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sldIdLst>
    <p:sldId id="285" r:id="rId2"/>
    <p:sldId id="286" r:id="rId3"/>
    <p:sldId id="287" r:id="rId4"/>
    <p:sldId id="288" r:id="rId5"/>
    <p:sldId id="289" r:id="rId6"/>
    <p:sldId id="290" r:id="rId7"/>
    <p:sldId id="417" r:id="rId8"/>
    <p:sldId id="418" r:id="rId9"/>
    <p:sldId id="507" r:id="rId10"/>
    <p:sldId id="508" r:id="rId11"/>
    <p:sldId id="419" r:id="rId12"/>
    <p:sldId id="509" r:id="rId13"/>
    <p:sldId id="510" r:id="rId14"/>
    <p:sldId id="511" r:id="rId15"/>
    <p:sldId id="512" r:id="rId16"/>
    <p:sldId id="513" r:id="rId17"/>
    <p:sldId id="514" r:id="rId18"/>
    <p:sldId id="515" r:id="rId19"/>
    <p:sldId id="516" r:id="rId20"/>
    <p:sldId id="517" r:id="rId21"/>
    <p:sldId id="518" r:id="rId22"/>
    <p:sldId id="519" r:id="rId23"/>
    <p:sldId id="520" r:id="rId24"/>
    <p:sldId id="521" r:id="rId25"/>
    <p:sldId id="522" r:id="rId26"/>
    <p:sldId id="523" r:id="rId27"/>
    <p:sldId id="524" r:id="rId28"/>
    <p:sldId id="525" r:id="rId29"/>
    <p:sldId id="526" r:id="rId30"/>
    <p:sldId id="527" r:id="rId31"/>
    <p:sldId id="528" r:id="rId32"/>
    <p:sldId id="529" r:id="rId33"/>
    <p:sldId id="530" r:id="rId34"/>
    <p:sldId id="531" r:id="rId35"/>
    <p:sldId id="532" r:id="rId36"/>
    <p:sldId id="533" r:id="rId37"/>
    <p:sldId id="534" r:id="rId38"/>
    <p:sldId id="535" r:id="rId39"/>
    <p:sldId id="536" r:id="rId40"/>
    <p:sldId id="537" r:id="rId41"/>
    <p:sldId id="538" r:id="rId42"/>
    <p:sldId id="539" r:id="rId43"/>
    <p:sldId id="540" r:id="rId44"/>
    <p:sldId id="541" r:id="rId45"/>
    <p:sldId id="542" r:id="rId46"/>
    <p:sldId id="543" r:id="rId47"/>
    <p:sldId id="544" r:id="rId48"/>
    <p:sldId id="545" r:id="rId49"/>
    <p:sldId id="546" r:id="rId50"/>
    <p:sldId id="547" r:id="rId51"/>
    <p:sldId id="548" r:id="rId52"/>
    <p:sldId id="549" r:id="rId53"/>
    <p:sldId id="551" r:id="rId54"/>
    <p:sldId id="552" r:id="rId55"/>
    <p:sldId id="553" r:id="rId56"/>
    <p:sldId id="554" r:id="rId57"/>
    <p:sldId id="555" r:id="rId58"/>
    <p:sldId id="556" r:id="rId59"/>
    <p:sldId id="557" r:id="rId60"/>
    <p:sldId id="558" r:id="rId61"/>
    <p:sldId id="559" r:id="rId62"/>
    <p:sldId id="560" r:id="rId63"/>
    <p:sldId id="566" r:id="rId64"/>
    <p:sldId id="561" r:id="rId65"/>
    <p:sldId id="562" r:id="rId66"/>
    <p:sldId id="563" r:id="rId67"/>
    <p:sldId id="564" r:id="rId68"/>
    <p:sldId id="565" r:id="rId69"/>
    <p:sldId id="567" r:id="rId70"/>
    <p:sldId id="568" r:id="rId71"/>
    <p:sldId id="569" r:id="rId72"/>
    <p:sldId id="570" r:id="rId73"/>
    <p:sldId id="571" r:id="rId74"/>
    <p:sldId id="572" r:id="rId75"/>
    <p:sldId id="573" r:id="rId76"/>
    <p:sldId id="574" r:id="rId77"/>
    <p:sldId id="575" r:id="rId78"/>
    <p:sldId id="576" r:id="rId79"/>
    <p:sldId id="577" r:id="rId80"/>
    <p:sldId id="578" r:id="rId81"/>
    <p:sldId id="579" r:id="rId82"/>
    <p:sldId id="580" r:id="rId83"/>
    <p:sldId id="581" r:id="rId84"/>
    <p:sldId id="582" r:id="rId85"/>
    <p:sldId id="583" r:id="rId86"/>
    <p:sldId id="584" r:id="rId87"/>
    <p:sldId id="585" r:id="rId88"/>
    <p:sldId id="586" r:id="rId89"/>
    <p:sldId id="587" r:id="rId90"/>
    <p:sldId id="588" r:id="rId91"/>
    <p:sldId id="589" r:id="rId92"/>
    <p:sldId id="590" r:id="rId93"/>
    <p:sldId id="591" r:id="rId94"/>
    <p:sldId id="592" r:id="rId95"/>
    <p:sldId id="593" r:id="rId96"/>
    <p:sldId id="594" r:id="rId97"/>
    <p:sldId id="668" r:id="rId98"/>
    <p:sldId id="669" r:id="rId99"/>
    <p:sldId id="671" r:id="rId100"/>
    <p:sldId id="673" r:id="rId101"/>
    <p:sldId id="674" r:id="rId102"/>
    <p:sldId id="675" r:id="rId103"/>
    <p:sldId id="676" r:id="rId104"/>
    <p:sldId id="677" r:id="rId105"/>
    <p:sldId id="678" r:id="rId106"/>
    <p:sldId id="679" r:id="rId107"/>
    <p:sldId id="680" r:id="rId108"/>
    <p:sldId id="681" r:id="rId109"/>
    <p:sldId id="682" r:id="rId110"/>
    <p:sldId id="595" r:id="rId111"/>
    <p:sldId id="596" r:id="rId112"/>
    <p:sldId id="612" r:id="rId113"/>
    <p:sldId id="613" r:id="rId114"/>
    <p:sldId id="614" r:id="rId115"/>
    <p:sldId id="747" r:id="rId116"/>
    <p:sldId id="748" r:id="rId117"/>
    <p:sldId id="749" r:id="rId118"/>
    <p:sldId id="750" r:id="rId119"/>
    <p:sldId id="611" r:id="rId120"/>
    <p:sldId id="597" r:id="rId121"/>
    <p:sldId id="598" r:id="rId122"/>
    <p:sldId id="599" r:id="rId123"/>
    <p:sldId id="600" r:id="rId124"/>
    <p:sldId id="601" r:id="rId125"/>
    <p:sldId id="602" r:id="rId126"/>
    <p:sldId id="603" r:id="rId127"/>
    <p:sldId id="604" r:id="rId128"/>
    <p:sldId id="605" r:id="rId129"/>
    <p:sldId id="606" r:id="rId130"/>
    <p:sldId id="607" r:id="rId131"/>
    <p:sldId id="608" r:id="rId132"/>
    <p:sldId id="609" r:id="rId133"/>
    <p:sldId id="610" r:id="rId134"/>
    <p:sldId id="751" r:id="rId135"/>
    <p:sldId id="752" r:id="rId136"/>
    <p:sldId id="753" r:id="rId137"/>
    <p:sldId id="754" r:id="rId138"/>
    <p:sldId id="755" r:id="rId139"/>
    <p:sldId id="756" r:id="rId140"/>
    <p:sldId id="758" r:id="rId141"/>
    <p:sldId id="757" r:id="rId142"/>
    <p:sldId id="759" r:id="rId143"/>
    <p:sldId id="760" r:id="rId144"/>
    <p:sldId id="761" r:id="rId145"/>
    <p:sldId id="615" r:id="rId146"/>
    <p:sldId id="616" r:id="rId147"/>
    <p:sldId id="617" r:id="rId148"/>
    <p:sldId id="743" r:id="rId149"/>
    <p:sldId id="618" r:id="rId150"/>
    <p:sldId id="729" r:id="rId151"/>
    <p:sldId id="730" r:id="rId152"/>
    <p:sldId id="744" r:id="rId153"/>
    <p:sldId id="731" r:id="rId154"/>
    <p:sldId id="492" r:id="rId155"/>
    <p:sldId id="493" r:id="rId156"/>
    <p:sldId id="494" r:id="rId157"/>
    <p:sldId id="284" r:id="rId158"/>
    <p:sldId id="619" r:id="rId159"/>
    <p:sldId id="620" r:id="rId160"/>
    <p:sldId id="621" r:id="rId161"/>
    <p:sldId id="622" r:id="rId162"/>
    <p:sldId id="623" r:id="rId163"/>
    <p:sldId id="624" r:id="rId164"/>
    <p:sldId id="625" r:id="rId165"/>
    <p:sldId id="626" r:id="rId166"/>
    <p:sldId id="627" r:id="rId167"/>
    <p:sldId id="628" r:id="rId168"/>
    <p:sldId id="629" r:id="rId169"/>
    <p:sldId id="630" r:id="rId170"/>
    <p:sldId id="631" r:id="rId171"/>
    <p:sldId id="632" r:id="rId172"/>
    <p:sldId id="734" r:id="rId173"/>
    <p:sldId id="735" r:id="rId174"/>
    <p:sldId id="736" r:id="rId175"/>
    <p:sldId id="737" r:id="rId176"/>
    <p:sldId id="738" r:id="rId177"/>
    <p:sldId id="739" r:id="rId178"/>
    <p:sldId id="740" r:id="rId179"/>
    <p:sldId id="741" r:id="rId180"/>
    <p:sldId id="745" r:id="rId181"/>
    <p:sldId id="742" r:id="rId182"/>
    <p:sldId id="633" r:id="rId183"/>
    <p:sldId id="634" r:id="rId184"/>
    <p:sldId id="635" r:id="rId185"/>
    <p:sldId id="636" r:id="rId186"/>
    <p:sldId id="637" r:id="rId187"/>
    <p:sldId id="638" r:id="rId188"/>
    <p:sldId id="639" r:id="rId189"/>
    <p:sldId id="640" r:id="rId190"/>
    <p:sldId id="641" r:id="rId191"/>
    <p:sldId id="642" r:id="rId192"/>
    <p:sldId id="643" r:id="rId193"/>
    <p:sldId id="644" r:id="rId194"/>
    <p:sldId id="645" r:id="rId195"/>
    <p:sldId id="647" r:id="rId196"/>
    <p:sldId id="646" r:id="rId197"/>
    <p:sldId id="648" r:id="rId198"/>
    <p:sldId id="649" r:id="rId199"/>
    <p:sldId id="650" r:id="rId200"/>
    <p:sldId id="651" r:id="rId201"/>
    <p:sldId id="652" r:id="rId202"/>
    <p:sldId id="653" r:id="rId203"/>
    <p:sldId id="654" r:id="rId204"/>
    <p:sldId id="655" r:id="rId205"/>
    <p:sldId id="656" r:id="rId206"/>
    <p:sldId id="657" r:id="rId207"/>
    <p:sldId id="658" r:id="rId208"/>
    <p:sldId id="659" r:id="rId209"/>
    <p:sldId id="660" r:id="rId210"/>
    <p:sldId id="661" r:id="rId211"/>
    <p:sldId id="662" r:id="rId212"/>
    <p:sldId id="663" r:id="rId213"/>
    <p:sldId id="664" r:id="rId214"/>
    <p:sldId id="665" r:id="rId215"/>
    <p:sldId id="666" r:id="rId216"/>
    <p:sldId id="667" r:id="rId217"/>
    <p:sldId id="683" r:id="rId218"/>
    <p:sldId id="684" r:id="rId219"/>
    <p:sldId id="685" r:id="rId220"/>
    <p:sldId id="686" r:id="rId221"/>
    <p:sldId id="687" r:id="rId222"/>
    <p:sldId id="688" r:id="rId223"/>
    <p:sldId id="689" r:id="rId224"/>
    <p:sldId id="690" r:id="rId225"/>
    <p:sldId id="691" r:id="rId226"/>
    <p:sldId id="692" r:id="rId227"/>
    <p:sldId id="693" r:id="rId228"/>
    <p:sldId id="694" r:id="rId229"/>
    <p:sldId id="695" r:id="rId230"/>
    <p:sldId id="697" r:id="rId231"/>
    <p:sldId id="696" r:id="rId232"/>
    <p:sldId id="698" r:id="rId233"/>
    <p:sldId id="699" r:id="rId234"/>
    <p:sldId id="700" r:id="rId235"/>
    <p:sldId id="701" r:id="rId236"/>
    <p:sldId id="702" r:id="rId237"/>
    <p:sldId id="703" r:id="rId238"/>
    <p:sldId id="704" r:id="rId239"/>
    <p:sldId id="705" r:id="rId240"/>
    <p:sldId id="706" r:id="rId241"/>
    <p:sldId id="707" r:id="rId242"/>
    <p:sldId id="708" r:id="rId243"/>
    <p:sldId id="709" r:id="rId244"/>
    <p:sldId id="710" r:id="rId245"/>
    <p:sldId id="711" r:id="rId246"/>
    <p:sldId id="712" r:id="rId247"/>
    <p:sldId id="713" r:id="rId248"/>
    <p:sldId id="714" r:id="rId249"/>
    <p:sldId id="715" r:id="rId250"/>
    <p:sldId id="716" r:id="rId251"/>
    <p:sldId id="717" r:id="rId252"/>
    <p:sldId id="718" r:id="rId253"/>
    <p:sldId id="765" r:id="rId254"/>
    <p:sldId id="763" r:id="rId255"/>
    <p:sldId id="762" r:id="rId256"/>
    <p:sldId id="764" r:id="rId257"/>
    <p:sldId id="766" r:id="rId258"/>
    <p:sldId id="746" r:id="rId259"/>
    <p:sldId id="719" r:id="rId260"/>
    <p:sldId id="767" r:id="rId261"/>
    <p:sldId id="720" r:id="rId262"/>
    <p:sldId id="721" r:id="rId263"/>
    <p:sldId id="722" r:id="rId264"/>
    <p:sldId id="723" r:id="rId265"/>
    <p:sldId id="724" r:id="rId266"/>
    <p:sldId id="725" r:id="rId267"/>
    <p:sldId id="726" r:id="rId268"/>
    <p:sldId id="727" r:id="rId269"/>
    <p:sldId id="728" r:id="rId27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9CC1618A-F626-44C8-8EC3-26E51222801D}">
          <p14:sldIdLst>
            <p14:sldId id="285"/>
            <p14:sldId id="286"/>
            <p14:sldId id="287"/>
          </p14:sldIdLst>
        </p14:section>
        <p14:section name="PARTIE 1" id="{CD21BC47-4468-4B4F-8E82-B91B3CE97EA6}">
          <p14:sldIdLst>
            <p14:sldId id="288"/>
            <p14:sldId id="289"/>
            <p14:sldId id="290"/>
            <p14:sldId id="417"/>
            <p14:sldId id="418"/>
            <p14:sldId id="507"/>
            <p14:sldId id="508"/>
            <p14:sldId id="419"/>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1"/>
            <p14:sldId id="552"/>
            <p14:sldId id="553"/>
            <p14:sldId id="554"/>
            <p14:sldId id="555"/>
            <p14:sldId id="556"/>
            <p14:sldId id="557"/>
            <p14:sldId id="558"/>
            <p14:sldId id="559"/>
            <p14:sldId id="560"/>
            <p14:sldId id="566"/>
            <p14:sldId id="561"/>
            <p14:sldId id="562"/>
            <p14:sldId id="563"/>
            <p14:sldId id="564"/>
            <p14:sldId id="565"/>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668"/>
            <p14:sldId id="669"/>
            <p14:sldId id="671"/>
            <p14:sldId id="673"/>
            <p14:sldId id="674"/>
            <p14:sldId id="675"/>
            <p14:sldId id="676"/>
            <p14:sldId id="677"/>
            <p14:sldId id="678"/>
            <p14:sldId id="679"/>
            <p14:sldId id="680"/>
            <p14:sldId id="681"/>
            <p14:sldId id="682"/>
            <p14:sldId id="595"/>
            <p14:sldId id="596"/>
            <p14:sldId id="612"/>
            <p14:sldId id="613"/>
            <p14:sldId id="614"/>
            <p14:sldId id="747"/>
            <p14:sldId id="748"/>
            <p14:sldId id="749"/>
            <p14:sldId id="750"/>
            <p14:sldId id="611"/>
            <p14:sldId id="597"/>
            <p14:sldId id="598"/>
            <p14:sldId id="599"/>
            <p14:sldId id="600"/>
            <p14:sldId id="601"/>
            <p14:sldId id="602"/>
            <p14:sldId id="603"/>
            <p14:sldId id="604"/>
            <p14:sldId id="605"/>
            <p14:sldId id="606"/>
            <p14:sldId id="607"/>
            <p14:sldId id="608"/>
            <p14:sldId id="609"/>
            <p14:sldId id="610"/>
            <p14:sldId id="751"/>
            <p14:sldId id="752"/>
            <p14:sldId id="753"/>
            <p14:sldId id="754"/>
            <p14:sldId id="755"/>
            <p14:sldId id="756"/>
            <p14:sldId id="758"/>
            <p14:sldId id="757"/>
            <p14:sldId id="759"/>
            <p14:sldId id="760"/>
            <p14:sldId id="761"/>
            <p14:sldId id="615"/>
            <p14:sldId id="616"/>
            <p14:sldId id="617"/>
            <p14:sldId id="743"/>
            <p14:sldId id="618"/>
            <p14:sldId id="729"/>
            <p14:sldId id="730"/>
            <p14:sldId id="744"/>
            <p14:sldId id="731"/>
          </p14:sldIdLst>
        </p14:section>
        <p14:section name="PARTIE 2" id="{4802D766-11DA-48C8-9416-17957BABDD6A}">
          <p14:sldIdLst>
            <p14:sldId id="492"/>
            <p14:sldId id="493"/>
            <p14:sldId id="494"/>
            <p14:sldId id="284"/>
            <p14:sldId id="619"/>
            <p14:sldId id="620"/>
            <p14:sldId id="621"/>
            <p14:sldId id="622"/>
            <p14:sldId id="623"/>
            <p14:sldId id="624"/>
            <p14:sldId id="625"/>
            <p14:sldId id="626"/>
            <p14:sldId id="627"/>
            <p14:sldId id="628"/>
            <p14:sldId id="629"/>
            <p14:sldId id="630"/>
            <p14:sldId id="631"/>
            <p14:sldId id="632"/>
            <p14:sldId id="734"/>
            <p14:sldId id="735"/>
            <p14:sldId id="736"/>
            <p14:sldId id="737"/>
            <p14:sldId id="738"/>
            <p14:sldId id="739"/>
            <p14:sldId id="740"/>
            <p14:sldId id="741"/>
            <p14:sldId id="745"/>
            <p14:sldId id="742"/>
            <p14:sldId id="633"/>
            <p14:sldId id="634"/>
            <p14:sldId id="635"/>
            <p14:sldId id="636"/>
            <p14:sldId id="637"/>
            <p14:sldId id="638"/>
            <p14:sldId id="639"/>
            <p14:sldId id="640"/>
            <p14:sldId id="641"/>
            <p14:sldId id="642"/>
            <p14:sldId id="643"/>
            <p14:sldId id="644"/>
            <p14:sldId id="645"/>
            <p14:sldId id="647"/>
            <p14:sldId id="646"/>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83"/>
            <p14:sldId id="684"/>
            <p14:sldId id="685"/>
            <p14:sldId id="686"/>
            <p14:sldId id="687"/>
            <p14:sldId id="688"/>
            <p14:sldId id="689"/>
            <p14:sldId id="690"/>
            <p14:sldId id="691"/>
            <p14:sldId id="692"/>
            <p14:sldId id="693"/>
            <p14:sldId id="694"/>
            <p14:sldId id="695"/>
            <p14:sldId id="697"/>
            <p14:sldId id="696"/>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65"/>
            <p14:sldId id="763"/>
            <p14:sldId id="762"/>
            <p14:sldId id="764"/>
            <p14:sldId id="766"/>
            <p14:sldId id="746"/>
            <p14:sldId id="719"/>
            <p14:sldId id="767"/>
            <p14:sldId id="720"/>
            <p14:sldId id="721"/>
            <p14:sldId id="722"/>
            <p14:sldId id="723"/>
            <p14:sldId id="724"/>
            <p14:sldId id="725"/>
            <p14:sldId id="726"/>
            <p14:sldId id="727"/>
            <p14:sldId id="72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49D71D-8B2A-6A11-B687-14CF0725CBBE}" name="Fattoum Mihoubi" initials="FM" userId="aad5a4b6a67bf3b6" providerId="Windows Live"/>
  <p188:author id="{099F15A0-505E-68E9-9902-4D68850D9707}" name="CM graphiste" initials="Cg" userId="4b78d96517c7152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42"/>
    <a:srgbClr val="EFF4EB"/>
    <a:srgbClr val="FFF1E5"/>
    <a:srgbClr val="FFFFFF"/>
    <a:srgbClr val="F5B093"/>
    <a:srgbClr val="FF7800"/>
    <a:srgbClr val="B3BB03"/>
    <a:srgbClr val="565656"/>
    <a:srgbClr val="D0D0D0"/>
    <a:srgbClr val="08AC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6" d="100"/>
          <a:sy n="116" d="100"/>
        </p:scale>
        <p:origin x="35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viewProps" Target="viewProps.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microsoft.com/office/2018/10/relationships/authors" Target="authors.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UVERTURE">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059073E6-445F-2C41-958F-6D98C4F420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27" t="3384" r="3808" b="1450"/>
          <a:stretch/>
        </p:blipFill>
        <p:spPr>
          <a:xfrm>
            <a:off x="0" y="0"/>
            <a:ext cx="12192000" cy="6858000"/>
          </a:xfrm>
          <a:prstGeom prst="rect">
            <a:avLst/>
          </a:prstGeom>
          <a:noFill/>
          <a:ln cap="flat">
            <a:noFill/>
          </a:ln>
        </p:spPr>
      </p:pic>
      <p:pic>
        <p:nvPicPr>
          <p:cNvPr id="5" name="Image 4">
            <a:extLst>
              <a:ext uri="{FF2B5EF4-FFF2-40B4-BE49-F238E27FC236}">
                <a16:creationId xmlns:a16="http://schemas.microsoft.com/office/drawing/2014/main" id="{F96ADE21-F926-45B9-AAEA-098086A32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9525" y="5558518"/>
            <a:ext cx="865074" cy="865074"/>
          </a:xfrm>
          <a:prstGeom prst="rect">
            <a:avLst/>
          </a:prstGeom>
        </p:spPr>
      </p:pic>
      <p:sp>
        <p:nvSpPr>
          <p:cNvPr id="8" name="Rectangle : avec coins arrondis en haut 7">
            <a:extLst>
              <a:ext uri="{FF2B5EF4-FFF2-40B4-BE49-F238E27FC236}">
                <a16:creationId xmlns:a16="http://schemas.microsoft.com/office/drawing/2014/main" id="{C72253F4-9644-4C8B-A3E0-02E53E246244}"/>
              </a:ext>
            </a:extLst>
          </p:cNvPr>
          <p:cNvSpPr/>
          <p:nvPr/>
        </p:nvSpPr>
        <p:spPr>
          <a:xfrm>
            <a:off x="5016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a:latin typeface="+mn-lt"/>
            </a:endParaRPr>
          </a:p>
        </p:txBody>
      </p:sp>
      <p:sp>
        <p:nvSpPr>
          <p:cNvPr id="9" name="Espace réservé du texte 8">
            <a:extLst>
              <a:ext uri="{FF2B5EF4-FFF2-40B4-BE49-F238E27FC236}">
                <a16:creationId xmlns:a16="http://schemas.microsoft.com/office/drawing/2014/main" id="{B32B4672-C29D-4299-A0C2-9E75A3B5431C}"/>
              </a:ext>
            </a:extLst>
          </p:cNvPr>
          <p:cNvSpPr>
            <a:spLocks noGrp="1"/>
          </p:cNvSpPr>
          <p:nvPr>
            <p:ph type="body" sz="quarter" idx="10" hasCustomPrompt="1"/>
          </p:nvPr>
        </p:nvSpPr>
        <p:spPr>
          <a:xfrm>
            <a:off x="5486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10" name="Image 9">
            <a:extLst>
              <a:ext uri="{FF2B5EF4-FFF2-40B4-BE49-F238E27FC236}">
                <a16:creationId xmlns:a16="http://schemas.microsoft.com/office/drawing/2014/main" id="{C7DE88CE-59BB-47A0-8D9C-3D1AB1E95AD3}"/>
              </a:ext>
            </a:extLst>
          </p:cNvPr>
          <p:cNvPicPr>
            <a:picLocks noChangeAspect="1"/>
          </p:cNvPicPr>
          <p:nvPr/>
        </p:nvPicPr>
        <p:blipFill>
          <a:blip r:embed="rId4"/>
          <a:stretch>
            <a:fillRect/>
          </a:stretch>
        </p:blipFill>
        <p:spPr>
          <a:xfrm>
            <a:off x="5192397" y="6268947"/>
            <a:ext cx="401660" cy="396000"/>
          </a:xfrm>
          <a:prstGeom prst="rect">
            <a:avLst/>
          </a:prstGeom>
        </p:spPr>
      </p:pic>
      <p:pic>
        <p:nvPicPr>
          <p:cNvPr id="14" name="Image 13">
            <a:extLst>
              <a:ext uri="{FF2B5EF4-FFF2-40B4-BE49-F238E27FC236}">
                <a16:creationId xmlns:a16="http://schemas.microsoft.com/office/drawing/2014/main" id="{8EB8F109-143F-400A-81E3-0FD05EFC8165}"/>
              </a:ext>
            </a:extLst>
          </p:cNvPr>
          <p:cNvPicPr>
            <a:picLocks noChangeAspect="1"/>
          </p:cNvPicPr>
          <p:nvPr/>
        </p:nvPicPr>
        <p:blipFill>
          <a:blip r:embed="rId4"/>
          <a:stretch>
            <a:fillRect/>
          </a:stretch>
        </p:blipFill>
        <p:spPr>
          <a:xfrm>
            <a:off x="5192397" y="6268947"/>
            <a:ext cx="401660" cy="396000"/>
          </a:xfrm>
          <a:prstGeom prst="rect">
            <a:avLst/>
          </a:prstGeom>
        </p:spPr>
      </p:pic>
      <p:pic>
        <p:nvPicPr>
          <p:cNvPr id="16" name="Picture 6">
            <a:extLst>
              <a:ext uri="{FF2B5EF4-FFF2-40B4-BE49-F238E27FC236}">
                <a16:creationId xmlns:a16="http://schemas.microsoft.com/office/drawing/2014/main" id="{380888E0-1F6D-45A2-8426-4A3795CC46F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775292" y="229196"/>
            <a:ext cx="1181846" cy="1167606"/>
          </a:xfrm>
          <a:prstGeom prst="rect">
            <a:avLst/>
          </a:prstGeom>
          <a:noFill/>
          <a:ln cap="flat">
            <a:noFill/>
          </a:ln>
        </p:spPr>
      </p:pic>
      <p:pic>
        <p:nvPicPr>
          <p:cNvPr id="17" name="Image 16">
            <a:extLst>
              <a:ext uri="{FF2B5EF4-FFF2-40B4-BE49-F238E27FC236}">
                <a16:creationId xmlns:a16="http://schemas.microsoft.com/office/drawing/2014/main" id="{3330E48E-A994-4C6A-8027-A13FC30487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742" y="474891"/>
            <a:ext cx="2002221" cy="645160"/>
          </a:xfrm>
          <a:prstGeom prst="rect">
            <a:avLst/>
          </a:prstGeom>
        </p:spPr>
      </p:pic>
      <p:sp>
        <p:nvSpPr>
          <p:cNvPr id="13" name="Espace réservé du texte 8">
            <a:extLst>
              <a:ext uri="{FF2B5EF4-FFF2-40B4-BE49-F238E27FC236}">
                <a16:creationId xmlns:a16="http://schemas.microsoft.com/office/drawing/2014/main" id="{8DAA1C59-9DB9-4F3F-BFD9-7F90975A627A}"/>
              </a:ext>
            </a:extLst>
          </p:cNvPr>
          <p:cNvSpPr>
            <a:spLocks noGrp="1"/>
          </p:cNvSpPr>
          <p:nvPr>
            <p:ph type="body" sz="quarter" idx="12" hasCustomPrompt="1"/>
          </p:nvPr>
        </p:nvSpPr>
        <p:spPr>
          <a:xfrm>
            <a:off x="1199838" y="5011742"/>
            <a:ext cx="9514600" cy="865074"/>
          </a:xfrm>
          <a:prstGeom prst="rect">
            <a:avLst/>
          </a:prstGeom>
          <a:ln>
            <a:noFill/>
          </a:ln>
        </p:spPr>
        <p:txBody>
          <a:bodyPr anchor="ctr" anchorCtr="0"/>
          <a:lstStyle>
            <a:lvl1pPr marL="0" indent="0" algn="ctr">
              <a:buNone/>
              <a:defRPr sz="2400" b="1">
                <a:solidFill>
                  <a:srgbClr val="0059A1"/>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279359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3327172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FDBD6794-60B3-406B-9B2E-BC88DFAAE4E6}"/>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5739729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7" name="Espace réservé du contenu 17">
            <a:extLst>
              <a:ext uri="{FF2B5EF4-FFF2-40B4-BE49-F238E27FC236}">
                <a16:creationId xmlns:a16="http://schemas.microsoft.com/office/drawing/2014/main" id="{B0E164D1-F0CB-41BA-B0D6-1AA6A05C46A6}"/>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FC264691-6334-46DB-9B91-971892A207B5}"/>
              </a:ext>
            </a:extLst>
          </p:cNvPr>
          <p:cNvSpPr>
            <a:spLocks noGrp="1"/>
          </p:cNvSpPr>
          <p:nvPr>
            <p:ph sz="quarter" idx="18"/>
          </p:nvPr>
        </p:nvSpPr>
        <p:spPr>
          <a:xfrm>
            <a:off x="6244752"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9180285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7" name="Espace réservé du contenu 17">
            <a:extLst>
              <a:ext uri="{FF2B5EF4-FFF2-40B4-BE49-F238E27FC236}">
                <a16:creationId xmlns:a16="http://schemas.microsoft.com/office/drawing/2014/main" id="{B0E164D1-F0CB-41BA-B0D6-1AA6A05C46A6}"/>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4" name="Espace réservé du graphique SmartArt 3">
            <a:extLst>
              <a:ext uri="{FF2B5EF4-FFF2-40B4-BE49-F238E27FC236}">
                <a16:creationId xmlns:a16="http://schemas.microsoft.com/office/drawing/2014/main" id="{BB05B298-E949-438E-A2E8-B39D8AF50DC0}"/>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2192214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FF7800"/>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94CFF3C1-2B8D-4FA3-BEE4-66FC2C16B6B0}"/>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FF7800"/>
                </a:solidFill>
                <a:latin typeface="+mn-lt"/>
                <a:cs typeface="Calibri" panose="020F0502020204030204" pitchFamily="34" charset="0"/>
              </a:rPr>
              <a:t>PARTIE 2</a:t>
            </a:r>
          </a:p>
        </p:txBody>
      </p:sp>
    </p:spTree>
    <p:extLst>
      <p:ext uri="{BB962C8B-B14F-4D97-AF65-F5344CB8AC3E}">
        <p14:creationId xmlns:p14="http://schemas.microsoft.com/office/powerpoint/2010/main" val="317874671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LIDE OBJECTIF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032E72E-E5E9-4514-96DD-018635A3DD1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16" name="Rectangle 15">
            <a:extLst>
              <a:ext uri="{FF2B5EF4-FFF2-40B4-BE49-F238E27FC236}">
                <a16:creationId xmlns:a16="http://schemas.microsoft.com/office/drawing/2014/main" id="{7C15D6AE-76AD-4736-A659-340E85CC426C}"/>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mn-lt"/>
                <a:ea typeface="맑은 고딕" pitchFamily="34"/>
                <a:cs typeface="Calibri" panose="020F0502020204030204" pitchFamily="34" charset="0"/>
              </a:rPr>
              <a:t>Ce que vous allez apprendre dans ce chapitre :</a:t>
            </a:r>
          </a:p>
        </p:txBody>
      </p:sp>
      <p:sp>
        <p:nvSpPr>
          <p:cNvPr id="17" name="Espace réservé du texte 8">
            <a:extLst>
              <a:ext uri="{FF2B5EF4-FFF2-40B4-BE49-F238E27FC236}">
                <a16:creationId xmlns:a16="http://schemas.microsoft.com/office/drawing/2014/main" id="{3883BECC-5C11-4994-AD56-CBB8E16324EC}"/>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9" name="Rectangle : avec coins arrondis en haut 18">
            <a:extLst>
              <a:ext uri="{FF2B5EF4-FFF2-40B4-BE49-F238E27FC236}">
                <a16:creationId xmlns:a16="http://schemas.microsoft.com/office/drawing/2014/main" id="{39575469-F20B-46A0-A455-96147E31177B}"/>
              </a:ext>
            </a:extLst>
          </p:cNvPr>
          <p:cNvSpPr/>
          <p:nvPr userDrawn="1"/>
        </p:nvSpPr>
        <p:spPr>
          <a:xfrm>
            <a:off x="8010000" y="6132986"/>
            <a:ext cx="2160000" cy="720000"/>
          </a:xfrm>
          <a:prstGeom prst="round2Same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21" name="Espace réservé du texte 8">
            <a:extLst>
              <a:ext uri="{FF2B5EF4-FFF2-40B4-BE49-F238E27FC236}">
                <a16:creationId xmlns:a16="http://schemas.microsoft.com/office/drawing/2014/main" id="{3BD5F45C-786D-4EE1-8AF9-24E5533853AC}"/>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2" name="Image 21">
            <a:extLst>
              <a:ext uri="{FF2B5EF4-FFF2-40B4-BE49-F238E27FC236}">
                <a16:creationId xmlns:a16="http://schemas.microsoft.com/office/drawing/2014/main" id="{38D0EFEE-3DCC-4584-8417-265EB9102136}"/>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28B40350-83E0-4D80-B6EB-8FB22E090F1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9159E63C-F268-46DB-BF6F-2659DD54C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38" name="Espace réservé du texte 8">
            <a:extLst>
              <a:ext uri="{FF2B5EF4-FFF2-40B4-BE49-F238E27FC236}">
                <a16:creationId xmlns:a16="http://schemas.microsoft.com/office/drawing/2014/main" id="{B4761B40-CDC6-4535-B6E5-E8F7338368FA}"/>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FF7800"/>
                </a:solidFill>
                <a:latin typeface="+mn-lt"/>
                <a:cs typeface="Calibri" panose="020F0502020204030204" pitchFamily="34" charset="0"/>
              </a:defRPr>
            </a:lvl1pPr>
          </a:lstStyle>
          <a:p>
            <a:pPr lvl="0"/>
            <a:r>
              <a:rPr lang="fr-FR" dirty="0"/>
              <a:t>CHAPITRE</a:t>
            </a:r>
          </a:p>
        </p:txBody>
      </p:sp>
      <p:sp>
        <p:nvSpPr>
          <p:cNvPr id="39" name="Espace réservé du texte 8">
            <a:extLst>
              <a:ext uri="{FF2B5EF4-FFF2-40B4-BE49-F238E27FC236}">
                <a16:creationId xmlns:a16="http://schemas.microsoft.com/office/drawing/2014/main" id="{240839EF-FA4B-429B-AD3E-B3939CDA9047}"/>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FF7800"/>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358424649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Espace réservé du texte 8">
            <a:extLst>
              <a:ext uri="{FF2B5EF4-FFF2-40B4-BE49-F238E27FC236}">
                <a16:creationId xmlns:a16="http://schemas.microsoft.com/office/drawing/2014/main" id="{2BDA7845-9444-4930-BE19-5C1B1014E983}"/>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FF7800"/>
                </a:solidFill>
                <a:latin typeface="+mn-lt"/>
                <a:cs typeface="Calibri" panose="020F0502020204030204" pitchFamily="34" charset="0"/>
              </a:defRPr>
            </a:lvl1pPr>
          </a:lstStyle>
          <a:p>
            <a:pPr lvl="0"/>
            <a:r>
              <a:rPr lang="fr-FR" dirty="0"/>
              <a:t>CHAPITRE</a:t>
            </a:r>
          </a:p>
        </p:txBody>
      </p:sp>
      <p:sp>
        <p:nvSpPr>
          <p:cNvPr id="5" name="Espace réservé du texte 8">
            <a:extLst>
              <a:ext uri="{FF2B5EF4-FFF2-40B4-BE49-F238E27FC236}">
                <a16:creationId xmlns:a16="http://schemas.microsoft.com/office/drawing/2014/main" id="{4809C7DE-9779-420A-8030-5A065DA4BB2A}"/>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FF7800"/>
                </a:solidFill>
                <a:latin typeface="+mn-lt"/>
                <a:cs typeface="Calibri" panose="020F0502020204030204" pitchFamily="34" charset="0"/>
              </a:defRPr>
            </a:lvl1pPr>
          </a:lstStyle>
          <a:p>
            <a:pPr lvl="0"/>
            <a:r>
              <a:rPr lang="fr-FR" dirty="0"/>
              <a:t>TITRE</a:t>
            </a:r>
          </a:p>
        </p:txBody>
      </p:sp>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mj-lt"/>
              <a:buAutoNum type="arabicPeriod"/>
              <a:defRPr sz="1600" b="0" u="none">
                <a:solidFill>
                  <a:srgbClr val="D0D0D0"/>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8" name="Picture 6">
            <a:extLst>
              <a:ext uri="{FF2B5EF4-FFF2-40B4-BE49-F238E27FC236}">
                <a16:creationId xmlns:a16="http://schemas.microsoft.com/office/drawing/2014/main" id="{9D13FEA9-E768-4EC7-A637-269D21B382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9" name="Image 8">
            <a:extLst>
              <a:ext uri="{FF2B5EF4-FFF2-40B4-BE49-F238E27FC236}">
                <a16:creationId xmlns:a16="http://schemas.microsoft.com/office/drawing/2014/main" id="{A6FF1D3F-9FB4-4E41-A0B6-E51D5BFAC1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3471795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9" name="Espace réservé du contenu 17">
            <a:extLst>
              <a:ext uri="{FF2B5EF4-FFF2-40B4-BE49-F238E27FC236}">
                <a16:creationId xmlns:a16="http://schemas.microsoft.com/office/drawing/2014/main" id="{78AD1031-8ADA-4B66-AAD3-853DD72671E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41" name="Espace réservé du contenu 17">
            <a:extLst>
              <a:ext uri="{FF2B5EF4-FFF2-40B4-BE49-F238E27FC236}">
                <a16:creationId xmlns:a16="http://schemas.microsoft.com/office/drawing/2014/main" id="{AF696FEE-43DC-4212-8C09-D8AA74AE2344}"/>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88452817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20" name="Espace réservé du contenu 17">
            <a:extLst>
              <a:ext uri="{FF2B5EF4-FFF2-40B4-BE49-F238E27FC236}">
                <a16:creationId xmlns:a16="http://schemas.microsoft.com/office/drawing/2014/main" id="{BED646B9-8338-48D1-BF55-13431CEC86F1}"/>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21" name="Espace réservé du contenu 17">
            <a:extLst>
              <a:ext uri="{FF2B5EF4-FFF2-40B4-BE49-F238E27FC236}">
                <a16:creationId xmlns:a16="http://schemas.microsoft.com/office/drawing/2014/main" id="{F90D8B21-7FE8-43FF-8927-84F3544E5A6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26" name="Espace réservé du contenu 17">
            <a:extLst>
              <a:ext uri="{FF2B5EF4-FFF2-40B4-BE49-F238E27FC236}">
                <a16:creationId xmlns:a16="http://schemas.microsoft.com/office/drawing/2014/main" id="{DA1560E5-393C-444A-B869-EABF205A500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27" name="Espace réservé du contenu 17">
            <a:extLst>
              <a:ext uri="{FF2B5EF4-FFF2-40B4-BE49-F238E27FC236}">
                <a16:creationId xmlns:a16="http://schemas.microsoft.com/office/drawing/2014/main" id="{04D77DDE-74D4-4367-BC63-DE4E7D60B1D7}"/>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91631092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D01ACF50-EE82-4B5E-8A9D-43D21EC67D64}"/>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3D507C7D-30B2-44FE-B13D-06D13A0C7EC1}"/>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B12901F6-F3E1-4666-9353-572D133F5B4D}"/>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9C7198E7-9F90-4FA4-8BB8-82CA1201FED3}"/>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20" name="Espace réservé du graphique SmartArt 3">
            <a:extLst>
              <a:ext uri="{FF2B5EF4-FFF2-40B4-BE49-F238E27FC236}">
                <a16:creationId xmlns:a16="http://schemas.microsoft.com/office/drawing/2014/main" id="{FC89E9C9-39C3-47DB-9109-01A1516654CB}"/>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350983928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SOMMAIRE">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86F38022-88E9-2043-9513-74C16F7C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3"/>
            <a:ext cx="12191996" cy="6854433"/>
          </a:xfrm>
          <a:prstGeom prst="rect">
            <a:avLst/>
          </a:prstGeom>
          <a:noFill/>
          <a:ln cap="flat">
            <a:noFill/>
          </a:ln>
        </p:spPr>
      </p:pic>
      <p:sp>
        <p:nvSpPr>
          <p:cNvPr id="3" name="ZoneTexte 9">
            <a:extLst>
              <a:ext uri="{FF2B5EF4-FFF2-40B4-BE49-F238E27FC236}">
                <a16:creationId xmlns:a16="http://schemas.microsoft.com/office/drawing/2014/main" id="{F509BA39-798B-5E4D-9884-552E5B82AF7F}"/>
              </a:ext>
            </a:extLst>
          </p:cNvPr>
          <p:cNvSpPr txBox="1"/>
          <p:nvPr/>
        </p:nvSpPr>
        <p:spPr>
          <a:xfrm>
            <a:off x="2738276" y="1124878"/>
            <a:ext cx="2787649" cy="6463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0059A1"/>
                </a:solidFill>
                <a:uFillTx/>
                <a:latin typeface="+mn-lt"/>
                <a:cs typeface="Calibri" panose="020F0502020204030204" pitchFamily="34" charset="0"/>
              </a:rPr>
              <a:t>SOMMAIRE</a:t>
            </a:r>
            <a:endParaRPr lang="fr-FR" sz="3000" b="0" i="0" u="none" strike="noStrike" kern="1200" cap="none" spc="0" baseline="0" dirty="0">
              <a:solidFill>
                <a:srgbClr val="0059A1"/>
              </a:solidFill>
              <a:uFillTx/>
              <a:latin typeface="+mn-lt"/>
              <a:cs typeface="Calibri" panose="020F0502020204030204" pitchFamily="34" charset="0"/>
            </a:endParaRPr>
          </a:p>
        </p:txBody>
      </p:sp>
      <p:sp>
        <p:nvSpPr>
          <p:cNvPr id="6" name="Espace réservé du texte 5">
            <a:extLst>
              <a:ext uri="{FF2B5EF4-FFF2-40B4-BE49-F238E27FC236}">
                <a16:creationId xmlns:a16="http://schemas.microsoft.com/office/drawing/2014/main" id="{C4B4EED8-911E-4A36-849E-C21E2507F223}"/>
              </a:ext>
            </a:extLst>
          </p:cNvPr>
          <p:cNvSpPr>
            <a:spLocks noGrp="1"/>
          </p:cNvSpPr>
          <p:nvPr>
            <p:ph type="body" sz="quarter" idx="10" hasCustomPrompt="1"/>
          </p:nvPr>
        </p:nvSpPr>
        <p:spPr>
          <a:xfrm>
            <a:off x="7265988" y="631825"/>
            <a:ext cx="4364037" cy="5211763"/>
          </a:xfrm>
          <a:prstGeom prst="rect">
            <a:avLst/>
          </a:prstGeom>
        </p:spPr>
        <p:txBody>
          <a:bodyPr tIns="144000" bIns="72000"/>
          <a:lstStyle>
            <a:lvl1pPr marL="0" indent="0" algn="ctr">
              <a:lnSpc>
                <a:spcPts val="1600"/>
              </a:lnSpc>
              <a:spcBef>
                <a:spcPts val="600"/>
              </a:spcBef>
              <a:spcAft>
                <a:spcPts val="600"/>
              </a:spcAft>
              <a:buClr>
                <a:srgbClr val="FF7800"/>
              </a:buClr>
              <a:buFont typeface="+mj-lt"/>
              <a:buAutoNum type="arabicPeriod"/>
              <a:defRPr sz="2000" b="1" baseline="0">
                <a:solidFill>
                  <a:srgbClr val="0059A1"/>
                </a:solidFill>
                <a:latin typeface="+mn-lt"/>
                <a:cs typeface="Calibri" panose="020F0502020204030204" pitchFamily="34" charset="0"/>
              </a:defRPr>
            </a:lvl1pPr>
            <a:lvl2pPr marL="457200" indent="0" algn="ctr">
              <a:lnSpc>
                <a:spcPts val="1600"/>
              </a:lnSpc>
              <a:spcBef>
                <a:spcPts val="600"/>
              </a:spcBef>
              <a:spcAft>
                <a:spcPts val="0"/>
              </a:spcAft>
              <a:buClr>
                <a:srgbClr val="FF7800"/>
              </a:buClr>
              <a:buFont typeface="+mj-lt"/>
              <a:buNone/>
              <a:defRPr sz="1400" b="0">
                <a:solidFill>
                  <a:srgbClr val="565656"/>
                </a:solidFill>
                <a:latin typeface="+mn-lt"/>
                <a:cs typeface="Calibri" panose="020F0502020204030204" pitchFamily="34" charset="0"/>
              </a:defRPr>
            </a:lvl2pPr>
            <a:lvl3pPr marL="914400" indent="0" algn="ctr">
              <a:lnSpc>
                <a:spcPts val="1600"/>
              </a:lnSpc>
              <a:spcBef>
                <a:spcPts val="600"/>
              </a:spcBef>
              <a:spcAft>
                <a:spcPts val="0"/>
              </a:spcAft>
              <a:buNone/>
              <a:defRPr sz="1400" b="0">
                <a:solidFill>
                  <a:srgbClr val="565656"/>
                </a:solidFill>
                <a:latin typeface="Calibri" panose="020F0502020204030204" pitchFamily="34" charset="0"/>
                <a:cs typeface="Calibri" panose="020F0502020204030204" pitchFamily="34" charset="0"/>
              </a:defRPr>
            </a:lvl3pPr>
            <a:lvl4pPr>
              <a:defRPr b="1">
                <a:solidFill>
                  <a:srgbClr val="0059A1"/>
                </a:solidFill>
              </a:defRPr>
            </a:lvl4pPr>
            <a:lvl5pPr>
              <a:defRPr b="1">
                <a:solidFill>
                  <a:srgbClr val="0059A1"/>
                </a:solidFill>
              </a:defRPr>
            </a:lvl5pPr>
          </a:lstStyle>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lvl="1"/>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endParaRPr lang="fr-FR" dirty="0"/>
          </a:p>
          <a:p>
            <a:pPr lvl="2"/>
            <a:endParaRPr lang="fr-FR" dirty="0"/>
          </a:p>
        </p:txBody>
      </p:sp>
      <p:pic>
        <p:nvPicPr>
          <p:cNvPr id="7" name="Picture 6">
            <a:extLst>
              <a:ext uri="{FF2B5EF4-FFF2-40B4-BE49-F238E27FC236}">
                <a16:creationId xmlns:a16="http://schemas.microsoft.com/office/drawing/2014/main" id="{C6DA6285-643C-4042-BD5A-38635D1EE5B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69715" y="242587"/>
            <a:ext cx="728497" cy="719719"/>
          </a:xfrm>
          <a:prstGeom prst="rect">
            <a:avLst/>
          </a:prstGeom>
          <a:noFill/>
          <a:ln cap="flat">
            <a:noFill/>
          </a:ln>
        </p:spPr>
      </p:pic>
      <p:pic>
        <p:nvPicPr>
          <p:cNvPr id="8" name="Image 7">
            <a:extLst>
              <a:ext uri="{FF2B5EF4-FFF2-40B4-BE49-F238E27FC236}">
                <a16:creationId xmlns:a16="http://schemas.microsoft.com/office/drawing/2014/main" id="{12EB657E-6B47-4020-B868-B1DC10441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69" y="327669"/>
            <a:ext cx="1469045" cy="473359"/>
          </a:xfrm>
          <a:prstGeom prst="rect">
            <a:avLst/>
          </a:prstGeom>
        </p:spPr>
      </p:pic>
    </p:spTree>
    <p:extLst>
      <p:ext uri="{BB962C8B-B14F-4D97-AF65-F5344CB8AC3E}">
        <p14:creationId xmlns:p14="http://schemas.microsoft.com/office/powerpoint/2010/main" val="31814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F9867F03-2BC3-4BDA-8555-2923755EDA53}"/>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E20A429D-19F9-4CB7-9EA8-F4570AD4F60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1C6B9A0C-90B8-40DC-BADB-E1EB4D27D5EE}"/>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09581302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E58E3747-11F3-42D6-9C18-246A446EAFB7}"/>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0D355BCB-565A-4CEF-A875-89C7B86D9774}"/>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501805DE-36F7-4FBC-8E4D-FD223573713F}"/>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BFA3B769-35A0-44EB-9835-5C87BAA92328}"/>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6593701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D16F5FE7-C2ED-4828-98D1-9EA31E750CA2}"/>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FEC8A0A0-247F-47F2-A454-02619D4DBEC9}"/>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CA4BBCD8-ADD1-42BA-B028-F3183FB8B731}"/>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DB95436-4AF3-46A6-B62B-9B447F599393}"/>
              </a:ext>
            </a:extLst>
          </p:cNvPr>
          <p:cNvSpPr>
            <a:spLocks noGrp="1"/>
          </p:cNvSpPr>
          <p:nvPr>
            <p:ph sz="quarter" idx="16"/>
          </p:nvPr>
        </p:nvSpPr>
        <p:spPr>
          <a:xfrm>
            <a:off x="718175"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03CF4E82-F61E-4F42-9B5B-19C31D3AF80F}"/>
              </a:ext>
            </a:extLst>
          </p:cNvPr>
          <p:cNvSpPr>
            <a:spLocks noGrp="1"/>
          </p:cNvSpPr>
          <p:nvPr>
            <p:ph sz="quarter" idx="18"/>
          </p:nvPr>
        </p:nvSpPr>
        <p:spPr>
          <a:xfrm>
            <a:off x="6244752"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60165882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3A83167-A358-4553-94AB-5B6872C2243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00C48E3-F090-48F3-AEA4-ABDFD44BE6E4}"/>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BB498A7E-C19C-4F31-8207-316BDD219066}"/>
              </a:ext>
            </a:extLst>
          </p:cNvPr>
          <p:cNvSpPr>
            <a:spLocks noGrp="1"/>
          </p:cNvSpPr>
          <p:nvPr>
            <p:ph sz="quarter" idx="16"/>
          </p:nvPr>
        </p:nvSpPr>
        <p:spPr>
          <a:xfrm>
            <a:off x="718175"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6E03E097-D5FF-467B-B7A6-4D8F82ED4908}"/>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388553619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59A1"/>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59A1"/>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920E2D18-11A5-4C02-8DC2-7675E9AC0C8F}"/>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059A1"/>
                </a:solidFill>
                <a:latin typeface="+mn-lt"/>
                <a:cs typeface="Calibri" panose="020F0502020204030204" pitchFamily="34" charset="0"/>
              </a:rPr>
              <a:t>PARTIE 3</a:t>
            </a:r>
          </a:p>
        </p:txBody>
      </p:sp>
    </p:spTree>
    <p:extLst>
      <p:ext uri="{BB962C8B-B14F-4D97-AF65-F5344CB8AC3E}">
        <p14:creationId xmlns:p14="http://schemas.microsoft.com/office/powerpoint/2010/main" val="80340002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LIDE OBJECTIF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032E72E-E5E9-4514-96DD-018635A3D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16" name="Rectangle 15">
            <a:extLst>
              <a:ext uri="{FF2B5EF4-FFF2-40B4-BE49-F238E27FC236}">
                <a16:creationId xmlns:a16="http://schemas.microsoft.com/office/drawing/2014/main" id="{7C15D6AE-76AD-4736-A659-340E85CC426C}"/>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59A1"/>
                </a:solidFill>
                <a:latin typeface="+mn-lt"/>
                <a:ea typeface="맑은 고딕" pitchFamily="34"/>
                <a:cs typeface="Calibri" panose="020F0502020204030204" pitchFamily="34" charset="0"/>
              </a:rPr>
              <a:t>Ce que vous allez apprendre dans ce chapitre :</a:t>
            </a:r>
          </a:p>
        </p:txBody>
      </p:sp>
      <p:sp>
        <p:nvSpPr>
          <p:cNvPr id="17" name="Espace réservé du texte 8">
            <a:extLst>
              <a:ext uri="{FF2B5EF4-FFF2-40B4-BE49-F238E27FC236}">
                <a16:creationId xmlns:a16="http://schemas.microsoft.com/office/drawing/2014/main" id="{3883BECC-5C11-4994-AD56-CBB8E16324EC}"/>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9" name="Rectangle : avec coins arrondis en haut 18">
            <a:extLst>
              <a:ext uri="{FF2B5EF4-FFF2-40B4-BE49-F238E27FC236}">
                <a16:creationId xmlns:a16="http://schemas.microsoft.com/office/drawing/2014/main" id="{39575469-F20B-46A0-A455-96147E31177B}"/>
              </a:ext>
            </a:extLst>
          </p:cNvPr>
          <p:cNvSpPr/>
          <p:nvPr userDrawn="1"/>
        </p:nvSpPr>
        <p:spPr>
          <a:xfrm>
            <a:off x="8010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21" name="Espace réservé du texte 8">
            <a:extLst>
              <a:ext uri="{FF2B5EF4-FFF2-40B4-BE49-F238E27FC236}">
                <a16:creationId xmlns:a16="http://schemas.microsoft.com/office/drawing/2014/main" id="{3BD5F45C-786D-4EE1-8AF9-24E5533853AC}"/>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2" name="Image 21">
            <a:extLst>
              <a:ext uri="{FF2B5EF4-FFF2-40B4-BE49-F238E27FC236}">
                <a16:creationId xmlns:a16="http://schemas.microsoft.com/office/drawing/2014/main" id="{38D0EFEE-3DCC-4584-8417-265EB9102136}"/>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28B40350-83E0-4D80-B6EB-8FB22E090F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9159E63C-F268-46DB-BF6F-2659DD54C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38" name="Espace réservé du texte 8">
            <a:extLst>
              <a:ext uri="{FF2B5EF4-FFF2-40B4-BE49-F238E27FC236}">
                <a16:creationId xmlns:a16="http://schemas.microsoft.com/office/drawing/2014/main" id="{B4761B40-CDC6-4535-B6E5-E8F7338368FA}"/>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59A1"/>
                </a:solidFill>
                <a:latin typeface="+mn-lt"/>
                <a:cs typeface="Calibri" panose="020F0502020204030204" pitchFamily="34" charset="0"/>
              </a:defRPr>
            </a:lvl1pPr>
          </a:lstStyle>
          <a:p>
            <a:pPr lvl="0"/>
            <a:r>
              <a:rPr lang="fr-FR" dirty="0"/>
              <a:t>CHAPITRE</a:t>
            </a:r>
          </a:p>
        </p:txBody>
      </p:sp>
      <p:sp>
        <p:nvSpPr>
          <p:cNvPr id="39" name="Espace réservé du texte 8">
            <a:extLst>
              <a:ext uri="{FF2B5EF4-FFF2-40B4-BE49-F238E27FC236}">
                <a16:creationId xmlns:a16="http://schemas.microsoft.com/office/drawing/2014/main" id="{240839EF-FA4B-429B-AD3E-B3939CDA9047}"/>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59A1"/>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421717476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Espace réservé du texte 8">
            <a:extLst>
              <a:ext uri="{FF2B5EF4-FFF2-40B4-BE49-F238E27FC236}">
                <a16:creationId xmlns:a16="http://schemas.microsoft.com/office/drawing/2014/main" id="{2BDA7845-9444-4930-BE19-5C1B1014E983}"/>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59A1"/>
                </a:solidFill>
                <a:latin typeface="+mn-lt"/>
                <a:cs typeface="Calibri" panose="020F0502020204030204" pitchFamily="34" charset="0"/>
              </a:defRPr>
            </a:lvl1pPr>
          </a:lstStyle>
          <a:p>
            <a:pPr lvl="0"/>
            <a:r>
              <a:rPr lang="fr-FR" dirty="0"/>
              <a:t>CHAPITRE</a:t>
            </a:r>
          </a:p>
        </p:txBody>
      </p:sp>
      <p:sp>
        <p:nvSpPr>
          <p:cNvPr id="5" name="Espace réservé du texte 8">
            <a:extLst>
              <a:ext uri="{FF2B5EF4-FFF2-40B4-BE49-F238E27FC236}">
                <a16:creationId xmlns:a16="http://schemas.microsoft.com/office/drawing/2014/main" id="{4809C7DE-9779-420A-8030-5A065DA4BB2A}"/>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59A1"/>
                </a:solidFill>
                <a:latin typeface="+mn-lt"/>
                <a:cs typeface="Calibri" panose="020F0502020204030204" pitchFamily="34" charset="0"/>
              </a:defRPr>
            </a:lvl1pPr>
          </a:lstStyle>
          <a:p>
            <a:pPr lvl="0"/>
            <a:r>
              <a:rPr lang="fr-FR" dirty="0"/>
              <a:t>TITRE</a:t>
            </a:r>
          </a:p>
        </p:txBody>
      </p:sp>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mj-lt"/>
              <a:buAutoNum type="arabicPeriod"/>
              <a:defRPr sz="1600" b="0" u="none">
                <a:solidFill>
                  <a:srgbClr val="D0D0D0"/>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8" name="Picture 6">
            <a:extLst>
              <a:ext uri="{FF2B5EF4-FFF2-40B4-BE49-F238E27FC236}">
                <a16:creationId xmlns:a16="http://schemas.microsoft.com/office/drawing/2014/main" id="{9D13FEA9-E768-4EC7-A637-269D21B382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9" name="Image 8">
            <a:extLst>
              <a:ext uri="{FF2B5EF4-FFF2-40B4-BE49-F238E27FC236}">
                <a16:creationId xmlns:a16="http://schemas.microsoft.com/office/drawing/2014/main" id="{A6FF1D3F-9FB4-4E41-A0B6-E51D5BFAC1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1586517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8" name="Espace réservé du contenu 17">
            <a:extLst>
              <a:ext uri="{FF2B5EF4-FFF2-40B4-BE49-F238E27FC236}">
                <a16:creationId xmlns:a16="http://schemas.microsoft.com/office/drawing/2014/main" id="{60F8EBFA-4CB5-426E-911F-3868DEB727CD}"/>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40" name="Espace réservé du contenu 17">
            <a:extLst>
              <a:ext uri="{FF2B5EF4-FFF2-40B4-BE49-F238E27FC236}">
                <a16:creationId xmlns:a16="http://schemas.microsoft.com/office/drawing/2014/main" id="{A23F7AE1-0D31-46CE-98C5-5863FFA7C7B8}"/>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38567145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59A1"/>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71A9B66F-C19E-4819-B8A3-620DFB61F977}"/>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2D7BC632-2B7D-460A-9D1E-35D5519904F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EA1A26D4-BFEF-4AEA-B14C-6F6B05DE5F7D}"/>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652197E3-D6CB-4497-8530-4F462CE9D168}"/>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30459116"/>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A7482346-9406-422E-A3AB-F6E61E6418A5}"/>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7DE2AD3F-7CB8-468A-8B56-A389CD2728A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2D57DCFA-F8F2-400F-925F-2E4E842CB2B7}"/>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7651D515-72AC-4354-8320-E7AC71A09E37}"/>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E8F4B906-414B-4740-AD96-520BBB7E5F05}"/>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5804815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MODALITES PEDAGOGIQUES">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F4EF1A-7B41-4424-8C3F-35D9C533D34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6590" cy="6858000"/>
          </a:xfrm>
          <a:prstGeom prst="rect">
            <a:avLst/>
          </a:prstGeom>
        </p:spPr>
      </p:pic>
      <p:sp>
        <p:nvSpPr>
          <p:cNvPr id="6" name="ZoneTexte 15">
            <a:extLst>
              <a:ext uri="{FF2B5EF4-FFF2-40B4-BE49-F238E27FC236}">
                <a16:creationId xmlns:a16="http://schemas.microsoft.com/office/drawing/2014/main" id="{35305712-A66C-F549-A6A6-7FABFCDA4CDC}"/>
              </a:ext>
            </a:extLst>
          </p:cNvPr>
          <p:cNvSpPr txBox="1"/>
          <p:nvPr/>
        </p:nvSpPr>
        <p:spPr>
          <a:xfrm>
            <a:off x="11789199" y="6603277"/>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8" name="ZoneTexte 17">
            <a:extLst>
              <a:ext uri="{FF2B5EF4-FFF2-40B4-BE49-F238E27FC236}">
                <a16:creationId xmlns:a16="http://schemas.microsoft.com/office/drawing/2014/main" id="{15A3A4DC-3397-664C-AF69-B25199659E74}"/>
              </a:ext>
            </a:extLst>
          </p:cNvPr>
          <p:cNvSpPr txBox="1"/>
          <p:nvPr/>
        </p:nvSpPr>
        <p:spPr>
          <a:xfrm>
            <a:off x="4245835" y="660870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0" name="Google Shape;86;p16">
            <a:extLst>
              <a:ext uri="{FF2B5EF4-FFF2-40B4-BE49-F238E27FC236}">
                <a16:creationId xmlns:a16="http://schemas.microsoft.com/office/drawing/2014/main" id="{0E060007-F668-4DF5-BC6B-856DB623B728}"/>
              </a:ext>
            </a:extLst>
          </p:cNvPr>
          <p:cNvSpPr/>
          <p:nvPr/>
        </p:nvSpPr>
        <p:spPr>
          <a:xfrm>
            <a:off x="1754550" y="1618530"/>
            <a:ext cx="8682900" cy="4463400"/>
          </a:xfrm>
          <a:prstGeom prst="rect">
            <a:avLst/>
          </a:prstGeom>
          <a:solidFill>
            <a:srgbClr val="FFFFFF"/>
          </a:solidFill>
          <a:ln w="9525" cap="flat" cmpd="sng">
            <a:solidFill>
              <a:srgbClr val="A5A5A5"/>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mn-lt"/>
              <a:ea typeface="Calibri"/>
              <a:cs typeface="Calibri"/>
              <a:sym typeface="Calibri"/>
            </a:endParaRPr>
          </a:p>
        </p:txBody>
      </p:sp>
      <p:sp>
        <p:nvSpPr>
          <p:cNvPr id="11" name="Google Shape;87;p16">
            <a:extLst>
              <a:ext uri="{FF2B5EF4-FFF2-40B4-BE49-F238E27FC236}">
                <a16:creationId xmlns:a16="http://schemas.microsoft.com/office/drawing/2014/main" id="{45AF851D-664A-4877-8D80-FDA445C2C6CC}"/>
              </a:ext>
            </a:extLst>
          </p:cNvPr>
          <p:cNvSpPr txBox="1"/>
          <p:nvPr/>
        </p:nvSpPr>
        <p:spPr>
          <a:xfrm>
            <a:off x="0" y="536034"/>
            <a:ext cx="5260200" cy="523180"/>
          </a:xfrm>
          <a:prstGeom prst="rect">
            <a:avLst/>
          </a:prstGeom>
          <a:noFill/>
          <a:ln>
            <a:noFill/>
          </a:ln>
        </p:spPr>
        <p:txBody>
          <a:bodyPr spcFirstLastPara="1" wrap="square" lIns="91425" tIns="45700" rIns="91425" bIns="45700" anchor="t" anchorCtr="1">
            <a:spAutoFit/>
          </a:bodyPr>
          <a:lstStyle/>
          <a:p>
            <a:pPr marL="0" marR="0" lvl="0" indent="0" algn="ctr" rtl="0">
              <a:spcBef>
                <a:spcPts val="0"/>
              </a:spcBef>
              <a:spcAft>
                <a:spcPts val="0"/>
              </a:spcAft>
              <a:buNone/>
            </a:pPr>
            <a:r>
              <a:rPr lang="fr-FR" sz="2800" b="1" i="0" u="none" strike="noStrike" cap="none" dirty="0">
                <a:solidFill>
                  <a:srgbClr val="008245"/>
                </a:solidFill>
                <a:latin typeface="+mn-lt"/>
                <a:ea typeface="Arial"/>
                <a:cs typeface="Calibri" panose="020F0502020204030204" pitchFamily="34" charset="0"/>
                <a:sym typeface="Arial"/>
              </a:rPr>
              <a:t>MODALITÉS </a:t>
            </a:r>
            <a:r>
              <a:rPr lang="fr-FR" sz="2800" b="1" dirty="0">
                <a:solidFill>
                  <a:srgbClr val="008245"/>
                </a:solidFill>
                <a:latin typeface="+mn-lt"/>
                <a:cs typeface="Calibri" panose="020F0502020204030204" pitchFamily="34" charset="0"/>
              </a:rPr>
              <a:t>PÉDAGOGIQUES</a:t>
            </a:r>
            <a:endParaRPr sz="2800" b="1" i="0" u="none" strike="noStrike" cap="none" dirty="0">
              <a:solidFill>
                <a:srgbClr val="008245"/>
              </a:solidFill>
              <a:latin typeface="+mn-lt"/>
              <a:ea typeface="Arial"/>
              <a:cs typeface="Calibri" panose="020F0502020204030204" pitchFamily="34" charset="0"/>
              <a:sym typeface="Arial"/>
            </a:endParaRPr>
          </a:p>
        </p:txBody>
      </p:sp>
      <p:grpSp>
        <p:nvGrpSpPr>
          <p:cNvPr id="55" name="Groupe 54">
            <a:extLst>
              <a:ext uri="{FF2B5EF4-FFF2-40B4-BE49-F238E27FC236}">
                <a16:creationId xmlns:a16="http://schemas.microsoft.com/office/drawing/2014/main" id="{9C28F931-6C6C-47E8-B6BA-FF540874AF4A}"/>
              </a:ext>
            </a:extLst>
          </p:cNvPr>
          <p:cNvGrpSpPr/>
          <p:nvPr/>
        </p:nvGrpSpPr>
        <p:grpSpPr>
          <a:xfrm>
            <a:off x="1927160" y="1910684"/>
            <a:ext cx="8337681" cy="3879092"/>
            <a:chOff x="1985405" y="1978790"/>
            <a:chExt cx="8337681" cy="3879092"/>
          </a:xfrm>
        </p:grpSpPr>
        <p:grpSp>
          <p:nvGrpSpPr>
            <p:cNvPr id="54" name="Groupe 53">
              <a:extLst>
                <a:ext uri="{FF2B5EF4-FFF2-40B4-BE49-F238E27FC236}">
                  <a16:creationId xmlns:a16="http://schemas.microsoft.com/office/drawing/2014/main" id="{D1CD823F-212C-4F8B-816D-D21EE24EAD8E}"/>
                </a:ext>
              </a:extLst>
            </p:cNvPr>
            <p:cNvGrpSpPr/>
            <p:nvPr/>
          </p:nvGrpSpPr>
          <p:grpSpPr>
            <a:xfrm>
              <a:off x="1985405" y="2096568"/>
              <a:ext cx="1584000" cy="3761314"/>
              <a:chOff x="2149789" y="2096568"/>
              <a:chExt cx="1584000" cy="3761314"/>
            </a:xfrm>
          </p:grpSpPr>
          <p:grpSp>
            <p:nvGrpSpPr>
              <p:cNvPr id="49" name="Groupe 48">
                <a:extLst>
                  <a:ext uri="{FF2B5EF4-FFF2-40B4-BE49-F238E27FC236}">
                    <a16:creationId xmlns:a16="http://schemas.microsoft.com/office/drawing/2014/main" id="{F1B17ECF-4583-4AFE-8F93-B7DFB3D97D8F}"/>
                  </a:ext>
                </a:extLst>
              </p:cNvPr>
              <p:cNvGrpSpPr/>
              <p:nvPr/>
            </p:nvGrpSpPr>
            <p:grpSpPr>
              <a:xfrm>
                <a:off x="2149789" y="2096568"/>
                <a:ext cx="1584000" cy="3761314"/>
                <a:chOff x="2149789" y="2096568"/>
                <a:chExt cx="1584000" cy="3761314"/>
              </a:xfrm>
            </p:grpSpPr>
            <p:sp>
              <p:nvSpPr>
                <p:cNvPr id="12" name="Google Shape;88;p16">
                  <a:extLst>
                    <a:ext uri="{FF2B5EF4-FFF2-40B4-BE49-F238E27FC236}">
                      <a16:creationId xmlns:a16="http://schemas.microsoft.com/office/drawing/2014/main" id="{7933F26D-BE4B-4DEB-BB94-B71B66167D9A}"/>
                    </a:ext>
                  </a:extLst>
                </p:cNvPr>
                <p:cNvSpPr/>
                <p:nvPr/>
              </p:nvSpPr>
              <p:spPr>
                <a:xfrm>
                  <a:off x="2621839" y="2096568"/>
                  <a:ext cx="639900" cy="599002"/>
                </a:xfrm>
                <a:custGeom>
                  <a:avLst/>
                  <a:gdLst/>
                  <a:ahLst/>
                  <a:cxnLst/>
                  <a:rect l="l" t="t" r="r" b="b"/>
                  <a:pathLst>
                    <a:path w="3239999" h="3032924" extrusionOk="0">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sp>
              <p:nvSpPr>
                <p:cNvPr id="32" name="Google Shape;108;p16">
                  <a:extLst>
                    <a:ext uri="{FF2B5EF4-FFF2-40B4-BE49-F238E27FC236}">
                      <a16:creationId xmlns:a16="http://schemas.microsoft.com/office/drawing/2014/main" id="{C0B1F164-8A10-4478-9E4A-371EF847301C}"/>
                    </a:ext>
                  </a:extLst>
                </p:cNvPr>
                <p:cNvSpPr txBox="1"/>
                <p:nvPr/>
              </p:nvSpPr>
              <p:spPr>
                <a:xfrm>
                  <a:off x="2149789"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i="0" u="none" strike="noStrike" cap="none" dirty="0">
                      <a:solidFill>
                        <a:srgbClr val="0059A1"/>
                      </a:solidFill>
                      <a:latin typeface="+mn-lt"/>
                      <a:ea typeface="Calibri"/>
                      <a:cs typeface="Calibri" panose="020F0502020204030204" pitchFamily="34" charset="0"/>
                      <a:sym typeface="Calibri"/>
                    </a:rPr>
                    <a:t>LE GUIDE DE SOUTIEN</a:t>
                  </a:r>
                  <a:endParaRPr lang="fr-FR" sz="1400" dirty="0">
                    <a:solidFill>
                      <a:srgbClr val="0059A1"/>
                    </a:solidFill>
                    <a:latin typeface="+mn-lt"/>
                    <a:ea typeface="Calibri"/>
                    <a:cs typeface="Calibri" panose="020F0502020204030204" pitchFamily="34" charset="0"/>
                    <a:sym typeface="Calibri"/>
                  </a:endParaRP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Il contient le ré</a:t>
                  </a:r>
                  <a:r>
                    <a:rPr lang="fr-FR" sz="1400" b="0" i="0" u="none" strike="noStrike" cap="none" dirty="0">
                      <a:solidFill>
                        <a:srgbClr val="3F3F3F"/>
                      </a:solidFill>
                      <a:latin typeface="+mn-lt"/>
                      <a:ea typeface="Calibri"/>
                      <a:cs typeface="Calibri" panose="020F0502020204030204" pitchFamily="34" charset="0"/>
                      <a:sym typeface="Calibri"/>
                    </a:rPr>
                    <a:t>sumé théorique et le manuel des travaux pratiques</a:t>
                  </a:r>
                  <a:endParaRPr lang="fr-FR" sz="1400" dirty="0">
                    <a:latin typeface="+mn-lt"/>
                    <a:cs typeface="Calibri" panose="020F0502020204030204" pitchFamily="34" charset="0"/>
                  </a:endParaRPr>
                </a:p>
              </p:txBody>
            </p:sp>
          </p:grpSp>
          <p:grpSp>
            <p:nvGrpSpPr>
              <p:cNvPr id="2" name="Groupe 1">
                <a:extLst>
                  <a:ext uri="{FF2B5EF4-FFF2-40B4-BE49-F238E27FC236}">
                    <a16:creationId xmlns:a16="http://schemas.microsoft.com/office/drawing/2014/main" id="{571D3AF8-CDE8-4FB0-9B48-4D15B7A820C3}"/>
                  </a:ext>
                </a:extLst>
              </p:cNvPr>
              <p:cNvGrpSpPr/>
              <p:nvPr/>
            </p:nvGrpSpPr>
            <p:grpSpPr>
              <a:xfrm>
                <a:off x="2587039" y="3022198"/>
                <a:ext cx="637500" cy="596700"/>
                <a:chOff x="2587039" y="3022198"/>
                <a:chExt cx="637500" cy="596700"/>
              </a:xfrm>
            </p:grpSpPr>
            <p:sp>
              <p:nvSpPr>
                <p:cNvPr id="37" name="Google Shape;113;p16">
                  <a:extLst>
                    <a:ext uri="{FF2B5EF4-FFF2-40B4-BE49-F238E27FC236}">
                      <a16:creationId xmlns:a16="http://schemas.microsoft.com/office/drawing/2014/main" id="{5E939301-5B96-4B78-8B8F-D06410BB794E}"/>
                    </a:ext>
                  </a:extLst>
                </p:cNvPr>
                <p:cNvSpPr/>
                <p:nvPr/>
              </p:nvSpPr>
              <p:spPr>
                <a:xfrm>
                  <a:off x="2587039"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mn-lt"/>
                    <a:ea typeface="Calibri"/>
                    <a:cs typeface="Calibri"/>
                    <a:sym typeface="Calibri"/>
                  </a:endParaRPr>
                </a:p>
              </p:txBody>
            </p:sp>
            <p:sp>
              <p:nvSpPr>
                <p:cNvPr id="42" name="Rectangle 41">
                  <a:extLst>
                    <a:ext uri="{FF2B5EF4-FFF2-40B4-BE49-F238E27FC236}">
                      <a16:creationId xmlns:a16="http://schemas.microsoft.com/office/drawing/2014/main" id="{F242B4FE-EB7E-4FA9-AB3C-67B43CEF323F}"/>
                    </a:ext>
                  </a:extLst>
                </p:cNvPr>
                <p:cNvSpPr/>
                <p:nvPr/>
              </p:nvSpPr>
              <p:spPr>
                <a:xfrm>
                  <a:off x="2735710" y="3089715"/>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1</a:t>
                  </a:r>
                  <a:endParaRPr lang="fr-FR" sz="2400" b="1" dirty="0">
                    <a:solidFill>
                      <a:srgbClr val="0059A1"/>
                    </a:solidFill>
                    <a:latin typeface="+mn-lt"/>
                    <a:cs typeface="Calibri" panose="020F0502020204030204" pitchFamily="34" charset="0"/>
                  </a:endParaRPr>
                </a:p>
              </p:txBody>
            </p:sp>
          </p:grpSp>
        </p:grpSp>
        <p:grpSp>
          <p:nvGrpSpPr>
            <p:cNvPr id="50" name="Groupe 49">
              <a:extLst>
                <a:ext uri="{FF2B5EF4-FFF2-40B4-BE49-F238E27FC236}">
                  <a16:creationId xmlns:a16="http://schemas.microsoft.com/office/drawing/2014/main" id="{53168013-0FB2-4E00-BBAC-599AA4E6EADF}"/>
                </a:ext>
              </a:extLst>
            </p:cNvPr>
            <p:cNvGrpSpPr/>
            <p:nvPr/>
          </p:nvGrpSpPr>
          <p:grpSpPr>
            <a:xfrm>
              <a:off x="3683025" y="2056878"/>
              <a:ext cx="1584000" cy="3801004"/>
              <a:chOff x="3765217" y="2056878"/>
              <a:chExt cx="1584000" cy="3801004"/>
            </a:xfrm>
          </p:grpSpPr>
          <p:grpSp>
            <p:nvGrpSpPr>
              <p:cNvPr id="13" name="Google Shape;89;p16">
                <a:extLst>
                  <a:ext uri="{FF2B5EF4-FFF2-40B4-BE49-F238E27FC236}">
                    <a16:creationId xmlns:a16="http://schemas.microsoft.com/office/drawing/2014/main" id="{00A56C00-FE86-4D41-AA52-9DAC693266D6}"/>
                  </a:ext>
                </a:extLst>
              </p:cNvPr>
              <p:cNvGrpSpPr/>
              <p:nvPr/>
            </p:nvGrpSpPr>
            <p:grpSpPr>
              <a:xfrm>
                <a:off x="4140067" y="2056878"/>
                <a:ext cx="834300" cy="662869"/>
                <a:chOff x="4002843" y="1987306"/>
                <a:chExt cx="834300" cy="662869"/>
              </a:xfrm>
            </p:grpSpPr>
            <p:sp>
              <p:nvSpPr>
                <p:cNvPr id="14" name="Google Shape;90;p16">
                  <a:extLst>
                    <a:ext uri="{FF2B5EF4-FFF2-40B4-BE49-F238E27FC236}">
                      <a16:creationId xmlns:a16="http://schemas.microsoft.com/office/drawing/2014/main" id="{49164E02-095E-447C-9FE2-E3996451B6CB}"/>
                    </a:ext>
                  </a:extLst>
                </p:cNvPr>
                <p:cNvSpPr/>
                <p:nvPr/>
              </p:nvSpPr>
              <p:spPr>
                <a:xfrm>
                  <a:off x="4002843" y="1987306"/>
                  <a:ext cx="834300" cy="662869"/>
                </a:xfrm>
                <a:custGeom>
                  <a:avLst/>
                  <a:gdLst/>
                  <a:ahLst/>
                  <a:cxnLst/>
                  <a:rect l="l" t="t" r="r" b="b"/>
                  <a:pathLst>
                    <a:path w="3240000" h="2574247" extrusionOk="0">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sp>
              <p:nvSpPr>
                <p:cNvPr id="15" name="Google Shape;91;p16">
                  <a:extLst>
                    <a:ext uri="{FF2B5EF4-FFF2-40B4-BE49-F238E27FC236}">
                      <a16:creationId xmlns:a16="http://schemas.microsoft.com/office/drawing/2014/main" id="{74C91C81-9CC6-4F6E-B22E-499C2B644CA9}"/>
                    </a:ext>
                  </a:extLst>
                </p:cNvPr>
                <p:cNvSpPr/>
                <p:nvPr/>
              </p:nvSpPr>
              <p:spPr>
                <a:xfrm>
                  <a:off x="4116776" y="2182747"/>
                  <a:ext cx="589749" cy="110877"/>
                </a:xfrm>
                <a:custGeom>
                  <a:avLst/>
                  <a:gdLst/>
                  <a:ahLst/>
                  <a:cxnLst/>
                  <a:rect l="l" t="t" r="r" b="b"/>
                  <a:pathLst>
                    <a:path w="589749" h="110877" extrusionOk="0">
                      <a:moveTo>
                        <a:pt x="553417" y="44276"/>
                      </a:moveTo>
                      <a:cubicBezTo>
                        <a:pt x="548853" y="44276"/>
                        <a:pt x="545083" y="45938"/>
                        <a:pt x="542106" y="49262"/>
                      </a:cubicBezTo>
                      <a:cubicBezTo>
                        <a:pt x="539130" y="52586"/>
                        <a:pt x="537666" y="57101"/>
                        <a:pt x="537716" y="62806"/>
                      </a:cubicBezTo>
                      <a:lnTo>
                        <a:pt x="568970" y="62806"/>
                      </a:lnTo>
                      <a:cubicBezTo>
                        <a:pt x="568821" y="56753"/>
                        <a:pt x="567258" y="52152"/>
                        <a:pt x="564282" y="49002"/>
                      </a:cubicBezTo>
                      <a:cubicBezTo>
                        <a:pt x="561305" y="45852"/>
                        <a:pt x="557684" y="44276"/>
                        <a:pt x="553417" y="44276"/>
                      </a:cubicBezTo>
                      <a:close/>
                      <a:moveTo>
                        <a:pt x="124792" y="44276"/>
                      </a:moveTo>
                      <a:cubicBezTo>
                        <a:pt x="120228" y="44276"/>
                        <a:pt x="116458" y="45938"/>
                        <a:pt x="113481" y="49262"/>
                      </a:cubicBezTo>
                      <a:cubicBezTo>
                        <a:pt x="110505" y="52586"/>
                        <a:pt x="109041" y="57101"/>
                        <a:pt x="109091" y="62806"/>
                      </a:cubicBezTo>
                      <a:lnTo>
                        <a:pt x="140345" y="62806"/>
                      </a:lnTo>
                      <a:cubicBezTo>
                        <a:pt x="140196" y="56753"/>
                        <a:pt x="138633" y="52152"/>
                        <a:pt x="135657" y="49002"/>
                      </a:cubicBezTo>
                      <a:cubicBezTo>
                        <a:pt x="132680" y="45852"/>
                        <a:pt x="129059" y="44276"/>
                        <a:pt x="124792" y="44276"/>
                      </a:cubicBezTo>
                      <a:close/>
                      <a:moveTo>
                        <a:pt x="445815" y="30063"/>
                      </a:moveTo>
                      <a:lnTo>
                        <a:pt x="466725" y="30063"/>
                      </a:lnTo>
                      <a:lnTo>
                        <a:pt x="466725" y="109091"/>
                      </a:lnTo>
                      <a:lnTo>
                        <a:pt x="445815" y="109091"/>
                      </a:lnTo>
                      <a:close/>
                      <a:moveTo>
                        <a:pt x="170259" y="30063"/>
                      </a:moveTo>
                      <a:lnTo>
                        <a:pt x="195783" y="30063"/>
                      </a:lnTo>
                      <a:lnTo>
                        <a:pt x="209773" y="51792"/>
                      </a:lnTo>
                      <a:lnTo>
                        <a:pt x="224507" y="30063"/>
                      </a:lnTo>
                      <a:lnTo>
                        <a:pt x="249064" y="30063"/>
                      </a:lnTo>
                      <a:lnTo>
                        <a:pt x="222275" y="67494"/>
                      </a:lnTo>
                      <a:lnTo>
                        <a:pt x="251519" y="109091"/>
                      </a:lnTo>
                      <a:lnTo>
                        <a:pt x="225847" y="109091"/>
                      </a:lnTo>
                      <a:lnTo>
                        <a:pt x="209773" y="84609"/>
                      </a:lnTo>
                      <a:lnTo>
                        <a:pt x="193551" y="109091"/>
                      </a:lnTo>
                      <a:lnTo>
                        <a:pt x="169069" y="109091"/>
                      </a:lnTo>
                      <a:lnTo>
                        <a:pt x="197569" y="68387"/>
                      </a:lnTo>
                      <a:close/>
                      <a:moveTo>
                        <a:pt x="552152" y="28277"/>
                      </a:moveTo>
                      <a:cubicBezTo>
                        <a:pt x="563910" y="28277"/>
                        <a:pt x="573187" y="32159"/>
                        <a:pt x="579983" y="39923"/>
                      </a:cubicBezTo>
                      <a:cubicBezTo>
                        <a:pt x="586780" y="47687"/>
                        <a:pt x="590029" y="59581"/>
                        <a:pt x="589731" y="75605"/>
                      </a:cubicBezTo>
                      <a:lnTo>
                        <a:pt x="537344" y="75605"/>
                      </a:lnTo>
                      <a:cubicBezTo>
                        <a:pt x="537493" y="81806"/>
                        <a:pt x="539179" y="86630"/>
                        <a:pt x="542404" y="90078"/>
                      </a:cubicBezTo>
                      <a:cubicBezTo>
                        <a:pt x="545629" y="93526"/>
                        <a:pt x="549647" y="95250"/>
                        <a:pt x="554459" y="95250"/>
                      </a:cubicBezTo>
                      <a:cubicBezTo>
                        <a:pt x="557733" y="95250"/>
                        <a:pt x="560487" y="94357"/>
                        <a:pt x="562719" y="92571"/>
                      </a:cubicBezTo>
                      <a:cubicBezTo>
                        <a:pt x="564952" y="90785"/>
                        <a:pt x="566638" y="87908"/>
                        <a:pt x="567779" y="83939"/>
                      </a:cubicBezTo>
                      <a:lnTo>
                        <a:pt x="588615" y="87437"/>
                      </a:lnTo>
                      <a:cubicBezTo>
                        <a:pt x="585936" y="95076"/>
                        <a:pt x="581707" y="100893"/>
                        <a:pt x="575928" y="104887"/>
                      </a:cubicBezTo>
                      <a:cubicBezTo>
                        <a:pt x="570148" y="108880"/>
                        <a:pt x="562917" y="110877"/>
                        <a:pt x="554236" y="110877"/>
                      </a:cubicBezTo>
                      <a:cubicBezTo>
                        <a:pt x="540494" y="110877"/>
                        <a:pt x="530324" y="106387"/>
                        <a:pt x="523726" y="97408"/>
                      </a:cubicBezTo>
                      <a:cubicBezTo>
                        <a:pt x="518517" y="90215"/>
                        <a:pt x="515913" y="81136"/>
                        <a:pt x="515913" y="70173"/>
                      </a:cubicBezTo>
                      <a:cubicBezTo>
                        <a:pt x="515913" y="57076"/>
                        <a:pt x="519336" y="46819"/>
                        <a:pt x="526182" y="39402"/>
                      </a:cubicBezTo>
                      <a:cubicBezTo>
                        <a:pt x="533028" y="31986"/>
                        <a:pt x="541685" y="28277"/>
                        <a:pt x="552152" y="28277"/>
                      </a:cubicBezTo>
                      <a:close/>
                      <a:moveTo>
                        <a:pt x="123527" y="28277"/>
                      </a:moveTo>
                      <a:cubicBezTo>
                        <a:pt x="135285" y="28277"/>
                        <a:pt x="144562" y="32159"/>
                        <a:pt x="151358" y="39923"/>
                      </a:cubicBezTo>
                      <a:cubicBezTo>
                        <a:pt x="158155" y="47687"/>
                        <a:pt x="161404" y="59581"/>
                        <a:pt x="161106" y="75605"/>
                      </a:cubicBezTo>
                      <a:lnTo>
                        <a:pt x="108719" y="75605"/>
                      </a:lnTo>
                      <a:cubicBezTo>
                        <a:pt x="108868" y="81806"/>
                        <a:pt x="110554" y="86630"/>
                        <a:pt x="113779" y="90078"/>
                      </a:cubicBezTo>
                      <a:cubicBezTo>
                        <a:pt x="117004" y="93526"/>
                        <a:pt x="121022" y="95250"/>
                        <a:pt x="125834" y="95250"/>
                      </a:cubicBezTo>
                      <a:cubicBezTo>
                        <a:pt x="129108" y="95250"/>
                        <a:pt x="131862" y="94357"/>
                        <a:pt x="134094" y="92571"/>
                      </a:cubicBezTo>
                      <a:cubicBezTo>
                        <a:pt x="136327" y="90785"/>
                        <a:pt x="138013" y="87908"/>
                        <a:pt x="139154" y="83939"/>
                      </a:cubicBezTo>
                      <a:lnTo>
                        <a:pt x="159990" y="87437"/>
                      </a:lnTo>
                      <a:cubicBezTo>
                        <a:pt x="157311" y="95076"/>
                        <a:pt x="153082" y="100893"/>
                        <a:pt x="147303" y="104887"/>
                      </a:cubicBezTo>
                      <a:cubicBezTo>
                        <a:pt x="141523" y="108880"/>
                        <a:pt x="134293" y="110877"/>
                        <a:pt x="125611" y="110877"/>
                      </a:cubicBezTo>
                      <a:cubicBezTo>
                        <a:pt x="111869" y="110877"/>
                        <a:pt x="101699" y="106387"/>
                        <a:pt x="95101" y="97408"/>
                      </a:cubicBezTo>
                      <a:cubicBezTo>
                        <a:pt x="89892" y="90215"/>
                        <a:pt x="87288" y="81136"/>
                        <a:pt x="87288" y="70173"/>
                      </a:cubicBezTo>
                      <a:cubicBezTo>
                        <a:pt x="87288" y="57076"/>
                        <a:pt x="90711" y="46819"/>
                        <a:pt x="97557" y="39402"/>
                      </a:cubicBezTo>
                      <a:cubicBezTo>
                        <a:pt x="104403" y="31986"/>
                        <a:pt x="113060" y="28277"/>
                        <a:pt x="123527" y="28277"/>
                      </a:cubicBezTo>
                      <a:close/>
                      <a:moveTo>
                        <a:pt x="286792" y="2158"/>
                      </a:moveTo>
                      <a:lnTo>
                        <a:pt x="286792" y="30063"/>
                      </a:lnTo>
                      <a:lnTo>
                        <a:pt x="301079" y="30063"/>
                      </a:lnTo>
                      <a:lnTo>
                        <a:pt x="301079" y="46732"/>
                      </a:lnTo>
                      <a:lnTo>
                        <a:pt x="286792" y="46732"/>
                      </a:lnTo>
                      <a:lnTo>
                        <a:pt x="286792" y="78581"/>
                      </a:lnTo>
                      <a:cubicBezTo>
                        <a:pt x="286792" y="85031"/>
                        <a:pt x="286928" y="88788"/>
                        <a:pt x="287201" y="89855"/>
                      </a:cubicBezTo>
                      <a:cubicBezTo>
                        <a:pt x="287474" y="90922"/>
                        <a:pt x="288094" y="91802"/>
                        <a:pt x="289061" y="92497"/>
                      </a:cubicBezTo>
                      <a:cubicBezTo>
                        <a:pt x="290029" y="93191"/>
                        <a:pt x="291207" y="93539"/>
                        <a:pt x="292596" y="93539"/>
                      </a:cubicBezTo>
                      <a:cubicBezTo>
                        <a:pt x="294531" y="93539"/>
                        <a:pt x="297334" y="92869"/>
                        <a:pt x="301005" y="91529"/>
                      </a:cubicBezTo>
                      <a:lnTo>
                        <a:pt x="302791" y="107752"/>
                      </a:lnTo>
                      <a:cubicBezTo>
                        <a:pt x="297929" y="109835"/>
                        <a:pt x="292422" y="110877"/>
                        <a:pt x="286271" y="110877"/>
                      </a:cubicBezTo>
                      <a:cubicBezTo>
                        <a:pt x="282501" y="110877"/>
                        <a:pt x="279102" y="110245"/>
                        <a:pt x="276076" y="108980"/>
                      </a:cubicBezTo>
                      <a:cubicBezTo>
                        <a:pt x="273050" y="107714"/>
                        <a:pt x="270830" y="106077"/>
                        <a:pt x="269416" y="104068"/>
                      </a:cubicBezTo>
                      <a:cubicBezTo>
                        <a:pt x="268002" y="102059"/>
                        <a:pt x="267022" y="99343"/>
                        <a:pt x="266477" y="95920"/>
                      </a:cubicBezTo>
                      <a:cubicBezTo>
                        <a:pt x="266030" y="93489"/>
                        <a:pt x="265807" y="88578"/>
                        <a:pt x="265807" y="81186"/>
                      </a:cubicBezTo>
                      <a:lnTo>
                        <a:pt x="265807" y="46732"/>
                      </a:lnTo>
                      <a:lnTo>
                        <a:pt x="256208" y="46732"/>
                      </a:lnTo>
                      <a:lnTo>
                        <a:pt x="256208" y="30063"/>
                      </a:lnTo>
                      <a:lnTo>
                        <a:pt x="265807" y="30063"/>
                      </a:lnTo>
                      <a:lnTo>
                        <a:pt x="265807" y="14362"/>
                      </a:lnTo>
                      <a:close/>
                      <a:moveTo>
                        <a:pt x="483915" y="0"/>
                      </a:moveTo>
                      <a:lnTo>
                        <a:pt x="504825" y="0"/>
                      </a:lnTo>
                      <a:lnTo>
                        <a:pt x="504825" y="109091"/>
                      </a:lnTo>
                      <a:lnTo>
                        <a:pt x="483915" y="109091"/>
                      </a:lnTo>
                      <a:close/>
                      <a:moveTo>
                        <a:pt x="445815" y="0"/>
                      </a:moveTo>
                      <a:lnTo>
                        <a:pt x="466725" y="0"/>
                      </a:lnTo>
                      <a:lnTo>
                        <a:pt x="466725" y="19348"/>
                      </a:lnTo>
                      <a:lnTo>
                        <a:pt x="445815" y="19348"/>
                      </a:lnTo>
                      <a:close/>
                      <a:moveTo>
                        <a:pt x="350862" y="0"/>
                      </a:moveTo>
                      <a:lnTo>
                        <a:pt x="425648" y="0"/>
                      </a:lnTo>
                      <a:lnTo>
                        <a:pt x="425648" y="18455"/>
                      </a:lnTo>
                      <a:lnTo>
                        <a:pt x="372889" y="18455"/>
                      </a:lnTo>
                      <a:lnTo>
                        <a:pt x="372889" y="44276"/>
                      </a:lnTo>
                      <a:lnTo>
                        <a:pt x="418430" y="44276"/>
                      </a:lnTo>
                      <a:lnTo>
                        <a:pt x="418430" y="62731"/>
                      </a:lnTo>
                      <a:lnTo>
                        <a:pt x="372889" y="62731"/>
                      </a:lnTo>
                      <a:lnTo>
                        <a:pt x="372889" y="109091"/>
                      </a:lnTo>
                      <a:lnTo>
                        <a:pt x="350862" y="109091"/>
                      </a:lnTo>
                      <a:close/>
                      <a:moveTo>
                        <a:pt x="0" y="0"/>
                      </a:moveTo>
                      <a:lnTo>
                        <a:pt x="86692" y="0"/>
                      </a:lnTo>
                      <a:lnTo>
                        <a:pt x="86692" y="18455"/>
                      </a:lnTo>
                      <a:lnTo>
                        <a:pt x="54397" y="18455"/>
                      </a:lnTo>
                      <a:lnTo>
                        <a:pt x="54397" y="109091"/>
                      </a:lnTo>
                      <a:lnTo>
                        <a:pt x="32370" y="109091"/>
                      </a:lnTo>
                      <a:lnTo>
                        <a:pt x="32370" y="18455"/>
                      </a:lnTo>
                      <a:lnTo>
                        <a:pt x="0" y="18455"/>
                      </a:lnTo>
                      <a:close/>
                    </a:path>
                  </a:pathLst>
                </a:custGeom>
                <a:solidFill>
                  <a:srgbClr val="0059A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Calibri"/>
                    <a:buNone/>
                  </a:pPr>
                  <a:endParaRPr sz="1200" b="0" i="0" u="none" strike="noStrike" cap="none" dirty="0">
                    <a:solidFill>
                      <a:srgbClr val="8CBABE"/>
                    </a:solidFill>
                    <a:latin typeface="+mn-lt"/>
                    <a:ea typeface="Arial"/>
                    <a:cs typeface="Calibri" panose="020F0502020204030204" pitchFamily="34" charset="0"/>
                    <a:sym typeface="Arial"/>
                  </a:endParaRPr>
                </a:p>
              </p:txBody>
            </p:sp>
          </p:grpSp>
          <p:sp>
            <p:nvSpPr>
              <p:cNvPr id="33" name="Google Shape;109;p16">
                <a:extLst>
                  <a:ext uri="{FF2B5EF4-FFF2-40B4-BE49-F238E27FC236}">
                    <a16:creationId xmlns:a16="http://schemas.microsoft.com/office/drawing/2014/main" id="{8659226A-8566-4547-90E4-29C67DDAEE06}"/>
                  </a:ext>
                </a:extLst>
              </p:cNvPr>
              <p:cNvSpPr txBox="1"/>
              <p:nvPr/>
            </p:nvSpPr>
            <p:spPr>
              <a:xfrm>
                <a:off x="3765217"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LA VERSION PDF</a:t>
                </a:r>
                <a:endParaRPr lang="fr-FR" sz="1400" dirty="0">
                  <a:solidFill>
                    <a:srgbClr val="0059A1"/>
                  </a:solidFill>
                  <a:latin typeface="+mn-lt"/>
                  <a:ea typeface="Calibri"/>
                  <a:cs typeface="Calibri" panose="020F0502020204030204" pitchFamily="34" charset="0"/>
                  <a:sym typeface="Calibri"/>
                </a:endParaRP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Une version PDF est mise en ligne sur l’espace apprenant et formateur de la plateforme </a:t>
                </a:r>
                <a:r>
                  <a:rPr lang="fr-FR" sz="1400" dirty="0" err="1">
                    <a:solidFill>
                      <a:srgbClr val="3F3F3F"/>
                    </a:solidFill>
                    <a:latin typeface="+mn-lt"/>
                    <a:ea typeface="Calibri"/>
                    <a:cs typeface="Calibri" panose="020F0502020204030204" pitchFamily="34" charset="0"/>
                    <a:sym typeface="Calibri"/>
                  </a:rPr>
                  <a:t>WebForce</a:t>
                </a:r>
                <a:r>
                  <a:rPr lang="fr-FR" sz="1400" dirty="0">
                    <a:solidFill>
                      <a:srgbClr val="3F3F3F"/>
                    </a:solidFill>
                    <a:latin typeface="+mn-lt"/>
                    <a:ea typeface="Calibri"/>
                    <a:cs typeface="Calibri" panose="020F0502020204030204" pitchFamily="34" charset="0"/>
                    <a:sym typeface="Calibri"/>
                  </a:rPr>
                  <a:t> Life</a:t>
                </a:r>
                <a:endParaRPr sz="1400" dirty="0">
                  <a:latin typeface="+mn-lt"/>
                  <a:cs typeface="Calibri" panose="020F0502020204030204" pitchFamily="34" charset="0"/>
                </a:endParaRPr>
              </a:p>
            </p:txBody>
          </p:sp>
          <p:grpSp>
            <p:nvGrpSpPr>
              <p:cNvPr id="3" name="Groupe 2">
                <a:extLst>
                  <a:ext uri="{FF2B5EF4-FFF2-40B4-BE49-F238E27FC236}">
                    <a16:creationId xmlns:a16="http://schemas.microsoft.com/office/drawing/2014/main" id="{BDE17767-F768-4176-8AD7-89F9CDE01BB4}"/>
                  </a:ext>
                </a:extLst>
              </p:cNvPr>
              <p:cNvGrpSpPr/>
              <p:nvPr/>
            </p:nvGrpSpPr>
            <p:grpSpPr>
              <a:xfrm>
                <a:off x="4238467" y="3022198"/>
                <a:ext cx="637500" cy="596700"/>
                <a:chOff x="4120713" y="3022198"/>
                <a:chExt cx="637500" cy="596700"/>
              </a:xfrm>
            </p:grpSpPr>
            <p:sp>
              <p:nvSpPr>
                <p:cNvPr id="38" name="Google Shape;114;p16">
                  <a:extLst>
                    <a:ext uri="{FF2B5EF4-FFF2-40B4-BE49-F238E27FC236}">
                      <a16:creationId xmlns:a16="http://schemas.microsoft.com/office/drawing/2014/main" id="{C66B6963-835B-4014-8DC3-454D0121E7B7}"/>
                    </a:ext>
                  </a:extLst>
                </p:cNvPr>
                <p:cNvSpPr/>
                <p:nvPr/>
              </p:nvSpPr>
              <p:spPr>
                <a:xfrm>
                  <a:off x="4120713"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3" name="Rectangle 42">
                  <a:extLst>
                    <a:ext uri="{FF2B5EF4-FFF2-40B4-BE49-F238E27FC236}">
                      <a16:creationId xmlns:a16="http://schemas.microsoft.com/office/drawing/2014/main" id="{11DE01EE-0C34-4152-BB99-A583588087AA}"/>
                    </a:ext>
                  </a:extLst>
                </p:cNvPr>
                <p:cNvSpPr/>
                <p:nvPr/>
              </p:nvSpPr>
              <p:spPr>
                <a:xfrm>
                  <a:off x="4269384"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2</a:t>
                  </a:r>
                  <a:endParaRPr lang="fr-FR" sz="2400" dirty="0">
                    <a:solidFill>
                      <a:srgbClr val="0059A1"/>
                    </a:solidFill>
                    <a:latin typeface="+mn-lt"/>
                    <a:cs typeface="Calibri" panose="020F0502020204030204" pitchFamily="34" charset="0"/>
                  </a:endParaRPr>
                </a:p>
              </p:txBody>
            </p:sp>
          </p:grpSp>
        </p:grpSp>
        <p:grpSp>
          <p:nvGrpSpPr>
            <p:cNvPr id="51" name="Groupe 50">
              <a:extLst>
                <a:ext uri="{FF2B5EF4-FFF2-40B4-BE49-F238E27FC236}">
                  <a16:creationId xmlns:a16="http://schemas.microsoft.com/office/drawing/2014/main" id="{0FBFEF04-8A2B-40A1-8A14-FF1A972D7027}"/>
                </a:ext>
              </a:extLst>
            </p:cNvPr>
            <p:cNvGrpSpPr/>
            <p:nvPr/>
          </p:nvGrpSpPr>
          <p:grpSpPr>
            <a:xfrm>
              <a:off x="5368360" y="1987059"/>
              <a:ext cx="1584000" cy="3870823"/>
              <a:chOff x="5399182" y="1987059"/>
              <a:chExt cx="1584000" cy="3870823"/>
            </a:xfrm>
          </p:grpSpPr>
          <p:grpSp>
            <p:nvGrpSpPr>
              <p:cNvPr id="16" name="Google Shape;92;p16">
                <a:extLst>
                  <a:ext uri="{FF2B5EF4-FFF2-40B4-BE49-F238E27FC236}">
                    <a16:creationId xmlns:a16="http://schemas.microsoft.com/office/drawing/2014/main" id="{5EF59CFE-3BC9-48F5-970B-496A0424FF6E}"/>
                  </a:ext>
                </a:extLst>
              </p:cNvPr>
              <p:cNvGrpSpPr/>
              <p:nvPr/>
            </p:nvGrpSpPr>
            <p:grpSpPr>
              <a:xfrm>
                <a:off x="5893069" y="1987059"/>
                <a:ext cx="596226" cy="710511"/>
                <a:chOff x="5683857" y="1993534"/>
                <a:chExt cx="596226" cy="710511"/>
              </a:xfrm>
            </p:grpSpPr>
            <p:sp>
              <p:nvSpPr>
                <p:cNvPr id="17" name="Google Shape;93;p16">
                  <a:extLst>
                    <a:ext uri="{FF2B5EF4-FFF2-40B4-BE49-F238E27FC236}">
                      <a16:creationId xmlns:a16="http://schemas.microsoft.com/office/drawing/2014/main" id="{656579B1-1AA0-42D1-9D38-B03DEF2DBD3E}"/>
                    </a:ext>
                  </a:extLst>
                </p:cNvPr>
                <p:cNvSpPr/>
                <p:nvPr/>
              </p:nvSpPr>
              <p:spPr>
                <a:xfrm>
                  <a:off x="5683857" y="1993534"/>
                  <a:ext cx="596226" cy="710511"/>
                </a:xfrm>
                <a:custGeom>
                  <a:avLst/>
                  <a:gdLst/>
                  <a:ahLst/>
                  <a:cxnLst/>
                  <a:rect l="l" t="t" r="r" b="b"/>
                  <a:pathLst>
                    <a:path w="3312367" h="3947283" extrusionOk="0">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1"/>
                    <a:buFont typeface="Calibri"/>
                    <a:buNone/>
                  </a:pPr>
                  <a:endParaRPr sz="2701" b="0" i="0" u="none" strike="noStrike" cap="none" dirty="0">
                    <a:solidFill>
                      <a:srgbClr val="FFFFFF"/>
                    </a:solidFill>
                    <a:latin typeface="+mn-lt"/>
                    <a:ea typeface="Arial"/>
                    <a:cs typeface="Calibri" panose="020F0502020204030204" pitchFamily="34" charset="0"/>
                    <a:sym typeface="Arial"/>
                  </a:endParaRPr>
                </a:p>
              </p:txBody>
            </p:sp>
            <p:sp>
              <p:nvSpPr>
                <p:cNvPr id="18" name="Google Shape;94;p16">
                  <a:extLst>
                    <a:ext uri="{FF2B5EF4-FFF2-40B4-BE49-F238E27FC236}">
                      <a16:creationId xmlns:a16="http://schemas.microsoft.com/office/drawing/2014/main" id="{7B5595EC-C083-4201-AC46-D24C1B97FAF0}"/>
                    </a:ext>
                  </a:extLst>
                </p:cNvPr>
                <p:cNvSpPr/>
                <p:nvPr/>
              </p:nvSpPr>
              <p:spPr>
                <a:xfrm>
                  <a:off x="5820945" y="2188975"/>
                  <a:ext cx="297000" cy="297000"/>
                </a:xfrm>
                <a:custGeom>
                  <a:avLst/>
                  <a:gdLst/>
                  <a:ahLst/>
                  <a:cxnLst/>
                  <a:rect l="l" t="t" r="r" b="b"/>
                  <a:pathLst>
                    <a:path w="3960000" h="3960000" extrusionOk="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grpSp>
          <p:sp>
            <p:nvSpPr>
              <p:cNvPr id="34" name="Google Shape;110;p16">
                <a:extLst>
                  <a:ext uri="{FF2B5EF4-FFF2-40B4-BE49-F238E27FC236}">
                    <a16:creationId xmlns:a16="http://schemas.microsoft.com/office/drawing/2014/main" id="{F15BDCD3-F419-4D05-ABDE-CA5F0E04D18D}"/>
                  </a:ext>
                </a:extLst>
              </p:cNvPr>
              <p:cNvSpPr txBox="1"/>
              <p:nvPr/>
            </p:nvSpPr>
            <p:spPr>
              <a:xfrm>
                <a:off x="5399182"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DES CONTENUS</a:t>
                </a:r>
                <a:endParaRPr lang="fr-FR" sz="1400" dirty="0">
                  <a:solidFill>
                    <a:srgbClr val="0059A1"/>
                  </a:solidFill>
                  <a:latin typeface="+mn-lt"/>
                  <a:cs typeface="Calibri" panose="020F0502020204030204" pitchFamily="34" charset="0"/>
                </a:endParaRPr>
              </a:p>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TÉLÉCHARGEABLES</a:t>
                </a:r>
              </a:p>
              <a:p>
                <a:pPr marL="0" marR="0" lvl="0" indent="0" algn="ctr" rtl="0">
                  <a:lnSpc>
                    <a:spcPct val="100000"/>
                  </a:lnSpc>
                  <a:spcBef>
                    <a:spcPts val="0"/>
                  </a:spcBef>
                  <a:spcAft>
                    <a:spcPts val="0"/>
                  </a:spcAft>
                  <a:buClr>
                    <a:srgbClr val="3F3F3F"/>
                  </a:buClr>
                  <a:buSzPts val="1200"/>
                  <a:buFont typeface="Arial"/>
                  <a:buNone/>
                </a:pPr>
                <a:r>
                  <a:rPr lang="fr-FR" sz="1400" dirty="0">
                    <a:solidFill>
                      <a:srgbClr val="3F3F3F"/>
                    </a:solidFill>
                    <a:latin typeface="+mn-lt"/>
                    <a:cs typeface="Calibri" panose="020F0502020204030204" pitchFamily="34" charset="0"/>
                    <a:sym typeface="Arial"/>
                  </a:rPr>
                  <a:t>L</a:t>
                </a:r>
                <a:r>
                  <a:rPr lang="fr-FR" sz="1400" b="0" i="0" u="none" strike="noStrike" cap="none" dirty="0">
                    <a:solidFill>
                      <a:srgbClr val="3F3F3F"/>
                    </a:solidFill>
                    <a:latin typeface="+mn-lt"/>
                    <a:cs typeface="Calibri" panose="020F0502020204030204" pitchFamily="34" charset="0"/>
                    <a:sym typeface="Arial"/>
                  </a:rPr>
                  <a:t>es fiches de résumés ou des exercices sont téléchargeables sur </a:t>
                </a:r>
                <a:r>
                  <a:rPr lang="fr-FR" sz="1400" b="0" i="0" u="none" strike="noStrike" cap="none" dirty="0" err="1">
                    <a:solidFill>
                      <a:srgbClr val="3F3F3F"/>
                    </a:solidFill>
                    <a:latin typeface="+mn-lt"/>
                    <a:cs typeface="Calibri" panose="020F0502020204030204" pitchFamily="34" charset="0"/>
                    <a:sym typeface="Arial"/>
                  </a:rPr>
                  <a:t>WebForce</a:t>
                </a:r>
                <a:r>
                  <a:rPr lang="fr-FR" sz="1400" b="0" i="0" u="none" strike="noStrike" cap="none" dirty="0">
                    <a:solidFill>
                      <a:srgbClr val="3F3F3F"/>
                    </a:solidFill>
                    <a:latin typeface="+mn-lt"/>
                    <a:cs typeface="Calibri" panose="020F0502020204030204" pitchFamily="34" charset="0"/>
                    <a:sym typeface="Arial"/>
                  </a:rPr>
                  <a:t> Life</a:t>
                </a:r>
                <a:endParaRPr sz="1400" dirty="0">
                  <a:latin typeface="+mn-lt"/>
                  <a:cs typeface="Calibri" panose="020F0502020204030204" pitchFamily="34" charset="0"/>
                </a:endParaRPr>
              </a:p>
            </p:txBody>
          </p:sp>
          <p:grpSp>
            <p:nvGrpSpPr>
              <p:cNvPr id="4" name="Groupe 3">
                <a:extLst>
                  <a:ext uri="{FF2B5EF4-FFF2-40B4-BE49-F238E27FC236}">
                    <a16:creationId xmlns:a16="http://schemas.microsoft.com/office/drawing/2014/main" id="{BCF3B8CB-0AFA-4BC7-A5E8-AB8E9EE0F607}"/>
                  </a:ext>
                </a:extLst>
              </p:cNvPr>
              <p:cNvGrpSpPr/>
              <p:nvPr/>
            </p:nvGrpSpPr>
            <p:grpSpPr>
              <a:xfrm>
                <a:off x="5872432" y="3022198"/>
                <a:ext cx="637500" cy="596700"/>
                <a:chOff x="5682736" y="3022198"/>
                <a:chExt cx="637500" cy="596700"/>
              </a:xfrm>
            </p:grpSpPr>
            <p:sp>
              <p:nvSpPr>
                <p:cNvPr id="39" name="Google Shape;115;p16">
                  <a:extLst>
                    <a:ext uri="{FF2B5EF4-FFF2-40B4-BE49-F238E27FC236}">
                      <a16:creationId xmlns:a16="http://schemas.microsoft.com/office/drawing/2014/main" id="{01B88BC7-6575-41BE-A376-FD599582882D}"/>
                    </a:ext>
                  </a:extLst>
                </p:cNvPr>
                <p:cNvSpPr/>
                <p:nvPr/>
              </p:nvSpPr>
              <p:spPr>
                <a:xfrm>
                  <a:off x="5682736"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4" name="Rectangle 43">
                  <a:extLst>
                    <a:ext uri="{FF2B5EF4-FFF2-40B4-BE49-F238E27FC236}">
                      <a16:creationId xmlns:a16="http://schemas.microsoft.com/office/drawing/2014/main" id="{F479660E-AC03-43D5-9673-1DF0F3723B62}"/>
                    </a:ext>
                  </a:extLst>
                </p:cNvPr>
                <p:cNvSpPr/>
                <p:nvPr/>
              </p:nvSpPr>
              <p:spPr>
                <a:xfrm>
                  <a:off x="5831407"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3</a:t>
                  </a:r>
                  <a:endParaRPr lang="fr-FR" sz="2400" dirty="0">
                    <a:solidFill>
                      <a:srgbClr val="0059A1"/>
                    </a:solidFill>
                    <a:latin typeface="+mn-lt"/>
                    <a:cs typeface="Calibri" panose="020F0502020204030204" pitchFamily="34" charset="0"/>
                  </a:endParaRPr>
                </a:p>
              </p:txBody>
            </p:sp>
          </p:grpSp>
        </p:grpSp>
        <p:grpSp>
          <p:nvGrpSpPr>
            <p:cNvPr id="52" name="Groupe 51">
              <a:extLst>
                <a:ext uri="{FF2B5EF4-FFF2-40B4-BE49-F238E27FC236}">
                  <a16:creationId xmlns:a16="http://schemas.microsoft.com/office/drawing/2014/main" id="{9249766A-ED49-499D-BE6B-09AF81BF1AC1}"/>
                </a:ext>
              </a:extLst>
            </p:cNvPr>
            <p:cNvGrpSpPr/>
            <p:nvPr/>
          </p:nvGrpSpPr>
          <p:grpSpPr>
            <a:xfrm>
              <a:off x="7055034" y="2000757"/>
              <a:ext cx="1584000" cy="3857125"/>
              <a:chOff x="6993390" y="2000757"/>
              <a:chExt cx="1584000" cy="3857125"/>
            </a:xfrm>
          </p:grpSpPr>
          <p:sp>
            <p:nvSpPr>
              <p:cNvPr id="19" name="Google Shape;95;p16">
                <a:extLst>
                  <a:ext uri="{FF2B5EF4-FFF2-40B4-BE49-F238E27FC236}">
                    <a16:creationId xmlns:a16="http://schemas.microsoft.com/office/drawing/2014/main" id="{33808313-CF1E-4013-8D42-4D58E3AC816D}"/>
                  </a:ext>
                </a:extLst>
              </p:cNvPr>
              <p:cNvSpPr/>
              <p:nvPr/>
            </p:nvSpPr>
            <p:spPr>
              <a:xfrm rot="10800000" flipH="1">
                <a:off x="7488218" y="2000757"/>
                <a:ext cx="594345" cy="667447"/>
              </a:xfrm>
              <a:custGeom>
                <a:avLst/>
                <a:gdLst/>
                <a:ahLst/>
                <a:cxnLst/>
                <a:rect l="l" t="t" r="r" b="b"/>
                <a:pathLst>
                  <a:path w="3496146" h="3926159" extrusionOk="0">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5" name="Google Shape;111;p16">
                <a:extLst>
                  <a:ext uri="{FF2B5EF4-FFF2-40B4-BE49-F238E27FC236}">
                    <a16:creationId xmlns:a16="http://schemas.microsoft.com/office/drawing/2014/main" id="{3CAFA74A-EC50-4261-BC86-5E55CE603BE5}"/>
                  </a:ext>
                </a:extLst>
              </p:cNvPr>
              <p:cNvSpPr txBox="1"/>
              <p:nvPr/>
            </p:nvSpPr>
            <p:spPr>
              <a:xfrm>
                <a:off x="6993390"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algn="ctr"/>
                <a:r>
                  <a:rPr lang="fr-FR" sz="1400" b="1" dirty="0">
                    <a:solidFill>
                      <a:schemeClr val="accent1">
                        <a:lumMod val="75000"/>
                      </a:schemeClr>
                    </a:solidFill>
                    <a:latin typeface="+mn-lt"/>
                    <a:cs typeface="Calibri" panose="020F0502020204030204" pitchFamily="34" charset="0"/>
                  </a:rPr>
                  <a:t>DU CONTENU INTERACTIF</a:t>
                </a:r>
              </a:p>
              <a:p>
                <a:pPr algn="ctr"/>
                <a:r>
                  <a:rPr lang="fr-FR" altLang="ko-KR" sz="1400" dirty="0">
                    <a:solidFill>
                      <a:prstClr val="black">
                        <a:lumMod val="75000"/>
                        <a:lumOff val="25000"/>
                      </a:prstClr>
                    </a:solidFill>
                    <a:latin typeface="+mn-lt"/>
                    <a:ea typeface="Arial Unicode MS"/>
                    <a:cs typeface="Calibri" panose="020F0502020204030204" pitchFamily="34" charset="0"/>
                  </a:rPr>
                  <a:t>Vous disposez de contenus interactifs sous forme d’exercices et de cours à utiliser sur </a:t>
                </a:r>
                <a:r>
                  <a:rPr lang="fr-FR" altLang="ko-KR" sz="1400" dirty="0" err="1">
                    <a:solidFill>
                      <a:prstClr val="black">
                        <a:lumMod val="75000"/>
                        <a:lumOff val="25000"/>
                      </a:prstClr>
                    </a:solidFill>
                    <a:latin typeface="+mn-lt"/>
                    <a:ea typeface="Arial Unicode MS"/>
                    <a:cs typeface="Calibri" panose="020F0502020204030204" pitchFamily="34" charset="0"/>
                  </a:rPr>
                  <a:t>WebForce</a:t>
                </a:r>
                <a:r>
                  <a:rPr lang="fr-FR" altLang="ko-KR" sz="1400" dirty="0">
                    <a:solidFill>
                      <a:prstClr val="black">
                        <a:lumMod val="75000"/>
                        <a:lumOff val="25000"/>
                      </a:prstClr>
                    </a:solidFill>
                    <a:latin typeface="+mn-lt"/>
                    <a:ea typeface="Arial Unicode MS"/>
                    <a:cs typeface="Calibri" panose="020F0502020204030204" pitchFamily="34" charset="0"/>
                  </a:rPr>
                  <a:t> Life</a:t>
                </a:r>
              </a:p>
            </p:txBody>
          </p:sp>
          <p:grpSp>
            <p:nvGrpSpPr>
              <p:cNvPr id="47" name="Groupe 46">
                <a:extLst>
                  <a:ext uri="{FF2B5EF4-FFF2-40B4-BE49-F238E27FC236}">
                    <a16:creationId xmlns:a16="http://schemas.microsoft.com/office/drawing/2014/main" id="{C9533FDB-CEE9-4748-AEF3-227DE66DAD60}"/>
                  </a:ext>
                </a:extLst>
              </p:cNvPr>
              <p:cNvGrpSpPr/>
              <p:nvPr/>
            </p:nvGrpSpPr>
            <p:grpSpPr>
              <a:xfrm>
                <a:off x="7466640" y="3022198"/>
                <a:ext cx="637500" cy="596700"/>
                <a:chOff x="7317740" y="3022198"/>
                <a:chExt cx="637500" cy="596700"/>
              </a:xfrm>
            </p:grpSpPr>
            <p:sp>
              <p:nvSpPr>
                <p:cNvPr id="40" name="Google Shape;116;p16">
                  <a:extLst>
                    <a:ext uri="{FF2B5EF4-FFF2-40B4-BE49-F238E27FC236}">
                      <a16:creationId xmlns:a16="http://schemas.microsoft.com/office/drawing/2014/main" id="{C0321714-09AB-4477-AF46-0355090C7B66}"/>
                    </a:ext>
                  </a:extLst>
                </p:cNvPr>
                <p:cNvSpPr/>
                <p:nvPr/>
              </p:nvSpPr>
              <p:spPr>
                <a:xfrm>
                  <a:off x="7317740"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5" name="Rectangle 44">
                  <a:extLst>
                    <a:ext uri="{FF2B5EF4-FFF2-40B4-BE49-F238E27FC236}">
                      <a16:creationId xmlns:a16="http://schemas.microsoft.com/office/drawing/2014/main" id="{02FE990F-251D-42F5-AFDB-585EB748C15A}"/>
                    </a:ext>
                  </a:extLst>
                </p:cNvPr>
                <p:cNvSpPr/>
                <p:nvPr/>
              </p:nvSpPr>
              <p:spPr>
                <a:xfrm>
                  <a:off x="7466411"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4</a:t>
                  </a:r>
                  <a:endParaRPr lang="fr-FR" sz="2400" dirty="0">
                    <a:solidFill>
                      <a:srgbClr val="0059A1"/>
                    </a:solidFill>
                    <a:latin typeface="+mn-lt"/>
                    <a:cs typeface="Calibri" panose="020F0502020204030204" pitchFamily="34" charset="0"/>
                  </a:endParaRPr>
                </a:p>
              </p:txBody>
            </p:sp>
          </p:grpSp>
        </p:grpSp>
        <p:grpSp>
          <p:nvGrpSpPr>
            <p:cNvPr id="53" name="Groupe 52">
              <a:extLst>
                <a:ext uri="{FF2B5EF4-FFF2-40B4-BE49-F238E27FC236}">
                  <a16:creationId xmlns:a16="http://schemas.microsoft.com/office/drawing/2014/main" id="{12892AF0-9D05-4888-91C9-2CA347DB9340}"/>
                </a:ext>
              </a:extLst>
            </p:cNvPr>
            <p:cNvGrpSpPr/>
            <p:nvPr/>
          </p:nvGrpSpPr>
          <p:grpSpPr>
            <a:xfrm>
              <a:off x="8739086" y="1978790"/>
              <a:ext cx="1584000" cy="3879092"/>
              <a:chOff x="8584976" y="1958242"/>
              <a:chExt cx="1584000" cy="3879092"/>
            </a:xfrm>
          </p:grpSpPr>
          <p:grpSp>
            <p:nvGrpSpPr>
              <p:cNvPr id="20" name="Google Shape;96;p16">
                <a:extLst>
                  <a:ext uri="{FF2B5EF4-FFF2-40B4-BE49-F238E27FC236}">
                    <a16:creationId xmlns:a16="http://schemas.microsoft.com/office/drawing/2014/main" id="{C8642362-652B-4310-A119-E03E2FFE80C5}"/>
                  </a:ext>
                </a:extLst>
              </p:cNvPr>
              <p:cNvGrpSpPr/>
              <p:nvPr/>
            </p:nvGrpSpPr>
            <p:grpSpPr>
              <a:xfrm>
                <a:off x="8998065" y="1958242"/>
                <a:ext cx="757823" cy="716613"/>
                <a:chOff x="8688204" y="1938095"/>
                <a:chExt cx="757823" cy="716613"/>
              </a:xfrm>
            </p:grpSpPr>
            <p:grpSp>
              <p:nvGrpSpPr>
                <p:cNvPr id="21" name="Google Shape;97;p16">
                  <a:extLst>
                    <a:ext uri="{FF2B5EF4-FFF2-40B4-BE49-F238E27FC236}">
                      <a16:creationId xmlns:a16="http://schemas.microsoft.com/office/drawing/2014/main" id="{102E8E3C-616C-4953-A13F-2E3BE4D20E9D}"/>
                    </a:ext>
                  </a:extLst>
                </p:cNvPr>
                <p:cNvGrpSpPr/>
                <p:nvPr/>
              </p:nvGrpSpPr>
              <p:grpSpPr>
                <a:xfrm>
                  <a:off x="8688204" y="1938095"/>
                  <a:ext cx="757823" cy="716613"/>
                  <a:chOff x="7051340" y="4835372"/>
                  <a:chExt cx="1381125" cy="1306019"/>
                </a:xfrm>
              </p:grpSpPr>
              <p:sp>
                <p:nvSpPr>
                  <p:cNvPr id="23" name="Google Shape;98;p16">
                    <a:extLst>
                      <a:ext uri="{FF2B5EF4-FFF2-40B4-BE49-F238E27FC236}">
                        <a16:creationId xmlns:a16="http://schemas.microsoft.com/office/drawing/2014/main" id="{E26EDCD2-CBA8-493E-AEB6-9DFB96DF84F3}"/>
                      </a:ext>
                    </a:extLst>
                  </p:cNvPr>
                  <p:cNvSpPr/>
                  <p:nvPr/>
                </p:nvSpPr>
                <p:spPr>
                  <a:xfrm>
                    <a:off x="8272236" y="5859034"/>
                    <a:ext cx="142875" cy="180975"/>
                  </a:xfrm>
                  <a:custGeom>
                    <a:avLst/>
                    <a:gdLst/>
                    <a:ahLst/>
                    <a:cxnLst/>
                    <a:rect l="l" t="t" r="r" b="b"/>
                    <a:pathLst>
                      <a:path w="142875" h="180975" extrusionOk="0">
                        <a:moveTo>
                          <a:pt x="101650" y="155057"/>
                        </a:moveTo>
                        <a:lnTo>
                          <a:pt x="134035" y="69332"/>
                        </a:lnTo>
                        <a:cubicBezTo>
                          <a:pt x="137845" y="59807"/>
                          <a:pt x="136893" y="50282"/>
                          <a:pt x="134035" y="41709"/>
                        </a:cubicBezTo>
                        <a:cubicBezTo>
                          <a:pt x="130225" y="32184"/>
                          <a:pt x="125463" y="20754"/>
                          <a:pt x="115938" y="16944"/>
                        </a:cubicBezTo>
                        <a:lnTo>
                          <a:pt x="94983" y="9324"/>
                        </a:lnTo>
                        <a:cubicBezTo>
                          <a:pt x="74980" y="1704"/>
                          <a:pt x="50215" y="15039"/>
                          <a:pt x="42595" y="34089"/>
                        </a:cubicBezTo>
                        <a:lnTo>
                          <a:pt x="10210" y="119814"/>
                        </a:lnTo>
                        <a:cubicBezTo>
                          <a:pt x="2590" y="139817"/>
                          <a:pt x="9258" y="164582"/>
                          <a:pt x="29260" y="172202"/>
                        </a:cubicBezTo>
                        <a:lnTo>
                          <a:pt x="50215" y="179822"/>
                        </a:lnTo>
                        <a:cubicBezTo>
                          <a:pt x="63550" y="184584"/>
                          <a:pt x="81648" y="178869"/>
                          <a:pt x="92125" y="169344"/>
                        </a:cubicBezTo>
                        <a:cubicBezTo>
                          <a:pt x="95935" y="165534"/>
                          <a:pt x="99745" y="160772"/>
                          <a:pt x="101650" y="155057"/>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4" name="Google Shape;99;p16">
                    <a:extLst>
                      <a:ext uri="{FF2B5EF4-FFF2-40B4-BE49-F238E27FC236}">
                        <a16:creationId xmlns:a16="http://schemas.microsoft.com/office/drawing/2014/main" id="{2622F02E-318B-42D7-84EA-D60ED2BCCD94}"/>
                      </a:ext>
                    </a:extLst>
                  </p:cNvPr>
                  <p:cNvSpPr/>
                  <p:nvPr/>
                </p:nvSpPr>
                <p:spPr>
                  <a:xfrm>
                    <a:off x="7072640" y="5859034"/>
                    <a:ext cx="142875" cy="180975"/>
                  </a:xfrm>
                  <a:custGeom>
                    <a:avLst/>
                    <a:gdLst/>
                    <a:ahLst/>
                    <a:cxnLst/>
                    <a:rect l="l" t="t" r="r" b="b"/>
                    <a:pathLst>
                      <a:path w="142875" h="180975" extrusionOk="0">
                        <a:moveTo>
                          <a:pt x="42042" y="155057"/>
                        </a:moveTo>
                        <a:lnTo>
                          <a:pt x="9657" y="69332"/>
                        </a:lnTo>
                        <a:cubicBezTo>
                          <a:pt x="5847" y="59807"/>
                          <a:pt x="6799" y="50282"/>
                          <a:pt x="9657" y="41709"/>
                        </a:cubicBezTo>
                        <a:cubicBezTo>
                          <a:pt x="13467" y="32184"/>
                          <a:pt x="18229" y="20754"/>
                          <a:pt x="27754" y="16944"/>
                        </a:cubicBezTo>
                        <a:lnTo>
                          <a:pt x="48709" y="9324"/>
                        </a:lnTo>
                        <a:cubicBezTo>
                          <a:pt x="68712" y="1704"/>
                          <a:pt x="93477" y="15039"/>
                          <a:pt x="101097" y="34089"/>
                        </a:cubicBezTo>
                        <a:lnTo>
                          <a:pt x="133482" y="119814"/>
                        </a:lnTo>
                        <a:cubicBezTo>
                          <a:pt x="141102" y="139817"/>
                          <a:pt x="134434" y="164582"/>
                          <a:pt x="114432" y="172202"/>
                        </a:cubicBezTo>
                        <a:lnTo>
                          <a:pt x="93477" y="179822"/>
                        </a:lnTo>
                        <a:cubicBezTo>
                          <a:pt x="80142" y="184584"/>
                          <a:pt x="62044" y="178869"/>
                          <a:pt x="51567" y="169344"/>
                        </a:cubicBezTo>
                        <a:cubicBezTo>
                          <a:pt x="47757" y="165534"/>
                          <a:pt x="43947" y="160772"/>
                          <a:pt x="42042" y="1550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5" name="Google Shape;100;p16">
                    <a:extLst>
                      <a:ext uri="{FF2B5EF4-FFF2-40B4-BE49-F238E27FC236}">
                        <a16:creationId xmlns:a16="http://schemas.microsoft.com/office/drawing/2014/main" id="{D3C1CB21-78E2-4B49-A75A-2166EB09BDFC}"/>
                      </a:ext>
                    </a:extLst>
                  </p:cNvPr>
                  <p:cNvSpPr/>
                  <p:nvPr/>
                </p:nvSpPr>
                <p:spPr>
                  <a:xfrm>
                    <a:off x="7051340" y="4835372"/>
                    <a:ext cx="1381125" cy="962025"/>
                  </a:xfrm>
                  <a:custGeom>
                    <a:avLst/>
                    <a:gdLst/>
                    <a:ahLst/>
                    <a:cxnLst/>
                    <a:rect l="l" t="t" r="r" b="b"/>
                    <a:pathLst>
                      <a:path w="1381125" h="962025" extrusionOk="0">
                        <a:moveTo>
                          <a:pt x="1313021" y="947261"/>
                        </a:moveTo>
                        <a:cubicBezTo>
                          <a:pt x="1316831" y="950119"/>
                          <a:pt x="1320641" y="952976"/>
                          <a:pt x="1323499" y="955834"/>
                        </a:cubicBezTo>
                        <a:cubicBezTo>
                          <a:pt x="1358741" y="872966"/>
                          <a:pt x="1376839" y="782479"/>
                          <a:pt x="1376839" y="691039"/>
                        </a:cubicBezTo>
                        <a:cubicBezTo>
                          <a:pt x="1376839" y="313849"/>
                          <a:pt x="1069181" y="7144"/>
                          <a:pt x="691991" y="7144"/>
                        </a:cubicBezTo>
                        <a:cubicBezTo>
                          <a:pt x="313849" y="7144"/>
                          <a:pt x="7144" y="313849"/>
                          <a:pt x="7144" y="691991"/>
                        </a:cubicBezTo>
                        <a:cubicBezTo>
                          <a:pt x="7144" y="784384"/>
                          <a:pt x="25241" y="873919"/>
                          <a:pt x="59531" y="956786"/>
                        </a:cubicBezTo>
                        <a:cubicBezTo>
                          <a:pt x="63341" y="952976"/>
                          <a:pt x="66199" y="950119"/>
                          <a:pt x="70961" y="947261"/>
                        </a:cubicBezTo>
                        <a:cubicBezTo>
                          <a:pt x="76676" y="924401"/>
                          <a:pt x="90964" y="904399"/>
                          <a:pt x="110966" y="892016"/>
                        </a:cubicBezTo>
                        <a:cubicBezTo>
                          <a:pt x="89059" y="828199"/>
                          <a:pt x="77629" y="760571"/>
                          <a:pt x="77629" y="691991"/>
                        </a:cubicBezTo>
                        <a:cubicBezTo>
                          <a:pt x="77629" y="353854"/>
                          <a:pt x="352901" y="77629"/>
                          <a:pt x="691991" y="77629"/>
                        </a:cubicBezTo>
                        <a:cubicBezTo>
                          <a:pt x="1030129" y="77629"/>
                          <a:pt x="1306354" y="352901"/>
                          <a:pt x="1306354" y="691991"/>
                        </a:cubicBezTo>
                        <a:cubicBezTo>
                          <a:pt x="1306354" y="761524"/>
                          <a:pt x="1294924" y="829151"/>
                          <a:pt x="1273016" y="892969"/>
                        </a:cubicBezTo>
                        <a:cubicBezTo>
                          <a:pt x="1293019" y="905351"/>
                          <a:pt x="1307306" y="925354"/>
                          <a:pt x="1313021" y="947261"/>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6" name="Google Shape;101;p16">
                    <a:extLst>
                      <a:ext uri="{FF2B5EF4-FFF2-40B4-BE49-F238E27FC236}">
                        <a16:creationId xmlns:a16="http://schemas.microsoft.com/office/drawing/2014/main" id="{55FF01F2-1FCD-434E-8F95-1520D0F58E8F}"/>
                      </a:ext>
                    </a:extLst>
                  </p:cNvPr>
                  <p:cNvSpPr/>
                  <p:nvPr/>
                </p:nvSpPr>
                <p:spPr>
                  <a:xfrm>
                    <a:off x="8239108" y="5775490"/>
                    <a:ext cx="161925" cy="323850"/>
                  </a:xfrm>
                  <a:custGeom>
                    <a:avLst/>
                    <a:gdLst/>
                    <a:ahLst/>
                    <a:cxnLst/>
                    <a:rect l="l" t="t" r="r" b="b"/>
                    <a:pathLst>
                      <a:path w="161925" h="323850" extrusionOk="0">
                        <a:moveTo>
                          <a:pt x="125254" y="7144"/>
                        </a:moveTo>
                        <a:cubicBezTo>
                          <a:pt x="130016" y="25241"/>
                          <a:pt x="129064" y="45244"/>
                          <a:pt x="122396" y="64294"/>
                        </a:cubicBezTo>
                        <a:lnTo>
                          <a:pt x="42386" y="272891"/>
                        </a:lnTo>
                        <a:cubicBezTo>
                          <a:pt x="34766" y="291941"/>
                          <a:pt x="22384" y="306229"/>
                          <a:pt x="7144" y="316706"/>
                        </a:cubicBezTo>
                        <a:cubicBezTo>
                          <a:pt x="39529" y="320516"/>
                          <a:pt x="72866" y="302419"/>
                          <a:pt x="84296" y="270034"/>
                        </a:cubicBezTo>
                        <a:lnTo>
                          <a:pt x="151924" y="93821"/>
                        </a:lnTo>
                        <a:cubicBezTo>
                          <a:pt x="162401" y="66199"/>
                          <a:pt x="154781" y="35719"/>
                          <a:pt x="135731" y="15716"/>
                        </a:cubicBezTo>
                        <a:cubicBezTo>
                          <a:pt x="131921" y="12859"/>
                          <a:pt x="129064" y="10001"/>
                          <a:pt x="125254" y="7144"/>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7" name="Google Shape;102;p16">
                    <a:extLst>
                      <a:ext uri="{FF2B5EF4-FFF2-40B4-BE49-F238E27FC236}">
                        <a16:creationId xmlns:a16="http://schemas.microsoft.com/office/drawing/2014/main" id="{068A9634-40D3-4631-A31E-58E4FBF85050}"/>
                      </a:ext>
                    </a:extLst>
                  </p:cNvPr>
                  <p:cNvSpPr/>
                  <p:nvPr/>
                </p:nvSpPr>
                <p:spPr>
                  <a:xfrm>
                    <a:off x="8147668" y="5703100"/>
                    <a:ext cx="219075" cy="409575"/>
                  </a:xfrm>
                  <a:custGeom>
                    <a:avLst/>
                    <a:gdLst/>
                    <a:ahLst/>
                    <a:cxnLst/>
                    <a:rect l="l" t="t" r="r" b="b"/>
                    <a:pathLst>
                      <a:path w="219075" h="409575" extrusionOk="0">
                        <a:moveTo>
                          <a:pt x="133826" y="345281"/>
                        </a:moveTo>
                        <a:lnTo>
                          <a:pt x="213836" y="136684"/>
                        </a:lnTo>
                        <a:cubicBezTo>
                          <a:pt x="221456" y="117634"/>
                          <a:pt x="221456" y="97631"/>
                          <a:pt x="216694" y="79534"/>
                        </a:cubicBezTo>
                        <a:cubicBezTo>
                          <a:pt x="210979" y="57626"/>
                          <a:pt x="196691" y="37624"/>
                          <a:pt x="176689" y="24289"/>
                        </a:cubicBezTo>
                        <a:cubicBezTo>
                          <a:pt x="171926" y="21431"/>
                          <a:pt x="166211" y="18574"/>
                          <a:pt x="159544" y="15716"/>
                        </a:cubicBezTo>
                        <a:lnTo>
                          <a:pt x="136684" y="7144"/>
                        </a:lnTo>
                        <a:cubicBezTo>
                          <a:pt x="147161" y="32861"/>
                          <a:pt x="148114" y="63341"/>
                          <a:pt x="137636" y="90964"/>
                        </a:cubicBezTo>
                        <a:lnTo>
                          <a:pt x="38576" y="350996"/>
                        </a:lnTo>
                        <a:cubicBezTo>
                          <a:pt x="31909" y="369094"/>
                          <a:pt x="20479" y="384334"/>
                          <a:pt x="7144" y="395764"/>
                        </a:cubicBezTo>
                        <a:lnTo>
                          <a:pt x="13811" y="398621"/>
                        </a:lnTo>
                        <a:cubicBezTo>
                          <a:pt x="43339" y="410051"/>
                          <a:pt x="74771" y="405289"/>
                          <a:pt x="99536" y="389096"/>
                        </a:cubicBezTo>
                        <a:cubicBezTo>
                          <a:pt x="113824" y="378619"/>
                          <a:pt x="126206" y="363379"/>
                          <a:pt x="133826" y="345281"/>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8" name="Google Shape;103;p16">
                    <a:extLst>
                      <a:ext uri="{FF2B5EF4-FFF2-40B4-BE49-F238E27FC236}">
                        <a16:creationId xmlns:a16="http://schemas.microsoft.com/office/drawing/2014/main" id="{1456FD85-CC02-4B55-8A0B-6A2523FDE04F}"/>
                      </a:ext>
                    </a:extLst>
                  </p:cNvPr>
                  <p:cNvSpPr/>
                  <p:nvPr/>
                </p:nvSpPr>
                <p:spPr>
                  <a:xfrm>
                    <a:off x="7082810" y="5775490"/>
                    <a:ext cx="161925" cy="323850"/>
                  </a:xfrm>
                  <a:custGeom>
                    <a:avLst/>
                    <a:gdLst/>
                    <a:ahLst/>
                    <a:cxnLst/>
                    <a:rect l="l" t="t" r="r" b="b"/>
                    <a:pathLst>
                      <a:path w="161925" h="323850" extrusionOk="0">
                        <a:moveTo>
                          <a:pt x="122359" y="272891"/>
                        </a:moveTo>
                        <a:lnTo>
                          <a:pt x="42349" y="64294"/>
                        </a:lnTo>
                        <a:cubicBezTo>
                          <a:pt x="34729" y="45244"/>
                          <a:pt x="34729" y="25241"/>
                          <a:pt x="39492" y="7144"/>
                        </a:cubicBezTo>
                        <a:cubicBezTo>
                          <a:pt x="35682" y="10001"/>
                          <a:pt x="31872" y="12859"/>
                          <a:pt x="28062" y="16669"/>
                        </a:cubicBezTo>
                        <a:cubicBezTo>
                          <a:pt x="9012" y="36671"/>
                          <a:pt x="1392" y="66199"/>
                          <a:pt x="11869" y="93821"/>
                        </a:cubicBezTo>
                        <a:lnTo>
                          <a:pt x="79497" y="270034"/>
                        </a:lnTo>
                        <a:cubicBezTo>
                          <a:pt x="91879" y="302419"/>
                          <a:pt x="124264" y="320516"/>
                          <a:pt x="156649" y="316706"/>
                        </a:cubicBezTo>
                        <a:cubicBezTo>
                          <a:pt x="141409" y="306229"/>
                          <a:pt x="129027" y="290989"/>
                          <a:pt x="122359" y="272891"/>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9" name="Google Shape;104;p16">
                    <a:extLst>
                      <a:ext uri="{FF2B5EF4-FFF2-40B4-BE49-F238E27FC236}">
                        <a16:creationId xmlns:a16="http://schemas.microsoft.com/office/drawing/2014/main" id="{76404DD8-B1FA-4733-9810-4E31780A31C2}"/>
                      </a:ext>
                    </a:extLst>
                  </p:cNvPr>
                  <p:cNvSpPr/>
                  <p:nvPr/>
                </p:nvSpPr>
                <p:spPr>
                  <a:xfrm>
                    <a:off x="7112181" y="5704052"/>
                    <a:ext cx="219075" cy="409575"/>
                  </a:xfrm>
                  <a:custGeom>
                    <a:avLst/>
                    <a:gdLst/>
                    <a:ahLst/>
                    <a:cxnLst/>
                    <a:rect l="l" t="t" r="r" b="b"/>
                    <a:pathLst>
                      <a:path w="219075" h="409575" extrusionOk="0">
                        <a:moveTo>
                          <a:pt x="10120" y="78581"/>
                        </a:moveTo>
                        <a:cubicBezTo>
                          <a:pt x="5358" y="96679"/>
                          <a:pt x="6310" y="116681"/>
                          <a:pt x="12978" y="135731"/>
                        </a:cubicBezTo>
                        <a:lnTo>
                          <a:pt x="92988" y="344329"/>
                        </a:lnTo>
                        <a:cubicBezTo>
                          <a:pt x="99655" y="363379"/>
                          <a:pt x="112990" y="377666"/>
                          <a:pt x="128230" y="388144"/>
                        </a:cubicBezTo>
                        <a:cubicBezTo>
                          <a:pt x="152995" y="404336"/>
                          <a:pt x="184428" y="409099"/>
                          <a:pt x="213955" y="397669"/>
                        </a:cubicBezTo>
                        <a:lnTo>
                          <a:pt x="220623" y="394811"/>
                        </a:lnTo>
                        <a:cubicBezTo>
                          <a:pt x="207288" y="382429"/>
                          <a:pt x="195858" y="368141"/>
                          <a:pt x="189190" y="350044"/>
                        </a:cubicBezTo>
                        <a:lnTo>
                          <a:pt x="89178" y="90964"/>
                        </a:lnTo>
                        <a:cubicBezTo>
                          <a:pt x="78700" y="62389"/>
                          <a:pt x="79653" y="32861"/>
                          <a:pt x="90130" y="7144"/>
                        </a:cubicBezTo>
                        <a:lnTo>
                          <a:pt x="67270" y="15716"/>
                        </a:lnTo>
                        <a:cubicBezTo>
                          <a:pt x="61555" y="17621"/>
                          <a:pt x="55840" y="20479"/>
                          <a:pt x="50125" y="24289"/>
                        </a:cubicBezTo>
                        <a:cubicBezTo>
                          <a:pt x="30123" y="36671"/>
                          <a:pt x="15835" y="56674"/>
                          <a:pt x="10120" y="78581"/>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0" name="Google Shape;105;p16">
                    <a:extLst>
                      <a:ext uri="{FF2B5EF4-FFF2-40B4-BE49-F238E27FC236}">
                        <a16:creationId xmlns:a16="http://schemas.microsoft.com/office/drawing/2014/main" id="{03F39855-3911-4F21-91F4-641D62DEBBFC}"/>
                      </a:ext>
                    </a:extLst>
                  </p:cNvPr>
                  <p:cNvSpPr/>
                  <p:nvPr/>
                </p:nvSpPr>
                <p:spPr>
                  <a:xfrm>
                    <a:off x="7186441" y="5598466"/>
                    <a:ext cx="400050" cy="542925"/>
                  </a:xfrm>
                  <a:custGeom>
                    <a:avLst/>
                    <a:gdLst/>
                    <a:ahLst/>
                    <a:cxnLst/>
                    <a:rect l="l" t="t" r="r" b="b"/>
                    <a:pathLst>
                      <a:path w="400050" h="542925" extrusionOk="0">
                        <a:moveTo>
                          <a:pt x="14918" y="196550"/>
                        </a:moveTo>
                        <a:lnTo>
                          <a:pt x="113978" y="456583"/>
                        </a:lnTo>
                        <a:cubicBezTo>
                          <a:pt x="120645" y="474680"/>
                          <a:pt x="132075" y="489920"/>
                          <a:pt x="145410" y="501350"/>
                        </a:cubicBezTo>
                        <a:cubicBezTo>
                          <a:pt x="176843" y="528973"/>
                          <a:pt x="231135" y="548023"/>
                          <a:pt x="273045" y="532783"/>
                        </a:cubicBezTo>
                        <a:lnTo>
                          <a:pt x="335910" y="508970"/>
                        </a:lnTo>
                        <a:cubicBezTo>
                          <a:pt x="394965" y="486110"/>
                          <a:pt x="415920" y="409910"/>
                          <a:pt x="393060" y="350855"/>
                        </a:cubicBezTo>
                        <a:lnTo>
                          <a:pt x="293048" y="89870"/>
                        </a:lnTo>
                        <a:cubicBezTo>
                          <a:pt x="270188" y="30815"/>
                          <a:pt x="193988" y="-9190"/>
                          <a:pt x="134933" y="13670"/>
                        </a:cubicBezTo>
                        <a:lnTo>
                          <a:pt x="72068" y="37483"/>
                        </a:lnTo>
                        <a:cubicBezTo>
                          <a:pt x="40635" y="49865"/>
                          <a:pt x="27300" y="83203"/>
                          <a:pt x="15870" y="111778"/>
                        </a:cubicBezTo>
                        <a:cubicBezTo>
                          <a:pt x="5393" y="138448"/>
                          <a:pt x="3488" y="167975"/>
                          <a:pt x="14918" y="196550"/>
                        </a:cubicBezTo>
                        <a:close/>
                      </a:path>
                    </a:pathLst>
                  </a:custGeom>
                  <a:solidFill>
                    <a:srgbClr val="FF78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1" name="Google Shape;106;p16">
                    <a:extLst>
                      <a:ext uri="{FF2B5EF4-FFF2-40B4-BE49-F238E27FC236}">
                        <a16:creationId xmlns:a16="http://schemas.microsoft.com/office/drawing/2014/main" id="{7FE7B66B-73AB-414D-BFA8-370E6354DF43}"/>
                      </a:ext>
                    </a:extLst>
                  </p:cNvPr>
                  <p:cNvSpPr/>
                  <p:nvPr/>
                </p:nvSpPr>
                <p:spPr>
                  <a:xfrm>
                    <a:off x="7891770" y="5598377"/>
                    <a:ext cx="400049" cy="542925"/>
                  </a:xfrm>
                  <a:custGeom>
                    <a:avLst/>
                    <a:gdLst/>
                    <a:ahLst/>
                    <a:cxnLst/>
                    <a:rect l="l" t="t" r="r" b="b"/>
                    <a:pathLst>
                      <a:path w="400050" h="542925" extrusionOk="0">
                        <a:moveTo>
                          <a:pt x="294473" y="455719"/>
                        </a:moveTo>
                        <a:lnTo>
                          <a:pt x="393533" y="195686"/>
                        </a:lnTo>
                        <a:cubicBezTo>
                          <a:pt x="404010" y="167111"/>
                          <a:pt x="403058" y="137584"/>
                          <a:pt x="392580" y="111866"/>
                        </a:cubicBezTo>
                        <a:cubicBezTo>
                          <a:pt x="381150" y="83291"/>
                          <a:pt x="367815" y="49001"/>
                          <a:pt x="336383" y="37571"/>
                        </a:cubicBezTo>
                        <a:lnTo>
                          <a:pt x="273518" y="13759"/>
                        </a:lnTo>
                        <a:cubicBezTo>
                          <a:pt x="213510" y="-9101"/>
                          <a:pt x="138263" y="29951"/>
                          <a:pt x="115403" y="89959"/>
                        </a:cubicBezTo>
                        <a:lnTo>
                          <a:pt x="16343" y="349991"/>
                        </a:lnTo>
                        <a:cubicBezTo>
                          <a:pt x="-6517" y="409046"/>
                          <a:pt x="13485" y="485246"/>
                          <a:pt x="73493" y="508106"/>
                        </a:cubicBezTo>
                        <a:lnTo>
                          <a:pt x="136358" y="531919"/>
                        </a:lnTo>
                        <a:cubicBezTo>
                          <a:pt x="178268" y="548111"/>
                          <a:pt x="232560" y="528109"/>
                          <a:pt x="263993" y="500486"/>
                        </a:cubicBezTo>
                        <a:cubicBezTo>
                          <a:pt x="276375" y="489056"/>
                          <a:pt x="286853" y="473816"/>
                          <a:pt x="294473" y="455719"/>
                        </a:cubicBezTo>
                        <a:close/>
                      </a:path>
                    </a:pathLst>
                  </a:custGeom>
                  <a:solidFill>
                    <a:srgbClr val="FF78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grpSp>
            <p:sp>
              <p:nvSpPr>
                <p:cNvPr id="22" name="Google Shape;107;p16">
                  <a:extLst>
                    <a:ext uri="{FF2B5EF4-FFF2-40B4-BE49-F238E27FC236}">
                      <a16:creationId xmlns:a16="http://schemas.microsoft.com/office/drawing/2014/main" id="{DFC04C1D-B2E2-470B-9301-57345C5B81C7}"/>
                    </a:ext>
                  </a:extLst>
                </p:cNvPr>
                <p:cNvSpPr/>
                <p:nvPr/>
              </p:nvSpPr>
              <p:spPr>
                <a:xfrm>
                  <a:off x="8947491" y="2019659"/>
                  <a:ext cx="243387" cy="421200"/>
                </a:xfrm>
                <a:custGeom>
                  <a:avLst/>
                  <a:gdLst/>
                  <a:ahLst/>
                  <a:cxnLst/>
                  <a:rect l="l" t="t" r="r" b="b"/>
                  <a:pathLst>
                    <a:path w="1872208" h="3240000" extrusionOk="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rgbClr val="1E4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grpSp>
          <p:sp>
            <p:nvSpPr>
              <p:cNvPr id="36" name="Google Shape;112;p16">
                <a:extLst>
                  <a:ext uri="{FF2B5EF4-FFF2-40B4-BE49-F238E27FC236}">
                    <a16:creationId xmlns:a16="http://schemas.microsoft.com/office/drawing/2014/main" id="{8392A872-668E-4A9A-913D-65B0A7ACCA1C}"/>
                  </a:ext>
                </a:extLst>
              </p:cNvPr>
              <p:cNvSpPr txBox="1"/>
              <p:nvPr/>
            </p:nvSpPr>
            <p:spPr>
              <a:xfrm>
                <a:off x="8584976" y="3785334"/>
                <a:ext cx="1584000" cy="2052000"/>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DES RESSOURCES</a:t>
                </a:r>
                <a:endParaRPr lang="fr-FR" sz="1400" dirty="0">
                  <a:solidFill>
                    <a:srgbClr val="0059A1"/>
                  </a:solidFill>
                  <a:latin typeface="+mn-lt"/>
                  <a:cs typeface="Calibri" panose="020F0502020204030204" pitchFamily="34" charset="0"/>
                </a:endParaRPr>
              </a:p>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EN LIGNES</a:t>
                </a: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Les ressources sont consultables en synchrone et en asynchrone pour s’adapter au rythme de l’apprentissage</a:t>
                </a:r>
                <a:endParaRPr sz="1400" dirty="0">
                  <a:latin typeface="+mn-lt"/>
                  <a:cs typeface="Calibri" panose="020F0502020204030204" pitchFamily="34" charset="0"/>
                </a:endParaRPr>
              </a:p>
            </p:txBody>
          </p:sp>
          <p:grpSp>
            <p:nvGrpSpPr>
              <p:cNvPr id="48" name="Groupe 47">
                <a:extLst>
                  <a:ext uri="{FF2B5EF4-FFF2-40B4-BE49-F238E27FC236}">
                    <a16:creationId xmlns:a16="http://schemas.microsoft.com/office/drawing/2014/main" id="{280DCA49-D46C-4C24-938D-E6AEBB0001B7}"/>
                  </a:ext>
                </a:extLst>
              </p:cNvPr>
              <p:cNvGrpSpPr/>
              <p:nvPr/>
            </p:nvGrpSpPr>
            <p:grpSpPr>
              <a:xfrm>
                <a:off x="9058226" y="3022198"/>
                <a:ext cx="637500" cy="596700"/>
                <a:chOff x="8888631" y="3022198"/>
                <a:chExt cx="637500" cy="596700"/>
              </a:xfrm>
            </p:grpSpPr>
            <p:sp>
              <p:nvSpPr>
                <p:cNvPr id="41" name="Google Shape;117;p16">
                  <a:extLst>
                    <a:ext uri="{FF2B5EF4-FFF2-40B4-BE49-F238E27FC236}">
                      <a16:creationId xmlns:a16="http://schemas.microsoft.com/office/drawing/2014/main" id="{91C1C6C2-C400-4174-A96D-A6662F0869E6}"/>
                    </a:ext>
                  </a:extLst>
                </p:cNvPr>
                <p:cNvSpPr/>
                <p:nvPr/>
              </p:nvSpPr>
              <p:spPr>
                <a:xfrm>
                  <a:off x="8888631"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6" name="Rectangle 45">
                  <a:extLst>
                    <a:ext uri="{FF2B5EF4-FFF2-40B4-BE49-F238E27FC236}">
                      <a16:creationId xmlns:a16="http://schemas.microsoft.com/office/drawing/2014/main" id="{45C71F86-9EA2-4D55-BB59-D1F4EE5A95AA}"/>
                    </a:ext>
                  </a:extLst>
                </p:cNvPr>
                <p:cNvSpPr/>
                <p:nvPr/>
              </p:nvSpPr>
              <p:spPr>
                <a:xfrm>
                  <a:off x="9037302"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5</a:t>
                  </a:r>
                  <a:endParaRPr lang="fr-FR" sz="2400" dirty="0">
                    <a:solidFill>
                      <a:srgbClr val="0059A1"/>
                    </a:solidFill>
                    <a:latin typeface="+mn-lt"/>
                    <a:cs typeface="Calibri" panose="020F0502020204030204" pitchFamily="34" charset="0"/>
                  </a:endParaRPr>
                </a:p>
              </p:txBody>
            </p:sp>
          </p:grpSp>
        </p:grpSp>
      </p:grpSp>
      <p:pic>
        <p:nvPicPr>
          <p:cNvPr id="56" name="Picture 6">
            <a:extLst>
              <a:ext uri="{FF2B5EF4-FFF2-40B4-BE49-F238E27FC236}">
                <a16:creationId xmlns:a16="http://schemas.microsoft.com/office/drawing/2014/main" id="{52C87499-F26E-42E1-98A6-A3BFE5679C3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57" name="Image 56">
            <a:extLst>
              <a:ext uri="{FF2B5EF4-FFF2-40B4-BE49-F238E27FC236}">
                <a16:creationId xmlns:a16="http://schemas.microsoft.com/office/drawing/2014/main" id="{06CD588E-6549-4B4F-A2D9-B53DA88EA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Tree>
    <p:extLst>
      <p:ext uri="{BB962C8B-B14F-4D97-AF65-F5344CB8AC3E}">
        <p14:creationId xmlns:p14="http://schemas.microsoft.com/office/powerpoint/2010/main" val="1574965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E8E6A3F-FE11-434D-8055-718F10BD31A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7754E7A3-23B5-4832-AD2D-99F1E6238A89}"/>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D18950D4-0418-4D13-AE0C-C83972C537FD}"/>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40293928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D188F6A5-2C76-4A6A-BC5D-99B01A452A21}"/>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FD3A502-EF75-495E-B424-492F67570A23}"/>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95962043-E27C-42EE-99F7-5CAD1CC72467}"/>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B0F08291-DD42-4AED-A366-C5BAC2FE8EA9}"/>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558212278"/>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C9C8F4BB-374A-49DB-B8F2-777479694B17}"/>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98274026-62C8-40A4-BC6D-169B2EF73F7B}"/>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5CB56DF4-F065-44B5-A562-0EE2400FC4FA}"/>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F9DF2A7-7C84-4349-84F1-917A42451F56}"/>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3E7A700A-E433-4FB3-939E-AAF060A2CB2C}"/>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42701261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24C1B9C4-8E21-4E19-9E4A-549DF7578ABB}"/>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A583CA3C-4C17-44A9-B6F0-6B81274D6D5F}"/>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48E8D1E1-1228-4D04-BE4C-38DDAF563920}"/>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28C20A44-D67E-4346-ADC0-5F47640C923C}"/>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233070915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565656"/>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565656"/>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userDrawn="1"/>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6DBE2F9F-4211-49CA-BF0B-D0ECE25E418E}"/>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565656"/>
                </a:solidFill>
                <a:latin typeface="+mn-lt"/>
                <a:cs typeface="Calibri" panose="020F0502020204030204" pitchFamily="34" charset="0"/>
              </a:rPr>
              <a:t>PARTIE 4</a:t>
            </a:r>
          </a:p>
        </p:txBody>
      </p:sp>
    </p:spTree>
    <p:extLst>
      <p:ext uri="{BB962C8B-B14F-4D97-AF65-F5344CB8AC3E}">
        <p14:creationId xmlns:p14="http://schemas.microsoft.com/office/powerpoint/2010/main" val="1675335448"/>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LIDE OBJECTIF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032E72E-E5E9-4514-96DD-018635A3D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16" name="Rectangle 15">
            <a:extLst>
              <a:ext uri="{FF2B5EF4-FFF2-40B4-BE49-F238E27FC236}">
                <a16:creationId xmlns:a16="http://schemas.microsoft.com/office/drawing/2014/main" id="{7C15D6AE-76AD-4736-A659-340E85CC426C}"/>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565656"/>
                </a:solidFill>
                <a:latin typeface="+mn-lt"/>
                <a:ea typeface="맑은 고딕" pitchFamily="34"/>
                <a:cs typeface="Calibri" panose="020F0502020204030204" pitchFamily="34" charset="0"/>
              </a:rPr>
              <a:t>Ce que vous allez apprendre dans ce chapitre :</a:t>
            </a:r>
          </a:p>
        </p:txBody>
      </p:sp>
      <p:sp>
        <p:nvSpPr>
          <p:cNvPr id="17" name="Espace réservé du texte 8">
            <a:extLst>
              <a:ext uri="{FF2B5EF4-FFF2-40B4-BE49-F238E27FC236}">
                <a16:creationId xmlns:a16="http://schemas.microsoft.com/office/drawing/2014/main" id="{3883BECC-5C11-4994-AD56-CBB8E16324EC}"/>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9" name="Rectangle : avec coins arrondis en haut 18">
            <a:extLst>
              <a:ext uri="{FF2B5EF4-FFF2-40B4-BE49-F238E27FC236}">
                <a16:creationId xmlns:a16="http://schemas.microsoft.com/office/drawing/2014/main" id="{39575469-F20B-46A0-A455-96147E31177B}"/>
              </a:ext>
            </a:extLst>
          </p:cNvPr>
          <p:cNvSpPr/>
          <p:nvPr userDrawn="1"/>
        </p:nvSpPr>
        <p:spPr>
          <a:xfrm>
            <a:off x="8010000" y="6132986"/>
            <a:ext cx="2160000" cy="720000"/>
          </a:xfrm>
          <a:prstGeom prst="round2Same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21" name="Espace réservé du texte 8">
            <a:extLst>
              <a:ext uri="{FF2B5EF4-FFF2-40B4-BE49-F238E27FC236}">
                <a16:creationId xmlns:a16="http://schemas.microsoft.com/office/drawing/2014/main" id="{3BD5F45C-786D-4EE1-8AF9-24E5533853AC}"/>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2" name="Image 21">
            <a:extLst>
              <a:ext uri="{FF2B5EF4-FFF2-40B4-BE49-F238E27FC236}">
                <a16:creationId xmlns:a16="http://schemas.microsoft.com/office/drawing/2014/main" id="{38D0EFEE-3DCC-4584-8417-265EB9102136}"/>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28B40350-83E0-4D80-B6EB-8FB22E090F1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9159E63C-F268-46DB-BF6F-2659DD54C12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38" name="Espace réservé du texte 8">
            <a:extLst>
              <a:ext uri="{FF2B5EF4-FFF2-40B4-BE49-F238E27FC236}">
                <a16:creationId xmlns:a16="http://schemas.microsoft.com/office/drawing/2014/main" id="{B4761B40-CDC6-4535-B6E5-E8F7338368FA}"/>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565656"/>
                </a:solidFill>
                <a:latin typeface="+mn-lt"/>
                <a:cs typeface="Calibri" panose="020F0502020204030204" pitchFamily="34" charset="0"/>
              </a:defRPr>
            </a:lvl1pPr>
          </a:lstStyle>
          <a:p>
            <a:pPr lvl="0"/>
            <a:r>
              <a:rPr lang="fr-FR" dirty="0"/>
              <a:t>CHAPITRE</a:t>
            </a:r>
          </a:p>
        </p:txBody>
      </p:sp>
      <p:sp>
        <p:nvSpPr>
          <p:cNvPr id="39" name="Espace réservé du texte 8">
            <a:extLst>
              <a:ext uri="{FF2B5EF4-FFF2-40B4-BE49-F238E27FC236}">
                <a16:creationId xmlns:a16="http://schemas.microsoft.com/office/drawing/2014/main" id="{240839EF-FA4B-429B-AD3E-B3939CDA9047}"/>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565656"/>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212599262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_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Espace réservé du texte 8">
            <a:extLst>
              <a:ext uri="{FF2B5EF4-FFF2-40B4-BE49-F238E27FC236}">
                <a16:creationId xmlns:a16="http://schemas.microsoft.com/office/drawing/2014/main" id="{2BDA7845-9444-4930-BE19-5C1B1014E983}"/>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565656"/>
                </a:solidFill>
                <a:latin typeface="+mn-lt"/>
                <a:cs typeface="Calibri" panose="020F0502020204030204" pitchFamily="34" charset="0"/>
              </a:defRPr>
            </a:lvl1pPr>
          </a:lstStyle>
          <a:p>
            <a:pPr lvl="0"/>
            <a:r>
              <a:rPr lang="fr-FR" dirty="0"/>
              <a:t>CHAPITRE</a:t>
            </a:r>
          </a:p>
        </p:txBody>
      </p:sp>
      <p:sp>
        <p:nvSpPr>
          <p:cNvPr id="5" name="Espace réservé du texte 8">
            <a:extLst>
              <a:ext uri="{FF2B5EF4-FFF2-40B4-BE49-F238E27FC236}">
                <a16:creationId xmlns:a16="http://schemas.microsoft.com/office/drawing/2014/main" id="{4809C7DE-9779-420A-8030-5A065DA4BB2A}"/>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565656"/>
                </a:solidFill>
                <a:latin typeface="+mn-lt"/>
                <a:cs typeface="Calibri" panose="020F0502020204030204" pitchFamily="34" charset="0"/>
              </a:defRPr>
            </a:lvl1pPr>
          </a:lstStyle>
          <a:p>
            <a:pPr lvl="0"/>
            <a:r>
              <a:rPr lang="fr-FR" dirty="0"/>
              <a:t>TITRE</a:t>
            </a:r>
          </a:p>
        </p:txBody>
      </p:sp>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mj-lt"/>
              <a:buAutoNum type="arabicPeriod"/>
              <a:defRPr sz="1600" b="0" u="none">
                <a:solidFill>
                  <a:srgbClr val="D0D0D0"/>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8" name="Picture 6">
            <a:extLst>
              <a:ext uri="{FF2B5EF4-FFF2-40B4-BE49-F238E27FC236}">
                <a16:creationId xmlns:a16="http://schemas.microsoft.com/office/drawing/2014/main" id="{9D13FEA9-E768-4EC7-A637-269D21B382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9" name="Image 8">
            <a:extLst>
              <a:ext uri="{FF2B5EF4-FFF2-40B4-BE49-F238E27FC236}">
                <a16:creationId xmlns:a16="http://schemas.microsoft.com/office/drawing/2014/main" id="{A6FF1D3F-9FB4-4E41-A0B6-E51D5BFAC1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4190011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CONTENU PARTIE 4">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FD268392-113C-4677-B873-27169F68897E}"/>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41" name="Espace réservé du contenu 17">
            <a:extLst>
              <a:ext uri="{FF2B5EF4-FFF2-40B4-BE49-F238E27FC236}">
                <a16:creationId xmlns:a16="http://schemas.microsoft.com/office/drawing/2014/main" id="{4C226CBB-76E9-4425-AAD9-AAC5552AC26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38" name="Espace réservé du contenu 17">
            <a:extLst>
              <a:ext uri="{FF2B5EF4-FFF2-40B4-BE49-F238E27FC236}">
                <a16:creationId xmlns:a16="http://schemas.microsoft.com/office/drawing/2014/main" id="{9BDC0B92-6190-4B32-870C-7A2192CEDC6B}"/>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21219517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LIDE CONTENU PARTIE 4">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553138A2-4FE1-4557-B728-DADBF9C5A8CE}"/>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4BB8F40C-4FFE-47FE-A1ED-B26ED85FBB34}"/>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0E45366F-81BA-43D2-9515-4619C7E838B7}"/>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7C27053F-05CB-428F-9E41-8405D7811618}"/>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4FF8DEED-C0BC-4E5E-B966-7660D1194DDF}"/>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402939691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LIDE CONTENU PARTIE 4">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F5C28D2E-71A3-46E7-AFC4-3E520C7A4B6B}"/>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B3BB03"/>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12B53D5A-075D-45CD-8D40-2013E14BC30B}"/>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B6C55E92-0682-4AD5-850F-FE515CC11E23}"/>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B502CBAD-16DB-49DB-A285-36AB6E864E4F}"/>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1A7A5150-C561-4C5A-A86E-861B163907C4}"/>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531462D8-71C6-49B7-A03C-06DD436C3208}"/>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94876948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7842"/>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2" name="ZoneTexte 1">
            <a:extLst>
              <a:ext uri="{FF2B5EF4-FFF2-40B4-BE49-F238E27FC236}">
                <a16:creationId xmlns:a16="http://schemas.microsoft.com/office/drawing/2014/main" id="{BA95BDE1-CEFC-4626-B293-4F4F3B5A0BD6}"/>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07842"/>
                </a:solidFill>
                <a:latin typeface="+mn-lt"/>
                <a:cs typeface="Calibri" panose="020F0502020204030204" pitchFamily="34" charset="0"/>
              </a:rPr>
              <a:t>PARTIE 1</a:t>
            </a:r>
          </a:p>
        </p:txBody>
      </p:sp>
    </p:spTree>
    <p:extLst>
      <p:ext uri="{BB962C8B-B14F-4D97-AF65-F5344CB8AC3E}">
        <p14:creationId xmlns:p14="http://schemas.microsoft.com/office/powerpoint/2010/main" val="205137344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SLIDE CONTENU PARTIE 4">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3669DE80-9A4E-4F5C-9423-6E5DF6CFA529}"/>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853679BA-2EFA-4096-8881-98E331388410}"/>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5C5346E1-8CC2-4958-AB14-FCE2CB71F8D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A3697F0C-E420-4D74-853D-93691ABE18D8}"/>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999306102"/>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LIDE CONTENU PARTIE 4">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B7CA97BB-4CB7-4698-B235-F6D137F8F427}"/>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B9D904B8-58EE-41C7-A032-0692E60BC64A}"/>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E5BE0F54-DEA6-4E8E-A8EC-E50E8C558124}"/>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48E3FED2-6251-4E4A-84FB-5AF6B144C05D}"/>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D0932877-E829-419E-8C47-449FEAD6E36E}"/>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6796190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SLIDE CONTENU PARTIE 4">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376104C-185D-4D91-AF27-F7A1747BFEDA}"/>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999B830B-5510-40A0-96D9-BC171871FB8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61222FF-D043-4C8A-A409-E1348D7607D3}"/>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A9E5122-54F0-4793-BB4A-CFE0B9990149}"/>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C5401457-2EB1-43B4-AC3B-4945B8D65C78}"/>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0783F089-EA6D-4F15-B1AA-374A44D11044}"/>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896631176"/>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LIDE CONTENU PARTIE 4">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996FB551-F74D-4585-9C34-3F2BC52902A5}"/>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45EA661F-869A-4AE9-95C1-2849CD3D8E4F}"/>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D6F06444-AA59-44A2-A98B-9E44E449818F}"/>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8A5BB764-8069-4EE7-8A85-C6C2D8F01E0C}"/>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D8410EBF-B8B5-4313-9634-DC94B37BB424}"/>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54035029"/>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8ACA2"/>
              </a:solidFill>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8ACA2"/>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8ACA2"/>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B82AF947-447B-4FE6-B61B-2F8EE1D38661}"/>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8ACA2"/>
                </a:solidFill>
                <a:latin typeface="+mn-lt"/>
                <a:cs typeface="Calibri" panose="020F0502020204030204" pitchFamily="34" charset="0"/>
              </a:rPr>
              <a:t>PARTIE 5</a:t>
            </a:r>
          </a:p>
        </p:txBody>
      </p:sp>
    </p:spTree>
    <p:extLst>
      <p:ext uri="{BB962C8B-B14F-4D97-AF65-F5344CB8AC3E}">
        <p14:creationId xmlns:p14="http://schemas.microsoft.com/office/powerpoint/2010/main" val="3094438649"/>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SLIDE OBJECTIF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032E72E-E5E9-4514-96DD-018635A3D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16" name="Rectangle 15">
            <a:extLst>
              <a:ext uri="{FF2B5EF4-FFF2-40B4-BE49-F238E27FC236}">
                <a16:creationId xmlns:a16="http://schemas.microsoft.com/office/drawing/2014/main" id="{7C15D6AE-76AD-4736-A659-340E85CC426C}"/>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8ACA2"/>
                </a:solidFill>
                <a:latin typeface="+mn-lt"/>
                <a:ea typeface="맑은 고딕" pitchFamily="34"/>
                <a:cs typeface="Calibri" panose="020F0502020204030204" pitchFamily="34" charset="0"/>
              </a:rPr>
              <a:t>Ce que vous allez apprendre dans ce chapitre :</a:t>
            </a:r>
          </a:p>
        </p:txBody>
      </p:sp>
      <p:sp>
        <p:nvSpPr>
          <p:cNvPr id="17" name="Espace réservé du texte 8">
            <a:extLst>
              <a:ext uri="{FF2B5EF4-FFF2-40B4-BE49-F238E27FC236}">
                <a16:creationId xmlns:a16="http://schemas.microsoft.com/office/drawing/2014/main" id="{3883BECC-5C11-4994-AD56-CBB8E16324EC}"/>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9" name="Rectangle : avec coins arrondis en haut 18">
            <a:extLst>
              <a:ext uri="{FF2B5EF4-FFF2-40B4-BE49-F238E27FC236}">
                <a16:creationId xmlns:a16="http://schemas.microsoft.com/office/drawing/2014/main" id="{39575469-F20B-46A0-A455-96147E31177B}"/>
              </a:ext>
            </a:extLst>
          </p:cNvPr>
          <p:cNvSpPr/>
          <p:nvPr userDrawn="1"/>
        </p:nvSpPr>
        <p:spPr>
          <a:xfrm>
            <a:off x="8010000" y="6132986"/>
            <a:ext cx="2160000" cy="720000"/>
          </a:xfrm>
          <a:prstGeom prst="round2SameRect">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21" name="Espace réservé du texte 8">
            <a:extLst>
              <a:ext uri="{FF2B5EF4-FFF2-40B4-BE49-F238E27FC236}">
                <a16:creationId xmlns:a16="http://schemas.microsoft.com/office/drawing/2014/main" id="{3BD5F45C-786D-4EE1-8AF9-24E5533853AC}"/>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2" name="Image 21">
            <a:extLst>
              <a:ext uri="{FF2B5EF4-FFF2-40B4-BE49-F238E27FC236}">
                <a16:creationId xmlns:a16="http://schemas.microsoft.com/office/drawing/2014/main" id="{38D0EFEE-3DCC-4584-8417-265EB9102136}"/>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28B40350-83E0-4D80-B6EB-8FB22E090F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9159E63C-F268-46DB-BF6F-2659DD54C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38" name="Espace réservé du texte 8">
            <a:extLst>
              <a:ext uri="{FF2B5EF4-FFF2-40B4-BE49-F238E27FC236}">
                <a16:creationId xmlns:a16="http://schemas.microsoft.com/office/drawing/2014/main" id="{B4761B40-CDC6-4535-B6E5-E8F7338368FA}"/>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8ACA2"/>
                </a:solidFill>
                <a:latin typeface="+mn-lt"/>
                <a:cs typeface="Calibri" panose="020F0502020204030204" pitchFamily="34" charset="0"/>
              </a:defRPr>
            </a:lvl1pPr>
          </a:lstStyle>
          <a:p>
            <a:pPr lvl="0"/>
            <a:r>
              <a:rPr lang="fr-FR" dirty="0"/>
              <a:t>CHAPITRE</a:t>
            </a:r>
          </a:p>
        </p:txBody>
      </p:sp>
      <p:sp>
        <p:nvSpPr>
          <p:cNvPr id="39" name="Espace réservé du texte 8">
            <a:extLst>
              <a:ext uri="{FF2B5EF4-FFF2-40B4-BE49-F238E27FC236}">
                <a16:creationId xmlns:a16="http://schemas.microsoft.com/office/drawing/2014/main" id="{240839EF-FA4B-429B-AD3E-B3939CDA9047}"/>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8ACA2"/>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182074813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_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Espace réservé du texte 8">
            <a:extLst>
              <a:ext uri="{FF2B5EF4-FFF2-40B4-BE49-F238E27FC236}">
                <a16:creationId xmlns:a16="http://schemas.microsoft.com/office/drawing/2014/main" id="{2BDA7845-9444-4930-BE19-5C1B1014E983}"/>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8ACA2"/>
                </a:solidFill>
                <a:latin typeface="+mn-lt"/>
                <a:cs typeface="Calibri" panose="020F0502020204030204" pitchFamily="34" charset="0"/>
              </a:defRPr>
            </a:lvl1pPr>
          </a:lstStyle>
          <a:p>
            <a:pPr lvl="0"/>
            <a:r>
              <a:rPr lang="fr-FR" dirty="0"/>
              <a:t>CHAPITRE</a:t>
            </a:r>
          </a:p>
        </p:txBody>
      </p:sp>
      <p:sp>
        <p:nvSpPr>
          <p:cNvPr id="5" name="Espace réservé du texte 8">
            <a:extLst>
              <a:ext uri="{FF2B5EF4-FFF2-40B4-BE49-F238E27FC236}">
                <a16:creationId xmlns:a16="http://schemas.microsoft.com/office/drawing/2014/main" id="{4809C7DE-9779-420A-8030-5A065DA4BB2A}"/>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8ACA2"/>
                </a:solidFill>
                <a:latin typeface="+mn-lt"/>
                <a:cs typeface="Calibri" panose="020F0502020204030204" pitchFamily="34" charset="0"/>
              </a:defRPr>
            </a:lvl1pPr>
          </a:lstStyle>
          <a:p>
            <a:pPr lvl="0"/>
            <a:r>
              <a:rPr lang="fr-FR" dirty="0"/>
              <a:t>TITRE</a:t>
            </a:r>
          </a:p>
        </p:txBody>
      </p:sp>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mj-lt"/>
              <a:buAutoNum type="arabicPeriod"/>
              <a:defRPr sz="1600" b="0" u="none">
                <a:solidFill>
                  <a:srgbClr val="D0D0D0"/>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8" name="Picture 6">
            <a:extLst>
              <a:ext uri="{FF2B5EF4-FFF2-40B4-BE49-F238E27FC236}">
                <a16:creationId xmlns:a16="http://schemas.microsoft.com/office/drawing/2014/main" id="{9D13FEA9-E768-4EC7-A637-269D21B3827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9" name="Image 8">
            <a:extLst>
              <a:ext uri="{FF2B5EF4-FFF2-40B4-BE49-F238E27FC236}">
                <a16:creationId xmlns:a16="http://schemas.microsoft.com/office/drawing/2014/main" id="{A6FF1D3F-9FB4-4E41-A0B6-E51D5BFAC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10880711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41" name="Espace réservé du contenu 17">
            <a:extLst>
              <a:ext uri="{FF2B5EF4-FFF2-40B4-BE49-F238E27FC236}">
                <a16:creationId xmlns:a16="http://schemas.microsoft.com/office/drawing/2014/main" id="{C8EF492D-49B3-4E2B-BFA8-25135495E0C2}"/>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38" name="Espace réservé du contenu 17">
            <a:extLst>
              <a:ext uri="{FF2B5EF4-FFF2-40B4-BE49-F238E27FC236}">
                <a16:creationId xmlns:a16="http://schemas.microsoft.com/office/drawing/2014/main" id="{CEE9311F-3302-40EF-86D9-CE260077BECB}"/>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512234354"/>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F54FF629-1060-42F2-B17C-221D6A9DA1F0}"/>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2BCDF821-63BB-4016-A07B-CF2C73981ACB}"/>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74725AE3-BEC8-4777-993F-0F569BC8BA9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35A4B93F-37B0-4E91-96EF-D4CCBA44F28F}"/>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109076065"/>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9BC6743C-7007-4E53-A187-C2F86747E3CB}"/>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A6D2DB02-6871-4743-80D6-5FDAD4A3154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E7FE0FE1-9BA0-4D08-AEBE-60141E974E32}"/>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CEFC9B8-96CB-457A-A178-A0441AD23A30}"/>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A0CC5A10-2B00-48CD-BFCD-47B2A576A09D}"/>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4922473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IDE OBJECTIF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032E72E-E5E9-4514-96DD-018635A3DD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34" y="0"/>
            <a:ext cx="12187066" cy="6858000"/>
          </a:xfrm>
          <a:prstGeom prst="rect">
            <a:avLst/>
          </a:prstGeom>
        </p:spPr>
      </p:pic>
      <p:sp>
        <p:nvSpPr>
          <p:cNvPr id="16" name="Rectangle 15">
            <a:extLst>
              <a:ext uri="{FF2B5EF4-FFF2-40B4-BE49-F238E27FC236}">
                <a16:creationId xmlns:a16="http://schemas.microsoft.com/office/drawing/2014/main" id="{7C15D6AE-76AD-4736-A659-340E85CC426C}"/>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7842"/>
                </a:solidFill>
                <a:latin typeface="+mn-lt"/>
                <a:ea typeface="맑은 고딕" pitchFamily="34"/>
                <a:cs typeface="Calibri" panose="020F0502020204030204" pitchFamily="34" charset="0"/>
              </a:rPr>
              <a:t>Ce que vous allez apprendre dans ce chapitre :</a:t>
            </a:r>
          </a:p>
        </p:txBody>
      </p:sp>
      <p:sp>
        <p:nvSpPr>
          <p:cNvPr id="17" name="Espace réservé du texte 8">
            <a:extLst>
              <a:ext uri="{FF2B5EF4-FFF2-40B4-BE49-F238E27FC236}">
                <a16:creationId xmlns:a16="http://schemas.microsoft.com/office/drawing/2014/main" id="{3883BECC-5C11-4994-AD56-CBB8E16324EC}"/>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9" name="Rectangle : avec coins arrondis en haut 18">
            <a:extLst>
              <a:ext uri="{FF2B5EF4-FFF2-40B4-BE49-F238E27FC236}">
                <a16:creationId xmlns:a16="http://schemas.microsoft.com/office/drawing/2014/main" id="{39575469-F20B-46A0-A455-96147E31177B}"/>
              </a:ext>
            </a:extLst>
          </p:cNvPr>
          <p:cNvSpPr/>
          <p:nvPr userDrawn="1"/>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21" name="Espace réservé du texte 8">
            <a:extLst>
              <a:ext uri="{FF2B5EF4-FFF2-40B4-BE49-F238E27FC236}">
                <a16:creationId xmlns:a16="http://schemas.microsoft.com/office/drawing/2014/main" id="{3BD5F45C-786D-4EE1-8AF9-24E5533853AC}"/>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2" name="Image 21">
            <a:extLst>
              <a:ext uri="{FF2B5EF4-FFF2-40B4-BE49-F238E27FC236}">
                <a16:creationId xmlns:a16="http://schemas.microsoft.com/office/drawing/2014/main" id="{38D0EFEE-3DCC-4584-8417-265EB9102136}"/>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28B40350-83E0-4D80-B6EB-8FB22E090F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9159E63C-F268-46DB-BF6F-2659DD54C1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38" name="Espace réservé du texte 8">
            <a:extLst>
              <a:ext uri="{FF2B5EF4-FFF2-40B4-BE49-F238E27FC236}">
                <a16:creationId xmlns:a16="http://schemas.microsoft.com/office/drawing/2014/main" id="{B4761B40-CDC6-4535-B6E5-E8F7338368FA}"/>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latin typeface="+mn-lt"/>
                <a:cs typeface="Calibri" panose="020F0502020204030204" pitchFamily="34" charset="0"/>
              </a:defRPr>
            </a:lvl1pPr>
          </a:lstStyle>
          <a:p>
            <a:pPr lvl="0"/>
            <a:r>
              <a:rPr lang="fr-FR" dirty="0"/>
              <a:t>CHAPITRE</a:t>
            </a:r>
          </a:p>
        </p:txBody>
      </p:sp>
      <p:sp>
        <p:nvSpPr>
          <p:cNvPr id="39" name="Espace réservé du texte 8">
            <a:extLst>
              <a:ext uri="{FF2B5EF4-FFF2-40B4-BE49-F238E27FC236}">
                <a16:creationId xmlns:a16="http://schemas.microsoft.com/office/drawing/2014/main" id="{240839EF-FA4B-429B-AD3E-B3939CDA9047}"/>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3434400483"/>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B3B952A4-9676-4A4E-9A1A-0AA22EA99387}"/>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FD5AD111-9A5C-477A-AD92-E1ADD22F70B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E612597A-795B-4D93-91AB-8EB60F5923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4174334006"/>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10DC38BB-1095-4F24-A9B0-339FD0D5C985}"/>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36661DF6-671A-4555-82FD-2A476AC745D1}"/>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4E5B57C-A81A-451A-A753-4ACE075C6417}"/>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895FA5C4-3D1E-4BA8-9DCF-DACD9BD7115E}"/>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7392828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CF0AAEE2-2201-4F14-AF62-4A22DC7679C7}"/>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E8A82995-0FFF-434C-BB03-5C5A0FE2D6F9}"/>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ABE700D7-AB0F-4BFD-80A7-CF68A0FBE49A}"/>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A27378F7-5D54-4F1B-8357-2778DC84A7BD}"/>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FC2F13B5-1ACF-419F-BE0A-D1BF5994963A}"/>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47605567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7BF2949-6478-4CBC-862F-99507C64D642}"/>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8D30330D-647D-4544-AC2A-21A3DCD6EF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F592889-89AE-42D7-852A-E4F09F1B9C88}"/>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7211DF1C-2FF0-4953-B51E-23D9B45157D9}"/>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06762112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1" name="Espace réservé du texte 14">
            <a:extLst>
              <a:ext uri="{FF2B5EF4-FFF2-40B4-BE49-F238E27FC236}">
                <a16:creationId xmlns:a16="http://schemas.microsoft.com/office/drawing/2014/main" id="{91FB0E2E-3AF2-49D2-91D9-A43BD56D3318}"/>
              </a:ext>
            </a:extLst>
          </p:cNvPr>
          <p:cNvSpPr>
            <a:spLocks noGrp="1"/>
          </p:cNvSpPr>
          <p:nvPr>
            <p:ph type="body" sz="quarter" idx="11" hasCustomPrompt="1"/>
          </p:nvPr>
        </p:nvSpPr>
        <p:spPr>
          <a:xfrm>
            <a:off x="303825" y="259040"/>
            <a:ext cx="2340000"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Modèle tableau Partie 1</a:t>
            </a:r>
          </a:p>
        </p:txBody>
      </p:sp>
      <p:sp>
        <p:nvSpPr>
          <p:cNvPr id="22" name="Espace réservé du texte 14">
            <a:extLst>
              <a:ext uri="{FF2B5EF4-FFF2-40B4-BE49-F238E27FC236}">
                <a16:creationId xmlns:a16="http://schemas.microsoft.com/office/drawing/2014/main" id="{CC45EBC1-707D-4535-9D38-C514BDBACFD8}"/>
              </a:ext>
            </a:extLst>
          </p:cNvPr>
          <p:cNvSpPr>
            <a:spLocks noGrp="1"/>
          </p:cNvSpPr>
          <p:nvPr>
            <p:ph type="body" sz="quarter" idx="12" hasCustomPrompt="1"/>
          </p:nvPr>
        </p:nvSpPr>
        <p:spPr>
          <a:xfrm>
            <a:off x="303825" y="2955519"/>
            <a:ext cx="2340000"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Idée SmartArt</a:t>
            </a:r>
          </a:p>
        </p:txBody>
      </p:sp>
      <p:sp>
        <p:nvSpPr>
          <p:cNvPr id="23" name="Espace réservé du texte 14">
            <a:extLst>
              <a:ext uri="{FF2B5EF4-FFF2-40B4-BE49-F238E27FC236}">
                <a16:creationId xmlns:a16="http://schemas.microsoft.com/office/drawing/2014/main" id="{AD4CEB1A-6ABA-434B-BFA1-E51DDF73C041}"/>
              </a:ext>
            </a:extLst>
          </p:cNvPr>
          <p:cNvSpPr>
            <a:spLocks noGrp="1"/>
          </p:cNvSpPr>
          <p:nvPr>
            <p:ph type="body" sz="quarter" idx="13" hasCustomPrompt="1"/>
          </p:nvPr>
        </p:nvSpPr>
        <p:spPr>
          <a:xfrm>
            <a:off x="303824" y="5429545"/>
            <a:ext cx="2458425"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Modèle Remarque Partie 1</a:t>
            </a:r>
          </a:p>
        </p:txBody>
      </p:sp>
    </p:spTree>
    <p:extLst>
      <p:ext uri="{BB962C8B-B14F-4D97-AF65-F5344CB8AC3E}">
        <p14:creationId xmlns:p14="http://schemas.microsoft.com/office/powerpoint/2010/main" val="1417286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des couleur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F0498E62-9F86-4F9E-BD25-FD7D39749911}"/>
              </a:ext>
            </a:extLst>
          </p:cNvPr>
          <p:cNvGrpSpPr/>
          <p:nvPr userDrawn="1"/>
        </p:nvGrpSpPr>
        <p:grpSpPr>
          <a:xfrm>
            <a:off x="1524000" y="0"/>
            <a:ext cx="9144000" cy="6858000"/>
            <a:chOff x="1524000" y="0"/>
            <a:chExt cx="9144000" cy="6858000"/>
          </a:xfrm>
        </p:grpSpPr>
        <p:pic>
          <p:nvPicPr>
            <p:cNvPr id="4" name="Image 3" descr="Une image contenant carré&#10;&#10;Description générée automatiquement">
              <a:extLst>
                <a:ext uri="{FF2B5EF4-FFF2-40B4-BE49-F238E27FC236}">
                  <a16:creationId xmlns:a16="http://schemas.microsoft.com/office/drawing/2014/main" id="{7DC5F6AB-DED9-43E0-8BDF-9C454F3DB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a:extLst>
                <a:ext uri="{FF2B5EF4-FFF2-40B4-BE49-F238E27FC236}">
                  <a16:creationId xmlns:a16="http://schemas.microsoft.com/office/drawing/2014/main" id="{C98E7BC9-5AEC-4891-A245-792C9694B2FB}"/>
                </a:ext>
              </a:extLst>
            </p:cNvPr>
            <p:cNvSpPr/>
            <p:nvPr userDrawn="1"/>
          </p:nvSpPr>
          <p:spPr>
            <a:xfrm>
              <a:off x="5333999" y="4391025"/>
              <a:ext cx="1333500" cy="13335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3BE5862-66B4-44BC-AC21-B6F4843CB8C1}"/>
                </a:ext>
              </a:extLst>
            </p:cNvPr>
            <p:cNvSpPr/>
            <p:nvPr userDrawn="1"/>
          </p:nvSpPr>
          <p:spPr>
            <a:xfrm>
              <a:off x="5278582" y="5724525"/>
              <a:ext cx="1506682" cy="3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4D205A8-DDB0-478F-922D-91DEE0A113CC}"/>
                </a:ext>
              </a:extLst>
            </p:cNvPr>
            <p:cNvSpPr txBox="1"/>
            <p:nvPr userDrawn="1"/>
          </p:nvSpPr>
          <p:spPr>
            <a:xfrm>
              <a:off x="5308968" y="5724524"/>
              <a:ext cx="1445909" cy="923330"/>
            </a:xfrm>
            <a:prstGeom prst="rect">
              <a:avLst/>
            </a:prstGeom>
            <a:noFill/>
          </p:spPr>
          <p:txBody>
            <a:bodyPr wrap="none" rtlCol="0">
              <a:spAutoFit/>
            </a:bodyPr>
            <a:lstStyle/>
            <a:p>
              <a:pPr algn="ctr"/>
              <a:r>
                <a:rPr lang="fr-FR" dirty="0"/>
                <a:t>#BFBFBF</a:t>
              </a:r>
            </a:p>
            <a:p>
              <a:pPr algn="ctr"/>
              <a:r>
                <a:rPr lang="fr-FR" dirty="0"/>
                <a:t>Gris légendes</a:t>
              </a:r>
            </a:p>
            <a:p>
              <a:pPr algn="ctr"/>
              <a:r>
                <a:rPr lang="fr-FR" dirty="0"/>
                <a:t>et sources</a:t>
              </a:r>
            </a:p>
          </p:txBody>
        </p:sp>
        <p:sp>
          <p:nvSpPr>
            <p:cNvPr id="9" name="Rectangle 8">
              <a:extLst>
                <a:ext uri="{FF2B5EF4-FFF2-40B4-BE49-F238E27FC236}">
                  <a16:creationId xmlns:a16="http://schemas.microsoft.com/office/drawing/2014/main" id="{68F6B3C9-BA51-4802-8135-1226828DAD3A}"/>
                </a:ext>
              </a:extLst>
            </p:cNvPr>
            <p:cNvSpPr/>
            <p:nvPr userDrawn="1"/>
          </p:nvSpPr>
          <p:spPr>
            <a:xfrm>
              <a:off x="1835728" y="4229442"/>
              <a:ext cx="1506682" cy="1818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008177F-658F-4D94-A1F6-95C0929FF244}"/>
                </a:ext>
              </a:extLst>
            </p:cNvPr>
            <p:cNvSpPr/>
            <p:nvPr userDrawn="1"/>
          </p:nvSpPr>
          <p:spPr>
            <a:xfrm>
              <a:off x="1924564" y="4391025"/>
              <a:ext cx="1333500" cy="133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7009157-5C21-4326-B92C-FE1BC4F36CF7}"/>
                </a:ext>
              </a:extLst>
            </p:cNvPr>
            <p:cNvSpPr txBox="1"/>
            <p:nvPr userDrawn="1"/>
          </p:nvSpPr>
          <p:spPr>
            <a:xfrm>
              <a:off x="2054115" y="5729377"/>
              <a:ext cx="1074397" cy="923330"/>
            </a:xfrm>
            <a:prstGeom prst="rect">
              <a:avLst/>
            </a:prstGeom>
            <a:noFill/>
          </p:spPr>
          <p:txBody>
            <a:bodyPr wrap="none" rtlCol="0">
              <a:spAutoFit/>
            </a:bodyPr>
            <a:lstStyle/>
            <a:p>
              <a:pPr algn="ctr"/>
              <a:r>
                <a:rPr lang="fr-FR" dirty="0"/>
                <a:t>#F2F2F2</a:t>
              </a:r>
            </a:p>
            <a:p>
              <a:pPr algn="ctr"/>
              <a:r>
                <a:rPr lang="fr-FR" dirty="0"/>
                <a:t>Gris Fond</a:t>
              </a:r>
            </a:p>
            <a:p>
              <a:pPr algn="ctr"/>
              <a:r>
                <a:rPr lang="fr-FR" dirty="0"/>
                <a:t>SmartArt</a:t>
              </a:r>
            </a:p>
          </p:txBody>
        </p:sp>
        <p:sp>
          <p:nvSpPr>
            <p:cNvPr id="12" name="ZoneTexte 11">
              <a:extLst>
                <a:ext uri="{FF2B5EF4-FFF2-40B4-BE49-F238E27FC236}">
                  <a16:creationId xmlns:a16="http://schemas.microsoft.com/office/drawing/2014/main" id="{52D4355A-0740-4211-952C-CC29CA7492C7}"/>
                </a:ext>
              </a:extLst>
            </p:cNvPr>
            <p:cNvSpPr txBox="1"/>
            <p:nvPr userDrawn="1"/>
          </p:nvSpPr>
          <p:spPr>
            <a:xfrm>
              <a:off x="3796902" y="6001523"/>
              <a:ext cx="1082604" cy="369332"/>
            </a:xfrm>
            <a:prstGeom prst="rect">
              <a:avLst/>
            </a:prstGeom>
            <a:noFill/>
          </p:spPr>
          <p:txBody>
            <a:bodyPr wrap="none" rtlCol="0">
              <a:spAutoFit/>
            </a:bodyPr>
            <a:lstStyle/>
            <a:p>
              <a:pPr algn="ctr"/>
              <a:r>
                <a:rPr lang="fr-FR" dirty="0"/>
                <a:t>Gris texte</a:t>
              </a:r>
            </a:p>
          </p:txBody>
        </p:sp>
        <p:sp>
          <p:nvSpPr>
            <p:cNvPr id="13" name="ZoneTexte 12">
              <a:extLst>
                <a:ext uri="{FF2B5EF4-FFF2-40B4-BE49-F238E27FC236}">
                  <a16:creationId xmlns:a16="http://schemas.microsoft.com/office/drawing/2014/main" id="{BA652F57-F3A2-4210-84B2-14FFAD7E2ADF}"/>
                </a:ext>
              </a:extLst>
            </p:cNvPr>
            <p:cNvSpPr txBox="1"/>
            <p:nvPr userDrawn="1"/>
          </p:nvSpPr>
          <p:spPr>
            <a:xfrm>
              <a:off x="2136927" y="3914367"/>
              <a:ext cx="904287" cy="369332"/>
            </a:xfrm>
            <a:prstGeom prst="rect">
              <a:avLst/>
            </a:prstGeom>
            <a:noFill/>
          </p:spPr>
          <p:txBody>
            <a:bodyPr wrap="none" rtlCol="0">
              <a:spAutoFit/>
            </a:bodyPr>
            <a:lstStyle/>
            <a:p>
              <a:pPr algn="ctr"/>
              <a:r>
                <a:rPr lang="fr-FR" dirty="0"/>
                <a:t>Partie 2</a:t>
              </a:r>
            </a:p>
          </p:txBody>
        </p:sp>
        <p:sp>
          <p:nvSpPr>
            <p:cNvPr id="14" name="ZoneTexte 13">
              <a:extLst>
                <a:ext uri="{FF2B5EF4-FFF2-40B4-BE49-F238E27FC236}">
                  <a16:creationId xmlns:a16="http://schemas.microsoft.com/office/drawing/2014/main" id="{A5D8931A-D979-49B5-B231-6E2EC18AC910}"/>
                </a:ext>
              </a:extLst>
            </p:cNvPr>
            <p:cNvSpPr txBox="1"/>
            <p:nvPr userDrawn="1"/>
          </p:nvSpPr>
          <p:spPr>
            <a:xfrm>
              <a:off x="2128740" y="1941869"/>
              <a:ext cx="904287" cy="369332"/>
            </a:xfrm>
            <a:prstGeom prst="rect">
              <a:avLst/>
            </a:prstGeom>
            <a:noFill/>
          </p:spPr>
          <p:txBody>
            <a:bodyPr wrap="none" rtlCol="0">
              <a:spAutoFit/>
            </a:bodyPr>
            <a:lstStyle/>
            <a:p>
              <a:pPr algn="ctr"/>
              <a:r>
                <a:rPr lang="fr-FR" dirty="0"/>
                <a:t>Partie 3</a:t>
              </a:r>
            </a:p>
          </p:txBody>
        </p:sp>
        <p:sp>
          <p:nvSpPr>
            <p:cNvPr id="15" name="ZoneTexte 14">
              <a:extLst>
                <a:ext uri="{FF2B5EF4-FFF2-40B4-BE49-F238E27FC236}">
                  <a16:creationId xmlns:a16="http://schemas.microsoft.com/office/drawing/2014/main" id="{C91DF774-E247-4F4C-B814-C4B9D979EDAD}"/>
                </a:ext>
              </a:extLst>
            </p:cNvPr>
            <p:cNvSpPr txBox="1"/>
            <p:nvPr userDrawn="1"/>
          </p:nvSpPr>
          <p:spPr>
            <a:xfrm>
              <a:off x="3796902" y="1941869"/>
              <a:ext cx="904287" cy="369332"/>
            </a:xfrm>
            <a:prstGeom prst="rect">
              <a:avLst/>
            </a:prstGeom>
            <a:noFill/>
          </p:spPr>
          <p:txBody>
            <a:bodyPr wrap="none" rtlCol="0">
              <a:spAutoFit/>
            </a:bodyPr>
            <a:lstStyle/>
            <a:p>
              <a:pPr algn="ctr"/>
              <a:r>
                <a:rPr lang="fr-FR" dirty="0"/>
                <a:t>Partie 1</a:t>
              </a:r>
            </a:p>
          </p:txBody>
        </p:sp>
        <p:sp>
          <p:nvSpPr>
            <p:cNvPr id="16" name="ZoneTexte 15">
              <a:extLst>
                <a:ext uri="{FF2B5EF4-FFF2-40B4-BE49-F238E27FC236}">
                  <a16:creationId xmlns:a16="http://schemas.microsoft.com/office/drawing/2014/main" id="{0550321F-4D29-4E88-92FD-9597EA630586}"/>
                </a:ext>
              </a:extLst>
            </p:cNvPr>
            <p:cNvSpPr txBox="1"/>
            <p:nvPr userDrawn="1"/>
          </p:nvSpPr>
          <p:spPr>
            <a:xfrm>
              <a:off x="3873546" y="6278522"/>
              <a:ext cx="904287" cy="369332"/>
            </a:xfrm>
            <a:prstGeom prst="rect">
              <a:avLst/>
            </a:prstGeom>
            <a:noFill/>
          </p:spPr>
          <p:txBody>
            <a:bodyPr wrap="none" rtlCol="0">
              <a:spAutoFit/>
            </a:bodyPr>
            <a:lstStyle/>
            <a:p>
              <a:pPr algn="ctr"/>
              <a:r>
                <a:rPr lang="fr-FR" dirty="0"/>
                <a:t>Partie 4</a:t>
              </a:r>
            </a:p>
          </p:txBody>
        </p:sp>
        <p:sp>
          <p:nvSpPr>
            <p:cNvPr id="17" name="ZoneTexte 16">
              <a:extLst>
                <a:ext uri="{FF2B5EF4-FFF2-40B4-BE49-F238E27FC236}">
                  <a16:creationId xmlns:a16="http://schemas.microsoft.com/office/drawing/2014/main" id="{62410D43-8CB5-4AB9-90E9-4613F004C781}"/>
                </a:ext>
              </a:extLst>
            </p:cNvPr>
            <p:cNvSpPr txBox="1"/>
            <p:nvPr userDrawn="1"/>
          </p:nvSpPr>
          <p:spPr>
            <a:xfrm>
              <a:off x="7271694" y="3914367"/>
              <a:ext cx="904287" cy="369332"/>
            </a:xfrm>
            <a:prstGeom prst="rect">
              <a:avLst/>
            </a:prstGeom>
            <a:noFill/>
          </p:spPr>
          <p:txBody>
            <a:bodyPr wrap="none" rtlCol="0">
              <a:spAutoFit/>
            </a:bodyPr>
            <a:lstStyle/>
            <a:p>
              <a:pPr algn="ctr"/>
              <a:r>
                <a:rPr lang="fr-FR" dirty="0"/>
                <a:t>Partie 5</a:t>
              </a:r>
            </a:p>
          </p:txBody>
        </p:sp>
      </p:grpSp>
      <p:sp>
        <p:nvSpPr>
          <p:cNvPr id="19" name="Espace réservé du texte 14">
            <a:extLst>
              <a:ext uri="{FF2B5EF4-FFF2-40B4-BE49-F238E27FC236}">
                <a16:creationId xmlns:a16="http://schemas.microsoft.com/office/drawing/2014/main" id="{52DBA773-482D-48A7-8A5E-1D13E56D6BDB}"/>
              </a:ext>
            </a:extLst>
          </p:cNvPr>
          <p:cNvSpPr>
            <a:spLocks noGrp="1"/>
          </p:cNvSpPr>
          <p:nvPr>
            <p:ph type="body" sz="quarter" idx="13" hasCustomPrompt="1"/>
          </p:nvPr>
        </p:nvSpPr>
        <p:spPr>
          <a:xfrm>
            <a:off x="140363" y="42239"/>
            <a:ext cx="5801701"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Couleurs de la Chartre Graphique à utiliser</a:t>
            </a:r>
          </a:p>
        </p:txBody>
      </p:sp>
    </p:spTree>
    <p:extLst>
      <p:ext uri="{BB962C8B-B14F-4D97-AF65-F5344CB8AC3E}">
        <p14:creationId xmlns:p14="http://schemas.microsoft.com/office/powerpoint/2010/main" val="322083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SOUS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4" name="Espace réservé du texte 8">
            <a:extLst>
              <a:ext uri="{FF2B5EF4-FFF2-40B4-BE49-F238E27FC236}">
                <a16:creationId xmlns:a16="http://schemas.microsoft.com/office/drawing/2014/main" id="{2BDA7845-9444-4930-BE19-5C1B1014E983}"/>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latin typeface="+mn-lt"/>
                <a:cs typeface="Calibri" panose="020F0502020204030204" pitchFamily="34" charset="0"/>
              </a:defRPr>
            </a:lvl1pPr>
          </a:lstStyle>
          <a:p>
            <a:pPr lvl="0"/>
            <a:r>
              <a:rPr lang="fr-FR" dirty="0"/>
              <a:t>CHAPITRE</a:t>
            </a:r>
          </a:p>
        </p:txBody>
      </p:sp>
      <p:sp>
        <p:nvSpPr>
          <p:cNvPr id="5" name="Espace réservé du texte 8">
            <a:extLst>
              <a:ext uri="{FF2B5EF4-FFF2-40B4-BE49-F238E27FC236}">
                <a16:creationId xmlns:a16="http://schemas.microsoft.com/office/drawing/2014/main" id="{4809C7DE-9779-420A-8030-5A065DA4BB2A}"/>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mn-lt"/>
                <a:cs typeface="Calibri" panose="020F0502020204030204" pitchFamily="34" charset="0"/>
              </a:defRPr>
            </a:lvl1pPr>
          </a:lstStyle>
          <a:p>
            <a:pPr lvl="0"/>
            <a:r>
              <a:rPr lang="fr-FR" dirty="0"/>
              <a:t>TITRE</a:t>
            </a:r>
          </a:p>
        </p:txBody>
      </p:sp>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300000" y="2880000"/>
            <a:ext cx="5580000" cy="1800000"/>
          </a:xfrm>
          <a:prstGeom prst="rect">
            <a:avLst/>
          </a:prstGeom>
        </p:spPr>
        <p:txBody>
          <a:bodyPr anchor="t" anchorCtr="0"/>
          <a:lstStyle>
            <a:lvl1pPr marL="342900" indent="-342900" algn="l">
              <a:lnSpc>
                <a:spcPct val="100000"/>
              </a:lnSpc>
              <a:spcBef>
                <a:spcPts val="600"/>
              </a:spcBef>
              <a:buFont typeface="+mj-lt"/>
              <a:buAutoNum type="arabicPeriod"/>
              <a:defRPr sz="1600" b="0" u="none">
                <a:solidFill>
                  <a:srgbClr val="D0D0D0"/>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8" name="Picture 6">
            <a:extLst>
              <a:ext uri="{FF2B5EF4-FFF2-40B4-BE49-F238E27FC236}">
                <a16:creationId xmlns:a16="http://schemas.microsoft.com/office/drawing/2014/main" id="{9D13FEA9-E768-4EC7-A637-269D21B3827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9" name="Image 8">
            <a:extLst>
              <a:ext uri="{FF2B5EF4-FFF2-40B4-BE49-F238E27FC236}">
                <a16:creationId xmlns:a16="http://schemas.microsoft.com/office/drawing/2014/main" id="{A6FF1D3F-9FB4-4E41-A0B6-E51D5BFAC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2886100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47930864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7" name="Espace réservé du contenu 17">
            <a:extLst>
              <a:ext uri="{FF2B5EF4-FFF2-40B4-BE49-F238E27FC236}">
                <a16:creationId xmlns:a16="http://schemas.microsoft.com/office/drawing/2014/main" id="{507D4316-1D41-4D01-A3CD-CD9C219D875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3239D91A-2D6D-481E-95ED-52B93532FC00}"/>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91265035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34" name="Espace réservé du contenu 17">
            <a:extLst>
              <a:ext uri="{FF2B5EF4-FFF2-40B4-BE49-F238E27FC236}">
                <a16:creationId xmlns:a16="http://schemas.microsoft.com/office/drawing/2014/main" id="{C1813B6F-EA0F-4ED3-A5D5-81BBD2A6B362}"/>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7" name="Espace réservé du contenu 17">
            <a:extLst>
              <a:ext uri="{FF2B5EF4-FFF2-40B4-BE49-F238E27FC236}">
                <a16:creationId xmlns:a16="http://schemas.microsoft.com/office/drawing/2014/main" id="{3BB6CC4D-99E0-45C4-869B-636A77589425}"/>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38" name="Espace réservé du graphique SmartArt 3">
            <a:extLst>
              <a:ext uri="{FF2B5EF4-FFF2-40B4-BE49-F238E27FC236}">
                <a16:creationId xmlns:a16="http://schemas.microsoft.com/office/drawing/2014/main" id="{B44B8488-A9B4-4FCF-9BBF-7B0C116FAD23}"/>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53802563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36075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31" r:id="rId8"/>
    <p:sldLayoutId id="2147483732" r:id="rId9"/>
    <p:sldLayoutId id="2147483728" r:id="rId10"/>
    <p:sldLayoutId id="2147483729" r:id="rId11"/>
    <p:sldLayoutId id="2147483734" r:id="rId12"/>
    <p:sldLayoutId id="2147483735" r:id="rId13"/>
    <p:sldLayoutId id="2147483716" r:id="rId14"/>
    <p:sldLayoutId id="2147483717" r:id="rId15"/>
    <p:sldLayoutId id="2147483718" r:id="rId16"/>
    <p:sldLayoutId id="2147483711" r:id="rId17"/>
    <p:sldLayoutId id="2147483736" r:id="rId18"/>
    <p:sldLayoutId id="2147483737" r:id="rId19"/>
    <p:sldLayoutId id="2147483738" r:id="rId20"/>
    <p:sldLayoutId id="2147483739" r:id="rId21"/>
    <p:sldLayoutId id="2147483741" r:id="rId22"/>
    <p:sldLayoutId id="2147483740" r:id="rId23"/>
    <p:sldLayoutId id="2147483719" r:id="rId24"/>
    <p:sldLayoutId id="2147483720" r:id="rId25"/>
    <p:sldLayoutId id="2147483721" r:id="rId26"/>
    <p:sldLayoutId id="2147483712" r:id="rId27"/>
    <p:sldLayoutId id="2147483742" r:id="rId28"/>
    <p:sldLayoutId id="2147483743" r:id="rId29"/>
    <p:sldLayoutId id="2147483744" r:id="rId30"/>
    <p:sldLayoutId id="2147483745" r:id="rId31"/>
    <p:sldLayoutId id="2147483746" r:id="rId32"/>
    <p:sldLayoutId id="2147483747" r:id="rId33"/>
    <p:sldLayoutId id="2147483722" r:id="rId34"/>
    <p:sldLayoutId id="2147483723" r:id="rId35"/>
    <p:sldLayoutId id="2147483724" r:id="rId36"/>
    <p:sldLayoutId id="2147483713" r:id="rId37"/>
    <p:sldLayoutId id="2147483749" r:id="rId38"/>
    <p:sldLayoutId id="2147483750" r:id="rId39"/>
    <p:sldLayoutId id="2147483751" r:id="rId40"/>
    <p:sldLayoutId id="2147483752" r:id="rId41"/>
    <p:sldLayoutId id="2147483753" r:id="rId42"/>
    <p:sldLayoutId id="2147483755" r:id="rId43"/>
    <p:sldLayoutId id="2147483725" r:id="rId44"/>
    <p:sldLayoutId id="2147483726" r:id="rId45"/>
    <p:sldLayoutId id="2147483727" r:id="rId46"/>
    <p:sldLayoutId id="2147483714" r:id="rId47"/>
    <p:sldLayoutId id="2147483757" r:id="rId48"/>
    <p:sldLayoutId id="2147483762" r:id="rId49"/>
    <p:sldLayoutId id="2147483761" r:id="rId50"/>
    <p:sldLayoutId id="2147483760" r:id="rId51"/>
    <p:sldLayoutId id="2147483759" r:id="rId52"/>
    <p:sldLayoutId id="2147483758" r:id="rId53"/>
    <p:sldLayoutId id="2147483733" r:id="rId54"/>
    <p:sldLayoutId id="2147483715"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0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eveloper.android.com/reference/android/widget/TextView.html#attr_android:autoLink" TargetMode="Externa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hyperlink" Target="http://schemas.android.com/apk/res/android" TargetMode="External"/><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13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8" Type="http://schemas.openxmlformats.org/officeDocument/2006/relationships/hyperlink" Target="https://docs.google.com/document/d/16_av56zf5WN6Jc1gk2SxEhWtkPeTyDnnc_gTiiSya0M/edit#transition" TargetMode="External"/><Relationship Id="rId3" Type="http://schemas.openxmlformats.org/officeDocument/2006/relationships/hyperlink" Target="https://docs.google.com/document/d/16_av56zf5WN6Jc1gk2SxEhWtkPeTyDnnc_gTiiSya0M/edit#ninepatch" TargetMode="External"/><Relationship Id="rId7" Type="http://schemas.openxmlformats.org/officeDocument/2006/relationships/hyperlink" Target="https://docs.google.com/document/d/16_av56zf5WN6Jc1gk2SxEhWtkPeTyDnnc_gTiiSya0M/edit#level" TargetMode="External"/><Relationship Id="rId2" Type="http://schemas.openxmlformats.org/officeDocument/2006/relationships/hyperlink" Target="https://docs.google.com/document/d/16_av56zf5WN6Jc1gk2SxEhWtkPeTyDnnc_gTiiSya0M/edit#bitmap" TargetMode="External"/><Relationship Id="rId1" Type="http://schemas.openxmlformats.org/officeDocument/2006/relationships/slideLayout" Target="../slideLayouts/slideLayout21.xml"/><Relationship Id="rId6" Type="http://schemas.openxmlformats.org/officeDocument/2006/relationships/hyperlink" Target="https://docs.google.com/document/d/16_av56zf5WN6Jc1gk2SxEhWtkPeTyDnnc_gTiiSya0M/edit#state" TargetMode="External"/><Relationship Id="rId11" Type="http://schemas.openxmlformats.org/officeDocument/2006/relationships/hyperlink" Target="https://developer.android.com/reference/android/content/res/Resources.html#getDrawable(int)" TargetMode="External"/><Relationship Id="rId5" Type="http://schemas.openxmlformats.org/officeDocument/2006/relationships/hyperlink" Target="https://docs.google.com/document/d/16_av56zf5WN6Jc1gk2SxEhWtkPeTyDnnc_gTiiSya0M/edit#shape" TargetMode="External"/><Relationship Id="rId10" Type="http://schemas.openxmlformats.org/officeDocument/2006/relationships/hyperlink" Target="https://developer.android.com/reference/android/content/Context.html#getResources()" TargetMode="External"/><Relationship Id="rId4" Type="http://schemas.openxmlformats.org/officeDocument/2006/relationships/hyperlink" Target="https://docs.google.com/document/d/16_av56zf5WN6Jc1gk2SxEhWtkPeTyDnnc_gTiiSya0M/edit#layer" TargetMode="External"/><Relationship Id="rId9" Type="http://schemas.openxmlformats.org/officeDocument/2006/relationships/hyperlink" Target="https://docs.google.com/document/d/16_av56zf5WN6Jc1gk2SxEhWtkPeTyDnnc_gTiiSya0M/edit#vector" TargetMode="External"/></Relationships>
</file>

<file path=ppt/slides/_rels/slide158.xml.rels><?xml version="1.0" encoding="UTF-8" standalone="yes"?>
<Relationships xmlns="http://schemas.openxmlformats.org/package/2006/relationships"><Relationship Id="rId2" Type="http://schemas.openxmlformats.org/officeDocument/2006/relationships/hyperlink" Target="https://developer.android.com/guide/topics/graphics/2d-graphics.html#nine-patch" TargetMode="External"/><Relationship Id="rId1" Type="http://schemas.openxmlformats.org/officeDocument/2006/relationships/slideLayout" Target="../slideLayouts/slideLayout21.xml"/></Relationships>
</file>

<file path=ppt/slides/_rels/slide1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developer.android.com/reference/android/graphics/drawable/LayerDrawable.html" TargetMode="External"/><Relationship Id="rId1" Type="http://schemas.openxmlformats.org/officeDocument/2006/relationships/slideLayout" Target="../slideLayouts/slideLayout21.xml"/></Relationships>
</file>

<file path=ppt/slides/_rels/slide161.xml.rels><?xml version="1.0" encoding="UTF-8" standalone="yes"?>
<Relationships xmlns="http://schemas.openxmlformats.org/package/2006/relationships"><Relationship Id="rId3" Type="http://schemas.openxmlformats.org/officeDocument/2006/relationships/hyperlink" Target="https://developer.android.com/reference/android/graphics/drawable/GradientDrawable.html" TargetMode="External"/><Relationship Id="rId2" Type="http://schemas.openxmlformats.org/officeDocument/2006/relationships/hyperlink" Target="https://developer.android.com/guide/topics/resources/drawable-resource.html#Shape" TargetMode="External"/><Relationship Id="rId1" Type="http://schemas.openxmlformats.org/officeDocument/2006/relationships/slideLayout" Target="../slideLayouts/slideLayout21.xml"/><Relationship Id="rId6" Type="http://schemas.openxmlformats.org/officeDocument/2006/relationships/hyperlink" Target="https://developer.android.com/reference/android/content/res/Resources.html#getDrawable(int)" TargetMode="External"/><Relationship Id="rId5" Type="http://schemas.openxmlformats.org/officeDocument/2006/relationships/hyperlink" Target="https://developer.android.com/reference/android/content/Context.html#getResources()" TargetMode="External"/><Relationship Id="rId4" Type="http://schemas.openxmlformats.org/officeDocument/2006/relationships/image" Target="../media/image100.png"/></Relationships>
</file>

<file path=ppt/slides/_rels/slide162.xml.rels><?xml version="1.0" encoding="UTF-8" standalone="yes"?>
<Relationships xmlns="http://schemas.openxmlformats.org/package/2006/relationships"><Relationship Id="rId2" Type="http://schemas.openxmlformats.org/officeDocument/2006/relationships/hyperlink" Target="https://developer.android.com/reference/android/graphics/drawable/TransitionDrawable.html" TargetMode="External"/><Relationship Id="rId1" Type="http://schemas.openxmlformats.org/officeDocument/2006/relationships/slideLayout" Target="../slideLayouts/slideLayout21.xml"/></Relationships>
</file>

<file path=ppt/slides/_rels/slide1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developer.android.com/reference/android/graphics/drawable/VectorDrawable.html" TargetMode="External"/><Relationship Id="rId1" Type="http://schemas.openxmlformats.org/officeDocument/2006/relationships/slideLayout" Target="../slideLayouts/slideLayout21.xml"/></Relationships>
</file>

<file path=ppt/slides/_rels/slide1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1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xml"/></Relationships>
</file>

<file path=ppt/slides/_rels/slide166.xml.rels><?xml version="1.0" encoding="UTF-8" standalone="yes"?>
<Relationships xmlns="http://schemas.openxmlformats.org/package/2006/relationships"><Relationship Id="rId3" Type="http://schemas.openxmlformats.org/officeDocument/2006/relationships/hyperlink" Target="http://square.github.io/picasso/" TargetMode="External"/><Relationship Id="rId2" Type="http://schemas.openxmlformats.org/officeDocument/2006/relationships/hyperlink" Target="https://github.com/bumptech/glide" TargetMode="External"/><Relationship Id="rId1" Type="http://schemas.openxmlformats.org/officeDocument/2006/relationships/slideLayout" Target="../slideLayouts/slideLayout17.xml"/><Relationship Id="rId4" Type="http://schemas.openxmlformats.org/officeDocument/2006/relationships/hyperlink" Target="https://www.amazon.com/Understanding-Compression-Data-Modern-Developers/dp/1491961538"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1.xml.rels><?xml version="1.0" encoding="UTF-8" standalone="yes"?>
<Relationships xmlns="http://schemas.openxmlformats.org/package/2006/relationships"><Relationship Id="rId3" Type="http://schemas.openxmlformats.org/officeDocument/2006/relationships/hyperlink" Target="https://android.googlesource.com/platform/frameworks/base/+/refs/heads/master/core/res/res/values/themes.xml" TargetMode="External"/><Relationship Id="rId2" Type="http://schemas.openxmlformats.org/officeDocument/2006/relationships/hyperlink" Target="https://android.googlesource.com/platform/frameworks/base/+/refs/heads/master/core/res/res/values/styles.xml" TargetMode="External"/><Relationship Id="rId1" Type="http://schemas.openxmlformats.org/officeDocument/2006/relationships/slideLayout" Target="../slideLayouts/slideLayout20.xml"/><Relationship Id="rId6" Type="http://schemas.openxmlformats.org/officeDocument/2006/relationships/image" Target="../media/image104.png"/><Relationship Id="rId5" Type="http://schemas.openxmlformats.org/officeDocument/2006/relationships/hyperlink" Target="https://medium.com/@chrisbanes/appcompat-v23-2-daynight-d10f90c83e94#.ub2ptykn9" TargetMode="External"/><Relationship Id="rId4" Type="http://schemas.openxmlformats.org/officeDocument/2006/relationships/hyperlink" Target="http://developer.android.com/guide/topics/ui/themes.html"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5" Type="http://schemas.openxmlformats.org/officeDocument/2006/relationships/image" Target="../media/image108.png"/><Relationship Id="rId4" Type="http://schemas.openxmlformats.org/officeDocument/2006/relationships/image" Target="../media/image107.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2" Type="http://schemas.openxmlformats.org/officeDocument/2006/relationships/hyperlink" Target="https://developer.android.com/guide/topics/resources/providing-resources.html#AlternativeResources" TargetMode="External"/><Relationship Id="rId1" Type="http://schemas.openxmlformats.org/officeDocument/2006/relationships/slideLayout" Target="../slideLayouts/slideLayout21.xml"/></Relationships>
</file>

<file path=ppt/slides/_rels/slide1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developer.android.com/reference/android/widget/GridLayout.html" TargetMode="External"/><Relationship Id="rId1" Type="http://schemas.openxmlformats.org/officeDocument/2006/relationships/slideLayout" Target="../slideLayouts/slideLayout21.xml"/><Relationship Id="rId4" Type="http://schemas.openxmlformats.org/officeDocument/2006/relationships/image" Target="../media/image111.png"/></Relationships>
</file>

<file path=ppt/slides/_rels/slide179.xml.rels><?xml version="1.0" encoding="UTF-8" standalone="yes"?>
<Relationships xmlns="http://schemas.openxmlformats.org/package/2006/relationships"><Relationship Id="rId3" Type="http://schemas.openxmlformats.org/officeDocument/2006/relationships/hyperlink" Target="https://developer.android.com/guide/topics/resources/localization.html" TargetMode="External"/><Relationship Id="rId2" Type="http://schemas.openxmlformats.org/officeDocument/2006/relationships/hyperlink" Target="https://developer.android.com/guide/topics/manifest/uses-sdk-element.html#ApiLevel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1.xml.rels><?xml version="1.0" encoding="UTF-8" standalone="yes"?>
<Relationships xmlns="http://schemas.openxmlformats.org/package/2006/relationships"><Relationship Id="rId2" Type="http://schemas.openxmlformats.org/officeDocument/2006/relationships/hyperlink" Target="https://developer.android.com/guide/topics/resources/localization.html" TargetMode="External"/><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1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1.xml"/></Relationships>
</file>

<file path=ppt/slides/_rels/slide187.xml.rels><?xml version="1.0" encoding="UTF-8" standalone="yes"?>
<Relationships xmlns="http://schemas.openxmlformats.org/package/2006/relationships"><Relationship Id="rId2" Type="http://schemas.openxmlformats.org/officeDocument/2006/relationships/hyperlink" Target="https://developer.android.com/guide/topics/ui/look-and-feel/fonts-in-xml.html" TargetMode="External"/><Relationship Id="rId1" Type="http://schemas.openxmlformats.org/officeDocument/2006/relationships/slideLayout" Target="../slideLayouts/slideLayout21.xml"/></Relationships>
</file>

<file path=ppt/slides/_rels/slide18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developer.android.com/guide/topics/ui/look-and-feel/downloadable-fonts.html" TargetMode="External"/><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3" Type="http://schemas.openxmlformats.org/officeDocument/2006/relationships/hyperlink" Target="https://www.materialpalette.com/green/deep-orange" TargetMode="External"/><Relationship Id="rId2" Type="http://schemas.openxmlformats.org/officeDocument/2006/relationships/hyperlink" Target="https://material.google.com/style/color.html#color-color-palette" TargetMode="External"/><Relationship Id="rId1" Type="http://schemas.openxmlformats.org/officeDocument/2006/relationships/slideLayout" Target="../slideLayouts/slideLayout21.xml"/><Relationship Id="rId5" Type="http://schemas.openxmlformats.org/officeDocument/2006/relationships/image" Target="../media/image121.png"/><Relationship Id="rId4" Type="http://schemas.openxmlformats.org/officeDocument/2006/relationships/image" Target="../media/image1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21.xml"/></Relationships>
</file>

<file path=ppt/slides/_rels/slide191.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image" Target="../media/image123.gif"/><Relationship Id="rId1" Type="http://schemas.openxmlformats.org/officeDocument/2006/relationships/slideLayout" Target="../slideLayouts/slideLayout21.xml"/><Relationship Id="rId4" Type="http://schemas.openxmlformats.org/officeDocument/2006/relationships/image" Target="../media/image125.png"/></Relationships>
</file>

<file path=ppt/slides/_rels/slide192.xml.rels><?xml version="1.0" encoding="UTF-8" standalone="yes"?>
<Relationships xmlns="http://schemas.openxmlformats.org/package/2006/relationships"><Relationship Id="rId3" Type="http://schemas.openxmlformats.org/officeDocument/2006/relationships/hyperlink" Target="https://material.google.com/layout/metrics-keylines.html#metrics-keylines-keylines-spacing" TargetMode="External"/><Relationship Id="rId2" Type="http://schemas.openxmlformats.org/officeDocument/2006/relationships/hyperlink" Target="https://material.google.com/layout/metrics-keylines.html#metrics-keylines-baseline-grids" TargetMode="External"/><Relationship Id="rId1" Type="http://schemas.openxmlformats.org/officeDocument/2006/relationships/slideLayout" Target="../slideLayouts/slideLayout2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0.xml"/><Relationship Id="rId6" Type="http://schemas.openxmlformats.org/officeDocument/2006/relationships/image" Target="../media/image132.png"/><Relationship Id="rId5" Type="http://schemas.openxmlformats.org/officeDocument/2006/relationships/image" Target="../media/image104.png"/><Relationship Id="rId4" Type="http://schemas.openxmlformats.org/officeDocument/2006/relationships/image" Target="../media/image131.png"/></Relationships>
</file>

<file path=ppt/slides/_rels/slide19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7.xml"/><Relationship Id="rId5" Type="http://schemas.openxmlformats.org/officeDocument/2006/relationships/image" Target="../media/image136.png"/><Relationship Id="rId4" Type="http://schemas.openxmlformats.org/officeDocument/2006/relationships/image" Target="../media/image135.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3" Type="http://schemas.openxmlformats.org/officeDocument/2006/relationships/hyperlink" Target="https://developer.android.com/reference/android/view/View.html#onDraw(android.graphics.Canvas)" TargetMode="External"/><Relationship Id="rId2" Type="http://schemas.openxmlformats.org/officeDocument/2006/relationships/hyperlink" Target="https://developer.android.com/reference/android/graphics/Canvas.html" TargetMode="External"/><Relationship Id="rId1" Type="http://schemas.openxmlformats.org/officeDocument/2006/relationships/slideLayout" Target="../slideLayouts/slideLayout21.xml"/><Relationship Id="rId4" Type="http://schemas.openxmlformats.org/officeDocument/2006/relationships/image" Target="../media/image137.png"/></Relationships>
</file>

<file path=ppt/slides/_rels/slide1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9.xml.rels><?xml version="1.0" encoding="UTF-8" standalone="yes"?>
<Relationships xmlns="http://schemas.openxmlformats.org/package/2006/relationships"><Relationship Id="rId2" Type="http://schemas.openxmlformats.org/officeDocument/2006/relationships/hyperlink" Target="https://developer.android.com/reference/android/graphics/Paint.html" TargetMode="Externa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1.xml.rels><?xml version="1.0" encoding="UTF-8" standalone="yes"?>
<Relationships xmlns="http://schemas.openxmlformats.org/package/2006/relationships"><Relationship Id="rId3" Type="http://schemas.openxmlformats.org/officeDocument/2006/relationships/hyperlink" Target="https://developer.android.com/reference/android/view/View.html#onDraw(android.graphics.Canvas)" TargetMode="External"/><Relationship Id="rId2" Type="http://schemas.openxmlformats.org/officeDocument/2006/relationships/hyperlink" Target="https://developer.android.com/reference/android/view/View.html" TargetMode="External"/><Relationship Id="rId1" Type="http://schemas.openxmlformats.org/officeDocument/2006/relationships/slideLayout" Target="../slideLayouts/slideLayout21.xml"/><Relationship Id="rId5" Type="http://schemas.openxmlformats.org/officeDocument/2006/relationships/image" Target="../media/image139.png"/><Relationship Id="rId4" Type="http://schemas.openxmlformats.org/officeDocument/2006/relationships/hyperlink" Target="https://developer.android.com/reference/android/view/View.html#onTouchEvent(android.view.MotionEvent)" TargetMode="External"/></Relationships>
</file>

<file path=ppt/slides/_rels/slide20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8.xml.rels><?xml version="1.0" encoding="UTF-8" standalone="yes"?>
<Relationships xmlns="http://schemas.openxmlformats.org/package/2006/relationships"><Relationship Id="rId3" Type="http://schemas.openxmlformats.org/officeDocument/2006/relationships/hyperlink" Target="https://developer.android.com/reference/android/graphics/Canvas.html#drawRect(android.graphics.Rect,%20android.graphics.Paint)" TargetMode="External"/><Relationship Id="rId2" Type="http://schemas.openxmlformats.org/officeDocument/2006/relationships/image" Target="../media/image141.png"/><Relationship Id="rId1" Type="http://schemas.openxmlformats.org/officeDocument/2006/relationships/slideLayout" Target="../slideLayouts/slideLayout20.xml"/><Relationship Id="rId6" Type="http://schemas.openxmlformats.org/officeDocument/2006/relationships/hyperlink" Target="https://developer.android.com/reference/android/graphics/Paint.html#setStyle(android.graphics.Paint.Style)" TargetMode="External"/><Relationship Id="rId5" Type="http://schemas.openxmlformats.org/officeDocument/2006/relationships/hyperlink" Target="https://developer.android.com/reference/android/graphics/Canvas.html#drawArc(android.graphics.RectF,%20float,%20float,%20boolean,%20android.graphics.Paint)" TargetMode="External"/><Relationship Id="rId4" Type="http://schemas.openxmlformats.org/officeDocument/2006/relationships/hyperlink" Target="https://developer.android.com/reference/android/graphics/Canvas.html#drawOval(android.graphics.RectF,%20android.graphics.Paint)"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developer.android.com/reference/android/graphics/Paint.html#setTypeface(android.graphics.Typeface)" TargetMode="External"/><Relationship Id="rId2" Type="http://schemas.openxmlformats.org/officeDocument/2006/relationships/hyperlink" Target="https://developer.android.com/reference/android/graphics/Canvas.html#drawText(char%5B%5D,%20int,%20int,%20float,%20float,%20android.graphics.Paint)" TargetMode="External"/><Relationship Id="rId1" Type="http://schemas.openxmlformats.org/officeDocument/2006/relationships/slideLayout" Target="../slideLayouts/slideLayout21.xml"/><Relationship Id="rId4" Type="http://schemas.openxmlformats.org/officeDocument/2006/relationships/hyperlink" Target="https://developer.android.com/reference/android/graphics/Paint.html#setColor(in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hyperlink" Target="https://developer.android.com/reference/android/graphics/Canvas.html#skew(float,%20float)" TargetMode="External"/><Relationship Id="rId2" Type="http://schemas.openxmlformats.org/officeDocument/2006/relationships/hyperlink" Target="https://developer.android.com/reference/android/graphics/Canvas.html#translate(float,%20float)" TargetMode="External"/><Relationship Id="rId1" Type="http://schemas.openxmlformats.org/officeDocument/2006/relationships/slideLayout" Target="../slideLayouts/slideLayout21.xml"/><Relationship Id="rId5" Type="http://schemas.openxmlformats.org/officeDocument/2006/relationships/image" Target="../media/image142.png"/><Relationship Id="rId4" Type="http://schemas.openxmlformats.org/officeDocument/2006/relationships/hyperlink" Target="https://developer.android.com/reference/android/graphics/Canvas.html#rotate(float)" TargetMode="External"/></Relationships>
</file>

<file path=ppt/slides/_rels/slide2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0.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1.xml"/></Relationships>
</file>

<file path=ppt/slides/_rels/slide213.xml.rels><?xml version="1.0" encoding="UTF-8" standalone="yes"?>
<Relationships xmlns="http://schemas.openxmlformats.org/package/2006/relationships"><Relationship Id="rId3" Type="http://schemas.openxmlformats.org/officeDocument/2006/relationships/hyperlink" Target="https://developer.android.com/reference/android/graphics/Canvas.html#clipPath(android.graphics.Path,%20android.graphics.Region.Op)" TargetMode="External"/><Relationship Id="rId2" Type="http://schemas.openxmlformats.org/officeDocument/2006/relationships/hyperlink" Target="https://developer.android.com/reference/android/graphics/Canvas.html#clipRect(float,%20float,%20float,%20float,%20android.graphics.Region.Op)" TargetMode="External"/><Relationship Id="rId1" Type="http://schemas.openxmlformats.org/officeDocument/2006/relationships/slideLayout" Target="../slideLayouts/slideLayout21.xml"/></Relationships>
</file>

<file path=ppt/slides/_rels/slide2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developer.android.com/reference/android/graphics/Canvas.html#quickReject(float,%20float,%20float,%20float,%20android.graphics.Canvas.EdgeType)" TargetMode="External"/><Relationship Id="rId1" Type="http://schemas.openxmlformats.org/officeDocument/2006/relationships/slideLayout" Target="../slideLayouts/slideLayout2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2.xml.rels><?xml version="1.0" encoding="UTF-8" standalone="yes"?>
<Relationships xmlns="http://schemas.openxmlformats.org/package/2006/relationships"><Relationship Id="rId3" Type="http://schemas.openxmlformats.org/officeDocument/2006/relationships/hyperlink" Target="https://developer.android.com/guide/topics/graphics/prop-animation.html" TargetMode="External"/><Relationship Id="rId7" Type="http://schemas.openxmlformats.org/officeDocument/2006/relationships/hyperlink" Target="https://developer.android.com/topic/libraries/support-library/preview/fling-animation.html" TargetMode="External"/><Relationship Id="rId2" Type="http://schemas.openxmlformats.org/officeDocument/2006/relationships/hyperlink" Target="https://developer.android.com/guide/topics/graphics/view-animation.html" TargetMode="External"/><Relationship Id="rId1" Type="http://schemas.openxmlformats.org/officeDocument/2006/relationships/slideLayout" Target="../slideLayouts/slideLayout21.xml"/><Relationship Id="rId6" Type="http://schemas.openxmlformats.org/officeDocument/2006/relationships/hyperlink" Target="https://developer.android.com/guide/topics/graphics/spring-animation.html" TargetMode="External"/><Relationship Id="rId5" Type="http://schemas.openxmlformats.org/officeDocument/2006/relationships/hyperlink" Target="https://developer.android.com/guide/topics/graphics/physics-based-animation.html" TargetMode="External"/><Relationship Id="rId4" Type="http://schemas.openxmlformats.org/officeDocument/2006/relationships/hyperlink" Target="https://developer.android.com/guide/topics/graphics/drawable-animation.html" TargetMode="Externa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8" Type="http://schemas.openxmlformats.org/officeDocument/2006/relationships/hyperlink" Target="https://developer.android.com/reference/android/animation/TypeEvaluator.html" TargetMode="External"/><Relationship Id="rId3" Type="http://schemas.openxmlformats.org/officeDocument/2006/relationships/hyperlink" Target="https://developer.android.com/reference/android/view/animation/AccelerateDecelerateInterpolator.html" TargetMode="External"/><Relationship Id="rId7" Type="http://schemas.openxmlformats.org/officeDocument/2006/relationships/hyperlink" Target="https://developer.android.com/reference/android/animation/ObjectAnimator.html" TargetMode="External"/><Relationship Id="rId12" Type="http://schemas.openxmlformats.org/officeDocument/2006/relationships/hyperlink" Target="https://developer.android.com/reference/android/animation/TimeInterpolator.html" TargetMode="External"/><Relationship Id="rId2" Type="http://schemas.openxmlformats.org/officeDocument/2006/relationships/hyperlink" Target="https://developer.android.com/reference/android/view/animation/LinearInterpolator.html" TargetMode="External"/><Relationship Id="rId1" Type="http://schemas.openxmlformats.org/officeDocument/2006/relationships/slideLayout" Target="../slideLayouts/slideLayout21.xml"/><Relationship Id="rId6" Type="http://schemas.openxmlformats.org/officeDocument/2006/relationships/hyperlink" Target="https://developer.android.com/reference/android/animation/Animator.html" TargetMode="External"/><Relationship Id="rId11" Type="http://schemas.openxmlformats.org/officeDocument/2006/relationships/hyperlink" Target="https://developer.android.com/reference/android/animation/ArgbEvaluator.html" TargetMode="External"/><Relationship Id="rId5" Type="http://schemas.openxmlformats.org/officeDocument/2006/relationships/hyperlink" Target="https://developer.android.com/reference/android/view/animation/PathInterpolator.html" TargetMode="External"/><Relationship Id="rId10" Type="http://schemas.openxmlformats.org/officeDocument/2006/relationships/hyperlink" Target="https://developer.android.com/reference/android/animation/FloatEvaluator.html" TargetMode="External"/><Relationship Id="rId4" Type="http://schemas.openxmlformats.org/officeDocument/2006/relationships/hyperlink" Target="https://developer.android.com/reference/android/view/animation/BounceInterpolator.html" TargetMode="External"/><Relationship Id="rId9" Type="http://schemas.openxmlformats.org/officeDocument/2006/relationships/hyperlink" Target="https://developer.android.com/reference/android/animation/IntEvaluator.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3" Type="http://schemas.openxmlformats.org/officeDocument/2006/relationships/hyperlink" Target="https://developer.android.com/reference/android/animation/ObjectAnimator.html#ofFloat(java.lang.Object,%20java.lang.String,%20java.lang.String,%20android.graphics.Path)" TargetMode="External"/><Relationship Id="rId2" Type="http://schemas.openxmlformats.org/officeDocument/2006/relationships/hyperlink" Target="https://developer.android.com/reference/android/animation/ObjectAnimator.html#ofArgb(T,%20android.util.Property%3CT,%20java.lang.Integer%3E,%20int...)" TargetMode="External"/><Relationship Id="rId1" Type="http://schemas.openxmlformats.org/officeDocument/2006/relationships/slideLayout" Target="../slideLayouts/slideLayout21.xml"/><Relationship Id="rId6" Type="http://schemas.openxmlformats.org/officeDocument/2006/relationships/hyperlink" Target="https://developer.android.com/reference/android/animation/ObjectAnimator.html#ofInt(T,%20android.util.Property%3CT,%20java.lang.Integer%3E,%20int...)" TargetMode="External"/><Relationship Id="rId5" Type="http://schemas.openxmlformats.org/officeDocument/2006/relationships/hyperlink" Target="https://developer.android.com/reference/android/animation/ObjectAnimator.html#ofFloat(java.lang.Object,%20java.lang.String,%20float...)" TargetMode="External"/><Relationship Id="rId4" Type="http://schemas.openxmlformats.org/officeDocument/2006/relationships/hyperlink" Target="https://developer.android.com/reference/android/graphics/Path.html" TargetMode="Externa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2.xml.rels><?xml version="1.0" encoding="UTF-8" standalone="yes"?>
<Relationships xmlns="http://schemas.openxmlformats.org/package/2006/relationships"><Relationship Id="rId3" Type="http://schemas.openxmlformats.org/officeDocument/2006/relationships/hyperlink" Target="https://developer.android.com/reference/android/view/View.html#invalidate()" TargetMode="External"/><Relationship Id="rId2" Type="http://schemas.openxmlformats.org/officeDocument/2006/relationships/hyperlink" Target="https://developer.android.com/reference/android/animation/ObjectAnimator.html" TargetMode="External"/><Relationship Id="rId1" Type="http://schemas.openxmlformats.org/officeDocument/2006/relationships/slideLayout" Target="../slideLayouts/slideLayout21.xml"/><Relationship Id="rId4" Type="http://schemas.openxmlformats.org/officeDocument/2006/relationships/hyperlink" Target="https://developer.android.com/reference/android/animation/ValueAnimator.AnimatorUpdateListener.html#onAnimationUpdate(android.animation.ValueAnimator)"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4.xml.rels><?xml version="1.0" encoding="UTF-8" standalone="yes"?>
<Relationships xmlns="http://schemas.openxmlformats.org/package/2006/relationships"><Relationship Id="rId2" Type="http://schemas.openxmlformats.org/officeDocument/2006/relationships/hyperlink" Target="https://developer.android.com/reference/android/animation/AnimatorSet.html" TargetMode="External"/><Relationship Id="rId1" Type="http://schemas.openxmlformats.org/officeDocument/2006/relationships/slideLayout" Target="../slideLayouts/slideLayout2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6.xml.rels><?xml version="1.0" encoding="UTF-8" standalone="yes"?>
<Relationships xmlns="http://schemas.openxmlformats.org/package/2006/relationships"><Relationship Id="rId3" Type="http://schemas.openxmlformats.org/officeDocument/2006/relationships/hyperlink" Target="https://developer.android.com/reference/android/animation/ValueAnimator.html" TargetMode="External"/><Relationship Id="rId2" Type="http://schemas.openxmlformats.org/officeDocument/2006/relationships/hyperlink" Target="https://developer.android.com/guide/topics/resources/animation-resource.html#Property" TargetMode="External"/><Relationship Id="rId1" Type="http://schemas.openxmlformats.org/officeDocument/2006/relationships/slideLayout" Target="../slideLayouts/slideLayout21.xml"/><Relationship Id="rId5" Type="http://schemas.openxmlformats.org/officeDocument/2006/relationships/hyperlink" Target="https://developer.android.com/reference/android/animation/AnimatorSet.html" TargetMode="External"/><Relationship Id="rId4" Type="http://schemas.openxmlformats.org/officeDocument/2006/relationships/hyperlink" Target="https://developer.android.com/reference/android/animation/ObjectAnimator.html" TargetMode="Externa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8.gif"/><Relationship Id="rId2" Type="http://schemas.openxmlformats.org/officeDocument/2006/relationships/image" Target="../media/image147.png"/><Relationship Id="rId1" Type="http://schemas.openxmlformats.org/officeDocument/2006/relationships/slideLayout" Target="../slideLayouts/slideLayout2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1.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21.xml"/></Relationships>
</file>

<file path=ppt/slides/_rels/slide242.xml.rels><?xml version="1.0" encoding="UTF-8" standalone="yes"?>
<Relationships xmlns="http://schemas.openxmlformats.org/package/2006/relationships"><Relationship Id="rId3" Type="http://schemas.openxmlformats.org/officeDocument/2006/relationships/image" Target="../media/image151.gif"/><Relationship Id="rId2" Type="http://schemas.openxmlformats.org/officeDocument/2006/relationships/image" Target="../media/image150.gif"/><Relationship Id="rId1" Type="http://schemas.openxmlformats.org/officeDocument/2006/relationships/slideLayout" Target="../slideLayouts/slideLayout2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4.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image" Target="../media/image152.gif"/><Relationship Id="rId1" Type="http://schemas.openxmlformats.org/officeDocument/2006/relationships/slideLayout" Target="../slideLayouts/slideLayout17.xml"/><Relationship Id="rId5" Type="http://schemas.openxmlformats.org/officeDocument/2006/relationships/image" Target="../media/image155.gif"/><Relationship Id="rId4" Type="http://schemas.openxmlformats.org/officeDocument/2006/relationships/image" Target="../media/image154.gif"/></Relationships>
</file>

<file path=ppt/slides/_rels/slide245.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20.xml"/></Relationships>
</file>

<file path=ppt/slides/_rels/slide246.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hyperlink" Target="https://developer.android.com/topic/libraries/support-library/preview/fling-animation.html" TargetMode="External"/><Relationship Id="rId1" Type="http://schemas.openxmlformats.org/officeDocument/2006/relationships/slideLayout" Target="../slideLayouts/slideLayout2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9.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hyperlink" Target="https://developer.android.com/reference/android/view/View.OnClickListener.html"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1.xml"/><Relationship Id="rId5" Type="http://schemas.openxmlformats.org/officeDocument/2006/relationships/image" Target="../media/image18.sv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hyperlink" Target="https://developer.android.com/training/gestures/detector.html"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developer.android.com/reference/android/app/TimePickerDialog.html" TargetMode="External"/><Relationship Id="rId7" Type="http://schemas.openxmlformats.org/officeDocument/2006/relationships/image" Target="../media/image51.png"/><Relationship Id="rId2" Type="http://schemas.openxmlformats.org/officeDocument/2006/relationships/hyperlink" Target="https://developer.android.com/reference/android/app/DatePickerDialog.html" TargetMode="External"/><Relationship Id="rId1" Type="http://schemas.openxmlformats.org/officeDocument/2006/relationships/slideLayout" Target="../slideLayouts/slideLayout7.xml"/><Relationship Id="rId6" Type="http://schemas.openxmlformats.org/officeDocument/2006/relationships/hyperlink" Target="https://developer.android.com/reference/android/app/AlertDialog.html"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developer.android.com/reference/android/app/TimePickerDialog.html" TargetMode="External"/><Relationship Id="rId2" Type="http://schemas.openxmlformats.org/officeDocument/2006/relationships/hyperlink" Target="https://developer.android.com/reference/android/app/DatePickerDialog.html" TargetMode="External"/><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https://developer.android.com/reference/android/support/v7/widget/RecyclerView.Adapter.html" TargetMode="External"/><Relationship Id="rId2" Type="http://schemas.openxmlformats.org/officeDocument/2006/relationships/hyperlink" Target="https://developer.android.com/reference/android/database/Cursor.html" TargetMode="Externa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developer.android.com/.../RecyclerView.ViewHolder.html"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8666C30-6210-4B41-9CE4-A52F5A567ADE}"/>
              </a:ext>
            </a:extLst>
          </p:cNvPr>
          <p:cNvSpPr>
            <a:spLocks noGrp="1"/>
          </p:cNvSpPr>
          <p:nvPr>
            <p:ph type="body" sz="quarter" idx="10"/>
          </p:nvPr>
        </p:nvSpPr>
        <p:spPr/>
        <p:txBody>
          <a:bodyPr/>
          <a:lstStyle/>
          <a:p>
            <a:r>
              <a:rPr lang="fr-FR" dirty="0"/>
              <a:t>18 heures</a:t>
            </a:r>
          </a:p>
        </p:txBody>
      </p:sp>
      <p:sp>
        <p:nvSpPr>
          <p:cNvPr id="5" name="Espace réservé du texte 4">
            <a:extLst>
              <a:ext uri="{FF2B5EF4-FFF2-40B4-BE49-F238E27FC236}">
                <a16:creationId xmlns:a16="http://schemas.microsoft.com/office/drawing/2014/main" id="{669DF0E0-483A-4F4C-957C-53D73DBEC0CD}"/>
              </a:ext>
            </a:extLst>
          </p:cNvPr>
          <p:cNvSpPr>
            <a:spLocks noGrp="1"/>
          </p:cNvSpPr>
          <p:nvPr>
            <p:ph type="body" sz="quarter" idx="12"/>
          </p:nvPr>
        </p:nvSpPr>
        <p:spPr>
          <a:xfrm>
            <a:off x="1338700" y="5021267"/>
            <a:ext cx="9514600" cy="865074"/>
          </a:xfrm>
        </p:spPr>
        <p:txBody>
          <a:bodyPr/>
          <a:lstStyle/>
          <a:p>
            <a:pPr algn="ctr">
              <a:defRPr sz="1800" b="0" i="0" u="none" strike="noStrike" kern="0" cap="none" spc="0" baseline="0">
                <a:solidFill>
                  <a:srgbClr val="000000"/>
                </a:solidFill>
                <a:uFillTx/>
              </a:defRPr>
            </a:pPr>
            <a:r>
              <a:rPr lang="fr-FR" sz="2400" b="1" u="none" strike="noStrike" kern="1200" cap="none" spc="0" baseline="0" dirty="0">
                <a:solidFill>
                  <a:srgbClr val="1C3151"/>
                </a:solidFill>
                <a:uFillTx/>
                <a:latin typeface="Calibri" panose="020F0502020204030204" pitchFamily="34" charset="0"/>
                <a:cs typeface="Calibri" panose="020F0502020204030204" pitchFamily="34" charset="0"/>
              </a:rPr>
              <a:t>RÉSUMÉ THÉORIQUE – FILIÈRE DÉVELOPPEMENT </a:t>
            </a:r>
            <a:r>
              <a:rPr lang="fr-FR" sz="2400" b="1" i="0" dirty="0">
                <a:solidFill>
                  <a:srgbClr val="1C3151"/>
                </a:solidFill>
                <a:effectLst/>
                <a:latin typeface="Calibri" panose="020F0502020204030204" pitchFamily="34" charset="0"/>
              </a:rPr>
              <a:t>DIGITAL </a:t>
            </a:r>
          </a:p>
          <a:p>
            <a:pPr algn="ctr">
              <a:defRPr sz="1800" b="0" i="0" u="none" strike="noStrike" kern="0" cap="none" spc="0" baseline="0">
                <a:solidFill>
                  <a:srgbClr val="000000"/>
                </a:solidFill>
                <a:uFillTx/>
              </a:defRPr>
            </a:pPr>
            <a:r>
              <a:rPr lang="fr-FR" sz="2400" b="1" i="0" dirty="0">
                <a:solidFill>
                  <a:srgbClr val="1C3151"/>
                </a:solidFill>
                <a:effectLst/>
                <a:latin typeface="Calibri" panose="020F0502020204030204" pitchFamily="34" charset="0"/>
              </a:rPr>
              <a:t>Option – Applications mobiles </a:t>
            </a:r>
          </a:p>
          <a:p>
            <a:pPr algn="ctr">
              <a:defRPr sz="1800" b="0" i="0" u="none" strike="noStrike" kern="0" cap="none" spc="0" baseline="0">
                <a:solidFill>
                  <a:srgbClr val="000000"/>
                </a:solidFill>
                <a:uFillTx/>
              </a:defRPr>
            </a:pPr>
            <a:r>
              <a:rPr lang="fr-FR" sz="2400" b="1" i="0" dirty="0">
                <a:solidFill>
                  <a:srgbClr val="1C3151"/>
                </a:solidFill>
                <a:effectLst/>
                <a:latin typeface="Calibri" panose="020F0502020204030204" pitchFamily="34" charset="0"/>
              </a:rPr>
              <a:t>M205 – Développer des interfaces utilisateurs sous Android</a:t>
            </a:r>
            <a:endParaRPr lang="fr-FR" dirty="0">
              <a:solidFill>
                <a:srgbClr val="1C3151"/>
              </a:solidFill>
              <a:latin typeface="Calibri" panose="020F0502020204030204" pitchFamily="34" charset="0"/>
            </a:endParaRPr>
          </a:p>
        </p:txBody>
      </p:sp>
    </p:spTree>
    <p:extLst>
      <p:ext uri="{BB962C8B-B14F-4D97-AF65-F5344CB8AC3E}">
        <p14:creationId xmlns:p14="http://schemas.microsoft.com/office/powerpoint/2010/main" val="325807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EEBAF-7AE9-C2A8-E819-30822FD64556}"/>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6C43F9E0-5387-FF88-4B64-6D65C17C7F0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04B3A83E-8088-64B7-18AF-A70259766780}"/>
              </a:ext>
            </a:extLst>
          </p:cNvPr>
          <p:cNvSpPr>
            <a:spLocks noGrp="1"/>
          </p:cNvSpPr>
          <p:nvPr>
            <p:ph sz="quarter" idx="12"/>
          </p:nvPr>
        </p:nvSpPr>
        <p:spPr/>
        <p:txBody>
          <a:bodyPr/>
          <a:lstStyle/>
          <a:p>
            <a:pPr marL="171450" indent="-171450">
              <a:lnSpc>
                <a:spcPct val="200000"/>
              </a:lnSpc>
              <a:spcBef>
                <a:spcPts val="0"/>
              </a:spcBef>
              <a:buFont typeface="Arial" panose="020B0604020202020204" pitchFamily="34" charset="0"/>
              <a:buChar char="•"/>
            </a:pPr>
            <a:r>
              <a:rPr lang="fr-FR" dirty="0">
                <a:solidFill>
                  <a:schemeClr val="tx1"/>
                </a:solidFill>
              </a:rPr>
              <a:t>Utiliser les balises HTML &lt;b&gt;et &lt;i&gt;pour les caractères gras et italiques ;</a:t>
            </a:r>
          </a:p>
          <a:p>
            <a:pPr marL="171450" indent="-171450">
              <a:lnSpc>
                <a:spcPct val="200000"/>
              </a:lnSpc>
              <a:spcBef>
                <a:spcPts val="0"/>
              </a:spcBef>
              <a:buFont typeface="Arial" panose="020B0604020202020204" pitchFamily="34" charset="0"/>
              <a:buChar char="•"/>
            </a:pPr>
            <a:r>
              <a:rPr lang="fr-FR" dirty="0">
                <a:solidFill>
                  <a:schemeClr val="tx1"/>
                </a:solidFill>
              </a:rPr>
              <a:t>Toutes les autres balises HTML sont ignorées ;</a:t>
            </a:r>
          </a:p>
          <a:p>
            <a:pPr marL="171450" indent="-171450">
              <a:lnSpc>
                <a:spcPct val="200000"/>
              </a:lnSpc>
              <a:spcBef>
                <a:spcPts val="0"/>
              </a:spcBef>
              <a:buFont typeface="Arial" panose="020B0604020202020204" pitchFamily="34" charset="0"/>
              <a:buChar char="•"/>
            </a:pPr>
            <a:r>
              <a:rPr lang="fr-FR" dirty="0">
                <a:solidFill>
                  <a:schemeClr val="tx1"/>
                </a:solidFill>
              </a:rPr>
              <a:t>Ressources en chaînes : une ligne continue = un paragraphe ;</a:t>
            </a:r>
          </a:p>
          <a:p>
            <a:pPr marL="171450" indent="-171450">
              <a:lnSpc>
                <a:spcPct val="200000"/>
              </a:lnSpc>
              <a:spcBef>
                <a:spcPts val="0"/>
              </a:spcBef>
              <a:buFont typeface="Arial" panose="020B0604020202020204" pitchFamily="34" charset="0"/>
              <a:buChar char="•"/>
            </a:pPr>
            <a:r>
              <a:rPr lang="fr-FR" dirty="0">
                <a:solidFill>
                  <a:schemeClr val="tx1"/>
                </a:solidFill>
              </a:rPr>
              <a:t>\n commence une nouvelle ligne ou un nouveau paragraphe ;</a:t>
            </a:r>
          </a:p>
          <a:p>
            <a:pPr marL="171450" indent="-171450">
              <a:lnSpc>
                <a:spcPct val="200000"/>
              </a:lnSpc>
              <a:spcBef>
                <a:spcPts val="0"/>
              </a:spcBef>
              <a:buFont typeface="Arial" panose="020B0604020202020204" pitchFamily="34" charset="0"/>
              <a:buChar char="•"/>
            </a:pPr>
            <a:r>
              <a:rPr lang="fr-FR" dirty="0">
                <a:solidFill>
                  <a:schemeClr val="tx1"/>
                </a:solidFill>
              </a:rPr>
              <a:t>Échapper les apostrophes et les guillemets avec une barre oblique inverse (\", \’);</a:t>
            </a:r>
          </a:p>
          <a:p>
            <a:pPr marL="171450" indent="-171450">
              <a:lnSpc>
                <a:spcPct val="200000"/>
              </a:lnSpc>
              <a:spcBef>
                <a:spcPts val="0"/>
              </a:spcBef>
              <a:buFont typeface="Arial" panose="020B0604020202020204" pitchFamily="34" charset="0"/>
              <a:buChar char="•"/>
            </a:pPr>
            <a:r>
              <a:rPr lang="fr-FR" dirty="0">
                <a:solidFill>
                  <a:schemeClr val="tx1"/>
                </a:solidFill>
              </a:rPr>
              <a:t>Échapper tout caractère non ASCII avec une barre oblique inverse (\).</a:t>
            </a:r>
          </a:p>
        </p:txBody>
      </p:sp>
      <p:sp>
        <p:nvSpPr>
          <p:cNvPr id="5" name="Content Placeholder 4">
            <a:extLst>
              <a:ext uri="{FF2B5EF4-FFF2-40B4-BE49-F238E27FC236}">
                <a16:creationId xmlns:a16="http://schemas.microsoft.com/office/drawing/2014/main" id="{0D9BAEA4-65C0-5F53-D41E-C7997B176B09}"/>
              </a:ext>
            </a:extLst>
          </p:cNvPr>
          <p:cNvSpPr>
            <a:spLocks noGrp="1"/>
          </p:cNvSpPr>
          <p:nvPr>
            <p:ph sz="quarter" idx="13"/>
          </p:nvPr>
        </p:nvSpPr>
        <p:spPr/>
        <p:txBody>
          <a:bodyPr/>
          <a:lstStyle/>
          <a:p>
            <a:r>
              <a:rPr lang="fr-FR" dirty="0"/>
              <a:t>Formatage du texte dans une ressource de type chaîne</a:t>
            </a:r>
          </a:p>
        </p:txBody>
      </p:sp>
    </p:spTree>
    <p:extLst>
      <p:ext uri="{BB962C8B-B14F-4D97-AF65-F5344CB8AC3E}">
        <p14:creationId xmlns:p14="http://schemas.microsoft.com/office/powerpoint/2010/main" val="40909154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57" name="Content Placeholder 56">
            <a:extLst>
              <a:ext uri="{FF2B5EF4-FFF2-40B4-BE49-F238E27FC236}">
                <a16:creationId xmlns:a16="http://schemas.microsoft.com/office/drawing/2014/main" id="{1D6C15AB-55B5-4964-8547-8865D7A3660F}"/>
              </a:ext>
            </a:extLst>
          </p:cNvPr>
          <p:cNvSpPr>
            <a:spLocks noGrp="1"/>
          </p:cNvSpPr>
          <p:nvPr>
            <p:ph sz="quarter" idx="13"/>
          </p:nvPr>
        </p:nvSpPr>
        <p:spPr/>
        <p:txBody>
          <a:bodyPr/>
          <a:lstStyle/>
          <a:p>
            <a:r>
              <a:rPr lang="fr-FR" dirty="0" err="1"/>
              <a:t>ListAdapter</a:t>
            </a:r>
            <a:endParaRPr lang="fr-FR" dirty="0"/>
          </a:p>
          <a:p>
            <a:endParaRPr lang="fr-FR" dirty="0"/>
          </a:p>
        </p:txBody>
      </p:sp>
      <p:sp>
        <p:nvSpPr>
          <p:cNvPr id="5" name="TextBox 4">
            <a:extLst>
              <a:ext uri="{FF2B5EF4-FFF2-40B4-BE49-F238E27FC236}">
                <a16:creationId xmlns:a16="http://schemas.microsoft.com/office/drawing/2014/main" id="{A2546618-DE77-8B4C-566D-6D1754E8F323}"/>
              </a:ext>
            </a:extLst>
          </p:cNvPr>
          <p:cNvSpPr txBox="1"/>
          <p:nvPr/>
        </p:nvSpPr>
        <p:spPr>
          <a:xfrm>
            <a:off x="876833" y="2091506"/>
            <a:ext cx="10432909" cy="1384995"/>
          </a:xfrm>
          <a:prstGeom prst="rect">
            <a:avLst/>
          </a:prstGeom>
          <a:noFill/>
        </p:spPr>
        <p:txBody>
          <a:bodyPr wrap="square">
            <a:spAutoFit/>
          </a:bodyPr>
          <a:lstStyle/>
          <a:p>
            <a:pPr marL="285750" indent="-285750">
              <a:buClr>
                <a:schemeClr val="dk1"/>
              </a:buClr>
              <a:buSzPts val="1100"/>
              <a:buFont typeface="Arial" panose="020B0604020202020204" pitchFamily="34" charset="0"/>
              <a:buChar char="•"/>
            </a:pPr>
            <a:r>
              <a:rPr lang="fr-FR" sz="1200" dirty="0" err="1">
                <a:ea typeface="Courier New"/>
                <a:cs typeface="Courier New"/>
                <a:sym typeface="Courier New"/>
              </a:rPr>
              <a:t>RecyclerView.Adapter</a:t>
            </a:r>
            <a:r>
              <a:rPr lang="fr-FR" sz="1200" dirty="0">
                <a:ea typeface="Courier New"/>
                <a:cs typeface="Courier New"/>
                <a:sym typeface="Courier New"/>
              </a:rPr>
              <a:t> :</a:t>
            </a:r>
          </a:p>
          <a:p>
            <a:pPr marL="742950" lvl="1" indent="-285750">
              <a:buClr>
                <a:schemeClr val="dk1"/>
              </a:buClr>
              <a:buSzPts val="1100"/>
              <a:buFont typeface="Arial" panose="020B0604020202020204" pitchFamily="34" charset="0"/>
              <a:buChar char="•"/>
            </a:pPr>
            <a:r>
              <a:rPr lang="fr-FR" sz="1200" dirty="0">
                <a:ea typeface="Consolas"/>
                <a:cs typeface="Consolas"/>
                <a:sym typeface="Consolas"/>
              </a:rPr>
              <a:t>Dispose des données de l'interface utilisateur après chaque mise à jour ;</a:t>
            </a:r>
          </a:p>
          <a:p>
            <a:pPr marL="742950" lvl="1" indent="-285750">
              <a:buClr>
                <a:schemeClr val="dk1"/>
              </a:buClr>
              <a:buSzPts val="1100"/>
              <a:buFont typeface="Arial" panose="020B0604020202020204" pitchFamily="34" charset="0"/>
              <a:buChar char="•"/>
            </a:pPr>
            <a:r>
              <a:rPr lang="fr-FR" sz="1200" dirty="0">
                <a:ea typeface="Consolas"/>
                <a:cs typeface="Consolas"/>
                <a:sym typeface="Consolas"/>
              </a:rPr>
              <a:t>Peut être coûteux et inutile.</a:t>
            </a:r>
          </a:p>
          <a:p>
            <a:pPr lvl="1">
              <a:buClr>
                <a:schemeClr val="dk1"/>
              </a:buClr>
              <a:buSzPts val="1100"/>
            </a:pPr>
            <a:endParaRPr lang="fr-FR" sz="1200" dirty="0">
              <a:ea typeface="Consolas"/>
              <a:cs typeface="Consolas"/>
              <a:sym typeface="Consolas"/>
            </a:endParaRPr>
          </a:p>
          <a:p>
            <a:pPr marL="285750" indent="-285750">
              <a:buClr>
                <a:schemeClr val="dk1"/>
              </a:buClr>
              <a:buSzPts val="1100"/>
              <a:buFont typeface="Arial" panose="020B0604020202020204" pitchFamily="34" charset="0"/>
              <a:buChar char="•"/>
            </a:pPr>
            <a:r>
              <a:rPr lang="fr-FR" sz="1200" dirty="0" err="1">
                <a:ea typeface="Courier New"/>
                <a:cs typeface="Courier New"/>
                <a:sym typeface="Courier New"/>
              </a:rPr>
              <a:t>ListAdapter</a:t>
            </a:r>
            <a:r>
              <a:rPr lang="fr-FR" sz="1200" dirty="0">
                <a:ea typeface="Courier New"/>
                <a:cs typeface="Courier New"/>
                <a:sym typeface="Courier New"/>
              </a:rPr>
              <a:t> :</a:t>
            </a:r>
            <a:endParaRPr lang="fr-FR" sz="1200" dirty="0"/>
          </a:p>
          <a:p>
            <a:pPr marL="742950" lvl="1" indent="-285750">
              <a:buClr>
                <a:schemeClr val="dk1"/>
              </a:buClr>
              <a:buSzPts val="1100"/>
              <a:buFont typeface="Arial" panose="020B0604020202020204" pitchFamily="34" charset="0"/>
              <a:buChar char="•"/>
            </a:pPr>
            <a:r>
              <a:rPr lang="fr-FR" sz="1200" dirty="0">
                <a:ea typeface="Consolas"/>
                <a:cs typeface="Consolas"/>
                <a:sym typeface="Consolas"/>
              </a:rPr>
              <a:t>Calcule la différence entre ce qui est actuellement affiché et ce qui doit réellement l'être ;</a:t>
            </a:r>
          </a:p>
          <a:p>
            <a:pPr marL="742950" lvl="1" indent="-285750">
              <a:buClr>
                <a:schemeClr val="dk1"/>
              </a:buClr>
              <a:buSzPts val="1100"/>
              <a:buFont typeface="Arial" panose="020B0604020202020204" pitchFamily="34" charset="0"/>
              <a:buChar char="•"/>
            </a:pPr>
            <a:r>
              <a:rPr lang="fr-FR" sz="1200" dirty="0">
                <a:ea typeface="Consolas"/>
                <a:cs typeface="Consolas"/>
                <a:sym typeface="Consolas"/>
              </a:rPr>
              <a:t>Les changements sont calculés sur un thread d'arrière-plan.</a:t>
            </a:r>
          </a:p>
        </p:txBody>
      </p:sp>
      <p:grpSp>
        <p:nvGrpSpPr>
          <p:cNvPr id="60" name="Groupe 9">
            <a:extLst>
              <a:ext uri="{FF2B5EF4-FFF2-40B4-BE49-F238E27FC236}">
                <a16:creationId xmlns:a16="http://schemas.microsoft.com/office/drawing/2014/main" id="{001CA075-A2B8-DA67-EDB2-8A7D777E9017}"/>
              </a:ext>
            </a:extLst>
          </p:cNvPr>
          <p:cNvGrpSpPr/>
          <p:nvPr/>
        </p:nvGrpSpPr>
        <p:grpSpPr>
          <a:xfrm>
            <a:off x="876833" y="4909794"/>
            <a:ext cx="10262222" cy="1421733"/>
            <a:chOff x="1779843" y="3179058"/>
            <a:chExt cx="10262222" cy="1421733"/>
          </a:xfrm>
        </p:grpSpPr>
        <p:grpSp>
          <p:nvGrpSpPr>
            <p:cNvPr id="61" name="Groupe 10">
              <a:extLst>
                <a:ext uri="{FF2B5EF4-FFF2-40B4-BE49-F238E27FC236}">
                  <a16:creationId xmlns:a16="http://schemas.microsoft.com/office/drawing/2014/main" id="{F9D89BF6-62C1-EB8C-7E24-F69F90EE0580}"/>
                </a:ext>
              </a:extLst>
            </p:cNvPr>
            <p:cNvGrpSpPr/>
            <p:nvPr/>
          </p:nvGrpSpPr>
          <p:grpSpPr>
            <a:xfrm>
              <a:off x="1779843" y="3179058"/>
              <a:ext cx="10262222" cy="1421733"/>
              <a:chOff x="1779843" y="3179058"/>
              <a:chExt cx="10262222" cy="1421733"/>
            </a:xfrm>
          </p:grpSpPr>
          <p:sp>
            <p:nvSpPr>
              <p:cNvPr id="63" name="Forme libre : forme 12">
                <a:extLst>
                  <a:ext uri="{FF2B5EF4-FFF2-40B4-BE49-F238E27FC236}">
                    <a16:creationId xmlns:a16="http://schemas.microsoft.com/office/drawing/2014/main" id="{5DD88918-70AE-E41C-9686-743C37760488}"/>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64" name="Forme libre : forme 13">
                <a:extLst>
                  <a:ext uri="{FF2B5EF4-FFF2-40B4-BE49-F238E27FC236}">
                    <a16:creationId xmlns:a16="http://schemas.microsoft.com/office/drawing/2014/main" id="{FDD8E623-0F8F-D8A4-7F97-B8AD4A278296}"/>
                  </a:ext>
                </a:extLst>
              </p:cNvPr>
              <p:cNvSpPr/>
              <p:nvPr/>
            </p:nvSpPr>
            <p:spPr>
              <a:xfrm>
                <a:off x="2131875" y="3565339"/>
                <a:ext cx="9910190" cy="1035452"/>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Pour un adaptateur personnalisé, il est possible d'étendre </a:t>
                </a:r>
                <a:r>
                  <a:rPr lang="fr-FR" sz="1200" dirty="0" err="1">
                    <a:solidFill>
                      <a:schemeClr val="tx1"/>
                    </a:solidFill>
                  </a:rPr>
                  <a:t>RecyclerView.Adapter</a:t>
                </a:r>
                <a:r>
                  <a:rPr lang="fr-FR" sz="1200" dirty="0">
                    <a:solidFill>
                      <a:schemeClr val="tx1"/>
                    </a:solidFill>
                  </a:rPr>
                  <a:t> directement, mais à chaque fois qu'une mise à jour des données source est nécessaire, il faut supprimer toute la liste de données et la reconstruire. Cela est coûteux et inutile. Surtout si la source de données précédente et la source de données mise à jour sont identiques ou presque. Il est préférable d'utiliser </a:t>
                </a:r>
                <a:r>
                  <a:rPr lang="fr-FR" sz="1200" dirty="0" err="1">
                    <a:solidFill>
                      <a:schemeClr val="tx1"/>
                    </a:solidFill>
                  </a:rPr>
                  <a:t>ListAdapter</a:t>
                </a:r>
                <a:r>
                  <a:rPr lang="fr-FR" sz="1200" dirty="0">
                    <a:solidFill>
                      <a:schemeClr val="tx1"/>
                    </a:solidFill>
                  </a:rPr>
                  <a:t>.</a:t>
                </a:r>
              </a:p>
            </p:txBody>
          </p:sp>
          <p:sp>
            <p:nvSpPr>
              <p:cNvPr id="65" name="Rectangle 64">
                <a:extLst>
                  <a:ext uri="{FF2B5EF4-FFF2-40B4-BE49-F238E27FC236}">
                    <a16:creationId xmlns:a16="http://schemas.microsoft.com/office/drawing/2014/main" id="{8544B541-23E6-172E-6177-C80AE9D9095C}"/>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62" name="Graphique 11">
              <a:extLst>
                <a:ext uri="{FF2B5EF4-FFF2-40B4-BE49-F238E27FC236}">
                  <a16:creationId xmlns:a16="http://schemas.microsoft.com/office/drawing/2014/main" id="{B4A6FF27-5DB1-5F0B-119D-6E6D8FCB5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21451782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7" name="Content Placeholder 6">
            <a:extLst>
              <a:ext uri="{FF2B5EF4-FFF2-40B4-BE49-F238E27FC236}">
                <a16:creationId xmlns:a16="http://schemas.microsoft.com/office/drawing/2014/main" id="{BDC0B530-434E-44B6-588E-AF727C212B83}"/>
              </a:ext>
            </a:extLst>
          </p:cNvPr>
          <p:cNvSpPr>
            <a:spLocks noGrp="1"/>
          </p:cNvSpPr>
          <p:nvPr>
            <p:ph sz="quarter" idx="13"/>
          </p:nvPr>
        </p:nvSpPr>
        <p:spPr>
          <a:prstGeom prst="rect">
            <a:avLst/>
          </a:prstGeom>
        </p:spPr>
        <p:txBody>
          <a:bodyPr/>
          <a:lstStyle/>
          <a:p>
            <a:r>
              <a:rPr lang="fr-FR" dirty="0"/>
              <a:t>Trier en utilisant </a:t>
            </a:r>
            <a:r>
              <a:rPr lang="fr-FR" dirty="0" err="1"/>
              <a:t>RecyclerView.Adapter</a:t>
            </a:r>
            <a:endParaRPr lang="fr-FR" dirty="0"/>
          </a:p>
        </p:txBody>
      </p:sp>
      <p:sp>
        <p:nvSpPr>
          <p:cNvPr id="8" name="Google Shape;180;p28">
            <a:extLst>
              <a:ext uri="{FF2B5EF4-FFF2-40B4-BE49-F238E27FC236}">
                <a16:creationId xmlns:a16="http://schemas.microsoft.com/office/drawing/2014/main" id="{D3593944-6D87-9BC8-6022-10F6847AE581}"/>
              </a:ext>
            </a:extLst>
          </p:cNvPr>
          <p:cNvSpPr/>
          <p:nvPr/>
        </p:nvSpPr>
        <p:spPr>
          <a:xfrm>
            <a:off x="5339283" y="3800792"/>
            <a:ext cx="678900" cy="35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 name="Google Shape;181;p28">
            <a:extLst>
              <a:ext uri="{FF2B5EF4-FFF2-40B4-BE49-F238E27FC236}">
                <a16:creationId xmlns:a16="http://schemas.microsoft.com/office/drawing/2014/main" id="{8853D830-B58D-0E41-14F8-5D7729D1FFEE}"/>
              </a:ext>
            </a:extLst>
          </p:cNvPr>
          <p:cNvSpPr txBox="1"/>
          <p:nvPr/>
        </p:nvSpPr>
        <p:spPr>
          <a:xfrm>
            <a:off x="7713489" y="4306793"/>
            <a:ext cx="2171550" cy="8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ea typeface="Roboto"/>
                <a:cs typeface="Roboto"/>
                <a:sym typeface="Roboto"/>
              </a:rPr>
              <a:t>16 actions:</a:t>
            </a:r>
            <a:endParaRPr sz="1200" dirty="0">
              <a:ea typeface="Roboto"/>
              <a:cs typeface="Roboto"/>
              <a:sym typeface="Roboto"/>
            </a:endParaRPr>
          </a:p>
          <a:p>
            <a:pPr lvl="0"/>
            <a:r>
              <a:rPr lang="en" sz="1200" dirty="0">
                <a:ea typeface="Roboto"/>
                <a:cs typeface="Roboto"/>
                <a:sym typeface="Roboto"/>
              </a:rPr>
              <a:t>8 </a:t>
            </a:r>
            <a:r>
              <a:rPr lang="fr-FR" sz="1200" dirty="0">
                <a:ea typeface="Roboto"/>
                <a:cs typeface="Roboto"/>
                <a:sym typeface="Roboto"/>
              </a:rPr>
              <a:t>suppressions</a:t>
            </a:r>
            <a:r>
              <a:rPr lang="en" sz="1200" dirty="0">
                <a:ea typeface="Roboto"/>
                <a:cs typeface="Roboto"/>
                <a:sym typeface="Roboto"/>
              </a:rPr>
              <a:t> </a:t>
            </a:r>
            <a:endParaRPr sz="1200" dirty="0">
              <a:ea typeface="Roboto"/>
              <a:cs typeface="Roboto"/>
              <a:sym typeface="Roboto"/>
            </a:endParaRPr>
          </a:p>
          <a:p>
            <a:pPr marL="0" lvl="0" indent="0" algn="l" rtl="0">
              <a:spcBef>
                <a:spcPts val="0"/>
              </a:spcBef>
              <a:spcAft>
                <a:spcPts val="0"/>
              </a:spcAft>
              <a:buNone/>
            </a:pPr>
            <a:r>
              <a:rPr lang="en" sz="1200" dirty="0">
                <a:ea typeface="Roboto"/>
                <a:cs typeface="Roboto"/>
                <a:sym typeface="Roboto"/>
              </a:rPr>
              <a:t>8 insertions</a:t>
            </a:r>
            <a:endParaRPr sz="1200" dirty="0">
              <a:ea typeface="Roboto"/>
              <a:cs typeface="Roboto"/>
              <a:sym typeface="Roboto"/>
            </a:endParaRPr>
          </a:p>
        </p:txBody>
      </p:sp>
      <p:sp>
        <p:nvSpPr>
          <p:cNvPr id="10" name="Google Shape;182;p28">
            <a:extLst>
              <a:ext uri="{FF2B5EF4-FFF2-40B4-BE49-F238E27FC236}">
                <a16:creationId xmlns:a16="http://schemas.microsoft.com/office/drawing/2014/main" id="{50FF6DA4-0B84-ADD5-6EAD-74970F43F729}"/>
              </a:ext>
            </a:extLst>
          </p:cNvPr>
          <p:cNvSpPr txBox="1"/>
          <p:nvPr/>
        </p:nvSpPr>
        <p:spPr>
          <a:xfrm>
            <a:off x="854363" y="2221876"/>
            <a:ext cx="2020200" cy="25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b="1" dirty="0">
                <a:ea typeface="Roboto"/>
                <a:cs typeface="Roboto"/>
                <a:sym typeface="Roboto"/>
              </a:rPr>
              <a:t>État de départ</a:t>
            </a:r>
            <a:endParaRPr sz="1200" b="1" dirty="0">
              <a:ea typeface="Roboto"/>
              <a:cs typeface="Roboto"/>
              <a:sym typeface="Roboto"/>
            </a:endParaRPr>
          </a:p>
        </p:txBody>
      </p:sp>
      <p:sp>
        <p:nvSpPr>
          <p:cNvPr id="11" name="Google Shape;183;p28">
            <a:extLst>
              <a:ext uri="{FF2B5EF4-FFF2-40B4-BE49-F238E27FC236}">
                <a16:creationId xmlns:a16="http://schemas.microsoft.com/office/drawing/2014/main" id="{BC4262C0-8B7E-A036-AE98-6D35EF09566D}"/>
              </a:ext>
            </a:extLst>
          </p:cNvPr>
          <p:cNvSpPr txBox="1"/>
          <p:nvPr/>
        </p:nvSpPr>
        <p:spPr>
          <a:xfrm>
            <a:off x="8874939" y="2221875"/>
            <a:ext cx="2020200" cy="23436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b="1" dirty="0">
                <a:ea typeface="Roboto"/>
                <a:cs typeface="Roboto"/>
                <a:sym typeface="Roboto"/>
              </a:rPr>
              <a:t>État final</a:t>
            </a:r>
            <a:endParaRPr sz="1200" b="1" dirty="0">
              <a:ea typeface="Roboto"/>
              <a:cs typeface="Roboto"/>
              <a:sym typeface="Roboto"/>
            </a:endParaRPr>
          </a:p>
        </p:txBody>
      </p:sp>
      <p:grpSp>
        <p:nvGrpSpPr>
          <p:cNvPr id="12" name="Google Shape;184;p28">
            <a:extLst>
              <a:ext uri="{FF2B5EF4-FFF2-40B4-BE49-F238E27FC236}">
                <a16:creationId xmlns:a16="http://schemas.microsoft.com/office/drawing/2014/main" id="{0111EF45-E50A-A660-7310-4862F41FC460}"/>
              </a:ext>
            </a:extLst>
          </p:cNvPr>
          <p:cNvGrpSpPr/>
          <p:nvPr/>
        </p:nvGrpSpPr>
        <p:grpSpPr>
          <a:xfrm>
            <a:off x="4036052" y="2544300"/>
            <a:ext cx="1020780" cy="3073432"/>
            <a:chOff x="2851488" y="1463645"/>
            <a:chExt cx="1020780" cy="3073432"/>
          </a:xfrm>
        </p:grpSpPr>
        <p:pic>
          <p:nvPicPr>
            <p:cNvPr id="13" name="Google Shape;185;p28">
              <a:extLst>
                <a:ext uri="{FF2B5EF4-FFF2-40B4-BE49-F238E27FC236}">
                  <a16:creationId xmlns:a16="http://schemas.microsoft.com/office/drawing/2014/main" id="{382BC0F1-0A4D-3906-A830-C0F8B4E2C4F8}"/>
                </a:ext>
              </a:extLst>
            </p:cNvPr>
            <p:cNvPicPr preferRelativeResize="0"/>
            <p:nvPr/>
          </p:nvPicPr>
          <p:blipFill rotWithShape="1">
            <a:blip r:embed="rId2">
              <a:alphaModFix/>
            </a:blip>
            <a:srcRect l="-5140" r="5139"/>
            <a:stretch/>
          </p:blipFill>
          <p:spPr>
            <a:xfrm>
              <a:off x="2851487" y="1463645"/>
              <a:ext cx="1020780" cy="3073432"/>
            </a:xfrm>
            <a:prstGeom prst="rect">
              <a:avLst/>
            </a:prstGeom>
            <a:noFill/>
            <a:ln>
              <a:noFill/>
            </a:ln>
          </p:spPr>
        </p:pic>
        <p:sp>
          <p:nvSpPr>
            <p:cNvPr id="14" name="Google Shape;186;p28">
              <a:extLst>
                <a:ext uri="{FF2B5EF4-FFF2-40B4-BE49-F238E27FC236}">
                  <a16:creationId xmlns:a16="http://schemas.microsoft.com/office/drawing/2014/main" id="{787904B3-31B0-5FBA-419A-E656E50C9C12}"/>
                </a:ext>
              </a:extLst>
            </p:cNvPr>
            <p:cNvSpPr txBox="1"/>
            <p:nvPr/>
          </p:nvSpPr>
          <p:spPr>
            <a:xfrm>
              <a:off x="2978900" y="1542325"/>
              <a:ext cx="8730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15" name="Google Shape;187;p28">
              <a:extLst>
                <a:ext uri="{FF2B5EF4-FFF2-40B4-BE49-F238E27FC236}">
                  <a16:creationId xmlns:a16="http://schemas.microsoft.com/office/drawing/2014/main" id="{EEC17A44-DF7F-D47E-5432-DEEF6A357AD8}"/>
                </a:ext>
              </a:extLst>
            </p:cNvPr>
            <p:cNvSpPr txBox="1"/>
            <p:nvPr/>
          </p:nvSpPr>
          <p:spPr>
            <a:xfrm>
              <a:off x="2978900" y="1909025"/>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16" name="Google Shape;188;p28">
              <a:extLst>
                <a:ext uri="{FF2B5EF4-FFF2-40B4-BE49-F238E27FC236}">
                  <a16:creationId xmlns:a16="http://schemas.microsoft.com/office/drawing/2014/main" id="{767A7302-2FDA-1DA5-72B8-4B26C53FED35}"/>
                </a:ext>
              </a:extLst>
            </p:cNvPr>
            <p:cNvSpPr txBox="1"/>
            <p:nvPr/>
          </p:nvSpPr>
          <p:spPr>
            <a:xfrm>
              <a:off x="2978900" y="2270975"/>
              <a:ext cx="864600" cy="3579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17" name="Google Shape;189;p28">
              <a:extLst>
                <a:ext uri="{FF2B5EF4-FFF2-40B4-BE49-F238E27FC236}">
                  <a16:creationId xmlns:a16="http://schemas.microsoft.com/office/drawing/2014/main" id="{B8B8C324-29B7-427C-B0CF-3BAF6868011A}"/>
                </a:ext>
              </a:extLst>
            </p:cNvPr>
            <p:cNvSpPr txBox="1"/>
            <p:nvPr/>
          </p:nvSpPr>
          <p:spPr>
            <a:xfrm>
              <a:off x="2978900" y="2642450"/>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18" name="Google Shape;190;p28">
              <a:extLst>
                <a:ext uri="{FF2B5EF4-FFF2-40B4-BE49-F238E27FC236}">
                  <a16:creationId xmlns:a16="http://schemas.microsoft.com/office/drawing/2014/main" id="{6F6C2E59-AB74-F736-3A2E-10BFA6577561}"/>
                </a:ext>
              </a:extLst>
            </p:cNvPr>
            <p:cNvSpPr txBox="1"/>
            <p:nvPr/>
          </p:nvSpPr>
          <p:spPr>
            <a:xfrm>
              <a:off x="2978900" y="3010625"/>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19" name="Google Shape;191;p28">
              <a:extLst>
                <a:ext uri="{FF2B5EF4-FFF2-40B4-BE49-F238E27FC236}">
                  <a16:creationId xmlns:a16="http://schemas.microsoft.com/office/drawing/2014/main" id="{27C8F27E-118D-A43D-465F-5F486D250907}"/>
                </a:ext>
              </a:extLst>
            </p:cNvPr>
            <p:cNvSpPr txBox="1"/>
            <p:nvPr/>
          </p:nvSpPr>
          <p:spPr>
            <a:xfrm>
              <a:off x="2978900" y="3373313"/>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20" name="Google Shape;192;p28">
              <a:extLst>
                <a:ext uri="{FF2B5EF4-FFF2-40B4-BE49-F238E27FC236}">
                  <a16:creationId xmlns:a16="http://schemas.microsoft.com/office/drawing/2014/main" id="{25E9EB00-2402-58BF-BAC9-C06A31449D6F}"/>
                </a:ext>
              </a:extLst>
            </p:cNvPr>
            <p:cNvSpPr txBox="1"/>
            <p:nvPr/>
          </p:nvSpPr>
          <p:spPr>
            <a:xfrm>
              <a:off x="2978900" y="3742575"/>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sp>
          <p:nvSpPr>
            <p:cNvPr id="21" name="Google Shape;193;p28">
              <a:extLst>
                <a:ext uri="{FF2B5EF4-FFF2-40B4-BE49-F238E27FC236}">
                  <a16:creationId xmlns:a16="http://schemas.microsoft.com/office/drawing/2014/main" id="{4320682C-4EC3-BB16-48A3-2A6D7EBF30A0}"/>
                </a:ext>
              </a:extLst>
            </p:cNvPr>
            <p:cNvSpPr txBox="1"/>
            <p:nvPr/>
          </p:nvSpPr>
          <p:spPr>
            <a:xfrm>
              <a:off x="2978900" y="4110763"/>
              <a:ext cx="864600" cy="347400"/>
            </a:xfrm>
            <a:prstGeom prst="rect">
              <a:avLst/>
            </a:prstGeom>
            <a:solidFill>
              <a:srgbClr val="EAD5D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0000FF"/>
                </a:solidFill>
                <a:ea typeface="Times New Roman"/>
                <a:cs typeface="Times New Roman"/>
                <a:sym typeface="Times New Roman"/>
              </a:endParaRPr>
            </a:p>
          </p:txBody>
        </p:sp>
      </p:grpSp>
      <p:grpSp>
        <p:nvGrpSpPr>
          <p:cNvPr id="22" name="Google Shape;194;p28">
            <a:extLst>
              <a:ext uri="{FF2B5EF4-FFF2-40B4-BE49-F238E27FC236}">
                <a16:creationId xmlns:a16="http://schemas.microsoft.com/office/drawing/2014/main" id="{70BC9FAD-38FE-386A-84A0-401F3ABB026B}"/>
              </a:ext>
            </a:extLst>
          </p:cNvPr>
          <p:cNvGrpSpPr/>
          <p:nvPr/>
        </p:nvGrpSpPr>
        <p:grpSpPr>
          <a:xfrm>
            <a:off x="1241769" y="2531227"/>
            <a:ext cx="1020780" cy="3073432"/>
            <a:chOff x="641688" y="1463645"/>
            <a:chExt cx="1020780" cy="3073432"/>
          </a:xfrm>
        </p:grpSpPr>
        <p:pic>
          <p:nvPicPr>
            <p:cNvPr id="23" name="Google Shape;195;p28">
              <a:extLst>
                <a:ext uri="{FF2B5EF4-FFF2-40B4-BE49-F238E27FC236}">
                  <a16:creationId xmlns:a16="http://schemas.microsoft.com/office/drawing/2014/main" id="{0928F388-5F20-FC4B-3AA2-6EF99DAD8003}"/>
                </a:ext>
              </a:extLst>
            </p:cNvPr>
            <p:cNvPicPr preferRelativeResize="0"/>
            <p:nvPr/>
          </p:nvPicPr>
          <p:blipFill rotWithShape="1">
            <a:blip r:embed="rId2">
              <a:alphaModFix/>
            </a:blip>
            <a:srcRect l="-5140" r="5139"/>
            <a:stretch/>
          </p:blipFill>
          <p:spPr>
            <a:xfrm>
              <a:off x="641688" y="1463645"/>
              <a:ext cx="1020780" cy="3073432"/>
            </a:xfrm>
            <a:prstGeom prst="rect">
              <a:avLst/>
            </a:prstGeom>
            <a:noFill/>
            <a:ln>
              <a:noFill/>
            </a:ln>
          </p:spPr>
        </p:pic>
        <p:sp>
          <p:nvSpPr>
            <p:cNvPr id="24" name="Google Shape;196;p28">
              <a:extLst>
                <a:ext uri="{FF2B5EF4-FFF2-40B4-BE49-F238E27FC236}">
                  <a16:creationId xmlns:a16="http://schemas.microsoft.com/office/drawing/2014/main" id="{EE9EC66A-6D65-58EB-72CD-B7CC691E387C}"/>
                </a:ext>
              </a:extLst>
            </p:cNvPr>
            <p:cNvSpPr txBox="1"/>
            <p:nvPr/>
          </p:nvSpPr>
          <p:spPr>
            <a:xfrm>
              <a:off x="769100" y="154232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25" name="Google Shape;197;p28">
              <a:extLst>
                <a:ext uri="{FF2B5EF4-FFF2-40B4-BE49-F238E27FC236}">
                  <a16:creationId xmlns:a16="http://schemas.microsoft.com/office/drawing/2014/main" id="{CB88ED4C-3E86-8A48-4946-BDC8D4132BCA}"/>
                </a:ext>
              </a:extLst>
            </p:cNvPr>
            <p:cNvSpPr txBox="1"/>
            <p:nvPr/>
          </p:nvSpPr>
          <p:spPr>
            <a:xfrm>
              <a:off x="769100" y="190902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26" name="Google Shape;198;p28">
              <a:extLst>
                <a:ext uri="{FF2B5EF4-FFF2-40B4-BE49-F238E27FC236}">
                  <a16:creationId xmlns:a16="http://schemas.microsoft.com/office/drawing/2014/main" id="{41E4F059-BEDD-06BE-502D-64BAD5D762E8}"/>
                </a:ext>
              </a:extLst>
            </p:cNvPr>
            <p:cNvSpPr txBox="1"/>
            <p:nvPr/>
          </p:nvSpPr>
          <p:spPr>
            <a:xfrm>
              <a:off x="769100" y="2270975"/>
              <a:ext cx="864600" cy="357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a:solidFill>
                  <a:srgbClr val="0000FF"/>
                </a:solidFill>
                <a:ea typeface="Times New Roman"/>
                <a:cs typeface="Times New Roman"/>
                <a:sym typeface="Times New Roman"/>
              </a:endParaRPr>
            </a:p>
          </p:txBody>
        </p:sp>
        <p:sp>
          <p:nvSpPr>
            <p:cNvPr id="27" name="Google Shape;199;p28">
              <a:extLst>
                <a:ext uri="{FF2B5EF4-FFF2-40B4-BE49-F238E27FC236}">
                  <a16:creationId xmlns:a16="http://schemas.microsoft.com/office/drawing/2014/main" id="{89146E82-31BA-B191-33A6-71F7419CACDE}"/>
                </a:ext>
              </a:extLst>
            </p:cNvPr>
            <p:cNvSpPr txBox="1"/>
            <p:nvPr/>
          </p:nvSpPr>
          <p:spPr>
            <a:xfrm>
              <a:off x="769100" y="2642450"/>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28" name="Google Shape;200;p28">
              <a:extLst>
                <a:ext uri="{FF2B5EF4-FFF2-40B4-BE49-F238E27FC236}">
                  <a16:creationId xmlns:a16="http://schemas.microsoft.com/office/drawing/2014/main" id="{B822407E-D51D-6E73-36A4-31E0EB803370}"/>
                </a:ext>
              </a:extLst>
            </p:cNvPr>
            <p:cNvSpPr txBox="1"/>
            <p:nvPr/>
          </p:nvSpPr>
          <p:spPr>
            <a:xfrm>
              <a:off x="769100" y="301062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29" name="Google Shape;201;p28">
              <a:extLst>
                <a:ext uri="{FF2B5EF4-FFF2-40B4-BE49-F238E27FC236}">
                  <a16:creationId xmlns:a16="http://schemas.microsoft.com/office/drawing/2014/main" id="{023F3877-A242-5B96-5FA2-D3715F8AF8F4}"/>
                </a:ext>
              </a:extLst>
            </p:cNvPr>
            <p:cNvSpPr txBox="1"/>
            <p:nvPr/>
          </p:nvSpPr>
          <p:spPr>
            <a:xfrm>
              <a:off x="769100" y="3373313"/>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30" name="Google Shape;202;p28">
              <a:extLst>
                <a:ext uri="{FF2B5EF4-FFF2-40B4-BE49-F238E27FC236}">
                  <a16:creationId xmlns:a16="http://schemas.microsoft.com/office/drawing/2014/main" id="{FF5979D4-4A6E-95A3-657D-2729C2E45234}"/>
                </a:ext>
              </a:extLst>
            </p:cNvPr>
            <p:cNvSpPr txBox="1"/>
            <p:nvPr/>
          </p:nvSpPr>
          <p:spPr>
            <a:xfrm>
              <a:off x="769100" y="374257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31" name="Google Shape;203;p28">
              <a:extLst>
                <a:ext uri="{FF2B5EF4-FFF2-40B4-BE49-F238E27FC236}">
                  <a16:creationId xmlns:a16="http://schemas.microsoft.com/office/drawing/2014/main" id="{F2760BF8-2F40-6A92-2780-74A901C2BA86}"/>
                </a:ext>
              </a:extLst>
            </p:cNvPr>
            <p:cNvSpPr txBox="1"/>
            <p:nvPr/>
          </p:nvSpPr>
          <p:spPr>
            <a:xfrm>
              <a:off x="769100" y="4110763"/>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sp>
        <p:nvSpPr>
          <p:cNvPr id="32" name="Google Shape;204;p28">
            <a:extLst>
              <a:ext uri="{FF2B5EF4-FFF2-40B4-BE49-F238E27FC236}">
                <a16:creationId xmlns:a16="http://schemas.microsoft.com/office/drawing/2014/main" id="{A741E815-6DAD-A2E0-8F54-4CA69B606DD2}"/>
              </a:ext>
            </a:extLst>
          </p:cNvPr>
          <p:cNvSpPr/>
          <p:nvPr/>
        </p:nvSpPr>
        <p:spPr>
          <a:xfrm>
            <a:off x="2874563" y="3800792"/>
            <a:ext cx="678900" cy="35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grpSp>
        <p:nvGrpSpPr>
          <p:cNvPr id="33" name="Google Shape;205;p28">
            <a:extLst>
              <a:ext uri="{FF2B5EF4-FFF2-40B4-BE49-F238E27FC236}">
                <a16:creationId xmlns:a16="http://schemas.microsoft.com/office/drawing/2014/main" id="{7050D272-55E7-BDD7-6E9B-ADCB713E1E74}"/>
              </a:ext>
            </a:extLst>
          </p:cNvPr>
          <p:cNvGrpSpPr/>
          <p:nvPr/>
        </p:nvGrpSpPr>
        <p:grpSpPr>
          <a:xfrm>
            <a:off x="9373297" y="2543480"/>
            <a:ext cx="1023487" cy="3073325"/>
            <a:chOff x="7326433" y="1462825"/>
            <a:chExt cx="1023487" cy="3073325"/>
          </a:xfrm>
        </p:grpSpPr>
        <p:pic>
          <p:nvPicPr>
            <p:cNvPr id="34" name="Google Shape;206;p28">
              <a:extLst>
                <a:ext uri="{FF2B5EF4-FFF2-40B4-BE49-F238E27FC236}">
                  <a16:creationId xmlns:a16="http://schemas.microsoft.com/office/drawing/2014/main" id="{FE694710-53FE-A2C9-90F8-163C4B62B58C}"/>
                </a:ext>
              </a:extLst>
            </p:cNvPr>
            <p:cNvPicPr preferRelativeResize="0"/>
            <p:nvPr/>
          </p:nvPicPr>
          <p:blipFill>
            <a:blip r:embed="rId3">
              <a:alphaModFix/>
            </a:blip>
            <a:stretch>
              <a:fillRect/>
            </a:stretch>
          </p:blipFill>
          <p:spPr>
            <a:xfrm>
              <a:off x="7326433" y="1462825"/>
              <a:ext cx="1023487" cy="3073325"/>
            </a:xfrm>
            <a:prstGeom prst="rect">
              <a:avLst/>
            </a:prstGeom>
            <a:noFill/>
            <a:ln>
              <a:noFill/>
            </a:ln>
          </p:spPr>
        </p:pic>
        <p:sp>
          <p:nvSpPr>
            <p:cNvPr id="35" name="Google Shape;207;p28">
              <a:extLst>
                <a:ext uri="{FF2B5EF4-FFF2-40B4-BE49-F238E27FC236}">
                  <a16:creationId xmlns:a16="http://schemas.microsoft.com/office/drawing/2014/main" id="{A15BC530-27E9-45F7-73C6-07A6DF606707}"/>
                </a:ext>
              </a:extLst>
            </p:cNvPr>
            <p:cNvSpPr txBox="1"/>
            <p:nvPr/>
          </p:nvSpPr>
          <p:spPr>
            <a:xfrm>
              <a:off x="7401675" y="153975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36" name="Google Shape;208;p28">
              <a:extLst>
                <a:ext uri="{FF2B5EF4-FFF2-40B4-BE49-F238E27FC236}">
                  <a16:creationId xmlns:a16="http://schemas.microsoft.com/office/drawing/2014/main" id="{CBA7584F-0AA8-99E4-57E6-75A18A3584E7}"/>
                </a:ext>
              </a:extLst>
            </p:cNvPr>
            <p:cNvSpPr txBox="1"/>
            <p:nvPr/>
          </p:nvSpPr>
          <p:spPr>
            <a:xfrm>
              <a:off x="7401675" y="191122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a:solidFill>
                  <a:srgbClr val="0000FF"/>
                </a:solidFill>
                <a:ea typeface="Times New Roman"/>
                <a:cs typeface="Times New Roman"/>
                <a:sym typeface="Times New Roman"/>
              </a:endParaRPr>
            </a:p>
          </p:txBody>
        </p:sp>
        <p:sp>
          <p:nvSpPr>
            <p:cNvPr id="37" name="Google Shape;209;p28">
              <a:extLst>
                <a:ext uri="{FF2B5EF4-FFF2-40B4-BE49-F238E27FC236}">
                  <a16:creationId xmlns:a16="http://schemas.microsoft.com/office/drawing/2014/main" id="{3DC21051-B408-855C-C388-FE995D553232}"/>
                </a:ext>
              </a:extLst>
            </p:cNvPr>
            <p:cNvSpPr txBox="1"/>
            <p:nvPr/>
          </p:nvSpPr>
          <p:spPr>
            <a:xfrm>
              <a:off x="7401675" y="227317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38" name="Google Shape;210;p28">
              <a:extLst>
                <a:ext uri="{FF2B5EF4-FFF2-40B4-BE49-F238E27FC236}">
                  <a16:creationId xmlns:a16="http://schemas.microsoft.com/office/drawing/2014/main" id="{B1212407-CA1A-7CDF-A94A-BAAA8FADA0E5}"/>
                </a:ext>
              </a:extLst>
            </p:cNvPr>
            <p:cNvSpPr txBox="1"/>
            <p:nvPr/>
          </p:nvSpPr>
          <p:spPr>
            <a:xfrm>
              <a:off x="7401675" y="2639888"/>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39" name="Google Shape;211;p28">
              <a:extLst>
                <a:ext uri="{FF2B5EF4-FFF2-40B4-BE49-F238E27FC236}">
                  <a16:creationId xmlns:a16="http://schemas.microsoft.com/office/drawing/2014/main" id="{D37E9DBD-727F-8CC6-F575-FEF983EF13CB}"/>
                </a:ext>
              </a:extLst>
            </p:cNvPr>
            <p:cNvSpPr txBox="1"/>
            <p:nvPr/>
          </p:nvSpPr>
          <p:spPr>
            <a:xfrm>
              <a:off x="7401675" y="300660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40" name="Google Shape;212;p28">
              <a:extLst>
                <a:ext uri="{FF2B5EF4-FFF2-40B4-BE49-F238E27FC236}">
                  <a16:creationId xmlns:a16="http://schemas.microsoft.com/office/drawing/2014/main" id="{3464F5B0-D06F-7D5B-C56D-48F4E7BCADFF}"/>
                </a:ext>
              </a:extLst>
            </p:cNvPr>
            <p:cNvSpPr txBox="1"/>
            <p:nvPr/>
          </p:nvSpPr>
          <p:spPr>
            <a:xfrm>
              <a:off x="7401675" y="3373313"/>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41" name="Google Shape;213;p28">
              <a:extLst>
                <a:ext uri="{FF2B5EF4-FFF2-40B4-BE49-F238E27FC236}">
                  <a16:creationId xmlns:a16="http://schemas.microsoft.com/office/drawing/2014/main" id="{1F1E1425-B7D1-20A5-0F61-87BDD4520B21}"/>
                </a:ext>
              </a:extLst>
            </p:cNvPr>
            <p:cNvSpPr txBox="1"/>
            <p:nvPr/>
          </p:nvSpPr>
          <p:spPr>
            <a:xfrm>
              <a:off x="7401675" y="3740038"/>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42" name="Google Shape;214;p28">
              <a:extLst>
                <a:ext uri="{FF2B5EF4-FFF2-40B4-BE49-F238E27FC236}">
                  <a16:creationId xmlns:a16="http://schemas.microsoft.com/office/drawing/2014/main" id="{A67534E9-810A-20CB-2D2B-6B6EEABFB6A1}"/>
                </a:ext>
              </a:extLst>
            </p:cNvPr>
            <p:cNvSpPr txBox="1"/>
            <p:nvPr/>
          </p:nvSpPr>
          <p:spPr>
            <a:xfrm>
              <a:off x="7401675" y="410675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sp>
        <p:nvSpPr>
          <p:cNvPr id="43" name="Google Shape;215;p28">
            <a:extLst>
              <a:ext uri="{FF2B5EF4-FFF2-40B4-BE49-F238E27FC236}">
                <a16:creationId xmlns:a16="http://schemas.microsoft.com/office/drawing/2014/main" id="{33F70ED1-45FF-AB02-752D-9646A22DCE97}"/>
              </a:ext>
            </a:extLst>
          </p:cNvPr>
          <p:cNvSpPr/>
          <p:nvPr/>
        </p:nvSpPr>
        <p:spPr>
          <a:xfrm>
            <a:off x="7938637" y="3786922"/>
            <a:ext cx="678900" cy="35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44" name="Google Shape;216;p28">
            <a:extLst>
              <a:ext uri="{FF2B5EF4-FFF2-40B4-BE49-F238E27FC236}">
                <a16:creationId xmlns:a16="http://schemas.microsoft.com/office/drawing/2014/main" id="{E254E1FA-39DA-6B47-660A-6D8EE35F8E04}"/>
              </a:ext>
            </a:extLst>
          </p:cNvPr>
          <p:cNvSpPr txBox="1"/>
          <p:nvPr/>
        </p:nvSpPr>
        <p:spPr>
          <a:xfrm>
            <a:off x="2409476" y="4313630"/>
            <a:ext cx="1593343" cy="347400"/>
          </a:xfrm>
          <a:prstGeom prst="rect">
            <a:avLst/>
          </a:prstGeom>
          <a:noFill/>
          <a:ln>
            <a:noFill/>
          </a:ln>
        </p:spPr>
        <p:txBody>
          <a:bodyPr spcFirstLastPara="1" wrap="square" lIns="91425" tIns="91425" rIns="91425" bIns="91425" anchor="t" anchorCtr="0">
            <a:noAutofit/>
          </a:bodyPr>
          <a:lstStyle/>
          <a:p>
            <a:pPr lvl="0" algn="ctr"/>
            <a:r>
              <a:rPr lang="en" sz="1200" dirty="0">
                <a:ea typeface="Roboto"/>
                <a:cs typeface="Roboto"/>
                <a:sym typeface="Roboto"/>
              </a:rPr>
              <a:t>8 </a:t>
            </a:r>
            <a:r>
              <a:rPr lang="fr-FR" sz="1200" dirty="0">
                <a:ea typeface="Roboto"/>
                <a:cs typeface="Roboto"/>
                <a:sym typeface="Roboto"/>
              </a:rPr>
              <a:t>suppressions</a:t>
            </a:r>
            <a:endParaRPr sz="1200" dirty="0">
              <a:ea typeface="Roboto"/>
              <a:cs typeface="Roboto"/>
              <a:sym typeface="Roboto"/>
            </a:endParaRPr>
          </a:p>
        </p:txBody>
      </p:sp>
      <p:grpSp>
        <p:nvGrpSpPr>
          <p:cNvPr id="45" name="Google Shape;217;p28">
            <a:extLst>
              <a:ext uri="{FF2B5EF4-FFF2-40B4-BE49-F238E27FC236}">
                <a16:creationId xmlns:a16="http://schemas.microsoft.com/office/drawing/2014/main" id="{8EC34130-834F-7E8D-7C98-9829678D13AF}"/>
              </a:ext>
            </a:extLst>
          </p:cNvPr>
          <p:cNvGrpSpPr/>
          <p:nvPr/>
        </p:nvGrpSpPr>
        <p:grpSpPr>
          <a:xfrm>
            <a:off x="6301197" y="2543480"/>
            <a:ext cx="1023487" cy="3073325"/>
            <a:chOff x="4964233" y="1462825"/>
            <a:chExt cx="1023487" cy="3073325"/>
          </a:xfrm>
        </p:grpSpPr>
        <p:pic>
          <p:nvPicPr>
            <p:cNvPr id="46" name="Google Shape;218;p28">
              <a:extLst>
                <a:ext uri="{FF2B5EF4-FFF2-40B4-BE49-F238E27FC236}">
                  <a16:creationId xmlns:a16="http://schemas.microsoft.com/office/drawing/2014/main" id="{12A81A59-ACC2-3B70-266C-52F4052EBF43}"/>
                </a:ext>
              </a:extLst>
            </p:cNvPr>
            <p:cNvPicPr preferRelativeResize="0"/>
            <p:nvPr/>
          </p:nvPicPr>
          <p:blipFill>
            <a:blip r:embed="rId3">
              <a:alphaModFix/>
            </a:blip>
            <a:stretch>
              <a:fillRect/>
            </a:stretch>
          </p:blipFill>
          <p:spPr>
            <a:xfrm>
              <a:off x="4964233" y="1462825"/>
              <a:ext cx="1023487" cy="3073325"/>
            </a:xfrm>
            <a:prstGeom prst="rect">
              <a:avLst/>
            </a:prstGeom>
            <a:noFill/>
            <a:ln>
              <a:noFill/>
            </a:ln>
          </p:spPr>
        </p:pic>
        <p:sp>
          <p:nvSpPr>
            <p:cNvPr id="47" name="Google Shape;219;p28">
              <a:extLst>
                <a:ext uri="{FF2B5EF4-FFF2-40B4-BE49-F238E27FC236}">
                  <a16:creationId xmlns:a16="http://schemas.microsoft.com/office/drawing/2014/main" id="{4A87FDF3-A16A-20AB-CB4F-55978E66E506}"/>
                </a:ext>
              </a:extLst>
            </p:cNvPr>
            <p:cNvSpPr txBox="1"/>
            <p:nvPr/>
          </p:nvSpPr>
          <p:spPr>
            <a:xfrm>
              <a:off x="5039475" y="1539750"/>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48" name="Google Shape;220;p28">
              <a:extLst>
                <a:ext uri="{FF2B5EF4-FFF2-40B4-BE49-F238E27FC236}">
                  <a16:creationId xmlns:a16="http://schemas.microsoft.com/office/drawing/2014/main" id="{FA834B32-9D2E-1234-E0C2-B879FAD3374C}"/>
                </a:ext>
              </a:extLst>
            </p:cNvPr>
            <p:cNvSpPr txBox="1"/>
            <p:nvPr/>
          </p:nvSpPr>
          <p:spPr>
            <a:xfrm>
              <a:off x="5039475" y="1911225"/>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dirty="0">
                <a:solidFill>
                  <a:srgbClr val="0000FF"/>
                </a:solidFill>
                <a:ea typeface="Times New Roman"/>
                <a:cs typeface="Times New Roman"/>
                <a:sym typeface="Times New Roman"/>
              </a:endParaRPr>
            </a:p>
          </p:txBody>
        </p:sp>
        <p:sp>
          <p:nvSpPr>
            <p:cNvPr id="49" name="Google Shape;221;p28">
              <a:extLst>
                <a:ext uri="{FF2B5EF4-FFF2-40B4-BE49-F238E27FC236}">
                  <a16:creationId xmlns:a16="http://schemas.microsoft.com/office/drawing/2014/main" id="{184A25F3-7192-71EA-B9DF-2026872E0D6C}"/>
                </a:ext>
              </a:extLst>
            </p:cNvPr>
            <p:cNvSpPr txBox="1"/>
            <p:nvPr/>
          </p:nvSpPr>
          <p:spPr>
            <a:xfrm>
              <a:off x="5039475" y="2273175"/>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50" name="Google Shape;222;p28">
              <a:extLst>
                <a:ext uri="{FF2B5EF4-FFF2-40B4-BE49-F238E27FC236}">
                  <a16:creationId xmlns:a16="http://schemas.microsoft.com/office/drawing/2014/main" id="{0A0258AF-D2FC-EEAE-3583-C1B79203AC86}"/>
                </a:ext>
              </a:extLst>
            </p:cNvPr>
            <p:cNvSpPr txBox="1"/>
            <p:nvPr/>
          </p:nvSpPr>
          <p:spPr>
            <a:xfrm>
              <a:off x="5039475" y="2639888"/>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51" name="Google Shape;223;p28">
              <a:extLst>
                <a:ext uri="{FF2B5EF4-FFF2-40B4-BE49-F238E27FC236}">
                  <a16:creationId xmlns:a16="http://schemas.microsoft.com/office/drawing/2014/main" id="{6C76AC6C-5AAD-8807-53FC-8E1FC6341C30}"/>
                </a:ext>
              </a:extLst>
            </p:cNvPr>
            <p:cNvSpPr txBox="1"/>
            <p:nvPr/>
          </p:nvSpPr>
          <p:spPr>
            <a:xfrm>
              <a:off x="5039475" y="3006600"/>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52" name="Google Shape;224;p28">
              <a:extLst>
                <a:ext uri="{FF2B5EF4-FFF2-40B4-BE49-F238E27FC236}">
                  <a16:creationId xmlns:a16="http://schemas.microsoft.com/office/drawing/2014/main" id="{20C72AC5-EDEC-C2B4-F360-FC7BCAB0107B}"/>
                </a:ext>
              </a:extLst>
            </p:cNvPr>
            <p:cNvSpPr txBox="1"/>
            <p:nvPr/>
          </p:nvSpPr>
          <p:spPr>
            <a:xfrm>
              <a:off x="5039475" y="3373313"/>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53" name="Google Shape;225;p28">
              <a:extLst>
                <a:ext uri="{FF2B5EF4-FFF2-40B4-BE49-F238E27FC236}">
                  <a16:creationId xmlns:a16="http://schemas.microsoft.com/office/drawing/2014/main" id="{E5229BF1-2CCB-8D36-2362-75562E56698F}"/>
                </a:ext>
              </a:extLst>
            </p:cNvPr>
            <p:cNvSpPr txBox="1"/>
            <p:nvPr/>
          </p:nvSpPr>
          <p:spPr>
            <a:xfrm>
              <a:off x="5039475" y="3740038"/>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54" name="Google Shape;226;p28">
              <a:extLst>
                <a:ext uri="{FF2B5EF4-FFF2-40B4-BE49-F238E27FC236}">
                  <a16:creationId xmlns:a16="http://schemas.microsoft.com/office/drawing/2014/main" id="{10D6AD99-B3D1-07FA-A22B-780BE84935C4}"/>
                </a:ext>
              </a:extLst>
            </p:cNvPr>
            <p:cNvSpPr txBox="1"/>
            <p:nvPr/>
          </p:nvSpPr>
          <p:spPr>
            <a:xfrm>
              <a:off x="5039475" y="4106750"/>
              <a:ext cx="873000" cy="3474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sp>
        <p:nvSpPr>
          <p:cNvPr id="55" name="Google Shape;227;p28">
            <a:extLst>
              <a:ext uri="{FF2B5EF4-FFF2-40B4-BE49-F238E27FC236}">
                <a16:creationId xmlns:a16="http://schemas.microsoft.com/office/drawing/2014/main" id="{15CB9682-FC20-EFC4-2403-A5211DA8A8DA}"/>
              </a:ext>
            </a:extLst>
          </p:cNvPr>
          <p:cNvSpPr txBox="1"/>
          <p:nvPr/>
        </p:nvSpPr>
        <p:spPr>
          <a:xfrm>
            <a:off x="5009799" y="4313380"/>
            <a:ext cx="1265100" cy="34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ea typeface="Roboto"/>
                <a:cs typeface="Roboto"/>
                <a:sym typeface="Roboto"/>
              </a:rPr>
              <a:t>8 insertions</a:t>
            </a:r>
            <a:endParaRPr sz="1200" dirty="0">
              <a:ea typeface="Roboto"/>
              <a:cs typeface="Roboto"/>
              <a:sym typeface="Roboto"/>
            </a:endParaRPr>
          </a:p>
        </p:txBody>
      </p:sp>
    </p:spTree>
    <p:extLst>
      <p:ext uri="{BB962C8B-B14F-4D97-AF65-F5344CB8AC3E}">
        <p14:creationId xmlns:p14="http://schemas.microsoft.com/office/powerpoint/2010/main" val="131246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10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7" name="Content Placeholder 6">
            <a:extLst>
              <a:ext uri="{FF2B5EF4-FFF2-40B4-BE49-F238E27FC236}">
                <a16:creationId xmlns:a16="http://schemas.microsoft.com/office/drawing/2014/main" id="{BDC0B530-434E-44B6-588E-AF727C212B83}"/>
              </a:ext>
            </a:extLst>
          </p:cNvPr>
          <p:cNvSpPr>
            <a:spLocks noGrp="1"/>
          </p:cNvSpPr>
          <p:nvPr>
            <p:ph sz="quarter" idx="13"/>
          </p:nvPr>
        </p:nvSpPr>
        <p:spPr>
          <a:prstGeom prst="rect">
            <a:avLst/>
          </a:prstGeom>
        </p:spPr>
        <p:txBody>
          <a:bodyPr/>
          <a:lstStyle/>
          <a:p>
            <a:r>
              <a:rPr lang="fr-FR" dirty="0"/>
              <a:t>Trier en utilisant </a:t>
            </a:r>
            <a:r>
              <a:rPr lang="en" dirty="0"/>
              <a:t>ListAdapter</a:t>
            </a:r>
            <a:endParaRPr lang="fr-FR" dirty="0"/>
          </a:p>
        </p:txBody>
      </p:sp>
      <p:sp>
        <p:nvSpPr>
          <p:cNvPr id="4" name="Google Shape;234;p29">
            <a:extLst>
              <a:ext uri="{FF2B5EF4-FFF2-40B4-BE49-F238E27FC236}">
                <a16:creationId xmlns:a16="http://schemas.microsoft.com/office/drawing/2014/main" id="{6ED54CB0-457B-2827-AA76-528A7A0C7C24}"/>
              </a:ext>
            </a:extLst>
          </p:cNvPr>
          <p:cNvSpPr/>
          <p:nvPr/>
        </p:nvSpPr>
        <p:spPr>
          <a:xfrm>
            <a:off x="4377247" y="4244572"/>
            <a:ext cx="678900" cy="35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 name="Google Shape;235;p29">
            <a:extLst>
              <a:ext uri="{FF2B5EF4-FFF2-40B4-BE49-F238E27FC236}">
                <a16:creationId xmlns:a16="http://schemas.microsoft.com/office/drawing/2014/main" id="{E6A9BD15-EB10-3515-0687-50A9F13B8393}"/>
              </a:ext>
            </a:extLst>
          </p:cNvPr>
          <p:cNvSpPr txBox="1"/>
          <p:nvPr/>
        </p:nvSpPr>
        <p:spPr>
          <a:xfrm>
            <a:off x="2197615" y="2731710"/>
            <a:ext cx="2020200" cy="25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b="1" dirty="0">
                <a:ea typeface="Roboto"/>
                <a:cs typeface="Roboto"/>
                <a:sym typeface="Roboto"/>
              </a:rPr>
              <a:t>État de départ</a:t>
            </a:r>
          </a:p>
        </p:txBody>
      </p:sp>
      <p:sp>
        <p:nvSpPr>
          <p:cNvPr id="6" name="Google Shape;236;p29">
            <a:extLst>
              <a:ext uri="{FF2B5EF4-FFF2-40B4-BE49-F238E27FC236}">
                <a16:creationId xmlns:a16="http://schemas.microsoft.com/office/drawing/2014/main" id="{944790A8-4507-C754-AB30-49FBC8E59459}"/>
              </a:ext>
            </a:extLst>
          </p:cNvPr>
          <p:cNvSpPr txBox="1"/>
          <p:nvPr/>
        </p:nvSpPr>
        <p:spPr>
          <a:xfrm>
            <a:off x="7835640" y="2731710"/>
            <a:ext cx="2020200" cy="25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r-FR" sz="1200" b="1" dirty="0">
                <a:ea typeface="Roboto"/>
                <a:cs typeface="Roboto"/>
                <a:sym typeface="Roboto"/>
              </a:rPr>
              <a:t>État final</a:t>
            </a:r>
          </a:p>
        </p:txBody>
      </p:sp>
      <p:sp>
        <p:nvSpPr>
          <p:cNvPr id="56" name="Google Shape;237;p29">
            <a:extLst>
              <a:ext uri="{FF2B5EF4-FFF2-40B4-BE49-F238E27FC236}">
                <a16:creationId xmlns:a16="http://schemas.microsoft.com/office/drawing/2014/main" id="{F85B7394-4DF2-8EC3-FBA1-2EC89A643FC8}"/>
              </a:ext>
            </a:extLst>
          </p:cNvPr>
          <p:cNvSpPr/>
          <p:nvPr/>
        </p:nvSpPr>
        <p:spPr>
          <a:xfrm>
            <a:off x="7105134" y="4244572"/>
            <a:ext cx="678900" cy="357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57" name="Google Shape;238;p29">
            <a:extLst>
              <a:ext uri="{FF2B5EF4-FFF2-40B4-BE49-F238E27FC236}">
                <a16:creationId xmlns:a16="http://schemas.microsoft.com/office/drawing/2014/main" id="{34219D77-FCB3-ED64-20FA-A489945B293D}"/>
              </a:ext>
            </a:extLst>
          </p:cNvPr>
          <p:cNvSpPr txBox="1"/>
          <p:nvPr/>
        </p:nvSpPr>
        <p:spPr>
          <a:xfrm>
            <a:off x="3942703" y="4607735"/>
            <a:ext cx="1577700" cy="9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ea typeface="Roboto"/>
                <a:cs typeface="Roboto"/>
                <a:sym typeface="Roboto"/>
              </a:rPr>
              <a:t>3 insertions</a:t>
            </a:r>
            <a:endParaRPr sz="1200" dirty="0">
              <a:ea typeface="Roboto"/>
              <a:cs typeface="Roboto"/>
              <a:sym typeface="Roboto"/>
            </a:endParaRPr>
          </a:p>
          <a:p>
            <a:pPr lvl="0"/>
            <a:r>
              <a:rPr lang="en" sz="1200" dirty="0">
                <a:ea typeface="Roboto"/>
                <a:cs typeface="Roboto"/>
                <a:sym typeface="Roboto"/>
              </a:rPr>
              <a:t>3 </a:t>
            </a:r>
            <a:r>
              <a:rPr lang="fr-FR" sz="1200" dirty="0">
                <a:ea typeface="Roboto"/>
                <a:cs typeface="Roboto"/>
                <a:sym typeface="Roboto"/>
              </a:rPr>
              <a:t>suppressions</a:t>
            </a:r>
            <a:endParaRPr sz="1200" dirty="0">
              <a:ea typeface="Roboto"/>
              <a:cs typeface="Roboto"/>
              <a:sym typeface="Roboto"/>
            </a:endParaRPr>
          </a:p>
        </p:txBody>
      </p:sp>
      <p:grpSp>
        <p:nvGrpSpPr>
          <p:cNvPr id="58" name="Google Shape;239;p29">
            <a:extLst>
              <a:ext uri="{FF2B5EF4-FFF2-40B4-BE49-F238E27FC236}">
                <a16:creationId xmlns:a16="http://schemas.microsoft.com/office/drawing/2014/main" id="{B4267A96-3B10-03BD-677B-AE2C5F13E7F9}"/>
              </a:ext>
            </a:extLst>
          </p:cNvPr>
          <p:cNvGrpSpPr/>
          <p:nvPr/>
        </p:nvGrpSpPr>
        <p:grpSpPr>
          <a:xfrm>
            <a:off x="2700715" y="3033705"/>
            <a:ext cx="1020780" cy="3073432"/>
            <a:chOff x="641688" y="1463645"/>
            <a:chExt cx="1020780" cy="3073432"/>
          </a:xfrm>
        </p:grpSpPr>
        <p:pic>
          <p:nvPicPr>
            <p:cNvPr id="59" name="Google Shape;240;p29">
              <a:extLst>
                <a:ext uri="{FF2B5EF4-FFF2-40B4-BE49-F238E27FC236}">
                  <a16:creationId xmlns:a16="http://schemas.microsoft.com/office/drawing/2014/main" id="{B42DB0B3-85E8-397A-E518-66805D78A671}"/>
                </a:ext>
              </a:extLst>
            </p:cNvPr>
            <p:cNvPicPr preferRelativeResize="0"/>
            <p:nvPr/>
          </p:nvPicPr>
          <p:blipFill rotWithShape="1">
            <a:blip r:embed="rId2">
              <a:alphaModFix/>
            </a:blip>
            <a:srcRect l="-5140" r="5139"/>
            <a:stretch/>
          </p:blipFill>
          <p:spPr>
            <a:xfrm>
              <a:off x="641688" y="1463645"/>
              <a:ext cx="1020780" cy="3073432"/>
            </a:xfrm>
            <a:prstGeom prst="rect">
              <a:avLst/>
            </a:prstGeom>
            <a:noFill/>
            <a:ln>
              <a:noFill/>
            </a:ln>
          </p:spPr>
        </p:pic>
        <p:sp>
          <p:nvSpPr>
            <p:cNvPr id="60" name="Google Shape;241;p29">
              <a:extLst>
                <a:ext uri="{FF2B5EF4-FFF2-40B4-BE49-F238E27FC236}">
                  <a16:creationId xmlns:a16="http://schemas.microsoft.com/office/drawing/2014/main" id="{766E49D2-57C6-8D83-3D38-9DF677460968}"/>
                </a:ext>
              </a:extLst>
            </p:cNvPr>
            <p:cNvSpPr txBox="1"/>
            <p:nvPr/>
          </p:nvSpPr>
          <p:spPr>
            <a:xfrm>
              <a:off x="769100" y="154232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61" name="Google Shape;242;p29">
              <a:extLst>
                <a:ext uri="{FF2B5EF4-FFF2-40B4-BE49-F238E27FC236}">
                  <a16:creationId xmlns:a16="http://schemas.microsoft.com/office/drawing/2014/main" id="{62B11ECF-ECAB-9923-2B31-50FA97271EDE}"/>
                </a:ext>
              </a:extLst>
            </p:cNvPr>
            <p:cNvSpPr txBox="1"/>
            <p:nvPr/>
          </p:nvSpPr>
          <p:spPr>
            <a:xfrm>
              <a:off x="769100" y="190902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62" name="Google Shape;243;p29">
              <a:extLst>
                <a:ext uri="{FF2B5EF4-FFF2-40B4-BE49-F238E27FC236}">
                  <a16:creationId xmlns:a16="http://schemas.microsoft.com/office/drawing/2014/main" id="{E1FEDA27-E1EA-7AD3-8E3A-38AB0443FE37}"/>
                </a:ext>
              </a:extLst>
            </p:cNvPr>
            <p:cNvSpPr txBox="1"/>
            <p:nvPr/>
          </p:nvSpPr>
          <p:spPr>
            <a:xfrm>
              <a:off x="769100" y="2270975"/>
              <a:ext cx="864600" cy="3579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a:solidFill>
                  <a:srgbClr val="0000FF"/>
                </a:solidFill>
                <a:ea typeface="Times New Roman"/>
                <a:cs typeface="Times New Roman"/>
                <a:sym typeface="Times New Roman"/>
              </a:endParaRPr>
            </a:p>
          </p:txBody>
        </p:sp>
        <p:sp>
          <p:nvSpPr>
            <p:cNvPr id="63" name="Google Shape;244;p29">
              <a:extLst>
                <a:ext uri="{FF2B5EF4-FFF2-40B4-BE49-F238E27FC236}">
                  <a16:creationId xmlns:a16="http://schemas.microsoft.com/office/drawing/2014/main" id="{1B85EEF1-67F9-18F5-6117-A0D1AC546791}"/>
                </a:ext>
              </a:extLst>
            </p:cNvPr>
            <p:cNvSpPr txBox="1"/>
            <p:nvPr/>
          </p:nvSpPr>
          <p:spPr>
            <a:xfrm>
              <a:off x="769100" y="2642450"/>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64" name="Google Shape;245;p29">
              <a:extLst>
                <a:ext uri="{FF2B5EF4-FFF2-40B4-BE49-F238E27FC236}">
                  <a16:creationId xmlns:a16="http://schemas.microsoft.com/office/drawing/2014/main" id="{C663384C-DF8D-B0C1-865F-E0B5BA1CEA83}"/>
                </a:ext>
              </a:extLst>
            </p:cNvPr>
            <p:cNvSpPr txBox="1"/>
            <p:nvPr/>
          </p:nvSpPr>
          <p:spPr>
            <a:xfrm>
              <a:off x="769100" y="301062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65" name="Google Shape;246;p29">
              <a:extLst>
                <a:ext uri="{FF2B5EF4-FFF2-40B4-BE49-F238E27FC236}">
                  <a16:creationId xmlns:a16="http://schemas.microsoft.com/office/drawing/2014/main" id="{574C0F7B-D24E-4228-EE1F-4EE6BF534A72}"/>
                </a:ext>
              </a:extLst>
            </p:cNvPr>
            <p:cNvSpPr txBox="1"/>
            <p:nvPr/>
          </p:nvSpPr>
          <p:spPr>
            <a:xfrm>
              <a:off x="769100" y="3373313"/>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66" name="Google Shape;247;p29">
              <a:extLst>
                <a:ext uri="{FF2B5EF4-FFF2-40B4-BE49-F238E27FC236}">
                  <a16:creationId xmlns:a16="http://schemas.microsoft.com/office/drawing/2014/main" id="{7B5FF1D1-EDA1-D15A-3CB9-C646FE2A48C0}"/>
                </a:ext>
              </a:extLst>
            </p:cNvPr>
            <p:cNvSpPr txBox="1"/>
            <p:nvPr/>
          </p:nvSpPr>
          <p:spPr>
            <a:xfrm>
              <a:off x="769100" y="3742575"/>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67" name="Google Shape;248;p29">
              <a:extLst>
                <a:ext uri="{FF2B5EF4-FFF2-40B4-BE49-F238E27FC236}">
                  <a16:creationId xmlns:a16="http://schemas.microsoft.com/office/drawing/2014/main" id="{790610E4-B827-7AA0-FCF8-AF3B497E633C}"/>
                </a:ext>
              </a:extLst>
            </p:cNvPr>
            <p:cNvSpPr txBox="1"/>
            <p:nvPr/>
          </p:nvSpPr>
          <p:spPr>
            <a:xfrm>
              <a:off x="769100" y="4110763"/>
              <a:ext cx="8646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grpSp>
        <p:nvGrpSpPr>
          <p:cNvPr id="68" name="Google Shape;249;p29">
            <a:extLst>
              <a:ext uri="{FF2B5EF4-FFF2-40B4-BE49-F238E27FC236}">
                <a16:creationId xmlns:a16="http://schemas.microsoft.com/office/drawing/2014/main" id="{05DE2F6B-A5F6-ABD4-A025-E0514A14C5E3}"/>
              </a:ext>
            </a:extLst>
          </p:cNvPr>
          <p:cNvGrpSpPr/>
          <p:nvPr/>
        </p:nvGrpSpPr>
        <p:grpSpPr>
          <a:xfrm>
            <a:off x="8406186" y="3033760"/>
            <a:ext cx="1023487" cy="3073325"/>
            <a:chOff x="7326433" y="1462825"/>
            <a:chExt cx="1023487" cy="3073325"/>
          </a:xfrm>
        </p:grpSpPr>
        <p:pic>
          <p:nvPicPr>
            <p:cNvPr id="69" name="Google Shape;250;p29">
              <a:extLst>
                <a:ext uri="{FF2B5EF4-FFF2-40B4-BE49-F238E27FC236}">
                  <a16:creationId xmlns:a16="http://schemas.microsoft.com/office/drawing/2014/main" id="{3D4B4A13-CE0D-257F-C3CD-E96F8AF5895D}"/>
                </a:ext>
              </a:extLst>
            </p:cNvPr>
            <p:cNvPicPr preferRelativeResize="0"/>
            <p:nvPr/>
          </p:nvPicPr>
          <p:blipFill>
            <a:blip r:embed="rId3">
              <a:alphaModFix/>
            </a:blip>
            <a:stretch>
              <a:fillRect/>
            </a:stretch>
          </p:blipFill>
          <p:spPr>
            <a:xfrm>
              <a:off x="7326433" y="1462825"/>
              <a:ext cx="1023487" cy="3073325"/>
            </a:xfrm>
            <a:prstGeom prst="rect">
              <a:avLst/>
            </a:prstGeom>
            <a:noFill/>
            <a:ln>
              <a:noFill/>
            </a:ln>
          </p:spPr>
        </p:pic>
        <p:sp>
          <p:nvSpPr>
            <p:cNvPr id="70" name="Google Shape;251;p29">
              <a:extLst>
                <a:ext uri="{FF2B5EF4-FFF2-40B4-BE49-F238E27FC236}">
                  <a16:creationId xmlns:a16="http://schemas.microsoft.com/office/drawing/2014/main" id="{32D770DA-C4C5-B817-313E-8C81C225BAE2}"/>
                </a:ext>
              </a:extLst>
            </p:cNvPr>
            <p:cNvSpPr txBox="1"/>
            <p:nvPr/>
          </p:nvSpPr>
          <p:spPr>
            <a:xfrm>
              <a:off x="7401675" y="153975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71" name="Google Shape;252;p29">
              <a:extLst>
                <a:ext uri="{FF2B5EF4-FFF2-40B4-BE49-F238E27FC236}">
                  <a16:creationId xmlns:a16="http://schemas.microsoft.com/office/drawing/2014/main" id="{F8D0D8F0-8890-1447-1F1D-57FCCAB01674}"/>
                </a:ext>
              </a:extLst>
            </p:cNvPr>
            <p:cNvSpPr txBox="1"/>
            <p:nvPr/>
          </p:nvSpPr>
          <p:spPr>
            <a:xfrm>
              <a:off x="7401675" y="191122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a:solidFill>
                  <a:srgbClr val="0000FF"/>
                </a:solidFill>
                <a:ea typeface="Times New Roman"/>
                <a:cs typeface="Times New Roman"/>
                <a:sym typeface="Times New Roman"/>
              </a:endParaRPr>
            </a:p>
          </p:txBody>
        </p:sp>
        <p:sp>
          <p:nvSpPr>
            <p:cNvPr id="72" name="Google Shape;253;p29">
              <a:extLst>
                <a:ext uri="{FF2B5EF4-FFF2-40B4-BE49-F238E27FC236}">
                  <a16:creationId xmlns:a16="http://schemas.microsoft.com/office/drawing/2014/main" id="{EC137598-9DE3-9701-BA58-A690F9EA1D1B}"/>
                </a:ext>
              </a:extLst>
            </p:cNvPr>
            <p:cNvSpPr txBox="1"/>
            <p:nvPr/>
          </p:nvSpPr>
          <p:spPr>
            <a:xfrm>
              <a:off x="7401675" y="2273175"/>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73" name="Google Shape;254;p29">
              <a:extLst>
                <a:ext uri="{FF2B5EF4-FFF2-40B4-BE49-F238E27FC236}">
                  <a16:creationId xmlns:a16="http://schemas.microsoft.com/office/drawing/2014/main" id="{CB8947CA-082D-837E-786D-8FBE1D061147}"/>
                </a:ext>
              </a:extLst>
            </p:cNvPr>
            <p:cNvSpPr txBox="1"/>
            <p:nvPr/>
          </p:nvSpPr>
          <p:spPr>
            <a:xfrm>
              <a:off x="7401675" y="2639888"/>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74" name="Google Shape;255;p29">
              <a:extLst>
                <a:ext uri="{FF2B5EF4-FFF2-40B4-BE49-F238E27FC236}">
                  <a16:creationId xmlns:a16="http://schemas.microsoft.com/office/drawing/2014/main" id="{01CD6950-670B-7456-ACEB-A3DA9DA910E3}"/>
                </a:ext>
              </a:extLst>
            </p:cNvPr>
            <p:cNvSpPr txBox="1"/>
            <p:nvPr/>
          </p:nvSpPr>
          <p:spPr>
            <a:xfrm>
              <a:off x="7401675" y="300660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75" name="Google Shape;256;p29">
              <a:extLst>
                <a:ext uri="{FF2B5EF4-FFF2-40B4-BE49-F238E27FC236}">
                  <a16:creationId xmlns:a16="http://schemas.microsoft.com/office/drawing/2014/main" id="{A430FEEE-A9FD-84BC-946F-8E366CE3428A}"/>
                </a:ext>
              </a:extLst>
            </p:cNvPr>
            <p:cNvSpPr txBox="1"/>
            <p:nvPr/>
          </p:nvSpPr>
          <p:spPr>
            <a:xfrm>
              <a:off x="7401675" y="3373313"/>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76" name="Google Shape;257;p29">
              <a:extLst>
                <a:ext uri="{FF2B5EF4-FFF2-40B4-BE49-F238E27FC236}">
                  <a16:creationId xmlns:a16="http://schemas.microsoft.com/office/drawing/2014/main" id="{4F86B236-F7A1-F53E-A394-57A099A1BEB5}"/>
                </a:ext>
              </a:extLst>
            </p:cNvPr>
            <p:cNvSpPr txBox="1"/>
            <p:nvPr/>
          </p:nvSpPr>
          <p:spPr>
            <a:xfrm>
              <a:off x="7401675" y="3740038"/>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77" name="Google Shape;258;p29">
              <a:extLst>
                <a:ext uri="{FF2B5EF4-FFF2-40B4-BE49-F238E27FC236}">
                  <a16:creationId xmlns:a16="http://schemas.microsoft.com/office/drawing/2014/main" id="{2D9AE7B4-5C9F-9819-F9E6-981371F4E87B}"/>
                </a:ext>
              </a:extLst>
            </p:cNvPr>
            <p:cNvSpPr txBox="1"/>
            <p:nvPr/>
          </p:nvSpPr>
          <p:spPr>
            <a:xfrm>
              <a:off x="7401675" y="4106750"/>
              <a:ext cx="873000" cy="3474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sp>
        <p:nvSpPr>
          <p:cNvPr id="78" name="Google Shape;259;p29">
            <a:extLst>
              <a:ext uri="{FF2B5EF4-FFF2-40B4-BE49-F238E27FC236}">
                <a16:creationId xmlns:a16="http://schemas.microsoft.com/office/drawing/2014/main" id="{A4CFE5F5-2C50-0C1D-81E0-6B829AF22B2C}"/>
              </a:ext>
            </a:extLst>
          </p:cNvPr>
          <p:cNvSpPr txBox="1"/>
          <p:nvPr/>
        </p:nvSpPr>
        <p:spPr>
          <a:xfrm>
            <a:off x="6685903" y="4607735"/>
            <a:ext cx="1577700" cy="9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ea typeface="Roboto"/>
                <a:cs typeface="Roboto"/>
                <a:sym typeface="Roboto"/>
              </a:rPr>
              <a:t>6 actions:</a:t>
            </a:r>
            <a:endParaRPr sz="1200" dirty="0">
              <a:ea typeface="Roboto"/>
              <a:cs typeface="Roboto"/>
              <a:sym typeface="Roboto"/>
            </a:endParaRPr>
          </a:p>
          <a:p>
            <a:pPr marL="0" lvl="0" indent="0" algn="l" rtl="0">
              <a:spcBef>
                <a:spcPts val="0"/>
              </a:spcBef>
              <a:spcAft>
                <a:spcPts val="0"/>
              </a:spcAft>
              <a:buNone/>
            </a:pPr>
            <a:r>
              <a:rPr lang="en" sz="1200" dirty="0">
                <a:ea typeface="Roboto"/>
                <a:cs typeface="Roboto"/>
                <a:sym typeface="Roboto"/>
              </a:rPr>
              <a:t>3 insertions</a:t>
            </a:r>
            <a:endParaRPr sz="1200" dirty="0">
              <a:ea typeface="Roboto"/>
              <a:cs typeface="Roboto"/>
              <a:sym typeface="Roboto"/>
            </a:endParaRPr>
          </a:p>
          <a:p>
            <a:pPr lvl="0"/>
            <a:r>
              <a:rPr lang="en" sz="1200" dirty="0">
                <a:ea typeface="Roboto"/>
                <a:cs typeface="Roboto"/>
                <a:sym typeface="Roboto"/>
              </a:rPr>
              <a:t>3 </a:t>
            </a:r>
            <a:r>
              <a:rPr lang="fr-FR" sz="1200" dirty="0">
                <a:ea typeface="Roboto"/>
                <a:cs typeface="Roboto"/>
                <a:sym typeface="Roboto"/>
              </a:rPr>
              <a:t>suppressions</a:t>
            </a:r>
            <a:endParaRPr sz="1200" dirty="0">
              <a:ea typeface="Roboto"/>
              <a:cs typeface="Roboto"/>
              <a:sym typeface="Roboto"/>
            </a:endParaRPr>
          </a:p>
        </p:txBody>
      </p:sp>
      <p:grpSp>
        <p:nvGrpSpPr>
          <p:cNvPr id="79" name="Google Shape;260;p29">
            <a:extLst>
              <a:ext uri="{FF2B5EF4-FFF2-40B4-BE49-F238E27FC236}">
                <a16:creationId xmlns:a16="http://schemas.microsoft.com/office/drawing/2014/main" id="{8C1BEAEB-083D-AA22-6559-E161C4B186E2}"/>
              </a:ext>
            </a:extLst>
          </p:cNvPr>
          <p:cNvGrpSpPr/>
          <p:nvPr/>
        </p:nvGrpSpPr>
        <p:grpSpPr>
          <a:xfrm>
            <a:off x="5554651" y="2606168"/>
            <a:ext cx="896072" cy="3522803"/>
            <a:chOff x="2716225" y="1113646"/>
            <a:chExt cx="864601" cy="3576450"/>
          </a:xfrm>
        </p:grpSpPr>
        <p:sp>
          <p:nvSpPr>
            <p:cNvPr id="80" name="Google Shape;261;p29">
              <a:extLst>
                <a:ext uri="{FF2B5EF4-FFF2-40B4-BE49-F238E27FC236}">
                  <a16:creationId xmlns:a16="http://schemas.microsoft.com/office/drawing/2014/main" id="{84D913DA-DBFF-FB00-83D2-9242DE33E990}"/>
                </a:ext>
              </a:extLst>
            </p:cNvPr>
            <p:cNvSpPr txBox="1"/>
            <p:nvPr/>
          </p:nvSpPr>
          <p:spPr>
            <a:xfrm>
              <a:off x="2716225" y="1435500"/>
              <a:ext cx="864600" cy="347400"/>
            </a:xfrm>
            <a:prstGeom prst="rect">
              <a:avLst/>
            </a:prstGeom>
            <a:solidFill>
              <a:srgbClr val="EAD5D5"/>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81" name="Google Shape;262;p29">
              <a:extLst>
                <a:ext uri="{FF2B5EF4-FFF2-40B4-BE49-F238E27FC236}">
                  <a16:creationId xmlns:a16="http://schemas.microsoft.com/office/drawing/2014/main" id="{8DFA7461-0DBE-7BAE-3B3D-66F5C3167DF2}"/>
                </a:ext>
              </a:extLst>
            </p:cNvPr>
            <p:cNvSpPr txBox="1"/>
            <p:nvPr/>
          </p:nvSpPr>
          <p:spPr>
            <a:xfrm>
              <a:off x="2716226" y="1757356"/>
              <a:ext cx="864600" cy="3474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2</a:t>
              </a:r>
              <a:endParaRPr sz="1200">
                <a:solidFill>
                  <a:srgbClr val="0000FF"/>
                </a:solidFill>
                <a:ea typeface="Times New Roman"/>
                <a:cs typeface="Times New Roman"/>
                <a:sym typeface="Times New Roman"/>
              </a:endParaRPr>
            </a:p>
          </p:txBody>
        </p:sp>
        <p:sp>
          <p:nvSpPr>
            <p:cNvPr id="82" name="Google Shape;263;p29">
              <a:extLst>
                <a:ext uri="{FF2B5EF4-FFF2-40B4-BE49-F238E27FC236}">
                  <a16:creationId xmlns:a16="http://schemas.microsoft.com/office/drawing/2014/main" id="{48EC5908-CB80-05D5-170E-F29CAEFA9222}"/>
                </a:ext>
              </a:extLst>
            </p:cNvPr>
            <p:cNvSpPr txBox="1"/>
            <p:nvPr/>
          </p:nvSpPr>
          <p:spPr>
            <a:xfrm>
              <a:off x="2716226" y="2079211"/>
              <a:ext cx="864600" cy="357900"/>
            </a:xfrm>
            <a:prstGeom prst="rect">
              <a:avLst/>
            </a:prstGeom>
            <a:solidFill>
              <a:srgbClr val="EAD5D5"/>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83" name="Google Shape;264;p29">
              <a:extLst>
                <a:ext uri="{FF2B5EF4-FFF2-40B4-BE49-F238E27FC236}">
                  <a16:creationId xmlns:a16="http://schemas.microsoft.com/office/drawing/2014/main" id="{9150A1F1-6126-99E7-A79B-E4CD0F34E129}"/>
                </a:ext>
              </a:extLst>
            </p:cNvPr>
            <p:cNvSpPr txBox="1"/>
            <p:nvPr/>
          </p:nvSpPr>
          <p:spPr>
            <a:xfrm>
              <a:off x="2716226" y="2411566"/>
              <a:ext cx="864600" cy="3474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3</a:t>
              </a:r>
              <a:endParaRPr sz="1200">
                <a:solidFill>
                  <a:srgbClr val="0000FF"/>
                </a:solidFill>
                <a:ea typeface="Times New Roman"/>
                <a:cs typeface="Times New Roman"/>
                <a:sym typeface="Times New Roman"/>
              </a:endParaRPr>
            </a:p>
          </p:txBody>
        </p:sp>
        <p:sp>
          <p:nvSpPr>
            <p:cNvPr id="84" name="Google Shape;265;p29">
              <a:extLst>
                <a:ext uri="{FF2B5EF4-FFF2-40B4-BE49-F238E27FC236}">
                  <a16:creationId xmlns:a16="http://schemas.microsoft.com/office/drawing/2014/main" id="{BE821274-1FDA-9463-46BD-B54301946AC6}"/>
                </a:ext>
              </a:extLst>
            </p:cNvPr>
            <p:cNvSpPr txBox="1"/>
            <p:nvPr/>
          </p:nvSpPr>
          <p:spPr>
            <a:xfrm>
              <a:off x="2716226" y="3055276"/>
              <a:ext cx="864600" cy="3474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4</a:t>
              </a:r>
              <a:endParaRPr sz="1200">
                <a:solidFill>
                  <a:srgbClr val="0000FF"/>
                </a:solidFill>
                <a:ea typeface="Times New Roman"/>
                <a:cs typeface="Times New Roman"/>
                <a:sym typeface="Times New Roman"/>
              </a:endParaRPr>
            </a:p>
          </p:txBody>
        </p:sp>
        <p:sp>
          <p:nvSpPr>
            <p:cNvPr id="85" name="Google Shape;266;p29">
              <a:extLst>
                <a:ext uri="{FF2B5EF4-FFF2-40B4-BE49-F238E27FC236}">
                  <a16:creationId xmlns:a16="http://schemas.microsoft.com/office/drawing/2014/main" id="{8C443380-29F6-DCD3-2B61-D3E6ED9D43CB}"/>
                </a:ext>
              </a:extLst>
            </p:cNvPr>
            <p:cNvSpPr txBox="1"/>
            <p:nvPr/>
          </p:nvSpPr>
          <p:spPr>
            <a:xfrm>
              <a:off x="2716226" y="3377131"/>
              <a:ext cx="864600" cy="347400"/>
            </a:xfrm>
            <a:prstGeom prst="rect">
              <a:avLst/>
            </a:prstGeom>
            <a:solidFill>
              <a:srgbClr val="D9EAD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5</a:t>
              </a:r>
              <a:endParaRPr sz="1200">
                <a:solidFill>
                  <a:srgbClr val="0000FF"/>
                </a:solidFill>
                <a:ea typeface="Times New Roman"/>
                <a:cs typeface="Times New Roman"/>
                <a:sym typeface="Times New Roman"/>
              </a:endParaRPr>
            </a:p>
          </p:txBody>
        </p:sp>
        <p:sp>
          <p:nvSpPr>
            <p:cNvPr id="86" name="Google Shape;267;p29">
              <a:extLst>
                <a:ext uri="{FF2B5EF4-FFF2-40B4-BE49-F238E27FC236}">
                  <a16:creationId xmlns:a16="http://schemas.microsoft.com/office/drawing/2014/main" id="{DC264F5A-E161-A912-C28E-14B6CB26614D}"/>
                </a:ext>
              </a:extLst>
            </p:cNvPr>
            <p:cNvSpPr txBox="1"/>
            <p:nvPr/>
          </p:nvSpPr>
          <p:spPr>
            <a:xfrm>
              <a:off x="2716226" y="3698986"/>
              <a:ext cx="864600" cy="347400"/>
            </a:xfrm>
            <a:prstGeom prst="rect">
              <a:avLst/>
            </a:prstGeom>
            <a:solidFill>
              <a:srgbClr val="D9EAD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6</a:t>
              </a:r>
              <a:endParaRPr sz="1200">
                <a:solidFill>
                  <a:srgbClr val="0000FF"/>
                </a:solidFill>
                <a:ea typeface="Times New Roman"/>
                <a:cs typeface="Times New Roman"/>
                <a:sym typeface="Times New Roman"/>
              </a:endParaRPr>
            </a:p>
          </p:txBody>
        </p:sp>
        <p:sp>
          <p:nvSpPr>
            <p:cNvPr id="87" name="Google Shape;268;p29">
              <a:extLst>
                <a:ext uri="{FF2B5EF4-FFF2-40B4-BE49-F238E27FC236}">
                  <a16:creationId xmlns:a16="http://schemas.microsoft.com/office/drawing/2014/main" id="{5D6FE122-81E2-87B3-5D63-3F9380F2EE44}"/>
                </a:ext>
              </a:extLst>
            </p:cNvPr>
            <p:cNvSpPr txBox="1"/>
            <p:nvPr/>
          </p:nvSpPr>
          <p:spPr>
            <a:xfrm>
              <a:off x="2716226" y="4020841"/>
              <a:ext cx="864600" cy="347400"/>
            </a:xfrm>
            <a:prstGeom prst="rect">
              <a:avLst/>
            </a:prstGeom>
            <a:solidFill>
              <a:srgbClr val="D9EAD3"/>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88" name="Google Shape;269;p29">
              <a:extLst>
                <a:ext uri="{FF2B5EF4-FFF2-40B4-BE49-F238E27FC236}">
                  <a16:creationId xmlns:a16="http://schemas.microsoft.com/office/drawing/2014/main" id="{FD2196E3-5CA7-BD61-B7BC-56BC81CDEBF3}"/>
                </a:ext>
              </a:extLst>
            </p:cNvPr>
            <p:cNvSpPr txBox="1"/>
            <p:nvPr/>
          </p:nvSpPr>
          <p:spPr>
            <a:xfrm>
              <a:off x="2716226" y="2733421"/>
              <a:ext cx="864600" cy="347400"/>
            </a:xfrm>
            <a:prstGeom prst="rect">
              <a:avLst/>
            </a:prstGeom>
            <a:solidFill>
              <a:srgbClr val="EAD5D5"/>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7</a:t>
              </a:r>
              <a:endParaRPr sz="1200">
                <a:solidFill>
                  <a:srgbClr val="0000FF"/>
                </a:solidFill>
                <a:ea typeface="Times New Roman"/>
                <a:cs typeface="Times New Roman"/>
                <a:sym typeface="Times New Roman"/>
              </a:endParaRPr>
            </a:p>
          </p:txBody>
        </p:sp>
        <p:sp>
          <p:nvSpPr>
            <p:cNvPr id="89" name="Google Shape;270;p29">
              <a:extLst>
                <a:ext uri="{FF2B5EF4-FFF2-40B4-BE49-F238E27FC236}">
                  <a16:creationId xmlns:a16="http://schemas.microsoft.com/office/drawing/2014/main" id="{BFD2B336-7960-0D9F-43F6-B104E1B9F625}"/>
                </a:ext>
              </a:extLst>
            </p:cNvPr>
            <p:cNvSpPr txBox="1"/>
            <p:nvPr/>
          </p:nvSpPr>
          <p:spPr>
            <a:xfrm>
              <a:off x="2716226" y="1113646"/>
              <a:ext cx="864600" cy="3474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1</a:t>
              </a:r>
              <a:endParaRPr sz="1200">
                <a:solidFill>
                  <a:srgbClr val="0000FF"/>
                </a:solidFill>
                <a:ea typeface="Times New Roman"/>
                <a:cs typeface="Times New Roman"/>
                <a:sym typeface="Times New Roman"/>
              </a:endParaRPr>
            </a:p>
          </p:txBody>
        </p:sp>
        <p:sp>
          <p:nvSpPr>
            <p:cNvPr id="90" name="Google Shape;271;p29">
              <a:extLst>
                <a:ext uri="{FF2B5EF4-FFF2-40B4-BE49-F238E27FC236}">
                  <a16:creationId xmlns:a16="http://schemas.microsoft.com/office/drawing/2014/main" id="{415C79A9-1C3A-3338-CCBE-9C3BB9B5DD9B}"/>
                </a:ext>
              </a:extLst>
            </p:cNvPr>
            <p:cNvSpPr txBox="1"/>
            <p:nvPr/>
          </p:nvSpPr>
          <p:spPr>
            <a:xfrm>
              <a:off x="2716226" y="4342696"/>
              <a:ext cx="864600" cy="347400"/>
            </a:xfrm>
            <a:prstGeom prst="rect">
              <a:avLst/>
            </a:prstGeom>
            <a:solidFill>
              <a:srgbClr val="FFFF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0000FF"/>
                  </a:solidFill>
                  <a:ea typeface="Times New Roman"/>
                  <a:cs typeface="Times New Roman"/>
                  <a:sym typeface="Times New Roman"/>
                </a:rPr>
                <a:t>8</a:t>
              </a:r>
              <a:endParaRPr sz="1200">
                <a:solidFill>
                  <a:srgbClr val="0000FF"/>
                </a:solidFill>
                <a:ea typeface="Times New Roman"/>
                <a:cs typeface="Times New Roman"/>
                <a:sym typeface="Times New Roman"/>
              </a:endParaRPr>
            </a:p>
          </p:txBody>
        </p:sp>
      </p:grpSp>
    </p:spTree>
    <p:extLst>
      <p:ext uri="{BB962C8B-B14F-4D97-AF65-F5344CB8AC3E}">
        <p14:creationId xmlns:p14="http://schemas.microsoft.com/office/powerpoint/2010/main" val="279326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10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10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1000"/>
                                        <p:tgtEl>
                                          <p:spTgt spid="56"/>
                                        </p:tgtEl>
                                      </p:cBhvr>
                                    </p:animEffect>
                                  </p:childTnLst>
                                </p:cTn>
                              </p:par>
                              <p:par>
                                <p:cTn id="19" presetID="10"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fade">
                                      <p:cBhvr>
                                        <p:cTn id="21"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7" name="Content Placeholder 6">
            <a:extLst>
              <a:ext uri="{FF2B5EF4-FFF2-40B4-BE49-F238E27FC236}">
                <a16:creationId xmlns:a16="http://schemas.microsoft.com/office/drawing/2014/main" id="{BDC0B530-434E-44B6-588E-AF727C212B83}"/>
              </a:ext>
            </a:extLst>
          </p:cNvPr>
          <p:cNvSpPr>
            <a:spLocks noGrp="1"/>
          </p:cNvSpPr>
          <p:nvPr>
            <p:ph sz="quarter" idx="12"/>
          </p:nvPr>
        </p:nvSpPr>
        <p:spPr>
          <a:xfrm>
            <a:off x="720000" y="1943056"/>
            <a:ext cx="10746576" cy="1980000"/>
          </a:xfrm>
          <a:prstGeom prst="rect">
            <a:avLst/>
          </a:prstGeom>
        </p:spPr>
        <p:txBody>
          <a:bodyPr/>
          <a:lstStyle/>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class</a:t>
            </a:r>
            <a:r>
              <a:rPr lang="fr-FR" sz="1200" dirty="0">
                <a:latin typeface="Consolas"/>
                <a:ea typeface="Consolas"/>
                <a:cs typeface="Consolas"/>
                <a:sym typeface="Consolas"/>
              </a:rPr>
              <a:t> </a:t>
            </a:r>
            <a:r>
              <a:rPr lang="fr-FR" sz="1200" dirty="0" err="1">
                <a:latin typeface="Consolas"/>
                <a:ea typeface="Consolas"/>
                <a:cs typeface="Consolas"/>
                <a:sym typeface="Consolas"/>
              </a:rPr>
              <a:t>NumberListAdapter</a:t>
            </a:r>
            <a:r>
              <a:rPr lang="fr-FR" sz="1200" dirty="0">
                <a:latin typeface="Consolas"/>
                <a:ea typeface="Consolas"/>
                <a:cs typeface="Consolas"/>
                <a:sym typeface="Consolas"/>
              </a:rPr>
              <a:t>: </a:t>
            </a:r>
            <a:r>
              <a:rPr lang="fr-FR" sz="1200" b="1" dirty="0" err="1">
                <a:latin typeface="Consolas"/>
                <a:ea typeface="Consolas"/>
                <a:cs typeface="Consolas"/>
                <a:sym typeface="Consolas"/>
              </a:rPr>
              <a:t>ListAdapter</a:t>
            </a:r>
            <a:r>
              <a:rPr lang="fr-FR" sz="1200" b="1" dirty="0">
                <a:latin typeface="Consolas"/>
                <a:ea typeface="Consolas"/>
                <a:cs typeface="Consolas"/>
                <a:sym typeface="Consolas"/>
              </a:rPr>
              <a:t>&lt;Int,  </a:t>
            </a:r>
          </a:p>
          <a:p>
            <a:pPr marL="0" lvl="0" indent="0" algn="l" rtl="0">
              <a:lnSpc>
                <a:spcPct val="100000"/>
              </a:lnSpc>
              <a:spcBef>
                <a:spcPts val="0"/>
              </a:spcBef>
              <a:spcAft>
                <a:spcPts val="0"/>
              </a:spcAft>
              <a:buClr>
                <a:schemeClr val="dk1"/>
              </a:buClr>
              <a:buSzPts val="1100"/>
              <a:buFont typeface="Arial"/>
              <a:buNone/>
            </a:pPr>
            <a:r>
              <a:rPr lang="fr-FR" sz="1200" b="1" dirty="0">
                <a:latin typeface="Consolas"/>
                <a:ea typeface="Consolas"/>
                <a:cs typeface="Consolas"/>
                <a:sym typeface="Consolas"/>
              </a:rPr>
              <a:t>        </a:t>
            </a:r>
            <a:r>
              <a:rPr lang="fr-FR" sz="1200" b="1" dirty="0" err="1">
                <a:latin typeface="Consolas"/>
                <a:ea typeface="Consolas"/>
                <a:cs typeface="Consolas"/>
                <a:sym typeface="Consolas"/>
              </a:rPr>
              <a:t>NumberListAdapter.IntViewHolder</a:t>
            </a:r>
            <a:r>
              <a:rPr lang="fr-FR" sz="1200" b="1" dirty="0">
                <a:latin typeface="Consolas"/>
                <a:ea typeface="Consolas"/>
                <a:cs typeface="Consolas"/>
                <a:sym typeface="Consolas"/>
              </a:rPr>
              <a:t>&gt;(</a:t>
            </a:r>
            <a:r>
              <a:rPr lang="fr-FR" sz="1200" b="1" dirty="0" err="1">
                <a:latin typeface="Consolas"/>
                <a:ea typeface="Consolas"/>
                <a:cs typeface="Consolas"/>
                <a:sym typeface="Consolas"/>
              </a:rPr>
              <a:t>RowItemDiffCallback</a:t>
            </a:r>
            <a:r>
              <a:rPr lang="fr-FR" sz="1200" b="1" dirty="0">
                <a:latin typeface="Consolas"/>
                <a:ea typeface="Consolas"/>
                <a:cs typeface="Consolas"/>
                <a:sym typeface="Consolas"/>
              </a:rPr>
              <a:t>())</a:t>
            </a:r>
            <a:r>
              <a:rPr lang="fr-FR" sz="1200" dirty="0">
                <a:latin typeface="Consolas"/>
                <a:ea typeface="Consolas"/>
                <a:cs typeface="Consolas"/>
                <a:sym typeface="Consolas"/>
              </a:rPr>
              <a:t> {</a:t>
            </a:r>
            <a:endParaRPr lang="fr-FR" sz="800" dirty="0">
              <a:latin typeface="Consolas"/>
              <a:ea typeface="Consolas"/>
              <a:cs typeface="Consolas"/>
              <a:sym typeface="Consolas"/>
            </a:endParaRPr>
          </a:p>
          <a:p>
            <a:pPr marL="0" lvl="0" indent="0" algn="l" rtl="0">
              <a:lnSpc>
                <a:spcPct val="100000"/>
              </a:lnSpc>
              <a:spcBef>
                <a:spcPts val="1000"/>
              </a:spcBef>
              <a:spcAft>
                <a:spcPts val="0"/>
              </a:spcAft>
              <a:buClr>
                <a:schemeClr val="dk1"/>
              </a:buClr>
              <a:buSzPts val="1100"/>
              <a:buFont typeface="Arial"/>
              <a:buNone/>
            </a:pPr>
            <a:endParaRPr lang="fr-FR" sz="800" dirty="0">
              <a:latin typeface="Consolas"/>
              <a:ea typeface="Consolas"/>
              <a:cs typeface="Consolas"/>
              <a:sym typeface="Consolas"/>
            </a:endParaRPr>
          </a:p>
          <a:p>
            <a:pPr marL="0" lvl="0" indent="0" algn="l" rtl="0">
              <a:lnSpc>
                <a:spcPct val="100000"/>
              </a:lnSpc>
              <a:spcBef>
                <a:spcPts val="100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class</a:t>
            </a:r>
            <a:r>
              <a:rPr lang="fr-FR" sz="900" dirty="0">
                <a:latin typeface="Consolas"/>
                <a:ea typeface="Consolas"/>
                <a:cs typeface="Consolas"/>
                <a:sym typeface="Consolas"/>
              </a:rPr>
              <a:t> </a:t>
            </a:r>
            <a:r>
              <a:rPr lang="fr-FR" sz="1200" dirty="0" err="1">
                <a:latin typeface="Consolas"/>
                <a:ea typeface="Consolas"/>
                <a:cs typeface="Consolas"/>
                <a:sym typeface="Consolas"/>
              </a:rPr>
              <a:t>IntViewHolder</a:t>
            </a:r>
            <a:r>
              <a:rPr lang="fr-FR" sz="1200" dirty="0">
                <a:latin typeface="Consolas"/>
                <a:ea typeface="Consolas"/>
                <a:cs typeface="Consolas"/>
                <a:sym typeface="Consolas"/>
              </a:rPr>
              <a:t>(val</a:t>
            </a:r>
            <a:r>
              <a:rPr lang="fr-FR" sz="900" dirty="0">
                <a:latin typeface="Consolas"/>
                <a:ea typeface="Consolas"/>
                <a:cs typeface="Consolas"/>
                <a:sym typeface="Consolas"/>
              </a:rPr>
              <a:t> </a:t>
            </a:r>
            <a:r>
              <a:rPr lang="fr-FR" sz="1200" dirty="0" err="1">
                <a:latin typeface="Consolas"/>
                <a:ea typeface="Consolas"/>
                <a:cs typeface="Consolas"/>
                <a:sym typeface="Consolas"/>
              </a:rPr>
              <a:t>row</a:t>
            </a:r>
            <a:r>
              <a:rPr lang="fr-FR" sz="1200" dirty="0">
                <a:latin typeface="Consolas"/>
                <a:ea typeface="Consolas"/>
                <a:cs typeface="Consolas"/>
                <a:sym typeface="Consolas"/>
              </a:rPr>
              <a:t>:</a:t>
            </a:r>
            <a:r>
              <a:rPr lang="fr-FR" sz="900" dirty="0">
                <a:latin typeface="Consolas"/>
                <a:ea typeface="Consolas"/>
                <a:cs typeface="Consolas"/>
                <a:sym typeface="Consolas"/>
              </a:rPr>
              <a:t> </a:t>
            </a:r>
            <a:r>
              <a:rPr lang="fr-FR" sz="1200" dirty="0" err="1">
                <a:latin typeface="Consolas"/>
                <a:ea typeface="Consolas"/>
                <a:cs typeface="Consolas"/>
                <a:sym typeface="Consolas"/>
              </a:rPr>
              <a:t>View</a:t>
            </a:r>
            <a:r>
              <a:rPr lang="fr-FR" sz="1200" dirty="0">
                <a:latin typeface="Consolas"/>
                <a:ea typeface="Consolas"/>
                <a:cs typeface="Consolas"/>
                <a:sym typeface="Consolas"/>
              </a:rPr>
              <a:t>):</a:t>
            </a:r>
            <a:r>
              <a:rPr lang="fr-FR" sz="1200" dirty="0" err="1">
                <a:latin typeface="Consolas"/>
                <a:ea typeface="Consolas"/>
                <a:cs typeface="Consolas"/>
                <a:sym typeface="Consolas"/>
              </a:rPr>
              <a:t>RecyclerView.ViewHolder</a:t>
            </a:r>
            <a:r>
              <a:rPr lang="fr-FR" sz="1200" dirty="0">
                <a:latin typeface="Consolas"/>
                <a:ea typeface="Consolas"/>
                <a:cs typeface="Consolas"/>
                <a:sym typeface="Consolas"/>
              </a:rPr>
              <a:t>(</a:t>
            </a:r>
            <a:r>
              <a:rPr lang="fr-FR" sz="1200" dirty="0" err="1">
                <a:latin typeface="Consolas"/>
                <a:ea typeface="Consolas"/>
                <a:cs typeface="Consolas"/>
                <a:sym typeface="Consolas"/>
              </a:rPr>
              <a:t>row</a:t>
            </a:r>
            <a:r>
              <a:rPr lang="fr-FR" sz="1200" dirty="0">
                <a:latin typeface="Consolas"/>
                <a:ea typeface="Consolas"/>
                <a:cs typeface="Consolas"/>
                <a:sym typeface="Consolas"/>
              </a:rPr>
              <a:t>)</a:t>
            </a:r>
            <a:r>
              <a:rPr lang="fr-FR" sz="900" dirty="0">
                <a:latin typeface="Consolas"/>
                <a:ea typeface="Consolas"/>
                <a:cs typeface="Consolas"/>
                <a:sym typeface="Consolas"/>
              </a:rPr>
              <a:t> </a:t>
            </a:r>
            <a:r>
              <a:rPr lang="fr-FR" sz="1200"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latin typeface="Consolas"/>
                <a:ea typeface="Consolas"/>
                <a:cs typeface="Consolas"/>
                <a:sym typeface="Consolas"/>
              </a:rPr>
              <a:t> </a:t>
            </a:r>
            <a:r>
              <a:rPr lang="fr-FR" sz="1200" dirty="0" err="1">
                <a:latin typeface="Consolas"/>
                <a:ea typeface="Consolas"/>
                <a:cs typeface="Consolas"/>
                <a:sym typeface="Consolas"/>
              </a:rPr>
              <a:t>textView</a:t>
            </a:r>
            <a:r>
              <a:rPr lang="fr-FR" sz="1200" dirty="0">
                <a:latin typeface="Consolas"/>
                <a:ea typeface="Consolas"/>
                <a:cs typeface="Consolas"/>
                <a:sym typeface="Consolas"/>
              </a:rPr>
              <a:t> = </a:t>
            </a:r>
            <a:r>
              <a:rPr lang="fr-FR" sz="1200" dirty="0" err="1">
                <a:latin typeface="Consolas"/>
                <a:ea typeface="Consolas"/>
                <a:cs typeface="Consolas"/>
                <a:sym typeface="Consolas"/>
              </a:rPr>
              <a:t>row.findViewById</a:t>
            </a:r>
            <a:r>
              <a:rPr lang="fr-FR" sz="1200" dirty="0">
                <a:latin typeface="Consolas"/>
                <a:ea typeface="Consolas"/>
                <a:cs typeface="Consolas"/>
                <a:sym typeface="Consolas"/>
              </a:rPr>
              <a:t>&lt;</a:t>
            </a:r>
            <a:r>
              <a:rPr lang="fr-FR" sz="1200" dirty="0" err="1">
                <a:latin typeface="Consolas"/>
                <a:ea typeface="Consolas"/>
                <a:cs typeface="Consolas"/>
                <a:sym typeface="Consolas"/>
              </a:rPr>
              <a:t>TextView</a:t>
            </a:r>
            <a:r>
              <a:rPr lang="fr-FR" sz="1200" dirty="0">
                <a:latin typeface="Consolas"/>
                <a:ea typeface="Consolas"/>
                <a:cs typeface="Consolas"/>
                <a:sym typeface="Consolas"/>
              </a:rPr>
              <a:t>&gt;(</a:t>
            </a:r>
            <a:r>
              <a:rPr lang="fr-FR" sz="1200" dirty="0" err="1">
                <a:latin typeface="Consolas"/>
                <a:ea typeface="Consolas"/>
                <a:cs typeface="Consolas"/>
                <a:sym typeface="Consolas"/>
              </a:rPr>
              <a:t>R.id.number</a:t>
            </a:r>
            <a:r>
              <a:rPr lang="fr-FR" sz="1200"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endParaRPr lang="fr-FR" sz="800" dirty="0">
              <a:latin typeface="Consolas"/>
              <a:ea typeface="Consolas"/>
              <a:cs typeface="Consolas"/>
              <a:sym typeface="Consolas"/>
            </a:endParaRPr>
          </a:p>
          <a:p>
            <a:pPr marL="0" lvl="0" indent="0" algn="l" rtl="0">
              <a:lnSpc>
                <a:spcPct val="100000"/>
              </a:lnSpc>
              <a:spcBef>
                <a:spcPts val="1000"/>
              </a:spcBef>
              <a:spcAft>
                <a:spcPts val="0"/>
              </a:spcAft>
              <a:buClr>
                <a:schemeClr val="dk1"/>
              </a:buClr>
              <a:buSzPts val="1100"/>
              <a:buFont typeface="Arial"/>
              <a:buNone/>
            </a:pPr>
            <a:r>
              <a:rPr lang="fr-FR" sz="1200" dirty="0">
                <a:latin typeface="Consolas"/>
                <a:ea typeface="Consolas"/>
                <a:cs typeface="Consolas"/>
                <a:sym typeface="Consolas"/>
              </a:rPr>
              <a:t>    ...</a:t>
            </a: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fr-FR" dirty="0"/>
              <a:t>Exemple de </a:t>
            </a:r>
            <a:r>
              <a:rPr lang="en" dirty="0"/>
              <a:t>ListAdapter</a:t>
            </a:r>
            <a:endParaRPr lang="fr-FR" dirty="0"/>
          </a:p>
        </p:txBody>
      </p:sp>
      <p:sp>
        <p:nvSpPr>
          <p:cNvPr id="9" name="Content Placeholder 8">
            <a:extLst>
              <a:ext uri="{FF2B5EF4-FFF2-40B4-BE49-F238E27FC236}">
                <a16:creationId xmlns:a16="http://schemas.microsoft.com/office/drawing/2014/main" id="{F674FED5-6C70-F722-3DB4-06D825C9AF71}"/>
              </a:ext>
            </a:extLst>
          </p:cNvPr>
          <p:cNvSpPr>
            <a:spLocks noGrp="1"/>
          </p:cNvSpPr>
          <p:nvPr>
            <p:ph sz="quarter" idx="14"/>
          </p:nvPr>
        </p:nvSpPr>
        <p:spPr/>
        <p:txBody>
          <a:bodyPr/>
          <a:lstStyle/>
          <a:p>
            <a:r>
              <a:rPr lang="fr-FR" dirty="0">
                <a:solidFill>
                  <a:schemeClr val="tx1"/>
                </a:solidFill>
              </a:rPr>
              <a:t>Détermine les transformations nécessaires pour traduire une liste en une autre  : </a:t>
            </a:r>
          </a:p>
          <a:p>
            <a:pPr marL="171450" indent="-171450">
              <a:buFont typeface="Arial" panose="020B0604020202020204" pitchFamily="34" charset="0"/>
              <a:buChar char="•"/>
            </a:pPr>
            <a:r>
              <a:rPr lang="en-US" dirty="0" err="1">
                <a:solidFill>
                  <a:schemeClr val="tx1"/>
                </a:solidFill>
              </a:rPr>
              <a:t>areContentsTheSame</a:t>
            </a:r>
            <a:r>
              <a:rPr lang="en-US" dirty="0">
                <a:solidFill>
                  <a:schemeClr val="tx1"/>
                </a:solidFill>
              </a:rPr>
              <a:t>(</a:t>
            </a:r>
            <a:r>
              <a:rPr lang="en-US" dirty="0" err="1">
                <a:solidFill>
                  <a:schemeClr val="tx1"/>
                </a:solidFill>
              </a:rPr>
              <a:t>oldItem</a:t>
            </a:r>
            <a:r>
              <a:rPr lang="en-US" dirty="0">
                <a:solidFill>
                  <a:schemeClr val="tx1"/>
                </a:solidFill>
              </a:rPr>
              <a:t>: T, </a:t>
            </a:r>
            <a:r>
              <a:rPr lang="en-US" dirty="0" err="1">
                <a:solidFill>
                  <a:schemeClr val="tx1"/>
                </a:solidFill>
              </a:rPr>
              <a:t>newItem</a:t>
            </a:r>
            <a:r>
              <a:rPr lang="en-US" dirty="0">
                <a:solidFill>
                  <a:schemeClr val="tx1"/>
                </a:solidFill>
              </a:rPr>
              <a:t>: T): Boolean </a:t>
            </a:r>
          </a:p>
          <a:p>
            <a:pPr marL="171450" indent="-171450">
              <a:buFont typeface="Arial" panose="020B0604020202020204" pitchFamily="34" charset="0"/>
              <a:buChar char="•"/>
            </a:pPr>
            <a:r>
              <a:rPr lang="en-US" dirty="0" err="1">
                <a:solidFill>
                  <a:schemeClr val="tx1"/>
                </a:solidFill>
              </a:rPr>
              <a:t>areItemsTheSame</a:t>
            </a:r>
            <a:r>
              <a:rPr lang="en-US" dirty="0">
                <a:solidFill>
                  <a:schemeClr val="tx1"/>
                </a:solidFill>
              </a:rPr>
              <a:t>(</a:t>
            </a:r>
            <a:r>
              <a:rPr lang="en-US" dirty="0" err="1">
                <a:solidFill>
                  <a:schemeClr val="tx1"/>
                </a:solidFill>
              </a:rPr>
              <a:t>oldItem</a:t>
            </a:r>
            <a:r>
              <a:rPr lang="en-US" dirty="0">
                <a:solidFill>
                  <a:schemeClr val="tx1"/>
                </a:solidFill>
              </a:rPr>
              <a:t>: T, </a:t>
            </a:r>
            <a:r>
              <a:rPr lang="en-US" dirty="0" err="1">
                <a:solidFill>
                  <a:schemeClr val="tx1"/>
                </a:solidFill>
              </a:rPr>
              <a:t>newItem</a:t>
            </a:r>
            <a:r>
              <a:rPr lang="en-US" dirty="0">
                <a:solidFill>
                  <a:schemeClr val="tx1"/>
                </a:solidFill>
              </a:rPr>
              <a:t>: T): Boolean</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FD13BEB2-DFD9-2D6A-ED8D-37E2F85EBF99}"/>
              </a:ext>
            </a:extLst>
          </p:cNvPr>
          <p:cNvSpPr>
            <a:spLocks noGrp="1"/>
          </p:cNvSpPr>
          <p:nvPr>
            <p:ph sz="quarter" idx="15"/>
          </p:nvPr>
        </p:nvSpPr>
        <p:spPr/>
        <p:txBody>
          <a:bodyPr/>
          <a:lstStyle/>
          <a:p>
            <a:r>
              <a:rPr lang="en" dirty="0"/>
              <a:t>DiffUtil.ItemCallback</a:t>
            </a:r>
            <a:endParaRPr lang="fr-FR" dirty="0"/>
          </a:p>
        </p:txBody>
      </p:sp>
      <p:grpSp>
        <p:nvGrpSpPr>
          <p:cNvPr id="13" name="Groupe 9">
            <a:extLst>
              <a:ext uri="{FF2B5EF4-FFF2-40B4-BE49-F238E27FC236}">
                <a16:creationId xmlns:a16="http://schemas.microsoft.com/office/drawing/2014/main" id="{39937779-C688-9A04-0103-FC7D490232B4}"/>
              </a:ext>
            </a:extLst>
          </p:cNvPr>
          <p:cNvGrpSpPr/>
          <p:nvPr/>
        </p:nvGrpSpPr>
        <p:grpSpPr>
          <a:xfrm>
            <a:off x="6349380" y="1657599"/>
            <a:ext cx="5226463" cy="1665810"/>
            <a:chOff x="1779843" y="3179058"/>
            <a:chExt cx="5226463" cy="1665810"/>
          </a:xfrm>
        </p:grpSpPr>
        <p:grpSp>
          <p:nvGrpSpPr>
            <p:cNvPr id="14" name="Groupe 10">
              <a:extLst>
                <a:ext uri="{FF2B5EF4-FFF2-40B4-BE49-F238E27FC236}">
                  <a16:creationId xmlns:a16="http://schemas.microsoft.com/office/drawing/2014/main" id="{0B3B457A-2A82-F02E-B494-A3F8090226FC}"/>
                </a:ext>
              </a:extLst>
            </p:cNvPr>
            <p:cNvGrpSpPr/>
            <p:nvPr/>
          </p:nvGrpSpPr>
          <p:grpSpPr>
            <a:xfrm>
              <a:off x="1779843" y="3179058"/>
              <a:ext cx="5226463" cy="1665810"/>
              <a:chOff x="1779843" y="3179058"/>
              <a:chExt cx="5226463" cy="1665810"/>
            </a:xfrm>
          </p:grpSpPr>
          <p:sp>
            <p:nvSpPr>
              <p:cNvPr id="16" name="Forme libre : forme 12">
                <a:extLst>
                  <a:ext uri="{FF2B5EF4-FFF2-40B4-BE49-F238E27FC236}">
                    <a16:creationId xmlns:a16="http://schemas.microsoft.com/office/drawing/2014/main" id="{6F64E509-8A12-39D9-E11E-29FE56041B8B}"/>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17" name="Forme libre : forme 13">
                <a:extLst>
                  <a:ext uri="{FF2B5EF4-FFF2-40B4-BE49-F238E27FC236}">
                    <a16:creationId xmlns:a16="http://schemas.microsoft.com/office/drawing/2014/main" id="{9E086B5F-0BDD-BF7E-336E-580D431E5C39}"/>
                  </a:ext>
                </a:extLst>
              </p:cNvPr>
              <p:cNvSpPr/>
              <p:nvPr/>
            </p:nvSpPr>
            <p:spPr>
              <a:xfrm>
                <a:off x="2246008" y="3565339"/>
                <a:ext cx="4760298" cy="1279529"/>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Il y a peu de changements entre le code de l'adaptateur précédent et celui de </a:t>
                </a:r>
                <a:r>
                  <a:rPr lang="fr-FR" sz="1200" dirty="0" err="1">
                    <a:solidFill>
                      <a:schemeClr val="tx1"/>
                    </a:solidFill>
                  </a:rPr>
                  <a:t>ListAdapter</a:t>
                </a:r>
                <a:r>
                  <a:rPr lang="fr-FR" sz="1200" dirty="0">
                    <a:solidFill>
                      <a:schemeClr val="tx1"/>
                    </a:solidFill>
                  </a:rPr>
                  <a:t>. Le premier changement majeur est l'ajout du type de données de la liste. Au lieu d'étendre </a:t>
                </a:r>
                <a:r>
                  <a:rPr lang="fr-FR" sz="1200" dirty="0" err="1">
                    <a:solidFill>
                      <a:schemeClr val="tx1"/>
                    </a:solidFill>
                  </a:rPr>
                  <a:t>RecyclerView.Adapter</a:t>
                </a:r>
                <a:r>
                  <a:rPr lang="fr-FR" sz="1200" dirty="0">
                    <a:solidFill>
                      <a:schemeClr val="tx1"/>
                    </a:solidFill>
                  </a:rPr>
                  <a:t>&lt;</a:t>
                </a:r>
                <a:r>
                  <a:rPr lang="fr-FR" sz="1200" dirty="0" err="1">
                    <a:solidFill>
                      <a:schemeClr val="tx1"/>
                    </a:solidFill>
                  </a:rPr>
                  <a:t>ViewHolder</a:t>
                </a:r>
                <a:r>
                  <a:rPr lang="fr-FR" sz="1200" dirty="0">
                    <a:solidFill>
                      <a:schemeClr val="tx1"/>
                    </a:solidFill>
                  </a:rPr>
                  <a:t>&gt;, nous étendons </a:t>
                </a:r>
                <a:r>
                  <a:rPr lang="fr-FR" sz="1200" dirty="0" err="1">
                    <a:solidFill>
                      <a:schemeClr val="tx1"/>
                    </a:solidFill>
                  </a:rPr>
                  <a:t>ListAdapter</a:t>
                </a:r>
                <a:r>
                  <a:rPr lang="fr-FR" sz="1200" dirty="0">
                    <a:solidFill>
                      <a:schemeClr val="tx1"/>
                    </a:solidFill>
                  </a:rPr>
                  <a:t>&lt;Int, </a:t>
                </a:r>
                <a:r>
                  <a:rPr lang="fr-FR" sz="1200" dirty="0" err="1">
                    <a:solidFill>
                      <a:schemeClr val="tx1"/>
                    </a:solidFill>
                  </a:rPr>
                  <a:t>ViewHolder</a:t>
                </a:r>
                <a:r>
                  <a:rPr lang="fr-FR" sz="1200" dirty="0">
                    <a:solidFill>
                      <a:schemeClr val="tx1"/>
                    </a:solidFill>
                  </a:rPr>
                  <a:t>&gt;. Le deuxième changement est le passage d'un objet </a:t>
                </a:r>
                <a:r>
                  <a:rPr lang="fr-FR" sz="1200" dirty="0" err="1">
                    <a:solidFill>
                      <a:schemeClr val="tx1"/>
                    </a:solidFill>
                  </a:rPr>
                  <a:t>DiffUtil.ItemCallback</a:t>
                </a:r>
                <a:r>
                  <a:rPr lang="fr-FR" sz="1200" dirty="0">
                    <a:solidFill>
                      <a:schemeClr val="tx1"/>
                    </a:solidFill>
                  </a:rPr>
                  <a:t> qui détermine comment différencier deux listes. </a:t>
                </a:r>
              </a:p>
            </p:txBody>
          </p:sp>
          <p:sp>
            <p:nvSpPr>
              <p:cNvPr id="18" name="Rectangle 17">
                <a:extLst>
                  <a:ext uri="{FF2B5EF4-FFF2-40B4-BE49-F238E27FC236}">
                    <a16:creationId xmlns:a16="http://schemas.microsoft.com/office/drawing/2014/main" id="{5764370A-8474-D74D-52F1-E52AF00FB3EC}"/>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15" name="Graphique 11">
              <a:extLst>
                <a:ext uri="{FF2B5EF4-FFF2-40B4-BE49-F238E27FC236}">
                  <a16:creationId xmlns:a16="http://schemas.microsoft.com/office/drawing/2014/main" id="{2D804E8D-2385-9A2B-3DDD-1A9AEACC18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grpSp>
        <p:nvGrpSpPr>
          <p:cNvPr id="21" name="Groupe 9">
            <a:extLst>
              <a:ext uri="{FF2B5EF4-FFF2-40B4-BE49-F238E27FC236}">
                <a16:creationId xmlns:a16="http://schemas.microsoft.com/office/drawing/2014/main" id="{1EB330FA-885B-8882-0BF0-51BF7EFD2AB4}"/>
              </a:ext>
            </a:extLst>
          </p:cNvPr>
          <p:cNvGrpSpPr/>
          <p:nvPr/>
        </p:nvGrpSpPr>
        <p:grpSpPr>
          <a:xfrm>
            <a:off x="4454852" y="4792140"/>
            <a:ext cx="7120991" cy="1665810"/>
            <a:chOff x="1779843" y="3179058"/>
            <a:chExt cx="7120991" cy="1665810"/>
          </a:xfrm>
        </p:grpSpPr>
        <p:grpSp>
          <p:nvGrpSpPr>
            <p:cNvPr id="22" name="Groupe 10">
              <a:extLst>
                <a:ext uri="{FF2B5EF4-FFF2-40B4-BE49-F238E27FC236}">
                  <a16:creationId xmlns:a16="http://schemas.microsoft.com/office/drawing/2014/main" id="{0BAE24AE-56E7-0375-5CDC-A79F0F7874D1}"/>
                </a:ext>
              </a:extLst>
            </p:cNvPr>
            <p:cNvGrpSpPr/>
            <p:nvPr/>
          </p:nvGrpSpPr>
          <p:grpSpPr>
            <a:xfrm>
              <a:off x="1779843" y="3179058"/>
              <a:ext cx="7120991" cy="1665810"/>
              <a:chOff x="1779843" y="3179058"/>
              <a:chExt cx="7120991" cy="1665810"/>
            </a:xfrm>
          </p:grpSpPr>
          <p:sp>
            <p:nvSpPr>
              <p:cNvPr id="24" name="Forme libre : forme 12">
                <a:extLst>
                  <a:ext uri="{FF2B5EF4-FFF2-40B4-BE49-F238E27FC236}">
                    <a16:creationId xmlns:a16="http://schemas.microsoft.com/office/drawing/2014/main" id="{D43F2A16-F264-4E7C-9F73-FA4D0D0FF280}"/>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25" name="Forme libre : forme 13">
                <a:extLst>
                  <a:ext uri="{FF2B5EF4-FFF2-40B4-BE49-F238E27FC236}">
                    <a16:creationId xmlns:a16="http://schemas.microsoft.com/office/drawing/2014/main" id="{93E83AEA-06C4-B460-9002-AF331FD16EB4}"/>
                  </a:ext>
                </a:extLst>
              </p:cNvPr>
              <p:cNvSpPr/>
              <p:nvPr/>
            </p:nvSpPr>
            <p:spPr>
              <a:xfrm>
                <a:off x="2246007" y="3565339"/>
                <a:ext cx="6654827" cy="1279529"/>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err="1">
                    <a:solidFill>
                      <a:schemeClr val="tx1"/>
                    </a:solidFill>
                  </a:rPr>
                  <a:t>DiffUtil.ItemCallback</a:t>
                </a:r>
                <a:r>
                  <a:rPr lang="fr-FR" sz="1200" dirty="0">
                    <a:solidFill>
                      <a:schemeClr val="tx1"/>
                    </a:solidFill>
                  </a:rPr>
                  <a:t> spécifie une fonction de rappel pour calculer la différence entre deux éléments non nuls d'une liste. Il possède deux fonctions abstraites qui doivent être surchargées : </a:t>
                </a:r>
                <a:r>
                  <a:rPr lang="fr-FR" sz="1200" dirty="0" err="1">
                    <a:solidFill>
                      <a:schemeClr val="tx1"/>
                    </a:solidFill>
                  </a:rPr>
                  <a:t>areContentsTheSame</a:t>
                </a:r>
                <a:r>
                  <a:rPr lang="fr-FR" sz="1200" dirty="0">
                    <a:solidFill>
                      <a:schemeClr val="tx1"/>
                    </a:solidFill>
                  </a:rPr>
                  <a:t>() et </a:t>
                </a:r>
                <a:r>
                  <a:rPr lang="fr-FR" sz="1200" dirty="0" err="1">
                    <a:solidFill>
                      <a:schemeClr val="tx1"/>
                    </a:solidFill>
                  </a:rPr>
                  <a:t>areItemsTheSame</a:t>
                </a:r>
                <a:r>
                  <a:rPr lang="fr-FR" sz="1200" dirty="0">
                    <a:solidFill>
                      <a:schemeClr val="tx1"/>
                    </a:solidFill>
                  </a:rPr>
                  <a:t>(). Bien que ces méthodes semblent similaires, le fait d'avoir les deux permet de mieux contrôler la façon dont les données sont traitées. Par exemple, il se peut que dans un ensemble de données, deux vues d'éléments de liste semblent visuellement identiques à l'utilisateur, mais représentent en réalité deux éléments différents dans les données source.</a:t>
                </a:r>
              </a:p>
            </p:txBody>
          </p:sp>
          <p:sp>
            <p:nvSpPr>
              <p:cNvPr id="26" name="Rectangle 25">
                <a:extLst>
                  <a:ext uri="{FF2B5EF4-FFF2-40B4-BE49-F238E27FC236}">
                    <a16:creationId xmlns:a16="http://schemas.microsoft.com/office/drawing/2014/main" id="{C34A1A16-0C0A-C4D9-38E1-872CD11EFDE4}"/>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23" name="Graphique 11">
              <a:extLst>
                <a:ext uri="{FF2B5EF4-FFF2-40B4-BE49-F238E27FC236}">
                  <a16:creationId xmlns:a16="http://schemas.microsoft.com/office/drawing/2014/main" id="{86620FB7-034F-7DB3-FD5E-15F848D204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2954537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7" name="Content Placeholder 6">
            <a:extLst>
              <a:ext uri="{FF2B5EF4-FFF2-40B4-BE49-F238E27FC236}">
                <a16:creationId xmlns:a16="http://schemas.microsoft.com/office/drawing/2014/main" id="{BDC0B530-434E-44B6-588E-AF727C212B83}"/>
              </a:ext>
            </a:extLst>
          </p:cNvPr>
          <p:cNvSpPr>
            <a:spLocks noGrp="1"/>
          </p:cNvSpPr>
          <p:nvPr>
            <p:ph sz="quarter" idx="12"/>
          </p:nvPr>
        </p:nvSpPr>
        <p:spPr>
          <a:prstGeom prst="rect">
            <a:avLst/>
          </a:prstGeom>
        </p:spPr>
        <p:txBody>
          <a:bodyPr/>
          <a:lstStyle/>
          <a:p>
            <a:pPr marL="0" lvl="0" indent="0" algn="l" rtl="0">
              <a:lnSpc>
                <a:spcPct val="100000"/>
              </a:lnSpc>
              <a:spcBef>
                <a:spcPts val="0"/>
              </a:spcBef>
              <a:spcAft>
                <a:spcPts val="0"/>
              </a:spcAft>
              <a:buClr>
                <a:schemeClr val="dk1"/>
              </a:buClr>
              <a:buSzPts val="1100"/>
              <a:buFont typeface="Arial"/>
              <a:buNone/>
            </a:pPr>
            <a:r>
              <a:rPr lang="fr-FR" sz="1200" dirty="0">
                <a:solidFill>
                  <a:srgbClr val="3F51B5"/>
                </a:solidFill>
                <a:latin typeface="Consolas"/>
                <a:ea typeface="Consolas"/>
                <a:cs typeface="Consolas"/>
                <a:sym typeface="Consolas"/>
              </a:rPr>
              <a:t>class</a:t>
            </a:r>
            <a:r>
              <a:rPr lang="fr-FR" sz="1200" dirty="0">
                <a:latin typeface="Consolas"/>
                <a:ea typeface="Consolas"/>
                <a:cs typeface="Consolas"/>
                <a:sym typeface="Consolas"/>
              </a:rPr>
              <a:t> </a:t>
            </a:r>
            <a:r>
              <a:rPr lang="fr-FR" sz="1200" dirty="0" err="1">
                <a:latin typeface="Consolas"/>
                <a:ea typeface="Consolas"/>
                <a:cs typeface="Consolas"/>
                <a:sym typeface="Consolas"/>
              </a:rPr>
              <a:t>RowItemDiffCallback</a:t>
            </a:r>
            <a:r>
              <a:rPr lang="fr-FR" sz="1200" dirty="0">
                <a:latin typeface="Consolas"/>
                <a:ea typeface="Consolas"/>
                <a:cs typeface="Consolas"/>
                <a:sym typeface="Consolas"/>
              </a:rPr>
              <a:t> : </a:t>
            </a:r>
            <a:r>
              <a:rPr lang="fr-FR" sz="1200" dirty="0" err="1">
                <a:latin typeface="Consolas"/>
                <a:ea typeface="Consolas"/>
                <a:cs typeface="Consolas"/>
                <a:sym typeface="Consolas"/>
              </a:rPr>
              <a:t>DiffUtil.ItemCallback</a:t>
            </a:r>
            <a:r>
              <a:rPr lang="fr-FR" sz="1200" dirty="0">
                <a:latin typeface="Consolas"/>
                <a:ea typeface="Consolas"/>
                <a:cs typeface="Consolas"/>
                <a:sym typeface="Consolas"/>
              </a:rPr>
              <a:t>&lt;Int&gt;() {</a:t>
            </a:r>
          </a:p>
          <a:p>
            <a:pPr marL="0" lvl="0" indent="0" algn="l" rtl="0">
              <a:lnSpc>
                <a:spcPct val="100000"/>
              </a:lnSpc>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override</a:t>
            </a:r>
            <a:r>
              <a:rPr lang="fr-FR" sz="1200" dirty="0">
                <a:solidFill>
                  <a:srgbClr val="3F51B5"/>
                </a:solidFill>
                <a:latin typeface="Consolas"/>
                <a:ea typeface="Consolas"/>
                <a:cs typeface="Consolas"/>
                <a:sym typeface="Consolas"/>
              </a:rPr>
              <a:t> fun</a:t>
            </a:r>
            <a:r>
              <a:rPr lang="fr-FR" sz="1200" dirty="0">
                <a:latin typeface="Consolas"/>
                <a:ea typeface="Consolas"/>
                <a:cs typeface="Consolas"/>
                <a:sym typeface="Consolas"/>
              </a:rPr>
              <a:t> </a:t>
            </a:r>
            <a:r>
              <a:rPr lang="fr-FR" sz="1200" dirty="0" err="1">
                <a:latin typeface="Consolas"/>
                <a:ea typeface="Consolas"/>
                <a:cs typeface="Consolas"/>
                <a:sym typeface="Consolas"/>
              </a:rPr>
              <a:t>areItemsTheSame</a:t>
            </a:r>
            <a:r>
              <a:rPr lang="fr-FR" sz="1200" dirty="0">
                <a:latin typeface="Consolas"/>
                <a:ea typeface="Consolas"/>
                <a:cs typeface="Consolas"/>
                <a:sym typeface="Consolas"/>
              </a:rPr>
              <a:t>(</a:t>
            </a:r>
            <a:r>
              <a:rPr lang="fr-FR" sz="1200" dirty="0" err="1">
                <a:latin typeface="Consolas"/>
                <a:ea typeface="Consolas"/>
                <a:cs typeface="Consolas"/>
                <a:sym typeface="Consolas"/>
              </a:rPr>
              <a:t>oldItem</a:t>
            </a:r>
            <a:r>
              <a:rPr lang="fr-FR" sz="1200" dirty="0">
                <a:latin typeface="Consolas"/>
                <a:ea typeface="Consolas"/>
                <a:cs typeface="Consolas"/>
                <a:sym typeface="Consolas"/>
              </a:rPr>
              <a:t>: Int, </a:t>
            </a:r>
            <a:r>
              <a:rPr lang="fr-FR" sz="1200" dirty="0" err="1">
                <a:latin typeface="Consolas"/>
                <a:ea typeface="Consolas"/>
                <a:cs typeface="Consolas"/>
                <a:sym typeface="Consolas"/>
              </a:rPr>
              <a:t>newItem</a:t>
            </a:r>
            <a:r>
              <a:rPr lang="fr-FR" sz="1200" dirty="0">
                <a:latin typeface="Consolas"/>
                <a:ea typeface="Consolas"/>
                <a:cs typeface="Consolas"/>
                <a:sym typeface="Consolas"/>
              </a:rPr>
              <a:t>: Int): Boolean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latin typeface="Consolas"/>
                <a:ea typeface="Consolas"/>
                <a:cs typeface="Consolas"/>
                <a:sym typeface="Consolas"/>
              </a:rPr>
              <a:t> </a:t>
            </a:r>
            <a:r>
              <a:rPr lang="fr-FR" sz="1200" dirty="0" err="1">
                <a:latin typeface="Consolas"/>
                <a:ea typeface="Consolas"/>
                <a:cs typeface="Consolas"/>
                <a:sym typeface="Consolas"/>
              </a:rPr>
              <a:t>oldItem</a:t>
            </a:r>
            <a:r>
              <a:rPr lang="fr-FR" sz="1200" dirty="0">
                <a:latin typeface="Consolas"/>
                <a:ea typeface="Consolas"/>
                <a:cs typeface="Consolas"/>
                <a:sym typeface="Consolas"/>
              </a:rPr>
              <a:t> == </a:t>
            </a:r>
            <a:r>
              <a:rPr lang="fr-FR" sz="1200" dirty="0" err="1">
                <a:latin typeface="Consolas"/>
                <a:ea typeface="Consolas"/>
                <a:cs typeface="Consolas"/>
                <a:sym typeface="Consolas"/>
              </a:rPr>
              <a:t>newItem</a:t>
            </a: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override</a:t>
            </a:r>
            <a:r>
              <a:rPr lang="fr-FR" sz="1000" dirty="0">
                <a:solidFill>
                  <a:srgbClr val="3F51B5"/>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1000" dirty="0">
                <a:latin typeface="Consolas"/>
                <a:ea typeface="Consolas"/>
                <a:cs typeface="Consolas"/>
                <a:sym typeface="Consolas"/>
              </a:rPr>
              <a:t> </a:t>
            </a:r>
            <a:r>
              <a:rPr lang="fr-FR" sz="1200" dirty="0" err="1">
                <a:latin typeface="Consolas"/>
                <a:ea typeface="Consolas"/>
                <a:cs typeface="Consolas"/>
                <a:sym typeface="Consolas"/>
              </a:rPr>
              <a:t>areContentsTheSame</a:t>
            </a:r>
            <a:r>
              <a:rPr lang="fr-FR" sz="1200" dirty="0">
                <a:latin typeface="Consolas"/>
                <a:ea typeface="Consolas"/>
                <a:cs typeface="Consolas"/>
                <a:sym typeface="Consolas"/>
              </a:rPr>
              <a:t>(</a:t>
            </a:r>
            <a:r>
              <a:rPr lang="fr-FR" sz="1200" dirty="0" err="1">
                <a:latin typeface="Consolas"/>
                <a:ea typeface="Consolas"/>
                <a:cs typeface="Consolas"/>
                <a:sym typeface="Consolas"/>
              </a:rPr>
              <a:t>oldItem</a:t>
            </a:r>
            <a:r>
              <a:rPr lang="fr-FR" sz="1200" dirty="0">
                <a:latin typeface="Consolas"/>
                <a:ea typeface="Consolas"/>
                <a:cs typeface="Consolas"/>
                <a:sym typeface="Consolas"/>
              </a:rPr>
              <a:t>: Int,</a:t>
            </a:r>
            <a:r>
              <a:rPr lang="fr-FR" sz="1000" dirty="0">
                <a:latin typeface="Consolas"/>
                <a:ea typeface="Consolas"/>
                <a:cs typeface="Consolas"/>
                <a:sym typeface="Consolas"/>
              </a:rPr>
              <a:t> </a:t>
            </a:r>
            <a:r>
              <a:rPr lang="fr-FR" sz="1200" dirty="0" err="1">
                <a:latin typeface="Consolas"/>
                <a:ea typeface="Consolas"/>
                <a:cs typeface="Consolas"/>
                <a:sym typeface="Consolas"/>
              </a:rPr>
              <a:t>newItem</a:t>
            </a:r>
            <a:r>
              <a:rPr lang="fr-FR" sz="1200" dirty="0">
                <a:latin typeface="Consolas"/>
                <a:ea typeface="Consolas"/>
                <a:cs typeface="Consolas"/>
                <a:sym typeface="Consolas"/>
              </a:rPr>
              <a:t>:</a:t>
            </a:r>
            <a:r>
              <a:rPr lang="fr-FR" sz="1000" dirty="0">
                <a:latin typeface="Consolas"/>
                <a:ea typeface="Consolas"/>
                <a:cs typeface="Consolas"/>
                <a:sym typeface="Consolas"/>
              </a:rPr>
              <a:t> </a:t>
            </a:r>
            <a:r>
              <a:rPr lang="fr-FR" sz="1200" dirty="0">
                <a:latin typeface="Consolas"/>
                <a:ea typeface="Consolas"/>
                <a:cs typeface="Consolas"/>
                <a:sym typeface="Consolas"/>
              </a:rPr>
              <a:t>Int):</a:t>
            </a:r>
            <a:r>
              <a:rPr lang="fr-FR" sz="1000" dirty="0">
                <a:latin typeface="Consolas"/>
                <a:ea typeface="Consolas"/>
                <a:cs typeface="Consolas"/>
                <a:sym typeface="Consolas"/>
              </a:rPr>
              <a:t> </a:t>
            </a:r>
            <a:r>
              <a:rPr lang="fr-FR" sz="1200" dirty="0">
                <a:latin typeface="Consolas"/>
                <a:ea typeface="Consolas"/>
                <a:cs typeface="Consolas"/>
                <a:sym typeface="Consolas"/>
              </a:rPr>
              <a:t>Boolean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latin typeface="Consolas"/>
                <a:ea typeface="Consolas"/>
                <a:cs typeface="Consolas"/>
                <a:sym typeface="Consolas"/>
              </a:rPr>
              <a:t> </a:t>
            </a:r>
            <a:r>
              <a:rPr lang="fr-FR" sz="1200" dirty="0" err="1">
                <a:latin typeface="Consolas"/>
                <a:ea typeface="Consolas"/>
                <a:cs typeface="Consolas"/>
                <a:sym typeface="Consolas"/>
              </a:rPr>
              <a:t>oldItem</a:t>
            </a:r>
            <a:r>
              <a:rPr lang="fr-FR" sz="1200" dirty="0">
                <a:latin typeface="Consolas"/>
                <a:ea typeface="Consolas"/>
                <a:cs typeface="Consolas"/>
                <a:sym typeface="Consolas"/>
              </a:rPr>
              <a:t> == </a:t>
            </a:r>
            <a:r>
              <a:rPr lang="fr-FR" sz="1200" dirty="0" err="1">
                <a:latin typeface="Consolas"/>
                <a:ea typeface="Consolas"/>
                <a:cs typeface="Consolas"/>
                <a:sym typeface="Consolas"/>
              </a:rPr>
              <a:t>newItem</a:t>
            </a: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lnSpc>
                <a:spcPct val="100000"/>
              </a:lnSpc>
              <a:spcBef>
                <a:spcPts val="0"/>
              </a:spcBef>
              <a:spcAft>
                <a:spcPts val="595"/>
              </a:spcAft>
              <a:buClr>
                <a:schemeClr val="dk1"/>
              </a:buClr>
              <a:buSzPts val="1100"/>
              <a:buFont typeface="Arial"/>
              <a:buNone/>
            </a:pPr>
            <a:r>
              <a:rPr lang="fr-FR" sz="1200" dirty="0">
                <a:latin typeface="Consolas"/>
                <a:ea typeface="Consolas"/>
                <a:cs typeface="Consolas"/>
                <a:sym typeface="Consolas"/>
              </a:rPr>
              <a:t>}</a:t>
            </a: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fr-FR" dirty="0"/>
              <a:t>Exemple de </a:t>
            </a:r>
            <a:r>
              <a:rPr lang="en" dirty="0"/>
              <a:t>DiffUtil.ItemCallback </a:t>
            </a:r>
            <a:endParaRPr lang="fr-FR" dirty="0"/>
          </a:p>
        </p:txBody>
      </p:sp>
      <p:grpSp>
        <p:nvGrpSpPr>
          <p:cNvPr id="13" name="Groupe 9">
            <a:extLst>
              <a:ext uri="{FF2B5EF4-FFF2-40B4-BE49-F238E27FC236}">
                <a16:creationId xmlns:a16="http://schemas.microsoft.com/office/drawing/2014/main" id="{39937779-C688-9A04-0103-FC7D490232B4}"/>
              </a:ext>
            </a:extLst>
          </p:cNvPr>
          <p:cNvGrpSpPr/>
          <p:nvPr/>
        </p:nvGrpSpPr>
        <p:grpSpPr>
          <a:xfrm>
            <a:off x="720000" y="4200503"/>
            <a:ext cx="10516035" cy="2144879"/>
            <a:chOff x="1779843" y="3179058"/>
            <a:chExt cx="10516035" cy="2144879"/>
          </a:xfrm>
        </p:grpSpPr>
        <p:grpSp>
          <p:nvGrpSpPr>
            <p:cNvPr id="14" name="Groupe 10">
              <a:extLst>
                <a:ext uri="{FF2B5EF4-FFF2-40B4-BE49-F238E27FC236}">
                  <a16:creationId xmlns:a16="http://schemas.microsoft.com/office/drawing/2014/main" id="{0B3B457A-2A82-F02E-B494-A3F8090226FC}"/>
                </a:ext>
              </a:extLst>
            </p:cNvPr>
            <p:cNvGrpSpPr/>
            <p:nvPr/>
          </p:nvGrpSpPr>
          <p:grpSpPr>
            <a:xfrm>
              <a:off x="1779843" y="3179058"/>
              <a:ext cx="10516035" cy="2144879"/>
              <a:chOff x="1779843" y="3179058"/>
              <a:chExt cx="10516035" cy="2144879"/>
            </a:xfrm>
          </p:grpSpPr>
          <p:sp>
            <p:nvSpPr>
              <p:cNvPr id="16" name="Forme libre : forme 12">
                <a:extLst>
                  <a:ext uri="{FF2B5EF4-FFF2-40B4-BE49-F238E27FC236}">
                    <a16:creationId xmlns:a16="http://schemas.microsoft.com/office/drawing/2014/main" id="{6F64E509-8A12-39D9-E11E-29FE56041B8B}"/>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17" name="Forme libre : forme 13">
                <a:extLst>
                  <a:ext uri="{FF2B5EF4-FFF2-40B4-BE49-F238E27FC236}">
                    <a16:creationId xmlns:a16="http://schemas.microsoft.com/office/drawing/2014/main" id="{9E086B5F-0BDD-BF7E-336E-580D431E5C39}"/>
                  </a:ext>
                </a:extLst>
              </p:cNvPr>
              <p:cNvSpPr/>
              <p:nvPr/>
            </p:nvSpPr>
            <p:spPr>
              <a:xfrm>
                <a:off x="2246007" y="3565339"/>
                <a:ext cx="10049871" cy="1758598"/>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Plus précisément, </a:t>
                </a:r>
                <a:r>
                  <a:rPr lang="fr-FR" sz="1200" dirty="0" err="1">
                    <a:solidFill>
                      <a:schemeClr val="tx1"/>
                    </a:solidFill>
                  </a:rPr>
                  <a:t>areItemsTheSame</a:t>
                </a:r>
                <a:r>
                  <a:rPr lang="fr-FR" sz="1200" dirty="0">
                    <a:solidFill>
                      <a:schemeClr val="tx1"/>
                    </a:solidFill>
                  </a:rPr>
                  <a:t>() est appelée pour vérifier si l'ancien et le nouvel élément représentent le même élément. Par exemple, si les éléments ont des identifiants uniques, cette méthode doit vérifier l'égalité des identifiants. </a:t>
                </a:r>
              </a:p>
              <a:p>
                <a:endParaRPr lang="fr-FR" sz="1200" dirty="0">
                  <a:solidFill>
                    <a:schemeClr val="tx1"/>
                  </a:solidFill>
                </a:endParaRPr>
              </a:p>
              <a:p>
                <a:r>
                  <a:rPr lang="fr-FR" sz="1200" dirty="0" err="1">
                    <a:solidFill>
                      <a:schemeClr val="tx1"/>
                    </a:solidFill>
                  </a:rPr>
                  <a:t>areContentTheSame</a:t>
                </a:r>
                <a:r>
                  <a:rPr lang="fr-FR" sz="1200" dirty="0">
                    <a:solidFill>
                      <a:schemeClr val="tx1"/>
                    </a:solidFill>
                  </a:rPr>
                  <a:t>()est appelée pour vérifier si </a:t>
                </a:r>
                <a:r>
                  <a:rPr lang="fr-FR" sz="1200" dirty="0" err="1">
                    <a:solidFill>
                      <a:schemeClr val="tx1"/>
                    </a:solidFill>
                  </a:rPr>
                  <a:t>oldItem</a:t>
                </a:r>
                <a:r>
                  <a:rPr lang="fr-FR" sz="1200" dirty="0">
                    <a:solidFill>
                      <a:schemeClr val="tx1"/>
                    </a:solidFill>
                  </a:rPr>
                  <a:t> et </a:t>
                </a:r>
                <a:r>
                  <a:rPr lang="fr-FR" sz="1200" dirty="0" err="1">
                    <a:solidFill>
                      <a:schemeClr val="tx1"/>
                    </a:solidFill>
                  </a:rPr>
                  <a:t>newItem</a:t>
                </a:r>
                <a:r>
                  <a:rPr lang="fr-FR" sz="1200" dirty="0">
                    <a:solidFill>
                      <a:schemeClr val="tx1"/>
                    </a:solidFill>
                  </a:rPr>
                  <a:t> ont les mêmes données. Lorsque </a:t>
                </a:r>
                <a:r>
                  <a:rPr lang="fr-FR" sz="1200" dirty="0" err="1">
                    <a:solidFill>
                      <a:schemeClr val="tx1"/>
                    </a:solidFill>
                  </a:rPr>
                  <a:t>DiffUtil</a:t>
                </a:r>
                <a:r>
                  <a:rPr lang="fr-FR" sz="1200" dirty="0">
                    <a:solidFill>
                      <a:schemeClr val="tx1"/>
                    </a:solidFill>
                  </a:rPr>
                  <a:t> est utilisé avec un </a:t>
                </a:r>
                <a:r>
                  <a:rPr lang="fr-FR" sz="1200" dirty="0" err="1">
                    <a:solidFill>
                      <a:schemeClr val="tx1"/>
                    </a:solidFill>
                  </a:rPr>
                  <a:t>RecyclerView.Adapter</a:t>
                </a:r>
                <a:r>
                  <a:rPr lang="fr-FR" sz="1200" dirty="0">
                    <a:solidFill>
                      <a:schemeClr val="tx1"/>
                    </a:solidFill>
                  </a:rPr>
                  <a:t>, il convient de retourner si les représentations visuelles des deux éléments sont les mêmes.</a:t>
                </a:r>
              </a:p>
              <a:p>
                <a:endParaRPr lang="fr-FR" sz="1200" dirty="0">
                  <a:solidFill>
                    <a:schemeClr val="tx1"/>
                  </a:solidFill>
                </a:endParaRPr>
              </a:p>
              <a:p>
                <a:r>
                  <a:rPr lang="fr-FR" sz="1200" dirty="0">
                    <a:solidFill>
                      <a:schemeClr val="tx1"/>
                    </a:solidFill>
                  </a:rPr>
                  <a:t>Comme la liste est adossée à une liste d'entiers, les fonctions </a:t>
                </a:r>
                <a:r>
                  <a:rPr lang="fr-FR" sz="1200" dirty="0" err="1">
                    <a:solidFill>
                      <a:schemeClr val="tx1"/>
                    </a:solidFill>
                  </a:rPr>
                  <a:t>areItemsTheSame</a:t>
                </a:r>
                <a:r>
                  <a:rPr lang="fr-FR" sz="1200" dirty="0">
                    <a:solidFill>
                      <a:schemeClr val="tx1"/>
                    </a:solidFill>
                  </a:rPr>
                  <a:t>() et </a:t>
                </a:r>
                <a:r>
                  <a:rPr lang="fr-FR" sz="1200" dirty="0" err="1">
                    <a:solidFill>
                      <a:schemeClr val="tx1"/>
                    </a:solidFill>
                  </a:rPr>
                  <a:t>areContentsTheSame</a:t>
                </a:r>
                <a:r>
                  <a:rPr lang="fr-FR" sz="1200" dirty="0">
                    <a:solidFill>
                      <a:schemeClr val="tx1"/>
                    </a:solidFill>
                  </a:rPr>
                  <a:t>() ont le même code.</a:t>
                </a:r>
              </a:p>
            </p:txBody>
          </p:sp>
          <p:sp>
            <p:nvSpPr>
              <p:cNvPr id="18" name="Rectangle 17">
                <a:extLst>
                  <a:ext uri="{FF2B5EF4-FFF2-40B4-BE49-F238E27FC236}">
                    <a16:creationId xmlns:a16="http://schemas.microsoft.com/office/drawing/2014/main" id="{5764370A-8474-D74D-52F1-E52AF00FB3EC}"/>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15" name="Graphique 11">
              <a:extLst>
                <a:ext uri="{FF2B5EF4-FFF2-40B4-BE49-F238E27FC236}">
                  <a16:creationId xmlns:a16="http://schemas.microsoft.com/office/drawing/2014/main" id="{2D804E8D-2385-9A2B-3DDD-1A9AEACC18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1205764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7" name="Content Placeholder 6">
            <a:extLst>
              <a:ext uri="{FF2B5EF4-FFF2-40B4-BE49-F238E27FC236}">
                <a16:creationId xmlns:a16="http://schemas.microsoft.com/office/drawing/2014/main" id="{BDC0B530-434E-44B6-588E-AF727C212B83}"/>
              </a:ext>
            </a:extLst>
          </p:cNvPr>
          <p:cNvSpPr>
            <a:spLocks noGrp="1"/>
          </p:cNvSpPr>
          <p:nvPr>
            <p:ph sz="quarter" idx="12"/>
          </p:nvPr>
        </p:nvSpPr>
        <p:spPr>
          <a:prstGeom prst="rect">
            <a:avLst/>
          </a:prstGeom>
        </p:spPr>
        <p:txBody>
          <a:bodyPr/>
          <a:lstStyle/>
          <a:p>
            <a:pPr marL="0" lvl="0" indent="0" algn="l" rtl="0">
              <a:lnSpc>
                <a:spcPct val="100000"/>
              </a:lnSpc>
              <a:spcBef>
                <a:spcPts val="0"/>
              </a:spcBef>
              <a:spcAft>
                <a:spcPts val="0"/>
              </a:spcAft>
              <a:buClr>
                <a:schemeClr val="dk1"/>
              </a:buClr>
              <a:buSzPts val="1100"/>
              <a:buFont typeface="Arial"/>
              <a:buNone/>
            </a:pPr>
            <a:r>
              <a:rPr lang="fr-FR" sz="1200" dirty="0">
                <a:solidFill>
                  <a:srgbClr val="3F51B5"/>
                </a:solidFill>
                <a:latin typeface="Consolas"/>
                <a:ea typeface="Consolas"/>
                <a:cs typeface="Consolas"/>
                <a:sym typeface="Consolas"/>
              </a:rPr>
              <a:t>class</a:t>
            </a:r>
            <a:r>
              <a:rPr lang="fr-FR" sz="1200" dirty="0">
                <a:latin typeface="Consolas"/>
                <a:ea typeface="Consolas"/>
                <a:cs typeface="Consolas"/>
                <a:sym typeface="Consolas"/>
              </a:rPr>
              <a:t> </a:t>
            </a:r>
            <a:r>
              <a:rPr lang="fr-FR" sz="1200" b="1" dirty="0" err="1">
                <a:latin typeface="Consolas"/>
                <a:ea typeface="Consolas"/>
                <a:cs typeface="Consolas"/>
                <a:sym typeface="Consolas"/>
              </a:rPr>
              <a:t>IntViewHolder</a:t>
            </a: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private</a:t>
            </a:r>
            <a:r>
              <a:rPr lang="fr-FR" sz="1200" dirty="0">
                <a:solidFill>
                  <a:srgbClr val="3F51B5"/>
                </a:solidFill>
                <a:latin typeface="Consolas"/>
                <a:ea typeface="Consolas"/>
                <a:cs typeface="Consolas"/>
                <a:sym typeface="Consolas"/>
              </a:rPr>
              <a:t> </a:t>
            </a:r>
            <a:r>
              <a:rPr lang="fr-FR" sz="1200" dirty="0" err="1">
                <a:solidFill>
                  <a:srgbClr val="3F51B5"/>
                </a:solidFill>
                <a:latin typeface="Consolas"/>
                <a:ea typeface="Consolas"/>
                <a:cs typeface="Consolas"/>
                <a:sym typeface="Consolas"/>
              </a:rPr>
              <a:t>constructor</a:t>
            </a:r>
            <a:r>
              <a:rPr lang="fr-FR" sz="1200" b="1" dirty="0">
                <a:latin typeface="Consolas"/>
                <a:ea typeface="Consolas"/>
                <a:cs typeface="Consolas"/>
                <a:sym typeface="Consolas"/>
              </a:rPr>
              <a:t>(</a:t>
            </a:r>
            <a:r>
              <a:rPr lang="fr-FR" sz="1200" b="1" dirty="0">
                <a:solidFill>
                  <a:srgbClr val="3F51B5"/>
                </a:solidFill>
                <a:latin typeface="Consolas"/>
                <a:ea typeface="Consolas"/>
                <a:cs typeface="Consolas"/>
                <a:sym typeface="Consolas"/>
              </a:rPr>
              <a:t>val</a:t>
            </a:r>
            <a:r>
              <a:rPr lang="fr-FR" sz="1200" b="1" dirty="0">
                <a:latin typeface="Consolas"/>
                <a:ea typeface="Consolas"/>
                <a:cs typeface="Consolas"/>
                <a:sym typeface="Consolas"/>
              </a:rPr>
              <a:t> binding: </a:t>
            </a:r>
            <a:r>
              <a:rPr lang="fr-FR" sz="1200" b="1" dirty="0" err="1">
                <a:latin typeface="Consolas"/>
                <a:ea typeface="Consolas"/>
                <a:cs typeface="Consolas"/>
                <a:sym typeface="Consolas"/>
              </a:rPr>
              <a:t>ItemViewBinding</a:t>
            </a:r>
            <a:r>
              <a:rPr lang="fr-FR" sz="1200" b="1"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b="1" dirty="0" err="1">
                <a:latin typeface="Consolas"/>
                <a:ea typeface="Consolas"/>
                <a:cs typeface="Consolas"/>
                <a:sym typeface="Consolas"/>
              </a:rPr>
              <a:t>RecyclerView.ViewHolder</a:t>
            </a:r>
            <a:r>
              <a:rPr lang="fr-FR" sz="1200" b="1" dirty="0">
                <a:latin typeface="Consolas"/>
                <a:ea typeface="Consolas"/>
                <a:cs typeface="Consolas"/>
                <a:sym typeface="Consolas"/>
              </a:rPr>
              <a:t>(</a:t>
            </a:r>
            <a:r>
              <a:rPr lang="fr-FR" sz="1200" b="1" dirty="0" err="1">
                <a:latin typeface="Consolas"/>
                <a:ea typeface="Consolas"/>
                <a:cs typeface="Consolas"/>
                <a:sym typeface="Consolas"/>
              </a:rPr>
              <a:t>binding.root</a:t>
            </a:r>
            <a:r>
              <a:rPr lang="fr-FR" sz="1200" b="1" dirty="0">
                <a:latin typeface="Consolas"/>
                <a:ea typeface="Consolas"/>
                <a:cs typeface="Consolas"/>
                <a:sym typeface="Consolas"/>
              </a:rPr>
              <a:t>)</a:t>
            </a:r>
            <a:r>
              <a:rPr lang="fr-FR" sz="1200" dirty="0">
                <a:latin typeface="Consolas"/>
                <a:ea typeface="Consolas"/>
                <a:cs typeface="Consolas"/>
                <a:sym typeface="Consolas"/>
              </a:rPr>
              <a:t> {</a:t>
            </a:r>
          </a:p>
          <a:p>
            <a:pPr marL="0" lvl="0" indent="0" algn="l" rtl="0">
              <a:lnSpc>
                <a:spcPct val="100000"/>
              </a:lnSpc>
              <a:spcBef>
                <a:spcPts val="100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companion</a:t>
            </a:r>
            <a:r>
              <a:rPr lang="fr-FR" sz="1200" dirty="0">
                <a:solidFill>
                  <a:srgbClr val="3F51B5"/>
                </a:solidFill>
                <a:latin typeface="Consolas"/>
                <a:ea typeface="Consolas"/>
                <a:cs typeface="Consolas"/>
                <a:sym typeface="Consolas"/>
              </a:rPr>
              <a:t> </a:t>
            </a:r>
            <a:r>
              <a:rPr lang="fr-FR" sz="1200" dirty="0" err="1">
                <a:solidFill>
                  <a:srgbClr val="3F51B5"/>
                </a:solidFill>
                <a:latin typeface="Consolas"/>
                <a:ea typeface="Consolas"/>
                <a:cs typeface="Consolas"/>
                <a:sym typeface="Consolas"/>
              </a:rPr>
              <a:t>object</a:t>
            </a: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1200" dirty="0">
                <a:latin typeface="Consolas"/>
                <a:ea typeface="Consolas"/>
                <a:cs typeface="Consolas"/>
                <a:sym typeface="Consolas"/>
              </a:rPr>
              <a:t> </a:t>
            </a:r>
            <a:r>
              <a:rPr lang="fr-FR" sz="1200" dirty="0" err="1">
                <a:latin typeface="Consolas"/>
                <a:ea typeface="Consolas"/>
                <a:cs typeface="Consolas"/>
                <a:sym typeface="Consolas"/>
              </a:rPr>
              <a:t>from</a:t>
            </a:r>
            <a:r>
              <a:rPr lang="fr-FR" sz="1200" dirty="0">
                <a:latin typeface="Consolas"/>
                <a:ea typeface="Consolas"/>
                <a:cs typeface="Consolas"/>
                <a:sym typeface="Consolas"/>
              </a:rPr>
              <a:t>(parent: </a:t>
            </a:r>
            <a:r>
              <a:rPr lang="fr-FR" sz="1200" dirty="0" err="1">
                <a:latin typeface="Consolas"/>
                <a:ea typeface="Consolas"/>
                <a:cs typeface="Consolas"/>
                <a:sym typeface="Consolas"/>
              </a:rPr>
              <a:t>ViewGroup</a:t>
            </a:r>
            <a:r>
              <a:rPr lang="fr-FR" sz="1200" dirty="0">
                <a:latin typeface="Consolas"/>
                <a:ea typeface="Consolas"/>
                <a:cs typeface="Consolas"/>
                <a:sym typeface="Consolas"/>
              </a:rPr>
              <a:t>): </a:t>
            </a:r>
            <a:r>
              <a:rPr lang="fr-FR" sz="1200" dirty="0" err="1">
                <a:latin typeface="Consolas"/>
                <a:ea typeface="Consolas"/>
                <a:cs typeface="Consolas"/>
                <a:sym typeface="Consolas"/>
              </a:rPr>
              <a:t>IntViewHolder</a:t>
            </a: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latin typeface="Consolas"/>
                <a:ea typeface="Consolas"/>
                <a:cs typeface="Consolas"/>
                <a:sym typeface="Consolas"/>
              </a:rPr>
              <a:t> </a:t>
            </a:r>
            <a:r>
              <a:rPr lang="fr-FR" sz="1200" dirty="0" err="1">
                <a:latin typeface="Consolas"/>
                <a:ea typeface="Consolas"/>
                <a:cs typeface="Consolas"/>
                <a:sym typeface="Consolas"/>
              </a:rPr>
              <a:t>layoutInflater</a:t>
            </a:r>
            <a:r>
              <a:rPr lang="fr-FR" sz="1200" dirty="0">
                <a:latin typeface="Consolas"/>
                <a:ea typeface="Consolas"/>
                <a:cs typeface="Consolas"/>
                <a:sym typeface="Consolas"/>
              </a:rPr>
              <a:t> = </a:t>
            </a:r>
            <a:r>
              <a:rPr lang="fr-FR" sz="1200" dirty="0" err="1">
                <a:latin typeface="Consolas"/>
                <a:ea typeface="Consolas"/>
                <a:cs typeface="Consolas"/>
                <a:sym typeface="Consolas"/>
              </a:rPr>
              <a:t>LayoutInflater.from</a:t>
            </a:r>
            <a:r>
              <a:rPr lang="fr-FR" sz="1200" dirty="0">
                <a:latin typeface="Consolas"/>
                <a:ea typeface="Consolas"/>
                <a:cs typeface="Consolas"/>
                <a:sym typeface="Consolas"/>
              </a:rPr>
              <a:t>(</a:t>
            </a:r>
            <a:r>
              <a:rPr lang="fr-FR" sz="1200" dirty="0" err="1">
                <a:latin typeface="Consolas"/>
                <a:ea typeface="Consolas"/>
                <a:cs typeface="Consolas"/>
                <a:sym typeface="Consolas"/>
              </a:rPr>
              <a:t>parent.context</a:t>
            </a:r>
            <a:r>
              <a:rPr lang="fr-FR" sz="1200"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b="1" dirty="0">
                <a:solidFill>
                  <a:srgbClr val="3F51B5"/>
                </a:solidFill>
                <a:latin typeface="Consolas"/>
                <a:ea typeface="Consolas"/>
                <a:cs typeface="Consolas"/>
                <a:sym typeface="Consolas"/>
              </a:rPr>
              <a:t>val</a:t>
            </a:r>
            <a:r>
              <a:rPr lang="fr-FR" sz="1200" b="1" dirty="0">
                <a:latin typeface="Consolas"/>
                <a:ea typeface="Consolas"/>
                <a:cs typeface="Consolas"/>
                <a:sym typeface="Consolas"/>
              </a:rPr>
              <a:t> binding = </a:t>
            </a:r>
            <a:r>
              <a:rPr lang="fr-FR" sz="1200" b="1" dirty="0" err="1">
                <a:latin typeface="Consolas"/>
                <a:ea typeface="Consolas"/>
                <a:cs typeface="Consolas"/>
                <a:sym typeface="Consolas"/>
              </a:rPr>
              <a:t>ItemViewBinding.inflate</a:t>
            </a:r>
            <a:r>
              <a:rPr lang="fr-FR" sz="1200" b="1" dirty="0">
                <a:latin typeface="Consolas"/>
                <a:ea typeface="Consolas"/>
                <a:cs typeface="Consolas"/>
                <a:sym typeface="Consolas"/>
              </a:rPr>
              <a:t>(</a:t>
            </a:r>
            <a:r>
              <a:rPr lang="fr-FR" sz="1200" b="1" dirty="0" err="1">
                <a:latin typeface="Consolas"/>
                <a:ea typeface="Consolas"/>
                <a:cs typeface="Consolas"/>
                <a:sym typeface="Consolas"/>
              </a:rPr>
              <a:t>layoutInflater</a:t>
            </a:r>
            <a:r>
              <a:rPr lang="fr-FR" sz="1200" b="1" dirty="0">
                <a:latin typeface="Consolas"/>
                <a:ea typeface="Consolas"/>
                <a:cs typeface="Consolas"/>
                <a:sym typeface="Consolas"/>
              </a:rPr>
              <a:t>,</a:t>
            </a:r>
            <a:br>
              <a:rPr lang="fr-FR" sz="1200" b="1" dirty="0">
                <a:latin typeface="Consolas"/>
                <a:ea typeface="Consolas"/>
                <a:cs typeface="Consolas"/>
                <a:sym typeface="Consolas"/>
              </a:rPr>
            </a:br>
            <a:r>
              <a:rPr lang="fr-FR" sz="1200" b="1" dirty="0">
                <a:latin typeface="Consolas"/>
                <a:ea typeface="Consolas"/>
                <a:cs typeface="Consolas"/>
                <a:sym typeface="Consolas"/>
              </a:rPr>
              <a:t>                parent, </a:t>
            </a:r>
            <a:r>
              <a:rPr lang="fr-FR" sz="1200" b="1" dirty="0">
                <a:solidFill>
                  <a:srgbClr val="3F51B5"/>
                </a:solidFill>
                <a:latin typeface="Consolas"/>
                <a:ea typeface="Consolas"/>
                <a:cs typeface="Consolas"/>
                <a:sym typeface="Consolas"/>
              </a:rPr>
              <a:t>false</a:t>
            </a:r>
            <a:r>
              <a:rPr lang="fr-FR" sz="1200" b="1"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latin typeface="Consolas"/>
                <a:ea typeface="Consolas"/>
                <a:cs typeface="Consolas"/>
                <a:sym typeface="Consolas"/>
              </a:rPr>
              <a:t> </a:t>
            </a:r>
            <a:r>
              <a:rPr lang="fr-FR" sz="1200" b="1" dirty="0" err="1">
                <a:latin typeface="Consolas"/>
                <a:ea typeface="Consolas"/>
                <a:cs typeface="Consolas"/>
                <a:sym typeface="Consolas"/>
              </a:rPr>
              <a:t>IntViewHolder</a:t>
            </a:r>
            <a:r>
              <a:rPr lang="fr-FR" sz="1200" b="1" dirty="0">
                <a:latin typeface="Consolas"/>
                <a:ea typeface="Consolas"/>
                <a:cs typeface="Consolas"/>
                <a:sym typeface="Consolas"/>
              </a:rPr>
              <a:t>(binding)</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a:t>
            </a:r>
          </a:p>
          <a:p>
            <a:pPr marL="0" lvl="0" indent="0" algn="l" rtl="0">
              <a:lnSpc>
                <a:spcPct val="100000"/>
              </a:lnSpc>
              <a:spcBef>
                <a:spcPts val="595"/>
              </a:spcBef>
              <a:spcAft>
                <a:spcPts val="595"/>
              </a:spcAft>
              <a:buNone/>
            </a:pPr>
            <a:endParaRPr lang="fr-FR" sz="1200" dirty="0">
              <a:latin typeface="Consolas"/>
              <a:ea typeface="Consolas"/>
              <a:cs typeface="Consolas"/>
              <a:sym typeface="Consolas"/>
            </a:endParaRP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en" dirty="0"/>
              <a:t>ViewHolders et data binding</a:t>
            </a:r>
            <a:endParaRPr lang="fr-FR" dirty="0"/>
          </a:p>
        </p:txBody>
      </p:sp>
      <p:sp>
        <p:nvSpPr>
          <p:cNvPr id="4" name="Content Placeholder 3">
            <a:extLst>
              <a:ext uri="{FF2B5EF4-FFF2-40B4-BE49-F238E27FC236}">
                <a16:creationId xmlns:a16="http://schemas.microsoft.com/office/drawing/2014/main" id="{A16C4997-DE2A-3A12-C6BC-43A50A45C751}"/>
              </a:ext>
            </a:extLst>
          </p:cNvPr>
          <p:cNvSpPr>
            <a:spLocks noGrp="1"/>
          </p:cNvSpPr>
          <p:nvPr>
            <p:ph sz="quarter" idx="14"/>
          </p:nvPr>
        </p:nvSpPr>
        <p:spPr/>
        <p:txBody>
          <a:bodyPr/>
          <a:lstStyle/>
          <a:p>
            <a:pPr marL="0" lvl="0" indent="0" algn="l" rtl="0">
              <a:lnSpc>
                <a:spcPct val="100000"/>
              </a:lnSpc>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1200" dirty="0">
                <a:solidFill>
                  <a:srgbClr val="3F51B5"/>
                </a:solidFill>
                <a:latin typeface="Consolas"/>
                <a:ea typeface="Consolas"/>
                <a:cs typeface="Consolas"/>
                <a:sym typeface="Consolas"/>
              </a:rPr>
              <a:t> fun</a:t>
            </a:r>
            <a:r>
              <a:rPr lang="fr-FR" sz="1200" dirty="0">
                <a:latin typeface="Consolas"/>
                <a:ea typeface="Consolas"/>
                <a:cs typeface="Consolas"/>
                <a:sym typeface="Consolas"/>
              </a:rPr>
              <a:t> </a:t>
            </a:r>
            <a:r>
              <a:rPr lang="fr-FR" sz="1200" dirty="0" err="1">
                <a:latin typeface="Consolas"/>
                <a:ea typeface="Consolas"/>
                <a:cs typeface="Consolas"/>
                <a:sym typeface="Consolas"/>
              </a:rPr>
              <a:t>onCreateViewHolder</a:t>
            </a:r>
            <a:r>
              <a:rPr lang="fr-FR" sz="1200" dirty="0">
                <a:latin typeface="Consolas"/>
                <a:ea typeface="Consolas"/>
                <a:cs typeface="Consolas"/>
                <a:sym typeface="Consolas"/>
              </a:rPr>
              <a:t>(parent: </a:t>
            </a:r>
            <a:r>
              <a:rPr lang="fr-FR" sz="1200" dirty="0" err="1">
                <a:latin typeface="Consolas"/>
                <a:ea typeface="Consolas"/>
                <a:cs typeface="Consolas"/>
                <a:sym typeface="Consolas"/>
              </a:rPr>
              <a:t>ViewGroup</a:t>
            </a:r>
            <a:r>
              <a:rPr lang="fr-FR" sz="1200" dirty="0">
                <a:latin typeface="Consolas"/>
                <a:ea typeface="Consolas"/>
                <a:cs typeface="Consolas"/>
                <a:sym typeface="Consolas"/>
              </a:rPr>
              <a:t>, </a:t>
            </a:r>
            <a:r>
              <a:rPr lang="fr-FR" sz="1200" dirty="0" err="1">
                <a:latin typeface="Consolas"/>
                <a:ea typeface="Consolas"/>
                <a:cs typeface="Consolas"/>
                <a:sym typeface="Consolas"/>
              </a:rPr>
              <a:t>viewType</a:t>
            </a:r>
            <a:r>
              <a:rPr lang="fr-FR" sz="1200" dirty="0">
                <a:latin typeface="Consolas"/>
                <a:ea typeface="Consolas"/>
                <a:cs typeface="Consolas"/>
                <a:sym typeface="Consolas"/>
              </a:rPr>
              <a:t>: Int):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latin typeface="Consolas"/>
                <a:ea typeface="Consolas"/>
                <a:cs typeface="Consolas"/>
                <a:sym typeface="Consolas"/>
              </a:rPr>
              <a:t>IntViewHolder</a:t>
            </a:r>
            <a:r>
              <a:rPr lang="fr-FR" sz="1200" dirty="0">
                <a:latin typeface="Consolas"/>
                <a:ea typeface="Consolas"/>
                <a:cs typeface="Consolas"/>
                <a:sym typeface="Consolas"/>
              </a:rPr>
              <a: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latin typeface="Consolas"/>
                <a:ea typeface="Consolas"/>
                <a:cs typeface="Consolas"/>
                <a:sym typeface="Consolas"/>
              </a:rPr>
              <a:t> </a:t>
            </a:r>
            <a:r>
              <a:rPr lang="fr-FR" sz="1200" b="1" dirty="0" err="1">
                <a:latin typeface="Consolas"/>
                <a:ea typeface="Consolas"/>
                <a:cs typeface="Consolas"/>
                <a:sym typeface="Consolas"/>
              </a:rPr>
              <a:t>IntViewHolder.from</a:t>
            </a:r>
            <a:r>
              <a:rPr lang="fr-FR" sz="1200" b="1" dirty="0">
                <a:latin typeface="Consolas"/>
                <a:ea typeface="Consolas"/>
                <a:cs typeface="Consolas"/>
                <a:sym typeface="Consolas"/>
              </a:rPr>
              <a:t>(parent)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900" dirty="0">
                <a:solidFill>
                  <a:srgbClr val="3F51B5"/>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900" dirty="0">
                <a:latin typeface="Consolas"/>
                <a:ea typeface="Consolas"/>
                <a:cs typeface="Consolas"/>
                <a:sym typeface="Consolas"/>
              </a:rPr>
              <a:t> </a:t>
            </a:r>
            <a:r>
              <a:rPr lang="fr-FR" sz="1200" dirty="0" err="1">
                <a:latin typeface="Consolas"/>
                <a:ea typeface="Consolas"/>
                <a:cs typeface="Consolas"/>
                <a:sym typeface="Consolas"/>
              </a:rPr>
              <a:t>onBindViewHolder</a:t>
            </a:r>
            <a:r>
              <a:rPr lang="fr-FR" sz="1200" dirty="0">
                <a:latin typeface="Consolas"/>
                <a:ea typeface="Consolas"/>
                <a:cs typeface="Consolas"/>
                <a:sym typeface="Consolas"/>
              </a:rPr>
              <a:t>(</a:t>
            </a:r>
            <a:r>
              <a:rPr lang="fr-FR" sz="1200" dirty="0" err="1">
                <a:latin typeface="Consolas"/>
                <a:ea typeface="Consolas"/>
                <a:cs typeface="Consolas"/>
                <a:sym typeface="Consolas"/>
              </a:rPr>
              <a:t>holder</a:t>
            </a:r>
            <a:r>
              <a:rPr lang="fr-FR" sz="1200" dirty="0">
                <a:latin typeface="Consolas"/>
                <a:ea typeface="Consolas"/>
                <a:cs typeface="Consolas"/>
                <a:sym typeface="Consolas"/>
              </a:rPr>
              <a:t>:</a:t>
            </a:r>
            <a:r>
              <a:rPr lang="fr-FR" sz="900" dirty="0">
                <a:latin typeface="Consolas"/>
                <a:ea typeface="Consolas"/>
                <a:cs typeface="Consolas"/>
                <a:sym typeface="Consolas"/>
              </a:rPr>
              <a:t> </a:t>
            </a:r>
            <a:r>
              <a:rPr lang="fr-FR" sz="1200" dirty="0" err="1">
                <a:latin typeface="Consolas"/>
                <a:ea typeface="Consolas"/>
                <a:cs typeface="Consolas"/>
                <a:sym typeface="Consolas"/>
              </a:rPr>
              <a:t>NumberListAdapter.IntViewHolder</a:t>
            </a:r>
            <a:r>
              <a:rPr lang="fr-FR" sz="1200" dirty="0">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position: Int) {</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b="1" dirty="0" err="1">
                <a:latin typeface="Consolas"/>
                <a:ea typeface="Consolas"/>
                <a:cs typeface="Consolas"/>
                <a:sym typeface="Consolas"/>
              </a:rPr>
              <a:t>holder.binding.num</a:t>
            </a:r>
            <a:r>
              <a:rPr lang="fr-FR" sz="1200" dirty="0">
                <a:latin typeface="Consolas"/>
                <a:ea typeface="Consolas"/>
                <a:cs typeface="Consolas"/>
                <a:sym typeface="Consolas"/>
              </a:rPr>
              <a:t> = </a:t>
            </a:r>
            <a:r>
              <a:rPr lang="fr-FR" sz="1200" dirty="0" err="1">
                <a:latin typeface="Consolas"/>
                <a:ea typeface="Consolas"/>
                <a:cs typeface="Consolas"/>
                <a:sym typeface="Consolas"/>
              </a:rPr>
              <a:t>getItem</a:t>
            </a:r>
            <a:r>
              <a:rPr lang="fr-FR" sz="1200" dirty="0">
                <a:latin typeface="Consolas"/>
                <a:ea typeface="Consolas"/>
                <a:cs typeface="Consolas"/>
                <a:sym typeface="Consolas"/>
              </a:rPr>
              <a:t>(position)</a:t>
            </a:r>
          </a:p>
          <a:p>
            <a:pPr marL="0"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a:t>
            </a:r>
          </a:p>
        </p:txBody>
      </p:sp>
      <p:sp>
        <p:nvSpPr>
          <p:cNvPr id="5" name="Content Placeholder 4">
            <a:extLst>
              <a:ext uri="{FF2B5EF4-FFF2-40B4-BE49-F238E27FC236}">
                <a16:creationId xmlns:a16="http://schemas.microsoft.com/office/drawing/2014/main" id="{74116376-6AAF-7AB8-4DB5-F27C633F0788}"/>
              </a:ext>
            </a:extLst>
          </p:cNvPr>
          <p:cNvSpPr>
            <a:spLocks noGrp="1"/>
          </p:cNvSpPr>
          <p:nvPr>
            <p:ph sz="quarter" idx="15"/>
          </p:nvPr>
        </p:nvSpPr>
        <p:spPr/>
        <p:txBody>
          <a:bodyPr/>
          <a:lstStyle/>
          <a:p>
            <a:r>
              <a:rPr lang="fr-FR" dirty="0"/>
              <a:t>Utilisation du </a:t>
            </a:r>
            <a:r>
              <a:rPr lang="fr-FR" dirty="0" err="1"/>
              <a:t>ViewHolder</a:t>
            </a:r>
            <a:r>
              <a:rPr lang="fr-FR" dirty="0"/>
              <a:t> dans un </a:t>
            </a:r>
            <a:r>
              <a:rPr lang="fr-FR" dirty="0" err="1"/>
              <a:t>ListAdapter</a:t>
            </a:r>
            <a:endParaRPr lang="fr-FR" dirty="0"/>
          </a:p>
        </p:txBody>
      </p:sp>
    </p:spTree>
    <p:extLst>
      <p:ext uri="{BB962C8B-B14F-4D97-AF65-F5344CB8AC3E}">
        <p14:creationId xmlns:p14="http://schemas.microsoft.com/office/powerpoint/2010/main" val="2910932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6" name="Content Placeholder 5">
            <a:extLst>
              <a:ext uri="{FF2B5EF4-FFF2-40B4-BE49-F238E27FC236}">
                <a16:creationId xmlns:a16="http://schemas.microsoft.com/office/drawing/2014/main" id="{40E4E1CF-8627-3804-9DD3-66DAE745FEEC}"/>
              </a:ext>
            </a:extLst>
          </p:cNvPr>
          <p:cNvSpPr>
            <a:spLocks noGrp="1"/>
          </p:cNvSpPr>
          <p:nvPr>
            <p:ph sz="quarter" idx="12"/>
          </p:nvPr>
        </p:nvSpPr>
        <p:spPr/>
        <p:txBody>
          <a:bodyPr/>
          <a:lstStyle/>
          <a:p>
            <a:r>
              <a:rPr lang="fr-FR" dirty="0">
                <a:solidFill>
                  <a:schemeClr val="tx1"/>
                </a:solidFill>
              </a:rPr>
              <a:t>Permet d'associer une fonction à un attribut dans le fichier XML.</a:t>
            </a:r>
          </a:p>
          <a:p>
            <a:pPr marL="171450" indent="-171450">
              <a:buFont typeface="Arial" panose="020B0604020202020204" pitchFamily="34" charset="0"/>
              <a:buChar char="•"/>
            </a:pPr>
            <a:r>
              <a:rPr lang="fr-FR" dirty="0">
                <a:solidFill>
                  <a:schemeClr val="tx1"/>
                </a:solidFill>
              </a:rPr>
              <a:t>Remplacer le comportement du cadre existant:</a:t>
            </a:r>
          </a:p>
          <a:p>
            <a:pPr marL="628650" lvl="1" indent="-171450">
              <a:buFont typeface="Arial" panose="020B0604020202020204" pitchFamily="34" charset="0"/>
              <a:buChar char="•"/>
            </a:pPr>
            <a:r>
              <a:rPr lang="fr-FR" dirty="0" err="1">
                <a:solidFill>
                  <a:schemeClr val="tx1"/>
                </a:solidFill>
              </a:rPr>
              <a:t>android:text</a:t>
            </a:r>
            <a:r>
              <a:rPr lang="fr-FR" dirty="0">
                <a:solidFill>
                  <a:schemeClr val="tx1"/>
                </a:solidFill>
              </a:rPr>
              <a:t> = "</a:t>
            </a:r>
            <a:r>
              <a:rPr lang="fr-FR" dirty="0" err="1">
                <a:solidFill>
                  <a:schemeClr val="tx1"/>
                </a:solidFill>
              </a:rPr>
              <a:t>foo</a:t>
            </a:r>
            <a:r>
              <a:rPr lang="fr-FR" dirty="0">
                <a:solidFill>
                  <a:schemeClr val="tx1"/>
                </a:solidFill>
              </a:rPr>
              <a:t>" → </a:t>
            </a:r>
            <a:r>
              <a:rPr lang="fr-FR" dirty="0" err="1">
                <a:solidFill>
                  <a:schemeClr val="tx1"/>
                </a:solidFill>
              </a:rPr>
              <a:t>TextView.setText</a:t>
            </a:r>
            <a:r>
              <a:rPr lang="fr-FR" dirty="0">
                <a:solidFill>
                  <a:schemeClr val="tx1"/>
                </a:solidFill>
              </a:rPr>
              <a:t>("</a:t>
            </a:r>
            <a:r>
              <a:rPr lang="fr-FR" dirty="0" err="1">
                <a:solidFill>
                  <a:schemeClr val="tx1"/>
                </a:solidFill>
              </a:rPr>
              <a:t>foo</a:t>
            </a:r>
            <a:r>
              <a:rPr lang="fr-FR" dirty="0">
                <a:solidFill>
                  <a:schemeClr val="tx1"/>
                </a:solidFill>
              </a:rPr>
              <a:t>") est appelé.</a:t>
            </a:r>
          </a:p>
          <a:p>
            <a:pPr marL="171450" indent="-171450">
              <a:buFont typeface="Arial" panose="020B0604020202020204" pitchFamily="34" charset="0"/>
              <a:buChar char="•"/>
            </a:pPr>
            <a:r>
              <a:rPr lang="fr-FR" dirty="0">
                <a:solidFill>
                  <a:schemeClr val="tx1"/>
                </a:solidFill>
              </a:rPr>
              <a:t>Créer les attributs personnalisés : </a:t>
            </a:r>
          </a:p>
          <a:p>
            <a:pPr marL="628650" lvl="1" indent="-171450">
              <a:buFont typeface="Arial" panose="020B0604020202020204" pitchFamily="34" charset="0"/>
              <a:buChar char="•"/>
            </a:pPr>
            <a:r>
              <a:rPr lang="fr-FR" dirty="0">
                <a:solidFill>
                  <a:schemeClr val="tx1"/>
                </a:solidFill>
              </a:rPr>
              <a:t>app:base2Number = "5" → TextView.setBase2Number("5") est appelé.</a:t>
            </a:r>
          </a:p>
          <a:p>
            <a:endParaRPr lang="fr-FR" dirty="0">
              <a:solidFill>
                <a:schemeClr val="tx1"/>
              </a:solidFill>
            </a:endParaRP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en" dirty="0"/>
              <a:t>Binding adapters (</a:t>
            </a:r>
            <a:r>
              <a:rPr lang="fr-FR" dirty="0"/>
              <a:t>adaptateurs de liaison</a:t>
            </a:r>
            <a:r>
              <a:rPr lang="en" dirty="0"/>
              <a:t>)</a:t>
            </a:r>
            <a:endParaRPr lang="fr-FR" dirty="0"/>
          </a:p>
        </p:txBody>
      </p:sp>
      <p:sp>
        <p:nvSpPr>
          <p:cNvPr id="9" name="Content Placeholder 8">
            <a:extLst>
              <a:ext uri="{FF2B5EF4-FFF2-40B4-BE49-F238E27FC236}">
                <a16:creationId xmlns:a16="http://schemas.microsoft.com/office/drawing/2014/main" id="{77593E3A-C0B7-67D9-7FBB-277B87F6D866}"/>
              </a:ext>
            </a:extLst>
          </p:cNvPr>
          <p:cNvSpPr>
            <a:spLocks noGrp="1"/>
          </p:cNvSpPr>
          <p:nvPr>
            <p:ph sz="quarter" idx="14"/>
          </p:nvPr>
        </p:nvSpPr>
        <p:spPr/>
        <p:txBody>
          <a:bodyPr/>
          <a:lstStyle/>
          <a:p>
            <a:r>
              <a:rPr lang="fr-FR" dirty="0">
                <a:solidFill>
                  <a:schemeClr val="tx1"/>
                </a:solidFill>
              </a:rPr>
              <a:t>Ajouter un autre </a:t>
            </a:r>
            <a:r>
              <a:rPr lang="fr-FR" dirty="0" err="1">
                <a:solidFill>
                  <a:schemeClr val="tx1"/>
                </a:solidFill>
              </a:rPr>
              <a:t>TextView</a:t>
            </a:r>
            <a:r>
              <a:rPr lang="fr-FR" dirty="0">
                <a:solidFill>
                  <a:schemeClr val="tx1"/>
                </a:solidFill>
              </a:rPr>
              <a:t> dans la disposition de l'élément de liste qui utilise un attribut personnalisé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TextView</a:t>
            </a:r>
            <a:endParaRPr lang="fr-FR" sz="12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"@+id/base2_number"</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a:t>
            </a:r>
            <a:r>
              <a:rPr lang="fr-FR" sz="1200" dirty="0" err="1">
                <a:solidFill>
                  <a:srgbClr val="388E3C"/>
                </a:solidFill>
                <a:latin typeface="Consolas"/>
                <a:ea typeface="Consolas"/>
                <a:cs typeface="Consolas"/>
                <a:sym typeface="Consolas"/>
              </a:rPr>
              <a:t>wrap_content</a:t>
            </a:r>
            <a:r>
              <a:rPr lang="fr-FR" sz="1200" dirty="0">
                <a:solidFill>
                  <a:srgbClr val="388E3C"/>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a:t>
            </a:r>
            <a:r>
              <a:rPr lang="fr-FR" sz="1200" dirty="0" err="1">
                <a:solidFill>
                  <a:srgbClr val="388E3C"/>
                </a:solidFill>
                <a:latin typeface="Consolas"/>
                <a:ea typeface="Consolas"/>
                <a:cs typeface="Consolas"/>
                <a:sym typeface="Consolas"/>
              </a:rPr>
              <a:t>wrap_content</a:t>
            </a:r>
            <a:r>
              <a:rPr lang="fr-FR" sz="1200" dirty="0">
                <a:solidFill>
                  <a:srgbClr val="388E3C"/>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android:textSize</a:t>
            </a:r>
            <a:r>
              <a:rPr lang="fr-FR" sz="1200" dirty="0">
                <a:solidFill>
                  <a:schemeClr val="dk1"/>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"24sp"</a:t>
            </a:r>
            <a:r>
              <a:rPr lang="fr-FR" sz="1200" dirty="0">
                <a:solidFill>
                  <a:schemeClr val="dk1"/>
                </a:solidFill>
                <a:latin typeface="Consolas"/>
                <a:ea typeface="Consolas"/>
                <a:cs typeface="Consolas"/>
                <a:sym typeface="Consolas"/>
              </a:rPr>
              <a:t>         </a:t>
            </a:r>
          </a:p>
          <a:p>
            <a:pPr marL="0" lvl="0" indent="0" algn="l" rtl="0">
              <a:spcBef>
                <a:spcPts val="0"/>
              </a:spcBef>
              <a:spcAft>
                <a:spcPts val="0"/>
              </a:spcAft>
              <a:buNone/>
            </a:pPr>
            <a:r>
              <a:rPr lang="fr-FR" sz="1200" b="1" dirty="0">
                <a:solidFill>
                  <a:schemeClr val="dk1"/>
                </a:solidFill>
                <a:latin typeface="Consolas"/>
                <a:ea typeface="Consolas"/>
                <a:cs typeface="Consolas"/>
                <a:sym typeface="Consolas"/>
              </a:rPr>
              <a:t>   app:base2Number=</a:t>
            </a:r>
            <a:r>
              <a:rPr lang="fr-FR" sz="1200" b="1" dirty="0">
                <a:solidFill>
                  <a:srgbClr val="388E3C"/>
                </a:solidFill>
                <a:latin typeface="Consolas"/>
                <a:ea typeface="Consolas"/>
                <a:cs typeface="Consolas"/>
                <a:sym typeface="Consolas"/>
              </a:rPr>
              <a:t>"@{</a:t>
            </a:r>
            <a:r>
              <a:rPr lang="fr-FR" sz="1200" b="1" dirty="0" err="1">
                <a:solidFill>
                  <a:srgbClr val="388E3C"/>
                </a:solidFill>
                <a:latin typeface="Consolas"/>
                <a:ea typeface="Consolas"/>
                <a:cs typeface="Consolas"/>
                <a:sym typeface="Consolas"/>
              </a:rPr>
              <a:t>num</a:t>
            </a:r>
            <a:r>
              <a:rPr lang="fr-FR" sz="1200" b="1" dirty="0">
                <a:solidFill>
                  <a:srgbClr val="388E3C"/>
                </a:solidFill>
                <a:latin typeface="Consolas"/>
                <a:ea typeface="Consolas"/>
                <a:cs typeface="Consolas"/>
                <a:sym typeface="Consolas"/>
              </a:rPr>
              <a:t>}"</a:t>
            </a:r>
            <a:r>
              <a:rPr lang="fr-FR" sz="1200" dirty="0">
                <a:solidFill>
                  <a:schemeClr val="dk1"/>
                </a:solidFill>
                <a:latin typeface="Consolas"/>
                <a:ea typeface="Consolas"/>
                <a:cs typeface="Consolas"/>
                <a:sym typeface="Consolas"/>
              </a:rPr>
              <a:t>/&gt;</a:t>
            </a:r>
            <a:endParaRPr lang="fr-FR" sz="1200" dirty="0">
              <a:latin typeface="Consolas"/>
              <a:ea typeface="Consolas"/>
              <a:cs typeface="Consolas"/>
              <a:sym typeface="Consolas"/>
            </a:endParaRPr>
          </a:p>
          <a:p>
            <a:endParaRPr lang="fr-FR" dirty="0"/>
          </a:p>
        </p:txBody>
      </p:sp>
      <p:sp>
        <p:nvSpPr>
          <p:cNvPr id="10" name="Content Placeholder 9">
            <a:extLst>
              <a:ext uri="{FF2B5EF4-FFF2-40B4-BE49-F238E27FC236}">
                <a16:creationId xmlns:a16="http://schemas.microsoft.com/office/drawing/2014/main" id="{10C6673F-4A04-A174-ECE7-8C363DC416D2}"/>
              </a:ext>
            </a:extLst>
          </p:cNvPr>
          <p:cNvSpPr>
            <a:spLocks noGrp="1"/>
          </p:cNvSpPr>
          <p:nvPr>
            <p:ph sz="quarter" idx="15"/>
          </p:nvPr>
        </p:nvSpPr>
        <p:spPr/>
        <p:txBody>
          <a:bodyPr/>
          <a:lstStyle/>
          <a:p>
            <a:r>
              <a:rPr lang="fr-FR" dirty="0"/>
              <a:t>Attribut personnalisé</a:t>
            </a:r>
          </a:p>
        </p:txBody>
      </p:sp>
      <p:sp>
        <p:nvSpPr>
          <p:cNvPr id="11" name="Google Shape;324;p37">
            <a:extLst>
              <a:ext uri="{FF2B5EF4-FFF2-40B4-BE49-F238E27FC236}">
                <a16:creationId xmlns:a16="http://schemas.microsoft.com/office/drawing/2014/main" id="{1B903027-4597-C18D-D30C-FAE106704BA5}"/>
              </a:ext>
            </a:extLst>
          </p:cNvPr>
          <p:cNvSpPr/>
          <p:nvPr/>
        </p:nvSpPr>
        <p:spPr>
          <a:xfrm>
            <a:off x="7530812" y="5241342"/>
            <a:ext cx="2143200" cy="790500"/>
          </a:xfrm>
          <a:prstGeom prst="rect">
            <a:avLst/>
          </a:prstGeom>
          <a:noFill/>
          <a:ln w="28575" cap="flat" cmpd="sng">
            <a:solidFill>
              <a:srgbClr val="3DDB8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2" name="Google Shape;329;p37">
            <a:extLst>
              <a:ext uri="{FF2B5EF4-FFF2-40B4-BE49-F238E27FC236}">
                <a16:creationId xmlns:a16="http://schemas.microsoft.com/office/drawing/2014/main" id="{11C1BAF1-86E8-6833-5BFC-482E5FFE0F43}"/>
              </a:ext>
            </a:extLst>
          </p:cNvPr>
          <p:cNvSpPr/>
          <p:nvPr/>
        </p:nvSpPr>
        <p:spPr>
          <a:xfrm>
            <a:off x="7735637" y="5393742"/>
            <a:ext cx="676200" cy="485700"/>
          </a:xfrm>
          <a:prstGeom prst="rect">
            <a:avLst/>
          </a:prstGeom>
          <a:noFill/>
          <a:ln w="9525" cap="flat" cmpd="sng">
            <a:solidFill>
              <a:srgbClr val="0830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j-lt"/>
              </a:rPr>
              <a:t>5</a:t>
            </a:r>
            <a:endParaRPr sz="1200">
              <a:latin typeface="+mj-lt"/>
            </a:endParaRPr>
          </a:p>
        </p:txBody>
      </p:sp>
      <p:sp>
        <p:nvSpPr>
          <p:cNvPr id="13" name="Google Shape;330;p37">
            <a:extLst>
              <a:ext uri="{FF2B5EF4-FFF2-40B4-BE49-F238E27FC236}">
                <a16:creationId xmlns:a16="http://schemas.microsoft.com/office/drawing/2014/main" id="{C5931AB0-3E85-130D-1677-C9197F734356}"/>
              </a:ext>
            </a:extLst>
          </p:cNvPr>
          <p:cNvSpPr/>
          <p:nvPr/>
        </p:nvSpPr>
        <p:spPr>
          <a:xfrm>
            <a:off x="8878637" y="5393742"/>
            <a:ext cx="676200" cy="485700"/>
          </a:xfrm>
          <a:prstGeom prst="rect">
            <a:avLst/>
          </a:prstGeom>
          <a:noFill/>
          <a:ln w="9525" cap="flat" cmpd="sng">
            <a:solidFill>
              <a:srgbClr val="08304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j-lt"/>
              </a:rPr>
              <a:t>101</a:t>
            </a:r>
            <a:endParaRPr sz="1200">
              <a:latin typeface="+mj-lt"/>
            </a:endParaRPr>
          </a:p>
        </p:txBody>
      </p:sp>
      <p:sp>
        <p:nvSpPr>
          <p:cNvPr id="14" name="Google Shape;331;p37">
            <a:extLst>
              <a:ext uri="{FF2B5EF4-FFF2-40B4-BE49-F238E27FC236}">
                <a16:creationId xmlns:a16="http://schemas.microsoft.com/office/drawing/2014/main" id="{A3A0B5A8-2977-CE8E-D7F3-CD649D05B60B}"/>
              </a:ext>
            </a:extLst>
          </p:cNvPr>
          <p:cNvSpPr txBox="1"/>
          <p:nvPr/>
        </p:nvSpPr>
        <p:spPr>
          <a:xfrm>
            <a:off x="7445087" y="4965042"/>
            <a:ext cx="1905000" cy="23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r-FR" sz="1200" dirty="0">
                <a:latin typeface="+mj-lt"/>
                <a:ea typeface="Roboto"/>
                <a:cs typeface="Roboto"/>
                <a:sym typeface="Roboto"/>
              </a:rPr>
              <a:t>Exemple d'élément de liste</a:t>
            </a:r>
            <a:endParaRPr sz="1200" dirty="0">
              <a:latin typeface="+mj-lt"/>
              <a:ea typeface="Roboto"/>
              <a:cs typeface="Roboto"/>
              <a:sym typeface="Roboto"/>
            </a:endParaRPr>
          </a:p>
        </p:txBody>
      </p:sp>
      <p:sp>
        <p:nvSpPr>
          <p:cNvPr id="15" name="Google Shape;332;p37">
            <a:extLst>
              <a:ext uri="{FF2B5EF4-FFF2-40B4-BE49-F238E27FC236}">
                <a16:creationId xmlns:a16="http://schemas.microsoft.com/office/drawing/2014/main" id="{FADD3A13-9AF4-A82C-40DA-D8221FC014A0}"/>
              </a:ext>
            </a:extLst>
          </p:cNvPr>
          <p:cNvSpPr txBox="1"/>
          <p:nvPr/>
        </p:nvSpPr>
        <p:spPr>
          <a:xfrm>
            <a:off x="7321262" y="6146217"/>
            <a:ext cx="12477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Consolas"/>
                <a:cs typeface="Consolas"/>
                <a:sym typeface="Consolas"/>
              </a:rPr>
              <a:t>@id/number</a:t>
            </a:r>
            <a:endParaRPr sz="1200">
              <a:latin typeface="+mj-lt"/>
              <a:ea typeface="Consolas"/>
              <a:cs typeface="Consolas"/>
              <a:sym typeface="Consolas"/>
            </a:endParaRPr>
          </a:p>
        </p:txBody>
      </p:sp>
      <p:sp>
        <p:nvSpPr>
          <p:cNvPr id="16" name="Google Shape;333;p37">
            <a:extLst>
              <a:ext uri="{FF2B5EF4-FFF2-40B4-BE49-F238E27FC236}">
                <a16:creationId xmlns:a16="http://schemas.microsoft.com/office/drawing/2014/main" id="{92A13CE4-3A84-055E-3FC0-9F4858D8B148}"/>
              </a:ext>
            </a:extLst>
          </p:cNvPr>
          <p:cNvSpPr txBox="1"/>
          <p:nvPr/>
        </p:nvSpPr>
        <p:spPr>
          <a:xfrm>
            <a:off x="8769062" y="6146217"/>
            <a:ext cx="1828800" cy="190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Consolas"/>
                <a:cs typeface="Consolas"/>
                <a:sym typeface="Consolas"/>
              </a:rPr>
              <a:t>@id/base2_number</a:t>
            </a:r>
            <a:endParaRPr sz="1200">
              <a:latin typeface="+mj-lt"/>
              <a:ea typeface="Consolas"/>
              <a:cs typeface="Consolas"/>
              <a:sym typeface="Consolas"/>
            </a:endParaRPr>
          </a:p>
        </p:txBody>
      </p:sp>
      <p:cxnSp>
        <p:nvCxnSpPr>
          <p:cNvPr id="17" name="Google Shape;334;p37">
            <a:extLst>
              <a:ext uri="{FF2B5EF4-FFF2-40B4-BE49-F238E27FC236}">
                <a16:creationId xmlns:a16="http://schemas.microsoft.com/office/drawing/2014/main" id="{DDD9125E-B783-0D1C-891D-6D89975B0065}"/>
              </a:ext>
            </a:extLst>
          </p:cNvPr>
          <p:cNvCxnSpPr>
            <a:stCxn id="15" idx="0"/>
          </p:cNvCxnSpPr>
          <p:nvPr/>
        </p:nvCxnSpPr>
        <p:spPr>
          <a:xfrm rot="10800000" flipH="1">
            <a:off x="7945112" y="5917617"/>
            <a:ext cx="119100" cy="228600"/>
          </a:xfrm>
          <a:prstGeom prst="straightConnector1">
            <a:avLst/>
          </a:prstGeom>
          <a:noFill/>
          <a:ln w="19050" cap="flat" cmpd="sng">
            <a:solidFill>
              <a:schemeClr val="dk2"/>
            </a:solidFill>
            <a:prstDash val="solid"/>
            <a:round/>
            <a:headEnd type="none" w="med" len="med"/>
            <a:tailEnd type="triangle" w="med" len="med"/>
          </a:ln>
        </p:spPr>
      </p:cxnSp>
      <p:cxnSp>
        <p:nvCxnSpPr>
          <p:cNvPr id="18" name="Google Shape;335;p37">
            <a:extLst>
              <a:ext uri="{FF2B5EF4-FFF2-40B4-BE49-F238E27FC236}">
                <a16:creationId xmlns:a16="http://schemas.microsoft.com/office/drawing/2014/main" id="{7DEE635B-453F-D385-C0AF-8FC81CC9C401}"/>
              </a:ext>
            </a:extLst>
          </p:cNvPr>
          <p:cNvCxnSpPr/>
          <p:nvPr/>
        </p:nvCxnSpPr>
        <p:spPr>
          <a:xfrm rot="10800000">
            <a:off x="9245087" y="5905599"/>
            <a:ext cx="105000" cy="266400"/>
          </a:xfrm>
          <a:prstGeom prst="straightConnector1">
            <a:avLst/>
          </a:prstGeom>
          <a:noFill/>
          <a:ln w="1905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5364808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6" name="Content Placeholder 5">
            <a:extLst>
              <a:ext uri="{FF2B5EF4-FFF2-40B4-BE49-F238E27FC236}">
                <a16:creationId xmlns:a16="http://schemas.microsoft.com/office/drawing/2014/main" id="{40E4E1CF-8627-3804-9DD3-66DAE745FEEC}"/>
              </a:ext>
            </a:extLst>
          </p:cNvPr>
          <p:cNvSpPr>
            <a:spLocks noGrp="1"/>
          </p:cNvSpPr>
          <p:nvPr>
            <p:ph sz="quarter" idx="12"/>
          </p:nvPr>
        </p:nvSpPr>
        <p:spPr/>
        <p:txBody>
          <a:bodyPr/>
          <a:lstStyle/>
          <a:p>
            <a:pPr algn="l">
              <a:lnSpc>
                <a:spcPct val="150000"/>
              </a:lnSpc>
              <a:spcBef>
                <a:spcPts val="0"/>
              </a:spcBef>
            </a:pPr>
            <a:r>
              <a:rPr lang="fr-FR" dirty="0">
                <a:solidFill>
                  <a:schemeClr val="tx1"/>
                </a:solidFill>
                <a:latin typeface="+mj-lt"/>
                <a:sym typeface="Consolas"/>
              </a:rPr>
              <a:t>Déclarer l'adaptateur de liaison :</a:t>
            </a:r>
          </a:p>
          <a:p>
            <a:pPr marL="0" lvl="0" indent="0" algn="l" rtl="0">
              <a:lnSpc>
                <a:spcPct val="100000"/>
              </a:lnSpc>
              <a:spcBef>
                <a:spcPts val="0"/>
              </a:spcBef>
              <a:spcAft>
                <a:spcPts val="0"/>
              </a:spcAft>
              <a:buNone/>
            </a:pPr>
            <a:r>
              <a:rPr lang="fr-FR" sz="1200" dirty="0">
                <a:solidFill>
                  <a:srgbClr val="9C27B0"/>
                </a:solidFill>
                <a:latin typeface="Consolas"/>
                <a:ea typeface="Consolas"/>
                <a:cs typeface="Consolas"/>
                <a:sym typeface="Consolas"/>
              </a:rPr>
              <a:t>@BindingAdapter</a:t>
            </a:r>
            <a:r>
              <a:rPr lang="fr-FR" sz="1200" dirty="0">
                <a:solidFill>
                  <a:srgbClr val="37474F"/>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"base2Number"</a:t>
            </a:r>
            <a:r>
              <a:rPr lang="fr-FR" sz="1200" dirty="0">
                <a:solidFill>
                  <a:srgbClr val="37474F"/>
                </a:solidFill>
                <a:latin typeface="Consolas"/>
                <a:ea typeface="Consolas"/>
                <a:cs typeface="Consolas"/>
                <a:sym typeface="Consolas"/>
              </a:rPr>
              <a:t>)</a:t>
            </a:r>
          </a:p>
          <a:p>
            <a:pPr marL="0" lvl="0" indent="0" algn="l" rtl="0">
              <a:lnSpc>
                <a:spcPct val="100000"/>
              </a:lnSpc>
              <a:spcBef>
                <a:spcPts val="0"/>
              </a:spcBef>
              <a:spcAft>
                <a:spcPts val="0"/>
              </a:spcAft>
              <a:buNone/>
            </a:pPr>
            <a:r>
              <a:rPr lang="fr-FR" sz="1200" dirty="0">
                <a:solidFill>
                  <a:srgbClr val="3F51B5"/>
                </a:solidFill>
                <a:latin typeface="Consolas"/>
                <a:ea typeface="Consolas"/>
                <a:cs typeface="Consolas"/>
                <a:sym typeface="Consolas"/>
              </a:rPr>
              <a:t>fun</a:t>
            </a:r>
            <a:r>
              <a:rPr lang="fr-FR" sz="1200" dirty="0">
                <a:solidFill>
                  <a:srgbClr val="37474F"/>
                </a:solidFill>
                <a:latin typeface="Consolas"/>
                <a:ea typeface="Consolas"/>
                <a:cs typeface="Consolas"/>
                <a:sym typeface="Consolas"/>
              </a:rPr>
              <a:t> TextView.setBase2Number(item: Int) {</a:t>
            </a:r>
          </a:p>
          <a:p>
            <a:pPr marL="0" lvl="0" indent="0" algn="l" rtl="0">
              <a:lnSpc>
                <a:spcPct val="100000"/>
              </a:lnSpc>
              <a:spcBef>
                <a:spcPts val="0"/>
              </a:spcBef>
              <a:spcAft>
                <a:spcPts val="0"/>
              </a:spcAft>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text</a:t>
            </a:r>
            <a:r>
              <a:rPr lang="fr-FR" sz="1200" dirty="0">
                <a:solidFill>
                  <a:srgbClr val="37474F"/>
                </a:solidFill>
                <a:latin typeface="Consolas"/>
                <a:ea typeface="Consolas"/>
                <a:cs typeface="Consolas"/>
                <a:sym typeface="Consolas"/>
              </a:rPr>
              <a:t> = </a:t>
            </a:r>
            <a:r>
              <a:rPr lang="fr-FR" sz="1200" dirty="0" err="1">
                <a:solidFill>
                  <a:srgbClr val="37474F"/>
                </a:solidFill>
                <a:latin typeface="Consolas"/>
                <a:ea typeface="Consolas"/>
                <a:cs typeface="Consolas"/>
                <a:sym typeface="Consolas"/>
              </a:rPr>
              <a:t>Integer.toBinaryString</a:t>
            </a:r>
            <a:r>
              <a:rPr lang="fr-FR" sz="1200" dirty="0">
                <a:solidFill>
                  <a:srgbClr val="37474F"/>
                </a:solidFill>
                <a:latin typeface="Consolas"/>
                <a:ea typeface="Consolas"/>
                <a:cs typeface="Consolas"/>
                <a:sym typeface="Consolas"/>
              </a:rPr>
              <a:t>(item)</a:t>
            </a:r>
          </a:p>
          <a:p>
            <a:pPr marL="0" lvl="0" indent="0" algn="l" rtl="0">
              <a:lnSpc>
                <a:spcPct val="150000"/>
              </a:lnSpc>
              <a:spcBef>
                <a:spcPts val="0"/>
              </a:spcBef>
              <a:spcAft>
                <a:spcPts val="0"/>
              </a:spcAft>
              <a:buNone/>
            </a:pPr>
            <a:r>
              <a:rPr lang="fr-FR" sz="1200" dirty="0">
                <a:solidFill>
                  <a:srgbClr val="37474F"/>
                </a:solidFill>
                <a:latin typeface="Consolas"/>
                <a:ea typeface="Consolas"/>
                <a:cs typeface="Consolas"/>
                <a:sym typeface="Consolas"/>
              </a:rPr>
              <a:t>}</a:t>
            </a:r>
          </a:p>
          <a:p>
            <a:pPr marL="0" lvl="0" indent="0" algn="l" rtl="0">
              <a:lnSpc>
                <a:spcPct val="150000"/>
              </a:lnSpc>
              <a:spcBef>
                <a:spcPts val="0"/>
              </a:spcBef>
              <a:spcAft>
                <a:spcPts val="0"/>
              </a:spcAft>
              <a:buNone/>
            </a:pPr>
            <a:endParaRPr lang="fr-FR" sz="1200" dirty="0">
              <a:latin typeface="+mj-lt"/>
              <a:ea typeface="Consolas"/>
              <a:cs typeface="Consolas"/>
              <a:sym typeface="Consolas"/>
            </a:endParaRPr>
          </a:p>
          <a:p>
            <a:pPr lvl="0" algn="l">
              <a:lnSpc>
                <a:spcPct val="150000"/>
              </a:lnSpc>
              <a:spcBef>
                <a:spcPts val="0"/>
              </a:spcBef>
              <a:spcAft>
                <a:spcPts val="0"/>
              </a:spcAft>
            </a:pPr>
            <a:r>
              <a:rPr lang="fr-FR" dirty="0">
                <a:solidFill>
                  <a:schemeClr val="tx1"/>
                </a:solidFill>
                <a:latin typeface="+mj-lt"/>
                <a:sym typeface="Consolas"/>
              </a:rPr>
              <a:t>Dans </a:t>
            </a:r>
            <a:r>
              <a:rPr lang="en" dirty="0">
                <a:solidFill>
                  <a:schemeClr val="tx1"/>
                </a:solidFill>
                <a:latin typeface="+mj-lt"/>
                <a:sym typeface="Courier New"/>
              </a:rPr>
              <a:t>NumberListAdapter.kt</a:t>
            </a:r>
            <a:r>
              <a:rPr lang="en" dirty="0">
                <a:solidFill>
                  <a:schemeClr val="tx1"/>
                </a:solidFill>
                <a:latin typeface="+mj-lt"/>
                <a:sym typeface="Roboto"/>
              </a:rPr>
              <a:t>:</a:t>
            </a:r>
            <a:endParaRPr lang="fr-FR" dirty="0">
              <a:solidFill>
                <a:schemeClr val="tx1"/>
              </a:solidFill>
              <a:latin typeface="+mj-lt"/>
              <a:sym typeface="Consolas"/>
            </a:endParaRPr>
          </a:p>
          <a:p>
            <a:pPr marL="0" lvl="0" indent="0" algn="l" rtl="0">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1200" dirty="0">
                <a:solidFill>
                  <a:srgbClr val="3F51B5"/>
                </a:solidFill>
                <a:latin typeface="Consolas"/>
                <a:ea typeface="Consolas"/>
                <a:cs typeface="Consolas"/>
                <a:sym typeface="Consolas"/>
              </a:rPr>
              <a:t> fun</a:t>
            </a:r>
            <a:r>
              <a:rPr lang="fr-FR" sz="1200" dirty="0">
                <a:latin typeface="Consolas"/>
                <a:ea typeface="Consolas"/>
                <a:cs typeface="Consolas"/>
                <a:sym typeface="Consolas"/>
              </a:rPr>
              <a:t> </a:t>
            </a:r>
            <a:r>
              <a:rPr lang="fr-FR" sz="1200" dirty="0" err="1">
                <a:latin typeface="Consolas"/>
                <a:ea typeface="Consolas"/>
                <a:cs typeface="Consolas"/>
                <a:sym typeface="Consolas"/>
              </a:rPr>
              <a:t>onBindViewHolder</a:t>
            </a:r>
            <a:r>
              <a:rPr lang="fr-FR" sz="1200" dirty="0">
                <a:latin typeface="Consolas"/>
                <a:ea typeface="Consolas"/>
                <a:cs typeface="Consolas"/>
                <a:sym typeface="Consolas"/>
              </a:rPr>
              <a:t>(</a:t>
            </a:r>
            <a:r>
              <a:rPr lang="fr-FR" sz="1200" dirty="0" err="1">
                <a:latin typeface="Consolas"/>
                <a:ea typeface="Consolas"/>
                <a:cs typeface="Consolas"/>
                <a:sym typeface="Consolas"/>
              </a:rPr>
              <a:t>holder</a:t>
            </a:r>
            <a:r>
              <a:rPr lang="fr-FR" sz="1200" dirty="0">
                <a:latin typeface="Consolas"/>
                <a:ea typeface="Consolas"/>
                <a:cs typeface="Consolas"/>
                <a:sym typeface="Consolas"/>
              </a:rPr>
              <a:t>: </a:t>
            </a:r>
            <a:r>
              <a:rPr lang="fr-FR" sz="1200" dirty="0" err="1">
                <a:latin typeface="Consolas"/>
                <a:ea typeface="Consolas"/>
                <a:cs typeface="Consolas"/>
                <a:sym typeface="Consolas"/>
              </a:rPr>
              <a:t>NumberListAdapter.IntViewHolder</a:t>
            </a:r>
            <a:r>
              <a:rPr lang="fr-FR" sz="1200" dirty="0">
                <a:latin typeface="Consolas"/>
                <a:ea typeface="Consolas"/>
                <a:cs typeface="Consolas"/>
                <a:sym typeface="Consolas"/>
              </a:rPr>
              <a:t>,</a:t>
            </a:r>
            <a:br>
              <a:rPr lang="fr-FR" sz="1200" dirty="0">
                <a:latin typeface="Consolas"/>
                <a:ea typeface="Consolas"/>
                <a:cs typeface="Consolas"/>
                <a:sym typeface="Consolas"/>
              </a:rPr>
            </a:br>
            <a:r>
              <a:rPr lang="fr-FR" sz="1200" dirty="0">
                <a:latin typeface="Consolas"/>
                <a:ea typeface="Consolas"/>
                <a:cs typeface="Consolas"/>
                <a:sym typeface="Consolas"/>
              </a:rPr>
              <a:t>        position: Int)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latin typeface="Consolas"/>
                <a:ea typeface="Consolas"/>
                <a:cs typeface="Consolas"/>
                <a:sym typeface="Consolas"/>
              </a:rPr>
              <a:t>holder.binding.num</a:t>
            </a:r>
            <a:r>
              <a:rPr lang="fr-FR" sz="1200" dirty="0">
                <a:latin typeface="Consolas"/>
                <a:ea typeface="Consolas"/>
                <a:cs typeface="Consolas"/>
                <a:sym typeface="Consolas"/>
              </a:rPr>
              <a:t> = </a:t>
            </a:r>
            <a:r>
              <a:rPr lang="fr-FR" sz="1200" dirty="0" err="1">
                <a:latin typeface="Consolas"/>
                <a:ea typeface="Consolas"/>
                <a:cs typeface="Consolas"/>
                <a:sym typeface="Consolas"/>
              </a:rPr>
              <a:t>getItem</a:t>
            </a:r>
            <a:r>
              <a:rPr lang="fr-FR" sz="1200" dirty="0">
                <a:latin typeface="Consolas"/>
                <a:ea typeface="Consolas"/>
                <a:cs typeface="Consolas"/>
                <a:sym typeface="Consolas"/>
              </a:rPr>
              <a:t>(position)</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latin typeface="Consolas"/>
                <a:ea typeface="Consolas"/>
                <a:cs typeface="Consolas"/>
                <a:sym typeface="Consolas"/>
              </a:rPr>
              <a:t>holder.binding.executePendingBindings</a:t>
            </a: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a:t>
            </a:r>
          </a:p>
          <a:p>
            <a:endParaRPr lang="fr-FR" dirty="0"/>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fr-FR" dirty="0"/>
              <a:t>Ajouter un adaptateur de liaison</a:t>
            </a:r>
          </a:p>
        </p:txBody>
      </p:sp>
      <p:pic>
        <p:nvPicPr>
          <p:cNvPr id="21" name="Google Shape;352;p39">
            <a:extLst>
              <a:ext uri="{FF2B5EF4-FFF2-40B4-BE49-F238E27FC236}">
                <a16:creationId xmlns:a16="http://schemas.microsoft.com/office/drawing/2014/main" id="{A3AED757-382D-85F8-B325-5B03C75EC157}"/>
              </a:ext>
            </a:extLst>
          </p:cNvPr>
          <p:cNvPicPr preferRelativeResize="0">
            <a:picLocks noGrp="1"/>
          </p:cNvPicPr>
          <p:nvPr>
            <p:ph sz="quarter" idx="14"/>
          </p:nvPr>
        </p:nvPicPr>
        <p:blipFill>
          <a:blip r:embed="rId2">
            <a:alphaModFix/>
          </a:blip>
          <a:stretch>
            <a:fillRect/>
          </a:stretch>
        </p:blipFill>
        <p:spPr>
          <a:xfrm>
            <a:off x="7586861" y="1943100"/>
            <a:ext cx="2539603" cy="4514850"/>
          </a:xfrm>
          <a:prstGeom prst="rect">
            <a:avLst/>
          </a:prstGeom>
          <a:noFill/>
          <a:ln w="9525" cap="flat" cmpd="sng">
            <a:solidFill>
              <a:srgbClr val="D9D9D9"/>
            </a:solidFill>
            <a:prstDash val="solid"/>
            <a:round/>
            <a:headEnd type="none" w="sm" len="sm"/>
            <a:tailEnd type="none" w="sm" len="sm"/>
          </a:ln>
        </p:spPr>
      </p:pic>
    </p:spTree>
    <p:extLst>
      <p:ext uri="{BB962C8B-B14F-4D97-AF65-F5344CB8AC3E}">
        <p14:creationId xmlns:p14="http://schemas.microsoft.com/office/powerpoint/2010/main" val="835353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6" name="Content Placeholder 5">
            <a:extLst>
              <a:ext uri="{FF2B5EF4-FFF2-40B4-BE49-F238E27FC236}">
                <a16:creationId xmlns:a16="http://schemas.microsoft.com/office/drawing/2014/main" id="{40E4E1CF-8627-3804-9DD3-66DAE745FEEC}"/>
              </a:ext>
            </a:extLst>
          </p:cNvPr>
          <p:cNvSpPr>
            <a:spLocks noGrp="1"/>
          </p:cNvSpPr>
          <p:nvPr>
            <p:ph sz="quarter" idx="12"/>
          </p:nvPr>
        </p:nvSpPr>
        <p:spPr/>
        <p:txBody>
          <a:bodyPr/>
          <a:lstStyle/>
          <a:p>
            <a:r>
              <a:rPr lang="fr-FR" dirty="0">
                <a:solidFill>
                  <a:schemeClr val="tx1"/>
                </a:solidFill>
              </a:rPr>
              <a:t>Jusqu'à présent, le </a:t>
            </a:r>
            <a:r>
              <a:rPr lang="fr-FR" dirty="0" err="1">
                <a:solidFill>
                  <a:schemeClr val="tx1"/>
                </a:solidFill>
              </a:rPr>
              <a:t>RecyclerView</a:t>
            </a:r>
            <a:r>
              <a:rPr lang="fr-FR" dirty="0">
                <a:solidFill>
                  <a:schemeClr val="tx1"/>
                </a:solidFill>
              </a:rPr>
              <a:t> est utilisé pour afficher une liste verticale de données. Le </a:t>
            </a:r>
            <a:r>
              <a:rPr lang="fr-FR" dirty="0" err="1">
                <a:solidFill>
                  <a:schemeClr val="tx1"/>
                </a:solidFill>
              </a:rPr>
              <a:t>RecyclerView</a:t>
            </a:r>
            <a:r>
              <a:rPr lang="fr-FR" dirty="0">
                <a:solidFill>
                  <a:schemeClr val="tx1"/>
                </a:solidFill>
              </a:rPr>
              <a:t> peut également afficher les données dans d'autres dispositions, comme une grille.</a:t>
            </a:r>
          </a:p>
          <a:p>
            <a:endParaRPr lang="fr-FR" dirty="0">
              <a:solidFill>
                <a:schemeClr val="tx1"/>
              </a:solidFill>
            </a:endParaRP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en" dirty="0"/>
              <a:t>List versus grid</a:t>
            </a:r>
            <a:endParaRPr lang="fr-FR" dirty="0"/>
          </a:p>
        </p:txBody>
      </p:sp>
      <p:sp>
        <p:nvSpPr>
          <p:cNvPr id="10" name="Content Placeholder 9">
            <a:extLst>
              <a:ext uri="{FF2B5EF4-FFF2-40B4-BE49-F238E27FC236}">
                <a16:creationId xmlns:a16="http://schemas.microsoft.com/office/drawing/2014/main" id="{89F7E4CA-D06D-94DA-834F-0FA13D021522}"/>
              </a:ext>
            </a:extLst>
          </p:cNvPr>
          <p:cNvSpPr>
            <a:spLocks noGrp="1"/>
          </p:cNvSpPr>
          <p:nvPr>
            <p:ph sz="quarter" idx="14"/>
          </p:nvPr>
        </p:nvSpPr>
        <p:spPr/>
        <p:txBody>
          <a:bodyPr/>
          <a:lstStyle/>
          <a:p>
            <a:r>
              <a:rPr lang="fr-FR" dirty="0">
                <a:solidFill>
                  <a:schemeClr val="tx1"/>
                </a:solidFill>
              </a:rPr>
              <a:t>Dans </a:t>
            </a:r>
            <a:r>
              <a:rPr lang="fr-FR" dirty="0" err="1">
                <a:solidFill>
                  <a:schemeClr val="tx1"/>
                </a:solidFill>
              </a:rPr>
              <a:t>MainActivity</a:t>
            </a:r>
            <a:r>
              <a:rPr lang="fr-FR" dirty="0">
                <a:solidFill>
                  <a:schemeClr val="tx1"/>
                </a:solidFill>
              </a:rPr>
              <a:t> </a:t>
            </a:r>
            <a:r>
              <a:rPr lang="fr-FR" dirty="0" err="1">
                <a:solidFill>
                  <a:schemeClr val="tx1"/>
                </a:solidFill>
              </a:rPr>
              <a:t>onCreate</a:t>
            </a:r>
            <a:r>
              <a:rPr lang="fr-FR" dirty="0">
                <a:solidFill>
                  <a:schemeClr val="tx1"/>
                </a:solidFill>
              </a:rPr>
              <a:t>(), une fois que la référence au </a:t>
            </a:r>
            <a:r>
              <a:rPr lang="fr-FR" dirty="0" err="1">
                <a:solidFill>
                  <a:schemeClr val="tx1"/>
                </a:solidFill>
              </a:rPr>
              <a:t>RecyclerView</a:t>
            </a:r>
            <a:r>
              <a:rPr lang="fr-FR" dirty="0">
                <a:solidFill>
                  <a:schemeClr val="tx1"/>
                </a:solidFill>
              </a:rPr>
              <a:t> a été créée.</a:t>
            </a:r>
          </a:p>
          <a:p>
            <a:pPr marL="171450" indent="-171450">
              <a:buFont typeface="Arial" panose="020B0604020202020204" pitchFamily="34" charset="0"/>
              <a:buChar char="•"/>
            </a:pPr>
            <a:r>
              <a:rPr lang="fr-FR" dirty="0">
                <a:solidFill>
                  <a:schemeClr val="tx1"/>
                </a:solidFill>
              </a:rPr>
              <a:t>Afficher une liste avec </a:t>
            </a:r>
            <a:r>
              <a:rPr lang="fr-FR" dirty="0" err="1">
                <a:solidFill>
                  <a:schemeClr val="tx1"/>
                </a:solidFill>
              </a:rPr>
              <a:t>LinearLayoutManager</a:t>
            </a:r>
            <a:r>
              <a:rPr lang="fr-FR" dirty="0">
                <a:solidFill>
                  <a:schemeClr val="tx1"/>
                </a:solidFill>
              </a:rPr>
              <a:t> :</a:t>
            </a:r>
          </a:p>
          <a:p>
            <a:r>
              <a:rPr lang="fr-FR" dirty="0">
                <a:solidFill>
                  <a:schemeClr val="tx1"/>
                </a:solidFill>
              </a:rPr>
              <a:t>     </a:t>
            </a:r>
            <a:r>
              <a:rPr lang="fr-FR" dirty="0" err="1">
                <a:solidFill>
                  <a:schemeClr val="tx1"/>
                </a:solidFill>
              </a:rPr>
              <a:t>recyclerView.layoutManager</a:t>
            </a:r>
            <a:r>
              <a:rPr lang="fr-FR" dirty="0">
                <a:solidFill>
                  <a:schemeClr val="tx1"/>
                </a:solidFill>
              </a:rPr>
              <a:t> = </a:t>
            </a:r>
            <a:r>
              <a:rPr lang="fr-FR" dirty="0" err="1">
                <a:solidFill>
                  <a:schemeClr val="tx1"/>
                </a:solidFill>
              </a:rPr>
              <a:t>LinearLayoutManager</a:t>
            </a:r>
            <a:r>
              <a:rPr lang="fr-FR" dirty="0">
                <a:solidFill>
                  <a:schemeClr val="tx1"/>
                </a:solidFill>
              </a:rPr>
              <a:t>(</a:t>
            </a:r>
            <a:r>
              <a:rPr lang="fr-FR" dirty="0" err="1">
                <a:solidFill>
                  <a:schemeClr val="tx1"/>
                </a:solidFill>
              </a:rPr>
              <a:t>this</a:t>
            </a:r>
            <a:r>
              <a:rPr lang="fr-FR" dirty="0">
                <a:solidFill>
                  <a:schemeClr val="tx1"/>
                </a:solidFill>
              </a:rPr>
              <a:t>).</a:t>
            </a:r>
          </a:p>
          <a:p>
            <a:pPr marL="171450" indent="-171450">
              <a:buFont typeface="Arial" panose="020B0604020202020204" pitchFamily="34" charset="0"/>
              <a:buChar char="•"/>
            </a:pPr>
            <a:r>
              <a:rPr lang="fr-FR" dirty="0">
                <a:solidFill>
                  <a:schemeClr val="tx1"/>
                </a:solidFill>
              </a:rPr>
              <a:t>Afficher une grille avec </a:t>
            </a:r>
            <a:r>
              <a:rPr lang="fr-FR" dirty="0" err="1">
                <a:solidFill>
                  <a:schemeClr val="tx1"/>
                </a:solidFill>
              </a:rPr>
              <a:t>GridLayoutManager</a:t>
            </a:r>
            <a:r>
              <a:rPr lang="fr-FR" dirty="0">
                <a:solidFill>
                  <a:schemeClr val="tx1"/>
                </a:solidFill>
              </a:rPr>
              <a:t> :</a:t>
            </a:r>
          </a:p>
          <a:p>
            <a:r>
              <a:rPr lang="fr-FR" dirty="0">
                <a:solidFill>
                  <a:schemeClr val="tx1"/>
                </a:solidFill>
              </a:rPr>
              <a:t>     </a:t>
            </a:r>
            <a:r>
              <a:rPr lang="fr-FR" dirty="0" err="1">
                <a:solidFill>
                  <a:schemeClr val="tx1"/>
                </a:solidFill>
              </a:rPr>
              <a:t>recyclerView.layoutManager</a:t>
            </a:r>
            <a:r>
              <a:rPr lang="fr-FR" dirty="0">
                <a:solidFill>
                  <a:schemeClr val="tx1"/>
                </a:solidFill>
              </a:rPr>
              <a:t> = </a:t>
            </a:r>
            <a:r>
              <a:rPr lang="fr-FR" dirty="0" err="1">
                <a:solidFill>
                  <a:schemeClr val="tx1"/>
                </a:solidFill>
              </a:rPr>
              <a:t>GridLayoutManager</a:t>
            </a:r>
            <a:r>
              <a:rPr lang="fr-FR" dirty="0">
                <a:solidFill>
                  <a:schemeClr val="tx1"/>
                </a:solidFill>
              </a:rPr>
              <a:t>(</a:t>
            </a:r>
            <a:r>
              <a:rPr lang="fr-FR" dirty="0" err="1">
                <a:solidFill>
                  <a:schemeClr val="tx1"/>
                </a:solidFill>
              </a:rPr>
              <a:t>this</a:t>
            </a:r>
            <a:r>
              <a:rPr lang="fr-FR" dirty="0">
                <a:solidFill>
                  <a:schemeClr val="tx1"/>
                </a:solidFill>
              </a:rPr>
              <a:t>, 2).</a:t>
            </a:r>
          </a:p>
          <a:p>
            <a:pPr marL="171450" indent="-171450">
              <a:buFont typeface="Arial" panose="020B0604020202020204" pitchFamily="34" charset="0"/>
              <a:buChar char="•"/>
            </a:pPr>
            <a:r>
              <a:rPr lang="fr-FR" dirty="0">
                <a:solidFill>
                  <a:schemeClr val="tx1"/>
                </a:solidFill>
              </a:rPr>
              <a:t>Utiliser un gestionnaire de mise en page différent (ou créer son propre gestionnaire).</a:t>
            </a:r>
          </a:p>
        </p:txBody>
      </p:sp>
      <p:sp>
        <p:nvSpPr>
          <p:cNvPr id="11" name="Content Placeholder 10">
            <a:extLst>
              <a:ext uri="{FF2B5EF4-FFF2-40B4-BE49-F238E27FC236}">
                <a16:creationId xmlns:a16="http://schemas.microsoft.com/office/drawing/2014/main" id="{9B7C793A-0B86-6D82-98B8-72B9AD93700E}"/>
              </a:ext>
            </a:extLst>
          </p:cNvPr>
          <p:cNvSpPr>
            <a:spLocks noGrp="1"/>
          </p:cNvSpPr>
          <p:nvPr>
            <p:ph sz="quarter" idx="15"/>
          </p:nvPr>
        </p:nvSpPr>
        <p:spPr/>
        <p:txBody>
          <a:bodyPr/>
          <a:lstStyle/>
          <a:p>
            <a:r>
              <a:rPr lang="fr-FR" dirty="0"/>
              <a:t>Spécifier un </a:t>
            </a:r>
            <a:r>
              <a:rPr lang="fr-FR" dirty="0" err="1"/>
              <a:t>LayoutManager</a:t>
            </a:r>
            <a:endParaRPr lang="fr-FR" dirty="0"/>
          </a:p>
        </p:txBody>
      </p:sp>
      <p:pic>
        <p:nvPicPr>
          <p:cNvPr id="7" name="Google Shape;462;p51">
            <a:extLst>
              <a:ext uri="{FF2B5EF4-FFF2-40B4-BE49-F238E27FC236}">
                <a16:creationId xmlns:a16="http://schemas.microsoft.com/office/drawing/2014/main" id="{D0691D88-C3B7-B5C8-8C4A-AC13AE2D35C5}"/>
              </a:ext>
            </a:extLst>
          </p:cNvPr>
          <p:cNvPicPr preferRelativeResize="0"/>
          <p:nvPr/>
        </p:nvPicPr>
        <p:blipFill rotWithShape="1">
          <a:blip r:embed="rId2">
            <a:alphaModFix/>
          </a:blip>
          <a:srcRect t="855" b="806"/>
          <a:stretch/>
        </p:blipFill>
        <p:spPr>
          <a:xfrm>
            <a:off x="981954" y="2882662"/>
            <a:ext cx="1645925" cy="3426751"/>
          </a:xfrm>
          <a:prstGeom prst="rect">
            <a:avLst/>
          </a:prstGeom>
          <a:noFill/>
          <a:ln>
            <a:noFill/>
          </a:ln>
          <a:effectLst>
            <a:outerShdw blurRad="57150" dist="19050" dir="5400000" algn="bl" rotWithShape="0">
              <a:srgbClr val="FFFFFF">
                <a:alpha val="50000"/>
              </a:srgbClr>
            </a:outerShdw>
          </a:effectLst>
        </p:spPr>
      </p:pic>
      <p:pic>
        <p:nvPicPr>
          <p:cNvPr id="9" name="Google Shape;463;p51">
            <a:extLst>
              <a:ext uri="{FF2B5EF4-FFF2-40B4-BE49-F238E27FC236}">
                <a16:creationId xmlns:a16="http://schemas.microsoft.com/office/drawing/2014/main" id="{DF8F3E24-59D9-CD3B-0A26-504B358A61CB}"/>
              </a:ext>
            </a:extLst>
          </p:cNvPr>
          <p:cNvPicPr preferRelativeResize="0"/>
          <p:nvPr/>
        </p:nvPicPr>
        <p:blipFill>
          <a:blip r:embed="rId3">
            <a:alphaModFix/>
          </a:blip>
          <a:stretch>
            <a:fillRect/>
          </a:stretch>
        </p:blipFill>
        <p:spPr>
          <a:xfrm>
            <a:off x="3779910" y="2800182"/>
            <a:ext cx="1828800" cy="3590223"/>
          </a:xfrm>
          <a:prstGeom prst="rect">
            <a:avLst/>
          </a:prstGeom>
          <a:noFill/>
          <a:ln>
            <a:noFill/>
          </a:ln>
        </p:spPr>
      </p:pic>
    </p:spTree>
    <p:extLst>
      <p:ext uri="{BB962C8B-B14F-4D97-AF65-F5344CB8AC3E}">
        <p14:creationId xmlns:p14="http://schemas.microsoft.com/office/powerpoint/2010/main" val="18300254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6" name="Content Placeholder 5">
            <a:extLst>
              <a:ext uri="{FF2B5EF4-FFF2-40B4-BE49-F238E27FC236}">
                <a16:creationId xmlns:a16="http://schemas.microsoft.com/office/drawing/2014/main" id="{40E4E1CF-8627-3804-9DD3-66DAE745FEE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Organise les éléments dans une grille sous la forme d'un tableau de lignes et de colonnes ;</a:t>
            </a:r>
          </a:p>
          <a:p>
            <a:pPr marL="171450" indent="-171450">
              <a:buFont typeface="Arial" panose="020B0604020202020204" pitchFamily="34" charset="0"/>
              <a:buChar char="•"/>
            </a:pPr>
            <a:r>
              <a:rPr lang="fr-FR" dirty="0">
                <a:solidFill>
                  <a:schemeClr val="tx1"/>
                </a:solidFill>
              </a:rPr>
              <a:t>L'orientation peut être verticale ou horizontale ;</a:t>
            </a:r>
          </a:p>
          <a:p>
            <a:pPr marL="171450" indent="-171450">
              <a:buFont typeface="Arial" panose="020B0604020202020204" pitchFamily="34" charset="0"/>
              <a:buChar char="•"/>
            </a:pPr>
            <a:r>
              <a:rPr lang="fr-FR" dirty="0">
                <a:solidFill>
                  <a:schemeClr val="tx1"/>
                </a:solidFill>
              </a:rPr>
              <a:t>Par défaut, chaque élément occupe une plage ;</a:t>
            </a:r>
          </a:p>
          <a:p>
            <a:pPr marL="171450" indent="-171450">
              <a:buFont typeface="Arial" panose="020B0604020202020204" pitchFamily="34" charset="0"/>
              <a:buChar char="•"/>
            </a:pPr>
            <a:r>
              <a:rPr lang="fr-FR" dirty="0">
                <a:solidFill>
                  <a:schemeClr val="tx1"/>
                </a:solidFill>
              </a:rPr>
              <a:t>La taille de la plage occupée par un élément peut varier (taille de la plage).</a:t>
            </a:r>
          </a:p>
          <a:p>
            <a:pPr marL="171450" indent="-171450">
              <a:buFont typeface="Arial" panose="020B0604020202020204" pitchFamily="34" charset="0"/>
              <a:buChar char="•"/>
            </a:pPr>
            <a:endParaRPr lang="fr-FR" dirty="0">
              <a:solidFill>
                <a:schemeClr val="tx1"/>
              </a:solidFill>
            </a:endParaRPr>
          </a:p>
        </p:txBody>
      </p:sp>
      <p:sp>
        <p:nvSpPr>
          <p:cNvPr id="8" name="Content Placeholder 7">
            <a:extLst>
              <a:ext uri="{FF2B5EF4-FFF2-40B4-BE49-F238E27FC236}">
                <a16:creationId xmlns:a16="http://schemas.microsoft.com/office/drawing/2014/main" id="{7A49358C-7679-6B84-B614-C50E4BDB7B25}"/>
              </a:ext>
            </a:extLst>
          </p:cNvPr>
          <p:cNvSpPr>
            <a:spLocks noGrp="1"/>
          </p:cNvSpPr>
          <p:nvPr>
            <p:ph sz="quarter" idx="13"/>
          </p:nvPr>
        </p:nvSpPr>
        <p:spPr/>
        <p:txBody>
          <a:bodyPr/>
          <a:lstStyle/>
          <a:p>
            <a:r>
              <a:rPr lang="en" dirty="0"/>
              <a:t>GridLayoutManager</a:t>
            </a:r>
            <a:endParaRPr lang="fr-FR" dirty="0"/>
          </a:p>
        </p:txBody>
      </p:sp>
      <p:sp>
        <p:nvSpPr>
          <p:cNvPr id="10" name="Content Placeholder 9">
            <a:extLst>
              <a:ext uri="{FF2B5EF4-FFF2-40B4-BE49-F238E27FC236}">
                <a16:creationId xmlns:a16="http://schemas.microsoft.com/office/drawing/2014/main" id="{89F7E4CA-D06D-94DA-834F-0FA13D021522}"/>
              </a:ext>
            </a:extLst>
          </p:cNvPr>
          <p:cNvSpPr>
            <a:spLocks noGrp="1"/>
          </p:cNvSpPr>
          <p:nvPr>
            <p:ph sz="quarter" idx="14"/>
          </p:nvPr>
        </p:nvSpPr>
        <p:spPr/>
        <p:txBody>
          <a:bodyPr/>
          <a:lstStyle/>
          <a:p>
            <a:pPr marL="0" lvl="0" indent="0" algn="l" rtl="0">
              <a:spcBef>
                <a:spcPts val="0"/>
              </a:spcBef>
              <a:spcAft>
                <a:spcPts val="0"/>
              </a:spcAft>
              <a:buClr>
                <a:schemeClr val="dk1"/>
              </a:buClr>
              <a:buSzPts val="1100"/>
              <a:buFont typeface="Arial"/>
              <a:buNone/>
            </a:pPr>
            <a:r>
              <a:rPr lang="fr-FR" dirty="0">
                <a:sym typeface="Consolas"/>
              </a:rPr>
              <a:t>Créer une instance de </a:t>
            </a:r>
            <a:r>
              <a:rPr lang="fr-FR" dirty="0" err="1">
                <a:sym typeface="Consolas"/>
              </a:rPr>
              <a:t>SpanSizeLookup</a:t>
            </a:r>
            <a:r>
              <a:rPr lang="fr-FR" dirty="0">
                <a:sym typeface="Consolas"/>
              </a:rPr>
              <a:t> et remplacer </a:t>
            </a:r>
            <a:r>
              <a:rPr lang="fr-FR" dirty="0" err="1">
                <a:sym typeface="Consolas"/>
              </a:rPr>
              <a:t>getSpanSize</a:t>
            </a:r>
            <a:r>
              <a:rPr lang="fr-FR" dirty="0">
                <a:sym typeface="Consolas"/>
              </a:rPr>
              <a:t>(position) :</a:t>
            </a:r>
          </a:p>
          <a:p>
            <a:pPr marL="0" lvl="0" indent="0" algn="l" rtl="0">
              <a:spcBef>
                <a:spcPts val="0"/>
              </a:spcBef>
              <a:spcAft>
                <a:spcPts val="0"/>
              </a:spcAft>
              <a:buClr>
                <a:schemeClr val="dk1"/>
              </a:buClr>
              <a:buSzPts val="1100"/>
              <a:buFont typeface="Arial"/>
              <a:buNone/>
            </a:pPr>
            <a:r>
              <a:rPr lang="fr-FR" sz="1200" dirty="0">
                <a:solidFill>
                  <a:srgbClr val="3F51B5"/>
                </a:solidFill>
                <a:latin typeface="Consolas"/>
                <a:ea typeface="Consolas"/>
                <a:cs typeface="Consolas"/>
                <a:sym typeface="Consolas"/>
              </a:rPr>
              <a:t>val</a:t>
            </a:r>
            <a:r>
              <a:rPr lang="fr-FR" sz="1200" dirty="0">
                <a:latin typeface="Consolas"/>
                <a:ea typeface="Consolas"/>
                <a:cs typeface="Consolas"/>
                <a:sym typeface="Consolas"/>
              </a:rPr>
              <a:t> manager = </a:t>
            </a:r>
            <a:r>
              <a:rPr lang="fr-FR" sz="1200" dirty="0" err="1">
                <a:latin typeface="Consolas"/>
                <a:ea typeface="Consolas"/>
                <a:cs typeface="Consolas"/>
                <a:sym typeface="Consolas"/>
              </a:rPr>
              <a:t>GridLayoutManager</a:t>
            </a:r>
            <a:r>
              <a:rPr lang="fr-FR" sz="1200" dirty="0">
                <a:latin typeface="Consolas"/>
                <a:ea typeface="Consolas"/>
                <a:cs typeface="Consolas"/>
                <a:sym typeface="Consolas"/>
              </a:rPr>
              <a:t>(</a:t>
            </a:r>
            <a:r>
              <a:rPr lang="fr-FR" sz="1200" dirty="0" err="1">
                <a:solidFill>
                  <a:srgbClr val="3F51B5"/>
                </a:solidFill>
                <a:latin typeface="Consolas"/>
                <a:ea typeface="Consolas"/>
                <a:cs typeface="Consolas"/>
                <a:sym typeface="Consolas"/>
              </a:rPr>
              <a:t>this</a:t>
            </a:r>
            <a:r>
              <a:rPr lang="fr-FR" sz="1200" dirty="0">
                <a:latin typeface="Consolas"/>
                <a:ea typeface="Consolas"/>
                <a:cs typeface="Consolas"/>
                <a:sym typeface="Consolas"/>
              </a:rPr>
              <a:t>, </a:t>
            </a:r>
            <a:r>
              <a:rPr lang="fr-FR" sz="1200" dirty="0">
                <a:solidFill>
                  <a:srgbClr val="C53929"/>
                </a:solidFill>
                <a:latin typeface="Consolas"/>
                <a:ea typeface="Consolas"/>
                <a:cs typeface="Consolas"/>
                <a:sym typeface="Consolas"/>
              </a:rPr>
              <a:t>2</a:t>
            </a: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err="1">
                <a:latin typeface="Consolas"/>
                <a:ea typeface="Consolas"/>
                <a:cs typeface="Consolas"/>
                <a:sym typeface="Consolas"/>
              </a:rPr>
              <a:t>manager.spanSizeLookup</a:t>
            </a:r>
            <a:r>
              <a:rPr lang="fr-FR" sz="800" dirty="0">
                <a:latin typeface="Consolas"/>
                <a:ea typeface="Consolas"/>
                <a:cs typeface="Consolas"/>
                <a:sym typeface="Consolas"/>
              </a:rPr>
              <a:t> </a:t>
            </a:r>
            <a:r>
              <a:rPr lang="fr-FR" sz="1200" dirty="0">
                <a:latin typeface="Consolas"/>
                <a:ea typeface="Consolas"/>
                <a:cs typeface="Consolas"/>
                <a:sym typeface="Consolas"/>
              </a:rPr>
              <a:t>=</a:t>
            </a:r>
            <a:r>
              <a:rPr lang="fr-FR" sz="800" dirty="0">
                <a:latin typeface="Consolas"/>
                <a:ea typeface="Consolas"/>
                <a:cs typeface="Consolas"/>
                <a:sym typeface="Consolas"/>
              </a:rPr>
              <a:t> </a:t>
            </a:r>
            <a:r>
              <a:rPr lang="fr-FR" sz="1200" dirty="0" err="1">
                <a:latin typeface="Consolas"/>
                <a:ea typeface="Consolas"/>
                <a:cs typeface="Consolas"/>
                <a:sym typeface="Consolas"/>
              </a:rPr>
              <a:t>object</a:t>
            </a:r>
            <a:r>
              <a:rPr lang="fr-FR" sz="800" dirty="0">
                <a:latin typeface="Consolas"/>
                <a:ea typeface="Consolas"/>
                <a:cs typeface="Consolas"/>
                <a:sym typeface="Consolas"/>
              </a:rPr>
              <a:t> </a:t>
            </a:r>
            <a:r>
              <a:rPr lang="fr-FR" sz="1200" dirty="0">
                <a:latin typeface="Consolas"/>
                <a:ea typeface="Consolas"/>
                <a:cs typeface="Consolas"/>
                <a:sym typeface="Consolas"/>
              </a:rPr>
              <a:t>:</a:t>
            </a:r>
            <a:r>
              <a:rPr lang="fr-FR" sz="800" dirty="0">
                <a:latin typeface="Consolas"/>
                <a:ea typeface="Consolas"/>
                <a:cs typeface="Consolas"/>
                <a:sym typeface="Consolas"/>
              </a:rPr>
              <a:t> </a:t>
            </a:r>
            <a:r>
              <a:rPr lang="fr-FR" sz="1200" dirty="0" err="1">
                <a:latin typeface="Consolas"/>
                <a:ea typeface="Consolas"/>
                <a:cs typeface="Consolas"/>
                <a:sym typeface="Consolas"/>
              </a:rPr>
              <a:t>GridLayoutManager.</a:t>
            </a:r>
            <a:r>
              <a:rPr lang="fr-FR" sz="1200" b="1" dirty="0" err="1">
                <a:latin typeface="Consolas"/>
                <a:ea typeface="Consolas"/>
                <a:cs typeface="Consolas"/>
                <a:sym typeface="Consolas"/>
              </a:rPr>
              <a:t>SpanSizeLookup</a:t>
            </a:r>
            <a:r>
              <a:rPr lang="fr-FR" sz="1200" dirty="0">
                <a:latin typeface="Consolas"/>
                <a:ea typeface="Consolas"/>
                <a:cs typeface="Consolas"/>
                <a:sym typeface="Consolas"/>
              </a:rPr>
              <a:t>()</a:t>
            </a:r>
            <a:r>
              <a:rPr lang="fr-FR" sz="800" dirty="0">
                <a:latin typeface="Consolas"/>
                <a:ea typeface="Consolas"/>
                <a:cs typeface="Consolas"/>
                <a:sym typeface="Consolas"/>
              </a:rPr>
              <a:t> </a:t>
            </a: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override</a:t>
            </a:r>
            <a:r>
              <a:rPr lang="fr-FR" sz="1200" dirty="0">
                <a:solidFill>
                  <a:srgbClr val="3F51B5"/>
                </a:solidFill>
                <a:latin typeface="Consolas"/>
                <a:ea typeface="Consolas"/>
                <a:cs typeface="Consolas"/>
                <a:sym typeface="Consolas"/>
              </a:rPr>
              <a:t> fun</a:t>
            </a:r>
            <a:r>
              <a:rPr lang="fr-FR" sz="1200" dirty="0">
                <a:latin typeface="Consolas"/>
                <a:ea typeface="Consolas"/>
                <a:cs typeface="Consolas"/>
                <a:sym typeface="Consolas"/>
              </a:rPr>
              <a:t> </a:t>
            </a:r>
            <a:r>
              <a:rPr lang="fr-FR" sz="1200" b="1" dirty="0" err="1">
                <a:latin typeface="Consolas"/>
                <a:ea typeface="Consolas"/>
                <a:cs typeface="Consolas"/>
                <a:sym typeface="Consolas"/>
              </a:rPr>
              <a:t>getSpanSize</a:t>
            </a:r>
            <a:r>
              <a:rPr lang="fr-FR" sz="1200" b="1" dirty="0">
                <a:latin typeface="Consolas"/>
                <a:ea typeface="Consolas"/>
                <a:cs typeface="Consolas"/>
                <a:sym typeface="Consolas"/>
              </a:rPr>
              <a:t>(position: Int)</a:t>
            </a:r>
            <a:r>
              <a:rPr lang="fr-FR" sz="1200" dirty="0">
                <a:latin typeface="Consolas"/>
                <a:ea typeface="Consolas"/>
                <a:cs typeface="Consolas"/>
                <a:sym typeface="Consolas"/>
              </a:rPr>
              <a:t>: Int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 </a:t>
            </a:r>
            <a:r>
              <a:rPr lang="fr-FR" sz="1200" dirty="0" err="1">
                <a:solidFill>
                  <a:srgbClr val="3F51B5"/>
                </a:solidFill>
                <a:latin typeface="Consolas"/>
                <a:ea typeface="Consolas"/>
                <a:cs typeface="Consolas"/>
                <a:sym typeface="Consolas"/>
              </a:rPr>
              <a:t>when</a:t>
            </a:r>
            <a:r>
              <a:rPr lang="fr-FR" sz="1200" dirty="0">
                <a:latin typeface="Consolas"/>
                <a:ea typeface="Consolas"/>
                <a:cs typeface="Consolas"/>
                <a:sym typeface="Consolas"/>
              </a:rPr>
              <a:t> (position)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C53929"/>
                </a:solidFill>
                <a:latin typeface="Consolas"/>
                <a:ea typeface="Consolas"/>
                <a:cs typeface="Consolas"/>
                <a:sym typeface="Consolas"/>
              </a:rPr>
              <a:t>0</a:t>
            </a:r>
            <a:r>
              <a:rPr lang="fr-FR" sz="1200" dirty="0">
                <a:latin typeface="Consolas"/>
                <a:ea typeface="Consolas"/>
                <a:cs typeface="Consolas"/>
                <a:sym typeface="Consolas"/>
              </a:rPr>
              <a:t>,</a:t>
            </a:r>
            <a:r>
              <a:rPr lang="fr-FR" sz="1200" dirty="0">
                <a:solidFill>
                  <a:srgbClr val="C53929"/>
                </a:solidFill>
                <a:latin typeface="Consolas"/>
                <a:ea typeface="Consolas"/>
                <a:cs typeface="Consolas"/>
                <a:sym typeface="Consolas"/>
              </a:rPr>
              <a:t>1</a:t>
            </a:r>
            <a:r>
              <a:rPr lang="fr-FR" sz="1200" dirty="0">
                <a:latin typeface="Consolas"/>
                <a:ea typeface="Consolas"/>
                <a:cs typeface="Consolas"/>
                <a:sym typeface="Consolas"/>
              </a:rPr>
              <a:t>,</a:t>
            </a:r>
            <a:r>
              <a:rPr lang="fr-FR" sz="1200" dirty="0">
                <a:solidFill>
                  <a:srgbClr val="C53929"/>
                </a:solidFill>
                <a:latin typeface="Consolas"/>
                <a:ea typeface="Consolas"/>
                <a:cs typeface="Consolas"/>
                <a:sym typeface="Consolas"/>
              </a:rPr>
              <a:t>2</a:t>
            </a:r>
            <a:r>
              <a:rPr lang="fr-FR" sz="1200" dirty="0">
                <a:latin typeface="Consolas"/>
                <a:ea typeface="Consolas"/>
                <a:cs typeface="Consolas"/>
                <a:sym typeface="Consolas"/>
              </a:rPr>
              <a:t> -&gt; </a:t>
            </a:r>
            <a:r>
              <a:rPr lang="fr-FR" sz="1200" dirty="0">
                <a:solidFill>
                  <a:srgbClr val="C53929"/>
                </a:solidFill>
                <a:latin typeface="Consolas"/>
                <a:ea typeface="Consolas"/>
                <a:cs typeface="Consolas"/>
                <a:sym typeface="Consolas"/>
              </a:rPr>
              <a:t>2</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solidFill>
                  <a:srgbClr val="3F51B5"/>
                </a:solidFill>
                <a:latin typeface="Consolas"/>
                <a:ea typeface="Consolas"/>
                <a:cs typeface="Consolas"/>
                <a:sym typeface="Consolas"/>
              </a:rPr>
              <a:t>else</a:t>
            </a:r>
            <a:r>
              <a:rPr lang="fr-FR" sz="1200" dirty="0">
                <a:latin typeface="Consolas"/>
                <a:ea typeface="Consolas"/>
                <a:cs typeface="Consolas"/>
                <a:sym typeface="Consolas"/>
              </a:rPr>
              <a:t> -&gt; </a:t>
            </a:r>
            <a:r>
              <a:rPr lang="fr-FR" sz="1200" dirty="0">
                <a:solidFill>
                  <a:srgbClr val="C53929"/>
                </a:solidFill>
                <a:latin typeface="Consolas"/>
                <a:ea typeface="Consolas"/>
                <a:cs typeface="Consolas"/>
                <a:sym typeface="Consolas"/>
              </a:rPr>
              <a:t>1</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spcBef>
                <a:spcPts val="0"/>
              </a:spcBef>
              <a:spcAft>
                <a:spcPts val="595"/>
              </a:spcAft>
              <a:buClr>
                <a:schemeClr val="dk1"/>
              </a:buClr>
              <a:buSzPts val="1100"/>
              <a:buFont typeface="Arial"/>
              <a:buNone/>
            </a:pPr>
            <a:r>
              <a:rPr lang="fr-FR" sz="1200" dirty="0">
                <a:latin typeface="Consolas"/>
                <a:ea typeface="Consolas"/>
                <a:cs typeface="Consolas"/>
                <a:sym typeface="Consolas"/>
              </a:rPr>
              <a:t>}</a:t>
            </a:r>
            <a:endParaRPr lang="fr-FR" dirty="0"/>
          </a:p>
        </p:txBody>
      </p:sp>
      <p:sp>
        <p:nvSpPr>
          <p:cNvPr id="11" name="Content Placeholder 10">
            <a:extLst>
              <a:ext uri="{FF2B5EF4-FFF2-40B4-BE49-F238E27FC236}">
                <a16:creationId xmlns:a16="http://schemas.microsoft.com/office/drawing/2014/main" id="{9B7C793A-0B86-6D82-98B8-72B9AD93700E}"/>
              </a:ext>
            </a:extLst>
          </p:cNvPr>
          <p:cNvSpPr>
            <a:spLocks noGrp="1"/>
          </p:cNvSpPr>
          <p:nvPr>
            <p:ph sz="quarter" idx="15"/>
          </p:nvPr>
        </p:nvSpPr>
        <p:spPr/>
        <p:txBody>
          <a:bodyPr/>
          <a:lstStyle/>
          <a:p>
            <a:r>
              <a:rPr lang="fr-FR" dirty="0"/>
              <a:t>Définir la taille de la plage pour un élément</a:t>
            </a:r>
          </a:p>
        </p:txBody>
      </p:sp>
    </p:spTree>
    <p:extLst>
      <p:ext uri="{BB962C8B-B14F-4D97-AF65-F5344CB8AC3E}">
        <p14:creationId xmlns:p14="http://schemas.microsoft.com/office/powerpoint/2010/main" val="106533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29B85629-9F5F-CD0C-2216-413163487535}"/>
              </a:ext>
            </a:extLst>
          </p:cNvPr>
          <p:cNvSpPr>
            <a:spLocks noGrp="1"/>
          </p:cNvSpPr>
          <p:nvPr>
            <p:ph sz="quarter" idx="12"/>
          </p:nvPr>
        </p:nvSpPr>
        <p:spPr/>
        <p:txBody>
          <a:bodyPr/>
          <a:lstStyle/>
          <a:p>
            <a:pPr marL="0" lvl="0" indent="0" algn="l" rtl="0">
              <a:lnSpc>
                <a:spcPct val="200000"/>
              </a:lnSpc>
              <a:spcBef>
                <a:spcPts val="100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&lt;</a:t>
            </a:r>
            <a:r>
              <a:rPr lang="en-US" dirty="0" err="1">
                <a:solidFill>
                  <a:schemeClr val="tx1"/>
                </a:solidFill>
                <a:latin typeface="Consolas"/>
                <a:ea typeface="Consolas"/>
                <a:cs typeface="Consolas"/>
                <a:sym typeface="Consolas"/>
              </a:rPr>
              <a:t>TextView</a:t>
            </a: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android:id</a:t>
            </a:r>
            <a:r>
              <a:rPr lang="en-US" dirty="0">
                <a:solidFill>
                  <a:schemeClr val="tx1"/>
                </a:solidFill>
                <a:latin typeface="Consolas"/>
                <a:ea typeface="Consolas"/>
                <a:cs typeface="Consolas"/>
                <a:sym typeface="Consolas"/>
              </a:rPr>
              <a:t>="@+id/</a:t>
            </a:r>
            <a:r>
              <a:rPr lang="en-US" dirty="0" err="1">
                <a:solidFill>
                  <a:schemeClr val="tx1"/>
                </a:solidFill>
                <a:latin typeface="Consolas"/>
                <a:ea typeface="Consolas"/>
                <a:cs typeface="Consolas"/>
                <a:sym typeface="Consolas"/>
              </a:rPr>
              <a:t>textview</a:t>
            </a:r>
            <a:r>
              <a:rPr lang="en-US" dirty="0">
                <a:solidFill>
                  <a:schemeClr val="tx1"/>
                </a:solidFill>
                <a:latin typeface="Consolas"/>
                <a:ea typeface="Consolas"/>
                <a:cs typeface="Consolas"/>
                <a:sym typeface="Consolas"/>
              </a:rPr>
              <a:t>"</a:t>
            </a:r>
          </a:p>
          <a:p>
            <a:pPr marL="0" lvl="0" indent="0" algn="l" rtl="0">
              <a:lnSpc>
                <a:spcPct val="200000"/>
              </a:lnSpc>
              <a:spcBef>
                <a:spcPts val="100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android:layout_width</a:t>
            </a:r>
            <a:r>
              <a:rPr lang="en-US" dirty="0">
                <a:solidFill>
                  <a:schemeClr val="tx1"/>
                </a:solidFill>
                <a:latin typeface="Consolas"/>
                <a:ea typeface="Consolas"/>
                <a:cs typeface="Consolas"/>
                <a:sym typeface="Consolas"/>
              </a:rPr>
              <a:t>="</a:t>
            </a:r>
            <a:r>
              <a:rPr lang="en-US" dirty="0" err="1">
                <a:solidFill>
                  <a:schemeClr val="tx1"/>
                </a:solidFill>
                <a:latin typeface="Consolas"/>
                <a:ea typeface="Consolas"/>
                <a:cs typeface="Consolas"/>
                <a:sym typeface="Consolas"/>
              </a:rPr>
              <a:t>match_parent</a:t>
            </a:r>
            <a:r>
              <a:rPr lang="en-US" dirty="0">
                <a:solidFill>
                  <a:schemeClr val="tx1"/>
                </a:solidFill>
                <a:latin typeface="Consolas"/>
                <a:ea typeface="Consolas"/>
                <a:cs typeface="Consolas"/>
                <a:sym typeface="Consolas"/>
              </a:rPr>
              <a:t>"</a:t>
            </a:r>
          </a:p>
          <a:p>
            <a:pPr marL="0" lvl="0" indent="0" algn="l" rtl="0">
              <a:lnSpc>
                <a:spcPct val="200000"/>
              </a:lnSpc>
              <a:spcBef>
                <a:spcPts val="100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android:layout_height</a:t>
            </a:r>
            <a:r>
              <a:rPr lang="en-US" dirty="0">
                <a:solidFill>
                  <a:schemeClr val="tx1"/>
                </a:solidFill>
                <a:latin typeface="Consolas"/>
                <a:ea typeface="Consolas"/>
                <a:cs typeface="Consolas"/>
                <a:sym typeface="Consolas"/>
              </a:rPr>
              <a:t>="</a:t>
            </a:r>
            <a:r>
              <a:rPr lang="en-US" dirty="0" err="1">
                <a:solidFill>
                  <a:schemeClr val="tx1"/>
                </a:solidFill>
                <a:latin typeface="Consolas"/>
                <a:ea typeface="Consolas"/>
                <a:cs typeface="Consolas"/>
                <a:sym typeface="Consolas"/>
              </a:rPr>
              <a:t>wrap_content</a:t>
            </a:r>
            <a:r>
              <a:rPr lang="en-US" dirty="0">
                <a:solidFill>
                  <a:schemeClr val="tx1"/>
                </a:solidFill>
                <a:latin typeface="Consolas"/>
                <a:ea typeface="Consolas"/>
                <a:cs typeface="Consolas"/>
                <a:sym typeface="Consolas"/>
              </a:rPr>
              <a:t>"</a:t>
            </a:r>
          </a:p>
          <a:p>
            <a:pPr marL="0" lvl="0" indent="0" algn="l" rtl="0">
              <a:lnSpc>
                <a:spcPct val="200000"/>
              </a:lnSpc>
              <a:spcBef>
                <a:spcPts val="100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android:text</a:t>
            </a:r>
            <a:r>
              <a:rPr lang="en-US" dirty="0">
                <a:solidFill>
                  <a:schemeClr val="tx1"/>
                </a:solidFill>
                <a:latin typeface="Consolas"/>
                <a:ea typeface="Consolas"/>
                <a:cs typeface="Consolas"/>
                <a:sym typeface="Consolas"/>
              </a:rPr>
              <a:t>="@string/</a:t>
            </a:r>
            <a:r>
              <a:rPr lang="en-US" dirty="0" err="1">
                <a:solidFill>
                  <a:schemeClr val="tx1"/>
                </a:solidFill>
                <a:latin typeface="Consolas"/>
                <a:ea typeface="Consolas"/>
                <a:cs typeface="Consolas"/>
                <a:sym typeface="Consolas"/>
              </a:rPr>
              <a:t>my_story</a:t>
            </a:r>
            <a:r>
              <a:rPr lang="en-US" dirty="0">
                <a:solidFill>
                  <a:schemeClr val="tx1"/>
                </a:solidFill>
                <a:latin typeface="Consolas"/>
                <a:ea typeface="Consolas"/>
                <a:cs typeface="Consolas"/>
                <a:sym typeface="Consolas"/>
              </a:rPr>
              <a:t>"/&gt;</a:t>
            </a:r>
          </a:p>
          <a:p>
            <a:pPr>
              <a:lnSpc>
                <a:spcPct val="200000"/>
              </a:lnSpc>
            </a:pPr>
            <a:endParaRPr lang="fr-FR" dirty="0">
              <a:solidFill>
                <a:schemeClr val="tx1"/>
              </a:solidFill>
            </a:endParaRPr>
          </a:p>
        </p:txBody>
      </p:sp>
      <p:sp>
        <p:nvSpPr>
          <p:cNvPr id="5" name="Content Placeholder 4">
            <a:extLst>
              <a:ext uri="{FF2B5EF4-FFF2-40B4-BE49-F238E27FC236}">
                <a16:creationId xmlns:a16="http://schemas.microsoft.com/office/drawing/2014/main" id="{3AFA81EB-2F83-5AFE-2189-D3028583B908}"/>
              </a:ext>
            </a:extLst>
          </p:cNvPr>
          <p:cNvSpPr>
            <a:spLocks noGrp="1"/>
          </p:cNvSpPr>
          <p:nvPr>
            <p:ph sz="quarter" idx="13"/>
          </p:nvPr>
        </p:nvSpPr>
        <p:spPr/>
        <p:txBody>
          <a:bodyPr/>
          <a:lstStyle/>
          <a:p>
            <a:r>
              <a:rPr lang="fr-FR" dirty="0"/>
              <a:t>Création d'un </a:t>
            </a:r>
            <a:r>
              <a:rPr lang="fr-FR" dirty="0" err="1"/>
              <a:t>TextView</a:t>
            </a:r>
            <a:r>
              <a:rPr lang="fr-FR" dirty="0"/>
              <a:t> en XML</a:t>
            </a:r>
          </a:p>
        </p:txBody>
      </p:sp>
      <p:sp>
        <p:nvSpPr>
          <p:cNvPr id="6" name="Content Placeholder 5">
            <a:extLst>
              <a:ext uri="{FF2B5EF4-FFF2-40B4-BE49-F238E27FC236}">
                <a16:creationId xmlns:a16="http://schemas.microsoft.com/office/drawing/2014/main" id="{D311EBC0-3F09-AE69-9133-52DA906EAB8B}"/>
              </a:ext>
            </a:extLst>
          </p:cNvPr>
          <p:cNvSpPr>
            <a:spLocks noGrp="1"/>
          </p:cNvSpPr>
          <p:nvPr>
            <p:ph sz="quarter" idx="14"/>
          </p:nvPr>
        </p:nvSpPr>
        <p:spPr/>
        <p:txBody>
          <a:bodyPr/>
          <a:lstStyle/>
          <a:p>
            <a:pPr marL="171450" indent="-171450">
              <a:lnSpc>
                <a:spcPct val="200000"/>
              </a:lnSpc>
              <a:buFont typeface="Arial" panose="020B0604020202020204" pitchFamily="34" charset="0"/>
              <a:buChar char="•"/>
            </a:pPr>
            <a:r>
              <a:rPr lang="fr-FR" b="1" dirty="0" err="1">
                <a:solidFill>
                  <a:schemeClr val="tx1"/>
                </a:solidFill>
              </a:rPr>
              <a:t>android:text</a:t>
            </a:r>
            <a:r>
              <a:rPr lang="fr-FR" b="1" dirty="0">
                <a:solidFill>
                  <a:schemeClr val="tx1"/>
                </a:solidFill>
              </a:rPr>
              <a:t> </a:t>
            </a:r>
            <a:r>
              <a:rPr lang="fr-FR" dirty="0">
                <a:solidFill>
                  <a:schemeClr val="tx1"/>
                </a:solidFill>
              </a:rPr>
              <a:t>: texte à afficher ;</a:t>
            </a:r>
          </a:p>
          <a:p>
            <a:pPr marL="171450" indent="-171450">
              <a:lnSpc>
                <a:spcPct val="200000"/>
              </a:lnSpc>
              <a:buFont typeface="Arial" panose="020B0604020202020204" pitchFamily="34" charset="0"/>
              <a:buChar char="•"/>
            </a:pPr>
            <a:r>
              <a:rPr lang="fr-FR" b="1" dirty="0" err="1">
                <a:solidFill>
                  <a:schemeClr val="tx1"/>
                </a:solidFill>
              </a:rPr>
              <a:t>android:textColor</a:t>
            </a:r>
            <a:r>
              <a:rPr lang="fr-FR" b="1" dirty="0">
                <a:solidFill>
                  <a:schemeClr val="tx1"/>
                </a:solidFill>
              </a:rPr>
              <a:t>  </a:t>
            </a:r>
            <a:r>
              <a:rPr lang="fr-FR" dirty="0">
                <a:solidFill>
                  <a:schemeClr val="tx1"/>
                </a:solidFill>
              </a:rPr>
              <a:t>: couleur du texte ;</a:t>
            </a:r>
          </a:p>
          <a:p>
            <a:pPr marL="171450" indent="-171450">
              <a:lnSpc>
                <a:spcPct val="200000"/>
              </a:lnSpc>
              <a:buFont typeface="Arial" panose="020B0604020202020204" pitchFamily="34" charset="0"/>
              <a:buChar char="•"/>
            </a:pPr>
            <a:r>
              <a:rPr lang="fr-FR" b="1" dirty="0" err="1">
                <a:solidFill>
                  <a:schemeClr val="tx1"/>
                </a:solidFill>
              </a:rPr>
              <a:t>android:textAppearance</a:t>
            </a:r>
            <a:r>
              <a:rPr lang="fr-FR" b="1" dirty="0">
                <a:solidFill>
                  <a:schemeClr val="tx1"/>
                </a:solidFill>
              </a:rPr>
              <a:t> </a:t>
            </a:r>
            <a:r>
              <a:rPr lang="fr-FR" dirty="0">
                <a:solidFill>
                  <a:schemeClr val="tx1"/>
                </a:solidFill>
              </a:rPr>
              <a:t>: style ou thème prédéfini ;</a:t>
            </a:r>
          </a:p>
          <a:p>
            <a:pPr marL="171450" indent="-171450">
              <a:lnSpc>
                <a:spcPct val="200000"/>
              </a:lnSpc>
              <a:buFont typeface="Arial" panose="020B0604020202020204" pitchFamily="34" charset="0"/>
              <a:buChar char="•"/>
            </a:pPr>
            <a:r>
              <a:rPr lang="fr-FR" b="1" dirty="0" err="1">
                <a:solidFill>
                  <a:schemeClr val="tx1"/>
                </a:solidFill>
              </a:rPr>
              <a:t>android:textSize</a:t>
            </a:r>
            <a:r>
              <a:rPr lang="fr-FR" b="1" dirty="0">
                <a:solidFill>
                  <a:schemeClr val="tx1"/>
                </a:solidFill>
              </a:rPr>
              <a:t> </a:t>
            </a:r>
            <a:r>
              <a:rPr lang="fr-FR" dirty="0">
                <a:solidFill>
                  <a:schemeClr val="tx1"/>
                </a:solidFill>
              </a:rPr>
              <a:t>: taille du texte en </a:t>
            </a:r>
            <a:r>
              <a:rPr lang="fr-FR" dirty="0" err="1">
                <a:solidFill>
                  <a:schemeClr val="tx1"/>
                </a:solidFill>
              </a:rPr>
              <a:t>sp</a:t>
            </a:r>
            <a:r>
              <a:rPr lang="fr-FR" dirty="0">
                <a:solidFill>
                  <a:schemeClr val="tx1"/>
                </a:solidFill>
              </a:rPr>
              <a:t> ;</a:t>
            </a:r>
          </a:p>
          <a:p>
            <a:pPr marL="171450" indent="-171450">
              <a:lnSpc>
                <a:spcPct val="200000"/>
              </a:lnSpc>
              <a:buFont typeface="Arial" panose="020B0604020202020204" pitchFamily="34" charset="0"/>
              <a:buChar char="•"/>
            </a:pPr>
            <a:r>
              <a:rPr lang="fr-FR" b="1" dirty="0" err="1">
                <a:solidFill>
                  <a:schemeClr val="tx1"/>
                </a:solidFill>
              </a:rPr>
              <a:t>android:textStyle</a:t>
            </a:r>
            <a:r>
              <a:rPr lang="fr-FR" b="1" dirty="0">
                <a:solidFill>
                  <a:schemeClr val="tx1"/>
                </a:solidFill>
              </a:rPr>
              <a:t> </a:t>
            </a:r>
            <a:r>
              <a:rPr lang="fr-FR" dirty="0">
                <a:solidFill>
                  <a:schemeClr val="tx1"/>
                </a:solidFill>
              </a:rPr>
              <a:t>: normal, </a:t>
            </a:r>
            <a:r>
              <a:rPr lang="fr-FR" dirty="0" err="1">
                <a:solidFill>
                  <a:schemeClr val="tx1"/>
                </a:solidFill>
              </a:rPr>
              <a:t>bold</a:t>
            </a:r>
            <a:r>
              <a:rPr lang="fr-FR" dirty="0">
                <a:solidFill>
                  <a:schemeClr val="tx1"/>
                </a:solidFill>
              </a:rPr>
              <a:t>, </a:t>
            </a:r>
            <a:r>
              <a:rPr lang="fr-FR" dirty="0" err="1">
                <a:solidFill>
                  <a:schemeClr val="tx1"/>
                </a:solidFill>
              </a:rPr>
              <a:t>italic</a:t>
            </a:r>
            <a:r>
              <a:rPr lang="fr-FR" dirty="0">
                <a:solidFill>
                  <a:schemeClr val="tx1"/>
                </a:solidFill>
              </a:rPr>
              <a:t> ou </a:t>
            </a:r>
            <a:r>
              <a:rPr lang="fr-FR" dirty="0" err="1">
                <a:solidFill>
                  <a:schemeClr val="tx1"/>
                </a:solidFill>
              </a:rPr>
              <a:t>bold|italic</a:t>
            </a:r>
            <a:r>
              <a:rPr lang="fr-FR" dirty="0">
                <a:solidFill>
                  <a:schemeClr val="tx1"/>
                </a:solidFill>
              </a:rPr>
              <a:t> ;</a:t>
            </a:r>
          </a:p>
          <a:p>
            <a:pPr marL="171450" indent="-171450">
              <a:lnSpc>
                <a:spcPct val="200000"/>
              </a:lnSpc>
              <a:buFont typeface="Arial" panose="020B0604020202020204" pitchFamily="34" charset="0"/>
              <a:buChar char="•"/>
            </a:pPr>
            <a:r>
              <a:rPr lang="fr-FR" b="1" dirty="0" err="1">
                <a:solidFill>
                  <a:schemeClr val="tx1"/>
                </a:solidFill>
              </a:rPr>
              <a:t>android:Typeface</a:t>
            </a:r>
            <a:r>
              <a:rPr lang="fr-FR" b="1" dirty="0">
                <a:solidFill>
                  <a:schemeClr val="tx1"/>
                </a:solidFill>
              </a:rPr>
              <a:t> </a:t>
            </a:r>
            <a:r>
              <a:rPr lang="fr-FR" dirty="0">
                <a:solidFill>
                  <a:schemeClr val="tx1"/>
                </a:solidFill>
              </a:rPr>
              <a:t>: normal, sans, </a:t>
            </a:r>
            <a:r>
              <a:rPr lang="fr-FR" dirty="0" err="1">
                <a:solidFill>
                  <a:schemeClr val="tx1"/>
                </a:solidFill>
              </a:rPr>
              <a:t>serif</a:t>
            </a:r>
            <a:r>
              <a:rPr lang="fr-FR" dirty="0">
                <a:solidFill>
                  <a:schemeClr val="tx1"/>
                </a:solidFill>
              </a:rPr>
              <a:t> ou monospace ;</a:t>
            </a:r>
          </a:p>
          <a:p>
            <a:pPr marL="171450" indent="-171450">
              <a:lnSpc>
                <a:spcPct val="200000"/>
              </a:lnSpc>
              <a:buFont typeface="Arial" panose="020B0604020202020204" pitchFamily="34" charset="0"/>
              <a:buChar char="•"/>
            </a:pPr>
            <a:r>
              <a:rPr lang="fr-FR" b="1" dirty="0" err="1">
                <a:solidFill>
                  <a:schemeClr val="tx1"/>
                </a:solidFill>
              </a:rPr>
              <a:t>android:lineSpacingExtra</a:t>
            </a:r>
            <a:r>
              <a:rPr lang="fr-FR" b="1" dirty="0">
                <a:solidFill>
                  <a:schemeClr val="tx1"/>
                </a:solidFill>
              </a:rPr>
              <a:t> </a:t>
            </a:r>
            <a:r>
              <a:rPr lang="fr-FR" dirty="0">
                <a:solidFill>
                  <a:schemeClr val="tx1"/>
                </a:solidFill>
              </a:rPr>
              <a:t>: extra espace entre les lignes en </a:t>
            </a:r>
            <a:r>
              <a:rPr lang="fr-FR" dirty="0" err="1">
                <a:solidFill>
                  <a:schemeClr val="tx1"/>
                </a:solidFill>
              </a:rPr>
              <a:t>sp</a:t>
            </a:r>
            <a:r>
              <a:rPr lang="fr-FR" dirty="0">
                <a:solidFill>
                  <a:schemeClr val="tx1"/>
                </a:solidFill>
              </a:rPr>
              <a:t>.</a:t>
            </a:r>
          </a:p>
        </p:txBody>
      </p:sp>
      <p:sp>
        <p:nvSpPr>
          <p:cNvPr id="7" name="Content Placeholder 6">
            <a:extLst>
              <a:ext uri="{FF2B5EF4-FFF2-40B4-BE49-F238E27FC236}">
                <a16:creationId xmlns:a16="http://schemas.microsoft.com/office/drawing/2014/main" id="{C5AAE1D5-C265-7739-9A77-81A95D203187}"/>
              </a:ext>
            </a:extLst>
          </p:cNvPr>
          <p:cNvSpPr>
            <a:spLocks noGrp="1"/>
          </p:cNvSpPr>
          <p:nvPr>
            <p:ph sz="quarter" idx="15"/>
          </p:nvPr>
        </p:nvSpPr>
        <p:spPr/>
        <p:txBody>
          <a:bodyPr/>
          <a:lstStyle/>
          <a:p>
            <a:r>
              <a:rPr lang="fr-FR" dirty="0"/>
              <a:t>Attributs communs des </a:t>
            </a:r>
            <a:r>
              <a:rPr lang="fr-FR" dirty="0" err="1"/>
              <a:t>TextView</a:t>
            </a:r>
            <a:endParaRPr lang="fr-FR" dirty="0"/>
          </a:p>
        </p:txBody>
      </p:sp>
    </p:spTree>
    <p:extLst>
      <p:ext uri="{BB962C8B-B14F-4D97-AF65-F5344CB8AC3E}">
        <p14:creationId xmlns:p14="http://schemas.microsoft.com/office/powerpoint/2010/main" val="3626110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DA61319-64F0-42CE-860D-BB003F5C6432}"/>
              </a:ext>
            </a:extLst>
          </p:cNvPr>
          <p:cNvSpPr>
            <a:spLocks noGrp="1"/>
          </p:cNvSpPr>
          <p:nvPr>
            <p:ph type="body" sz="quarter" idx="14"/>
          </p:nvPr>
        </p:nvSpPr>
        <p:spPr/>
        <p:txBody>
          <a:bodyPr/>
          <a:lstStyle/>
          <a:p>
            <a:r>
              <a:rPr lang="en-US" sz="1200" dirty="0" err="1">
                <a:latin typeface="Calibri" panose="020F0502020204030204" pitchFamily="34" charset="0"/>
              </a:rPr>
              <a:t>Définition</a:t>
            </a:r>
            <a:r>
              <a:rPr lang="en-US" sz="1200" dirty="0">
                <a:latin typeface="Calibri" panose="020F0502020204030204" pitchFamily="34" charset="0"/>
              </a:rPr>
              <a:t> d’un Layout</a:t>
            </a:r>
            <a:endParaRPr lang="fr-FR" sz="1200" dirty="0">
              <a:latin typeface="Calibri" panose="020F0502020204030204" pitchFamily="34" charset="0"/>
            </a:endParaRPr>
          </a:p>
          <a:p>
            <a:r>
              <a:rPr lang="fr-FR" sz="1200" dirty="0">
                <a:latin typeface="Calibri" panose="020F0502020204030204" pitchFamily="34" charset="0"/>
              </a:rPr>
              <a:t>Présentation des types des </a:t>
            </a:r>
            <a:r>
              <a:rPr lang="fr-FR" sz="1200" dirty="0" err="1">
                <a:latin typeface="Calibri" panose="020F0502020204030204" pitchFamily="34" charset="0"/>
              </a:rPr>
              <a:t>layouts</a:t>
            </a:r>
            <a:endParaRPr lang="fr-FR" sz="1200" dirty="0">
              <a:latin typeface="Calibri" panose="020F0502020204030204" pitchFamily="34" charset="0"/>
            </a:endParaRPr>
          </a:p>
        </p:txBody>
      </p:sp>
      <p:sp>
        <p:nvSpPr>
          <p:cNvPr id="6" name="Espace réservé du texte 5">
            <a:extLst>
              <a:ext uri="{FF2B5EF4-FFF2-40B4-BE49-F238E27FC236}">
                <a16:creationId xmlns:a16="http://schemas.microsoft.com/office/drawing/2014/main" id="{CAFA07B2-668D-45F7-9D1B-204936B3E8E3}"/>
              </a:ext>
            </a:extLst>
          </p:cNvPr>
          <p:cNvSpPr>
            <a:spLocks noGrp="1"/>
          </p:cNvSpPr>
          <p:nvPr>
            <p:ph type="body" sz="quarter" idx="15"/>
          </p:nvPr>
        </p:nvSpPr>
        <p:spPr/>
        <p:txBody>
          <a:bodyPr/>
          <a:lstStyle/>
          <a:p>
            <a:r>
              <a:rPr lang="fr-FR" dirty="0"/>
              <a:t>2 heures</a:t>
            </a:r>
          </a:p>
        </p:txBody>
      </p:sp>
      <p:sp>
        <p:nvSpPr>
          <p:cNvPr id="3" name="Espace réservé du texte 2">
            <a:extLst>
              <a:ext uri="{FF2B5EF4-FFF2-40B4-BE49-F238E27FC236}">
                <a16:creationId xmlns:a16="http://schemas.microsoft.com/office/drawing/2014/main" id="{8C7F9F2D-1982-43FE-A931-7B2DCEE0D7C8}"/>
              </a:ext>
            </a:extLst>
          </p:cNvPr>
          <p:cNvSpPr>
            <a:spLocks noGrp="1"/>
          </p:cNvSpPr>
          <p:nvPr>
            <p:ph type="body" sz="quarter" idx="12"/>
          </p:nvPr>
        </p:nvSpPr>
        <p:spPr/>
        <p:txBody>
          <a:bodyPr/>
          <a:lstStyle/>
          <a:p>
            <a:r>
              <a:rPr lang="fr-FR" dirty="0"/>
              <a:t>CHAPITRE 2</a:t>
            </a:r>
          </a:p>
        </p:txBody>
      </p:sp>
      <p:sp>
        <p:nvSpPr>
          <p:cNvPr id="4" name="Espace réservé du texte 3">
            <a:extLst>
              <a:ext uri="{FF2B5EF4-FFF2-40B4-BE49-F238E27FC236}">
                <a16:creationId xmlns:a16="http://schemas.microsoft.com/office/drawing/2014/main" id="{4839E087-F6B7-4299-B152-4EC0D038356D}"/>
              </a:ext>
            </a:extLst>
          </p:cNvPr>
          <p:cNvSpPr>
            <a:spLocks noGrp="1"/>
          </p:cNvSpPr>
          <p:nvPr>
            <p:ph type="body" sz="quarter" idx="13"/>
          </p:nvPr>
        </p:nvSpPr>
        <p:spPr/>
        <p:txBody>
          <a:bodyPr/>
          <a:lstStyle/>
          <a:p>
            <a:r>
              <a:rPr lang="fr-FR" dirty="0">
                <a:effectLst/>
                <a:latin typeface="Calibri" panose="020F0502020204030204" pitchFamily="34" charset="0"/>
                <a:ea typeface="Liberation Sans Narrow"/>
              </a:rPr>
              <a:t>Utiliser les </a:t>
            </a:r>
            <a:r>
              <a:rPr lang="fr-FR" dirty="0" err="1">
                <a:effectLst/>
                <a:latin typeface="Calibri" panose="020F0502020204030204" pitchFamily="34" charset="0"/>
                <a:ea typeface="Liberation Sans Narrow"/>
              </a:rPr>
              <a:t>Layouts</a:t>
            </a:r>
            <a:endParaRPr lang="fr-FR" sz="3200" dirty="0">
              <a:latin typeface="Calibri" panose="020F0502020204030204" pitchFamily="34" charset="0"/>
            </a:endParaRPr>
          </a:p>
        </p:txBody>
      </p:sp>
    </p:spTree>
    <p:extLst>
      <p:ext uri="{BB962C8B-B14F-4D97-AF65-F5344CB8AC3E}">
        <p14:creationId xmlns:p14="http://schemas.microsoft.com/office/powerpoint/2010/main" val="5470558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2</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dirty="0">
                <a:latin typeface="Calibri" panose="020F0502020204030204" pitchFamily="34" charset="0"/>
              </a:rPr>
              <a:t>Utiliser les </a:t>
            </a:r>
            <a:r>
              <a:rPr lang="fr-FR" dirty="0" err="1">
                <a:latin typeface="Calibri" panose="020F0502020204030204" pitchFamily="34" charset="0"/>
              </a:rPr>
              <a:t>Layouts</a:t>
            </a:r>
            <a:endParaRPr lang="fr-FR" dirty="0">
              <a:latin typeface="Calibri" panose="020F0502020204030204" pitchFamily="34" charset="0"/>
            </a:endParaRP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b="1" dirty="0">
                <a:solidFill>
                  <a:srgbClr val="007842"/>
                </a:solidFill>
                <a:latin typeface="Calibri" panose="020F0502020204030204" pitchFamily="34" charset="0"/>
              </a:rPr>
              <a:t>Définition des </a:t>
            </a:r>
            <a:r>
              <a:rPr lang="fr-FR" sz="1200" b="1" dirty="0" err="1">
                <a:solidFill>
                  <a:srgbClr val="007842"/>
                </a:solidFill>
                <a:latin typeface="Calibri" panose="020F0502020204030204" pitchFamily="34" charset="0"/>
              </a:rPr>
              <a:t>Layouts</a:t>
            </a:r>
            <a:r>
              <a:rPr lang="fr-FR" sz="1200" b="1" dirty="0">
                <a:solidFill>
                  <a:srgbClr val="007842"/>
                </a:solidFill>
                <a:latin typeface="Calibri" panose="020F0502020204030204" pitchFamily="34" charset="0"/>
              </a:rPr>
              <a:t> </a:t>
            </a:r>
          </a:p>
          <a:p>
            <a:r>
              <a:rPr lang="fr-FR" sz="1200" dirty="0">
                <a:latin typeface="Calibri" panose="020F0502020204030204" pitchFamily="34" charset="0"/>
              </a:rPr>
              <a:t>Présentation des </a:t>
            </a:r>
            <a:r>
              <a:rPr lang="fr-FR" sz="1200" dirty="0" err="1">
                <a:latin typeface="Calibri" panose="020F0502020204030204" pitchFamily="34" charset="0"/>
              </a:rPr>
              <a:t>Layouts</a:t>
            </a:r>
            <a:endParaRPr lang="fr-FR" sz="1200" dirty="0">
              <a:latin typeface="Calibri" panose="020F0502020204030204" pitchFamily="34" charset="0"/>
            </a:endParaRPr>
          </a:p>
          <a:p>
            <a:endParaRPr lang="fr-FR" sz="1200" dirty="0">
              <a:latin typeface="Calibri" panose="020F0502020204030204" pitchFamily="34" charset="0"/>
              <a:ea typeface="Liberation Sans Narrow"/>
              <a:cs typeface="Liberation Sans Narrow"/>
            </a:endParaRPr>
          </a:p>
        </p:txBody>
      </p:sp>
    </p:spTree>
    <p:extLst>
      <p:ext uri="{BB962C8B-B14F-4D97-AF65-F5344CB8AC3E}">
        <p14:creationId xmlns:p14="http://schemas.microsoft.com/office/powerpoint/2010/main" val="8734648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11" name="Content Placeholder 10">
            <a:extLst>
              <a:ext uri="{FF2B5EF4-FFF2-40B4-BE49-F238E27FC236}">
                <a16:creationId xmlns:a16="http://schemas.microsoft.com/office/drawing/2014/main" id="{BDCFF2AB-E771-A2CB-0075-A9A8619FD9E7}"/>
              </a:ext>
            </a:extLst>
          </p:cNvPr>
          <p:cNvSpPr>
            <a:spLocks noGrp="1"/>
          </p:cNvSpPr>
          <p:nvPr>
            <p:ph sz="quarter" idx="12"/>
          </p:nvPr>
        </p:nvSpPr>
        <p:spPr/>
        <p:txBody>
          <a:bodyPr/>
          <a:lstStyle/>
          <a:p>
            <a:r>
              <a:rPr lang="fr-FR" dirty="0">
                <a:solidFill>
                  <a:schemeClr val="tx1"/>
                </a:solidFill>
              </a:rPr>
              <a:t>Un </a:t>
            </a:r>
            <a:r>
              <a:rPr lang="fr-FR" dirty="0" err="1">
                <a:solidFill>
                  <a:schemeClr val="tx1"/>
                </a:solidFill>
              </a:rPr>
              <a:t>layout</a:t>
            </a:r>
            <a:r>
              <a:rPr lang="fr-FR" dirty="0">
                <a:solidFill>
                  <a:schemeClr val="tx1"/>
                </a:solidFill>
              </a:rPr>
              <a:t> définit la structure d'une interface utilisateur dans l'application, par exemple dans une activité. Tous les éléments du </a:t>
            </a:r>
            <a:r>
              <a:rPr lang="fr-FR" dirty="0" err="1">
                <a:solidFill>
                  <a:schemeClr val="tx1"/>
                </a:solidFill>
              </a:rPr>
              <a:t>layout</a:t>
            </a:r>
            <a:r>
              <a:rPr lang="fr-FR" dirty="0">
                <a:solidFill>
                  <a:schemeClr val="tx1"/>
                </a:solidFill>
              </a:rPr>
              <a:t> sont construits à l'aide d'une hiérarchie d'objets </a:t>
            </a:r>
            <a:r>
              <a:rPr lang="fr-FR" dirty="0" err="1">
                <a:solidFill>
                  <a:schemeClr val="tx1"/>
                </a:solidFill>
              </a:rPr>
              <a:t>View</a:t>
            </a:r>
            <a:r>
              <a:rPr lang="fr-FR" dirty="0">
                <a:solidFill>
                  <a:schemeClr val="tx1"/>
                </a:solidFill>
              </a:rPr>
              <a:t> et </a:t>
            </a:r>
            <a:r>
              <a:rPr lang="fr-FR" dirty="0" err="1">
                <a:solidFill>
                  <a:schemeClr val="tx1"/>
                </a:solidFill>
              </a:rPr>
              <a:t>ViewGroup</a:t>
            </a:r>
            <a:r>
              <a:rPr lang="fr-FR" dirty="0">
                <a:solidFill>
                  <a:schemeClr val="tx1"/>
                </a:solidFill>
              </a:rPr>
              <a:t>. Une vue représente généralement un élément que l'utilisateur peut voir et avec lequel il peut interagir. Alors qu'un </a:t>
            </a:r>
            <a:r>
              <a:rPr lang="fr-FR" dirty="0" err="1">
                <a:solidFill>
                  <a:schemeClr val="tx1"/>
                </a:solidFill>
              </a:rPr>
              <a:t>ViewGroup</a:t>
            </a:r>
            <a:r>
              <a:rPr lang="fr-FR" dirty="0">
                <a:solidFill>
                  <a:schemeClr val="tx1"/>
                </a:solidFill>
              </a:rPr>
              <a:t> est un conteneur invisible qui définit la structure du </a:t>
            </a:r>
            <a:r>
              <a:rPr lang="fr-FR" dirty="0" err="1">
                <a:solidFill>
                  <a:schemeClr val="tx1"/>
                </a:solidFill>
              </a:rPr>
              <a:t>layout</a:t>
            </a:r>
            <a:r>
              <a:rPr lang="fr-FR" dirty="0">
                <a:solidFill>
                  <a:schemeClr val="tx1"/>
                </a:solidFill>
              </a:rPr>
              <a:t> pour les objets </a:t>
            </a:r>
            <a:r>
              <a:rPr lang="fr-FR" dirty="0" err="1">
                <a:solidFill>
                  <a:schemeClr val="tx1"/>
                </a:solidFill>
              </a:rPr>
              <a:t>View</a:t>
            </a:r>
            <a:r>
              <a:rPr lang="fr-FR" dirty="0">
                <a:solidFill>
                  <a:schemeClr val="tx1"/>
                </a:solidFill>
              </a:rPr>
              <a:t> et autres </a:t>
            </a:r>
            <a:r>
              <a:rPr lang="fr-FR" dirty="0" err="1">
                <a:solidFill>
                  <a:schemeClr val="tx1"/>
                </a:solidFill>
              </a:rPr>
              <a:t>ViewGroup</a:t>
            </a:r>
            <a:r>
              <a:rPr lang="fr-FR" dirty="0">
                <a:solidFill>
                  <a:schemeClr val="tx1"/>
                </a:solidFill>
              </a:rPr>
              <a:t>, comme le montre la figure.</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a:xfrm>
            <a:off x="719999" y="1616658"/>
            <a:ext cx="5220000" cy="319714"/>
          </a:xfrm>
        </p:spPr>
        <p:txBody>
          <a:bodyPr/>
          <a:lstStyle/>
          <a:p>
            <a:r>
              <a:rPr lang="fr-MA" b="1" dirty="0"/>
              <a:t>Définition </a:t>
            </a:r>
            <a:endParaRPr lang="fr-MA" dirty="0"/>
          </a:p>
        </p:txBody>
      </p:sp>
      <p:pic>
        <p:nvPicPr>
          <p:cNvPr id="3074" name="Picture 2">
            <a:extLst>
              <a:ext uri="{FF2B5EF4-FFF2-40B4-BE49-F238E27FC236}">
                <a16:creationId xmlns:a16="http://schemas.microsoft.com/office/drawing/2014/main" id="{FFB1493F-CE0C-51B8-73CD-1C1C92D59F61}"/>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246726" y="1943056"/>
            <a:ext cx="52197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14">
            <a:extLst>
              <a:ext uri="{FF2B5EF4-FFF2-40B4-BE49-F238E27FC236}">
                <a16:creationId xmlns:a16="http://schemas.microsoft.com/office/drawing/2014/main" id="{2E7B6162-A298-5C2D-47E9-A64B819D456A}"/>
              </a:ext>
            </a:extLst>
          </p:cNvPr>
          <p:cNvSpPr>
            <a:spLocks noGrp="1"/>
          </p:cNvSpPr>
          <p:nvPr>
            <p:ph sz="quarter" idx="15"/>
          </p:nvPr>
        </p:nvSpPr>
        <p:spPr/>
        <p:txBody>
          <a:bodyPr/>
          <a:lstStyle/>
          <a:p>
            <a:r>
              <a:rPr lang="fr-FR" dirty="0"/>
              <a:t>Exemple</a:t>
            </a:r>
          </a:p>
        </p:txBody>
      </p:sp>
      <p:sp>
        <p:nvSpPr>
          <p:cNvPr id="14" name="TextBox 13">
            <a:extLst>
              <a:ext uri="{FF2B5EF4-FFF2-40B4-BE49-F238E27FC236}">
                <a16:creationId xmlns:a16="http://schemas.microsoft.com/office/drawing/2014/main" id="{E0FE024C-9656-64EB-B82E-5779A2905A32}"/>
              </a:ext>
            </a:extLst>
          </p:cNvPr>
          <p:cNvSpPr txBox="1"/>
          <p:nvPr/>
        </p:nvSpPr>
        <p:spPr>
          <a:xfrm>
            <a:off x="6246214" y="2059193"/>
            <a:ext cx="5220000" cy="4154984"/>
          </a:xfrm>
          <a:prstGeom prst="rect">
            <a:avLst/>
          </a:prstGeom>
          <a:noFill/>
        </p:spPr>
        <p:txBody>
          <a:bodyPr wrap="square">
            <a:spAutoFit/>
          </a:bodyPr>
          <a:lstStyle/>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endParaRPr lang="fr-FR" sz="1200" dirty="0">
              <a:cs typeface="Calibri" panose="020F0502020204030204" pitchFamily="34" charset="0"/>
            </a:endParaRPr>
          </a:p>
          <a:p>
            <a:r>
              <a:rPr lang="fr-FR" sz="1200" i="1" dirty="0">
                <a:cs typeface="Calibri" panose="020F0502020204030204" pitchFamily="34" charset="0"/>
              </a:rPr>
              <a:t>Figure : Illustration d'une hiérarchie de vues, qui définit la disposition de l'interface utilisateur.</a:t>
            </a:r>
          </a:p>
          <a:p>
            <a:endParaRPr lang="fr-FR" sz="1200" dirty="0">
              <a:cs typeface="Calibri" panose="020F0502020204030204" pitchFamily="34" charset="0"/>
            </a:endParaRPr>
          </a:p>
          <a:p>
            <a:endParaRPr lang="fr-FR" sz="1200" dirty="0">
              <a:cs typeface="Calibri" panose="020F0502020204030204" pitchFamily="34" charset="0"/>
            </a:endParaRPr>
          </a:p>
          <a:p>
            <a:r>
              <a:rPr lang="fr-FR" sz="1200" dirty="0">
                <a:cs typeface="Calibri" panose="020F0502020204030204" pitchFamily="34" charset="0"/>
              </a:rPr>
              <a:t>Les objets </a:t>
            </a:r>
            <a:r>
              <a:rPr lang="fr-FR" sz="1200" dirty="0" err="1">
                <a:cs typeface="Calibri" panose="020F0502020204030204" pitchFamily="34" charset="0"/>
              </a:rPr>
              <a:t>View</a:t>
            </a:r>
            <a:r>
              <a:rPr lang="fr-FR" sz="1200" dirty="0">
                <a:cs typeface="Calibri" panose="020F0502020204030204" pitchFamily="34" charset="0"/>
              </a:rPr>
              <a:t> sont généralement appelés "widgets" et peuvent être l'une des nombreuses sous-classes, telles que Button ou </a:t>
            </a:r>
            <a:r>
              <a:rPr lang="fr-FR" sz="1200" dirty="0" err="1">
                <a:cs typeface="Calibri" panose="020F0502020204030204" pitchFamily="34" charset="0"/>
              </a:rPr>
              <a:t>TextView</a:t>
            </a:r>
            <a:r>
              <a:rPr lang="fr-FR" sz="1200" dirty="0">
                <a:cs typeface="Calibri" panose="020F0502020204030204" pitchFamily="34" charset="0"/>
              </a:rPr>
              <a:t>. Les objets </a:t>
            </a:r>
            <a:r>
              <a:rPr lang="fr-FR" sz="1200" dirty="0" err="1">
                <a:cs typeface="Calibri" panose="020F0502020204030204" pitchFamily="34" charset="0"/>
              </a:rPr>
              <a:t>ViewGroup</a:t>
            </a:r>
            <a:r>
              <a:rPr lang="fr-FR" sz="1200" dirty="0">
                <a:cs typeface="Calibri" panose="020F0502020204030204" pitchFamily="34" charset="0"/>
              </a:rPr>
              <a:t> sont généralement appelés "</a:t>
            </a:r>
            <a:r>
              <a:rPr lang="fr-FR" sz="1200" dirty="0" err="1">
                <a:cs typeface="Calibri" panose="020F0502020204030204" pitchFamily="34" charset="0"/>
              </a:rPr>
              <a:t>layouts</a:t>
            </a:r>
            <a:r>
              <a:rPr lang="fr-FR" sz="1200" dirty="0">
                <a:cs typeface="Calibri" panose="020F0502020204030204" pitchFamily="34" charset="0"/>
              </a:rPr>
              <a:t>" et peuvent être l'un des nombreux types qui fournissent une structure de disposition différente, comme </a:t>
            </a:r>
            <a:r>
              <a:rPr lang="fr-FR" sz="1200" dirty="0" err="1">
                <a:cs typeface="Calibri" panose="020F0502020204030204" pitchFamily="34" charset="0"/>
              </a:rPr>
              <a:t>LinearLayout</a:t>
            </a:r>
            <a:r>
              <a:rPr lang="fr-FR" sz="1200" dirty="0">
                <a:cs typeface="Calibri" panose="020F0502020204030204" pitchFamily="34" charset="0"/>
              </a:rPr>
              <a:t> ou </a:t>
            </a:r>
            <a:r>
              <a:rPr lang="fr-FR" sz="1200" dirty="0" err="1">
                <a:cs typeface="Calibri" panose="020F0502020204030204" pitchFamily="34" charset="0"/>
              </a:rPr>
              <a:t>ConstraintLayout</a:t>
            </a:r>
            <a:r>
              <a:rPr lang="fr-FR" sz="1200" dirty="0">
                <a:cs typeface="Calibri" panose="020F0502020204030204" pitchFamily="34" charset="0"/>
              </a:rPr>
              <a:t> .</a:t>
            </a:r>
          </a:p>
          <a:p>
            <a:endParaRPr lang="fr-FR" sz="1200" dirty="0">
              <a:cs typeface="Calibri" panose="020F0502020204030204" pitchFamily="34" charset="0"/>
            </a:endParaRPr>
          </a:p>
        </p:txBody>
      </p:sp>
    </p:spTree>
    <p:extLst>
      <p:ext uri="{BB962C8B-B14F-4D97-AF65-F5344CB8AC3E}">
        <p14:creationId xmlns:p14="http://schemas.microsoft.com/office/powerpoint/2010/main" val="3222190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11" name="Content Placeholder 10">
            <a:extLst>
              <a:ext uri="{FF2B5EF4-FFF2-40B4-BE49-F238E27FC236}">
                <a16:creationId xmlns:a16="http://schemas.microsoft.com/office/drawing/2014/main" id="{BDCFF2AB-E771-A2CB-0075-A9A8619FD9E7}"/>
              </a:ext>
            </a:extLst>
          </p:cNvPr>
          <p:cNvSpPr>
            <a:spLocks noGrp="1"/>
          </p:cNvSpPr>
          <p:nvPr>
            <p:ph sz="quarter" idx="12"/>
          </p:nvPr>
        </p:nvSpPr>
        <p:spPr/>
        <p:txBody>
          <a:bodyPr/>
          <a:lstStyle/>
          <a:p>
            <a:r>
              <a:rPr lang="fr-FR" dirty="0">
                <a:solidFill>
                  <a:schemeClr val="tx1"/>
                </a:solidFill>
              </a:rPr>
              <a:t>Les attributs de </a:t>
            </a:r>
            <a:r>
              <a:rPr lang="fr-FR" dirty="0" err="1">
                <a:solidFill>
                  <a:schemeClr val="tx1"/>
                </a:solidFill>
              </a:rPr>
              <a:t>layout</a:t>
            </a:r>
            <a:r>
              <a:rPr lang="fr-FR" dirty="0">
                <a:solidFill>
                  <a:schemeClr val="tx1"/>
                </a:solidFill>
              </a:rPr>
              <a:t> XML nommés </a:t>
            </a:r>
            <a:r>
              <a:rPr lang="fr-FR" dirty="0" err="1">
                <a:solidFill>
                  <a:schemeClr val="tx1"/>
                </a:solidFill>
              </a:rPr>
              <a:t>layout_something</a:t>
            </a:r>
            <a:r>
              <a:rPr lang="fr-FR" dirty="0">
                <a:solidFill>
                  <a:schemeClr val="tx1"/>
                </a:solidFill>
              </a:rPr>
              <a:t> définissent les paramètres de </a:t>
            </a:r>
            <a:r>
              <a:rPr lang="fr-FR" dirty="0" err="1">
                <a:solidFill>
                  <a:schemeClr val="tx1"/>
                </a:solidFill>
              </a:rPr>
              <a:t>layout</a:t>
            </a:r>
            <a:r>
              <a:rPr lang="fr-FR" dirty="0">
                <a:solidFill>
                  <a:schemeClr val="tx1"/>
                </a:solidFill>
              </a:rPr>
              <a:t> de la vue qui sont appropriés pour le </a:t>
            </a:r>
            <a:r>
              <a:rPr lang="fr-FR" dirty="0" err="1">
                <a:solidFill>
                  <a:schemeClr val="tx1"/>
                </a:solidFill>
              </a:rPr>
              <a:t>ViewGroup</a:t>
            </a:r>
            <a:r>
              <a:rPr lang="fr-FR" dirty="0">
                <a:solidFill>
                  <a:schemeClr val="tx1"/>
                </a:solidFill>
              </a:rPr>
              <a:t> dans lequel elle réside.</a:t>
            </a:r>
          </a:p>
          <a:p>
            <a:endParaRPr lang="fr-FR" dirty="0">
              <a:solidFill>
                <a:schemeClr val="tx1"/>
              </a:solidFill>
            </a:endParaRPr>
          </a:p>
          <a:p>
            <a:r>
              <a:rPr lang="fr-FR" dirty="0">
                <a:solidFill>
                  <a:schemeClr val="tx1"/>
                </a:solidFill>
              </a:rPr>
              <a:t>Chaque classe </a:t>
            </a:r>
            <a:r>
              <a:rPr lang="fr-FR" dirty="0" err="1">
                <a:solidFill>
                  <a:schemeClr val="tx1"/>
                </a:solidFill>
              </a:rPr>
              <a:t>ViewGroup</a:t>
            </a:r>
            <a:r>
              <a:rPr lang="fr-FR" dirty="0">
                <a:solidFill>
                  <a:schemeClr val="tx1"/>
                </a:solidFill>
              </a:rPr>
              <a:t> implémente une classe imbriquée qui étend </a:t>
            </a:r>
            <a:r>
              <a:rPr lang="fr-FR" dirty="0" err="1">
                <a:solidFill>
                  <a:schemeClr val="tx1"/>
                </a:solidFill>
              </a:rPr>
              <a:t>ViewGroup.LayoutParams</a:t>
            </a:r>
            <a:r>
              <a:rPr lang="fr-FR" dirty="0">
                <a:solidFill>
                  <a:schemeClr val="tx1"/>
                </a:solidFill>
              </a:rPr>
              <a:t>. Cette sous-classe contient des types de propriétés qui définissent la taille et la position de chaque vue enfant, en fonction du groupe de vues. Comme le montre la figure à côté, le groupe de vues parent définit les paramètres de mise en page pour chaque vue enfant (y compris le groupe de vues enfant).</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a:t>Paramètres de </a:t>
            </a:r>
            <a:r>
              <a:rPr lang="fr-MA" b="1" dirty="0" err="1"/>
              <a:t>layout</a:t>
            </a:r>
            <a:endParaRPr lang="fr-MA" dirty="0"/>
          </a:p>
        </p:txBody>
      </p:sp>
      <p:pic>
        <p:nvPicPr>
          <p:cNvPr id="4098" name="Picture 2">
            <a:extLst>
              <a:ext uri="{FF2B5EF4-FFF2-40B4-BE49-F238E27FC236}">
                <a16:creationId xmlns:a16="http://schemas.microsoft.com/office/drawing/2014/main" id="{4F0B6189-3706-E714-23AD-F308B1D283E7}"/>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6252003" y="2049841"/>
            <a:ext cx="5219700" cy="2437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ED28AC-B685-6F17-2FE1-82D5CE1CEBE5}"/>
              </a:ext>
            </a:extLst>
          </p:cNvPr>
          <p:cNvSpPr txBox="1"/>
          <p:nvPr/>
        </p:nvSpPr>
        <p:spPr>
          <a:xfrm>
            <a:off x="6098276" y="4600903"/>
            <a:ext cx="5368300" cy="461665"/>
          </a:xfrm>
          <a:prstGeom prst="rect">
            <a:avLst/>
          </a:prstGeom>
          <a:noFill/>
        </p:spPr>
        <p:txBody>
          <a:bodyPr wrap="square">
            <a:spAutoFit/>
          </a:bodyPr>
          <a:lstStyle/>
          <a:p>
            <a:r>
              <a:rPr lang="fr-FR" sz="1200" i="1" dirty="0">
                <a:cs typeface="Calibri" panose="020F0502020204030204" pitchFamily="34" charset="0"/>
              </a:rPr>
              <a:t>Figure : Visualisation d'une hiérarchie de vues avec des paramètres de mise en page associés à chaque vue.</a:t>
            </a:r>
          </a:p>
        </p:txBody>
      </p:sp>
    </p:spTree>
    <p:extLst>
      <p:ext uri="{BB962C8B-B14F-4D97-AF65-F5344CB8AC3E}">
        <p14:creationId xmlns:p14="http://schemas.microsoft.com/office/powerpoint/2010/main" val="7293137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11" name="Content Placeholder 10">
            <a:extLst>
              <a:ext uri="{FF2B5EF4-FFF2-40B4-BE49-F238E27FC236}">
                <a16:creationId xmlns:a16="http://schemas.microsoft.com/office/drawing/2014/main" id="{BDCFF2AB-E771-A2CB-0075-A9A8619FD9E7}"/>
              </a:ext>
            </a:extLst>
          </p:cNvPr>
          <p:cNvSpPr>
            <a:spLocks noGrp="1"/>
          </p:cNvSpPr>
          <p:nvPr>
            <p:ph sz="quarter" idx="12"/>
          </p:nvPr>
        </p:nvSpPr>
        <p:spPr/>
        <p:txBody>
          <a:bodyPr/>
          <a:lstStyle/>
          <a:p>
            <a:r>
              <a:rPr lang="fr-FR" dirty="0">
                <a:solidFill>
                  <a:schemeClr val="tx1"/>
                </a:solidFill>
              </a:rPr>
              <a:t>À noter que chaque sous-classe de </a:t>
            </a:r>
            <a:r>
              <a:rPr lang="fr-FR" dirty="0" err="1">
                <a:solidFill>
                  <a:schemeClr val="tx1"/>
                </a:solidFill>
              </a:rPr>
              <a:t>LayoutParams</a:t>
            </a:r>
            <a:r>
              <a:rPr lang="fr-FR" dirty="0">
                <a:solidFill>
                  <a:schemeClr val="tx1"/>
                </a:solidFill>
              </a:rPr>
              <a:t> possède sa propre syntaxe pour définir les valeurs. Chaque élément enfant doit définir les </a:t>
            </a:r>
            <a:r>
              <a:rPr lang="fr-FR" dirty="0" err="1">
                <a:solidFill>
                  <a:schemeClr val="tx1"/>
                </a:solidFill>
              </a:rPr>
              <a:t>LayoutParams</a:t>
            </a:r>
            <a:r>
              <a:rPr lang="fr-FR" dirty="0">
                <a:solidFill>
                  <a:schemeClr val="tx1"/>
                </a:solidFill>
              </a:rPr>
              <a:t> qui conviennent à son parent, bien qu'il puisse également définir des </a:t>
            </a:r>
            <a:r>
              <a:rPr lang="fr-FR" dirty="0" err="1">
                <a:solidFill>
                  <a:schemeClr val="tx1"/>
                </a:solidFill>
              </a:rPr>
              <a:t>LayoutParams</a:t>
            </a:r>
            <a:r>
              <a:rPr lang="fr-FR" dirty="0">
                <a:solidFill>
                  <a:schemeClr val="tx1"/>
                </a:solidFill>
              </a:rPr>
              <a:t> différents pour ses propres enfants.</a:t>
            </a:r>
          </a:p>
          <a:p>
            <a:r>
              <a:rPr lang="fr-FR" dirty="0">
                <a:solidFill>
                  <a:schemeClr val="tx1"/>
                </a:solidFill>
              </a:rPr>
              <a:t>Tous les groupes de vues comprennent une largeur et une hauteur (</a:t>
            </a:r>
            <a:r>
              <a:rPr lang="fr-FR" dirty="0" err="1">
                <a:solidFill>
                  <a:schemeClr val="tx1"/>
                </a:solidFill>
              </a:rPr>
              <a:t>layout_width</a:t>
            </a:r>
            <a:r>
              <a:rPr lang="fr-FR" dirty="0">
                <a:solidFill>
                  <a:schemeClr val="tx1"/>
                </a:solidFill>
              </a:rPr>
              <a:t> et </a:t>
            </a:r>
            <a:r>
              <a:rPr lang="fr-FR" dirty="0" err="1">
                <a:solidFill>
                  <a:schemeClr val="tx1"/>
                </a:solidFill>
              </a:rPr>
              <a:t>layout_height</a:t>
            </a:r>
            <a:r>
              <a:rPr lang="fr-FR" dirty="0">
                <a:solidFill>
                  <a:schemeClr val="tx1"/>
                </a:solidFill>
              </a:rPr>
              <a:t>), et chaque vue doit les définir. De nombreux </a:t>
            </a:r>
            <a:r>
              <a:rPr lang="fr-FR" dirty="0" err="1">
                <a:solidFill>
                  <a:schemeClr val="tx1"/>
                </a:solidFill>
              </a:rPr>
              <a:t>LayoutParams</a:t>
            </a:r>
            <a:r>
              <a:rPr lang="fr-FR" dirty="0">
                <a:solidFill>
                  <a:schemeClr val="tx1"/>
                </a:solidFill>
              </a:rPr>
              <a:t> comprennent également des marges et des bordures facultatives.</a:t>
            </a:r>
          </a:p>
          <a:p>
            <a:r>
              <a:rPr lang="fr-FR" dirty="0">
                <a:solidFill>
                  <a:schemeClr val="tx1"/>
                </a:solidFill>
              </a:rPr>
              <a:t>Il est possible de spécifier la largeur et la hauteur avec des mesures exactes, mais cela n'est pas souvent le cas. Le plus souvent, on utilise l'une de ces constantes pour définir la largeur ou la hauteur :</a:t>
            </a:r>
          </a:p>
          <a:p>
            <a:pPr marL="171450" indent="-171450">
              <a:buFont typeface="Arial" panose="020B0604020202020204" pitchFamily="34" charset="0"/>
              <a:buChar char="•"/>
            </a:pPr>
            <a:r>
              <a:rPr lang="fr-FR" b="1" dirty="0" err="1">
                <a:solidFill>
                  <a:schemeClr val="tx1"/>
                </a:solidFill>
              </a:rPr>
              <a:t>wrap_content</a:t>
            </a:r>
            <a:r>
              <a:rPr lang="fr-FR" b="1" dirty="0">
                <a:solidFill>
                  <a:schemeClr val="tx1"/>
                </a:solidFill>
              </a:rPr>
              <a:t> </a:t>
            </a:r>
            <a:r>
              <a:rPr lang="fr-FR" dirty="0">
                <a:solidFill>
                  <a:schemeClr val="tx1"/>
                </a:solidFill>
              </a:rPr>
              <a:t>indique à la vue de s'adapter aux dimensions requises par son contenu ;</a:t>
            </a:r>
          </a:p>
          <a:p>
            <a:pPr marL="171450" indent="-171450">
              <a:buFont typeface="Arial" panose="020B0604020202020204" pitchFamily="34" charset="0"/>
              <a:buChar char="•"/>
            </a:pPr>
            <a:r>
              <a:rPr lang="fr-FR" b="1" dirty="0" err="1">
                <a:solidFill>
                  <a:schemeClr val="tx1"/>
                </a:solidFill>
              </a:rPr>
              <a:t>match_parent</a:t>
            </a:r>
            <a:r>
              <a:rPr lang="fr-FR" b="1" dirty="0">
                <a:solidFill>
                  <a:schemeClr val="tx1"/>
                </a:solidFill>
              </a:rPr>
              <a:t> </a:t>
            </a:r>
            <a:r>
              <a:rPr lang="fr-FR" dirty="0">
                <a:solidFill>
                  <a:schemeClr val="tx1"/>
                </a:solidFill>
              </a:rPr>
              <a:t>indique à la vue de devenir aussi large que son groupe de vues parent le permet.</a:t>
            </a:r>
          </a:p>
          <a:p>
            <a:r>
              <a:rPr lang="fr-FR" dirty="0">
                <a:solidFill>
                  <a:schemeClr val="tx1"/>
                </a:solidFill>
              </a:rPr>
              <a:t>En général, il n'est pas recommandé de spécifier la largeur et la hauteur d'une mise en page en utilisant des unités absolues telles que les pixels. Il est préférable d'utiliser des mesures relatives telles que les unités de pixel indépendantes de la densité (</a:t>
            </a:r>
            <a:r>
              <a:rPr lang="fr-FR" dirty="0" err="1">
                <a:solidFill>
                  <a:schemeClr val="tx1"/>
                </a:solidFill>
              </a:rPr>
              <a:t>dp</a:t>
            </a:r>
            <a:r>
              <a:rPr lang="fr-FR" dirty="0">
                <a:solidFill>
                  <a:schemeClr val="tx1"/>
                </a:solidFill>
              </a:rPr>
              <a:t>), </a:t>
            </a:r>
            <a:r>
              <a:rPr lang="fr-FR" dirty="0" err="1">
                <a:solidFill>
                  <a:schemeClr val="tx1"/>
                </a:solidFill>
              </a:rPr>
              <a:t>wrap_content</a:t>
            </a:r>
            <a:r>
              <a:rPr lang="fr-FR" dirty="0">
                <a:solidFill>
                  <a:schemeClr val="tx1"/>
                </a:solidFill>
              </a:rPr>
              <a:t> ou </a:t>
            </a:r>
            <a:r>
              <a:rPr lang="fr-FR" dirty="0" err="1">
                <a:solidFill>
                  <a:schemeClr val="tx1"/>
                </a:solidFill>
              </a:rPr>
              <a:t>match_parent</a:t>
            </a:r>
            <a:r>
              <a:rPr lang="fr-FR" dirty="0">
                <a:solidFill>
                  <a:schemeClr val="tx1"/>
                </a:solidFill>
              </a:rPr>
              <a:t>, car cela permet de garantir que l'application s'affichera correctement sur des écrans de tailles différentes.</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a:t>Paramètres de </a:t>
            </a:r>
            <a:r>
              <a:rPr lang="fr-MA" b="1" dirty="0" err="1"/>
              <a:t>layout</a:t>
            </a:r>
            <a:endParaRPr lang="fr-MA" dirty="0"/>
          </a:p>
        </p:txBody>
      </p:sp>
      <p:sp>
        <p:nvSpPr>
          <p:cNvPr id="6" name="Content Placeholder 5">
            <a:extLst>
              <a:ext uri="{FF2B5EF4-FFF2-40B4-BE49-F238E27FC236}">
                <a16:creationId xmlns:a16="http://schemas.microsoft.com/office/drawing/2014/main" id="{A01F5688-A7E8-1A5F-1596-89F47A213F55}"/>
              </a:ext>
            </a:extLst>
          </p:cNvPr>
          <p:cNvSpPr>
            <a:spLocks noGrp="1"/>
          </p:cNvSpPr>
          <p:nvPr>
            <p:ph sz="quarter" idx="14"/>
          </p:nvPr>
        </p:nvSpPr>
        <p:spPr/>
        <p:txBody>
          <a:bodyPr/>
          <a:lstStyle/>
          <a:p>
            <a:r>
              <a:rPr lang="fr-FR" dirty="0">
                <a:solidFill>
                  <a:schemeClr val="tx1"/>
                </a:solidFill>
              </a:rPr>
              <a:t>La géométrie d'une vue est celle d'un rectangle. Une vue possède un emplacement, exprimé par une paire de coordonnées gauche et supérieure, et deux dimensions, exprimées par une largeur et une hauteur. L'unité pour l'emplacement et les dimensions est le pixel.</a:t>
            </a:r>
          </a:p>
          <a:p>
            <a:endParaRPr lang="fr-FR" dirty="0">
              <a:solidFill>
                <a:schemeClr val="tx1"/>
              </a:solidFill>
            </a:endParaRPr>
          </a:p>
          <a:p>
            <a:r>
              <a:rPr lang="fr-FR" dirty="0">
                <a:solidFill>
                  <a:schemeClr val="tx1"/>
                </a:solidFill>
              </a:rPr>
              <a:t>Il est possible de récupérer l'emplacement d'une vue en invoquant les méthodes </a:t>
            </a:r>
            <a:r>
              <a:rPr lang="fr-FR" dirty="0" err="1">
                <a:solidFill>
                  <a:schemeClr val="tx1"/>
                </a:solidFill>
              </a:rPr>
              <a:t>getLeft</a:t>
            </a:r>
            <a:r>
              <a:rPr lang="fr-FR" dirty="0">
                <a:solidFill>
                  <a:schemeClr val="tx1"/>
                </a:solidFill>
              </a:rPr>
              <a:t>() et </a:t>
            </a:r>
            <a:r>
              <a:rPr lang="fr-FR" b="1" dirty="0" err="1"/>
              <a:t>getTop</a:t>
            </a:r>
            <a:r>
              <a:rPr lang="fr-FR" dirty="0">
                <a:solidFill>
                  <a:schemeClr val="tx1"/>
                </a:solidFill>
              </a:rPr>
              <a:t>(). La première renvoie la coordonnée gauche, ou X, du rectangle représentant la vue. La seconde renvoie la coordonnée supérieure, ou Y, du rectangle représentant la vue. Ces méthodes renvoient toutes deux l'emplacement de la vue par rapport à son parent. Par exemple, lorsque </a:t>
            </a:r>
            <a:r>
              <a:rPr lang="fr-FR" dirty="0" err="1">
                <a:solidFill>
                  <a:schemeClr val="tx1"/>
                </a:solidFill>
              </a:rPr>
              <a:t>getLeft</a:t>
            </a:r>
            <a:r>
              <a:rPr lang="fr-FR" dirty="0">
                <a:solidFill>
                  <a:schemeClr val="tx1"/>
                </a:solidFill>
              </a:rPr>
              <a:t>() renvoie 20, cela signifie que la vue est située à 20 pixels à droite du bord gauche de son parent direct.</a:t>
            </a:r>
          </a:p>
          <a:p>
            <a:endParaRPr lang="fr-FR" dirty="0">
              <a:solidFill>
                <a:schemeClr val="tx1"/>
              </a:solidFill>
            </a:endParaRPr>
          </a:p>
          <a:p>
            <a:r>
              <a:rPr lang="fr-FR" dirty="0">
                <a:solidFill>
                  <a:schemeClr val="tx1"/>
                </a:solidFill>
              </a:rPr>
              <a:t>En outre, plusieurs méthodes pratiques sont proposées pour éviter les calculs inutiles, à savoir </a:t>
            </a:r>
            <a:r>
              <a:rPr lang="fr-FR" dirty="0" err="1">
                <a:solidFill>
                  <a:schemeClr val="tx1"/>
                </a:solidFill>
              </a:rPr>
              <a:t>getRight</a:t>
            </a:r>
            <a:r>
              <a:rPr lang="fr-FR" dirty="0">
                <a:solidFill>
                  <a:schemeClr val="tx1"/>
                </a:solidFill>
              </a:rPr>
              <a:t>() et </a:t>
            </a:r>
            <a:r>
              <a:rPr lang="fr-FR" dirty="0" err="1">
                <a:solidFill>
                  <a:schemeClr val="tx1"/>
                </a:solidFill>
              </a:rPr>
              <a:t>getBottom</a:t>
            </a:r>
            <a:r>
              <a:rPr lang="fr-FR" dirty="0">
                <a:solidFill>
                  <a:schemeClr val="tx1"/>
                </a:solidFill>
              </a:rPr>
              <a:t>(). Ces méthodes renvoient les coordonnées des bords droit et inférieur du rectangle représentant la vue. Par exemple, l'appel de </a:t>
            </a:r>
            <a:r>
              <a:rPr lang="fr-FR" dirty="0" err="1">
                <a:solidFill>
                  <a:schemeClr val="tx1"/>
                </a:solidFill>
              </a:rPr>
              <a:t>getRight</a:t>
            </a:r>
            <a:r>
              <a:rPr lang="fr-FR" dirty="0">
                <a:solidFill>
                  <a:schemeClr val="tx1"/>
                </a:solidFill>
              </a:rPr>
              <a:t>() est similaire au calcul suivant : </a:t>
            </a:r>
            <a:r>
              <a:rPr lang="fr-FR" dirty="0" err="1">
                <a:solidFill>
                  <a:schemeClr val="tx1"/>
                </a:solidFill>
              </a:rPr>
              <a:t>getLeft</a:t>
            </a:r>
            <a:r>
              <a:rPr lang="fr-FR" dirty="0">
                <a:solidFill>
                  <a:schemeClr val="tx1"/>
                </a:solidFill>
              </a:rPr>
              <a:t>() + </a:t>
            </a:r>
            <a:r>
              <a:rPr lang="fr-FR" dirty="0" err="1">
                <a:solidFill>
                  <a:schemeClr val="tx1"/>
                </a:solidFill>
              </a:rPr>
              <a:t>getWidth</a:t>
            </a:r>
            <a:r>
              <a:rPr lang="fr-FR" dirty="0">
                <a:solidFill>
                  <a:schemeClr val="tx1"/>
                </a:solidFill>
              </a:rPr>
              <a:t>().</a:t>
            </a:r>
          </a:p>
        </p:txBody>
      </p:sp>
      <p:sp>
        <p:nvSpPr>
          <p:cNvPr id="8" name="Content Placeholder 7">
            <a:extLst>
              <a:ext uri="{FF2B5EF4-FFF2-40B4-BE49-F238E27FC236}">
                <a16:creationId xmlns:a16="http://schemas.microsoft.com/office/drawing/2014/main" id="{426FCEC7-9993-518C-C344-20991EF93EEF}"/>
              </a:ext>
            </a:extLst>
          </p:cNvPr>
          <p:cNvSpPr>
            <a:spLocks noGrp="1"/>
          </p:cNvSpPr>
          <p:nvPr>
            <p:ph sz="quarter" idx="15"/>
          </p:nvPr>
        </p:nvSpPr>
        <p:spPr/>
        <p:txBody>
          <a:bodyPr/>
          <a:lstStyle/>
          <a:p>
            <a:r>
              <a:rPr lang="fr-FR" dirty="0"/>
              <a:t>Position de </a:t>
            </a:r>
            <a:r>
              <a:rPr lang="fr-FR" dirty="0" err="1"/>
              <a:t>layout</a:t>
            </a:r>
            <a:endParaRPr lang="fr-FR" dirty="0"/>
          </a:p>
        </p:txBody>
      </p:sp>
    </p:spTree>
    <p:extLst>
      <p:ext uri="{BB962C8B-B14F-4D97-AF65-F5344CB8AC3E}">
        <p14:creationId xmlns:p14="http://schemas.microsoft.com/office/powerpoint/2010/main" val="28867672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9B54EB1F-6476-409A-3E4D-4E8E99DF42E4}"/>
              </a:ext>
            </a:extLst>
          </p:cNvPr>
          <p:cNvSpPr>
            <a:spLocks noGrp="1"/>
          </p:cNvSpPr>
          <p:nvPr>
            <p:ph sz="quarter" idx="12"/>
          </p:nvPr>
        </p:nvSpPr>
        <p:spPr/>
        <p:txBody>
          <a:bodyPr/>
          <a:lstStyle/>
          <a:p>
            <a:pPr marL="171450" indent="-171450">
              <a:buFont typeface="Arial" panose="020B0604020202020204" pitchFamily="34" charset="0"/>
              <a:buChar char="•"/>
            </a:pPr>
            <a:r>
              <a:rPr lang="fr-FR" dirty="0"/>
              <a:t>Les appareils Android se déclinent en de nombreux facteurs de forme différents ;</a:t>
            </a:r>
          </a:p>
          <a:p>
            <a:pPr marL="171450" indent="-171450">
              <a:buFont typeface="Arial" panose="020B0604020202020204" pitchFamily="34" charset="0"/>
              <a:buChar char="•"/>
            </a:pPr>
            <a:r>
              <a:rPr lang="fr-FR" dirty="0"/>
              <a:t>Les écrans des appareils contiennent de plus en plus de pixels par pouce ;</a:t>
            </a:r>
          </a:p>
          <a:p>
            <a:pPr marL="171450" indent="-171450">
              <a:buFont typeface="Arial" panose="020B0604020202020204" pitchFamily="34" charset="0"/>
              <a:buChar char="•"/>
            </a:pPr>
            <a:r>
              <a:rPr lang="fr-FR" dirty="0"/>
              <a:t>Les développeurs doivent pouvoir spécifier des dimensions de mise en page qui soient cohérentes d'un appareil à l'autre.</a:t>
            </a:r>
          </a:p>
          <a:p>
            <a:pPr marL="171450" indent="-171450">
              <a:buFont typeface="Arial" panose="020B0604020202020204" pitchFamily="34" charset="0"/>
              <a:buChar char="•"/>
            </a:pPr>
            <a:endParaRPr lang="fr-FR" dirty="0"/>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Android devices</a:t>
            </a:r>
            <a:endParaRPr lang="fr-MA" dirty="0"/>
          </a:p>
        </p:txBody>
      </p:sp>
      <p:pic>
        <p:nvPicPr>
          <p:cNvPr id="9" name="Google Shape;102;p20">
            <a:extLst>
              <a:ext uri="{FF2B5EF4-FFF2-40B4-BE49-F238E27FC236}">
                <a16:creationId xmlns:a16="http://schemas.microsoft.com/office/drawing/2014/main" id="{7697829D-CDE7-F5E8-F1ED-D6A1F6CD88E8}"/>
              </a:ext>
            </a:extLst>
          </p:cNvPr>
          <p:cNvPicPr preferRelativeResize="0">
            <a:picLocks noGrp="1"/>
          </p:cNvPicPr>
          <p:nvPr>
            <p:ph sz="quarter" idx="14"/>
          </p:nvPr>
        </p:nvPicPr>
        <p:blipFill>
          <a:blip r:embed="rId2">
            <a:alphaModFix/>
          </a:blip>
          <a:stretch>
            <a:fillRect/>
          </a:stretch>
        </p:blipFill>
        <p:spPr>
          <a:xfrm>
            <a:off x="6246813" y="2304306"/>
            <a:ext cx="5219700" cy="3792438"/>
          </a:xfrm>
          <a:prstGeom prst="rect">
            <a:avLst/>
          </a:prstGeom>
          <a:noFill/>
          <a:ln>
            <a:noFill/>
          </a:ln>
        </p:spPr>
      </p:pic>
    </p:spTree>
    <p:extLst>
      <p:ext uri="{BB962C8B-B14F-4D97-AF65-F5344CB8AC3E}">
        <p14:creationId xmlns:p14="http://schemas.microsoft.com/office/powerpoint/2010/main" val="1912564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9B54EB1F-6476-409A-3E4D-4E8E99DF42E4}"/>
              </a:ext>
            </a:extLst>
          </p:cNvPr>
          <p:cNvSpPr>
            <a:spLocks noGrp="1"/>
          </p:cNvSpPr>
          <p:nvPr>
            <p:ph sz="quarter" idx="12"/>
          </p:nvPr>
        </p:nvSpPr>
        <p:spPr/>
        <p:txBody>
          <a:bodyPr/>
          <a:lstStyle/>
          <a:p>
            <a:r>
              <a:rPr lang="fr-FR" dirty="0">
                <a:solidFill>
                  <a:schemeClr val="tx1"/>
                </a:solidFill>
              </a:rPr>
              <a:t>Utiliser </a:t>
            </a:r>
            <a:r>
              <a:rPr lang="fr-FR" dirty="0" err="1">
                <a:solidFill>
                  <a:schemeClr val="tx1"/>
                </a:solidFill>
              </a:rPr>
              <a:t>dp</a:t>
            </a:r>
            <a:r>
              <a:rPr lang="fr-FR" dirty="0">
                <a:solidFill>
                  <a:schemeClr val="tx1"/>
                </a:solidFill>
              </a:rPr>
              <a:t> pour spécifier les tailles dans la mise en page, comme la largeur ou la hauteur des vues.</a:t>
            </a: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pPr marL="171450" indent="-171450">
              <a:buFont typeface="Arial" panose="020B0604020202020204" pitchFamily="34" charset="0"/>
              <a:buChar char="•"/>
            </a:pPr>
            <a:r>
              <a:rPr lang="fr-FR" dirty="0">
                <a:solidFill>
                  <a:schemeClr val="tx1"/>
                </a:solidFill>
              </a:rPr>
              <a:t>Les pixels indépendants de la densité (</a:t>
            </a:r>
            <a:r>
              <a:rPr lang="fr-FR" dirty="0" err="1">
                <a:solidFill>
                  <a:schemeClr val="tx1"/>
                </a:solidFill>
              </a:rPr>
              <a:t>dp</a:t>
            </a:r>
            <a:r>
              <a:rPr lang="fr-FR" dirty="0">
                <a:solidFill>
                  <a:schemeClr val="tx1"/>
                </a:solidFill>
              </a:rPr>
              <a:t>) tiennent compte de la densité de l'écran ; </a:t>
            </a:r>
          </a:p>
          <a:p>
            <a:pPr marL="171450" indent="-171450">
              <a:buFont typeface="Arial" panose="020B0604020202020204" pitchFamily="34" charset="0"/>
              <a:buChar char="•"/>
            </a:pPr>
            <a:r>
              <a:rPr lang="fr-FR" dirty="0">
                <a:solidFill>
                  <a:schemeClr val="tx1"/>
                </a:solidFill>
              </a:rPr>
              <a:t>Les vues Android sont mesurées en pixels indépendants de la densité.</a:t>
            </a:r>
          </a:p>
          <a:p>
            <a:pPr marL="171450" indent="-171450" algn="l">
              <a:buFont typeface="Arial" panose="020B0604020202020204" pitchFamily="34" charset="0"/>
              <a:buChar char="•"/>
            </a:pPr>
            <a:r>
              <a:rPr lang="fr-FR" sz="1200" dirty="0" err="1">
                <a:solidFill>
                  <a:schemeClr val="tx1"/>
                </a:solidFill>
              </a:rPr>
              <a:t>dp</a:t>
            </a:r>
            <a:r>
              <a:rPr lang="fr-FR" sz="1200" dirty="0">
                <a:solidFill>
                  <a:schemeClr val="tx1"/>
                </a:solidFill>
              </a:rPr>
              <a:t> = </a:t>
            </a:r>
            <a:r>
              <a:rPr lang="fr-FR" sz="1200" u="sng" dirty="0">
                <a:solidFill>
                  <a:schemeClr val="tx1"/>
                </a:solidFill>
              </a:rPr>
              <a:t>(largeur en pixels * 160)</a:t>
            </a:r>
            <a:r>
              <a:rPr lang="fr-FR" sz="1200" dirty="0">
                <a:solidFill>
                  <a:schemeClr val="tx1"/>
                </a:solidFill>
              </a:rPr>
              <a:t> </a:t>
            </a:r>
            <a:br>
              <a:rPr lang="fr-FR" sz="1200" dirty="0">
                <a:solidFill>
                  <a:schemeClr val="tx1"/>
                </a:solidFill>
              </a:rPr>
            </a:br>
            <a:r>
              <a:rPr lang="fr-FR" sz="1200" dirty="0">
                <a:solidFill>
                  <a:schemeClr val="tx1"/>
                </a:solidFill>
              </a:rPr>
              <a:t>              densité de l'écran</a:t>
            </a:r>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Density-independent pixels (dp)</a:t>
            </a:r>
            <a:endParaRPr lang="fr-MA" dirty="0"/>
          </a:p>
        </p:txBody>
      </p:sp>
      <p:sp>
        <p:nvSpPr>
          <p:cNvPr id="23" name="Content Placeholder 22">
            <a:extLst>
              <a:ext uri="{FF2B5EF4-FFF2-40B4-BE49-F238E27FC236}">
                <a16:creationId xmlns:a16="http://schemas.microsoft.com/office/drawing/2014/main" id="{A2C10DBB-5841-3AC2-56A4-C87555BCE2CD}"/>
              </a:ext>
            </a:extLst>
          </p:cNvPr>
          <p:cNvSpPr>
            <a:spLocks noGrp="1"/>
          </p:cNvSpPr>
          <p:nvPr>
            <p:ph sz="quarter" idx="15"/>
          </p:nvPr>
        </p:nvSpPr>
        <p:spPr/>
        <p:txBody>
          <a:bodyPr/>
          <a:lstStyle/>
          <a:p>
            <a:r>
              <a:rPr lang="en" dirty="0"/>
              <a:t>Screen-density buckets</a:t>
            </a:r>
            <a:endParaRPr lang="fr-FR" dirty="0"/>
          </a:p>
        </p:txBody>
      </p:sp>
      <p:sp>
        <p:nvSpPr>
          <p:cNvPr id="8" name="Google Shape;111;p21">
            <a:extLst>
              <a:ext uri="{FF2B5EF4-FFF2-40B4-BE49-F238E27FC236}">
                <a16:creationId xmlns:a16="http://schemas.microsoft.com/office/drawing/2014/main" id="{2DA25AB4-CC31-F4EC-F6F9-27FAE26345DD}"/>
              </a:ext>
            </a:extLst>
          </p:cNvPr>
          <p:cNvSpPr/>
          <p:nvPr/>
        </p:nvSpPr>
        <p:spPr>
          <a:xfrm>
            <a:off x="1647299" y="2572554"/>
            <a:ext cx="3365400" cy="2166900"/>
          </a:xfrm>
          <a:prstGeom prst="rect">
            <a:avLst/>
          </a:prstGeom>
          <a:solidFill>
            <a:srgbClr val="EFF4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10" name="Google Shape;112;p21">
            <a:extLst>
              <a:ext uri="{FF2B5EF4-FFF2-40B4-BE49-F238E27FC236}">
                <a16:creationId xmlns:a16="http://schemas.microsoft.com/office/drawing/2014/main" id="{0FFC70E6-7C8C-155A-D8FA-80D232C223C8}"/>
              </a:ext>
            </a:extLst>
          </p:cNvPr>
          <p:cNvCxnSpPr/>
          <p:nvPr/>
        </p:nvCxnSpPr>
        <p:spPr>
          <a:xfrm>
            <a:off x="4222692" y="3923104"/>
            <a:ext cx="0" cy="174600"/>
          </a:xfrm>
          <a:prstGeom prst="straightConnector1">
            <a:avLst/>
          </a:prstGeom>
          <a:noFill/>
          <a:ln w="9525" cap="flat" cmpd="sng">
            <a:solidFill>
              <a:schemeClr val="dk2"/>
            </a:solidFill>
            <a:prstDash val="solid"/>
            <a:round/>
            <a:headEnd type="none" w="med" len="med"/>
            <a:tailEnd type="none" w="med" len="med"/>
          </a:ln>
        </p:spPr>
      </p:cxnSp>
      <p:cxnSp>
        <p:nvCxnSpPr>
          <p:cNvPr id="11" name="Google Shape;113;p21">
            <a:extLst>
              <a:ext uri="{FF2B5EF4-FFF2-40B4-BE49-F238E27FC236}">
                <a16:creationId xmlns:a16="http://schemas.microsoft.com/office/drawing/2014/main" id="{ED3BD9FD-9667-F35A-0C54-3BFB9F3766D5}"/>
              </a:ext>
            </a:extLst>
          </p:cNvPr>
          <p:cNvCxnSpPr/>
          <p:nvPr/>
        </p:nvCxnSpPr>
        <p:spPr>
          <a:xfrm rot="10800000" flipH="1">
            <a:off x="1924767" y="4093829"/>
            <a:ext cx="2298000" cy="3900"/>
          </a:xfrm>
          <a:prstGeom prst="straightConnector1">
            <a:avLst/>
          </a:prstGeom>
          <a:noFill/>
          <a:ln w="9525" cap="flat" cmpd="sng">
            <a:solidFill>
              <a:schemeClr val="dk2"/>
            </a:solidFill>
            <a:prstDash val="solid"/>
            <a:round/>
            <a:headEnd type="none" w="med" len="med"/>
            <a:tailEnd type="none" w="med" len="med"/>
          </a:ln>
        </p:spPr>
      </p:cxnSp>
      <p:cxnSp>
        <p:nvCxnSpPr>
          <p:cNvPr id="12" name="Google Shape;114;p21">
            <a:extLst>
              <a:ext uri="{FF2B5EF4-FFF2-40B4-BE49-F238E27FC236}">
                <a16:creationId xmlns:a16="http://schemas.microsoft.com/office/drawing/2014/main" id="{2BDDF334-8654-EC26-0470-EF7DCAEE98A6}"/>
              </a:ext>
            </a:extLst>
          </p:cNvPr>
          <p:cNvCxnSpPr/>
          <p:nvPr/>
        </p:nvCxnSpPr>
        <p:spPr>
          <a:xfrm>
            <a:off x="4452867" y="2784054"/>
            <a:ext cx="8100" cy="1124700"/>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115;p21">
            <a:extLst>
              <a:ext uri="{FF2B5EF4-FFF2-40B4-BE49-F238E27FC236}">
                <a16:creationId xmlns:a16="http://schemas.microsoft.com/office/drawing/2014/main" id="{8CE6F19E-D41F-E357-0BA8-B861C372A2D9}"/>
              </a:ext>
            </a:extLst>
          </p:cNvPr>
          <p:cNvCxnSpPr/>
          <p:nvPr/>
        </p:nvCxnSpPr>
        <p:spPr>
          <a:xfrm rot="10800000">
            <a:off x="4278205" y="2784135"/>
            <a:ext cx="170700" cy="3900"/>
          </a:xfrm>
          <a:prstGeom prst="straightConnector1">
            <a:avLst/>
          </a:prstGeom>
          <a:noFill/>
          <a:ln w="9525" cap="flat" cmpd="sng">
            <a:solidFill>
              <a:schemeClr val="dk2"/>
            </a:solidFill>
            <a:prstDash val="solid"/>
            <a:round/>
            <a:headEnd type="none" w="med" len="med"/>
            <a:tailEnd type="none" w="med" len="med"/>
          </a:ln>
        </p:spPr>
      </p:cxnSp>
      <p:cxnSp>
        <p:nvCxnSpPr>
          <p:cNvPr id="14" name="Google Shape;116;p21">
            <a:extLst>
              <a:ext uri="{FF2B5EF4-FFF2-40B4-BE49-F238E27FC236}">
                <a16:creationId xmlns:a16="http://schemas.microsoft.com/office/drawing/2014/main" id="{4E272410-02E1-8728-9E86-A1E70FEB229F}"/>
              </a:ext>
            </a:extLst>
          </p:cNvPr>
          <p:cNvCxnSpPr/>
          <p:nvPr/>
        </p:nvCxnSpPr>
        <p:spPr>
          <a:xfrm>
            <a:off x="1920805" y="3927079"/>
            <a:ext cx="0" cy="174600"/>
          </a:xfrm>
          <a:prstGeom prst="straightConnector1">
            <a:avLst/>
          </a:prstGeom>
          <a:noFill/>
          <a:ln w="9525" cap="flat" cmpd="sng">
            <a:solidFill>
              <a:schemeClr val="dk2"/>
            </a:solidFill>
            <a:prstDash val="solid"/>
            <a:round/>
            <a:headEnd type="none" w="med" len="med"/>
            <a:tailEnd type="none" w="med" len="med"/>
          </a:ln>
        </p:spPr>
      </p:cxnSp>
      <p:cxnSp>
        <p:nvCxnSpPr>
          <p:cNvPr id="15" name="Google Shape;117;p21">
            <a:extLst>
              <a:ext uri="{FF2B5EF4-FFF2-40B4-BE49-F238E27FC236}">
                <a16:creationId xmlns:a16="http://schemas.microsoft.com/office/drawing/2014/main" id="{6EA597A3-F86C-1FD7-111E-B283B86C127B}"/>
              </a:ext>
            </a:extLst>
          </p:cNvPr>
          <p:cNvCxnSpPr/>
          <p:nvPr/>
        </p:nvCxnSpPr>
        <p:spPr>
          <a:xfrm rot="-4721404">
            <a:off x="4491705" y="3288695"/>
            <a:ext cx="1530" cy="82209"/>
          </a:xfrm>
          <a:prstGeom prst="straightConnector1">
            <a:avLst/>
          </a:prstGeom>
          <a:noFill/>
          <a:ln w="9525" cap="flat" cmpd="sng">
            <a:solidFill>
              <a:schemeClr val="dk2"/>
            </a:solidFill>
            <a:prstDash val="solid"/>
            <a:round/>
            <a:headEnd type="none" w="med" len="med"/>
            <a:tailEnd type="none" w="med" len="med"/>
          </a:ln>
        </p:spPr>
      </p:cxnSp>
      <p:cxnSp>
        <p:nvCxnSpPr>
          <p:cNvPr id="16" name="Google Shape;118;p21">
            <a:extLst>
              <a:ext uri="{FF2B5EF4-FFF2-40B4-BE49-F238E27FC236}">
                <a16:creationId xmlns:a16="http://schemas.microsoft.com/office/drawing/2014/main" id="{40C9B646-73D5-B9AE-06FD-77FA7E0FC6B1}"/>
              </a:ext>
            </a:extLst>
          </p:cNvPr>
          <p:cNvCxnSpPr/>
          <p:nvPr/>
        </p:nvCxnSpPr>
        <p:spPr>
          <a:xfrm rot="10800000">
            <a:off x="3073023" y="4097729"/>
            <a:ext cx="1500" cy="81900"/>
          </a:xfrm>
          <a:prstGeom prst="straightConnector1">
            <a:avLst/>
          </a:prstGeom>
          <a:noFill/>
          <a:ln w="9525" cap="flat" cmpd="sng">
            <a:solidFill>
              <a:schemeClr val="dk2"/>
            </a:solidFill>
            <a:prstDash val="solid"/>
            <a:round/>
            <a:headEnd type="none" w="med" len="med"/>
            <a:tailEnd type="none" w="med" len="med"/>
          </a:ln>
        </p:spPr>
      </p:cxnSp>
      <p:cxnSp>
        <p:nvCxnSpPr>
          <p:cNvPr id="17" name="Google Shape;119;p21">
            <a:extLst>
              <a:ext uri="{FF2B5EF4-FFF2-40B4-BE49-F238E27FC236}">
                <a16:creationId xmlns:a16="http://schemas.microsoft.com/office/drawing/2014/main" id="{8C3842D0-D8A9-F160-3601-1E58B3298F02}"/>
              </a:ext>
            </a:extLst>
          </p:cNvPr>
          <p:cNvCxnSpPr/>
          <p:nvPr/>
        </p:nvCxnSpPr>
        <p:spPr>
          <a:xfrm>
            <a:off x="4373667" y="3820142"/>
            <a:ext cx="0" cy="174600"/>
          </a:xfrm>
          <a:prstGeom prst="straightConnector1">
            <a:avLst/>
          </a:prstGeom>
          <a:noFill/>
          <a:ln w="9525" cap="flat" cmpd="sng">
            <a:solidFill>
              <a:schemeClr val="dk2"/>
            </a:solidFill>
            <a:prstDash val="solid"/>
            <a:round/>
            <a:headEnd type="none" w="med" len="med"/>
            <a:tailEnd type="none" w="med" len="med"/>
          </a:ln>
        </p:spPr>
      </p:cxnSp>
      <p:sp>
        <p:nvSpPr>
          <p:cNvPr id="18" name="Google Shape;120;p21">
            <a:extLst>
              <a:ext uri="{FF2B5EF4-FFF2-40B4-BE49-F238E27FC236}">
                <a16:creationId xmlns:a16="http://schemas.microsoft.com/office/drawing/2014/main" id="{3B44281E-0691-D540-4822-209B0E1B2E52}"/>
              </a:ext>
            </a:extLst>
          </p:cNvPr>
          <p:cNvSpPr txBox="1"/>
          <p:nvPr/>
        </p:nvSpPr>
        <p:spPr>
          <a:xfrm>
            <a:off x="4488586" y="3256335"/>
            <a:ext cx="528000" cy="15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80dp</a:t>
            </a:r>
            <a:endParaRPr sz="1200">
              <a:latin typeface="Roboto"/>
              <a:ea typeface="Roboto"/>
              <a:cs typeface="Roboto"/>
              <a:sym typeface="Roboto"/>
            </a:endParaRPr>
          </a:p>
        </p:txBody>
      </p:sp>
      <p:sp>
        <p:nvSpPr>
          <p:cNvPr id="19" name="Google Shape;121;p21">
            <a:extLst>
              <a:ext uri="{FF2B5EF4-FFF2-40B4-BE49-F238E27FC236}">
                <a16:creationId xmlns:a16="http://schemas.microsoft.com/office/drawing/2014/main" id="{654493F8-B43D-407D-7A47-0F9E4F504974}"/>
              </a:ext>
            </a:extLst>
          </p:cNvPr>
          <p:cNvSpPr txBox="1"/>
          <p:nvPr/>
        </p:nvSpPr>
        <p:spPr>
          <a:xfrm>
            <a:off x="2766118" y="4226304"/>
            <a:ext cx="615300" cy="15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oboto"/>
                <a:ea typeface="Roboto"/>
                <a:cs typeface="Roboto"/>
                <a:sym typeface="Roboto"/>
              </a:rPr>
              <a:t>160dp</a:t>
            </a:r>
            <a:endParaRPr sz="1200">
              <a:latin typeface="Roboto"/>
              <a:ea typeface="Roboto"/>
              <a:cs typeface="Roboto"/>
              <a:sym typeface="Roboto"/>
            </a:endParaRPr>
          </a:p>
        </p:txBody>
      </p:sp>
      <p:sp>
        <p:nvSpPr>
          <p:cNvPr id="20" name="Google Shape;123;p21">
            <a:extLst>
              <a:ext uri="{FF2B5EF4-FFF2-40B4-BE49-F238E27FC236}">
                <a16:creationId xmlns:a16="http://schemas.microsoft.com/office/drawing/2014/main" id="{D688CB12-CAA7-6910-6FE5-2772A34D2E96}"/>
              </a:ext>
            </a:extLst>
          </p:cNvPr>
          <p:cNvSpPr/>
          <p:nvPr/>
        </p:nvSpPr>
        <p:spPr>
          <a:xfrm>
            <a:off x="1924767" y="2754854"/>
            <a:ext cx="2298000" cy="1149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p21">
            <a:extLst>
              <a:ext uri="{FF2B5EF4-FFF2-40B4-BE49-F238E27FC236}">
                <a16:creationId xmlns:a16="http://schemas.microsoft.com/office/drawing/2014/main" id="{0F7EFFF3-3F7F-2DD0-F4E4-D561C8AEBB36}"/>
              </a:ext>
            </a:extLst>
          </p:cNvPr>
          <p:cNvSpPr txBox="1"/>
          <p:nvPr/>
        </p:nvSpPr>
        <p:spPr>
          <a:xfrm>
            <a:off x="2422917" y="3036804"/>
            <a:ext cx="13017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999999"/>
                </a:solidFill>
                <a:latin typeface="Roboto"/>
                <a:ea typeface="Roboto"/>
                <a:cs typeface="Roboto"/>
                <a:sym typeface="Roboto"/>
              </a:rPr>
              <a:t>Hello</a:t>
            </a:r>
            <a:endParaRPr sz="3600" b="1">
              <a:solidFill>
                <a:srgbClr val="999999"/>
              </a:solidFill>
              <a:latin typeface="Roboto"/>
              <a:ea typeface="Roboto"/>
              <a:cs typeface="Roboto"/>
              <a:sym typeface="Roboto"/>
            </a:endParaRPr>
          </a:p>
        </p:txBody>
      </p:sp>
      <p:graphicFrame>
        <p:nvGraphicFramePr>
          <p:cNvPr id="24" name="Google Shape;131;p22">
            <a:extLst>
              <a:ext uri="{FF2B5EF4-FFF2-40B4-BE49-F238E27FC236}">
                <a16:creationId xmlns:a16="http://schemas.microsoft.com/office/drawing/2014/main" id="{27C76AE6-CE7C-9850-CCAC-4D7E4DC3FBD0}"/>
              </a:ext>
            </a:extLst>
          </p:cNvPr>
          <p:cNvGraphicFramePr>
            <a:graphicFrameLocks noGrp="1"/>
          </p:cNvGraphicFramePr>
          <p:nvPr>
            <p:ph sz="quarter" idx="14"/>
            <p:extLst>
              <p:ext uri="{D42A27DB-BD31-4B8C-83A1-F6EECF244321}">
                <p14:modId xmlns:p14="http://schemas.microsoft.com/office/powerpoint/2010/main" val="3825529910"/>
              </p:ext>
            </p:extLst>
          </p:nvPr>
        </p:nvGraphicFramePr>
        <p:xfrm>
          <a:off x="6300010" y="2233641"/>
          <a:ext cx="5219763" cy="3173002"/>
        </p:xfrm>
        <a:graphic>
          <a:graphicData uri="http://schemas.openxmlformats.org/drawingml/2006/table">
            <a:tbl>
              <a:tblPr>
                <a:noFill/>
              </a:tblPr>
              <a:tblGrid>
                <a:gridCol w="1739921">
                  <a:extLst>
                    <a:ext uri="{9D8B030D-6E8A-4147-A177-3AD203B41FA5}">
                      <a16:colId xmlns:a16="http://schemas.microsoft.com/office/drawing/2014/main" val="20000"/>
                    </a:ext>
                  </a:extLst>
                </a:gridCol>
                <a:gridCol w="2120893">
                  <a:extLst>
                    <a:ext uri="{9D8B030D-6E8A-4147-A177-3AD203B41FA5}">
                      <a16:colId xmlns:a16="http://schemas.microsoft.com/office/drawing/2014/main" val="20001"/>
                    </a:ext>
                  </a:extLst>
                </a:gridCol>
                <a:gridCol w="1358949">
                  <a:extLst>
                    <a:ext uri="{9D8B030D-6E8A-4147-A177-3AD203B41FA5}">
                      <a16:colId xmlns:a16="http://schemas.microsoft.com/office/drawing/2014/main" val="20002"/>
                    </a:ext>
                  </a:extLst>
                </a:gridCol>
              </a:tblGrid>
              <a:tr h="453286">
                <a:tc>
                  <a:txBody>
                    <a:bodyPr/>
                    <a:lstStyle/>
                    <a:p>
                      <a:pPr marL="0" lvl="0" indent="0" algn="l" rtl="0">
                        <a:spcBef>
                          <a:spcPts val="0"/>
                        </a:spcBef>
                        <a:spcAft>
                          <a:spcPts val="600"/>
                        </a:spcAft>
                        <a:buNone/>
                      </a:pPr>
                      <a:r>
                        <a:rPr lang="fr-FR" sz="1200" b="1" dirty="0">
                          <a:solidFill>
                            <a:schemeClr val="bg1"/>
                          </a:solidFill>
                          <a:latin typeface="+mj-lt"/>
                          <a:ea typeface="Roboto"/>
                          <a:cs typeface="Roboto"/>
                          <a:sym typeface="Roboto"/>
                        </a:rPr>
                        <a:t>Qualificateur de densité</a:t>
                      </a: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842"/>
                    </a:solidFill>
                  </a:tcPr>
                </a:tc>
                <a:tc>
                  <a:txBody>
                    <a:bodyPr/>
                    <a:lstStyle/>
                    <a:p>
                      <a:pPr marL="0" lvl="0" indent="0" algn="l" rtl="0">
                        <a:spcBef>
                          <a:spcPts val="0"/>
                        </a:spcBef>
                        <a:spcAft>
                          <a:spcPts val="600"/>
                        </a:spcAft>
                        <a:buNone/>
                      </a:pPr>
                      <a:r>
                        <a:rPr lang="en" sz="1200" b="1">
                          <a:solidFill>
                            <a:schemeClr val="bg1"/>
                          </a:solidFill>
                          <a:latin typeface="+mj-lt"/>
                          <a:ea typeface="Roboto"/>
                          <a:cs typeface="Roboto"/>
                          <a:sym typeface="Roboto"/>
                        </a:rPr>
                        <a:t>Description</a:t>
                      </a:r>
                      <a:endParaRPr sz="1200" b="1">
                        <a:solidFill>
                          <a:schemeClr val="bg1"/>
                        </a:solidFill>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842"/>
                    </a:solidFill>
                  </a:tcPr>
                </a:tc>
                <a:tc>
                  <a:txBody>
                    <a:bodyPr/>
                    <a:lstStyle/>
                    <a:p>
                      <a:pPr marL="0" lvl="0" indent="0" algn="l" rtl="0">
                        <a:spcBef>
                          <a:spcPts val="0"/>
                        </a:spcBef>
                        <a:spcAft>
                          <a:spcPts val="600"/>
                        </a:spcAft>
                        <a:buNone/>
                      </a:pPr>
                      <a:r>
                        <a:rPr lang="en" sz="1200" b="1" dirty="0">
                          <a:solidFill>
                            <a:schemeClr val="bg1"/>
                          </a:solidFill>
                          <a:latin typeface="+mj-lt"/>
                          <a:ea typeface="Roboto"/>
                          <a:cs typeface="Roboto"/>
                          <a:sym typeface="Roboto"/>
                        </a:rPr>
                        <a:t>DPI estimate</a:t>
                      </a:r>
                      <a:endParaRPr sz="1200" b="1" dirty="0">
                        <a:solidFill>
                          <a:schemeClr val="bg1"/>
                        </a:solidFill>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842"/>
                    </a:solidFill>
                  </a:tcPr>
                </a:tc>
                <a:extLst>
                  <a:ext uri="{0D108BD9-81ED-4DB2-BD59-A6C34878D82A}">
                    <a16:rowId xmlns:a16="http://schemas.microsoft.com/office/drawing/2014/main" val="10000"/>
                  </a:ext>
                </a:extLst>
              </a:tr>
              <a:tr h="453286">
                <a:tc>
                  <a:txBody>
                    <a:bodyPr/>
                    <a:lstStyle/>
                    <a:p>
                      <a:pPr marL="0" lvl="0" indent="0" algn="l" rtl="0">
                        <a:spcBef>
                          <a:spcPts val="0"/>
                        </a:spcBef>
                        <a:spcAft>
                          <a:spcPts val="600"/>
                        </a:spcAft>
                        <a:buNone/>
                      </a:pPr>
                      <a:r>
                        <a:rPr lang="en" sz="1200">
                          <a:latin typeface="+mj-lt"/>
                          <a:ea typeface="Roboto"/>
                          <a:cs typeface="Roboto"/>
                          <a:sym typeface="Roboto"/>
                        </a:rPr>
                        <a:t>ldpi (mostly unused)</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Low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~120dpi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1"/>
                  </a:ext>
                </a:extLst>
              </a:tr>
              <a:tr h="453286">
                <a:tc>
                  <a:txBody>
                    <a:bodyPr/>
                    <a:lstStyle/>
                    <a:p>
                      <a:pPr marL="0" lvl="0" indent="0" algn="l" rtl="0">
                        <a:spcBef>
                          <a:spcPts val="0"/>
                        </a:spcBef>
                        <a:spcAft>
                          <a:spcPts val="600"/>
                        </a:spcAft>
                        <a:buNone/>
                      </a:pPr>
                      <a:r>
                        <a:rPr lang="en" sz="1200">
                          <a:latin typeface="+mj-lt"/>
                          <a:ea typeface="Roboto"/>
                          <a:cs typeface="Roboto"/>
                          <a:sym typeface="Roboto"/>
                        </a:rPr>
                        <a:t>mdpi (baseline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Medium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~160dpi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2"/>
                  </a:ext>
                </a:extLst>
              </a:tr>
              <a:tr h="453286">
                <a:tc>
                  <a:txBody>
                    <a:bodyPr/>
                    <a:lstStyle/>
                    <a:p>
                      <a:pPr marL="0" lvl="0" indent="0" algn="l" rtl="0">
                        <a:spcBef>
                          <a:spcPts val="0"/>
                        </a:spcBef>
                        <a:spcAft>
                          <a:spcPts val="600"/>
                        </a:spcAft>
                        <a:buNone/>
                      </a:pPr>
                      <a:r>
                        <a:rPr lang="en" sz="1200">
                          <a:latin typeface="+mj-lt"/>
                          <a:ea typeface="Roboto"/>
                          <a:cs typeface="Roboto"/>
                          <a:sym typeface="Roboto"/>
                        </a:rPr>
                        <a:t>hdpi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High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~240dpi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3"/>
                  </a:ext>
                </a:extLst>
              </a:tr>
              <a:tr h="453286">
                <a:tc>
                  <a:txBody>
                    <a:bodyPr/>
                    <a:lstStyle/>
                    <a:p>
                      <a:pPr marL="0" lvl="0" indent="0" algn="l" rtl="0">
                        <a:spcBef>
                          <a:spcPts val="0"/>
                        </a:spcBef>
                        <a:spcAft>
                          <a:spcPts val="600"/>
                        </a:spcAft>
                        <a:buNone/>
                      </a:pPr>
                      <a:r>
                        <a:rPr lang="en" sz="1200">
                          <a:latin typeface="+mj-lt"/>
                          <a:ea typeface="Roboto"/>
                          <a:cs typeface="Roboto"/>
                          <a:sym typeface="Roboto"/>
                        </a:rPr>
                        <a:t>xhdpi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Extra-high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~320dpi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4"/>
                  </a:ext>
                </a:extLst>
              </a:tr>
              <a:tr h="453286">
                <a:tc>
                  <a:txBody>
                    <a:bodyPr/>
                    <a:lstStyle/>
                    <a:p>
                      <a:pPr marL="0" lvl="0" indent="0" algn="l" rtl="0">
                        <a:spcBef>
                          <a:spcPts val="0"/>
                        </a:spcBef>
                        <a:spcAft>
                          <a:spcPts val="600"/>
                        </a:spcAft>
                        <a:buNone/>
                      </a:pPr>
                      <a:r>
                        <a:rPr lang="en" sz="1200">
                          <a:latin typeface="+mj-lt"/>
                          <a:ea typeface="Roboto"/>
                          <a:cs typeface="Roboto"/>
                          <a:sym typeface="Roboto"/>
                        </a:rPr>
                        <a:t>xxhdpi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Extra-extra-high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~480dpi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5"/>
                  </a:ext>
                </a:extLst>
              </a:tr>
              <a:tr h="453286">
                <a:tc>
                  <a:txBody>
                    <a:bodyPr/>
                    <a:lstStyle/>
                    <a:p>
                      <a:pPr marL="0" lvl="0" indent="0" algn="l" rtl="0">
                        <a:spcBef>
                          <a:spcPts val="0"/>
                        </a:spcBef>
                        <a:spcAft>
                          <a:spcPts val="600"/>
                        </a:spcAft>
                        <a:buNone/>
                      </a:pPr>
                      <a:r>
                        <a:rPr lang="en" sz="1200">
                          <a:latin typeface="+mj-lt"/>
                          <a:ea typeface="Roboto"/>
                          <a:cs typeface="Roboto"/>
                          <a:sym typeface="Roboto"/>
                        </a:rPr>
                        <a:t>xxxhdpi</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a:latin typeface="+mj-lt"/>
                          <a:ea typeface="Roboto"/>
                          <a:cs typeface="Roboto"/>
                          <a:sym typeface="Roboto"/>
                        </a:rPr>
                        <a:t>Extra-extra-extra-high density</a:t>
                      </a:r>
                      <a:endParaRPr sz="120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tc>
                  <a:txBody>
                    <a:bodyPr/>
                    <a:lstStyle/>
                    <a:p>
                      <a:pPr marL="0" lvl="0" indent="0" algn="l" rtl="0">
                        <a:spcBef>
                          <a:spcPts val="0"/>
                        </a:spcBef>
                        <a:spcAft>
                          <a:spcPts val="600"/>
                        </a:spcAft>
                        <a:buNone/>
                      </a:pPr>
                      <a:r>
                        <a:rPr lang="en" sz="1200" dirty="0">
                          <a:latin typeface="+mj-lt"/>
                          <a:ea typeface="Roboto"/>
                          <a:cs typeface="Roboto"/>
                          <a:sym typeface="Roboto"/>
                        </a:rPr>
                        <a:t>~640dpi</a:t>
                      </a:r>
                      <a:endParaRPr sz="1200" dirty="0">
                        <a:latin typeface="+mj-lt"/>
                        <a:ea typeface="Roboto"/>
                        <a:cs typeface="Roboto"/>
                        <a:sym typeface="Roboto"/>
                      </a:endParaRPr>
                    </a:p>
                  </a:txBody>
                  <a:tcPr marL="57150" marR="57150" marT="57150" marB="5715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F4EB"/>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202862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17" name="Content Placeholder 16">
            <a:extLst>
              <a:ext uri="{FF2B5EF4-FFF2-40B4-BE49-F238E27FC236}">
                <a16:creationId xmlns:a16="http://schemas.microsoft.com/office/drawing/2014/main" id="{C945ED7D-AF7A-4F95-0927-18B93421C418}"/>
              </a:ext>
            </a:extLst>
          </p:cNvPr>
          <p:cNvSpPr>
            <a:spLocks noGrp="1"/>
          </p:cNvSpPr>
          <p:nvPr>
            <p:ph sz="quarter" idx="13"/>
          </p:nvPr>
        </p:nvSpPr>
        <p:spPr/>
        <p:txBody>
          <a:bodyPr/>
          <a:lstStyle/>
          <a:p>
            <a:r>
              <a:rPr lang="fr-FR" dirty="0"/>
              <a:t>Cycle de rendu Android </a:t>
            </a:r>
            <a:r>
              <a:rPr lang="fr-FR" dirty="0" err="1"/>
              <a:t>View</a:t>
            </a:r>
            <a:endParaRPr lang="fr-MA" dirty="0"/>
          </a:p>
        </p:txBody>
      </p:sp>
      <p:sp>
        <p:nvSpPr>
          <p:cNvPr id="19" name="Content Placeholder 18">
            <a:extLst>
              <a:ext uri="{FF2B5EF4-FFF2-40B4-BE49-F238E27FC236}">
                <a16:creationId xmlns:a16="http://schemas.microsoft.com/office/drawing/2014/main" id="{37E7EE7F-EB0D-119D-522B-A13B68A418E6}"/>
              </a:ext>
            </a:extLst>
          </p:cNvPr>
          <p:cNvSpPr>
            <a:spLocks noGrp="1"/>
          </p:cNvSpPr>
          <p:nvPr>
            <p:ph sz="quarter" idx="15"/>
          </p:nvPr>
        </p:nvSpPr>
        <p:spPr/>
        <p:txBody>
          <a:bodyPr/>
          <a:lstStyle/>
          <a:p>
            <a:r>
              <a:rPr lang="fr-FR" dirty="0"/>
              <a:t>Zone de dessin</a:t>
            </a:r>
          </a:p>
        </p:txBody>
      </p:sp>
      <p:cxnSp>
        <p:nvCxnSpPr>
          <p:cNvPr id="8" name="Google Shape;138;p23">
            <a:extLst>
              <a:ext uri="{FF2B5EF4-FFF2-40B4-BE49-F238E27FC236}">
                <a16:creationId xmlns:a16="http://schemas.microsoft.com/office/drawing/2014/main" id="{E6357400-457B-1B57-0F33-E5DDAFCCBDA4}"/>
              </a:ext>
            </a:extLst>
          </p:cNvPr>
          <p:cNvCxnSpPr/>
          <p:nvPr/>
        </p:nvCxnSpPr>
        <p:spPr>
          <a:xfrm flipH="1">
            <a:off x="2828016" y="3057099"/>
            <a:ext cx="7200" cy="457200"/>
          </a:xfrm>
          <a:prstGeom prst="straightConnector1">
            <a:avLst/>
          </a:prstGeom>
          <a:noFill/>
          <a:ln w="28575" cap="flat" cmpd="sng">
            <a:solidFill>
              <a:srgbClr val="083042"/>
            </a:solidFill>
            <a:prstDash val="solid"/>
            <a:round/>
            <a:headEnd type="none" w="sm" len="sm"/>
            <a:tailEnd type="triangle" w="med" len="med"/>
          </a:ln>
        </p:spPr>
      </p:cxnSp>
      <p:sp>
        <p:nvSpPr>
          <p:cNvPr id="10" name="Google Shape;139;p23">
            <a:extLst>
              <a:ext uri="{FF2B5EF4-FFF2-40B4-BE49-F238E27FC236}">
                <a16:creationId xmlns:a16="http://schemas.microsoft.com/office/drawing/2014/main" id="{1A1729C4-E663-68F9-751B-6822385765FC}"/>
              </a:ext>
            </a:extLst>
          </p:cNvPr>
          <p:cNvSpPr/>
          <p:nvPr/>
        </p:nvSpPr>
        <p:spPr>
          <a:xfrm>
            <a:off x="2020382" y="2291923"/>
            <a:ext cx="1624800" cy="664200"/>
          </a:xfrm>
          <a:prstGeom prst="roundRect">
            <a:avLst>
              <a:gd name="adj" fmla="val 8878"/>
            </a:avLst>
          </a:prstGeom>
          <a:noFill/>
          <a:ln w="38100" cap="flat" cmpd="sng">
            <a:solidFill>
              <a:srgbClr val="0078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1" name="Google Shape;140;p23">
            <a:extLst>
              <a:ext uri="{FF2B5EF4-FFF2-40B4-BE49-F238E27FC236}">
                <a16:creationId xmlns:a16="http://schemas.microsoft.com/office/drawing/2014/main" id="{B51E3985-CC8A-9756-9F0F-A7E7BC1F2998}"/>
              </a:ext>
            </a:extLst>
          </p:cNvPr>
          <p:cNvSpPr txBox="1"/>
          <p:nvPr/>
        </p:nvSpPr>
        <p:spPr>
          <a:xfrm>
            <a:off x="1985882" y="2331516"/>
            <a:ext cx="1693800" cy="664200"/>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FFFFFF"/>
              </a:buClr>
              <a:buSzPts val="1500"/>
              <a:buFont typeface="Roboto Condensed"/>
              <a:buNone/>
            </a:pPr>
            <a:r>
              <a:rPr lang="en" sz="1200">
                <a:solidFill>
                  <a:srgbClr val="083042"/>
                </a:solidFill>
                <a:latin typeface="+mj-lt"/>
                <a:ea typeface="Roboto Condensed"/>
                <a:cs typeface="Roboto Condensed"/>
                <a:sym typeface="Roboto Condensed"/>
              </a:rPr>
              <a:t>Measure</a:t>
            </a:r>
            <a:endParaRPr sz="1200">
              <a:solidFill>
                <a:srgbClr val="083042"/>
              </a:solidFill>
              <a:latin typeface="+mj-lt"/>
              <a:ea typeface="Roboto Condensed"/>
              <a:cs typeface="Roboto Condensed"/>
              <a:sym typeface="Roboto Condensed"/>
            </a:endParaRPr>
          </a:p>
        </p:txBody>
      </p:sp>
      <p:sp>
        <p:nvSpPr>
          <p:cNvPr id="12" name="Google Shape;141;p23">
            <a:extLst>
              <a:ext uri="{FF2B5EF4-FFF2-40B4-BE49-F238E27FC236}">
                <a16:creationId xmlns:a16="http://schemas.microsoft.com/office/drawing/2014/main" id="{F5EDC2E0-BDBB-58A3-82C5-C445E4A04D2B}"/>
              </a:ext>
            </a:extLst>
          </p:cNvPr>
          <p:cNvSpPr/>
          <p:nvPr/>
        </p:nvSpPr>
        <p:spPr>
          <a:xfrm>
            <a:off x="2020382" y="3622640"/>
            <a:ext cx="1624800" cy="664200"/>
          </a:xfrm>
          <a:prstGeom prst="roundRect">
            <a:avLst>
              <a:gd name="adj" fmla="val 8878"/>
            </a:avLst>
          </a:prstGeom>
          <a:noFill/>
          <a:ln w="38100" cap="flat" cmpd="sng">
            <a:solidFill>
              <a:srgbClr val="0078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3" name="Google Shape;142;p23">
            <a:extLst>
              <a:ext uri="{FF2B5EF4-FFF2-40B4-BE49-F238E27FC236}">
                <a16:creationId xmlns:a16="http://schemas.microsoft.com/office/drawing/2014/main" id="{17E0B8C2-E3BC-9CA2-5042-562A799CC144}"/>
              </a:ext>
            </a:extLst>
          </p:cNvPr>
          <p:cNvSpPr txBox="1"/>
          <p:nvPr/>
        </p:nvSpPr>
        <p:spPr>
          <a:xfrm>
            <a:off x="1985882" y="3622640"/>
            <a:ext cx="1521592" cy="664200"/>
          </a:xfrm>
          <a:prstGeom prst="rect">
            <a:avLst/>
          </a:prstGeom>
          <a:noFill/>
          <a:ln>
            <a:noFill/>
          </a:ln>
        </p:spPr>
        <p:txBody>
          <a:bodyPr spcFirstLastPara="1" wrap="square" lIns="95250" tIns="95250" rIns="95250" bIns="95250" anchor="ctr" anchorCtr="0">
            <a:noAutofit/>
          </a:bodyPr>
          <a:lstStyle>
            <a:defPPr>
              <a:defRPr lang="fr-FR"/>
            </a:defPPr>
            <a:lvl1pPr marR="0" lvl="0" indent="0" algn="ctr">
              <a:lnSpc>
                <a:spcPct val="90000"/>
              </a:lnSpc>
              <a:spcBef>
                <a:spcPts val="0"/>
              </a:spcBef>
              <a:spcAft>
                <a:spcPts val="0"/>
              </a:spcAft>
              <a:buClr>
                <a:srgbClr val="FFFFFF"/>
              </a:buClr>
              <a:buSzPts val="1500"/>
              <a:buFont typeface="Roboto Condensed"/>
              <a:buNone/>
              <a:defRPr>
                <a:solidFill>
                  <a:srgbClr val="083042"/>
                </a:solidFill>
                <a:latin typeface="Roboto Condensed"/>
                <a:ea typeface="Roboto Condensed"/>
                <a:cs typeface="Roboto Condensed"/>
              </a:defRPr>
            </a:lvl1pPr>
          </a:lstStyle>
          <a:p>
            <a:r>
              <a:rPr lang="en" sz="1200" dirty="0">
                <a:latin typeface="+mj-lt"/>
                <a:sym typeface="Roboto Condensed"/>
              </a:rPr>
              <a:t>    Layout</a:t>
            </a:r>
            <a:endParaRPr sz="1200" dirty="0">
              <a:latin typeface="+mj-lt"/>
              <a:sym typeface="Roboto Condensed"/>
            </a:endParaRPr>
          </a:p>
        </p:txBody>
      </p:sp>
      <p:cxnSp>
        <p:nvCxnSpPr>
          <p:cNvPr id="14" name="Google Shape;143;p23">
            <a:extLst>
              <a:ext uri="{FF2B5EF4-FFF2-40B4-BE49-F238E27FC236}">
                <a16:creationId xmlns:a16="http://schemas.microsoft.com/office/drawing/2014/main" id="{D8C5E2D7-902A-70F6-621F-E64994A3942C}"/>
              </a:ext>
            </a:extLst>
          </p:cNvPr>
          <p:cNvCxnSpPr/>
          <p:nvPr/>
        </p:nvCxnSpPr>
        <p:spPr>
          <a:xfrm flipH="1">
            <a:off x="2828016" y="4415646"/>
            <a:ext cx="7200" cy="457200"/>
          </a:xfrm>
          <a:prstGeom prst="straightConnector1">
            <a:avLst/>
          </a:prstGeom>
          <a:noFill/>
          <a:ln w="28575" cap="flat" cmpd="sng">
            <a:solidFill>
              <a:srgbClr val="083042"/>
            </a:solidFill>
            <a:prstDash val="solid"/>
            <a:round/>
            <a:headEnd type="none" w="sm" len="sm"/>
            <a:tailEnd type="triangle" w="med" len="med"/>
          </a:ln>
        </p:spPr>
      </p:cxnSp>
      <p:sp>
        <p:nvSpPr>
          <p:cNvPr id="15" name="Google Shape;144;p23">
            <a:extLst>
              <a:ext uri="{FF2B5EF4-FFF2-40B4-BE49-F238E27FC236}">
                <a16:creationId xmlns:a16="http://schemas.microsoft.com/office/drawing/2014/main" id="{63C41E2A-EFD8-0F18-F3CB-661EA552C8AA}"/>
              </a:ext>
            </a:extLst>
          </p:cNvPr>
          <p:cNvSpPr/>
          <p:nvPr/>
        </p:nvSpPr>
        <p:spPr>
          <a:xfrm>
            <a:off x="2020382" y="4989727"/>
            <a:ext cx="1624800" cy="664200"/>
          </a:xfrm>
          <a:prstGeom prst="roundRect">
            <a:avLst>
              <a:gd name="adj" fmla="val 8878"/>
            </a:avLst>
          </a:prstGeom>
          <a:noFill/>
          <a:ln w="38100" cap="flat" cmpd="sng">
            <a:solidFill>
              <a:srgbClr val="0078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6" name="Google Shape;145;p23">
            <a:extLst>
              <a:ext uri="{FF2B5EF4-FFF2-40B4-BE49-F238E27FC236}">
                <a16:creationId xmlns:a16="http://schemas.microsoft.com/office/drawing/2014/main" id="{5D755270-AE31-ECA5-084F-5B7E7B650590}"/>
              </a:ext>
            </a:extLst>
          </p:cNvPr>
          <p:cNvSpPr txBox="1"/>
          <p:nvPr/>
        </p:nvSpPr>
        <p:spPr>
          <a:xfrm>
            <a:off x="1985882" y="4989727"/>
            <a:ext cx="1693800" cy="664200"/>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FFFFFF"/>
              </a:buClr>
              <a:buSzPts val="1500"/>
              <a:buFont typeface="Roboto Condensed"/>
              <a:buNone/>
            </a:pPr>
            <a:r>
              <a:rPr lang="en" sz="1200" dirty="0">
                <a:solidFill>
                  <a:srgbClr val="083042"/>
                </a:solidFill>
                <a:latin typeface="+mj-lt"/>
                <a:ea typeface="Roboto Condensed"/>
                <a:cs typeface="Roboto Condensed"/>
                <a:sym typeface="Roboto Condensed"/>
              </a:rPr>
              <a:t>Draw</a:t>
            </a:r>
            <a:endParaRPr sz="1200" dirty="0">
              <a:solidFill>
                <a:srgbClr val="083042"/>
              </a:solidFill>
              <a:latin typeface="+mj-lt"/>
              <a:ea typeface="Roboto Condensed"/>
              <a:cs typeface="Roboto Condensed"/>
              <a:sym typeface="Roboto Condensed"/>
            </a:endParaRPr>
          </a:p>
        </p:txBody>
      </p:sp>
      <p:pic>
        <p:nvPicPr>
          <p:cNvPr id="22" name="Google Shape;152;p24">
            <a:extLst>
              <a:ext uri="{FF2B5EF4-FFF2-40B4-BE49-F238E27FC236}">
                <a16:creationId xmlns:a16="http://schemas.microsoft.com/office/drawing/2014/main" id="{B1167618-ABE1-2167-D33F-F74EF27D745F}"/>
              </a:ext>
            </a:extLst>
          </p:cNvPr>
          <p:cNvPicPr preferRelativeResize="0"/>
          <p:nvPr/>
        </p:nvPicPr>
        <p:blipFill rotWithShape="1">
          <a:blip r:embed="rId2">
            <a:alphaModFix/>
          </a:blip>
          <a:srcRect t="7264" r="43518" b="45021"/>
          <a:stretch/>
        </p:blipFill>
        <p:spPr>
          <a:xfrm>
            <a:off x="7667701" y="1936372"/>
            <a:ext cx="3798875" cy="2405763"/>
          </a:xfrm>
          <a:prstGeom prst="rect">
            <a:avLst/>
          </a:prstGeom>
          <a:noFill/>
          <a:ln>
            <a:noFill/>
          </a:ln>
        </p:spPr>
      </p:pic>
      <p:sp>
        <p:nvSpPr>
          <p:cNvPr id="24" name="TextBox 23">
            <a:extLst>
              <a:ext uri="{FF2B5EF4-FFF2-40B4-BE49-F238E27FC236}">
                <a16:creationId xmlns:a16="http://schemas.microsoft.com/office/drawing/2014/main" id="{3E45298F-AB35-E5A6-97F0-A2C632D909D4}"/>
              </a:ext>
            </a:extLst>
          </p:cNvPr>
          <p:cNvSpPr txBox="1"/>
          <p:nvPr/>
        </p:nvSpPr>
        <p:spPr>
          <a:xfrm>
            <a:off x="6272111" y="2267056"/>
            <a:ext cx="2083502" cy="276999"/>
          </a:xfrm>
          <a:prstGeom prst="rect">
            <a:avLst/>
          </a:prstGeom>
          <a:noFill/>
        </p:spPr>
        <p:txBody>
          <a:bodyPr wrap="square">
            <a:spAutoFit/>
          </a:bodyPr>
          <a:lstStyle/>
          <a:p>
            <a:r>
              <a:rPr lang="fr-FR" sz="1200" dirty="0"/>
              <a:t>Ce que l'on voit :</a:t>
            </a:r>
          </a:p>
        </p:txBody>
      </p:sp>
      <p:sp>
        <p:nvSpPr>
          <p:cNvPr id="26" name="TextBox 25">
            <a:extLst>
              <a:ext uri="{FF2B5EF4-FFF2-40B4-BE49-F238E27FC236}">
                <a16:creationId xmlns:a16="http://schemas.microsoft.com/office/drawing/2014/main" id="{03EEB2C2-24BF-D386-B4B7-BD54CC9942EB}"/>
              </a:ext>
            </a:extLst>
          </p:cNvPr>
          <p:cNvSpPr txBox="1"/>
          <p:nvPr/>
        </p:nvSpPr>
        <p:spPr>
          <a:xfrm>
            <a:off x="6272111" y="3605371"/>
            <a:ext cx="1784003" cy="277000"/>
          </a:xfrm>
          <a:prstGeom prst="rect">
            <a:avLst/>
          </a:prstGeom>
          <a:noFill/>
        </p:spPr>
        <p:txBody>
          <a:bodyPr wrap="square">
            <a:spAutoFit/>
          </a:bodyPr>
          <a:lstStyle/>
          <a:p>
            <a:r>
              <a:rPr lang="fr-FR" sz="1200" dirty="0"/>
              <a:t>Comment c'est dessiné :</a:t>
            </a:r>
          </a:p>
        </p:txBody>
      </p:sp>
    </p:spTree>
    <p:extLst>
      <p:ext uri="{BB962C8B-B14F-4D97-AF65-F5344CB8AC3E}">
        <p14:creationId xmlns:p14="http://schemas.microsoft.com/office/powerpoint/2010/main" val="7475404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584B4477-3637-1FFD-F67E-43A921761D7C}"/>
              </a:ext>
            </a:extLst>
          </p:cNvPr>
          <p:cNvSpPr>
            <a:spLocks noGrp="1"/>
          </p:cNvSpPr>
          <p:nvPr>
            <p:ph sz="quarter" idx="13"/>
          </p:nvPr>
        </p:nvSpPr>
        <p:spPr/>
        <p:txBody>
          <a:bodyPr/>
          <a:lstStyle/>
          <a:p>
            <a:r>
              <a:rPr lang="fr-FR" dirty="0" err="1"/>
              <a:t>View</a:t>
            </a:r>
            <a:r>
              <a:rPr lang="fr-FR" dirty="0"/>
              <a:t> avec </a:t>
            </a:r>
            <a:r>
              <a:rPr lang="fr-FR" dirty="0" err="1"/>
              <a:t>margin</a:t>
            </a:r>
            <a:r>
              <a:rPr lang="fr-FR" dirty="0"/>
              <a:t> et </a:t>
            </a:r>
            <a:r>
              <a:rPr lang="fr-FR" dirty="0" err="1"/>
              <a:t>padding</a:t>
            </a:r>
            <a:endParaRPr lang="fr-FR" dirty="0"/>
          </a:p>
        </p:txBody>
      </p:sp>
      <p:sp>
        <p:nvSpPr>
          <p:cNvPr id="5" name="Google Shape;161;p25">
            <a:extLst>
              <a:ext uri="{FF2B5EF4-FFF2-40B4-BE49-F238E27FC236}">
                <a16:creationId xmlns:a16="http://schemas.microsoft.com/office/drawing/2014/main" id="{F08F9963-F3A7-C66A-65FC-612768961EFE}"/>
              </a:ext>
            </a:extLst>
          </p:cNvPr>
          <p:cNvSpPr txBox="1"/>
          <p:nvPr/>
        </p:nvSpPr>
        <p:spPr>
          <a:xfrm>
            <a:off x="2309153" y="2737837"/>
            <a:ext cx="2847300" cy="62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latin typeface="+mj-lt"/>
                <a:ea typeface="Roboto"/>
                <a:cs typeface="Roboto"/>
                <a:sym typeface="Roboto"/>
              </a:rPr>
              <a:t>View avec margin</a:t>
            </a:r>
            <a:endParaRPr sz="1200" dirty="0">
              <a:latin typeface="+mj-lt"/>
              <a:ea typeface="Roboto"/>
              <a:cs typeface="Roboto"/>
              <a:sym typeface="Roboto"/>
            </a:endParaRPr>
          </a:p>
        </p:txBody>
      </p:sp>
      <p:sp>
        <p:nvSpPr>
          <p:cNvPr id="6" name="Google Shape;162;p25">
            <a:extLst>
              <a:ext uri="{FF2B5EF4-FFF2-40B4-BE49-F238E27FC236}">
                <a16:creationId xmlns:a16="http://schemas.microsoft.com/office/drawing/2014/main" id="{90B959A4-F334-A1A2-AC7A-A266CFBD82CA}"/>
              </a:ext>
            </a:extLst>
          </p:cNvPr>
          <p:cNvSpPr txBox="1"/>
          <p:nvPr/>
        </p:nvSpPr>
        <p:spPr>
          <a:xfrm>
            <a:off x="5582120" y="2737837"/>
            <a:ext cx="4348200" cy="62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latin typeface="+mj-lt"/>
                <a:ea typeface="Roboto"/>
                <a:cs typeface="Roboto"/>
                <a:sym typeface="Roboto"/>
              </a:rPr>
              <a:t>View avec margin et padding</a:t>
            </a:r>
            <a:endParaRPr sz="1200" dirty="0">
              <a:latin typeface="+mj-lt"/>
              <a:ea typeface="Roboto"/>
              <a:cs typeface="Roboto"/>
              <a:sym typeface="Roboto"/>
            </a:endParaRPr>
          </a:p>
        </p:txBody>
      </p:sp>
      <p:sp>
        <p:nvSpPr>
          <p:cNvPr id="7" name="Google Shape;163;p25">
            <a:extLst>
              <a:ext uri="{FF2B5EF4-FFF2-40B4-BE49-F238E27FC236}">
                <a16:creationId xmlns:a16="http://schemas.microsoft.com/office/drawing/2014/main" id="{E4422074-9953-2519-FC14-B65F553D7CA2}"/>
              </a:ext>
            </a:extLst>
          </p:cNvPr>
          <p:cNvSpPr/>
          <p:nvPr/>
        </p:nvSpPr>
        <p:spPr>
          <a:xfrm>
            <a:off x="2488669" y="3481850"/>
            <a:ext cx="2331900" cy="2331900"/>
          </a:xfrm>
          <a:prstGeom prst="rect">
            <a:avLst/>
          </a:prstGeom>
          <a:solidFill>
            <a:srgbClr val="F3F3F3"/>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9" name="Google Shape;164;p25">
            <a:extLst>
              <a:ext uri="{FF2B5EF4-FFF2-40B4-BE49-F238E27FC236}">
                <a16:creationId xmlns:a16="http://schemas.microsoft.com/office/drawing/2014/main" id="{44417CB9-D96D-8E75-8BDE-543E407DB81D}"/>
              </a:ext>
            </a:extLst>
          </p:cNvPr>
          <p:cNvSpPr/>
          <p:nvPr/>
        </p:nvSpPr>
        <p:spPr>
          <a:xfrm>
            <a:off x="2776491" y="3849950"/>
            <a:ext cx="1701000" cy="1701000"/>
          </a:xfrm>
          <a:prstGeom prst="rect">
            <a:avLst/>
          </a:prstGeom>
          <a:solidFill>
            <a:srgbClr val="CFE2F3"/>
          </a:solid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8" name="Google Shape;165;p25">
            <a:extLst>
              <a:ext uri="{FF2B5EF4-FFF2-40B4-BE49-F238E27FC236}">
                <a16:creationId xmlns:a16="http://schemas.microsoft.com/office/drawing/2014/main" id="{732A6408-5547-3B68-E52E-0DA27AC7E9F9}"/>
              </a:ext>
            </a:extLst>
          </p:cNvPr>
          <p:cNvSpPr/>
          <p:nvPr/>
        </p:nvSpPr>
        <p:spPr>
          <a:xfrm>
            <a:off x="6629191" y="3481850"/>
            <a:ext cx="2331900" cy="2331900"/>
          </a:xfrm>
          <a:prstGeom prst="rect">
            <a:avLst/>
          </a:prstGeom>
          <a:solidFill>
            <a:srgbClr val="F3F3F3"/>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0" name="Google Shape;166;p25">
            <a:extLst>
              <a:ext uri="{FF2B5EF4-FFF2-40B4-BE49-F238E27FC236}">
                <a16:creationId xmlns:a16="http://schemas.microsoft.com/office/drawing/2014/main" id="{2AA83A8C-01C6-2239-B1AA-70715F05842D}"/>
              </a:ext>
            </a:extLst>
          </p:cNvPr>
          <p:cNvSpPr txBox="1"/>
          <p:nvPr/>
        </p:nvSpPr>
        <p:spPr>
          <a:xfrm>
            <a:off x="3289528" y="4349212"/>
            <a:ext cx="730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j-lt"/>
                <a:ea typeface="Roboto Condensed"/>
                <a:cs typeface="Roboto Condensed"/>
                <a:sym typeface="Roboto Condensed"/>
              </a:rPr>
              <a:t>View</a:t>
            </a:r>
            <a:endParaRPr sz="1200">
              <a:latin typeface="+mj-lt"/>
              <a:ea typeface="Roboto Condensed"/>
              <a:cs typeface="Roboto Condensed"/>
              <a:sym typeface="Roboto Condensed"/>
            </a:endParaRPr>
          </a:p>
        </p:txBody>
      </p:sp>
      <p:sp>
        <p:nvSpPr>
          <p:cNvPr id="21" name="Google Shape;167;p25">
            <a:extLst>
              <a:ext uri="{FF2B5EF4-FFF2-40B4-BE49-F238E27FC236}">
                <a16:creationId xmlns:a16="http://schemas.microsoft.com/office/drawing/2014/main" id="{051357BE-EEAA-E5A8-768C-EE7764D57778}"/>
              </a:ext>
            </a:extLst>
          </p:cNvPr>
          <p:cNvSpPr txBox="1"/>
          <p:nvPr/>
        </p:nvSpPr>
        <p:spPr>
          <a:xfrm>
            <a:off x="7430603" y="4349212"/>
            <a:ext cx="730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j-lt"/>
                <a:ea typeface="Roboto"/>
                <a:cs typeface="Roboto"/>
                <a:sym typeface="Roboto"/>
              </a:rPr>
              <a:t>View</a:t>
            </a:r>
            <a:endParaRPr sz="1200">
              <a:latin typeface="+mj-lt"/>
              <a:ea typeface="Roboto"/>
              <a:cs typeface="Roboto"/>
              <a:sym typeface="Roboto"/>
            </a:endParaRPr>
          </a:p>
        </p:txBody>
      </p:sp>
      <p:sp>
        <p:nvSpPr>
          <p:cNvPr id="23" name="Google Shape;168;p25">
            <a:extLst>
              <a:ext uri="{FF2B5EF4-FFF2-40B4-BE49-F238E27FC236}">
                <a16:creationId xmlns:a16="http://schemas.microsoft.com/office/drawing/2014/main" id="{BE9599DA-3F0A-538C-508F-E64CF098B533}"/>
              </a:ext>
            </a:extLst>
          </p:cNvPr>
          <p:cNvSpPr/>
          <p:nvPr/>
        </p:nvSpPr>
        <p:spPr>
          <a:xfrm>
            <a:off x="6944641" y="3849950"/>
            <a:ext cx="1701000" cy="1701000"/>
          </a:xfrm>
          <a:prstGeom prst="rect">
            <a:avLst/>
          </a:prstGeom>
          <a:solidFill>
            <a:srgbClr val="B7B7B7"/>
          </a:solidFill>
          <a:ln w="190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5" name="Google Shape;169;p25">
            <a:extLst>
              <a:ext uri="{FF2B5EF4-FFF2-40B4-BE49-F238E27FC236}">
                <a16:creationId xmlns:a16="http://schemas.microsoft.com/office/drawing/2014/main" id="{C0E4A0C2-846D-F77E-F0D4-271DC33FE6E2}"/>
              </a:ext>
            </a:extLst>
          </p:cNvPr>
          <p:cNvSpPr/>
          <p:nvPr/>
        </p:nvSpPr>
        <p:spPr>
          <a:xfrm>
            <a:off x="7057103" y="3952137"/>
            <a:ext cx="1477200" cy="14910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27" name="Google Shape;170;p25">
            <a:extLst>
              <a:ext uri="{FF2B5EF4-FFF2-40B4-BE49-F238E27FC236}">
                <a16:creationId xmlns:a16="http://schemas.microsoft.com/office/drawing/2014/main" id="{36BB8480-5676-73F0-F194-91D9CBA4E4AC}"/>
              </a:ext>
            </a:extLst>
          </p:cNvPr>
          <p:cNvSpPr txBox="1"/>
          <p:nvPr/>
        </p:nvSpPr>
        <p:spPr>
          <a:xfrm>
            <a:off x="7430053" y="4349212"/>
            <a:ext cx="730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j-lt"/>
                <a:ea typeface="Roboto Condensed"/>
                <a:cs typeface="Roboto Condensed"/>
                <a:sym typeface="Roboto Condensed"/>
              </a:rPr>
              <a:t>View</a:t>
            </a:r>
            <a:endParaRPr sz="1200">
              <a:latin typeface="+mj-lt"/>
              <a:ea typeface="Roboto Condensed"/>
              <a:cs typeface="Roboto Condensed"/>
              <a:sym typeface="Roboto Condensed"/>
            </a:endParaRPr>
          </a:p>
        </p:txBody>
      </p:sp>
    </p:spTree>
    <p:extLst>
      <p:ext uri="{BB962C8B-B14F-4D97-AF65-F5344CB8AC3E}">
        <p14:creationId xmlns:p14="http://schemas.microsoft.com/office/powerpoint/2010/main" val="17408348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2</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dirty="0">
                <a:latin typeface="Calibri" panose="020F0502020204030204" pitchFamily="34" charset="0"/>
              </a:rPr>
              <a:t>Utiliser les </a:t>
            </a:r>
            <a:r>
              <a:rPr lang="fr-FR" dirty="0" err="1">
                <a:latin typeface="Calibri" panose="020F0502020204030204" pitchFamily="34" charset="0"/>
              </a:rPr>
              <a:t>Layouts</a:t>
            </a:r>
            <a:endParaRPr lang="fr-FR" dirty="0">
              <a:latin typeface="Calibri" panose="020F0502020204030204" pitchFamily="34" charset="0"/>
            </a:endParaRP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dirty="0">
                <a:latin typeface="Calibri" panose="020F0502020204030204" pitchFamily="34" charset="0"/>
              </a:rPr>
              <a:t>Définition des </a:t>
            </a:r>
            <a:r>
              <a:rPr lang="fr-FR" sz="1200" dirty="0" err="1">
                <a:latin typeface="Calibri" panose="020F0502020204030204" pitchFamily="34" charset="0"/>
              </a:rPr>
              <a:t>Layouts</a:t>
            </a:r>
            <a:r>
              <a:rPr lang="fr-FR" sz="1200" dirty="0">
                <a:latin typeface="Calibri" panose="020F0502020204030204" pitchFamily="34" charset="0"/>
              </a:rPr>
              <a:t> </a:t>
            </a:r>
          </a:p>
          <a:p>
            <a:r>
              <a:rPr lang="fr-FR" sz="1200" b="1" dirty="0">
                <a:solidFill>
                  <a:srgbClr val="007842"/>
                </a:solidFill>
                <a:latin typeface="Calibri" panose="020F0502020204030204" pitchFamily="34" charset="0"/>
              </a:rPr>
              <a:t>Présentation des </a:t>
            </a:r>
            <a:r>
              <a:rPr lang="fr-FR" sz="1200" b="1" dirty="0" err="1">
                <a:solidFill>
                  <a:srgbClr val="007842"/>
                </a:solidFill>
                <a:latin typeface="Calibri" panose="020F0502020204030204" pitchFamily="34" charset="0"/>
              </a:rPr>
              <a:t>Layouts</a:t>
            </a:r>
            <a:endParaRPr lang="fr-FR" sz="1200" b="1" dirty="0">
              <a:solidFill>
                <a:srgbClr val="007842"/>
              </a:solidFill>
              <a:latin typeface="Calibri" panose="020F0502020204030204" pitchFamily="34" charset="0"/>
            </a:endParaRPr>
          </a:p>
        </p:txBody>
      </p:sp>
    </p:spTree>
    <p:extLst>
      <p:ext uri="{BB962C8B-B14F-4D97-AF65-F5344CB8AC3E}">
        <p14:creationId xmlns:p14="http://schemas.microsoft.com/office/powerpoint/2010/main" val="1319301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3AFA81EB-2F83-5AFE-2189-D3028583B908}"/>
              </a:ext>
            </a:extLst>
          </p:cNvPr>
          <p:cNvSpPr>
            <a:spLocks noGrp="1"/>
          </p:cNvSpPr>
          <p:nvPr>
            <p:ph sz="quarter" idx="13"/>
          </p:nvPr>
        </p:nvSpPr>
        <p:spPr/>
        <p:txBody>
          <a:bodyPr/>
          <a:lstStyle/>
          <a:p>
            <a:r>
              <a:rPr lang="fr-FR" dirty="0"/>
              <a:t>Formatage des liens web actifs</a:t>
            </a:r>
          </a:p>
        </p:txBody>
      </p:sp>
      <p:sp>
        <p:nvSpPr>
          <p:cNvPr id="11" name="Google Shape;329;p61">
            <a:extLst>
              <a:ext uri="{FF2B5EF4-FFF2-40B4-BE49-F238E27FC236}">
                <a16:creationId xmlns:a16="http://schemas.microsoft.com/office/drawing/2014/main" id="{801D3E3D-72CF-AA22-07D0-FCA5502EE7F6}"/>
              </a:ext>
            </a:extLst>
          </p:cNvPr>
          <p:cNvSpPr txBox="1">
            <a:spLocks/>
          </p:cNvSpPr>
          <p:nvPr/>
        </p:nvSpPr>
        <p:spPr>
          <a:xfrm>
            <a:off x="720000" y="1972136"/>
            <a:ext cx="8374800" cy="3416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fr-FR" sz="1200" dirty="0">
                <a:solidFill>
                  <a:schemeClr val="dk1"/>
                </a:solidFill>
                <a:latin typeface="Consolas"/>
                <a:ea typeface="Consolas"/>
                <a:cs typeface="Consolas"/>
                <a:sym typeface="Consolas"/>
              </a:rPr>
              <a:t>&lt;string </a:t>
            </a:r>
            <a:r>
              <a:rPr lang="fr-FR" sz="1200" dirty="0" err="1">
                <a:solidFill>
                  <a:schemeClr val="dk1"/>
                </a:solidFill>
                <a:latin typeface="Consolas"/>
                <a:ea typeface="Consolas"/>
                <a:cs typeface="Consolas"/>
                <a:sym typeface="Consolas"/>
              </a:rPr>
              <a:t>name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article_text</a:t>
            </a:r>
            <a:r>
              <a:rPr lang="fr-FR" sz="1200" dirty="0">
                <a:solidFill>
                  <a:schemeClr val="dk1"/>
                </a:solidFill>
                <a:latin typeface="Consolas"/>
                <a:ea typeface="Consolas"/>
                <a:cs typeface="Consolas"/>
                <a:sym typeface="Consolas"/>
              </a:rPr>
              <a:t>"&gt;... </a:t>
            </a:r>
            <a:r>
              <a:rPr lang="fr-FR" sz="1200" b="1" dirty="0">
                <a:solidFill>
                  <a:schemeClr val="dk1"/>
                </a:solidFill>
                <a:latin typeface="Consolas"/>
                <a:ea typeface="Consolas"/>
                <a:cs typeface="Consolas"/>
                <a:sym typeface="Consolas"/>
              </a:rPr>
              <a:t>www.rockument.com </a:t>
            </a:r>
            <a:r>
              <a:rPr lang="fr-FR" sz="1200" dirty="0">
                <a:solidFill>
                  <a:schemeClr val="dk1"/>
                </a:solidFill>
                <a:latin typeface="Consolas"/>
                <a:ea typeface="Consolas"/>
                <a:cs typeface="Consolas"/>
                <a:sym typeface="Consolas"/>
              </a:rPr>
              <a:t>...&lt;/string&gt;</a:t>
            </a:r>
          </a:p>
          <a:p>
            <a:pPr marL="0" indent="0">
              <a:lnSpc>
                <a:spcPct val="150000"/>
              </a:lnSpc>
              <a:spcBef>
                <a:spcPts val="0"/>
              </a:spcBef>
              <a:buFont typeface="Arial" panose="020B0604020202020204" pitchFamily="34" charset="0"/>
              <a:buNone/>
            </a:pPr>
            <a:endParaRPr lang="fr-FR" sz="1200" dirty="0">
              <a:solidFill>
                <a:schemeClr val="dk1"/>
              </a:solidFill>
            </a:endParaRPr>
          </a:p>
          <a:p>
            <a:pPr marL="0" indent="0">
              <a:lnSpc>
                <a:spcPct val="150000"/>
              </a:lnSpc>
              <a:spcBef>
                <a:spcPts val="0"/>
              </a:spcBef>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TextView</a:t>
            </a:r>
            <a:endParaRPr lang="fr-FR" sz="1200" dirty="0">
              <a:solidFill>
                <a:schemeClr val="dk1"/>
              </a:solidFill>
              <a:latin typeface="Consolas"/>
              <a:ea typeface="Consolas"/>
              <a:cs typeface="Consolas"/>
              <a:sym typeface="Consolas"/>
            </a:endParaRPr>
          </a:p>
          <a:p>
            <a:pPr marL="0" indent="0">
              <a:lnSpc>
                <a:spcPct val="150000"/>
              </a:lnSpc>
              <a:spcBef>
                <a:spcPts val="0"/>
              </a:spcBef>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="@+id/article"</a:t>
            </a:r>
          </a:p>
          <a:p>
            <a:pPr marL="0" indent="0">
              <a:lnSpc>
                <a:spcPct val="150000"/>
              </a:lnSpc>
              <a:spcBef>
                <a:spcPts val="0"/>
              </a:spcBef>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indent="0">
              <a:lnSpc>
                <a:spcPct val="150000"/>
              </a:lnSpc>
              <a:spcBef>
                <a:spcPts val="0"/>
              </a:spcBef>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indent="0">
              <a:lnSpc>
                <a:spcPct val="150000"/>
              </a:lnSpc>
              <a:spcBef>
                <a:spcPts val="0"/>
              </a:spcBef>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android:autoLink</a:t>
            </a:r>
            <a:r>
              <a:rPr lang="fr-FR" sz="1200" b="1" dirty="0">
                <a:solidFill>
                  <a:schemeClr val="dk1"/>
                </a:solidFill>
                <a:latin typeface="Consolas"/>
                <a:ea typeface="Consolas"/>
                <a:cs typeface="Consolas"/>
                <a:sym typeface="Consolas"/>
              </a:rPr>
              <a:t>="web"</a:t>
            </a:r>
          </a:p>
          <a:p>
            <a:pPr marL="0" indent="0">
              <a:lnSpc>
                <a:spcPct val="150000"/>
              </a:lnSpc>
              <a:spcBef>
                <a:spcPts val="0"/>
              </a:spcBef>
              <a:spcAft>
                <a:spcPts val="100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android:text</a:t>
            </a:r>
            <a:r>
              <a:rPr lang="fr-FR" sz="1200" dirty="0">
                <a:solidFill>
                  <a:schemeClr val="dk1"/>
                </a:solidFill>
                <a:latin typeface="Consolas"/>
                <a:ea typeface="Consolas"/>
                <a:cs typeface="Consolas"/>
                <a:sym typeface="Consolas"/>
              </a:rPr>
              <a:t>="@string/</a:t>
            </a:r>
            <a:r>
              <a:rPr lang="fr-FR" sz="1200" dirty="0" err="1">
                <a:solidFill>
                  <a:schemeClr val="dk1"/>
                </a:solidFill>
                <a:latin typeface="Consolas"/>
                <a:ea typeface="Consolas"/>
                <a:cs typeface="Consolas"/>
                <a:sym typeface="Consolas"/>
              </a:rPr>
              <a:t>article_text</a:t>
            </a:r>
            <a:r>
              <a:rPr lang="fr-FR" sz="1200" dirty="0">
                <a:solidFill>
                  <a:schemeClr val="dk1"/>
                </a:solidFill>
                <a:latin typeface="Consolas"/>
                <a:ea typeface="Consolas"/>
                <a:cs typeface="Consolas"/>
                <a:sym typeface="Consolas"/>
              </a:rPr>
              <a:t>"/&gt;</a:t>
            </a:r>
          </a:p>
        </p:txBody>
      </p:sp>
      <p:sp>
        <p:nvSpPr>
          <p:cNvPr id="12" name="Google Shape;331;p61">
            <a:extLst>
              <a:ext uri="{FF2B5EF4-FFF2-40B4-BE49-F238E27FC236}">
                <a16:creationId xmlns:a16="http://schemas.microsoft.com/office/drawing/2014/main" id="{94893BA7-8366-9E39-BE4F-5CA3BE6E22B4}"/>
              </a:ext>
            </a:extLst>
          </p:cNvPr>
          <p:cNvSpPr/>
          <p:nvPr/>
        </p:nvSpPr>
        <p:spPr>
          <a:xfrm>
            <a:off x="3298753" y="2096136"/>
            <a:ext cx="1813575" cy="2856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1;p61">
            <a:extLst>
              <a:ext uri="{FF2B5EF4-FFF2-40B4-BE49-F238E27FC236}">
                <a16:creationId xmlns:a16="http://schemas.microsoft.com/office/drawing/2014/main" id="{E898015D-2223-282C-5EC3-796426B7C8E7}"/>
              </a:ext>
            </a:extLst>
          </p:cNvPr>
          <p:cNvSpPr/>
          <p:nvPr/>
        </p:nvSpPr>
        <p:spPr>
          <a:xfrm>
            <a:off x="1012753" y="3721901"/>
            <a:ext cx="2035247" cy="268208"/>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Box 14">
            <a:extLst>
              <a:ext uri="{FF2B5EF4-FFF2-40B4-BE49-F238E27FC236}">
                <a16:creationId xmlns:a16="http://schemas.microsoft.com/office/drawing/2014/main" id="{AA88456A-A341-8B22-F203-E78E91F3E40A}"/>
              </a:ext>
            </a:extLst>
          </p:cNvPr>
          <p:cNvSpPr txBox="1"/>
          <p:nvPr/>
        </p:nvSpPr>
        <p:spPr>
          <a:xfrm>
            <a:off x="886691" y="5241342"/>
            <a:ext cx="10579885" cy="276999"/>
          </a:xfrm>
          <a:prstGeom prst="rect">
            <a:avLst/>
          </a:prstGeom>
          <a:noFill/>
        </p:spPr>
        <p:txBody>
          <a:bodyPr wrap="square">
            <a:spAutoFit/>
          </a:bodyPr>
          <a:lstStyle/>
          <a:p>
            <a:pPr marL="0" lvl="0" indent="0" algn="l" rtl="0">
              <a:spcBef>
                <a:spcPts val="0"/>
              </a:spcBef>
              <a:spcAft>
                <a:spcPts val="0"/>
              </a:spcAft>
              <a:buNone/>
            </a:pPr>
            <a:r>
              <a:rPr lang="en-US" sz="1200" dirty="0">
                <a:solidFill>
                  <a:schemeClr val="dk1"/>
                </a:solidFill>
                <a:latin typeface="+mj-lt"/>
              </a:rPr>
              <a:t>Les </a:t>
            </a:r>
            <a:r>
              <a:rPr lang="en-US" sz="1200" dirty="0" err="1">
                <a:solidFill>
                  <a:schemeClr val="dk1"/>
                </a:solidFill>
                <a:latin typeface="+mj-lt"/>
              </a:rPr>
              <a:t>valeurs</a:t>
            </a:r>
            <a:r>
              <a:rPr lang="en-US" sz="1200" dirty="0">
                <a:solidFill>
                  <a:schemeClr val="dk1"/>
                </a:solidFill>
                <a:latin typeface="+mj-lt"/>
              </a:rPr>
              <a:t> de </a:t>
            </a:r>
            <a:r>
              <a:rPr lang="en-US" sz="1200" u="sng" dirty="0" err="1">
                <a:solidFill>
                  <a:schemeClr val="hlink"/>
                </a:solidFill>
                <a:latin typeface="+mj-lt"/>
                <a:hlinkClick r:id="rId2"/>
              </a:rPr>
              <a:t>autoLink</a:t>
            </a:r>
            <a:r>
              <a:rPr lang="en-US" sz="1200" u="sng" dirty="0">
                <a:solidFill>
                  <a:schemeClr val="dk1"/>
                </a:solidFill>
                <a:latin typeface="+mj-lt"/>
                <a:sym typeface="Consolas"/>
              </a:rPr>
              <a:t> </a:t>
            </a:r>
            <a:r>
              <a:rPr lang="en-US" sz="1200" dirty="0">
                <a:solidFill>
                  <a:schemeClr val="dk1"/>
                </a:solidFill>
                <a:latin typeface="+mj-lt"/>
                <a:ea typeface="Roboto"/>
                <a:cs typeface="Roboto"/>
                <a:sym typeface="Roboto"/>
              </a:rPr>
              <a:t>:</a:t>
            </a:r>
            <a:r>
              <a:rPr lang="en-US" sz="1200" dirty="0">
                <a:solidFill>
                  <a:schemeClr val="dk1"/>
                </a:solidFill>
                <a:latin typeface="+mj-lt"/>
                <a:ea typeface="Consolas"/>
                <a:cs typeface="Consolas"/>
                <a:sym typeface="Consolas"/>
              </a:rPr>
              <a:t>"web"</a:t>
            </a:r>
            <a:r>
              <a:rPr lang="en-US" sz="1200" dirty="0">
                <a:solidFill>
                  <a:schemeClr val="dk1"/>
                </a:solidFill>
                <a:latin typeface="+mj-lt"/>
              </a:rPr>
              <a:t>, </a:t>
            </a:r>
            <a:r>
              <a:rPr lang="en-US" sz="1200" dirty="0">
                <a:latin typeface="+mj-lt"/>
                <a:ea typeface="Consolas"/>
                <a:cs typeface="Consolas"/>
                <a:sym typeface="Consolas"/>
              </a:rPr>
              <a:t>"email"</a:t>
            </a:r>
            <a:r>
              <a:rPr lang="en-US" sz="1200" dirty="0">
                <a:latin typeface="+mj-lt"/>
              </a:rPr>
              <a:t>, </a:t>
            </a:r>
            <a:r>
              <a:rPr lang="en-US" sz="1200" dirty="0">
                <a:latin typeface="+mj-lt"/>
                <a:ea typeface="Consolas"/>
                <a:cs typeface="Consolas"/>
                <a:sym typeface="Consolas"/>
              </a:rPr>
              <a:t>"phone"</a:t>
            </a:r>
            <a:r>
              <a:rPr lang="en-US" sz="1200" dirty="0">
                <a:latin typeface="+mj-lt"/>
              </a:rPr>
              <a:t>, </a:t>
            </a:r>
            <a:r>
              <a:rPr lang="en-US" sz="1200" dirty="0">
                <a:latin typeface="+mj-lt"/>
                <a:ea typeface="Consolas"/>
                <a:cs typeface="Consolas"/>
                <a:sym typeface="Consolas"/>
              </a:rPr>
              <a:t>"map"</a:t>
            </a:r>
            <a:r>
              <a:rPr lang="en-US" sz="1200" dirty="0">
                <a:latin typeface="+mj-lt"/>
              </a:rPr>
              <a:t>, </a:t>
            </a:r>
            <a:r>
              <a:rPr lang="en-US" sz="1200" dirty="0">
                <a:latin typeface="+mj-lt"/>
                <a:ea typeface="Consolas"/>
                <a:cs typeface="Consolas"/>
                <a:sym typeface="Consolas"/>
              </a:rPr>
              <a:t>"all"</a:t>
            </a:r>
          </a:p>
        </p:txBody>
      </p:sp>
      <p:grpSp>
        <p:nvGrpSpPr>
          <p:cNvPr id="4" name="Groupe 9">
            <a:extLst>
              <a:ext uri="{FF2B5EF4-FFF2-40B4-BE49-F238E27FC236}">
                <a16:creationId xmlns:a16="http://schemas.microsoft.com/office/drawing/2014/main" id="{C8E1D0AB-98F0-E1A4-5A92-AAA75392BFE0}"/>
              </a:ext>
            </a:extLst>
          </p:cNvPr>
          <p:cNvGrpSpPr/>
          <p:nvPr/>
        </p:nvGrpSpPr>
        <p:grpSpPr>
          <a:xfrm>
            <a:off x="6559467" y="3503704"/>
            <a:ext cx="4619780" cy="1109004"/>
            <a:chOff x="1779843" y="3179058"/>
            <a:chExt cx="4583786" cy="1034281"/>
          </a:xfrm>
        </p:grpSpPr>
        <p:grpSp>
          <p:nvGrpSpPr>
            <p:cNvPr id="6" name="Groupe 10">
              <a:extLst>
                <a:ext uri="{FF2B5EF4-FFF2-40B4-BE49-F238E27FC236}">
                  <a16:creationId xmlns:a16="http://schemas.microsoft.com/office/drawing/2014/main" id="{9650F00B-C716-50DA-160D-E4887288D25F}"/>
                </a:ext>
              </a:extLst>
            </p:cNvPr>
            <p:cNvGrpSpPr/>
            <p:nvPr/>
          </p:nvGrpSpPr>
          <p:grpSpPr>
            <a:xfrm>
              <a:off x="1779843" y="3179058"/>
              <a:ext cx="4583786" cy="1034281"/>
              <a:chOff x="1779843" y="3179058"/>
              <a:chExt cx="4583786" cy="1034281"/>
            </a:xfrm>
          </p:grpSpPr>
          <p:sp>
            <p:nvSpPr>
              <p:cNvPr id="8" name="Forme libre : forme 12">
                <a:extLst>
                  <a:ext uri="{FF2B5EF4-FFF2-40B4-BE49-F238E27FC236}">
                    <a16:creationId xmlns:a16="http://schemas.microsoft.com/office/drawing/2014/main" id="{7A3BBEE6-9113-1A28-E05C-A6C5A0625563}"/>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9" name="Forme libre : forme 13">
                <a:extLst>
                  <a:ext uri="{FF2B5EF4-FFF2-40B4-BE49-F238E27FC236}">
                    <a16:creationId xmlns:a16="http://schemas.microsoft.com/office/drawing/2014/main" id="{365817EF-8309-7E81-EC8E-55AAC861606A}"/>
                  </a:ext>
                </a:extLst>
              </p:cNvPr>
              <p:cNvSpPr/>
              <p:nvPr/>
            </p:nvSpPr>
            <p:spPr>
              <a:xfrm>
                <a:off x="2131876" y="3565339"/>
                <a:ext cx="4231753" cy="648000"/>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N'utilisez pas le langage HTML pour un lien web dans un texte libre.</a:t>
                </a:r>
              </a:p>
            </p:txBody>
          </p:sp>
          <p:sp>
            <p:nvSpPr>
              <p:cNvPr id="10" name="Rectangle 9">
                <a:extLst>
                  <a:ext uri="{FF2B5EF4-FFF2-40B4-BE49-F238E27FC236}">
                    <a16:creationId xmlns:a16="http://schemas.microsoft.com/office/drawing/2014/main" id="{200020B1-C25A-1256-6429-02D85F096B6A}"/>
                  </a:ext>
                </a:extLst>
              </p:cNvPr>
              <p:cNvSpPr/>
              <p:nvPr/>
            </p:nvSpPr>
            <p:spPr>
              <a:xfrm>
                <a:off x="1779843" y="3179058"/>
                <a:ext cx="648000" cy="648000"/>
              </a:xfrm>
              <a:prstGeom prst="rect">
                <a:avLst/>
              </a:prstGeom>
              <a:blipFill rotWithShape="1">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7" name="Graphique 11">
              <a:extLst>
                <a:ext uri="{FF2B5EF4-FFF2-40B4-BE49-F238E27FC236}">
                  <a16:creationId xmlns:a16="http://schemas.microsoft.com/office/drawing/2014/main" id="{203E80C1-7D68-CF26-844D-466532A742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40918830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1A1C094A-A878-56D0-84C9-706B14BE4925}"/>
              </a:ext>
            </a:extLst>
          </p:cNvPr>
          <p:cNvSpPr>
            <a:spLocks noGrp="1"/>
          </p:cNvSpPr>
          <p:nvPr>
            <p:ph sz="quarter" idx="12"/>
          </p:nvPr>
        </p:nvSpPr>
        <p:spPr/>
        <p:txBody>
          <a:bodyPr/>
          <a:lstStyle/>
          <a:p>
            <a:pPr>
              <a:lnSpc>
                <a:spcPct val="150000"/>
              </a:lnSpc>
            </a:pPr>
            <a:r>
              <a:rPr lang="fr-MA" dirty="0">
                <a:solidFill>
                  <a:schemeClr val="tx1"/>
                </a:solidFill>
              </a:rPr>
              <a:t>Ce </a:t>
            </a:r>
            <a:r>
              <a:rPr lang="fr-FR" dirty="0" err="1">
                <a:solidFill>
                  <a:schemeClr val="tx1"/>
                </a:solidFill>
              </a:rPr>
              <a:t>layout</a:t>
            </a:r>
            <a:r>
              <a:rPr lang="fr-FR" dirty="0">
                <a:solidFill>
                  <a:schemeClr val="tx1"/>
                </a:solidFill>
              </a:rPr>
              <a:t> se charge de mettre les vues sur une même ligne, selon une certaine orientation. L'attribut pour préciser cette orientation est « Android: orientation » . On peut lui donner deux valeurs :</a:t>
            </a:r>
          </a:p>
          <a:p>
            <a:pPr marL="285750" indent="-285750">
              <a:buFont typeface="Arial" panose="020B0604020202020204" pitchFamily="34" charset="0"/>
              <a:buChar char="•"/>
            </a:pPr>
            <a:r>
              <a:rPr lang="fr-FR" dirty="0">
                <a:solidFill>
                  <a:schemeClr val="tx1"/>
                </a:solidFill>
              </a:rPr>
              <a:t>vertical pour que les composants soient placés de haut en bas (en colonne) ;</a:t>
            </a:r>
          </a:p>
          <a:p>
            <a:pPr marL="285750" indent="-285750">
              <a:buFont typeface="Arial" panose="020B0604020202020204" pitchFamily="34" charset="0"/>
              <a:buChar char="•"/>
            </a:pPr>
            <a:r>
              <a:rPr lang="fr-FR" dirty="0">
                <a:solidFill>
                  <a:schemeClr val="tx1"/>
                </a:solidFill>
              </a:rPr>
              <a:t>horizontal pour que les composants soient placés de gauche à droite (en ligne)</a:t>
            </a:r>
            <a:r>
              <a:rPr lang="fr-MA" dirty="0">
                <a:solidFill>
                  <a:schemeClr val="tx1"/>
                </a:solidFill>
              </a:rPr>
              <a:t>.</a:t>
            </a:r>
          </a:p>
          <a:p>
            <a:pPr marL="171450" indent="-171450">
              <a:lnSpc>
                <a:spcPct val="150000"/>
              </a:lnSpc>
              <a:buFont typeface="Arial" panose="020B0604020202020204" pitchFamily="34" charset="0"/>
              <a:buChar char="•"/>
            </a:pPr>
            <a:endParaRPr lang="fr-FR" dirty="0">
              <a:solidFill>
                <a:schemeClr val="tx1"/>
              </a:solidFill>
            </a:endParaRPr>
          </a:p>
          <a:p>
            <a:pPr>
              <a:lnSpc>
                <a:spcPct val="150000"/>
              </a:lnSpc>
            </a:pPr>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LinearLayout</a:t>
            </a:r>
            <a:endParaRPr lang="fr-MA" dirty="0"/>
          </a:p>
        </p:txBody>
      </p:sp>
      <p:sp>
        <p:nvSpPr>
          <p:cNvPr id="8" name="Content Placeholder 7">
            <a:extLst>
              <a:ext uri="{FF2B5EF4-FFF2-40B4-BE49-F238E27FC236}">
                <a16:creationId xmlns:a16="http://schemas.microsoft.com/office/drawing/2014/main" id="{F1E952CF-C35C-D92E-DBE1-F858681808B2}"/>
              </a:ext>
            </a:extLst>
          </p:cNvPr>
          <p:cNvSpPr>
            <a:spLocks noGrp="1"/>
          </p:cNvSpPr>
          <p:nvPr>
            <p:ph sz="quarter" idx="15"/>
          </p:nvPr>
        </p:nvSpPr>
        <p:spPr/>
        <p:txBody>
          <a:bodyPr/>
          <a:lstStyle/>
          <a:p>
            <a:r>
              <a:rPr lang="fr-FR" dirty="0"/>
              <a:t>Code XML </a:t>
            </a:r>
            <a:endParaRPr lang="fr-MA" dirty="0"/>
          </a:p>
        </p:txBody>
      </p:sp>
      <p:sp>
        <p:nvSpPr>
          <p:cNvPr id="9" name="Content Placeholder 8">
            <a:extLst>
              <a:ext uri="{FF2B5EF4-FFF2-40B4-BE49-F238E27FC236}">
                <a16:creationId xmlns:a16="http://schemas.microsoft.com/office/drawing/2014/main" id="{5B1326FD-77EA-CD27-CAF6-11351D1CCAF9}"/>
              </a:ext>
            </a:extLst>
          </p:cNvPr>
          <p:cNvSpPr>
            <a:spLocks noGrp="1"/>
          </p:cNvSpPr>
          <p:nvPr>
            <p:ph sz="quarter" idx="14"/>
          </p:nvPr>
        </p:nvSpPr>
        <p:spPr>
          <a:xfrm>
            <a:off x="720725" y="4440238"/>
            <a:ext cx="10745788" cy="198120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b="1" dirty="0">
                <a:solidFill>
                  <a:schemeClr val="bg1"/>
                </a:solidFill>
              </a:rPr>
              <a:t>&lt;LinearLayout xmlns:android="http://schemas.android.com/</a:t>
            </a:r>
            <a:r>
              <a:rPr lang="en-US" b="1" dirty="0" err="1">
                <a:solidFill>
                  <a:schemeClr val="bg1"/>
                </a:solidFill>
              </a:rPr>
              <a:t>apk</a:t>
            </a:r>
            <a:r>
              <a:rPr lang="en-US" b="1" dirty="0">
                <a:solidFill>
                  <a:schemeClr val="bg1"/>
                </a:solidFill>
              </a:rPr>
              <a:t>/res/android"</a:t>
            </a:r>
          </a:p>
          <a:p>
            <a:r>
              <a:rPr lang="en-US" b="1" dirty="0">
                <a:solidFill>
                  <a:schemeClr val="bg1"/>
                </a:solidFill>
              </a:rPr>
              <a:t>android:layout_width="match_parent"</a:t>
            </a:r>
          </a:p>
          <a:p>
            <a:r>
              <a:rPr lang="en-US" b="1" dirty="0">
                <a:solidFill>
                  <a:schemeClr val="bg1"/>
                </a:solidFill>
              </a:rPr>
              <a:t>android:layout_height="match_parent"</a:t>
            </a:r>
          </a:p>
          <a:p>
            <a:r>
              <a:rPr lang="en-US" b="1" dirty="0">
                <a:solidFill>
                  <a:schemeClr val="bg1"/>
                </a:solidFill>
              </a:rPr>
              <a:t>android:orientation="vertical/horizontal" &gt;</a:t>
            </a:r>
          </a:p>
          <a:p>
            <a:r>
              <a:rPr lang="en-US" b="1" dirty="0">
                <a:solidFill>
                  <a:schemeClr val="bg1"/>
                </a:solidFill>
              </a:rPr>
              <a:t>...</a:t>
            </a:r>
          </a:p>
          <a:p>
            <a:r>
              <a:rPr lang="en-US" b="1" dirty="0">
                <a:solidFill>
                  <a:schemeClr val="bg1"/>
                </a:solidFill>
              </a:rPr>
              <a:t>...</a:t>
            </a:r>
          </a:p>
          <a:p>
            <a:r>
              <a:rPr lang="en-US" b="1" dirty="0">
                <a:solidFill>
                  <a:schemeClr val="bg1"/>
                </a:solidFill>
              </a:rPr>
              <a:t>&lt;/LinearLayout&gt;</a:t>
            </a:r>
          </a:p>
        </p:txBody>
      </p:sp>
    </p:spTree>
    <p:extLst>
      <p:ext uri="{BB962C8B-B14F-4D97-AF65-F5344CB8AC3E}">
        <p14:creationId xmlns:p14="http://schemas.microsoft.com/office/powerpoint/2010/main" val="16543969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LinearLayout</a:t>
            </a:r>
            <a:endParaRPr lang="fr-MA" dirty="0"/>
          </a:p>
        </p:txBody>
      </p:sp>
      <p:pic>
        <p:nvPicPr>
          <p:cNvPr id="11" name="Picture 2" descr="http://techiedreams.com/wp-content/uploads/2012/11/linear-layout.png">
            <a:extLst>
              <a:ext uri="{FF2B5EF4-FFF2-40B4-BE49-F238E27FC236}">
                <a16:creationId xmlns:a16="http://schemas.microsoft.com/office/drawing/2014/main" id="{AAFF70A3-36B6-6286-51FA-38EE6535A7E8}"/>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t="9384"/>
          <a:stretch/>
        </p:blipFill>
        <p:spPr bwMode="auto">
          <a:xfrm>
            <a:off x="2923002" y="1943100"/>
            <a:ext cx="6341233"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2777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LinearLayout</a:t>
            </a:r>
            <a:endParaRPr lang="fr-MA" dirty="0"/>
          </a:p>
        </p:txBody>
      </p:sp>
      <p:sp>
        <p:nvSpPr>
          <p:cNvPr id="4" name="Content Placeholder 3">
            <a:extLst>
              <a:ext uri="{FF2B5EF4-FFF2-40B4-BE49-F238E27FC236}">
                <a16:creationId xmlns:a16="http://schemas.microsoft.com/office/drawing/2014/main" id="{CF9A3414-6F08-4A04-2642-F899AB7D8222}"/>
              </a:ext>
            </a:extLst>
          </p:cNvPr>
          <p:cNvSpPr>
            <a:spLocks noGrp="1"/>
          </p:cNvSpPr>
          <p:nvPr>
            <p:ph sz="quarter" idx="12"/>
          </p:nvPr>
        </p:nvSpPr>
        <p:spPr/>
        <p:txBody>
          <a:bodyPr/>
          <a:lstStyle/>
          <a:p>
            <a:r>
              <a:rPr lang="fr-MA" dirty="0">
                <a:solidFill>
                  <a:schemeClr val="tx1"/>
                </a:solidFill>
              </a:rPr>
              <a:t>Démo 1 : Réaliser l’interface suivante</a:t>
            </a:r>
            <a:endParaRPr lang="fr-FR" dirty="0">
              <a:solidFill>
                <a:schemeClr val="tx1"/>
              </a:solidFill>
            </a:endParaRPr>
          </a:p>
        </p:txBody>
      </p:sp>
      <p:pic>
        <p:nvPicPr>
          <p:cNvPr id="6" name="Picture 2" descr="http://techiedreams.com/wp-content/uploads/2012/11/simple-login.png">
            <a:extLst>
              <a:ext uri="{FF2B5EF4-FFF2-40B4-BE49-F238E27FC236}">
                <a16:creationId xmlns:a16="http://schemas.microsoft.com/office/drawing/2014/main" id="{417CB6E9-3118-7552-FF24-C99B2EEA4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2886" y="1972136"/>
            <a:ext cx="3168352" cy="451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893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dirty="0">
                <a:latin typeface="Calibri" panose="020F0502020204030204" pitchFamily="34" charset="0"/>
              </a:rPr>
              <a:t>Présentation des </a:t>
            </a:r>
            <a:r>
              <a:rPr lang="fr-FR" dirty="0" err="1">
                <a:latin typeface="Calibri" panose="020F0502020204030204" pitchFamily="34" charset="0"/>
              </a:rPr>
              <a:t>Layouts</a:t>
            </a:r>
            <a:r>
              <a:rPr lang="fr-FR" dirty="0">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LinearLayout</a:t>
            </a:r>
            <a:endParaRPr lang="fr-MA" dirty="0"/>
          </a:p>
        </p:txBody>
      </p:sp>
      <p:sp>
        <p:nvSpPr>
          <p:cNvPr id="4" name="Content Placeholder 3">
            <a:extLst>
              <a:ext uri="{FF2B5EF4-FFF2-40B4-BE49-F238E27FC236}">
                <a16:creationId xmlns:a16="http://schemas.microsoft.com/office/drawing/2014/main" id="{CF9A3414-6F08-4A04-2642-F899AB7D8222}"/>
              </a:ext>
            </a:extLst>
          </p:cNvPr>
          <p:cNvSpPr>
            <a:spLocks noGrp="1"/>
          </p:cNvSpPr>
          <p:nvPr>
            <p:ph sz="quarter" idx="12"/>
          </p:nvPr>
        </p:nvSpPr>
        <p:spPr/>
        <p:txBody>
          <a:bodyPr/>
          <a:lstStyle/>
          <a:p>
            <a:r>
              <a:rPr lang="fr-MA" dirty="0">
                <a:solidFill>
                  <a:schemeClr val="tx1"/>
                </a:solidFill>
              </a:rPr>
              <a:t>Démo 1 : Réaliser l’interface suivante</a:t>
            </a:r>
            <a:endParaRPr lang="fr-FR" dirty="0">
              <a:solidFill>
                <a:schemeClr val="tx1"/>
              </a:solidFill>
            </a:endParaRPr>
          </a:p>
        </p:txBody>
      </p:sp>
      <p:sp>
        <p:nvSpPr>
          <p:cNvPr id="29" name="TextBox 18">
            <a:extLst>
              <a:ext uri="{FF2B5EF4-FFF2-40B4-BE49-F238E27FC236}">
                <a16:creationId xmlns:a16="http://schemas.microsoft.com/office/drawing/2014/main" id="{2641CB70-730D-5093-4A19-AC45100702C8}"/>
              </a:ext>
            </a:extLst>
          </p:cNvPr>
          <p:cNvSpPr txBox="1"/>
          <p:nvPr/>
        </p:nvSpPr>
        <p:spPr bwMode="auto">
          <a:xfrm>
            <a:off x="1399309" y="2338701"/>
            <a:ext cx="2095012"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1</a:t>
            </a:r>
            <a:r>
              <a:rPr lang="fr-MA" sz="1200" b="1" baseline="30000" dirty="0">
                <a:solidFill>
                  <a:srgbClr val="007842"/>
                </a:solidFill>
                <a:latin typeface="Arial" pitchFamily="34" charset="0"/>
                <a:ea typeface="맑은 고딕" pitchFamily="50" charset="-127"/>
                <a:cs typeface="Arial" pitchFamily="34" charset="0"/>
              </a:rPr>
              <a:t>st </a:t>
            </a:r>
            <a:r>
              <a:rPr lang="fr-MA" sz="1200" b="1" dirty="0">
                <a:solidFill>
                  <a:srgbClr val="007842"/>
                </a:solidFill>
                <a:latin typeface="Arial" pitchFamily="34" charset="0"/>
                <a:ea typeface="맑은 고딕" pitchFamily="50" charset="-127"/>
                <a:cs typeface="Arial" pitchFamily="34" charset="0"/>
              </a:rPr>
              <a:t> Child LinearLayout</a:t>
            </a:r>
          </a:p>
        </p:txBody>
      </p:sp>
      <p:pic>
        <p:nvPicPr>
          <p:cNvPr id="30" name="Picture 2" descr="http://techiedreams.com/wp-content/uploads/2012/11/simple-login.png">
            <a:extLst>
              <a:ext uri="{FF2B5EF4-FFF2-40B4-BE49-F238E27FC236}">
                <a16:creationId xmlns:a16="http://schemas.microsoft.com/office/drawing/2014/main" id="{4184D0F4-EDE6-DF78-EE49-83EFB6A3E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201" y="1750002"/>
            <a:ext cx="3215364" cy="458151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E2BCC3CB-8F81-ACE1-479B-FCF03EDA4DB5}"/>
              </a:ext>
            </a:extLst>
          </p:cNvPr>
          <p:cNvSpPr/>
          <p:nvPr/>
        </p:nvSpPr>
        <p:spPr bwMode="auto">
          <a:xfrm>
            <a:off x="4541827" y="1616658"/>
            <a:ext cx="3533529" cy="4763695"/>
          </a:xfrm>
          <a:prstGeom prst="rect">
            <a:avLst/>
          </a:prstGeom>
          <a:noFill/>
          <a:ln w="57150" cap="flat" cmpd="sng" algn="ctr">
            <a:solidFill>
              <a:srgbClr val="007842"/>
            </a:solidFill>
            <a:prstDash val="sysDash"/>
            <a:headEnd/>
            <a:tailEnd/>
          </a:ln>
          <a:effectLst/>
        </p:spPr>
        <p:txBody>
          <a:bodyPr wrap="none" rtlCol="0" anchor="ctr"/>
          <a:lstStyle/>
          <a:p>
            <a:pPr marL="0" marR="0" indent="0" algn="ctr" defTabSz="914400" eaLnBrk="1" latinLnBrk="0" hangingPunct="1">
              <a:lnSpc>
                <a:spcPct val="100000"/>
              </a:lnSpc>
              <a:buClrTx/>
              <a:buSzTx/>
              <a:buFontTx/>
              <a:buNone/>
              <a:tabLst/>
            </a:pPr>
            <a:endParaRPr lang="fr-MA" sz="1200" kern="0">
              <a:solidFill>
                <a:prstClr val="black"/>
              </a:solidFill>
              <a:latin typeface="Calibri" pitchFamily="34" charset="0"/>
              <a:cs typeface="Calibri" pitchFamily="34" charset="0"/>
            </a:endParaRPr>
          </a:p>
        </p:txBody>
      </p:sp>
      <p:cxnSp>
        <p:nvCxnSpPr>
          <p:cNvPr id="32" name="Straight Arrow Connector 5">
            <a:extLst>
              <a:ext uri="{FF2B5EF4-FFF2-40B4-BE49-F238E27FC236}">
                <a16:creationId xmlns:a16="http://schemas.microsoft.com/office/drawing/2014/main" id="{1666A6F0-01BA-DE46-2B66-D13E61886EB1}"/>
              </a:ext>
            </a:extLst>
          </p:cNvPr>
          <p:cNvCxnSpPr>
            <a:cxnSpLocks/>
            <a:stCxn id="33" idx="1"/>
          </p:cNvCxnSpPr>
          <p:nvPr/>
        </p:nvCxnSpPr>
        <p:spPr bwMode="auto">
          <a:xfrm flipH="1">
            <a:off x="8075356" y="2383423"/>
            <a:ext cx="869298" cy="0"/>
          </a:xfrm>
          <a:prstGeom prst="straightConnector1">
            <a:avLst/>
          </a:prstGeom>
          <a:noFill/>
          <a:ln w="31750" cap="flat" cmpd="sng" algn="ctr">
            <a:solidFill>
              <a:srgbClr val="007842"/>
            </a:solidFill>
            <a:prstDash val="solid"/>
            <a:round/>
            <a:headEnd type="none" w="med" len="med"/>
            <a:tailEnd type="arrow"/>
          </a:ln>
          <a:effectLst/>
        </p:spPr>
      </p:cxnSp>
      <p:sp>
        <p:nvSpPr>
          <p:cNvPr id="33" name="TextBox 32">
            <a:extLst>
              <a:ext uri="{FF2B5EF4-FFF2-40B4-BE49-F238E27FC236}">
                <a16:creationId xmlns:a16="http://schemas.microsoft.com/office/drawing/2014/main" id="{4B82B0FD-1678-7F4C-6991-C2BC6784379C}"/>
              </a:ext>
            </a:extLst>
          </p:cNvPr>
          <p:cNvSpPr txBox="1"/>
          <p:nvPr/>
        </p:nvSpPr>
        <p:spPr bwMode="auto">
          <a:xfrm>
            <a:off x="8944654" y="2244923"/>
            <a:ext cx="2095012"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Parent LinearLayout</a:t>
            </a:r>
          </a:p>
        </p:txBody>
      </p:sp>
      <p:sp>
        <p:nvSpPr>
          <p:cNvPr id="34" name="Rectangle 33">
            <a:extLst>
              <a:ext uri="{FF2B5EF4-FFF2-40B4-BE49-F238E27FC236}">
                <a16:creationId xmlns:a16="http://schemas.microsoft.com/office/drawing/2014/main" id="{F4BF5CC9-B0CF-5D33-CE38-C1C177640A9B}"/>
              </a:ext>
            </a:extLst>
          </p:cNvPr>
          <p:cNvSpPr/>
          <p:nvPr/>
        </p:nvSpPr>
        <p:spPr bwMode="auto">
          <a:xfrm>
            <a:off x="4891190" y="2391283"/>
            <a:ext cx="2714956" cy="450319"/>
          </a:xfrm>
          <a:prstGeom prst="rect">
            <a:avLst/>
          </a:prstGeom>
          <a:noFill/>
          <a:ln w="57150" cap="flat" cmpd="sng" algn="ctr">
            <a:solidFill>
              <a:srgbClr val="007842"/>
            </a:solidFill>
            <a:prstDash val="sysDash"/>
            <a:headEnd/>
            <a:tailEnd/>
          </a:ln>
          <a:effectLst/>
        </p:spPr>
        <p:txBody>
          <a:bodyPr wrap="none" rtlCol="0" anchor="ctr"/>
          <a:lstStyle/>
          <a:p>
            <a:pPr algn="ctr"/>
            <a:endParaRPr lang="fr-MA" sz="1200" kern="0">
              <a:solidFill>
                <a:prstClr val="black"/>
              </a:solidFill>
              <a:latin typeface="Calibri" pitchFamily="34" charset="0"/>
              <a:cs typeface="Calibri" pitchFamily="34" charset="0"/>
            </a:endParaRPr>
          </a:p>
        </p:txBody>
      </p:sp>
      <p:cxnSp>
        <p:nvCxnSpPr>
          <p:cNvPr id="35" name="Straight Arrow Connector 17">
            <a:extLst>
              <a:ext uri="{FF2B5EF4-FFF2-40B4-BE49-F238E27FC236}">
                <a16:creationId xmlns:a16="http://schemas.microsoft.com/office/drawing/2014/main" id="{EA013085-5E59-2791-F4E3-EFCA1DC5C795}"/>
              </a:ext>
            </a:extLst>
          </p:cNvPr>
          <p:cNvCxnSpPr/>
          <p:nvPr/>
        </p:nvCxnSpPr>
        <p:spPr bwMode="auto">
          <a:xfrm flipV="1">
            <a:off x="3805205" y="2636214"/>
            <a:ext cx="1014117" cy="1"/>
          </a:xfrm>
          <a:prstGeom prst="straightConnector1">
            <a:avLst/>
          </a:prstGeom>
          <a:noFill/>
          <a:ln w="31750" cap="flat" cmpd="sng" algn="ctr">
            <a:solidFill>
              <a:srgbClr val="007842"/>
            </a:solidFill>
            <a:prstDash val="solid"/>
            <a:round/>
            <a:headEnd type="none" w="med" len="med"/>
            <a:tailEnd type="arrow"/>
          </a:ln>
          <a:effectLst/>
        </p:spPr>
      </p:cxnSp>
      <p:sp>
        <p:nvSpPr>
          <p:cNvPr id="36" name="TextBox 23">
            <a:extLst>
              <a:ext uri="{FF2B5EF4-FFF2-40B4-BE49-F238E27FC236}">
                <a16:creationId xmlns:a16="http://schemas.microsoft.com/office/drawing/2014/main" id="{B0DCC49A-1BD7-4BBF-B609-E381F0078AF8}"/>
              </a:ext>
            </a:extLst>
          </p:cNvPr>
          <p:cNvSpPr txBox="1"/>
          <p:nvPr/>
        </p:nvSpPr>
        <p:spPr bwMode="auto">
          <a:xfrm>
            <a:off x="1421903" y="3058781"/>
            <a:ext cx="2261739"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2</a:t>
            </a:r>
            <a:r>
              <a:rPr lang="fr-MA" sz="1200" b="1" baseline="30000" dirty="0">
                <a:solidFill>
                  <a:srgbClr val="007842"/>
                </a:solidFill>
                <a:latin typeface="Arial" pitchFamily="34" charset="0"/>
                <a:ea typeface="맑은 고딕" pitchFamily="50" charset="-127"/>
                <a:cs typeface="Arial" pitchFamily="34" charset="0"/>
              </a:rPr>
              <a:t>nd  </a:t>
            </a:r>
            <a:r>
              <a:rPr lang="fr-MA" sz="1200" b="1" dirty="0">
                <a:solidFill>
                  <a:srgbClr val="007842"/>
                </a:solidFill>
                <a:latin typeface="Arial" pitchFamily="34" charset="0"/>
                <a:ea typeface="맑은 고딕" pitchFamily="50" charset="-127"/>
                <a:cs typeface="Arial" pitchFamily="34" charset="0"/>
              </a:rPr>
              <a:t>Child LinearLayout</a:t>
            </a:r>
          </a:p>
        </p:txBody>
      </p:sp>
      <p:sp>
        <p:nvSpPr>
          <p:cNvPr id="37" name="Rectangle 36">
            <a:extLst>
              <a:ext uri="{FF2B5EF4-FFF2-40B4-BE49-F238E27FC236}">
                <a16:creationId xmlns:a16="http://schemas.microsoft.com/office/drawing/2014/main" id="{5F51723C-5EF3-4683-75AE-9BDBE89F0FFD}"/>
              </a:ext>
            </a:extLst>
          </p:cNvPr>
          <p:cNvSpPr/>
          <p:nvPr/>
        </p:nvSpPr>
        <p:spPr bwMode="auto">
          <a:xfrm>
            <a:off x="4885403" y="3008180"/>
            <a:ext cx="2736815" cy="413797"/>
          </a:xfrm>
          <a:prstGeom prst="rect">
            <a:avLst/>
          </a:prstGeom>
          <a:noFill/>
          <a:ln w="57150" cap="flat" cmpd="sng" algn="ctr">
            <a:solidFill>
              <a:srgbClr val="007842"/>
            </a:solidFill>
            <a:prstDash val="sysDash"/>
            <a:headEnd/>
            <a:tailEnd/>
          </a:ln>
          <a:effectLst/>
        </p:spPr>
        <p:txBody>
          <a:bodyPr wrap="none" rtlCol="0" anchor="ctr"/>
          <a:lstStyle/>
          <a:p>
            <a:pPr algn="ctr"/>
            <a:endParaRPr lang="fr-MA" sz="1200" kern="0">
              <a:solidFill>
                <a:prstClr val="black"/>
              </a:solidFill>
              <a:latin typeface="Calibri" pitchFamily="34" charset="0"/>
              <a:cs typeface="Calibri" pitchFamily="34" charset="0"/>
            </a:endParaRPr>
          </a:p>
        </p:txBody>
      </p:sp>
      <p:cxnSp>
        <p:nvCxnSpPr>
          <p:cNvPr id="38" name="Straight Arrow Connector 25">
            <a:extLst>
              <a:ext uri="{FF2B5EF4-FFF2-40B4-BE49-F238E27FC236}">
                <a16:creationId xmlns:a16="http://schemas.microsoft.com/office/drawing/2014/main" id="{00EC3091-EACB-0498-67CA-73272C0E5AB2}"/>
              </a:ext>
            </a:extLst>
          </p:cNvPr>
          <p:cNvCxnSpPr>
            <a:cxnSpLocks/>
          </p:cNvCxnSpPr>
          <p:nvPr/>
        </p:nvCxnSpPr>
        <p:spPr bwMode="auto">
          <a:xfrm flipV="1">
            <a:off x="3780628" y="3212669"/>
            <a:ext cx="1014117" cy="1"/>
          </a:xfrm>
          <a:prstGeom prst="straightConnector1">
            <a:avLst/>
          </a:prstGeom>
          <a:noFill/>
          <a:ln w="31750" cap="flat" cmpd="sng" algn="ctr">
            <a:solidFill>
              <a:srgbClr val="007842"/>
            </a:solidFill>
            <a:prstDash val="solid"/>
            <a:round/>
            <a:headEnd type="none" w="med" len="med"/>
            <a:tailEnd type="arrow"/>
          </a:ln>
          <a:effectLst/>
        </p:spPr>
      </p:cxnSp>
      <p:cxnSp>
        <p:nvCxnSpPr>
          <p:cNvPr id="39" name="Straight Arrow Connector 26">
            <a:extLst>
              <a:ext uri="{FF2B5EF4-FFF2-40B4-BE49-F238E27FC236}">
                <a16:creationId xmlns:a16="http://schemas.microsoft.com/office/drawing/2014/main" id="{AD764A4A-F123-C054-6873-E0FBBAC765E9}"/>
              </a:ext>
            </a:extLst>
          </p:cNvPr>
          <p:cNvCxnSpPr>
            <a:cxnSpLocks/>
            <a:endCxn id="40" idx="1"/>
          </p:cNvCxnSpPr>
          <p:nvPr/>
        </p:nvCxnSpPr>
        <p:spPr bwMode="auto">
          <a:xfrm flipV="1">
            <a:off x="6733945" y="1846406"/>
            <a:ext cx="2259277" cy="266960"/>
          </a:xfrm>
          <a:prstGeom prst="straightConnector1">
            <a:avLst/>
          </a:prstGeom>
          <a:noFill/>
          <a:ln w="31750" cap="flat" cmpd="sng" algn="ctr">
            <a:solidFill>
              <a:srgbClr val="0000FF"/>
            </a:solidFill>
            <a:prstDash val="solid"/>
            <a:round/>
            <a:headEnd type="none" w="med" len="med"/>
            <a:tailEnd type="arrow"/>
          </a:ln>
          <a:effectLst/>
        </p:spPr>
      </p:cxnSp>
      <p:sp>
        <p:nvSpPr>
          <p:cNvPr id="40" name="TextBox 28">
            <a:extLst>
              <a:ext uri="{FF2B5EF4-FFF2-40B4-BE49-F238E27FC236}">
                <a16:creationId xmlns:a16="http://schemas.microsoft.com/office/drawing/2014/main" id="{6C8D74A6-E04B-DB1C-87EC-FDB73D761A33}"/>
              </a:ext>
            </a:extLst>
          </p:cNvPr>
          <p:cNvSpPr txBox="1"/>
          <p:nvPr/>
        </p:nvSpPr>
        <p:spPr bwMode="auto">
          <a:xfrm>
            <a:off x="8993222" y="1707906"/>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TextView</a:t>
            </a:r>
          </a:p>
        </p:txBody>
      </p:sp>
      <p:cxnSp>
        <p:nvCxnSpPr>
          <p:cNvPr id="41" name="Straight Arrow Connector 29">
            <a:extLst>
              <a:ext uri="{FF2B5EF4-FFF2-40B4-BE49-F238E27FC236}">
                <a16:creationId xmlns:a16="http://schemas.microsoft.com/office/drawing/2014/main" id="{5E49B06F-507D-D7FB-36C6-4450B08E4366}"/>
              </a:ext>
            </a:extLst>
          </p:cNvPr>
          <p:cNvCxnSpPr>
            <a:cxnSpLocks/>
            <a:endCxn id="42" idx="1"/>
          </p:cNvCxnSpPr>
          <p:nvPr/>
        </p:nvCxnSpPr>
        <p:spPr bwMode="auto">
          <a:xfrm>
            <a:off x="6917947" y="3920836"/>
            <a:ext cx="2095012" cy="1970656"/>
          </a:xfrm>
          <a:prstGeom prst="straightConnector1">
            <a:avLst/>
          </a:prstGeom>
          <a:noFill/>
          <a:ln w="31750" cap="flat" cmpd="sng" algn="ctr">
            <a:solidFill>
              <a:srgbClr val="0000FF"/>
            </a:solidFill>
            <a:prstDash val="solid"/>
            <a:round/>
            <a:headEnd type="none" w="med" len="med"/>
            <a:tailEnd type="arrow"/>
          </a:ln>
          <a:effectLst/>
        </p:spPr>
      </p:cxnSp>
      <p:sp>
        <p:nvSpPr>
          <p:cNvPr id="42" name="TextBox 30">
            <a:extLst>
              <a:ext uri="{FF2B5EF4-FFF2-40B4-BE49-F238E27FC236}">
                <a16:creationId xmlns:a16="http://schemas.microsoft.com/office/drawing/2014/main" id="{75066366-79C8-9091-539C-7EB894C2263E}"/>
              </a:ext>
            </a:extLst>
          </p:cNvPr>
          <p:cNvSpPr txBox="1"/>
          <p:nvPr/>
        </p:nvSpPr>
        <p:spPr bwMode="auto">
          <a:xfrm>
            <a:off x="9012959" y="5752992"/>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Button</a:t>
            </a:r>
          </a:p>
        </p:txBody>
      </p:sp>
      <p:cxnSp>
        <p:nvCxnSpPr>
          <p:cNvPr id="43" name="Straight Arrow Connector 33">
            <a:extLst>
              <a:ext uri="{FF2B5EF4-FFF2-40B4-BE49-F238E27FC236}">
                <a16:creationId xmlns:a16="http://schemas.microsoft.com/office/drawing/2014/main" id="{F0F68C85-0A44-6BCF-5799-91009A51DB1F}"/>
              </a:ext>
            </a:extLst>
          </p:cNvPr>
          <p:cNvCxnSpPr>
            <a:cxnSpLocks/>
          </p:cNvCxnSpPr>
          <p:nvPr/>
        </p:nvCxnSpPr>
        <p:spPr bwMode="auto">
          <a:xfrm flipH="1">
            <a:off x="3308247" y="3286097"/>
            <a:ext cx="1702834" cy="1828811"/>
          </a:xfrm>
          <a:prstGeom prst="straightConnector1">
            <a:avLst/>
          </a:prstGeom>
          <a:noFill/>
          <a:ln w="31750" cap="flat" cmpd="sng" algn="ctr">
            <a:solidFill>
              <a:srgbClr val="0000FF"/>
            </a:solidFill>
            <a:prstDash val="solid"/>
            <a:round/>
            <a:headEnd type="none" w="med" len="med"/>
            <a:tailEnd type="arrow"/>
          </a:ln>
          <a:effectLst/>
        </p:spPr>
      </p:cxnSp>
      <p:sp>
        <p:nvSpPr>
          <p:cNvPr id="44" name="TextBox 34">
            <a:extLst>
              <a:ext uri="{FF2B5EF4-FFF2-40B4-BE49-F238E27FC236}">
                <a16:creationId xmlns:a16="http://schemas.microsoft.com/office/drawing/2014/main" id="{00BFCE52-675F-A27C-FDC2-C8C423C2C3A4}"/>
              </a:ext>
            </a:extLst>
          </p:cNvPr>
          <p:cNvSpPr txBox="1"/>
          <p:nvPr/>
        </p:nvSpPr>
        <p:spPr bwMode="auto">
          <a:xfrm>
            <a:off x="2446815" y="5129631"/>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TextView</a:t>
            </a:r>
          </a:p>
        </p:txBody>
      </p:sp>
      <p:cxnSp>
        <p:nvCxnSpPr>
          <p:cNvPr id="45" name="Straight Arrow Connector 36">
            <a:extLst>
              <a:ext uri="{FF2B5EF4-FFF2-40B4-BE49-F238E27FC236}">
                <a16:creationId xmlns:a16="http://schemas.microsoft.com/office/drawing/2014/main" id="{929BFE5F-5CD8-BC45-2776-D847D7828884}"/>
              </a:ext>
            </a:extLst>
          </p:cNvPr>
          <p:cNvCxnSpPr>
            <a:cxnSpLocks/>
          </p:cNvCxnSpPr>
          <p:nvPr/>
        </p:nvCxnSpPr>
        <p:spPr bwMode="auto">
          <a:xfrm flipH="1">
            <a:off x="3103307" y="2753761"/>
            <a:ext cx="1976502" cy="2172624"/>
          </a:xfrm>
          <a:prstGeom prst="straightConnector1">
            <a:avLst/>
          </a:prstGeom>
          <a:noFill/>
          <a:ln w="31750" cap="flat" cmpd="sng" algn="ctr">
            <a:solidFill>
              <a:srgbClr val="0000FF"/>
            </a:solidFill>
            <a:prstDash val="solid"/>
            <a:round/>
            <a:headEnd type="none" w="med" len="med"/>
            <a:tailEnd type="arrow"/>
          </a:ln>
          <a:effectLst/>
        </p:spPr>
      </p:cxnSp>
      <p:cxnSp>
        <p:nvCxnSpPr>
          <p:cNvPr id="46" name="Straight Arrow Connector 39">
            <a:extLst>
              <a:ext uri="{FF2B5EF4-FFF2-40B4-BE49-F238E27FC236}">
                <a16:creationId xmlns:a16="http://schemas.microsoft.com/office/drawing/2014/main" id="{218305A5-BA3B-AE67-8EC6-416AB41982E5}"/>
              </a:ext>
            </a:extLst>
          </p:cNvPr>
          <p:cNvCxnSpPr/>
          <p:nvPr/>
        </p:nvCxnSpPr>
        <p:spPr bwMode="auto">
          <a:xfrm>
            <a:off x="7306597" y="2559240"/>
            <a:ext cx="2258332" cy="465132"/>
          </a:xfrm>
          <a:prstGeom prst="straightConnector1">
            <a:avLst/>
          </a:prstGeom>
          <a:noFill/>
          <a:ln w="31750" cap="flat" cmpd="sng" algn="ctr">
            <a:solidFill>
              <a:srgbClr val="0000FF"/>
            </a:solidFill>
            <a:prstDash val="solid"/>
            <a:round/>
            <a:headEnd type="none" w="med" len="med"/>
            <a:tailEnd type="arrow"/>
          </a:ln>
          <a:effectLst/>
        </p:spPr>
      </p:cxnSp>
      <p:cxnSp>
        <p:nvCxnSpPr>
          <p:cNvPr id="47" name="Straight Arrow Connector 42">
            <a:extLst>
              <a:ext uri="{FF2B5EF4-FFF2-40B4-BE49-F238E27FC236}">
                <a16:creationId xmlns:a16="http://schemas.microsoft.com/office/drawing/2014/main" id="{C689D764-8408-2181-B159-A4A94B0519E0}"/>
              </a:ext>
            </a:extLst>
          </p:cNvPr>
          <p:cNvCxnSpPr/>
          <p:nvPr/>
        </p:nvCxnSpPr>
        <p:spPr bwMode="auto">
          <a:xfrm flipV="1">
            <a:off x="7336444" y="3178261"/>
            <a:ext cx="2228485" cy="34408"/>
          </a:xfrm>
          <a:prstGeom prst="straightConnector1">
            <a:avLst/>
          </a:prstGeom>
          <a:noFill/>
          <a:ln w="31750" cap="flat" cmpd="sng" algn="ctr">
            <a:solidFill>
              <a:srgbClr val="0000FF"/>
            </a:solidFill>
            <a:prstDash val="solid"/>
            <a:round/>
            <a:headEnd type="none" w="med" len="med"/>
            <a:tailEnd type="arrow"/>
          </a:ln>
          <a:effectLst/>
        </p:spPr>
      </p:cxnSp>
      <p:sp>
        <p:nvSpPr>
          <p:cNvPr id="48" name="TextBox 45">
            <a:extLst>
              <a:ext uri="{FF2B5EF4-FFF2-40B4-BE49-F238E27FC236}">
                <a16:creationId xmlns:a16="http://schemas.microsoft.com/office/drawing/2014/main" id="{4B18EAC7-A198-3D80-0E82-EBC08F46EDCF}"/>
              </a:ext>
            </a:extLst>
          </p:cNvPr>
          <p:cNvSpPr txBox="1"/>
          <p:nvPr/>
        </p:nvSpPr>
        <p:spPr bwMode="auto">
          <a:xfrm>
            <a:off x="9650272" y="2921736"/>
            <a:ext cx="1047506"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EditText</a:t>
            </a:r>
          </a:p>
        </p:txBody>
      </p:sp>
    </p:spTree>
    <p:extLst>
      <p:ext uri="{BB962C8B-B14F-4D97-AF65-F5344CB8AC3E}">
        <p14:creationId xmlns:p14="http://schemas.microsoft.com/office/powerpoint/2010/main" val="23499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500" fill="hold"/>
                                        <p:tgtEl>
                                          <p:spTgt spid="36"/>
                                        </p:tgtEl>
                                        <p:attrNameLst>
                                          <p:attrName>ppt_x</p:attrName>
                                        </p:attrNameLst>
                                      </p:cBhvr>
                                      <p:tavLst>
                                        <p:tav tm="0">
                                          <p:val>
                                            <p:strVal val="#ppt_x"/>
                                          </p:val>
                                        </p:tav>
                                        <p:tav tm="100000">
                                          <p:val>
                                            <p:strVal val="#ppt_x"/>
                                          </p:val>
                                        </p:tav>
                                      </p:tavLst>
                                    </p:anim>
                                    <p:anim calcmode="lin" valueType="num">
                                      <p:cBhvr additive="base">
                                        <p:cTn id="46" dur="5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500" fill="hold"/>
                                        <p:tgtEl>
                                          <p:spTgt spid="37"/>
                                        </p:tgtEl>
                                        <p:attrNameLst>
                                          <p:attrName>ppt_x</p:attrName>
                                        </p:attrNameLst>
                                      </p:cBhvr>
                                      <p:tavLst>
                                        <p:tav tm="0">
                                          <p:val>
                                            <p:strVal val="#ppt_x"/>
                                          </p:val>
                                        </p:tav>
                                        <p:tav tm="100000">
                                          <p:val>
                                            <p:strVal val="#ppt_x"/>
                                          </p:val>
                                        </p:tav>
                                      </p:tavLst>
                                    </p:anim>
                                    <p:anim calcmode="lin" valueType="num">
                                      <p:cBhvr additive="base">
                                        <p:cTn id="5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par>
                                <p:cTn id="60" presetID="10" presetClass="entr" presetSubtype="0"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additive="base">
                                        <p:cTn id="79" dur="500" fill="hold"/>
                                        <p:tgtEl>
                                          <p:spTgt spid="41"/>
                                        </p:tgtEl>
                                        <p:attrNameLst>
                                          <p:attrName>ppt_x</p:attrName>
                                        </p:attrNameLst>
                                      </p:cBhvr>
                                      <p:tavLst>
                                        <p:tav tm="0">
                                          <p:val>
                                            <p:strVal val="#ppt_x"/>
                                          </p:val>
                                        </p:tav>
                                        <p:tav tm="100000">
                                          <p:val>
                                            <p:strVal val="#ppt_x"/>
                                          </p:val>
                                        </p:tav>
                                      </p:tavLst>
                                    </p:anim>
                                    <p:anim calcmode="lin" valueType="num">
                                      <p:cBhvr additive="base">
                                        <p:cTn id="80" dur="500" fill="hold"/>
                                        <p:tgtEl>
                                          <p:spTgt spid="4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additive="base">
                                        <p:cTn id="83" dur="500" fill="hold"/>
                                        <p:tgtEl>
                                          <p:spTgt spid="42"/>
                                        </p:tgtEl>
                                        <p:attrNameLst>
                                          <p:attrName>ppt_x</p:attrName>
                                        </p:attrNameLst>
                                      </p:cBhvr>
                                      <p:tavLst>
                                        <p:tav tm="0">
                                          <p:val>
                                            <p:strVal val="#ppt_x"/>
                                          </p:val>
                                        </p:tav>
                                        <p:tav tm="100000">
                                          <p:val>
                                            <p:strVal val="#ppt_x"/>
                                          </p:val>
                                        </p:tav>
                                      </p:tavLst>
                                    </p:anim>
                                    <p:anim calcmode="lin" valueType="num">
                                      <p:cBhvr additive="base">
                                        <p:cTn id="8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p:bldP spid="34" grpId="0" animBg="1"/>
      <p:bldP spid="36" grpId="0"/>
      <p:bldP spid="37" grpId="0" animBg="1"/>
      <p:bldP spid="40" grpId="0"/>
      <p:bldP spid="42" grpId="0"/>
      <p:bldP spid="44" grpId="0"/>
      <p:bldP spid="4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CF9A3414-6F08-4A04-2642-F899AB7D8222}"/>
              </a:ext>
            </a:extLst>
          </p:cNvPr>
          <p:cNvSpPr>
            <a:spLocks noGrp="1"/>
          </p:cNvSpPr>
          <p:nvPr>
            <p:ph sz="quarter" idx="12"/>
          </p:nvPr>
        </p:nvSpPr>
        <p:spPr/>
        <p:txBody>
          <a:bodyPr/>
          <a:lstStyle/>
          <a:p>
            <a:r>
              <a:rPr lang="fr-FR" dirty="0">
                <a:solidFill>
                  <a:schemeClr val="tx1"/>
                </a:solidFill>
              </a:rPr>
              <a:t>De manière totalement différente, ce </a:t>
            </a:r>
            <a:r>
              <a:rPr lang="fr-FR" dirty="0" err="1">
                <a:solidFill>
                  <a:schemeClr val="tx1"/>
                </a:solidFill>
              </a:rPr>
              <a:t>layout</a:t>
            </a:r>
            <a:r>
              <a:rPr lang="fr-FR" dirty="0">
                <a:solidFill>
                  <a:schemeClr val="tx1"/>
                </a:solidFill>
              </a:rPr>
              <a:t> propose plutôt de placer les composants les uns par rapport aux autres. Il est même possible de les placer par rapport au </a:t>
            </a:r>
            <a:r>
              <a:rPr lang="fr-FR" dirty="0" err="1">
                <a:solidFill>
                  <a:schemeClr val="tx1"/>
                </a:solidFill>
              </a:rPr>
              <a:t>RelativeLayout</a:t>
            </a:r>
            <a:r>
              <a:rPr lang="fr-FR" dirty="0">
                <a:solidFill>
                  <a:schemeClr val="tx1"/>
                </a:solidFill>
              </a:rPr>
              <a:t> parent. Il permet en particulier de : </a:t>
            </a:r>
          </a:p>
          <a:p>
            <a:pPr marL="171450" indent="-171450">
              <a:buFont typeface="Arial" panose="020B0604020202020204" pitchFamily="34" charset="0"/>
              <a:buChar char="•"/>
            </a:pPr>
            <a:r>
              <a:rPr lang="fr-FR" dirty="0">
                <a:solidFill>
                  <a:schemeClr val="tx1"/>
                </a:solidFill>
              </a:rPr>
              <a:t>placer les éléments du </a:t>
            </a:r>
            <a:r>
              <a:rPr lang="fr-FR" dirty="0" err="1">
                <a:solidFill>
                  <a:schemeClr val="tx1"/>
                </a:solidFill>
              </a:rPr>
              <a:t>layout</a:t>
            </a:r>
            <a:r>
              <a:rPr lang="fr-FR" dirty="0">
                <a:solidFill>
                  <a:schemeClr val="tx1"/>
                </a:solidFill>
              </a:rPr>
              <a:t> les uns par rapport aux autres : </a:t>
            </a:r>
            <a:r>
              <a:rPr lang="fr-FR" dirty="0" err="1">
                <a:solidFill>
                  <a:schemeClr val="tx1"/>
                </a:solidFill>
              </a:rPr>
              <a:t>Below</a:t>
            </a:r>
            <a:r>
              <a:rPr lang="fr-FR" dirty="0">
                <a:solidFill>
                  <a:schemeClr val="tx1"/>
                </a:solidFill>
              </a:rPr>
              <a:t>, </a:t>
            </a:r>
            <a:r>
              <a:rPr lang="fr-FR" dirty="0" err="1">
                <a:solidFill>
                  <a:schemeClr val="tx1"/>
                </a:solidFill>
              </a:rPr>
              <a:t>Above</a:t>
            </a:r>
            <a:r>
              <a:rPr lang="fr-FR" dirty="0">
                <a:solidFill>
                  <a:schemeClr val="tx1"/>
                </a:solidFill>
              </a:rPr>
              <a:t>, </a:t>
            </a:r>
            <a:r>
              <a:rPr lang="fr-FR" dirty="0" err="1">
                <a:solidFill>
                  <a:schemeClr val="tx1"/>
                </a:solidFill>
              </a:rPr>
              <a:t>toLeft</a:t>
            </a:r>
            <a:r>
              <a:rPr lang="fr-FR" dirty="0">
                <a:solidFill>
                  <a:schemeClr val="tx1"/>
                </a:solidFill>
              </a:rPr>
              <a:t>, </a:t>
            </a:r>
            <a:r>
              <a:rPr lang="fr-FR" dirty="0" err="1">
                <a:solidFill>
                  <a:schemeClr val="tx1"/>
                </a:solidFill>
              </a:rPr>
              <a:t>toRight</a:t>
            </a:r>
            <a:r>
              <a:rPr lang="fr-FR" dirty="0">
                <a:solidFill>
                  <a:schemeClr val="tx1"/>
                </a:solidFill>
              </a:rPr>
              <a:t>, ..</a:t>
            </a:r>
            <a:r>
              <a:rPr lang="fr-FR" dirty="0" err="1">
                <a:solidFill>
                  <a:schemeClr val="tx1"/>
                </a:solidFill>
              </a:rPr>
              <a:t>etc</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placer les éléments dans une position bien définie au sein du </a:t>
            </a:r>
            <a:r>
              <a:rPr lang="fr-FR" dirty="0" err="1">
                <a:solidFill>
                  <a:schemeClr val="tx1"/>
                </a:solidFill>
              </a:rPr>
              <a:t>layout</a:t>
            </a:r>
            <a:r>
              <a:rPr lang="fr-FR" dirty="0">
                <a:solidFill>
                  <a:schemeClr val="tx1"/>
                </a:solidFill>
              </a:rPr>
              <a:t>: Top , Bottom, Right, </a:t>
            </a:r>
            <a:r>
              <a:rPr lang="fr-FR" dirty="0" err="1">
                <a:solidFill>
                  <a:schemeClr val="tx1"/>
                </a:solidFill>
              </a:rPr>
              <a:t>Left</a:t>
            </a:r>
            <a:r>
              <a:rPr lang="fr-FR" dirty="0">
                <a:solidFill>
                  <a:schemeClr val="tx1"/>
                </a:solidFill>
              </a:rPr>
              <a:t>, center Horizontal, Center Vertical</a:t>
            </a:r>
            <a:r>
              <a:rPr lang="fr-MA" dirty="0">
                <a:solidFill>
                  <a:schemeClr val="tx1"/>
                </a:solidFill>
              </a:rPr>
              <a:t>.</a:t>
            </a:r>
            <a:endParaRPr lang="fr-FR" dirty="0">
              <a:solidFill>
                <a:schemeClr val="tx1"/>
              </a:solidFill>
            </a:endParaRPr>
          </a:p>
          <a:p>
            <a:pPr algn="just"/>
            <a:r>
              <a:rPr lang="fr-FR" sz="1200" dirty="0">
                <a:solidFill>
                  <a:schemeClr val="tx1"/>
                </a:solidFill>
              </a:rPr>
              <a:t> </a:t>
            </a:r>
          </a:p>
          <a:p>
            <a:endParaRPr lang="fr-MA" dirty="0">
              <a:solidFill>
                <a:schemeClr val="tx1"/>
              </a:solidFill>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RelativeLayout</a:t>
            </a:r>
            <a:endParaRPr lang="fr-MA" dirty="0"/>
          </a:p>
        </p:txBody>
      </p:sp>
      <p:sp>
        <p:nvSpPr>
          <p:cNvPr id="8" name="Content Placeholder 7">
            <a:extLst>
              <a:ext uri="{FF2B5EF4-FFF2-40B4-BE49-F238E27FC236}">
                <a16:creationId xmlns:a16="http://schemas.microsoft.com/office/drawing/2014/main" id="{B6C6FCD2-F240-33BC-24F1-727342E0035B}"/>
              </a:ext>
            </a:extLst>
          </p:cNvPr>
          <p:cNvSpPr>
            <a:spLocks noGrp="1"/>
          </p:cNvSpPr>
          <p:nvPr>
            <p:ph sz="quarter" idx="15"/>
          </p:nvPr>
        </p:nvSpPr>
        <p:spPr/>
        <p:txBody>
          <a:bodyPr/>
          <a:lstStyle/>
          <a:p>
            <a:r>
              <a:rPr lang="fr-FR" dirty="0"/>
              <a:t>Code XML</a:t>
            </a:r>
          </a:p>
        </p:txBody>
      </p:sp>
      <p:sp>
        <p:nvSpPr>
          <p:cNvPr id="9" name="Content Placeholder 8">
            <a:extLst>
              <a:ext uri="{FF2B5EF4-FFF2-40B4-BE49-F238E27FC236}">
                <a16:creationId xmlns:a16="http://schemas.microsoft.com/office/drawing/2014/main" id="{7102647F-145C-5D57-DAAC-1CDC9A880F32}"/>
              </a:ext>
            </a:extLst>
          </p:cNvPr>
          <p:cNvSpPr>
            <a:spLocks noGrp="1"/>
          </p:cNvSpPr>
          <p:nvPr>
            <p:ph sz="quarter" idx="14"/>
          </p:nvPr>
        </p:nvSpPr>
        <p:spPr>
          <a:xfrm>
            <a:off x="720725" y="4440238"/>
            <a:ext cx="10745788" cy="16975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r>
              <a:rPr lang="en-US" b="1" dirty="0">
                <a:solidFill>
                  <a:schemeClr val="bg1"/>
                </a:solidFill>
              </a:rPr>
              <a:t>&lt;RelativeLayout xmlns:android="http://schemas.android.com/</a:t>
            </a:r>
            <a:r>
              <a:rPr lang="en-US" b="1" dirty="0" err="1">
                <a:solidFill>
                  <a:schemeClr val="bg1"/>
                </a:solidFill>
              </a:rPr>
              <a:t>apk</a:t>
            </a:r>
            <a:r>
              <a:rPr lang="en-US" b="1" dirty="0">
                <a:solidFill>
                  <a:schemeClr val="bg1"/>
                </a:solidFill>
              </a:rPr>
              <a:t>/res/android"</a:t>
            </a:r>
          </a:p>
          <a:p>
            <a:pPr algn="just"/>
            <a:r>
              <a:rPr lang="en-US" b="1" dirty="0">
                <a:solidFill>
                  <a:schemeClr val="bg1"/>
                </a:solidFill>
              </a:rPr>
              <a:t>android:layout_width="match_parent"</a:t>
            </a:r>
          </a:p>
          <a:p>
            <a:pPr algn="just"/>
            <a:r>
              <a:rPr lang="en-US" b="1" dirty="0">
                <a:solidFill>
                  <a:schemeClr val="bg1"/>
                </a:solidFill>
              </a:rPr>
              <a:t>android:layout_height="match_parent" &gt;</a:t>
            </a:r>
          </a:p>
          <a:p>
            <a:pPr algn="just"/>
            <a:r>
              <a:rPr lang="en-US" b="1" dirty="0">
                <a:solidFill>
                  <a:schemeClr val="bg1"/>
                </a:solidFill>
              </a:rPr>
              <a:t>...</a:t>
            </a:r>
          </a:p>
          <a:p>
            <a:pPr algn="just"/>
            <a:r>
              <a:rPr lang="en-US" b="1" dirty="0">
                <a:solidFill>
                  <a:schemeClr val="bg1"/>
                </a:solidFill>
              </a:rPr>
              <a:t>...</a:t>
            </a:r>
          </a:p>
          <a:p>
            <a:pPr algn="just"/>
            <a:r>
              <a:rPr lang="en-US" b="1" dirty="0">
                <a:solidFill>
                  <a:schemeClr val="bg1"/>
                </a:solidFill>
              </a:rPr>
              <a:t>&lt;/RelativeLayout&gt;</a:t>
            </a:r>
          </a:p>
        </p:txBody>
      </p:sp>
    </p:spTree>
    <p:extLst>
      <p:ext uri="{BB962C8B-B14F-4D97-AF65-F5344CB8AC3E}">
        <p14:creationId xmlns:p14="http://schemas.microsoft.com/office/powerpoint/2010/main" val="7738432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RelativeLayout</a:t>
            </a:r>
            <a:endParaRPr lang="fr-MA" dirty="0"/>
          </a:p>
        </p:txBody>
      </p:sp>
      <p:pic>
        <p:nvPicPr>
          <p:cNvPr id="10" name="Picture 2" descr="http://techiedreams.com/wp-content/uploads/2012/11/relative-layout.png">
            <a:extLst>
              <a:ext uri="{FF2B5EF4-FFF2-40B4-BE49-F238E27FC236}">
                <a16:creationId xmlns:a16="http://schemas.microsoft.com/office/drawing/2014/main" id="{2FA7F841-ED81-ED39-1F2D-B98AF521B709}"/>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b="9451"/>
          <a:stretch/>
        </p:blipFill>
        <p:spPr bwMode="auto">
          <a:xfrm>
            <a:off x="2920656" y="1943100"/>
            <a:ext cx="6345925"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6039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RelativeLayout</a:t>
            </a:r>
            <a:endParaRPr lang="fr-MA" dirty="0"/>
          </a:p>
        </p:txBody>
      </p:sp>
      <p:sp>
        <p:nvSpPr>
          <p:cNvPr id="6" name="TextBox 18">
            <a:extLst>
              <a:ext uri="{FF2B5EF4-FFF2-40B4-BE49-F238E27FC236}">
                <a16:creationId xmlns:a16="http://schemas.microsoft.com/office/drawing/2014/main" id="{98D873C7-B556-B3C2-7FEE-521530ED1A2E}"/>
              </a:ext>
            </a:extLst>
          </p:cNvPr>
          <p:cNvSpPr txBox="1"/>
          <p:nvPr/>
        </p:nvSpPr>
        <p:spPr bwMode="auto">
          <a:xfrm>
            <a:off x="1667344" y="2586115"/>
            <a:ext cx="2343142"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1</a:t>
            </a:r>
            <a:r>
              <a:rPr lang="fr-MA" sz="1200" b="1" baseline="30000" dirty="0">
                <a:solidFill>
                  <a:srgbClr val="007842"/>
                </a:solidFill>
                <a:latin typeface="Arial" pitchFamily="34" charset="0"/>
                <a:ea typeface="맑은 고딕" pitchFamily="50" charset="-127"/>
                <a:cs typeface="Arial" pitchFamily="34" charset="0"/>
              </a:rPr>
              <a:t>st </a:t>
            </a:r>
            <a:r>
              <a:rPr lang="fr-MA" sz="1200" b="1" dirty="0">
                <a:solidFill>
                  <a:srgbClr val="007842"/>
                </a:solidFill>
                <a:latin typeface="Arial" pitchFamily="34" charset="0"/>
                <a:ea typeface="맑은 고딕" pitchFamily="50" charset="-127"/>
                <a:cs typeface="Arial" pitchFamily="34" charset="0"/>
              </a:rPr>
              <a:t> Child RelativeLayout</a:t>
            </a:r>
          </a:p>
        </p:txBody>
      </p:sp>
      <p:pic>
        <p:nvPicPr>
          <p:cNvPr id="7" name="Picture 2" descr="http://techiedreams.com/wp-content/uploads/2012/11/simple-login.png">
            <a:extLst>
              <a:ext uri="{FF2B5EF4-FFF2-40B4-BE49-F238E27FC236}">
                <a16:creationId xmlns:a16="http://schemas.microsoft.com/office/drawing/2014/main" id="{4F8EFDDF-0EAC-0B74-307E-4496EE5A7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770" y="2024187"/>
            <a:ext cx="2930462" cy="41755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929873-383C-0C4E-6634-868C4354806C}"/>
              </a:ext>
            </a:extLst>
          </p:cNvPr>
          <p:cNvSpPr/>
          <p:nvPr/>
        </p:nvSpPr>
        <p:spPr bwMode="auto">
          <a:xfrm>
            <a:off x="4730583" y="1936372"/>
            <a:ext cx="3168352" cy="4422863"/>
          </a:xfrm>
          <a:prstGeom prst="rect">
            <a:avLst/>
          </a:prstGeom>
          <a:noFill/>
          <a:ln w="57150" cap="flat" cmpd="sng" algn="ctr">
            <a:solidFill>
              <a:srgbClr val="007842"/>
            </a:solidFill>
            <a:prstDash val="sysDash"/>
            <a:headEnd/>
            <a:tailEnd/>
          </a:ln>
          <a:effectLst/>
        </p:spPr>
        <p:txBody>
          <a:bodyPr wrap="none" rtlCol="0" anchor="ctr"/>
          <a:lstStyle/>
          <a:p>
            <a:pPr marL="0" marR="0" indent="0" algn="ctr" defTabSz="914400" eaLnBrk="1" latinLnBrk="0" hangingPunct="1">
              <a:lnSpc>
                <a:spcPct val="100000"/>
              </a:lnSpc>
              <a:buClrTx/>
              <a:buSzTx/>
              <a:buFontTx/>
              <a:buNone/>
              <a:tabLst/>
            </a:pPr>
            <a:endParaRPr lang="fr-MA" sz="1200" kern="0">
              <a:solidFill>
                <a:prstClr val="black"/>
              </a:solidFill>
              <a:latin typeface="Calibri" pitchFamily="34" charset="0"/>
              <a:cs typeface="Calibri" pitchFamily="34" charset="0"/>
            </a:endParaRPr>
          </a:p>
        </p:txBody>
      </p:sp>
      <p:cxnSp>
        <p:nvCxnSpPr>
          <p:cNvPr id="9" name="Straight Arrow Connector 5">
            <a:extLst>
              <a:ext uri="{FF2B5EF4-FFF2-40B4-BE49-F238E27FC236}">
                <a16:creationId xmlns:a16="http://schemas.microsoft.com/office/drawing/2014/main" id="{8F93F2C5-A71C-A821-E3CD-552E594A21A7}"/>
              </a:ext>
            </a:extLst>
          </p:cNvPr>
          <p:cNvCxnSpPr>
            <a:cxnSpLocks/>
            <a:stCxn id="11" idx="3"/>
          </p:cNvCxnSpPr>
          <p:nvPr/>
        </p:nvCxnSpPr>
        <p:spPr bwMode="auto">
          <a:xfrm flipV="1">
            <a:off x="3604351" y="2130906"/>
            <a:ext cx="1126232" cy="7882"/>
          </a:xfrm>
          <a:prstGeom prst="straightConnector1">
            <a:avLst/>
          </a:prstGeom>
          <a:noFill/>
          <a:ln w="31750" cap="flat" cmpd="sng" algn="ctr">
            <a:solidFill>
              <a:srgbClr val="007842"/>
            </a:solidFill>
            <a:prstDash val="solid"/>
            <a:round/>
            <a:headEnd type="none" w="med" len="med"/>
            <a:tailEnd type="arrow"/>
          </a:ln>
          <a:effectLst/>
        </p:spPr>
      </p:cxnSp>
      <p:sp>
        <p:nvSpPr>
          <p:cNvPr id="11" name="TextBox 10">
            <a:extLst>
              <a:ext uri="{FF2B5EF4-FFF2-40B4-BE49-F238E27FC236}">
                <a16:creationId xmlns:a16="http://schemas.microsoft.com/office/drawing/2014/main" id="{C9F80A7B-B7F8-9419-4C41-D264E36B1AD9}"/>
              </a:ext>
            </a:extLst>
          </p:cNvPr>
          <p:cNvSpPr txBox="1"/>
          <p:nvPr/>
        </p:nvSpPr>
        <p:spPr bwMode="auto">
          <a:xfrm>
            <a:off x="1509339" y="2000288"/>
            <a:ext cx="2095012"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Parent RelativeLayout</a:t>
            </a:r>
          </a:p>
        </p:txBody>
      </p:sp>
      <p:sp>
        <p:nvSpPr>
          <p:cNvPr id="12" name="Rectangle 11">
            <a:extLst>
              <a:ext uri="{FF2B5EF4-FFF2-40B4-BE49-F238E27FC236}">
                <a16:creationId xmlns:a16="http://schemas.microsoft.com/office/drawing/2014/main" id="{3370B960-F24E-7B09-8A60-1CEB843A9EB4}"/>
              </a:ext>
            </a:extLst>
          </p:cNvPr>
          <p:cNvSpPr/>
          <p:nvPr/>
        </p:nvSpPr>
        <p:spPr bwMode="auto">
          <a:xfrm>
            <a:off x="5024603" y="2573716"/>
            <a:ext cx="2595397" cy="456568"/>
          </a:xfrm>
          <a:prstGeom prst="rect">
            <a:avLst/>
          </a:prstGeom>
          <a:noFill/>
          <a:ln w="57150" cap="flat" cmpd="sng" algn="ctr">
            <a:solidFill>
              <a:srgbClr val="007842"/>
            </a:solidFill>
            <a:prstDash val="sysDash"/>
            <a:headEnd/>
            <a:tailEnd/>
          </a:ln>
          <a:effectLst/>
        </p:spPr>
        <p:txBody>
          <a:bodyPr wrap="none" rtlCol="0" anchor="ctr"/>
          <a:lstStyle/>
          <a:p>
            <a:pPr algn="ctr"/>
            <a:endParaRPr lang="fr-MA" sz="1200" kern="0">
              <a:solidFill>
                <a:prstClr val="black"/>
              </a:solidFill>
              <a:latin typeface="Calibri" pitchFamily="34" charset="0"/>
              <a:cs typeface="Calibri" pitchFamily="34" charset="0"/>
            </a:endParaRPr>
          </a:p>
        </p:txBody>
      </p:sp>
      <p:cxnSp>
        <p:nvCxnSpPr>
          <p:cNvPr id="13" name="Straight Arrow Connector 17">
            <a:extLst>
              <a:ext uri="{FF2B5EF4-FFF2-40B4-BE49-F238E27FC236}">
                <a16:creationId xmlns:a16="http://schemas.microsoft.com/office/drawing/2014/main" id="{36500AAB-19B6-4082-02BA-FA7E5BBA3062}"/>
              </a:ext>
            </a:extLst>
          </p:cNvPr>
          <p:cNvCxnSpPr/>
          <p:nvPr/>
        </p:nvCxnSpPr>
        <p:spPr bwMode="auto">
          <a:xfrm flipV="1">
            <a:off x="4010486" y="2773887"/>
            <a:ext cx="1014117" cy="1"/>
          </a:xfrm>
          <a:prstGeom prst="straightConnector1">
            <a:avLst/>
          </a:prstGeom>
          <a:noFill/>
          <a:ln w="31750" cap="flat" cmpd="sng" algn="ctr">
            <a:solidFill>
              <a:srgbClr val="007842"/>
            </a:solidFill>
            <a:prstDash val="solid"/>
            <a:round/>
            <a:headEnd type="none" w="med" len="med"/>
            <a:tailEnd type="arrow"/>
          </a:ln>
          <a:effectLst/>
        </p:spPr>
      </p:cxnSp>
      <p:sp>
        <p:nvSpPr>
          <p:cNvPr id="14" name="TextBox 23">
            <a:extLst>
              <a:ext uri="{FF2B5EF4-FFF2-40B4-BE49-F238E27FC236}">
                <a16:creationId xmlns:a16="http://schemas.microsoft.com/office/drawing/2014/main" id="{2EB53D65-BAA0-DB5E-B542-89DCC6BA4551}"/>
              </a:ext>
            </a:extLst>
          </p:cNvPr>
          <p:cNvSpPr txBox="1"/>
          <p:nvPr/>
        </p:nvSpPr>
        <p:spPr bwMode="auto">
          <a:xfrm>
            <a:off x="1644452" y="3137466"/>
            <a:ext cx="2261739" cy="276999"/>
          </a:xfrm>
          <a:prstGeom prst="rect">
            <a:avLst/>
          </a:prstGeom>
          <a:noFill/>
          <a:ln w="9525">
            <a:noFill/>
            <a:miter lim="800000"/>
            <a:headEnd/>
            <a:tailEnd/>
          </a:ln>
        </p:spPr>
        <p:txBody>
          <a:bodyPr wrap="square" rtlCol="0">
            <a:spAutoFit/>
          </a:bodyPr>
          <a:lstStyle/>
          <a:p>
            <a:r>
              <a:rPr lang="fr-MA" sz="1200" b="1" dirty="0">
                <a:solidFill>
                  <a:srgbClr val="007842"/>
                </a:solidFill>
                <a:latin typeface="Arial" pitchFamily="34" charset="0"/>
                <a:ea typeface="맑은 고딕" pitchFamily="50" charset="-127"/>
                <a:cs typeface="Arial" pitchFamily="34" charset="0"/>
              </a:rPr>
              <a:t>2</a:t>
            </a:r>
            <a:r>
              <a:rPr lang="fr-MA" sz="1200" b="1" baseline="30000" dirty="0">
                <a:solidFill>
                  <a:srgbClr val="007842"/>
                </a:solidFill>
                <a:latin typeface="Arial" pitchFamily="34" charset="0"/>
                <a:ea typeface="맑은 고딕" pitchFamily="50" charset="-127"/>
                <a:cs typeface="Arial" pitchFamily="34" charset="0"/>
              </a:rPr>
              <a:t>nd  </a:t>
            </a:r>
            <a:r>
              <a:rPr lang="fr-MA" sz="1200" b="1" dirty="0">
                <a:solidFill>
                  <a:srgbClr val="007842"/>
                </a:solidFill>
                <a:latin typeface="Arial" pitchFamily="34" charset="0"/>
                <a:ea typeface="맑은 고딕" pitchFamily="50" charset="-127"/>
                <a:cs typeface="Arial" pitchFamily="34" charset="0"/>
              </a:rPr>
              <a:t>Child RelativeLayout</a:t>
            </a:r>
          </a:p>
        </p:txBody>
      </p:sp>
      <p:sp>
        <p:nvSpPr>
          <p:cNvPr id="15" name="Rectangle 14">
            <a:extLst>
              <a:ext uri="{FF2B5EF4-FFF2-40B4-BE49-F238E27FC236}">
                <a16:creationId xmlns:a16="http://schemas.microsoft.com/office/drawing/2014/main" id="{318861B1-EA1F-6E52-66C0-D369AA1FE573}"/>
              </a:ext>
            </a:extLst>
          </p:cNvPr>
          <p:cNvSpPr/>
          <p:nvPr/>
        </p:nvSpPr>
        <p:spPr bwMode="auto">
          <a:xfrm>
            <a:off x="5047200" y="3131227"/>
            <a:ext cx="2572800" cy="477924"/>
          </a:xfrm>
          <a:prstGeom prst="rect">
            <a:avLst/>
          </a:prstGeom>
          <a:noFill/>
          <a:ln w="57150" cap="flat" cmpd="sng" algn="ctr">
            <a:solidFill>
              <a:srgbClr val="007842"/>
            </a:solidFill>
            <a:prstDash val="sysDash"/>
            <a:headEnd/>
            <a:tailEnd/>
          </a:ln>
          <a:effectLst/>
        </p:spPr>
        <p:txBody>
          <a:bodyPr wrap="none" rtlCol="0" anchor="ctr"/>
          <a:lstStyle/>
          <a:p>
            <a:pPr algn="ctr"/>
            <a:endParaRPr lang="fr-MA" sz="1200" kern="0">
              <a:solidFill>
                <a:prstClr val="black"/>
              </a:solidFill>
              <a:latin typeface="Calibri" pitchFamily="34" charset="0"/>
              <a:cs typeface="Calibri" pitchFamily="34" charset="0"/>
            </a:endParaRPr>
          </a:p>
        </p:txBody>
      </p:sp>
      <p:cxnSp>
        <p:nvCxnSpPr>
          <p:cNvPr id="16" name="Straight Arrow Connector 25">
            <a:extLst>
              <a:ext uri="{FF2B5EF4-FFF2-40B4-BE49-F238E27FC236}">
                <a16:creationId xmlns:a16="http://schemas.microsoft.com/office/drawing/2014/main" id="{FF65F854-FAEE-CD4E-32EC-1010E9487187}"/>
              </a:ext>
            </a:extLst>
          </p:cNvPr>
          <p:cNvCxnSpPr/>
          <p:nvPr/>
        </p:nvCxnSpPr>
        <p:spPr bwMode="auto">
          <a:xfrm flipV="1">
            <a:off x="4001705" y="3329364"/>
            <a:ext cx="1014117" cy="1"/>
          </a:xfrm>
          <a:prstGeom prst="straightConnector1">
            <a:avLst/>
          </a:prstGeom>
          <a:noFill/>
          <a:ln w="31750" cap="flat" cmpd="sng" algn="ctr">
            <a:solidFill>
              <a:srgbClr val="007842"/>
            </a:solidFill>
            <a:prstDash val="solid"/>
            <a:round/>
            <a:headEnd type="none" w="med" len="med"/>
            <a:tailEnd type="arrow"/>
          </a:ln>
          <a:effectLst/>
        </p:spPr>
      </p:cxnSp>
      <p:cxnSp>
        <p:nvCxnSpPr>
          <p:cNvPr id="17" name="Straight Arrow Connector 26">
            <a:extLst>
              <a:ext uri="{FF2B5EF4-FFF2-40B4-BE49-F238E27FC236}">
                <a16:creationId xmlns:a16="http://schemas.microsoft.com/office/drawing/2014/main" id="{6C5D21C0-AA9D-DB50-E221-69582D106785}"/>
              </a:ext>
            </a:extLst>
          </p:cNvPr>
          <p:cNvCxnSpPr>
            <a:cxnSpLocks/>
          </p:cNvCxnSpPr>
          <p:nvPr/>
        </p:nvCxnSpPr>
        <p:spPr bwMode="auto">
          <a:xfrm flipV="1">
            <a:off x="6783325" y="2243549"/>
            <a:ext cx="2398612" cy="54974"/>
          </a:xfrm>
          <a:prstGeom prst="straightConnector1">
            <a:avLst/>
          </a:prstGeom>
          <a:noFill/>
          <a:ln w="31750" cap="flat" cmpd="sng" algn="ctr">
            <a:solidFill>
              <a:srgbClr val="0000FF"/>
            </a:solidFill>
            <a:prstDash val="solid"/>
            <a:round/>
            <a:headEnd type="none" w="med" len="med"/>
            <a:tailEnd type="arrow"/>
          </a:ln>
          <a:effectLst/>
        </p:spPr>
      </p:cxnSp>
      <p:sp>
        <p:nvSpPr>
          <p:cNvPr id="18" name="TextBox 28">
            <a:extLst>
              <a:ext uri="{FF2B5EF4-FFF2-40B4-BE49-F238E27FC236}">
                <a16:creationId xmlns:a16="http://schemas.microsoft.com/office/drawing/2014/main" id="{C7A34ADA-C5F5-61D7-B1C5-215FE3901199}"/>
              </a:ext>
            </a:extLst>
          </p:cNvPr>
          <p:cNvSpPr txBox="1"/>
          <p:nvPr/>
        </p:nvSpPr>
        <p:spPr bwMode="auto">
          <a:xfrm>
            <a:off x="9181937" y="2055174"/>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TextView</a:t>
            </a:r>
          </a:p>
        </p:txBody>
      </p:sp>
      <p:cxnSp>
        <p:nvCxnSpPr>
          <p:cNvPr id="19" name="Straight Arrow Connector 29">
            <a:extLst>
              <a:ext uri="{FF2B5EF4-FFF2-40B4-BE49-F238E27FC236}">
                <a16:creationId xmlns:a16="http://schemas.microsoft.com/office/drawing/2014/main" id="{1F0C6222-FB2E-B0B0-2572-6E69E51B5C62}"/>
              </a:ext>
            </a:extLst>
          </p:cNvPr>
          <p:cNvCxnSpPr>
            <a:cxnSpLocks/>
            <a:endCxn id="20" idx="1"/>
          </p:cNvCxnSpPr>
          <p:nvPr/>
        </p:nvCxnSpPr>
        <p:spPr bwMode="auto">
          <a:xfrm>
            <a:off x="6951643" y="3998213"/>
            <a:ext cx="2076116" cy="1461846"/>
          </a:xfrm>
          <a:prstGeom prst="straightConnector1">
            <a:avLst/>
          </a:prstGeom>
          <a:noFill/>
          <a:ln w="31750" cap="flat" cmpd="sng" algn="ctr">
            <a:solidFill>
              <a:srgbClr val="0000FF"/>
            </a:solidFill>
            <a:prstDash val="solid"/>
            <a:round/>
            <a:headEnd type="none" w="med" len="med"/>
            <a:tailEnd type="arrow"/>
          </a:ln>
          <a:effectLst/>
        </p:spPr>
      </p:cxnSp>
      <p:sp>
        <p:nvSpPr>
          <p:cNvPr id="20" name="TextBox 30">
            <a:extLst>
              <a:ext uri="{FF2B5EF4-FFF2-40B4-BE49-F238E27FC236}">
                <a16:creationId xmlns:a16="http://schemas.microsoft.com/office/drawing/2014/main" id="{26FABE92-DC7B-2A46-6C08-39F7EF1F1E4E}"/>
              </a:ext>
            </a:extLst>
          </p:cNvPr>
          <p:cNvSpPr txBox="1"/>
          <p:nvPr/>
        </p:nvSpPr>
        <p:spPr bwMode="auto">
          <a:xfrm>
            <a:off x="9027759" y="5321559"/>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Button</a:t>
            </a:r>
          </a:p>
        </p:txBody>
      </p:sp>
      <p:cxnSp>
        <p:nvCxnSpPr>
          <p:cNvPr id="21" name="Straight Arrow Connector 33">
            <a:extLst>
              <a:ext uri="{FF2B5EF4-FFF2-40B4-BE49-F238E27FC236}">
                <a16:creationId xmlns:a16="http://schemas.microsoft.com/office/drawing/2014/main" id="{F0B0FF99-D7EC-1569-A4D8-215D8D4CB01D}"/>
              </a:ext>
            </a:extLst>
          </p:cNvPr>
          <p:cNvCxnSpPr>
            <a:cxnSpLocks/>
          </p:cNvCxnSpPr>
          <p:nvPr/>
        </p:nvCxnSpPr>
        <p:spPr bwMode="auto">
          <a:xfrm flipH="1">
            <a:off x="3442733" y="3445243"/>
            <a:ext cx="1812439" cy="1675543"/>
          </a:xfrm>
          <a:prstGeom prst="straightConnector1">
            <a:avLst/>
          </a:prstGeom>
          <a:noFill/>
          <a:ln w="31750" cap="flat" cmpd="sng" algn="ctr">
            <a:solidFill>
              <a:srgbClr val="0000FF"/>
            </a:solidFill>
            <a:prstDash val="solid"/>
            <a:round/>
            <a:headEnd type="none" w="med" len="med"/>
            <a:tailEnd type="arrow"/>
          </a:ln>
          <a:effectLst/>
        </p:spPr>
      </p:cxnSp>
      <p:sp>
        <p:nvSpPr>
          <p:cNvPr id="22" name="TextBox 34">
            <a:extLst>
              <a:ext uri="{FF2B5EF4-FFF2-40B4-BE49-F238E27FC236}">
                <a16:creationId xmlns:a16="http://schemas.microsoft.com/office/drawing/2014/main" id="{F8BD1CB4-BC6A-137F-20F8-41631E133717}"/>
              </a:ext>
            </a:extLst>
          </p:cNvPr>
          <p:cNvSpPr txBox="1"/>
          <p:nvPr/>
        </p:nvSpPr>
        <p:spPr bwMode="auto">
          <a:xfrm>
            <a:off x="2502233" y="5321559"/>
            <a:ext cx="2095012"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TextView</a:t>
            </a:r>
          </a:p>
        </p:txBody>
      </p:sp>
      <p:cxnSp>
        <p:nvCxnSpPr>
          <p:cNvPr id="23" name="Straight Arrow Connector 36">
            <a:extLst>
              <a:ext uri="{FF2B5EF4-FFF2-40B4-BE49-F238E27FC236}">
                <a16:creationId xmlns:a16="http://schemas.microsoft.com/office/drawing/2014/main" id="{474C432B-63AF-D171-EB36-ED868B7241F9}"/>
              </a:ext>
            </a:extLst>
          </p:cNvPr>
          <p:cNvCxnSpPr>
            <a:cxnSpLocks/>
          </p:cNvCxnSpPr>
          <p:nvPr/>
        </p:nvCxnSpPr>
        <p:spPr bwMode="auto">
          <a:xfrm flipH="1">
            <a:off x="3074398" y="2933744"/>
            <a:ext cx="2095776" cy="2232005"/>
          </a:xfrm>
          <a:prstGeom prst="straightConnector1">
            <a:avLst/>
          </a:prstGeom>
          <a:noFill/>
          <a:ln w="31750" cap="flat" cmpd="sng" algn="ctr">
            <a:solidFill>
              <a:srgbClr val="0000FF"/>
            </a:solidFill>
            <a:prstDash val="solid"/>
            <a:round/>
            <a:headEnd type="none" w="med" len="med"/>
            <a:tailEnd type="arrow"/>
          </a:ln>
          <a:effectLst/>
        </p:spPr>
      </p:cxnSp>
      <p:cxnSp>
        <p:nvCxnSpPr>
          <p:cNvPr id="24" name="Straight Arrow Connector 39">
            <a:extLst>
              <a:ext uri="{FF2B5EF4-FFF2-40B4-BE49-F238E27FC236}">
                <a16:creationId xmlns:a16="http://schemas.microsoft.com/office/drawing/2014/main" id="{C88BC5D3-CB8E-0883-35AB-C5E23D099E61}"/>
              </a:ext>
            </a:extLst>
          </p:cNvPr>
          <p:cNvCxnSpPr/>
          <p:nvPr/>
        </p:nvCxnSpPr>
        <p:spPr bwMode="auto">
          <a:xfrm>
            <a:off x="7362015" y="2751168"/>
            <a:ext cx="2258332" cy="465132"/>
          </a:xfrm>
          <a:prstGeom prst="straightConnector1">
            <a:avLst/>
          </a:prstGeom>
          <a:noFill/>
          <a:ln w="31750" cap="flat" cmpd="sng" algn="ctr">
            <a:solidFill>
              <a:srgbClr val="0000FF"/>
            </a:solidFill>
            <a:prstDash val="solid"/>
            <a:round/>
            <a:headEnd type="none" w="med" len="med"/>
            <a:tailEnd type="arrow"/>
          </a:ln>
          <a:effectLst/>
        </p:spPr>
      </p:cxnSp>
      <p:cxnSp>
        <p:nvCxnSpPr>
          <p:cNvPr id="25" name="Straight Arrow Connector 42">
            <a:extLst>
              <a:ext uri="{FF2B5EF4-FFF2-40B4-BE49-F238E27FC236}">
                <a16:creationId xmlns:a16="http://schemas.microsoft.com/office/drawing/2014/main" id="{0DB04118-30C0-8DE9-798A-D8A76A1E26EF}"/>
              </a:ext>
            </a:extLst>
          </p:cNvPr>
          <p:cNvCxnSpPr/>
          <p:nvPr/>
        </p:nvCxnSpPr>
        <p:spPr bwMode="auto">
          <a:xfrm flipV="1">
            <a:off x="7391862" y="3370189"/>
            <a:ext cx="2228485" cy="34408"/>
          </a:xfrm>
          <a:prstGeom prst="straightConnector1">
            <a:avLst/>
          </a:prstGeom>
          <a:noFill/>
          <a:ln w="31750" cap="flat" cmpd="sng" algn="ctr">
            <a:solidFill>
              <a:srgbClr val="0000FF"/>
            </a:solidFill>
            <a:prstDash val="solid"/>
            <a:round/>
            <a:headEnd type="none" w="med" len="med"/>
            <a:tailEnd type="arrow"/>
          </a:ln>
          <a:effectLst/>
        </p:spPr>
      </p:cxnSp>
      <p:sp>
        <p:nvSpPr>
          <p:cNvPr id="26" name="TextBox 45">
            <a:extLst>
              <a:ext uri="{FF2B5EF4-FFF2-40B4-BE49-F238E27FC236}">
                <a16:creationId xmlns:a16="http://schemas.microsoft.com/office/drawing/2014/main" id="{EB18B56B-CB4F-CFCD-D096-15D4D6825CB4}"/>
              </a:ext>
            </a:extLst>
          </p:cNvPr>
          <p:cNvSpPr txBox="1"/>
          <p:nvPr/>
        </p:nvSpPr>
        <p:spPr bwMode="auto">
          <a:xfrm>
            <a:off x="9705690" y="3113664"/>
            <a:ext cx="1047506" cy="276999"/>
          </a:xfrm>
          <a:prstGeom prst="rect">
            <a:avLst/>
          </a:prstGeom>
          <a:noFill/>
          <a:ln w="9525">
            <a:noFill/>
            <a:miter lim="800000"/>
            <a:headEnd/>
            <a:tailEnd/>
          </a:ln>
        </p:spPr>
        <p:txBody>
          <a:bodyPr wrap="square" rtlCol="0">
            <a:spAutoFit/>
          </a:bodyPr>
          <a:lstStyle/>
          <a:p>
            <a:r>
              <a:rPr lang="fr-MA" sz="1200" b="1" dirty="0">
                <a:solidFill>
                  <a:srgbClr val="0F17B1"/>
                </a:solidFill>
                <a:latin typeface="Arial" pitchFamily="34" charset="0"/>
                <a:ea typeface="맑은 고딕" pitchFamily="50" charset="-127"/>
                <a:cs typeface="Arial" pitchFamily="34" charset="0"/>
              </a:rPr>
              <a:t>EditText</a:t>
            </a:r>
          </a:p>
        </p:txBody>
      </p:sp>
    </p:spTree>
    <p:extLst>
      <p:ext uri="{BB962C8B-B14F-4D97-AF65-F5344CB8AC3E}">
        <p14:creationId xmlns:p14="http://schemas.microsoft.com/office/powerpoint/2010/main" val="25597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p:bldP spid="12" grpId="0" animBg="1"/>
      <p:bldP spid="14" grpId="0"/>
      <p:bldP spid="15" grpId="0" animBg="1"/>
      <p:bldP spid="18" grpId="0"/>
      <p:bldP spid="20" grpId="0"/>
      <p:bldP spid="22" grpId="0"/>
      <p:bldP spid="2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3B0617FB-BFED-2D8B-1B5E-FFC8588DDE16}"/>
              </a:ext>
            </a:extLst>
          </p:cNvPr>
          <p:cNvSpPr>
            <a:spLocks noGrp="1"/>
          </p:cNvSpPr>
          <p:nvPr>
            <p:ph sz="quarter" idx="12"/>
          </p:nvPr>
        </p:nvSpPr>
        <p:spPr/>
        <p:txBody>
          <a:bodyPr/>
          <a:lstStyle/>
          <a:p>
            <a:r>
              <a:rPr lang="fr-FR" dirty="0">
                <a:solidFill>
                  <a:schemeClr val="tx1"/>
                </a:solidFill>
              </a:rPr>
              <a:t>Dernier </a:t>
            </a:r>
            <a:r>
              <a:rPr lang="fr-FR" dirty="0" err="1">
                <a:solidFill>
                  <a:schemeClr val="tx1"/>
                </a:solidFill>
              </a:rPr>
              <a:t>layout</a:t>
            </a:r>
            <a:r>
              <a:rPr lang="fr-FR" dirty="0">
                <a:solidFill>
                  <a:schemeClr val="tx1"/>
                </a:solidFill>
              </a:rPr>
              <a:t> de base, il permet d'organiser les éléments en tableau, comme en HTML, mais sans les bordures</a:t>
            </a:r>
            <a:r>
              <a:rPr lang="fr-FR" dirty="0"/>
              <a:t>.</a:t>
            </a:r>
            <a:endParaRPr lang="fr-MA" dirty="0"/>
          </a:p>
          <a:p>
            <a:endParaRPr lang="fr-FR" dirty="0"/>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TableLayout</a:t>
            </a:r>
            <a:endParaRPr lang="fr-MA" dirty="0"/>
          </a:p>
        </p:txBody>
      </p:sp>
      <p:sp>
        <p:nvSpPr>
          <p:cNvPr id="7" name="Content Placeholder 6">
            <a:extLst>
              <a:ext uri="{FF2B5EF4-FFF2-40B4-BE49-F238E27FC236}">
                <a16:creationId xmlns:a16="http://schemas.microsoft.com/office/drawing/2014/main" id="{690755E9-36EB-1E63-4992-86CC10C62F1C}"/>
              </a:ext>
            </a:extLst>
          </p:cNvPr>
          <p:cNvSpPr>
            <a:spLocks noGrp="1"/>
          </p:cNvSpPr>
          <p:nvPr>
            <p:ph sz="quarter" idx="15"/>
          </p:nvPr>
        </p:nvSpPr>
        <p:spPr>
          <a:xfrm>
            <a:off x="720000" y="2285651"/>
            <a:ext cx="10746576" cy="319714"/>
          </a:xfrm>
        </p:spPr>
        <p:txBody>
          <a:bodyPr/>
          <a:lstStyle/>
          <a:p>
            <a:r>
              <a:rPr lang="fr-FR" dirty="0"/>
              <a:t>Code XML</a:t>
            </a:r>
          </a:p>
        </p:txBody>
      </p:sp>
      <p:sp>
        <p:nvSpPr>
          <p:cNvPr id="8" name="Content Placeholder 7">
            <a:extLst>
              <a:ext uri="{FF2B5EF4-FFF2-40B4-BE49-F238E27FC236}">
                <a16:creationId xmlns:a16="http://schemas.microsoft.com/office/drawing/2014/main" id="{19918BBB-D872-6CC1-7CF3-60C3469D2833}"/>
              </a:ext>
            </a:extLst>
          </p:cNvPr>
          <p:cNvSpPr>
            <a:spLocks noGrp="1"/>
          </p:cNvSpPr>
          <p:nvPr>
            <p:ph sz="quarter" idx="14"/>
          </p:nvPr>
        </p:nvSpPr>
        <p:spPr>
          <a:xfrm>
            <a:off x="720725" y="2611449"/>
            <a:ext cx="10745788" cy="396800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r>
              <a:rPr lang="en-US" b="1" dirty="0">
                <a:solidFill>
                  <a:schemeClr val="bg1"/>
                </a:solidFill>
              </a:rPr>
              <a:t>&lt;?xml version="1.0" encoding="utf-8"?&gt;</a:t>
            </a:r>
          </a:p>
          <a:p>
            <a:pPr algn="just"/>
            <a:r>
              <a:rPr lang="en-US" b="1" dirty="0">
                <a:solidFill>
                  <a:schemeClr val="bg1"/>
                </a:solidFill>
              </a:rPr>
              <a:t>&lt;TableLayout xmlns:android="http://schemas.android.com/</a:t>
            </a:r>
            <a:r>
              <a:rPr lang="en-US" b="1" dirty="0" err="1">
                <a:solidFill>
                  <a:schemeClr val="bg1"/>
                </a:solidFill>
              </a:rPr>
              <a:t>apk</a:t>
            </a:r>
            <a:r>
              <a:rPr lang="en-US" b="1" dirty="0">
                <a:solidFill>
                  <a:schemeClr val="bg1"/>
                </a:solidFill>
              </a:rPr>
              <a:t>/res/android"</a:t>
            </a:r>
          </a:p>
          <a:p>
            <a:pPr algn="just"/>
            <a:r>
              <a:rPr lang="en-US" b="1" dirty="0">
                <a:solidFill>
                  <a:schemeClr val="bg1"/>
                </a:solidFill>
              </a:rPr>
              <a:t>  android:layout_width="</a:t>
            </a:r>
            <a:r>
              <a:rPr lang="en-US" b="1" dirty="0" err="1">
                <a:solidFill>
                  <a:schemeClr val="bg1"/>
                </a:solidFill>
              </a:rPr>
              <a:t>fill_parent</a:t>
            </a:r>
            <a:r>
              <a:rPr lang="en-US" b="1" dirty="0">
                <a:solidFill>
                  <a:schemeClr val="bg1"/>
                </a:solidFill>
              </a:rPr>
              <a:t>"</a:t>
            </a:r>
          </a:p>
          <a:p>
            <a:pPr algn="just"/>
            <a:r>
              <a:rPr lang="en-US" b="1" dirty="0">
                <a:solidFill>
                  <a:schemeClr val="bg1"/>
                </a:solidFill>
              </a:rPr>
              <a:t>  android:layout_height="</a:t>
            </a:r>
            <a:r>
              <a:rPr lang="en-US" b="1" dirty="0" err="1">
                <a:solidFill>
                  <a:schemeClr val="bg1"/>
                </a:solidFill>
              </a:rPr>
              <a:t>fill_parent</a:t>
            </a:r>
            <a:r>
              <a:rPr lang="en-US" b="1" dirty="0">
                <a:solidFill>
                  <a:schemeClr val="bg1"/>
                </a:solidFill>
              </a:rPr>
              <a:t>"</a:t>
            </a:r>
          </a:p>
          <a:p>
            <a:pPr algn="just"/>
            <a:r>
              <a:rPr lang="en-US" b="1" dirty="0">
                <a:solidFill>
                  <a:schemeClr val="bg1"/>
                </a:solidFill>
              </a:rPr>
              <a:t>  </a:t>
            </a:r>
            <a:r>
              <a:rPr lang="en-US" b="1" dirty="0" err="1">
                <a:solidFill>
                  <a:schemeClr val="bg1"/>
                </a:solidFill>
              </a:rPr>
              <a:t>android:stretchColumns</a:t>
            </a:r>
            <a:r>
              <a:rPr lang="en-US" b="1" dirty="0">
                <a:solidFill>
                  <a:schemeClr val="bg1"/>
                </a:solidFill>
              </a:rPr>
              <a:t>="1"&gt;</a:t>
            </a:r>
          </a:p>
          <a:p>
            <a:pPr algn="just"/>
            <a:r>
              <a:rPr lang="en-US" b="1" dirty="0">
                <a:solidFill>
                  <a:schemeClr val="bg1"/>
                </a:solidFill>
              </a:rPr>
              <a:t>&lt;</a:t>
            </a:r>
            <a:r>
              <a:rPr lang="en-US" b="1" dirty="0" err="1">
                <a:solidFill>
                  <a:schemeClr val="bg1"/>
                </a:solidFill>
              </a:rPr>
              <a:t>TableRow</a:t>
            </a:r>
            <a:r>
              <a:rPr lang="en-US" b="1" dirty="0">
                <a:solidFill>
                  <a:schemeClr val="bg1"/>
                </a:solidFill>
              </a:rPr>
              <a:t>&gt;</a:t>
            </a:r>
          </a:p>
          <a:p>
            <a:pPr algn="just"/>
            <a:r>
              <a:rPr lang="en-US" b="1" dirty="0">
                <a:solidFill>
                  <a:schemeClr val="bg1"/>
                </a:solidFill>
              </a:rPr>
              <a:t>…</a:t>
            </a:r>
          </a:p>
          <a:p>
            <a:pPr algn="just"/>
            <a:r>
              <a:rPr lang="en-US" b="1" dirty="0">
                <a:solidFill>
                  <a:schemeClr val="bg1"/>
                </a:solidFill>
              </a:rPr>
              <a:t>…</a:t>
            </a:r>
          </a:p>
          <a:p>
            <a:pPr algn="just"/>
            <a:r>
              <a:rPr lang="en-US" b="1" dirty="0">
                <a:solidFill>
                  <a:schemeClr val="bg1"/>
                </a:solidFill>
              </a:rPr>
              <a:t>&lt;/</a:t>
            </a:r>
            <a:r>
              <a:rPr lang="en-US" b="1" dirty="0" err="1">
                <a:solidFill>
                  <a:schemeClr val="bg1"/>
                </a:solidFill>
              </a:rPr>
              <a:t>TableRow</a:t>
            </a:r>
            <a:r>
              <a:rPr lang="en-US" b="1" dirty="0">
                <a:solidFill>
                  <a:schemeClr val="bg1"/>
                </a:solidFill>
              </a:rPr>
              <a:t>&gt;</a:t>
            </a:r>
          </a:p>
          <a:p>
            <a:pPr algn="just"/>
            <a:r>
              <a:rPr lang="en-US" b="1" dirty="0">
                <a:solidFill>
                  <a:schemeClr val="bg1"/>
                </a:solidFill>
              </a:rPr>
              <a:t> &lt;</a:t>
            </a:r>
            <a:r>
              <a:rPr lang="en-US" b="1" dirty="0" err="1">
                <a:solidFill>
                  <a:schemeClr val="bg1"/>
                </a:solidFill>
              </a:rPr>
              <a:t>TableRow</a:t>
            </a:r>
            <a:r>
              <a:rPr lang="en-US" b="1" dirty="0">
                <a:solidFill>
                  <a:schemeClr val="bg1"/>
                </a:solidFill>
              </a:rPr>
              <a:t>&gt;</a:t>
            </a:r>
          </a:p>
          <a:p>
            <a:pPr algn="just"/>
            <a:r>
              <a:rPr lang="en-US" b="1" dirty="0">
                <a:solidFill>
                  <a:schemeClr val="bg1"/>
                </a:solidFill>
              </a:rPr>
              <a:t>…..</a:t>
            </a:r>
          </a:p>
          <a:p>
            <a:pPr algn="just"/>
            <a:r>
              <a:rPr lang="en-US" b="1" dirty="0">
                <a:solidFill>
                  <a:schemeClr val="bg1"/>
                </a:solidFill>
              </a:rPr>
              <a:t>….</a:t>
            </a:r>
          </a:p>
          <a:p>
            <a:pPr algn="just"/>
            <a:r>
              <a:rPr lang="en-US" b="1" dirty="0">
                <a:solidFill>
                  <a:schemeClr val="bg1"/>
                </a:solidFill>
              </a:rPr>
              <a:t>&lt;/</a:t>
            </a:r>
            <a:r>
              <a:rPr lang="en-US" b="1" dirty="0" err="1">
                <a:solidFill>
                  <a:schemeClr val="bg1"/>
                </a:solidFill>
              </a:rPr>
              <a:t>TableRow</a:t>
            </a:r>
            <a:r>
              <a:rPr lang="en-US" b="1" dirty="0">
                <a:solidFill>
                  <a:schemeClr val="bg1"/>
                </a:solidFill>
              </a:rPr>
              <a:t>&gt;  </a:t>
            </a:r>
          </a:p>
          <a:p>
            <a:pPr algn="just"/>
            <a:r>
              <a:rPr lang="en-US" b="1" dirty="0">
                <a:solidFill>
                  <a:schemeClr val="bg1"/>
                </a:solidFill>
              </a:rPr>
              <a:t>&lt;/TableLayout&gt;</a:t>
            </a:r>
          </a:p>
        </p:txBody>
      </p:sp>
    </p:spTree>
    <p:extLst>
      <p:ext uri="{BB962C8B-B14F-4D97-AF65-F5344CB8AC3E}">
        <p14:creationId xmlns:p14="http://schemas.microsoft.com/office/powerpoint/2010/main" val="28249305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TableLayout</a:t>
            </a:r>
            <a:endParaRPr lang="fr-MA" dirty="0"/>
          </a:p>
        </p:txBody>
      </p:sp>
      <p:pic>
        <p:nvPicPr>
          <p:cNvPr id="12" name="Picture 2" descr="http://techiedreams.com/wp-content/uploads/2012/11/table-layout.png">
            <a:extLst>
              <a:ext uri="{FF2B5EF4-FFF2-40B4-BE49-F238E27FC236}">
                <a16:creationId xmlns:a16="http://schemas.microsoft.com/office/drawing/2014/main" id="{EFDD7CAC-9F49-1F26-BBF0-6FB503451A74}"/>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b="7031"/>
          <a:stretch/>
        </p:blipFill>
        <p:spPr bwMode="auto">
          <a:xfrm>
            <a:off x="3003248" y="1943100"/>
            <a:ext cx="6180741"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544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pic>
        <p:nvPicPr>
          <p:cNvPr id="8" name="Picture 2" descr="http://ptgmedia.pearsoncmg.com/images/rcex03_9780672336287/elementLinks/03fig14.jpg">
            <a:extLst>
              <a:ext uri="{FF2B5EF4-FFF2-40B4-BE49-F238E27FC236}">
                <a16:creationId xmlns:a16="http://schemas.microsoft.com/office/drawing/2014/main" id="{59C15BBB-D679-B16B-3499-52EF2CE42857}"/>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tretch/>
        </p:blipFill>
        <p:spPr bwMode="auto">
          <a:xfrm>
            <a:off x="1264179" y="2262814"/>
            <a:ext cx="3788127" cy="3467100"/>
          </a:xfrm>
          <a:prstGeom prst="roundRect">
            <a:avLst>
              <a:gd name="adj" fmla="val 8594"/>
            </a:avLst>
          </a:prstGeom>
          <a:solidFill>
            <a:srgbClr val="FFFFFF">
              <a:shade val="85000"/>
            </a:srgbClr>
          </a:solidFill>
          <a:ln>
            <a:noFill/>
          </a:ln>
          <a:effectLst>
            <a:reflection endPos="0" dist="5000" dir="5400000" sy="-100000" algn="bl" rotWithShape="0"/>
          </a:effectLst>
        </p:spPr>
      </p:pic>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TableLayout</a:t>
            </a:r>
            <a:endParaRPr lang="fr-MA" dirty="0"/>
          </a:p>
        </p:txBody>
      </p:sp>
      <p:sp>
        <p:nvSpPr>
          <p:cNvPr id="9" name="Content Placeholder 8">
            <a:extLst>
              <a:ext uri="{FF2B5EF4-FFF2-40B4-BE49-F238E27FC236}">
                <a16:creationId xmlns:a16="http://schemas.microsoft.com/office/drawing/2014/main" id="{8AB2659F-C861-D3C6-3C93-E02BE7E430DF}"/>
              </a:ext>
            </a:extLst>
          </p:cNvPr>
          <p:cNvSpPr>
            <a:spLocks noGrp="1"/>
          </p:cNvSpPr>
          <p:nvPr>
            <p:ph sz="quarter" idx="14"/>
          </p:nvPr>
        </p:nvSpPr>
        <p:spPr>
          <a:prstGeom prst="rect">
            <a:avLst/>
          </a:prstGeom>
          <a:solidFill>
            <a:schemeClr val="tx1"/>
          </a:solidFill>
        </p:spPr>
        <p:txBody>
          <a:bodyPr wrap="square">
            <a:spAutoFit/>
          </a:bodyPr>
          <a:lstStyle/>
          <a:p>
            <a:pPr>
              <a:lnSpc>
                <a:spcPct val="100000"/>
              </a:lnSpc>
              <a:spcBef>
                <a:spcPts val="0"/>
              </a:spcBef>
            </a:pPr>
            <a:r>
              <a:rPr lang="fr-FR" b="1" dirty="0">
                <a:solidFill>
                  <a:schemeClr val="bg1"/>
                </a:solidFill>
              </a:rPr>
              <a:t>&lt;</a:t>
            </a:r>
            <a:r>
              <a:rPr lang="fr-FR" b="1" dirty="0" err="1">
                <a:solidFill>
                  <a:schemeClr val="bg1"/>
                </a:solidFill>
              </a:rPr>
              <a:t>TableLayout</a:t>
            </a:r>
            <a:r>
              <a:rPr lang="fr-FR" b="1" dirty="0">
                <a:solidFill>
                  <a:schemeClr val="bg1"/>
                </a:solidFill>
              </a:rPr>
              <a:t> </a:t>
            </a:r>
            <a:r>
              <a:rPr lang="fr-FR" b="1" dirty="0" err="1">
                <a:solidFill>
                  <a:schemeClr val="bg1"/>
                </a:solidFill>
              </a:rPr>
              <a:t>xmlns:android</a:t>
            </a:r>
            <a:r>
              <a:rPr lang="fr-FR" b="1" dirty="0">
                <a:solidFill>
                  <a:schemeClr val="bg1"/>
                </a:solidFill>
              </a:rPr>
              <a:t>="http://schemas.android.com/</a:t>
            </a:r>
            <a:r>
              <a:rPr lang="fr-FR" b="1" dirty="0" err="1">
                <a:solidFill>
                  <a:schemeClr val="bg1"/>
                </a:solidFill>
              </a:rPr>
              <a:t>apk</a:t>
            </a:r>
            <a:r>
              <a:rPr lang="fr-FR" b="1" dirty="0">
                <a:solidFill>
                  <a:schemeClr val="bg1"/>
                </a:solidFill>
              </a:rPr>
              <a:t>/</a:t>
            </a:r>
            <a:r>
              <a:rPr lang="fr-FR" b="1" dirty="0" err="1">
                <a:solidFill>
                  <a:schemeClr val="bg1"/>
                </a:solidFill>
              </a:rPr>
              <a:t>res</a:t>
            </a:r>
            <a:r>
              <a:rPr lang="fr-FR" b="1" dirty="0">
                <a:solidFill>
                  <a:schemeClr val="bg1"/>
                </a:solidFill>
              </a:rPr>
              <a:t>/</a:t>
            </a:r>
            <a:r>
              <a:rPr lang="fr-FR" b="1" dirty="0" err="1">
                <a:solidFill>
                  <a:schemeClr val="bg1"/>
                </a:solidFill>
              </a:rPr>
              <a:t>android</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android:orientation</a:t>
            </a:r>
            <a:r>
              <a:rPr lang="fr-FR" b="1" dirty="0">
                <a:solidFill>
                  <a:schemeClr val="bg1"/>
                </a:solidFill>
              </a:rPr>
              <a:t>="vertical"</a:t>
            </a:r>
          </a:p>
          <a:p>
            <a:pPr>
              <a:lnSpc>
                <a:spcPct val="100000"/>
              </a:lnSpc>
              <a:spcBef>
                <a:spcPts val="0"/>
              </a:spcBef>
            </a:pPr>
            <a:r>
              <a:rPr lang="fr-FR" b="1" dirty="0">
                <a:solidFill>
                  <a:schemeClr val="bg1"/>
                </a:solidFill>
              </a:rPr>
              <a:t>    </a:t>
            </a:r>
            <a:r>
              <a:rPr lang="fr-FR" b="1" dirty="0" err="1">
                <a:solidFill>
                  <a:schemeClr val="bg1"/>
                </a:solidFill>
              </a:rPr>
              <a:t>android:layout_width</a:t>
            </a:r>
            <a:r>
              <a:rPr lang="fr-FR" b="1" dirty="0">
                <a:solidFill>
                  <a:schemeClr val="bg1"/>
                </a:solidFill>
              </a:rPr>
              <a:t>="</a:t>
            </a:r>
            <a:r>
              <a:rPr lang="fr-FR" b="1" dirty="0" err="1">
                <a:solidFill>
                  <a:schemeClr val="bg1"/>
                </a:solidFill>
              </a:rPr>
              <a:t>match_parent</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android:layout_height</a:t>
            </a:r>
            <a:r>
              <a:rPr lang="fr-FR" b="1" dirty="0">
                <a:solidFill>
                  <a:schemeClr val="bg1"/>
                </a:solidFill>
              </a:rPr>
              <a:t>="</a:t>
            </a:r>
            <a:r>
              <a:rPr lang="fr-FR" b="1" dirty="0" err="1">
                <a:solidFill>
                  <a:schemeClr val="bg1"/>
                </a:solidFill>
              </a:rPr>
              <a:t>match_parent</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android:stretchColumns</a:t>
            </a:r>
            <a:r>
              <a:rPr lang="fr-FR" b="1" dirty="0">
                <a:solidFill>
                  <a:schemeClr val="bg1"/>
                </a:solidFill>
              </a:rPr>
              <a:t>="1"&gt;</a:t>
            </a:r>
          </a:p>
          <a:p>
            <a:pPr>
              <a:lnSpc>
                <a:spcPct val="100000"/>
              </a:lnSpc>
              <a:spcBef>
                <a:spcPts val="0"/>
              </a:spcBef>
            </a:pPr>
            <a:r>
              <a:rPr lang="fr-FR" b="1" dirty="0">
                <a:solidFill>
                  <a:schemeClr val="bg1"/>
                </a:solidFill>
              </a:rPr>
              <a:t>    &lt;</a:t>
            </a:r>
            <a:r>
              <a:rPr lang="fr-FR" b="1" dirty="0" err="1">
                <a:solidFill>
                  <a:schemeClr val="bg1"/>
                </a:solidFill>
              </a:rPr>
              <a:t>TableRow</a:t>
            </a:r>
            <a:r>
              <a:rPr lang="fr-FR" b="1" dirty="0">
                <a:solidFill>
                  <a:schemeClr val="bg1"/>
                </a:solidFill>
              </a:rPr>
              <a:t> </a:t>
            </a:r>
            <a:r>
              <a:rPr lang="fr-FR" b="1" dirty="0" err="1">
                <a:solidFill>
                  <a:schemeClr val="bg1"/>
                </a:solidFill>
              </a:rPr>
              <a:t>android:padding</a:t>
            </a:r>
            <a:r>
              <a:rPr lang="fr-FR" b="1" dirty="0">
                <a:solidFill>
                  <a:schemeClr val="bg1"/>
                </a:solidFill>
              </a:rPr>
              <a:t>="5dp"&gt;</a:t>
            </a:r>
          </a:p>
          <a:p>
            <a:pPr>
              <a:lnSpc>
                <a:spcPct val="100000"/>
              </a:lnSpc>
              <a:spcBef>
                <a:spcPts val="0"/>
              </a:spcBef>
            </a:pPr>
            <a:r>
              <a:rPr lang="fr-FR" b="1" dirty="0">
                <a:solidFill>
                  <a:schemeClr val="bg1"/>
                </a:solidFill>
              </a:rPr>
              <a:t>        &lt;</a:t>
            </a:r>
            <a:r>
              <a:rPr lang="fr-FR" b="1" dirty="0" err="1">
                <a:solidFill>
                  <a:schemeClr val="bg1"/>
                </a:solidFill>
              </a:rPr>
              <a:t>TextView</a:t>
            </a:r>
            <a:endParaRPr lang="fr-FR" b="1" dirty="0">
              <a:solidFill>
                <a:schemeClr val="bg1"/>
              </a:solidFill>
            </a:endParaRPr>
          </a:p>
          <a:p>
            <a:pPr>
              <a:lnSpc>
                <a:spcPct val="100000"/>
              </a:lnSpc>
              <a:spcBef>
                <a:spcPts val="0"/>
              </a:spcBef>
            </a:pPr>
            <a:r>
              <a:rPr lang="fr-FR" b="1" dirty="0">
                <a:solidFill>
                  <a:schemeClr val="bg1"/>
                </a:solidFill>
              </a:rPr>
              <a:t>            </a:t>
            </a:r>
            <a:r>
              <a:rPr lang="fr-FR" b="1" dirty="0" err="1">
                <a:solidFill>
                  <a:schemeClr val="bg1"/>
                </a:solidFill>
              </a:rPr>
              <a:t>android:layout_height</a:t>
            </a:r>
            <a:r>
              <a:rPr lang="fr-FR" b="1" dirty="0">
                <a:solidFill>
                  <a:schemeClr val="bg1"/>
                </a:solidFill>
              </a:rPr>
              <a:t>="</a:t>
            </a:r>
            <a:r>
              <a:rPr lang="fr-FR" b="1" dirty="0" err="1">
                <a:solidFill>
                  <a:schemeClr val="bg1"/>
                </a:solidFill>
              </a:rPr>
              <a:t>wrap_content</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android:text</a:t>
            </a:r>
            <a:r>
              <a:rPr lang="fr-FR" b="1" dirty="0">
                <a:solidFill>
                  <a:schemeClr val="bg1"/>
                </a:solidFill>
              </a:rPr>
              <a:t>="New Product </a:t>
            </a:r>
            <a:r>
              <a:rPr lang="fr-FR" b="1" dirty="0" err="1">
                <a:solidFill>
                  <a:schemeClr val="bg1"/>
                </a:solidFill>
              </a:rPr>
              <a:t>Form</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android:typeface</a:t>
            </a:r>
            <a:r>
              <a:rPr lang="fr-FR" b="1" dirty="0">
                <a:solidFill>
                  <a:schemeClr val="bg1"/>
                </a:solidFill>
              </a:rPr>
              <a:t>="</a:t>
            </a:r>
            <a:r>
              <a:rPr lang="fr-FR" b="1" dirty="0" err="1">
                <a:solidFill>
                  <a:schemeClr val="bg1"/>
                </a:solidFill>
              </a:rPr>
              <a:t>serif</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android:layout_span</a:t>
            </a:r>
            <a:r>
              <a:rPr lang="fr-FR" b="1" dirty="0">
                <a:solidFill>
                  <a:schemeClr val="bg1"/>
                </a:solidFill>
              </a:rPr>
              <a:t>="2"</a:t>
            </a:r>
          </a:p>
          <a:p>
            <a:pPr>
              <a:lnSpc>
                <a:spcPct val="100000"/>
              </a:lnSpc>
              <a:spcBef>
                <a:spcPts val="0"/>
              </a:spcBef>
            </a:pPr>
            <a:r>
              <a:rPr lang="fr-FR" b="1" dirty="0">
                <a:solidFill>
                  <a:schemeClr val="bg1"/>
                </a:solidFill>
              </a:rPr>
              <a:t>            </a:t>
            </a:r>
            <a:r>
              <a:rPr lang="fr-FR" b="1" dirty="0" err="1">
                <a:solidFill>
                  <a:schemeClr val="bg1"/>
                </a:solidFill>
              </a:rPr>
              <a:t>android:gravity</a:t>
            </a:r>
            <a:r>
              <a:rPr lang="fr-FR" b="1" dirty="0">
                <a:solidFill>
                  <a:schemeClr val="bg1"/>
                </a:solidFill>
              </a:rPr>
              <a:t>="</a:t>
            </a:r>
            <a:r>
              <a:rPr lang="fr-FR" b="1" dirty="0" err="1">
                <a:solidFill>
                  <a:schemeClr val="bg1"/>
                </a:solidFill>
              </a:rPr>
              <a:t>center_horizontal</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android:textSize</a:t>
            </a:r>
            <a:r>
              <a:rPr lang="fr-FR" b="1" dirty="0">
                <a:solidFill>
                  <a:schemeClr val="bg1"/>
                </a:solidFill>
              </a:rPr>
              <a:t>="20dp" /&gt;</a:t>
            </a:r>
          </a:p>
          <a:p>
            <a:pPr>
              <a:lnSpc>
                <a:spcPct val="100000"/>
              </a:lnSpc>
              <a:spcBef>
                <a:spcPts val="0"/>
              </a:spcBef>
            </a:pPr>
            <a:r>
              <a:rPr lang="fr-FR" b="1" dirty="0">
                <a:solidFill>
                  <a:schemeClr val="bg1"/>
                </a:solidFill>
              </a:rPr>
              <a:t>    &lt;/</a:t>
            </a:r>
            <a:r>
              <a:rPr lang="fr-FR" b="1" dirty="0" err="1">
                <a:solidFill>
                  <a:schemeClr val="bg1"/>
                </a:solidFill>
              </a:rPr>
              <a:t>TableRow</a:t>
            </a:r>
            <a:r>
              <a:rPr lang="fr-FR" b="1" dirty="0">
                <a:solidFill>
                  <a:schemeClr val="bg1"/>
                </a:solidFill>
              </a:rPr>
              <a:t>&gt;</a:t>
            </a:r>
          </a:p>
          <a:p>
            <a:pPr>
              <a:lnSpc>
                <a:spcPct val="100000"/>
              </a:lnSpc>
              <a:spcBef>
                <a:spcPts val="0"/>
              </a:spcBef>
            </a:pPr>
            <a:r>
              <a:rPr lang="fr-FR" b="1" dirty="0">
                <a:solidFill>
                  <a:schemeClr val="bg1"/>
                </a:solidFill>
              </a:rPr>
              <a:t>    &lt;</a:t>
            </a:r>
            <a:r>
              <a:rPr lang="fr-FR" b="1" dirty="0" err="1">
                <a:solidFill>
                  <a:schemeClr val="bg1"/>
                </a:solidFill>
              </a:rPr>
              <a:t>TableRow</a:t>
            </a:r>
            <a:r>
              <a:rPr lang="fr-FR" b="1" dirty="0">
                <a:solidFill>
                  <a:schemeClr val="bg1"/>
                </a:solidFill>
              </a:rPr>
              <a:t>&gt;</a:t>
            </a:r>
          </a:p>
          <a:p>
            <a:pPr>
              <a:lnSpc>
                <a:spcPct val="100000"/>
              </a:lnSpc>
              <a:spcBef>
                <a:spcPts val="0"/>
              </a:spcBef>
            </a:pPr>
            <a:r>
              <a:rPr lang="fr-FR" b="1" dirty="0">
                <a:solidFill>
                  <a:schemeClr val="bg1"/>
                </a:solidFill>
              </a:rPr>
              <a:t>        &lt;</a:t>
            </a:r>
            <a:r>
              <a:rPr lang="fr-FR" b="1" dirty="0" err="1">
                <a:solidFill>
                  <a:schemeClr val="bg1"/>
                </a:solidFill>
              </a:rPr>
              <a:t>TextView</a:t>
            </a:r>
            <a:endParaRPr lang="fr-FR" b="1" dirty="0">
              <a:solidFill>
                <a:schemeClr val="bg1"/>
              </a:solidFill>
            </a:endParaRPr>
          </a:p>
          <a:p>
            <a:pPr>
              <a:lnSpc>
                <a:spcPct val="100000"/>
              </a:lnSpc>
              <a:spcBef>
                <a:spcPts val="0"/>
              </a:spcBef>
            </a:pPr>
            <a:r>
              <a:rPr lang="fr-FR" b="1" dirty="0">
                <a:solidFill>
                  <a:schemeClr val="bg1"/>
                </a:solidFill>
              </a:rPr>
              <a:t>            </a:t>
            </a:r>
            <a:r>
              <a:rPr lang="fr-FR" b="1" dirty="0" err="1">
                <a:solidFill>
                  <a:schemeClr val="bg1"/>
                </a:solidFill>
              </a:rPr>
              <a:t>android:layout_height</a:t>
            </a:r>
            <a:r>
              <a:rPr lang="fr-FR" b="1" dirty="0">
                <a:solidFill>
                  <a:schemeClr val="bg1"/>
                </a:solidFill>
              </a:rPr>
              <a:t>="</a:t>
            </a:r>
            <a:r>
              <a:rPr lang="fr-FR" b="1" dirty="0" err="1">
                <a:solidFill>
                  <a:schemeClr val="bg1"/>
                </a:solidFill>
              </a:rPr>
              <a:t>wrap_content</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android:text</a:t>
            </a:r>
            <a:r>
              <a:rPr lang="fr-FR" b="1" dirty="0">
                <a:solidFill>
                  <a:schemeClr val="bg1"/>
                </a:solidFill>
              </a:rPr>
              <a:t>="Product Code:"</a:t>
            </a:r>
          </a:p>
          <a:p>
            <a:pPr>
              <a:lnSpc>
                <a:spcPct val="100000"/>
              </a:lnSpc>
              <a:spcBef>
                <a:spcPts val="0"/>
              </a:spcBef>
            </a:pPr>
            <a:r>
              <a:rPr lang="fr-FR" b="1" dirty="0">
                <a:solidFill>
                  <a:schemeClr val="bg1"/>
                </a:solidFill>
              </a:rPr>
              <a:t>            </a:t>
            </a:r>
            <a:r>
              <a:rPr lang="fr-FR" b="1" dirty="0" err="1">
                <a:solidFill>
                  <a:schemeClr val="bg1"/>
                </a:solidFill>
              </a:rPr>
              <a:t>android:layout_column</a:t>
            </a:r>
            <a:r>
              <a:rPr lang="fr-FR" b="1" dirty="0">
                <a:solidFill>
                  <a:schemeClr val="bg1"/>
                </a:solidFill>
              </a:rPr>
              <a:t>="0"/&gt;</a:t>
            </a:r>
          </a:p>
          <a:p>
            <a:pPr>
              <a:lnSpc>
                <a:spcPct val="100000"/>
              </a:lnSpc>
              <a:spcBef>
                <a:spcPts val="0"/>
              </a:spcBef>
            </a:pPr>
            <a:r>
              <a:rPr lang="fr-FR" b="1" dirty="0">
                <a:solidFill>
                  <a:schemeClr val="bg1"/>
                </a:solidFill>
              </a:rPr>
              <a:t>        &lt;</a:t>
            </a:r>
            <a:r>
              <a:rPr lang="fr-FR" b="1" dirty="0" err="1">
                <a:solidFill>
                  <a:schemeClr val="bg1"/>
                </a:solidFill>
              </a:rPr>
              <a:t>EditText</a:t>
            </a:r>
            <a:endParaRPr lang="fr-FR" b="1" dirty="0">
              <a:solidFill>
                <a:schemeClr val="bg1"/>
              </a:solidFill>
            </a:endParaRPr>
          </a:p>
          <a:p>
            <a:pPr>
              <a:lnSpc>
                <a:spcPct val="100000"/>
              </a:lnSpc>
              <a:spcBef>
                <a:spcPts val="0"/>
              </a:spcBef>
            </a:pPr>
            <a:r>
              <a:rPr lang="fr-FR" b="1" dirty="0">
                <a:solidFill>
                  <a:schemeClr val="bg1"/>
                </a:solidFill>
              </a:rPr>
              <a:t>            </a:t>
            </a:r>
            <a:r>
              <a:rPr lang="fr-FR" b="1" dirty="0" err="1">
                <a:solidFill>
                  <a:schemeClr val="bg1"/>
                </a:solidFill>
              </a:rPr>
              <a:t>android:id</a:t>
            </a:r>
            <a:r>
              <a:rPr lang="fr-FR" b="1" dirty="0">
                <a:solidFill>
                  <a:schemeClr val="bg1"/>
                </a:solidFill>
              </a:rPr>
              <a:t>="@+id/</a:t>
            </a:r>
            <a:r>
              <a:rPr lang="fr-FR" b="1" dirty="0" err="1">
                <a:solidFill>
                  <a:schemeClr val="bg1"/>
                </a:solidFill>
              </a:rPr>
              <a:t>prod_code</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android:layout_height</a:t>
            </a:r>
            <a:r>
              <a:rPr lang="fr-FR" b="1" dirty="0">
                <a:solidFill>
                  <a:schemeClr val="bg1"/>
                </a:solidFill>
              </a:rPr>
              <a:t>="</a:t>
            </a:r>
            <a:r>
              <a:rPr lang="fr-FR" b="1" dirty="0" err="1">
                <a:solidFill>
                  <a:schemeClr val="bg1"/>
                </a:solidFill>
              </a:rPr>
              <a:t>wrap_content</a:t>
            </a:r>
            <a:r>
              <a:rPr lang="fr-FR" b="1" dirty="0">
                <a:solidFill>
                  <a:schemeClr val="bg1"/>
                </a:solidFill>
              </a:rPr>
              <a:t>"</a:t>
            </a:r>
          </a:p>
          <a:p>
            <a:pPr>
              <a:lnSpc>
                <a:spcPct val="100000"/>
              </a:lnSpc>
              <a:spcBef>
                <a:spcPts val="0"/>
              </a:spcBef>
            </a:pPr>
            <a:r>
              <a:rPr lang="fr-FR" b="1" dirty="0">
                <a:solidFill>
                  <a:schemeClr val="bg1"/>
                </a:solidFill>
              </a:rPr>
              <a:t>            </a:t>
            </a:r>
            <a:r>
              <a:rPr lang="fr-FR" b="1" dirty="0" err="1">
                <a:solidFill>
                  <a:schemeClr val="bg1"/>
                </a:solidFill>
              </a:rPr>
              <a:t>android:layout_column</a:t>
            </a:r>
            <a:r>
              <a:rPr lang="fr-FR" b="1" dirty="0">
                <a:solidFill>
                  <a:schemeClr val="bg1"/>
                </a:solidFill>
              </a:rPr>
              <a:t>="1"/&gt;</a:t>
            </a:r>
          </a:p>
          <a:p>
            <a:pPr>
              <a:lnSpc>
                <a:spcPct val="100000"/>
              </a:lnSpc>
              <a:spcBef>
                <a:spcPts val="0"/>
              </a:spcBef>
            </a:pPr>
            <a:r>
              <a:rPr lang="fr-FR" b="1" dirty="0">
                <a:solidFill>
                  <a:schemeClr val="bg1"/>
                </a:solidFill>
              </a:rPr>
              <a:t>    &lt;/</a:t>
            </a:r>
            <a:r>
              <a:rPr lang="fr-FR" b="1" dirty="0" err="1">
                <a:solidFill>
                  <a:schemeClr val="bg1"/>
                </a:solidFill>
              </a:rPr>
              <a:t>TableRow</a:t>
            </a:r>
            <a:r>
              <a:rPr lang="fr-FR" b="1" dirty="0">
                <a:solidFill>
                  <a:schemeClr val="bg1"/>
                </a:solidFill>
              </a:rPr>
              <a:t>&gt;</a:t>
            </a:r>
          </a:p>
        </p:txBody>
      </p:sp>
      <p:sp>
        <p:nvSpPr>
          <p:cNvPr id="10" name="Content Placeholder 9">
            <a:extLst>
              <a:ext uri="{FF2B5EF4-FFF2-40B4-BE49-F238E27FC236}">
                <a16:creationId xmlns:a16="http://schemas.microsoft.com/office/drawing/2014/main" id="{2C58CCCF-E1D8-03E7-07D9-45B41B9178B2}"/>
              </a:ext>
            </a:extLst>
          </p:cNvPr>
          <p:cNvSpPr>
            <a:spLocks noGrp="1"/>
          </p:cNvSpPr>
          <p:nvPr>
            <p:ph sz="quarter" idx="15"/>
          </p:nvPr>
        </p:nvSpPr>
        <p:spPr/>
        <p:txBody>
          <a:bodyPr/>
          <a:lstStyle/>
          <a:p>
            <a:r>
              <a:rPr lang="fr-FR" dirty="0"/>
              <a:t>Code XML</a:t>
            </a:r>
          </a:p>
        </p:txBody>
      </p:sp>
    </p:spTree>
    <p:extLst>
      <p:ext uri="{BB962C8B-B14F-4D97-AF65-F5344CB8AC3E}">
        <p14:creationId xmlns:p14="http://schemas.microsoft.com/office/powerpoint/2010/main" val="4212746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3AFA81EB-2F83-5AFE-2189-D3028583B908}"/>
              </a:ext>
            </a:extLst>
          </p:cNvPr>
          <p:cNvSpPr>
            <a:spLocks noGrp="1"/>
          </p:cNvSpPr>
          <p:nvPr>
            <p:ph sz="quarter" idx="13"/>
          </p:nvPr>
        </p:nvSpPr>
        <p:spPr/>
        <p:txBody>
          <a:bodyPr/>
          <a:lstStyle/>
          <a:p>
            <a:r>
              <a:rPr lang="fr-FR" dirty="0"/>
              <a:t>Création de </a:t>
            </a:r>
            <a:r>
              <a:rPr lang="fr-FR" dirty="0" err="1"/>
              <a:t>TextView</a:t>
            </a:r>
            <a:r>
              <a:rPr lang="fr-FR" dirty="0"/>
              <a:t> en code Java</a:t>
            </a:r>
          </a:p>
        </p:txBody>
      </p:sp>
      <p:sp>
        <p:nvSpPr>
          <p:cNvPr id="6" name="TextBox 5">
            <a:extLst>
              <a:ext uri="{FF2B5EF4-FFF2-40B4-BE49-F238E27FC236}">
                <a16:creationId xmlns:a16="http://schemas.microsoft.com/office/drawing/2014/main" id="{97C2A9D1-ED0B-1FBF-7465-8442DE3156B8}"/>
              </a:ext>
            </a:extLst>
          </p:cNvPr>
          <p:cNvSpPr txBox="1"/>
          <p:nvPr/>
        </p:nvSpPr>
        <p:spPr>
          <a:xfrm>
            <a:off x="928255" y="1931418"/>
            <a:ext cx="8215745" cy="3507179"/>
          </a:xfrm>
          <a:prstGeom prst="rect">
            <a:avLst/>
          </a:prstGeom>
          <a:noFill/>
        </p:spPr>
        <p:txBody>
          <a:bodyPr wrap="square">
            <a:spAutoFit/>
          </a:bodyPr>
          <a:lstStyle/>
          <a:p>
            <a:pPr marL="0" lvl="0" indent="0" algn="l" rtl="0">
              <a:lnSpc>
                <a:spcPct val="200000"/>
              </a:lnSpc>
              <a:spcBef>
                <a:spcPts val="500"/>
              </a:spcBef>
              <a:spcAft>
                <a:spcPts val="0"/>
              </a:spcAft>
              <a:buClr>
                <a:schemeClr val="dk1"/>
              </a:buClr>
              <a:buSzPts val="1100"/>
              <a:buFont typeface="Arial"/>
              <a:buNone/>
            </a:pPr>
            <a:r>
              <a:rPr lang="fr-FR" sz="1200" dirty="0" err="1">
                <a:latin typeface="Consolas"/>
                <a:ea typeface="Consolas"/>
                <a:cs typeface="Consolas"/>
                <a:sym typeface="Consolas"/>
              </a:rPr>
              <a:t>TextView</a:t>
            </a:r>
            <a:r>
              <a:rPr lang="fr-FR" sz="1200" dirty="0">
                <a:latin typeface="Consolas"/>
                <a:ea typeface="Consolas"/>
                <a:cs typeface="Consolas"/>
                <a:sym typeface="Consolas"/>
              </a:rPr>
              <a:t> </a:t>
            </a:r>
            <a:r>
              <a:rPr lang="fr-FR" sz="1200" dirty="0" err="1">
                <a:latin typeface="Consolas"/>
                <a:ea typeface="Consolas"/>
                <a:cs typeface="Consolas"/>
                <a:sym typeface="Consolas"/>
              </a:rPr>
              <a:t>myTextview</a:t>
            </a:r>
            <a:r>
              <a:rPr lang="fr-FR" sz="1200" dirty="0">
                <a:latin typeface="Consolas"/>
                <a:ea typeface="Consolas"/>
                <a:cs typeface="Consolas"/>
                <a:sym typeface="Consolas"/>
              </a:rPr>
              <a:t> = new </a:t>
            </a:r>
            <a:r>
              <a:rPr lang="fr-FR" sz="1200" dirty="0" err="1">
                <a:latin typeface="Consolas"/>
                <a:ea typeface="Consolas"/>
                <a:cs typeface="Consolas"/>
                <a:sym typeface="Consolas"/>
              </a:rPr>
              <a:t>TextView</a:t>
            </a:r>
            <a:r>
              <a:rPr lang="fr-FR" sz="1200" dirty="0">
                <a:latin typeface="Consolas"/>
                <a:ea typeface="Consolas"/>
                <a:cs typeface="Consolas"/>
                <a:sym typeface="Consolas"/>
              </a:rPr>
              <a:t>(</a:t>
            </a:r>
            <a:r>
              <a:rPr lang="fr-FR" sz="1200" dirty="0" err="1">
                <a:latin typeface="Consolas"/>
                <a:ea typeface="Consolas"/>
                <a:cs typeface="Consolas"/>
                <a:sym typeface="Consolas"/>
              </a:rPr>
              <a:t>this</a:t>
            </a:r>
            <a:r>
              <a:rPr lang="fr-FR" sz="1200" dirty="0">
                <a:latin typeface="Consolas"/>
                <a:ea typeface="Consolas"/>
                <a:cs typeface="Consolas"/>
                <a:sym typeface="Consolas"/>
              </a:rPr>
              <a:t>);</a:t>
            </a:r>
          </a:p>
          <a:p>
            <a:pPr marL="0" lvl="0" indent="0" algn="l" rtl="0">
              <a:lnSpc>
                <a:spcPct val="200000"/>
              </a:lnSpc>
              <a:spcBef>
                <a:spcPts val="500"/>
              </a:spcBef>
              <a:spcAft>
                <a:spcPts val="0"/>
              </a:spcAft>
              <a:buClr>
                <a:schemeClr val="dk1"/>
              </a:buClr>
              <a:buSzPts val="1100"/>
              <a:buFont typeface="Arial"/>
              <a:buNone/>
            </a:pPr>
            <a:r>
              <a:rPr lang="fr-FR" sz="1200" dirty="0" err="1">
                <a:latin typeface="Consolas"/>
                <a:ea typeface="Consolas"/>
                <a:cs typeface="Consolas"/>
                <a:sym typeface="Consolas"/>
              </a:rPr>
              <a:t>myTextView.setWidth</a:t>
            </a:r>
            <a:r>
              <a:rPr lang="fr-FR" sz="1200" dirty="0">
                <a:latin typeface="Consolas"/>
                <a:ea typeface="Consolas"/>
                <a:cs typeface="Consolas"/>
                <a:sym typeface="Consolas"/>
              </a:rPr>
              <a:t>(</a:t>
            </a:r>
            <a:r>
              <a:rPr lang="fr-FR" sz="1200" dirty="0" err="1">
                <a:latin typeface="Consolas"/>
                <a:ea typeface="Consolas"/>
                <a:cs typeface="Consolas"/>
                <a:sym typeface="Consolas"/>
              </a:rPr>
              <a:t>LayoutParams.MATCH_PARENT</a:t>
            </a:r>
            <a:r>
              <a:rPr lang="fr-FR" sz="1200" dirty="0">
                <a:latin typeface="Consolas"/>
                <a:ea typeface="Consolas"/>
                <a:cs typeface="Consolas"/>
                <a:sym typeface="Consolas"/>
              </a:rPr>
              <a:t>);</a:t>
            </a:r>
          </a:p>
          <a:p>
            <a:pPr marL="0" lvl="0" indent="0" algn="l" rtl="0">
              <a:lnSpc>
                <a:spcPct val="200000"/>
              </a:lnSpc>
              <a:spcBef>
                <a:spcPts val="500"/>
              </a:spcBef>
              <a:spcAft>
                <a:spcPts val="0"/>
              </a:spcAft>
              <a:buClr>
                <a:schemeClr val="dk1"/>
              </a:buClr>
              <a:buSzPts val="1100"/>
              <a:buFont typeface="Arial"/>
              <a:buNone/>
            </a:pPr>
            <a:r>
              <a:rPr lang="fr-FR" sz="1200" dirty="0" err="1">
                <a:latin typeface="Consolas"/>
                <a:ea typeface="Consolas"/>
                <a:cs typeface="Consolas"/>
                <a:sym typeface="Consolas"/>
              </a:rPr>
              <a:t>myTextView.setHeight</a:t>
            </a:r>
            <a:r>
              <a:rPr lang="fr-FR" sz="1200" dirty="0">
                <a:latin typeface="Consolas"/>
                <a:ea typeface="Consolas"/>
                <a:cs typeface="Consolas"/>
                <a:sym typeface="Consolas"/>
              </a:rPr>
              <a:t>(</a:t>
            </a:r>
            <a:r>
              <a:rPr lang="fr-FR" sz="1200" dirty="0" err="1">
                <a:latin typeface="Consolas"/>
                <a:ea typeface="Consolas"/>
                <a:cs typeface="Consolas"/>
                <a:sym typeface="Consolas"/>
              </a:rPr>
              <a:t>LayoutParams.WRAP_CONTENT</a:t>
            </a:r>
            <a:r>
              <a:rPr lang="fr-FR" sz="1200" dirty="0">
                <a:latin typeface="Consolas"/>
                <a:ea typeface="Consolas"/>
                <a:cs typeface="Consolas"/>
                <a:sym typeface="Consolas"/>
              </a:rPr>
              <a:t>);</a:t>
            </a:r>
          </a:p>
          <a:p>
            <a:pPr marL="0" lvl="0" indent="0" algn="l" rtl="0">
              <a:lnSpc>
                <a:spcPct val="200000"/>
              </a:lnSpc>
              <a:spcBef>
                <a:spcPts val="500"/>
              </a:spcBef>
              <a:spcAft>
                <a:spcPts val="0"/>
              </a:spcAft>
              <a:buClr>
                <a:schemeClr val="dk1"/>
              </a:buClr>
              <a:buSzPts val="1100"/>
              <a:buFont typeface="Arial"/>
              <a:buNone/>
            </a:pPr>
            <a:r>
              <a:rPr lang="fr-FR" sz="1200" dirty="0" err="1">
                <a:latin typeface="Consolas"/>
                <a:ea typeface="Consolas"/>
                <a:cs typeface="Consolas"/>
                <a:sym typeface="Consolas"/>
              </a:rPr>
              <a:t>myTextView.setMinLines</a:t>
            </a:r>
            <a:r>
              <a:rPr lang="fr-FR" sz="1200" dirty="0">
                <a:latin typeface="Consolas"/>
                <a:ea typeface="Consolas"/>
                <a:cs typeface="Consolas"/>
                <a:sym typeface="Consolas"/>
              </a:rPr>
              <a:t>(3);</a:t>
            </a:r>
          </a:p>
          <a:p>
            <a:pPr marL="0" lvl="0" indent="0" algn="l" rtl="0">
              <a:lnSpc>
                <a:spcPct val="200000"/>
              </a:lnSpc>
              <a:spcBef>
                <a:spcPts val="500"/>
              </a:spcBef>
              <a:spcAft>
                <a:spcPts val="0"/>
              </a:spcAft>
              <a:buClr>
                <a:schemeClr val="dk1"/>
              </a:buClr>
              <a:buSzPts val="1100"/>
              <a:buFont typeface="Arial"/>
              <a:buNone/>
            </a:pPr>
            <a:r>
              <a:rPr lang="fr-FR" sz="1200" dirty="0" err="1">
                <a:latin typeface="Consolas"/>
                <a:ea typeface="Consolas"/>
                <a:cs typeface="Consolas"/>
                <a:sym typeface="Consolas"/>
              </a:rPr>
              <a:t>myTextView.setText</a:t>
            </a:r>
            <a:r>
              <a:rPr lang="fr-FR" sz="1200" dirty="0">
                <a:latin typeface="Consolas"/>
                <a:ea typeface="Consolas"/>
                <a:cs typeface="Consolas"/>
                <a:sym typeface="Consolas"/>
              </a:rPr>
              <a:t>(</a:t>
            </a:r>
            <a:r>
              <a:rPr lang="fr-FR" sz="1200" dirty="0" err="1">
                <a:latin typeface="Consolas"/>
                <a:ea typeface="Consolas"/>
                <a:cs typeface="Consolas"/>
                <a:sym typeface="Consolas"/>
              </a:rPr>
              <a:t>R.string.my_story</a:t>
            </a:r>
            <a:r>
              <a:rPr lang="fr-FR" sz="1200" dirty="0">
                <a:latin typeface="Consolas"/>
                <a:ea typeface="Consolas"/>
                <a:cs typeface="Consolas"/>
                <a:sym typeface="Consolas"/>
              </a:rPr>
              <a:t>);</a:t>
            </a:r>
          </a:p>
          <a:p>
            <a:pPr marL="0" lvl="0" indent="0" algn="l" rtl="0">
              <a:lnSpc>
                <a:spcPct val="200000"/>
              </a:lnSpc>
              <a:spcBef>
                <a:spcPts val="500"/>
              </a:spcBef>
              <a:spcAft>
                <a:spcPts val="0"/>
              </a:spcAft>
              <a:buNone/>
            </a:pPr>
            <a:r>
              <a:rPr lang="fr-FR" sz="1200" dirty="0" err="1">
                <a:latin typeface="Consolas"/>
                <a:ea typeface="Consolas"/>
                <a:cs typeface="Consolas"/>
                <a:sym typeface="Consolas"/>
              </a:rPr>
              <a:t>myTextView.append</a:t>
            </a:r>
            <a:r>
              <a:rPr lang="fr-FR" sz="1200" dirty="0">
                <a:latin typeface="Consolas"/>
                <a:ea typeface="Consolas"/>
                <a:cs typeface="Consolas"/>
                <a:sym typeface="Consolas"/>
              </a:rPr>
              <a:t>(</a:t>
            </a:r>
            <a:r>
              <a:rPr lang="fr-FR" sz="1200" dirty="0" err="1">
                <a:latin typeface="Consolas"/>
                <a:ea typeface="Consolas"/>
                <a:cs typeface="Consolas"/>
                <a:sym typeface="Consolas"/>
              </a:rPr>
              <a:t>userComment</a:t>
            </a:r>
            <a:r>
              <a:rPr lang="fr-FR" sz="1200" dirty="0">
                <a:latin typeface="Consolas"/>
                <a:ea typeface="Consolas"/>
                <a:cs typeface="Consolas"/>
                <a:sym typeface="Consolas"/>
              </a:rPr>
              <a:t>);</a:t>
            </a:r>
          </a:p>
          <a:p>
            <a:pPr marL="0" lvl="0" indent="0" algn="l" rtl="0">
              <a:lnSpc>
                <a:spcPct val="200000"/>
              </a:lnSpc>
              <a:spcBef>
                <a:spcPts val="50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lnSpc>
                <a:spcPct val="200000"/>
              </a:lnSpc>
              <a:spcBef>
                <a:spcPts val="1000"/>
              </a:spcBef>
              <a:spcAft>
                <a:spcPts val="0"/>
              </a:spcAft>
              <a:buClr>
                <a:schemeClr val="dk1"/>
              </a:buClr>
              <a:buSzPts val="1100"/>
              <a:buFont typeface="Arial"/>
              <a:buNone/>
            </a:pPr>
            <a:endParaRPr lang="fr-FR" sz="1200" dirty="0">
              <a:latin typeface="Consolas"/>
              <a:ea typeface="Consolas"/>
              <a:cs typeface="Consolas"/>
              <a:sym typeface="Consolas"/>
            </a:endParaRPr>
          </a:p>
        </p:txBody>
      </p:sp>
    </p:spTree>
    <p:extLst>
      <p:ext uri="{BB962C8B-B14F-4D97-AF65-F5344CB8AC3E}">
        <p14:creationId xmlns:p14="http://schemas.microsoft.com/office/powerpoint/2010/main" val="16535095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GridLayout</a:t>
            </a:r>
            <a:endParaRPr lang="fr-MA" dirty="0"/>
          </a:p>
        </p:txBody>
      </p:sp>
      <p:sp>
        <p:nvSpPr>
          <p:cNvPr id="10" name="Content Placeholder 9">
            <a:extLst>
              <a:ext uri="{FF2B5EF4-FFF2-40B4-BE49-F238E27FC236}">
                <a16:creationId xmlns:a16="http://schemas.microsoft.com/office/drawing/2014/main" id="{2C58CCCF-E1D8-03E7-07D9-45B41B9178B2}"/>
              </a:ext>
            </a:extLst>
          </p:cNvPr>
          <p:cNvSpPr>
            <a:spLocks noGrp="1"/>
          </p:cNvSpPr>
          <p:nvPr>
            <p:ph sz="quarter" idx="15"/>
          </p:nvPr>
        </p:nvSpPr>
        <p:spPr/>
        <p:txBody>
          <a:bodyPr/>
          <a:lstStyle/>
          <a:p>
            <a:r>
              <a:rPr lang="fr-FR" dirty="0"/>
              <a:t>Code XML</a:t>
            </a:r>
          </a:p>
        </p:txBody>
      </p:sp>
      <p:sp>
        <p:nvSpPr>
          <p:cNvPr id="6" name="Content Placeholder 5">
            <a:extLst>
              <a:ext uri="{FF2B5EF4-FFF2-40B4-BE49-F238E27FC236}">
                <a16:creationId xmlns:a16="http://schemas.microsoft.com/office/drawing/2014/main" id="{14A943F9-2A4C-E1FE-A70D-89AF45C29D2C}"/>
              </a:ext>
            </a:extLst>
          </p:cNvPr>
          <p:cNvSpPr>
            <a:spLocks noGrp="1"/>
          </p:cNvSpPr>
          <p:nvPr>
            <p:ph sz="quarter" idx="12"/>
          </p:nvPr>
        </p:nvSpPr>
        <p:spPr/>
        <p:txBody>
          <a:bodyPr/>
          <a:lstStyle/>
          <a:p>
            <a:r>
              <a:rPr lang="fr-FR" dirty="0">
                <a:solidFill>
                  <a:schemeClr val="tx1"/>
                </a:solidFill>
              </a:rPr>
              <a:t>Ce </a:t>
            </a:r>
            <a:r>
              <a:rPr lang="fr-FR" dirty="0" err="1">
                <a:solidFill>
                  <a:schemeClr val="tx1"/>
                </a:solidFill>
              </a:rPr>
              <a:t>layout</a:t>
            </a:r>
            <a:r>
              <a:rPr lang="fr-FR" dirty="0">
                <a:solidFill>
                  <a:schemeClr val="tx1"/>
                </a:solidFill>
              </a:rPr>
              <a:t> vient compléter le </a:t>
            </a:r>
            <a:r>
              <a:rPr lang="fr-FR" dirty="0" err="1">
                <a:solidFill>
                  <a:schemeClr val="tx1"/>
                </a:solidFill>
              </a:rPr>
              <a:t>tablelayout</a:t>
            </a:r>
            <a:r>
              <a:rPr lang="fr-FR" dirty="0">
                <a:solidFill>
                  <a:schemeClr val="tx1"/>
                </a:solidFill>
              </a:rPr>
              <a:t> en proposant de fusionner des cellules.</a:t>
            </a:r>
          </a:p>
          <a:p>
            <a:endParaRPr lang="fr-FR" dirty="0">
              <a:solidFill>
                <a:schemeClr val="tx1"/>
              </a:solidFill>
            </a:endParaRPr>
          </a:p>
        </p:txBody>
      </p:sp>
      <p:pic>
        <p:nvPicPr>
          <p:cNvPr id="12" name="Picture 3">
            <a:extLst>
              <a:ext uri="{FF2B5EF4-FFF2-40B4-BE49-F238E27FC236}">
                <a16:creationId xmlns:a16="http://schemas.microsoft.com/office/drawing/2014/main" id="{F322A966-2734-3488-2FCF-46E65C4A0A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00" t="24445" r="50000" b="15742"/>
          <a:stretch/>
        </p:blipFill>
        <p:spPr bwMode="auto">
          <a:xfrm>
            <a:off x="1673996" y="2506162"/>
            <a:ext cx="3312006" cy="380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2">
            <a:extLst>
              <a:ext uri="{FF2B5EF4-FFF2-40B4-BE49-F238E27FC236}">
                <a16:creationId xmlns:a16="http://schemas.microsoft.com/office/drawing/2014/main" id="{22703CC4-3F17-9D83-679F-4101F0CE2E1C}"/>
              </a:ext>
            </a:extLst>
          </p:cNvPr>
          <p:cNvSpPr>
            <a:spLocks noGrp="1" noChangeArrowheads="1"/>
          </p:cNvSpPr>
          <p:nvPr>
            <p:ph sz="quarter" idx="14"/>
          </p:nvPr>
        </p:nvSpPr>
        <p:spPr bwMode="auto">
          <a:xfrm>
            <a:off x="6246813" y="2084561"/>
            <a:ext cx="5219700" cy="4231928"/>
          </a:xfrm>
          <a:prstGeom prst="rect">
            <a:avLst/>
          </a:prstGeom>
          <a:solidFill>
            <a:schemeClr val="tx1"/>
          </a:solidFill>
          <a:ln>
            <a:noFill/>
          </a:ln>
          <a:effec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&lt;?</a:t>
            </a:r>
            <a:r>
              <a:rPr kumimoji="0" lang="fr-FR" altLang="fr-FR" sz="1100" b="1" i="0" u="none" strike="noStrike" cap="none" normalizeH="0" baseline="0" dirty="0" err="1">
                <a:ln>
                  <a:noFill/>
                </a:ln>
                <a:solidFill>
                  <a:schemeClr val="bg1"/>
                </a:solidFill>
                <a:effectLst/>
                <a:latin typeface="Source Code Pro"/>
                <a:cs typeface="Arial" pitchFamily="34" charset="0"/>
              </a:rPr>
              <a:t>xml</a:t>
            </a:r>
            <a:r>
              <a:rPr kumimoji="0" lang="fr-FR" altLang="fr-FR" sz="1100" b="1" i="0" u="none" strike="noStrike" cap="none" normalizeH="0" baseline="0" dirty="0">
                <a:ln>
                  <a:noFill/>
                </a:ln>
                <a:solidFill>
                  <a:schemeClr val="bg1"/>
                </a:solidFill>
                <a:effectLst/>
                <a:latin typeface="Source Code Pro"/>
                <a:cs typeface="Arial" pitchFamily="34" charset="0"/>
              </a:rPr>
              <a:t> version="1.0" </a:t>
            </a:r>
            <a:r>
              <a:rPr kumimoji="0" lang="fr-FR" altLang="fr-FR" sz="1100" b="1" i="0" u="none" strike="noStrike" cap="none" normalizeH="0" baseline="0" dirty="0" err="1">
                <a:ln>
                  <a:noFill/>
                </a:ln>
                <a:solidFill>
                  <a:schemeClr val="bg1"/>
                </a:solidFill>
                <a:effectLst/>
                <a:latin typeface="Source Code Pro"/>
                <a:cs typeface="Arial" pitchFamily="34" charset="0"/>
              </a:rPr>
              <a:t>encoding</a:t>
            </a:r>
            <a:r>
              <a:rPr kumimoji="0" lang="fr-FR" altLang="fr-FR" sz="1100" b="1" i="0" u="none" strike="noStrike" cap="none" normalizeH="0" baseline="0" dirty="0">
                <a:ln>
                  <a:noFill/>
                </a:ln>
                <a:solidFill>
                  <a:schemeClr val="bg1"/>
                </a:solidFill>
                <a:effectLst/>
                <a:latin typeface="Source Code Pro"/>
                <a:cs typeface="Arial" pitchFamily="34" charset="0"/>
              </a:rPr>
              <a:t>="utf-8"?&gt;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&lt;</a:t>
            </a:r>
            <a:r>
              <a:rPr kumimoji="0" lang="fr-FR" altLang="fr-FR" sz="1100" b="1" i="0" u="none" strike="noStrike" cap="none" normalizeH="0" baseline="0" dirty="0" err="1">
                <a:ln>
                  <a:noFill/>
                </a:ln>
                <a:solidFill>
                  <a:schemeClr val="bg1"/>
                </a:solidFill>
                <a:effectLst/>
                <a:latin typeface="Source Code Pro"/>
                <a:cs typeface="Arial" pitchFamily="34" charset="0"/>
              </a:rPr>
              <a:t>GridLayout</a:t>
            </a: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xmlns:android</a:t>
            </a:r>
            <a:r>
              <a:rPr kumimoji="0" lang="fr-FR" altLang="fr-FR" sz="1100" b="1" i="0" u="none" strike="noStrike" cap="none" normalizeH="0" baseline="0" dirty="0">
                <a:ln>
                  <a:noFill/>
                </a:ln>
                <a:solidFill>
                  <a:schemeClr val="bg1"/>
                </a:solidFill>
                <a:effectLst/>
                <a:latin typeface="Source Code Pro"/>
                <a:cs typeface="Arial" pitchFamily="34" charset="0"/>
              </a:rPr>
              <a:t>="</a:t>
            </a:r>
            <a:r>
              <a:rPr kumimoji="0" lang="fr-FR" altLang="fr-FR" sz="1100" b="1" i="0" u="none" strike="noStrike" cap="none" normalizeH="0" baseline="0" dirty="0">
                <a:ln>
                  <a:noFill/>
                </a:ln>
                <a:solidFill>
                  <a:schemeClr val="bg1"/>
                </a:solidFill>
                <a:effectLst/>
                <a:latin typeface="Source Code Pro"/>
                <a:cs typeface="Arial" pitchFamily="34" charset="0"/>
                <a:hlinkClick r:id="rId3"/>
              </a:rPr>
              <a:t>http://schemas.android.com/</a:t>
            </a:r>
            <a:r>
              <a:rPr kumimoji="0" lang="fr-FR" altLang="fr-FR" sz="1100" b="1" i="0" u="none" strike="noStrike" cap="none" normalizeH="0" baseline="0" dirty="0" err="1">
                <a:ln>
                  <a:noFill/>
                </a:ln>
                <a:solidFill>
                  <a:schemeClr val="bg1"/>
                </a:solidFill>
                <a:effectLst/>
                <a:latin typeface="Source Code Pro"/>
                <a:cs typeface="Arial" pitchFamily="34" charset="0"/>
                <a:hlinkClick r:id="rId3"/>
              </a:rPr>
              <a:t>apk</a:t>
            </a:r>
            <a:r>
              <a:rPr kumimoji="0" lang="fr-FR" altLang="fr-FR" sz="1100" b="1" i="0" u="none" strike="noStrike" cap="none" normalizeH="0" baseline="0" dirty="0">
                <a:ln>
                  <a:noFill/>
                </a:ln>
                <a:solidFill>
                  <a:schemeClr val="bg1"/>
                </a:solidFill>
                <a:effectLst/>
                <a:latin typeface="Source Code Pro"/>
                <a:cs typeface="Arial" pitchFamily="34" charset="0"/>
                <a:hlinkClick r:id="rId3"/>
              </a:rPr>
              <a:t>/</a:t>
            </a:r>
            <a:r>
              <a:rPr kumimoji="0" lang="fr-FR" altLang="fr-FR" sz="1100" b="1" i="0" u="none" strike="noStrike" cap="none" normalizeH="0" baseline="0" dirty="0" err="1">
                <a:ln>
                  <a:noFill/>
                </a:ln>
                <a:solidFill>
                  <a:schemeClr val="bg1"/>
                </a:solidFill>
                <a:effectLst/>
                <a:latin typeface="Source Code Pro"/>
                <a:cs typeface="Arial" pitchFamily="34" charset="0"/>
                <a:hlinkClick r:id="rId3"/>
              </a:rPr>
              <a:t>res</a:t>
            </a:r>
            <a:r>
              <a:rPr kumimoji="0" lang="fr-FR" altLang="fr-FR" sz="1100" b="1" i="0" u="none" strike="noStrike" cap="none" normalizeH="0" baseline="0" dirty="0">
                <a:ln>
                  <a:noFill/>
                </a:ln>
                <a:solidFill>
                  <a:schemeClr val="bg1"/>
                </a:solidFill>
                <a:effectLst/>
                <a:latin typeface="Source Code Pro"/>
                <a:cs typeface="Arial" pitchFamily="34" charset="0"/>
                <a:hlinkClick r:id="rId3"/>
              </a:rPr>
              <a:t>/</a:t>
            </a:r>
            <a:r>
              <a:rPr kumimoji="0" lang="fr-FR" altLang="fr-FR" sz="1100" b="1" i="0" u="none" strike="noStrike" cap="none" normalizeH="0" baseline="0" dirty="0" err="1">
                <a:ln>
                  <a:noFill/>
                </a:ln>
                <a:solidFill>
                  <a:schemeClr val="bg1"/>
                </a:solidFill>
                <a:effectLst/>
                <a:latin typeface="Source Code Pro"/>
                <a:cs typeface="Arial" pitchFamily="34" charset="0"/>
                <a:hlinkClick r:id="rId3"/>
              </a:rPr>
              <a:t>android</a:t>
            </a:r>
            <a:r>
              <a:rPr kumimoji="0" lang="fr-FR" altLang="fr-FR" sz="1100" b="1" i="0" u="none" strike="noStrike" cap="none" normalizeH="0" baseline="0" dirty="0">
                <a:ln>
                  <a:noFill/>
                </a:ln>
                <a:solidFill>
                  <a:schemeClr val="bg1"/>
                </a:solidFill>
                <a:effectLst/>
                <a:latin typeface="Source Code Pro"/>
                <a:cs typeface="Arial" pitchFamily="34" charset="0"/>
              </a:rPr>
              <a: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android:layout_width</a:t>
            </a:r>
            <a:r>
              <a:rPr kumimoji="0" lang="fr-FR" altLang="fr-FR" sz="1100" b="1" i="0" u="none" strike="noStrike" cap="none" normalizeH="0" baseline="0" dirty="0">
                <a:ln>
                  <a:noFill/>
                </a:ln>
                <a:solidFill>
                  <a:schemeClr val="bg1"/>
                </a:solidFill>
                <a:effectLst/>
                <a:latin typeface="Source Code Pro"/>
                <a:cs typeface="Arial" pitchFamily="34" charset="0"/>
              </a:rPr>
              <a:t>="</a:t>
            </a:r>
            <a:r>
              <a:rPr kumimoji="0" lang="fr-FR" altLang="fr-FR" sz="1100" b="1" i="0" u="none" strike="noStrike" cap="none" normalizeH="0" baseline="0" dirty="0" err="1">
                <a:ln>
                  <a:noFill/>
                </a:ln>
                <a:solidFill>
                  <a:schemeClr val="bg1"/>
                </a:solidFill>
                <a:effectLst/>
                <a:latin typeface="Source Code Pro"/>
                <a:cs typeface="Arial" pitchFamily="34" charset="0"/>
              </a:rPr>
              <a:t>wrap_content</a:t>
            </a:r>
            <a:r>
              <a:rPr kumimoji="0" lang="fr-FR" altLang="fr-FR" sz="1100" b="1" i="0" u="none" strike="noStrike" cap="none" normalizeH="0" baseline="0" dirty="0">
                <a:ln>
                  <a:noFill/>
                </a:ln>
                <a:solidFill>
                  <a:schemeClr val="bg1"/>
                </a:solidFill>
                <a:effectLst/>
                <a:latin typeface="Source Code Pro"/>
                <a:cs typeface="Arial" pitchFamily="34" charset="0"/>
              </a:rPr>
              <a: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android:layout_height</a:t>
            </a:r>
            <a:r>
              <a:rPr kumimoji="0" lang="fr-FR" altLang="fr-FR" sz="1100" b="1" i="0" u="none" strike="noStrike" cap="none" normalizeH="0" baseline="0" dirty="0">
                <a:ln>
                  <a:noFill/>
                </a:ln>
                <a:solidFill>
                  <a:schemeClr val="bg1"/>
                </a:solidFill>
                <a:effectLst/>
                <a:latin typeface="Source Code Pro"/>
                <a:cs typeface="Arial" pitchFamily="34" charset="0"/>
              </a:rPr>
              <a:t>="</a:t>
            </a:r>
            <a:r>
              <a:rPr kumimoji="0" lang="fr-FR" altLang="fr-FR" sz="1100" b="1" i="0" u="none" strike="noStrike" cap="none" normalizeH="0" baseline="0" dirty="0" err="1">
                <a:ln>
                  <a:noFill/>
                </a:ln>
                <a:solidFill>
                  <a:schemeClr val="bg1"/>
                </a:solidFill>
                <a:effectLst/>
                <a:latin typeface="Source Code Pro"/>
                <a:cs typeface="Arial" pitchFamily="34" charset="0"/>
              </a:rPr>
              <a:t>wrap_content</a:t>
            </a:r>
            <a:r>
              <a:rPr kumimoji="0" lang="fr-FR" altLang="fr-FR" sz="1100" b="1" i="0" u="none" strike="noStrike" cap="none" normalizeH="0" baseline="0" dirty="0">
                <a:ln>
                  <a:noFill/>
                </a:ln>
                <a:solidFill>
                  <a:schemeClr val="bg1"/>
                </a:solidFill>
                <a:effectLst/>
                <a:latin typeface="Source Code Pro"/>
                <a:cs typeface="Arial" pitchFamily="34" charset="0"/>
              </a:rPr>
              <a: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android:layout_gravity</a:t>
            </a:r>
            <a:r>
              <a:rPr kumimoji="0" lang="fr-FR" altLang="fr-FR" sz="1100" b="1" i="0" u="none" strike="noStrike" cap="none" normalizeH="0" baseline="0" dirty="0">
                <a:ln>
                  <a:noFill/>
                </a:ln>
                <a:solidFill>
                  <a:schemeClr val="bg1"/>
                </a:solidFill>
                <a:effectLst/>
                <a:latin typeface="Source Code Pro"/>
                <a:cs typeface="Arial" pitchFamily="34" charset="0"/>
              </a:rPr>
              <a:t>="center"</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android:columnCount</a:t>
            </a:r>
            <a:r>
              <a:rPr kumimoji="0" lang="fr-FR" altLang="fr-FR" sz="1100" b="1" i="0" u="none" strike="noStrike" cap="none" normalizeH="0" baseline="0" dirty="0">
                <a:ln>
                  <a:noFill/>
                </a:ln>
                <a:solidFill>
                  <a:schemeClr val="bg1"/>
                </a:solidFill>
                <a:effectLst/>
                <a:latin typeface="Source Code Pro"/>
                <a:cs typeface="Arial" pitchFamily="34" charset="0"/>
              </a:rPr>
              <a:t>="4"</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android:orientation</a:t>
            </a:r>
            <a:r>
              <a:rPr kumimoji="0" lang="fr-FR" altLang="fr-FR" sz="1100" b="1" i="0" u="none" strike="noStrike" cap="none" normalizeH="0" baseline="0" dirty="0">
                <a:ln>
                  <a:noFill/>
                </a:ln>
                <a:solidFill>
                  <a:schemeClr val="bg1"/>
                </a:solidFill>
                <a:effectLst/>
                <a:latin typeface="Source Code Pro"/>
                <a:cs typeface="Arial" pitchFamily="34" charset="0"/>
              </a:rPr>
              <a:t>="horizontal"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android:layout_column</a:t>
            </a:r>
            <a:r>
              <a:rPr kumimoji="0" lang="fr-FR" altLang="fr-FR" sz="1100" b="1" i="0" u="none" strike="noStrike" cap="none" normalizeH="0" baseline="0" dirty="0">
                <a:ln>
                  <a:noFill/>
                </a:ln>
                <a:solidFill>
                  <a:schemeClr val="bg1"/>
                </a:solidFill>
                <a:effectLst/>
                <a:latin typeface="Source Code Pro"/>
                <a:cs typeface="Arial" pitchFamily="34" charset="0"/>
              </a:rPr>
              <a:t>="3"</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="1"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1" u="none" strike="noStrike" cap="none" normalizeH="0" baseline="0" dirty="0">
                <a:ln>
                  <a:noFill/>
                </a:ln>
                <a:solidFill>
                  <a:schemeClr val="bg1"/>
                </a:solidFill>
                <a:effectLst/>
                <a:latin typeface="Source Code Pro"/>
                <a:cs typeface="Arial" pitchFamily="34" charset="0"/>
              </a:rPr>
              <a:t>   &lt;!-- </a:t>
            </a:r>
            <a:r>
              <a:rPr kumimoji="0" lang="fr-FR" altLang="fr-FR" sz="1100" b="1" i="1" u="none" strike="noStrike" cap="none" normalizeH="0" baseline="0" dirty="0" err="1">
                <a:ln>
                  <a:noFill/>
                </a:ln>
                <a:solidFill>
                  <a:schemeClr val="bg1"/>
                </a:solidFill>
                <a:effectLst/>
                <a:latin typeface="Source Code Pro"/>
                <a:cs typeface="Arial" pitchFamily="34" charset="0"/>
              </a:rPr>
              <a:t>Other</a:t>
            </a:r>
            <a:r>
              <a:rPr kumimoji="0" lang="fr-FR" altLang="fr-FR" sz="1100" b="1" i="1" u="none" strike="noStrike" cap="none" normalizeH="0" baseline="0" dirty="0">
                <a:ln>
                  <a:noFill/>
                </a:ln>
                <a:solidFill>
                  <a:schemeClr val="bg1"/>
                </a:solidFill>
                <a:effectLst/>
                <a:latin typeface="Source Code Pro"/>
                <a:cs typeface="Arial" pitchFamily="34" charset="0"/>
              </a:rPr>
              <a:t> </a:t>
            </a:r>
            <a:r>
              <a:rPr kumimoji="0" lang="fr-FR" altLang="fr-FR" sz="1100" b="1" i="1" u="none" strike="noStrike" cap="none" normalizeH="0" baseline="0" dirty="0" err="1">
                <a:ln>
                  <a:noFill/>
                </a:ln>
                <a:solidFill>
                  <a:schemeClr val="bg1"/>
                </a:solidFill>
                <a:effectLst/>
                <a:latin typeface="Source Code Pro"/>
                <a:cs typeface="Arial" pitchFamily="34" charset="0"/>
              </a:rPr>
              <a:t>numbers</a:t>
            </a:r>
            <a:r>
              <a:rPr kumimoji="0" lang="fr-FR" altLang="fr-FR" sz="1100" b="1" i="1" u="none" strike="noStrike" cap="none" normalizeH="0" baseline="0" dirty="0">
                <a:ln>
                  <a:noFill/>
                </a:ln>
                <a:solidFill>
                  <a:schemeClr val="bg1"/>
                </a:solidFill>
                <a:effectLst/>
                <a:latin typeface="Source Code Pro"/>
                <a:cs typeface="Arial" pitchFamily="34" charset="0"/>
              </a:rPr>
              <a:t> --&gt;</a:t>
            </a:r>
            <a:endParaRPr kumimoji="0" lang="fr-FR" altLang="fr-FR" sz="1100" b="1" i="1"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="9"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android:layout_rowSpan</a:t>
            </a:r>
            <a:r>
              <a:rPr kumimoji="0" lang="fr-FR" altLang="fr-FR" sz="1100" b="1" i="0" u="none" strike="noStrike" cap="none" normalizeH="0" baseline="0" dirty="0">
                <a:ln>
                  <a:noFill/>
                </a:ln>
                <a:solidFill>
                  <a:schemeClr val="bg1"/>
                </a:solidFill>
                <a:effectLst/>
                <a:latin typeface="Source Code Pro"/>
                <a:cs typeface="Arial" pitchFamily="34" charset="0"/>
              </a:rPr>
              <a:t>="3"</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android:layout_columnSpan</a:t>
            </a:r>
            <a:r>
              <a:rPr kumimoji="0" lang="fr-FR" altLang="fr-FR" sz="1100" b="1" i="0" u="none" strike="noStrike" cap="none" normalizeH="0" baseline="0" dirty="0">
                <a:ln>
                  <a:noFill/>
                </a:ln>
                <a:solidFill>
                  <a:schemeClr val="bg1"/>
                </a:solidFill>
                <a:effectLst/>
                <a:latin typeface="Source Code Pro"/>
                <a:cs typeface="Arial" pitchFamily="34" charset="0"/>
              </a:rPr>
              <a:t>="2"</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="0"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="00"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&lt;</a:t>
            </a:r>
            <a:r>
              <a:rPr kumimoji="0" lang="fr-FR" altLang="fr-FR" sz="1100" b="1" i="0" u="none" strike="noStrike" cap="none" normalizeH="0" baseline="0" dirty="0" err="1">
                <a:ln>
                  <a:noFill/>
                </a:ln>
                <a:solidFill>
                  <a:schemeClr val="bg1"/>
                </a:solidFill>
                <a:effectLst/>
                <a:latin typeface="Source Code Pro"/>
                <a:cs typeface="Arial" pitchFamily="34" charset="0"/>
              </a:rPr>
              <a:t>Button</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android:layout_columnSpan</a:t>
            </a:r>
            <a:r>
              <a:rPr kumimoji="0" lang="fr-FR" altLang="fr-FR" sz="1100" b="1" i="0" u="none" strike="noStrike" cap="none" normalizeH="0" baseline="0" dirty="0">
                <a:ln>
                  <a:noFill/>
                </a:ln>
                <a:solidFill>
                  <a:schemeClr val="bg1"/>
                </a:solidFill>
                <a:effectLst/>
                <a:latin typeface="Source Code Pro"/>
                <a:cs typeface="Arial" pitchFamily="34" charset="0"/>
              </a:rPr>
              <a:t>="3"</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        </a:t>
            </a:r>
            <a:r>
              <a:rPr kumimoji="0" lang="fr-FR" altLang="fr-FR" sz="1100" b="1" i="0" u="none" strike="noStrike" cap="none" normalizeH="0" baseline="0" dirty="0" err="1">
                <a:ln>
                  <a:noFill/>
                </a:ln>
                <a:solidFill>
                  <a:schemeClr val="bg1"/>
                </a:solidFill>
                <a:effectLst/>
                <a:latin typeface="Source Code Pro"/>
                <a:cs typeface="Arial" pitchFamily="34" charset="0"/>
              </a:rPr>
              <a:t>android:text</a:t>
            </a:r>
            <a:r>
              <a:rPr kumimoji="0" lang="fr-FR" altLang="fr-FR" sz="1100" b="1" i="0" u="none" strike="noStrike" cap="none" normalizeH="0" baseline="0" dirty="0">
                <a:ln>
                  <a:noFill/>
                </a:ln>
                <a:solidFill>
                  <a:schemeClr val="bg1"/>
                </a:solidFill>
                <a:effectLst/>
                <a:latin typeface="Source Code Pro"/>
                <a:cs typeface="Arial" pitchFamily="34" charset="0"/>
              </a:rPr>
              <a:t>="=" /&gt;</a:t>
            </a:r>
            <a:endParaRPr kumimoji="0" lang="fr-FR" altLang="fr-FR" sz="1100" b="1" i="0" u="none" strike="noStrike" cap="none" normalizeH="0" baseline="0" dirty="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bg1"/>
                </a:solidFill>
                <a:effectLst/>
                <a:latin typeface="Source Code Pro"/>
                <a:cs typeface="Arial" pitchFamily="34" charset="0"/>
              </a:rPr>
              <a:t>&lt;/</a:t>
            </a:r>
            <a:r>
              <a:rPr kumimoji="0" lang="fr-FR" altLang="fr-FR" sz="1100" b="1" i="0" u="none" strike="noStrike" cap="none" normalizeH="0" baseline="0" dirty="0" err="1">
                <a:ln>
                  <a:noFill/>
                </a:ln>
                <a:solidFill>
                  <a:schemeClr val="bg1"/>
                </a:solidFill>
                <a:effectLst/>
                <a:latin typeface="Source Code Pro"/>
                <a:cs typeface="Arial" pitchFamily="34" charset="0"/>
              </a:rPr>
              <a:t>GridLayout</a:t>
            </a:r>
            <a:r>
              <a:rPr kumimoji="0" lang="fr-FR" altLang="fr-FR" sz="1100" b="1" i="0" u="none" strike="noStrike" cap="none" normalizeH="0" baseline="0" dirty="0">
                <a:ln>
                  <a:noFill/>
                </a:ln>
                <a:solidFill>
                  <a:schemeClr val="bg1"/>
                </a:solidFill>
                <a:effectLst/>
                <a:latin typeface="Source Code Pro"/>
                <a:cs typeface="Arial" pitchFamily="34" charset="0"/>
              </a:rPr>
              <a:t>&gt;</a:t>
            </a:r>
            <a:endParaRPr kumimoji="0" lang="fr-FR" altLang="fr-FR" sz="1100" b="1" i="0" u="none" strike="noStrike" cap="none" normalizeH="0" baseline="0" dirty="0">
              <a:ln>
                <a:noFill/>
              </a:ln>
              <a:solidFill>
                <a:schemeClr val="bg1"/>
              </a:solidFill>
              <a:effectLst/>
              <a:cs typeface="Arial" pitchFamily="34" charset="0"/>
            </a:endParaRPr>
          </a:p>
        </p:txBody>
      </p:sp>
    </p:spTree>
    <p:extLst>
      <p:ext uri="{BB962C8B-B14F-4D97-AF65-F5344CB8AC3E}">
        <p14:creationId xmlns:p14="http://schemas.microsoft.com/office/powerpoint/2010/main" val="12698961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GridLayout</a:t>
            </a:r>
            <a:endParaRPr lang="fr-MA" dirty="0"/>
          </a:p>
        </p:txBody>
      </p:sp>
      <p:sp>
        <p:nvSpPr>
          <p:cNvPr id="10" name="Content Placeholder 9">
            <a:extLst>
              <a:ext uri="{FF2B5EF4-FFF2-40B4-BE49-F238E27FC236}">
                <a16:creationId xmlns:a16="http://schemas.microsoft.com/office/drawing/2014/main" id="{2C58CCCF-E1D8-03E7-07D9-45B41B9178B2}"/>
              </a:ext>
            </a:extLst>
          </p:cNvPr>
          <p:cNvSpPr>
            <a:spLocks noGrp="1"/>
          </p:cNvSpPr>
          <p:nvPr>
            <p:ph sz="quarter" idx="15"/>
          </p:nvPr>
        </p:nvSpPr>
        <p:spPr/>
        <p:txBody>
          <a:bodyPr/>
          <a:lstStyle/>
          <a:p>
            <a:r>
              <a:rPr lang="fr-FR" dirty="0"/>
              <a:t>Code XML</a:t>
            </a:r>
          </a:p>
        </p:txBody>
      </p:sp>
      <p:sp>
        <p:nvSpPr>
          <p:cNvPr id="7" name="Content Placeholder 6">
            <a:extLst>
              <a:ext uri="{FF2B5EF4-FFF2-40B4-BE49-F238E27FC236}">
                <a16:creationId xmlns:a16="http://schemas.microsoft.com/office/drawing/2014/main" id="{B1C7C845-5813-75CD-6120-20F3B4FE9E82}"/>
              </a:ext>
            </a:extLst>
          </p:cNvPr>
          <p:cNvSpPr>
            <a:spLocks noGrp="1"/>
          </p:cNvSpPr>
          <p:nvPr>
            <p:ph sz="quarter" idx="1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Source Code Pro"/>
                <a:cs typeface="Arial" pitchFamily="34" charset="0"/>
              </a:rPr>
              <a:t> &lt;</a:t>
            </a:r>
            <a:r>
              <a:rPr kumimoji="0" lang="fr-FR" altLang="fr-FR" sz="1200" b="1" i="0" u="none" strike="noStrike" cap="none" normalizeH="0" baseline="0" dirty="0">
                <a:ln>
                  <a:noFill/>
                </a:ln>
                <a:solidFill>
                  <a:srgbClr val="006699"/>
                </a:solidFill>
                <a:effectLst/>
                <a:latin typeface="Source Code Pro"/>
                <a:cs typeface="Arial" pitchFamily="34" charset="0"/>
              </a:rPr>
              <a:t>Button</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android:layout_column</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"3"</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android:text</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a:t>
            </a: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/&gt;</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&lt;</a:t>
            </a:r>
            <a:r>
              <a:rPr kumimoji="0" lang="fr-FR" altLang="fr-FR" sz="1200" b="1" i="0" u="none" strike="noStrike" cap="none" normalizeH="0" baseline="0" dirty="0">
                <a:ln>
                  <a:noFill/>
                </a:ln>
                <a:solidFill>
                  <a:srgbClr val="006699"/>
                </a:solidFill>
                <a:effectLst/>
                <a:latin typeface="Source Code Pro"/>
                <a:cs typeface="Arial" pitchFamily="34" charset="0"/>
              </a:rPr>
              <a:t>Button</a:t>
            </a: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android:text</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"1"</a:t>
            </a: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/&gt;</a:t>
            </a:r>
          </a:p>
          <a:p>
            <a:pPr marL="0" marR="0" lvl="0" indent="0" algn="l" defTabSz="914400" rtl="0" eaLnBrk="0" fontAlgn="base" latinLnBrk="0" hangingPunct="0">
              <a:lnSpc>
                <a:spcPct val="100000"/>
              </a:lnSpc>
              <a:spcBef>
                <a:spcPct val="0"/>
              </a:spcBef>
              <a:spcAft>
                <a:spcPct val="0"/>
              </a:spcAft>
              <a:buClrTx/>
              <a:buSzTx/>
              <a:buFontTx/>
              <a:buNone/>
              <a:tabLst/>
            </a:pPr>
            <a:endParaRPr lang="fr-FR" dirty="0">
              <a:solidFill>
                <a:srgbClr val="000000"/>
              </a:solidFill>
              <a:latin typeface="Source Code 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dirty="0">
              <a:solidFill>
                <a:srgbClr val="000000"/>
              </a:solidFill>
              <a:latin typeface="Source Code Pro"/>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Source Code Pro"/>
                <a:cs typeface="Arial" pitchFamily="34" charset="0"/>
              </a:rPr>
              <a:t> &lt;</a:t>
            </a:r>
            <a:r>
              <a:rPr kumimoji="0" lang="fr-FR" altLang="fr-FR" sz="1200" b="1" i="0" u="none" strike="noStrike" cap="none" normalizeH="0" baseline="0" dirty="0">
                <a:ln>
                  <a:noFill/>
                </a:ln>
                <a:solidFill>
                  <a:srgbClr val="006699"/>
                </a:solidFill>
                <a:effectLst/>
                <a:latin typeface="Source Code Pro"/>
                <a:cs typeface="Arial" pitchFamily="34" charset="0"/>
              </a:rPr>
              <a:t>Button</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android:layout_gravity</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a:t>
            </a:r>
            <a:r>
              <a:rPr kumimoji="0" lang="fr-FR" altLang="fr-FR" sz="1200" b="0" i="0" u="none" strike="noStrike" cap="none" normalizeH="0" baseline="0" dirty="0" err="1">
                <a:ln>
                  <a:noFill/>
                </a:ln>
                <a:solidFill>
                  <a:srgbClr val="0000FF"/>
                </a:solidFill>
                <a:effectLst/>
                <a:latin typeface="Source Code Pro"/>
                <a:cs typeface="Arial" pitchFamily="34" charset="0"/>
              </a:rPr>
              <a:t>fill</a:t>
            </a:r>
            <a:r>
              <a:rPr kumimoji="0" lang="fr-FR" altLang="fr-FR" sz="1200" b="0" i="0" u="none" strike="noStrike" cap="none" normalizeH="0" baseline="0" dirty="0">
                <a:ln>
                  <a:noFill/>
                </a:ln>
                <a:solidFill>
                  <a:srgbClr val="0000FF"/>
                </a:solidFill>
                <a:effectLst/>
                <a:latin typeface="Source Code Pro"/>
                <a:cs typeface="Arial" pitchFamily="34" charset="0"/>
              </a:rPr>
              <a:t>"</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android:layout_rowSpan</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"3"</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android:text</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a:t>
            </a: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/&gt;</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solidFill>
                  <a:srgbClr val="4B4B4B"/>
                </a:solidFill>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&lt;</a:t>
            </a:r>
            <a:r>
              <a:rPr kumimoji="0" lang="fr-FR" altLang="fr-FR" sz="1200" b="1" i="0" u="none" strike="noStrike" cap="none" normalizeH="0" baseline="0" dirty="0">
                <a:ln>
                  <a:noFill/>
                </a:ln>
                <a:solidFill>
                  <a:srgbClr val="006699"/>
                </a:solidFill>
                <a:effectLst/>
                <a:latin typeface="Source Code Pro"/>
                <a:cs typeface="Arial" pitchFamily="34" charset="0"/>
              </a:rPr>
              <a:t>Button</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android:layout_columnSpan</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"2"</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android:layout_gravity</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a:t>
            </a:r>
            <a:r>
              <a:rPr kumimoji="0" lang="fr-FR" altLang="fr-FR" sz="1200" b="0" i="0" u="none" strike="noStrike" cap="none" normalizeH="0" baseline="0" dirty="0" err="1">
                <a:ln>
                  <a:noFill/>
                </a:ln>
                <a:solidFill>
                  <a:srgbClr val="0000FF"/>
                </a:solidFill>
                <a:effectLst/>
                <a:latin typeface="Source Code Pro"/>
                <a:cs typeface="Arial" pitchFamily="34" charset="0"/>
              </a:rPr>
              <a:t>fill</a:t>
            </a:r>
            <a:r>
              <a:rPr kumimoji="0" lang="fr-FR" altLang="fr-FR" sz="1200" b="0" i="0" u="none" strike="noStrike" cap="none" normalizeH="0" baseline="0" dirty="0">
                <a:ln>
                  <a:noFill/>
                </a:ln>
                <a:solidFill>
                  <a:srgbClr val="0000FF"/>
                </a:solidFill>
                <a:effectLst/>
                <a:latin typeface="Source Code Pro"/>
                <a:cs typeface="Arial" pitchFamily="34" charset="0"/>
              </a:rPr>
              <a:t>"</a:t>
            </a:r>
            <a:endParaRPr kumimoji="0" lang="fr-FR" altLang="fr-FR" sz="105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err="1">
                <a:ln>
                  <a:noFill/>
                </a:ln>
                <a:solidFill>
                  <a:srgbClr val="808080"/>
                </a:solidFill>
                <a:effectLst/>
                <a:latin typeface="Source Code Pro"/>
                <a:cs typeface="Arial" pitchFamily="34" charset="0"/>
              </a:rPr>
              <a:t>android:text</a:t>
            </a:r>
            <a:r>
              <a:rPr kumimoji="0" lang="fr-FR" altLang="fr-FR" sz="1200" b="0" i="0" u="none" strike="noStrike" cap="none" normalizeH="0" baseline="0" dirty="0">
                <a:ln>
                  <a:noFill/>
                </a:ln>
                <a:solidFill>
                  <a:srgbClr val="000000"/>
                </a:solidFill>
                <a:effectLst/>
                <a:latin typeface="Source Code Pro"/>
                <a:cs typeface="Arial" pitchFamily="34" charset="0"/>
              </a:rPr>
              <a:t>=</a:t>
            </a:r>
            <a:r>
              <a:rPr kumimoji="0" lang="fr-FR" altLang="fr-FR" sz="1200" b="0" i="0" u="none" strike="noStrike" cap="none" normalizeH="0" baseline="0" dirty="0">
                <a:ln>
                  <a:noFill/>
                </a:ln>
                <a:solidFill>
                  <a:srgbClr val="0000FF"/>
                </a:solidFill>
                <a:effectLst/>
                <a:latin typeface="Source Code Pro"/>
                <a:cs typeface="Arial" pitchFamily="34" charset="0"/>
              </a:rPr>
              <a:t>"0"</a:t>
            </a:r>
            <a:r>
              <a:rPr kumimoji="0" lang="fr-FR" altLang="fr-FR" sz="1200" b="0" i="0" u="none" strike="noStrike" cap="none" normalizeH="0" baseline="0" dirty="0">
                <a:ln>
                  <a:noFill/>
                </a:ln>
                <a:solidFill>
                  <a:srgbClr val="4B4B4B"/>
                </a:solidFill>
                <a:effectLst/>
                <a:latin typeface="Source Code Pro"/>
                <a:cs typeface="Arial" pitchFamily="34" charset="0"/>
              </a:rPr>
              <a:t> </a:t>
            </a:r>
            <a:r>
              <a:rPr kumimoji="0" lang="fr-FR" altLang="fr-FR" sz="1200" b="0" i="0" u="none" strike="noStrike" cap="none" normalizeH="0" baseline="0" dirty="0">
                <a:ln>
                  <a:noFill/>
                </a:ln>
                <a:solidFill>
                  <a:srgbClr val="000000"/>
                </a:solidFill>
                <a:effectLst/>
                <a:latin typeface="Source Code Pro"/>
                <a:cs typeface="Arial" pitchFamily="34" charset="0"/>
              </a:rPr>
              <a:t>/&gt;</a:t>
            </a:r>
            <a:endParaRPr lang="fr-FR" dirty="0"/>
          </a:p>
        </p:txBody>
      </p:sp>
      <p:pic>
        <p:nvPicPr>
          <p:cNvPr id="8" name="Picture 2">
            <a:extLst>
              <a:ext uri="{FF2B5EF4-FFF2-40B4-BE49-F238E27FC236}">
                <a16:creationId xmlns:a16="http://schemas.microsoft.com/office/drawing/2014/main" id="{D46600D7-DADB-7425-7A09-14782B006304}"/>
              </a:ext>
            </a:extLst>
          </p:cNvPr>
          <p:cNvPicPr>
            <a:picLocks noGrp="1" noChangeAspect="1" noChangeArrowheads="1"/>
          </p:cNvPicPr>
          <p:nvPr>
            <p:ph sz="quarter" idx="12"/>
          </p:nvPr>
        </p:nvPicPr>
        <p:blipFill rotWithShape="1">
          <a:blip r:embed="rId2">
            <a:extLst>
              <a:ext uri="{28A0092B-C50C-407E-A947-70E740481C1C}">
                <a14:useLocalDpi xmlns:a14="http://schemas.microsoft.com/office/drawing/2010/main" val="0"/>
              </a:ext>
            </a:extLst>
          </a:blip>
          <a:srcRect l="19496" t="20595" r="51709" b="21429"/>
          <a:stretch/>
        </p:blipFill>
        <p:spPr bwMode="auto">
          <a:xfrm>
            <a:off x="1465523" y="2079995"/>
            <a:ext cx="3730104" cy="4241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5158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MA" b="1" dirty="0" err="1"/>
              <a:t>FrameLayout</a:t>
            </a:r>
            <a:endParaRPr lang="fr-MA" dirty="0"/>
          </a:p>
        </p:txBody>
      </p:sp>
      <p:sp>
        <p:nvSpPr>
          <p:cNvPr id="10" name="Content Placeholder 9">
            <a:extLst>
              <a:ext uri="{FF2B5EF4-FFF2-40B4-BE49-F238E27FC236}">
                <a16:creationId xmlns:a16="http://schemas.microsoft.com/office/drawing/2014/main" id="{2C58CCCF-E1D8-03E7-07D9-45B41B9178B2}"/>
              </a:ext>
            </a:extLst>
          </p:cNvPr>
          <p:cNvSpPr>
            <a:spLocks noGrp="1"/>
          </p:cNvSpPr>
          <p:nvPr>
            <p:ph sz="quarter" idx="15"/>
          </p:nvPr>
        </p:nvSpPr>
        <p:spPr/>
        <p:txBody>
          <a:bodyPr/>
          <a:lstStyle/>
          <a:p>
            <a:r>
              <a:rPr lang="fr-FR" dirty="0"/>
              <a:t>Code XML</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Il s'agit du </a:t>
            </a:r>
            <a:r>
              <a:rPr lang="fr-FR" dirty="0" err="1">
                <a:solidFill>
                  <a:schemeClr val="tx1"/>
                </a:solidFill>
              </a:rPr>
              <a:t>layout</a:t>
            </a:r>
            <a:r>
              <a:rPr lang="fr-FR" dirty="0">
                <a:solidFill>
                  <a:schemeClr val="tx1"/>
                </a:solidFill>
              </a:rPr>
              <a:t> le plus basique. Il permet de superposer des éléments, par exemple le logo Android avec un texte sur cette image.</a:t>
            </a:r>
          </a:p>
          <a:p>
            <a:endParaRPr lang="fr-FR" dirty="0">
              <a:solidFill>
                <a:schemeClr val="tx1"/>
              </a:solidFill>
            </a:endParaRPr>
          </a:p>
        </p:txBody>
      </p:sp>
      <p:pic>
        <p:nvPicPr>
          <p:cNvPr id="6" name="Picture 3">
            <a:extLst>
              <a:ext uri="{FF2B5EF4-FFF2-40B4-BE49-F238E27FC236}">
                <a16:creationId xmlns:a16="http://schemas.microsoft.com/office/drawing/2014/main" id="{A44DF04B-E89E-F9B6-032B-DD83C8A553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79" t="10080" r="37467" b="6250"/>
          <a:stretch/>
        </p:blipFill>
        <p:spPr bwMode="auto">
          <a:xfrm>
            <a:off x="1927912" y="2456694"/>
            <a:ext cx="2285548" cy="4082275"/>
          </a:xfrm>
          <a:prstGeom prst="roundRect">
            <a:avLst>
              <a:gd name="adj" fmla="val 16667"/>
            </a:avLst>
          </a:prstGeom>
          <a:ln>
            <a:noFill/>
          </a:ln>
          <a:effectLst>
            <a:outerShdw sx="1000" sy="1000" algn="tl" rotWithShape="0">
              <a:srgbClr val="000000"/>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ontent Placeholder 8">
            <a:extLst>
              <a:ext uri="{FF2B5EF4-FFF2-40B4-BE49-F238E27FC236}">
                <a16:creationId xmlns:a16="http://schemas.microsoft.com/office/drawing/2014/main" id="{0A337AA1-E2A1-D4BE-85FB-65E0FB6E9E7F}"/>
              </a:ext>
            </a:extLst>
          </p:cNvPr>
          <p:cNvSpPr>
            <a:spLocks noGrp="1"/>
          </p:cNvSpPr>
          <p:nvPr>
            <p:ph sz="quarter" idx="14"/>
          </p:nvPr>
        </p:nvSpPr>
        <p:spPr>
          <a:xfrm>
            <a:off x="6246813" y="1943100"/>
            <a:ext cx="5219700" cy="4406912"/>
          </a:xfrm>
          <a:prstGeom prst="rect">
            <a:avLst/>
          </a:prstGeom>
          <a:solidFill>
            <a:schemeClr val="tx1"/>
          </a:solidFill>
        </p:spPr>
        <p:txBody>
          <a:bodyPr>
            <a:spAutoFit/>
          </a:bodyPr>
          <a:lstStyle/>
          <a:p>
            <a:pPr>
              <a:lnSpc>
                <a:spcPts val="1300"/>
              </a:lnSpc>
            </a:pPr>
            <a:r>
              <a:rPr lang="fr-FR" sz="1400" b="1" dirty="0">
                <a:solidFill>
                  <a:schemeClr val="bg1"/>
                </a:solidFill>
              </a:rPr>
              <a:t> &lt;</a:t>
            </a:r>
            <a:r>
              <a:rPr lang="fr-FR" sz="1400" b="1" dirty="0" err="1">
                <a:solidFill>
                  <a:schemeClr val="bg1"/>
                </a:solidFill>
              </a:rPr>
              <a:t>FrameLayout</a:t>
            </a:r>
            <a:endParaRPr lang="fr-FR" sz="1400" b="1" dirty="0">
              <a:solidFill>
                <a:schemeClr val="bg1"/>
              </a:solidFill>
            </a:endParaRPr>
          </a:p>
          <a:p>
            <a:pPr>
              <a:lnSpc>
                <a:spcPts val="1300"/>
              </a:lnSpc>
            </a:pPr>
            <a:r>
              <a:rPr lang="fr-FR" sz="1400" b="1" dirty="0">
                <a:solidFill>
                  <a:schemeClr val="bg1"/>
                </a:solidFill>
              </a:rPr>
              <a:t>        </a:t>
            </a:r>
            <a:r>
              <a:rPr lang="fr-FR" sz="1400" b="1" dirty="0" err="1">
                <a:solidFill>
                  <a:schemeClr val="bg1"/>
                </a:solidFill>
              </a:rPr>
              <a:t>android:layout_width</a:t>
            </a:r>
            <a:r>
              <a:rPr lang="fr-FR" sz="1400" b="1" dirty="0">
                <a:solidFill>
                  <a:schemeClr val="bg1"/>
                </a:solidFill>
              </a:rPr>
              <a:t>="</a:t>
            </a:r>
            <a:r>
              <a:rPr lang="fr-FR" sz="1400" b="1" dirty="0" err="1">
                <a:solidFill>
                  <a:schemeClr val="bg1"/>
                </a:solidFill>
              </a:rPr>
              <a:t>match_parent</a:t>
            </a:r>
            <a:r>
              <a:rPr lang="fr-FR" sz="1400" b="1" dirty="0">
                <a:solidFill>
                  <a:schemeClr val="bg1"/>
                </a:solidFill>
              </a:rPr>
              <a:t>"</a:t>
            </a:r>
          </a:p>
          <a:p>
            <a:pPr>
              <a:lnSpc>
                <a:spcPts val="1300"/>
              </a:lnSpc>
            </a:pPr>
            <a:r>
              <a:rPr lang="fr-FR" sz="1400" b="1" dirty="0">
                <a:solidFill>
                  <a:schemeClr val="bg1"/>
                </a:solidFill>
              </a:rPr>
              <a:t>        </a:t>
            </a:r>
            <a:r>
              <a:rPr lang="fr-FR" sz="1400" b="1" dirty="0" err="1">
                <a:solidFill>
                  <a:schemeClr val="bg1"/>
                </a:solidFill>
              </a:rPr>
              <a:t>android:layout_height</a:t>
            </a:r>
            <a:r>
              <a:rPr lang="fr-FR" sz="1400" b="1" dirty="0">
                <a:solidFill>
                  <a:schemeClr val="bg1"/>
                </a:solidFill>
              </a:rPr>
              <a:t>="</a:t>
            </a:r>
            <a:r>
              <a:rPr lang="fr-FR" sz="1400" b="1" dirty="0" err="1">
                <a:solidFill>
                  <a:schemeClr val="bg1"/>
                </a:solidFill>
              </a:rPr>
              <a:t>match_parent</a:t>
            </a:r>
            <a:r>
              <a:rPr lang="fr-FR" sz="1400" b="1" dirty="0">
                <a:solidFill>
                  <a:schemeClr val="bg1"/>
                </a:solidFill>
              </a:rPr>
              <a:t>" &gt;</a:t>
            </a:r>
          </a:p>
          <a:p>
            <a:pPr>
              <a:lnSpc>
                <a:spcPts val="1300"/>
              </a:lnSpc>
            </a:pPr>
            <a:r>
              <a:rPr lang="fr-FR" sz="1400" b="1" dirty="0">
                <a:solidFill>
                  <a:schemeClr val="bg1"/>
                </a:solidFill>
              </a:rPr>
              <a:t>        &lt;</a:t>
            </a:r>
            <a:r>
              <a:rPr lang="fr-FR" sz="1400" b="1" dirty="0" err="1">
                <a:solidFill>
                  <a:schemeClr val="bg1"/>
                </a:solidFill>
              </a:rPr>
              <a:t>ImageView</a:t>
            </a:r>
            <a:endParaRPr lang="fr-FR" sz="1400" b="1" dirty="0">
              <a:solidFill>
                <a:schemeClr val="bg1"/>
              </a:solidFill>
            </a:endParaRPr>
          </a:p>
          <a:p>
            <a:pPr>
              <a:lnSpc>
                <a:spcPts val="1300"/>
              </a:lnSpc>
            </a:pPr>
            <a:r>
              <a:rPr lang="fr-FR" sz="1400" b="1" dirty="0">
                <a:solidFill>
                  <a:schemeClr val="bg1"/>
                </a:solidFill>
              </a:rPr>
              <a:t>            </a:t>
            </a:r>
            <a:r>
              <a:rPr lang="fr-FR" sz="1400" b="1" dirty="0" err="1">
                <a:solidFill>
                  <a:schemeClr val="bg1"/>
                </a:solidFill>
              </a:rPr>
              <a:t>android:src</a:t>
            </a:r>
            <a:r>
              <a:rPr lang="fr-FR" sz="1400" b="1" dirty="0">
                <a:solidFill>
                  <a:schemeClr val="bg1"/>
                </a:solidFill>
              </a:rPr>
              <a:t>="@</a:t>
            </a:r>
            <a:r>
              <a:rPr lang="fr-FR" sz="1400" b="1" dirty="0" err="1">
                <a:solidFill>
                  <a:schemeClr val="bg1"/>
                </a:solidFill>
              </a:rPr>
              <a:t>drawable</a:t>
            </a:r>
            <a:r>
              <a:rPr lang="fr-FR" sz="1400" b="1" dirty="0">
                <a:solidFill>
                  <a:schemeClr val="bg1"/>
                </a:solidFill>
              </a:rPr>
              <a:t>/</a:t>
            </a:r>
            <a:r>
              <a:rPr lang="fr-FR" sz="1400" b="1" dirty="0" err="1">
                <a:solidFill>
                  <a:schemeClr val="bg1"/>
                </a:solidFill>
              </a:rPr>
              <a:t>ic_launcher</a:t>
            </a:r>
            <a:r>
              <a:rPr lang="fr-FR" sz="1400" b="1" dirty="0">
                <a:solidFill>
                  <a:schemeClr val="bg1"/>
                </a:solidFill>
              </a:rPr>
              <a:t>"</a:t>
            </a:r>
          </a:p>
          <a:p>
            <a:pPr>
              <a:lnSpc>
                <a:spcPts val="1300"/>
              </a:lnSpc>
            </a:pPr>
            <a:r>
              <a:rPr lang="fr-FR" sz="1400" b="1" dirty="0">
                <a:solidFill>
                  <a:schemeClr val="bg1"/>
                </a:solidFill>
              </a:rPr>
              <a:t>            </a:t>
            </a:r>
            <a:r>
              <a:rPr lang="fr-FR" sz="1400" b="1" dirty="0" err="1">
                <a:solidFill>
                  <a:schemeClr val="bg1"/>
                </a:solidFill>
              </a:rPr>
              <a:t>android:scaleType</a:t>
            </a:r>
            <a:r>
              <a:rPr lang="fr-FR" sz="1400" b="1" dirty="0">
                <a:solidFill>
                  <a:schemeClr val="bg1"/>
                </a:solidFill>
              </a:rPr>
              <a:t>="</a:t>
            </a:r>
            <a:r>
              <a:rPr lang="fr-FR" sz="1400" b="1" dirty="0" err="1">
                <a:solidFill>
                  <a:schemeClr val="bg1"/>
                </a:solidFill>
              </a:rPr>
              <a:t>fitCenter</a:t>
            </a:r>
            <a:r>
              <a:rPr lang="fr-FR" sz="1400" b="1" dirty="0">
                <a:solidFill>
                  <a:schemeClr val="bg1"/>
                </a:solidFill>
              </a:rPr>
              <a:t>"</a:t>
            </a:r>
          </a:p>
          <a:p>
            <a:pPr>
              <a:lnSpc>
                <a:spcPts val="1300"/>
              </a:lnSpc>
            </a:pPr>
            <a:r>
              <a:rPr lang="fr-FR" sz="1400" b="1" dirty="0">
                <a:solidFill>
                  <a:schemeClr val="bg1"/>
                </a:solidFill>
              </a:rPr>
              <a:t>            </a:t>
            </a:r>
            <a:r>
              <a:rPr lang="fr-FR" sz="1400" b="1" dirty="0" err="1">
                <a:solidFill>
                  <a:schemeClr val="bg1"/>
                </a:solidFill>
              </a:rPr>
              <a:t>android:layout_height</a:t>
            </a:r>
            <a:r>
              <a:rPr lang="fr-FR" sz="1400" b="1" dirty="0">
                <a:solidFill>
                  <a:schemeClr val="bg1"/>
                </a:solidFill>
              </a:rPr>
              <a:t>="</a:t>
            </a:r>
            <a:r>
              <a:rPr lang="fr-FR" sz="1400" b="1" dirty="0" err="1">
                <a:solidFill>
                  <a:schemeClr val="bg1"/>
                </a:solidFill>
              </a:rPr>
              <a:t>match_parent</a:t>
            </a:r>
            <a:r>
              <a:rPr lang="fr-FR" sz="1400" b="1" dirty="0">
                <a:solidFill>
                  <a:schemeClr val="bg1"/>
                </a:solidFill>
              </a:rPr>
              <a:t>"</a:t>
            </a:r>
          </a:p>
          <a:p>
            <a:pPr>
              <a:lnSpc>
                <a:spcPts val="1300"/>
              </a:lnSpc>
            </a:pPr>
            <a:r>
              <a:rPr lang="fr-FR" sz="1400" b="1" dirty="0">
                <a:solidFill>
                  <a:schemeClr val="bg1"/>
                </a:solidFill>
              </a:rPr>
              <a:t>            </a:t>
            </a:r>
            <a:r>
              <a:rPr lang="fr-FR" sz="1400" b="1" dirty="0" err="1">
                <a:solidFill>
                  <a:schemeClr val="bg1"/>
                </a:solidFill>
              </a:rPr>
              <a:t>android:layout_width</a:t>
            </a:r>
            <a:r>
              <a:rPr lang="fr-FR" sz="1400" b="1" dirty="0">
                <a:solidFill>
                  <a:schemeClr val="bg1"/>
                </a:solidFill>
              </a:rPr>
              <a:t>="</a:t>
            </a:r>
            <a:r>
              <a:rPr lang="fr-FR" sz="1400" b="1" dirty="0" err="1">
                <a:solidFill>
                  <a:schemeClr val="bg1"/>
                </a:solidFill>
              </a:rPr>
              <a:t>match_parent</a:t>
            </a:r>
            <a:r>
              <a:rPr lang="fr-FR" sz="1400" b="1" dirty="0">
                <a:solidFill>
                  <a:schemeClr val="bg1"/>
                </a:solidFill>
              </a:rPr>
              <a:t>"/&gt;</a:t>
            </a:r>
          </a:p>
          <a:p>
            <a:pPr>
              <a:lnSpc>
                <a:spcPts val="1300"/>
              </a:lnSpc>
            </a:pPr>
            <a:endParaRPr lang="fr-FR" sz="1400" b="1" dirty="0">
              <a:solidFill>
                <a:schemeClr val="bg1"/>
              </a:solidFill>
            </a:endParaRPr>
          </a:p>
          <a:p>
            <a:pPr>
              <a:lnSpc>
                <a:spcPts val="1300"/>
              </a:lnSpc>
            </a:pPr>
            <a:r>
              <a:rPr lang="fr-FR" sz="1400" b="1" dirty="0">
                <a:solidFill>
                  <a:schemeClr val="bg1"/>
                </a:solidFill>
              </a:rPr>
              <a:t>        &lt;</a:t>
            </a:r>
            <a:r>
              <a:rPr lang="fr-FR" sz="1400" b="1" dirty="0" err="1">
                <a:solidFill>
                  <a:schemeClr val="bg1"/>
                </a:solidFill>
              </a:rPr>
              <a:t>TextView</a:t>
            </a:r>
            <a:endParaRPr lang="fr-FR" sz="1400" b="1" dirty="0">
              <a:solidFill>
                <a:schemeClr val="bg1"/>
              </a:solidFill>
            </a:endParaRPr>
          </a:p>
          <a:p>
            <a:pPr>
              <a:lnSpc>
                <a:spcPts val="1300"/>
              </a:lnSpc>
            </a:pPr>
            <a:r>
              <a:rPr lang="fr-FR" sz="1400" b="1" dirty="0">
                <a:solidFill>
                  <a:schemeClr val="bg1"/>
                </a:solidFill>
              </a:rPr>
              <a:t>            </a:t>
            </a:r>
            <a:r>
              <a:rPr lang="fr-FR" sz="1400" b="1" dirty="0" err="1">
                <a:solidFill>
                  <a:schemeClr val="bg1"/>
                </a:solidFill>
              </a:rPr>
              <a:t>android:text</a:t>
            </a:r>
            <a:r>
              <a:rPr lang="fr-FR" sz="1400" b="1" dirty="0">
                <a:solidFill>
                  <a:schemeClr val="bg1"/>
                </a:solidFill>
              </a:rPr>
              <a:t>="Tutorial Android"</a:t>
            </a:r>
          </a:p>
          <a:p>
            <a:pPr>
              <a:lnSpc>
                <a:spcPts val="1300"/>
              </a:lnSpc>
            </a:pPr>
            <a:r>
              <a:rPr lang="fr-FR" sz="1400" b="1" dirty="0">
                <a:solidFill>
                  <a:schemeClr val="bg1"/>
                </a:solidFill>
              </a:rPr>
              <a:t>            </a:t>
            </a:r>
            <a:r>
              <a:rPr lang="fr-FR" sz="1400" b="1" dirty="0" err="1">
                <a:solidFill>
                  <a:schemeClr val="bg1"/>
                </a:solidFill>
              </a:rPr>
              <a:t>android:textSize</a:t>
            </a:r>
            <a:r>
              <a:rPr lang="fr-FR" sz="1400" b="1" dirty="0">
                <a:solidFill>
                  <a:schemeClr val="bg1"/>
                </a:solidFill>
              </a:rPr>
              <a:t>="30sp"</a:t>
            </a:r>
          </a:p>
          <a:p>
            <a:pPr>
              <a:lnSpc>
                <a:spcPts val="1300"/>
              </a:lnSpc>
            </a:pPr>
            <a:r>
              <a:rPr lang="fr-FR" sz="1400" b="1" dirty="0">
                <a:solidFill>
                  <a:schemeClr val="bg1"/>
                </a:solidFill>
              </a:rPr>
              <a:t>            </a:t>
            </a:r>
            <a:r>
              <a:rPr lang="fr-FR" sz="1400" b="1" dirty="0" err="1">
                <a:solidFill>
                  <a:schemeClr val="bg1"/>
                </a:solidFill>
              </a:rPr>
              <a:t>android:textStyle</a:t>
            </a:r>
            <a:r>
              <a:rPr lang="fr-FR" sz="1400" b="1" dirty="0">
                <a:solidFill>
                  <a:schemeClr val="bg1"/>
                </a:solidFill>
              </a:rPr>
              <a:t>="</a:t>
            </a:r>
            <a:r>
              <a:rPr lang="fr-FR" sz="1400" b="1" dirty="0" err="1">
                <a:solidFill>
                  <a:schemeClr val="bg1"/>
                </a:solidFill>
              </a:rPr>
              <a:t>bold</a:t>
            </a:r>
            <a:r>
              <a:rPr lang="fr-FR" sz="1400" b="1" dirty="0">
                <a:solidFill>
                  <a:schemeClr val="bg1"/>
                </a:solidFill>
              </a:rPr>
              <a:t>"</a:t>
            </a:r>
          </a:p>
          <a:p>
            <a:pPr>
              <a:lnSpc>
                <a:spcPts val="1300"/>
              </a:lnSpc>
            </a:pPr>
            <a:r>
              <a:rPr lang="fr-FR" sz="1400" b="1" dirty="0">
                <a:solidFill>
                  <a:schemeClr val="bg1"/>
                </a:solidFill>
              </a:rPr>
              <a:t>            </a:t>
            </a:r>
            <a:r>
              <a:rPr lang="fr-FR" sz="1400" b="1" dirty="0" err="1">
                <a:solidFill>
                  <a:schemeClr val="bg1"/>
                </a:solidFill>
              </a:rPr>
              <a:t>android:textColor</a:t>
            </a:r>
            <a:r>
              <a:rPr lang="fr-FR" sz="1400" b="1" dirty="0">
                <a:solidFill>
                  <a:schemeClr val="bg1"/>
                </a:solidFill>
              </a:rPr>
              <a:t>="#003399"</a:t>
            </a:r>
          </a:p>
          <a:p>
            <a:pPr>
              <a:lnSpc>
                <a:spcPts val="1300"/>
              </a:lnSpc>
            </a:pPr>
            <a:r>
              <a:rPr lang="fr-FR" sz="1400" b="1" dirty="0">
                <a:solidFill>
                  <a:schemeClr val="bg1"/>
                </a:solidFill>
              </a:rPr>
              <a:t>            </a:t>
            </a:r>
            <a:r>
              <a:rPr lang="fr-FR" sz="1400" b="1" dirty="0" err="1">
                <a:solidFill>
                  <a:schemeClr val="bg1"/>
                </a:solidFill>
              </a:rPr>
              <a:t>android:layout_height</a:t>
            </a:r>
            <a:r>
              <a:rPr lang="fr-FR" sz="1400" b="1" dirty="0">
                <a:solidFill>
                  <a:schemeClr val="bg1"/>
                </a:solidFill>
              </a:rPr>
              <a:t>="</a:t>
            </a:r>
            <a:r>
              <a:rPr lang="fr-FR" sz="1400" b="1" dirty="0" err="1">
                <a:solidFill>
                  <a:schemeClr val="bg1"/>
                </a:solidFill>
              </a:rPr>
              <a:t>match_parent</a:t>
            </a:r>
            <a:r>
              <a:rPr lang="fr-FR" sz="1400" b="1" dirty="0">
                <a:solidFill>
                  <a:schemeClr val="bg1"/>
                </a:solidFill>
              </a:rPr>
              <a:t> "</a:t>
            </a:r>
          </a:p>
          <a:p>
            <a:pPr>
              <a:lnSpc>
                <a:spcPts val="1300"/>
              </a:lnSpc>
            </a:pPr>
            <a:r>
              <a:rPr lang="fr-FR" sz="1400" b="1" dirty="0">
                <a:solidFill>
                  <a:schemeClr val="bg1"/>
                </a:solidFill>
              </a:rPr>
              <a:t>            </a:t>
            </a:r>
            <a:r>
              <a:rPr lang="fr-FR" sz="1400" b="1" dirty="0" err="1">
                <a:solidFill>
                  <a:schemeClr val="bg1"/>
                </a:solidFill>
              </a:rPr>
              <a:t>android:layout_width</a:t>
            </a:r>
            <a:r>
              <a:rPr lang="fr-FR" sz="1400" b="1" dirty="0">
                <a:solidFill>
                  <a:schemeClr val="bg1"/>
                </a:solidFill>
              </a:rPr>
              <a:t>="</a:t>
            </a:r>
            <a:r>
              <a:rPr lang="fr-FR" sz="1400" b="1" dirty="0" err="1">
                <a:solidFill>
                  <a:schemeClr val="bg1"/>
                </a:solidFill>
              </a:rPr>
              <a:t>match_parent</a:t>
            </a:r>
            <a:r>
              <a:rPr lang="fr-FR" sz="1400" b="1" dirty="0">
                <a:solidFill>
                  <a:schemeClr val="bg1"/>
                </a:solidFill>
              </a:rPr>
              <a:t> "</a:t>
            </a:r>
          </a:p>
          <a:p>
            <a:pPr>
              <a:lnSpc>
                <a:spcPts val="1300"/>
              </a:lnSpc>
            </a:pPr>
            <a:r>
              <a:rPr lang="fr-FR" sz="1400" b="1" dirty="0">
                <a:solidFill>
                  <a:schemeClr val="bg1"/>
                </a:solidFill>
              </a:rPr>
              <a:t>            </a:t>
            </a:r>
            <a:r>
              <a:rPr lang="fr-FR" sz="1400" b="1" dirty="0" err="1">
                <a:solidFill>
                  <a:schemeClr val="bg1"/>
                </a:solidFill>
              </a:rPr>
              <a:t>android:gravity</a:t>
            </a:r>
            <a:r>
              <a:rPr lang="fr-FR" sz="1400" b="1" dirty="0">
                <a:solidFill>
                  <a:schemeClr val="bg1"/>
                </a:solidFill>
              </a:rPr>
              <a:t>="center"/&gt;</a:t>
            </a:r>
          </a:p>
          <a:p>
            <a:pPr>
              <a:lnSpc>
                <a:spcPts val="1300"/>
              </a:lnSpc>
            </a:pPr>
            <a:r>
              <a:rPr lang="fr-FR" sz="1400" b="1" dirty="0">
                <a:solidFill>
                  <a:schemeClr val="bg1"/>
                </a:solidFill>
              </a:rPr>
              <a:t>    &lt;/</a:t>
            </a:r>
            <a:r>
              <a:rPr lang="fr-FR" sz="1400" b="1" dirty="0" err="1">
                <a:solidFill>
                  <a:schemeClr val="bg1"/>
                </a:solidFill>
              </a:rPr>
              <a:t>FrameLayout</a:t>
            </a:r>
            <a:r>
              <a:rPr lang="fr-FR" sz="1400" b="1" dirty="0">
                <a:solidFill>
                  <a:schemeClr val="bg1"/>
                </a:solidFill>
              </a:rPr>
              <a:t>&gt;</a:t>
            </a:r>
          </a:p>
        </p:txBody>
      </p:sp>
    </p:spTree>
    <p:extLst>
      <p:ext uri="{BB962C8B-B14F-4D97-AF65-F5344CB8AC3E}">
        <p14:creationId xmlns:p14="http://schemas.microsoft.com/office/powerpoint/2010/main" val="41287029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pPr marL="171450" indent="-171450">
              <a:buFont typeface="Arial" panose="020B0604020202020204" pitchFamily="34" charset="0"/>
              <a:buChar char="•"/>
            </a:pPr>
            <a:endParaRPr lang="fr-FR" sz="1200" b="1" dirty="0">
              <a:solidFill>
                <a:schemeClr val="tx1"/>
              </a:solidFill>
              <a:latin typeface="+mj-lt"/>
            </a:endParaRPr>
          </a:p>
          <a:p>
            <a:pPr marL="171450" indent="-171450">
              <a:buFont typeface="Arial" panose="020B0604020202020204" pitchFamily="34" charset="0"/>
              <a:buChar char="•"/>
            </a:pPr>
            <a:r>
              <a:rPr lang="fr-FR" sz="1200" b="1" dirty="0" err="1">
                <a:solidFill>
                  <a:schemeClr val="tx1"/>
                </a:solidFill>
                <a:latin typeface="+mj-lt"/>
              </a:rPr>
              <a:t>android:layout_gravity</a:t>
            </a:r>
            <a:r>
              <a:rPr lang="fr-FR" sz="1200" dirty="0">
                <a:solidFill>
                  <a:schemeClr val="tx1"/>
                </a:solidFill>
                <a:latin typeface="+mj-lt"/>
              </a:rPr>
              <a:t> : pour positionner un élément à gauche, au milieu ou à droite par rapport à son conteneur (permet de centrer  du texte au milieu  de l'écran) ;</a:t>
            </a:r>
          </a:p>
          <a:p>
            <a:pPr marL="171450" indent="-171450">
              <a:buFont typeface="Arial" panose="020B0604020202020204" pitchFamily="34" charset="0"/>
              <a:buChar char="•"/>
            </a:pPr>
            <a:r>
              <a:rPr lang="fr-FR" sz="1200" b="1" dirty="0" err="1">
                <a:solidFill>
                  <a:schemeClr val="tx1"/>
                </a:solidFill>
                <a:latin typeface="+mj-lt"/>
              </a:rPr>
              <a:t>android:inputType</a:t>
            </a:r>
            <a:r>
              <a:rPr lang="fr-FR" sz="1200" dirty="0">
                <a:solidFill>
                  <a:schemeClr val="tx1"/>
                </a:solidFill>
                <a:latin typeface="+mj-lt"/>
              </a:rPr>
              <a:t> : les zones de saisie de texte peuvent être  typées : simple texte , numéro de téléphone, adresse email, mot de passe, ....</a:t>
            </a:r>
          </a:p>
          <a:p>
            <a:endParaRPr lang="fr-FR" sz="1200" dirty="0">
              <a:solidFill>
                <a:schemeClr val="tx1"/>
              </a:solidFill>
              <a:latin typeface="+mj-lt"/>
            </a:endParaRPr>
          </a:p>
          <a:p>
            <a:pPr marL="0" indent="0">
              <a:buNone/>
            </a:pPr>
            <a:r>
              <a:rPr lang="fr-FR" sz="1200" dirty="0">
                <a:solidFill>
                  <a:schemeClr val="tx1"/>
                </a:solidFill>
                <a:latin typeface="+mj-lt"/>
              </a:rPr>
              <a:t>Par exemple </a:t>
            </a:r>
            <a:r>
              <a:rPr lang="fr-FR" sz="1200" dirty="0" err="1">
                <a:solidFill>
                  <a:schemeClr val="tx1"/>
                </a:solidFill>
                <a:latin typeface="+mj-lt"/>
              </a:rPr>
              <a:t>android:inputType</a:t>
            </a:r>
            <a:r>
              <a:rPr lang="fr-FR" sz="1200" dirty="0">
                <a:solidFill>
                  <a:schemeClr val="tx1"/>
                </a:solidFill>
                <a:latin typeface="+mj-lt"/>
              </a:rPr>
              <a:t>="</a:t>
            </a:r>
            <a:r>
              <a:rPr lang="fr-FR" sz="1200" dirty="0" err="1">
                <a:solidFill>
                  <a:schemeClr val="tx1"/>
                </a:solidFill>
                <a:latin typeface="+mj-lt"/>
              </a:rPr>
              <a:t>textPassword</a:t>
            </a:r>
            <a:r>
              <a:rPr lang="fr-FR" dirty="0">
                <a:solidFill>
                  <a:schemeClr val="tx1"/>
                </a:solidFill>
                <a:latin typeface="+mj-lt"/>
              </a:rPr>
              <a:t>"</a:t>
            </a:r>
            <a:endParaRPr lang="fr-FR" sz="1200" dirty="0">
              <a:solidFill>
                <a:schemeClr val="tx1"/>
              </a:solidFill>
              <a:latin typeface="+mj-lt"/>
            </a:endParaRPr>
          </a:p>
          <a:p>
            <a:pPr marL="0" indent="0">
              <a:buNone/>
            </a:pPr>
            <a:endParaRPr lang="fr-FR" sz="1200" dirty="0">
              <a:solidFill>
                <a:schemeClr val="tx1"/>
              </a:solidFill>
              <a:latin typeface="+mj-lt"/>
            </a:endParaRPr>
          </a:p>
          <a:p>
            <a:pPr marL="171450" indent="-171450">
              <a:buFont typeface="Arial" panose="020B0604020202020204" pitchFamily="34" charset="0"/>
              <a:buChar char="•"/>
            </a:pPr>
            <a:r>
              <a:rPr lang="fr-FR" sz="1200" b="1" dirty="0" err="1">
                <a:solidFill>
                  <a:schemeClr val="tx1"/>
                </a:solidFill>
                <a:latin typeface="+mj-lt"/>
              </a:rPr>
              <a:t>android:hint</a:t>
            </a:r>
            <a:r>
              <a:rPr lang="fr-FR" sz="1200" b="1" dirty="0">
                <a:solidFill>
                  <a:schemeClr val="tx1"/>
                </a:solidFill>
                <a:latin typeface="+mj-lt"/>
              </a:rPr>
              <a:t> </a:t>
            </a:r>
            <a:r>
              <a:rPr lang="fr-FR" sz="1200" dirty="0">
                <a:solidFill>
                  <a:schemeClr val="tx1"/>
                </a:solidFill>
                <a:latin typeface="+mj-lt"/>
              </a:rPr>
              <a:t>: permet de saisir dans une zone de texte une explication sur la  zone de texte. Par exemple, indiquer qu'il s'agit  de saisir son login ;</a:t>
            </a:r>
          </a:p>
          <a:p>
            <a:pPr marL="171450" indent="-171450">
              <a:buFont typeface="Arial" panose="020B0604020202020204" pitchFamily="34" charset="0"/>
              <a:buChar char="•"/>
            </a:pPr>
            <a:r>
              <a:rPr lang="fr-FR" sz="1200" b="1" dirty="0" err="1">
                <a:solidFill>
                  <a:schemeClr val="tx1"/>
                </a:solidFill>
                <a:latin typeface="+mj-lt"/>
              </a:rPr>
              <a:t>android:layout_weight</a:t>
            </a:r>
            <a:r>
              <a:rPr lang="fr-FR" sz="1200" dirty="0">
                <a:solidFill>
                  <a:schemeClr val="tx1"/>
                </a:solidFill>
                <a:latin typeface="+mj-lt"/>
              </a:rPr>
              <a:t> : permet de donner du poids à un élément,  ce qui signifie que l'élément occupera plus ou moins d'espace.</a:t>
            </a:r>
          </a:p>
          <a:p>
            <a:pPr marL="171450" indent="-171450">
              <a:buFont typeface="Arial" panose="020B0604020202020204" pitchFamily="34" charset="0"/>
              <a:buChar char="•"/>
            </a:pPr>
            <a:endParaRPr lang="fr-FR" sz="1200" dirty="0">
              <a:solidFill>
                <a:schemeClr val="tx1"/>
              </a:solidFill>
              <a:latin typeface="+mj-lt"/>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Notions communes aux différents </a:t>
            </a:r>
            <a:r>
              <a:rPr lang="fr-FR" dirty="0" err="1"/>
              <a:t>layout</a:t>
            </a:r>
            <a:endParaRPr lang="fr-MA" dirty="0"/>
          </a:p>
        </p:txBody>
      </p:sp>
    </p:spTree>
    <p:extLst>
      <p:ext uri="{BB962C8B-B14F-4D97-AF65-F5344CB8AC3E}">
        <p14:creationId xmlns:p14="http://schemas.microsoft.com/office/powerpoint/2010/main" val="208939675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6" name="Content Placeholder 5">
            <a:extLst>
              <a:ext uri="{FF2B5EF4-FFF2-40B4-BE49-F238E27FC236}">
                <a16:creationId xmlns:a16="http://schemas.microsoft.com/office/drawing/2014/main" id="{A99F8459-2A2B-E05B-758F-BB6C419269C5}"/>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Disposition par défaut recommandée pour Android ;</a:t>
            </a:r>
          </a:p>
          <a:p>
            <a:pPr marL="171450" indent="-171450">
              <a:buFont typeface="Arial" panose="020B0604020202020204" pitchFamily="34" charset="0"/>
              <a:buChar char="•"/>
            </a:pPr>
            <a:r>
              <a:rPr lang="fr-FR" dirty="0">
                <a:solidFill>
                  <a:schemeClr val="tx1"/>
                </a:solidFill>
              </a:rPr>
              <a:t>Résoudre le problème coûteux du trop grand nombre de mises en page imbriquées, tout en permettant un comportement complexe ;</a:t>
            </a:r>
          </a:p>
          <a:p>
            <a:pPr marL="171450" indent="-171450">
              <a:buFont typeface="Arial" panose="020B0604020202020204" pitchFamily="34" charset="0"/>
              <a:buChar char="•"/>
            </a:pPr>
            <a:r>
              <a:rPr lang="fr-FR" dirty="0">
                <a:solidFill>
                  <a:schemeClr val="tx1"/>
                </a:solidFill>
              </a:rPr>
              <a:t>Positionner et dimensionner les vues à l'intérieur de la mise en page en utilisant un ensemble de contraintes.</a:t>
            </a:r>
          </a:p>
          <a:p>
            <a:pPr marL="171450" indent="-171450">
              <a:buFont typeface="Arial" panose="020B0604020202020204" pitchFamily="34" charset="0"/>
              <a:buChar char="•"/>
            </a:pPr>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ConstraintLayout</a:t>
            </a:r>
            <a:endParaRPr lang="fr-MA" dirty="0"/>
          </a:p>
        </p:txBody>
      </p:sp>
      <p:sp>
        <p:nvSpPr>
          <p:cNvPr id="7" name="Content Placeholder 6">
            <a:extLst>
              <a:ext uri="{FF2B5EF4-FFF2-40B4-BE49-F238E27FC236}">
                <a16:creationId xmlns:a16="http://schemas.microsoft.com/office/drawing/2014/main" id="{57169929-E21A-351F-B817-47A57E30C7BF}"/>
              </a:ext>
            </a:extLst>
          </p:cNvPr>
          <p:cNvSpPr>
            <a:spLocks noGrp="1"/>
          </p:cNvSpPr>
          <p:nvPr>
            <p:ph sz="quarter" idx="14"/>
          </p:nvPr>
        </p:nvSpPr>
        <p:spPr/>
        <p:txBody>
          <a:bodyPr/>
          <a:lstStyle/>
          <a:p>
            <a:r>
              <a:rPr lang="fr-FR" dirty="0">
                <a:solidFill>
                  <a:schemeClr val="tx1"/>
                </a:solidFill>
              </a:rPr>
              <a:t>Une restriction ou une limitation des propriétés d'une vue que la mise en page tente de respecter. </a:t>
            </a:r>
          </a:p>
          <a:p>
            <a:endParaRPr lang="fr-FR" dirty="0">
              <a:solidFill>
                <a:schemeClr val="tx1"/>
              </a:solidFill>
            </a:endParaRPr>
          </a:p>
        </p:txBody>
      </p:sp>
      <p:sp>
        <p:nvSpPr>
          <p:cNvPr id="8" name="Content Placeholder 7">
            <a:extLst>
              <a:ext uri="{FF2B5EF4-FFF2-40B4-BE49-F238E27FC236}">
                <a16:creationId xmlns:a16="http://schemas.microsoft.com/office/drawing/2014/main" id="{C80D0BB5-EE76-3848-4644-1E6901D959B2}"/>
              </a:ext>
            </a:extLst>
          </p:cNvPr>
          <p:cNvSpPr>
            <a:spLocks noGrp="1"/>
          </p:cNvSpPr>
          <p:nvPr>
            <p:ph sz="quarter" idx="15"/>
          </p:nvPr>
        </p:nvSpPr>
        <p:spPr/>
        <p:txBody>
          <a:bodyPr/>
          <a:lstStyle/>
          <a:p>
            <a:r>
              <a:rPr lang="fr-FR" dirty="0"/>
              <a:t>Qu'est-ce qu'une contrainte ?</a:t>
            </a:r>
          </a:p>
        </p:txBody>
      </p:sp>
      <p:pic>
        <p:nvPicPr>
          <p:cNvPr id="10" name="Google Shape;199;p29">
            <a:extLst>
              <a:ext uri="{FF2B5EF4-FFF2-40B4-BE49-F238E27FC236}">
                <a16:creationId xmlns:a16="http://schemas.microsoft.com/office/drawing/2014/main" id="{C75D6058-0BD0-35D0-BBAF-8BA627E486EF}"/>
              </a:ext>
            </a:extLst>
          </p:cNvPr>
          <p:cNvPicPr preferRelativeResize="0"/>
          <p:nvPr/>
        </p:nvPicPr>
        <p:blipFill rotWithShape="1">
          <a:blip r:embed="rId2">
            <a:alphaModFix/>
          </a:blip>
          <a:srcRect l="25866" r="18242"/>
          <a:stretch/>
        </p:blipFill>
        <p:spPr>
          <a:xfrm>
            <a:off x="7632176" y="2788558"/>
            <a:ext cx="2448800" cy="2095500"/>
          </a:xfrm>
          <a:prstGeom prst="rect">
            <a:avLst/>
          </a:prstGeom>
          <a:noFill/>
          <a:ln>
            <a:noFill/>
          </a:ln>
        </p:spPr>
      </p:pic>
    </p:spTree>
    <p:extLst>
      <p:ext uri="{BB962C8B-B14F-4D97-AF65-F5344CB8AC3E}">
        <p14:creationId xmlns:p14="http://schemas.microsoft.com/office/powerpoint/2010/main" val="7804137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6" name="Content Placeholder 5">
            <a:extLst>
              <a:ext uri="{FF2B5EF4-FFF2-40B4-BE49-F238E27FC236}">
                <a16:creationId xmlns:a16="http://schemas.microsoft.com/office/drawing/2014/main" id="{A99F8459-2A2B-E05B-758F-BB6C419269C5}"/>
              </a:ext>
            </a:extLst>
          </p:cNvPr>
          <p:cNvSpPr>
            <a:spLocks noGrp="1"/>
          </p:cNvSpPr>
          <p:nvPr>
            <p:ph sz="quarter" idx="12"/>
          </p:nvPr>
        </p:nvSpPr>
        <p:spPr/>
        <p:txBody>
          <a:bodyPr/>
          <a:lstStyle/>
          <a:p>
            <a:r>
              <a:rPr lang="fr-FR" dirty="0">
                <a:solidFill>
                  <a:schemeClr val="tx1"/>
                </a:solidFill>
              </a:rPr>
              <a:t>Peut mettre en place une contrainte relative au conteneur parent.</a:t>
            </a:r>
          </a:p>
          <a:p>
            <a:r>
              <a:rPr lang="fr-FR" b="1" dirty="0">
                <a:solidFill>
                  <a:schemeClr val="tx1"/>
                </a:solidFill>
              </a:rPr>
              <a:t>Format</a:t>
            </a:r>
            <a:r>
              <a:rPr lang="fr-FR" dirty="0">
                <a:solidFill>
                  <a:schemeClr val="tx1"/>
                </a:solidFill>
              </a:rPr>
              <a:t> : </a:t>
            </a:r>
          </a:p>
          <a:p>
            <a:r>
              <a:rPr lang="fr-FR" dirty="0" err="1">
                <a:solidFill>
                  <a:srgbClr val="37474F"/>
                </a:solidFill>
                <a:latin typeface="Consolas"/>
              </a:rPr>
              <a:t>layout_constraint</a:t>
            </a:r>
            <a:r>
              <a:rPr lang="fr-FR" dirty="0">
                <a:solidFill>
                  <a:srgbClr val="37474F"/>
                </a:solidFill>
                <a:latin typeface="Consolas"/>
              </a:rPr>
              <a:t>&lt;</a:t>
            </a:r>
            <a:r>
              <a:rPr lang="fr-FR" b="1" dirty="0" err="1">
                <a:solidFill>
                  <a:srgbClr val="37474F"/>
                </a:solidFill>
                <a:latin typeface="Consolas"/>
              </a:rPr>
              <a:t>SourceConstraint</a:t>
            </a:r>
            <a:r>
              <a:rPr lang="fr-FR" dirty="0">
                <a:solidFill>
                  <a:srgbClr val="37474F"/>
                </a:solidFill>
                <a:latin typeface="Consolas"/>
              </a:rPr>
              <a:t>&gt;_to&lt;</a:t>
            </a:r>
            <a:r>
              <a:rPr lang="fr-FR" b="1" dirty="0" err="1">
                <a:solidFill>
                  <a:srgbClr val="37474F"/>
                </a:solidFill>
                <a:latin typeface="Consolas"/>
              </a:rPr>
              <a:t>TargetConstraint</a:t>
            </a:r>
            <a:r>
              <a:rPr lang="fr-FR" dirty="0">
                <a:solidFill>
                  <a:srgbClr val="37474F"/>
                </a:solidFill>
                <a:latin typeface="Consolas"/>
              </a:rPr>
              <a:t>&gt;Of</a:t>
            </a:r>
          </a:p>
          <a:p>
            <a:endParaRPr lang="fr-FR" dirty="0">
              <a:solidFill>
                <a:schemeClr val="tx1"/>
              </a:solidFill>
            </a:endParaRPr>
          </a:p>
          <a:p>
            <a:pPr marL="0" lvl="0" indent="0" algn="l" rtl="0">
              <a:lnSpc>
                <a:spcPct val="115000"/>
              </a:lnSpc>
              <a:spcBef>
                <a:spcPts val="0"/>
              </a:spcBef>
              <a:spcAft>
                <a:spcPts val="0"/>
              </a:spcAft>
              <a:buNone/>
            </a:pPr>
            <a:r>
              <a:rPr lang="en-US" dirty="0" err="1">
                <a:solidFill>
                  <a:schemeClr val="tx1"/>
                </a:solidFill>
                <a:sym typeface="Consolas"/>
              </a:rPr>
              <a:t>Exemple</a:t>
            </a:r>
            <a:r>
              <a:rPr lang="en-US" dirty="0">
                <a:solidFill>
                  <a:schemeClr val="tx1"/>
                </a:solidFill>
                <a:sym typeface="Consolas"/>
              </a:rPr>
              <a:t> attributes on a </a:t>
            </a:r>
            <a:r>
              <a:rPr lang="en-US" dirty="0" err="1">
                <a:solidFill>
                  <a:schemeClr val="tx1"/>
                </a:solidFill>
                <a:sym typeface="Consolas"/>
              </a:rPr>
              <a:t>TextView</a:t>
            </a:r>
            <a:r>
              <a:rPr lang="en-US" dirty="0">
                <a:solidFill>
                  <a:schemeClr val="tx1"/>
                </a:solidFill>
                <a:sym typeface="Consolas"/>
              </a:rPr>
              <a:t>:</a:t>
            </a:r>
          </a:p>
          <a:p>
            <a:pPr marL="0" lvl="0" indent="0" algn="l" rtl="0">
              <a:lnSpc>
                <a:spcPct val="115000"/>
              </a:lnSpc>
              <a:spcBef>
                <a:spcPts val="600"/>
              </a:spcBef>
              <a:spcAft>
                <a:spcPts val="0"/>
              </a:spcAft>
              <a:buNone/>
            </a:pPr>
            <a:r>
              <a:rPr lang="en-US" sz="1200" dirty="0" err="1">
                <a:solidFill>
                  <a:srgbClr val="37474F"/>
                </a:solidFill>
                <a:latin typeface="Consolas"/>
                <a:ea typeface="Consolas"/>
                <a:cs typeface="Consolas"/>
                <a:sym typeface="Consolas"/>
              </a:rPr>
              <a:t>app:layout_constraintTop_toTopOf</a:t>
            </a:r>
            <a:r>
              <a:rPr lang="en-US" sz="1200" dirty="0">
                <a:solidFill>
                  <a:srgbClr val="37474F"/>
                </a:solidFill>
                <a:latin typeface="Consolas"/>
                <a:ea typeface="Consolas"/>
                <a:cs typeface="Consolas"/>
                <a:sym typeface="Consolas"/>
              </a:rPr>
              <a:t>=</a:t>
            </a:r>
            <a:r>
              <a:rPr lang="en-US" sz="1200" dirty="0">
                <a:solidFill>
                  <a:srgbClr val="388E3C"/>
                </a:solidFill>
                <a:latin typeface="Consolas"/>
                <a:ea typeface="Consolas"/>
                <a:cs typeface="Consolas"/>
                <a:sym typeface="Consolas"/>
              </a:rPr>
              <a:t>"parent"</a:t>
            </a:r>
            <a:endParaRPr lang="en-US" sz="1200" dirty="0">
              <a:solidFill>
                <a:srgbClr val="37474F"/>
              </a:solidFill>
              <a:latin typeface="Consolas"/>
              <a:ea typeface="Consolas"/>
              <a:cs typeface="Consolas"/>
              <a:sym typeface="Consolas"/>
            </a:endParaRPr>
          </a:p>
          <a:p>
            <a:pPr marL="0" lvl="0" indent="0" algn="l" rtl="0">
              <a:lnSpc>
                <a:spcPct val="150000"/>
              </a:lnSpc>
              <a:spcBef>
                <a:spcPts val="0"/>
              </a:spcBef>
              <a:spcAft>
                <a:spcPts val="0"/>
              </a:spcAft>
              <a:buNone/>
            </a:pPr>
            <a:r>
              <a:rPr lang="en-US" sz="1200" dirty="0" err="1">
                <a:solidFill>
                  <a:srgbClr val="37474F"/>
                </a:solidFill>
                <a:latin typeface="Consolas"/>
                <a:ea typeface="Consolas"/>
                <a:cs typeface="Consolas"/>
                <a:sym typeface="Consolas"/>
              </a:rPr>
              <a:t>app:layout_constraintLeft_toLeftOf</a:t>
            </a:r>
            <a:r>
              <a:rPr lang="en-US" sz="1200" dirty="0">
                <a:solidFill>
                  <a:srgbClr val="37474F"/>
                </a:solidFill>
                <a:latin typeface="Consolas"/>
                <a:ea typeface="Consolas"/>
                <a:cs typeface="Consolas"/>
                <a:sym typeface="Consolas"/>
              </a:rPr>
              <a:t>=</a:t>
            </a:r>
            <a:r>
              <a:rPr lang="en-US" sz="1200" dirty="0">
                <a:solidFill>
                  <a:srgbClr val="388E3C"/>
                </a:solidFill>
                <a:latin typeface="Consolas"/>
                <a:ea typeface="Consolas"/>
                <a:cs typeface="Consolas"/>
                <a:sym typeface="Consolas"/>
              </a:rPr>
              <a:t>"parent"</a:t>
            </a:r>
            <a:endParaRPr lang="en-US" sz="1200" dirty="0">
              <a:latin typeface="Consolas"/>
              <a:ea typeface="Consolas"/>
              <a:cs typeface="Consolas"/>
              <a:sym typeface="Consolas"/>
            </a:endParaRPr>
          </a:p>
          <a:p>
            <a:endParaRPr lang="fr-FR" dirty="0">
              <a:solidFill>
                <a:schemeClr val="tx1"/>
              </a:solidFill>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Contraintes de positionnement relatif</a:t>
            </a:r>
            <a:endParaRPr lang="fr-MA" dirty="0"/>
          </a:p>
        </p:txBody>
      </p:sp>
      <p:pic>
        <p:nvPicPr>
          <p:cNvPr id="4" name="Google Shape;208;p30">
            <a:extLst>
              <a:ext uri="{FF2B5EF4-FFF2-40B4-BE49-F238E27FC236}">
                <a16:creationId xmlns:a16="http://schemas.microsoft.com/office/drawing/2014/main" id="{05AA6C21-B4B7-61DB-F129-40B05A0AD9D8}"/>
              </a:ext>
            </a:extLst>
          </p:cNvPr>
          <p:cNvPicPr preferRelativeResize="0"/>
          <p:nvPr/>
        </p:nvPicPr>
        <p:blipFill rotWithShape="1">
          <a:blip r:embed="rId2">
            <a:alphaModFix/>
          </a:blip>
          <a:srcRect t="4760" b="-4760"/>
          <a:stretch/>
        </p:blipFill>
        <p:spPr>
          <a:xfrm>
            <a:off x="1808355" y="4200503"/>
            <a:ext cx="2674790" cy="1599452"/>
          </a:xfrm>
          <a:prstGeom prst="rect">
            <a:avLst/>
          </a:prstGeom>
          <a:noFill/>
          <a:ln>
            <a:noFill/>
          </a:ln>
        </p:spPr>
      </p:pic>
      <p:sp>
        <p:nvSpPr>
          <p:cNvPr id="9" name="Google Shape;215;p31">
            <a:extLst>
              <a:ext uri="{FF2B5EF4-FFF2-40B4-BE49-F238E27FC236}">
                <a16:creationId xmlns:a16="http://schemas.microsoft.com/office/drawing/2014/main" id="{21AA269B-2A21-76ED-1F2E-E56233961339}"/>
              </a:ext>
            </a:extLst>
          </p:cNvPr>
          <p:cNvSpPr/>
          <p:nvPr/>
        </p:nvSpPr>
        <p:spPr>
          <a:xfrm>
            <a:off x="7631733" y="2164288"/>
            <a:ext cx="2911800" cy="1435500"/>
          </a:xfrm>
          <a:prstGeom prst="rect">
            <a:avLst/>
          </a:prstGeom>
          <a:solidFill>
            <a:schemeClr val="lt2"/>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1" name="Google Shape;216;p31">
            <a:extLst>
              <a:ext uri="{FF2B5EF4-FFF2-40B4-BE49-F238E27FC236}">
                <a16:creationId xmlns:a16="http://schemas.microsoft.com/office/drawing/2014/main" id="{28514B62-529D-CE99-1E13-88DA8BA4E9DF}"/>
              </a:ext>
            </a:extLst>
          </p:cNvPr>
          <p:cNvSpPr txBox="1"/>
          <p:nvPr/>
        </p:nvSpPr>
        <p:spPr>
          <a:xfrm>
            <a:off x="7631719" y="2620552"/>
            <a:ext cx="2911800" cy="714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a:latin typeface="+mj-lt"/>
                <a:ea typeface="Roboto"/>
                <a:cs typeface="Roboto"/>
                <a:sym typeface="Roboto"/>
              </a:rPr>
              <a:t>Hello!</a:t>
            </a:r>
            <a:endParaRPr sz="1200">
              <a:latin typeface="+mj-lt"/>
              <a:ea typeface="Roboto"/>
              <a:cs typeface="Roboto"/>
              <a:sym typeface="Roboto"/>
            </a:endParaRPr>
          </a:p>
        </p:txBody>
      </p:sp>
      <p:cxnSp>
        <p:nvCxnSpPr>
          <p:cNvPr id="12" name="Google Shape;217;p31">
            <a:extLst>
              <a:ext uri="{FF2B5EF4-FFF2-40B4-BE49-F238E27FC236}">
                <a16:creationId xmlns:a16="http://schemas.microsoft.com/office/drawing/2014/main" id="{5C523BD3-C0D9-7190-2035-FB0CB1CDBC19}"/>
              </a:ext>
            </a:extLst>
          </p:cNvPr>
          <p:cNvCxnSpPr/>
          <p:nvPr/>
        </p:nvCxnSpPr>
        <p:spPr>
          <a:xfrm rot="10800000" flipH="1">
            <a:off x="7632993" y="3252512"/>
            <a:ext cx="2919600" cy="8100"/>
          </a:xfrm>
          <a:prstGeom prst="straightConnector1">
            <a:avLst/>
          </a:prstGeom>
          <a:noFill/>
          <a:ln w="76200" cap="flat" cmpd="sng">
            <a:solidFill>
              <a:srgbClr val="007842"/>
            </a:solidFill>
            <a:prstDash val="solid"/>
            <a:round/>
            <a:headEnd type="none" w="med" len="med"/>
            <a:tailEnd type="none" w="med" len="med"/>
          </a:ln>
        </p:spPr>
      </p:cxnSp>
      <p:cxnSp>
        <p:nvCxnSpPr>
          <p:cNvPr id="13" name="Google Shape;218;p31">
            <a:extLst>
              <a:ext uri="{FF2B5EF4-FFF2-40B4-BE49-F238E27FC236}">
                <a16:creationId xmlns:a16="http://schemas.microsoft.com/office/drawing/2014/main" id="{A5F8E3FE-4D7D-572B-C2FE-8AB83C496FC6}"/>
              </a:ext>
            </a:extLst>
          </p:cNvPr>
          <p:cNvCxnSpPr/>
          <p:nvPr/>
        </p:nvCxnSpPr>
        <p:spPr>
          <a:xfrm rot="10800000" flipH="1">
            <a:off x="7627818" y="3595716"/>
            <a:ext cx="2919600" cy="8100"/>
          </a:xfrm>
          <a:prstGeom prst="straightConnector1">
            <a:avLst/>
          </a:prstGeom>
          <a:noFill/>
          <a:ln w="76200" cap="flat" cmpd="sng">
            <a:solidFill>
              <a:srgbClr val="007842"/>
            </a:solidFill>
            <a:prstDash val="solid"/>
            <a:round/>
            <a:headEnd type="none" w="med" len="med"/>
            <a:tailEnd type="none" w="med" len="med"/>
          </a:ln>
        </p:spPr>
      </p:cxnSp>
      <p:cxnSp>
        <p:nvCxnSpPr>
          <p:cNvPr id="14" name="Google Shape;219;p31">
            <a:extLst>
              <a:ext uri="{FF2B5EF4-FFF2-40B4-BE49-F238E27FC236}">
                <a16:creationId xmlns:a16="http://schemas.microsoft.com/office/drawing/2014/main" id="{7DA20214-189A-248C-8D75-1C60BB53736F}"/>
              </a:ext>
            </a:extLst>
          </p:cNvPr>
          <p:cNvCxnSpPr/>
          <p:nvPr/>
        </p:nvCxnSpPr>
        <p:spPr>
          <a:xfrm rot="10800000" flipH="1">
            <a:off x="7632989" y="2196020"/>
            <a:ext cx="2919600" cy="8100"/>
          </a:xfrm>
          <a:prstGeom prst="straightConnector1">
            <a:avLst/>
          </a:prstGeom>
          <a:noFill/>
          <a:ln w="76200" cap="flat" cmpd="sng">
            <a:solidFill>
              <a:srgbClr val="007842"/>
            </a:solidFill>
            <a:prstDash val="solid"/>
            <a:round/>
            <a:headEnd type="none" w="med" len="med"/>
            <a:tailEnd type="none" w="med" len="med"/>
          </a:ln>
        </p:spPr>
      </p:cxnSp>
      <p:sp>
        <p:nvSpPr>
          <p:cNvPr id="15" name="Google Shape;220;p31">
            <a:extLst>
              <a:ext uri="{FF2B5EF4-FFF2-40B4-BE49-F238E27FC236}">
                <a16:creationId xmlns:a16="http://schemas.microsoft.com/office/drawing/2014/main" id="{78FF501C-5882-6299-07F9-F6DC1BE76151}"/>
              </a:ext>
            </a:extLst>
          </p:cNvPr>
          <p:cNvSpPr txBox="1"/>
          <p:nvPr/>
        </p:nvSpPr>
        <p:spPr>
          <a:xfrm>
            <a:off x="6965144" y="2089852"/>
            <a:ext cx="643500" cy="25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Top</a:t>
            </a:r>
            <a:endParaRPr sz="1200">
              <a:latin typeface="+mj-lt"/>
              <a:ea typeface="Roboto"/>
              <a:cs typeface="Roboto"/>
              <a:sym typeface="Roboto"/>
            </a:endParaRPr>
          </a:p>
        </p:txBody>
      </p:sp>
      <p:sp>
        <p:nvSpPr>
          <p:cNvPr id="16" name="Google Shape;221;p31">
            <a:extLst>
              <a:ext uri="{FF2B5EF4-FFF2-40B4-BE49-F238E27FC236}">
                <a16:creationId xmlns:a16="http://schemas.microsoft.com/office/drawing/2014/main" id="{55E973EB-6AAC-D5C7-C5B4-0037939CC469}"/>
              </a:ext>
            </a:extLst>
          </p:cNvPr>
          <p:cNvSpPr txBox="1"/>
          <p:nvPr/>
        </p:nvSpPr>
        <p:spPr>
          <a:xfrm>
            <a:off x="6598069" y="3386977"/>
            <a:ext cx="1037700" cy="259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Bottom</a:t>
            </a:r>
            <a:endParaRPr sz="1200">
              <a:latin typeface="+mj-lt"/>
              <a:ea typeface="Roboto"/>
              <a:cs typeface="Roboto"/>
              <a:sym typeface="Roboto"/>
            </a:endParaRPr>
          </a:p>
        </p:txBody>
      </p:sp>
      <p:sp>
        <p:nvSpPr>
          <p:cNvPr id="17" name="Google Shape;222;p31">
            <a:extLst>
              <a:ext uri="{FF2B5EF4-FFF2-40B4-BE49-F238E27FC236}">
                <a16:creationId xmlns:a16="http://schemas.microsoft.com/office/drawing/2014/main" id="{9116168E-B300-B7C0-1B50-32A6C08DD51F}"/>
              </a:ext>
            </a:extLst>
          </p:cNvPr>
          <p:cNvSpPr txBox="1"/>
          <p:nvPr/>
        </p:nvSpPr>
        <p:spPr>
          <a:xfrm>
            <a:off x="10552606" y="3119854"/>
            <a:ext cx="1306500" cy="259500"/>
          </a:xfrm>
          <a:prstGeom prst="rect">
            <a:avLst/>
          </a:prstGeom>
          <a:noFill/>
          <a:ln>
            <a:noFill/>
          </a:ln>
        </p:spPr>
        <p:txBody>
          <a:bodyPr spcFirstLastPara="1" wrap="square" lIns="857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  Baseline</a:t>
            </a:r>
            <a:endParaRPr sz="1200">
              <a:latin typeface="+mj-lt"/>
              <a:ea typeface="Roboto"/>
              <a:cs typeface="Roboto"/>
              <a:sym typeface="Roboto"/>
            </a:endParaRPr>
          </a:p>
        </p:txBody>
      </p:sp>
      <p:sp>
        <p:nvSpPr>
          <p:cNvPr id="18" name="Google Shape;227;p32">
            <a:extLst>
              <a:ext uri="{FF2B5EF4-FFF2-40B4-BE49-F238E27FC236}">
                <a16:creationId xmlns:a16="http://schemas.microsoft.com/office/drawing/2014/main" id="{0867EA8A-C0A5-B400-9B62-D125B43CBF4D}"/>
              </a:ext>
            </a:extLst>
          </p:cNvPr>
          <p:cNvSpPr/>
          <p:nvPr/>
        </p:nvSpPr>
        <p:spPr>
          <a:xfrm>
            <a:off x="7647389" y="4407446"/>
            <a:ext cx="2905200" cy="151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19" name="Google Shape;230;p32">
            <a:extLst>
              <a:ext uri="{FF2B5EF4-FFF2-40B4-BE49-F238E27FC236}">
                <a16:creationId xmlns:a16="http://schemas.microsoft.com/office/drawing/2014/main" id="{EB43FB87-B353-756F-C5E5-F6D5C789BE69}"/>
              </a:ext>
            </a:extLst>
          </p:cNvPr>
          <p:cNvSpPr txBox="1"/>
          <p:nvPr/>
        </p:nvSpPr>
        <p:spPr>
          <a:xfrm>
            <a:off x="6879395" y="5669746"/>
            <a:ext cx="8376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Start</a:t>
            </a:r>
            <a:endParaRPr sz="1200">
              <a:latin typeface="+mj-lt"/>
              <a:ea typeface="Roboto"/>
              <a:cs typeface="Roboto"/>
              <a:sym typeface="Roboto"/>
            </a:endParaRPr>
          </a:p>
        </p:txBody>
      </p:sp>
      <p:sp>
        <p:nvSpPr>
          <p:cNvPr id="20" name="Google Shape;231;p32">
            <a:extLst>
              <a:ext uri="{FF2B5EF4-FFF2-40B4-BE49-F238E27FC236}">
                <a16:creationId xmlns:a16="http://schemas.microsoft.com/office/drawing/2014/main" id="{E3E71232-E0E2-20D6-CBFA-55C007C71F6A}"/>
              </a:ext>
            </a:extLst>
          </p:cNvPr>
          <p:cNvSpPr txBox="1"/>
          <p:nvPr/>
        </p:nvSpPr>
        <p:spPr>
          <a:xfrm>
            <a:off x="6963020" y="5139446"/>
            <a:ext cx="622500" cy="27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Left</a:t>
            </a:r>
            <a:endParaRPr sz="1200">
              <a:latin typeface="+mj-lt"/>
              <a:ea typeface="Roboto"/>
              <a:cs typeface="Roboto"/>
              <a:sym typeface="Roboto"/>
            </a:endParaRPr>
          </a:p>
        </p:txBody>
      </p:sp>
      <p:sp>
        <p:nvSpPr>
          <p:cNvPr id="21" name="Google Shape;232;p32">
            <a:extLst>
              <a:ext uri="{FF2B5EF4-FFF2-40B4-BE49-F238E27FC236}">
                <a16:creationId xmlns:a16="http://schemas.microsoft.com/office/drawing/2014/main" id="{403DE848-DFE2-2C27-AE59-3389D7996885}"/>
              </a:ext>
            </a:extLst>
          </p:cNvPr>
          <p:cNvSpPr txBox="1"/>
          <p:nvPr/>
        </p:nvSpPr>
        <p:spPr>
          <a:xfrm>
            <a:off x="10697889" y="5044788"/>
            <a:ext cx="13074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Right</a:t>
            </a:r>
            <a:endParaRPr sz="1200">
              <a:latin typeface="+mj-lt"/>
              <a:ea typeface="Roboto"/>
              <a:cs typeface="Roboto"/>
              <a:sym typeface="Roboto"/>
            </a:endParaRPr>
          </a:p>
        </p:txBody>
      </p:sp>
      <p:sp>
        <p:nvSpPr>
          <p:cNvPr id="22" name="Google Shape;233;p32">
            <a:extLst>
              <a:ext uri="{FF2B5EF4-FFF2-40B4-BE49-F238E27FC236}">
                <a16:creationId xmlns:a16="http://schemas.microsoft.com/office/drawing/2014/main" id="{FBE2C9AE-1A07-7B0E-DFA5-5F01E4E930C4}"/>
              </a:ext>
            </a:extLst>
          </p:cNvPr>
          <p:cNvSpPr txBox="1"/>
          <p:nvPr/>
        </p:nvSpPr>
        <p:spPr>
          <a:xfrm>
            <a:off x="10697889" y="5575050"/>
            <a:ext cx="1307400" cy="464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mj-lt"/>
                <a:ea typeface="Roboto"/>
                <a:cs typeface="Roboto"/>
                <a:sym typeface="Roboto"/>
              </a:rPr>
              <a:t>End</a:t>
            </a:r>
            <a:endParaRPr sz="1200">
              <a:latin typeface="+mj-lt"/>
              <a:ea typeface="Roboto"/>
              <a:cs typeface="Roboto"/>
              <a:sym typeface="Roboto"/>
            </a:endParaRPr>
          </a:p>
        </p:txBody>
      </p:sp>
      <p:sp>
        <p:nvSpPr>
          <p:cNvPr id="23" name="Google Shape;234;p32">
            <a:extLst>
              <a:ext uri="{FF2B5EF4-FFF2-40B4-BE49-F238E27FC236}">
                <a16:creationId xmlns:a16="http://schemas.microsoft.com/office/drawing/2014/main" id="{9008F398-F7D7-C26C-4EBF-AB34A7B3EBF8}"/>
              </a:ext>
            </a:extLst>
          </p:cNvPr>
          <p:cNvSpPr txBox="1"/>
          <p:nvPr/>
        </p:nvSpPr>
        <p:spPr>
          <a:xfrm>
            <a:off x="7667445" y="4887721"/>
            <a:ext cx="2911800" cy="714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200">
                <a:latin typeface="+mj-lt"/>
                <a:ea typeface="Roboto"/>
                <a:cs typeface="Roboto"/>
                <a:sym typeface="Roboto"/>
              </a:rPr>
              <a:t>Hello!</a:t>
            </a:r>
            <a:endParaRPr sz="1200">
              <a:latin typeface="+mj-lt"/>
              <a:ea typeface="Roboto"/>
              <a:cs typeface="Roboto"/>
              <a:sym typeface="Roboto"/>
            </a:endParaRPr>
          </a:p>
        </p:txBody>
      </p:sp>
      <p:cxnSp>
        <p:nvCxnSpPr>
          <p:cNvPr id="24" name="Google Shape;235;p32">
            <a:extLst>
              <a:ext uri="{FF2B5EF4-FFF2-40B4-BE49-F238E27FC236}">
                <a16:creationId xmlns:a16="http://schemas.microsoft.com/office/drawing/2014/main" id="{32F76C55-28E3-EAD8-AA0E-A7CBAC48BBBE}"/>
              </a:ext>
            </a:extLst>
          </p:cNvPr>
          <p:cNvCxnSpPr/>
          <p:nvPr/>
        </p:nvCxnSpPr>
        <p:spPr>
          <a:xfrm rot="10800000" flipH="1">
            <a:off x="7663540" y="4408939"/>
            <a:ext cx="9300" cy="1521300"/>
          </a:xfrm>
          <a:prstGeom prst="straightConnector1">
            <a:avLst/>
          </a:prstGeom>
          <a:noFill/>
          <a:ln w="76200" cap="flat" cmpd="sng">
            <a:solidFill>
              <a:srgbClr val="007842"/>
            </a:solidFill>
            <a:prstDash val="solid"/>
            <a:round/>
            <a:headEnd type="none" w="med" len="med"/>
            <a:tailEnd type="none" w="med" len="med"/>
          </a:ln>
        </p:spPr>
      </p:cxnSp>
      <p:cxnSp>
        <p:nvCxnSpPr>
          <p:cNvPr id="25" name="Google Shape;236;p32">
            <a:extLst>
              <a:ext uri="{FF2B5EF4-FFF2-40B4-BE49-F238E27FC236}">
                <a16:creationId xmlns:a16="http://schemas.microsoft.com/office/drawing/2014/main" id="{7A64CD06-5826-F2C3-4D7E-72E8209FB7AB}"/>
              </a:ext>
            </a:extLst>
          </p:cNvPr>
          <p:cNvCxnSpPr/>
          <p:nvPr/>
        </p:nvCxnSpPr>
        <p:spPr>
          <a:xfrm rot="10800000" flipH="1">
            <a:off x="10552589" y="4400846"/>
            <a:ext cx="9300" cy="1521300"/>
          </a:xfrm>
          <a:prstGeom prst="straightConnector1">
            <a:avLst/>
          </a:prstGeom>
          <a:noFill/>
          <a:ln w="76200" cap="flat" cmpd="sng">
            <a:solidFill>
              <a:srgbClr val="007842"/>
            </a:solidFill>
            <a:prstDash val="solid"/>
            <a:round/>
            <a:headEnd type="none" w="med" len="med"/>
            <a:tailEnd type="none" w="med" len="med"/>
          </a:ln>
        </p:spPr>
      </p:cxnSp>
    </p:spTree>
    <p:extLst>
      <p:ext uri="{BB962C8B-B14F-4D97-AF65-F5344CB8AC3E}">
        <p14:creationId xmlns:p14="http://schemas.microsoft.com/office/powerpoint/2010/main" val="38478907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6" name="Content Placeholder 5">
            <a:extLst>
              <a:ext uri="{FF2B5EF4-FFF2-40B4-BE49-F238E27FC236}">
                <a16:creationId xmlns:a16="http://schemas.microsoft.com/office/drawing/2014/main" id="{A99F8459-2A2B-E05B-758F-BB6C419269C5}"/>
              </a:ext>
            </a:extLst>
          </p:cNvPr>
          <p:cNvSpPr>
            <a:spLocks noGrp="1"/>
          </p:cNvSpPr>
          <p:nvPr>
            <p:ph sz="quarter" idx="12"/>
          </p:nvPr>
        </p:nvSpPr>
        <p:spPr/>
        <p:txBody>
          <a:bodyPr/>
          <a:lstStyle/>
          <a:p>
            <a:pPr marL="0" marR="360045"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&lt;</a:t>
            </a:r>
            <a:r>
              <a:rPr lang="fr-FR" sz="1200" dirty="0" err="1">
                <a:solidFill>
                  <a:srgbClr val="37474F"/>
                </a:solidFill>
                <a:latin typeface="Consolas"/>
                <a:ea typeface="Consolas"/>
                <a:cs typeface="Consolas"/>
                <a:sym typeface="Consolas"/>
              </a:rPr>
              <a:t>androidx.constraintlayout.widget.ConstraintLayout</a:t>
            </a:r>
            <a:endParaRPr lang="fr-FR" sz="1200" dirty="0">
              <a:solidFill>
                <a:srgbClr val="37474F"/>
              </a:solidFill>
              <a:latin typeface="Consolas"/>
              <a:ea typeface="Consolas"/>
              <a:cs typeface="Consolas"/>
              <a:sym typeface="Consolas"/>
            </a:endParaRPr>
          </a:p>
          <a:p>
            <a:pPr marL="0" marR="360045"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android:layout_width</a:t>
            </a:r>
            <a:r>
              <a:rPr lang="fr-FR" sz="1200" dirty="0">
                <a:solidFill>
                  <a:srgbClr val="37474F"/>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a:t>
            </a:r>
            <a:r>
              <a:rPr lang="fr-FR" sz="1200" dirty="0" err="1">
                <a:solidFill>
                  <a:srgbClr val="388E3C"/>
                </a:solidFill>
                <a:latin typeface="Consolas"/>
                <a:ea typeface="Consolas"/>
                <a:cs typeface="Consolas"/>
                <a:sym typeface="Consolas"/>
              </a:rPr>
              <a:t>match_parent</a:t>
            </a:r>
            <a:r>
              <a:rPr lang="fr-FR" sz="1200" dirty="0">
                <a:solidFill>
                  <a:srgbClr val="388E3C"/>
                </a:solidFill>
                <a:latin typeface="Consolas"/>
                <a:ea typeface="Consolas"/>
                <a:cs typeface="Consolas"/>
                <a:sym typeface="Consolas"/>
              </a:rPr>
              <a:t>"</a:t>
            </a:r>
            <a:endParaRPr lang="fr-FR" sz="1200" dirty="0">
              <a:solidFill>
                <a:srgbClr val="37474F"/>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android:layout_height</a:t>
            </a:r>
            <a:r>
              <a:rPr lang="fr-FR" sz="1200" dirty="0">
                <a:solidFill>
                  <a:srgbClr val="37474F"/>
                </a:solidFill>
                <a:latin typeface="Consolas"/>
                <a:ea typeface="Consolas"/>
                <a:cs typeface="Consolas"/>
                <a:sym typeface="Consolas"/>
              </a:rPr>
              <a:t>=</a:t>
            </a:r>
            <a:r>
              <a:rPr lang="fr-FR" sz="1200" dirty="0">
                <a:solidFill>
                  <a:srgbClr val="388E3C"/>
                </a:solidFill>
                <a:latin typeface="Consolas"/>
                <a:ea typeface="Consolas"/>
                <a:cs typeface="Consolas"/>
                <a:sym typeface="Consolas"/>
              </a:rPr>
              <a:t>"</a:t>
            </a:r>
            <a:r>
              <a:rPr lang="fr-FR" sz="1200" dirty="0" err="1">
                <a:solidFill>
                  <a:srgbClr val="388E3C"/>
                </a:solidFill>
                <a:latin typeface="Consolas"/>
                <a:ea typeface="Consolas"/>
                <a:cs typeface="Consolas"/>
                <a:sym typeface="Consolas"/>
              </a:rPr>
              <a:t>match_parent</a:t>
            </a:r>
            <a:r>
              <a:rPr lang="fr-FR" sz="1200" dirty="0">
                <a:solidFill>
                  <a:srgbClr val="388E3C"/>
                </a:solidFill>
                <a:latin typeface="Consolas"/>
                <a:ea typeface="Consolas"/>
                <a:cs typeface="Consolas"/>
                <a:sym typeface="Consolas"/>
              </a:rPr>
              <a:t>"</a:t>
            </a:r>
            <a:r>
              <a:rPr lang="fr-FR" sz="1200" dirty="0">
                <a:solidFill>
                  <a:srgbClr val="37474F"/>
                </a:solidFill>
                <a:latin typeface="Consolas"/>
                <a:ea typeface="Consolas"/>
                <a:cs typeface="Consolas"/>
                <a:sym typeface="Consolas"/>
              </a:rPr>
              <a:t>&gt;</a:t>
            </a:r>
            <a:endParaRPr lang="fr-FR" sz="1200" dirty="0">
              <a:latin typeface="Consolas"/>
              <a:ea typeface="Consolas"/>
              <a:cs typeface="Consolas"/>
              <a:sym typeface="Consolas"/>
            </a:endParaRPr>
          </a:p>
          <a:p>
            <a:pPr marL="0" marR="360045" lvl="0" indent="0" algn="l" rtl="0">
              <a:lnSpc>
                <a:spcPct val="100000"/>
              </a:lnSpc>
              <a:spcBef>
                <a:spcPts val="0"/>
              </a:spcBef>
              <a:spcAft>
                <a:spcPts val="0"/>
              </a:spcAft>
              <a:buNone/>
            </a:pPr>
            <a:endParaRPr lang="fr-FR" sz="1200" dirty="0">
              <a:latin typeface="Consolas"/>
              <a:ea typeface="Consolas"/>
              <a:cs typeface="Consolas"/>
              <a:sym typeface="Consolas"/>
            </a:endParaRPr>
          </a:p>
          <a:p>
            <a:pPr marL="0" marR="360045"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&lt;</a:t>
            </a:r>
            <a:r>
              <a:rPr lang="fr-FR" sz="1200" dirty="0" err="1">
                <a:latin typeface="Consolas"/>
                <a:ea typeface="Consolas"/>
                <a:cs typeface="Consolas"/>
                <a:sym typeface="Consolas"/>
              </a:rPr>
              <a:t>TextView</a:t>
            </a:r>
            <a:endParaRPr lang="fr-FR" sz="1200" dirty="0">
              <a:latin typeface="Consolas"/>
              <a:ea typeface="Consolas"/>
              <a:cs typeface="Consolas"/>
              <a:sym typeface="Consolas"/>
            </a:endParaRPr>
          </a:p>
          <a:p>
            <a:pPr marL="0" marR="360045"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marR="360045" lvl="0" indent="0" algn="l" rtl="0">
              <a:lnSpc>
                <a:spcPct val="100000"/>
              </a:lnSpc>
              <a:spcBef>
                <a:spcPts val="0"/>
              </a:spcBef>
              <a:spcAft>
                <a:spcPts val="0"/>
              </a:spcAft>
              <a:buNone/>
            </a:pPr>
            <a:r>
              <a:rPr lang="fr-FR" sz="1200" dirty="0">
                <a:latin typeface="Consolas"/>
                <a:ea typeface="Consolas"/>
                <a:cs typeface="Consolas"/>
                <a:sym typeface="Consolas"/>
              </a:rPr>
              <a:t>        </a:t>
            </a:r>
            <a:r>
              <a:rPr lang="fr-FR" sz="1200" b="1" dirty="0" err="1">
                <a:latin typeface="Consolas"/>
                <a:ea typeface="Consolas"/>
                <a:cs typeface="Consolas"/>
                <a:sym typeface="Consolas"/>
              </a:rPr>
              <a:t>app:layout_constraintBottom_toBottomOf</a:t>
            </a:r>
            <a:r>
              <a:rPr lang="fr-FR" sz="1200" b="1" dirty="0">
                <a:latin typeface="Consolas"/>
                <a:ea typeface="Consolas"/>
                <a:cs typeface="Consolas"/>
                <a:sym typeface="Consolas"/>
              </a:rPr>
              <a:t>=</a:t>
            </a:r>
            <a:r>
              <a:rPr lang="fr-FR" sz="1200" b="1" dirty="0">
                <a:solidFill>
                  <a:srgbClr val="388E3C"/>
                </a:solidFill>
                <a:latin typeface="Consolas"/>
                <a:ea typeface="Consolas"/>
                <a:cs typeface="Consolas"/>
                <a:sym typeface="Consolas"/>
              </a:rPr>
              <a:t>"parent"</a:t>
            </a:r>
          </a:p>
          <a:p>
            <a:pPr marL="0" marR="360045" lvl="0" indent="0" algn="l" rtl="0">
              <a:lnSpc>
                <a:spcPct val="100000"/>
              </a:lnSpc>
              <a:spcBef>
                <a:spcPts val="0"/>
              </a:spcBef>
              <a:spcAft>
                <a:spcPts val="0"/>
              </a:spcAft>
              <a:buClr>
                <a:schemeClr val="dk1"/>
              </a:buClr>
              <a:buSzPts val="1100"/>
              <a:buFont typeface="Arial"/>
              <a:buNone/>
            </a:pPr>
            <a:r>
              <a:rPr lang="fr-FR" sz="1200" b="1" dirty="0">
                <a:latin typeface="Consolas"/>
                <a:ea typeface="Consolas"/>
                <a:cs typeface="Consolas"/>
                <a:sym typeface="Consolas"/>
              </a:rPr>
              <a:t>        </a:t>
            </a:r>
            <a:r>
              <a:rPr lang="fr-FR" sz="1200" b="1" dirty="0" err="1">
                <a:latin typeface="Consolas"/>
                <a:ea typeface="Consolas"/>
                <a:cs typeface="Consolas"/>
                <a:sym typeface="Consolas"/>
              </a:rPr>
              <a:t>app:layout_constraintEnd_toEndOf</a:t>
            </a:r>
            <a:r>
              <a:rPr lang="fr-FR" sz="1200" b="1" dirty="0">
                <a:latin typeface="Consolas"/>
                <a:ea typeface="Consolas"/>
                <a:cs typeface="Consolas"/>
                <a:sym typeface="Consolas"/>
              </a:rPr>
              <a:t>=</a:t>
            </a:r>
            <a:r>
              <a:rPr lang="fr-FR" sz="1200" b="1" dirty="0">
                <a:solidFill>
                  <a:srgbClr val="388E3C"/>
                </a:solidFill>
                <a:latin typeface="Consolas"/>
                <a:ea typeface="Consolas"/>
                <a:cs typeface="Consolas"/>
                <a:sym typeface="Consolas"/>
              </a:rPr>
              <a:t>"parent"</a:t>
            </a:r>
          </a:p>
          <a:p>
            <a:pPr marL="0" marR="360045" lvl="0" indent="0" algn="l" rtl="0">
              <a:lnSpc>
                <a:spcPct val="100000"/>
              </a:lnSpc>
              <a:spcBef>
                <a:spcPts val="0"/>
              </a:spcBef>
              <a:spcAft>
                <a:spcPts val="0"/>
              </a:spcAft>
              <a:buClr>
                <a:schemeClr val="dk1"/>
              </a:buClr>
              <a:buSzPts val="1100"/>
              <a:buFont typeface="Arial"/>
              <a:buNone/>
            </a:pPr>
            <a:r>
              <a:rPr lang="fr-FR" sz="1200" b="1" dirty="0">
                <a:latin typeface="Consolas"/>
                <a:ea typeface="Consolas"/>
                <a:cs typeface="Consolas"/>
                <a:sym typeface="Consolas"/>
              </a:rPr>
              <a:t>        </a:t>
            </a:r>
            <a:r>
              <a:rPr lang="fr-FR" sz="1200" b="1" dirty="0" err="1">
                <a:latin typeface="Consolas"/>
                <a:ea typeface="Consolas"/>
                <a:cs typeface="Consolas"/>
                <a:sym typeface="Consolas"/>
              </a:rPr>
              <a:t>app:layout_constraintStart_toStartOf</a:t>
            </a:r>
            <a:r>
              <a:rPr lang="fr-FR" sz="1200" b="1" dirty="0">
                <a:latin typeface="Consolas"/>
                <a:ea typeface="Consolas"/>
                <a:cs typeface="Consolas"/>
                <a:sym typeface="Consolas"/>
              </a:rPr>
              <a:t>=</a:t>
            </a:r>
            <a:r>
              <a:rPr lang="fr-FR" sz="1200" b="1" dirty="0">
                <a:solidFill>
                  <a:srgbClr val="388E3C"/>
                </a:solidFill>
                <a:latin typeface="Consolas"/>
                <a:ea typeface="Consolas"/>
                <a:cs typeface="Consolas"/>
                <a:sym typeface="Consolas"/>
              </a:rPr>
              <a:t>"parent"</a:t>
            </a:r>
          </a:p>
          <a:p>
            <a:pPr marL="0" marR="360045" lvl="0" indent="0" algn="l" rtl="0">
              <a:lnSpc>
                <a:spcPct val="100000"/>
              </a:lnSpc>
              <a:spcBef>
                <a:spcPts val="0"/>
              </a:spcBef>
              <a:spcAft>
                <a:spcPts val="0"/>
              </a:spcAft>
              <a:buClr>
                <a:schemeClr val="dk1"/>
              </a:buClr>
              <a:buSzPts val="1100"/>
              <a:buFont typeface="Arial"/>
              <a:buNone/>
            </a:pPr>
            <a:r>
              <a:rPr lang="fr-FR" sz="1200" b="1" dirty="0">
                <a:latin typeface="Consolas"/>
                <a:ea typeface="Consolas"/>
                <a:cs typeface="Consolas"/>
                <a:sym typeface="Consolas"/>
              </a:rPr>
              <a:t>        </a:t>
            </a:r>
            <a:r>
              <a:rPr lang="fr-FR" sz="1200" b="1" dirty="0" err="1">
                <a:latin typeface="Consolas"/>
                <a:ea typeface="Consolas"/>
                <a:cs typeface="Consolas"/>
                <a:sym typeface="Consolas"/>
              </a:rPr>
              <a:t>app:layout_constraintTop_toTopOf</a:t>
            </a:r>
            <a:r>
              <a:rPr lang="fr-FR" sz="1200" b="1" dirty="0">
                <a:latin typeface="Consolas"/>
                <a:ea typeface="Consolas"/>
                <a:cs typeface="Consolas"/>
                <a:sym typeface="Consolas"/>
              </a:rPr>
              <a:t>=</a:t>
            </a:r>
            <a:r>
              <a:rPr lang="fr-FR" sz="1200" b="1" dirty="0">
                <a:solidFill>
                  <a:srgbClr val="388E3C"/>
                </a:solidFill>
                <a:latin typeface="Consolas"/>
                <a:ea typeface="Consolas"/>
                <a:cs typeface="Consolas"/>
                <a:sym typeface="Consolas"/>
              </a:rPr>
              <a:t>"parent"</a:t>
            </a:r>
            <a:r>
              <a:rPr lang="fr-FR" sz="1200" dirty="0">
                <a:latin typeface="Consolas"/>
                <a:ea typeface="Consolas"/>
                <a:cs typeface="Consolas"/>
                <a:sym typeface="Consolas"/>
              </a:rPr>
              <a:t> /&gt;</a:t>
            </a:r>
          </a:p>
          <a:p>
            <a:pPr marL="0" marR="360045" lvl="0" indent="0" algn="l" rtl="0">
              <a:lnSpc>
                <a:spcPct val="100000"/>
              </a:lnSpc>
              <a:spcBef>
                <a:spcPts val="0"/>
              </a:spcBef>
              <a:spcAft>
                <a:spcPts val="0"/>
              </a:spcAft>
              <a:buNone/>
            </a:pPr>
            <a:endParaRPr lang="fr-FR" sz="1200" dirty="0">
              <a:latin typeface="Consolas"/>
              <a:ea typeface="Consolas"/>
              <a:cs typeface="Consolas"/>
              <a:sym typeface="Consolas"/>
            </a:endParaRPr>
          </a:p>
          <a:p>
            <a:pPr marL="0" marR="360045" lvl="0" indent="0" algn="l" rtl="0">
              <a:lnSpc>
                <a:spcPct val="100000"/>
              </a:lnSpc>
              <a:spcBef>
                <a:spcPts val="0"/>
              </a:spcBef>
              <a:spcAft>
                <a:spcPts val="0"/>
              </a:spcAft>
              <a:buClr>
                <a:schemeClr val="dk1"/>
              </a:buClr>
              <a:buSzPts val="1100"/>
              <a:buFont typeface="Arial"/>
              <a:buNone/>
            </a:pPr>
            <a:r>
              <a:rPr lang="fr-FR" sz="1200" dirty="0">
                <a:latin typeface="Consolas"/>
                <a:ea typeface="Consolas"/>
                <a:cs typeface="Consolas"/>
                <a:sym typeface="Consolas"/>
              </a:rPr>
              <a:t>&lt;/</a:t>
            </a:r>
            <a:r>
              <a:rPr lang="fr-FR" sz="1200" dirty="0" err="1">
                <a:latin typeface="Consolas"/>
                <a:ea typeface="Consolas"/>
                <a:cs typeface="Consolas"/>
                <a:sym typeface="Consolas"/>
              </a:rPr>
              <a:t>androidx.constraintlayout.widget.ConstraintLayout</a:t>
            </a:r>
            <a:r>
              <a:rPr lang="fr-FR" sz="1200" dirty="0">
                <a:latin typeface="Consolas"/>
                <a:ea typeface="Consolas"/>
                <a:cs typeface="Consolas"/>
                <a:sym typeface="Consolas"/>
              </a:rPr>
              <a:t>&gt;</a:t>
            </a: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Exemple Simple ConstraintLayout</a:t>
            </a:r>
            <a:endParaRPr lang="fr-MA" dirty="0"/>
          </a:p>
        </p:txBody>
      </p:sp>
      <p:pic>
        <p:nvPicPr>
          <p:cNvPr id="7" name="Google Shape;244;p33">
            <a:extLst>
              <a:ext uri="{FF2B5EF4-FFF2-40B4-BE49-F238E27FC236}">
                <a16:creationId xmlns:a16="http://schemas.microsoft.com/office/drawing/2014/main" id="{5FCBFFBA-7F27-E41A-FDF9-5859DC2611E2}"/>
              </a:ext>
            </a:extLst>
          </p:cNvPr>
          <p:cNvPicPr preferRelativeResize="0"/>
          <p:nvPr/>
        </p:nvPicPr>
        <p:blipFill>
          <a:blip r:embed="rId2">
            <a:alphaModFix/>
          </a:blip>
          <a:stretch>
            <a:fillRect/>
          </a:stretch>
        </p:blipFill>
        <p:spPr>
          <a:xfrm>
            <a:off x="8290359" y="2100188"/>
            <a:ext cx="1741195" cy="2992679"/>
          </a:xfrm>
          <a:prstGeom prst="rect">
            <a:avLst/>
          </a:prstGeom>
          <a:noFill/>
          <a:ln>
            <a:noFill/>
          </a:ln>
        </p:spPr>
      </p:pic>
    </p:spTree>
    <p:extLst>
      <p:ext uri="{BB962C8B-B14F-4D97-AF65-F5344CB8AC3E}">
        <p14:creationId xmlns:p14="http://schemas.microsoft.com/office/powerpoint/2010/main" val="22926780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Layout Editor dans Android Studio</a:t>
            </a:r>
            <a:endParaRPr lang="fr-MA" dirty="0"/>
          </a:p>
        </p:txBody>
      </p:sp>
      <p:sp>
        <p:nvSpPr>
          <p:cNvPr id="9" name="Content Placeholder 8">
            <a:extLst>
              <a:ext uri="{FF2B5EF4-FFF2-40B4-BE49-F238E27FC236}">
                <a16:creationId xmlns:a16="http://schemas.microsoft.com/office/drawing/2014/main" id="{7EEBDC21-BC88-8BCF-1F71-EA64C3AA5CB1}"/>
              </a:ext>
            </a:extLst>
          </p:cNvPr>
          <p:cNvSpPr>
            <a:spLocks noGrp="1"/>
          </p:cNvSpPr>
          <p:nvPr>
            <p:ph sz="quarter" idx="12"/>
          </p:nvPr>
        </p:nvSpPr>
        <p:spPr/>
        <p:txBody>
          <a:bodyPr/>
          <a:lstStyle/>
          <a:p>
            <a:r>
              <a:rPr lang="fr-FR" dirty="0"/>
              <a:t>Il est possible de cliquer et de faire glisser pour ajouter des contraintes à une vue.</a:t>
            </a:r>
          </a:p>
        </p:txBody>
      </p:sp>
      <p:pic>
        <p:nvPicPr>
          <p:cNvPr id="10" name="Google Shape;252;p34">
            <a:extLst>
              <a:ext uri="{FF2B5EF4-FFF2-40B4-BE49-F238E27FC236}">
                <a16:creationId xmlns:a16="http://schemas.microsoft.com/office/drawing/2014/main" id="{73C67FC5-179A-A49A-6EFF-C46009228204}"/>
              </a:ext>
            </a:extLst>
          </p:cNvPr>
          <p:cNvPicPr preferRelativeResize="0">
            <a:picLocks/>
          </p:cNvPicPr>
          <p:nvPr/>
        </p:nvPicPr>
        <p:blipFill>
          <a:blip r:embed="rId2">
            <a:alphaModFix/>
          </a:blip>
          <a:stretch>
            <a:fillRect/>
          </a:stretch>
        </p:blipFill>
        <p:spPr>
          <a:xfrm>
            <a:off x="3039703" y="2619397"/>
            <a:ext cx="6358253" cy="3512838"/>
          </a:xfrm>
          <a:prstGeom prst="rect">
            <a:avLst/>
          </a:prstGeom>
          <a:noFill/>
          <a:ln>
            <a:noFill/>
          </a:ln>
        </p:spPr>
      </p:pic>
    </p:spTree>
    <p:extLst>
      <p:ext uri="{BB962C8B-B14F-4D97-AF65-F5344CB8AC3E}">
        <p14:creationId xmlns:p14="http://schemas.microsoft.com/office/powerpoint/2010/main" val="24221651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Constraint Widget dans Layout Editor</a:t>
            </a:r>
            <a:endParaRPr lang="fr-MA" dirty="0"/>
          </a:p>
        </p:txBody>
      </p:sp>
      <p:pic>
        <p:nvPicPr>
          <p:cNvPr id="4" name="Google Shape;259;p35">
            <a:extLst>
              <a:ext uri="{FF2B5EF4-FFF2-40B4-BE49-F238E27FC236}">
                <a16:creationId xmlns:a16="http://schemas.microsoft.com/office/drawing/2014/main" id="{82405D0C-D23B-0333-DA9A-D88644FD7637}"/>
              </a:ext>
            </a:extLst>
          </p:cNvPr>
          <p:cNvPicPr preferRelativeResize="0"/>
          <p:nvPr/>
        </p:nvPicPr>
        <p:blipFill>
          <a:blip r:embed="rId2">
            <a:alphaModFix/>
          </a:blip>
          <a:stretch>
            <a:fillRect/>
          </a:stretch>
        </p:blipFill>
        <p:spPr>
          <a:xfrm>
            <a:off x="6870510" y="2415877"/>
            <a:ext cx="2148554" cy="3079902"/>
          </a:xfrm>
          <a:prstGeom prst="rect">
            <a:avLst/>
          </a:prstGeom>
          <a:noFill/>
          <a:ln w="9525" cap="flat" cmpd="sng">
            <a:solidFill>
              <a:srgbClr val="B7B7B7"/>
            </a:solidFill>
            <a:prstDash val="solid"/>
            <a:round/>
            <a:headEnd type="none" w="sm" len="sm"/>
            <a:tailEnd type="none" w="sm" len="sm"/>
          </a:ln>
        </p:spPr>
      </p:pic>
      <p:pic>
        <p:nvPicPr>
          <p:cNvPr id="6" name="Google Shape;260;p35">
            <a:extLst>
              <a:ext uri="{FF2B5EF4-FFF2-40B4-BE49-F238E27FC236}">
                <a16:creationId xmlns:a16="http://schemas.microsoft.com/office/drawing/2014/main" id="{3794E708-063B-FD4E-CD0C-113F937E5208}"/>
              </a:ext>
            </a:extLst>
          </p:cNvPr>
          <p:cNvPicPr preferRelativeResize="0"/>
          <p:nvPr/>
        </p:nvPicPr>
        <p:blipFill>
          <a:blip r:embed="rId3">
            <a:alphaModFix/>
          </a:blip>
          <a:stretch>
            <a:fillRect/>
          </a:stretch>
        </p:blipFill>
        <p:spPr>
          <a:xfrm>
            <a:off x="2293735" y="2803227"/>
            <a:ext cx="581025" cy="304800"/>
          </a:xfrm>
          <a:prstGeom prst="rect">
            <a:avLst/>
          </a:prstGeom>
          <a:noFill/>
          <a:ln>
            <a:noFill/>
          </a:ln>
        </p:spPr>
      </p:pic>
      <p:pic>
        <p:nvPicPr>
          <p:cNvPr id="7" name="Google Shape;261;p35">
            <a:extLst>
              <a:ext uri="{FF2B5EF4-FFF2-40B4-BE49-F238E27FC236}">
                <a16:creationId xmlns:a16="http://schemas.microsoft.com/office/drawing/2014/main" id="{91703E49-A26B-FD08-9906-EE3E77833653}"/>
              </a:ext>
            </a:extLst>
          </p:cNvPr>
          <p:cNvPicPr preferRelativeResize="0"/>
          <p:nvPr/>
        </p:nvPicPr>
        <p:blipFill>
          <a:blip r:embed="rId4">
            <a:alphaModFix/>
          </a:blip>
          <a:stretch>
            <a:fillRect/>
          </a:stretch>
        </p:blipFill>
        <p:spPr>
          <a:xfrm>
            <a:off x="2293735" y="3719215"/>
            <a:ext cx="581025" cy="304800"/>
          </a:xfrm>
          <a:prstGeom prst="rect">
            <a:avLst/>
          </a:prstGeom>
          <a:noFill/>
          <a:ln>
            <a:noFill/>
          </a:ln>
        </p:spPr>
      </p:pic>
      <p:pic>
        <p:nvPicPr>
          <p:cNvPr id="8" name="Google Shape;262;p35">
            <a:extLst>
              <a:ext uri="{FF2B5EF4-FFF2-40B4-BE49-F238E27FC236}">
                <a16:creationId xmlns:a16="http://schemas.microsoft.com/office/drawing/2014/main" id="{77B46EDF-E844-D12E-713B-FDF7F26C1052}"/>
              </a:ext>
            </a:extLst>
          </p:cNvPr>
          <p:cNvPicPr preferRelativeResize="0"/>
          <p:nvPr/>
        </p:nvPicPr>
        <p:blipFill>
          <a:blip r:embed="rId5">
            <a:alphaModFix/>
          </a:blip>
          <a:stretch>
            <a:fillRect/>
          </a:stretch>
        </p:blipFill>
        <p:spPr>
          <a:xfrm>
            <a:off x="2293735" y="4635202"/>
            <a:ext cx="581025" cy="304800"/>
          </a:xfrm>
          <a:prstGeom prst="rect">
            <a:avLst/>
          </a:prstGeom>
          <a:noFill/>
          <a:ln>
            <a:noFill/>
          </a:ln>
        </p:spPr>
      </p:pic>
      <p:sp>
        <p:nvSpPr>
          <p:cNvPr id="11" name="Google Shape;263;p35">
            <a:extLst>
              <a:ext uri="{FF2B5EF4-FFF2-40B4-BE49-F238E27FC236}">
                <a16:creationId xmlns:a16="http://schemas.microsoft.com/office/drawing/2014/main" id="{7067CBF6-B9D6-B0DE-968B-156F01E886A4}"/>
              </a:ext>
            </a:extLst>
          </p:cNvPr>
          <p:cNvSpPr txBox="1"/>
          <p:nvPr/>
        </p:nvSpPr>
        <p:spPr>
          <a:xfrm>
            <a:off x="3154192" y="2810132"/>
            <a:ext cx="2378100" cy="291000"/>
          </a:xfrm>
          <a:prstGeom prst="rect">
            <a:avLst/>
          </a:prstGeom>
          <a:noFill/>
          <a:ln>
            <a:noFill/>
          </a:ln>
        </p:spPr>
        <p:txBody>
          <a:bodyPr spcFirstLastPara="1" wrap="square" lIns="91425" tIns="91425" rIns="91425" bIns="91425" anchor="ctr" anchorCtr="0">
            <a:noAutofit/>
          </a:bodyPr>
          <a:lstStyle/>
          <a:p>
            <a:pPr marL="0" marR="360045" lvl="0" indent="0" algn="l" rtl="0">
              <a:spcBef>
                <a:spcPts val="0"/>
              </a:spcBef>
              <a:spcAft>
                <a:spcPts val="0"/>
              </a:spcAft>
              <a:buClr>
                <a:schemeClr val="dk1"/>
              </a:buClr>
              <a:buSzPts val="1100"/>
              <a:buFont typeface="Arial"/>
              <a:buNone/>
            </a:pPr>
            <a:r>
              <a:rPr lang="en" sz="2200">
                <a:solidFill>
                  <a:schemeClr val="dk1"/>
                </a:solidFill>
                <a:latin typeface="Roboto"/>
                <a:ea typeface="Roboto"/>
                <a:cs typeface="Roboto"/>
                <a:sym typeface="Roboto"/>
              </a:rPr>
              <a:t>Fixed</a:t>
            </a:r>
            <a:endParaRPr sz="2200">
              <a:solidFill>
                <a:schemeClr val="dk1"/>
              </a:solidFill>
              <a:latin typeface="Roboto"/>
              <a:ea typeface="Roboto"/>
              <a:cs typeface="Roboto"/>
              <a:sym typeface="Roboto"/>
            </a:endParaRPr>
          </a:p>
        </p:txBody>
      </p:sp>
      <p:sp>
        <p:nvSpPr>
          <p:cNvPr id="12" name="Google Shape;264;p35">
            <a:extLst>
              <a:ext uri="{FF2B5EF4-FFF2-40B4-BE49-F238E27FC236}">
                <a16:creationId xmlns:a16="http://schemas.microsoft.com/office/drawing/2014/main" id="{120F1BB7-AAF1-3742-D058-2D78B9223D9E}"/>
              </a:ext>
            </a:extLst>
          </p:cNvPr>
          <p:cNvSpPr txBox="1"/>
          <p:nvPr/>
        </p:nvSpPr>
        <p:spPr>
          <a:xfrm>
            <a:off x="3154210" y="3726107"/>
            <a:ext cx="3172500" cy="291000"/>
          </a:xfrm>
          <a:prstGeom prst="rect">
            <a:avLst/>
          </a:prstGeom>
          <a:noFill/>
          <a:ln>
            <a:noFill/>
          </a:ln>
        </p:spPr>
        <p:txBody>
          <a:bodyPr spcFirstLastPara="1" wrap="square" lIns="91425" tIns="91425" rIns="91425" bIns="91425" anchor="ctr" anchorCtr="0">
            <a:noAutofit/>
          </a:bodyPr>
          <a:lstStyle/>
          <a:p>
            <a:pPr marL="0" marR="360045" lvl="0" indent="0" algn="l" rtl="0">
              <a:spcBef>
                <a:spcPts val="0"/>
              </a:spcBef>
              <a:spcAft>
                <a:spcPts val="0"/>
              </a:spcAft>
              <a:buNone/>
            </a:pPr>
            <a:r>
              <a:rPr lang="en" sz="2200">
                <a:solidFill>
                  <a:schemeClr val="dk1"/>
                </a:solidFill>
                <a:latin typeface="Roboto"/>
                <a:ea typeface="Roboto"/>
                <a:cs typeface="Roboto"/>
                <a:sym typeface="Roboto"/>
              </a:rPr>
              <a:t>Wrap content</a:t>
            </a:r>
            <a:endParaRPr sz="2200">
              <a:solidFill>
                <a:schemeClr val="dk1"/>
              </a:solidFill>
              <a:latin typeface="Roboto"/>
              <a:ea typeface="Roboto"/>
              <a:cs typeface="Roboto"/>
              <a:sym typeface="Roboto"/>
            </a:endParaRPr>
          </a:p>
        </p:txBody>
      </p:sp>
      <p:sp>
        <p:nvSpPr>
          <p:cNvPr id="13" name="Google Shape;265;p35">
            <a:extLst>
              <a:ext uri="{FF2B5EF4-FFF2-40B4-BE49-F238E27FC236}">
                <a16:creationId xmlns:a16="http://schemas.microsoft.com/office/drawing/2014/main" id="{5C018B6A-B9AA-9BE0-8DEC-3C7DE5E8642A}"/>
              </a:ext>
            </a:extLst>
          </p:cNvPr>
          <p:cNvSpPr txBox="1"/>
          <p:nvPr/>
        </p:nvSpPr>
        <p:spPr>
          <a:xfrm>
            <a:off x="3154211" y="4680207"/>
            <a:ext cx="3894300" cy="291000"/>
          </a:xfrm>
          <a:prstGeom prst="rect">
            <a:avLst/>
          </a:prstGeom>
          <a:noFill/>
          <a:ln>
            <a:noFill/>
          </a:ln>
        </p:spPr>
        <p:txBody>
          <a:bodyPr spcFirstLastPara="1" wrap="square" lIns="91425" tIns="91425" rIns="91425" bIns="91425" anchor="ctr" anchorCtr="0">
            <a:noAutofit/>
          </a:bodyPr>
          <a:lstStyle/>
          <a:p>
            <a:pPr marL="0" marR="360045" lvl="0" indent="0" algn="l" rtl="0">
              <a:spcBef>
                <a:spcPts val="0"/>
              </a:spcBef>
              <a:spcAft>
                <a:spcPts val="0"/>
              </a:spcAft>
              <a:buNone/>
            </a:pPr>
            <a:r>
              <a:rPr lang="en" sz="2200">
                <a:solidFill>
                  <a:schemeClr val="dk1"/>
                </a:solidFill>
                <a:latin typeface="Roboto"/>
                <a:ea typeface="Roboto"/>
                <a:cs typeface="Roboto"/>
                <a:sym typeface="Roboto"/>
              </a:rPr>
              <a:t>Match constraints</a:t>
            </a:r>
            <a:endParaRPr sz="2200">
              <a:solidFill>
                <a:schemeClr val="dk1"/>
              </a:solidFill>
              <a:latin typeface="Roboto"/>
              <a:ea typeface="Roboto"/>
              <a:cs typeface="Roboto"/>
              <a:sym typeface="Roboto"/>
            </a:endParaRPr>
          </a:p>
        </p:txBody>
      </p:sp>
      <p:sp>
        <p:nvSpPr>
          <p:cNvPr id="15" name="TextBox 14">
            <a:extLst>
              <a:ext uri="{FF2B5EF4-FFF2-40B4-BE49-F238E27FC236}">
                <a16:creationId xmlns:a16="http://schemas.microsoft.com/office/drawing/2014/main" id="{D384ACF6-6FB3-973B-08EB-419218A2844B}"/>
              </a:ext>
            </a:extLst>
          </p:cNvPr>
          <p:cNvSpPr txBox="1"/>
          <p:nvPr/>
        </p:nvSpPr>
        <p:spPr>
          <a:xfrm>
            <a:off x="720000" y="5889921"/>
            <a:ext cx="10746576" cy="461665"/>
          </a:xfrm>
          <a:prstGeom prst="rect">
            <a:avLst/>
          </a:prstGeom>
          <a:noFill/>
        </p:spPr>
        <p:txBody>
          <a:bodyPr wrap="square">
            <a:spAutoFit/>
          </a:bodyPr>
          <a:lstStyle/>
          <a:p>
            <a:r>
              <a:rPr lang="fr-FR" sz="1200" dirty="0"/>
              <a:t>Dans l'éditeur de modèle, le widget Contrainte apparaît dans la fenêtre Attributs, à droite de l'écran. Trois types de symboles (illustrés plus haut) indiquent quel type de contrainte a été placé au début, à la fin, en haut et en bas de la vue actuellement sélectionnée. </a:t>
            </a:r>
          </a:p>
        </p:txBody>
      </p:sp>
    </p:spTree>
    <p:extLst>
      <p:ext uri="{BB962C8B-B14F-4D97-AF65-F5344CB8AC3E}">
        <p14:creationId xmlns:p14="http://schemas.microsoft.com/office/powerpoint/2010/main" val="17535539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Wrap content pour width et height </a:t>
            </a:r>
            <a:endParaRPr lang="fr-MA" dirty="0"/>
          </a:p>
        </p:txBody>
      </p:sp>
      <p:pic>
        <p:nvPicPr>
          <p:cNvPr id="9" name="Google Shape;272;p36">
            <a:extLst>
              <a:ext uri="{FF2B5EF4-FFF2-40B4-BE49-F238E27FC236}">
                <a16:creationId xmlns:a16="http://schemas.microsoft.com/office/drawing/2014/main" id="{44D8A827-0BF7-2EE2-E7AD-2DBDAAF2EEE3}"/>
              </a:ext>
            </a:extLst>
          </p:cNvPr>
          <p:cNvPicPr preferRelativeResize="0"/>
          <p:nvPr/>
        </p:nvPicPr>
        <p:blipFill>
          <a:blip r:embed="rId2">
            <a:alphaModFix/>
          </a:blip>
          <a:stretch>
            <a:fillRect/>
          </a:stretch>
        </p:blipFill>
        <p:spPr>
          <a:xfrm>
            <a:off x="3217449" y="2276391"/>
            <a:ext cx="5757101" cy="3222528"/>
          </a:xfrm>
          <a:prstGeom prst="rect">
            <a:avLst/>
          </a:prstGeom>
          <a:noFill/>
          <a:ln>
            <a:noFill/>
          </a:ln>
        </p:spPr>
      </p:pic>
      <p:pic>
        <p:nvPicPr>
          <p:cNvPr id="10" name="Google Shape;273;p36">
            <a:extLst>
              <a:ext uri="{FF2B5EF4-FFF2-40B4-BE49-F238E27FC236}">
                <a16:creationId xmlns:a16="http://schemas.microsoft.com/office/drawing/2014/main" id="{381A6B11-B4AB-5DB6-049B-4F79406AD2FE}"/>
              </a:ext>
            </a:extLst>
          </p:cNvPr>
          <p:cNvPicPr preferRelativeResize="0"/>
          <p:nvPr/>
        </p:nvPicPr>
        <p:blipFill rotWithShape="1">
          <a:blip r:embed="rId2">
            <a:alphaModFix/>
          </a:blip>
          <a:srcRect l="43633" t="67370"/>
          <a:stretch/>
        </p:blipFill>
        <p:spPr>
          <a:xfrm>
            <a:off x="5963474" y="4518168"/>
            <a:ext cx="3245125" cy="1051500"/>
          </a:xfrm>
          <a:prstGeom prst="rect">
            <a:avLst/>
          </a:prstGeom>
          <a:noFill/>
          <a:ln>
            <a:noFill/>
          </a:ln>
        </p:spPr>
      </p:pic>
      <p:sp>
        <p:nvSpPr>
          <p:cNvPr id="15" name="TextBox 14">
            <a:extLst>
              <a:ext uri="{FF2B5EF4-FFF2-40B4-BE49-F238E27FC236}">
                <a16:creationId xmlns:a16="http://schemas.microsoft.com/office/drawing/2014/main" id="{93A24952-F7DB-FB43-8EBE-D207F3BBCCA0}"/>
              </a:ext>
            </a:extLst>
          </p:cNvPr>
          <p:cNvSpPr txBox="1"/>
          <p:nvPr/>
        </p:nvSpPr>
        <p:spPr>
          <a:xfrm>
            <a:off x="719999" y="5809069"/>
            <a:ext cx="10512107" cy="276999"/>
          </a:xfrm>
          <a:prstGeom prst="rect">
            <a:avLst/>
          </a:prstGeom>
          <a:noFill/>
        </p:spPr>
        <p:txBody>
          <a:bodyPr wrap="square">
            <a:spAutoFit/>
          </a:bodyPr>
          <a:lstStyle/>
          <a:p>
            <a:r>
              <a:rPr lang="fr-FR" sz="1200" dirty="0"/>
              <a:t>Le carré à droite représente une vue avec </a:t>
            </a:r>
            <a:r>
              <a:rPr lang="fr-FR" sz="1200" dirty="0" err="1"/>
              <a:t>wrap_content</a:t>
            </a:r>
            <a:r>
              <a:rPr lang="fr-FR" sz="1200" dirty="0"/>
              <a:t> sur sa hauteur et sa largeur.</a:t>
            </a:r>
          </a:p>
        </p:txBody>
      </p:sp>
    </p:spTree>
    <p:extLst>
      <p:ext uri="{BB962C8B-B14F-4D97-AF65-F5344CB8AC3E}">
        <p14:creationId xmlns:p14="http://schemas.microsoft.com/office/powerpoint/2010/main" val="306797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3AFA81EB-2F83-5AFE-2189-D3028583B90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Actualités, articles, etc...</a:t>
            </a:r>
          </a:p>
          <a:p>
            <a:pPr marL="171450" indent="-171450">
              <a:lnSpc>
                <a:spcPct val="200000"/>
              </a:lnSpc>
              <a:buFont typeface="Arial" panose="020B0604020202020204" pitchFamily="34" charset="0"/>
              <a:buChar char="•"/>
            </a:pPr>
            <a:r>
              <a:rPr lang="fr-FR" dirty="0">
                <a:solidFill>
                  <a:schemeClr val="tx1"/>
                </a:solidFill>
              </a:rPr>
              <a:t>Pour faire défiler un </a:t>
            </a:r>
            <a:r>
              <a:rPr lang="fr-FR" dirty="0" err="1">
                <a:solidFill>
                  <a:schemeClr val="tx1"/>
                </a:solidFill>
              </a:rPr>
              <a:t>TextView</a:t>
            </a:r>
            <a:r>
              <a:rPr lang="fr-FR" dirty="0">
                <a:solidFill>
                  <a:schemeClr val="tx1"/>
                </a:solidFill>
              </a:rPr>
              <a:t>, il faut l'intégrer dans un </a:t>
            </a:r>
            <a:r>
              <a:rPr lang="fr-FR" dirty="0" err="1">
                <a:solidFill>
                  <a:schemeClr val="tx1"/>
                </a:solidFill>
              </a:rPr>
              <a:t>ScrollView</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Un seul élément </a:t>
            </a:r>
            <a:r>
              <a:rPr lang="fr-FR" dirty="0" err="1">
                <a:solidFill>
                  <a:schemeClr val="tx1"/>
                </a:solidFill>
              </a:rPr>
              <a:t>View</a:t>
            </a:r>
            <a:r>
              <a:rPr lang="fr-FR" dirty="0">
                <a:solidFill>
                  <a:schemeClr val="tx1"/>
                </a:solidFill>
              </a:rPr>
              <a:t> (généralement </a:t>
            </a:r>
            <a:r>
              <a:rPr lang="fr-FR" dirty="0" err="1">
                <a:solidFill>
                  <a:schemeClr val="tx1"/>
                </a:solidFill>
              </a:rPr>
              <a:t>TextView</a:t>
            </a:r>
            <a:r>
              <a:rPr lang="fr-FR" dirty="0">
                <a:solidFill>
                  <a:schemeClr val="tx1"/>
                </a:solidFill>
              </a:rPr>
              <a:t>) est autorisé dans un </a:t>
            </a:r>
            <a:r>
              <a:rPr lang="fr-FR" dirty="0" err="1">
                <a:solidFill>
                  <a:schemeClr val="tx1"/>
                </a:solidFill>
              </a:rPr>
              <a:t>ScrollView</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Pour faire défiler plusieurs éléments, utilisez un </a:t>
            </a:r>
            <a:r>
              <a:rPr lang="fr-FR" dirty="0" err="1">
                <a:solidFill>
                  <a:schemeClr val="tx1"/>
                </a:solidFill>
              </a:rPr>
              <a:t>ViewGroup</a:t>
            </a:r>
            <a:r>
              <a:rPr lang="fr-FR" dirty="0">
                <a:solidFill>
                  <a:schemeClr val="tx1"/>
                </a:solidFill>
              </a:rPr>
              <a:t> (tel que </a:t>
            </a:r>
            <a:r>
              <a:rPr lang="fr-FR" dirty="0" err="1">
                <a:solidFill>
                  <a:schemeClr val="tx1"/>
                </a:solidFill>
              </a:rPr>
              <a:t>LinearLayout</a:t>
            </a:r>
            <a:r>
              <a:rPr lang="fr-FR" dirty="0">
                <a:solidFill>
                  <a:schemeClr val="tx1"/>
                </a:solidFill>
              </a:rPr>
              <a:t>) dans le </a:t>
            </a:r>
            <a:r>
              <a:rPr lang="fr-FR" dirty="0" err="1">
                <a:solidFill>
                  <a:schemeClr val="tx1"/>
                </a:solidFill>
              </a:rPr>
              <a:t>ScrollView</a:t>
            </a:r>
            <a:r>
              <a:rPr lang="fr-FR" dirty="0">
                <a:solidFill>
                  <a:schemeClr val="tx1"/>
                </a:solidFill>
              </a:rPr>
              <a:t>.</a:t>
            </a:r>
          </a:p>
          <a:p>
            <a:pPr marL="171450" indent="-171450">
              <a:lnSpc>
                <a:spcPct val="20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Qu'en est-il  d'importantes quantités de texte ?</a:t>
            </a:r>
          </a:p>
        </p:txBody>
      </p:sp>
      <p:sp>
        <p:nvSpPr>
          <p:cNvPr id="7" name="Content Placeholder 6">
            <a:extLst>
              <a:ext uri="{FF2B5EF4-FFF2-40B4-BE49-F238E27FC236}">
                <a16:creationId xmlns:a16="http://schemas.microsoft.com/office/drawing/2014/main" id="{CF1E3F65-A49E-9D11-F6C4-4DBB1E12308E}"/>
              </a:ext>
            </a:extLst>
          </p:cNvPr>
          <p:cNvSpPr>
            <a:spLocks noGrp="1"/>
          </p:cNvSpPr>
          <p:nvPr>
            <p:ph sz="quarter" idx="14"/>
          </p:nvPr>
        </p:nvSpPr>
        <p:spPr/>
        <p:txBody>
          <a:bodyPr/>
          <a:lstStyle/>
          <a:p>
            <a:pPr marL="171450" indent="-171450">
              <a:lnSpc>
                <a:spcPct val="200000"/>
              </a:lnSpc>
              <a:buFont typeface="Arial" panose="020B0604020202020204" pitchFamily="34" charset="0"/>
              <a:buChar char="•"/>
            </a:pPr>
            <a:r>
              <a:rPr lang="fr-FR" dirty="0" err="1">
                <a:solidFill>
                  <a:schemeClr val="tx1"/>
                </a:solidFill>
              </a:rPr>
              <a:t>ScrollView</a:t>
            </a:r>
            <a:r>
              <a:rPr lang="fr-FR" dirty="0">
                <a:solidFill>
                  <a:schemeClr val="tx1"/>
                </a:solidFill>
              </a:rPr>
              <a:t> est une sous-classe de </a:t>
            </a:r>
            <a:r>
              <a:rPr lang="fr-FR" dirty="0" err="1">
                <a:solidFill>
                  <a:schemeClr val="tx1"/>
                </a:solidFill>
              </a:rPr>
              <a:t>FrameLayout</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Garde tout le contenu en mémoire ;</a:t>
            </a:r>
          </a:p>
          <a:p>
            <a:pPr marL="171450" indent="-171450">
              <a:lnSpc>
                <a:spcPct val="200000"/>
              </a:lnSpc>
              <a:buFont typeface="Arial" panose="020B0604020202020204" pitchFamily="34" charset="0"/>
              <a:buChar char="•"/>
            </a:pPr>
            <a:r>
              <a:rPr lang="fr-FR" dirty="0">
                <a:solidFill>
                  <a:schemeClr val="tx1"/>
                </a:solidFill>
              </a:rPr>
              <a:t>Ne convient pas aux textes longs et aux mises en page complexes ;</a:t>
            </a:r>
          </a:p>
          <a:p>
            <a:pPr marL="171450" indent="-171450">
              <a:lnSpc>
                <a:spcPct val="200000"/>
              </a:lnSpc>
              <a:buFont typeface="Arial" panose="020B0604020202020204" pitchFamily="34" charset="0"/>
              <a:buChar char="•"/>
            </a:pPr>
            <a:r>
              <a:rPr lang="fr-FR" dirty="0">
                <a:solidFill>
                  <a:schemeClr val="tx1"/>
                </a:solidFill>
              </a:rPr>
              <a:t>Ne pas imbriquer plusieurs vues de défilement ;</a:t>
            </a:r>
          </a:p>
          <a:p>
            <a:pPr marL="171450" indent="-171450">
              <a:lnSpc>
                <a:spcPct val="200000"/>
              </a:lnSpc>
              <a:buFont typeface="Arial" panose="020B0604020202020204" pitchFamily="34" charset="0"/>
              <a:buChar char="•"/>
            </a:pPr>
            <a:r>
              <a:rPr lang="fr-FR" dirty="0">
                <a:solidFill>
                  <a:schemeClr val="tx1"/>
                </a:solidFill>
              </a:rPr>
              <a:t>Utilisez </a:t>
            </a:r>
            <a:r>
              <a:rPr lang="fr-FR" dirty="0" err="1">
                <a:solidFill>
                  <a:schemeClr val="tx1"/>
                </a:solidFill>
              </a:rPr>
              <a:t>HorizontalScrollView</a:t>
            </a:r>
            <a:r>
              <a:rPr lang="fr-FR" dirty="0">
                <a:solidFill>
                  <a:schemeClr val="tx1"/>
                </a:solidFill>
              </a:rPr>
              <a:t> pour le défilement horizontal ;</a:t>
            </a:r>
          </a:p>
          <a:p>
            <a:pPr marL="171450" indent="-171450">
              <a:lnSpc>
                <a:spcPct val="200000"/>
              </a:lnSpc>
              <a:buFont typeface="Arial" panose="020B0604020202020204" pitchFamily="34" charset="0"/>
              <a:buChar char="•"/>
            </a:pPr>
            <a:r>
              <a:rPr lang="fr-FR" dirty="0">
                <a:solidFill>
                  <a:schemeClr val="tx1"/>
                </a:solidFill>
              </a:rPr>
              <a:t>Utilisez un </a:t>
            </a:r>
            <a:r>
              <a:rPr lang="fr-FR" dirty="0" err="1">
                <a:solidFill>
                  <a:schemeClr val="tx1"/>
                </a:solidFill>
              </a:rPr>
              <a:t>RecyclerView</a:t>
            </a:r>
            <a:r>
              <a:rPr lang="fr-FR" dirty="0">
                <a:solidFill>
                  <a:schemeClr val="tx1"/>
                </a:solidFill>
              </a:rPr>
              <a:t> pour les listes</a:t>
            </a:r>
          </a:p>
        </p:txBody>
      </p:sp>
      <p:sp>
        <p:nvSpPr>
          <p:cNvPr id="8" name="Content Placeholder 7">
            <a:extLst>
              <a:ext uri="{FF2B5EF4-FFF2-40B4-BE49-F238E27FC236}">
                <a16:creationId xmlns:a16="http://schemas.microsoft.com/office/drawing/2014/main" id="{B256740A-12E6-A509-6D97-CA425BF08BB4}"/>
              </a:ext>
            </a:extLst>
          </p:cNvPr>
          <p:cNvSpPr>
            <a:spLocks noGrp="1"/>
          </p:cNvSpPr>
          <p:nvPr>
            <p:ph sz="quarter" idx="15"/>
          </p:nvPr>
        </p:nvSpPr>
        <p:spPr/>
        <p:txBody>
          <a:bodyPr/>
          <a:lstStyle/>
          <a:p>
            <a:r>
              <a:rPr lang="fr-FR" dirty="0" err="1"/>
              <a:t>ScrollView</a:t>
            </a:r>
            <a:r>
              <a:rPr lang="fr-FR" dirty="0"/>
              <a:t> pour le défilement du contenu</a:t>
            </a:r>
          </a:p>
        </p:txBody>
      </p:sp>
    </p:spTree>
    <p:extLst>
      <p:ext uri="{BB962C8B-B14F-4D97-AF65-F5344CB8AC3E}">
        <p14:creationId xmlns:p14="http://schemas.microsoft.com/office/powerpoint/2010/main" val="1290083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Wrap content pour width, fixed height</a:t>
            </a:r>
            <a:endParaRPr lang="fr-MA" dirty="0"/>
          </a:p>
        </p:txBody>
      </p:sp>
      <p:pic>
        <p:nvPicPr>
          <p:cNvPr id="4" name="Google Shape;280;p37">
            <a:extLst>
              <a:ext uri="{FF2B5EF4-FFF2-40B4-BE49-F238E27FC236}">
                <a16:creationId xmlns:a16="http://schemas.microsoft.com/office/drawing/2014/main" id="{36A5FE1F-E9D7-7266-3E43-15788D359127}"/>
              </a:ext>
            </a:extLst>
          </p:cNvPr>
          <p:cNvPicPr preferRelativeResize="0"/>
          <p:nvPr/>
        </p:nvPicPr>
        <p:blipFill>
          <a:blip r:embed="rId2">
            <a:alphaModFix/>
          </a:blip>
          <a:stretch>
            <a:fillRect/>
          </a:stretch>
        </p:blipFill>
        <p:spPr>
          <a:xfrm>
            <a:off x="3212927" y="2072469"/>
            <a:ext cx="5760721" cy="3234866"/>
          </a:xfrm>
          <a:prstGeom prst="rect">
            <a:avLst/>
          </a:prstGeom>
          <a:noFill/>
          <a:ln>
            <a:noFill/>
          </a:ln>
        </p:spPr>
      </p:pic>
      <p:sp>
        <p:nvSpPr>
          <p:cNvPr id="8" name="TextBox 7">
            <a:extLst>
              <a:ext uri="{FF2B5EF4-FFF2-40B4-BE49-F238E27FC236}">
                <a16:creationId xmlns:a16="http://schemas.microsoft.com/office/drawing/2014/main" id="{3A00BF46-0982-F72F-2E46-CE64FE76956D}"/>
              </a:ext>
            </a:extLst>
          </p:cNvPr>
          <p:cNvSpPr txBox="1"/>
          <p:nvPr/>
        </p:nvSpPr>
        <p:spPr>
          <a:xfrm>
            <a:off x="720000" y="5670570"/>
            <a:ext cx="10746576" cy="461665"/>
          </a:xfrm>
          <a:prstGeom prst="rect">
            <a:avLst/>
          </a:prstGeom>
          <a:noFill/>
        </p:spPr>
        <p:txBody>
          <a:bodyPr wrap="square">
            <a:spAutoFit/>
          </a:bodyPr>
          <a:lstStyle/>
          <a:p>
            <a:r>
              <a:rPr lang="fr-FR" sz="1200" dirty="0"/>
              <a:t>Il y a aussi un autre symbole ressemblant à un tuyau qui indique que la dimension a une taille fixe en </a:t>
            </a:r>
            <a:r>
              <a:rPr lang="fr-FR" sz="1200" dirty="0" err="1"/>
              <a:t>dp</a:t>
            </a:r>
            <a:r>
              <a:rPr lang="fr-FR" sz="1200" dirty="0"/>
              <a:t> (48dp) pour la hauteur de la vue. La largeur de la vue est </a:t>
            </a:r>
            <a:r>
              <a:rPr lang="fr-FR" sz="1200" dirty="0" err="1"/>
              <a:t>wrap_content</a:t>
            </a:r>
            <a:r>
              <a:rPr lang="fr-FR" sz="1200" dirty="0"/>
              <a:t> comme dans la diapositive précédente.</a:t>
            </a:r>
          </a:p>
        </p:txBody>
      </p:sp>
    </p:spTree>
    <p:extLst>
      <p:ext uri="{BB962C8B-B14F-4D97-AF65-F5344CB8AC3E}">
        <p14:creationId xmlns:p14="http://schemas.microsoft.com/office/powerpoint/2010/main" val="17376898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Center a view horizontally</a:t>
            </a:r>
            <a:endParaRPr lang="fr-MA" dirty="0"/>
          </a:p>
        </p:txBody>
      </p:sp>
      <p:pic>
        <p:nvPicPr>
          <p:cNvPr id="4" name="Google Shape;288;p38">
            <a:extLst>
              <a:ext uri="{FF2B5EF4-FFF2-40B4-BE49-F238E27FC236}">
                <a16:creationId xmlns:a16="http://schemas.microsoft.com/office/drawing/2014/main" id="{AC680764-856D-0338-7343-CDE659750C1B}"/>
              </a:ext>
            </a:extLst>
          </p:cNvPr>
          <p:cNvPicPr preferRelativeResize="0"/>
          <p:nvPr/>
        </p:nvPicPr>
        <p:blipFill rotWithShape="1">
          <a:blip r:embed="rId2">
            <a:alphaModFix/>
          </a:blip>
          <a:srcRect r="53014"/>
          <a:stretch/>
        </p:blipFill>
        <p:spPr>
          <a:xfrm>
            <a:off x="3186642" y="2037342"/>
            <a:ext cx="2706774" cy="3233425"/>
          </a:xfrm>
          <a:prstGeom prst="rect">
            <a:avLst/>
          </a:prstGeom>
          <a:noFill/>
          <a:ln>
            <a:noFill/>
          </a:ln>
        </p:spPr>
      </p:pic>
      <p:pic>
        <p:nvPicPr>
          <p:cNvPr id="6" name="Google Shape;289;p38">
            <a:extLst>
              <a:ext uri="{FF2B5EF4-FFF2-40B4-BE49-F238E27FC236}">
                <a16:creationId xmlns:a16="http://schemas.microsoft.com/office/drawing/2014/main" id="{FBC84C72-0CC9-CE4C-A7B0-BEA5A90237E5}"/>
              </a:ext>
            </a:extLst>
          </p:cNvPr>
          <p:cNvPicPr preferRelativeResize="0"/>
          <p:nvPr/>
        </p:nvPicPr>
        <p:blipFill>
          <a:blip r:embed="rId3">
            <a:alphaModFix/>
          </a:blip>
          <a:stretch>
            <a:fillRect/>
          </a:stretch>
        </p:blipFill>
        <p:spPr>
          <a:xfrm>
            <a:off x="5954674" y="2066767"/>
            <a:ext cx="3302150" cy="3174575"/>
          </a:xfrm>
          <a:prstGeom prst="rect">
            <a:avLst/>
          </a:prstGeom>
          <a:noFill/>
          <a:ln w="9525" cap="flat" cmpd="sng">
            <a:solidFill>
              <a:srgbClr val="B7B7B7"/>
            </a:solidFill>
            <a:prstDash val="solid"/>
            <a:round/>
            <a:headEnd type="none" w="sm" len="sm"/>
            <a:tailEnd type="none" w="sm" len="sm"/>
          </a:ln>
        </p:spPr>
      </p:pic>
      <p:sp>
        <p:nvSpPr>
          <p:cNvPr id="8" name="TextBox 7">
            <a:extLst>
              <a:ext uri="{FF2B5EF4-FFF2-40B4-BE49-F238E27FC236}">
                <a16:creationId xmlns:a16="http://schemas.microsoft.com/office/drawing/2014/main" id="{8D01AEAA-1F5B-95CE-32C2-B124C324F9B8}"/>
              </a:ext>
            </a:extLst>
          </p:cNvPr>
          <p:cNvSpPr txBox="1"/>
          <p:nvPr/>
        </p:nvSpPr>
        <p:spPr>
          <a:xfrm>
            <a:off x="720000" y="5794620"/>
            <a:ext cx="10620415" cy="646331"/>
          </a:xfrm>
          <a:prstGeom prst="rect">
            <a:avLst/>
          </a:prstGeom>
          <a:noFill/>
        </p:spPr>
        <p:txBody>
          <a:bodyPr wrap="square">
            <a:spAutoFit/>
          </a:bodyPr>
          <a:lstStyle/>
          <a:p>
            <a:r>
              <a:rPr lang="fr-FR" sz="1200" dirty="0"/>
              <a:t>Une vue peut être soumise à plusieurs contraintes qui déterminent dans quelle mesure elle affectera la position finale. Dans ce cas, la vue est soumise à des contraintes de début et de fin dans le sens horizontal. Il y a également un biais de 50 (remarquer le curseur gris dans l'appel), de sorte que les contraintes sont appliquées de manière égale. Le résultat final est que la vue est centrée horizontalement dans le parent.</a:t>
            </a:r>
          </a:p>
        </p:txBody>
      </p:sp>
    </p:spTree>
    <p:extLst>
      <p:ext uri="{BB962C8B-B14F-4D97-AF65-F5344CB8AC3E}">
        <p14:creationId xmlns:p14="http://schemas.microsoft.com/office/powerpoint/2010/main" val="5227049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7" name="Content Placeholder 6">
            <a:extLst>
              <a:ext uri="{FF2B5EF4-FFF2-40B4-BE49-F238E27FC236}">
                <a16:creationId xmlns:a16="http://schemas.microsoft.com/office/drawing/2014/main" id="{75DC5955-D2D3-0350-C645-B7D5D01E87AF}"/>
              </a:ext>
            </a:extLst>
          </p:cNvPr>
          <p:cNvSpPr>
            <a:spLocks noGrp="1"/>
          </p:cNvSpPr>
          <p:nvPr>
            <p:ph sz="quarter" idx="12"/>
          </p:nvPr>
        </p:nvSpPr>
        <p:spPr/>
        <p:txBody>
          <a:bodyPr/>
          <a:lstStyle/>
          <a:p>
            <a:r>
              <a:rPr lang="fr-FR" dirty="0">
                <a:solidFill>
                  <a:schemeClr val="tx1"/>
                </a:solidFill>
              </a:rPr>
              <a:t>Il est impossible d'utiliser </a:t>
            </a:r>
            <a:r>
              <a:rPr lang="fr-FR" dirty="0" err="1">
                <a:solidFill>
                  <a:schemeClr val="tx1"/>
                </a:solidFill>
              </a:rPr>
              <a:t>match_parent</a:t>
            </a:r>
            <a:r>
              <a:rPr lang="fr-FR" dirty="0">
                <a:solidFill>
                  <a:schemeClr val="tx1"/>
                </a:solidFill>
              </a:rPr>
              <a:t> sur une vue enfant, utiliser </a:t>
            </a:r>
            <a:r>
              <a:rPr lang="fr-FR" dirty="0" err="1">
                <a:solidFill>
                  <a:schemeClr val="tx1"/>
                </a:solidFill>
              </a:rPr>
              <a:t>match_constraint</a:t>
            </a:r>
            <a:r>
              <a:rPr lang="fr-FR" dirty="0">
                <a:solidFill>
                  <a:schemeClr val="tx1"/>
                </a:solidFill>
              </a:rPr>
              <a:t> à la place.</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en" dirty="0"/>
              <a:t>Utiliser match_constraint</a:t>
            </a:r>
            <a:endParaRPr lang="fr-MA" dirty="0"/>
          </a:p>
        </p:txBody>
      </p:sp>
      <p:pic>
        <p:nvPicPr>
          <p:cNvPr id="9" name="Google Shape;297;p39">
            <a:extLst>
              <a:ext uri="{FF2B5EF4-FFF2-40B4-BE49-F238E27FC236}">
                <a16:creationId xmlns:a16="http://schemas.microsoft.com/office/drawing/2014/main" id="{3EB19777-1EAA-F308-52E8-1C0BA15A9D34}"/>
              </a:ext>
            </a:extLst>
          </p:cNvPr>
          <p:cNvPicPr preferRelativeResize="0"/>
          <p:nvPr/>
        </p:nvPicPr>
        <p:blipFill rotWithShape="1">
          <a:blip r:embed="rId2">
            <a:alphaModFix/>
          </a:blip>
          <a:srcRect r="2315"/>
          <a:stretch/>
        </p:blipFill>
        <p:spPr>
          <a:xfrm>
            <a:off x="3650937" y="2471961"/>
            <a:ext cx="4884701" cy="2799496"/>
          </a:xfrm>
          <a:prstGeom prst="rect">
            <a:avLst/>
          </a:prstGeom>
          <a:noFill/>
          <a:ln>
            <a:noFill/>
          </a:ln>
        </p:spPr>
      </p:pic>
      <p:sp>
        <p:nvSpPr>
          <p:cNvPr id="11" name="TextBox 10">
            <a:extLst>
              <a:ext uri="{FF2B5EF4-FFF2-40B4-BE49-F238E27FC236}">
                <a16:creationId xmlns:a16="http://schemas.microsoft.com/office/drawing/2014/main" id="{F99EB0B7-5CB9-C42E-A3E5-B7ACED6DBEAB}"/>
              </a:ext>
            </a:extLst>
          </p:cNvPr>
          <p:cNvSpPr txBox="1"/>
          <p:nvPr/>
        </p:nvSpPr>
        <p:spPr>
          <a:xfrm>
            <a:off x="720000" y="5800361"/>
            <a:ext cx="10746576" cy="646331"/>
          </a:xfrm>
          <a:prstGeom prst="rect">
            <a:avLst/>
          </a:prstGeom>
          <a:noFill/>
        </p:spPr>
        <p:txBody>
          <a:bodyPr wrap="square">
            <a:spAutoFit/>
          </a:bodyPr>
          <a:lstStyle/>
          <a:p>
            <a:r>
              <a:rPr lang="fr-FR" sz="1200" dirty="0"/>
              <a:t>Dans </a:t>
            </a:r>
            <a:r>
              <a:rPr lang="fr-FR" sz="1200" dirty="0" err="1"/>
              <a:t>LinearLayout</a:t>
            </a:r>
            <a:r>
              <a:rPr lang="fr-FR" sz="1200" dirty="0"/>
              <a:t>, il est possible d'utiliser </a:t>
            </a:r>
            <a:r>
              <a:rPr lang="fr-FR" sz="1200" dirty="0" err="1"/>
              <a:t>match_parent</a:t>
            </a:r>
            <a:r>
              <a:rPr lang="fr-FR" sz="1200" dirty="0"/>
              <a:t> pour indiquer que l'on souhaite qu'une vue occupe tout l'espace disponible. Dans </a:t>
            </a:r>
            <a:r>
              <a:rPr lang="fr-FR" sz="1200" dirty="0" err="1"/>
              <a:t>ConstraintLayout</a:t>
            </a:r>
            <a:r>
              <a:rPr lang="fr-FR" sz="1200" dirty="0"/>
              <a:t>, il est impossible d'utiliser </a:t>
            </a:r>
            <a:r>
              <a:rPr lang="fr-FR" sz="1200" dirty="0" err="1"/>
              <a:t>match_parent</a:t>
            </a:r>
            <a:r>
              <a:rPr lang="fr-FR" sz="1200" dirty="0"/>
              <a:t> sur une vue enfant, il faut donc utiliser </a:t>
            </a:r>
            <a:r>
              <a:rPr lang="fr-FR" sz="1200" dirty="0" err="1"/>
              <a:t>match_constraint</a:t>
            </a:r>
            <a:r>
              <a:rPr lang="fr-FR" sz="1200" dirty="0"/>
              <a:t>. En fonction de la version d'Android Studio utilisée, il se peut que la valeur 0dp (</a:t>
            </a:r>
            <a:r>
              <a:rPr lang="fr-FR" sz="1200" dirty="0" err="1"/>
              <a:t>match_constraint</a:t>
            </a:r>
            <a:r>
              <a:rPr lang="fr-FR" sz="1200" dirty="0"/>
              <a:t>) soit utilisée.</a:t>
            </a:r>
          </a:p>
        </p:txBody>
      </p:sp>
    </p:spTree>
    <p:extLst>
      <p:ext uri="{BB962C8B-B14F-4D97-AF65-F5344CB8AC3E}">
        <p14:creationId xmlns:p14="http://schemas.microsoft.com/office/powerpoint/2010/main" val="323027082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Permet de positionner les vues les unes par rapport aux autres ;</a:t>
            </a:r>
          </a:p>
          <a:p>
            <a:pPr marL="171450" indent="-171450">
              <a:buFont typeface="Arial" panose="020B0604020202020204" pitchFamily="34" charset="0"/>
              <a:buChar char="•"/>
            </a:pPr>
            <a:r>
              <a:rPr lang="fr-FR" dirty="0">
                <a:solidFill>
                  <a:schemeClr val="tx1"/>
                </a:solidFill>
              </a:rPr>
              <a:t>Peuvent être liées horizontalement ou verticalement ;</a:t>
            </a:r>
          </a:p>
          <a:p>
            <a:pPr marL="171450" indent="-171450">
              <a:buFont typeface="Arial" panose="020B0604020202020204" pitchFamily="34" charset="0"/>
              <a:buChar char="•"/>
            </a:pPr>
            <a:r>
              <a:rPr lang="fr-FR" dirty="0">
                <a:solidFill>
                  <a:schemeClr val="tx1"/>
                </a:solidFill>
              </a:rPr>
              <a:t>Fournissent la plupart des fonctionnalités de </a:t>
            </a:r>
            <a:r>
              <a:rPr lang="fr-FR" dirty="0" err="1">
                <a:solidFill>
                  <a:schemeClr val="tx1"/>
                </a:solidFill>
              </a:rPr>
              <a:t>LinearLayout</a:t>
            </a:r>
            <a:r>
              <a:rPr lang="fr-FR" dirty="0">
                <a:solidFill>
                  <a:schemeClr val="tx1"/>
                </a:solidFill>
              </a:rPr>
              <a:t>.</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MA" dirty="0">
              <a:solidFill>
                <a:schemeClr val="tx1"/>
              </a:solidFill>
            </a:endParaRPr>
          </a:p>
        </p:txBody>
      </p:sp>
      <p:sp>
        <p:nvSpPr>
          <p:cNvPr id="4" name="Content Placeholder 3">
            <a:extLst>
              <a:ext uri="{FF2B5EF4-FFF2-40B4-BE49-F238E27FC236}">
                <a16:creationId xmlns:a16="http://schemas.microsoft.com/office/drawing/2014/main" id="{07D8F416-E66F-21DC-A2AC-6B4752EB1DE3}"/>
              </a:ext>
            </a:extLst>
          </p:cNvPr>
          <p:cNvSpPr>
            <a:spLocks noGrp="1"/>
          </p:cNvSpPr>
          <p:nvPr>
            <p:ph sz="quarter" idx="13"/>
          </p:nvPr>
        </p:nvSpPr>
        <p:spPr/>
        <p:txBody>
          <a:bodyPr/>
          <a:lstStyle/>
          <a:p>
            <a:r>
              <a:rPr lang="en" dirty="0"/>
              <a:t>Chains</a:t>
            </a:r>
          </a:p>
          <a:p>
            <a:endParaRPr lang="fr-FR" dirty="0"/>
          </a:p>
        </p:txBody>
      </p:sp>
      <p:sp>
        <p:nvSpPr>
          <p:cNvPr id="6" name="Content Placeholder 5">
            <a:extLst>
              <a:ext uri="{FF2B5EF4-FFF2-40B4-BE49-F238E27FC236}">
                <a16:creationId xmlns:a16="http://schemas.microsoft.com/office/drawing/2014/main" id="{EEA88F5A-DA67-4A3E-1C39-CDE12B1FC8DF}"/>
              </a:ext>
            </a:extLst>
          </p:cNvPr>
          <p:cNvSpPr>
            <a:spLocks noGrp="1"/>
          </p:cNvSpPr>
          <p:nvPr>
            <p:ph sz="quarter" idx="14"/>
          </p:nvPr>
        </p:nvSpPr>
        <p:spPr/>
        <p:txBody>
          <a:bodyPr/>
          <a:lstStyle/>
          <a:p>
            <a:pPr marL="228600" indent="-228600">
              <a:buFont typeface="+mj-lt"/>
              <a:buAutoNum type="arabicPeriod"/>
            </a:pPr>
            <a:r>
              <a:rPr lang="fr-FR" dirty="0">
                <a:solidFill>
                  <a:schemeClr val="tx1"/>
                </a:solidFill>
              </a:rPr>
              <a:t>Sélectionner les objets à inclure dans la chaîne ;</a:t>
            </a:r>
          </a:p>
          <a:p>
            <a:pPr marL="228600" indent="-228600">
              <a:buFont typeface="+mj-lt"/>
              <a:buAutoNum type="arabicPeriod"/>
            </a:pPr>
            <a:r>
              <a:rPr lang="fr-FR" dirty="0">
                <a:solidFill>
                  <a:schemeClr val="tx1"/>
                </a:solidFill>
              </a:rPr>
              <a:t>Cliquer avec le bouton droit de la souris et sélectionner Chaînes ;</a:t>
            </a:r>
          </a:p>
          <a:p>
            <a:pPr marL="228600" indent="-228600">
              <a:buFont typeface="+mj-lt"/>
              <a:buAutoNum type="arabicPeriod"/>
            </a:pPr>
            <a:r>
              <a:rPr lang="fr-FR" dirty="0">
                <a:solidFill>
                  <a:schemeClr val="tx1"/>
                </a:solidFill>
              </a:rPr>
              <a:t>Créer une chaîne horizontale ou verticale.</a:t>
            </a:r>
          </a:p>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p:txBody>
      </p:sp>
      <p:sp>
        <p:nvSpPr>
          <p:cNvPr id="7" name="Content Placeholder 6">
            <a:extLst>
              <a:ext uri="{FF2B5EF4-FFF2-40B4-BE49-F238E27FC236}">
                <a16:creationId xmlns:a16="http://schemas.microsoft.com/office/drawing/2014/main" id="{DBB556F3-14A9-C57A-397A-B97B3A481CCD}"/>
              </a:ext>
            </a:extLst>
          </p:cNvPr>
          <p:cNvSpPr>
            <a:spLocks noGrp="1"/>
          </p:cNvSpPr>
          <p:nvPr>
            <p:ph sz="quarter" idx="15"/>
          </p:nvPr>
        </p:nvSpPr>
        <p:spPr/>
        <p:txBody>
          <a:bodyPr/>
          <a:lstStyle/>
          <a:p>
            <a:r>
              <a:rPr lang="fr-FR" dirty="0"/>
              <a:t>Créer une chaîne dans l'éditeur de mise en page</a:t>
            </a:r>
          </a:p>
        </p:txBody>
      </p:sp>
      <p:pic>
        <p:nvPicPr>
          <p:cNvPr id="8" name="Google Shape;314;p41">
            <a:extLst>
              <a:ext uri="{FF2B5EF4-FFF2-40B4-BE49-F238E27FC236}">
                <a16:creationId xmlns:a16="http://schemas.microsoft.com/office/drawing/2014/main" id="{E0DD2296-B649-2A38-BA0B-865B021BF0C9}"/>
              </a:ext>
            </a:extLst>
          </p:cNvPr>
          <p:cNvPicPr preferRelativeResize="0"/>
          <p:nvPr/>
        </p:nvPicPr>
        <p:blipFill>
          <a:blip r:embed="rId2">
            <a:alphaModFix/>
          </a:blip>
          <a:stretch>
            <a:fillRect/>
          </a:stretch>
        </p:blipFill>
        <p:spPr>
          <a:xfrm>
            <a:off x="7856595" y="3134704"/>
            <a:ext cx="1276214" cy="3014037"/>
          </a:xfrm>
          <a:prstGeom prst="rect">
            <a:avLst/>
          </a:prstGeom>
          <a:noFill/>
          <a:ln w="19050" cap="flat" cmpd="sng">
            <a:solidFill>
              <a:srgbClr val="FFFFFF"/>
            </a:solidFill>
            <a:prstDash val="solid"/>
            <a:round/>
            <a:headEnd type="none" w="sm" len="sm"/>
            <a:tailEnd type="none" w="sm" len="sm"/>
          </a:ln>
        </p:spPr>
      </p:pic>
    </p:spTree>
    <p:extLst>
      <p:ext uri="{BB962C8B-B14F-4D97-AF65-F5344CB8AC3E}">
        <p14:creationId xmlns:p14="http://schemas.microsoft.com/office/powerpoint/2010/main" val="14738121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a:t>
            </a:r>
            <a:r>
              <a:rPr lang="fr-FR" dirty="0">
                <a:latin typeface="Calibri" panose="020F0502020204030204" pitchFamily="34" charset="0"/>
              </a:rPr>
              <a:t>n des </a:t>
            </a:r>
            <a:r>
              <a:rPr lang="fr-FR" sz="1600" b="1" dirty="0" err="1">
                <a:solidFill>
                  <a:srgbClr val="007842"/>
                </a:solidFill>
                <a:latin typeface="Calibri" panose="020F0502020204030204" pitchFamily="34" charset="0"/>
              </a:rPr>
              <a:t>Layouts</a:t>
            </a:r>
            <a:r>
              <a:rPr lang="fr-FR" sz="1600" b="1" dirty="0">
                <a:solidFill>
                  <a:srgbClr val="007842"/>
                </a:solidFill>
                <a:latin typeface="Calibri" panose="020F0502020204030204" pitchFamily="34" charset="0"/>
              </a:rPr>
              <a:t>  </a:t>
            </a:r>
          </a:p>
        </p:txBody>
      </p:sp>
      <p:sp>
        <p:nvSpPr>
          <p:cNvPr id="9" name="Content Placeholder 8">
            <a:extLst>
              <a:ext uri="{FF2B5EF4-FFF2-40B4-BE49-F238E27FC236}">
                <a16:creationId xmlns:a16="http://schemas.microsoft.com/office/drawing/2014/main" id="{D65F5F8D-F83C-5D11-53B5-0514F0E9E69F}"/>
              </a:ext>
            </a:extLst>
          </p:cNvPr>
          <p:cNvSpPr>
            <a:spLocks noGrp="1"/>
          </p:cNvSpPr>
          <p:nvPr>
            <p:ph sz="quarter" idx="12"/>
          </p:nvPr>
        </p:nvSpPr>
        <p:spPr/>
        <p:txBody>
          <a:bodyPr/>
          <a:lstStyle/>
          <a:p>
            <a:r>
              <a:rPr lang="fr-FR" dirty="0">
                <a:solidFill>
                  <a:schemeClr val="tx1"/>
                </a:solidFill>
              </a:rPr>
              <a:t>Ajuster l'espace entre les vues avec ces différents styles de chaînes.</a:t>
            </a: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Styles de chaînes</a:t>
            </a:r>
            <a:endParaRPr lang="fr-MA" dirty="0"/>
          </a:p>
        </p:txBody>
      </p:sp>
      <p:pic>
        <p:nvPicPr>
          <p:cNvPr id="10" name="Google Shape;322;p42">
            <a:extLst>
              <a:ext uri="{FF2B5EF4-FFF2-40B4-BE49-F238E27FC236}">
                <a16:creationId xmlns:a16="http://schemas.microsoft.com/office/drawing/2014/main" id="{709BBD9E-2374-D9C6-7832-9C749F10AEBA}"/>
              </a:ext>
            </a:extLst>
          </p:cNvPr>
          <p:cNvPicPr preferRelativeResize="0"/>
          <p:nvPr/>
        </p:nvPicPr>
        <p:blipFill rotWithShape="1">
          <a:blip r:embed="rId2">
            <a:alphaModFix/>
          </a:blip>
          <a:srcRect l="5713"/>
          <a:stretch/>
        </p:blipFill>
        <p:spPr>
          <a:xfrm>
            <a:off x="3330196" y="2737837"/>
            <a:ext cx="3616475" cy="2976175"/>
          </a:xfrm>
          <a:prstGeom prst="rect">
            <a:avLst/>
          </a:prstGeom>
          <a:noFill/>
          <a:ln>
            <a:noFill/>
          </a:ln>
        </p:spPr>
      </p:pic>
      <p:sp>
        <p:nvSpPr>
          <p:cNvPr id="11" name="Google Shape;323;p42">
            <a:extLst>
              <a:ext uri="{FF2B5EF4-FFF2-40B4-BE49-F238E27FC236}">
                <a16:creationId xmlns:a16="http://schemas.microsoft.com/office/drawing/2014/main" id="{AB0F59C5-722B-6907-47A4-4A78EC8E7412}"/>
              </a:ext>
            </a:extLst>
          </p:cNvPr>
          <p:cNvSpPr txBox="1"/>
          <p:nvPr/>
        </p:nvSpPr>
        <p:spPr>
          <a:xfrm>
            <a:off x="7168771" y="3084393"/>
            <a:ext cx="1914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mj-lt"/>
                <a:ea typeface="Roboto"/>
                <a:cs typeface="Roboto"/>
                <a:sym typeface="Roboto"/>
              </a:rPr>
              <a:t>Spread Chain</a:t>
            </a:r>
            <a:endParaRPr sz="1200" dirty="0">
              <a:latin typeface="+mj-lt"/>
              <a:ea typeface="Roboto"/>
              <a:cs typeface="Roboto"/>
              <a:sym typeface="Roboto"/>
            </a:endParaRPr>
          </a:p>
        </p:txBody>
      </p:sp>
      <p:sp>
        <p:nvSpPr>
          <p:cNvPr id="12" name="Google Shape;324;p42">
            <a:extLst>
              <a:ext uri="{FF2B5EF4-FFF2-40B4-BE49-F238E27FC236}">
                <a16:creationId xmlns:a16="http://schemas.microsoft.com/office/drawing/2014/main" id="{4C002FF9-6EC4-18B2-FB75-2B7F6C08967C}"/>
              </a:ext>
            </a:extLst>
          </p:cNvPr>
          <p:cNvSpPr txBox="1"/>
          <p:nvPr/>
        </p:nvSpPr>
        <p:spPr>
          <a:xfrm>
            <a:off x="7178296" y="3728405"/>
            <a:ext cx="2524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j-lt"/>
                <a:ea typeface="Roboto"/>
                <a:cs typeface="Roboto"/>
                <a:sym typeface="Roboto"/>
              </a:rPr>
              <a:t>Spread Inside Chain</a:t>
            </a:r>
            <a:endParaRPr sz="1200">
              <a:latin typeface="+mj-lt"/>
              <a:ea typeface="Roboto"/>
              <a:cs typeface="Roboto"/>
              <a:sym typeface="Roboto"/>
            </a:endParaRPr>
          </a:p>
        </p:txBody>
      </p:sp>
      <p:sp>
        <p:nvSpPr>
          <p:cNvPr id="13" name="Google Shape;325;p42">
            <a:extLst>
              <a:ext uri="{FF2B5EF4-FFF2-40B4-BE49-F238E27FC236}">
                <a16:creationId xmlns:a16="http://schemas.microsoft.com/office/drawing/2014/main" id="{C6052F09-8157-9B6B-59FE-4C4BD7A2835D}"/>
              </a:ext>
            </a:extLst>
          </p:cNvPr>
          <p:cNvSpPr txBox="1"/>
          <p:nvPr/>
        </p:nvSpPr>
        <p:spPr>
          <a:xfrm>
            <a:off x="7178296" y="4359114"/>
            <a:ext cx="2524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j-lt"/>
                <a:ea typeface="Roboto"/>
                <a:cs typeface="Roboto"/>
                <a:sym typeface="Roboto"/>
              </a:rPr>
              <a:t>Weighted Chain</a:t>
            </a:r>
            <a:endParaRPr sz="1200">
              <a:latin typeface="+mj-lt"/>
              <a:ea typeface="Roboto"/>
              <a:cs typeface="Roboto"/>
              <a:sym typeface="Roboto"/>
            </a:endParaRPr>
          </a:p>
        </p:txBody>
      </p:sp>
      <p:sp>
        <p:nvSpPr>
          <p:cNvPr id="14" name="Google Shape;326;p42">
            <a:extLst>
              <a:ext uri="{FF2B5EF4-FFF2-40B4-BE49-F238E27FC236}">
                <a16:creationId xmlns:a16="http://schemas.microsoft.com/office/drawing/2014/main" id="{70033E3C-A91C-4D47-9A4D-7094416ACB7D}"/>
              </a:ext>
            </a:extLst>
          </p:cNvPr>
          <p:cNvSpPr txBox="1"/>
          <p:nvPr/>
        </p:nvSpPr>
        <p:spPr>
          <a:xfrm>
            <a:off x="7178296" y="5030842"/>
            <a:ext cx="25242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mj-lt"/>
                <a:ea typeface="Roboto"/>
                <a:cs typeface="Roboto"/>
                <a:sym typeface="Roboto"/>
              </a:rPr>
              <a:t>Packed Chain</a:t>
            </a:r>
            <a:endParaRPr sz="1200">
              <a:latin typeface="+mj-lt"/>
              <a:ea typeface="Roboto"/>
              <a:cs typeface="Roboto"/>
              <a:sym typeface="Roboto"/>
            </a:endParaRPr>
          </a:p>
        </p:txBody>
      </p:sp>
    </p:spTree>
    <p:extLst>
      <p:ext uri="{BB962C8B-B14F-4D97-AF65-F5344CB8AC3E}">
        <p14:creationId xmlns:p14="http://schemas.microsoft.com/office/powerpoint/2010/main" val="83045726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DA61319-64F0-42CE-860D-BB003F5C6432}"/>
              </a:ext>
            </a:extLst>
          </p:cNvPr>
          <p:cNvSpPr>
            <a:spLocks noGrp="1"/>
          </p:cNvSpPr>
          <p:nvPr>
            <p:ph type="body" sz="quarter" idx="14"/>
          </p:nvPr>
        </p:nvSpPr>
        <p:spPr/>
        <p:txBody>
          <a:bodyPr/>
          <a:lstStyle/>
          <a:p>
            <a:r>
              <a:rPr lang="fr-FR" sz="1200" dirty="0">
                <a:latin typeface="Calibri" panose="020F0502020204030204" pitchFamily="34" charset="0"/>
              </a:rPr>
              <a:t>Définition d’un évènement</a:t>
            </a:r>
          </a:p>
          <a:p>
            <a:r>
              <a:rPr lang="fr-FR" sz="1200" dirty="0">
                <a:latin typeface="Calibri" panose="020F0502020204030204" pitchFamily="34" charset="0"/>
              </a:rPr>
              <a:t>Présentation des types des événements </a:t>
            </a:r>
          </a:p>
        </p:txBody>
      </p:sp>
      <p:sp>
        <p:nvSpPr>
          <p:cNvPr id="6" name="Espace réservé du texte 5">
            <a:extLst>
              <a:ext uri="{FF2B5EF4-FFF2-40B4-BE49-F238E27FC236}">
                <a16:creationId xmlns:a16="http://schemas.microsoft.com/office/drawing/2014/main" id="{CAFA07B2-668D-45F7-9D1B-204936B3E8E3}"/>
              </a:ext>
            </a:extLst>
          </p:cNvPr>
          <p:cNvSpPr>
            <a:spLocks noGrp="1"/>
          </p:cNvSpPr>
          <p:nvPr>
            <p:ph type="body" sz="quarter" idx="15"/>
          </p:nvPr>
        </p:nvSpPr>
        <p:spPr/>
        <p:txBody>
          <a:bodyPr/>
          <a:lstStyle/>
          <a:p>
            <a:r>
              <a:rPr lang="fr-FR" dirty="0"/>
              <a:t>1 heure</a:t>
            </a:r>
          </a:p>
        </p:txBody>
      </p:sp>
      <p:sp>
        <p:nvSpPr>
          <p:cNvPr id="3" name="Espace réservé du texte 2">
            <a:extLst>
              <a:ext uri="{FF2B5EF4-FFF2-40B4-BE49-F238E27FC236}">
                <a16:creationId xmlns:a16="http://schemas.microsoft.com/office/drawing/2014/main" id="{8C7F9F2D-1982-43FE-A931-7B2DCEE0D7C8}"/>
              </a:ext>
            </a:extLst>
          </p:cNvPr>
          <p:cNvSpPr>
            <a:spLocks noGrp="1"/>
          </p:cNvSpPr>
          <p:nvPr>
            <p:ph type="body" sz="quarter" idx="12"/>
          </p:nvPr>
        </p:nvSpPr>
        <p:spPr/>
        <p:txBody>
          <a:bodyPr/>
          <a:lstStyle/>
          <a:p>
            <a:r>
              <a:rPr lang="fr-FR" dirty="0"/>
              <a:t>CHAPITRE 3</a:t>
            </a:r>
          </a:p>
        </p:txBody>
      </p:sp>
      <p:sp>
        <p:nvSpPr>
          <p:cNvPr id="4" name="Espace réservé du texte 3">
            <a:extLst>
              <a:ext uri="{FF2B5EF4-FFF2-40B4-BE49-F238E27FC236}">
                <a16:creationId xmlns:a16="http://schemas.microsoft.com/office/drawing/2014/main" id="{4839E087-F6B7-4299-B152-4EC0D038356D}"/>
              </a:ext>
            </a:extLst>
          </p:cNvPr>
          <p:cNvSpPr>
            <a:spLocks noGrp="1"/>
          </p:cNvSpPr>
          <p:nvPr>
            <p:ph type="body" sz="quarter" idx="13"/>
          </p:nvPr>
        </p:nvSpPr>
        <p:spPr/>
        <p:txBody>
          <a:bodyPr/>
          <a:lstStyle/>
          <a:p>
            <a:r>
              <a:rPr lang="fr-FR" sz="1800" dirty="0">
                <a:effectLst/>
                <a:latin typeface="Calibri" panose="020F0502020204030204" pitchFamily="34" charset="0"/>
                <a:ea typeface="Liberation Sans Narrow"/>
              </a:rPr>
              <a:t>Gérer les évènements</a:t>
            </a:r>
            <a:endParaRPr lang="fr-FR" sz="3200" dirty="0">
              <a:latin typeface="Calibri" panose="020F0502020204030204" pitchFamily="34" charset="0"/>
            </a:endParaRPr>
          </a:p>
        </p:txBody>
      </p:sp>
    </p:spTree>
    <p:extLst>
      <p:ext uri="{BB962C8B-B14F-4D97-AF65-F5344CB8AC3E}">
        <p14:creationId xmlns:p14="http://schemas.microsoft.com/office/powerpoint/2010/main" val="12074592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3</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sz="2400" dirty="0">
                <a:effectLst/>
                <a:latin typeface="Calibri" panose="020F0502020204030204" pitchFamily="34" charset="0"/>
                <a:ea typeface="Liberation Sans Narrow"/>
              </a:rPr>
              <a:t>Gérer les évènements</a:t>
            </a:r>
            <a:endParaRPr lang="fr-FR" sz="4000" dirty="0">
              <a:latin typeface="Calibri" panose="020F0502020204030204" pitchFamily="34" charset="0"/>
            </a:endParaRP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b="1" dirty="0">
                <a:solidFill>
                  <a:srgbClr val="007842"/>
                </a:solidFill>
                <a:latin typeface="Calibri" panose="020F0502020204030204" pitchFamily="34" charset="0"/>
              </a:rPr>
              <a:t>Définition d’un évènement</a:t>
            </a:r>
          </a:p>
          <a:p>
            <a:r>
              <a:rPr lang="fr-FR" sz="1200" dirty="0">
                <a:latin typeface="Calibri" panose="020F0502020204030204" pitchFamily="34" charset="0"/>
              </a:rPr>
              <a:t>Présentation des types des événements </a:t>
            </a:r>
          </a:p>
          <a:p>
            <a:endParaRPr lang="fr-FR" sz="1200" dirty="0">
              <a:latin typeface="Calibri" panose="020F0502020204030204" pitchFamily="34" charset="0"/>
            </a:endParaRPr>
          </a:p>
          <a:p>
            <a:endParaRPr lang="fr-FR" sz="1200" dirty="0">
              <a:latin typeface="Calibri" panose="020F0502020204030204" pitchFamily="34" charset="0"/>
              <a:ea typeface="Liberation Sans Narrow"/>
              <a:cs typeface="Liberation Sans Narrow"/>
            </a:endParaRPr>
          </a:p>
        </p:txBody>
      </p:sp>
    </p:spTree>
    <p:extLst>
      <p:ext uri="{BB962C8B-B14F-4D97-AF65-F5344CB8AC3E}">
        <p14:creationId xmlns:p14="http://schemas.microsoft.com/office/powerpoint/2010/main" val="25322484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Définition d’un évènement</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Les événements IU sont des actions qui doivent être traitées dans la couche IU, soit par l'IU, soit par le </a:t>
            </a:r>
            <a:r>
              <a:rPr lang="fr-FR" dirty="0" err="1">
                <a:solidFill>
                  <a:schemeClr val="tx1"/>
                </a:solidFill>
              </a:rPr>
              <a:t>ViewModel</a:t>
            </a:r>
            <a:r>
              <a:rPr lang="fr-FR" dirty="0">
                <a:solidFill>
                  <a:schemeClr val="tx1"/>
                </a:solidFill>
              </a:rPr>
              <a:t>. Le type d'événement le plus courant est l'événement utilisateur. L'utilisateur produit des événements utilisateur en interagissant avec l'application, par exemple en tapant sur l'écran ou en faisant des gestes. L'interface utilisateur consomme ensuite ces événements à l'aide de rappels tels que les écouteurs </a:t>
            </a:r>
            <a:r>
              <a:rPr lang="fr-FR" dirty="0" err="1">
                <a:solidFill>
                  <a:schemeClr val="tx1"/>
                </a:solidFill>
              </a:rPr>
              <a:t>onClick</a:t>
            </a:r>
            <a:r>
              <a:rPr lang="fr-FR" dirty="0">
                <a:solidFill>
                  <a:schemeClr val="tx1"/>
                </a:solidFill>
              </a:rPr>
              <a:t>().</a:t>
            </a:r>
          </a:p>
          <a:p>
            <a:endParaRPr lang="fr-FR" dirty="0">
              <a:solidFill>
                <a:schemeClr val="tx1"/>
              </a:solidFill>
            </a:endParaRPr>
          </a:p>
          <a:p>
            <a:r>
              <a:rPr lang="fr-FR" b="1" dirty="0">
                <a:solidFill>
                  <a:schemeClr val="tx1"/>
                </a:solidFill>
              </a:rPr>
              <a:t>Mots clés :</a:t>
            </a:r>
          </a:p>
          <a:p>
            <a:pPr marL="171450" indent="-171450">
              <a:buFont typeface="Arial" panose="020B0604020202020204" pitchFamily="34" charset="0"/>
              <a:buChar char="•"/>
            </a:pPr>
            <a:r>
              <a:rPr lang="fr-FR" b="1" dirty="0">
                <a:solidFill>
                  <a:schemeClr val="tx1"/>
                </a:solidFill>
              </a:rPr>
              <a:t>UI</a:t>
            </a:r>
            <a:r>
              <a:rPr lang="fr-FR" dirty="0">
                <a:solidFill>
                  <a:schemeClr val="tx1"/>
                </a:solidFill>
              </a:rPr>
              <a:t> : Code de vue ou de composition qui gère l’interface utilisateur ;</a:t>
            </a:r>
          </a:p>
          <a:p>
            <a:pPr marL="171450" indent="-171450">
              <a:buFont typeface="Arial" panose="020B0604020202020204" pitchFamily="34" charset="0"/>
              <a:buChar char="•"/>
            </a:pPr>
            <a:r>
              <a:rPr lang="fr-FR" b="1" dirty="0">
                <a:solidFill>
                  <a:schemeClr val="tx1"/>
                </a:solidFill>
              </a:rPr>
              <a:t>Événements d’interface </a:t>
            </a:r>
            <a:r>
              <a:rPr lang="fr-FR" dirty="0">
                <a:solidFill>
                  <a:schemeClr val="tx1"/>
                </a:solidFill>
              </a:rPr>
              <a:t>: Actions qui doivent être traitées dans la couche d’interface utilisateur ;</a:t>
            </a:r>
          </a:p>
          <a:p>
            <a:pPr marL="171450" indent="-171450">
              <a:buFont typeface="Arial" panose="020B0604020202020204" pitchFamily="34" charset="0"/>
              <a:buChar char="•"/>
            </a:pPr>
            <a:r>
              <a:rPr lang="fr-FR" b="1" dirty="0">
                <a:solidFill>
                  <a:schemeClr val="tx1"/>
                </a:solidFill>
              </a:rPr>
              <a:t>Événements utilisateurs </a:t>
            </a:r>
            <a:r>
              <a:rPr lang="fr-FR" dirty="0">
                <a:solidFill>
                  <a:schemeClr val="tx1"/>
                </a:solidFill>
              </a:rPr>
              <a:t>: Événements produits par l’utilisateur lors de son interaction avec l’application.</a:t>
            </a: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UI </a:t>
            </a:r>
            <a:r>
              <a:rPr lang="fr-FR" dirty="0" err="1"/>
              <a:t>events</a:t>
            </a:r>
            <a:endParaRPr lang="fr-MA" dirty="0"/>
          </a:p>
        </p:txBody>
      </p:sp>
    </p:spTree>
    <p:extLst>
      <p:ext uri="{BB962C8B-B14F-4D97-AF65-F5344CB8AC3E}">
        <p14:creationId xmlns:p14="http://schemas.microsoft.com/office/powerpoint/2010/main" val="2258754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3</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sz="2400" dirty="0">
                <a:effectLst/>
                <a:latin typeface="Calibri" panose="020F0502020204030204" pitchFamily="34" charset="0"/>
                <a:ea typeface="Liberation Sans Narrow"/>
              </a:rPr>
              <a:t>Gérer les évènements</a:t>
            </a:r>
            <a:endParaRPr lang="fr-FR" sz="4000" dirty="0">
              <a:latin typeface="Calibri" panose="020F0502020204030204" pitchFamily="34" charset="0"/>
            </a:endParaRP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dirty="0">
                <a:latin typeface="Calibri" panose="020F0502020204030204" pitchFamily="34" charset="0"/>
              </a:rPr>
              <a:t>Définition d’un évènement</a:t>
            </a:r>
          </a:p>
          <a:p>
            <a:r>
              <a:rPr lang="fr-FR" sz="1200" b="1" dirty="0">
                <a:solidFill>
                  <a:srgbClr val="007842"/>
                </a:solidFill>
                <a:latin typeface="Calibri" panose="020F0502020204030204" pitchFamily="34" charset="0"/>
              </a:rPr>
              <a:t>Présentation</a:t>
            </a:r>
            <a:r>
              <a:rPr lang="fr-FR" sz="1200" dirty="0">
                <a:latin typeface="Calibri" panose="020F0502020204030204" pitchFamily="34" charset="0"/>
              </a:rPr>
              <a:t> </a:t>
            </a:r>
            <a:r>
              <a:rPr lang="fr-FR" sz="1200" b="1" dirty="0">
                <a:solidFill>
                  <a:srgbClr val="007842"/>
                </a:solidFill>
                <a:latin typeface="Calibri" panose="020F0502020204030204" pitchFamily="34" charset="0"/>
              </a:rPr>
              <a:t>des types des événements </a:t>
            </a:r>
          </a:p>
          <a:p>
            <a:endParaRPr lang="fr-FR" sz="1200" dirty="0">
              <a:latin typeface="Calibri" panose="020F0502020204030204" pitchFamily="34" charset="0"/>
            </a:endParaRPr>
          </a:p>
          <a:p>
            <a:endParaRPr lang="fr-FR" sz="1200" dirty="0">
              <a:latin typeface="Calibri" panose="020F0502020204030204" pitchFamily="34" charset="0"/>
              <a:ea typeface="Liberation Sans Narrow"/>
              <a:cs typeface="Liberation Sans Narrow"/>
            </a:endParaRPr>
          </a:p>
        </p:txBody>
      </p:sp>
    </p:spTree>
    <p:extLst>
      <p:ext uri="{BB962C8B-B14F-4D97-AF65-F5344CB8AC3E}">
        <p14:creationId xmlns:p14="http://schemas.microsoft.com/office/powerpoint/2010/main" val="28817704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Présentation</a:t>
            </a:r>
            <a:r>
              <a:rPr lang="fr-FR" sz="1600" dirty="0">
                <a:latin typeface="Calibri" panose="020F0502020204030204" pitchFamily="34" charset="0"/>
              </a:rPr>
              <a:t> </a:t>
            </a:r>
            <a:r>
              <a:rPr lang="fr-FR" sz="1600" b="1" dirty="0">
                <a:solidFill>
                  <a:srgbClr val="007842"/>
                </a:solidFill>
                <a:latin typeface="Calibri" panose="020F0502020204030204" pitchFamily="34" charset="0"/>
              </a:rPr>
              <a:t>des types des événements </a:t>
            </a:r>
          </a:p>
          <a:p>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Un écouteur d'événements est une interface de la classe </a:t>
            </a:r>
            <a:r>
              <a:rPr lang="fr-FR" dirty="0" err="1">
                <a:solidFill>
                  <a:schemeClr val="tx1"/>
                </a:solidFill>
              </a:rPr>
              <a:t>View</a:t>
            </a:r>
            <a:r>
              <a:rPr lang="fr-FR" dirty="0">
                <a:solidFill>
                  <a:schemeClr val="tx1"/>
                </a:solidFill>
              </a:rPr>
              <a:t> qui contient une seule méthode de rappel. Ces méthodes seront appelées par le </a:t>
            </a:r>
            <a:r>
              <a:rPr lang="fr-FR" dirty="0" err="1">
                <a:solidFill>
                  <a:schemeClr val="tx1"/>
                </a:solidFill>
              </a:rPr>
              <a:t>framework</a:t>
            </a:r>
            <a:r>
              <a:rPr lang="fr-FR" dirty="0">
                <a:solidFill>
                  <a:schemeClr val="tx1"/>
                </a:solidFill>
              </a:rPr>
              <a:t> Android lorsque la vue à laquelle l'écouteur a été enregistré est déclenchée par une interaction de l'utilisateur avec l'élément de l'interface utilisateur.</a:t>
            </a:r>
          </a:p>
          <a:p>
            <a:r>
              <a:rPr lang="fr-FR" dirty="0">
                <a:solidFill>
                  <a:schemeClr val="tx1"/>
                </a:solidFill>
              </a:rPr>
              <a:t>Les interfaces des écouteurs d'événements comprennent les méthodes de rappel suivantes :</a:t>
            </a:r>
          </a:p>
          <a:p>
            <a:endParaRPr lang="fr-FR" b="1" dirty="0">
              <a:solidFill>
                <a:schemeClr val="tx1"/>
              </a:solidFill>
            </a:endParaRPr>
          </a:p>
          <a:p>
            <a:r>
              <a:rPr lang="fr-FR" b="1" dirty="0" err="1">
                <a:solidFill>
                  <a:schemeClr val="tx1"/>
                </a:solidFill>
              </a:rPr>
              <a:t>onClick</a:t>
            </a:r>
            <a:r>
              <a:rPr lang="fr-FR" b="1" dirty="0">
                <a:solidFill>
                  <a:schemeClr val="tx1"/>
                </a:solidFill>
              </a:rPr>
              <a:t>()</a:t>
            </a:r>
          </a:p>
          <a:p>
            <a:r>
              <a:rPr lang="fr-FR" dirty="0">
                <a:solidFill>
                  <a:schemeClr val="tx1"/>
                </a:solidFill>
              </a:rPr>
              <a:t>De </a:t>
            </a:r>
            <a:r>
              <a:rPr lang="fr-FR" b="1" dirty="0" err="1">
                <a:solidFill>
                  <a:schemeClr val="tx1"/>
                </a:solidFill>
              </a:rPr>
              <a:t>View</a:t>
            </a:r>
            <a:r>
              <a:rPr lang="fr-FR" dirty="0" err="1">
                <a:solidFill>
                  <a:schemeClr val="tx1"/>
                </a:solidFill>
              </a:rPr>
              <a:t>.</a:t>
            </a:r>
            <a:r>
              <a:rPr lang="fr-FR" b="1" dirty="0" err="1">
                <a:solidFill>
                  <a:schemeClr val="tx1"/>
                </a:solidFill>
              </a:rPr>
              <a:t>OnClickListener</a:t>
            </a:r>
            <a:r>
              <a:rPr lang="fr-FR" dirty="0">
                <a:solidFill>
                  <a:schemeClr val="tx1"/>
                </a:solidFill>
              </a:rPr>
              <a:t>. Il est appelé lorsque l'utilisateur touche l'élément (en mode tactile), ou se concentre sur l'élément à l'aide des touches de navigation ou de la boule de commande et appuie sur la touche "entrée" appropriée ou sur la boule de commande.</a:t>
            </a:r>
          </a:p>
          <a:p>
            <a:r>
              <a:rPr lang="fr-FR" b="1" dirty="0" err="1">
                <a:solidFill>
                  <a:schemeClr val="tx1"/>
                </a:solidFill>
              </a:rPr>
              <a:t>onLongClick</a:t>
            </a:r>
            <a:r>
              <a:rPr lang="fr-FR" b="1" dirty="0">
                <a:solidFill>
                  <a:schemeClr val="tx1"/>
                </a:solidFill>
              </a:rPr>
              <a:t>()</a:t>
            </a:r>
          </a:p>
          <a:p>
            <a:r>
              <a:rPr lang="fr-FR" dirty="0">
                <a:solidFill>
                  <a:schemeClr val="tx1"/>
                </a:solidFill>
              </a:rPr>
              <a:t>De </a:t>
            </a:r>
            <a:r>
              <a:rPr lang="fr-FR" b="1" dirty="0" err="1">
                <a:solidFill>
                  <a:schemeClr val="tx1"/>
                </a:solidFill>
              </a:rPr>
              <a:t>View</a:t>
            </a:r>
            <a:r>
              <a:rPr lang="fr-FR" dirty="0" err="1">
                <a:solidFill>
                  <a:schemeClr val="tx1"/>
                </a:solidFill>
              </a:rPr>
              <a:t>.</a:t>
            </a:r>
            <a:r>
              <a:rPr lang="fr-FR" b="1" dirty="0" err="1">
                <a:solidFill>
                  <a:schemeClr val="tx1"/>
                </a:solidFill>
              </a:rPr>
              <a:t>OnLongClickListener</a:t>
            </a:r>
            <a:r>
              <a:rPr lang="fr-FR" dirty="0">
                <a:solidFill>
                  <a:schemeClr val="tx1"/>
                </a:solidFill>
              </a:rPr>
              <a:t>. Cette fonction est appelée lorsque l'utilisateur touche et maintient l'élément (en mode tactile), ou se focalise sur l'élément à l'aide des touches de navigation ou de la boule de commande et appuie et maintient la touche "entrée" appropriée ou appuie et maintient la boule de commande (pendant une seconde).</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Écouteurs d'événements (Event </a:t>
            </a:r>
            <a:r>
              <a:rPr lang="fr-FR" dirty="0" err="1"/>
              <a:t>listeners</a:t>
            </a:r>
            <a:r>
              <a:rPr lang="fr-FR" dirty="0"/>
              <a:t>)</a:t>
            </a:r>
            <a:endParaRPr lang="fr-MA" dirty="0"/>
          </a:p>
        </p:txBody>
      </p:sp>
      <p:sp>
        <p:nvSpPr>
          <p:cNvPr id="6" name="Content Placeholder 5">
            <a:extLst>
              <a:ext uri="{FF2B5EF4-FFF2-40B4-BE49-F238E27FC236}">
                <a16:creationId xmlns:a16="http://schemas.microsoft.com/office/drawing/2014/main" id="{57C049B8-BBA5-714D-8378-E22E2ED21CD5}"/>
              </a:ext>
            </a:extLst>
          </p:cNvPr>
          <p:cNvSpPr>
            <a:spLocks noGrp="1"/>
          </p:cNvSpPr>
          <p:nvPr>
            <p:ph sz="quarter" idx="14"/>
          </p:nvPr>
        </p:nvSpPr>
        <p:spPr/>
        <p:txBody>
          <a:bodyPr/>
          <a:lstStyle/>
          <a:p>
            <a:r>
              <a:rPr lang="fr-FR" b="1" dirty="0" err="1">
                <a:solidFill>
                  <a:schemeClr val="tx1"/>
                </a:solidFill>
              </a:rPr>
              <a:t>onFocusChange</a:t>
            </a:r>
            <a:r>
              <a:rPr lang="fr-FR" b="1" dirty="0">
                <a:solidFill>
                  <a:schemeClr val="tx1"/>
                </a:solidFill>
              </a:rPr>
              <a:t>()</a:t>
            </a:r>
          </a:p>
          <a:p>
            <a:r>
              <a:rPr lang="fr-FR" dirty="0">
                <a:solidFill>
                  <a:schemeClr val="tx1"/>
                </a:solidFill>
              </a:rPr>
              <a:t>De </a:t>
            </a:r>
            <a:r>
              <a:rPr lang="fr-FR" b="1" dirty="0" err="1">
                <a:solidFill>
                  <a:schemeClr val="tx1"/>
                </a:solidFill>
              </a:rPr>
              <a:t>View</a:t>
            </a:r>
            <a:r>
              <a:rPr lang="fr-FR" dirty="0" err="1">
                <a:solidFill>
                  <a:schemeClr val="tx1"/>
                </a:solidFill>
              </a:rPr>
              <a:t>.</a:t>
            </a:r>
            <a:r>
              <a:rPr lang="fr-FR" b="1" dirty="0" err="1">
                <a:solidFill>
                  <a:schemeClr val="tx1"/>
                </a:solidFill>
              </a:rPr>
              <a:t>OnFocusChangeListener</a:t>
            </a:r>
            <a:r>
              <a:rPr lang="fr-FR" dirty="0">
                <a:solidFill>
                  <a:schemeClr val="tx1"/>
                </a:solidFill>
              </a:rPr>
              <a:t>. Cette fonction est appelée lorsque l'utilisateur navigue vers l'élément ou s'en éloigne, à l'aide des touches de navigation ou du trackball.</a:t>
            </a:r>
            <a:endParaRPr lang="fr-FR" b="1" dirty="0">
              <a:solidFill>
                <a:schemeClr val="tx1"/>
              </a:solidFill>
            </a:endParaRPr>
          </a:p>
          <a:p>
            <a:r>
              <a:rPr lang="fr-FR" b="1" dirty="0" err="1">
                <a:solidFill>
                  <a:schemeClr val="tx1"/>
                </a:solidFill>
              </a:rPr>
              <a:t>onKey</a:t>
            </a:r>
            <a:r>
              <a:rPr lang="fr-FR" b="1" dirty="0">
                <a:solidFill>
                  <a:schemeClr val="tx1"/>
                </a:solidFill>
              </a:rPr>
              <a:t>()</a:t>
            </a:r>
          </a:p>
          <a:p>
            <a:r>
              <a:rPr lang="fr-FR" dirty="0">
                <a:solidFill>
                  <a:schemeClr val="tx1"/>
                </a:solidFill>
              </a:rPr>
              <a:t>Tiré de </a:t>
            </a:r>
            <a:r>
              <a:rPr lang="fr-FR" b="1" dirty="0" err="1">
                <a:solidFill>
                  <a:schemeClr val="tx1"/>
                </a:solidFill>
              </a:rPr>
              <a:t>View</a:t>
            </a:r>
            <a:r>
              <a:rPr lang="fr-FR" dirty="0" err="1">
                <a:solidFill>
                  <a:schemeClr val="tx1"/>
                </a:solidFill>
              </a:rPr>
              <a:t>.</a:t>
            </a:r>
            <a:r>
              <a:rPr lang="fr-FR" b="1" dirty="0" err="1">
                <a:solidFill>
                  <a:schemeClr val="tx1"/>
                </a:solidFill>
              </a:rPr>
              <a:t>OnKeyListener</a:t>
            </a:r>
            <a:r>
              <a:rPr lang="fr-FR" dirty="0">
                <a:solidFill>
                  <a:schemeClr val="tx1"/>
                </a:solidFill>
              </a:rPr>
              <a:t>. Elle est appelée lorsque l'utilisateur se concentre sur l'élément et appuie ou relâche une touche matérielle sur le périphérique.</a:t>
            </a:r>
          </a:p>
          <a:p>
            <a:r>
              <a:rPr lang="fr-FR" b="1" dirty="0" err="1">
                <a:solidFill>
                  <a:schemeClr val="tx1"/>
                </a:solidFill>
              </a:rPr>
              <a:t>onTouch</a:t>
            </a:r>
            <a:r>
              <a:rPr lang="fr-FR" b="1" dirty="0">
                <a:solidFill>
                  <a:schemeClr val="tx1"/>
                </a:solidFill>
              </a:rPr>
              <a:t>()</a:t>
            </a:r>
          </a:p>
          <a:p>
            <a:r>
              <a:rPr lang="fr-FR" dirty="0">
                <a:solidFill>
                  <a:schemeClr val="tx1"/>
                </a:solidFill>
              </a:rPr>
              <a:t>Tiré de </a:t>
            </a:r>
            <a:r>
              <a:rPr lang="fr-FR" b="1" dirty="0" err="1">
                <a:solidFill>
                  <a:schemeClr val="tx1"/>
                </a:solidFill>
              </a:rPr>
              <a:t>View</a:t>
            </a:r>
            <a:r>
              <a:rPr lang="fr-FR" dirty="0" err="1">
                <a:solidFill>
                  <a:schemeClr val="tx1"/>
                </a:solidFill>
              </a:rPr>
              <a:t>.</a:t>
            </a:r>
            <a:r>
              <a:rPr lang="fr-FR" b="1" dirty="0" err="1">
                <a:solidFill>
                  <a:schemeClr val="tx1"/>
                </a:solidFill>
              </a:rPr>
              <a:t>OnTouchListener</a:t>
            </a:r>
            <a:r>
              <a:rPr lang="fr-FR" dirty="0">
                <a:solidFill>
                  <a:schemeClr val="tx1"/>
                </a:solidFill>
              </a:rPr>
              <a:t>. Cette fonction est appelée lorsque l'utilisateur effectue une action qualifiée d'événement tactile, y compris une pression, un relâchement ou tout autre geste de déplacement sur l'écran (dans les limites de l'élément).</a:t>
            </a:r>
          </a:p>
          <a:p>
            <a:r>
              <a:rPr lang="fr-FR" b="1" dirty="0" err="1">
                <a:solidFill>
                  <a:schemeClr val="tx1"/>
                </a:solidFill>
              </a:rPr>
              <a:t>onCreateContextMenu</a:t>
            </a:r>
            <a:r>
              <a:rPr lang="fr-FR" b="1" dirty="0">
                <a:solidFill>
                  <a:schemeClr val="tx1"/>
                </a:solidFill>
              </a:rPr>
              <a:t>()</a:t>
            </a:r>
          </a:p>
          <a:p>
            <a:r>
              <a:rPr lang="fr-FR" dirty="0">
                <a:solidFill>
                  <a:schemeClr val="tx1"/>
                </a:solidFill>
              </a:rPr>
              <a:t>De </a:t>
            </a:r>
            <a:r>
              <a:rPr lang="fr-FR" b="1" dirty="0" err="1">
                <a:solidFill>
                  <a:schemeClr val="tx1"/>
                </a:solidFill>
              </a:rPr>
              <a:t>View</a:t>
            </a:r>
            <a:r>
              <a:rPr lang="fr-FR" dirty="0" err="1">
                <a:solidFill>
                  <a:schemeClr val="tx1"/>
                </a:solidFill>
              </a:rPr>
              <a:t>.</a:t>
            </a:r>
            <a:r>
              <a:rPr lang="fr-FR" b="1" dirty="0" err="1">
                <a:solidFill>
                  <a:schemeClr val="tx1"/>
                </a:solidFill>
              </a:rPr>
              <a:t>OnCreateContextMenuListener</a:t>
            </a:r>
            <a:r>
              <a:rPr lang="fr-FR" dirty="0">
                <a:solidFill>
                  <a:schemeClr val="tx1"/>
                </a:solidFill>
              </a:rPr>
              <a:t>. Elle est appelée lorsqu'un menu contextuel est en cours de création (à la suite d'un "clic long" prolongé).</a:t>
            </a:r>
          </a:p>
          <a:p>
            <a:endParaRPr lang="fr-FR" dirty="0">
              <a:solidFill>
                <a:schemeClr val="tx1"/>
              </a:solidFill>
            </a:endParaRPr>
          </a:p>
        </p:txBody>
      </p:sp>
    </p:spTree>
    <p:extLst>
      <p:ext uri="{BB962C8B-B14F-4D97-AF65-F5344CB8AC3E}">
        <p14:creationId xmlns:p14="http://schemas.microsoft.com/office/powerpoint/2010/main" val="8816260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10" name="Content Placeholder 9">
            <a:extLst>
              <a:ext uri="{FF2B5EF4-FFF2-40B4-BE49-F238E27FC236}">
                <a16:creationId xmlns:a16="http://schemas.microsoft.com/office/drawing/2014/main" id="{23AA2704-3EB1-7502-8882-D240C5630310}"/>
              </a:ext>
            </a:extLst>
          </p:cNvPr>
          <p:cNvSpPr>
            <a:spLocks noGrp="1"/>
          </p:cNvSpPr>
          <p:nvPr>
            <p:ph sz="quarter" idx="12"/>
          </p:nvPr>
        </p:nvSpPr>
        <p:spPr/>
        <p:txBody>
          <a:bodyPr/>
          <a:lstStyle/>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ScrollView</a:t>
            </a: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android:layout_below</a:t>
            </a:r>
            <a:r>
              <a:rPr lang="fr-FR" sz="1200" dirty="0">
                <a:solidFill>
                  <a:schemeClr val="dk1"/>
                </a:solidFill>
                <a:latin typeface="Consolas"/>
                <a:ea typeface="Consolas"/>
                <a:cs typeface="Consolas"/>
                <a:sym typeface="Consolas"/>
              </a:rPr>
              <a:t>="@id/</a:t>
            </a:r>
            <a:r>
              <a:rPr lang="fr-FR" sz="1200" dirty="0" err="1">
                <a:solidFill>
                  <a:schemeClr val="dk1"/>
                </a:solidFill>
                <a:latin typeface="Consolas"/>
                <a:ea typeface="Consolas"/>
                <a:cs typeface="Consolas"/>
                <a:sym typeface="Consolas"/>
              </a:rPr>
              <a:t>article_subheading</a:t>
            </a:r>
            <a:r>
              <a:rPr lang="fr-FR" sz="1200" dirty="0">
                <a:solidFill>
                  <a:schemeClr val="dk1"/>
                </a:solidFill>
                <a:latin typeface="Consolas"/>
                <a:ea typeface="Consolas"/>
                <a:cs typeface="Consolas"/>
                <a:sym typeface="Consolas"/>
              </a:rPr>
              <a:t>"&gt;</a:t>
            </a:r>
          </a:p>
          <a:p>
            <a:pPr marL="0" lvl="0" indent="0" algn="l" rtl="0">
              <a:lnSpc>
                <a:spcPct val="150000"/>
              </a:lnSpc>
              <a:spcBef>
                <a:spcPts val="0"/>
              </a:spcBef>
              <a:spcAft>
                <a:spcPts val="0"/>
              </a:spcAft>
              <a:buClr>
                <a:schemeClr val="dk1"/>
              </a:buClr>
              <a:buSzPts val="1100"/>
              <a:buFont typeface="Arial"/>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b="1" dirty="0">
                <a:solidFill>
                  <a:schemeClr val="dk1"/>
                </a:solidFill>
                <a:latin typeface="Consolas"/>
                <a:ea typeface="Consolas"/>
                <a:cs typeface="Consolas"/>
                <a:sym typeface="Consolas"/>
              </a:rPr>
              <a:t>&lt;</a:t>
            </a:r>
            <a:r>
              <a:rPr lang="fr-FR" sz="1200" b="1" dirty="0" err="1">
                <a:solidFill>
                  <a:schemeClr val="dk1"/>
                </a:solidFill>
                <a:latin typeface="Consolas"/>
                <a:ea typeface="Consolas"/>
                <a:cs typeface="Consolas"/>
                <a:sym typeface="Consolas"/>
              </a:rPr>
              <a:t>TextView</a:t>
            </a:r>
            <a:endParaRPr lang="fr-FR" sz="1200" b="1"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b="1" dirty="0">
                <a:solidFill>
                  <a:schemeClr val="dk1"/>
                </a:solidFill>
                <a:latin typeface="Consolas"/>
                <a:ea typeface="Consolas"/>
                <a:cs typeface="Consolas"/>
                <a:sym typeface="Consolas"/>
              </a:rPr>
              <a:t>/&gt;</a:t>
            </a:r>
          </a:p>
          <a:p>
            <a:pPr marL="0" lvl="0" indent="0" algn="l" rtl="0">
              <a:lnSpc>
                <a:spcPct val="150000"/>
              </a:lnSpc>
              <a:spcBef>
                <a:spcPts val="0"/>
              </a:spcBef>
              <a:spcAft>
                <a:spcPts val="0"/>
              </a:spcAft>
              <a:buClr>
                <a:schemeClr val="dk1"/>
              </a:buClr>
              <a:buSzPts val="1100"/>
              <a:buFont typeface="Arial"/>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ScrollView</a:t>
            </a:r>
            <a:r>
              <a:rPr lang="fr-FR" sz="1200" dirty="0">
                <a:solidFill>
                  <a:schemeClr val="dk1"/>
                </a:solidFill>
                <a:latin typeface="Consolas"/>
                <a:ea typeface="Consolas"/>
                <a:cs typeface="Consolas"/>
                <a:sym typeface="Consolas"/>
              </a:rPr>
              <a:t>&gt;</a:t>
            </a:r>
            <a:endParaRPr lang="fr-FR" sz="1200" dirty="0">
              <a:solidFill>
                <a:srgbClr val="000000"/>
              </a:solidFill>
            </a:endParaRPr>
          </a:p>
          <a:p>
            <a:pPr>
              <a:lnSpc>
                <a:spcPct val="150000"/>
              </a:lnSpc>
            </a:pPr>
            <a:endParaRPr lang="fr-FR" dirty="0"/>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Mise en page d'un </a:t>
            </a:r>
            <a:r>
              <a:rPr lang="fr-FR" dirty="0" err="1"/>
              <a:t>ScrollView</a:t>
            </a:r>
            <a:r>
              <a:rPr lang="fr-FR" dirty="0"/>
              <a:t> avec un </a:t>
            </a:r>
            <a:r>
              <a:rPr lang="fr-FR" dirty="0" err="1"/>
              <a:t>TextView</a:t>
            </a:r>
            <a:endParaRPr lang="fr-FR" dirty="0"/>
          </a:p>
        </p:txBody>
      </p:sp>
      <p:pic>
        <p:nvPicPr>
          <p:cNvPr id="12" name="Google Shape;367;p66">
            <a:extLst>
              <a:ext uri="{FF2B5EF4-FFF2-40B4-BE49-F238E27FC236}">
                <a16:creationId xmlns:a16="http://schemas.microsoft.com/office/drawing/2014/main" id="{9DA4A576-F0C7-04E0-CE48-615954DAA1CC}"/>
              </a:ext>
            </a:extLst>
          </p:cNvPr>
          <p:cNvPicPr preferRelativeResize="0">
            <a:picLocks noGrp="1"/>
          </p:cNvPicPr>
          <p:nvPr>
            <p:ph sz="quarter" idx="14"/>
          </p:nvPr>
        </p:nvPicPr>
        <p:blipFill>
          <a:blip r:embed="rId2">
            <a:alphaModFix/>
          </a:blip>
          <a:stretch>
            <a:fillRect/>
          </a:stretch>
        </p:blipFill>
        <p:spPr>
          <a:xfrm>
            <a:off x="6246813" y="2271505"/>
            <a:ext cx="5219700" cy="3858039"/>
          </a:xfrm>
          <a:prstGeom prst="rect">
            <a:avLst/>
          </a:prstGeom>
          <a:noFill/>
          <a:ln>
            <a:noFill/>
          </a:ln>
        </p:spPr>
      </p:pic>
    </p:spTree>
    <p:extLst>
      <p:ext uri="{BB962C8B-B14F-4D97-AF65-F5344CB8AC3E}">
        <p14:creationId xmlns:p14="http://schemas.microsoft.com/office/powerpoint/2010/main" val="24062027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Présentation</a:t>
            </a:r>
            <a:r>
              <a:rPr lang="fr-FR" sz="1600" dirty="0">
                <a:latin typeface="Calibri" panose="020F0502020204030204" pitchFamily="34" charset="0"/>
              </a:rPr>
              <a:t> </a:t>
            </a:r>
            <a:r>
              <a:rPr lang="fr-FR" sz="1600" b="1" dirty="0">
                <a:solidFill>
                  <a:srgbClr val="007842"/>
                </a:solidFill>
                <a:latin typeface="Calibri" panose="020F0502020204030204" pitchFamily="34" charset="0"/>
              </a:rPr>
              <a:t>des types des événements </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L'exemple ci-dessous montre comment enregistrer un écouteur de clic pour un bouton.</a:t>
            </a:r>
          </a:p>
          <a:p>
            <a:r>
              <a:rPr lang="fr-FR" dirty="0">
                <a:solidFill>
                  <a:schemeClr val="tx1"/>
                </a:solidFill>
              </a:rPr>
              <a:t>// </a:t>
            </a:r>
            <a:r>
              <a:rPr lang="fr-FR" dirty="0" err="1">
                <a:solidFill>
                  <a:schemeClr val="tx1"/>
                </a:solidFill>
              </a:rPr>
              <a:t>Create</a:t>
            </a:r>
            <a:r>
              <a:rPr lang="fr-FR" dirty="0">
                <a:solidFill>
                  <a:schemeClr val="tx1"/>
                </a:solidFill>
              </a:rPr>
              <a:t> an </a:t>
            </a:r>
            <a:r>
              <a:rPr lang="fr-FR" dirty="0" err="1">
                <a:solidFill>
                  <a:schemeClr val="tx1"/>
                </a:solidFill>
              </a:rPr>
              <a:t>anonymous</a:t>
            </a:r>
            <a:r>
              <a:rPr lang="fr-FR" dirty="0">
                <a:solidFill>
                  <a:schemeClr val="tx1"/>
                </a:solidFill>
              </a:rPr>
              <a:t> </a:t>
            </a:r>
            <a:r>
              <a:rPr lang="fr-FR" dirty="0" err="1">
                <a:solidFill>
                  <a:schemeClr val="tx1"/>
                </a:solidFill>
              </a:rPr>
              <a:t>implementation</a:t>
            </a:r>
            <a:r>
              <a:rPr lang="fr-FR" dirty="0">
                <a:solidFill>
                  <a:schemeClr val="tx1"/>
                </a:solidFill>
              </a:rPr>
              <a:t> of </a:t>
            </a:r>
            <a:r>
              <a:rPr lang="fr-FR" dirty="0" err="1">
                <a:solidFill>
                  <a:schemeClr val="tx1"/>
                </a:solidFill>
              </a:rPr>
              <a:t>OnClickListener</a:t>
            </a:r>
            <a:endParaRPr lang="fr-FR" dirty="0">
              <a:solidFill>
                <a:schemeClr val="tx1"/>
              </a:solidFill>
            </a:endParaRPr>
          </a:p>
          <a:p>
            <a:r>
              <a:rPr lang="fr-FR" dirty="0" err="1">
                <a:solidFill>
                  <a:schemeClr val="tx1"/>
                </a:solidFill>
              </a:rPr>
              <a:t>private</a:t>
            </a:r>
            <a:r>
              <a:rPr lang="fr-FR" dirty="0">
                <a:solidFill>
                  <a:schemeClr val="tx1"/>
                </a:solidFill>
              </a:rPr>
              <a:t> </a:t>
            </a:r>
            <a:r>
              <a:rPr lang="fr-FR" dirty="0" err="1">
                <a:solidFill>
                  <a:schemeClr val="tx1"/>
                </a:solidFill>
              </a:rPr>
              <a:t>OnClickListener</a:t>
            </a:r>
            <a:r>
              <a:rPr lang="fr-FR" dirty="0">
                <a:solidFill>
                  <a:schemeClr val="tx1"/>
                </a:solidFill>
              </a:rPr>
              <a:t> </a:t>
            </a:r>
            <a:r>
              <a:rPr lang="fr-FR" dirty="0" err="1">
                <a:solidFill>
                  <a:schemeClr val="tx1"/>
                </a:solidFill>
              </a:rPr>
              <a:t>mCorkyListener</a:t>
            </a:r>
            <a:r>
              <a:rPr lang="fr-FR" dirty="0">
                <a:solidFill>
                  <a:schemeClr val="tx1"/>
                </a:solidFill>
              </a:rPr>
              <a:t> = new </a:t>
            </a:r>
            <a:r>
              <a:rPr lang="fr-FR" dirty="0" err="1">
                <a:solidFill>
                  <a:schemeClr val="tx1"/>
                </a:solidFill>
              </a:rPr>
              <a:t>OnClickListener</a:t>
            </a:r>
            <a:r>
              <a:rPr lang="fr-FR" dirty="0">
                <a:solidFill>
                  <a:schemeClr val="tx1"/>
                </a:solidFill>
              </a:rPr>
              <a:t>() {</a:t>
            </a:r>
          </a:p>
          <a:p>
            <a:r>
              <a:rPr lang="fr-FR" dirty="0">
                <a:solidFill>
                  <a:schemeClr val="tx1"/>
                </a:solidFill>
              </a:rPr>
              <a:t>    public </a:t>
            </a:r>
            <a:r>
              <a:rPr lang="fr-FR" dirty="0" err="1">
                <a:solidFill>
                  <a:schemeClr val="tx1"/>
                </a:solidFill>
              </a:rPr>
              <a:t>void</a:t>
            </a:r>
            <a:r>
              <a:rPr lang="fr-FR" dirty="0">
                <a:solidFill>
                  <a:schemeClr val="tx1"/>
                </a:solidFill>
              </a:rPr>
              <a:t> </a:t>
            </a:r>
            <a:r>
              <a:rPr lang="fr-FR" dirty="0" err="1">
                <a:solidFill>
                  <a:schemeClr val="tx1"/>
                </a:solidFill>
              </a:rPr>
              <a:t>onClick</a:t>
            </a:r>
            <a:r>
              <a:rPr lang="fr-FR" dirty="0">
                <a:solidFill>
                  <a:schemeClr val="tx1"/>
                </a:solidFill>
              </a:rPr>
              <a:t>(</a:t>
            </a:r>
            <a:r>
              <a:rPr lang="fr-FR" dirty="0" err="1">
                <a:solidFill>
                  <a:schemeClr val="tx1"/>
                </a:solidFill>
              </a:rPr>
              <a:t>View</a:t>
            </a:r>
            <a:r>
              <a:rPr lang="fr-FR" dirty="0">
                <a:solidFill>
                  <a:schemeClr val="tx1"/>
                </a:solidFill>
              </a:rPr>
              <a:t> v) {</a:t>
            </a:r>
          </a:p>
          <a:p>
            <a:r>
              <a:rPr lang="fr-FR" dirty="0">
                <a:solidFill>
                  <a:schemeClr val="tx1"/>
                </a:solidFill>
              </a:rPr>
              <a:t>      // do </a:t>
            </a:r>
            <a:r>
              <a:rPr lang="fr-FR" dirty="0" err="1">
                <a:solidFill>
                  <a:schemeClr val="tx1"/>
                </a:solidFill>
              </a:rPr>
              <a:t>something</a:t>
            </a:r>
            <a:r>
              <a:rPr lang="fr-FR" dirty="0">
                <a:solidFill>
                  <a:schemeClr val="tx1"/>
                </a:solidFill>
              </a:rPr>
              <a:t> </a:t>
            </a:r>
            <a:r>
              <a:rPr lang="fr-FR" dirty="0" err="1">
                <a:solidFill>
                  <a:schemeClr val="tx1"/>
                </a:solidFill>
              </a:rPr>
              <a:t>when</a:t>
            </a:r>
            <a:r>
              <a:rPr lang="fr-FR" dirty="0">
                <a:solidFill>
                  <a:schemeClr val="tx1"/>
                </a:solidFill>
              </a:rPr>
              <a:t> the </a:t>
            </a:r>
            <a:r>
              <a:rPr lang="fr-FR" dirty="0" err="1">
                <a:solidFill>
                  <a:schemeClr val="tx1"/>
                </a:solidFill>
              </a:rPr>
              <a:t>button</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clicked</a:t>
            </a:r>
            <a:endParaRPr lang="fr-FR" dirty="0">
              <a:solidFill>
                <a:schemeClr val="tx1"/>
              </a:solidFill>
            </a:endParaRPr>
          </a:p>
          <a:p>
            <a:r>
              <a:rPr lang="fr-FR" dirty="0">
                <a:solidFill>
                  <a:schemeClr val="tx1"/>
                </a:solidFill>
              </a:rPr>
              <a:t>    }</a:t>
            </a:r>
          </a:p>
          <a:p>
            <a:r>
              <a:rPr lang="fr-FR" dirty="0">
                <a:solidFill>
                  <a:schemeClr val="tx1"/>
                </a:solidFill>
              </a:rPr>
              <a:t>};</a:t>
            </a:r>
          </a:p>
          <a:p>
            <a:endParaRPr lang="fr-FR" dirty="0">
              <a:solidFill>
                <a:schemeClr val="tx1"/>
              </a:solidFill>
            </a:endParaRPr>
          </a:p>
          <a:p>
            <a:r>
              <a:rPr lang="fr-FR" dirty="0" err="1">
                <a:solidFill>
                  <a:schemeClr val="tx1"/>
                </a:solidFill>
              </a:rPr>
              <a:t>protected</a:t>
            </a:r>
            <a:r>
              <a:rPr lang="fr-FR" dirty="0">
                <a:solidFill>
                  <a:schemeClr val="tx1"/>
                </a:solidFill>
              </a:rPr>
              <a:t> </a:t>
            </a:r>
            <a:r>
              <a:rPr lang="fr-FR" dirty="0" err="1">
                <a:solidFill>
                  <a:schemeClr val="tx1"/>
                </a:solidFill>
              </a:rPr>
              <a:t>void</a:t>
            </a:r>
            <a:r>
              <a:rPr lang="fr-FR" dirty="0">
                <a:solidFill>
                  <a:schemeClr val="tx1"/>
                </a:solidFill>
              </a:rPr>
              <a:t> </a:t>
            </a:r>
            <a:r>
              <a:rPr lang="fr-FR" dirty="0" err="1">
                <a:solidFill>
                  <a:schemeClr val="tx1"/>
                </a:solidFill>
              </a:rPr>
              <a:t>onCreate</a:t>
            </a:r>
            <a:r>
              <a:rPr lang="fr-FR" dirty="0">
                <a:solidFill>
                  <a:schemeClr val="tx1"/>
                </a:solidFill>
              </a:rPr>
              <a:t>(Bundle </a:t>
            </a:r>
            <a:r>
              <a:rPr lang="fr-FR" dirty="0" err="1">
                <a:solidFill>
                  <a:schemeClr val="tx1"/>
                </a:solidFill>
              </a:rPr>
              <a:t>savedValues</a:t>
            </a:r>
            <a:r>
              <a:rPr lang="fr-FR" dirty="0">
                <a:solidFill>
                  <a:schemeClr val="tx1"/>
                </a:solidFill>
              </a:rPr>
              <a:t>) {</a:t>
            </a:r>
          </a:p>
          <a:p>
            <a:r>
              <a:rPr lang="fr-FR" dirty="0">
                <a:solidFill>
                  <a:schemeClr val="tx1"/>
                </a:solidFill>
              </a:rPr>
              <a:t>    ...</a:t>
            </a:r>
          </a:p>
          <a:p>
            <a:r>
              <a:rPr lang="fr-FR" dirty="0">
                <a:solidFill>
                  <a:schemeClr val="tx1"/>
                </a:solidFill>
              </a:rPr>
              <a:t>    // Capture </a:t>
            </a:r>
            <a:r>
              <a:rPr lang="fr-FR" dirty="0" err="1">
                <a:solidFill>
                  <a:schemeClr val="tx1"/>
                </a:solidFill>
              </a:rPr>
              <a:t>our</a:t>
            </a:r>
            <a:r>
              <a:rPr lang="fr-FR" dirty="0">
                <a:solidFill>
                  <a:schemeClr val="tx1"/>
                </a:solidFill>
              </a:rPr>
              <a:t> </a:t>
            </a:r>
            <a:r>
              <a:rPr lang="fr-FR" dirty="0" err="1">
                <a:solidFill>
                  <a:schemeClr val="tx1"/>
                </a:solidFill>
              </a:rPr>
              <a:t>button</a:t>
            </a:r>
            <a:r>
              <a:rPr lang="fr-FR" dirty="0">
                <a:solidFill>
                  <a:schemeClr val="tx1"/>
                </a:solidFill>
              </a:rPr>
              <a:t> </a:t>
            </a:r>
            <a:r>
              <a:rPr lang="fr-FR" dirty="0" err="1">
                <a:solidFill>
                  <a:schemeClr val="tx1"/>
                </a:solidFill>
              </a:rPr>
              <a:t>from</a:t>
            </a:r>
            <a:r>
              <a:rPr lang="fr-FR" dirty="0">
                <a:solidFill>
                  <a:schemeClr val="tx1"/>
                </a:solidFill>
              </a:rPr>
              <a:t> </a:t>
            </a:r>
            <a:r>
              <a:rPr lang="fr-FR" dirty="0" err="1">
                <a:solidFill>
                  <a:schemeClr val="tx1"/>
                </a:solidFill>
              </a:rPr>
              <a:t>layout</a:t>
            </a:r>
            <a:endParaRPr lang="fr-FR" dirty="0">
              <a:solidFill>
                <a:schemeClr val="tx1"/>
              </a:solidFill>
            </a:endParaRPr>
          </a:p>
          <a:p>
            <a:r>
              <a:rPr lang="fr-FR" dirty="0">
                <a:solidFill>
                  <a:schemeClr val="tx1"/>
                </a:solidFill>
              </a:rPr>
              <a:t>    Button </a:t>
            </a:r>
            <a:r>
              <a:rPr lang="fr-FR" dirty="0" err="1">
                <a:solidFill>
                  <a:schemeClr val="tx1"/>
                </a:solidFill>
              </a:rPr>
              <a:t>button</a:t>
            </a:r>
            <a:r>
              <a:rPr lang="fr-FR" dirty="0">
                <a:solidFill>
                  <a:schemeClr val="tx1"/>
                </a:solidFill>
              </a:rPr>
              <a:t> = (Button)</a:t>
            </a:r>
            <a:r>
              <a:rPr lang="fr-FR" dirty="0" err="1">
                <a:solidFill>
                  <a:schemeClr val="tx1"/>
                </a:solidFill>
              </a:rPr>
              <a:t>findViewById</a:t>
            </a:r>
            <a:r>
              <a:rPr lang="fr-FR" dirty="0">
                <a:solidFill>
                  <a:schemeClr val="tx1"/>
                </a:solidFill>
              </a:rPr>
              <a:t>(</a:t>
            </a:r>
            <a:r>
              <a:rPr lang="fr-FR" dirty="0" err="1">
                <a:solidFill>
                  <a:schemeClr val="tx1"/>
                </a:solidFill>
              </a:rPr>
              <a:t>R.id.corky</a:t>
            </a:r>
            <a:r>
              <a:rPr lang="fr-FR" dirty="0">
                <a:solidFill>
                  <a:schemeClr val="tx1"/>
                </a:solidFill>
              </a:rPr>
              <a:t>);</a:t>
            </a:r>
          </a:p>
          <a:p>
            <a:r>
              <a:rPr lang="fr-FR" dirty="0">
                <a:solidFill>
                  <a:schemeClr val="tx1"/>
                </a:solidFill>
              </a:rPr>
              <a:t>    // </a:t>
            </a:r>
            <a:r>
              <a:rPr lang="fr-FR" dirty="0" err="1">
                <a:solidFill>
                  <a:schemeClr val="tx1"/>
                </a:solidFill>
              </a:rPr>
              <a:t>Register</a:t>
            </a:r>
            <a:r>
              <a:rPr lang="fr-FR" dirty="0">
                <a:solidFill>
                  <a:schemeClr val="tx1"/>
                </a:solidFill>
              </a:rPr>
              <a:t> the </a:t>
            </a:r>
            <a:r>
              <a:rPr lang="fr-FR" dirty="0" err="1">
                <a:solidFill>
                  <a:schemeClr val="tx1"/>
                </a:solidFill>
              </a:rPr>
              <a:t>onClick</a:t>
            </a:r>
            <a:r>
              <a:rPr lang="fr-FR" dirty="0">
                <a:solidFill>
                  <a:schemeClr val="tx1"/>
                </a:solidFill>
              </a:rPr>
              <a:t> </a:t>
            </a:r>
            <a:r>
              <a:rPr lang="fr-FR" dirty="0" err="1">
                <a:solidFill>
                  <a:schemeClr val="tx1"/>
                </a:solidFill>
              </a:rPr>
              <a:t>listener</a:t>
            </a:r>
            <a:r>
              <a:rPr lang="fr-FR" dirty="0">
                <a:solidFill>
                  <a:schemeClr val="tx1"/>
                </a:solidFill>
              </a:rPr>
              <a:t> </a:t>
            </a:r>
            <a:r>
              <a:rPr lang="fr-FR" dirty="0" err="1">
                <a:solidFill>
                  <a:schemeClr val="tx1"/>
                </a:solidFill>
              </a:rPr>
              <a:t>with</a:t>
            </a:r>
            <a:r>
              <a:rPr lang="fr-FR" dirty="0">
                <a:solidFill>
                  <a:schemeClr val="tx1"/>
                </a:solidFill>
              </a:rPr>
              <a:t> the </a:t>
            </a:r>
            <a:r>
              <a:rPr lang="fr-FR" dirty="0" err="1">
                <a:solidFill>
                  <a:schemeClr val="tx1"/>
                </a:solidFill>
              </a:rPr>
              <a:t>implementation</a:t>
            </a:r>
            <a:r>
              <a:rPr lang="fr-FR" dirty="0">
                <a:solidFill>
                  <a:schemeClr val="tx1"/>
                </a:solidFill>
              </a:rPr>
              <a:t> </a:t>
            </a:r>
            <a:r>
              <a:rPr lang="fr-FR" dirty="0" err="1">
                <a:solidFill>
                  <a:schemeClr val="tx1"/>
                </a:solidFill>
              </a:rPr>
              <a:t>above</a:t>
            </a:r>
            <a:endParaRPr lang="fr-FR" dirty="0">
              <a:solidFill>
                <a:schemeClr val="tx1"/>
              </a:solidFill>
            </a:endParaRPr>
          </a:p>
          <a:p>
            <a:r>
              <a:rPr lang="fr-FR" dirty="0">
                <a:solidFill>
                  <a:schemeClr val="tx1"/>
                </a:solidFill>
              </a:rPr>
              <a:t>    </a:t>
            </a:r>
            <a:r>
              <a:rPr lang="fr-FR" dirty="0" err="1">
                <a:solidFill>
                  <a:schemeClr val="tx1"/>
                </a:solidFill>
              </a:rPr>
              <a:t>button.setOnClickListener</a:t>
            </a:r>
            <a:r>
              <a:rPr lang="fr-FR" dirty="0">
                <a:solidFill>
                  <a:schemeClr val="tx1"/>
                </a:solidFill>
              </a:rPr>
              <a:t>(</a:t>
            </a:r>
            <a:r>
              <a:rPr lang="fr-FR" dirty="0" err="1">
                <a:solidFill>
                  <a:schemeClr val="tx1"/>
                </a:solidFill>
              </a:rPr>
              <a:t>mCorkyListener</a:t>
            </a:r>
            <a:r>
              <a:rPr lang="fr-FR" dirty="0">
                <a:solidFill>
                  <a:schemeClr val="tx1"/>
                </a:solidFill>
              </a:rPr>
              <a:t>);</a:t>
            </a:r>
          </a:p>
          <a:p>
            <a:r>
              <a:rPr lang="fr-FR" dirty="0">
                <a:solidFill>
                  <a:schemeClr val="tx1"/>
                </a:solidFill>
              </a:rPr>
              <a:t>    ...</a:t>
            </a:r>
          </a:p>
          <a:p>
            <a:r>
              <a:rPr lang="fr-FR" dirty="0">
                <a:solidFill>
                  <a:schemeClr val="tx1"/>
                </a:solidFill>
              </a:rPr>
              <a:t>}</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Exemple (Java)</a:t>
            </a:r>
            <a:endParaRPr lang="fr-MA" dirty="0"/>
          </a:p>
        </p:txBody>
      </p:sp>
      <p:sp>
        <p:nvSpPr>
          <p:cNvPr id="6" name="Content Placeholder 5">
            <a:extLst>
              <a:ext uri="{FF2B5EF4-FFF2-40B4-BE49-F238E27FC236}">
                <a16:creationId xmlns:a16="http://schemas.microsoft.com/office/drawing/2014/main" id="{57C049B8-BBA5-714D-8378-E22E2ED21CD5}"/>
              </a:ext>
            </a:extLst>
          </p:cNvPr>
          <p:cNvSpPr>
            <a:spLocks noGrp="1"/>
          </p:cNvSpPr>
          <p:nvPr>
            <p:ph sz="quarter" idx="14"/>
          </p:nvPr>
        </p:nvSpPr>
        <p:spPr/>
        <p:txBody>
          <a:bodyPr/>
          <a:lstStyle/>
          <a:p>
            <a:r>
              <a:rPr lang="fr-FR" dirty="0">
                <a:solidFill>
                  <a:schemeClr val="tx1"/>
                </a:solidFill>
              </a:rPr>
              <a:t>Il peut également être plus pratique d'implémenter le </a:t>
            </a:r>
            <a:r>
              <a:rPr lang="fr-FR" dirty="0" err="1">
                <a:solidFill>
                  <a:schemeClr val="tx1"/>
                </a:solidFill>
              </a:rPr>
              <a:t>OnClickListener</a:t>
            </a:r>
            <a:r>
              <a:rPr lang="fr-FR" dirty="0">
                <a:solidFill>
                  <a:schemeClr val="tx1"/>
                </a:solidFill>
              </a:rPr>
              <a:t> dans le cadre de votre activité. Cela évitera le chargement supplémentaire de la classe et l'allocation d'objets. Par exemple :</a:t>
            </a:r>
          </a:p>
          <a:p>
            <a:r>
              <a:rPr lang="fr-FR" dirty="0">
                <a:solidFill>
                  <a:schemeClr val="tx1"/>
                </a:solidFill>
              </a:rPr>
              <a:t>public class </a:t>
            </a:r>
            <a:r>
              <a:rPr lang="fr-FR" dirty="0" err="1">
                <a:solidFill>
                  <a:schemeClr val="tx1"/>
                </a:solidFill>
              </a:rPr>
              <a:t>ExampleActivity</a:t>
            </a:r>
            <a:r>
              <a:rPr lang="fr-FR" dirty="0">
                <a:solidFill>
                  <a:schemeClr val="tx1"/>
                </a:solidFill>
              </a:rPr>
              <a:t> </a:t>
            </a:r>
            <a:r>
              <a:rPr lang="fr-FR" dirty="0" err="1">
                <a:solidFill>
                  <a:schemeClr val="tx1"/>
                </a:solidFill>
              </a:rPr>
              <a:t>extends</a:t>
            </a:r>
            <a:r>
              <a:rPr lang="fr-FR" dirty="0">
                <a:solidFill>
                  <a:schemeClr val="tx1"/>
                </a:solidFill>
              </a:rPr>
              <a:t> Activity </a:t>
            </a:r>
            <a:r>
              <a:rPr lang="fr-FR" dirty="0" err="1">
                <a:solidFill>
                  <a:schemeClr val="tx1"/>
                </a:solidFill>
              </a:rPr>
              <a:t>implements</a:t>
            </a:r>
            <a:r>
              <a:rPr lang="fr-FR" dirty="0">
                <a:solidFill>
                  <a:schemeClr val="tx1"/>
                </a:solidFill>
              </a:rPr>
              <a:t> </a:t>
            </a:r>
            <a:r>
              <a:rPr lang="fr-FR" dirty="0" err="1">
                <a:solidFill>
                  <a:schemeClr val="tx1"/>
                </a:solidFill>
              </a:rPr>
              <a:t>OnClickListener</a:t>
            </a:r>
            <a:r>
              <a:rPr lang="fr-FR" dirty="0">
                <a:solidFill>
                  <a:schemeClr val="tx1"/>
                </a:solidFill>
              </a:rPr>
              <a:t> {</a:t>
            </a:r>
          </a:p>
          <a:p>
            <a:r>
              <a:rPr lang="fr-FR" dirty="0">
                <a:solidFill>
                  <a:schemeClr val="tx1"/>
                </a:solidFill>
              </a:rPr>
              <a:t>    </a:t>
            </a:r>
            <a:r>
              <a:rPr lang="fr-FR" dirty="0" err="1">
                <a:solidFill>
                  <a:schemeClr val="tx1"/>
                </a:solidFill>
              </a:rPr>
              <a:t>protected</a:t>
            </a:r>
            <a:r>
              <a:rPr lang="fr-FR" dirty="0">
                <a:solidFill>
                  <a:schemeClr val="tx1"/>
                </a:solidFill>
              </a:rPr>
              <a:t> </a:t>
            </a:r>
            <a:r>
              <a:rPr lang="fr-FR" dirty="0" err="1">
                <a:solidFill>
                  <a:schemeClr val="tx1"/>
                </a:solidFill>
              </a:rPr>
              <a:t>void</a:t>
            </a:r>
            <a:r>
              <a:rPr lang="fr-FR" dirty="0">
                <a:solidFill>
                  <a:schemeClr val="tx1"/>
                </a:solidFill>
              </a:rPr>
              <a:t> </a:t>
            </a:r>
            <a:r>
              <a:rPr lang="fr-FR" dirty="0" err="1">
                <a:solidFill>
                  <a:schemeClr val="tx1"/>
                </a:solidFill>
              </a:rPr>
              <a:t>onCreate</a:t>
            </a:r>
            <a:r>
              <a:rPr lang="fr-FR" dirty="0">
                <a:solidFill>
                  <a:schemeClr val="tx1"/>
                </a:solidFill>
              </a:rPr>
              <a:t>(Bundle </a:t>
            </a:r>
            <a:r>
              <a:rPr lang="fr-FR" dirty="0" err="1">
                <a:solidFill>
                  <a:schemeClr val="tx1"/>
                </a:solidFill>
              </a:rPr>
              <a:t>savedValues</a:t>
            </a:r>
            <a:r>
              <a:rPr lang="fr-FR" dirty="0">
                <a:solidFill>
                  <a:schemeClr val="tx1"/>
                </a:solidFill>
              </a:rPr>
              <a:t>) {</a:t>
            </a:r>
          </a:p>
          <a:p>
            <a:r>
              <a:rPr lang="fr-FR" dirty="0">
                <a:solidFill>
                  <a:schemeClr val="tx1"/>
                </a:solidFill>
              </a:rPr>
              <a:t>        ...</a:t>
            </a:r>
          </a:p>
          <a:p>
            <a:r>
              <a:rPr lang="fr-FR" dirty="0">
                <a:solidFill>
                  <a:schemeClr val="tx1"/>
                </a:solidFill>
              </a:rPr>
              <a:t>        Button </a:t>
            </a:r>
            <a:r>
              <a:rPr lang="fr-FR" dirty="0" err="1">
                <a:solidFill>
                  <a:schemeClr val="tx1"/>
                </a:solidFill>
              </a:rPr>
              <a:t>button</a:t>
            </a:r>
            <a:r>
              <a:rPr lang="fr-FR" dirty="0">
                <a:solidFill>
                  <a:schemeClr val="tx1"/>
                </a:solidFill>
              </a:rPr>
              <a:t> = (Button)</a:t>
            </a:r>
            <a:r>
              <a:rPr lang="fr-FR" dirty="0" err="1">
                <a:solidFill>
                  <a:schemeClr val="tx1"/>
                </a:solidFill>
              </a:rPr>
              <a:t>findViewById</a:t>
            </a:r>
            <a:r>
              <a:rPr lang="fr-FR" dirty="0">
                <a:solidFill>
                  <a:schemeClr val="tx1"/>
                </a:solidFill>
              </a:rPr>
              <a:t>(</a:t>
            </a:r>
            <a:r>
              <a:rPr lang="fr-FR" dirty="0" err="1">
                <a:solidFill>
                  <a:schemeClr val="tx1"/>
                </a:solidFill>
              </a:rPr>
              <a:t>R.id.corky</a:t>
            </a:r>
            <a:r>
              <a:rPr lang="fr-FR" dirty="0">
                <a:solidFill>
                  <a:schemeClr val="tx1"/>
                </a:solidFill>
              </a:rPr>
              <a:t>);</a:t>
            </a:r>
          </a:p>
          <a:p>
            <a:r>
              <a:rPr lang="fr-FR" dirty="0">
                <a:solidFill>
                  <a:schemeClr val="tx1"/>
                </a:solidFill>
              </a:rPr>
              <a:t>        </a:t>
            </a:r>
            <a:r>
              <a:rPr lang="fr-FR" dirty="0" err="1">
                <a:solidFill>
                  <a:schemeClr val="tx1"/>
                </a:solidFill>
              </a:rPr>
              <a:t>button.setOnClickListener</a:t>
            </a:r>
            <a:r>
              <a:rPr lang="fr-FR" dirty="0">
                <a:solidFill>
                  <a:schemeClr val="tx1"/>
                </a:solidFill>
              </a:rPr>
              <a:t>(</a:t>
            </a:r>
            <a:r>
              <a:rPr lang="fr-FR" dirty="0" err="1">
                <a:solidFill>
                  <a:schemeClr val="tx1"/>
                </a:solidFill>
              </a:rPr>
              <a:t>this</a:t>
            </a:r>
            <a:r>
              <a:rPr lang="fr-FR" dirty="0">
                <a:solidFill>
                  <a:schemeClr val="tx1"/>
                </a:solidFill>
              </a:rPr>
              <a:t>);</a:t>
            </a:r>
          </a:p>
          <a:p>
            <a:r>
              <a:rPr lang="fr-FR" dirty="0">
                <a:solidFill>
                  <a:schemeClr val="tx1"/>
                </a:solidFill>
              </a:rPr>
              <a:t>    }</a:t>
            </a:r>
          </a:p>
          <a:p>
            <a:endParaRPr lang="fr-FR" dirty="0">
              <a:solidFill>
                <a:schemeClr val="tx1"/>
              </a:solidFill>
            </a:endParaRPr>
          </a:p>
          <a:p>
            <a:r>
              <a:rPr lang="fr-FR" dirty="0">
                <a:solidFill>
                  <a:schemeClr val="tx1"/>
                </a:solidFill>
              </a:rPr>
              <a:t>    // </a:t>
            </a:r>
            <a:r>
              <a:rPr lang="fr-FR" dirty="0" err="1">
                <a:solidFill>
                  <a:schemeClr val="tx1"/>
                </a:solidFill>
              </a:rPr>
              <a:t>Implement</a:t>
            </a:r>
            <a:r>
              <a:rPr lang="fr-FR" dirty="0">
                <a:solidFill>
                  <a:schemeClr val="tx1"/>
                </a:solidFill>
              </a:rPr>
              <a:t> the </a:t>
            </a:r>
            <a:r>
              <a:rPr lang="fr-FR" dirty="0" err="1">
                <a:solidFill>
                  <a:schemeClr val="tx1"/>
                </a:solidFill>
              </a:rPr>
              <a:t>OnClickListener</a:t>
            </a:r>
            <a:r>
              <a:rPr lang="fr-FR" dirty="0">
                <a:solidFill>
                  <a:schemeClr val="tx1"/>
                </a:solidFill>
              </a:rPr>
              <a:t> callback</a:t>
            </a:r>
          </a:p>
          <a:p>
            <a:r>
              <a:rPr lang="fr-FR" dirty="0">
                <a:solidFill>
                  <a:schemeClr val="tx1"/>
                </a:solidFill>
              </a:rPr>
              <a:t>    public </a:t>
            </a:r>
            <a:r>
              <a:rPr lang="fr-FR" dirty="0" err="1">
                <a:solidFill>
                  <a:schemeClr val="tx1"/>
                </a:solidFill>
              </a:rPr>
              <a:t>void</a:t>
            </a:r>
            <a:r>
              <a:rPr lang="fr-FR" dirty="0">
                <a:solidFill>
                  <a:schemeClr val="tx1"/>
                </a:solidFill>
              </a:rPr>
              <a:t> </a:t>
            </a:r>
            <a:r>
              <a:rPr lang="fr-FR" dirty="0" err="1">
                <a:solidFill>
                  <a:schemeClr val="tx1"/>
                </a:solidFill>
              </a:rPr>
              <a:t>onClick</a:t>
            </a:r>
            <a:r>
              <a:rPr lang="fr-FR" dirty="0">
                <a:solidFill>
                  <a:schemeClr val="tx1"/>
                </a:solidFill>
              </a:rPr>
              <a:t>(</a:t>
            </a:r>
            <a:r>
              <a:rPr lang="fr-FR" dirty="0" err="1">
                <a:solidFill>
                  <a:schemeClr val="tx1"/>
                </a:solidFill>
              </a:rPr>
              <a:t>View</a:t>
            </a:r>
            <a:r>
              <a:rPr lang="fr-FR" dirty="0">
                <a:solidFill>
                  <a:schemeClr val="tx1"/>
                </a:solidFill>
              </a:rPr>
              <a:t> v) {</a:t>
            </a:r>
          </a:p>
          <a:p>
            <a:r>
              <a:rPr lang="fr-FR" dirty="0">
                <a:solidFill>
                  <a:schemeClr val="tx1"/>
                </a:solidFill>
              </a:rPr>
              <a:t>      // do </a:t>
            </a:r>
            <a:r>
              <a:rPr lang="fr-FR" dirty="0" err="1">
                <a:solidFill>
                  <a:schemeClr val="tx1"/>
                </a:solidFill>
              </a:rPr>
              <a:t>something</a:t>
            </a:r>
            <a:r>
              <a:rPr lang="fr-FR" dirty="0">
                <a:solidFill>
                  <a:schemeClr val="tx1"/>
                </a:solidFill>
              </a:rPr>
              <a:t> </a:t>
            </a:r>
            <a:r>
              <a:rPr lang="fr-FR" dirty="0" err="1">
                <a:solidFill>
                  <a:schemeClr val="tx1"/>
                </a:solidFill>
              </a:rPr>
              <a:t>when</a:t>
            </a:r>
            <a:r>
              <a:rPr lang="fr-FR" dirty="0">
                <a:solidFill>
                  <a:schemeClr val="tx1"/>
                </a:solidFill>
              </a:rPr>
              <a:t> the </a:t>
            </a:r>
            <a:r>
              <a:rPr lang="fr-FR" dirty="0" err="1">
                <a:solidFill>
                  <a:schemeClr val="tx1"/>
                </a:solidFill>
              </a:rPr>
              <a:t>button</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clicked</a:t>
            </a:r>
            <a:endParaRPr lang="fr-FR" dirty="0">
              <a:solidFill>
                <a:schemeClr val="tx1"/>
              </a:solidFill>
            </a:endParaRPr>
          </a:p>
          <a:p>
            <a:r>
              <a:rPr lang="fr-FR" dirty="0">
                <a:solidFill>
                  <a:schemeClr val="tx1"/>
                </a:solidFill>
              </a:rPr>
              <a:t>    }</a:t>
            </a:r>
          </a:p>
          <a:p>
            <a:r>
              <a:rPr lang="fr-FR" dirty="0">
                <a:solidFill>
                  <a:schemeClr val="tx1"/>
                </a:solidFill>
              </a:rPr>
              <a:t>    ...</a:t>
            </a:r>
          </a:p>
          <a:p>
            <a:r>
              <a:rPr lang="fr-FR" dirty="0">
                <a:solidFill>
                  <a:schemeClr val="tx1"/>
                </a:solidFill>
              </a:rPr>
              <a:t>}</a:t>
            </a:r>
          </a:p>
        </p:txBody>
      </p:sp>
    </p:spTree>
    <p:extLst>
      <p:ext uri="{BB962C8B-B14F-4D97-AF65-F5344CB8AC3E}">
        <p14:creationId xmlns:p14="http://schemas.microsoft.com/office/powerpoint/2010/main" val="182728424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Présentation</a:t>
            </a:r>
            <a:r>
              <a:rPr lang="fr-FR" sz="1600" dirty="0">
                <a:latin typeface="Calibri" panose="020F0502020204030204" pitchFamily="34" charset="0"/>
              </a:rPr>
              <a:t> </a:t>
            </a:r>
            <a:r>
              <a:rPr lang="fr-FR" sz="1600" b="1" dirty="0">
                <a:solidFill>
                  <a:srgbClr val="007842"/>
                </a:solidFill>
                <a:latin typeface="Calibri" panose="020F0502020204030204" pitchFamily="34" charset="0"/>
              </a:rPr>
              <a:t>des types des événements </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Noter que la fonction de rappel </a:t>
            </a:r>
            <a:r>
              <a:rPr lang="fr-FR" dirty="0" err="1">
                <a:solidFill>
                  <a:schemeClr val="tx1"/>
                </a:solidFill>
              </a:rPr>
              <a:t>onClick</a:t>
            </a:r>
            <a:r>
              <a:rPr lang="fr-FR" dirty="0">
                <a:solidFill>
                  <a:schemeClr val="tx1"/>
                </a:solidFill>
              </a:rPr>
              <a:t>() de l'exemple précédent n'a pas de valeur de retour, mais que certaines autres méthodes d'écoute d'événements doivent renvoyer un booléen. La raison dépend de l'événement. Pour les quelques méthodes qui le font, voici pourquoi :</a:t>
            </a:r>
          </a:p>
          <a:p>
            <a:pPr marL="171450" indent="-171450">
              <a:buFont typeface="Arial" panose="020B0604020202020204" pitchFamily="34" charset="0"/>
              <a:buChar char="•"/>
            </a:pPr>
            <a:r>
              <a:rPr lang="fr-FR" b="1" dirty="0" err="1">
                <a:solidFill>
                  <a:schemeClr val="tx1"/>
                </a:solidFill>
              </a:rPr>
              <a:t>onLongClick</a:t>
            </a:r>
            <a:r>
              <a:rPr lang="fr-FR" b="1" dirty="0">
                <a:solidFill>
                  <a:schemeClr val="tx1"/>
                </a:solidFill>
              </a:rPr>
              <a:t>() </a:t>
            </a:r>
            <a:r>
              <a:rPr lang="fr-FR" dirty="0">
                <a:solidFill>
                  <a:schemeClr val="tx1"/>
                </a:solidFill>
              </a:rPr>
              <a:t>- Cette méthode renvoie un booléen pour indiquer si l'événement a été consommé et s'il ne doit pas être poursuivi. En d'autres termes, renvoyer </a:t>
            </a:r>
            <a:r>
              <a:rPr lang="fr-FR" dirty="0" err="1">
                <a:solidFill>
                  <a:schemeClr val="tx1"/>
                </a:solidFill>
              </a:rPr>
              <a:t>true</a:t>
            </a:r>
            <a:r>
              <a:rPr lang="fr-FR" dirty="0">
                <a:solidFill>
                  <a:schemeClr val="tx1"/>
                </a:solidFill>
              </a:rPr>
              <a:t> pour indiquer que l'événement a été traité et qu'il doit s'arrêter ici ; renvoyer false si l'événement n'a pas été traité et/ou s'il doit être transmis à d'autres auditeurs on-click.</a:t>
            </a:r>
          </a:p>
          <a:p>
            <a:pPr marL="171450" indent="-171450">
              <a:buFont typeface="Arial" panose="020B0604020202020204" pitchFamily="34" charset="0"/>
              <a:buChar char="•"/>
            </a:pPr>
            <a:r>
              <a:rPr lang="fr-FR" b="1" dirty="0" err="1">
                <a:solidFill>
                  <a:schemeClr val="tx1"/>
                </a:solidFill>
              </a:rPr>
              <a:t>onKey</a:t>
            </a:r>
            <a:r>
              <a:rPr lang="fr-FR" b="1" dirty="0">
                <a:solidFill>
                  <a:schemeClr val="tx1"/>
                </a:solidFill>
              </a:rPr>
              <a:t>() </a:t>
            </a:r>
            <a:r>
              <a:rPr lang="fr-FR" dirty="0">
                <a:solidFill>
                  <a:schemeClr val="tx1"/>
                </a:solidFill>
              </a:rPr>
              <a:t>- Cette fonction renvoie un booléen pour indiquer si l'événement a été consommé et s'il ne doit pas être poursuivi. En d'autres termes, retourner </a:t>
            </a:r>
            <a:r>
              <a:rPr lang="fr-FR" dirty="0" err="1">
                <a:solidFill>
                  <a:schemeClr val="tx1"/>
                </a:solidFill>
              </a:rPr>
              <a:t>true</a:t>
            </a:r>
            <a:r>
              <a:rPr lang="fr-FR" dirty="0">
                <a:solidFill>
                  <a:schemeClr val="tx1"/>
                </a:solidFill>
              </a:rPr>
              <a:t> pour indiquer que l'événement a été traité et qu'il doit s'arrêter ici ; retourner false si l'événement n'a pas été traité et/ou s'il doit être transmis à d'autres auditeurs on-key.</a:t>
            </a:r>
          </a:p>
          <a:p>
            <a:pPr marL="171450" indent="-171450">
              <a:buFont typeface="Arial" panose="020B0604020202020204" pitchFamily="34" charset="0"/>
              <a:buChar char="•"/>
            </a:pPr>
            <a:r>
              <a:rPr lang="fr-FR" b="1" dirty="0" err="1">
                <a:solidFill>
                  <a:schemeClr val="tx1"/>
                </a:solidFill>
              </a:rPr>
              <a:t>onTouch</a:t>
            </a:r>
            <a:r>
              <a:rPr lang="fr-FR" b="1" dirty="0">
                <a:solidFill>
                  <a:schemeClr val="tx1"/>
                </a:solidFill>
              </a:rPr>
              <a:t>() </a:t>
            </a:r>
            <a:r>
              <a:rPr lang="fr-FR" dirty="0">
                <a:solidFill>
                  <a:schemeClr val="tx1"/>
                </a:solidFill>
              </a:rPr>
              <a:t>- Cette fonction renvoie un booléen pour indiquer si l'écouteur consomme cet événement. Ce qui est important, c'est que cet événement peut avoir plusieurs actions qui se suivent. Ainsi, si la fonction renvoie false lorsque l'événement d'action vers le bas est reçu, elle indique que l'événement n'a pas été consommé et qu'elle n'est pas non plus intéressée par les actions ultérieures de cet événement. Ainsi, aucune autre action de l'événement ne vous sera demandée, comme un geste du doigt ou l'éventuel événement d'action vers le haut.</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Exemple (Suite)</a:t>
            </a:r>
            <a:endParaRPr lang="fr-MA" dirty="0"/>
          </a:p>
        </p:txBody>
      </p:sp>
    </p:spTree>
    <p:extLst>
      <p:ext uri="{BB962C8B-B14F-4D97-AF65-F5344CB8AC3E}">
        <p14:creationId xmlns:p14="http://schemas.microsoft.com/office/powerpoint/2010/main" val="16199214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Présentation</a:t>
            </a:r>
            <a:r>
              <a:rPr lang="fr-FR" sz="1600" dirty="0">
                <a:latin typeface="Calibri" panose="020F0502020204030204" pitchFamily="34" charset="0"/>
              </a:rPr>
              <a:t> </a:t>
            </a:r>
            <a:r>
              <a:rPr lang="fr-FR" sz="1600" b="1" dirty="0">
                <a:solidFill>
                  <a:srgbClr val="007842"/>
                </a:solidFill>
                <a:latin typeface="Calibri" panose="020F0502020204030204" pitchFamily="34" charset="0"/>
              </a:rPr>
              <a:t>des types des événements </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L'exemple ci-dessous montre comment enregistrer un écouteur de clic pour un bouton.</a:t>
            </a:r>
          </a:p>
          <a:p>
            <a:r>
              <a:rPr lang="fr-FR" dirty="0" err="1">
                <a:solidFill>
                  <a:schemeClr val="tx1"/>
                </a:solidFill>
              </a:rPr>
              <a:t>protected</a:t>
            </a:r>
            <a:r>
              <a:rPr lang="fr-FR" dirty="0">
                <a:solidFill>
                  <a:schemeClr val="tx1"/>
                </a:solidFill>
              </a:rPr>
              <a:t> </a:t>
            </a:r>
            <a:r>
              <a:rPr lang="fr-FR" dirty="0" err="1">
                <a:solidFill>
                  <a:schemeClr val="tx1"/>
                </a:solidFill>
              </a:rPr>
              <a:t>void</a:t>
            </a:r>
            <a:r>
              <a:rPr lang="fr-FR" dirty="0">
                <a:solidFill>
                  <a:schemeClr val="tx1"/>
                </a:solidFill>
              </a:rPr>
              <a:t> </a:t>
            </a:r>
            <a:r>
              <a:rPr lang="fr-FR" dirty="0" err="1">
                <a:solidFill>
                  <a:schemeClr val="tx1"/>
                </a:solidFill>
              </a:rPr>
              <a:t>onCreate</a:t>
            </a:r>
            <a:r>
              <a:rPr lang="fr-FR" dirty="0">
                <a:solidFill>
                  <a:schemeClr val="tx1"/>
                </a:solidFill>
              </a:rPr>
              <a:t>(</a:t>
            </a:r>
            <a:r>
              <a:rPr lang="fr-FR" dirty="0" err="1">
                <a:solidFill>
                  <a:schemeClr val="tx1"/>
                </a:solidFill>
              </a:rPr>
              <a:t>savedValues</a:t>
            </a:r>
            <a:r>
              <a:rPr lang="fr-FR" dirty="0">
                <a:solidFill>
                  <a:schemeClr val="tx1"/>
                </a:solidFill>
              </a:rPr>
              <a:t>: Bundle) {</a:t>
            </a:r>
          </a:p>
          <a:p>
            <a:r>
              <a:rPr lang="fr-FR" dirty="0">
                <a:solidFill>
                  <a:schemeClr val="tx1"/>
                </a:solidFill>
              </a:rPr>
              <a:t>    ...</a:t>
            </a:r>
          </a:p>
          <a:p>
            <a:r>
              <a:rPr lang="fr-FR" dirty="0">
                <a:solidFill>
                  <a:schemeClr val="tx1"/>
                </a:solidFill>
              </a:rPr>
              <a:t>    val </a:t>
            </a:r>
            <a:r>
              <a:rPr lang="fr-FR" dirty="0" err="1">
                <a:solidFill>
                  <a:schemeClr val="tx1"/>
                </a:solidFill>
              </a:rPr>
              <a:t>button</a:t>
            </a:r>
            <a:r>
              <a:rPr lang="fr-FR" dirty="0">
                <a:solidFill>
                  <a:schemeClr val="tx1"/>
                </a:solidFill>
              </a:rPr>
              <a:t>: Button = </a:t>
            </a:r>
            <a:r>
              <a:rPr lang="fr-FR" dirty="0" err="1">
                <a:solidFill>
                  <a:schemeClr val="tx1"/>
                </a:solidFill>
              </a:rPr>
              <a:t>findViewById</a:t>
            </a:r>
            <a:r>
              <a:rPr lang="fr-FR" dirty="0">
                <a:solidFill>
                  <a:schemeClr val="tx1"/>
                </a:solidFill>
              </a:rPr>
              <a:t>(</a:t>
            </a:r>
            <a:r>
              <a:rPr lang="fr-FR" dirty="0" err="1">
                <a:solidFill>
                  <a:schemeClr val="tx1"/>
                </a:solidFill>
              </a:rPr>
              <a:t>R.id.corky</a:t>
            </a:r>
            <a:r>
              <a:rPr lang="fr-FR" dirty="0">
                <a:solidFill>
                  <a:schemeClr val="tx1"/>
                </a:solidFill>
              </a:rPr>
              <a:t>)</a:t>
            </a:r>
          </a:p>
          <a:p>
            <a:r>
              <a:rPr lang="fr-FR" dirty="0">
                <a:solidFill>
                  <a:schemeClr val="tx1"/>
                </a:solidFill>
              </a:rPr>
              <a:t>    // </a:t>
            </a:r>
            <a:r>
              <a:rPr lang="fr-FR" dirty="0" err="1">
                <a:solidFill>
                  <a:schemeClr val="tx1"/>
                </a:solidFill>
              </a:rPr>
              <a:t>Register</a:t>
            </a:r>
            <a:r>
              <a:rPr lang="fr-FR" dirty="0">
                <a:solidFill>
                  <a:schemeClr val="tx1"/>
                </a:solidFill>
              </a:rPr>
              <a:t> the </a:t>
            </a:r>
            <a:r>
              <a:rPr lang="fr-FR" dirty="0" err="1">
                <a:solidFill>
                  <a:schemeClr val="tx1"/>
                </a:solidFill>
              </a:rPr>
              <a:t>onClick</a:t>
            </a:r>
            <a:r>
              <a:rPr lang="fr-FR" dirty="0">
                <a:solidFill>
                  <a:schemeClr val="tx1"/>
                </a:solidFill>
              </a:rPr>
              <a:t> </a:t>
            </a:r>
            <a:r>
              <a:rPr lang="fr-FR" dirty="0" err="1">
                <a:solidFill>
                  <a:schemeClr val="tx1"/>
                </a:solidFill>
              </a:rPr>
              <a:t>listener</a:t>
            </a:r>
            <a:r>
              <a:rPr lang="fr-FR" dirty="0">
                <a:solidFill>
                  <a:schemeClr val="tx1"/>
                </a:solidFill>
              </a:rPr>
              <a:t> </a:t>
            </a:r>
            <a:r>
              <a:rPr lang="fr-FR" dirty="0" err="1">
                <a:solidFill>
                  <a:schemeClr val="tx1"/>
                </a:solidFill>
              </a:rPr>
              <a:t>with</a:t>
            </a:r>
            <a:r>
              <a:rPr lang="fr-FR" dirty="0">
                <a:solidFill>
                  <a:schemeClr val="tx1"/>
                </a:solidFill>
              </a:rPr>
              <a:t> the </a:t>
            </a:r>
            <a:r>
              <a:rPr lang="fr-FR" dirty="0" err="1">
                <a:solidFill>
                  <a:schemeClr val="tx1"/>
                </a:solidFill>
              </a:rPr>
              <a:t>implementation</a:t>
            </a:r>
            <a:r>
              <a:rPr lang="fr-FR" dirty="0">
                <a:solidFill>
                  <a:schemeClr val="tx1"/>
                </a:solidFill>
              </a:rPr>
              <a:t> </a:t>
            </a:r>
            <a:r>
              <a:rPr lang="fr-FR" dirty="0" err="1">
                <a:solidFill>
                  <a:schemeClr val="tx1"/>
                </a:solidFill>
              </a:rPr>
              <a:t>above</a:t>
            </a:r>
            <a:endParaRPr lang="fr-FR" dirty="0">
              <a:solidFill>
                <a:schemeClr val="tx1"/>
              </a:solidFill>
            </a:endParaRPr>
          </a:p>
          <a:p>
            <a:r>
              <a:rPr lang="fr-FR" dirty="0">
                <a:solidFill>
                  <a:schemeClr val="tx1"/>
                </a:solidFill>
              </a:rPr>
              <a:t>    </a:t>
            </a:r>
            <a:r>
              <a:rPr lang="fr-FR" dirty="0" err="1">
                <a:solidFill>
                  <a:schemeClr val="tx1"/>
                </a:solidFill>
              </a:rPr>
              <a:t>button.setOnClickListener</a:t>
            </a:r>
            <a:r>
              <a:rPr lang="fr-FR" dirty="0">
                <a:solidFill>
                  <a:schemeClr val="tx1"/>
                </a:solidFill>
              </a:rPr>
              <a:t> { </a:t>
            </a:r>
            <a:r>
              <a:rPr lang="fr-FR" dirty="0" err="1">
                <a:solidFill>
                  <a:schemeClr val="tx1"/>
                </a:solidFill>
              </a:rPr>
              <a:t>view</a:t>
            </a:r>
            <a:r>
              <a:rPr lang="fr-FR" dirty="0">
                <a:solidFill>
                  <a:schemeClr val="tx1"/>
                </a:solidFill>
              </a:rPr>
              <a:t> -&gt;</a:t>
            </a:r>
          </a:p>
          <a:p>
            <a:r>
              <a:rPr lang="fr-FR" dirty="0">
                <a:solidFill>
                  <a:schemeClr val="tx1"/>
                </a:solidFill>
              </a:rPr>
              <a:t>        // do </a:t>
            </a:r>
            <a:r>
              <a:rPr lang="fr-FR" dirty="0" err="1">
                <a:solidFill>
                  <a:schemeClr val="tx1"/>
                </a:solidFill>
              </a:rPr>
              <a:t>something</a:t>
            </a:r>
            <a:r>
              <a:rPr lang="fr-FR" dirty="0">
                <a:solidFill>
                  <a:schemeClr val="tx1"/>
                </a:solidFill>
              </a:rPr>
              <a:t> </a:t>
            </a:r>
            <a:r>
              <a:rPr lang="fr-FR" dirty="0" err="1">
                <a:solidFill>
                  <a:schemeClr val="tx1"/>
                </a:solidFill>
              </a:rPr>
              <a:t>when</a:t>
            </a:r>
            <a:r>
              <a:rPr lang="fr-FR" dirty="0">
                <a:solidFill>
                  <a:schemeClr val="tx1"/>
                </a:solidFill>
              </a:rPr>
              <a:t> the </a:t>
            </a:r>
            <a:r>
              <a:rPr lang="fr-FR" dirty="0" err="1">
                <a:solidFill>
                  <a:schemeClr val="tx1"/>
                </a:solidFill>
              </a:rPr>
              <a:t>button</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clicked</a:t>
            </a:r>
            <a:endParaRPr lang="fr-FR" dirty="0">
              <a:solidFill>
                <a:schemeClr val="tx1"/>
              </a:solidFill>
            </a:endParaRPr>
          </a:p>
          <a:p>
            <a:r>
              <a:rPr lang="fr-FR" dirty="0">
                <a:solidFill>
                  <a:schemeClr val="tx1"/>
                </a:solidFill>
              </a:rPr>
              <a:t>    }</a:t>
            </a:r>
          </a:p>
          <a:p>
            <a:r>
              <a:rPr lang="fr-FR" dirty="0">
                <a:solidFill>
                  <a:schemeClr val="tx1"/>
                </a:solidFill>
              </a:rPr>
              <a:t>    ...</a:t>
            </a:r>
          </a:p>
          <a:p>
            <a:r>
              <a:rPr lang="fr-FR" dirty="0">
                <a:solidFill>
                  <a:schemeClr val="tx1"/>
                </a:solidFill>
              </a:rPr>
              <a:t>}</a:t>
            </a: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r>
              <a:rPr lang="fr-FR" dirty="0"/>
              <a:t>Exemple (</a:t>
            </a:r>
            <a:r>
              <a:rPr lang="fr-FR" dirty="0" err="1"/>
              <a:t>Kotlin</a:t>
            </a:r>
            <a:r>
              <a:rPr lang="fr-FR" dirty="0"/>
              <a:t>)</a:t>
            </a:r>
            <a:endParaRPr lang="fr-MA" dirty="0"/>
          </a:p>
        </p:txBody>
      </p:sp>
      <p:sp>
        <p:nvSpPr>
          <p:cNvPr id="6" name="Content Placeholder 5">
            <a:extLst>
              <a:ext uri="{FF2B5EF4-FFF2-40B4-BE49-F238E27FC236}">
                <a16:creationId xmlns:a16="http://schemas.microsoft.com/office/drawing/2014/main" id="{57C049B8-BBA5-714D-8378-E22E2ED21CD5}"/>
              </a:ext>
            </a:extLst>
          </p:cNvPr>
          <p:cNvSpPr>
            <a:spLocks noGrp="1"/>
          </p:cNvSpPr>
          <p:nvPr>
            <p:ph sz="quarter" idx="14"/>
          </p:nvPr>
        </p:nvSpPr>
        <p:spPr/>
        <p:txBody>
          <a:bodyPr/>
          <a:lstStyle/>
          <a:p>
            <a:pPr>
              <a:spcBef>
                <a:spcPts val="0"/>
              </a:spcBef>
            </a:pPr>
            <a:r>
              <a:rPr lang="fr-FR" dirty="0">
                <a:solidFill>
                  <a:schemeClr val="tx1"/>
                </a:solidFill>
              </a:rPr>
              <a:t>Il peut également s'avérer plus pratique d'implémenter le </a:t>
            </a:r>
            <a:r>
              <a:rPr lang="fr-FR" dirty="0" err="1">
                <a:solidFill>
                  <a:schemeClr val="tx1"/>
                </a:solidFill>
              </a:rPr>
              <a:t>OnClickListener</a:t>
            </a:r>
            <a:r>
              <a:rPr lang="fr-FR" dirty="0">
                <a:solidFill>
                  <a:schemeClr val="tx1"/>
                </a:solidFill>
              </a:rPr>
              <a:t> dans le cadre de l'activité. Cela évitera le chargement supplémentaire de la classe et l'allocation d'objets. Par exemple :</a:t>
            </a:r>
          </a:p>
          <a:p>
            <a:pPr>
              <a:spcBef>
                <a:spcPts val="0"/>
              </a:spcBef>
            </a:pPr>
            <a:endParaRPr lang="fr-FR" dirty="0">
              <a:solidFill>
                <a:schemeClr val="tx1"/>
              </a:solidFill>
            </a:endParaRPr>
          </a:p>
          <a:p>
            <a:pPr>
              <a:spcBef>
                <a:spcPts val="0"/>
              </a:spcBef>
            </a:pPr>
            <a:r>
              <a:rPr lang="fr-FR" dirty="0">
                <a:solidFill>
                  <a:schemeClr val="tx1"/>
                </a:solidFill>
              </a:rPr>
              <a:t>class </a:t>
            </a:r>
            <a:r>
              <a:rPr lang="fr-FR" dirty="0" err="1">
                <a:solidFill>
                  <a:schemeClr val="tx1"/>
                </a:solidFill>
              </a:rPr>
              <a:t>ExampleActivity</a:t>
            </a:r>
            <a:r>
              <a:rPr lang="fr-FR" dirty="0">
                <a:solidFill>
                  <a:schemeClr val="tx1"/>
                </a:solidFill>
              </a:rPr>
              <a:t> : Activity(), </a:t>
            </a:r>
            <a:r>
              <a:rPr lang="fr-FR" dirty="0" err="1">
                <a:solidFill>
                  <a:schemeClr val="tx1"/>
                </a:solidFill>
              </a:rPr>
              <a:t>OnClickListener</a:t>
            </a:r>
            <a:r>
              <a:rPr lang="fr-FR" dirty="0">
                <a:solidFill>
                  <a:schemeClr val="tx1"/>
                </a:solidFill>
              </a:rPr>
              <a:t> {</a:t>
            </a:r>
          </a:p>
          <a:p>
            <a:pPr>
              <a:spcBef>
                <a:spcPts val="0"/>
              </a:spcBef>
            </a:pPr>
            <a:r>
              <a:rPr lang="fr-FR" dirty="0">
                <a:solidFill>
                  <a:schemeClr val="tx1"/>
                </a:solidFill>
              </a:rPr>
              <a:t>  </a:t>
            </a:r>
          </a:p>
          <a:p>
            <a:pPr>
              <a:spcBef>
                <a:spcPts val="0"/>
              </a:spcBef>
            </a:pPr>
            <a:r>
              <a:rPr lang="fr-FR" dirty="0">
                <a:solidFill>
                  <a:schemeClr val="tx1"/>
                </a:solidFill>
              </a:rPr>
              <a:t>    </a:t>
            </a:r>
            <a:r>
              <a:rPr lang="fr-FR" dirty="0" err="1">
                <a:solidFill>
                  <a:schemeClr val="tx1"/>
                </a:solidFill>
              </a:rPr>
              <a:t>protected</a:t>
            </a:r>
            <a:r>
              <a:rPr lang="fr-FR" dirty="0">
                <a:solidFill>
                  <a:schemeClr val="tx1"/>
                </a:solidFill>
              </a:rPr>
              <a:t> fun </a:t>
            </a:r>
            <a:r>
              <a:rPr lang="fr-FR" dirty="0" err="1">
                <a:solidFill>
                  <a:schemeClr val="tx1"/>
                </a:solidFill>
              </a:rPr>
              <a:t>onCreate</a:t>
            </a:r>
            <a:r>
              <a:rPr lang="fr-FR" dirty="0">
                <a:solidFill>
                  <a:schemeClr val="tx1"/>
                </a:solidFill>
              </a:rPr>
              <a:t>(</a:t>
            </a:r>
            <a:r>
              <a:rPr lang="fr-FR" dirty="0" err="1">
                <a:solidFill>
                  <a:schemeClr val="tx1"/>
                </a:solidFill>
              </a:rPr>
              <a:t>savedValues</a:t>
            </a:r>
            <a:r>
              <a:rPr lang="fr-FR" dirty="0">
                <a:solidFill>
                  <a:schemeClr val="tx1"/>
                </a:solidFill>
              </a:rPr>
              <a:t>: Bundle) {</a:t>
            </a:r>
          </a:p>
          <a:p>
            <a:pPr>
              <a:spcBef>
                <a:spcPts val="0"/>
              </a:spcBef>
            </a:pPr>
            <a:r>
              <a:rPr lang="fr-FR" dirty="0">
                <a:solidFill>
                  <a:schemeClr val="tx1"/>
                </a:solidFill>
              </a:rPr>
              <a:t>        val </a:t>
            </a:r>
            <a:r>
              <a:rPr lang="fr-FR" dirty="0" err="1">
                <a:solidFill>
                  <a:schemeClr val="tx1"/>
                </a:solidFill>
              </a:rPr>
              <a:t>button</a:t>
            </a:r>
            <a:r>
              <a:rPr lang="fr-FR" dirty="0">
                <a:solidFill>
                  <a:schemeClr val="tx1"/>
                </a:solidFill>
              </a:rPr>
              <a:t>: Button = </a:t>
            </a:r>
            <a:r>
              <a:rPr lang="fr-FR" dirty="0" err="1">
                <a:solidFill>
                  <a:schemeClr val="tx1"/>
                </a:solidFill>
              </a:rPr>
              <a:t>findViewById</a:t>
            </a:r>
            <a:r>
              <a:rPr lang="fr-FR" dirty="0">
                <a:solidFill>
                  <a:schemeClr val="tx1"/>
                </a:solidFill>
              </a:rPr>
              <a:t>(</a:t>
            </a:r>
            <a:r>
              <a:rPr lang="fr-FR" dirty="0" err="1">
                <a:solidFill>
                  <a:schemeClr val="tx1"/>
                </a:solidFill>
              </a:rPr>
              <a:t>R.id.corky</a:t>
            </a:r>
            <a:r>
              <a:rPr lang="fr-FR" dirty="0">
                <a:solidFill>
                  <a:schemeClr val="tx1"/>
                </a:solidFill>
              </a:rPr>
              <a:t>)</a:t>
            </a:r>
          </a:p>
          <a:p>
            <a:pPr>
              <a:spcBef>
                <a:spcPts val="0"/>
              </a:spcBef>
            </a:pPr>
            <a:r>
              <a:rPr lang="fr-FR" dirty="0">
                <a:solidFill>
                  <a:schemeClr val="tx1"/>
                </a:solidFill>
              </a:rPr>
              <a:t>        </a:t>
            </a:r>
            <a:r>
              <a:rPr lang="fr-FR" dirty="0" err="1">
                <a:solidFill>
                  <a:schemeClr val="tx1"/>
                </a:solidFill>
              </a:rPr>
              <a:t>button.setOnClickListener</a:t>
            </a:r>
            <a:r>
              <a:rPr lang="fr-FR" dirty="0">
                <a:solidFill>
                  <a:schemeClr val="tx1"/>
                </a:solidFill>
              </a:rPr>
              <a:t>(</a:t>
            </a:r>
            <a:r>
              <a:rPr lang="fr-FR" dirty="0" err="1">
                <a:solidFill>
                  <a:schemeClr val="tx1"/>
                </a:solidFill>
              </a:rPr>
              <a:t>this</a:t>
            </a:r>
            <a:r>
              <a:rPr lang="fr-FR" dirty="0">
                <a:solidFill>
                  <a:schemeClr val="tx1"/>
                </a:solidFill>
              </a:rPr>
              <a:t>)</a:t>
            </a:r>
          </a:p>
          <a:p>
            <a:pPr>
              <a:spcBef>
                <a:spcPts val="0"/>
              </a:spcBef>
            </a:pPr>
            <a:r>
              <a:rPr lang="fr-FR" dirty="0">
                <a:solidFill>
                  <a:schemeClr val="tx1"/>
                </a:solidFill>
              </a:rPr>
              <a:t>    }</a:t>
            </a:r>
          </a:p>
          <a:p>
            <a:pPr>
              <a:spcBef>
                <a:spcPts val="0"/>
              </a:spcBef>
            </a:pPr>
            <a:endParaRPr lang="fr-FR" dirty="0">
              <a:solidFill>
                <a:schemeClr val="tx1"/>
              </a:solidFill>
            </a:endParaRPr>
          </a:p>
          <a:p>
            <a:pPr>
              <a:spcBef>
                <a:spcPts val="0"/>
              </a:spcBef>
            </a:pPr>
            <a:r>
              <a:rPr lang="fr-FR" dirty="0">
                <a:solidFill>
                  <a:schemeClr val="tx1"/>
                </a:solidFill>
              </a:rPr>
              <a:t>    // </a:t>
            </a:r>
            <a:r>
              <a:rPr lang="fr-FR" dirty="0" err="1">
                <a:solidFill>
                  <a:schemeClr val="tx1"/>
                </a:solidFill>
              </a:rPr>
              <a:t>Implement</a:t>
            </a:r>
            <a:r>
              <a:rPr lang="fr-FR" dirty="0">
                <a:solidFill>
                  <a:schemeClr val="tx1"/>
                </a:solidFill>
              </a:rPr>
              <a:t> the </a:t>
            </a:r>
            <a:r>
              <a:rPr lang="fr-FR" dirty="0" err="1">
                <a:solidFill>
                  <a:schemeClr val="tx1"/>
                </a:solidFill>
              </a:rPr>
              <a:t>OnClickListener</a:t>
            </a:r>
            <a:r>
              <a:rPr lang="fr-FR" dirty="0">
                <a:solidFill>
                  <a:schemeClr val="tx1"/>
                </a:solidFill>
              </a:rPr>
              <a:t> callback</a:t>
            </a:r>
          </a:p>
          <a:p>
            <a:pPr>
              <a:spcBef>
                <a:spcPts val="0"/>
              </a:spcBef>
            </a:pPr>
            <a:r>
              <a:rPr lang="fr-FR" dirty="0">
                <a:solidFill>
                  <a:schemeClr val="tx1"/>
                </a:solidFill>
              </a:rPr>
              <a:t>    fun </a:t>
            </a:r>
            <a:r>
              <a:rPr lang="fr-FR" dirty="0" err="1">
                <a:solidFill>
                  <a:schemeClr val="tx1"/>
                </a:solidFill>
              </a:rPr>
              <a:t>onClick</a:t>
            </a:r>
            <a:r>
              <a:rPr lang="fr-FR" dirty="0">
                <a:solidFill>
                  <a:schemeClr val="tx1"/>
                </a:solidFill>
              </a:rPr>
              <a:t>(v: </a:t>
            </a:r>
            <a:r>
              <a:rPr lang="fr-FR" dirty="0" err="1">
                <a:solidFill>
                  <a:schemeClr val="tx1"/>
                </a:solidFill>
              </a:rPr>
              <a:t>View</a:t>
            </a:r>
            <a:r>
              <a:rPr lang="fr-FR" dirty="0">
                <a:solidFill>
                  <a:schemeClr val="tx1"/>
                </a:solidFill>
              </a:rPr>
              <a:t>) {</a:t>
            </a:r>
          </a:p>
          <a:p>
            <a:pPr>
              <a:spcBef>
                <a:spcPts val="0"/>
              </a:spcBef>
            </a:pPr>
            <a:r>
              <a:rPr lang="fr-FR" dirty="0">
                <a:solidFill>
                  <a:schemeClr val="tx1"/>
                </a:solidFill>
              </a:rPr>
              <a:t>        // do </a:t>
            </a:r>
            <a:r>
              <a:rPr lang="fr-FR" dirty="0" err="1">
                <a:solidFill>
                  <a:schemeClr val="tx1"/>
                </a:solidFill>
              </a:rPr>
              <a:t>something</a:t>
            </a:r>
            <a:r>
              <a:rPr lang="fr-FR" dirty="0">
                <a:solidFill>
                  <a:schemeClr val="tx1"/>
                </a:solidFill>
              </a:rPr>
              <a:t> </a:t>
            </a:r>
            <a:r>
              <a:rPr lang="fr-FR" dirty="0" err="1">
                <a:solidFill>
                  <a:schemeClr val="tx1"/>
                </a:solidFill>
              </a:rPr>
              <a:t>when</a:t>
            </a:r>
            <a:r>
              <a:rPr lang="fr-FR" dirty="0">
                <a:solidFill>
                  <a:schemeClr val="tx1"/>
                </a:solidFill>
              </a:rPr>
              <a:t> the </a:t>
            </a:r>
            <a:r>
              <a:rPr lang="fr-FR" dirty="0" err="1">
                <a:solidFill>
                  <a:schemeClr val="tx1"/>
                </a:solidFill>
              </a:rPr>
              <a:t>button</a:t>
            </a:r>
            <a:r>
              <a:rPr lang="fr-FR" dirty="0">
                <a:solidFill>
                  <a:schemeClr val="tx1"/>
                </a:solidFill>
              </a:rPr>
              <a:t> </a:t>
            </a:r>
            <a:r>
              <a:rPr lang="fr-FR" dirty="0" err="1">
                <a:solidFill>
                  <a:schemeClr val="tx1"/>
                </a:solidFill>
              </a:rPr>
              <a:t>is</a:t>
            </a:r>
            <a:r>
              <a:rPr lang="fr-FR" dirty="0">
                <a:solidFill>
                  <a:schemeClr val="tx1"/>
                </a:solidFill>
              </a:rPr>
              <a:t> </a:t>
            </a:r>
            <a:r>
              <a:rPr lang="fr-FR" dirty="0" err="1">
                <a:solidFill>
                  <a:schemeClr val="tx1"/>
                </a:solidFill>
              </a:rPr>
              <a:t>clicked</a:t>
            </a:r>
            <a:endParaRPr lang="fr-FR" dirty="0">
              <a:solidFill>
                <a:schemeClr val="tx1"/>
              </a:solidFill>
            </a:endParaRPr>
          </a:p>
          <a:p>
            <a:pPr>
              <a:spcBef>
                <a:spcPts val="0"/>
              </a:spcBef>
            </a:pPr>
            <a:r>
              <a:rPr lang="fr-FR" dirty="0">
                <a:solidFill>
                  <a:schemeClr val="tx1"/>
                </a:solidFill>
              </a:rPr>
              <a:t>    }</a:t>
            </a:r>
          </a:p>
          <a:p>
            <a:pPr>
              <a:spcBef>
                <a:spcPts val="0"/>
              </a:spcBef>
            </a:pPr>
            <a:r>
              <a:rPr lang="fr-FR" dirty="0">
                <a:solidFill>
                  <a:schemeClr val="tx1"/>
                </a:solidFill>
              </a:rPr>
              <a:t>}</a:t>
            </a:r>
          </a:p>
        </p:txBody>
      </p:sp>
    </p:spTree>
    <p:extLst>
      <p:ext uri="{BB962C8B-B14F-4D97-AF65-F5344CB8AC3E}">
        <p14:creationId xmlns:p14="http://schemas.microsoft.com/office/powerpoint/2010/main" val="138707995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sz="2000" dirty="0">
                <a:effectLst/>
                <a:latin typeface="Calibri" panose="020F0502020204030204" pitchFamily="34" charset="0"/>
                <a:ea typeface="Liberation Sans Narrow"/>
              </a:rPr>
              <a:t>Gérer les évènements</a:t>
            </a:r>
            <a:endParaRPr lang="fr-FR" sz="3600" dirty="0">
              <a:latin typeface="Calibri" panose="020F0502020204030204" pitchFamily="34" charset="0"/>
            </a:endParaRP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Présentation</a:t>
            </a:r>
            <a:r>
              <a:rPr lang="fr-FR" sz="1600" dirty="0">
                <a:latin typeface="Calibri" panose="020F0502020204030204" pitchFamily="34" charset="0"/>
              </a:rPr>
              <a:t> </a:t>
            </a:r>
            <a:r>
              <a:rPr lang="fr-FR" sz="1600" b="1" dirty="0">
                <a:solidFill>
                  <a:srgbClr val="007842"/>
                </a:solidFill>
                <a:latin typeface="Calibri" panose="020F0502020204030204" pitchFamily="34" charset="0"/>
              </a:rPr>
              <a:t>des types des événements </a:t>
            </a:r>
          </a:p>
        </p:txBody>
      </p:sp>
      <p:sp>
        <p:nvSpPr>
          <p:cNvPr id="4" name="Content Placeholder 3">
            <a:extLst>
              <a:ext uri="{FF2B5EF4-FFF2-40B4-BE49-F238E27FC236}">
                <a16:creationId xmlns:a16="http://schemas.microsoft.com/office/drawing/2014/main" id="{B613B21F-95C3-6A4D-7BE4-42CD926F81A5}"/>
              </a:ext>
            </a:extLst>
          </p:cNvPr>
          <p:cNvSpPr>
            <a:spLocks noGrp="1"/>
          </p:cNvSpPr>
          <p:nvPr>
            <p:ph sz="quarter" idx="12"/>
          </p:nvPr>
        </p:nvSpPr>
        <p:spPr/>
        <p:txBody>
          <a:bodyPr/>
          <a:lstStyle/>
          <a:p>
            <a:r>
              <a:rPr lang="fr-FR" dirty="0">
                <a:solidFill>
                  <a:schemeClr val="tx1"/>
                </a:solidFill>
              </a:rPr>
              <a:t>Lorsque l'on crée un composant personnalisé à partir de </a:t>
            </a:r>
            <a:r>
              <a:rPr lang="fr-FR" dirty="0" err="1">
                <a:solidFill>
                  <a:schemeClr val="tx1"/>
                </a:solidFill>
              </a:rPr>
              <a:t>View</a:t>
            </a:r>
            <a:r>
              <a:rPr lang="fr-FR" dirty="0">
                <a:solidFill>
                  <a:schemeClr val="tx1"/>
                </a:solidFill>
              </a:rPr>
              <a:t>, il est possible de définir plusieurs méthodes de rappel utilisées comme gestionnaires d'événements par défaut.  Certains des callbacks communs utilisés pour le traitement des événements :</a:t>
            </a:r>
          </a:p>
          <a:p>
            <a:endParaRPr lang="fr-FR" dirty="0">
              <a:solidFill>
                <a:schemeClr val="tx1"/>
              </a:solidFill>
            </a:endParaRPr>
          </a:p>
          <a:p>
            <a:pPr marL="171450" indent="-171450">
              <a:buFont typeface="Arial" panose="020B0604020202020204" pitchFamily="34" charset="0"/>
              <a:buChar char="•"/>
            </a:pPr>
            <a:r>
              <a:rPr lang="fr-FR" b="1" dirty="0" err="1">
                <a:solidFill>
                  <a:schemeClr val="tx1"/>
                </a:solidFill>
              </a:rPr>
              <a:t>onKeyDown</a:t>
            </a:r>
            <a:r>
              <a:rPr lang="fr-FR" b="1" dirty="0">
                <a:solidFill>
                  <a:schemeClr val="tx1"/>
                </a:solidFill>
              </a:rPr>
              <a:t>(</a:t>
            </a:r>
            <a:r>
              <a:rPr lang="fr-FR" b="1" dirty="0" err="1">
                <a:solidFill>
                  <a:schemeClr val="tx1"/>
                </a:solidFill>
              </a:rPr>
              <a:t>int</a:t>
            </a:r>
            <a:r>
              <a:rPr lang="fr-FR" b="1" dirty="0">
                <a:solidFill>
                  <a:schemeClr val="tx1"/>
                </a:solidFill>
              </a:rPr>
              <a:t>, </a:t>
            </a:r>
            <a:r>
              <a:rPr lang="fr-FR" b="1" dirty="0" err="1">
                <a:solidFill>
                  <a:schemeClr val="tx1"/>
                </a:solidFill>
              </a:rPr>
              <a:t>KeyEvent</a:t>
            </a:r>
            <a:r>
              <a:rPr lang="fr-FR" b="1" dirty="0">
                <a:solidFill>
                  <a:schemeClr val="tx1"/>
                </a:solidFill>
              </a:rPr>
              <a:t>) </a:t>
            </a:r>
            <a:r>
              <a:rPr lang="fr-FR" dirty="0">
                <a:solidFill>
                  <a:schemeClr val="tx1"/>
                </a:solidFill>
              </a:rPr>
              <a:t>- Appelé lorsqu'un nouvel événement de touche se produit.</a:t>
            </a:r>
          </a:p>
          <a:p>
            <a:pPr marL="171450" indent="-171450">
              <a:buFont typeface="Arial" panose="020B0604020202020204" pitchFamily="34" charset="0"/>
              <a:buChar char="•"/>
            </a:pPr>
            <a:r>
              <a:rPr lang="fr-FR" b="1" dirty="0" err="1">
                <a:solidFill>
                  <a:schemeClr val="tx1"/>
                </a:solidFill>
              </a:rPr>
              <a:t>onKeyUp</a:t>
            </a:r>
            <a:r>
              <a:rPr lang="fr-FR" b="1" dirty="0">
                <a:solidFill>
                  <a:schemeClr val="tx1"/>
                </a:solidFill>
              </a:rPr>
              <a:t>(</a:t>
            </a:r>
            <a:r>
              <a:rPr lang="fr-FR" b="1" dirty="0" err="1">
                <a:solidFill>
                  <a:schemeClr val="tx1"/>
                </a:solidFill>
              </a:rPr>
              <a:t>int</a:t>
            </a:r>
            <a:r>
              <a:rPr lang="fr-FR" b="1" dirty="0">
                <a:solidFill>
                  <a:schemeClr val="tx1"/>
                </a:solidFill>
              </a:rPr>
              <a:t>, </a:t>
            </a:r>
            <a:r>
              <a:rPr lang="fr-FR" b="1" dirty="0" err="1">
                <a:solidFill>
                  <a:schemeClr val="tx1"/>
                </a:solidFill>
              </a:rPr>
              <a:t>KeyEvent</a:t>
            </a:r>
            <a:r>
              <a:rPr lang="fr-FR" b="1" dirty="0">
                <a:solidFill>
                  <a:schemeClr val="tx1"/>
                </a:solidFill>
              </a:rPr>
              <a:t>) </a:t>
            </a:r>
            <a:r>
              <a:rPr lang="fr-FR" dirty="0">
                <a:solidFill>
                  <a:schemeClr val="tx1"/>
                </a:solidFill>
              </a:rPr>
              <a:t>- Appelé lorsqu'un événement lié à l'activation d'une touche se produit.</a:t>
            </a:r>
          </a:p>
          <a:p>
            <a:pPr marL="171450" indent="-171450">
              <a:buFont typeface="Arial" panose="020B0604020202020204" pitchFamily="34" charset="0"/>
              <a:buChar char="•"/>
            </a:pPr>
            <a:r>
              <a:rPr lang="fr-FR" b="1" dirty="0" err="1">
                <a:solidFill>
                  <a:schemeClr val="tx1"/>
                </a:solidFill>
              </a:rPr>
              <a:t>onTrackballEvent</a:t>
            </a:r>
            <a:r>
              <a:rPr lang="fr-FR" b="1" dirty="0">
                <a:solidFill>
                  <a:schemeClr val="tx1"/>
                </a:solidFill>
              </a:rPr>
              <a:t>(</a:t>
            </a:r>
            <a:r>
              <a:rPr lang="fr-FR" b="1" dirty="0" err="1">
                <a:solidFill>
                  <a:schemeClr val="tx1"/>
                </a:solidFill>
              </a:rPr>
              <a:t>MotionEvent</a:t>
            </a:r>
            <a:r>
              <a:rPr lang="fr-FR" b="1" dirty="0">
                <a:solidFill>
                  <a:schemeClr val="tx1"/>
                </a:solidFill>
              </a:rPr>
              <a:t>)</a:t>
            </a:r>
            <a:r>
              <a:rPr lang="fr-FR" dirty="0">
                <a:solidFill>
                  <a:schemeClr val="tx1"/>
                </a:solidFill>
              </a:rPr>
              <a:t> - Appelé lorsqu'un événement de mouvement de la boule de commande se produit.</a:t>
            </a:r>
          </a:p>
          <a:p>
            <a:pPr marL="171450" indent="-171450">
              <a:buFont typeface="Arial" panose="020B0604020202020204" pitchFamily="34" charset="0"/>
              <a:buChar char="•"/>
            </a:pPr>
            <a:r>
              <a:rPr lang="fr-FR" b="1" dirty="0" err="1">
                <a:solidFill>
                  <a:schemeClr val="tx1"/>
                </a:solidFill>
              </a:rPr>
              <a:t>onTouchEvent</a:t>
            </a:r>
            <a:r>
              <a:rPr lang="fr-FR" b="1" dirty="0">
                <a:solidFill>
                  <a:schemeClr val="tx1"/>
                </a:solidFill>
              </a:rPr>
              <a:t>(</a:t>
            </a:r>
            <a:r>
              <a:rPr lang="fr-FR" b="1" dirty="0" err="1">
                <a:solidFill>
                  <a:schemeClr val="tx1"/>
                </a:solidFill>
              </a:rPr>
              <a:t>MotionEvent</a:t>
            </a:r>
            <a:r>
              <a:rPr lang="fr-FR" b="1" dirty="0">
                <a:solidFill>
                  <a:schemeClr val="tx1"/>
                </a:solidFill>
              </a:rPr>
              <a:t>) </a:t>
            </a:r>
            <a:r>
              <a:rPr lang="fr-FR" dirty="0">
                <a:solidFill>
                  <a:schemeClr val="tx1"/>
                </a:solidFill>
              </a:rPr>
              <a:t>- Appelé lorsqu'un événement de mouvement de l'écran tactile se produit.</a:t>
            </a:r>
          </a:p>
          <a:p>
            <a:pPr marL="171450" indent="-171450">
              <a:buFont typeface="Arial" panose="020B0604020202020204" pitchFamily="34" charset="0"/>
              <a:buChar char="•"/>
            </a:pPr>
            <a:r>
              <a:rPr lang="fr-FR" b="1" dirty="0" err="1">
                <a:solidFill>
                  <a:schemeClr val="tx1"/>
                </a:solidFill>
              </a:rPr>
              <a:t>onFocusChanged</a:t>
            </a:r>
            <a:r>
              <a:rPr lang="fr-FR" b="1" dirty="0">
                <a:solidFill>
                  <a:schemeClr val="tx1"/>
                </a:solidFill>
              </a:rPr>
              <a:t>(</a:t>
            </a:r>
            <a:r>
              <a:rPr lang="fr-FR" b="1" dirty="0" err="1">
                <a:solidFill>
                  <a:schemeClr val="tx1"/>
                </a:solidFill>
              </a:rPr>
              <a:t>boolean</a:t>
            </a:r>
            <a:r>
              <a:rPr lang="fr-FR" b="1" dirty="0">
                <a:solidFill>
                  <a:schemeClr val="tx1"/>
                </a:solidFill>
              </a:rPr>
              <a:t>, </a:t>
            </a:r>
            <a:r>
              <a:rPr lang="fr-FR" b="1" dirty="0" err="1">
                <a:solidFill>
                  <a:schemeClr val="tx1"/>
                </a:solidFill>
              </a:rPr>
              <a:t>int</a:t>
            </a:r>
            <a:r>
              <a:rPr lang="fr-FR" b="1" dirty="0">
                <a:solidFill>
                  <a:schemeClr val="tx1"/>
                </a:solidFill>
              </a:rPr>
              <a:t>, </a:t>
            </a:r>
            <a:r>
              <a:rPr lang="fr-FR" b="1" dirty="0" err="1">
                <a:solidFill>
                  <a:schemeClr val="tx1"/>
                </a:solidFill>
              </a:rPr>
              <a:t>Rect</a:t>
            </a:r>
            <a:r>
              <a:rPr lang="fr-FR" b="1" dirty="0">
                <a:solidFill>
                  <a:schemeClr val="tx1"/>
                </a:solidFill>
              </a:rPr>
              <a:t>) </a:t>
            </a:r>
            <a:r>
              <a:rPr lang="fr-FR" dirty="0">
                <a:solidFill>
                  <a:schemeClr val="tx1"/>
                </a:solidFill>
              </a:rPr>
              <a:t>- Appelé lorsque la vue prend ou perd le focus.</a:t>
            </a:r>
          </a:p>
          <a:p>
            <a:endParaRPr lang="fr-FR" dirty="0">
              <a:solidFill>
                <a:schemeClr val="tx1"/>
              </a:solidFill>
            </a:endParaRPr>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pPr algn="l"/>
            <a:r>
              <a:rPr lang="fr-FR" dirty="0"/>
              <a:t>Event Handlers</a:t>
            </a:r>
          </a:p>
        </p:txBody>
      </p:sp>
      <p:sp>
        <p:nvSpPr>
          <p:cNvPr id="6" name="Content Placeholder 5">
            <a:extLst>
              <a:ext uri="{FF2B5EF4-FFF2-40B4-BE49-F238E27FC236}">
                <a16:creationId xmlns:a16="http://schemas.microsoft.com/office/drawing/2014/main" id="{285D0ADA-DC33-31BF-1C2E-C171F9FCDE58}"/>
              </a:ext>
            </a:extLst>
          </p:cNvPr>
          <p:cNvSpPr>
            <a:spLocks noGrp="1"/>
          </p:cNvSpPr>
          <p:nvPr>
            <p:ph sz="quarter" idx="14"/>
          </p:nvPr>
        </p:nvSpPr>
        <p:spPr/>
        <p:txBody>
          <a:bodyPr/>
          <a:lstStyle/>
          <a:p>
            <a:r>
              <a:rPr lang="fr-FR" dirty="0">
                <a:solidFill>
                  <a:schemeClr val="tx1"/>
                </a:solidFill>
              </a:rPr>
              <a:t>Il existe d'autres méthodes à connaître, qui ne font pas partie de la classe </a:t>
            </a:r>
            <a:r>
              <a:rPr lang="fr-FR" dirty="0" err="1">
                <a:solidFill>
                  <a:schemeClr val="tx1"/>
                </a:solidFill>
              </a:rPr>
              <a:t>View</a:t>
            </a:r>
            <a:r>
              <a:rPr lang="fr-FR" dirty="0">
                <a:solidFill>
                  <a:schemeClr val="tx1"/>
                </a:solidFill>
              </a:rPr>
              <a:t>, mais qui peuvent avoir un impact direct sur la façon dont les événements sont gérés. Ainsi, lors de la gestion d'événements plus complexes dans un </a:t>
            </a:r>
            <a:r>
              <a:rPr lang="fr-FR" dirty="0" err="1">
                <a:solidFill>
                  <a:schemeClr val="tx1"/>
                </a:solidFill>
              </a:rPr>
              <a:t>layout</a:t>
            </a:r>
            <a:r>
              <a:rPr lang="fr-FR" dirty="0">
                <a:solidFill>
                  <a:schemeClr val="tx1"/>
                </a:solidFill>
              </a:rPr>
              <a:t>, il convient de tenir compte de ces autres méthodes :</a:t>
            </a:r>
          </a:p>
          <a:p>
            <a:pPr marL="171450" indent="-171450">
              <a:buFont typeface="Arial" panose="020B0604020202020204" pitchFamily="34" charset="0"/>
              <a:buChar char="•"/>
            </a:pPr>
            <a:r>
              <a:rPr lang="fr-FR" b="1" dirty="0" err="1">
                <a:solidFill>
                  <a:schemeClr val="tx1"/>
                </a:solidFill>
              </a:rPr>
              <a:t>Activity.dispatchTouchEvent</a:t>
            </a:r>
            <a:r>
              <a:rPr lang="fr-FR" b="1" dirty="0">
                <a:solidFill>
                  <a:schemeClr val="tx1"/>
                </a:solidFill>
              </a:rPr>
              <a:t>(</a:t>
            </a:r>
            <a:r>
              <a:rPr lang="fr-FR" b="1" dirty="0" err="1">
                <a:solidFill>
                  <a:schemeClr val="tx1"/>
                </a:solidFill>
              </a:rPr>
              <a:t>MotionEvent</a:t>
            </a:r>
            <a:r>
              <a:rPr lang="fr-FR" b="1" dirty="0">
                <a:solidFill>
                  <a:schemeClr val="tx1"/>
                </a:solidFill>
              </a:rPr>
              <a:t>) </a:t>
            </a:r>
            <a:r>
              <a:rPr lang="fr-FR" dirty="0">
                <a:solidFill>
                  <a:schemeClr val="tx1"/>
                </a:solidFill>
              </a:rPr>
              <a:t>: Cette méthode permet à votre activité d'intercepter tous les événements tactiles avant qu'ils ne soient envoyés à la fenêtre ;</a:t>
            </a:r>
          </a:p>
          <a:p>
            <a:pPr marL="171450" indent="-171450">
              <a:buFont typeface="Arial" panose="020B0604020202020204" pitchFamily="34" charset="0"/>
              <a:buChar char="•"/>
            </a:pPr>
            <a:r>
              <a:rPr lang="fr-FR" b="1" dirty="0" err="1">
                <a:solidFill>
                  <a:schemeClr val="tx1"/>
                </a:solidFill>
              </a:rPr>
              <a:t>ViewGroup.onInterceptTouchEvent</a:t>
            </a:r>
            <a:r>
              <a:rPr lang="fr-FR" b="1" dirty="0">
                <a:solidFill>
                  <a:schemeClr val="tx1"/>
                </a:solidFill>
              </a:rPr>
              <a:t>(</a:t>
            </a:r>
            <a:r>
              <a:rPr lang="fr-FR" b="1" dirty="0" err="1">
                <a:solidFill>
                  <a:schemeClr val="tx1"/>
                </a:solidFill>
              </a:rPr>
              <a:t>MotionEvent</a:t>
            </a:r>
            <a:r>
              <a:rPr lang="fr-FR" b="1" dirty="0">
                <a:solidFill>
                  <a:schemeClr val="tx1"/>
                </a:solidFill>
              </a:rPr>
              <a:t>) </a:t>
            </a:r>
            <a:r>
              <a:rPr lang="fr-FR" dirty="0">
                <a:solidFill>
                  <a:schemeClr val="tx1"/>
                </a:solidFill>
              </a:rPr>
              <a:t>: Cette méthode permet à un </a:t>
            </a:r>
            <a:r>
              <a:rPr lang="fr-FR" dirty="0" err="1">
                <a:solidFill>
                  <a:schemeClr val="tx1"/>
                </a:solidFill>
              </a:rPr>
              <a:t>ViewGroup</a:t>
            </a:r>
            <a:r>
              <a:rPr lang="fr-FR" dirty="0">
                <a:solidFill>
                  <a:schemeClr val="tx1"/>
                </a:solidFill>
              </a:rPr>
              <a:t> d'observer les événements lorsqu'ils sont distribués aux vues enfant ;</a:t>
            </a:r>
          </a:p>
          <a:p>
            <a:pPr marL="171450" indent="-171450">
              <a:buFont typeface="Arial" panose="020B0604020202020204" pitchFamily="34" charset="0"/>
              <a:buChar char="•"/>
            </a:pPr>
            <a:r>
              <a:rPr lang="fr-FR" b="1" dirty="0" err="1">
                <a:solidFill>
                  <a:schemeClr val="tx1"/>
                </a:solidFill>
              </a:rPr>
              <a:t>ViewParent.requestDisallowInterceptTouchEvent</a:t>
            </a:r>
            <a:r>
              <a:rPr lang="fr-FR" b="1" dirty="0">
                <a:solidFill>
                  <a:schemeClr val="tx1"/>
                </a:solidFill>
              </a:rPr>
              <a:t>(</a:t>
            </a:r>
            <a:r>
              <a:rPr lang="fr-FR" b="1" dirty="0" err="1">
                <a:solidFill>
                  <a:schemeClr val="tx1"/>
                </a:solidFill>
              </a:rPr>
              <a:t>boolean</a:t>
            </a:r>
            <a:r>
              <a:rPr lang="fr-FR" b="1" dirty="0">
                <a:solidFill>
                  <a:schemeClr val="tx1"/>
                </a:solidFill>
              </a:rPr>
              <a:t>) </a:t>
            </a:r>
            <a:r>
              <a:rPr lang="fr-FR" dirty="0">
                <a:solidFill>
                  <a:schemeClr val="tx1"/>
                </a:solidFill>
              </a:rPr>
              <a:t>: Appeler ceci sur une vue parent pour indiquer qu'elle ne doit pas intercepter les événements tactiles avec </a:t>
            </a:r>
            <a:r>
              <a:rPr lang="fr-FR" b="1" dirty="0" err="1">
                <a:solidFill>
                  <a:schemeClr val="tx1"/>
                </a:solidFill>
              </a:rPr>
              <a:t>onInterceptTouchEvent</a:t>
            </a:r>
            <a:r>
              <a:rPr lang="fr-FR" b="1" dirty="0">
                <a:solidFill>
                  <a:schemeClr val="tx1"/>
                </a:solidFill>
              </a:rPr>
              <a:t>(</a:t>
            </a:r>
            <a:r>
              <a:rPr lang="fr-FR" b="1" dirty="0" err="1">
                <a:solidFill>
                  <a:schemeClr val="tx1"/>
                </a:solidFill>
              </a:rPr>
              <a:t>MotionEvent</a:t>
            </a:r>
            <a:r>
              <a:rPr lang="fr-FR" b="1" dirty="0">
                <a:solidFill>
                  <a:schemeClr val="tx1"/>
                </a:solidFill>
              </a:rPr>
              <a:t>)</a:t>
            </a:r>
            <a:r>
              <a:rPr lang="fr-FR" dirty="0">
                <a:solidFill>
                  <a:schemeClr val="tx1"/>
                </a:solidFill>
              </a:rPr>
              <a:t>.</a:t>
            </a:r>
          </a:p>
          <a:p>
            <a:endParaRPr lang="fr-FR" dirty="0"/>
          </a:p>
        </p:txBody>
      </p:sp>
    </p:spTree>
    <p:extLst>
      <p:ext uri="{BB962C8B-B14F-4D97-AF65-F5344CB8AC3E}">
        <p14:creationId xmlns:p14="http://schemas.microsoft.com/office/powerpoint/2010/main" val="18998255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19C81476-5EA7-4A08-B36D-E5FA1C6320E1}"/>
              </a:ext>
            </a:extLst>
          </p:cNvPr>
          <p:cNvSpPr>
            <a:spLocks noGrp="1"/>
          </p:cNvSpPr>
          <p:nvPr>
            <p:ph type="body" sz="quarter" idx="13"/>
          </p:nvPr>
        </p:nvSpPr>
        <p:spPr/>
        <p:txBody>
          <a:bodyPr/>
          <a:lstStyle/>
          <a:p>
            <a:r>
              <a:rPr lang="fr-FR" sz="1800" dirty="0">
                <a:effectLst/>
                <a:latin typeface="Calibri" panose="020F0502020204030204" pitchFamily="34" charset="0"/>
                <a:ea typeface="Calibri" panose="020F0502020204030204" pitchFamily="34" charset="0"/>
              </a:rPr>
              <a:t>Créer des interfaces graphiques avancées</a:t>
            </a:r>
            <a:endParaRPr lang="fr-FR" dirty="0"/>
          </a:p>
        </p:txBody>
      </p:sp>
      <p:sp>
        <p:nvSpPr>
          <p:cNvPr id="9" name="Espace réservé du texte 8">
            <a:extLst>
              <a:ext uri="{FF2B5EF4-FFF2-40B4-BE49-F238E27FC236}">
                <a16:creationId xmlns:a16="http://schemas.microsoft.com/office/drawing/2014/main" id="{9D3687A7-D391-4579-8829-10D93A5011A0}"/>
              </a:ext>
            </a:extLst>
          </p:cNvPr>
          <p:cNvSpPr>
            <a:spLocks noGrp="1"/>
          </p:cNvSpPr>
          <p:nvPr>
            <p:ph type="body" sz="quarter" idx="14"/>
          </p:nvPr>
        </p:nvSpPr>
        <p:spPr/>
        <p:txBody>
          <a:bodyPr/>
          <a:lstStyle/>
          <a:p>
            <a:r>
              <a:rPr lang="en-US" sz="1200" dirty="0" err="1">
                <a:solidFill>
                  <a:schemeClr val="tx1"/>
                </a:solidFill>
                <a:latin typeface="Calibri" panose="020F0502020204030204" pitchFamily="34" charset="0"/>
              </a:rPr>
              <a:t>Intégration</a:t>
            </a:r>
            <a:r>
              <a:rPr lang="en-US" sz="1200" dirty="0">
                <a:solidFill>
                  <a:schemeClr val="tx1"/>
                </a:solidFill>
                <a:latin typeface="Calibri" panose="020F0502020204030204" pitchFamily="34" charset="0"/>
              </a:rPr>
              <a:t> </a:t>
            </a:r>
            <a:r>
              <a:rPr lang="en-US" sz="1200" dirty="0" err="1">
                <a:solidFill>
                  <a:schemeClr val="tx1"/>
                </a:solidFill>
                <a:latin typeface="Calibri" panose="020F0502020204030204" pitchFamily="34" charset="0"/>
              </a:rPr>
              <a:t>correcte</a:t>
            </a:r>
            <a:r>
              <a:rPr lang="en-US" sz="1200" dirty="0">
                <a:solidFill>
                  <a:schemeClr val="tx1"/>
                </a:solidFill>
                <a:latin typeface="Calibri" panose="020F0502020204030204" pitchFamily="34" charset="0"/>
              </a:rPr>
              <a:t> des styles et des </a:t>
            </a:r>
            <a:r>
              <a:rPr lang="en-US" sz="1200" dirty="0" err="1">
                <a:solidFill>
                  <a:schemeClr val="tx1"/>
                </a:solidFill>
                <a:latin typeface="Calibri" panose="020F0502020204030204" pitchFamily="34" charset="0"/>
              </a:rPr>
              <a:t>ressources</a:t>
            </a:r>
            <a:r>
              <a:rPr lang="en-US" sz="1200" dirty="0">
                <a:solidFill>
                  <a:schemeClr val="tx1"/>
                </a:solidFill>
                <a:latin typeface="Calibri" panose="020F0502020204030204" pitchFamily="34" charset="0"/>
              </a:rPr>
              <a:t> ;</a:t>
            </a:r>
          </a:p>
          <a:p>
            <a:r>
              <a:rPr lang="fr-FR" sz="1200" dirty="0">
                <a:solidFill>
                  <a:schemeClr val="tx1"/>
                </a:solidFill>
                <a:latin typeface="Calibri" panose="020F0502020204030204" pitchFamily="34" charset="0"/>
              </a:rPr>
              <a:t>Utilisation  des Canvas ;</a:t>
            </a:r>
            <a:endParaRPr lang="en-US" sz="1200" dirty="0">
              <a:solidFill>
                <a:schemeClr val="tx1"/>
              </a:solidFill>
              <a:latin typeface="Calibri" panose="020F0502020204030204" pitchFamily="34" charset="0"/>
            </a:endParaRPr>
          </a:p>
          <a:p>
            <a:r>
              <a:rPr lang="fr-FR" sz="1200" dirty="0">
                <a:solidFill>
                  <a:schemeClr val="tx1"/>
                </a:solidFill>
                <a:latin typeface="Calibri" panose="020F0502020204030204" pitchFamily="34" charset="0"/>
              </a:rPr>
              <a:t>Implémenter des vues en utilisant le </a:t>
            </a:r>
            <a:r>
              <a:rPr lang="fr-FR" sz="1200" dirty="0" err="1">
                <a:solidFill>
                  <a:schemeClr val="tx1"/>
                </a:solidFill>
                <a:latin typeface="Calibri" panose="020F0502020204030204" pitchFamily="34" charset="0"/>
              </a:rPr>
              <a:t>Material</a:t>
            </a:r>
            <a:r>
              <a:rPr lang="fr-FR" sz="1200" dirty="0">
                <a:solidFill>
                  <a:schemeClr val="tx1"/>
                </a:solidFill>
                <a:latin typeface="Calibri" panose="020F0502020204030204" pitchFamily="34" charset="0"/>
              </a:rPr>
              <a:t> design ;</a:t>
            </a:r>
          </a:p>
          <a:p>
            <a:r>
              <a:rPr lang="fr-FR" sz="1200" dirty="0">
                <a:solidFill>
                  <a:schemeClr val="tx1"/>
                </a:solidFill>
                <a:latin typeface="Calibri" panose="020F0502020204030204" pitchFamily="34" charset="0"/>
              </a:rPr>
              <a:t>Gestion correcte des animations entre les activités.</a:t>
            </a:r>
          </a:p>
          <a:p>
            <a:endParaRPr lang="fr-FR" sz="1200" dirty="0">
              <a:solidFill>
                <a:schemeClr val="tx1"/>
              </a:solidFill>
              <a:latin typeface="Calibri" panose="020F0502020204030204" pitchFamily="34" charset="0"/>
            </a:endParaRPr>
          </a:p>
        </p:txBody>
      </p:sp>
      <p:sp>
        <p:nvSpPr>
          <p:cNvPr id="2" name="Espace réservé du texte 1">
            <a:extLst>
              <a:ext uri="{FF2B5EF4-FFF2-40B4-BE49-F238E27FC236}">
                <a16:creationId xmlns:a16="http://schemas.microsoft.com/office/drawing/2014/main" id="{005830E5-252F-414F-84DA-9B243AC4C0A2}"/>
              </a:ext>
            </a:extLst>
          </p:cNvPr>
          <p:cNvSpPr>
            <a:spLocks noGrp="1"/>
          </p:cNvSpPr>
          <p:nvPr>
            <p:ph type="body" sz="quarter" idx="10"/>
          </p:nvPr>
        </p:nvSpPr>
        <p:spPr/>
        <p:txBody>
          <a:bodyPr/>
          <a:lstStyle/>
          <a:p>
            <a:r>
              <a:rPr lang="fr-FR" dirty="0"/>
              <a:t>9 heures</a:t>
            </a:r>
          </a:p>
        </p:txBody>
      </p:sp>
    </p:spTree>
    <p:extLst>
      <p:ext uri="{BB962C8B-B14F-4D97-AF65-F5344CB8AC3E}">
        <p14:creationId xmlns:p14="http://schemas.microsoft.com/office/powerpoint/2010/main" val="310285181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7149D233-8F88-4851-8C07-374CADBCF1F6}"/>
              </a:ext>
            </a:extLst>
          </p:cNvPr>
          <p:cNvSpPr>
            <a:spLocks noGrp="1"/>
          </p:cNvSpPr>
          <p:nvPr>
            <p:ph type="body" sz="quarter" idx="14"/>
          </p:nvPr>
        </p:nvSpPr>
        <p:spPr/>
        <p:txBody>
          <a:bodyPr/>
          <a:lstStyle/>
          <a:p>
            <a:r>
              <a:rPr lang="fr-FR" sz="1200" dirty="0">
                <a:solidFill>
                  <a:schemeClr val="tx1"/>
                </a:solidFill>
                <a:latin typeface="Calibri" panose="020F0502020204030204" pitchFamily="34" charset="0"/>
              </a:rPr>
              <a:t>Manipulation des fichiers des styles ;</a:t>
            </a:r>
          </a:p>
          <a:p>
            <a:r>
              <a:rPr lang="fr-FR" sz="1200" dirty="0">
                <a:solidFill>
                  <a:schemeClr val="tx1"/>
                </a:solidFill>
                <a:latin typeface="Calibri" panose="020F0502020204030204" pitchFamily="34" charset="0"/>
              </a:rPr>
              <a:t>Utilisation des fichiers ressources ;</a:t>
            </a:r>
          </a:p>
          <a:p>
            <a:r>
              <a:rPr lang="fr-FR" sz="1200" dirty="0">
                <a:solidFill>
                  <a:schemeClr val="tx1"/>
                </a:solidFill>
                <a:latin typeface="Calibri" panose="020F0502020204030204" pitchFamily="34" charset="0"/>
              </a:rPr>
              <a:t>Intégration de </a:t>
            </a:r>
            <a:r>
              <a:rPr lang="fr-FR" sz="1200" dirty="0" err="1">
                <a:solidFill>
                  <a:schemeClr val="tx1"/>
                </a:solidFill>
                <a:latin typeface="Calibri" panose="020F0502020204030204" pitchFamily="34" charset="0"/>
              </a:rPr>
              <a:t>Material</a:t>
            </a:r>
            <a:r>
              <a:rPr lang="fr-FR" sz="1200" dirty="0">
                <a:solidFill>
                  <a:schemeClr val="tx1"/>
                </a:solidFill>
                <a:latin typeface="Calibri" panose="020F0502020204030204" pitchFamily="34" charset="0"/>
              </a:rPr>
              <a:t> design ;</a:t>
            </a:r>
          </a:p>
          <a:p>
            <a:r>
              <a:rPr lang="fr-FR" sz="1200" dirty="0">
                <a:solidFill>
                  <a:schemeClr val="tx1"/>
                </a:solidFill>
                <a:latin typeface="Calibri" panose="020F0502020204030204" pitchFamily="34" charset="0"/>
              </a:rPr>
              <a:t>Maitrise des Canvas.</a:t>
            </a:r>
          </a:p>
          <a:p>
            <a:endParaRPr lang="fr-FR" sz="1100" dirty="0">
              <a:solidFill>
                <a:schemeClr val="tx1"/>
              </a:solidFill>
            </a:endParaRPr>
          </a:p>
        </p:txBody>
      </p:sp>
      <p:sp>
        <p:nvSpPr>
          <p:cNvPr id="9" name="Espace réservé du texte 8">
            <a:extLst>
              <a:ext uri="{FF2B5EF4-FFF2-40B4-BE49-F238E27FC236}">
                <a16:creationId xmlns:a16="http://schemas.microsoft.com/office/drawing/2014/main" id="{2AE82844-D1B4-40BD-994D-1E7FB4D8DEFF}"/>
              </a:ext>
            </a:extLst>
          </p:cNvPr>
          <p:cNvSpPr>
            <a:spLocks noGrp="1"/>
          </p:cNvSpPr>
          <p:nvPr>
            <p:ph type="body" sz="quarter" idx="15"/>
          </p:nvPr>
        </p:nvSpPr>
        <p:spPr/>
        <p:txBody>
          <a:bodyPr/>
          <a:lstStyle/>
          <a:p>
            <a:r>
              <a:rPr lang="fr-FR" dirty="0"/>
              <a:t>3 heures</a:t>
            </a:r>
          </a:p>
        </p:txBody>
      </p:sp>
      <p:sp>
        <p:nvSpPr>
          <p:cNvPr id="2" name="Espace réservé du texte 1">
            <a:extLst>
              <a:ext uri="{FF2B5EF4-FFF2-40B4-BE49-F238E27FC236}">
                <a16:creationId xmlns:a16="http://schemas.microsoft.com/office/drawing/2014/main" id="{2312BE40-E3D8-469F-B888-B719E2C041C9}"/>
              </a:ext>
            </a:extLst>
          </p:cNvPr>
          <p:cNvSpPr>
            <a:spLocks noGrp="1"/>
          </p:cNvSpPr>
          <p:nvPr>
            <p:ph type="body" sz="quarter" idx="12"/>
          </p:nvPr>
        </p:nvSpPr>
        <p:spPr/>
        <p:txBody>
          <a:bodyPr/>
          <a:lstStyle/>
          <a:p>
            <a:r>
              <a:rPr lang="fr-FR" dirty="0"/>
              <a:t>CHAPITRE 1</a:t>
            </a:r>
          </a:p>
        </p:txBody>
      </p:sp>
      <p:sp>
        <p:nvSpPr>
          <p:cNvPr id="7" name="Espace réservé du texte 6">
            <a:extLst>
              <a:ext uri="{FF2B5EF4-FFF2-40B4-BE49-F238E27FC236}">
                <a16:creationId xmlns:a16="http://schemas.microsoft.com/office/drawing/2014/main" id="{ACC2B79D-565E-45C1-9BF1-34815CEC39FF}"/>
              </a:ext>
            </a:extLst>
          </p:cNvPr>
          <p:cNvSpPr>
            <a:spLocks noGrp="1"/>
          </p:cNvSpPr>
          <p:nvPr>
            <p:ph type="body" sz="quarter" idx="13"/>
          </p:nvPr>
        </p:nvSpPr>
        <p:spPr/>
        <p:txBody>
          <a:bodyPr/>
          <a:lstStyle/>
          <a:p>
            <a:r>
              <a:rPr lang="en-US" sz="1800" dirty="0">
                <a:effectLst/>
                <a:latin typeface="Calibri" panose="020F0502020204030204" pitchFamily="34" charset="0"/>
                <a:ea typeface="Liberation Sans Narrow"/>
              </a:rPr>
              <a:t>Coder des custom view</a:t>
            </a:r>
            <a:endParaRPr lang="fr-FR" dirty="0"/>
          </a:p>
        </p:txBody>
      </p:sp>
    </p:spTree>
    <p:extLst>
      <p:ext uri="{BB962C8B-B14F-4D97-AF65-F5344CB8AC3E}">
        <p14:creationId xmlns:p14="http://schemas.microsoft.com/office/powerpoint/2010/main" val="11886315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1</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b="1" dirty="0">
                <a:solidFill>
                  <a:srgbClr val="FF7800"/>
                </a:solidFill>
              </a:rPr>
              <a:t>Manipulation des fichiers des styles </a:t>
            </a:r>
          </a:p>
          <a:p>
            <a:r>
              <a:rPr lang="fr-FR" sz="1200" dirty="0">
                <a:latin typeface="Calibri" panose="020F0502020204030204" pitchFamily="34" charset="0"/>
              </a:rPr>
              <a:t>Utilisation des fichiers ressources </a:t>
            </a:r>
          </a:p>
          <a:p>
            <a:r>
              <a:rPr lang="fr-FR" sz="1200" dirty="0">
                <a:latin typeface="Calibri" panose="020F0502020204030204" pitchFamily="34" charset="0"/>
              </a:rPr>
              <a:t>Intégration de </a:t>
            </a:r>
            <a:r>
              <a:rPr lang="fr-FR" sz="1200" dirty="0" err="1">
                <a:latin typeface="Calibri" panose="020F0502020204030204" pitchFamily="34" charset="0"/>
              </a:rPr>
              <a:t>Material</a:t>
            </a:r>
            <a:r>
              <a:rPr lang="fr-FR" sz="1200" dirty="0">
                <a:latin typeface="Calibri" panose="020F0502020204030204" pitchFamily="34" charset="0"/>
              </a:rPr>
              <a:t> design </a:t>
            </a:r>
          </a:p>
          <a:p>
            <a:r>
              <a:rPr lang="fr-FR" sz="1200" dirty="0">
                <a:latin typeface="Calibri" panose="020F0502020204030204" pitchFamily="34" charset="0"/>
              </a:rPr>
              <a:t>Maitrise des Canvas</a:t>
            </a:r>
          </a:p>
          <a:p>
            <a:endParaRPr lang="fr-FR" sz="1200" dirty="0"/>
          </a:p>
        </p:txBody>
      </p:sp>
    </p:spTree>
    <p:extLst>
      <p:ext uri="{BB962C8B-B14F-4D97-AF65-F5344CB8AC3E}">
        <p14:creationId xmlns:p14="http://schemas.microsoft.com/office/powerpoint/2010/main" val="7834024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r>
              <a:rPr lang="fr-FR" dirty="0" err="1">
                <a:solidFill>
                  <a:schemeClr val="tx1"/>
                </a:solidFill>
              </a:rPr>
              <a:t>Drawable</a:t>
            </a:r>
            <a:r>
              <a:rPr lang="fr-FR" dirty="0">
                <a:solidFill>
                  <a:schemeClr val="tx1"/>
                </a:solidFill>
              </a:rPr>
              <a:t> : classe Android générique utilisée pour représenter tout type de graphique.</a:t>
            </a:r>
          </a:p>
          <a:p>
            <a:r>
              <a:rPr lang="fr-FR" dirty="0">
                <a:solidFill>
                  <a:schemeClr val="tx1"/>
                </a:solidFill>
              </a:rPr>
              <a:t>Tous les </a:t>
            </a:r>
            <a:r>
              <a:rPr lang="fr-FR" dirty="0" err="1">
                <a:solidFill>
                  <a:schemeClr val="tx1"/>
                </a:solidFill>
              </a:rPr>
              <a:t>drawables</a:t>
            </a:r>
            <a:r>
              <a:rPr lang="fr-FR" dirty="0">
                <a:solidFill>
                  <a:schemeClr val="tx1"/>
                </a:solidFill>
              </a:rPr>
              <a:t> sont stockés dans le dossier du projet </a:t>
            </a:r>
            <a:r>
              <a:rPr lang="fr-FR" dirty="0" err="1">
                <a:solidFill>
                  <a:schemeClr val="tx1"/>
                </a:solidFill>
              </a:rPr>
              <a:t>res</a:t>
            </a:r>
            <a:r>
              <a:rPr lang="fr-FR" dirty="0">
                <a:solidFill>
                  <a:schemeClr val="tx1"/>
                </a:solidFill>
              </a:rPr>
              <a:t>/</a:t>
            </a:r>
            <a:r>
              <a:rPr lang="fr-FR" dirty="0" err="1">
                <a:solidFill>
                  <a:schemeClr val="tx1"/>
                </a:solidFill>
              </a:rPr>
              <a:t>drawable</a:t>
            </a:r>
            <a:r>
              <a:rPr lang="fr-FR" dirty="0">
                <a:solidFill>
                  <a:schemeClr val="tx1"/>
                </a:solidFill>
              </a:rPr>
              <a:t>.</a:t>
            </a:r>
          </a:p>
          <a:p>
            <a:endParaRPr lang="fr-FR" dirty="0"/>
          </a:p>
          <a:p>
            <a:endParaRPr lang="fr-FR" dirty="0"/>
          </a:p>
          <a:p>
            <a:r>
              <a:rPr lang="fr-FR" sz="1600" b="1" dirty="0">
                <a:solidFill>
                  <a:srgbClr val="FF7800"/>
                </a:solidFill>
              </a:rPr>
              <a:t>C</a:t>
            </a:r>
            <a:r>
              <a:rPr lang="en" sz="1600" b="1" dirty="0">
                <a:solidFill>
                  <a:srgbClr val="FF7800"/>
                </a:solidFill>
              </a:rPr>
              <a:t>lasses Drawable</a:t>
            </a:r>
          </a:p>
          <a:p>
            <a:pPr marL="0" lvl="0" indent="0" algn="l" rtl="0">
              <a:spcBef>
                <a:spcPts val="0"/>
              </a:spcBef>
              <a:spcAft>
                <a:spcPts val="0"/>
              </a:spcAft>
              <a:buNone/>
            </a:pPr>
            <a:r>
              <a:rPr lang="en-US" u="sng" dirty="0">
                <a:solidFill>
                  <a:schemeClr val="hlink"/>
                </a:solidFill>
                <a:hlinkClick r:id="rId2">
                  <a:extLst>
                    <a:ext uri="{A12FA001-AC4F-418D-AE19-62706E023703}">
                      <ahyp:hlinkClr xmlns:ahyp="http://schemas.microsoft.com/office/drawing/2018/hyperlinkcolor" val="tx"/>
                    </a:ext>
                  </a:extLst>
                </a:hlinkClick>
              </a:rPr>
              <a:t>Bitmap File</a:t>
            </a:r>
            <a:endParaRPr lang="en-US" u="sng" dirty="0">
              <a:solidFill>
                <a:schemeClr val="hlink"/>
              </a:solidFill>
            </a:endParaRPr>
          </a:p>
          <a:p>
            <a:pPr marL="0" lvl="0" indent="0" algn="l" rtl="0">
              <a:spcBef>
                <a:spcPts val="0"/>
              </a:spcBef>
              <a:spcAft>
                <a:spcPts val="0"/>
              </a:spcAft>
              <a:buNone/>
            </a:pPr>
            <a:r>
              <a:rPr lang="en-US" u="sng" dirty="0">
                <a:solidFill>
                  <a:schemeClr val="hlink"/>
                </a:solidFill>
                <a:hlinkClick r:id="rId3">
                  <a:extLst>
                    <a:ext uri="{A12FA001-AC4F-418D-AE19-62706E023703}">
                      <ahyp:hlinkClr xmlns:ahyp="http://schemas.microsoft.com/office/drawing/2018/hyperlinkcolor" val="tx"/>
                    </a:ext>
                  </a:extLst>
                </a:hlinkClick>
              </a:rPr>
              <a:t>Nine-Patch File</a:t>
            </a:r>
            <a:endParaRPr lang="en-US" u="sng" dirty="0">
              <a:solidFill>
                <a:schemeClr val="hlink"/>
              </a:solidFill>
            </a:endParaRPr>
          </a:p>
          <a:p>
            <a:pPr marL="0" lvl="0" indent="0" algn="l" rtl="0">
              <a:spcBef>
                <a:spcPts val="0"/>
              </a:spcBef>
              <a:spcAft>
                <a:spcPts val="0"/>
              </a:spcAft>
              <a:buNone/>
            </a:pPr>
            <a:r>
              <a:rPr lang="en-US" u="sng" dirty="0">
                <a:solidFill>
                  <a:schemeClr val="hlink"/>
                </a:solidFill>
                <a:hlinkClick r:id="rId4">
                  <a:extLst>
                    <a:ext uri="{A12FA001-AC4F-418D-AE19-62706E023703}">
                      <ahyp:hlinkClr xmlns:ahyp="http://schemas.microsoft.com/office/drawing/2018/hyperlinkcolor" val="tx"/>
                    </a:ext>
                  </a:extLst>
                </a:hlinkClick>
              </a:rPr>
              <a:t>Layer List Drawable</a:t>
            </a:r>
            <a:endParaRPr lang="en-US" u="sng" dirty="0">
              <a:solidFill>
                <a:schemeClr val="hlink"/>
              </a:solidFill>
            </a:endParaRPr>
          </a:p>
          <a:p>
            <a:pPr marL="0" lvl="0" indent="0" algn="l" rtl="0">
              <a:spcBef>
                <a:spcPts val="0"/>
              </a:spcBef>
              <a:spcAft>
                <a:spcPts val="0"/>
              </a:spcAft>
              <a:buNone/>
            </a:pPr>
            <a:r>
              <a:rPr lang="en-US" u="sng" dirty="0">
                <a:solidFill>
                  <a:schemeClr val="hlink"/>
                </a:solidFill>
                <a:hlinkClick r:id="rId5">
                  <a:extLst>
                    <a:ext uri="{A12FA001-AC4F-418D-AE19-62706E023703}">
                      <ahyp:hlinkClr xmlns:ahyp="http://schemas.microsoft.com/office/drawing/2018/hyperlinkcolor" val="tx"/>
                    </a:ext>
                  </a:extLst>
                </a:hlinkClick>
              </a:rPr>
              <a:t>Shape Drawable</a:t>
            </a:r>
            <a:endParaRPr lang="en-US" u="sng" dirty="0">
              <a:solidFill>
                <a:schemeClr val="hlink"/>
              </a:solidFill>
            </a:endParaRPr>
          </a:p>
          <a:p>
            <a:pPr marL="0" lvl="0" indent="0" algn="l" rtl="0">
              <a:spcBef>
                <a:spcPts val="0"/>
              </a:spcBef>
              <a:spcAft>
                <a:spcPts val="0"/>
              </a:spcAft>
              <a:buNone/>
            </a:pPr>
            <a:r>
              <a:rPr lang="en-US" u="sng" dirty="0">
                <a:solidFill>
                  <a:schemeClr val="hlink"/>
                </a:solidFill>
                <a:hlinkClick r:id="rId6">
                  <a:extLst>
                    <a:ext uri="{A12FA001-AC4F-418D-AE19-62706E023703}">
                      <ahyp:hlinkClr xmlns:ahyp="http://schemas.microsoft.com/office/drawing/2018/hyperlinkcolor" val="tx"/>
                    </a:ext>
                  </a:extLst>
                </a:hlinkClick>
              </a:rPr>
              <a:t>State List Drawable</a:t>
            </a:r>
            <a:endParaRPr lang="en-US" u="sng" dirty="0">
              <a:solidFill>
                <a:schemeClr val="hlink"/>
              </a:solidFill>
            </a:endParaRPr>
          </a:p>
          <a:p>
            <a:pPr marL="0" lvl="0" indent="0" algn="l" rtl="0">
              <a:spcBef>
                <a:spcPts val="0"/>
              </a:spcBef>
              <a:spcAft>
                <a:spcPts val="0"/>
              </a:spcAft>
              <a:buNone/>
            </a:pPr>
            <a:r>
              <a:rPr lang="en-US" u="sng" dirty="0">
                <a:solidFill>
                  <a:schemeClr val="hlink"/>
                </a:solidFill>
                <a:hlinkClick r:id="rId7">
                  <a:extLst>
                    <a:ext uri="{A12FA001-AC4F-418D-AE19-62706E023703}">
                      <ahyp:hlinkClr xmlns:ahyp="http://schemas.microsoft.com/office/drawing/2018/hyperlinkcolor" val="tx"/>
                    </a:ext>
                  </a:extLst>
                </a:hlinkClick>
              </a:rPr>
              <a:t>Level List Drawable</a:t>
            </a:r>
            <a:endParaRPr lang="en-US" u="sng" dirty="0">
              <a:solidFill>
                <a:schemeClr val="hlink"/>
              </a:solidFill>
            </a:endParaRPr>
          </a:p>
          <a:p>
            <a:pPr marL="0" lvl="0" indent="0" algn="l" rtl="0">
              <a:spcBef>
                <a:spcPts val="0"/>
              </a:spcBef>
              <a:spcAft>
                <a:spcPts val="0"/>
              </a:spcAft>
              <a:buNone/>
            </a:pPr>
            <a:r>
              <a:rPr lang="fr-FR" u="sng" dirty="0">
                <a:solidFill>
                  <a:schemeClr val="hlink"/>
                </a:solidFill>
                <a:hlinkClick r:id="rId8">
                  <a:extLst>
                    <a:ext uri="{A12FA001-AC4F-418D-AE19-62706E023703}">
                      <ahyp:hlinkClr xmlns:ahyp="http://schemas.microsoft.com/office/drawing/2018/hyperlinkcolor" val="tx"/>
                    </a:ext>
                  </a:extLst>
                </a:hlinkClick>
              </a:rPr>
              <a:t>Transition </a:t>
            </a:r>
            <a:r>
              <a:rPr lang="fr-FR" u="sng" dirty="0" err="1">
                <a:solidFill>
                  <a:schemeClr val="hlink"/>
                </a:solidFill>
                <a:hlinkClick r:id="rId8">
                  <a:extLst>
                    <a:ext uri="{A12FA001-AC4F-418D-AE19-62706E023703}">
                      <ahyp:hlinkClr xmlns:ahyp="http://schemas.microsoft.com/office/drawing/2018/hyperlinkcolor" val="tx"/>
                    </a:ext>
                  </a:extLst>
                </a:hlinkClick>
              </a:rPr>
              <a:t>Drawable</a:t>
            </a:r>
            <a:endParaRPr lang="fr-FR" u="sng" dirty="0">
              <a:solidFill>
                <a:schemeClr val="hlink"/>
              </a:solidFill>
            </a:endParaRPr>
          </a:p>
          <a:p>
            <a:pPr marL="0" lvl="0" indent="0" algn="l" rtl="0">
              <a:spcBef>
                <a:spcPts val="0"/>
              </a:spcBef>
              <a:spcAft>
                <a:spcPts val="0"/>
              </a:spcAft>
              <a:buNone/>
            </a:pPr>
            <a:r>
              <a:rPr lang="fr-FR" u="sng" dirty="0" err="1">
                <a:solidFill>
                  <a:schemeClr val="hlink"/>
                </a:solidFill>
                <a:hlinkClick r:id="rId9">
                  <a:extLst>
                    <a:ext uri="{A12FA001-AC4F-418D-AE19-62706E023703}">
                      <ahyp:hlinkClr xmlns:ahyp="http://schemas.microsoft.com/office/drawing/2018/hyperlinkcolor" val="tx"/>
                    </a:ext>
                  </a:extLst>
                </a:hlinkClick>
              </a:rPr>
              <a:t>Vector</a:t>
            </a:r>
            <a:r>
              <a:rPr lang="fr-FR" u="sng" dirty="0">
                <a:solidFill>
                  <a:schemeClr val="hlink"/>
                </a:solidFill>
                <a:hlinkClick r:id="rId9">
                  <a:extLst>
                    <a:ext uri="{A12FA001-AC4F-418D-AE19-62706E023703}">
                      <ahyp:hlinkClr xmlns:ahyp="http://schemas.microsoft.com/office/drawing/2018/hyperlinkcolor" val="tx"/>
                    </a:ext>
                  </a:extLst>
                </a:hlinkClick>
              </a:rPr>
              <a:t> </a:t>
            </a:r>
            <a:r>
              <a:rPr lang="fr-FR" u="sng" dirty="0" err="1">
                <a:solidFill>
                  <a:schemeClr val="hlink"/>
                </a:solidFill>
                <a:hlinkClick r:id="rId9">
                  <a:extLst>
                    <a:ext uri="{A12FA001-AC4F-418D-AE19-62706E023703}">
                      <ahyp:hlinkClr xmlns:ahyp="http://schemas.microsoft.com/office/drawing/2018/hyperlinkcolor" val="tx"/>
                    </a:ext>
                  </a:extLst>
                </a:hlinkClick>
              </a:rPr>
              <a:t>Drawable</a:t>
            </a:r>
            <a:endParaRPr lang="fr-FR" u="sng" dirty="0">
              <a:solidFill>
                <a:schemeClr val="hlink"/>
              </a:solidFill>
            </a:endParaRPr>
          </a:p>
          <a:p>
            <a:pPr marL="0" lvl="0" indent="0" algn="l" rtl="0">
              <a:spcBef>
                <a:spcPts val="0"/>
              </a:spcBef>
              <a:spcAft>
                <a:spcPts val="0"/>
              </a:spcAft>
              <a:buNone/>
            </a:pPr>
            <a:r>
              <a:rPr lang="en-US" u="sng" dirty="0">
                <a:solidFill>
                  <a:schemeClr val="hlink"/>
                </a:solidFill>
              </a:rPr>
              <a:t>… et </a:t>
            </a:r>
            <a:r>
              <a:rPr lang="en-US" u="sng" dirty="0" err="1">
                <a:solidFill>
                  <a:schemeClr val="hlink"/>
                </a:solidFill>
              </a:rPr>
              <a:t>autres</a:t>
            </a:r>
            <a:endParaRPr lang="fr-FR" u="sng" dirty="0">
              <a:solidFill>
                <a:schemeClr val="hlink"/>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 </a:t>
            </a:r>
            <a:r>
              <a:rPr lang="en" dirty="0"/>
              <a:t>Drawables</a:t>
            </a:r>
            <a:endParaRPr lang="fr-FR" dirty="0"/>
          </a:p>
        </p:txBody>
      </p:sp>
      <p:sp>
        <p:nvSpPr>
          <p:cNvPr id="3" name="Content Placeholder 2">
            <a:extLst>
              <a:ext uri="{FF2B5EF4-FFF2-40B4-BE49-F238E27FC236}">
                <a16:creationId xmlns:a16="http://schemas.microsoft.com/office/drawing/2014/main" id="{47BBB826-8B29-AC56-C7D6-427BE8A9F0E2}"/>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Format PNG (.png), JPG (.jpg), ou GIF (.gif) ;</a:t>
            </a:r>
          </a:p>
          <a:p>
            <a:pPr marL="171450" indent="-171450">
              <a:buFont typeface="Arial" panose="020B0604020202020204" pitchFamily="34" charset="0"/>
              <a:buChar char="•"/>
            </a:pPr>
            <a:r>
              <a:rPr lang="fr-FR" dirty="0">
                <a:solidFill>
                  <a:schemeClr val="tx1"/>
                </a:solidFill>
              </a:rPr>
              <a:t>BMP non compressé (.</a:t>
            </a:r>
            <a:r>
              <a:rPr lang="fr-FR" dirty="0" err="1">
                <a:solidFill>
                  <a:schemeClr val="tx1"/>
                </a:solidFill>
              </a:rPr>
              <a:t>bmp</a:t>
            </a:r>
            <a:r>
              <a:rPr lang="fr-FR" dirty="0">
                <a:solidFill>
                  <a:schemeClr val="tx1"/>
                </a:solidFill>
              </a:rPr>
              <a:t>) ;</a:t>
            </a:r>
          </a:p>
          <a:p>
            <a:pPr marL="171450" indent="-171450">
              <a:buFont typeface="Arial" panose="020B0604020202020204" pitchFamily="34" charset="0"/>
              <a:buChar char="•"/>
            </a:pPr>
            <a:r>
              <a:rPr lang="fr-FR" dirty="0" err="1">
                <a:solidFill>
                  <a:schemeClr val="tx1"/>
                </a:solidFill>
              </a:rPr>
              <a:t>WebP</a:t>
            </a:r>
            <a:r>
              <a:rPr lang="fr-FR" dirty="0">
                <a:solidFill>
                  <a:schemeClr val="tx1"/>
                </a:solidFill>
              </a:rPr>
              <a:t> (4.0 et plus) ;</a:t>
            </a:r>
          </a:p>
          <a:p>
            <a:pPr marL="171450" indent="-171450">
              <a:buFont typeface="Arial" panose="020B0604020202020204" pitchFamily="34" charset="0"/>
              <a:buChar char="•"/>
            </a:pPr>
            <a:r>
              <a:rPr lang="fr-FR" dirty="0">
                <a:solidFill>
                  <a:schemeClr val="tx1"/>
                </a:solidFill>
              </a:rPr>
              <a:t>Crée un type de données </a:t>
            </a:r>
            <a:r>
              <a:rPr lang="fr-FR" dirty="0" err="1">
                <a:solidFill>
                  <a:schemeClr val="tx1"/>
                </a:solidFill>
              </a:rPr>
              <a:t>BitmapDrawable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Placé directement dans </a:t>
            </a:r>
            <a:r>
              <a:rPr lang="fr-FR" dirty="0" err="1">
                <a:solidFill>
                  <a:schemeClr val="tx1"/>
                </a:solidFill>
              </a:rPr>
              <a:t>res</a:t>
            </a:r>
            <a:r>
              <a:rPr lang="fr-FR" dirty="0">
                <a:solidFill>
                  <a:schemeClr val="tx1"/>
                </a:solidFill>
              </a:rPr>
              <a:t>/</a:t>
            </a:r>
            <a:r>
              <a:rPr lang="fr-FR" dirty="0" err="1">
                <a:solidFill>
                  <a:schemeClr val="tx1"/>
                </a:solidFill>
              </a:rPr>
              <a:t>drawables</a:t>
            </a:r>
            <a:r>
              <a:rPr lang="fr-FR" dirty="0">
                <a:solidFill>
                  <a:schemeClr val="tx1"/>
                </a:solidFill>
              </a:rPr>
              <a:t>.</a:t>
            </a:r>
          </a:p>
          <a:p>
            <a:pPr marL="171450" indent="-171450">
              <a:buFont typeface="Arial" panose="020B0604020202020204" pitchFamily="34" charset="0"/>
              <a:buChar char="•"/>
            </a:pPr>
            <a:endParaRPr lang="fr-FR" dirty="0"/>
          </a:p>
          <a:p>
            <a:r>
              <a:rPr lang="fr-FR" sz="1600" b="1" dirty="0">
                <a:solidFill>
                  <a:srgbClr val="FF7800"/>
                </a:solidFill>
              </a:rPr>
              <a:t>Référencement des dessins</a:t>
            </a:r>
          </a:p>
          <a:p>
            <a:endParaRPr lang="fr-FR" sz="1600" b="1" dirty="0">
              <a:solidFill>
                <a:srgbClr val="FF7800"/>
              </a:solidFill>
            </a:endParaRPr>
          </a:p>
          <a:p>
            <a:pPr marL="76200" lvl="0" algn="l" rtl="0">
              <a:spcBef>
                <a:spcPts val="0"/>
              </a:spcBef>
              <a:spcAft>
                <a:spcPts val="0"/>
              </a:spcAft>
              <a:buSzPts val="2400"/>
            </a:pPr>
            <a:r>
              <a:rPr lang="fr-FR" dirty="0"/>
              <a:t>XML: </a:t>
            </a:r>
            <a:r>
              <a:rPr lang="fr-FR" dirty="0">
                <a:latin typeface="Consolas"/>
                <a:ea typeface="Consolas"/>
                <a:cs typeface="Consolas"/>
                <a:sym typeface="Consolas"/>
              </a:rPr>
              <a:t>@[package:]drawable/filenam</a:t>
            </a:r>
            <a:r>
              <a:rPr lang="fr-FR" dirty="0"/>
              <a:t>e</a:t>
            </a:r>
            <a:endParaRPr lang="fr-FR" dirty="0">
              <a:solidFill>
                <a:srgbClr val="000000"/>
              </a:solidFill>
              <a:latin typeface="Consolas"/>
              <a:ea typeface="Consolas"/>
              <a:cs typeface="Consolas"/>
              <a:sym typeface="Consolas"/>
            </a:endParaRPr>
          </a:p>
          <a:p>
            <a:pPr marL="457200" lvl="0" indent="0" algn="l" rtl="0">
              <a:lnSpc>
                <a:spcPct val="100000"/>
              </a:lnSpc>
              <a:spcBef>
                <a:spcPts val="0"/>
              </a:spcBef>
              <a:spcAft>
                <a:spcPts val="0"/>
              </a:spcAft>
              <a:buNone/>
            </a:pPr>
            <a:r>
              <a:rPr lang="fr-FR" dirty="0">
                <a:solidFill>
                  <a:srgbClr val="000000"/>
                </a:solidFill>
                <a:latin typeface="Consolas"/>
                <a:ea typeface="Consolas"/>
                <a:cs typeface="Consolas"/>
                <a:sym typeface="Consolas"/>
              </a:rPr>
              <a:t>&lt;</a:t>
            </a:r>
            <a:r>
              <a:rPr lang="fr-FR" dirty="0" err="1">
                <a:solidFill>
                  <a:srgbClr val="000000"/>
                </a:solidFill>
                <a:latin typeface="Consolas"/>
                <a:ea typeface="Consolas"/>
                <a:cs typeface="Consolas"/>
                <a:sym typeface="Consolas"/>
              </a:rPr>
              <a:t>ImageView</a:t>
            </a:r>
            <a:endParaRPr lang="fr-FR" dirty="0">
              <a:solidFill>
                <a:srgbClr val="000000"/>
              </a:solidFill>
              <a:latin typeface="Consolas"/>
              <a:ea typeface="Consolas"/>
              <a:cs typeface="Consolas"/>
              <a:sym typeface="Consolas"/>
            </a:endParaRPr>
          </a:p>
          <a:p>
            <a:pPr marL="457200" lvl="0" indent="0" algn="l" rtl="0">
              <a:lnSpc>
                <a:spcPct val="100000"/>
              </a:lnSpc>
              <a:spcBef>
                <a:spcPts val="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android:layout_height</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wrap_content</a:t>
            </a:r>
            <a:r>
              <a:rPr lang="fr-FR"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android:layout_width</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wrap_content</a:t>
            </a:r>
            <a:r>
              <a:rPr lang="fr-FR"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android:src</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drawable</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myimage</a:t>
            </a:r>
            <a:r>
              <a:rPr lang="fr-FR" dirty="0">
                <a:solidFill>
                  <a:srgbClr val="000000"/>
                </a:solidFill>
                <a:latin typeface="Consolas"/>
                <a:ea typeface="Consolas"/>
                <a:cs typeface="Consolas"/>
                <a:sym typeface="Consolas"/>
              </a:rPr>
              <a:t>" /&gt;</a:t>
            </a:r>
          </a:p>
          <a:p>
            <a:pPr marL="0" lvl="0" indent="0" algn="l" rtl="0">
              <a:lnSpc>
                <a:spcPct val="100000"/>
              </a:lnSpc>
              <a:spcBef>
                <a:spcPts val="0"/>
              </a:spcBef>
              <a:spcAft>
                <a:spcPts val="0"/>
              </a:spcAft>
              <a:buNone/>
            </a:pPr>
            <a:endParaRPr lang="fr-FR" dirty="0">
              <a:solidFill>
                <a:srgbClr val="000000"/>
              </a:solidFill>
              <a:latin typeface="Consolas"/>
              <a:ea typeface="Consolas"/>
              <a:cs typeface="Consolas"/>
              <a:sym typeface="Consolas"/>
            </a:endParaRPr>
          </a:p>
          <a:p>
            <a:pPr marL="76200" lvl="0" algn="l" rtl="0">
              <a:spcBef>
                <a:spcPts val="0"/>
              </a:spcBef>
              <a:spcAft>
                <a:spcPts val="0"/>
              </a:spcAft>
              <a:buSzPts val="2400"/>
            </a:pPr>
            <a:r>
              <a:rPr lang="fr-FR" dirty="0"/>
              <a:t>Code Java : </a:t>
            </a:r>
            <a:r>
              <a:rPr lang="fr-FR" dirty="0" err="1">
                <a:latin typeface="Consolas"/>
                <a:ea typeface="Consolas"/>
                <a:cs typeface="Consolas"/>
                <a:sym typeface="Consolas"/>
              </a:rPr>
              <a:t>R.drawable.filename</a:t>
            </a:r>
            <a:endParaRPr lang="fr-FR" dirty="0">
              <a:solidFill>
                <a:srgbClr val="000000"/>
              </a:solidFill>
              <a:latin typeface="Consolas"/>
              <a:ea typeface="Consolas"/>
              <a:cs typeface="Consolas"/>
              <a:sym typeface="Consolas"/>
            </a:endParaRPr>
          </a:p>
          <a:p>
            <a:pPr marL="457200" lvl="0" indent="0" algn="l" rtl="0">
              <a:lnSpc>
                <a:spcPct val="100000"/>
              </a:lnSpc>
              <a:spcBef>
                <a:spcPts val="0"/>
              </a:spcBef>
              <a:spcAft>
                <a:spcPts val="0"/>
              </a:spcAft>
              <a:buNone/>
            </a:pPr>
            <a:r>
              <a:rPr lang="fr-FR" dirty="0" err="1">
                <a:solidFill>
                  <a:srgbClr val="000000"/>
                </a:solidFill>
                <a:latin typeface="Consolas"/>
                <a:ea typeface="Consolas"/>
                <a:cs typeface="Consolas"/>
                <a:sym typeface="Consolas"/>
              </a:rPr>
              <a:t>Resources</a:t>
            </a: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res</a:t>
            </a:r>
            <a:r>
              <a:rPr lang="fr-FR" dirty="0">
                <a:solidFill>
                  <a:srgbClr val="000000"/>
                </a:solidFill>
                <a:latin typeface="Consolas"/>
                <a:ea typeface="Consolas"/>
                <a:cs typeface="Consolas"/>
                <a:sym typeface="Consolas"/>
              </a:rPr>
              <a:t> =</a:t>
            </a:r>
            <a:r>
              <a:rPr lang="fr-FR" u="sng" dirty="0">
                <a:solidFill>
                  <a:schemeClr val="hlink"/>
                </a:solidFill>
                <a:latin typeface="Consolas"/>
                <a:ea typeface="Consolas"/>
                <a:cs typeface="Consolas"/>
                <a:sym typeface="Consolas"/>
                <a:hlinkClick r:id="rId10"/>
              </a:rPr>
              <a:t> </a:t>
            </a:r>
            <a:r>
              <a:rPr lang="fr-FR" u="sng" dirty="0" err="1">
                <a:solidFill>
                  <a:schemeClr val="hlink"/>
                </a:solidFill>
                <a:latin typeface="Consolas"/>
                <a:ea typeface="Consolas"/>
                <a:cs typeface="Consolas"/>
                <a:sym typeface="Consolas"/>
                <a:hlinkClick r:id="rId10"/>
              </a:rPr>
              <a:t>getResources</a:t>
            </a:r>
            <a:r>
              <a:rPr lang="fr-FR" u="sng" dirty="0">
                <a:solidFill>
                  <a:schemeClr val="hlink"/>
                </a:solidFill>
                <a:latin typeface="Consolas"/>
                <a:ea typeface="Consolas"/>
                <a:cs typeface="Consolas"/>
                <a:sym typeface="Consolas"/>
                <a:hlinkClick r:id="rId10"/>
              </a:rPr>
              <a:t>()</a:t>
            </a:r>
            <a:r>
              <a:rPr lang="fr-FR"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dirty="0" err="1">
                <a:solidFill>
                  <a:srgbClr val="000000"/>
                </a:solidFill>
                <a:latin typeface="Consolas"/>
                <a:ea typeface="Consolas"/>
                <a:cs typeface="Consolas"/>
                <a:sym typeface="Consolas"/>
              </a:rPr>
              <a:t>Drawable</a:t>
            </a: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drawable</a:t>
            </a:r>
            <a:r>
              <a:rPr lang="fr-FR" dirty="0">
                <a:solidFill>
                  <a:srgbClr val="000000"/>
                </a:solidFill>
                <a:latin typeface="Consolas"/>
                <a:ea typeface="Consolas"/>
                <a:cs typeface="Consolas"/>
                <a:sym typeface="Consolas"/>
              </a:rPr>
              <a:t> = </a:t>
            </a:r>
            <a:r>
              <a:rPr lang="fr-FR" dirty="0" err="1">
                <a:solidFill>
                  <a:srgbClr val="000000"/>
                </a:solidFill>
                <a:latin typeface="Consolas"/>
                <a:ea typeface="Consolas"/>
                <a:cs typeface="Consolas"/>
                <a:sym typeface="Consolas"/>
              </a:rPr>
              <a:t>res.</a:t>
            </a:r>
            <a:r>
              <a:rPr lang="fr-FR" u="sng" dirty="0" err="1">
                <a:solidFill>
                  <a:schemeClr val="hlink"/>
                </a:solidFill>
                <a:latin typeface="Consolas"/>
                <a:ea typeface="Consolas"/>
                <a:cs typeface="Consolas"/>
                <a:sym typeface="Consolas"/>
                <a:hlinkClick r:id="rId11"/>
              </a:rPr>
              <a:t>getDrawable</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R.drawable.myimage</a:t>
            </a:r>
            <a:r>
              <a:rPr lang="fr-FR" dirty="0">
                <a:solidFill>
                  <a:srgbClr val="000000"/>
                </a:solidFill>
                <a:latin typeface="Consolas"/>
                <a:ea typeface="Consolas"/>
                <a:cs typeface="Consolas"/>
                <a:sym typeface="Consolas"/>
              </a:rPr>
              <a:t>);</a:t>
            </a:r>
            <a:endParaRPr lang="fr-FR" dirty="0">
              <a:solidFill>
                <a:srgbClr val="666600"/>
              </a:solidFill>
              <a:highlight>
                <a:srgbClr val="F7F7F7"/>
              </a:highlight>
              <a:latin typeface="Consolas"/>
              <a:ea typeface="Consolas"/>
              <a:cs typeface="Consolas"/>
              <a:sym typeface="Consolas"/>
            </a:endParaRPr>
          </a:p>
          <a:p>
            <a:endParaRPr lang="fr-FR" sz="1600" b="1" dirty="0">
              <a:solidFill>
                <a:srgbClr val="FF7800"/>
              </a:solidFill>
            </a:endParaRPr>
          </a:p>
        </p:txBody>
      </p:sp>
      <p:sp>
        <p:nvSpPr>
          <p:cNvPr id="4" name="Content Placeholder 3">
            <a:extLst>
              <a:ext uri="{FF2B5EF4-FFF2-40B4-BE49-F238E27FC236}">
                <a16:creationId xmlns:a16="http://schemas.microsoft.com/office/drawing/2014/main" id="{77350505-229D-AF8C-4BD1-39EF40F3C1D4}"/>
              </a:ext>
            </a:extLst>
          </p:cNvPr>
          <p:cNvSpPr>
            <a:spLocks noGrp="1"/>
          </p:cNvSpPr>
          <p:nvPr>
            <p:ph sz="quarter" idx="15"/>
          </p:nvPr>
        </p:nvSpPr>
        <p:spPr/>
        <p:txBody>
          <a:bodyPr/>
          <a:lstStyle/>
          <a:p>
            <a:r>
              <a:rPr lang="en" dirty="0"/>
              <a:t>Bitmaps</a:t>
            </a:r>
            <a:endParaRPr lang="fr-FR" dirty="0"/>
          </a:p>
        </p:txBody>
      </p:sp>
    </p:spTree>
    <p:extLst>
      <p:ext uri="{BB962C8B-B14F-4D97-AF65-F5344CB8AC3E}">
        <p14:creationId xmlns:p14="http://schemas.microsoft.com/office/powerpoint/2010/main" val="8812583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r>
              <a:rPr lang="fr-FR" dirty="0">
                <a:solidFill>
                  <a:schemeClr val="tx1"/>
                </a:solidFill>
              </a:rPr>
              <a:t>Les</a:t>
            </a:r>
            <a:r>
              <a:rPr lang="fr-FR" dirty="0"/>
              <a:t> </a:t>
            </a:r>
            <a:r>
              <a:rPr lang="fr-FR" dirty="0">
                <a:hlinkClick r:id="rId2"/>
              </a:rPr>
              <a:t>fichiers de neuf patchs </a:t>
            </a:r>
            <a:r>
              <a:rPr lang="fr-FR" dirty="0">
                <a:solidFill>
                  <a:schemeClr val="tx1"/>
                </a:solidFill>
              </a:rPr>
              <a:t>(.9.png) sont des PNG avec des régions extensibles.</a:t>
            </a:r>
          </a:p>
          <a:p>
            <a:r>
              <a:rPr lang="fr-FR" dirty="0">
                <a:solidFill>
                  <a:schemeClr val="tx1"/>
                </a:solidFill>
              </a:rPr>
              <a:t>S'étire seulement en plus grand, pas en plus petit, donc commencer avec une petite image.</a:t>
            </a:r>
          </a:p>
          <a:p>
            <a:r>
              <a:rPr lang="fr-FR" dirty="0">
                <a:solidFill>
                  <a:schemeClr val="tx1"/>
                </a:solidFill>
              </a:rPr>
              <a:t>Souvent utilisé pour les arrière-plans des éléments d'interface utilisateur</a:t>
            </a:r>
          </a:p>
          <a:p>
            <a:r>
              <a:rPr lang="fr-FR" dirty="0">
                <a:solidFill>
                  <a:schemeClr val="tx1"/>
                </a:solidFill>
              </a:rPr>
              <a:t>Exemple : l'arrière-plan d'un bouton change de taille en fonction de la longueur de l'étiquette.</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en" dirty="0"/>
              <a:t>Nine-Patch Files</a:t>
            </a:r>
            <a:endParaRPr lang="fr-FR" dirty="0"/>
          </a:p>
        </p:txBody>
      </p:sp>
      <p:sp>
        <p:nvSpPr>
          <p:cNvPr id="3" name="Content Placeholder 2">
            <a:extLst>
              <a:ext uri="{FF2B5EF4-FFF2-40B4-BE49-F238E27FC236}">
                <a16:creationId xmlns:a16="http://schemas.microsoft.com/office/drawing/2014/main" id="{47BBB826-8B29-AC56-C7D6-427BE8A9F0E2}"/>
              </a:ext>
            </a:extLst>
          </p:cNvPr>
          <p:cNvSpPr>
            <a:spLocks noGrp="1"/>
          </p:cNvSpPr>
          <p:nvPr>
            <p:ph sz="quarter" idx="14"/>
          </p:nvPr>
        </p:nvSpPr>
        <p:spPr/>
        <p:txBody>
          <a:bodyPr/>
          <a:lstStyle/>
          <a:p>
            <a:pPr marL="228600" indent="-228600">
              <a:buFont typeface="+mj-lt"/>
              <a:buAutoNum type="arabicPeriod"/>
            </a:pPr>
            <a:r>
              <a:rPr lang="fr-FR" dirty="0">
                <a:solidFill>
                  <a:schemeClr val="tx1"/>
                </a:solidFill>
              </a:rPr>
              <a:t>Placer un petit fichier PNG dans </a:t>
            </a:r>
            <a:r>
              <a:rPr lang="fr-FR" dirty="0" err="1">
                <a:solidFill>
                  <a:schemeClr val="tx1"/>
                </a:solidFill>
              </a:rPr>
              <a:t>res</a:t>
            </a:r>
            <a:r>
              <a:rPr lang="fr-FR" dirty="0">
                <a:solidFill>
                  <a:schemeClr val="tx1"/>
                </a:solidFill>
              </a:rPr>
              <a:t>/</a:t>
            </a:r>
            <a:r>
              <a:rPr lang="fr-FR" dirty="0" err="1">
                <a:solidFill>
                  <a:schemeClr val="tx1"/>
                </a:solidFill>
              </a:rPr>
              <a:t>drawable</a:t>
            </a:r>
            <a:r>
              <a:rPr lang="fr-FR" dirty="0">
                <a:solidFill>
                  <a:schemeClr val="tx1"/>
                </a:solidFill>
              </a:rPr>
              <a:t> ;</a:t>
            </a:r>
          </a:p>
          <a:p>
            <a:pPr marL="228600" indent="-228600">
              <a:buFont typeface="+mj-lt"/>
              <a:buAutoNum type="arabicPeriod"/>
            </a:pPr>
            <a:r>
              <a:rPr lang="fr-FR" dirty="0">
                <a:solidFill>
                  <a:schemeClr val="tx1"/>
                </a:solidFill>
              </a:rPr>
              <a:t>Cliquer avec le bouton droit de la souris et choisir Créer un fichier 9-Patch ;</a:t>
            </a:r>
          </a:p>
          <a:p>
            <a:pPr marL="228600" indent="-228600">
              <a:buFont typeface="+mj-lt"/>
              <a:buAutoNum type="arabicPeriod"/>
            </a:pPr>
            <a:r>
              <a:rPr lang="fr-FR" dirty="0">
                <a:solidFill>
                  <a:schemeClr val="tx1"/>
                </a:solidFill>
              </a:rPr>
              <a:t>Double-clic sur le fichier 9-Patch pour ouvrir l'éditeur ;</a:t>
            </a:r>
          </a:p>
          <a:p>
            <a:pPr marL="228600" indent="-228600">
              <a:buFont typeface="+mj-lt"/>
              <a:buAutoNum type="arabicPeriod"/>
            </a:pPr>
            <a:r>
              <a:rPr lang="fr-FR" dirty="0">
                <a:solidFill>
                  <a:schemeClr val="tx1"/>
                </a:solidFill>
              </a:rPr>
              <a:t>Spécifier les régions extensibles (diapositive suivante).</a:t>
            </a:r>
          </a:p>
          <a:p>
            <a:endParaRPr lang="fr-FR" sz="1600" b="1" dirty="0">
              <a:solidFill>
                <a:srgbClr val="FF7800"/>
              </a:solidFill>
            </a:endParaRPr>
          </a:p>
          <a:p>
            <a:endParaRPr lang="fr-FR" sz="1600" b="1" dirty="0">
              <a:solidFill>
                <a:srgbClr val="FF7800"/>
              </a:solidFill>
            </a:endParaRPr>
          </a:p>
        </p:txBody>
      </p:sp>
      <p:sp>
        <p:nvSpPr>
          <p:cNvPr id="4" name="Content Placeholder 3">
            <a:extLst>
              <a:ext uri="{FF2B5EF4-FFF2-40B4-BE49-F238E27FC236}">
                <a16:creationId xmlns:a16="http://schemas.microsoft.com/office/drawing/2014/main" id="{77350505-229D-AF8C-4BD1-39EF40F3C1D4}"/>
              </a:ext>
            </a:extLst>
          </p:cNvPr>
          <p:cNvSpPr>
            <a:spLocks noGrp="1"/>
          </p:cNvSpPr>
          <p:nvPr>
            <p:ph sz="quarter" idx="15"/>
          </p:nvPr>
        </p:nvSpPr>
        <p:spPr/>
        <p:txBody>
          <a:bodyPr/>
          <a:lstStyle/>
          <a:p>
            <a:r>
              <a:rPr lang="fr-FR" dirty="0"/>
              <a:t>Création de fichiers de type </a:t>
            </a:r>
            <a:r>
              <a:rPr lang="fr-FR" dirty="0" err="1"/>
              <a:t>Nine</a:t>
            </a:r>
            <a:r>
              <a:rPr lang="fr-FR" dirty="0"/>
              <a:t>-Patch</a:t>
            </a:r>
          </a:p>
        </p:txBody>
      </p:sp>
    </p:spTree>
    <p:extLst>
      <p:ext uri="{BB962C8B-B14F-4D97-AF65-F5344CB8AC3E}">
        <p14:creationId xmlns:p14="http://schemas.microsoft.com/office/powerpoint/2010/main" val="15493006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228600" indent="-228600">
              <a:buFont typeface="+mj-lt"/>
              <a:buAutoNum type="arabicPeriod"/>
            </a:pPr>
            <a:r>
              <a:rPr lang="fr-FR" dirty="0">
                <a:solidFill>
                  <a:schemeClr val="tx1"/>
                </a:solidFill>
              </a:rPr>
              <a:t>Bordure pour marquer les régions extensibles en largeur ;</a:t>
            </a:r>
          </a:p>
          <a:p>
            <a:pPr marL="228600" indent="-228600">
              <a:buFont typeface="+mj-lt"/>
              <a:buAutoNum type="arabicPeriod"/>
            </a:pPr>
            <a:r>
              <a:rPr lang="fr-FR" dirty="0">
                <a:solidFill>
                  <a:schemeClr val="tx1"/>
                </a:solidFill>
              </a:rPr>
              <a:t>Régions extensibles marquées pour la hauteur Rose == les deux directions ;</a:t>
            </a:r>
          </a:p>
          <a:p>
            <a:pPr marL="228600" indent="-228600">
              <a:buFont typeface="+mj-lt"/>
              <a:buAutoNum type="arabicPeriod"/>
            </a:pPr>
            <a:r>
              <a:rPr lang="fr-FR" dirty="0">
                <a:solidFill>
                  <a:schemeClr val="tx1"/>
                </a:solidFill>
              </a:rPr>
              <a:t>Cliquer pour rendre les pixels noirs. Shift-clic (ctrl-clic sur Mac) pour annuler le marquage ;</a:t>
            </a:r>
          </a:p>
          <a:p>
            <a:pPr marL="228600" indent="-228600">
              <a:buFont typeface="+mj-lt"/>
              <a:buAutoNum type="arabicPeriod"/>
            </a:pPr>
            <a:r>
              <a:rPr lang="fr-FR" dirty="0">
                <a:solidFill>
                  <a:schemeClr val="tx1"/>
                </a:solidFill>
              </a:rPr>
              <a:t>Zone extensible ;</a:t>
            </a:r>
          </a:p>
          <a:p>
            <a:pPr marL="228600" indent="-228600">
              <a:buFont typeface="+mj-lt"/>
              <a:buAutoNum type="arabicPeriod"/>
            </a:pPr>
            <a:r>
              <a:rPr lang="fr-FR" dirty="0">
                <a:solidFill>
                  <a:schemeClr val="tx1"/>
                </a:solidFill>
              </a:rPr>
              <a:t>Non extensible ;</a:t>
            </a:r>
          </a:p>
          <a:p>
            <a:pPr marL="228600" indent="-228600">
              <a:buFont typeface="+mj-lt"/>
              <a:buAutoNum type="arabicPeriod"/>
            </a:pPr>
            <a:r>
              <a:rPr lang="fr-FR" dirty="0">
                <a:solidFill>
                  <a:schemeClr val="tx1"/>
                </a:solidFill>
              </a:rPr>
              <a:t>Cocher Montrer les patchs ;</a:t>
            </a:r>
          </a:p>
          <a:p>
            <a:pPr marL="228600" indent="-228600">
              <a:buFont typeface="+mj-lt"/>
              <a:buAutoNum type="arabicPeriod"/>
            </a:pPr>
            <a:r>
              <a:rPr lang="fr-FR" dirty="0">
                <a:solidFill>
                  <a:schemeClr val="tx1"/>
                </a:solidFill>
              </a:rPr>
              <a:t>Aperçu de l'image étirée.</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Édition des fichiers de type </a:t>
            </a:r>
            <a:r>
              <a:rPr lang="fr-FR" dirty="0" err="1"/>
              <a:t>Nine</a:t>
            </a:r>
            <a:r>
              <a:rPr lang="fr-FR" dirty="0"/>
              <a:t>-Patch</a:t>
            </a:r>
          </a:p>
        </p:txBody>
      </p:sp>
      <p:pic>
        <p:nvPicPr>
          <p:cNvPr id="22" name="Google Shape;276;p50" descr="Screenshot from 2016-10-23 13:15:05.png">
            <a:extLst>
              <a:ext uri="{FF2B5EF4-FFF2-40B4-BE49-F238E27FC236}">
                <a16:creationId xmlns:a16="http://schemas.microsoft.com/office/drawing/2014/main" id="{F902114C-7CC2-2AE3-31D5-1F07A6F11A95}"/>
              </a:ext>
            </a:extLst>
          </p:cNvPr>
          <p:cNvPicPr preferRelativeResize="0"/>
          <p:nvPr/>
        </p:nvPicPr>
        <p:blipFill rotWithShape="1">
          <a:blip r:embed="rId2">
            <a:alphaModFix/>
          </a:blip>
          <a:srcRect l="26605" t="12165"/>
          <a:stretch/>
        </p:blipFill>
        <p:spPr>
          <a:xfrm>
            <a:off x="7366713" y="2439101"/>
            <a:ext cx="3872249" cy="3634550"/>
          </a:xfrm>
          <a:prstGeom prst="rect">
            <a:avLst/>
          </a:prstGeom>
          <a:noFill/>
          <a:ln>
            <a:noFill/>
          </a:ln>
        </p:spPr>
      </p:pic>
      <p:cxnSp>
        <p:nvCxnSpPr>
          <p:cNvPr id="23" name="Google Shape;277;p50">
            <a:extLst>
              <a:ext uri="{FF2B5EF4-FFF2-40B4-BE49-F238E27FC236}">
                <a16:creationId xmlns:a16="http://schemas.microsoft.com/office/drawing/2014/main" id="{14EDCC02-B9A0-D525-257F-93E86FA59844}"/>
              </a:ext>
            </a:extLst>
          </p:cNvPr>
          <p:cNvCxnSpPr>
            <a:endCxn id="24" idx="2"/>
          </p:cNvCxnSpPr>
          <p:nvPr/>
        </p:nvCxnSpPr>
        <p:spPr>
          <a:xfrm>
            <a:off x="10724463" y="3106551"/>
            <a:ext cx="271800" cy="0"/>
          </a:xfrm>
          <a:prstGeom prst="straightConnector1">
            <a:avLst/>
          </a:prstGeom>
          <a:noFill/>
          <a:ln w="28575" cap="flat" cmpd="sng">
            <a:solidFill>
              <a:srgbClr val="990000"/>
            </a:solidFill>
            <a:prstDash val="solid"/>
            <a:round/>
            <a:headEnd type="none" w="med" len="med"/>
            <a:tailEnd type="none" w="med" len="med"/>
          </a:ln>
        </p:spPr>
      </p:cxnSp>
      <p:sp>
        <p:nvSpPr>
          <p:cNvPr id="24" name="Google Shape;278;p50">
            <a:extLst>
              <a:ext uri="{FF2B5EF4-FFF2-40B4-BE49-F238E27FC236}">
                <a16:creationId xmlns:a16="http://schemas.microsoft.com/office/drawing/2014/main" id="{6E126B63-BBDA-5228-BEC3-27FD589D0622}"/>
              </a:ext>
            </a:extLst>
          </p:cNvPr>
          <p:cNvSpPr/>
          <p:nvPr/>
        </p:nvSpPr>
        <p:spPr>
          <a:xfrm>
            <a:off x="10996263" y="2920851"/>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7</a:t>
            </a:r>
            <a:endParaRPr b="1">
              <a:solidFill>
                <a:srgbClr val="FFFFFF"/>
              </a:solidFill>
            </a:endParaRPr>
          </a:p>
        </p:txBody>
      </p:sp>
      <p:cxnSp>
        <p:nvCxnSpPr>
          <p:cNvPr id="25" name="Google Shape;279;p50">
            <a:extLst>
              <a:ext uri="{FF2B5EF4-FFF2-40B4-BE49-F238E27FC236}">
                <a16:creationId xmlns:a16="http://schemas.microsoft.com/office/drawing/2014/main" id="{3F7F1B09-4029-16DE-CEEC-248735B59261}"/>
              </a:ext>
            </a:extLst>
          </p:cNvPr>
          <p:cNvCxnSpPr>
            <a:endCxn id="34" idx="2"/>
          </p:cNvCxnSpPr>
          <p:nvPr/>
        </p:nvCxnSpPr>
        <p:spPr>
          <a:xfrm>
            <a:off x="7274313" y="5582226"/>
            <a:ext cx="1879500" cy="0"/>
          </a:xfrm>
          <a:prstGeom prst="straightConnector1">
            <a:avLst/>
          </a:prstGeom>
          <a:noFill/>
          <a:ln w="28575" cap="flat" cmpd="sng">
            <a:solidFill>
              <a:srgbClr val="990000"/>
            </a:solidFill>
            <a:prstDash val="solid"/>
            <a:round/>
            <a:headEnd type="none" w="med" len="med"/>
            <a:tailEnd type="none" w="med" len="med"/>
          </a:ln>
        </p:spPr>
      </p:cxnSp>
      <p:sp>
        <p:nvSpPr>
          <p:cNvPr id="26" name="Google Shape;281;p50">
            <a:extLst>
              <a:ext uri="{FF2B5EF4-FFF2-40B4-BE49-F238E27FC236}">
                <a16:creationId xmlns:a16="http://schemas.microsoft.com/office/drawing/2014/main" id="{4A36962A-3434-87F8-9565-AC96E61AB15B}"/>
              </a:ext>
            </a:extLst>
          </p:cNvPr>
          <p:cNvSpPr/>
          <p:nvPr/>
        </p:nvSpPr>
        <p:spPr>
          <a:xfrm>
            <a:off x="6903013" y="5396526"/>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6</a:t>
            </a:r>
            <a:endParaRPr b="1">
              <a:solidFill>
                <a:srgbClr val="FFFFFF"/>
              </a:solidFill>
            </a:endParaRPr>
          </a:p>
        </p:txBody>
      </p:sp>
      <p:cxnSp>
        <p:nvCxnSpPr>
          <p:cNvPr id="27" name="Google Shape;282;p50">
            <a:extLst>
              <a:ext uri="{FF2B5EF4-FFF2-40B4-BE49-F238E27FC236}">
                <a16:creationId xmlns:a16="http://schemas.microsoft.com/office/drawing/2014/main" id="{CA55F211-74DD-335C-144B-76A0DD4A297D}"/>
              </a:ext>
            </a:extLst>
          </p:cNvPr>
          <p:cNvCxnSpPr/>
          <p:nvPr/>
        </p:nvCxnSpPr>
        <p:spPr>
          <a:xfrm>
            <a:off x="7083038" y="4075610"/>
            <a:ext cx="872100" cy="0"/>
          </a:xfrm>
          <a:prstGeom prst="straightConnector1">
            <a:avLst/>
          </a:prstGeom>
          <a:noFill/>
          <a:ln w="28575" cap="flat" cmpd="sng">
            <a:solidFill>
              <a:srgbClr val="990000"/>
            </a:solidFill>
            <a:prstDash val="solid"/>
            <a:round/>
            <a:headEnd type="none" w="med" len="med"/>
            <a:tailEnd type="none" w="med" len="med"/>
          </a:ln>
        </p:spPr>
      </p:cxnSp>
      <p:sp>
        <p:nvSpPr>
          <p:cNvPr id="30" name="Google Shape;283;p50">
            <a:extLst>
              <a:ext uri="{FF2B5EF4-FFF2-40B4-BE49-F238E27FC236}">
                <a16:creationId xmlns:a16="http://schemas.microsoft.com/office/drawing/2014/main" id="{F878D200-66D0-CCDD-AE95-5956467241EB}"/>
              </a:ext>
            </a:extLst>
          </p:cNvPr>
          <p:cNvSpPr/>
          <p:nvPr/>
        </p:nvSpPr>
        <p:spPr>
          <a:xfrm>
            <a:off x="6903013" y="3900985"/>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4</a:t>
            </a:r>
            <a:endParaRPr b="1">
              <a:solidFill>
                <a:srgbClr val="FFFFFF"/>
              </a:solidFill>
            </a:endParaRPr>
          </a:p>
        </p:txBody>
      </p:sp>
      <p:cxnSp>
        <p:nvCxnSpPr>
          <p:cNvPr id="32" name="Google Shape;284;p50">
            <a:extLst>
              <a:ext uri="{FF2B5EF4-FFF2-40B4-BE49-F238E27FC236}">
                <a16:creationId xmlns:a16="http://schemas.microsoft.com/office/drawing/2014/main" id="{0F8FED58-FF08-B0A9-D59B-3D1D48388CD5}"/>
              </a:ext>
            </a:extLst>
          </p:cNvPr>
          <p:cNvCxnSpPr/>
          <p:nvPr/>
        </p:nvCxnSpPr>
        <p:spPr>
          <a:xfrm>
            <a:off x="7083038" y="4516118"/>
            <a:ext cx="1422000" cy="0"/>
          </a:xfrm>
          <a:prstGeom prst="straightConnector1">
            <a:avLst/>
          </a:prstGeom>
          <a:noFill/>
          <a:ln w="28575" cap="flat" cmpd="sng">
            <a:solidFill>
              <a:srgbClr val="990000"/>
            </a:solidFill>
            <a:prstDash val="solid"/>
            <a:round/>
            <a:headEnd type="none" w="med" len="med"/>
            <a:tailEnd type="none" w="med" len="med"/>
          </a:ln>
        </p:spPr>
      </p:cxnSp>
      <p:sp>
        <p:nvSpPr>
          <p:cNvPr id="33" name="Google Shape;285;p50">
            <a:extLst>
              <a:ext uri="{FF2B5EF4-FFF2-40B4-BE49-F238E27FC236}">
                <a16:creationId xmlns:a16="http://schemas.microsoft.com/office/drawing/2014/main" id="{617A618A-16C0-51D4-12D1-0DDE8818F19E}"/>
              </a:ext>
            </a:extLst>
          </p:cNvPr>
          <p:cNvSpPr/>
          <p:nvPr/>
        </p:nvSpPr>
        <p:spPr>
          <a:xfrm>
            <a:off x="6903013" y="4324943"/>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5</a:t>
            </a:r>
            <a:endParaRPr b="1">
              <a:solidFill>
                <a:srgbClr val="FFFFFF"/>
              </a:solidFill>
            </a:endParaRPr>
          </a:p>
        </p:txBody>
      </p:sp>
      <p:sp>
        <p:nvSpPr>
          <p:cNvPr id="34" name="Google Shape;280;p50">
            <a:extLst>
              <a:ext uri="{FF2B5EF4-FFF2-40B4-BE49-F238E27FC236}">
                <a16:creationId xmlns:a16="http://schemas.microsoft.com/office/drawing/2014/main" id="{30F439AE-9DCF-1E9D-AB50-084342E5D501}"/>
              </a:ext>
            </a:extLst>
          </p:cNvPr>
          <p:cNvSpPr/>
          <p:nvPr/>
        </p:nvSpPr>
        <p:spPr>
          <a:xfrm rot="5400000">
            <a:off x="9347013" y="5265276"/>
            <a:ext cx="247500" cy="6339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6;p50">
            <a:extLst>
              <a:ext uri="{FF2B5EF4-FFF2-40B4-BE49-F238E27FC236}">
                <a16:creationId xmlns:a16="http://schemas.microsoft.com/office/drawing/2014/main" id="{B6E753D6-24EA-92C6-F0FC-9517E25D2EEA}"/>
              </a:ext>
            </a:extLst>
          </p:cNvPr>
          <p:cNvSpPr/>
          <p:nvPr/>
        </p:nvSpPr>
        <p:spPr>
          <a:xfrm rot="5400000">
            <a:off x="8606338" y="1808626"/>
            <a:ext cx="91500" cy="2195100"/>
          </a:xfrm>
          <a:prstGeom prst="rect">
            <a:avLst/>
          </a:prstGeom>
          <a:no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 name="Google Shape;287;p50">
            <a:extLst>
              <a:ext uri="{FF2B5EF4-FFF2-40B4-BE49-F238E27FC236}">
                <a16:creationId xmlns:a16="http://schemas.microsoft.com/office/drawing/2014/main" id="{9A1CF613-5210-6DFD-7A32-BAF23F27E6A1}"/>
              </a:ext>
            </a:extLst>
          </p:cNvPr>
          <p:cNvCxnSpPr/>
          <p:nvPr/>
        </p:nvCxnSpPr>
        <p:spPr>
          <a:xfrm>
            <a:off x="7068838" y="2821601"/>
            <a:ext cx="496200" cy="0"/>
          </a:xfrm>
          <a:prstGeom prst="straightConnector1">
            <a:avLst/>
          </a:prstGeom>
          <a:noFill/>
          <a:ln w="28575" cap="flat" cmpd="sng">
            <a:solidFill>
              <a:srgbClr val="990000"/>
            </a:solidFill>
            <a:prstDash val="solid"/>
            <a:round/>
            <a:headEnd type="none" w="med" len="med"/>
            <a:tailEnd type="none" w="med" len="med"/>
          </a:ln>
        </p:spPr>
      </p:cxnSp>
      <p:sp>
        <p:nvSpPr>
          <p:cNvPr id="37" name="Google Shape;288;p50">
            <a:extLst>
              <a:ext uri="{FF2B5EF4-FFF2-40B4-BE49-F238E27FC236}">
                <a16:creationId xmlns:a16="http://schemas.microsoft.com/office/drawing/2014/main" id="{294BDE8F-5D8C-847B-DE36-0C68D0C39AFB}"/>
              </a:ext>
            </a:extLst>
          </p:cNvPr>
          <p:cNvSpPr/>
          <p:nvPr/>
        </p:nvSpPr>
        <p:spPr>
          <a:xfrm>
            <a:off x="6903013" y="2650226"/>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1</a:t>
            </a:r>
            <a:endParaRPr b="1">
              <a:solidFill>
                <a:srgbClr val="FFFFFF"/>
              </a:solidFill>
            </a:endParaRPr>
          </a:p>
        </p:txBody>
      </p:sp>
      <p:cxnSp>
        <p:nvCxnSpPr>
          <p:cNvPr id="38" name="Google Shape;289;p50">
            <a:extLst>
              <a:ext uri="{FF2B5EF4-FFF2-40B4-BE49-F238E27FC236}">
                <a16:creationId xmlns:a16="http://schemas.microsoft.com/office/drawing/2014/main" id="{FEB72906-A9F1-9FB3-FD9B-3F05433985E6}"/>
              </a:ext>
            </a:extLst>
          </p:cNvPr>
          <p:cNvCxnSpPr>
            <a:stCxn id="39" idx="6"/>
          </p:cNvCxnSpPr>
          <p:nvPr/>
        </p:nvCxnSpPr>
        <p:spPr>
          <a:xfrm>
            <a:off x="7274413" y="3668139"/>
            <a:ext cx="360600" cy="0"/>
          </a:xfrm>
          <a:prstGeom prst="straightConnector1">
            <a:avLst/>
          </a:prstGeom>
          <a:noFill/>
          <a:ln w="28575" cap="flat" cmpd="sng">
            <a:solidFill>
              <a:srgbClr val="990000"/>
            </a:solidFill>
            <a:prstDash val="solid"/>
            <a:round/>
            <a:headEnd type="none" w="med" len="med"/>
            <a:tailEnd type="none" w="med" len="med"/>
          </a:ln>
        </p:spPr>
      </p:cxnSp>
      <p:sp>
        <p:nvSpPr>
          <p:cNvPr id="39" name="Google Shape;290;p50">
            <a:extLst>
              <a:ext uri="{FF2B5EF4-FFF2-40B4-BE49-F238E27FC236}">
                <a16:creationId xmlns:a16="http://schemas.microsoft.com/office/drawing/2014/main" id="{C22DCF12-3426-EC64-553C-83052757F440}"/>
              </a:ext>
            </a:extLst>
          </p:cNvPr>
          <p:cNvSpPr/>
          <p:nvPr/>
        </p:nvSpPr>
        <p:spPr>
          <a:xfrm>
            <a:off x="6903013" y="3482439"/>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3</a:t>
            </a:r>
            <a:endParaRPr b="1">
              <a:solidFill>
                <a:srgbClr val="FFFFFF"/>
              </a:solidFill>
            </a:endParaRPr>
          </a:p>
        </p:txBody>
      </p:sp>
      <p:cxnSp>
        <p:nvCxnSpPr>
          <p:cNvPr id="40" name="Google Shape;291;p50">
            <a:extLst>
              <a:ext uri="{FF2B5EF4-FFF2-40B4-BE49-F238E27FC236}">
                <a16:creationId xmlns:a16="http://schemas.microsoft.com/office/drawing/2014/main" id="{8D93BAF5-6500-3DB5-4E83-2B53DD47802F}"/>
              </a:ext>
            </a:extLst>
          </p:cNvPr>
          <p:cNvCxnSpPr/>
          <p:nvPr/>
        </p:nvCxnSpPr>
        <p:spPr>
          <a:xfrm>
            <a:off x="7097213" y="3229783"/>
            <a:ext cx="499500" cy="0"/>
          </a:xfrm>
          <a:prstGeom prst="straightConnector1">
            <a:avLst/>
          </a:prstGeom>
          <a:noFill/>
          <a:ln w="28575" cap="flat" cmpd="sng">
            <a:solidFill>
              <a:srgbClr val="990000"/>
            </a:solidFill>
            <a:prstDash val="solid"/>
            <a:round/>
            <a:headEnd type="none" w="med" len="med"/>
            <a:tailEnd type="none" w="med" len="med"/>
          </a:ln>
        </p:spPr>
      </p:cxnSp>
      <p:sp>
        <p:nvSpPr>
          <p:cNvPr id="41" name="Google Shape;292;p50">
            <a:extLst>
              <a:ext uri="{FF2B5EF4-FFF2-40B4-BE49-F238E27FC236}">
                <a16:creationId xmlns:a16="http://schemas.microsoft.com/office/drawing/2014/main" id="{57C89C29-D36C-0F9B-D95D-6F32A608E1AF}"/>
              </a:ext>
            </a:extLst>
          </p:cNvPr>
          <p:cNvSpPr/>
          <p:nvPr/>
        </p:nvSpPr>
        <p:spPr>
          <a:xfrm>
            <a:off x="6903013" y="3063920"/>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2</a:t>
            </a:r>
            <a:endParaRPr b="1">
              <a:solidFill>
                <a:srgbClr val="FFFFFF"/>
              </a:solidFill>
            </a:endParaRPr>
          </a:p>
        </p:txBody>
      </p:sp>
    </p:spTree>
    <p:extLst>
      <p:ext uri="{BB962C8B-B14F-4D97-AF65-F5344CB8AC3E}">
        <p14:creationId xmlns:p14="http://schemas.microsoft.com/office/powerpoint/2010/main" val="295552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10" name="Content Placeholder 9">
            <a:extLst>
              <a:ext uri="{FF2B5EF4-FFF2-40B4-BE49-F238E27FC236}">
                <a16:creationId xmlns:a16="http://schemas.microsoft.com/office/drawing/2014/main" id="{23AA2704-3EB1-7502-8882-D240C5630310}"/>
              </a:ext>
            </a:extLst>
          </p:cNvPr>
          <p:cNvSpPr>
            <a:spLocks noGrp="1"/>
          </p:cNvSpPr>
          <p:nvPr>
            <p:ph sz="quarter" idx="12"/>
          </p:nvPr>
        </p:nvSpPr>
        <p:spPr/>
        <p:txBody>
          <a:bodyPr/>
          <a:lstStyle/>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ScrollView</a:t>
            </a:r>
            <a:r>
              <a:rPr lang="fr-FR" sz="1200"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b="1" dirty="0">
                <a:solidFill>
                  <a:schemeClr val="dk1"/>
                </a:solidFill>
                <a:latin typeface="Consolas"/>
                <a:ea typeface="Consolas"/>
                <a:cs typeface="Consolas"/>
                <a:sym typeface="Consolas"/>
              </a:rPr>
              <a:t>&lt;</a:t>
            </a:r>
            <a:r>
              <a:rPr lang="fr-FR" sz="1200" b="1" dirty="0" err="1">
                <a:solidFill>
                  <a:schemeClr val="dk1"/>
                </a:solidFill>
                <a:latin typeface="Consolas"/>
                <a:ea typeface="Consolas"/>
                <a:cs typeface="Consolas"/>
                <a:sym typeface="Consolas"/>
              </a:rPr>
              <a:t>LinearLayout</a:t>
            </a:r>
            <a:endParaRPr lang="fr-FR" sz="1200" b="1"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match_parent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android:orientation</a:t>
            </a:r>
            <a:r>
              <a:rPr lang="fr-FR" sz="1200" dirty="0">
                <a:solidFill>
                  <a:schemeClr val="dk1"/>
                </a:solidFill>
                <a:latin typeface="Consolas"/>
                <a:ea typeface="Consolas"/>
                <a:cs typeface="Consolas"/>
                <a:sym typeface="Consolas"/>
              </a:rPr>
              <a:t>="vertical"&gt;</a:t>
            </a:r>
          </a:p>
          <a:p>
            <a:pPr marL="0" lvl="0" indent="0" algn="l" rtl="0">
              <a:lnSpc>
                <a:spcPct val="150000"/>
              </a:lnSpc>
              <a:spcBef>
                <a:spcPts val="0"/>
              </a:spcBef>
              <a:spcAft>
                <a:spcPts val="0"/>
              </a:spcAft>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TextView</a:t>
            </a: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t>
            </a:r>
            <a:r>
              <a:rPr lang="fr-FR" sz="1200" dirty="0" err="1">
                <a:solidFill>
                  <a:schemeClr val="dk1"/>
                </a:solidFill>
                <a:latin typeface="Consolas"/>
                <a:ea typeface="Consolas"/>
                <a:cs typeface="Consolas"/>
                <a:sym typeface="Consolas"/>
              </a:rPr>
              <a:t>article_subheading</a:t>
            </a:r>
            <a:r>
              <a:rPr lang="fr-FR" sz="1200" dirty="0">
                <a:solidFill>
                  <a:schemeClr val="dk1"/>
                </a:solidFill>
                <a:latin typeface="Consolas"/>
                <a:ea typeface="Consolas"/>
                <a:cs typeface="Consolas"/>
                <a:sym typeface="Consolas"/>
              </a:rPr>
              <a:t>" </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.../&gt;</a:t>
            </a:r>
          </a:p>
          <a:p>
            <a:pPr marL="0" lvl="0" indent="0" algn="l" rtl="0">
              <a:lnSpc>
                <a:spcPct val="150000"/>
              </a:lnSpc>
              <a:spcBef>
                <a:spcPts val="0"/>
              </a:spcBef>
              <a:spcAft>
                <a:spcPts val="0"/>
              </a:spcAft>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TextView</a:t>
            </a: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="@+id/article" ... /&gt;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b="1" dirty="0">
                <a:solidFill>
                  <a:schemeClr val="dk1"/>
                </a:solidFill>
                <a:latin typeface="Consolas"/>
                <a:ea typeface="Consolas"/>
                <a:cs typeface="Consolas"/>
                <a:sym typeface="Consolas"/>
              </a:rPr>
              <a:t> &lt;/</a:t>
            </a:r>
            <a:r>
              <a:rPr lang="fr-FR" sz="1200" b="1" dirty="0" err="1">
                <a:solidFill>
                  <a:schemeClr val="dk1"/>
                </a:solidFill>
                <a:latin typeface="Consolas"/>
                <a:ea typeface="Consolas"/>
                <a:cs typeface="Consolas"/>
                <a:sym typeface="Consolas"/>
              </a:rPr>
              <a:t>LinearLayout</a:t>
            </a:r>
            <a:r>
              <a:rPr lang="fr-FR" sz="1200" b="1" dirty="0">
                <a:solidFill>
                  <a:schemeClr val="dk1"/>
                </a:solidFill>
                <a:latin typeface="Consolas"/>
                <a:ea typeface="Consolas"/>
                <a:cs typeface="Consolas"/>
                <a:sym typeface="Consolas"/>
              </a:rPr>
              <a:t>&gt;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ScrollView</a:t>
            </a:r>
            <a:r>
              <a:rPr lang="fr-FR" sz="1200" dirty="0">
                <a:solidFill>
                  <a:schemeClr val="dk1"/>
                </a:solidFill>
                <a:latin typeface="Consolas"/>
                <a:ea typeface="Consolas"/>
                <a:cs typeface="Consolas"/>
                <a:sym typeface="Consolas"/>
              </a:rPr>
              <a:t>&gt;</a:t>
            </a:r>
          </a:p>
          <a:p>
            <a:pPr marL="0" lvl="0" indent="0" algn="l" rtl="0">
              <a:lnSpc>
                <a:spcPct val="150000"/>
              </a:lnSpc>
              <a:spcBef>
                <a:spcPts val="0"/>
              </a:spcBef>
              <a:spcAft>
                <a:spcPts val="0"/>
              </a:spcAft>
              <a:buNone/>
            </a:pPr>
            <a:endParaRPr lang="fr-FR" sz="1050" dirty="0">
              <a:solidFill>
                <a:schemeClr val="dk1"/>
              </a:solidFill>
              <a:latin typeface="Consolas"/>
              <a:ea typeface="Consolas"/>
              <a:cs typeface="Consolas"/>
              <a:sym typeface="Consolas"/>
            </a:endParaRPr>
          </a:p>
          <a:p>
            <a:pPr>
              <a:lnSpc>
                <a:spcPct val="150000"/>
              </a:lnSpc>
            </a:pPr>
            <a:endParaRPr lang="fr-FR" dirty="0"/>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err="1"/>
              <a:t>ScrollView</a:t>
            </a:r>
            <a:r>
              <a:rPr lang="fr-FR" dirty="0"/>
              <a:t> avec un groupe de vues</a:t>
            </a:r>
          </a:p>
        </p:txBody>
      </p:sp>
      <p:pic>
        <p:nvPicPr>
          <p:cNvPr id="7" name="Google Shape;376;p67">
            <a:extLst>
              <a:ext uri="{FF2B5EF4-FFF2-40B4-BE49-F238E27FC236}">
                <a16:creationId xmlns:a16="http://schemas.microsoft.com/office/drawing/2014/main" id="{84273297-0E95-8552-F717-02257C1B93A6}"/>
              </a:ext>
            </a:extLst>
          </p:cNvPr>
          <p:cNvPicPr preferRelativeResize="0">
            <a:picLocks noGrp="1"/>
          </p:cNvPicPr>
          <p:nvPr>
            <p:ph sz="quarter" idx="14"/>
          </p:nvPr>
        </p:nvPicPr>
        <p:blipFill>
          <a:blip r:embed="rId2">
            <a:alphaModFix/>
          </a:blip>
          <a:stretch>
            <a:fillRect/>
          </a:stretch>
        </p:blipFill>
        <p:spPr>
          <a:xfrm>
            <a:off x="6246813" y="2271505"/>
            <a:ext cx="5219700" cy="3858039"/>
          </a:xfrm>
          <a:prstGeom prst="rect">
            <a:avLst/>
          </a:prstGeom>
          <a:noFill/>
          <a:ln>
            <a:noFill/>
          </a:ln>
        </p:spPr>
      </p:pic>
    </p:spTree>
    <p:extLst>
      <p:ext uri="{BB962C8B-B14F-4D97-AF65-F5344CB8AC3E}">
        <p14:creationId xmlns:p14="http://schemas.microsoft.com/office/powerpoint/2010/main" val="36855217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Les images peuvent être créées en couches, comme avec des outils de dessin tels que </a:t>
            </a:r>
            <a:r>
              <a:rPr lang="fr-FR" dirty="0" err="1">
                <a:solidFill>
                  <a:schemeClr val="tx1"/>
                </a:solidFill>
              </a:rPr>
              <a:t>Gimp</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Dans Android, chaque couche est représentée par un </a:t>
            </a:r>
            <a:r>
              <a:rPr lang="fr-FR" dirty="0" err="1">
                <a:solidFill>
                  <a:schemeClr val="tx1"/>
                </a:solidFill>
              </a:rPr>
              <a:t>drawable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Les calques sont organisés et gérés en XML ;</a:t>
            </a:r>
          </a:p>
          <a:p>
            <a:pPr marL="171450" indent="-171450">
              <a:buFont typeface="Arial" panose="020B0604020202020204" pitchFamily="34" charset="0"/>
              <a:buChar char="•"/>
            </a:pPr>
            <a:r>
              <a:rPr lang="fr-FR" dirty="0">
                <a:solidFill>
                  <a:schemeClr val="tx1"/>
                </a:solidFill>
              </a:rPr>
              <a:t>La liste et les éléments peuvent avoir des propriétés ;</a:t>
            </a:r>
          </a:p>
          <a:p>
            <a:pPr marL="171450" indent="-171450">
              <a:buFont typeface="Arial" panose="020B0604020202020204" pitchFamily="34" charset="0"/>
              <a:buChar char="•"/>
            </a:pPr>
            <a:r>
              <a:rPr lang="fr-FR" dirty="0">
                <a:solidFill>
                  <a:schemeClr val="tx1"/>
                </a:solidFill>
              </a:rPr>
              <a:t>Les couches sont dessinées les unes sur les autres dans l'ordre défini dans le fichier XML ;</a:t>
            </a:r>
          </a:p>
          <a:p>
            <a:pPr marL="171450" indent="-171450">
              <a:buFont typeface="Arial" panose="020B0604020202020204" pitchFamily="34" charset="0"/>
              <a:buChar char="•"/>
            </a:pPr>
            <a:r>
              <a:rPr lang="fr-FR" dirty="0" err="1">
                <a:hlinkClick r:id="rId2"/>
              </a:rPr>
              <a:t>LayerDrawable</a:t>
            </a:r>
            <a:r>
              <a:rPr lang="fr-FR" dirty="0">
                <a:hlinkClick r:id="rId2"/>
              </a:rPr>
              <a:t> </a:t>
            </a:r>
            <a:r>
              <a:rPr lang="fr-FR" dirty="0"/>
              <a:t>	</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Liste des couches</a:t>
            </a:r>
          </a:p>
        </p:txBody>
      </p:sp>
      <p:sp>
        <p:nvSpPr>
          <p:cNvPr id="4" name="Content Placeholder 3">
            <a:extLst>
              <a:ext uri="{FF2B5EF4-FFF2-40B4-BE49-F238E27FC236}">
                <a16:creationId xmlns:a16="http://schemas.microsoft.com/office/drawing/2014/main" id="{77350505-229D-AF8C-4BD1-39EF40F3C1D4}"/>
              </a:ext>
            </a:extLst>
          </p:cNvPr>
          <p:cNvSpPr>
            <a:spLocks noGrp="1"/>
          </p:cNvSpPr>
          <p:nvPr>
            <p:ph sz="quarter" idx="15"/>
          </p:nvPr>
        </p:nvSpPr>
        <p:spPr/>
        <p:txBody>
          <a:bodyPr/>
          <a:lstStyle/>
          <a:p>
            <a:r>
              <a:rPr lang="fr-FR" dirty="0"/>
              <a:t>Création de la liste des couches</a:t>
            </a:r>
          </a:p>
        </p:txBody>
      </p:sp>
      <p:sp>
        <p:nvSpPr>
          <p:cNvPr id="5" name="Google Shape;305;p52">
            <a:extLst>
              <a:ext uri="{FF2B5EF4-FFF2-40B4-BE49-F238E27FC236}">
                <a16:creationId xmlns:a16="http://schemas.microsoft.com/office/drawing/2014/main" id="{D08DA7B7-FD49-F959-AD2A-E57BF73BD0F0}"/>
              </a:ext>
            </a:extLst>
          </p:cNvPr>
          <p:cNvSpPr txBox="1">
            <a:spLocks/>
          </p:cNvSpPr>
          <p:nvPr/>
        </p:nvSpPr>
        <p:spPr>
          <a:xfrm>
            <a:off x="6246576" y="1943056"/>
            <a:ext cx="4644337" cy="356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&lt;layer-</a:t>
            </a:r>
            <a:r>
              <a:rPr lang="fr-FR" sz="1200" dirty="0" err="1">
                <a:cs typeface="Calibri" panose="020F0502020204030204" pitchFamily="34" charset="0"/>
                <a:sym typeface="Consolas"/>
              </a:rPr>
              <a:t>list</a:t>
            </a:r>
            <a:r>
              <a:rPr lang="fr-FR" sz="1200" dirty="0">
                <a:cs typeface="Calibri" panose="020F0502020204030204" pitchFamily="34" charset="0"/>
                <a:sym typeface="Consolas"/>
              </a:rPr>
              <a:t>&gt;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&lt;bitmap </a:t>
            </a:r>
            <a:r>
              <a:rPr lang="fr-FR" sz="1200" dirty="0" err="1">
                <a:cs typeface="Calibri" panose="020F0502020204030204" pitchFamily="34" charset="0"/>
                <a:sym typeface="Consolas"/>
              </a:rPr>
              <a:t>android:src</a:t>
            </a:r>
            <a:r>
              <a:rPr lang="fr-FR" sz="1200" dirty="0">
                <a:cs typeface="Calibri" panose="020F0502020204030204" pitchFamily="34" charset="0"/>
                <a:sym typeface="Consolas"/>
              </a:rPr>
              <a:t>="@</a:t>
            </a:r>
            <a:r>
              <a:rPr lang="fr-FR" sz="1200" dirty="0" err="1">
                <a:cs typeface="Calibri" panose="020F0502020204030204" pitchFamily="34" charset="0"/>
                <a:sym typeface="Consolas"/>
              </a:rPr>
              <a:t>drawable</a:t>
            </a:r>
            <a:r>
              <a:rPr lang="fr-FR" sz="1200" dirty="0">
                <a:cs typeface="Calibri" panose="020F0502020204030204" pitchFamily="34" charset="0"/>
                <a:sym typeface="Consolas"/>
              </a:rPr>
              <a:t>/</a:t>
            </a:r>
            <a:r>
              <a:rPr lang="fr-FR" sz="1200" dirty="0" err="1">
                <a:cs typeface="Calibri" panose="020F0502020204030204" pitchFamily="34" charset="0"/>
                <a:sym typeface="Consolas"/>
              </a:rPr>
              <a:t>android_red</a:t>
            </a:r>
            <a:r>
              <a:rPr lang="fr-FR" sz="1200" dirty="0">
                <a:cs typeface="Calibri" panose="020F0502020204030204" pitchFamily="34" charset="0"/>
                <a:sym typeface="Consolas"/>
              </a:rPr>
              <a: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android:gravity</a:t>
            </a:r>
            <a:r>
              <a:rPr lang="fr-FR" sz="1200" dirty="0">
                <a:cs typeface="Calibri" panose="020F0502020204030204" pitchFamily="34" charset="0"/>
                <a:sym typeface="Consolas"/>
              </a:rPr>
              <a:t>="center" /&gt;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 </a:t>
            </a:r>
            <a:r>
              <a:rPr lang="fr-FR" sz="1200" dirty="0" err="1">
                <a:cs typeface="Calibri" panose="020F0502020204030204" pitchFamily="34" charset="0"/>
                <a:sym typeface="Consolas"/>
              </a:rPr>
              <a:t>android:top</a:t>
            </a:r>
            <a:r>
              <a:rPr lang="fr-FR" sz="1200" dirty="0">
                <a:cs typeface="Calibri" panose="020F0502020204030204" pitchFamily="34" charset="0"/>
                <a:sym typeface="Consolas"/>
              </a:rPr>
              <a:t>="10dp" </a:t>
            </a:r>
            <a:r>
              <a:rPr lang="fr-FR" sz="1200" dirty="0" err="1">
                <a:cs typeface="Calibri" panose="020F0502020204030204" pitchFamily="34" charset="0"/>
                <a:sym typeface="Consolas"/>
              </a:rPr>
              <a:t>android:left</a:t>
            </a:r>
            <a:r>
              <a:rPr lang="fr-FR" sz="1200" dirty="0">
                <a:cs typeface="Calibri" panose="020F0502020204030204" pitchFamily="34" charset="0"/>
                <a:sym typeface="Consolas"/>
              </a:rPr>
              <a:t>="10dp"&gt;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&lt;bitmap </a:t>
            </a:r>
            <a:r>
              <a:rPr lang="fr-FR" sz="1200" dirty="0" err="1">
                <a:cs typeface="Calibri" panose="020F0502020204030204" pitchFamily="34" charset="0"/>
                <a:sym typeface="Consolas"/>
              </a:rPr>
              <a:t>android:src</a:t>
            </a:r>
            <a:r>
              <a:rPr lang="fr-FR" sz="1200" dirty="0">
                <a:cs typeface="Calibri" panose="020F0502020204030204" pitchFamily="34" charset="0"/>
                <a:sym typeface="Consolas"/>
              </a:rPr>
              <a:t>="@</a:t>
            </a:r>
            <a:r>
              <a:rPr lang="fr-FR" sz="1200" dirty="0" err="1">
                <a:cs typeface="Calibri" panose="020F0502020204030204" pitchFamily="34" charset="0"/>
                <a:sym typeface="Consolas"/>
              </a:rPr>
              <a:t>drawable</a:t>
            </a:r>
            <a:r>
              <a:rPr lang="fr-FR" sz="1200" dirty="0">
                <a:cs typeface="Calibri" panose="020F0502020204030204" pitchFamily="34" charset="0"/>
                <a:sym typeface="Consolas"/>
              </a:rPr>
              <a:t>/</a:t>
            </a:r>
            <a:r>
              <a:rPr lang="fr-FR" sz="1200" dirty="0" err="1">
                <a:cs typeface="Calibri" panose="020F0502020204030204" pitchFamily="34" charset="0"/>
                <a:sym typeface="Consolas"/>
              </a:rPr>
              <a:t>android_green</a:t>
            </a:r>
            <a:r>
              <a:rPr lang="fr-FR" sz="1200" dirty="0">
                <a:cs typeface="Calibri" panose="020F0502020204030204" pitchFamily="34" charset="0"/>
                <a:sym typeface="Consolas"/>
              </a:rPr>
              <a: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android:gravity</a:t>
            </a:r>
            <a:r>
              <a:rPr lang="fr-FR" sz="1200" dirty="0">
                <a:cs typeface="Calibri" panose="020F0502020204030204" pitchFamily="34" charset="0"/>
                <a:sym typeface="Consolas"/>
              </a:rPr>
              <a:t>="center" /&gt;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 </a:t>
            </a:r>
            <a:r>
              <a:rPr lang="fr-FR" sz="1200" dirty="0" err="1">
                <a:cs typeface="Calibri" panose="020F0502020204030204" pitchFamily="34" charset="0"/>
                <a:sym typeface="Consolas"/>
              </a:rPr>
              <a:t>android:top</a:t>
            </a:r>
            <a:r>
              <a:rPr lang="fr-FR" sz="1200" dirty="0">
                <a:cs typeface="Calibri" panose="020F0502020204030204" pitchFamily="34" charset="0"/>
                <a:sym typeface="Consolas"/>
              </a:rPr>
              <a:t>="20dp" </a:t>
            </a:r>
            <a:r>
              <a:rPr lang="fr-FR" sz="1200" dirty="0" err="1">
                <a:cs typeface="Calibri" panose="020F0502020204030204" pitchFamily="34" charset="0"/>
                <a:sym typeface="Consolas"/>
              </a:rPr>
              <a:t>android:left</a:t>
            </a:r>
            <a:r>
              <a:rPr lang="fr-FR" sz="1200" dirty="0">
                <a:cs typeface="Calibri" panose="020F0502020204030204" pitchFamily="34" charset="0"/>
                <a:sym typeface="Consolas"/>
              </a:rPr>
              <a:t>="20dp"&gt;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&lt;bitmap </a:t>
            </a:r>
            <a:r>
              <a:rPr lang="fr-FR" sz="1200" dirty="0" err="1">
                <a:cs typeface="Calibri" panose="020F0502020204030204" pitchFamily="34" charset="0"/>
                <a:sym typeface="Consolas"/>
              </a:rPr>
              <a:t>android:src</a:t>
            </a:r>
            <a:r>
              <a:rPr lang="fr-FR" sz="1200" dirty="0">
                <a:cs typeface="Calibri" panose="020F0502020204030204" pitchFamily="34" charset="0"/>
                <a:sym typeface="Consolas"/>
              </a:rPr>
              <a:t>="@</a:t>
            </a:r>
            <a:r>
              <a:rPr lang="fr-FR" sz="1200" dirty="0" err="1">
                <a:cs typeface="Calibri" panose="020F0502020204030204" pitchFamily="34" charset="0"/>
                <a:sym typeface="Consolas"/>
              </a:rPr>
              <a:t>drawable</a:t>
            </a:r>
            <a:r>
              <a:rPr lang="fr-FR" sz="1200" dirty="0">
                <a:cs typeface="Calibri" panose="020F0502020204030204" pitchFamily="34" charset="0"/>
                <a:sym typeface="Consolas"/>
              </a:rPr>
              <a:t>/</a:t>
            </a:r>
            <a:r>
              <a:rPr lang="fr-FR" sz="1200" dirty="0" err="1">
                <a:cs typeface="Calibri" panose="020F0502020204030204" pitchFamily="34" charset="0"/>
                <a:sym typeface="Consolas"/>
              </a:rPr>
              <a:t>android_blue</a:t>
            </a:r>
            <a:r>
              <a:rPr lang="fr-FR" sz="1200" dirty="0">
                <a:cs typeface="Calibri" panose="020F0502020204030204" pitchFamily="34" charset="0"/>
                <a:sym typeface="Consolas"/>
              </a:rPr>
              <a: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android:gravity</a:t>
            </a:r>
            <a:r>
              <a:rPr lang="fr-FR" sz="1200" dirty="0">
                <a:cs typeface="Calibri" panose="020F0502020204030204" pitchFamily="34" charset="0"/>
                <a:sym typeface="Consolas"/>
              </a:rPr>
              <a:t>="center" /&gt;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    &lt;/item&gt;</a:t>
            </a:r>
          </a:p>
          <a:p>
            <a:pPr marL="0" indent="0">
              <a:lnSpc>
                <a:spcPct val="100000"/>
              </a:lnSpc>
              <a:spcBef>
                <a:spcPts val="0"/>
              </a:spcBef>
              <a:buClr>
                <a:schemeClr val="dk1"/>
              </a:buClr>
              <a:buSzPts val="1100"/>
              <a:buFont typeface="Arial"/>
              <a:buNone/>
            </a:pPr>
            <a:r>
              <a:rPr lang="fr-FR" sz="1200" dirty="0">
                <a:cs typeface="Calibri" panose="020F0502020204030204" pitchFamily="34" charset="0"/>
                <a:sym typeface="Consolas"/>
              </a:rPr>
              <a:t>&lt;/layer-</a:t>
            </a:r>
            <a:r>
              <a:rPr lang="fr-FR" sz="1200" dirty="0" err="1">
                <a:cs typeface="Calibri" panose="020F0502020204030204" pitchFamily="34" charset="0"/>
                <a:sym typeface="Consolas"/>
              </a:rPr>
              <a:t>list</a:t>
            </a:r>
            <a:r>
              <a:rPr lang="fr-FR" sz="1200" dirty="0">
                <a:cs typeface="Calibri" panose="020F0502020204030204" pitchFamily="34" charset="0"/>
                <a:sym typeface="Consolas"/>
              </a:rPr>
              <a:t>&gt;</a:t>
            </a:r>
          </a:p>
          <a:p>
            <a:pPr marL="0" indent="0">
              <a:lnSpc>
                <a:spcPct val="100000"/>
              </a:lnSpc>
              <a:spcBef>
                <a:spcPts val="0"/>
              </a:spcBef>
              <a:buFont typeface="Arial" panose="020B0604020202020204" pitchFamily="34" charset="0"/>
              <a:buNone/>
            </a:pPr>
            <a:endParaRPr lang="fr-FR" sz="1200" dirty="0">
              <a:latin typeface="Consolas"/>
              <a:ea typeface="Consolas"/>
              <a:cs typeface="Consolas"/>
              <a:sym typeface="Consolas"/>
            </a:endParaRPr>
          </a:p>
        </p:txBody>
      </p:sp>
      <p:pic>
        <p:nvPicPr>
          <p:cNvPr id="6" name="Google Shape;307;p52">
            <a:extLst>
              <a:ext uri="{FF2B5EF4-FFF2-40B4-BE49-F238E27FC236}">
                <a16:creationId xmlns:a16="http://schemas.microsoft.com/office/drawing/2014/main" id="{E77CDBAC-9812-9780-4EDF-35A782C6AF69}"/>
              </a:ext>
            </a:extLst>
          </p:cNvPr>
          <p:cNvPicPr preferRelativeResize="0"/>
          <p:nvPr/>
        </p:nvPicPr>
        <p:blipFill>
          <a:blip r:embed="rId3">
            <a:alphaModFix/>
          </a:blip>
          <a:stretch>
            <a:fillRect/>
          </a:stretch>
        </p:blipFill>
        <p:spPr>
          <a:xfrm>
            <a:off x="7774788" y="4618181"/>
            <a:ext cx="2163575" cy="1784950"/>
          </a:xfrm>
          <a:prstGeom prst="rect">
            <a:avLst/>
          </a:prstGeom>
          <a:noFill/>
          <a:ln>
            <a:noFill/>
          </a:ln>
        </p:spPr>
      </p:pic>
    </p:spTree>
    <p:extLst>
      <p:ext uri="{BB962C8B-B14F-4D97-AF65-F5344CB8AC3E}">
        <p14:creationId xmlns:p14="http://schemas.microsoft.com/office/powerpoint/2010/main" val="28573008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Définit une forme et ses propriétés en XML :</a:t>
            </a:r>
          </a:p>
          <a:p>
            <a:pPr marL="628650" lvl="1" indent="-171450">
              <a:buFont typeface="Arial" panose="020B0604020202020204" pitchFamily="34" charset="0"/>
              <a:buChar char="•"/>
            </a:pPr>
            <a:r>
              <a:rPr lang="fr-FR" dirty="0">
                <a:solidFill>
                  <a:schemeClr val="tx1"/>
                </a:solidFill>
              </a:rPr>
              <a:t>Rectangle, ovale, anneau, ligne.</a:t>
            </a:r>
          </a:p>
          <a:p>
            <a:pPr marL="171450" indent="-171450">
              <a:buFont typeface="Arial" panose="020B0604020202020204" pitchFamily="34" charset="0"/>
              <a:buChar char="•"/>
            </a:pPr>
            <a:r>
              <a:rPr lang="fr-FR" dirty="0">
                <a:solidFill>
                  <a:schemeClr val="tx1"/>
                </a:solidFill>
              </a:rPr>
              <a:t>Stylisée avec des attributs tels que &lt;corners&gt;, &lt;gradient&gt;, &lt;</a:t>
            </a:r>
            <a:r>
              <a:rPr lang="fr-FR" dirty="0" err="1">
                <a:solidFill>
                  <a:schemeClr val="tx1"/>
                </a:solidFill>
              </a:rPr>
              <a:t>padding</a:t>
            </a:r>
            <a:r>
              <a:rPr lang="fr-FR" dirty="0">
                <a:solidFill>
                  <a:schemeClr val="tx1"/>
                </a:solidFill>
              </a:rPr>
              <a:t>&gt;, &lt;size&gt;, &lt;</a:t>
            </a:r>
            <a:r>
              <a:rPr lang="fr-FR" dirty="0" err="1">
                <a:solidFill>
                  <a:schemeClr val="tx1"/>
                </a:solidFill>
              </a:rPr>
              <a:t>solid</a:t>
            </a:r>
            <a:r>
              <a:rPr lang="fr-FR" dirty="0">
                <a:solidFill>
                  <a:schemeClr val="tx1"/>
                </a:solidFill>
              </a:rPr>
              <a:t>&gt;et &lt;stroke&gt; ;</a:t>
            </a:r>
          </a:p>
          <a:p>
            <a:r>
              <a:rPr lang="fr-FR" dirty="0"/>
              <a:t>     </a:t>
            </a:r>
            <a:r>
              <a:rPr lang="fr-FR" dirty="0">
                <a:solidFill>
                  <a:schemeClr val="tx1"/>
                </a:solidFill>
              </a:rPr>
              <a:t>Voir</a:t>
            </a:r>
            <a:r>
              <a:rPr lang="fr-FR" dirty="0"/>
              <a:t> </a:t>
            </a:r>
            <a:r>
              <a:rPr lang="fr-FR" dirty="0">
                <a:hlinkClick r:id="rId2"/>
              </a:rPr>
              <a:t>Shape </a:t>
            </a:r>
            <a:r>
              <a:rPr lang="fr-FR" dirty="0" err="1">
                <a:hlinkClick r:id="rId2"/>
              </a:rPr>
              <a:t>Drawables</a:t>
            </a:r>
            <a:r>
              <a:rPr lang="fr-FR" dirty="0"/>
              <a:t> </a:t>
            </a:r>
            <a:r>
              <a:rPr lang="fr-FR" dirty="0">
                <a:solidFill>
                  <a:schemeClr val="tx1"/>
                </a:solidFill>
              </a:rPr>
              <a:t>pour plus d'attributs ;</a:t>
            </a:r>
          </a:p>
          <a:p>
            <a:pPr marL="171450" indent="-171450">
              <a:buFont typeface="Arial" panose="020B0604020202020204" pitchFamily="34" charset="0"/>
              <a:buChar char="•"/>
            </a:pPr>
            <a:r>
              <a:rPr lang="fr-FR" dirty="0">
                <a:solidFill>
                  <a:schemeClr val="tx1"/>
                </a:solidFill>
              </a:rPr>
              <a:t>Peut être gonflé pour un </a:t>
            </a:r>
            <a:r>
              <a:rPr lang="fr-FR" dirty="0" err="1">
                <a:hlinkClick r:id="rId3"/>
              </a:rPr>
              <a:t>GradientDrawable</a:t>
            </a:r>
            <a:r>
              <a:rPr lang="fr-FR" dirty="0"/>
              <a:t>.</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Shape </a:t>
            </a:r>
            <a:r>
              <a:rPr lang="fr-FR" dirty="0" err="1"/>
              <a:t>Drawables</a:t>
            </a:r>
            <a:r>
              <a:rPr lang="fr-FR" dirty="0"/>
              <a:t> &amp; </a:t>
            </a:r>
            <a:r>
              <a:rPr lang="fr-FR" dirty="0" err="1"/>
              <a:t>GradientDrawable</a:t>
            </a:r>
            <a:endParaRPr lang="fr-FR" dirty="0"/>
          </a:p>
        </p:txBody>
      </p:sp>
      <p:sp>
        <p:nvSpPr>
          <p:cNvPr id="4" name="Content Placeholder 3">
            <a:extLst>
              <a:ext uri="{FF2B5EF4-FFF2-40B4-BE49-F238E27FC236}">
                <a16:creationId xmlns:a16="http://schemas.microsoft.com/office/drawing/2014/main" id="{77350505-229D-AF8C-4BD1-39EF40F3C1D4}"/>
              </a:ext>
            </a:extLst>
          </p:cNvPr>
          <p:cNvSpPr>
            <a:spLocks noGrp="1"/>
          </p:cNvSpPr>
          <p:nvPr>
            <p:ph sz="quarter" idx="15"/>
          </p:nvPr>
        </p:nvSpPr>
        <p:spPr/>
        <p:txBody>
          <a:bodyPr/>
          <a:lstStyle/>
          <a:p>
            <a:r>
              <a:rPr lang="fr-FR" dirty="0"/>
              <a:t>Création d'un </a:t>
            </a:r>
            <a:r>
              <a:rPr lang="fr-FR" dirty="0" err="1"/>
              <a:t>GradientDrawable</a:t>
            </a:r>
            <a:endParaRPr lang="fr-FR" dirty="0"/>
          </a:p>
        </p:txBody>
      </p:sp>
      <p:sp>
        <p:nvSpPr>
          <p:cNvPr id="5" name="Google Shape;305;p52">
            <a:extLst>
              <a:ext uri="{FF2B5EF4-FFF2-40B4-BE49-F238E27FC236}">
                <a16:creationId xmlns:a16="http://schemas.microsoft.com/office/drawing/2014/main" id="{D08DA7B7-FD49-F959-AD2A-E57BF73BD0F0}"/>
              </a:ext>
            </a:extLst>
          </p:cNvPr>
          <p:cNvSpPr txBox="1">
            <a:spLocks/>
          </p:cNvSpPr>
          <p:nvPr/>
        </p:nvSpPr>
        <p:spPr>
          <a:xfrm>
            <a:off x="6246576" y="1943056"/>
            <a:ext cx="4644337" cy="356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endParaRPr lang="fr-FR" sz="1200" dirty="0">
              <a:solidFill>
                <a:schemeClr val="bg1">
                  <a:lumMod val="50000"/>
                </a:schemeClr>
              </a:solidFill>
              <a:latin typeface="Consolas"/>
              <a:ea typeface="Consolas"/>
              <a:cs typeface="Consolas"/>
              <a:sym typeface="Consolas"/>
            </a:endParaRPr>
          </a:p>
        </p:txBody>
      </p:sp>
      <p:sp>
        <p:nvSpPr>
          <p:cNvPr id="15" name="TextBox 14">
            <a:extLst>
              <a:ext uri="{FF2B5EF4-FFF2-40B4-BE49-F238E27FC236}">
                <a16:creationId xmlns:a16="http://schemas.microsoft.com/office/drawing/2014/main" id="{DE21576E-49D1-B8FE-CE72-B20239E471D2}"/>
              </a:ext>
            </a:extLst>
          </p:cNvPr>
          <p:cNvSpPr txBox="1"/>
          <p:nvPr/>
        </p:nvSpPr>
        <p:spPr>
          <a:xfrm>
            <a:off x="6342110" y="1944073"/>
            <a:ext cx="5124466" cy="1938992"/>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&lt;</a:t>
            </a:r>
            <a:r>
              <a:rPr lang="fr-FR" sz="1200" dirty="0" err="1">
                <a:cs typeface="Calibri" panose="020F0502020204030204" pitchFamily="34" charset="0"/>
                <a:sym typeface="Consolas"/>
              </a:rPr>
              <a:t>shape</a:t>
            </a:r>
            <a:r>
              <a:rPr lang="fr-FR" sz="1200" dirty="0">
                <a:cs typeface="Calibri" panose="020F0502020204030204" pitchFamily="34" charset="0"/>
                <a:sym typeface="Consolas"/>
              </a:rPr>
              <a:t> … </a:t>
            </a:r>
            <a:r>
              <a:rPr lang="fr-FR" sz="1200" dirty="0" err="1">
                <a:cs typeface="Calibri" panose="020F0502020204030204" pitchFamily="34" charset="0"/>
                <a:sym typeface="Consolas"/>
              </a:rPr>
              <a:t>android:shape</a:t>
            </a:r>
            <a:r>
              <a:rPr lang="fr-FR" sz="1200" dirty="0">
                <a:cs typeface="Calibri" panose="020F0502020204030204" pitchFamily="34" charset="0"/>
                <a:sym typeface="Consolas"/>
              </a:rPr>
              <a:t>="rectangle"&gt;</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  &lt;gradient</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android:startColor</a:t>
            </a:r>
            <a:r>
              <a:rPr lang="fr-FR" sz="1200" dirty="0">
                <a:cs typeface="Calibri" panose="020F0502020204030204" pitchFamily="34" charset="0"/>
                <a:sym typeface="Consolas"/>
              </a:rPr>
              <a:t>="@</a:t>
            </a:r>
            <a:r>
              <a:rPr lang="fr-FR" sz="1200" dirty="0" err="1">
                <a:cs typeface="Calibri" panose="020F0502020204030204" pitchFamily="34" charset="0"/>
                <a:sym typeface="Consolas"/>
              </a:rPr>
              <a:t>color</a:t>
            </a:r>
            <a:r>
              <a:rPr lang="fr-FR" sz="1200" dirty="0">
                <a:cs typeface="Calibri" panose="020F0502020204030204" pitchFamily="34" charset="0"/>
                <a:sym typeface="Consolas"/>
              </a:rPr>
              <a:t>/white"</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android:endColor</a:t>
            </a:r>
            <a:r>
              <a:rPr lang="fr-FR" sz="1200" dirty="0">
                <a:cs typeface="Calibri" panose="020F0502020204030204" pitchFamily="34" charset="0"/>
                <a:sym typeface="Consolas"/>
              </a:rPr>
              <a:t>="@</a:t>
            </a:r>
            <a:r>
              <a:rPr lang="fr-FR" sz="1200" dirty="0" err="1">
                <a:cs typeface="Calibri" panose="020F0502020204030204" pitchFamily="34" charset="0"/>
                <a:sym typeface="Consolas"/>
              </a:rPr>
              <a:t>color</a:t>
            </a:r>
            <a:r>
              <a:rPr lang="fr-FR" sz="1200" dirty="0">
                <a:cs typeface="Calibri" panose="020F0502020204030204" pitchFamily="34" charset="0"/>
                <a:sym typeface="Consolas"/>
              </a:rPr>
              <a:t>/</a:t>
            </a:r>
            <a:r>
              <a:rPr lang="fr-FR" sz="1200" dirty="0" err="1">
                <a:cs typeface="Calibri" panose="020F0502020204030204" pitchFamily="34" charset="0"/>
                <a:sym typeface="Consolas"/>
              </a:rPr>
              <a:t>blue</a:t>
            </a:r>
            <a:r>
              <a:rPr lang="fr-FR" sz="1200" dirty="0">
                <a:cs typeface="Calibri" panose="020F0502020204030204" pitchFamily="34" charset="0"/>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     </a:t>
            </a:r>
            <a:r>
              <a:rPr lang="fr-FR" sz="1200" dirty="0" err="1">
                <a:cs typeface="Calibri" panose="020F0502020204030204" pitchFamily="34" charset="0"/>
                <a:sym typeface="Consolas"/>
              </a:rPr>
              <a:t>android:angle</a:t>
            </a:r>
            <a:r>
              <a:rPr lang="fr-FR" sz="1200" dirty="0">
                <a:cs typeface="Calibri" panose="020F0502020204030204" pitchFamily="34" charset="0"/>
                <a:sym typeface="Consolas"/>
              </a:rPr>
              <a:t>="45"/&gt;</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  &lt;corners </a:t>
            </a:r>
            <a:r>
              <a:rPr lang="fr-FR" sz="1200" dirty="0" err="1">
                <a:cs typeface="Calibri" panose="020F0502020204030204" pitchFamily="34" charset="0"/>
                <a:sym typeface="Consolas"/>
              </a:rPr>
              <a:t>android:radius</a:t>
            </a:r>
            <a:r>
              <a:rPr lang="fr-FR" sz="1200" dirty="0">
                <a:cs typeface="Calibri" panose="020F0502020204030204" pitchFamily="34" charset="0"/>
                <a:sym typeface="Consolas"/>
              </a:rPr>
              <a:t>="8dp" /&gt;</a:t>
            </a:r>
          </a:p>
          <a:p>
            <a:pPr marL="0" lvl="0" indent="0" algn="l" rtl="0">
              <a:lnSpc>
                <a:spcPct val="100000"/>
              </a:lnSpc>
              <a:spcBef>
                <a:spcPts val="0"/>
              </a:spcBef>
              <a:spcAft>
                <a:spcPts val="0"/>
              </a:spcAft>
              <a:buClr>
                <a:schemeClr val="dk1"/>
              </a:buClr>
              <a:buSzPts val="1100"/>
              <a:buFont typeface="Arial"/>
              <a:buNone/>
            </a:pPr>
            <a:r>
              <a:rPr lang="fr-FR" sz="1200" dirty="0">
                <a:cs typeface="Calibri" panose="020F0502020204030204" pitchFamily="34" charset="0"/>
                <a:sym typeface="Consolas"/>
              </a:rPr>
              <a:t>&lt;/</a:t>
            </a:r>
            <a:r>
              <a:rPr lang="fr-FR" sz="1200" dirty="0" err="1">
                <a:cs typeface="Calibri" panose="020F0502020204030204" pitchFamily="34" charset="0"/>
                <a:sym typeface="Consolas"/>
              </a:rPr>
              <a:t>shape</a:t>
            </a:r>
            <a:r>
              <a:rPr lang="fr-FR" sz="1200" dirty="0">
                <a:cs typeface="Calibri" panose="020F0502020204030204" pitchFamily="34" charset="0"/>
                <a:sym typeface="Consolas"/>
              </a:rPr>
              <a:t>&gt;</a:t>
            </a:r>
          </a:p>
          <a:p>
            <a:pPr marL="0" lvl="0" indent="0" algn="l" rtl="0">
              <a:lnSpc>
                <a:spcPct val="100000"/>
              </a:lnSpc>
              <a:spcBef>
                <a:spcPts val="0"/>
              </a:spcBef>
              <a:spcAft>
                <a:spcPts val="0"/>
              </a:spcAft>
              <a:buNone/>
            </a:pPr>
            <a:endParaRPr lang="fr-FR" sz="1800" dirty="0">
              <a:latin typeface="Consolas"/>
              <a:ea typeface="Consolas"/>
              <a:cs typeface="Consolas"/>
              <a:sym typeface="Consolas"/>
            </a:endParaRPr>
          </a:p>
          <a:p>
            <a:pPr marL="0" lvl="0" indent="0" algn="l" rtl="0">
              <a:lnSpc>
                <a:spcPct val="100000"/>
              </a:lnSpc>
              <a:spcBef>
                <a:spcPts val="0"/>
              </a:spcBef>
              <a:spcAft>
                <a:spcPts val="0"/>
              </a:spcAft>
              <a:buNone/>
            </a:pPr>
            <a:endParaRPr lang="fr-FR" sz="1800" dirty="0">
              <a:latin typeface="Consolas"/>
              <a:ea typeface="Consolas"/>
              <a:cs typeface="Consolas"/>
              <a:sym typeface="Consolas"/>
            </a:endParaRPr>
          </a:p>
        </p:txBody>
      </p:sp>
      <p:pic>
        <p:nvPicPr>
          <p:cNvPr id="16" name="Google Shape;323;p54">
            <a:extLst>
              <a:ext uri="{FF2B5EF4-FFF2-40B4-BE49-F238E27FC236}">
                <a16:creationId xmlns:a16="http://schemas.microsoft.com/office/drawing/2014/main" id="{077728FA-A77C-2EC6-142E-8B8C71A9BC46}"/>
              </a:ext>
            </a:extLst>
          </p:cNvPr>
          <p:cNvPicPr preferRelativeResize="0"/>
          <p:nvPr/>
        </p:nvPicPr>
        <p:blipFill>
          <a:blip r:embed="rId4">
            <a:alphaModFix/>
          </a:blip>
          <a:stretch>
            <a:fillRect/>
          </a:stretch>
        </p:blipFill>
        <p:spPr>
          <a:xfrm>
            <a:off x="9416954" y="2142056"/>
            <a:ext cx="2049621" cy="860451"/>
          </a:xfrm>
          <a:prstGeom prst="rect">
            <a:avLst/>
          </a:prstGeom>
          <a:noFill/>
          <a:ln>
            <a:noFill/>
          </a:ln>
        </p:spPr>
      </p:pic>
      <p:sp>
        <p:nvSpPr>
          <p:cNvPr id="18" name="TextBox 17">
            <a:extLst>
              <a:ext uri="{FF2B5EF4-FFF2-40B4-BE49-F238E27FC236}">
                <a16:creationId xmlns:a16="http://schemas.microsoft.com/office/drawing/2014/main" id="{7F5CA826-EF99-90CF-E0F9-ECFB7EC4ED96}"/>
              </a:ext>
            </a:extLst>
          </p:cNvPr>
          <p:cNvSpPr txBox="1"/>
          <p:nvPr/>
        </p:nvSpPr>
        <p:spPr>
          <a:xfrm>
            <a:off x="6370092" y="4388594"/>
            <a:ext cx="4943902" cy="907941"/>
          </a:xfrm>
          <a:prstGeom prst="rect">
            <a:avLst/>
          </a:prstGeom>
          <a:noFill/>
        </p:spPr>
        <p:txBody>
          <a:bodyPr wrap="square">
            <a:spAutoFit/>
          </a:bodyPr>
          <a:lstStyle/>
          <a:p>
            <a:pPr marL="0" lvl="0" indent="0" algn="l" rtl="0">
              <a:spcBef>
                <a:spcPts val="0"/>
              </a:spcBef>
              <a:spcAft>
                <a:spcPts val="0"/>
              </a:spcAft>
              <a:buNone/>
            </a:pPr>
            <a:r>
              <a:rPr lang="fr-FR" sz="1200" dirty="0" err="1">
                <a:cs typeface="Calibri" panose="020F0502020204030204" pitchFamily="34" charset="0"/>
                <a:sym typeface="Consolas"/>
              </a:rPr>
              <a:t>Resources</a:t>
            </a:r>
            <a:r>
              <a:rPr lang="fr-FR" sz="1200" dirty="0">
                <a:cs typeface="Calibri" panose="020F0502020204030204" pitchFamily="34" charset="0"/>
                <a:sym typeface="Consolas"/>
              </a:rPr>
              <a:t> </a:t>
            </a:r>
            <a:r>
              <a:rPr lang="fr-FR" sz="1200" dirty="0" err="1">
                <a:cs typeface="Calibri" panose="020F0502020204030204" pitchFamily="34" charset="0"/>
                <a:sym typeface="Consolas"/>
              </a:rPr>
              <a:t>res</a:t>
            </a:r>
            <a:r>
              <a:rPr lang="fr-FR" sz="1200" dirty="0">
                <a:cs typeface="Calibri" panose="020F0502020204030204" pitchFamily="34" charset="0"/>
                <a:sym typeface="Consolas"/>
              </a:rPr>
              <a:t> =</a:t>
            </a:r>
            <a:r>
              <a:rPr lang="fr-FR" sz="1200" dirty="0">
                <a:cs typeface="Calibri" panose="020F0502020204030204" pitchFamily="34" charset="0"/>
                <a:sym typeface="Consolas"/>
                <a:hlinkClick r:id="rId5">
                  <a:extLst>
                    <a:ext uri="{A12FA001-AC4F-418D-AE19-62706E023703}">
                      <ahyp:hlinkClr xmlns:ahyp="http://schemas.microsoft.com/office/drawing/2018/hyperlinkcolor" val="tx"/>
                    </a:ext>
                  </a:extLst>
                </a:hlinkClick>
              </a:rPr>
              <a:t> </a:t>
            </a:r>
            <a:r>
              <a:rPr lang="fr-FR" sz="1200" dirty="0" err="1">
                <a:cs typeface="Calibri" panose="020F0502020204030204" pitchFamily="34" charset="0"/>
                <a:sym typeface="Consolas"/>
                <a:hlinkClick r:id="rId5">
                  <a:extLst>
                    <a:ext uri="{A12FA001-AC4F-418D-AE19-62706E023703}">
                      <ahyp:hlinkClr xmlns:ahyp="http://schemas.microsoft.com/office/drawing/2018/hyperlinkcolor" val="tx"/>
                    </a:ext>
                  </a:extLst>
                </a:hlinkClick>
              </a:rPr>
              <a:t>getResources</a:t>
            </a:r>
            <a:r>
              <a:rPr lang="fr-FR" sz="1200" dirty="0">
                <a:cs typeface="Calibri" panose="020F0502020204030204" pitchFamily="34" charset="0"/>
                <a:sym typeface="Consolas"/>
                <a:hlinkClick r:id="rId5">
                  <a:extLst>
                    <a:ext uri="{A12FA001-AC4F-418D-AE19-62706E023703}">
                      <ahyp:hlinkClr xmlns:ahyp="http://schemas.microsoft.com/office/drawing/2018/hyperlinkcolor" val="tx"/>
                    </a:ext>
                  </a:extLst>
                </a:hlinkClick>
              </a:rPr>
              <a:t>()</a:t>
            </a:r>
            <a:r>
              <a:rPr lang="fr-FR" sz="1200" dirty="0">
                <a:cs typeface="Calibri" panose="020F0502020204030204" pitchFamily="34" charset="0"/>
                <a:sym typeface="Consolas"/>
              </a:rPr>
              <a:t>;</a:t>
            </a:r>
          </a:p>
          <a:p>
            <a:pPr marL="0" lvl="0" indent="0" algn="l" rtl="0">
              <a:spcBef>
                <a:spcPts val="0"/>
              </a:spcBef>
              <a:spcAft>
                <a:spcPts val="0"/>
              </a:spcAft>
              <a:buNone/>
            </a:pPr>
            <a:r>
              <a:rPr lang="fr-FR" sz="1200" dirty="0" err="1">
                <a:cs typeface="Calibri" panose="020F0502020204030204" pitchFamily="34" charset="0"/>
                <a:sym typeface="Consolas"/>
              </a:rPr>
              <a:t>Drawable</a:t>
            </a:r>
            <a:r>
              <a:rPr lang="fr-FR" sz="1200" dirty="0">
                <a:cs typeface="Calibri" panose="020F0502020204030204" pitchFamily="34" charset="0"/>
                <a:sym typeface="Consolas"/>
              </a:rPr>
              <a:t> </a:t>
            </a:r>
            <a:r>
              <a:rPr lang="fr-FR" sz="1200" dirty="0" err="1">
                <a:cs typeface="Calibri" panose="020F0502020204030204" pitchFamily="34" charset="0"/>
                <a:sym typeface="Consolas"/>
              </a:rPr>
              <a:t>shape</a:t>
            </a:r>
            <a:r>
              <a:rPr lang="fr-FR" sz="1200" dirty="0">
                <a:cs typeface="Calibri" panose="020F0502020204030204" pitchFamily="34" charset="0"/>
                <a:sym typeface="Consolas"/>
              </a:rPr>
              <a:t> = </a:t>
            </a:r>
            <a:r>
              <a:rPr lang="fr-FR" sz="1200" dirty="0" err="1">
                <a:cs typeface="Calibri" panose="020F0502020204030204" pitchFamily="34" charset="0"/>
                <a:sym typeface="Consolas"/>
              </a:rPr>
              <a:t>res.</a:t>
            </a:r>
            <a:r>
              <a:rPr lang="fr-FR" sz="1200" dirty="0" err="1">
                <a:cs typeface="Calibri" panose="020F0502020204030204" pitchFamily="34" charset="0"/>
                <a:sym typeface="Consolas"/>
                <a:hlinkClick r:id="rId6">
                  <a:extLst>
                    <a:ext uri="{A12FA001-AC4F-418D-AE19-62706E023703}">
                      <ahyp:hlinkClr xmlns:ahyp="http://schemas.microsoft.com/office/drawing/2018/hyperlinkcolor" val="tx"/>
                    </a:ext>
                  </a:extLst>
                </a:hlinkClick>
              </a:rPr>
              <a:t>getDrawable</a:t>
            </a:r>
            <a:r>
              <a:rPr lang="fr-FR" sz="1200" dirty="0">
                <a:cs typeface="Calibri" panose="020F0502020204030204" pitchFamily="34" charset="0"/>
                <a:sym typeface="Consolas"/>
              </a:rPr>
              <a:t>(</a:t>
            </a:r>
            <a:r>
              <a:rPr lang="fr-FR" sz="1200" dirty="0" err="1">
                <a:cs typeface="Calibri" panose="020F0502020204030204" pitchFamily="34" charset="0"/>
                <a:sym typeface="Consolas"/>
              </a:rPr>
              <a:t>R.drawable.gradient_box</a:t>
            </a:r>
            <a:r>
              <a:rPr lang="fr-FR" sz="1200" dirty="0">
                <a:cs typeface="Calibri" panose="020F0502020204030204" pitchFamily="34" charset="0"/>
                <a:sym typeface="Consolas"/>
              </a:rPr>
              <a:t>);</a:t>
            </a:r>
          </a:p>
          <a:p>
            <a:pPr marL="0" lvl="0" indent="0" algn="l" rtl="0">
              <a:spcBef>
                <a:spcPts val="600"/>
              </a:spcBef>
              <a:spcAft>
                <a:spcPts val="0"/>
              </a:spcAft>
              <a:buNone/>
            </a:pPr>
            <a:r>
              <a:rPr lang="fr-FR" sz="1200" dirty="0" err="1">
                <a:cs typeface="Calibri" panose="020F0502020204030204" pitchFamily="34" charset="0"/>
                <a:sym typeface="Consolas"/>
              </a:rPr>
              <a:t>TextView</a:t>
            </a:r>
            <a:r>
              <a:rPr lang="fr-FR" sz="1200" dirty="0">
                <a:cs typeface="Calibri" panose="020F0502020204030204" pitchFamily="34" charset="0"/>
                <a:sym typeface="Consolas"/>
              </a:rPr>
              <a:t> tv = (</a:t>
            </a:r>
            <a:r>
              <a:rPr lang="fr-FR" sz="1200" dirty="0" err="1">
                <a:cs typeface="Calibri" panose="020F0502020204030204" pitchFamily="34" charset="0"/>
                <a:sym typeface="Consolas"/>
              </a:rPr>
              <a:t>TextView</a:t>
            </a:r>
            <a:r>
              <a:rPr lang="fr-FR" sz="1200" dirty="0">
                <a:cs typeface="Calibri" panose="020F0502020204030204" pitchFamily="34" charset="0"/>
                <a:sym typeface="Consolas"/>
              </a:rPr>
              <a:t>)</a:t>
            </a:r>
            <a:r>
              <a:rPr lang="fr-FR" sz="1200" dirty="0" err="1">
                <a:cs typeface="Calibri" panose="020F0502020204030204" pitchFamily="34" charset="0"/>
                <a:sym typeface="Consolas"/>
              </a:rPr>
              <a:t>findViewByID</a:t>
            </a:r>
            <a:r>
              <a:rPr lang="fr-FR" sz="1200" dirty="0">
                <a:cs typeface="Calibri" panose="020F0502020204030204" pitchFamily="34" charset="0"/>
                <a:sym typeface="Consolas"/>
              </a:rPr>
              <a:t>(</a:t>
            </a:r>
            <a:r>
              <a:rPr lang="fr-FR" sz="1200" dirty="0" err="1">
                <a:cs typeface="Calibri" panose="020F0502020204030204" pitchFamily="34" charset="0"/>
                <a:sym typeface="Consolas"/>
              </a:rPr>
              <a:t>R.id.textview</a:t>
            </a:r>
            <a:r>
              <a:rPr lang="fr-FR" sz="1200" dirty="0">
                <a:cs typeface="Calibri" panose="020F0502020204030204" pitchFamily="34" charset="0"/>
                <a:sym typeface="Consolas"/>
              </a:rPr>
              <a:t>);</a:t>
            </a:r>
          </a:p>
          <a:p>
            <a:pPr marL="0" lvl="0" indent="0" algn="l" rtl="0">
              <a:spcBef>
                <a:spcPts val="0"/>
              </a:spcBef>
              <a:spcAft>
                <a:spcPts val="0"/>
              </a:spcAft>
              <a:buNone/>
            </a:pPr>
            <a:r>
              <a:rPr lang="fr-FR" sz="1200" dirty="0" err="1">
                <a:cs typeface="Calibri" panose="020F0502020204030204" pitchFamily="34" charset="0"/>
                <a:sym typeface="Consolas"/>
              </a:rPr>
              <a:t>tv.setBackground</a:t>
            </a:r>
            <a:r>
              <a:rPr lang="fr-FR" sz="1200" dirty="0">
                <a:cs typeface="Calibri" panose="020F0502020204030204" pitchFamily="34" charset="0"/>
                <a:sym typeface="Consolas"/>
              </a:rPr>
              <a:t>(</a:t>
            </a:r>
            <a:r>
              <a:rPr lang="fr-FR" sz="1200" dirty="0" err="1">
                <a:cs typeface="Calibri" panose="020F0502020204030204" pitchFamily="34" charset="0"/>
                <a:sym typeface="Consolas"/>
              </a:rPr>
              <a:t>shape</a:t>
            </a:r>
            <a:r>
              <a:rPr lang="fr-FR" sz="1200" dirty="0">
                <a:cs typeface="Calibri" panose="020F0502020204030204" pitchFamily="34" charset="0"/>
                <a:sym typeface="Consolas"/>
              </a:rPr>
              <a:t>);</a:t>
            </a:r>
          </a:p>
        </p:txBody>
      </p:sp>
    </p:spTree>
    <p:extLst>
      <p:ext uri="{BB962C8B-B14F-4D97-AF65-F5344CB8AC3E}">
        <p14:creationId xmlns:p14="http://schemas.microsoft.com/office/powerpoint/2010/main" val="28605579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228600" indent="-228600">
              <a:buFont typeface="Arial" panose="020B0604020202020204" pitchFamily="34" charset="0"/>
              <a:buChar char="•"/>
            </a:pPr>
            <a:r>
              <a:rPr lang="fr-FR" dirty="0" err="1">
                <a:solidFill>
                  <a:schemeClr val="tx1"/>
                </a:solidFill>
              </a:rPr>
              <a:t>Drawable</a:t>
            </a:r>
            <a:r>
              <a:rPr lang="fr-FR" dirty="0">
                <a:solidFill>
                  <a:schemeClr val="tx1"/>
                </a:solidFill>
              </a:rPr>
              <a:t> qui peut faire un fondu enchaîné entre deux autres </a:t>
            </a:r>
            <a:r>
              <a:rPr lang="fr-FR" dirty="0" err="1">
                <a:solidFill>
                  <a:schemeClr val="tx1"/>
                </a:solidFill>
              </a:rPr>
              <a:t>drawables</a:t>
            </a:r>
            <a:r>
              <a:rPr lang="fr-FR" dirty="0">
                <a:solidFill>
                  <a:schemeClr val="tx1"/>
                </a:solidFill>
              </a:rPr>
              <a:t> ;</a:t>
            </a:r>
          </a:p>
          <a:p>
            <a:pPr marL="228600" indent="-228600">
              <a:buFont typeface="Arial" panose="020B0604020202020204" pitchFamily="34" charset="0"/>
              <a:buChar char="•"/>
            </a:pPr>
            <a:r>
              <a:rPr lang="fr-FR" dirty="0">
                <a:solidFill>
                  <a:schemeClr val="tx1"/>
                </a:solidFill>
              </a:rPr>
              <a:t>Chaque graphique représenté par &lt;item&gt; à l'intérieur de &lt;</a:t>
            </a:r>
            <a:r>
              <a:rPr lang="fr-FR" dirty="0" err="1">
                <a:solidFill>
                  <a:schemeClr val="tx1"/>
                </a:solidFill>
              </a:rPr>
              <a:t>selector</a:t>
            </a:r>
            <a:r>
              <a:rPr lang="fr-FR" dirty="0">
                <a:solidFill>
                  <a:schemeClr val="tx1"/>
                </a:solidFill>
              </a:rPr>
              <a:t>&gt; ;</a:t>
            </a:r>
          </a:p>
          <a:p>
            <a:pPr marL="228600" indent="-228600">
              <a:buFont typeface="Arial" panose="020B0604020202020204" pitchFamily="34" charset="0"/>
              <a:buChar char="•"/>
            </a:pPr>
            <a:r>
              <a:rPr lang="fr-FR" dirty="0">
                <a:solidFill>
                  <a:schemeClr val="tx1"/>
                </a:solidFill>
              </a:rPr>
              <a:t>Représenté par </a:t>
            </a:r>
            <a:r>
              <a:rPr lang="fr-FR" dirty="0" err="1">
                <a:hlinkClick r:id="rId2"/>
              </a:rPr>
              <a:t>TransitionDrawable</a:t>
            </a:r>
            <a:r>
              <a:rPr lang="fr-FR" dirty="0"/>
              <a:t> </a:t>
            </a:r>
            <a:r>
              <a:rPr lang="fr-FR" dirty="0">
                <a:solidFill>
                  <a:schemeClr val="tx1"/>
                </a:solidFill>
              </a:rPr>
              <a:t>dans le code Java ;</a:t>
            </a:r>
          </a:p>
          <a:p>
            <a:pPr marL="228600" indent="-228600">
              <a:buFont typeface="Arial" panose="020B0604020202020204" pitchFamily="34" charset="0"/>
              <a:buChar char="•"/>
            </a:pPr>
            <a:r>
              <a:rPr lang="fr-FR" dirty="0">
                <a:solidFill>
                  <a:schemeClr val="tx1"/>
                </a:solidFill>
              </a:rPr>
              <a:t>Transition vers l'avant en appelant </a:t>
            </a:r>
            <a:r>
              <a:rPr lang="fr-FR" dirty="0" err="1">
                <a:solidFill>
                  <a:schemeClr val="tx1"/>
                </a:solidFill>
              </a:rPr>
              <a:t>startTransition</a:t>
            </a:r>
            <a:r>
              <a:rPr lang="fr-FR" dirty="0">
                <a:solidFill>
                  <a:schemeClr val="tx1"/>
                </a:solidFill>
              </a:rPr>
              <a:t>() ; </a:t>
            </a:r>
          </a:p>
          <a:p>
            <a:pPr marL="228600" indent="-228600">
              <a:buFont typeface="Arial" panose="020B0604020202020204" pitchFamily="34" charset="0"/>
              <a:buChar char="•"/>
            </a:pPr>
            <a:r>
              <a:rPr lang="fr-FR" dirty="0">
                <a:solidFill>
                  <a:schemeClr val="tx1"/>
                </a:solidFill>
              </a:rPr>
              <a:t>Transition vers l'arrière avec </a:t>
            </a:r>
            <a:r>
              <a:rPr lang="fr-FR" dirty="0" err="1">
                <a:solidFill>
                  <a:schemeClr val="tx1"/>
                </a:solidFill>
              </a:rPr>
              <a:t>reverseTransition</a:t>
            </a:r>
            <a:r>
              <a:rPr lang="fr-FR" dirty="0">
                <a:solidFill>
                  <a:schemeClr val="tx1"/>
                </a:solidFill>
              </a:rPr>
              <a:t>() ;</a:t>
            </a:r>
          </a:p>
          <a:p>
            <a:pPr marL="228600" indent="-22860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Transition </a:t>
            </a:r>
            <a:r>
              <a:rPr lang="fr-FR" dirty="0" err="1"/>
              <a:t>Drawables</a:t>
            </a:r>
            <a:r>
              <a:rPr lang="fr-FR" dirty="0"/>
              <a:t> </a:t>
            </a:r>
          </a:p>
        </p:txBody>
      </p:sp>
      <p:sp>
        <p:nvSpPr>
          <p:cNvPr id="4" name="Content Placeholder 3">
            <a:extLst>
              <a:ext uri="{FF2B5EF4-FFF2-40B4-BE49-F238E27FC236}">
                <a16:creationId xmlns:a16="http://schemas.microsoft.com/office/drawing/2014/main" id="{5B00B5D8-F74B-0DC8-89FA-8B53EFDFC740}"/>
              </a:ext>
            </a:extLst>
          </p:cNvPr>
          <p:cNvSpPr>
            <a:spLocks noGrp="1"/>
          </p:cNvSpPr>
          <p:nvPr>
            <p:ph sz="quarter" idx="15"/>
          </p:nvPr>
        </p:nvSpPr>
        <p:spPr/>
        <p:txBody>
          <a:bodyPr/>
          <a:lstStyle/>
          <a:p>
            <a:r>
              <a:rPr lang="fr-FR" dirty="0"/>
              <a:t>Création de dessins de transition</a:t>
            </a:r>
          </a:p>
        </p:txBody>
      </p:sp>
      <p:sp>
        <p:nvSpPr>
          <p:cNvPr id="5" name="Google Shape;337;p56">
            <a:extLst>
              <a:ext uri="{FF2B5EF4-FFF2-40B4-BE49-F238E27FC236}">
                <a16:creationId xmlns:a16="http://schemas.microsoft.com/office/drawing/2014/main" id="{5B8CD434-D9E2-E3AC-03C5-91B2066164EE}"/>
              </a:ext>
            </a:extLst>
          </p:cNvPr>
          <p:cNvSpPr txBox="1">
            <a:spLocks noGrp="1"/>
          </p:cNvSpPr>
          <p:nvPr>
            <p:ph sz="quarter" idx="14"/>
          </p:nvPr>
        </p:nvSpPr>
        <p:spPr>
          <a:xfrm>
            <a:off x="6246813" y="1943100"/>
            <a:ext cx="5219700" cy="451485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solidFill>
                  <a:schemeClr val="tx1"/>
                </a:solidFill>
                <a:latin typeface="Consolas"/>
                <a:ea typeface="Consolas"/>
                <a:cs typeface="Consolas"/>
                <a:sym typeface="Consolas"/>
              </a:rPr>
              <a:t>&lt;</a:t>
            </a:r>
            <a:r>
              <a:rPr lang="en" b="1" dirty="0">
                <a:solidFill>
                  <a:schemeClr val="tx1"/>
                </a:solidFill>
                <a:latin typeface="Consolas"/>
                <a:ea typeface="Consolas"/>
                <a:cs typeface="Consolas"/>
                <a:sym typeface="Consolas"/>
              </a:rPr>
              <a:t>transition</a:t>
            </a:r>
            <a:r>
              <a:rPr lang="en" dirty="0">
                <a:solidFill>
                  <a:schemeClr val="tx1"/>
                </a:solidFill>
                <a:latin typeface="Consolas"/>
                <a:ea typeface="Consolas"/>
                <a:cs typeface="Consolas"/>
                <a:sym typeface="Consolas"/>
              </a:rPr>
              <a:t> ...&gt;</a:t>
            </a:r>
            <a:endParaRPr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tx1"/>
                </a:solidFill>
                <a:latin typeface="Consolas"/>
                <a:ea typeface="Consolas"/>
                <a:cs typeface="Consolas"/>
                <a:sym typeface="Consolas"/>
              </a:rPr>
              <a:t>  &lt;selector&gt; &lt;</a:t>
            </a:r>
            <a:r>
              <a:rPr lang="en" b="1" dirty="0">
                <a:solidFill>
                  <a:schemeClr val="tx1"/>
                </a:solidFill>
                <a:latin typeface="Consolas"/>
                <a:ea typeface="Consolas"/>
                <a:cs typeface="Consolas"/>
                <a:sym typeface="Consolas"/>
              </a:rPr>
              <a:t>item</a:t>
            </a:r>
            <a:r>
              <a:rPr lang="en" dirty="0">
                <a:solidFill>
                  <a:schemeClr val="tx1"/>
                </a:solidFill>
                <a:latin typeface="Consolas"/>
                <a:ea typeface="Consolas"/>
                <a:cs typeface="Consolas"/>
                <a:sym typeface="Consolas"/>
              </a:rPr>
              <a:t> android:drawable="@drawable/on" /&gt;</a:t>
            </a:r>
            <a:endParaRPr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tx1"/>
                </a:solidFill>
                <a:latin typeface="Consolas"/>
                <a:ea typeface="Consolas"/>
                <a:cs typeface="Consolas"/>
                <a:sym typeface="Consolas"/>
              </a:rPr>
              <a:t>             &lt;</a:t>
            </a:r>
            <a:r>
              <a:rPr lang="en" b="1" dirty="0">
                <a:solidFill>
                  <a:schemeClr val="tx1"/>
                </a:solidFill>
                <a:latin typeface="Consolas"/>
                <a:ea typeface="Consolas"/>
                <a:cs typeface="Consolas"/>
                <a:sym typeface="Consolas"/>
              </a:rPr>
              <a:t>item</a:t>
            </a:r>
            <a:r>
              <a:rPr lang="en" dirty="0">
                <a:solidFill>
                  <a:schemeClr val="tx1"/>
                </a:solidFill>
                <a:latin typeface="Consolas"/>
                <a:ea typeface="Consolas"/>
                <a:cs typeface="Consolas"/>
                <a:sym typeface="Consolas"/>
              </a:rPr>
              <a:t> android:drawable="@drawable/off" /&gt; </a:t>
            </a:r>
            <a:endParaRPr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tx1"/>
                </a:solidFill>
                <a:latin typeface="Consolas"/>
                <a:ea typeface="Consolas"/>
                <a:cs typeface="Consolas"/>
                <a:sym typeface="Consolas"/>
              </a:rPr>
              <a:t>  &lt;/selector&gt;</a:t>
            </a:r>
            <a:endParaRPr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en" dirty="0">
                <a:solidFill>
                  <a:schemeClr val="tx1"/>
                </a:solidFill>
                <a:latin typeface="Consolas"/>
                <a:ea typeface="Consolas"/>
                <a:cs typeface="Consolas"/>
                <a:sym typeface="Consolas"/>
              </a:rPr>
              <a:t>&lt;/transition&gt;</a:t>
            </a:r>
          </a:p>
          <a:p>
            <a:pPr marL="0" lvl="0" indent="0" algn="l" rtl="0">
              <a:lnSpc>
                <a:spcPct val="100000"/>
              </a:lnSpc>
              <a:spcBef>
                <a:spcPts val="0"/>
              </a:spcBef>
              <a:spcAft>
                <a:spcPts val="0"/>
              </a:spcAft>
              <a:buClr>
                <a:schemeClr val="dk1"/>
              </a:buClr>
              <a:buSzPts val="1100"/>
              <a:buFont typeface="Arial"/>
              <a:buNone/>
            </a:pPr>
            <a:endParaRPr lang="en"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lang="en"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lang="en"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lang="en" dirty="0">
              <a:solidFill>
                <a:schemeClr val="tx1"/>
              </a:solidFill>
              <a:latin typeface="Consolas"/>
              <a:ea typeface="Consolas"/>
              <a:cs typeface="Consolas"/>
              <a:sym typeface="Consolas"/>
            </a:endParaRPr>
          </a:p>
          <a:p>
            <a:pPr marL="0" lvl="0" indent="0" algn="l" rtl="0">
              <a:spcBef>
                <a:spcPts val="0"/>
              </a:spcBef>
              <a:spcAft>
                <a:spcPts val="0"/>
              </a:spcAft>
              <a:buNone/>
            </a:pPr>
            <a:r>
              <a:rPr lang="de-DE" sz="1200" dirty="0">
                <a:solidFill>
                  <a:schemeClr val="tx1"/>
                </a:solidFill>
                <a:latin typeface="Consolas"/>
                <a:ea typeface="Consolas"/>
                <a:cs typeface="Consolas"/>
                <a:sym typeface="Consolas"/>
              </a:rPr>
              <a:t>&lt;ImageButton</a:t>
            </a:r>
          </a:p>
          <a:p>
            <a:pPr marL="0" lvl="0" indent="0" algn="l" rtl="0">
              <a:spcBef>
                <a:spcPts val="0"/>
              </a:spcBef>
              <a:spcAft>
                <a:spcPts val="0"/>
              </a:spcAft>
              <a:buNone/>
            </a:pPr>
            <a:r>
              <a:rPr lang="de-DE" sz="1200" dirty="0">
                <a:solidFill>
                  <a:schemeClr val="tx1"/>
                </a:solidFill>
                <a:latin typeface="Consolas"/>
                <a:ea typeface="Consolas"/>
                <a:cs typeface="Consolas"/>
                <a:sym typeface="Consolas"/>
              </a:rPr>
              <a:t>    android:id="@+id/button"</a:t>
            </a:r>
          </a:p>
          <a:p>
            <a:pPr marL="0" lvl="0" indent="0" algn="l" rtl="0">
              <a:spcBef>
                <a:spcPts val="0"/>
              </a:spcBef>
              <a:spcAft>
                <a:spcPts val="0"/>
              </a:spcAft>
              <a:buNone/>
            </a:pPr>
            <a:r>
              <a:rPr lang="de-DE" sz="1200" dirty="0">
                <a:solidFill>
                  <a:schemeClr val="tx1"/>
                </a:solidFill>
                <a:latin typeface="Consolas"/>
                <a:ea typeface="Consolas"/>
                <a:cs typeface="Consolas"/>
                <a:sym typeface="Consolas"/>
              </a:rPr>
              <a:t>    </a:t>
            </a:r>
            <a:r>
              <a:rPr lang="de-DE" sz="1200" b="1" dirty="0">
                <a:solidFill>
                  <a:schemeClr val="tx1"/>
                </a:solidFill>
                <a:latin typeface="Consolas"/>
                <a:ea typeface="Consolas"/>
                <a:cs typeface="Consolas"/>
                <a:sym typeface="Consolas"/>
              </a:rPr>
              <a:t>android:src="@drawable/transition"</a:t>
            </a:r>
            <a:r>
              <a:rPr lang="de-DE" sz="1200" dirty="0">
                <a:solidFill>
                  <a:schemeClr val="tx1"/>
                </a:solidFill>
                <a:latin typeface="Consolas"/>
                <a:ea typeface="Consolas"/>
                <a:cs typeface="Consolas"/>
                <a:sym typeface="Consolas"/>
              </a:rPr>
              <a:t> /</a:t>
            </a:r>
            <a:r>
              <a:rPr lang="de-DE" dirty="0">
                <a:solidFill>
                  <a:schemeClr val="tx1"/>
                </a:solidFill>
                <a:latin typeface="Consolas"/>
                <a:ea typeface="Consolas"/>
                <a:cs typeface="Consolas"/>
                <a:sym typeface="Consolas"/>
              </a:rPr>
              <a:t>&gt;</a:t>
            </a:r>
          </a:p>
          <a:p>
            <a:pPr marL="0" lvl="0" indent="0" algn="l" rtl="0">
              <a:spcBef>
                <a:spcPts val="0"/>
              </a:spcBef>
              <a:spcAft>
                <a:spcPts val="0"/>
              </a:spcAft>
              <a:buNone/>
            </a:pPr>
            <a:endParaRPr lang="de-DE" sz="800" dirty="0">
              <a:solidFill>
                <a:schemeClr val="tx1"/>
              </a:solidFill>
              <a:highlight>
                <a:srgbClr val="F7F7F7"/>
              </a:highlight>
              <a:latin typeface="Consolas"/>
              <a:ea typeface="Consolas"/>
              <a:cs typeface="Consolas"/>
              <a:sym typeface="Consolas"/>
            </a:endParaRPr>
          </a:p>
          <a:p>
            <a:pPr marL="0" lvl="0" indent="0" algn="l" rtl="0">
              <a:spcBef>
                <a:spcPts val="0"/>
              </a:spcBef>
              <a:spcAft>
                <a:spcPts val="0"/>
              </a:spcAft>
              <a:buNone/>
            </a:pPr>
            <a:endParaRPr lang="de-DE" sz="800" dirty="0">
              <a:solidFill>
                <a:schemeClr val="tx1"/>
              </a:solidFill>
              <a:highlight>
                <a:srgbClr val="F7F7F7"/>
              </a:highlight>
              <a:latin typeface="Consolas"/>
              <a:ea typeface="Consolas"/>
              <a:cs typeface="Consolas"/>
              <a:sym typeface="Consolas"/>
            </a:endParaRPr>
          </a:p>
          <a:p>
            <a:pPr marL="0" lvl="0" indent="0" algn="l" rtl="0">
              <a:spcBef>
                <a:spcPts val="0"/>
              </a:spcBef>
              <a:spcAft>
                <a:spcPts val="0"/>
              </a:spcAft>
              <a:buNone/>
            </a:pPr>
            <a:endParaRPr lang="de-DE" dirty="0">
              <a:solidFill>
                <a:schemeClr val="tx1"/>
              </a:solidFill>
              <a:latin typeface="Consolas"/>
              <a:sym typeface="Consolas"/>
            </a:endParaRPr>
          </a:p>
          <a:p>
            <a:pPr marL="0" lvl="0" indent="0" algn="l" rtl="0">
              <a:spcBef>
                <a:spcPts val="0"/>
              </a:spcBef>
              <a:spcAft>
                <a:spcPts val="0"/>
              </a:spcAft>
              <a:buNone/>
            </a:pPr>
            <a:endParaRPr lang="de-DE" dirty="0">
              <a:solidFill>
                <a:schemeClr val="tx1"/>
              </a:solidFill>
              <a:latin typeface="Consolas"/>
              <a:sym typeface="Consolas"/>
            </a:endParaRPr>
          </a:p>
          <a:p>
            <a:pPr marL="0" lvl="0" indent="0" algn="l" rtl="0">
              <a:spcBef>
                <a:spcPts val="0"/>
              </a:spcBef>
              <a:spcAft>
                <a:spcPts val="0"/>
              </a:spcAft>
              <a:buNone/>
            </a:pPr>
            <a:r>
              <a:rPr lang="fr-FR" dirty="0" err="1">
                <a:solidFill>
                  <a:schemeClr val="tx1"/>
                </a:solidFill>
                <a:latin typeface="Consolas"/>
                <a:sym typeface="Consolas"/>
              </a:rPr>
              <a:t>ImageButton</a:t>
            </a:r>
            <a:r>
              <a:rPr lang="fr-FR" dirty="0">
                <a:solidFill>
                  <a:schemeClr val="tx1"/>
                </a:solidFill>
                <a:latin typeface="Consolas"/>
                <a:sym typeface="Consolas"/>
              </a:rPr>
              <a:t> </a:t>
            </a:r>
            <a:r>
              <a:rPr lang="fr-FR" dirty="0" err="1">
                <a:solidFill>
                  <a:schemeClr val="tx1"/>
                </a:solidFill>
                <a:latin typeface="Consolas"/>
                <a:sym typeface="Consolas"/>
              </a:rPr>
              <a:t>button</a:t>
            </a:r>
            <a:r>
              <a:rPr lang="fr-FR" dirty="0">
                <a:solidFill>
                  <a:schemeClr val="tx1"/>
                </a:solidFill>
                <a:latin typeface="Consolas"/>
                <a:sym typeface="Consolas"/>
              </a:rPr>
              <a:t> = </a:t>
            </a:r>
            <a:r>
              <a:rPr lang="fr-FR" dirty="0" err="1">
                <a:solidFill>
                  <a:schemeClr val="tx1"/>
                </a:solidFill>
                <a:latin typeface="Consolas"/>
                <a:sym typeface="Consolas"/>
              </a:rPr>
              <a:t>findViewById</a:t>
            </a:r>
            <a:r>
              <a:rPr lang="fr-FR" dirty="0">
                <a:solidFill>
                  <a:schemeClr val="tx1"/>
                </a:solidFill>
                <a:latin typeface="Consolas"/>
                <a:sym typeface="Consolas"/>
              </a:rPr>
              <a:t>(</a:t>
            </a:r>
            <a:r>
              <a:rPr lang="fr-FR" dirty="0" err="1">
                <a:solidFill>
                  <a:schemeClr val="tx1"/>
                </a:solidFill>
                <a:latin typeface="Consolas"/>
                <a:sym typeface="Consolas"/>
              </a:rPr>
              <a:t>R.id.button</a:t>
            </a:r>
            <a:r>
              <a:rPr lang="fr-FR" dirty="0">
                <a:solidFill>
                  <a:schemeClr val="tx1"/>
                </a:solidFill>
                <a:latin typeface="Consolas"/>
                <a:sym typeface="Consolas"/>
              </a:rPr>
              <a:t>);</a:t>
            </a:r>
          </a:p>
          <a:p>
            <a:pPr marL="0" lvl="0" indent="0" algn="l" rtl="0">
              <a:spcBef>
                <a:spcPts val="0"/>
              </a:spcBef>
              <a:spcAft>
                <a:spcPts val="0"/>
              </a:spcAft>
              <a:buNone/>
            </a:pPr>
            <a:r>
              <a:rPr lang="fr-FR" dirty="0" err="1">
                <a:solidFill>
                  <a:schemeClr val="tx1"/>
                </a:solidFill>
                <a:latin typeface="Consolas"/>
                <a:sym typeface="Consolas"/>
              </a:rPr>
              <a:t>TransitionDrawable</a:t>
            </a:r>
            <a:r>
              <a:rPr lang="fr-FR" dirty="0">
                <a:solidFill>
                  <a:schemeClr val="tx1"/>
                </a:solidFill>
                <a:latin typeface="Consolas"/>
                <a:sym typeface="Consolas"/>
              </a:rPr>
              <a:t> </a:t>
            </a:r>
            <a:r>
              <a:rPr lang="fr-FR" dirty="0" err="1">
                <a:solidFill>
                  <a:schemeClr val="tx1"/>
                </a:solidFill>
                <a:latin typeface="Consolas"/>
                <a:sym typeface="Consolas"/>
              </a:rPr>
              <a:t>drawable</a:t>
            </a:r>
            <a:r>
              <a:rPr lang="fr-FR" dirty="0">
                <a:solidFill>
                  <a:schemeClr val="tx1"/>
                </a:solidFill>
                <a:latin typeface="Consolas"/>
                <a:sym typeface="Consolas"/>
              </a:rPr>
              <a:t> = </a:t>
            </a:r>
          </a:p>
          <a:p>
            <a:pPr marL="0" lvl="0" indent="0" algn="l" rtl="0">
              <a:spcBef>
                <a:spcPts val="0"/>
              </a:spcBef>
              <a:spcAft>
                <a:spcPts val="0"/>
              </a:spcAft>
              <a:buNone/>
            </a:pPr>
            <a:r>
              <a:rPr lang="fr-FR" dirty="0">
                <a:solidFill>
                  <a:schemeClr val="tx1"/>
                </a:solidFill>
                <a:latin typeface="Consolas"/>
                <a:sym typeface="Consolas"/>
              </a:rPr>
              <a:t>        (</a:t>
            </a:r>
            <a:r>
              <a:rPr lang="fr-FR" dirty="0" err="1">
                <a:solidFill>
                  <a:schemeClr val="tx1"/>
                </a:solidFill>
                <a:latin typeface="Consolas"/>
                <a:sym typeface="Consolas"/>
              </a:rPr>
              <a:t>TransitionDrawable</a:t>
            </a:r>
            <a:r>
              <a:rPr lang="fr-FR" dirty="0">
                <a:solidFill>
                  <a:schemeClr val="tx1"/>
                </a:solidFill>
                <a:latin typeface="Consolas"/>
                <a:sym typeface="Consolas"/>
              </a:rPr>
              <a:t>) </a:t>
            </a:r>
            <a:r>
              <a:rPr lang="fr-FR" dirty="0" err="1">
                <a:solidFill>
                  <a:schemeClr val="tx1"/>
                </a:solidFill>
                <a:latin typeface="Consolas"/>
                <a:sym typeface="Consolas"/>
              </a:rPr>
              <a:t>button.getDrawable</a:t>
            </a:r>
            <a:r>
              <a:rPr lang="fr-FR" dirty="0">
                <a:solidFill>
                  <a:schemeClr val="tx1"/>
                </a:solidFill>
                <a:latin typeface="Consolas"/>
                <a:sym typeface="Consolas"/>
              </a:rPr>
              <a:t>();</a:t>
            </a:r>
          </a:p>
          <a:p>
            <a:pPr marL="0" lvl="0" indent="0" algn="l" rtl="0">
              <a:spcBef>
                <a:spcPts val="0"/>
              </a:spcBef>
              <a:spcAft>
                <a:spcPts val="0"/>
              </a:spcAft>
              <a:buNone/>
            </a:pPr>
            <a:r>
              <a:rPr lang="fr-FR" dirty="0" err="1">
                <a:solidFill>
                  <a:schemeClr val="tx1"/>
                </a:solidFill>
                <a:latin typeface="Consolas"/>
                <a:sym typeface="Consolas"/>
              </a:rPr>
              <a:t>drawable.startTransition</a:t>
            </a:r>
            <a:r>
              <a:rPr lang="fr-FR" dirty="0">
                <a:solidFill>
                  <a:schemeClr val="tx1"/>
                </a:solidFill>
                <a:latin typeface="Consolas"/>
                <a:sym typeface="Consolas"/>
              </a:rPr>
              <a:t>(500);</a:t>
            </a:r>
          </a:p>
          <a:p>
            <a:pPr marL="0" lvl="0" indent="0" algn="l" rtl="0">
              <a:spcBef>
                <a:spcPts val="0"/>
              </a:spcBef>
              <a:spcAft>
                <a:spcPts val="0"/>
              </a:spcAft>
              <a:buNone/>
            </a:pPr>
            <a:endParaRPr lang="de-DE" sz="800" dirty="0">
              <a:solidFill>
                <a:schemeClr val="tx1"/>
              </a:solidFill>
              <a:highlight>
                <a:srgbClr val="F7F7F7"/>
              </a:highlight>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dirty="0">
              <a:solidFill>
                <a:schemeClr val="tx1"/>
              </a:solidFill>
              <a:latin typeface="Consolas"/>
              <a:ea typeface="Consolas"/>
              <a:cs typeface="Consolas"/>
              <a:sym typeface="Consolas"/>
            </a:endParaRPr>
          </a:p>
          <a:p>
            <a:pPr marL="0" lvl="0" indent="0" algn="l" rtl="0">
              <a:lnSpc>
                <a:spcPct val="100000"/>
              </a:lnSpc>
              <a:spcBef>
                <a:spcPts val="0"/>
              </a:spcBef>
              <a:spcAft>
                <a:spcPts val="0"/>
              </a:spcAft>
              <a:buNone/>
            </a:pPr>
            <a:endParaRPr dirty="0">
              <a:solidFill>
                <a:schemeClr val="tx1"/>
              </a:solidFill>
              <a:latin typeface="Consolas"/>
              <a:ea typeface="Consolas"/>
              <a:cs typeface="Consolas"/>
              <a:sym typeface="Consolas"/>
            </a:endParaRPr>
          </a:p>
        </p:txBody>
      </p:sp>
    </p:spTree>
    <p:extLst>
      <p:ext uri="{BB962C8B-B14F-4D97-AF65-F5344CB8AC3E}">
        <p14:creationId xmlns:p14="http://schemas.microsoft.com/office/powerpoint/2010/main" val="5225307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228600" indent="-228600">
              <a:buFont typeface="Arial" panose="020B0604020202020204" pitchFamily="34" charset="0"/>
              <a:buChar char="•"/>
            </a:pPr>
            <a:r>
              <a:rPr lang="fr-FR" dirty="0">
                <a:solidFill>
                  <a:schemeClr val="tx1"/>
                </a:solidFill>
              </a:rPr>
              <a:t>Créer une transition qui s'adapte à toutes les tailles d'écran ;</a:t>
            </a:r>
          </a:p>
          <a:p>
            <a:pPr marL="228600" indent="-228600">
              <a:buFont typeface="Arial" panose="020B0604020202020204" pitchFamily="34" charset="0"/>
              <a:buChar char="•"/>
            </a:pPr>
            <a:r>
              <a:rPr lang="fr-FR" dirty="0">
                <a:solidFill>
                  <a:schemeClr val="tx1"/>
                </a:solidFill>
              </a:rPr>
              <a:t>API Android niveau 21 et plus ;</a:t>
            </a:r>
          </a:p>
          <a:p>
            <a:pPr marL="228600" indent="-228600">
              <a:buFont typeface="Arial" panose="020B0604020202020204" pitchFamily="34" charset="0"/>
              <a:buChar char="•"/>
            </a:pPr>
            <a:r>
              <a:rPr lang="fr-FR" dirty="0">
                <a:solidFill>
                  <a:schemeClr val="tx1"/>
                </a:solidFill>
              </a:rPr>
              <a:t>Utiliser </a:t>
            </a:r>
            <a:r>
              <a:rPr lang="fr-FR" dirty="0" err="1">
                <a:solidFill>
                  <a:schemeClr val="tx1"/>
                </a:solidFill>
              </a:rPr>
              <a:t>Vector</a:t>
            </a:r>
            <a:r>
              <a:rPr lang="fr-FR" dirty="0">
                <a:solidFill>
                  <a:schemeClr val="tx1"/>
                </a:solidFill>
              </a:rPr>
              <a:t> Asset Studio pour créer (diapositives ci-dessous) ;</a:t>
            </a:r>
          </a:p>
          <a:p>
            <a:pPr marL="228600" indent="-228600">
              <a:buFont typeface="Arial" panose="020B0604020202020204" pitchFamily="34" charset="0"/>
              <a:buChar char="•"/>
            </a:pPr>
            <a:r>
              <a:rPr lang="fr-FR" dirty="0" err="1">
                <a:hlinkClick r:id="rId2"/>
              </a:rPr>
              <a:t>VectorDrawable</a:t>
            </a:r>
            <a:r>
              <a:rPr lang="fr-FR" dirty="0"/>
              <a:t>.</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en" dirty="0"/>
              <a:t>Vector drawables</a:t>
            </a:r>
            <a:endParaRPr lang="fr-FR" dirty="0"/>
          </a:p>
        </p:txBody>
      </p:sp>
      <p:sp>
        <p:nvSpPr>
          <p:cNvPr id="4" name="Content Placeholder 3">
            <a:extLst>
              <a:ext uri="{FF2B5EF4-FFF2-40B4-BE49-F238E27FC236}">
                <a16:creationId xmlns:a16="http://schemas.microsoft.com/office/drawing/2014/main" id="{5B00B5D8-F74B-0DC8-89FA-8B53EFDFC740}"/>
              </a:ext>
            </a:extLst>
          </p:cNvPr>
          <p:cNvSpPr>
            <a:spLocks noGrp="1"/>
          </p:cNvSpPr>
          <p:nvPr>
            <p:ph sz="quarter" idx="15"/>
          </p:nvPr>
        </p:nvSpPr>
        <p:spPr/>
        <p:txBody>
          <a:bodyPr/>
          <a:lstStyle/>
          <a:p>
            <a:r>
              <a:rPr lang="fr-FR" dirty="0"/>
              <a:t>Créer un </a:t>
            </a:r>
            <a:r>
              <a:rPr lang="fr-FR" dirty="0" err="1"/>
              <a:t>Vector</a:t>
            </a:r>
            <a:r>
              <a:rPr lang="fr-FR" dirty="0"/>
              <a:t> </a:t>
            </a:r>
            <a:r>
              <a:rPr lang="fr-FR" dirty="0" err="1"/>
              <a:t>drawable</a:t>
            </a:r>
            <a:endParaRPr lang="fr-FR" dirty="0"/>
          </a:p>
        </p:txBody>
      </p:sp>
      <p:sp>
        <p:nvSpPr>
          <p:cNvPr id="5" name="Google Shape;337;p56">
            <a:extLst>
              <a:ext uri="{FF2B5EF4-FFF2-40B4-BE49-F238E27FC236}">
                <a16:creationId xmlns:a16="http://schemas.microsoft.com/office/drawing/2014/main" id="{5B8CD434-D9E2-E3AC-03C5-91B2066164EE}"/>
              </a:ext>
            </a:extLst>
          </p:cNvPr>
          <p:cNvSpPr txBox="1">
            <a:spLocks noGrp="1"/>
          </p:cNvSpPr>
          <p:nvPr>
            <p:ph sz="quarter" idx="14"/>
          </p:nvPr>
        </p:nvSpPr>
        <p:spPr>
          <a:xfrm>
            <a:off x="6246813" y="1943100"/>
            <a:ext cx="5219700" cy="4514850"/>
          </a:xfrm>
          <a:prstGeom prst="rect">
            <a:avLst/>
          </a:prstGeom>
        </p:spPr>
        <p:txBody>
          <a:bodyPr spcFirstLastPara="1" wrap="square" lIns="91425" tIns="91425" rIns="91425" bIns="91425" anchor="t" anchorCtr="0">
            <a:noAutofit/>
          </a:bodyPr>
          <a:lstStyle/>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vector</a:t>
            </a:r>
            <a:r>
              <a:rPr lang="fr-FR" sz="1200" dirty="0">
                <a:solidFill>
                  <a:schemeClr val="dk1"/>
                </a:solidFill>
                <a:latin typeface="Consolas"/>
                <a:ea typeface="Consolas"/>
                <a:cs typeface="Consolas"/>
                <a:sym typeface="Consolas"/>
              </a:rPr>
              <a:t> ...</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android:height</a:t>
            </a:r>
            <a:r>
              <a:rPr lang="fr-FR" sz="1200" dirty="0">
                <a:solidFill>
                  <a:schemeClr val="dk1"/>
                </a:solidFill>
                <a:latin typeface="Consolas"/>
                <a:ea typeface="Consolas"/>
                <a:cs typeface="Consolas"/>
                <a:sym typeface="Consolas"/>
              </a:rPr>
              <a:t>="256dp" </a:t>
            </a:r>
            <a:r>
              <a:rPr lang="fr-FR" sz="1200" dirty="0" err="1">
                <a:solidFill>
                  <a:schemeClr val="dk1"/>
                </a:solidFill>
                <a:latin typeface="Consolas"/>
                <a:ea typeface="Consolas"/>
                <a:cs typeface="Consolas"/>
                <a:sym typeface="Consolas"/>
              </a:rPr>
              <a:t>android:width</a:t>
            </a:r>
            <a:r>
              <a:rPr lang="fr-FR" sz="1200" dirty="0">
                <a:solidFill>
                  <a:schemeClr val="dk1"/>
                </a:solidFill>
                <a:latin typeface="Consolas"/>
                <a:ea typeface="Consolas"/>
                <a:cs typeface="Consolas"/>
                <a:sym typeface="Consolas"/>
              </a:rPr>
              <a:t>="256dp"</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android:viewportWidth</a:t>
            </a:r>
            <a:r>
              <a:rPr lang="fr-FR" sz="1200" dirty="0">
                <a:solidFill>
                  <a:schemeClr val="dk1"/>
                </a:solidFill>
                <a:latin typeface="Consolas"/>
                <a:ea typeface="Consolas"/>
                <a:cs typeface="Consolas"/>
                <a:sym typeface="Consolas"/>
              </a:rPr>
              <a:t>="32" </a:t>
            </a:r>
            <a:r>
              <a:rPr lang="fr-FR" sz="1200" dirty="0" err="1">
                <a:solidFill>
                  <a:schemeClr val="dk1"/>
                </a:solidFill>
                <a:latin typeface="Consolas"/>
                <a:ea typeface="Consolas"/>
                <a:cs typeface="Consolas"/>
                <a:sym typeface="Consolas"/>
              </a:rPr>
              <a:t>android:viewportHeight</a:t>
            </a:r>
            <a:r>
              <a:rPr lang="fr-FR" sz="1200" dirty="0">
                <a:solidFill>
                  <a:schemeClr val="dk1"/>
                </a:solidFill>
                <a:latin typeface="Consolas"/>
                <a:ea typeface="Consolas"/>
                <a:cs typeface="Consolas"/>
                <a:sym typeface="Consolas"/>
              </a:rPr>
              <a:t>="32"&gt;</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path</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android:fillColor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color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red</a:t>
            </a:r>
            <a:r>
              <a:rPr lang="fr-FR" sz="1200" dirty="0">
                <a:solidFill>
                  <a:schemeClr val="dk1"/>
                </a:solidFill>
                <a:latin typeface="Consolas"/>
                <a:ea typeface="Consolas"/>
                <a:cs typeface="Consolas"/>
                <a:sym typeface="Consolas"/>
              </a:rPr>
              <a:t>"</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android:pathData</a:t>
            </a:r>
            <a:r>
              <a:rPr lang="fr-FR" sz="1200" dirty="0">
                <a:solidFill>
                  <a:schemeClr val="dk1"/>
                </a:solidFill>
                <a:latin typeface="Consolas"/>
                <a:ea typeface="Consolas"/>
                <a:cs typeface="Consolas"/>
                <a:sym typeface="Consolas"/>
              </a:rPr>
              <a:t>="M20.5,9.5</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c-1.955,0,-3.83,1.268,-4.5,3</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c-0.67,-1.732,-2.547,-3,-4.5,-3 ... /&gt;</a:t>
            </a:r>
          </a:p>
          <a:p>
            <a:pPr marL="0" lvl="0" indent="0" algn="l" rtl="0">
              <a:lnSpc>
                <a:spcPct val="115000"/>
              </a:lnSpc>
              <a:spcBef>
                <a:spcPts val="50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&lt;/</a:t>
            </a:r>
            <a:r>
              <a:rPr lang="fr-FR" sz="1200" dirty="0" err="1">
                <a:solidFill>
                  <a:schemeClr val="dk1"/>
                </a:solidFill>
                <a:latin typeface="Consolas"/>
                <a:ea typeface="Consolas"/>
                <a:cs typeface="Consolas"/>
                <a:sym typeface="Consolas"/>
              </a:rPr>
              <a:t>vector</a:t>
            </a:r>
            <a:r>
              <a:rPr lang="fr-FR" sz="1200" dirty="0">
                <a:solidFill>
                  <a:schemeClr val="dk1"/>
                </a:solidFill>
                <a:latin typeface="Consolas"/>
                <a:ea typeface="Consolas"/>
                <a:cs typeface="Consolas"/>
                <a:sym typeface="Consolas"/>
              </a:rPr>
              <a:t>&gt;</a:t>
            </a:r>
            <a:endParaRPr lang="fr-FR" sz="1200" dirty="0">
              <a:solidFill>
                <a:schemeClr val="dk1"/>
              </a:solidFill>
              <a:highlight>
                <a:srgbClr val="FFFFFF"/>
              </a:highlight>
            </a:endParaRPr>
          </a:p>
          <a:p>
            <a:pPr marL="0" lvl="0" indent="0" algn="l" rtl="0">
              <a:spcBef>
                <a:spcPts val="200"/>
              </a:spcBef>
              <a:spcAft>
                <a:spcPts val="0"/>
              </a:spcAft>
              <a:buNone/>
            </a:pPr>
            <a:endParaRPr lang="fr-FR" dirty="0"/>
          </a:p>
          <a:p>
            <a:pPr marL="0" lvl="0" indent="0" algn="l" rtl="0">
              <a:lnSpc>
                <a:spcPct val="100000"/>
              </a:lnSpc>
              <a:spcBef>
                <a:spcPts val="0"/>
              </a:spcBef>
              <a:spcAft>
                <a:spcPts val="0"/>
              </a:spcAft>
              <a:buNone/>
            </a:pPr>
            <a:endParaRPr dirty="0">
              <a:latin typeface="Consolas"/>
              <a:ea typeface="Consolas"/>
              <a:cs typeface="Consolas"/>
              <a:sym typeface="Consolas"/>
            </a:endParaRPr>
          </a:p>
        </p:txBody>
      </p:sp>
      <p:pic>
        <p:nvPicPr>
          <p:cNvPr id="3" name="Google Shape;354;p58">
            <a:extLst>
              <a:ext uri="{FF2B5EF4-FFF2-40B4-BE49-F238E27FC236}">
                <a16:creationId xmlns:a16="http://schemas.microsoft.com/office/drawing/2014/main" id="{09155CEC-BDE3-0D6D-CED6-BAEABFEB8114}"/>
              </a:ext>
            </a:extLst>
          </p:cNvPr>
          <p:cNvPicPr preferRelativeResize="0"/>
          <p:nvPr/>
        </p:nvPicPr>
        <p:blipFill>
          <a:blip r:embed="rId3">
            <a:alphaModFix/>
          </a:blip>
          <a:stretch>
            <a:fillRect/>
          </a:stretch>
        </p:blipFill>
        <p:spPr>
          <a:xfrm>
            <a:off x="10628313" y="4898442"/>
            <a:ext cx="838200" cy="685800"/>
          </a:xfrm>
          <a:prstGeom prst="rect">
            <a:avLst/>
          </a:prstGeom>
          <a:noFill/>
          <a:ln w="9525" cap="flat" cmpd="sng">
            <a:solidFill>
              <a:srgbClr val="B7B7B7"/>
            </a:solidFill>
            <a:prstDash val="solid"/>
            <a:round/>
            <a:headEnd type="none" w="sm" len="sm"/>
            <a:tailEnd type="none" w="sm" len="sm"/>
          </a:ln>
        </p:spPr>
      </p:pic>
      <p:sp>
        <p:nvSpPr>
          <p:cNvPr id="7" name="TextBox 6">
            <a:extLst>
              <a:ext uri="{FF2B5EF4-FFF2-40B4-BE49-F238E27FC236}">
                <a16:creationId xmlns:a16="http://schemas.microsoft.com/office/drawing/2014/main" id="{00575621-CAB1-EE00-4809-809233C4880E}"/>
              </a:ext>
            </a:extLst>
          </p:cNvPr>
          <p:cNvSpPr txBox="1"/>
          <p:nvPr/>
        </p:nvSpPr>
        <p:spPr>
          <a:xfrm>
            <a:off x="8352431" y="4519419"/>
            <a:ext cx="2450022" cy="276999"/>
          </a:xfrm>
          <a:prstGeom prst="rect">
            <a:avLst/>
          </a:prstGeom>
          <a:noFill/>
        </p:spPr>
        <p:txBody>
          <a:bodyPr wrap="square">
            <a:spAutoFit/>
          </a:bodyPr>
          <a:lstStyle/>
          <a:p>
            <a:r>
              <a:rPr lang="fr-FR" sz="1200" dirty="0" err="1"/>
              <a:t>pathData</a:t>
            </a:r>
            <a:r>
              <a:rPr lang="fr-FR" sz="1200" dirty="0"/>
              <a:t> pour la forme du cœur</a:t>
            </a:r>
          </a:p>
        </p:txBody>
      </p:sp>
      <p:sp>
        <p:nvSpPr>
          <p:cNvPr id="8" name="Google Shape;356;p58">
            <a:extLst>
              <a:ext uri="{FF2B5EF4-FFF2-40B4-BE49-F238E27FC236}">
                <a16:creationId xmlns:a16="http://schemas.microsoft.com/office/drawing/2014/main" id="{65D1B18B-22F3-7B92-EDB1-F7926D3868F5}"/>
              </a:ext>
            </a:extLst>
          </p:cNvPr>
          <p:cNvSpPr/>
          <p:nvPr/>
        </p:nvSpPr>
        <p:spPr>
          <a:xfrm flipH="1">
            <a:off x="9703557" y="4021265"/>
            <a:ext cx="504967" cy="498154"/>
          </a:xfrm>
          <a:custGeom>
            <a:avLst/>
            <a:gdLst/>
            <a:ahLst/>
            <a:cxnLst/>
            <a:rect l="l" t="t" r="r" b="b"/>
            <a:pathLst>
              <a:path w="15955" h="17215" extrusionOk="0">
                <a:moveTo>
                  <a:pt x="15955" y="17215"/>
                </a:moveTo>
                <a:cubicBezTo>
                  <a:pt x="14416" y="16725"/>
                  <a:pt x="9027" y="15816"/>
                  <a:pt x="6718" y="14276"/>
                </a:cubicBezTo>
                <a:cubicBezTo>
                  <a:pt x="4409" y="12737"/>
                  <a:pt x="3219" y="10357"/>
                  <a:pt x="2099" y="7978"/>
                </a:cubicBezTo>
                <a:cubicBezTo>
                  <a:pt x="979" y="5599"/>
                  <a:pt x="350" y="1330"/>
                  <a:pt x="0" y="0"/>
                </a:cubicBezTo>
              </a:path>
            </a:pathLst>
          </a:custGeom>
          <a:noFill/>
          <a:ln w="19050" cap="flat" cmpd="sng">
            <a:solidFill>
              <a:schemeClr val="dk2"/>
            </a:solidFill>
            <a:prstDash val="solid"/>
            <a:round/>
            <a:headEnd type="none" w="med" len="med"/>
            <a:tailEnd type="triangle" w="med" len="med"/>
          </a:ln>
        </p:spPr>
      </p:sp>
    </p:spTree>
    <p:extLst>
      <p:ext uri="{BB962C8B-B14F-4D97-AF65-F5344CB8AC3E}">
        <p14:creationId xmlns:p14="http://schemas.microsoft.com/office/powerpoint/2010/main" val="139844949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228600" indent="-228600">
              <a:buFont typeface="Arial" panose="020B0604020202020204" pitchFamily="34" charset="0"/>
              <a:buChar char="•"/>
            </a:pPr>
            <a:r>
              <a:rPr lang="fr-FR" dirty="0">
                <a:solidFill>
                  <a:schemeClr val="tx1"/>
                </a:solidFill>
              </a:rPr>
              <a:t>Créer des icônes à partir d'icônes matérielles, d'images et de texte ;</a:t>
            </a:r>
          </a:p>
          <a:p>
            <a:pPr marL="228600" indent="-228600">
              <a:buFont typeface="Arial" panose="020B0604020202020204" pitchFamily="34" charset="0"/>
              <a:buChar char="•"/>
            </a:pPr>
            <a:r>
              <a:rPr lang="fr-FR" dirty="0">
                <a:solidFill>
                  <a:schemeClr val="tx1"/>
                </a:solidFill>
              </a:rPr>
              <a:t>Icônes de lanceur, de barre d'action, d'onglet, de notification ;</a:t>
            </a:r>
          </a:p>
          <a:p>
            <a:pPr marL="228600" indent="-228600">
              <a:buFont typeface="Arial" panose="020B0604020202020204" pitchFamily="34" charset="0"/>
              <a:buChar char="•"/>
            </a:pPr>
            <a:r>
              <a:rPr lang="fr-FR" dirty="0">
                <a:solidFill>
                  <a:schemeClr val="tx1"/>
                </a:solidFill>
              </a:rPr>
              <a:t>Générer un ensemble d'icônes pour une densité d'écran généralisée ;</a:t>
            </a:r>
          </a:p>
          <a:p>
            <a:pPr marL="228600" indent="-228600">
              <a:buFont typeface="Arial" panose="020B0604020202020204" pitchFamily="34" charset="0"/>
              <a:buChar char="•"/>
            </a:pPr>
            <a:r>
              <a:rPr lang="fr-FR" dirty="0">
                <a:solidFill>
                  <a:schemeClr val="tx1"/>
                </a:solidFill>
              </a:rPr>
              <a:t>Stockées dans le dossier /</a:t>
            </a:r>
            <a:r>
              <a:rPr lang="fr-FR" dirty="0" err="1">
                <a:solidFill>
                  <a:schemeClr val="tx1"/>
                </a:solidFill>
              </a:rPr>
              <a:t>res</a:t>
            </a:r>
            <a:r>
              <a:rPr lang="fr-FR" dirty="0">
                <a:solidFill>
                  <a:schemeClr val="tx1"/>
                </a:solidFill>
              </a:rPr>
              <a:t> ;</a:t>
            </a:r>
          </a:p>
          <a:p>
            <a:pPr marL="228600" indent="-228600">
              <a:buFont typeface="Arial" panose="020B0604020202020204" pitchFamily="34" charset="0"/>
              <a:buChar char="•"/>
            </a:pPr>
            <a:endParaRPr lang="fr-FR" dirty="0">
              <a:solidFill>
                <a:schemeClr val="tx1"/>
              </a:solidFill>
            </a:endParaRPr>
          </a:p>
          <a:p>
            <a:pPr marL="228600" indent="-228600">
              <a:buFont typeface="Arial" panose="020B0604020202020204" pitchFamily="34" charset="0"/>
              <a:buChar char="•"/>
            </a:pPr>
            <a:r>
              <a:rPr lang="fr-FR" dirty="0">
                <a:solidFill>
                  <a:schemeClr val="tx1"/>
                </a:solidFill>
              </a:rPr>
              <a:t>Pour lancer Image Asset Studio : </a:t>
            </a:r>
          </a:p>
          <a:p>
            <a:pPr marL="685800" lvl="1" indent="-228600">
              <a:buFont typeface="+mj-lt"/>
              <a:buAutoNum type="arabicPeriod"/>
            </a:pPr>
            <a:r>
              <a:rPr lang="fr-FR" dirty="0">
                <a:solidFill>
                  <a:schemeClr val="tx1"/>
                </a:solidFill>
              </a:rPr>
              <a:t>Cliquer avec le bouton droit de la souris sur le dossier </a:t>
            </a:r>
            <a:r>
              <a:rPr lang="fr-FR" dirty="0" err="1">
                <a:solidFill>
                  <a:schemeClr val="tx1"/>
                </a:solidFill>
              </a:rPr>
              <a:t>res</a:t>
            </a:r>
            <a:r>
              <a:rPr lang="fr-FR" dirty="0">
                <a:solidFill>
                  <a:schemeClr val="tx1"/>
                </a:solidFill>
              </a:rPr>
              <a:t> de votre projet ;</a:t>
            </a:r>
          </a:p>
          <a:p>
            <a:pPr marL="685800" lvl="1" indent="-228600">
              <a:buFont typeface="+mj-lt"/>
              <a:buAutoNum type="arabicPeriod"/>
            </a:pPr>
            <a:r>
              <a:rPr lang="fr-FR" dirty="0">
                <a:solidFill>
                  <a:schemeClr val="tx1"/>
                </a:solidFill>
              </a:rPr>
              <a:t>Choisir New &gt; Image Asset.</a:t>
            </a:r>
          </a:p>
          <a:p>
            <a:pPr marL="228600" indent="-22860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Qu'est-ce que Image Asset Studio ?</a:t>
            </a:r>
          </a:p>
        </p:txBody>
      </p:sp>
      <p:sp>
        <p:nvSpPr>
          <p:cNvPr id="4" name="Content Placeholder 3">
            <a:extLst>
              <a:ext uri="{FF2B5EF4-FFF2-40B4-BE49-F238E27FC236}">
                <a16:creationId xmlns:a16="http://schemas.microsoft.com/office/drawing/2014/main" id="{5B00B5D8-F74B-0DC8-89FA-8B53EFDFC740}"/>
              </a:ext>
            </a:extLst>
          </p:cNvPr>
          <p:cNvSpPr>
            <a:spLocks noGrp="1"/>
          </p:cNvSpPr>
          <p:nvPr>
            <p:ph sz="quarter" idx="15"/>
          </p:nvPr>
        </p:nvSpPr>
        <p:spPr/>
        <p:txBody>
          <a:bodyPr/>
          <a:lstStyle/>
          <a:p>
            <a:r>
              <a:rPr lang="fr-FR" dirty="0"/>
              <a:t>Utiliser Image Asset Studio</a:t>
            </a:r>
          </a:p>
        </p:txBody>
      </p:sp>
      <p:sp>
        <p:nvSpPr>
          <p:cNvPr id="5" name="Google Shape;337;p56">
            <a:extLst>
              <a:ext uri="{FF2B5EF4-FFF2-40B4-BE49-F238E27FC236}">
                <a16:creationId xmlns:a16="http://schemas.microsoft.com/office/drawing/2014/main" id="{5B8CD434-D9E2-E3AC-03C5-91B2066164EE}"/>
              </a:ext>
            </a:extLst>
          </p:cNvPr>
          <p:cNvSpPr txBox="1">
            <a:spLocks noGrp="1"/>
          </p:cNvSpPr>
          <p:nvPr>
            <p:ph sz="quarter" idx="14"/>
          </p:nvPr>
        </p:nvSpPr>
        <p:spPr>
          <a:xfrm>
            <a:off x="6246813" y="1943100"/>
            <a:ext cx="5219700" cy="4514850"/>
          </a:xfrm>
          <a:prstGeom prst="rect">
            <a:avLst/>
          </a:prstGeom>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Choisir le type d'icône et changer le nom ;</a:t>
            </a:r>
          </a:p>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Choisir une image, un clip ou un texte ; </a:t>
            </a:r>
          </a:p>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Cliquer sur l'icône pour choisir l'image clipart ;</a:t>
            </a:r>
          </a:p>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Inspecter les actifs pour plusieurs tailles d'écran.</a:t>
            </a:r>
          </a:p>
        </p:txBody>
      </p:sp>
      <p:grpSp>
        <p:nvGrpSpPr>
          <p:cNvPr id="25" name="Group 24">
            <a:extLst>
              <a:ext uri="{FF2B5EF4-FFF2-40B4-BE49-F238E27FC236}">
                <a16:creationId xmlns:a16="http://schemas.microsoft.com/office/drawing/2014/main" id="{7A7BC86B-6FE7-7EE8-2C92-DC6CDD379DDB}"/>
              </a:ext>
            </a:extLst>
          </p:cNvPr>
          <p:cNvGrpSpPr/>
          <p:nvPr/>
        </p:nvGrpSpPr>
        <p:grpSpPr>
          <a:xfrm>
            <a:off x="6383054" y="3111690"/>
            <a:ext cx="4657985" cy="3352988"/>
            <a:chOff x="6246576" y="2977578"/>
            <a:chExt cx="4683188" cy="3487100"/>
          </a:xfrm>
        </p:grpSpPr>
        <p:pic>
          <p:nvPicPr>
            <p:cNvPr id="16" name="Google Shape;375;p61">
              <a:extLst>
                <a:ext uri="{FF2B5EF4-FFF2-40B4-BE49-F238E27FC236}">
                  <a16:creationId xmlns:a16="http://schemas.microsoft.com/office/drawing/2014/main" id="{4B267E42-C543-DFEA-3095-D5C10DDB4AA6}"/>
                </a:ext>
              </a:extLst>
            </p:cNvPr>
            <p:cNvPicPr preferRelativeResize="0"/>
            <p:nvPr/>
          </p:nvPicPr>
          <p:blipFill rotWithShape="1">
            <a:blip r:embed="rId2">
              <a:alphaModFix/>
            </a:blip>
            <a:srcRect l="19318" t="8004" r="19158" b="9643"/>
            <a:stretch/>
          </p:blipFill>
          <p:spPr>
            <a:xfrm>
              <a:off x="7174938" y="2977578"/>
              <a:ext cx="3754826" cy="3487100"/>
            </a:xfrm>
            <a:prstGeom prst="rect">
              <a:avLst/>
            </a:prstGeom>
            <a:noFill/>
            <a:ln>
              <a:noFill/>
            </a:ln>
          </p:spPr>
        </p:pic>
        <p:cxnSp>
          <p:nvCxnSpPr>
            <p:cNvPr id="17" name="Google Shape;377;p61">
              <a:extLst>
                <a:ext uri="{FF2B5EF4-FFF2-40B4-BE49-F238E27FC236}">
                  <a16:creationId xmlns:a16="http://schemas.microsoft.com/office/drawing/2014/main" id="{E967A4BA-B661-1420-0328-E8E954061F02}"/>
                </a:ext>
              </a:extLst>
            </p:cNvPr>
            <p:cNvCxnSpPr>
              <a:stCxn id="18" idx="2"/>
            </p:cNvCxnSpPr>
            <p:nvPr/>
          </p:nvCxnSpPr>
          <p:spPr>
            <a:xfrm rot="10800000" flipH="1">
              <a:off x="6656463" y="3720592"/>
              <a:ext cx="588900" cy="14400"/>
            </a:xfrm>
            <a:prstGeom prst="straightConnector1">
              <a:avLst/>
            </a:prstGeom>
            <a:noFill/>
            <a:ln w="28575" cap="flat" cmpd="sng">
              <a:solidFill>
                <a:srgbClr val="990000"/>
              </a:solidFill>
              <a:prstDash val="solid"/>
              <a:round/>
              <a:headEnd type="none" w="med" len="med"/>
              <a:tailEnd type="none" w="med" len="med"/>
            </a:ln>
          </p:spPr>
        </p:cxnSp>
        <p:sp>
          <p:nvSpPr>
            <p:cNvPr id="18" name="Google Shape;378;p61">
              <a:extLst>
                <a:ext uri="{FF2B5EF4-FFF2-40B4-BE49-F238E27FC236}">
                  <a16:creationId xmlns:a16="http://schemas.microsoft.com/office/drawing/2014/main" id="{DF566B88-A81E-1201-F358-5CA6734B34AD}"/>
                </a:ext>
              </a:extLst>
            </p:cNvPr>
            <p:cNvSpPr/>
            <p:nvPr/>
          </p:nvSpPr>
          <p:spPr>
            <a:xfrm>
              <a:off x="6656463" y="3549292"/>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1</a:t>
              </a:r>
              <a:endParaRPr sz="1200" b="1">
                <a:solidFill>
                  <a:srgbClr val="FFFFFF"/>
                </a:solidFill>
              </a:endParaRPr>
            </a:p>
          </p:txBody>
        </p:sp>
        <p:cxnSp>
          <p:nvCxnSpPr>
            <p:cNvPr id="19" name="Google Shape;380;p61">
              <a:extLst>
                <a:ext uri="{FF2B5EF4-FFF2-40B4-BE49-F238E27FC236}">
                  <a16:creationId xmlns:a16="http://schemas.microsoft.com/office/drawing/2014/main" id="{1252BBCE-6936-B32D-1471-A43E0A83DE1B}"/>
                </a:ext>
              </a:extLst>
            </p:cNvPr>
            <p:cNvCxnSpPr>
              <a:stCxn id="20" idx="6"/>
            </p:cNvCxnSpPr>
            <p:nvPr/>
          </p:nvCxnSpPr>
          <p:spPr>
            <a:xfrm>
              <a:off x="6617976" y="4028892"/>
              <a:ext cx="578100" cy="0"/>
            </a:xfrm>
            <a:prstGeom prst="straightConnector1">
              <a:avLst/>
            </a:prstGeom>
            <a:noFill/>
            <a:ln w="28575" cap="flat" cmpd="sng">
              <a:solidFill>
                <a:srgbClr val="990000"/>
              </a:solidFill>
              <a:prstDash val="solid"/>
              <a:round/>
              <a:headEnd type="none" w="med" len="med"/>
              <a:tailEnd type="none" w="med" len="med"/>
            </a:ln>
          </p:spPr>
        </p:cxnSp>
        <p:sp>
          <p:nvSpPr>
            <p:cNvPr id="20" name="Google Shape;381;p61">
              <a:extLst>
                <a:ext uri="{FF2B5EF4-FFF2-40B4-BE49-F238E27FC236}">
                  <a16:creationId xmlns:a16="http://schemas.microsoft.com/office/drawing/2014/main" id="{C66C1999-5D6B-82C5-4F28-734813702631}"/>
                </a:ext>
              </a:extLst>
            </p:cNvPr>
            <p:cNvSpPr/>
            <p:nvPr/>
          </p:nvSpPr>
          <p:spPr>
            <a:xfrm>
              <a:off x="6246576" y="3843192"/>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2</a:t>
              </a:r>
              <a:endParaRPr sz="1200" b="1">
                <a:solidFill>
                  <a:srgbClr val="FFFFFF"/>
                </a:solidFill>
              </a:endParaRPr>
            </a:p>
          </p:txBody>
        </p:sp>
        <p:cxnSp>
          <p:nvCxnSpPr>
            <p:cNvPr id="21" name="Google Shape;382;p61">
              <a:extLst>
                <a:ext uri="{FF2B5EF4-FFF2-40B4-BE49-F238E27FC236}">
                  <a16:creationId xmlns:a16="http://schemas.microsoft.com/office/drawing/2014/main" id="{4DB59A5A-460B-8170-A196-2DDBE5FC6653}"/>
                </a:ext>
              </a:extLst>
            </p:cNvPr>
            <p:cNvCxnSpPr>
              <a:stCxn id="22" idx="6"/>
            </p:cNvCxnSpPr>
            <p:nvPr/>
          </p:nvCxnSpPr>
          <p:spPr>
            <a:xfrm rot="10800000" flipH="1">
              <a:off x="7027851" y="4284729"/>
              <a:ext cx="820500" cy="14400"/>
            </a:xfrm>
            <a:prstGeom prst="straightConnector1">
              <a:avLst/>
            </a:prstGeom>
            <a:noFill/>
            <a:ln w="28575" cap="flat" cmpd="sng">
              <a:solidFill>
                <a:srgbClr val="990000"/>
              </a:solidFill>
              <a:prstDash val="solid"/>
              <a:round/>
              <a:headEnd type="none" w="med" len="med"/>
              <a:tailEnd type="none" w="med" len="med"/>
            </a:ln>
          </p:spPr>
        </p:cxnSp>
        <p:sp>
          <p:nvSpPr>
            <p:cNvPr id="22" name="Google Shape;383;p61">
              <a:extLst>
                <a:ext uri="{FF2B5EF4-FFF2-40B4-BE49-F238E27FC236}">
                  <a16:creationId xmlns:a16="http://schemas.microsoft.com/office/drawing/2014/main" id="{61C9A3D1-40FF-90DB-2DB8-79762E219618}"/>
                </a:ext>
              </a:extLst>
            </p:cNvPr>
            <p:cNvSpPr/>
            <p:nvPr/>
          </p:nvSpPr>
          <p:spPr>
            <a:xfrm>
              <a:off x="6656451" y="4113429"/>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3</a:t>
              </a:r>
              <a:endParaRPr sz="1200" b="1">
                <a:solidFill>
                  <a:srgbClr val="FFFFFF"/>
                </a:solidFill>
              </a:endParaRPr>
            </a:p>
          </p:txBody>
        </p:sp>
        <p:cxnSp>
          <p:nvCxnSpPr>
            <p:cNvPr id="23" name="Google Shape;384;p61">
              <a:extLst>
                <a:ext uri="{FF2B5EF4-FFF2-40B4-BE49-F238E27FC236}">
                  <a16:creationId xmlns:a16="http://schemas.microsoft.com/office/drawing/2014/main" id="{379572C6-64C9-104C-5274-16FDBEC6C548}"/>
                </a:ext>
              </a:extLst>
            </p:cNvPr>
            <p:cNvCxnSpPr>
              <a:stCxn id="24" idx="6"/>
            </p:cNvCxnSpPr>
            <p:nvPr/>
          </p:nvCxnSpPr>
          <p:spPr>
            <a:xfrm>
              <a:off x="7070451" y="5491554"/>
              <a:ext cx="231300" cy="0"/>
            </a:xfrm>
            <a:prstGeom prst="straightConnector1">
              <a:avLst/>
            </a:prstGeom>
            <a:noFill/>
            <a:ln w="28575" cap="flat" cmpd="sng">
              <a:solidFill>
                <a:srgbClr val="990000"/>
              </a:solidFill>
              <a:prstDash val="solid"/>
              <a:round/>
              <a:headEnd type="none" w="med" len="med"/>
              <a:tailEnd type="none" w="med" len="med"/>
            </a:ln>
          </p:spPr>
        </p:cxnSp>
        <p:sp>
          <p:nvSpPr>
            <p:cNvPr id="24" name="Google Shape;385;p61">
              <a:extLst>
                <a:ext uri="{FF2B5EF4-FFF2-40B4-BE49-F238E27FC236}">
                  <a16:creationId xmlns:a16="http://schemas.microsoft.com/office/drawing/2014/main" id="{FC527489-447D-352D-A91A-C2FB8A39D28D}"/>
                </a:ext>
              </a:extLst>
            </p:cNvPr>
            <p:cNvSpPr/>
            <p:nvPr/>
          </p:nvSpPr>
          <p:spPr>
            <a:xfrm>
              <a:off x="6699051" y="5305854"/>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4</a:t>
              </a:r>
              <a:endParaRPr sz="1200" b="1">
                <a:solidFill>
                  <a:srgbClr val="FFFFFF"/>
                </a:solidFill>
              </a:endParaRPr>
            </a:p>
          </p:txBody>
        </p:sp>
      </p:grpSp>
    </p:spTree>
    <p:extLst>
      <p:ext uri="{BB962C8B-B14F-4D97-AF65-F5344CB8AC3E}">
        <p14:creationId xmlns:p14="http://schemas.microsoft.com/office/powerpoint/2010/main" val="40764160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D35B483-FD73-BBF2-FFD4-5CE82860F316}"/>
              </a:ext>
            </a:extLst>
          </p:cNvPr>
          <p:cNvSpPr>
            <a:spLocks noGrp="1"/>
          </p:cNvSpPr>
          <p:nvPr>
            <p:ph sz="quarter" idx="12"/>
          </p:nvPr>
        </p:nvSpPr>
        <p:spPr/>
        <p:txBody>
          <a:bodyPr/>
          <a:lstStyle/>
          <a:p>
            <a:pPr marL="228600" indent="-228600">
              <a:buFont typeface="Arial" panose="020B0604020202020204" pitchFamily="34" charset="0"/>
              <a:buChar char="•"/>
            </a:pPr>
            <a:r>
              <a:rPr lang="fr-FR" dirty="0">
                <a:solidFill>
                  <a:schemeClr val="tx1"/>
                </a:solidFill>
              </a:rPr>
              <a:t>Créer des icônes à partir d'icônes matérielles ou fournir vos propres dessins vectoriels pour l'API 21 et les versions ultérieures ;</a:t>
            </a:r>
          </a:p>
          <a:p>
            <a:pPr marL="228600" indent="-228600">
              <a:buFont typeface="Arial" panose="020B0604020202020204" pitchFamily="34" charset="0"/>
              <a:buChar char="•"/>
            </a:pPr>
            <a:r>
              <a:rPr lang="fr-FR" dirty="0">
                <a:solidFill>
                  <a:schemeClr val="tx1"/>
                </a:solidFill>
              </a:rPr>
              <a:t>Lanceur, barre d'action, onglet, icônes de notification ;</a:t>
            </a:r>
          </a:p>
          <a:p>
            <a:pPr marL="228600" indent="-228600">
              <a:buFont typeface="Arial" panose="020B0604020202020204" pitchFamily="34" charset="0"/>
              <a:buChar char="•"/>
            </a:pPr>
            <a:r>
              <a:rPr lang="fr-FR" dirty="0">
                <a:solidFill>
                  <a:schemeClr val="tx1"/>
                </a:solidFill>
              </a:rPr>
              <a:t>Générer un dessin vectoriel à l'échelle ;</a:t>
            </a:r>
          </a:p>
          <a:p>
            <a:pPr marL="228600" indent="-228600">
              <a:buFont typeface="Arial" panose="020B0604020202020204" pitchFamily="34" charset="0"/>
              <a:buChar char="•"/>
            </a:pPr>
            <a:r>
              <a:rPr lang="fr-FR" dirty="0">
                <a:solidFill>
                  <a:schemeClr val="tx1"/>
                </a:solidFill>
              </a:rPr>
              <a:t>Stocké dans le dossier </a:t>
            </a:r>
            <a:r>
              <a:rPr lang="fr-FR" dirty="0" err="1">
                <a:solidFill>
                  <a:schemeClr val="tx1"/>
                </a:solidFill>
              </a:rPr>
              <a:t>res</a:t>
            </a:r>
            <a:r>
              <a:rPr lang="fr-FR" dirty="0">
                <a:solidFill>
                  <a:schemeClr val="tx1"/>
                </a:solidFill>
              </a:rPr>
              <a:t> ;</a:t>
            </a:r>
          </a:p>
          <a:p>
            <a:pPr marL="228600" indent="-228600">
              <a:buFont typeface="Arial" panose="020B0604020202020204" pitchFamily="34" charset="0"/>
              <a:buChar char="•"/>
            </a:pPr>
            <a:r>
              <a:rPr lang="fr-FR" dirty="0">
                <a:solidFill>
                  <a:schemeClr val="tx1"/>
                </a:solidFill>
              </a:rPr>
              <a:t>Pour lancer Image Asset Studio :  </a:t>
            </a:r>
          </a:p>
          <a:p>
            <a:pPr marL="685800" lvl="1" indent="-228600">
              <a:buFont typeface="+mj-lt"/>
              <a:buAutoNum type="arabicPeriod"/>
            </a:pPr>
            <a:r>
              <a:rPr lang="fr-FR" dirty="0">
                <a:solidFill>
                  <a:schemeClr val="tx1"/>
                </a:solidFill>
              </a:rPr>
              <a:t>Cliquer avec le bouton droit de la souris sur le dossier </a:t>
            </a:r>
            <a:r>
              <a:rPr lang="fr-FR" dirty="0" err="1">
                <a:solidFill>
                  <a:schemeClr val="tx1"/>
                </a:solidFill>
              </a:rPr>
              <a:t>res</a:t>
            </a:r>
            <a:r>
              <a:rPr lang="fr-FR" dirty="0">
                <a:solidFill>
                  <a:schemeClr val="tx1"/>
                </a:solidFill>
              </a:rPr>
              <a:t> de votre projet;</a:t>
            </a:r>
          </a:p>
          <a:p>
            <a:pPr marL="685800" lvl="1" indent="-228600">
              <a:buFont typeface="+mj-lt"/>
              <a:buAutoNum type="arabicPeriod"/>
            </a:pPr>
            <a:r>
              <a:rPr lang="fr-FR" dirty="0">
                <a:solidFill>
                  <a:schemeClr val="tx1"/>
                </a:solidFill>
              </a:rPr>
              <a:t>Choisir New &gt; </a:t>
            </a:r>
            <a:r>
              <a:rPr lang="fr-FR" dirty="0" err="1">
                <a:solidFill>
                  <a:schemeClr val="tx1"/>
                </a:solidFill>
              </a:rPr>
              <a:t>Vector</a:t>
            </a:r>
            <a:r>
              <a:rPr lang="fr-FR" dirty="0">
                <a:solidFill>
                  <a:schemeClr val="tx1"/>
                </a:solidFill>
              </a:rPr>
              <a:t> Asset.</a:t>
            </a:r>
          </a:p>
          <a:p>
            <a:pPr marL="228600" indent="-228600">
              <a:buFont typeface="Arial" panose="020B0604020202020204" pitchFamily="34" charset="0"/>
              <a:buChar char="•"/>
            </a:pPr>
            <a:endParaRPr lang="fr-FR" dirty="0">
              <a:solidFill>
                <a:schemeClr val="tx1"/>
              </a:solidFill>
            </a:endParaRPr>
          </a:p>
          <a:p>
            <a:pPr marL="228600" indent="-228600">
              <a:buFont typeface="Arial" panose="020B0604020202020204" pitchFamily="34" charset="0"/>
              <a:buChar char="•"/>
            </a:pPr>
            <a:endParaRPr lang="fr-FR" dirty="0">
              <a:solidFill>
                <a:schemeClr val="tx1"/>
              </a:solidFill>
            </a:endParaRPr>
          </a:p>
          <a:p>
            <a:pPr marL="228600" indent="-22860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Qu'est ce que </a:t>
            </a:r>
            <a:r>
              <a:rPr lang="fr-FR" dirty="0" err="1"/>
              <a:t>Vector</a:t>
            </a:r>
            <a:r>
              <a:rPr lang="fr-FR" dirty="0"/>
              <a:t> Asset Studio ?</a:t>
            </a:r>
          </a:p>
        </p:txBody>
      </p:sp>
      <p:sp>
        <p:nvSpPr>
          <p:cNvPr id="4" name="Content Placeholder 3">
            <a:extLst>
              <a:ext uri="{FF2B5EF4-FFF2-40B4-BE49-F238E27FC236}">
                <a16:creationId xmlns:a16="http://schemas.microsoft.com/office/drawing/2014/main" id="{5B00B5D8-F74B-0DC8-89FA-8B53EFDFC740}"/>
              </a:ext>
            </a:extLst>
          </p:cNvPr>
          <p:cNvSpPr>
            <a:spLocks noGrp="1"/>
          </p:cNvSpPr>
          <p:nvPr>
            <p:ph sz="quarter" idx="15"/>
          </p:nvPr>
        </p:nvSpPr>
        <p:spPr/>
        <p:txBody>
          <a:bodyPr/>
          <a:lstStyle/>
          <a:p>
            <a:r>
              <a:rPr lang="fr-FR" dirty="0"/>
              <a:t>Utiliser </a:t>
            </a:r>
            <a:r>
              <a:rPr lang="fr-FR" dirty="0" err="1"/>
              <a:t>Vector</a:t>
            </a:r>
            <a:r>
              <a:rPr lang="fr-FR" dirty="0"/>
              <a:t> Asset Studio</a:t>
            </a:r>
          </a:p>
        </p:txBody>
      </p:sp>
      <p:sp>
        <p:nvSpPr>
          <p:cNvPr id="5" name="Google Shape;337;p56">
            <a:extLst>
              <a:ext uri="{FF2B5EF4-FFF2-40B4-BE49-F238E27FC236}">
                <a16:creationId xmlns:a16="http://schemas.microsoft.com/office/drawing/2014/main" id="{5B8CD434-D9E2-E3AC-03C5-91B2066164EE}"/>
              </a:ext>
            </a:extLst>
          </p:cNvPr>
          <p:cNvSpPr txBox="1">
            <a:spLocks noGrp="1"/>
          </p:cNvSpPr>
          <p:nvPr>
            <p:ph sz="quarter" idx="14"/>
          </p:nvPr>
        </p:nvSpPr>
        <p:spPr>
          <a:xfrm>
            <a:off x="6246813" y="1943100"/>
            <a:ext cx="5219700" cy="4514850"/>
          </a:xfrm>
          <a:prstGeom prst="rect">
            <a:avLst/>
          </a:prstGeom>
        </p:spPr>
        <p:txBody>
          <a:bodyPr spcFirstLastPara="1" wrap="square" lIns="91425" tIns="91425" rIns="91425" bIns="91425" anchor="t" anchorCtr="0">
            <a:noAutofit/>
          </a:bodyPr>
          <a:lstStyle/>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Choisir dans la bibliothèque d'icônes matérielles ou fournir votre propre dessin vectoriel SVG ou PSD ;</a:t>
            </a:r>
          </a:p>
          <a:p>
            <a:pPr marL="228600" lvl="0" indent="-228600" algn="l" rtl="0">
              <a:lnSpc>
                <a:spcPct val="100000"/>
              </a:lnSpc>
              <a:spcBef>
                <a:spcPts val="0"/>
              </a:spcBef>
              <a:spcAft>
                <a:spcPts val="0"/>
              </a:spcAft>
              <a:buFont typeface="+mj-lt"/>
              <a:buAutoNum type="arabicPeriod"/>
            </a:pPr>
            <a:r>
              <a:rPr lang="fr-FR" dirty="0">
                <a:solidFill>
                  <a:schemeClr val="tx1"/>
                </a:solidFill>
                <a:latin typeface="+mj-lt"/>
                <a:ea typeface="Consolas"/>
                <a:cs typeface="Consolas"/>
                <a:sym typeface="Consolas"/>
              </a:rPr>
              <a:t>Ouvrir la bibliothèque d'icônes matérielles.</a:t>
            </a:r>
          </a:p>
          <a:p>
            <a:pPr marL="228600" lvl="0" indent="-228600" algn="l" rtl="0">
              <a:lnSpc>
                <a:spcPct val="100000"/>
              </a:lnSpc>
              <a:spcBef>
                <a:spcPts val="0"/>
              </a:spcBef>
              <a:spcAft>
                <a:spcPts val="0"/>
              </a:spcAft>
              <a:buFont typeface="+mj-lt"/>
              <a:buAutoNum type="arabicPeriod"/>
            </a:pPr>
            <a:endParaRPr lang="fr-FR" dirty="0">
              <a:solidFill>
                <a:schemeClr val="tx1"/>
              </a:solidFill>
              <a:latin typeface="+mj-lt"/>
              <a:ea typeface="Consolas"/>
              <a:cs typeface="Consolas"/>
              <a:sym typeface="Consolas"/>
            </a:endParaRPr>
          </a:p>
        </p:txBody>
      </p:sp>
      <p:pic>
        <p:nvPicPr>
          <p:cNvPr id="3" name="Google Shape;404;p64">
            <a:extLst>
              <a:ext uri="{FF2B5EF4-FFF2-40B4-BE49-F238E27FC236}">
                <a16:creationId xmlns:a16="http://schemas.microsoft.com/office/drawing/2014/main" id="{3C0EE390-4D45-D6A1-5A9C-4D37052059FA}"/>
              </a:ext>
            </a:extLst>
          </p:cNvPr>
          <p:cNvPicPr preferRelativeResize="0"/>
          <p:nvPr/>
        </p:nvPicPr>
        <p:blipFill>
          <a:blip r:embed="rId2">
            <a:alphaModFix/>
          </a:blip>
          <a:stretch>
            <a:fillRect/>
          </a:stretch>
        </p:blipFill>
        <p:spPr>
          <a:xfrm>
            <a:off x="7352488" y="2948479"/>
            <a:ext cx="3532850" cy="3020324"/>
          </a:xfrm>
          <a:prstGeom prst="rect">
            <a:avLst/>
          </a:prstGeom>
          <a:noFill/>
          <a:ln>
            <a:noFill/>
          </a:ln>
        </p:spPr>
      </p:pic>
      <p:cxnSp>
        <p:nvCxnSpPr>
          <p:cNvPr id="6" name="Google Shape;406;p64">
            <a:extLst>
              <a:ext uri="{FF2B5EF4-FFF2-40B4-BE49-F238E27FC236}">
                <a16:creationId xmlns:a16="http://schemas.microsoft.com/office/drawing/2014/main" id="{D2EC9AD7-D692-1F0E-8A0A-A97B853CF1E8}"/>
              </a:ext>
            </a:extLst>
          </p:cNvPr>
          <p:cNvCxnSpPr>
            <a:stCxn id="7" idx="6"/>
          </p:cNvCxnSpPr>
          <p:nvPr/>
        </p:nvCxnSpPr>
        <p:spPr>
          <a:xfrm>
            <a:off x="7258614" y="3732193"/>
            <a:ext cx="522300" cy="61800"/>
          </a:xfrm>
          <a:prstGeom prst="straightConnector1">
            <a:avLst/>
          </a:prstGeom>
          <a:noFill/>
          <a:ln w="28575" cap="flat" cmpd="sng">
            <a:solidFill>
              <a:srgbClr val="990000"/>
            </a:solidFill>
            <a:prstDash val="solid"/>
            <a:round/>
            <a:headEnd type="none" w="med" len="med"/>
            <a:tailEnd type="none" w="med" len="med"/>
          </a:ln>
        </p:spPr>
      </p:cxnSp>
      <p:sp>
        <p:nvSpPr>
          <p:cNvPr id="7" name="Google Shape;407;p64">
            <a:extLst>
              <a:ext uri="{FF2B5EF4-FFF2-40B4-BE49-F238E27FC236}">
                <a16:creationId xmlns:a16="http://schemas.microsoft.com/office/drawing/2014/main" id="{B6C5D735-B3EA-4F02-A54B-63E94114F778}"/>
              </a:ext>
            </a:extLst>
          </p:cNvPr>
          <p:cNvSpPr/>
          <p:nvPr/>
        </p:nvSpPr>
        <p:spPr>
          <a:xfrm>
            <a:off x="6887214" y="3546493"/>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1</a:t>
            </a:r>
            <a:endParaRPr sz="1200" b="1">
              <a:solidFill>
                <a:srgbClr val="FFFFFF"/>
              </a:solidFill>
            </a:endParaRPr>
          </a:p>
        </p:txBody>
      </p:sp>
      <p:cxnSp>
        <p:nvCxnSpPr>
          <p:cNvPr id="8" name="Google Shape;409;p64">
            <a:extLst>
              <a:ext uri="{FF2B5EF4-FFF2-40B4-BE49-F238E27FC236}">
                <a16:creationId xmlns:a16="http://schemas.microsoft.com/office/drawing/2014/main" id="{858490B5-0CC8-54D0-717C-277808B9E028}"/>
              </a:ext>
            </a:extLst>
          </p:cNvPr>
          <p:cNvCxnSpPr>
            <a:stCxn id="9" idx="6"/>
          </p:cNvCxnSpPr>
          <p:nvPr/>
        </p:nvCxnSpPr>
        <p:spPr>
          <a:xfrm rot="10800000" flipH="1">
            <a:off x="6918227" y="4103605"/>
            <a:ext cx="977700" cy="76200"/>
          </a:xfrm>
          <a:prstGeom prst="straightConnector1">
            <a:avLst/>
          </a:prstGeom>
          <a:noFill/>
          <a:ln w="28575" cap="flat" cmpd="sng">
            <a:solidFill>
              <a:srgbClr val="990000"/>
            </a:solidFill>
            <a:prstDash val="solid"/>
            <a:round/>
            <a:headEnd type="none" w="med" len="med"/>
            <a:tailEnd type="none" w="med" len="med"/>
          </a:ln>
        </p:spPr>
      </p:cxnSp>
      <p:sp>
        <p:nvSpPr>
          <p:cNvPr id="9" name="Google Shape;410;p64">
            <a:extLst>
              <a:ext uri="{FF2B5EF4-FFF2-40B4-BE49-F238E27FC236}">
                <a16:creationId xmlns:a16="http://schemas.microsoft.com/office/drawing/2014/main" id="{53E43085-7BFF-F94B-6026-9C6B200029A1}"/>
              </a:ext>
            </a:extLst>
          </p:cNvPr>
          <p:cNvSpPr/>
          <p:nvPr/>
        </p:nvSpPr>
        <p:spPr>
          <a:xfrm>
            <a:off x="6546827" y="3994105"/>
            <a:ext cx="371400" cy="371400"/>
          </a:xfrm>
          <a:prstGeom prst="ellipse">
            <a:avLst/>
          </a:prstGeom>
          <a:solidFill>
            <a:srgbClr val="990000"/>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solidFill>
                  <a:srgbClr val="FFFFFF"/>
                </a:solidFill>
              </a:rPr>
              <a:t>2</a:t>
            </a:r>
            <a:endParaRPr sz="1200" b="1">
              <a:solidFill>
                <a:srgbClr val="FFFFFF"/>
              </a:solidFill>
            </a:endParaRPr>
          </a:p>
        </p:txBody>
      </p:sp>
    </p:spTree>
    <p:extLst>
      <p:ext uri="{BB962C8B-B14F-4D97-AF65-F5344CB8AC3E}">
        <p14:creationId xmlns:p14="http://schemas.microsoft.com/office/powerpoint/2010/main" val="1514057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Images, mémoire et performances</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10" name="Content Placeholder 9">
            <a:extLst>
              <a:ext uri="{FF2B5EF4-FFF2-40B4-BE49-F238E27FC236}">
                <a16:creationId xmlns:a16="http://schemas.microsoft.com/office/drawing/2014/main" id="{0FF840D8-3329-2B83-65DE-9C9347DC15CF}"/>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Utiliser la plus petite résolution d'image nécessaire ;</a:t>
            </a:r>
          </a:p>
          <a:p>
            <a:pPr marL="171450" indent="-171450">
              <a:buFont typeface="Arial" panose="020B0604020202020204" pitchFamily="34" charset="0"/>
              <a:buChar char="•"/>
            </a:pPr>
            <a:r>
              <a:rPr lang="fr-FR" dirty="0">
                <a:solidFill>
                  <a:schemeClr val="tx1"/>
                </a:solidFill>
              </a:rPr>
              <a:t>Redimensionner, recadrer, compresser ;</a:t>
            </a:r>
          </a:p>
          <a:p>
            <a:pPr marL="171450" indent="-171450">
              <a:buFont typeface="Arial" panose="020B0604020202020204" pitchFamily="34" charset="0"/>
              <a:buChar char="•"/>
            </a:pPr>
            <a:r>
              <a:rPr lang="fr-FR" dirty="0">
                <a:solidFill>
                  <a:schemeClr val="tx1"/>
                </a:solidFill>
              </a:rPr>
              <a:t>Dessins vectoriels pour les images simples ;</a:t>
            </a:r>
          </a:p>
          <a:p>
            <a:pPr marL="171450" indent="-171450">
              <a:buFont typeface="Arial" panose="020B0604020202020204" pitchFamily="34" charset="0"/>
              <a:buChar char="•"/>
            </a:pPr>
            <a:r>
              <a:rPr lang="fr-FR" dirty="0">
                <a:solidFill>
                  <a:schemeClr val="tx1"/>
                </a:solidFill>
              </a:rPr>
              <a:t>Utiliser des bibliothèques : </a:t>
            </a:r>
            <a:r>
              <a:rPr lang="fr-FR" dirty="0">
                <a:hlinkClick r:id="rId2"/>
              </a:rPr>
              <a:t>Glide</a:t>
            </a:r>
            <a:r>
              <a:rPr lang="fr-FR" dirty="0"/>
              <a:t> </a:t>
            </a:r>
            <a:r>
              <a:rPr lang="fr-FR" dirty="0">
                <a:solidFill>
                  <a:schemeClr val="tx1"/>
                </a:solidFill>
              </a:rPr>
              <a:t>ou</a:t>
            </a:r>
            <a:r>
              <a:rPr lang="fr-FR" dirty="0"/>
              <a:t> </a:t>
            </a:r>
            <a:r>
              <a:rPr lang="fr-FR" dirty="0">
                <a:hlinkClick r:id="rId3"/>
              </a:rPr>
              <a:t>Picasso</a:t>
            </a:r>
            <a:r>
              <a:rPr lang="fr-FR" dirty="0"/>
              <a:t> ; </a:t>
            </a:r>
            <a:endParaRPr lang="fr-FR" dirty="0">
              <a:solidFill>
                <a:schemeClr val="tx1"/>
              </a:solidFill>
            </a:endParaRPr>
          </a:p>
          <a:p>
            <a:pPr marL="171450" indent="-171450">
              <a:buFont typeface="Arial" panose="020B0604020202020204" pitchFamily="34" charset="0"/>
              <a:buChar char="•"/>
            </a:pPr>
            <a:r>
              <a:rPr lang="fr-FR" dirty="0">
                <a:solidFill>
                  <a:schemeClr val="tx1"/>
                </a:solidFill>
              </a:rPr>
              <a:t>Choisir des formats d'image adaptés au type et à la taille de l'image ;</a:t>
            </a:r>
          </a:p>
          <a:p>
            <a:pPr marL="171450" indent="-171450">
              <a:buFont typeface="Arial" panose="020B0604020202020204" pitchFamily="34" charset="0"/>
              <a:buChar char="•"/>
            </a:pPr>
            <a:r>
              <a:rPr lang="fr-FR" dirty="0">
                <a:solidFill>
                  <a:schemeClr val="tx1"/>
                </a:solidFill>
              </a:rPr>
              <a:t>Utiliser des formats d'image avec perte et ajuster la qualité lorsque cela est possible ;</a:t>
            </a:r>
          </a:p>
          <a:p>
            <a:pPr marL="171450" indent="-171450">
              <a:buFont typeface="Arial" panose="020B0604020202020204" pitchFamily="34" charset="0"/>
              <a:buChar char="•"/>
            </a:pPr>
            <a:r>
              <a:rPr lang="fr-FR" dirty="0">
                <a:solidFill>
                  <a:schemeClr val="tx1"/>
                </a:solidFill>
              </a:rPr>
              <a:t>Pour en savoir plus sur la compression des données pour les développeurs, consulter le site </a:t>
            </a:r>
            <a:r>
              <a:rPr lang="fr-FR" dirty="0" err="1">
                <a:hlinkClick r:id="rId4"/>
              </a:rPr>
              <a:t>Understanding</a:t>
            </a:r>
            <a:r>
              <a:rPr lang="fr-FR" dirty="0">
                <a:hlinkClick r:id="rId4"/>
              </a:rPr>
              <a:t> Compression</a:t>
            </a:r>
            <a:r>
              <a:rPr lang="fr-FR" dirty="0"/>
              <a:t>.</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p:txBody>
      </p:sp>
    </p:spTree>
    <p:extLst>
      <p:ext uri="{BB962C8B-B14F-4D97-AF65-F5344CB8AC3E}">
        <p14:creationId xmlns:p14="http://schemas.microsoft.com/office/powerpoint/2010/main" val="37499166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3EA2D7E-0953-0FAA-1059-14F987EC78BE}"/>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Collection d'attributs qui définissent l'aspect visuel d'une vue ;</a:t>
            </a:r>
          </a:p>
          <a:p>
            <a:pPr marL="171450" indent="-171450">
              <a:buFont typeface="Arial" panose="020B0604020202020204" pitchFamily="34" charset="0"/>
              <a:buChar char="•"/>
            </a:pPr>
            <a:r>
              <a:rPr lang="fr-FR" dirty="0">
                <a:solidFill>
                  <a:schemeClr val="tx1"/>
                </a:solidFill>
              </a:rPr>
              <a:t>Réduire la duplication ;</a:t>
            </a:r>
          </a:p>
          <a:p>
            <a:pPr marL="171450" indent="-171450">
              <a:buFont typeface="Arial" panose="020B0604020202020204" pitchFamily="34" charset="0"/>
              <a:buChar char="•"/>
            </a:pPr>
            <a:r>
              <a:rPr lang="fr-FR" dirty="0">
                <a:solidFill>
                  <a:schemeClr val="tx1"/>
                </a:solidFill>
              </a:rPr>
              <a:t>Rendre le code plus compact ;</a:t>
            </a:r>
          </a:p>
          <a:p>
            <a:pPr marL="171450" indent="-171450">
              <a:buFont typeface="Arial" panose="020B0604020202020204" pitchFamily="34" charset="0"/>
              <a:buChar char="•"/>
            </a:pPr>
            <a:r>
              <a:rPr lang="fr-FR" dirty="0">
                <a:solidFill>
                  <a:schemeClr val="tx1"/>
                </a:solidFill>
              </a:rPr>
              <a:t>Gérer l'aspect visuel de nombreux composants avec un seul style. </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Qu'est-ce qu'un style ? </a:t>
            </a:r>
          </a:p>
        </p:txBody>
      </p:sp>
      <p:sp>
        <p:nvSpPr>
          <p:cNvPr id="3" name="Content Placeholder 2">
            <a:extLst>
              <a:ext uri="{FF2B5EF4-FFF2-40B4-BE49-F238E27FC236}">
                <a16:creationId xmlns:a16="http://schemas.microsoft.com/office/drawing/2014/main" id="{4B5D1E92-85AE-DF31-BC64-B70195B50470}"/>
              </a:ext>
            </a:extLst>
          </p:cNvPr>
          <p:cNvSpPr>
            <a:spLocks noGrp="1"/>
          </p:cNvSpPr>
          <p:nvPr>
            <p:ph sz="quarter" idx="14"/>
          </p:nvPr>
        </p:nvSpPr>
        <p:spPr/>
        <p:txBody>
          <a:bodyPr/>
          <a:lstStyle/>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TextView</a:t>
            </a:r>
            <a:endParaRPr lang="fr-FR" sz="1200" dirty="0">
              <a:solidFill>
                <a:schemeClr val="tx1"/>
              </a:solidFill>
              <a:latin typeface="Consolas"/>
              <a:ea typeface="Consolas"/>
              <a:cs typeface="Consolas"/>
              <a:sym typeface="Consolas"/>
            </a:endParaRPr>
          </a:p>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android:layout_width</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match_parent</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android:layout_height</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wrap_content</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android:textColor</a:t>
            </a:r>
            <a:r>
              <a:rPr lang="fr-FR" sz="1200" dirty="0">
                <a:solidFill>
                  <a:schemeClr val="tx1"/>
                </a:solidFill>
                <a:latin typeface="Consolas"/>
                <a:ea typeface="Consolas"/>
                <a:cs typeface="Consolas"/>
                <a:sym typeface="Consolas"/>
              </a:rPr>
              <a:t>="#00FF00"</a:t>
            </a:r>
          </a:p>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android:typeface</a:t>
            </a:r>
            <a:r>
              <a:rPr lang="fr-FR" sz="1200" dirty="0">
                <a:solidFill>
                  <a:schemeClr val="tx1"/>
                </a:solidFill>
                <a:latin typeface="Consolas"/>
                <a:ea typeface="Consolas"/>
                <a:cs typeface="Consolas"/>
                <a:sym typeface="Consolas"/>
              </a:rPr>
              <a:t>="monospace"</a:t>
            </a:r>
          </a:p>
          <a:p>
            <a:pPr marL="0" lvl="0" indent="0" algn="l" rtl="0">
              <a:lnSpc>
                <a:spcPct val="115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android:text</a:t>
            </a:r>
            <a:r>
              <a:rPr lang="fr-FR" sz="1200" dirty="0">
                <a:solidFill>
                  <a:schemeClr val="tx1"/>
                </a:solidFill>
                <a:latin typeface="Consolas"/>
                <a:ea typeface="Consolas"/>
                <a:cs typeface="Consolas"/>
                <a:sym typeface="Consolas"/>
              </a:rPr>
              <a:t>="@string/hello" /&gt;</a:t>
            </a:r>
            <a:endParaRPr lang="fr-FR" sz="1200"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&lt;</a:t>
            </a:r>
            <a:r>
              <a:rPr lang="en-US" sz="1200" dirty="0" err="1">
                <a:solidFill>
                  <a:schemeClr val="tx1"/>
                </a:solidFill>
                <a:latin typeface="Consolas"/>
                <a:ea typeface="Consolas"/>
                <a:cs typeface="Consolas"/>
                <a:sym typeface="Consolas"/>
              </a:rPr>
              <a:t>TextView</a:t>
            </a:r>
            <a:endParaRPr lang="en-US" sz="1200" dirty="0">
              <a:solidFill>
                <a:schemeClr val="tx1"/>
              </a:solidFill>
              <a:latin typeface="Consolas"/>
              <a:ea typeface="Consolas"/>
              <a:cs typeface="Consolas"/>
              <a:sym typeface="Consolas"/>
            </a:endParaRP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    style="@style/</a:t>
            </a:r>
            <a:r>
              <a:rPr lang="en-US" sz="1200" dirty="0" err="1">
                <a:solidFill>
                  <a:schemeClr val="tx1"/>
                </a:solidFill>
                <a:latin typeface="Consolas"/>
                <a:ea typeface="Consolas"/>
                <a:cs typeface="Consolas"/>
                <a:sym typeface="Consolas"/>
              </a:rPr>
              <a:t>CodeFont</a:t>
            </a:r>
            <a:r>
              <a:rPr lang="en-US" sz="1200" dirty="0">
                <a:solidFill>
                  <a:schemeClr val="tx1"/>
                </a:solidFill>
                <a:latin typeface="Consolas"/>
                <a:ea typeface="Consolas"/>
                <a:cs typeface="Consolas"/>
                <a:sym typeface="Consolas"/>
              </a:rPr>
              <a:t>"</a:t>
            </a: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    </a:t>
            </a:r>
            <a:r>
              <a:rPr lang="en-US" sz="1200" dirty="0" err="1">
                <a:solidFill>
                  <a:schemeClr val="tx1"/>
                </a:solidFill>
                <a:latin typeface="Consolas"/>
                <a:ea typeface="Consolas"/>
                <a:cs typeface="Consolas"/>
                <a:sym typeface="Consolas"/>
              </a:rPr>
              <a:t>android:text</a:t>
            </a:r>
            <a:r>
              <a:rPr lang="en-US" sz="1200" dirty="0">
                <a:solidFill>
                  <a:schemeClr val="tx1"/>
                </a:solidFill>
                <a:latin typeface="Consolas"/>
                <a:ea typeface="Consolas"/>
                <a:cs typeface="Consolas"/>
                <a:sym typeface="Consolas"/>
              </a:rPr>
              <a:t>="@string/hello" /&gt;</a:t>
            </a:r>
          </a:p>
          <a:p>
            <a:pPr marL="0" lvl="0" indent="0" algn="l" rtl="0">
              <a:spcBef>
                <a:spcPts val="0"/>
              </a:spcBef>
              <a:spcAft>
                <a:spcPts val="0"/>
              </a:spcAft>
              <a:buNone/>
            </a:pPr>
            <a:endParaRPr lang="en-US" sz="1200" dirty="0">
              <a:solidFill>
                <a:schemeClr val="tx1"/>
              </a:solidFill>
              <a:latin typeface="Consolas"/>
              <a:ea typeface="Consolas"/>
              <a:cs typeface="Consolas"/>
              <a:sym typeface="Consolas"/>
            </a:endParaRPr>
          </a:p>
          <a:p>
            <a:endParaRPr lang="fr-FR" dirty="0">
              <a:solidFill>
                <a:schemeClr val="tx1"/>
              </a:solidFill>
            </a:endParaRPr>
          </a:p>
        </p:txBody>
      </p:sp>
      <p:sp>
        <p:nvSpPr>
          <p:cNvPr id="4" name="Content Placeholder 3">
            <a:extLst>
              <a:ext uri="{FF2B5EF4-FFF2-40B4-BE49-F238E27FC236}">
                <a16:creationId xmlns:a16="http://schemas.microsoft.com/office/drawing/2014/main" id="{591D0562-CFB3-AF8A-FD9B-FB2C7DB3BD24}"/>
              </a:ext>
            </a:extLst>
          </p:cNvPr>
          <p:cNvSpPr>
            <a:spLocks noGrp="1"/>
          </p:cNvSpPr>
          <p:nvPr>
            <p:ph sz="quarter" idx="15"/>
          </p:nvPr>
        </p:nvSpPr>
        <p:spPr/>
        <p:txBody>
          <a:bodyPr/>
          <a:lstStyle/>
          <a:p>
            <a:r>
              <a:rPr lang="fr-FR" dirty="0"/>
              <a:t>Les styles réduisent le désordre</a:t>
            </a:r>
          </a:p>
        </p:txBody>
      </p:sp>
    </p:spTree>
    <p:extLst>
      <p:ext uri="{BB962C8B-B14F-4D97-AF65-F5344CB8AC3E}">
        <p14:creationId xmlns:p14="http://schemas.microsoft.com/office/powerpoint/2010/main" val="41438182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3EA2D7E-0953-0FAA-1059-14F987EC78BE}"/>
              </a:ext>
            </a:extLst>
          </p:cNvPr>
          <p:cNvSpPr>
            <a:spLocks noGrp="1"/>
          </p:cNvSpPr>
          <p:nvPr>
            <p:ph sz="quarter" idx="12"/>
          </p:nvPr>
        </p:nvSpPr>
        <p:spPr/>
        <p:txBody>
          <a:bodyPr/>
          <a:lstStyle/>
          <a:p>
            <a:r>
              <a:rPr lang="fr-FR" dirty="0">
                <a:solidFill>
                  <a:schemeClr val="tx1"/>
                </a:solidFill>
              </a:rPr>
              <a:t> styles.xml est dans </a:t>
            </a:r>
            <a:r>
              <a:rPr lang="fr-FR" dirty="0" err="1">
                <a:solidFill>
                  <a:schemeClr val="tx1"/>
                </a:solidFill>
              </a:rPr>
              <a:t>res</a:t>
            </a:r>
            <a:r>
              <a:rPr lang="fr-FR" dirty="0">
                <a:solidFill>
                  <a:schemeClr val="tx1"/>
                </a:solidFill>
              </a:rPr>
              <a:t>/values</a:t>
            </a:r>
          </a:p>
          <a:p>
            <a:endParaRPr lang="fr-FR" dirty="0">
              <a:solidFill>
                <a:schemeClr val="tx1"/>
              </a:solidFill>
            </a:endParaRP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resources</a:t>
            </a:r>
            <a:r>
              <a:rPr lang="fr-FR" sz="1200" dirty="0">
                <a:solidFill>
                  <a:schemeClr val="tx1"/>
                </a:solidFill>
                <a:latin typeface="Consolas"/>
                <a:ea typeface="Consolas"/>
                <a:cs typeface="Consolas"/>
                <a:sym typeface="Consolas"/>
              </a:rPr>
              <a:t>&gt;</a:t>
            </a: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&lt;style </a:t>
            </a:r>
            <a:r>
              <a:rPr lang="fr-FR" sz="1200" dirty="0" err="1">
                <a:solidFill>
                  <a:schemeClr val="tx1"/>
                </a:solidFill>
                <a:latin typeface="Consolas"/>
                <a:ea typeface="Consolas"/>
                <a:cs typeface="Consolas"/>
                <a:sym typeface="Consolas"/>
              </a:rPr>
              <a:t>name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CodeFont</a:t>
            </a:r>
            <a:r>
              <a:rPr lang="fr-FR" sz="1200" dirty="0">
                <a:solidFill>
                  <a:schemeClr val="tx1"/>
                </a:solidFill>
                <a:latin typeface="Consolas"/>
                <a:ea typeface="Consolas"/>
                <a:cs typeface="Consolas"/>
                <a:sym typeface="Consolas"/>
              </a:rPr>
              <a:t>"&gt;</a:t>
            </a: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&lt;item </a:t>
            </a:r>
            <a:r>
              <a:rPr lang="fr-FR" sz="1200" dirty="0" err="1">
                <a:solidFill>
                  <a:schemeClr val="tx1"/>
                </a:solidFill>
                <a:latin typeface="Consolas"/>
                <a:ea typeface="Consolas"/>
                <a:cs typeface="Consolas"/>
                <a:sym typeface="Consolas"/>
              </a:rPr>
              <a:t>name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android:textColor</a:t>
            </a:r>
            <a:r>
              <a:rPr lang="fr-FR" sz="1200" dirty="0">
                <a:solidFill>
                  <a:schemeClr val="tx1"/>
                </a:solidFill>
                <a:latin typeface="Consolas"/>
                <a:ea typeface="Consolas"/>
                <a:cs typeface="Consolas"/>
                <a:sym typeface="Consolas"/>
              </a:rPr>
              <a:t>"&gt;#00FF00&lt;/item&gt;</a:t>
            </a: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&lt;item </a:t>
            </a:r>
            <a:r>
              <a:rPr lang="fr-FR" sz="1200" dirty="0" err="1">
                <a:solidFill>
                  <a:schemeClr val="tx1"/>
                </a:solidFill>
                <a:latin typeface="Consolas"/>
                <a:ea typeface="Consolas"/>
                <a:cs typeface="Consolas"/>
                <a:sym typeface="Consolas"/>
              </a:rPr>
              <a:t>name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android:typeface</a:t>
            </a:r>
            <a:r>
              <a:rPr lang="fr-FR" sz="1200" dirty="0">
                <a:solidFill>
                  <a:schemeClr val="tx1"/>
                </a:solidFill>
                <a:latin typeface="Consolas"/>
                <a:ea typeface="Consolas"/>
                <a:cs typeface="Consolas"/>
                <a:sym typeface="Consolas"/>
              </a:rPr>
              <a:t>"&gt;monospace&lt;/item&gt;</a:t>
            </a: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&lt;/style&gt;</a:t>
            </a:r>
          </a:p>
          <a:p>
            <a:pPr marL="0" lvl="0" indent="0" algn="l" rtl="0">
              <a:lnSpc>
                <a:spcPct val="115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resources</a:t>
            </a:r>
            <a:r>
              <a:rPr lang="fr-FR" sz="1200" dirty="0">
                <a:solidFill>
                  <a:schemeClr val="tx1"/>
                </a:solidFill>
                <a:latin typeface="Consolas"/>
                <a:ea typeface="Consolas"/>
                <a:cs typeface="Consolas"/>
                <a:sym typeface="Consolas"/>
              </a:rPr>
              <a:t>&gt;</a:t>
            </a: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Définir les styles dans styles.xml</a:t>
            </a:r>
          </a:p>
        </p:txBody>
      </p:sp>
      <p:sp>
        <p:nvSpPr>
          <p:cNvPr id="3" name="Content Placeholder 2">
            <a:extLst>
              <a:ext uri="{FF2B5EF4-FFF2-40B4-BE49-F238E27FC236}">
                <a16:creationId xmlns:a16="http://schemas.microsoft.com/office/drawing/2014/main" id="{4B5D1E92-85AE-DF31-BC64-B70195B50470}"/>
              </a:ext>
            </a:extLst>
          </p:cNvPr>
          <p:cNvSpPr>
            <a:spLocks noGrp="1"/>
          </p:cNvSpPr>
          <p:nvPr>
            <p:ph sz="quarter" idx="14"/>
          </p:nvPr>
        </p:nvSpPr>
        <p:spPr/>
        <p:txBody>
          <a:bodyPr/>
          <a:lstStyle/>
          <a:p>
            <a:r>
              <a:rPr lang="fr-FR" dirty="0">
                <a:solidFill>
                  <a:schemeClr val="tx1"/>
                </a:solidFill>
              </a:rPr>
              <a:t>Définir un style parent... </a:t>
            </a:r>
          </a:p>
          <a:p>
            <a:endParaRPr lang="fr-FR" sz="1100" dirty="0">
              <a:solidFill>
                <a:schemeClr val="tx1"/>
              </a:solidFill>
            </a:endParaRP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&lt;</a:t>
            </a:r>
            <a:r>
              <a:rPr lang="fr-FR" sz="1100" dirty="0" err="1">
                <a:solidFill>
                  <a:schemeClr val="tx1"/>
                </a:solidFill>
                <a:latin typeface="Consolas"/>
                <a:ea typeface="Consolas"/>
                <a:cs typeface="Consolas"/>
                <a:sym typeface="Consolas"/>
              </a:rPr>
              <a:t>resources</a:t>
            </a:r>
            <a:r>
              <a:rPr lang="fr-FR" sz="1100" dirty="0">
                <a:solidFill>
                  <a:schemeClr val="tx1"/>
                </a:solidFill>
                <a:latin typeface="Consolas"/>
                <a:ea typeface="Consolas"/>
                <a:cs typeface="Consolas"/>
                <a:sym typeface="Consolas"/>
              </a:rPr>
              <a:t>&gt;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&lt;style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CodeFont</a:t>
            </a:r>
            <a:r>
              <a:rPr lang="fr-FR" sz="1100" dirty="0">
                <a:solidFill>
                  <a:schemeClr val="tx1"/>
                </a:solidFill>
                <a:latin typeface="Consolas"/>
                <a:ea typeface="Consolas"/>
                <a:cs typeface="Consolas"/>
                <a:sym typeface="Consolas"/>
              </a:rPr>
              <a:t>"&gt;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android:layout_width</a:t>
            </a:r>
            <a:r>
              <a:rPr lang="fr-FR" sz="1100" dirty="0">
                <a:solidFill>
                  <a:schemeClr val="tx1"/>
                </a:solidFill>
                <a:latin typeface="Consolas"/>
                <a:ea typeface="Consolas"/>
                <a:cs typeface="Consolas"/>
                <a:sym typeface="Consolas"/>
              </a:rPr>
              <a:t>"&gt;</a:t>
            </a:r>
            <a:r>
              <a:rPr lang="fr-FR" sz="1100" dirty="0" err="1">
                <a:solidFill>
                  <a:schemeClr val="tx1"/>
                </a:solidFill>
                <a:latin typeface="Consolas"/>
                <a:ea typeface="Consolas"/>
                <a:cs typeface="Consolas"/>
                <a:sym typeface="Consolas"/>
              </a:rPr>
              <a:t>match_parent</a:t>
            </a:r>
            <a:r>
              <a:rPr lang="fr-FR" sz="1100" dirty="0">
                <a:solidFill>
                  <a:schemeClr val="tx1"/>
                </a:solidFill>
                <a:latin typeface="Consolas"/>
                <a:ea typeface="Consolas"/>
                <a:cs typeface="Consolas"/>
                <a:sym typeface="Consolas"/>
              </a:rPr>
              <a:t>&lt;/item&gt;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android:layout_height</a:t>
            </a:r>
            <a:r>
              <a:rPr lang="fr-FR" sz="1100" dirty="0">
                <a:solidFill>
                  <a:schemeClr val="tx1"/>
                </a:solidFill>
                <a:latin typeface="Consolas"/>
                <a:ea typeface="Consolas"/>
                <a:cs typeface="Consolas"/>
                <a:sym typeface="Consolas"/>
              </a:rPr>
              <a:t>"&gt;</a:t>
            </a:r>
            <a:r>
              <a:rPr lang="fr-FR" sz="1100" dirty="0" err="1">
                <a:solidFill>
                  <a:schemeClr val="tx1"/>
                </a:solidFill>
                <a:latin typeface="Consolas"/>
                <a:ea typeface="Consolas"/>
                <a:cs typeface="Consolas"/>
                <a:sym typeface="Consolas"/>
              </a:rPr>
              <a:t>wrap_content</a:t>
            </a:r>
            <a:r>
              <a:rPr lang="fr-FR" sz="1100" dirty="0">
                <a:solidFill>
                  <a:schemeClr val="tx1"/>
                </a:solidFill>
                <a:latin typeface="Consolas"/>
                <a:ea typeface="Consolas"/>
                <a:cs typeface="Consolas"/>
                <a:sym typeface="Consolas"/>
              </a:rPr>
              <a:t>&lt;/item&gt;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android:textColor</a:t>
            </a:r>
            <a:r>
              <a:rPr lang="fr-FR" sz="1100" dirty="0">
                <a:solidFill>
                  <a:schemeClr val="tx1"/>
                </a:solidFill>
                <a:latin typeface="Consolas"/>
                <a:ea typeface="Consolas"/>
                <a:cs typeface="Consolas"/>
                <a:sym typeface="Consolas"/>
              </a:rPr>
              <a:t>"&gt;#00FF00&lt;/item&gt;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android:typeface</a:t>
            </a:r>
            <a:r>
              <a:rPr lang="fr-FR" sz="1100" dirty="0">
                <a:solidFill>
                  <a:schemeClr val="tx1"/>
                </a:solidFill>
                <a:latin typeface="Consolas"/>
                <a:ea typeface="Consolas"/>
                <a:cs typeface="Consolas"/>
                <a:sym typeface="Consolas"/>
              </a:rPr>
              <a:t>"&gt;monospace&lt;/item&gt;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    &lt;/style&gt;</a:t>
            </a:r>
          </a:p>
          <a:p>
            <a:pPr marL="0" lvl="0" indent="0" algn="l" rtl="0">
              <a:spcBef>
                <a:spcPts val="0"/>
              </a:spcBef>
              <a:spcAft>
                <a:spcPts val="0"/>
              </a:spcAft>
              <a:buNone/>
            </a:pPr>
            <a:r>
              <a:rPr lang="fr-FR" sz="1100" dirty="0">
                <a:solidFill>
                  <a:schemeClr val="tx1"/>
                </a:solidFill>
                <a:latin typeface="Consolas"/>
                <a:ea typeface="Consolas"/>
                <a:cs typeface="Consolas"/>
                <a:sym typeface="Consolas"/>
              </a:rPr>
              <a:t>&lt;/</a:t>
            </a:r>
            <a:r>
              <a:rPr lang="fr-FR" sz="1100" dirty="0" err="1">
                <a:solidFill>
                  <a:schemeClr val="tx1"/>
                </a:solidFill>
                <a:latin typeface="Consolas"/>
                <a:ea typeface="Consolas"/>
                <a:cs typeface="Consolas"/>
                <a:sym typeface="Consolas"/>
              </a:rPr>
              <a:t>resources</a:t>
            </a:r>
            <a:r>
              <a:rPr lang="fr-FR" sz="1100" dirty="0">
                <a:solidFill>
                  <a:schemeClr val="tx1"/>
                </a:solidFill>
                <a:latin typeface="Consolas"/>
                <a:ea typeface="Consolas"/>
                <a:cs typeface="Consolas"/>
                <a:sym typeface="Consolas"/>
              </a:rPr>
              <a:t>&gt;</a:t>
            </a:r>
          </a:p>
          <a:p>
            <a:endParaRPr lang="fr-FR" dirty="0">
              <a:solidFill>
                <a:schemeClr val="tx1"/>
              </a:solidFill>
            </a:endParaRPr>
          </a:p>
        </p:txBody>
      </p:sp>
      <p:sp>
        <p:nvSpPr>
          <p:cNvPr id="4" name="Content Placeholder 3">
            <a:extLst>
              <a:ext uri="{FF2B5EF4-FFF2-40B4-BE49-F238E27FC236}">
                <a16:creationId xmlns:a16="http://schemas.microsoft.com/office/drawing/2014/main" id="{591D0562-CFB3-AF8A-FD9B-FB2C7DB3BD24}"/>
              </a:ext>
            </a:extLst>
          </p:cNvPr>
          <p:cNvSpPr>
            <a:spLocks noGrp="1"/>
          </p:cNvSpPr>
          <p:nvPr>
            <p:ph sz="quarter" idx="15"/>
          </p:nvPr>
        </p:nvSpPr>
        <p:spPr/>
        <p:txBody>
          <a:bodyPr/>
          <a:lstStyle/>
          <a:p>
            <a:r>
              <a:rPr lang="fr-FR" dirty="0"/>
              <a:t>Héritage : Parent</a:t>
            </a:r>
          </a:p>
        </p:txBody>
      </p:sp>
    </p:spTree>
    <p:extLst>
      <p:ext uri="{BB962C8B-B14F-4D97-AF65-F5344CB8AC3E}">
        <p14:creationId xmlns:p14="http://schemas.microsoft.com/office/powerpoint/2010/main" val="96522333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Héritage : Définir l'enfant</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63EA2D7E-0953-0FAA-1059-14F987EC78BE}"/>
              </a:ext>
            </a:extLst>
          </p:cNvPr>
          <p:cNvSpPr>
            <a:spLocks noGrp="1"/>
          </p:cNvSpPr>
          <p:nvPr>
            <p:ph sz="quarter" idx="12"/>
          </p:nvPr>
        </p:nvSpPr>
        <p:spPr/>
        <p:txBody>
          <a:bodyPr/>
          <a:lstStyle/>
          <a:p>
            <a:r>
              <a:rPr lang="fr-FR" dirty="0">
                <a:solidFill>
                  <a:schemeClr val="tx1"/>
                </a:solidFill>
              </a:rPr>
              <a:t>Définir un enfant avec </a:t>
            </a:r>
            <a:r>
              <a:rPr lang="fr-FR" dirty="0" err="1">
                <a:solidFill>
                  <a:schemeClr val="tx1"/>
                </a:solidFill>
              </a:rPr>
              <a:t>Codefont</a:t>
            </a:r>
            <a:r>
              <a:rPr lang="fr-FR" dirty="0">
                <a:solidFill>
                  <a:schemeClr val="tx1"/>
                </a:solidFill>
              </a:rPr>
              <a:t> comme parent </a:t>
            </a:r>
          </a:p>
          <a:p>
            <a:endParaRPr lang="fr-FR" dirty="0">
              <a:solidFill>
                <a:schemeClr val="tx1"/>
              </a:solidFill>
            </a:endParaRP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&lt;resources&gt;</a:t>
            </a: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    &lt;style name="</a:t>
            </a:r>
            <a:r>
              <a:rPr lang="en-US" sz="1200" dirty="0" err="1">
                <a:solidFill>
                  <a:schemeClr val="tx1"/>
                </a:solidFill>
                <a:latin typeface="Consolas"/>
                <a:ea typeface="Consolas"/>
                <a:cs typeface="Consolas"/>
                <a:sym typeface="Consolas"/>
              </a:rPr>
              <a:t>RedCode</a:t>
            </a:r>
            <a:r>
              <a:rPr lang="en-US" sz="1200" dirty="0">
                <a:solidFill>
                  <a:schemeClr val="tx1"/>
                </a:solidFill>
                <a:latin typeface="Consolas"/>
                <a:ea typeface="Consolas"/>
                <a:cs typeface="Consolas"/>
                <a:sym typeface="Consolas"/>
              </a:rPr>
              <a:t>" parent="@style/</a:t>
            </a:r>
            <a:r>
              <a:rPr lang="en-US" sz="1200" dirty="0" err="1">
                <a:solidFill>
                  <a:schemeClr val="tx1"/>
                </a:solidFill>
                <a:latin typeface="Consolas"/>
                <a:ea typeface="Consolas"/>
                <a:cs typeface="Consolas"/>
                <a:sym typeface="Consolas"/>
              </a:rPr>
              <a:t>Codefont</a:t>
            </a:r>
            <a:r>
              <a:rPr lang="en-US" sz="1200" dirty="0">
                <a:solidFill>
                  <a:schemeClr val="tx1"/>
                </a:solidFill>
                <a:latin typeface="Consolas"/>
                <a:ea typeface="Consolas"/>
                <a:cs typeface="Consolas"/>
                <a:sym typeface="Consolas"/>
              </a:rPr>
              <a:t>&gt;</a:t>
            </a: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        &lt;item name="</a:t>
            </a:r>
            <a:r>
              <a:rPr lang="en-US" sz="1200" dirty="0" err="1">
                <a:solidFill>
                  <a:schemeClr val="tx1"/>
                </a:solidFill>
                <a:latin typeface="Consolas"/>
                <a:ea typeface="Consolas"/>
                <a:cs typeface="Consolas"/>
                <a:sym typeface="Consolas"/>
              </a:rPr>
              <a:t>android:textColor</a:t>
            </a:r>
            <a:r>
              <a:rPr lang="en-US" sz="1200" dirty="0">
                <a:solidFill>
                  <a:schemeClr val="tx1"/>
                </a:solidFill>
                <a:latin typeface="Consolas"/>
                <a:ea typeface="Consolas"/>
                <a:cs typeface="Consolas"/>
                <a:sym typeface="Consolas"/>
              </a:rPr>
              <a:t>"&gt;#FF0000&lt;/item&gt;</a:t>
            </a: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    &lt;/style&gt;</a:t>
            </a:r>
          </a:p>
          <a:p>
            <a:pPr marL="0" lvl="0" indent="0" algn="l" rtl="0">
              <a:spcBef>
                <a:spcPts val="0"/>
              </a:spcBef>
              <a:spcAft>
                <a:spcPts val="0"/>
              </a:spcAft>
              <a:buNone/>
            </a:pPr>
            <a:r>
              <a:rPr lang="en-US" sz="1200" dirty="0">
                <a:solidFill>
                  <a:schemeClr val="tx1"/>
                </a:solidFill>
                <a:latin typeface="Consolas"/>
                <a:ea typeface="Consolas"/>
                <a:cs typeface="Consolas"/>
                <a:sym typeface="Consolas"/>
              </a:rPr>
              <a:t>&lt;/resources&gt;</a:t>
            </a:r>
          </a:p>
          <a:p>
            <a:endParaRPr lang="fr-FR" dirty="0">
              <a:solidFill>
                <a:schemeClr val="tx1"/>
              </a:solidFill>
            </a:endParaRPr>
          </a:p>
        </p:txBody>
      </p:sp>
    </p:spTree>
    <p:extLst>
      <p:ext uri="{BB962C8B-B14F-4D97-AF65-F5344CB8AC3E}">
        <p14:creationId xmlns:p14="http://schemas.microsoft.com/office/powerpoint/2010/main" val="213292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err="1"/>
              <a:t>ScrollView</a:t>
            </a:r>
            <a:r>
              <a:rPr lang="fr-FR" dirty="0"/>
              <a:t> avec image et bouton</a:t>
            </a:r>
          </a:p>
        </p:txBody>
      </p:sp>
      <p:sp>
        <p:nvSpPr>
          <p:cNvPr id="15" name="Google Shape;385;p68">
            <a:extLst>
              <a:ext uri="{FF2B5EF4-FFF2-40B4-BE49-F238E27FC236}">
                <a16:creationId xmlns:a16="http://schemas.microsoft.com/office/drawing/2014/main" id="{E076BC5A-16E6-DBDD-08D5-927FCCADFB62}"/>
              </a:ext>
            </a:extLst>
          </p:cNvPr>
          <p:cNvSpPr txBox="1">
            <a:spLocks/>
          </p:cNvSpPr>
          <p:nvPr/>
        </p:nvSpPr>
        <p:spPr>
          <a:xfrm>
            <a:off x="2849125" y="2737837"/>
            <a:ext cx="5865900" cy="3416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300"/>
              </a:spcAft>
              <a:buFont typeface="Arial" panose="020B0604020202020204" pitchFamily="34" charset="0"/>
              <a:buNone/>
            </a:pP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ScrollView</a:t>
            </a:r>
            <a:r>
              <a:rPr lang="en-US" sz="1200" dirty="0">
                <a:solidFill>
                  <a:srgbClr val="000088"/>
                </a:solidFill>
                <a:latin typeface="Consolas"/>
                <a:ea typeface="Consolas"/>
                <a:cs typeface="Consolas"/>
                <a:sym typeface="Consolas"/>
              </a:rPr>
              <a:t>...</a:t>
            </a:r>
            <a:r>
              <a:rPr lang="en-US" sz="1200" dirty="0">
                <a:solidFill>
                  <a:schemeClr val="dk1"/>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chemeClr val="dk1"/>
                </a:solidFill>
                <a:latin typeface="Consolas"/>
                <a:ea typeface="Consolas"/>
                <a:cs typeface="Consolas"/>
                <a:sym typeface="Consolas"/>
              </a:rPr>
              <a:t>    </a:t>
            </a: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LinearLayout</a:t>
            </a:r>
            <a:r>
              <a:rPr lang="en-US" sz="1200" dirty="0">
                <a:solidFill>
                  <a:srgbClr val="000088"/>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chemeClr val="dk1"/>
                </a:solidFill>
                <a:latin typeface="Consolas"/>
                <a:ea typeface="Consolas"/>
                <a:cs typeface="Consolas"/>
                <a:sym typeface="Consolas"/>
              </a:rPr>
              <a:t>        </a:t>
            </a: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ImageView</a:t>
            </a:r>
            <a:r>
              <a:rPr lang="en-US" sz="1200" dirty="0">
                <a:solidFill>
                  <a:srgbClr val="000088"/>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chemeClr val="dk1"/>
                </a:solidFill>
                <a:latin typeface="Consolas"/>
                <a:ea typeface="Consolas"/>
                <a:cs typeface="Consolas"/>
                <a:sym typeface="Consolas"/>
              </a:rPr>
              <a:t>        </a:t>
            </a:r>
            <a:r>
              <a:rPr lang="en-US" sz="1200" dirty="0">
                <a:solidFill>
                  <a:srgbClr val="000088"/>
                </a:solidFill>
                <a:latin typeface="Consolas"/>
                <a:ea typeface="Consolas"/>
                <a:cs typeface="Consolas"/>
                <a:sym typeface="Consolas"/>
              </a:rPr>
              <a:t>&lt;Button</a:t>
            </a:r>
            <a:r>
              <a:rPr lang="en-US" sz="1200" dirty="0">
                <a:solidFill>
                  <a:schemeClr val="dk1"/>
                </a:solidFill>
                <a:latin typeface="Consolas"/>
                <a:ea typeface="Consolas"/>
                <a:cs typeface="Consolas"/>
                <a:sym typeface="Consolas"/>
              </a:rPr>
              <a:t>...</a:t>
            </a:r>
            <a:r>
              <a:rPr lang="en-US" sz="1200" dirty="0">
                <a:solidFill>
                  <a:srgbClr val="000088"/>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chemeClr val="dk1"/>
                </a:solidFill>
                <a:latin typeface="Consolas"/>
                <a:ea typeface="Consolas"/>
                <a:cs typeface="Consolas"/>
                <a:sym typeface="Consolas"/>
              </a:rPr>
              <a:t>        </a:t>
            </a: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TextView</a:t>
            </a:r>
            <a:r>
              <a:rPr lang="en-US" sz="1200" dirty="0">
                <a:solidFill>
                  <a:schemeClr val="dk1"/>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chemeClr val="dk1"/>
                </a:solidFill>
                <a:latin typeface="Consolas"/>
                <a:ea typeface="Consolas"/>
                <a:cs typeface="Consolas"/>
                <a:sym typeface="Consolas"/>
              </a:rPr>
              <a:t>    </a:t>
            </a: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LinearLayout</a:t>
            </a:r>
            <a:r>
              <a:rPr lang="en-US" sz="1200" dirty="0">
                <a:solidFill>
                  <a:srgbClr val="000088"/>
                </a:solidFill>
                <a:latin typeface="Consolas"/>
                <a:ea typeface="Consolas"/>
                <a:cs typeface="Consolas"/>
                <a:sym typeface="Consolas"/>
              </a:rPr>
              <a:t>&gt;</a:t>
            </a:r>
            <a:br>
              <a:rPr lang="en-US" sz="1200" dirty="0">
                <a:solidFill>
                  <a:schemeClr val="dk1"/>
                </a:solidFill>
                <a:latin typeface="Consolas"/>
                <a:ea typeface="Consolas"/>
                <a:cs typeface="Consolas"/>
                <a:sym typeface="Consolas"/>
              </a:rPr>
            </a:br>
            <a:r>
              <a:rPr lang="en-US" sz="1200" dirty="0">
                <a:solidFill>
                  <a:srgbClr val="000088"/>
                </a:solidFill>
                <a:latin typeface="Consolas"/>
                <a:ea typeface="Consolas"/>
                <a:cs typeface="Consolas"/>
                <a:sym typeface="Consolas"/>
              </a:rPr>
              <a:t>&lt;/</a:t>
            </a:r>
            <a:r>
              <a:rPr lang="en-US" sz="1200" dirty="0" err="1">
                <a:solidFill>
                  <a:srgbClr val="000088"/>
                </a:solidFill>
                <a:latin typeface="Consolas"/>
                <a:ea typeface="Consolas"/>
                <a:cs typeface="Consolas"/>
                <a:sym typeface="Consolas"/>
              </a:rPr>
              <a:t>ScrollView</a:t>
            </a:r>
            <a:r>
              <a:rPr lang="en-US" sz="1200" dirty="0">
                <a:solidFill>
                  <a:srgbClr val="000088"/>
                </a:solidFill>
                <a:latin typeface="Consolas"/>
                <a:ea typeface="Consolas"/>
                <a:cs typeface="Consolas"/>
                <a:sym typeface="Consolas"/>
              </a:rPr>
              <a:t>&gt;</a:t>
            </a:r>
            <a:endParaRPr lang="en-US" sz="1200" dirty="0">
              <a:solidFill>
                <a:srgbClr val="000000"/>
              </a:solidFill>
              <a:latin typeface="Consolas"/>
              <a:ea typeface="Consolas"/>
              <a:cs typeface="Consolas"/>
              <a:sym typeface="Consolas"/>
            </a:endParaRPr>
          </a:p>
        </p:txBody>
      </p:sp>
      <p:sp>
        <p:nvSpPr>
          <p:cNvPr id="16" name="Google Shape;387;p68">
            <a:extLst>
              <a:ext uri="{FF2B5EF4-FFF2-40B4-BE49-F238E27FC236}">
                <a16:creationId xmlns:a16="http://schemas.microsoft.com/office/drawing/2014/main" id="{C0D31109-76BA-51D6-FB0C-99E946B6B028}"/>
              </a:ext>
            </a:extLst>
          </p:cNvPr>
          <p:cNvSpPr txBox="1"/>
          <p:nvPr/>
        </p:nvSpPr>
        <p:spPr>
          <a:xfrm>
            <a:off x="5425860" y="3633488"/>
            <a:ext cx="3821694"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dirty="0">
                <a:latin typeface="+mj-lt"/>
                <a:ea typeface="Roboto"/>
                <a:cs typeface="Roboto"/>
                <a:sym typeface="Roboto"/>
              </a:rPr>
              <a:t>Enfants de la mise en page</a:t>
            </a:r>
            <a:endParaRPr sz="1200" dirty="0">
              <a:latin typeface="+mj-lt"/>
              <a:ea typeface="Roboto"/>
              <a:cs typeface="Roboto"/>
              <a:sym typeface="Roboto"/>
            </a:endParaRPr>
          </a:p>
        </p:txBody>
      </p:sp>
      <p:sp>
        <p:nvSpPr>
          <p:cNvPr id="17" name="Google Shape;388;p68">
            <a:extLst>
              <a:ext uri="{FF2B5EF4-FFF2-40B4-BE49-F238E27FC236}">
                <a16:creationId xmlns:a16="http://schemas.microsoft.com/office/drawing/2014/main" id="{F7E0B50B-4CE6-B8F2-5557-A8E7130DB1E2}"/>
              </a:ext>
            </a:extLst>
          </p:cNvPr>
          <p:cNvSpPr txBox="1"/>
          <p:nvPr/>
        </p:nvSpPr>
        <p:spPr>
          <a:xfrm>
            <a:off x="6293085" y="2996583"/>
            <a:ext cx="2421940" cy="65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FR" sz="1200" dirty="0">
                <a:latin typeface="+mj-lt"/>
                <a:ea typeface="Roboto"/>
                <a:cs typeface="Roboto"/>
                <a:sym typeface="Roboto"/>
              </a:rPr>
              <a:t>Un enfant de </a:t>
            </a:r>
            <a:r>
              <a:rPr lang="fr-FR" sz="1200" dirty="0" err="1">
                <a:latin typeface="+mj-lt"/>
                <a:ea typeface="Roboto"/>
                <a:cs typeface="Roboto"/>
                <a:sym typeface="Roboto"/>
              </a:rPr>
              <a:t>ScrollView</a:t>
            </a:r>
            <a:r>
              <a:rPr lang="fr-FR" sz="1200" dirty="0">
                <a:latin typeface="+mj-lt"/>
                <a:ea typeface="Roboto"/>
                <a:cs typeface="Roboto"/>
                <a:sym typeface="Roboto"/>
              </a:rPr>
              <a:t> qui peut être une mise en page (</a:t>
            </a:r>
            <a:r>
              <a:rPr lang="fr-FR" sz="1200" dirty="0" err="1">
                <a:latin typeface="+mj-lt"/>
                <a:ea typeface="Roboto"/>
                <a:cs typeface="Roboto"/>
                <a:sym typeface="Roboto"/>
              </a:rPr>
              <a:t>layout</a:t>
            </a:r>
            <a:r>
              <a:rPr lang="fr-FR" sz="1200" dirty="0">
                <a:latin typeface="+mj-lt"/>
                <a:ea typeface="Roboto"/>
                <a:cs typeface="Roboto"/>
                <a:sym typeface="Roboto"/>
              </a:rPr>
              <a:t>)</a:t>
            </a:r>
            <a:endParaRPr sz="1200" dirty="0">
              <a:latin typeface="+mj-lt"/>
              <a:ea typeface="Roboto"/>
              <a:cs typeface="Roboto"/>
              <a:sym typeface="Roboto"/>
            </a:endParaRPr>
          </a:p>
        </p:txBody>
      </p:sp>
      <p:sp>
        <p:nvSpPr>
          <p:cNvPr id="18" name="Google Shape;389;p68">
            <a:extLst>
              <a:ext uri="{FF2B5EF4-FFF2-40B4-BE49-F238E27FC236}">
                <a16:creationId xmlns:a16="http://schemas.microsoft.com/office/drawing/2014/main" id="{3E804111-8D61-09B1-6A60-2A3877528EA8}"/>
              </a:ext>
            </a:extLst>
          </p:cNvPr>
          <p:cNvSpPr/>
          <p:nvPr/>
        </p:nvSpPr>
        <p:spPr>
          <a:xfrm>
            <a:off x="5236983" y="3532950"/>
            <a:ext cx="377754" cy="652800"/>
          </a:xfrm>
          <a:prstGeom prst="rightBracket">
            <a:avLst>
              <a:gd name="adj" fmla="val 8333"/>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390;p68">
            <a:extLst>
              <a:ext uri="{FF2B5EF4-FFF2-40B4-BE49-F238E27FC236}">
                <a16:creationId xmlns:a16="http://schemas.microsoft.com/office/drawing/2014/main" id="{3D3C0C41-98DE-09CC-589F-FC615D7804FE}"/>
              </a:ext>
            </a:extLst>
          </p:cNvPr>
          <p:cNvCxnSpPr>
            <a:cxnSpLocks/>
          </p:cNvCxnSpPr>
          <p:nvPr/>
        </p:nvCxnSpPr>
        <p:spPr>
          <a:xfrm>
            <a:off x="5614737" y="3859351"/>
            <a:ext cx="678348" cy="0"/>
          </a:xfrm>
          <a:prstGeom prst="straightConnector1">
            <a:avLst/>
          </a:prstGeom>
          <a:noFill/>
          <a:ln w="28575" cap="flat" cmpd="sng">
            <a:solidFill>
              <a:schemeClr val="dk2"/>
            </a:solidFill>
            <a:prstDash val="solid"/>
            <a:round/>
            <a:headEnd type="triangle" w="med" len="med"/>
            <a:tailEnd type="none" w="med" len="med"/>
          </a:ln>
        </p:spPr>
      </p:cxnSp>
      <p:cxnSp>
        <p:nvCxnSpPr>
          <p:cNvPr id="20" name="Google Shape;391;p68">
            <a:extLst>
              <a:ext uri="{FF2B5EF4-FFF2-40B4-BE49-F238E27FC236}">
                <a16:creationId xmlns:a16="http://schemas.microsoft.com/office/drawing/2014/main" id="{1325F5A7-293E-B5ED-4CFA-DACBF9A0C145}"/>
              </a:ext>
            </a:extLst>
          </p:cNvPr>
          <p:cNvCxnSpPr/>
          <p:nvPr/>
        </p:nvCxnSpPr>
        <p:spPr>
          <a:xfrm>
            <a:off x="5112657" y="3284062"/>
            <a:ext cx="711600" cy="0"/>
          </a:xfrm>
          <a:prstGeom prst="straightConnector1">
            <a:avLst/>
          </a:prstGeom>
          <a:noFill/>
          <a:ln w="28575" cap="flat" cmpd="sng">
            <a:solidFill>
              <a:schemeClr val="dk2"/>
            </a:solidFill>
            <a:prstDash val="solid"/>
            <a:round/>
            <a:headEnd type="triangle" w="med" len="med"/>
            <a:tailEnd type="none" w="med" len="med"/>
          </a:ln>
        </p:spPr>
      </p:cxnSp>
    </p:spTree>
    <p:extLst>
      <p:ext uri="{BB962C8B-B14F-4D97-AF65-F5344CB8AC3E}">
        <p14:creationId xmlns:p14="http://schemas.microsoft.com/office/powerpoint/2010/main" val="345127690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3" name="Content Placeholder 2">
            <a:extLst>
              <a:ext uri="{FF2B5EF4-FFF2-40B4-BE49-F238E27FC236}">
                <a16:creationId xmlns:a16="http://schemas.microsoft.com/office/drawing/2014/main" id="{08233BAD-8D65-6C29-0FF6-2906A513B9DE}"/>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Un thème est un style appliqué à une activité entière ou même à l'application entière ;</a:t>
            </a:r>
          </a:p>
          <a:p>
            <a:pPr marL="171450" indent="-171450">
              <a:buFont typeface="Arial" panose="020B0604020202020204" pitchFamily="34" charset="0"/>
              <a:buChar char="•"/>
            </a:pPr>
            <a:r>
              <a:rPr lang="fr-FR" dirty="0">
                <a:solidFill>
                  <a:schemeClr val="tx1"/>
                </a:solidFill>
              </a:rPr>
              <a:t>Les thèmes sont appliqués dans AndroidManifest.xml</a:t>
            </a:r>
          </a:p>
          <a:p>
            <a:r>
              <a:rPr lang="fr-FR" dirty="0">
                <a:solidFill>
                  <a:schemeClr val="tx1"/>
                </a:solidFill>
              </a:rPr>
              <a:t>     &lt;Application </a:t>
            </a:r>
            <a:r>
              <a:rPr lang="fr-FR" dirty="0" err="1">
                <a:solidFill>
                  <a:schemeClr val="tx1"/>
                </a:solidFill>
              </a:rPr>
              <a:t>android:theme</a:t>
            </a:r>
            <a:r>
              <a:rPr lang="fr-FR" dirty="0">
                <a:solidFill>
                  <a:schemeClr val="tx1"/>
                </a:solidFill>
              </a:rPr>
              <a:t>="@style/</a:t>
            </a:r>
            <a:r>
              <a:rPr lang="fr-FR" dirty="0" err="1">
                <a:solidFill>
                  <a:schemeClr val="tx1"/>
                </a:solidFill>
              </a:rPr>
              <a:t>AppTheme</a:t>
            </a:r>
            <a:r>
              <a:rPr lang="fr-FR" dirty="0">
                <a:solidFill>
                  <a:schemeClr val="tx1"/>
                </a:solidFill>
              </a:rPr>
              <a:t>"&gt;</a:t>
            </a: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en" dirty="0"/>
              <a:t>Themes</a:t>
            </a:r>
            <a:endParaRPr lang="fr-FR" dirty="0"/>
          </a:p>
        </p:txBody>
      </p:sp>
      <p:sp>
        <p:nvSpPr>
          <p:cNvPr id="4" name="Content Placeholder 3">
            <a:extLst>
              <a:ext uri="{FF2B5EF4-FFF2-40B4-BE49-F238E27FC236}">
                <a16:creationId xmlns:a16="http://schemas.microsoft.com/office/drawing/2014/main" id="{9B9B0906-203E-0721-F542-3B43BDC90D38}"/>
              </a:ext>
            </a:extLst>
          </p:cNvPr>
          <p:cNvSpPr>
            <a:spLocks noGrp="1"/>
          </p:cNvSpPr>
          <p:nvPr>
            <p:ph sz="quarter" idx="14"/>
          </p:nvPr>
        </p:nvSpPr>
        <p:spPr/>
        <p:txBody>
          <a:bodyPr/>
          <a:lstStyle/>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&lt;!-- Thème de base de l'application. --&gt;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&lt;style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b="1" dirty="0" err="1">
                <a:solidFill>
                  <a:schemeClr val="tx1"/>
                </a:solidFill>
                <a:latin typeface="Consolas"/>
                <a:ea typeface="Consolas"/>
                <a:cs typeface="Consolas"/>
                <a:sym typeface="Consolas"/>
              </a:rPr>
              <a:t>AppTheme</a:t>
            </a:r>
            <a:r>
              <a:rPr lang="fr-FR" sz="1100" dirty="0">
                <a:solidFill>
                  <a:schemeClr val="tx1"/>
                </a:solidFill>
                <a:latin typeface="Consolas"/>
                <a:ea typeface="Consolas"/>
                <a:cs typeface="Consolas"/>
                <a:sym typeface="Consolas"/>
              </a:rPr>
              <a:t>" </a:t>
            </a:r>
            <a:br>
              <a:rPr lang="fr-FR" sz="1100" dirty="0">
                <a:solidFill>
                  <a:schemeClr val="tx1"/>
                </a:solidFill>
                <a:latin typeface="Consolas"/>
                <a:ea typeface="Consolas"/>
                <a:cs typeface="Consolas"/>
                <a:sym typeface="Consolas"/>
              </a:rPr>
            </a:br>
            <a:r>
              <a:rPr lang="fr-FR" sz="1100" dirty="0">
                <a:solidFill>
                  <a:schemeClr val="tx1"/>
                </a:solidFill>
                <a:latin typeface="Consolas"/>
                <a:ea typeface="Consolas"/>
                <a:cs typeface="Consolas"/>
                <a:sym typeface="Consolas"/>
              </a:rPr>
              <a:t>       </a:t>
            </a:r>
            <a:r>
              <a:rPr lang="fr-FR" sz="1100" b="1" dirty="0">
                <a:solidFill>
                  <a:schemeClr val="tx1"/>
                </a:solidFill>
                <a:latin typeface="Consolas"/>
                <a:ea typeface="Consolas"/>
                <a:cs typeface="Consolas"/>
                <a:sym typeface="Consolas"/>
              </a:rPr>
              <a:t>parent="</a:t>
            </a:r>
            <a:r>
              <a:rPr lang="fr-FR" sz="1100" b="1" dirty="0" err="1">
                <a:solidFill>
                  <a:schemeClr val="tx1"/>
                </a:solidFill>
                <a:latin typeface="Consolas"/>
                <a:ea typeface="Consolas"/>
                <a:cs typeface="Consolas"/>
                <a:sym typeface="Consolas"/>
              </a:rPr>
              <a:t>Theme.AppCompat.Light.DarkActionBar</a:t>
            </a:r>
            <a:r>
              <a:rPr lang="fr-FR" sz="1100" b="1" dirty="0">
                <a:solidFill>
                  <a:schemeClr val="tx1"/>
                </a:solidFill>
                <a:latin typeface="Consolas"/>
                <a:ea typeface="Consolas"/>
                <a:cs typeface="Consolas"/>
                <a:sym typeface="Consolas"/>
              </a:rPr>
              <a:t>"</a:t>
            </a:r>
            <a:r>
              <a:rPr lang="fr-FR" sz="1100" dirty="0">
                <a:solidFill>
                  <a:schemeClr val="tx1"/>
                </a:solidFill>
                <a:latin typeface="Consolas"/>
                <a:ea typeface="Consolas"/>
                <a:cs typeface="Consolas"/>
                <a:sym typeface="Consolas"/>
              </a:rPr>
              <a:t>&gt;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&lt;!-- Try: </a:t>
            </a:r>
            <a:r>
              <a:rPr lang="fr-FR" sz="1100" dirty="0" err="1">
                <a:solidFill>
                  <a:schemeClr val="tx1"/>
                </a:solidFill>
                <a:latin typeface="Consolas"/>
                <a:ea typeface="Consolas"/>
                <a:cs typeface="Consolas"/>
                <a:sym typeface="Consolas"/>
              </a:rPr>
              <a:t>Theme.AppCompat.Light.NoActionBar</a:t>
            </a:r>
            <a:r>
              <a:rPr lang="fr-FR" sz="1100" dirty="0">
                <a:solidFill>
                  <a:schemeClr val="tx1"/>
                </a:solidFill>
                <a:latin typeface="Consolas"/>
                <a:ea typeface="Consolas"/>
                <a:cs typeface="Consolas"/>
                <a:sym typeface="Consolas"/>
              </a:rPr>
              <a:t> --&gt;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   &lt;!-- </a:t>
            </a:r>
            <a:r>
              <a:rPr lang="fr-FR" sz="1100" dirty="0" err="1">
                <a:solidFill>
                  <a:schemeClr val="tx1"/>
                </a:solidFill>
                <a:latin typeface="Consolas"/>
                <a:ea typeface="Consolas"/>
                <a:cs typeface="Consolas"/>
                <a:sym typeface="Consolas"/>
              </a:rPr>
              <a:t>Customize</a:t>
            </a:r>
            <a:r>
              <a:rPr lang="fr-FR" sz="1100" dirty="0">
                <a:solidFill>
                  <a:schemeClr val="tx1"/>
                </a:solidFill>
                <a:latin typeface="Consolas"/>
                <a:ea typeface="Consolas"/>
                <a:cs typeface="Consolas"/>
                <a:sym typeface="Consolas"/>
              </a:rPr>
              <a:t> </a:t>
            </a:r>
            <a:r>
              <a:rPr lang="fr-FR" sz="1100" dirty="0" err="1">
                <a:solidFill>
                  <a:schemeClr val="tx1"/>
                </a:solidFill>
                <a:latin typeface="Consolas"/>
                <a:ea typeface="Consolas"/>
                <a:cs typeface="Consolas"/>
                <a:sym typeface="Consolas"/>
              </a:rPr>
              <a:t>your</a:t>
            </a:r>
            <a:r>
              <a:rPr lang="fr-FR" sz="1100" dirty="0">
                <a:solidFill>
                  <a:schemeClr val="tx1"/>
                </a:solidFill>
                <a:latin typeface="Consolas"/>
                <a:ea typeface="Consolas"/>
                <a:cs typeface="Consolas"/>
                <a:sym typeface="Consolas"/>
              </a:rPr>
              <a:t> </a:t>
            </a:r>
            <a:r>
              <a:rPr lang="fr-FR" sz="1100" dirty="0" err="1">
                <a:solidFill>
                  <a:schemeClr val="tx1"/>
                </a:solidFill>
                <a:latin typeface="Consolas"/>
                <a:ea typeface="Consolas"/>
                <a:cs typeface="Consolas"/>
                <a:sym typeface="Consolas"/>
              </a:rPr>
              <a:t>theme</a:t>
            </a:r>
            <a:r>
              <a:rPr lang="fr-FR" sz="1100" dirty="0">
                <a:solidFill>
                  <a:schemeClr val="tx1"/>
                </a:solidFill>
                <a:latin typeface="Consolas"/>
                <a:ea typeface="Consolas"/>
                <a:cs typeface="Consolas"/>
                <a:sym typeface="Consolas"/>
              </a:rPr>
              <a:t> </a:t>
            </a:r>
            <a:r>
              <a:rPr lang="fr-FR" sz="1100" dirty="0" err="1">
                <a:solidFill>
                  <a:schemeClr val="tx1"/>
                </a:solidFill>
                <a:latin typeface="Consolas"/>
                <a:ea typeface="Consolas"/>
                <a:cs typeface="Consolas"/>
                <a:sym typeface="Consolas"/>
              </a:rPr>
              <a:t>here</a:t>
            </a:r>
            <a:r>
              <a:rPr lang="fr-FR" sz="1100" dirty="0">
                <a:solidFill>
                  <a:schemeClr val="tx1"/>
                </a:solidFill>
                <a:latin typeface="Consolas"/>
                <a:ea typeface="Consolas"/>
                <a:cs typeface="Consolas"/>
                <a:sym typeface="Consolas"/>
              </a:rPr>
              <a:t>. --&gt;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colorPrimary</a:t>
            </a:r>
            <a:r>
              <a:rPr lang="fr-FR" sz="1100" dirty="0">
                <a:solidFill>
                  <a:schemeClr val="tx1"/>
                </a:solidFill>
                <a:latin typeface="Consolas"/>
                <a:ea typeface="Consolas"/>
                <a:cs typeface="Consolas"/>
                <a:sym typeface="Consolas"/>
              </a:rPr>
              <a:t>"&gt;@color/</a:t>
            </a:r>
            <a:r>
              <a:rPr lang="fr-FR" sz="1100" b="1" dirty="0">
                <a:solidFill>
                  <a:schemeClr val="tx1"/>
                </a:solidFill>
                <a:latin typeface="Consolas"/>
                <a:ea typeface="Consolas"/>
                <a:cs typeface="Consolas"/>
                <a:sym typeface="Consolas"/>
              </a:rPr>
              <a:t>colorPrimary</a:t>
            </a:r>
            <a:r>
              <a:rPr lang="fr-FR" sz="1100" dirty="0">
                <a:solidFill>
                  <a:schemeClr val="tx1"/>
                </a:solidFill>
                <a:latin typeface="Consolas"/>
                <a:ea typeface="Consolas"/>
                <a:cs typeface="Consolas"/>
                <a:sym typeface="Consolas"/>
              </a:rPr>
              <a:t>&lt;/item&gt;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colorPrimaryDark</a:t>
            </a:r>
            <a:r>
              <a:rPr lang="fr-FR" sz="1100" dirty="0">
                <a:solidFill>
                  <a:schemeClr val="tx1"/>
                </a:solidFill>
                <a:latin typeface="Consolas"/>
                <a:ea typeface="Consolas"/>
                <a:cs typeface="Consolas"/>
                <a:sym typeface="Consolas"/>
              </a:rPr>
              <a:t>"&gt;@color/</a:t>
            </a:r>
            <a:r>
              <a:rPr lang="fr-FR" sz="1100" b="1" dirty="0">
                <a:solidFill>
                  <a:schemeClr val="tx1"/>
                </a:solidFill>
                <a:latin typeface="Consolas"/>
                <a:ea typeface="Consolas"/>
                <a:cs typeface="Consolas"/>
                <a:sym typeface="Consolas"/>
              </a:rPr>
              <a:t>colorPrimaryDark</a:t>
            </a:r>
            <a:r>
              <a:rPr lang="fr-FR" sz="1100" dirty="0">
                <a:solidFill>
                  <a:schemeClr val="tx1"/>
                </a:solidFill>
                <a:latin typeface="Consolas"/>
                <a:ea typeface="Consolas"/>
                <a:cs typeface="Consolas"/>
                <a:sym typeface="Consolas"/>
              </a:rPr>
              <a:t>&lt;/item&gt;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   &lt;item </a:t>
            </a:r>
            <a:r>
              <a:rPr lang="fr-FR" sz="1100" dirty="0" err="1">
                <a:solidFill>
                  <a:schemeClr val="tx1"/>
                </a:solidFill>
                <a:latin typeface="Consolas"/>
                <a:ea typeface="Consolas"/>
                <a:cs typeface="Consolas"/>
                <a:sym typeface="Consolas"/>
              </a:rPr>
              <a:t>name</a:t>
            </a:r>
            <a:r>
              <a:rPr lang="fr-FR" sz="1100" dirty="0">
                <a:solidFill>
                  <a:schemeClr val="tx1"/>
                </a:solidFill>
                <a:latin typeface="Consolas"/>
                <a:ea typeface="Consolas"/>
                <a:cs typeface="Consolas"/>
                <a:sym typeface="Consolas"/>
              </a:rPr>
              <a:t>="</a:t>
            </a:r>
            <a:r>
              <a:rPr lang="fr-FR" sz="1100" dirty="0" err="1">
                <a:solidFill>
                  <a:schemeClr val="tx1"/>
                </a:solidFill>
                <a:latin typeface="Consolas"/>
                <a:ea typeface="Consolas"/>
                <a:cs typeface="Consolas"/>
                <a:sym typeface="Consolas"/>
              </a:rPr>
              <a:t>colorAccent</a:t>
            </a:r>
            <a:r>
              <a:rPr lang="fr-FR" sz="1100" dirty="0">
                <a:solidFill>
                  <a:schemeClr val="tx1"/>
                </a:solidFill>
                <a:latin typeface="Consolas"/>
                <a:ea typeface="Consolas"/>
                <a:cs typeface="Consolas"/>
                <a:sym typeface="Consolas"/>
              </a:rPr>
              <a:t>"&gt;@color/</a:t>
            </a:r>
            <a:r>
              <a:rPr lang="fr-FR" sz="1100" b="1" dirty="0">
                <a:solidFill>
                  <a:schemeClr val="tx1"/>
                </a:solidFill>
                <a:latin typeface="Consolas"/>
                <a:ea typeface="Consolas"/>
                <a:cs typeface="Consolas"/>
                <a:sym typeface="Consolas"/>
              </a:rPr>
              <a:t>colorAccent</a:t>
            </a:r>
            <a:r>
              <a:rPr lang="fr-FR" sz="1100" dirty="0">
                <a:solidFill>
                  <a:schemeClr val="tx1"/>
                </a:solidFill>
                <a:latin typeface="Consolas"/>
                <a:ea typeface="Consolas"/>
                <a:cs typeface="Consolas"/>
                <a:sym typeface="Consolas"/>
              </a:rPr>
              <a:t>&lt;/item&gt;</a:t>
            </a:r>
          </a:p>
          <a:p>
            <a:pPr marL="0" lvl="0" indent="0" algn="l" rtl="0">
              <a:lnSpc>
                <a:spcPct val="100000"/>
              </a:lnSpc>
              <a:spcBef>
                <a:spcPts val="1000"/>
              </a:spcBef>
              <a:spcAft>
                <a:spcPts val="0"/>
              </a:spcAft>
              <a:buClr>
                <a:schemeClr val="dk1"/>
              </a:buClr>
              <a:buSzPts val="1100"/>
              <a:buFont typeface="Arial"/>
              <a:buNone/>
            </a:pPr>
            <a:r>
              <a:rPr lang="fr-FR" sz="1100" dirty="0">
                <a:solidFill>
                  <a:schemeClr val="tx1"/>
                </a:solidFill>
                <a:latin typeface="Consolas"/>
                <a:ea typeface="Consolas"/>
                <a:cs typeface="Consolas"/>
                <a:sym typeface="Consolas"/>
              </a:rPr>
              <a:t>&lt;/style&gt;</a:t>
            </a:r>
            <a:endParaRPr lang="fr-FR" sz="1100" dirty="0">
              <a:solidFill>
                <a:schemeClr val="tx1"/>
              </a:solidFill>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63CDB1C6-8EEA-A421-88F2-8C3BD4EA178C}"/>
              </a:ext>
            </a:extLst>
          </p:cNvPr>
          <p:cNvSpPr>
            <a:spLocks noGrp="1"/>
          </p:cNvSpPr>
          <p:nvPr>
            <p:ph sz="quarter" idx="15"/>
          </p:nvPr>
        </p:nvSpPr>
        <p:spPr/>
        <p:txBody>
          <a:bodyPr/>
          <a:lstStyle/>
          <a:p>
            <a:r>
              <a:rPr lang="fr-FR" dirty="0"/>
              <a:t>Personnaliser le thème de l'application du projet</a:t>
            </a:r>
          </a:p>
        </p:txBody>
      </p:sp>
    </p:spTree>
    <p:extLst>
      <p:ext uri="{BB962C8B-B14F-4D97-AF65-F5344CB8AC3E}">
        <p14:creationId xmlns:p14="http://schemas.microsoft.com/office/powerpoint/2010/main" val="24435489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Manipulation des fichiers des styles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a:solidFill>
                  <a:schemeClr val="tx1"/>
                </a:solidFill>
              </a:rPr>
              <a:t>La plateforme Android dispose d'une collection de styles et de thèmes intégrés :</a:t>
            </a:r>
          </a:p>
          <a:p>
            <a:pPr marL="171450" indent="-171450">
              <a:buFont typeface="Arial" panose="020B0604020202020204" pitchFamily="34" charset="0"/>
              <a:buChar char="•"/>
            </a:pPr>
            <a:r>
              <a:rPr lang="en-US" u="sng" dirty="0">
                <a:solidFill>
                  <a:schemeClr val="accent5"/>
                </a:solidFill>
                <a:hlinkClick r:id="rId2">
                  <a:extLst>
                    <a:ext uri="{A12FA001-AC4F-418D-AE19-62706E023703}">
                      <ahyp:hlinkClr xmlns:ahyp="http://schemas.microsoft.com/office/drawing/2018/hyperlinkcolor" val="tx"/>
                    </a:ext>
                  </a:extLst>
                </a:hlinkClick>
              </a:rPr>
              <a:t>Android Styles</a:t>
            </a:r>
            <a:endParaRPr lang="en-US" u="sng" dirty="0">
              <a:solidFill>
                <a:schemeClr val="accent5"/>
              </a:solidFill>
            </a:endParaRPr>
          </a:p>
          <a:p>
            <a:pPr marL="171450" indent="-171450">
              <a:buFont typeface="Arial" panose="020B0604020202020204" pitchFamily="34" charset="0"/>
              <a:buChar char="•"/>
            </a:pPr>
            <a:r>
              <a:rPr lang="en-US" u="sng" dirty="0">
                <a:solidFill>
                  <a:schemeClr val="accent5"/>
                </a:solidFill>
                <a:hlinkClick r:id="rId3">
                  <a:extLst>
                    <a:ext uri="{A12FA001-AC4F-418D-AE19-62706E023703}">
                      <ahyp:hlinkClr xmlns:ahyp="http://schemas.microsoft.com/office/drawing/2018/hyperlinkcolor" val="tx"/>
                    </a:ext>
                  </a:extLst>
                </a:hlinkClick>
              </a:rPr>
              <a:t>Android Themes</a:t>
            </a:r>
            <a:endParaRPr lang="en-US" u="sng" dirty="0">
              <a:solidFill>
                <a:schemeClr val="accent5"/>
              </a:solidFill>
            </a:endParaRPr>
          </a:p>
          <a:p>
            <a:pPr marL="171450" indent="-171450">
              <a:buFont typeface="Arial" panose="020B0604020202020204" pitchFamily="34" charset="0"/>
              <a:buChar char="•"/>
            </a:pPr>
            <a:r>
              <a:rPr lang="en-US" u="sng" dirty="0">
                <a:solidFill>
                  <a:schemeClr val="accent5"/>
                </a:solidFill>
                <a:hlinkClick r:id="rId4">
                  <a:extLst>
                    <a:ext uri="{A12FA001-AC4F-418D-AE19-62706E023703}">
                      <ahyp:hlinkClr xmlns:ahyp="http://schemas.microsoft.com/office/drawing/2018/hyperlinkcolor" val="tx"/>
                    </a:ext>
                  </a:extLst>
                </a:hlinkClick>
              </a:rPr>
              <a:t>Styles and Themes Guide</a:t>
            </a:r>
            <a:endParaRPr lang="en-US" u="sng" dirty="0">
              <a:solidFill>
                <a:schemeClr val="accent5"/>
              </a:solidFill>
            </a:endParaRPr>
          </a:p>
          <a:p>
            <a:pPr marL="171450" indent="-171450">
              <a:buFont typeface="Arial" panose="020B0604020202020204" pitchFamily="34" charset="0"/>
              <a:buChar char="•"/>
            </a:pPr>
            <a:r>
              <a:rPr lang="en-US" u="sng" dirty="0" err="1">
                <a:solidFill>
                  <a:schemeClr val="accent5"/>
                </a:solidFill>
                <a:hlinkClick r:id="rId5">
                  <a:extLst>
                    <a:ext uri="{A12FA001-AC4F-418D-AE19-62706E023703}">
                      <ahyp:hlinkClr xmlns:ahyp="http://schemas.microsoft.com/office/drawing/2018/hyperlinkcolor" val="tx"/>
                    </a:ext>
                  </a:extLst>
                </a:hlinkClick>
              </a:rPr>
              <a:t>DayNight</a:t>
            </a:r>
            <a:r>
              <a:rPr lang="en-US" u="sng" dirty="0">
                <a:solidFill>
                  <a:schemeClr val="accent5"/>
                </a:solidFill>
                <a:hlinkClick r:id="rId5">
                  <a:extLst>
                    <a:ext uri="{A12FA001-AC4F-418D-AE19-62706E023703}">
                      <ahyp:hlinkClr xmlns:ahyp="http://schemas.microsoft.com/office/drawing/2018/hyperlinkcolor" val="tx"/>
                    </a:ext>
                  </a:extLst>
                </a:hlinkClick>
              </a:rPr>
              <a:t> Theme Guide</a:t>
            </a:r>
            <a:endParaRPr lang="en-US" u="sng" dirty="0">
              <a:solidFill>
                <a:schemeClr val="accent5"/>
              </a:solidFill>
            </a:endParaRPr>
          </a:p>
          <a:p>
            <a:pPr marL="171450" indent="-17145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Ressources sur les styles et les thèmes</a:t>
            </a:r>
          </a:p>
        </p:txBody>
      </p:sp>
      <p:pic>
        <p:nvPicPr>
          <p:cNvPr id="7" name="Google Shape;495;p75">
            <a:extLst>
              <a:ext uri="{FF2B5EF4-FFF2-40B4-BE49-F238E27FC236}">
                <a16:creationId xmlns:a16="http://schemas.microsoft.com/office/drawing/2014/main" id="{D932786C-9920-70A4-56AF-07BE2EB6341B}"/>
              </a:ext>
            </a:extLst>
          </p:cNvPr>
          <p:cNvPicPr preferRelativeResize="0">
            <a:picLocks noGrp="1"/>
          </p:cNvPicPr>
          <p:nvPr>
            <p:ph sz="quarter" idx="14"/>
          </p:nvPr>
        </p:nvPicPr>
        <p:blipFill>
          <a:blip r:embed="rId6">
            <a:alphaModFix/>
          </a:blip>
          <a:stretch>
            <a:fillRect/>
          </a:stretch>
        </p:blipFill>
        <p:spPr>
          <a:xfrm>
            <a:off x="6599238" y="1943100"/>
            <a:ext cx="4514850" cy="4514850"/>
          </a:xfrm>
          <a:prstGeom prst="rect">
            <a:avLst/>
          </a:prstGeom>
          <a:noFill/>
          <a:ln>
            <a:noFill/>
          </a:ln>
        </p:spPr>
      </p:pic>
    </p:spTree>
    <p:extLst>
      <p:ext uri="{BB962C8B-B14F-4D97-AF65-F5344CB8AC3E}">
        <p14:creationId xmlns:p14="http://schemas.microsoft.com/office/powerpoint/2010/main" val="109478620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1</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Manipulation des fichiers des styles </a:t>
            </a:r>
          </a:p>
          <a:p>
            <a:r>
              <a:rPr lang="fr-FR" sz="1200" b="1" dirty="0">
                <a:solidFill>
                  <a:srgbClr val="FF7800"/>
                </a:solidFill>
              </a:rPr>
              <a:t>Utilisation des fichiers ressources </a:t>
            </a:r>
          </a:p>
          <a:p>
            <a:r>
              <a:rPr lang="fr-FR" sz="1200" dirty="0">
                <a:latin typeface="Calibri" panose="020F0502020204030204" pitchFamily="34" charset="0"/>
              </a:rPr>
              <a:t>Intégration de </a:t>
            </a:r>
            <a:r>
              <a:rPr lang="fr-FR" sz="1200" dirty="0" err="1">
                <a:latin typeface="Calibri" panose="020F0502020204030204" pitchFamily="34" charset="0"/>
              </a:rPr>
              <a:t>Material</a:t>
            </a:r>
            <a:r>
              <a:rPr lang="fr-FR" sz="1200" dirty="0">
                <a:latin typeface="Calibri" panose="020F0502020204030204" pitchFamily="34" charset="0"/>
              </a:rPr>
              <a:t> design </a:t>
            </a:r>
          </a:p>
          <a:p>
            <a:r>
              <a:rPr lang="fr-FR" sz="1200" dirty="0">
                <a:latin typeface="Calibri" panose="020F0502020204030204" pitchFamily="34" charset="0"/>
              </a:rPr>
              <a:t>Maitrise des Canvas</a:t>
            </a:r>
          </a:p>
          <a:p>
            <a:endParaRPr lang="fr-FR" sz="1200" dirty="0"/>
          </a:p>
        </p:txBody>
      </p:sp>
    </p:spTree>
    <p:extLst>
      <p:ext uri="{BB962C8B-B14F-4D97-AF65-F5344CB8AC3E}">
        <p14:creationId xmlns:p14="http://schemas.microsoft.com/office/powerpoint/2010/main" val="301075730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Qu'est-ce qu'une mise en page adaptative ?</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6" name="Content Placeholder 5">
            <a:extLst>
              <a:ext uri="{FF2B5EF4-FFF2-40B4-BE49-F238E27FC236}">
                <a16:creationId xmlns:a16="http://schemas.microsoft.com/office/drawing/2014/main" id="{49A12959-C5D3-29FB-5439-5E9877D3EB53}"/>
              </a:ext>
            </a:extLst>
          </p:cNvPr>
          <p:cNvSpPr>
            <a:spLocks noGrp="1"/>
          </p:cNvSpPr>
          <p:nvPr>
            <p:ph sz="quarter" idx="12"/>
          </p:nvPr>
        </p:nvSpPr>
        <p:spPr/>
        <p:txBody>
          <a:bodyPr/>
          <a:lstStyle/>
          <a:p>
            <a:r>
              <a:rPr lang="fr-FR" dirty="0">
                <a:solidFill>
                  <a:schemeClr val="tx1"/>
                </a:solidFill>
              </a:rPr>
              <a:t>Des mises en page qui s'adaptent à des écrans de tailles, d'orientations et de dispositifs différents.</a:t>
            </a:r>
          </a:p>
        </p:txBody>
      </p:sp>
      <p:pic>
        <p:nvPicPr>
          <p:cNvPr id="8" name="Google Shape;317;p58">
            <a:extLst>
              <a:ext uri="{FF2B5EF4-FFF2-40B4-BE49-F238E27FC236}">
                <a16:creationId xmlns:a16="http://schemas.microsoft.com/office/drawing/2014/main" id="{FB604FAE-0F67-B6D6-0E3B-A5FA72E51B23}"/>
              </a:ext>
            </a:extLst>
          </p:cNvPr>
          <p:cNvPicPr preferRelativeResize="0"/>
          <p:nvPr/>
        </p:nvPicPr>
        <p:blipFill>
          <a:blip r:embed="rId2">
            <a:alphaModFix/>
          </a:blip>
          <a:stretch>
            <a:fillRect/>
          </a:stretch>
        </p:blipFill>
        <p:spPr>
          <a:xfrm>
            <a:off x="8415644" y="3071384"/>
            <a:ext cx="1713300" cy="3060851"/>
          </a:xfrm>
          <a:prstGeom prst="rect">
            <a:avLst/>
          </a:prstGeom>
          <a:noFill/>
          <a:ln w="9525" cap="flat" cmpd="sng">
            <a:solidFill>
              <a:srgbClr val="4A86E8"/>
            </a:solidFill>
            <a:prstDash val="solid"/>
            <a:round/>
            <a:headEnd type="none" w="sm" len="sm"/>
            <a:tailEnd type="none" w="sm" len="sm"/>
          </a:ln>
        </p:spPr>
      </p:pic>
      <p:pic>
        <p:nvPicPr>
          <p:cNvPr id="9" name="Google Shape;318;p58">
            <a:extLst>
              <a:ext uri="{FF2B5EF4-FFF2-40B4-BE49-F238E27FC236}">
                <a16:creationId xmlns:a16="http://schemas.microsoft.com/office/drawing/2014/main" id="{6CF34F1E-67B8-0BF0-8F4A-F1163AF6E569}"/>
              </a:ext>
            </a:extLst>
          </p:cNvPr>
          <p:cNvPicPr preferRelativeResize="0"/>
          <p:nvPr/>
        </p:nvPicPr>
        <p:blipFill>
          <a:blip r:embed="rId3">
            <a:alphaModFix/>
          </a:blip>
          <a:stretch>
            <a:fillRect/>
          </a:stretch>
        </p:blipFill>
        <p:spPr>
          <a:xfrm>
            <a:off x="6530577" y="3965384"/>
            <a:ext cx="1625149" cy="2166851"/>
          </a:xfrm>
          <a:prstGeom prst="rect">
            <a:avLst/>
          </a:prstGeom>
          <a:noFill/>
          <a:ln w="9525" cap="flat" cmpd="sng">
            <a:solidFill>
              <a:srgbClr val="4A86E8"/>
            </a:solidFill>
            <a:prstDash val="solid"/>
            <a:round/>
            <a:headEnd type="none" w="sm" len="sm"/>
            <a:tailEnd type="none" w="sm" len="sm"/>
          </a:ln>
        </p:spPr>
      </p:pic>
      <p:pic>
        <p:nvPicPr>
          <p:cNvPr id="10" name="Google Shape;319;p58">
            <a:extLst>
              <a:ext uri="{FF2B5EF4-FFF2-40B4-BE49-F238E27FC236}">
                <a16:creationId xmlns:a16="http://schemas.microsoft.com/office/drawing/2014/main" id="{5428E825-62EB-33E9-8E04-F710C5578D3E}"/>
              </a:ext>
            </a:extLst>
          </p:cNvPr>
          <p:cNvPicPr preferRelativeResize="0"/>
          <p:nvPr/>
        </p:nvPicPr>
        <p:blipFill>
          <a:blip r:embed="rId4">
            <a:alphaModFix/>
          </a:blip>
          <a:stretch>
            <a:fillRect/>
          </a:stretch>
        </p:blipFill>
        <p:spPr>
          <a:xfrm>
            <a:off x="3987836" y="4420109"/>
            <a:ext cx="2282824" cy="1712125"/>
          </a:xfrm>
          <a:prstGeom prst="rect">
            <a:avLst/>
          </a:prstGeom>
          <a:noFill/>
          <a:ln w="9525" cap="flat" cmpd="sng">
            <a:solidFill>
              <a:srgbClr val="4A86E8"/>
            </a:solidFill>
            <a:prstDash val="solid"/>
            <a:round/>
            <a:headEnd type="none" w="sm" len="sm"/>
            <a:tailEnd type="none" w="sm" len="sm"/>
          </a:ln>
        </p:spPr>
      </p:pic>
      <p:pic>
        <p:nvPicPr>
          <p:cNvPr id="11" name="Google Shape;320;p58">
            <a:extLst>
              <a:ext uri="{FF2B5EF4-FFF2-40B4-BE49-F238E27FC236}">
                <a16:creationId xmlns:a16="http://schemas.microsoft.com/office/drawing/2014/main" id="{94D5B5DC-062C-5777-BCAE-4E4EC9A5FFA4}"/>
              </a:ext>
            </a:extLst>
          </p:cNvPr>
          <p:cNvPicPr preferRelativeResize="0"/>
          <p:nvPr/>
        </p:nvPicPr>
        <p:blipFill>
          <a:blip r:embed="rId5">
            <a:alphaModFix/>
          </a:blip>
          <a:stretch>
            <a:fillRect/>
          </a:stretch>
        </p:blipFill>
        <p:spPr>
          <a:xfrm>
            <a:off x="1567294" y="4986184"/>
            <a:ext cx="2160625" cy="1146050"/>
          </a:xfrm>
          <a:prstGeom prst="rect">
            <a:avLst/>
          </a:prstGeom>
          <a:noFill/>
          <a:ln w="9525" cap="flat" cmpd="sng">
            <a:solidFill>
              <a:srgbClr val="4A86E8"/>
            </a:solidFill>
            <a:prstDash val="solid"/>
            <a:round/>
            <a:headEnd type="none" w="sm" len="sm"/>
            <a:tailEnd type="none" w="sm" len="sm"/>
          </a:ln>
        </p:spPr>
      </p:pic>
    </p:spTree>
    <p:extLst>
      <p:ext uri="{BB962C8B-B14F-4D97-AF65-F5344CB8AC3E}">
        <p14:creationId xmlns:p14="http://schemas.microsoft.com/office/powerpoint/2010/main" val="221774488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Disposition adaptative</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La mise en page s'adapte à la configuration : </a:t>
            </a:r>
          </a:p>
          <a:p>
            <a:pPr marL="628650" lvl="1" indent="-171450">
              <a:buFont typeface="Arial" panose="020B0604020202020204" pitchFamily="34" charset="0"/>
              <a:buChar char="•"/>
            </a:pPr>
            <a:r>
              <a:rPr lang="fr-FR" dirty="0">
                <a:solidFill>
                  <a:schemeClr val="tx1"/>
                </a:solidFill>
              </a:rPr>
              <a:t>Taille de l'écran ; </a:t>
            </a:r>
          </a:p>
          <a:p>
            <a:pPr marL="628650" lvl="1" indent="-171450">
              <a:buFont typeface="Arial" panose="020B0604020202020204" pitchFamily="34" charset="0"/>
              <a:buChar char="•"/>
            </a:pPr>
            <a:r>
              <a:rPr lang="fr-FR" dirty="0">
                <a:solidFill>
                  <a:schemeClr val="tx1"/>
                </a:solidFill>
              </a:rPr>
              <a:t>Orientation du dispositif ; </a:t>
            </a:r>
          </a:p>
          <a:p>
            <a:pPr marL="628650" lvl="1" indent="-171450">
              <a:buFont typeface="Arial" panose="020B0604020202020204" pitchFamily="34" charset="0"/>
              <a:buChar char="•"/>
            </a:pPr>
            <a:r>
              <a:rPr lang="fr-FR" dirty="0">
                <a:solidFill>
                  <a:schemeClr val="tx1"/>
                </a:solidFill>
              </a:rPr>
              <a:t>Locale ; </a:t>
            </a:r>
          </a:p>
          <a:p>
            <a:pPr marL="628650" lvl="1" indent="-171450">
              <a:buFont typeface="Arial" panose="020B0604020202020204" pitchFamily="34" charset="0"/>
              <a:buChar char="•"/>
            </a:pPr>
            <a:r>
              <a:rPr lang="fr-FR" dirty="0">
                <a:solidFill>
                  <a:schemeClr val="tx1"/>
                </a:solidFill>
              </a:rPr>
              <a:t>Version d'Android installée.</a:t>
            </a:r>
          </a:p>
          <a:p>
            <a:pPr marL="171450" indent="-171450">
              <a:buFont typeface="Arial" panose="020B0604020202020204" pitchFamily="34" charset="0"/>
              <a:buChar char="•"/>
            </a:pPr>
            <a:r>
              <a:rPr lang="fr-FR" dirty="0">
                <a:solidFill>
                  <a:schemeClr val="tx1"/>
                </a:solidFill>
              </a:rPr>
              <a:t>Fournit des ressources alternatives :</a:t>
            </a:r>
          </a:p>
          <a:p>
            <a:pPr marL="628650" lvl="1" indent="-171450">
              <a:buFont typeface="Arial" panose="020B0604020202020204" pitchFamily="34" charset="0"/>
              <a:buChar char="•"/>
            </a:pPr>
            <a:r>
              <a:rPr lang="fr-FR" dirty="0">
                <a:solidFill>
                  <a:schemeClr val="tx1"/>
                </a:solidFill>
              </a:rPr>
              <a:t>Chaînes de caractères localisées.</a:t>
            </a:r>
          </a:p>
          <a:p>
            <a:pPr marL="171450" indent="-171450">
              <a:buFont typeface="Arial" panose="020B0604020202020204" pitchFamily="34" charset="0"/>
              <a:buChar char="•"/>
            </a:pPr>
            <a:r>
              <a:rPr lang="fr-FR" dirty="0">
                <a:solidFill>
                  <a:schemeClr val="tx1"/>
                </a:solidFill>
              </a:rPr>
              <a:t>Utilise des mises en page flexibles :</a:t>
            </a:r>
          </a:p>
          <a:p>
            <a:pPr marL="628650" lvl="1" indent="-171450">
              <a:buFont typeface="Arial" panose="020B0604020202020204" pitchFamily="34" charset="0"/>
              <a:buChar char="•"/>
            </a:pPr>
            <a:r>
              <a:rPr lang="fr-FR" dirty="0" err="1">
                <a:solidFill>
                  <a:schemeClr val="tx1"/>
                </a:solidFill>
              </a:rPr>
              <a:t>GridLayout</a:t>
            </a:r>
            <a:r>
              <a:rPr lang="fr-FR" dirty="0">
                <a:solidFill>
                  <a:schemeClr val="tx1"/>
                </a:solidFill>
              </a:rPr>
              <a:t>.</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Tree>
    <p:extLst>
      <p:ext uri="{BB962C8B-B14F-4D97-AF65-F5344CB8AC3E}">
        <p14:creationId xmlns:p14="http://schemas.microsoft.com/office/powerpoint/2010/main" val="37308205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pPr algn="l"/>
            <a:r>
              <a:rPr lang="fr-FR" sz="1200" dirty="0" err="1">
                <a:solidFill>
                  <a:schemeClr val="tx1"/>
                </a:solidFill>
                <a:latin typeface="Consolas"/>
                <a:ea typeface="Consolas"/>
                <a:cs typeface="Consolas"/>
                <a:sym typeface="Consolas"/>
              </a:rPr>
              <a:t>MyProject</a:t>
            </a:r>
            <a:r>
              <a:rPr lang="fr-FR" sz="1200" dirty="0">
                <a:solidFill>
                  <a:schemeClr val="tx1"/>
                </a:solidFill>
                <a:latin typeface="Consolas"/>
                <a:ea typeface="Consolas"/>
                <a:cs typeface="Consolas"/>
                <a:sym typeface="Consolas"/>
              </a:rPr>
              <a:t>/</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src/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res</a:t>
            </a:r>
            <a:r>
              <a:rPr lang="fr-FR" sz="1200" b="1" dirty="0">
                <a:solidFill>
                  <a:schemeClr val="tx1"/>
                </a:solidFill>
                <a:latin typeface="Consolas"/>
                <a:ea typeface="Consolas"/>
                <a:cs typeface="Consolas"/>
                <a:sym typeface="Consolas"/>
              </a:rPr>
              <a:t>/</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drawable</a:t>
            </a:r>
            <a:r>
              <a:rPr lang="fr-FR" sz="1200" b="1" dirty="0">
                <a:solidFill>
                  <a:schemeClr val="tx1"/>
                </a:solidFill>
                <a:latin typeface="Consolas"/>
                <a:ea typeface="Consolas"/>
                <a:cs typeface="Consolas"/>
                <a:sym typeface="Consolas"/>
              </a:rPr>
              <a:t>/</a:t>
            </a:r>
            <a:r>
              <a:rPr lang="fr-FR" sz="1200" dirty="0">
                <a:solidFill>
                  <a:schemeClr val="tx1"/>
                </a:solidFill>
                <a:latin typeface="Consolas"/>
                <a:ea typeface="Consolas"/>
                <a:cs typeface="Consolas"/>
                <a:sym typeface="Consolas"/>
              </a:rPr>
              <a:t>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graphic.png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layout</a:t>
            </a:r>
            <a:r>
              <a:rPr lang="fr-FR" sz="1200" dirty="0">
                <a:solidFill>
                  <a:schemeClr val="tx1"/>
                </a:solidFill>
                <a:latin typeface="Consolas"/>
                <a:ea typeface="Consolas"/>
                <a:cs typeface="Consolas"/>
                <a:sym typeface="Consolas"/>
              </a:rPr>
              <a:t>/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activity_main.xml</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list_iteminfo.xml</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mipmap</a:t>
            </a:r>
            <a:r>
              <a:rPr lang="fr-FR" sz="1200" b="1" dirty="0">
                <a:solidFill>
                  <a:schemeClr val="tx1"/>
                </a:solidFill>
                <a:latin typeface="Consolas"/>
                <a:ea typeface="Consolas"/>
                <a:cs typeface="Consolas"/>
                <a:sym typeface="Consolas"/>
              </a:rPr>
              <a:t>/</a:t>
            </a:r>
            <a:r>
              <a:rPr lang="fr-FR" sz="1200" dirty="0">
                <a:solidFill>
                  <a:schemeClr val="tx1"/>
                </a:solidFill>
                <a:latin typeface="Consolas"/>
                <a:ea typeface="Consolas"/>
                <a:cs typeface="Consolas"/>
                <a:sym typeface="Consolas"/>
              </a:rPr>
              <a:t>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ic_launcher_icon.png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a:t>
            </a:r>
            <a:r>
              <a:rPr lang="fr-FR" sz="1200" b="1" dirty="0">
                <a:solidFill>
                  <a:schemeClr val="tx1"/>
                </a:solidFill>
                <a:latin typeface="Consolas"/>
                <a:ea typeface="Consolas"/>
                <a:cs typeface="Consolas"/>
                <a:sym typeface="Consolas"/>
              </a:rPr>
              <a:t>values/</a:t>
            </a:r>
            <a:r>
              <a:rPr lang="fr-FR" sz="1200" dirty="0">
                <a:solidFill>
                  <a:schemeClr val="tx1"/>
                </a:solidFill>
                <a:latin typeface="Consolas"/>
                <a:ea typeface="Consolas"/>
                <a:cs typeface="Consolas"/>
                <a:sym typeface="Consolas"/>
              </a:rPr>
              <a:t>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strings.xml  </a:t>
            </a:r>
          </a:p>
          <a:p>
            <a:pPr algn="l"/>
            <a:endParaRPr lang="fr-FR" dirty="0">
              <a:solidFill>
                <a:schemeClr val="tx1"/>
              </a:solidFill>
              <a:latin typeface="Consolas"/>
              <a:ea typeface="Consolas"/>
              <a:cs typeface="Consolas"/>
              <a:sym typeface="Consolas"/>
            </a:endParaRPr>
          </a:p>
          <a:p>
            <a:pPr algn="l"/>
            <a:r>
              <a:rPr lang="fr-FR" sz="1200" dirty="0">
                <a:solidFill>
                  <a:schemeClr val="tx1"/>
                </a:solidFill>
                <a:latin typeface="+mj-lt"/>
                <a:ea typeface="Consolas"/>
                <a:cs typeface="Consolas"/>
                <a:sym typeface="Consolas"/>
              </a:rPr>
              <a:t>Placer les ressources dans le dossier </a:t>
            </a:r>
            <a:r>
              <a:rPr lang="fr-FR" sz="1200" dirty="0" err="1">
                <a:solidFill>
                  <a:schemeClr val="tx1"/>
                </a:solidFill>
                <a:latin typeface="+mj-lt"/>
                <a:ea typeface="Consolas"/>
                <a:cs typeface="Consolas"/>
                <a:sym typeface="Consolas"/>
              </a:rPr>
              <a:t>res</a:t>
            </a:r>
            <a:r>
              <a:rPr lang="fr-FR" sz="1200" dirty="0">
                <a:solidFill>
                  <a:schemeClr val="tx1"/>
                </a:solidFill>
                <a:latin typeface="+mj-lt"/>
                <a:ea typeface="Consolas"/>
                <a:cs typeface="Consolas"/>
                <a:sym typeface="Consolas"/>
              </a:rPr>
              <a:t> de du projet</a:t>
            </a:r>
          </a:p>
          <a:p>
            <a:pPr algn="l"/>
            <a:endParaRPr lang="fr-FR" sz="1200" dirty="0">
              <a:solidFill>
                <a:schemeClr val="tx1"/>
              </a:solidFill>
              <a:latin typeface="+mj-lt"/>
              <a:ea typeface="Consolas"/>
              <a:cs typeface="Consolas"/>
              <a:sym typeface="Consolas"/>
            </a:endParaRPr>
          </a:p>
          <a:p>
            <a:pPr algn="l"/>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Dossiers de ressources d'une petite application</a:t>
            </a:r>
          </a:p>
        </p:txBody>
      </p:sp>
      <p:sp>
        <p:nvSpPr>
          <p:cNvPr id="3" name="Content Placeholder 2">
            <a:extLst>
              <a:ext uri="{FF2B5EF4-FFF2-40B4-BE49-F238E27FC236}">
                <a16:creationId xmlns:a16="http://schemas.microsoft.com/office/drawing/2014/main" id="{A25B8996-E586-B158-056E-2BECCBA40770}"/>
              </a:ext>
            </a:extLst>
          </p:cNvPr>
          <p:cNvSpPr>
            <a:spLocks noGrp="1"/>
          </p:cNvSpPr>
          <p:nvPr>
            <p:ph sz="quarter" idx="14"/>
          </p:nvPr>
        </p:nvSpPr>
        <p:spPr/>
        <p:txBody>
          <a:bodyPr/>
          <a:lstStyle/>
          <a:p>
            <a:pPr marL="171450" indent="-171450">
              <a:buFont typeface="Arial" panose="020B0604020202020204" pitchFamily="34" charset="0"/>
              <a:buChar char="•"/>
            </a:pPr>
            <a:r>
              <a:rPr lang="fr-FR" dirty="0" err="1">
                <a:solidFill>
                  <a:schemeClr val="tx1"/>
                </a:solidFill>
                <a:latin typeface="Consolas"/>
                <a:ea typeface="Consolas"/>
                <a:cs typeface="Consolas"/>
                <a:sym typeface="Consolas"/>
              </a:rPr>
              <a:t>drawable</a:t>
            </a:r>
            <a:r>
              <a:rPr lang="fr-FR" dirty="0">
                <a:solidFill>
                  <a:schemeClr val="tx1"/>
                </a:solidFill>
                <a:latin typeface="Consolas"/>
                <a:ea typeface="Consolas"/>
                <a:cs typeface="Consolas"/>
                <a:sym typeface="Consolas"/>
              </a:rPr>
              <a:t>/</a:t>
            </a:r>
            <a:r>
              <a:rPr lang="fr-FR" dirty="0">
                <a:solidFill>
                  <a:schemeClr val="tx1"/>
                </a:solidFill>
              </a:rPr>
              <a:t>, </a:t>
            </a:r>
            <a:r>
              <a:rPr lang="fr-FR" dirty="0" err="1">
                <a:solidFill>
                  <a:schemeClr val="tx1"/>
                </a:solidFill>
                <a:latin typeface="Consolas"/>
                <a:ea typeface="Consolas"/>
                <a:cs typeface="Consolas"/>
                <a:sym typeface="Consolas"/>
              </a:rPr>
              <a:t>layout</a:t>
            </a:r>
            <a:r>
              <a:rPr lang="fr-FR" dirty="0">
                <a:solidFill>
                  <a:schemeClr val="tx1"/>
                </a:solidFill>
                <a:latin typeface="Consolas"/>
                <a:ea typeface="Consolas"/>
                <a:cs typeface="Consolas"/>
                <a:sym typeface="Consolas"/>
              </a:rPr>
              <a:t>/</a:t>
            </a:r>
            <a:r>
              <a:rPr lang="fr-FR" dirty="0">
                <a:solidFill>
                  <a:schemeClr val="tx1"/>
                </a:solidFill>
              </a:rPr>
              <a:t>, </a:t>
            </a:r>
            <a:r>
              <a:rPr lang="fr-FR" dirty="0">
                <a:solidFill>
                  <a:schemeClr val="tx1"/>
                </a:solidFill>
                <a:latin typeface="Consolas"/>
                <a:ea typeface="Consolas"/>
                <a:cs typeface="Consolas"/>
                <a:sym typeface="Consolas"/>
              </a:rPr>
              <a:t>menu/</a:t>
            </a:r>
          </a:p>
          <a:p>
            <a:pPr marL="171450" indent="-171450">
              <a:buFont typeface="Arial" panose="020B0604020202020204" pitchFamily="34" charset="0"/>
              <a:buChar char="•"/>
            </a:pPr>
            <a:r>
              <a:rPr lang="fr-FR" dirty="0">
                <a:solidFill>
                  <a:schemeClr val="tx1"/>
                </a:solidFill>
                <a:latin typeface="Consolas"/>
                <a:ea typeface="Consolas"/>
                <a:cs typeface="Consolas"/>
                <a:sym typeface="Consolas"/>
              </a:rPr>
              <a:t>values/</a:t>
            </a:r>
            <a:r>
              <a:rPr lang="fr-FR" dirty="0">
                <a:solidFill>
                  <a:schemeClr val="tx1"/>
                </a:solidFill>
              </a:rPr>
              <a:t>— Fichiers XML de valeurs simples, telles que chaîne ou couleur</a:t>
            </a:r>
          </a:p>
          <a:p>
            <a:pPr marL="171450" indent="-171450">
              <a:buFont typeface="Arial" panose="020B0604020202020204" pitchFamily="34" charset="0"/>
              <a:buChar char="•"/>
            </a:pPr>
            <a:r>
              <a:rPr lang="fr-FR" dirty="0">
                <a:solidFill>
                  <a:schemeClr val="tx1"/>
                </a:solidFill>
                <a:latin typeface="Consolas"/>
                <a:ea typeface="Consolas"/>
                <a:cs typeface="Consolas"/>
                <a:sym typeface="Consolas"/>
              </a:rPr>
              <a:t>xml/</a:t>
            </a:r>
            <a:r>
              <a:rPr lang="fr-FR" dirty="0">
                <a:solidFill>
                  <a:schemeClr val="tx1"/>
                </a:solidFill>
              </a:rPr>
              <a:t>— des fichiers XML arbitraires</a:t>
            </a:r>
          </a:p>
          <a:p>
            <a:pPr marL="171450" indent="-171450">
              <a:buFont typeface="Arial" panose="020B0604020202020204" pitchFamily="34" charset="0"/>
              <a:buChar char="•"/>
            </a:pPr>
            <a:r>
              <a:rPr lang="fr-FR" dirty="0" err="1">
                <a:solidFill>
                  <a:schemeClr val="tx1"/>
                </a:solidFill>
                <a:latin typeface="Consolas"/>
                <a:ea typeface="Consolas"/>
                <a:cs typeface="Consolas"/>
                <a:sym typeface="Consolas"/>
              </a:rPr>
              <a:t>raw</a:t>
            </a:r>
            <a:r>
              <a:rPr lang="fr-FR" dirty="0">
                <a:solidFill>
                  <a:schemeClr val="tx1"/>
                </a:solidFill>
                <a:latin typeface="Consolas"/>
                <a:ea typeface="Consolas"/>
                <a:cs typeface="Consolas"/>
                <a:sym typeface="Consolas"/>
              </a:rPr>
              <a:t>/</a:t>
            </a:r>
            <a:r>
              <a:rPr lang="fr-FR" dirty="0">
                <a:solidFill>
                  <a:schemeClr val="tx1"/>
                </a:solidFill>
              </a:rPr>
              <a:t>— des fichiers arbitraires dans leur forme brute</a:t>
            </a:r>
          </a:p>
          <a:p>
            <a:pPr marL="171450" indent="-171450">
              <a:buFont typeface="Arial" panose="020B0604020202020204" pitchFamily="34" charset="0"/>
              <a:buChar char="•"/>
            </a:pPr>
            <a:r>
              <a:rPr lang="fr-FR" dirty="0" err="1">
                <a:solidFill>
                  <a:schemeClr val="tx1"/>
                </a:solidFill>
                <a:latin typeface="Consolas"/>
                <a:ea typeface="Consolas"/>
                <a:cs typeface="Consolas"/>
                <a:sym typeface="Consolas"/>
              </a:rPr>
              <a:t>mipmap</a:t>
            </a:r>
            <a:r>
              <a:rPr lang="fr-FR" dirty="0">
                <a:solidFill>
                  <a:schemeClr val="tx1"/>
                </a:solidFill>
                <a:latin typeface="Consolas"/>
                <a:ea typeface="Consolas"/>
                <a:cs typeface="Consolas"/>
                <a:sym typeface="Consolas"/>
              </a:rPr>
              <a:t>/</a:t>
            </a:r>
            <a:r>
              <a:rPr lang="fr-FR" dirty="0">
                <a:solidFill>
                  <a:schemeClr val="tx1"/>
                </a:solidFill>
              </a:rPr>
              <a:t>—</a:t>
            </a:r>
            <a:r>
              <a:rPr lang="fr-FR" dirty="0" err="1">
                <a:solidFill>
                  <a:schemeClr val="tx1"/>
                </a:solidFill>
              </a:rPr>
              <a:t>drawables</a:t>
            </a:r>
            <a:r>
              <a:rPr lang="fr-FR" dirty="0">
                <a:solidFill>
                  <a:schemeClr val="tx1"/>
                </a:solidFill>
              </a:rPr>
              <a:t> pour différentes densités d'icônes de lanceur</a:t>
            </a:r>
          </a:p>
          <a:p>
            <a:pPr marL="171450" indent="-171450">
              <a:buFont typeface="Arial" panose="020B0604020202020204" pitchFamily="34" charset="0"/>
              <a:buChar char="•"/>
            </a:pPr>
            <a:r>
              <a:rPr lang="fr-FR" u="sng" dirty="0">
                <a:solidFill>
                  <a:schemeClr val="hlink"/>
                </a:solidFill>
              </a:rPr>
              <a:t>Liste </a:t>
            </a:r>
            <a:r>
              <a:rPr lang="fr-FR" u="sng" dirty="0" err="1">
                <a:solidFill>
                  <a:schemeClr val="hlink"/>
                </a:solidFill>
              </a:rPr>
              <a:t>Compléte</a:t>
            </a:r>
            <a:endParaRPr lang="fr-FR" sz="1050" dirty="0">
              <a:latin typeface="Consolas"/>
              <a:ea typeface="Consolas"/>
              <a:cs typeface="Consolas"/>
              <a:sym typeface="Consolas"/>
            </a:endParaRPr>
          </a:p>
          <a:p>
            <a:pPr marL="171450" indent="-171450">
              <a:buFont typeface="Arial" panose="020B0604020202020204" pitchFamily="34" charset="0"/>
              <a:buChar char="•"/>
            </a:pPr>
            <a:endParaRPr lang="fr-FR" dirty="0"/>
          </a:p>
        </p:txBody>
      </p:sp>
      <p:sp>
        <p:nvSpPr>
          <p:cNvPr id="5" name="Content Placeholder 4">
            <a:extLst>
              <a:ext uri="{FF2B5EF4-FFF2-40B4-BE49-F238E27FC236}">
                <a16:creationId xmlns:a16="http://schemas.microsoft.com/office/drawing/2014/main" id="{F6183745-B7E0-70C7-60C8-1511A1FABB58}"/>
              </a:ext>
            </a:extLst>
          </p:cNvPr>
          <p:cNvSpPr>
            <a:spLocks noGrp="1"/>
          </p:cNvSpPr>
          <p:nvPr>
            <p:ph sz="quarter" idx="15"/>
          </p:nvPr>
        </p:nvSpPr>
        <p:spPr/>
        <p:txBody>
          <a:bodyPr/>
          <a:lstStyle/>
          <a:p>
            <a:r>
              <a:rPr lang="fr-FR" dirty="0"/>
              <a:t>Répertoires de ressources communes</a:t>
            </a:r>
          </a:p>
        </p:txBody>
      </p:sp>
    </p:spTree>
    <p:extLst>
      <p:ext uri="{BB962C8B-B14F-4D97-AF65-F5344CB8AC3E}">
        <p14:creationId xmlns:p14="http://schemas.microsoft.com/office/powerpoint/2010/main" val="216370753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a:solidFill>
                  <a:schemeClr val="tx1"/>
                </a:solidFill>
              </a:rPr>
              <a:t>Des configurations de dispositifs différentes peuvent nécessiter des ressources différentes : </a:t>
            </a:r>
          </a:p>
          <a:p>
            <a:pPr marL="171450" indent="-171450">
              <a:buFont typeface="Arial" panose="020B0604020202020204" pitchFamily="34" charset="0"/>
              <a:buChar char="•"/>
            </a:pPr>
            <a:r>
              <a:rPr lang="fr-FR" dirty="0">
                <a:solidFill>
                  <a:schemeClr val="tx1"/>
                </a:solidFill>
              </a:rPr>
              <a:t>Chaînes de caractères localisées ;</a:t>
            </a:r>
          </a:p>
          <a:p>
            <a:pPr marL="171450" indent="-171450">
              <a:buFont typeface="Arial" panose="020B0604020202020204" pitchFamily="34" charset="0"/>
              <a:buChar char="•"/>
            </a:pPr>
            <a:r>
              <a:rPr lang="fr-FR" dirty="0">
                <a:solidFill>
                  <a:schemeClr val="tx1"/>
                </a:solidFill>
              </a:rPr>
              <a:t>Résolutions d'image ;</a:t>
            </a:r>
          </a:p>
          <a:p>
            <a:pPr marL="171450" indent="-171450">
              <a:buFont typeface="Arial" panose="020B0604020202020204" pitchFamily="34" charset="0"/>
              <a:buChar char="•"/>
            </a:pPr>
            <a:r>
              <a:rPr lang="fr-FR" dirty="0">
                <a:solidFill>
                  <a:schemeClr val="tx1"/>
                </a:solidFill>
              </a:rPr>
              <a:t>Dimensions de la mise en page.</a:t>
            </a:r>
          </a:p>
          <a:p>
            <a:endParaRPr lang="fr-FR" dirty="0">
              <a:solidFill>
                <a:schemeClr val="tx1"/>
              </a:solidFill>
            </a:endParaRPr>
          </a:p>
          <a:p>
            <a:r>
              <a:rPr lang="fr-FR" dirty="0">
                <a:solidFill>
                  <a:schemeClr val="tx1"/>
                </a:solidFill>
              </a:rPr>
              <a:t>Android charge automatiquement les ressources appropriées</a:t>
            </a:r>
          </a:p>
          <a:p>
            <a:endParaRPr lang="fr-FR" dirty="0">
              <a:solidFill>
                <a:schemeClr val="tx1"/>
              </a:solidFill>
            </a:endParaRP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 sont les ressources alternatives ?</a:t>
            </a:r>
          </a:p>
        </p:txBody>
      </p:sp>
      <p:sp>
        <p:nvSpPr>
          <p:cNvPr id="5" name="Content Placeholder 4">
            <a:extLst>
              <a:ext uri="{FF2B5EF4-FFF2-40B4-BE49-F238E27FC236}">
                <a16:creationId xmlns:a16="http://schemas.microsoft.com/office/drawing/2014/main" id="{9584E1DB-FE5A-B4E3-7D6F-79FED4F76609}"/>
              </a:ext>
            </a:extLst>
          </p:cNvPr>
          <p:cNvSpPr>
            <a:spLocks noGrp="1"/>
          </p:cNvSpPr>
          <p:nvPr>
            <p:ph sz="quarter" idx="15"/>
          </p:nvPr>
        </p:nvSpPr>
        <p:spPr/>
        <p:txBody>
          <a:bodyPr/>
          <a:lstStyle/>
          <a:p>
            <a:r>
              <a:rPr lang="fr-FR" dirty="0"/>
              <a:t>Créer des dossiers de ressources alternatives</a:t>
            </a:r>
          </a:p>
        </p:txBody>
      </p:sp>
      <p:pic>
        <p:nvPicPr>
          <p:cNvPr id="14" name="Google Shape;363;p64">
            <a:extLst>
              <a:ext uri="{FF2B5EF4-FFF2-40B4-BE49-F238E27FC236}">
                <a16:creationId xmlns:a16="http://schemas.microsoft.com/office/drawing/2014/main" id="{D76E55E3-51D2-AADE-B20A-B8027C5796CC}"/>
              </a:ext>
            </a:extLst>
          </p:cNvPr>
          <p:cNvPicPr preferRelativeResize="0">
            <a:picLocks noGrp="1"/>
          </p:cNvPicPr>
          <p:nvPr>
            <p:ph sz="quarter" idx="14"/>
          </p:nvPr>
        </p:nvPicPr>
        <p:blipFill>
          <a:blip r:embed="rId2">
            <a:alphaModFix/>
          </a:blip>
          <a:stretch>
            <a:fillRect/>
          </a:stretch>
        </p:blipFill>
        <p:spPr>
          <a:xfrm>
            <a:off x="6537277" y="2228496"/>
            <a:ext cx="4420343" cy="1893130"/>
          </a:xfrm>
          <a:prstGeom prst="rect">
            <a:avLst/>
          </a:prstGeom>
          <a:noFill/>
          <a:ln w="9525" cap="flat" cmpd="sng">
            <a:solidFill>
              <a:srgbClr val="CCCCCC"/>
            </a:solidFill>
            <a:prstDash val="solid"/>
            <a:round/>
            <a:headEnd type="none" w="sm" len="sm"/>
            <a:tailEnd type="none" w="sm" len="sm"/>
          </a:ln>
        </p:spPr>
      </p:pic>
      <p:sp>
        <p:nvSpPr>
          <p:cNvPr id="16" name="TextBox 15">
            <a:extLst>
              <a:ext uri="{FF2B5EF4-FFF2-40B4-BE49-F238E27FC236}">
                <a16:creationId xmlns:a16="http://schemas.microsoft.com/office/drawing/2014/main" id="{CD6B295B-0F23-9477-A885-64F33D8109B9}"/>
              </a:ext>
            </a:extLst>
          </p:cNvPr>
          <p:cNvSpPr txBox="1"/>
          <p:nvPr/>
        </p:nvSpPr>
        <p:spPr>
          <a:xfrm>
            <a:off x="6342111" y="4459964"/>
            <a:ext cx="5220000" cy="461665"/>
          </a:xfrm>
          <a:prstGeom prst="rect">
            <a:avLst/>
          </a:prstGeom>
          <a:noFill/>
        </p:spPr>
        <p:txBody>
          <a:bodyPr wrap="square">
            <a:spAutoFit/>
          </a:bodyPr>
          <a:lstStyle/>
          <a:p>
            <a:r>
              <a:rPr lang="fr-FR" sz="1200" dirty="0"/>
              <a:t>Utiliser des dossiers alternatifs pour les ressources en fonction de la configuration des appareils.</a:t>
            </a:r>
          </a:p>
        </p:txBody>
      </p:sp>
    </p:spTree>
    <p:extLst>
      <p:ext uri="{BB962C8B-B14F-4D97-AF65-F5344CB8AC3E}">
        <p14:creationId xmlns:p14="http://schemas.microsoft.com/office/powerpoint/2010/main" val="26776953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a:t>Les noms des dossiers de ressources ont le format ressources </a:t>
            </a:r>
            <a:r>
              <a:rPr lang="fr-FR" dirty="0" err="1"/>
              <a:t>name</a:t>
            </a:r>
            <a:r>
              <a:rPr lang="fr-FR" dirty="0"/>
              <a:t>-config qualifier.</a:t>
            </a:r>
          </a:p>
          <a:p>
            <a:endParaRPr lang="fr-FR" dirty="0"/>
          </a:p>
          <a:p>
            <a:endParaRPr lang="fr-FR" dirty="0"/>
          </a:p>
          <a:p>
            <a:endParaRPr lang="fr-FR" dirty="0"/>
          </a:p>
          <a:p>
            <a:endParaRPr lang="fr-FR" dirty="0"/>
          </a:p>
          <a:p>
            <a:endParaRPr lang="fr-FR" dirty="0"/>
          </a:p>
          <a:p>
            <a:endParaRPr lang="fr-FR" dirty="0"/>
          </a:p>
          <a:p>
            <a:endParaRPr lang="fr-FR" dirty="0"/>
          </a:p>
          <a:p>
            <a:r>
              <a:rPr lang="fr-FR" dirty="0">
                <a:hlinkClick r:id="rId2"/>
              </a:rPr>
              <a:t>Liste des répertoires et des qualificatifs et détail </a:t>
            </a:r>
            <a:r>
              <a:rPr lang="fr-FR" dirty="0"/>
              <a:t>de leur utilisation.</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Noms des dossiers de ressources alternatives</a:t>
            </a:r>
          </a:p>
        </p:txBody>
      </p:sp>
      <p:sp>
        <p:nvSpPr>
          <p:cNvPr id="5" name="Content Placeholder 4">
            <a:extLst>
              <a:ext uri="{FF2B5EF4-FFF2-40B4-BE49-F238E27FC236}">
                <a16:creationId xmlns:a16="http://schemas.microsoft.com/office/drawing/2014/main" id="{F5576485-2EB1-6B47-9D96-1D9BACEC56A6}"/>
              </a:ext>
            </a:extLst>
          </p:cNvPr>
          <p:cNvSpPr>
            <a:spLocks noGrp="1"/>
          </p:cNvSpPr>
          <p:nvPr>
            <p:ph sz="quarter" idx="14"/>
          </p:nvPr>
        </p:nvSpPr>
        <p:spPr/>
        <p:txBody>
          <a:bodyPr/>
          <a:lstStyle/>
          <a:p>
            <a:pPr marL="171450" indent="-171450">
              <a:buFont typeface="Arial" panose="020B0604020202020204" pitchFamily="34" charset="0"/>
              <a:buChar char="•"/>
            </a:pPr>
            <a:r>
              <a:rPr lang="fr-FR" dirty="0"/>
              <a:t>Utiliser </a:t>
            </a:r>
            <a:r>
              <a:rPr lang="fr-FR" dirty="0" err="1"/>
              <a:t>res</a:t>
            </a:r>
            <a:r>
              <a:rPr lang="fr-FR" dirty="0"/>
              <a:t>/</a:t>
            </a:r>
            <a:r>
              <a:rPr lang="fr-FR" dirty="0" err="1"/>
              <a:t>layout</a:t>
            </a:r>
            <a:r>
              <a:rPr lang="fr-FR" dirty="0"/>
              <a:t> et fournir des alternatives pour le paysage si nécessaire :</a:t>
            </a:r>
          </a:p>
          <a:p>
            <a:pPr marL="628650" lvl="1" indent="-171450">
              <a:buFont typeface="Arial" panose="020B0604020202020204" pitchFamily="34" charset="0"/>
              <a:buChar char="•"/>
            </a:pPr>
            <a:r>
              <a:rPr lang="fr-FR" dirty="0" err="1"/>
              <a:t>res</a:t>
            </a:r>
            <a:r>
              <a:rPr lang="fr-FR" dirty="0"/>
              <a:t>/</a:t>
            </a:r>
            <a:r>
              <a:rPr lang="fr-FR" dirty="0" err="1"/>
              <a:t>layout</a:t>
            </a:r>
            <a:r>
              <a:rPr lang="fr-FR" dirty="0"/>
              <a:t>-port pour les mises en page spécifiques au portrait ;</a:t>
            </a:r>
          </a:p>
          <a:p>
            <a:pPr marL="628650" lvl="1" indent="-171450">
              <a:buFont typeface="Arial" panose="020B0604020202020204" pitchFamily="34" charset="0"/>
              <a:buChar char="•"/>
            </a:pPr>
            <a:r>
              <a:rPr lang="fr-FR" dirty="0" err="1"/>
              <a:t>res</a:t>
            </a:r>
            <a:r>
              <a:rPr lang="fr-FR" dirty="0"/>
              <a:t>/</a:t>
            </a:r>
            <a:r>
              <a:rPr lang="fr-FR" dirty="0" err="1"/>
              <a:t>layout</a:t>
            </a:r>
            <a:r>
              <a:rPr lang="fr-FR" dirty="0"/>
              <a:t>-land pour les mises en page spécifiques au paysage.</a:t>
            </a:r>
          </a:p>
          <a:p>
            <a:pPr marL="171450" indent="-171450">
              <a:buFont typeface="Arial" panose="020B0604020202020204" pitchFamily="34" charset="0"/>
              <a:buChar char="•"/>
            </a:pPr>
            <a:r>
              <a:rPr lang="fr-FR" dirty="0"/>
              <a:t>Éviter les dimensions codées en dur pour réduire le besoin de mises en page spécialisées.</a:t>
            </a:r>
          </a:p>
          <a:p>
            <a:endParaRPr lang="fr-FR" dirty="0"/>
          </a:p>
        </p:txBody>
      </p:sp>
      <p:sp>
        <p:nvSpPr>
          <p:cNvPr id="6" name="Content Placeholder 5">
            <a:extLst>
              <a:ext uri="{FF2B5EF4-FFF2-40B4-BE49-F238E27FC236}">
                <a16:creationId xmlns:a16="http://schemas.microsoft.com/office/drawing/2014/main" id="{3627DB9B-93A4-DC76-A297-8F3556254335}"/>
              </a:ext>
            </a:extLst>
          </p:cNvPr>
          <p:cNvSpPr>
            <a:spLocks noGrp="1"/>
          </p:cNvSpPr>
          <p:nvPr>
            <p:ph sz="quarter" idx="15"/>
          </p:nvPr>
        </p:nvSpPr>
        <p:spPr/>
        <p:txBody>
          <a:bodyPr/>
          <a:lstStyle/>
          <a:p>
            <a:r>
              <a:rPr lang="fr-FR" dirty="0"/>
              <a:t>Orientation de l'écran</a:t>
            </a:r>
          </a:p>
        </p:txBody>
      </p:sp>
      <p:graphicFrame>
        <p:nvGraphicFramePr>
          <p:cNvPr id="3" name="Google Shape;374;p65">
            <a:extLst>
              <a:ext uri="{FF2B5EF4-FFF2-40B4-BE49-F238E27FC236}">
                <a16:creationId xmlns:a16="http://schemas.microsoft.com/office/drawing/2014/main" id="{8D177F7D-FB84-10DE-AC2B-592C6948AFC8}"/>
              </a:ext>
            </a:extLst>
          </p:cNvPr>
          <p:cNvGraphicFramePr/>
          <p:nvPr>
            <p:extLst>
              <p:ext uri="{D42A27DB-BD31-4B8C-83A1-F6EECF244321}">
                <p14:modId xmlns:p14="http://schemas.microsoft.com/office/powerpoint/2010/main" val="1689283879"/>
              </p:ext>
            </p:extLst>
          </p:nvPr>
        </p:nvGraphicFramePr>
        <p:xfrm>
          <a:off x="805639" y="2549521"/>
          <a:ext cx="5048719" cy="1462920"/>
        </p:xfrm>
        <a:graphic>
          <a:graphicData uri="http://schemas.openxmlformats.org/drawingml/2006/table">
            <a:tbl>
              <a:tblPr>
                <a:noFill/>
              </a:tblPr>
              <a:tblGrid>
                <a:gridCol w="1563766">
                  <a:extLst>
                    <a:ext uri="{9D8B030D-6E8A-4147-A177-3AD203B41FA5}">
                      <a16:colId xmlns:a16="http://schemas.microsoft.com/office/drawing/2014/main" val="20000"/>
                    </a:ext>
                  </a:extLst>
                </a:gridCol>
                <a:gridCol w="3484953">
                  <a:extLst>
                    <a:ext uri="{9D8B030D-6E8A-4147-A177-3AD203B41FA5}">
                      <a16:colId xmlns:a16="http://schemas.microsoft.com/office/drawing/2014/main" val="20001"/>
                    </a:ext>
                  </a:extLst>
                </a:gridCol>
              </a:tblGrid>
              <a:tr h="365078">
                <a:tc>
                  <a:txBody>
                    <a:bodyPr/>
                    <a:lstStyle/>
                    <a:p>
                      <a:pPr marL="0" lvl="0" indent="0" algn="l" rtl="0">
                        <a:spcBef>
                          <a:spcPts val="0"/>
                        </a:spcBef>
                        <a:spcAft>
                          <a:spcPts val="0"/>
                        </a:spcAft>
                        <a:buNone/>
                      </a:pPr>
                      <a:r>
                        <a:rPr lang="en" sz="1200">
                          <a:solidFill>
                            <a:srgbClr val="424242"/>
                          </a:solidFill>
                          <a:latin typeface="+mj-lt"/>
                          <a:ea typeface="Consolas"/>
                          <a:cs typeface="Consolas"/>
                          <a:sym typeface="Consolas"/>
                        </a:rPr>
                        <a:t>drawable-hdpi </a:t>
                      </a:r>
                      <a:endParaRPr sz="1200">
                        <a:latin typeface="+mj-lt"/>
                        <a:ea typeface="Consolas"/>
                        <a:cs typeface="Consolas"/>
                        <a:sym typeface="Consolas"/>
                      </a:endParaRP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tc>
                  <a:txBody>
                    <a:bodyPr/>
                    <a:lstStyle/>
                    <a:p>
                      <a:pPr marL="0" lvl="0" indent="0" algn="l" rtl="0">
                        <a:spcBef>
                          <a:spcPts val="0"/>
                        </a:spcBef>
                        <a:spcAft>
                          <a:spcPts val="0"/>
                        </a:spcAft>
                        <a:buNone/>
                      </a:pPr>
                      <a:r>
                        <a:rPr lang="fr-FR" sz="1200" dirty="0">
                          <a:latin typeface="+mj-lt"/>
                        </a:rPr>
                        <a:t> mise en page pour les écrans à haute densité</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0"/>
                  </a:ext>
                </a:extLst>
              </a:tr>
              <a:tr h="365078">
                <a:tc>
                  <a:txBody>
                    <a:bodyPr/>
                    <a:lstStyle/>
                    <a:p>
                      <a:pPr marL="0" lvl="0" indent="0" algn="l" rtl="0">
                        <a:spcBef>
                          <a:spcPts val="0"/>
                        </a:spcBef>
                        <a:spcAft>
                          <a:spcPts val="0"/>
                        </a:spcAft>
                        <a:buNone/>
                      </a:pPr>
                      <a:r>
                        <a:rPr lang="en" sz="1200">
                          <a:solidFill>
                            <a:schemeClr val="dk1"/>
                          </a:solidFill>
                          <a:latin typeface="+mj-lt"/>
                          <a:ea typeface="Consolas"/>
                          <a:cs typeface="Consolas"/>
                          <a:sym typeface="Consolas"/>
                        </a:rPr>
                        <a:t>layout-land</a:t>
                      </a:r>
                      <a:r>
                        <a:rPr lang="en" sz="1200">
                          <a:solidFill>
                            <a:srgbClr val="424242"/>
                          </a:solidFill>
                          <a:latin typeface="+mj-lt"/>
                          <a:ea typeface="Consolas"/>
                          <a:cs typeface="Consolas"/>
                          <a:sym typeface="Consolas"/>
                        </a:rPr>
                        <a:t> </a:t>
                      </a:r>
                      <a:endParaRPr sz="1200">
                        <a:latin typeface="+mj-lt"/>
                      </a:endParaRP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tc>
                  <a:txBody>
                    <a:bodyPr/>
                    <a:lstStyle/>
                    <a:p>
                      <a:pPr marL="0" lvl="0" indent="0" algn="l" rtl="0">
                        <a:spcBef>
                          <a:spcPts val="0"/>
                        </a:spcBef>
                        <a:spcAft>
                          <a:spcPts val="0"/>
                        </a:spcAft>
                        <a:buNone/>
                      </a:pPr>
                      <a:r>
                        <a:rPr lang="fr-FR" sz="1200" kern="1200" dirty="0">
                          <a:solidFill>
                            <a:schemeClr val="tx1"/>
                          </a:solidFill>
                          <a:latin typeface="+mn-lt"/>
                          <a:ea typeface="+mn-ea"/>
                          <a:cs typeface="+mn-cs"/>
                        </a:rPr>
                        <a:t>mise en page pour l'orientation paysage</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1"/>
                  </a:ext>
                </a:extLst>
              </a:tr>
              <a:tr h="365078">
                <a:tc>
                  <a:txBody>
                    <a:bodyPr/>
                    <a:lstStyle/>
                    <a:p>
                      <a:pPr marL="0" lvl="0" indent="0" algn="l" rtl="0">
                        <a:spcBef>
                          <a:spcPts val="0"/>
                        </a:spcBef>
                        <a:spcAft>
                          <a:spcPts val="0"/>
                        </a:spcAft>
                        <a:buNone/>
                      </a:pPr>
                      <a:r>
                        <a:rPr lang="en" sz="1200">
                          <a:latin typeface="+mj-lt"/>
                          <a:ea typeface="Consolas"/>
                          <a:cs typeface="Consolas"/>
                          <a:sym typeface="Consolas"/>
                        </a:rPr>
                        <a:t>layout-v7 </a:t>
                      </a:r>
                      <a:endParaRPr sz="1200">
                        <a:latin typeface="+mj-lt"/>
                        <a:ea typeface="Consolas"/>
                        <a:cs typeface="Consolas"/>
                        <a:sym typeface="Consolas"/>
                      </a:endParaRP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tc>
                  <a:txBody>
                    <a:bodyPr/>
                    <a:lstStyle/>
                    <a:p>
                      <a:pPr marL="0" lvl="0" indent="0" algn="l" rtl="0">
                        <a:spcBef>
                          <a:spcPts val="0"/>
                        </a:spcBef>
                        <a:spcAft>
                          <a:spcPts val="0"/>
                        </a:spcAft>
                        <a:buNone/>
                      </a:pPr>
                      <a:r>
                        <a:rPr lang="fr-FR" sz="1200" kern="1200" dirty="0">
                          <a:solidFill>
                            <a:schemeClr val="tx1"/>
                          </a:solidFill>
                          <a:latin typeface="+mn-lt"/>
                          <a:ea typeface="+mn-ea"/>
                          <a:cs typeface="+mn-cs"/>
                        </a:rPr>
                        <a:t>mise en page pour la version de la plate-forme</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2"/>
                  </a:ext>
                </a:extLst>
              </a:tr>
              <a:tr h="365078">
                <a:tc>
                  <a:txBody>
                    <a:bodyPr/>
                    <a:lstStyle/>
                    <a:p>
                      <a:pPr marL="0" lvl="0" indent="0" algn="l" rtl="0">
                        <a:spcBef>
                          <a:spcPts val="0"/>
                        </a:spcBef>
                        <a:spcAft>
                          <a:spcPts val="0"/>
                        </a:spcAft>
                        <a:buNone/>
                      </a:pPr>
                      <a:r>
                        <a:rPr lang="en" sz="1200">
                          <a:solidFill>
                            <a:schemeClr val="dk1"/>
                          </a:solidFill>
                          <a:latin typeface="+mj-lt"/>
                          <a:ea typeface="Consolas"/>
                          <a:cs typeface="Consolas"/>
                          <a:sym typeface="Consolas"/>
                        </a:rPr>
                        <a:t>values-fr</a:t>
                      </a:r>
                      <a:endParaRPr sz="1200">
                        <a:latin typeface="+mj-lt"/>
                      </a:endParaRP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tous les fichiers de valeurs pour la langue française</a:t>
                      </a:r>
                    </a:p>
                  </a:txBody>
                  <a:tcPr marL="91425" marR="91425" marT="91425" marB="914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864342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pPr marL="0" lvl="0" indent="0" algn="l" rtl="0">
              <a:spcBef>
                <a:spcPts val="0"/>
              </a:spcBef>
              <a:spcAft>
                <a:spcPts val="0"/>
              </a:spcAft>
              <a:buNone/>
            </a:pPr>
            <a:r>
              <a:rPr lang="fr-FR" u="sng">
                <a:solidFill>
                  <a:schemeClr val="hlink"/>
                </a:solidFill>
                <a:hlinkClick r:id="rId2"/>
              </a:rPr>
              <a:t>GridLayout</a:t>
            </a:r>
            <a:endParaRPr lang="fr-FR" u="sng">
              <a:solidFill>
                <a:schemeClr val="hlink"/>
              </a:solidFill>
            </a:endParaRPr>
          </a:p>
          <a:p>
            <a:pPr marL="171450" lvl="0" indent="-171450" algn="l" rtl="0">
              <a:spcBef>
                <a:spcPts val="0"/>
              </a:spcBef>
              <a:spcAft>
                <a:spcPts val="0"/>
              </a:spcAft>
              <a:buFont typeface="Arial" panose="020B0604020202020204" pitchFamily="34" charset="0"/>
              <a:buChar char="•"/>
            </a:pPr>
            <a:r>
              <a:rPr lang="fr-FR"/>
              <a:t>Dans  values/integer.xml:</a:t>
            </a:r>
          </a:p>
          <a:p>
            <a:pPr lvl="0" algn="l" rtl="0">
              <a:spcBef>
                <a:spcPts val="0"/>
              </a:spcBef>
              <a:spcAft>
                <a:spcPts val="0"/>
              </a:spcAft>
            </a:pPr>
            <a:r>
              <a:rPr lang="fr-FR">
                <a:latin typeface="Consolas"/>
                <a:ea typeface="Consolas"/>
                <a:cs typeface="Consolas"/>
                <a:sym typeface="Consolas"/>
              </a:rPr>
              <a:t>     </a:t>
            </a:r>
            <a:r>
              <a:rPr lang="fr-FR" sz="1200">
                <a:latin typeface="Consolas"/>
                <a:ea typeface="Consolas"/>
                <a:cs typeface="Consolas"/>
                <a:sym typeface="Consolas"/>
              </a:rPr>
              <a:t>&lt;integer name="grid_column_count"&gt;1&lt;/integer&gt;</a:t>
            </a:r>
          </a:p>
          <a:p>
            <a:pPr marL="171450" lvl="0" indent="-171450" algn="l" rtl="0">
              <a:spcBef>
                <a:spcPts val="0"/>
              </a:spcBef>
              <a:spcAft>
                <a:spcPts val="0"/>
              </a:spcAft>
              <a:buFont typeface="Arial" panose="020B0604020202020204" pitchFamily="34" charset="0"/>
              <a:buChar char="•"/>
            </a:pPr>
            <a:r>
              <a:rPr lang="fr-FR"/>
              <a:t>Dans values/integer.xml-land:</a:t>
            </a:r>
          </a:p>
          <a:p>
            <a:pPr marL="457200" lvl="0" indent="0" algn="l" rtl="0">
              <a:spcBef>
                <a:spcPts val="0"/>
              </a:spcBef>
              <a:spcAft>
                <a:spcPts val="0"/>
              </a:spcAft>
              <a:buNone/>
            </a:pPr>
            <a:r>
              <a:rPr lang="fr-FR" sz="1200">
                <a:latin typeface="Consolas"/>
                <a:ea typeface="Consolas"/>
                <a:cs typeface="Consolas"/>
                <a:sym typeface="Consolas"/>
              </a:rPr>
              <a:t>&lt;integer name="grid_column_count"&gt;2&lt;/integer&gt;</a:t>
            </a:r>
          </a:p>
          <a:p>
            <a:pPr marL="0" lvl="0" indent="0" algn="l" rtl="0">
              <a:spcBef>
                <a:spcPts val="0"/>
              </a:spcBef>
              <a:spcAft>
                <a:spcPts val="0"/>
              </a:spcAft>
              <a:buNone/>
            </a:pPr>
            <a:br>
              <a:rPr lang="fr-FR"/>
            </a:br>
            <a:endParaRPr lang="fr-FR"/>
          </a:p>
          <a:p>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Mise en page simple et adaptable</a:t>
            </a:r>
          </a:p>
        </p:txBody>
      </p:sp>
      <p:sp>
        <p:nvSpPr>
          <p:cNvPr id="11" name="Content Placeholder 10">
            <a:extLst>
              <a:ext uri="{FF2B5EF4-FFF2-40B4-BE49-F238E27FC236}">
                <a16:creationId xmlns:a16="http://schemas.microsoft.com/office/drawing/2014/main" id="{EB8F8851-DAF5-A92B-B809-8B5066DEDC35}"/>
              </a:ext>
            </a:extLst>
          </p:cNvPr>
          <p:cNvSpPr>
            <a:spLocks noGrp="1"/>
          </p:cNvSpPr>
          <p:nvPr>
            <p:ph sz="quarter" idx="14"/>
          </p:nvPr>
        </p:nvSpPr>
        <p:spPr/>
        <p:txBody>
          <a:bodyPr/>
          <a:lstStyle/>
          <a:p>
            <a:pPr marL="171450" indent="-171450">
              <a:buFont typeface="Arial" panose="020B0604020202020204" pitchFamily="34" charset="0"/>
              <a:buChar char="•"/>
            </a:pPr>
            <a:r>
              <a:rPr lang="fr-FR" dirty="0" err="1"/>
              <a:t>Smallest-width</a:t>
            </a:r>
            <a:r>
              <a:rPr lang="fr-FR" dirty="0"/>
              <a:t> (</a:t>
            </a:r>
            <a:r>
              <a:rPr lang="fr-FR" dirty="0" err="1"/>
              <a:t>sw</a:t>
            </a:r>
            <a:r>
              <a:rPr lang="fr-FR" dirty="0"/>
              <a:t>) dans le nom du dossier indique la largeur minimale du périphérique : </a:t>
            </a:r>
          </a:p>
          <a:p>
            <a:pPr marL="628650" lvl="1" indent="-171450">
              <a:buFont typeface="Arial" panose="020B0604020202020204" pitchFamily="34" charset="0"/>
              <a:buChar char="•"/>
            </a:pPr>
            <a:r>
              <a:rPr lang="fr-FR" dirty="0" err="1"/>
              <a:t>res</a:t>
            </a:r>
            <a:r>
              <a:rPr lang="fr-FR" dirty="0"/>
              <a:t>/values-</a:t>
            </a:r>
            <a:r>
              <a:rPr lang="fr-FR" dirty="0" err="1"/>
              <a:t>swndp</a:t>
            </a:r>
            <a:r>
              <a:rPr lang="fr-FR" dirty="0"/>
              <a:t>, où n est la plus petite largeur ;</a:t>
            </a:r>
          </a:p>
          <a:p>
            <a:pPr marL="628650" lvl="1" indent="-171450">
              <a:buFont typeface="Arial" panose="020B0604020202020204" pitchFamily="34" charset="0"/>
              <a:buChar char="•"/>
            </a:pPr>
            <a:r>
              <a:rPr lang="fr-FR" dirty="0"/>
              <a:t>Exemple : </a:t>
            </a:r>
            <a:r>
              <a:rPr lang="fr-FR" dirty="0" err="1"/>
              <a:t>res</a:t>
            </a:r>
            <a:r>
              <a:rPr lang="fr-FR" dirty="0"/>
              <a:t>/values-sw600dp/dimens.xml ;</a:t>
            </a:r>
          </a:p>
          <a:p>
            <a:pPr marL="628650" lvl="1" indent="-171450">
              <a:buFont typeface="Arial" panose="020B0604020202020204" pitchFamily="34" charset="0"/>
              <a:buChar char="•"/>
            </a:pPr>
            <a:r>
              <a:rPr lang="fr-FR" dirty="0"/>
              <a:t>Ne change pas avec l'orientation.</a:t>
            </a:r>
          </a:p>
          <a:p>
            <a:pPr marL="171450" indent="-171450">
              <a:buFont typeface="Arial" panose="020B0604020202020204" pitchFamily="34" charset="0"/>
              <a:buChar char="•"/>
            </a:pPr>
            <a:r>
              <a:rPr lang="fr-FR" dirty="0"/>
              <a:t>Android utilise la ressource la plus proche (sans la dépasser) de la plus petite largeur de l'appareil.</a:t>
            </a:r>
          </a:p>
          <a:p>
            <a:pPr marL="171450" indent="-171450">
              <a:buFont typeface="Arial" panose="020B0604020202020204" pitchFamily="34" charset="0"/>
              <a:buChar char="•"/>
            </a:pPr>
            <a:endParaRPr lang="fr-FR" dirty="0"/>
          </a:p>
        </p:txBody>
      </p:sp>
      <p:sp>
        <p:nvSpPr>
          <p:cNvPr id="12" name="Content Placeholder 11">
            <a:extLst>
              <a:ext uri="{FF2B5EF4-FFF2-40B4-BE49-F238E27FC236}">
                <a16:creationId xmlns:a16="http://schemas.microsoft.com/office/drawing/2014/main" id="{29EB2892-8024-1A3B-F70B-D6A94F25DE4C}"/>
              </a:ext>
            </a:extLst>
          </p:cNvPr>
          <p:cNvSpPr>
            <a:spLocks noGrp="1"/>
          </p:cNvSpPr>
          <p:nvPr>
            <p:ph sz="quarter" idx="15"/>
          </p:nvPr>
        </p:nvSpPr>
        <p:spPr/>
        <p:txBody>
          <a:bodyPr/>
          <a:lstStyle/>
          <a:p>
            <a:r>
              <a:rPr lang="fr-FR" dirty="0"/>
              <a:t>Largeur minimale (</a:t>
            </a:r>
            <a:r>
              <a:rPr lang="fr-FR" dirty="0" err="1"/>
              <a:t>Smallest-width</a:t>
            </a:r>
            <a:r>
              <a:rPr lang="fr-FR" dirty="0"/>
              <a:t>)</a:t>
            </a:r>
          </a:p>
        </p:txBody>
      </p:sp>
      <p:pic>
        <p:nvPicPr>
          <p:cNvPr id="5" name="Google Shape;390;p67" descr="ph_material_me_resource.png">
            <a:extLst>
              <a:ext uri="{FF2B5EF4-FFF2-40B4-BE49-F238E27FC236}">
                <a16:creationId xmlns:a16="http://schemas.microsoft.com/office/drawing/2014/main" id="{22AB27F5-EE6E-9707-5C46-1359D21843DD}"/>
              </a:ext>
            </a:extLst>
          </p:cNvPr>
          <p:cNvPicPr preferRelativeResize="0"/>
          <p:nvPr/>
        </p:nvPicPr>
        <p:blipFill>
          <a:blip r:embed="rId3">
            <a:alphaModFix/>
          </a:blip>
          <a:stretch>
            <a:fillRect/>
          </a:stretch>
        </p:blipFill>
        <p:spPr>
          <a:xfrm>
            <a:off x="878173" y="3289100"/>
            <a:ext cx="2167252" cy="1224175"/>
          </a:xfrm>
          <a:prstGeom prst="rect">
            <a:avLst/>
          </a:prstGeom>
          <a:noFill/>
          <a:ln w="9525" cap="flat" cmpd="sng">
            <a:solidFill>
              <a:srgbClr val="CCCCCC"/>
            </a:solidFill>
            <a:prstDash val="solid"/>
            <a:round/>
            <a:headEnd type="none" w="sm" len="sm"/>
            <a:tailEnd type="none" w="sm" len="sm"/>
          </a:ln>
        </p:spPr>
      </p:pic>
      <p:pic>
        <p:nvPicPr>
          <p:cNvPr id="6" name="Google Shape;391;p67">
            <a:extLst>
              <a:ext uri="{FF2B5EF4-FFF2-40B4-BE49-F238E27FC236}">
                <a16:creationId xmlns:a16="http://schemas.microsoft.com/office/drawing/2014/main" id="{A4208766-1CD3-1C90-2328-32C88568BAAB}"/>
              </a:ext>
            </a:extLst>
          </p:cNvPr>
          <p:cNvPicPr preferRelativeResize="0"/>
          <p:nvPr/>
        </p:nvPicPr>
        <p:blipFill>
          <a:blip r:embed="rId4">
            <a:alphaModFix/>
          </a:blip>
          <a:stretch>
            <a:fillRect/>
          </a:stretch>
        </p:blipFill>
        <p:spPr>
          <a:xfrm>
            <a:off x="4414799" y="3289100"/>
            <a:ext cx="1525200" cy="2714275"/>
          </a:xfrm>
          <a:prstGeom prst="rect">
            <a:avLst/>
          </a:prstGeom>
          <a:noFill/>
          <a:ln w="9525" cap="flat" cmpd="sng">
            <a:solidFill>
              <a:srgbClr val="CCCCCC"/>
            </a:solidFill>
            <a:prstDash val="solid"/>
            <a:round/>
            <a:headEnd type="none" w="sm" len="sm"/>
            <a:tailEnd type="none" w="sm" len="sm"/>
          </a:ln>
        </p:spPr>
      </p:pic>
      <p:sp>
        <p:nvSpPr>
          <p:cNvPr id="8" name="TextBox 7">
            <a:extLst>
              <a:ext uri="{FF2B5EF4-FFF2-40B4-BE49-F238E27FC236}">
                <a16:creationId xmlns:a16="http://schemas.microsoft.com/office/drawing/2014/main" id="{4B3C9362-E655-9333-933F-8505D045CE17}"/>
              </a:ext>
            </a:extLst>
          </p:cNvPr>
          <p:cNvSpPr txBox="1"/>
          <p:nvPr/>
        </p:nvSpPr>
        <p:spPr>
          <a:xfrm>
            <a:off x="4878640" y="6092163"/>
            <a:ext cx="1061359" cy="276999"/>
          </a:xfrm>
          <a:prstGeom prst="rect">
            <a:avLst/>
          </a:prstGeom>
          <a:noFill/>
        </p:spPr>
        <p:txBody>
          <a:bodyPr wrap="square">
            <a:spAutoFit/>
          </a:bodyPr>
          <a:lstStyle/>
          <a:p>
            <a:pPr marL="0" lvl="0" indent="0" algn="l" rtl="0">
              <a:spcBef>
                <a:spcPts val="0"/>
              </a:spcBef>
              <a:spcAft>
                <a:spcPts val="0"/>
              </a:spcAft>
              <a:buNone/>
            </a:pPr>
            <a:r>
              <a:rPr lang="fr-FR" sz="1200" dirty="0">
                <a:latin typeface="+mj-lt"/>
                <a:ea typeface="Roboto"/>
                <a:cs typeface="Roboto"/>
                <a:sym typeface="Roboto"/>
              </a:rPr>
              <a:t>Portrait</a:t>
            </a:r>
          </a:p>
        </p:txBody>
      </p:sp>
      <p:sp>
        <p:nvSpPr>
          <p:cNvPr id="10" name="TextBox 9">
            <a:extLst>
              <a:ext uri="{FF2B5EF4-FFF2-40B4-BE49-F238E27FC236}">
                <a16:creationId xmlns:a16="http://schemas.microsoft.com/office/drawing/2014/main" id="{67068D13-766A-0F0D-ACAE-EC90C9C80BED}"/>
              </a:ext>
            </a:extLst>
          </p:cNvPr>
          <p:cNvSpPr txBox="1"/>
          <p:nvPr/>
        </p:nvSpPr>
        <p:spPr>
          <a:xfrm>
            <a:off x="1367937" y="4519959"/>
            <a:ext cx="1402559" cy="276999"/>
          </a:xfrm>
          <a:prstGeom prst="rect">
            <a:avLst/>
          </a:prstGeom>
          <a:noFill/>
        </p:spPr>
        <p:txBody>
          <a:bodyPr wrap="square">
            <a:spAutoFit/>
          </a:bodyPr>
          <a:lstStyle/>
          <a:p>
            <a:pPr marL="0" lvl="0" indent="0" algn="l" rtl="0">
              <a:spcBef>
                <a:spcPts val="0"/>
              </a:spcBef>
              <a:spcAft>
                <a:spcPts val="0"/>
              </a:spcAft>
              <a:buNone/>
            </a:pPr>
            <a:r>
              <a:rPr lang="fr-FR" sz="1200" dirty="0" err="1">
                <a:latin typeface="+mj-lt"/>
                <a:ea typeface="Roboto"/>
                <a:cs typeface="Roboto"/>
                <a:sym typeface="Roboto"/>
              </a:rPr>
              <a:t>Landscape</a:t>
            </a:r>
            <a:endParaRPr lang="fr-FR" sz="1200" dirty="0">
              <a:latin typeface="+mj-lt"/>
              <a:ea typeface="Roboto"/>
              <a:cs typeface="Roboto"/>
              <a:sym typeface="Roboto"/>
            </a:endParaRPr>
          </a:p>
        </p:txBody>
      </p:sp>
    </p:spTree>
    <p:extLst>
      <p:ext uri="{BB962C8B-B14F-4D97-AF65-F5344CB8AC3E}">
        <p14:creationId xmlns:p14="http://schemas.microsoft.com/office/powerpoint/2010/main" val="127391764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3" name="Content Placeholder 2">
            <a:extLst>
              <a:ext uri="{FF2B5EF4-FFF2-40B4-BE49-F238E27FC236}">
                <a16:creationId xmlns:a16="http://schemas.microsoft.com/office/drawing/2014/main" id="{15AB1C42-331F-F349-1C3E-58A2D096F69F}"/>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Niveau d'API supporté par le dispositif :</a:t>
            </a:r>
          </a:p>
          <a:p>
            <a:pPr marL="628650" lvl="1" indent="-171450">
              <a:buFont typeface="Arial" panose="020B0604020202020204" pitchFamily="34" charset="0"/>
              <a:buChar char="•"/>
            </a:pPr>
            <a:r>
              <a:rPr lang="fr-FR" dirty="0" err="1">
                <a:solidFill>
                  <a:schemeClr val="tx1"/>
                </a:solidFill>
              </a:rPr>
              <a:t>res</a:t>
            </a:r>
            <a:r>
              <a:rPr lang="fr-FR" dirty="0">
                <a:solidFill>
                  <a:schemeClr val="tx1"/>
                </a:solidFill>
              </a:rPr>
              <a:t>/drawables-v14 contient les éléments à dessiner pour les périphériques qui prennent en charge le niveau 14 de l'API et les niveaux supérieurs.</a:t>
            </a:r>
          </a:p>
          <a:p>
            <a:pPr marL="171450" indent="-171450">
              <a:buFont typeface="Arial" panose="020B0604020202020204" pitchFamily="34" charset="0"/>
              <a:buChar char="•"/>
            </a:pPr>
            <a:r>
              <a:rPr lang="fr-FR" dirty="0">
                <a:solidFill>
                  <a:schemeClr val="tx1"/>
                </a:solidFill>
              </a:rPr>
              <a:t>Certaines ressources ne sont disponibles que pour les versions plus récentes :</a:t>
            </a:r>
          </a:p>
          <a:p>
            <a:pPr marL="628650" lvl="1" indent="-171450">
              <a:buFont typeface="Arial" panose="020B0604020202020204" pitchFamily="34" charset="0"/>
              <a:buChar char="•"/>
            </a:pPr>
            <a:r>
              <a:rPr lang="fr-FR" dirty="0">
                <a:solidFill>
                  <a:schemeClr val="tx1"/>
                </a:solidFill>
              </a:rPr>
              <a:t>Le format d'image </a:t>
            </a:r>
            <a:r>
              <a:rPr lang="fr-FR" dirty="0" err="1">
                <a:solidFill>
                  <a:schemeClr val="tx1"/>
                </a:solidFill>
              </a:rPr>
              <a:t>WebP</a:t>
            </a:r>
            <a:r>
              <a:rPr lang="fr-FR" dirty="0">
                <a:solidFill>
                  <a:schemeClr val="tx1"/>
                </a:solidFill>
              </a:rPr>
              <a:t> nécessite le niveau 14 de l'API (Android 4.0).</a:t>
            </a:r>
          </a:p>
          <a:p>
            <a:pPr marL="171450" indent="-171450">
              <a:buFont typeface="Arial" panose="020B0604020202020204" pitchFamily="34" charset="0"/>
              <a:buChar char="•"/>
            </a:pPr>
            <a:r>
              <a:rPr lang="fr-FR" dirty="0">
                <a:hlinkClick r:id="rId2"/>
              </a:rPr>
              <a:t>Niveau d'API Android</a:t>
            </a:r>
            <a:r>
              <a:rPr lang="fr-FR" dirty="0"/>
              <a:t>.</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Version plateforme</a:t>
            </a:r>
          </a:p>
        </p:txBody>
      </p:sp>
      <p:sp>
        <p:nvSpPr>
          <p:cNvPr id="5" name="Content Placeholder 4">
            <a:extLst>
              <a:ext uri="{FF2B5EF4-FFF2-40B4-BE49-F238E27FC236}">
                <a16:creationId xmlns:a16="http://schemas.microsoft.com/office/drawing/2014/main" id="{F13497FC-4526-04FF-F528-03D3A7FB4C7F}"/>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Fournir des chaînes (et d'autres ressources) pour des locales spécifiques :</a:t>
            </a:r>
          </a:p>
          <a:p>
            <a:pPr marL="628650" lvl="1" indent="-171450">
              <a:buFont typeface="Arial" panose="020B0604020202020204" pitchFamily="34" charset="0"/>
              <a:buChar char="•"/>
            </a:pPr>
            <a:r>
              <a:rPr lang="fr-FR" dirty="0" err="1">
                <a:solidFill>
                  <a:schemeClr val="tx1"/>
                </a:solidFill>
              </a:rPr>
              <a:t>res</a:t>
            </a:r>
            <a:r>
              <a:rPr lang="fr-FR" dirty="0">
                <a:solidFill>
                  <a:schemeClr val="tx1"/>
                </a:solidFill>
              </a:rPr>
              <a:t>/values-es/strings.xml.</a:t>
            </a:r>
          </a:p>
          <a:p>
            <a:pPr marL="171450" indent="-171450">
              <a:buFont typeface="Arial" panose="020B0604020202020204" pitchFamily="34" charset="0"/>
              <a:buChar char="•"/>
            </a:pPr>
            <a:r>
              <a:rPr lang="fr-FR" dirty="0">
                <a:solidFill>
                  <a:schemeClr val="tx1"/>
                </a:solidFill>
              </a:rPr>
              <a:t>Augmente l'audience potentielle de votre application ;</a:t>
            </a:r>
          </a:p>
          <a:p>
            <a:pPr marL="171450" indent="-171450">
              <a:buFont typeface="Arial" panose="020B0604020202020204" pitchFamily="34" charset="0"/>
              <a:buChar char="•"/>
            </a:pPr>
            <a:r>
              <a:rPr lang="fr-FR" dirty="0">
                <a:solidFill>
                  <a:schemeClr val="tx1"/>
                </a:solidFill>
              </a:rPr>
              <a:t>La langue est basée sur les paramètres de l'appareil ;</a:t>
            </a:r>
          </a:p>
          <a:p>
            <a:pPr marL="171450" indent="-171450">
              <a:buFont typeface="Arial" panose="020B0604020202020204" pitchFamily="34" charset="0"/>
              <a:buChar char="•"/>
            </a:pPr>
            <a:r>
              <a:rPr lang="fr-FR" dirty="0">
                <a:hlinkClick r:id="rId3"/>
              </a:rPr>
              <a:t>Localisation</a:t>
            </a:r>
            <a:r>
              <a:rPr lang="fr-FR" dirty="0"/>
              <a:t>.</a:t>
            </a:r>
          </a:p>
        </p:txBody>
      </p:sp>
      <p:sp>
        <p:nvSpPr>
          <p:cNvPr id="6" name="Content Placeholder 5">
            <a:extLst>
              <a:ext uri="{FF2B5EF4-FFF2-40B4-BE49-F238E27FC236}">
                <a16:creationId xmlns:a16="http://schemas.microsoft.com/office/drawing/2014/main" id="{8CB620ED-541E-21C7-3560-377B85900778}"/>
              </a:ext>
            </a:extLst>
          </p:cNvPr>
          <p:cNvSpPr>
            <a:spLocks noGrp="1"/>
          </p:cNvSpPr>
          <p:nvPr>
            <p:ph sz="quarter" idx="15"/>
          </p:nvPr>
        </p:nvSpPr>
        <p:spPr/>
        <p:txBody>
          <a:bodyPr/>
          <a:lstStyle/>
          <a:p>
            <a:r>
              <a:rPr lang="fr-FR" dirty="0"/>
              <a:t>Localisation</a:t>
            </a:r>
          </a:p>
        </p:txBody>
      </p:sp>
    </p:spTree>
    <p:extLst>
      <p:ext uri="{BB962C8B-B14F-4D97-AF65-F5344CB8AC3E}">
        <p14:creationId xmlns:p14="http://schemas.microsoft.com/office/powerpoint/2010/main" val="1147418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Texte et chiffres de forme libre : </a:t>
            </a:r>
            <a:r>
              <a:rPr lang="fr-FR" dirty="0" err="1">
                <a:solidFill>
                  <a:schemeClr val="tx1"/>
                </a:solidFill>
              </a:rPr>
              <a:t>EditText</a:t>
            </a:r>
            <a:r>
              <a:rPr lang="fr-FR" dirty="0">
                <a:solidFill>
                  <a:schemeClr val="tx1"/>
                </a:solidFill>
              </a:rPr>
              <a:t> (à l'aide du clavier) ;</a:t>
            </a:r>
          </a:p>
          <a:p>
            <a:pPr marL="171450" indent="-171450">
              <a:lnSpc>
                <a:spcPct val="200000"/>
              </a:lnSpc>
              <a:buFont typeface="Arial" panose="020B0604020202020204" pitchFamily="34" charset="0"/>
              <a:buChar char="•"/>
            </a:pPr>
            <a:r>
              <a:rPr lang="fr-FR" dirty="0">
                <a:solidFill>
                  <a:schemeClr val="tx1"/>
                </a:solidFill>
              </a:rPr>
              <a:t>Proposer des choix : </a:t>
            </a:r>
            <a:r>
              <a:rPr lang="fr-FR" dirty="0" err="1">
                <a:solidFill>
                  <a:schemeClr val="tx1"/>
                </a:solidFill>
              </a:rPr>
              <a:t>CheckBox</a:t>
            </a:r>
            <a:r>
              <a:rPr lang="fr-FR" dirty="0">
                <a:solidFill>
                  <a:schemeClr val="tx1"/>
                </a:solidFill>
              </a:rPr>
              <a:t>, </a:t>
            </a:r>
            <a:r>
              <a:rPr lang="fr-FR" dirty="0" err="1">
                <a:solidFill>
                  <a:schemeClr val="tx1"/>
                </a:solidFill>
              </a:rPr>
              <a:t>RadioButton</a:t>
            </a:r>
            <a:r>
              <a:rPr lang="fr-FR" dirty="0">
                <a:solidFill>
                  <a:schemeClr val="tx1"/>
                </a:solidFill>
              </a:rPr>
              <a:t>, Spinner (tourniquet) ;</a:t>
            </a:r>
          </a:p>
          <a:p>
            <a:pPr marL="171450" indent="-171450">
              <a:lnSpc>
                <a:spcPct val="200000"/>
              </a:lnSpc>
              <a:buFont typeface="Arial" panose="020B0604020202020204" pitchFamily="34" charset="0"/>
              <a:buChar char="•"/>
            </a:pPr>
            <a:r>
              <a:rPr lang="fr-FR" dirty="0">
                <a:solidFill>
                  <a:schemeClr val="tx1"/>
                </a:solidFill>
              </a:rPr>
              <a:t>Activer/désactiver : </a:t>
            </a:r>
            <a:r>
              <a:rPr lang="fr-FR" dirty="0" err="1">
                <a:solidFill>
                  <a:schemeClr val="tx1"/>
                </a:solidFill>
              </a:rPr>
              <a:t>Toggle</a:t>
            </a:r>
            <a:r>
              <a:rPr lang="fr-FR" dirty="0">
                <a:solidFill>
                  <a:schemeClr val="tx1"/>
                </a:solidFill>
              </a:rPr>
              <a:t>, Switch ;</a:t>
            </a:r>
          </a:p>
          <a:p>
            <a:pPr marL="171450" indent="-171450">
              <a:lnSpc>
                <a:spcPct val="200000"/>
              </a:lnSpc>
              <a:buFont typeface="Arial" panose="020B0604020202020204" pitchFamily="34" charset="0"/>
              <a:buChar char="•"/>
            </a:pPr>
            <a:r>
              <a:rPr lang="fr-FR" dirty="0">
                <a:solidFill>
                  <a:schemeClr val="tx1"/>
                </a:solidFill>
              </a:rPr>
              <a:t>Choisir une valeur dans une plage de valeurs : </a:t>
            </a:r>
            <a:r>
              <a:rPr lang="fr-FR" dirty="0" err="1">
                <a:solidFill>
                  <a:schemeClr val="tx1"/>
                </a:solidFill>
              </a:rPr>
              <a:t>SeekBar</a:t>
            </a:r>
            <a:r>
              <a:rPr lang="fr-FR" dirty="0">
                <a:solidFill>
                  <a:schemeClr val="tx1"/>
                </a:solidFill>
              </a:rPr>
              <a:t>.</a:t>
            </a:r>
          </a:p>
          <a:p>
            <a:pPr marL="171450" indent="-171450">
              <a:lnSpc>
                <a:spcPct val="200000"/>
              </a:lnSpc>
              <a:buFont typeface="Arial" panose="020B0604020202020204" pitchFamily="34" charset="0"/>
              <a:buChar char="•"/>
            </a:pPr>
            <a:endParaRPr lang="fr-FR" dirty="0">
              <a:solidFill>
                <a:schemeClr val="tx1"/>
              </a:solidFill>
            </a:endParaRPr>
          </a:p>
          <a:p>
            <a:pPr marL="171450" indent="-171450">
              <a:lnSpc>
                <a:spcPct val="200000"/>
              </a:lnSpc>
              <a:buFont typeface="Arial" panose="020B0604020202020204" pitchFamily="34" charset="0"/>
              <a:buChar char="•"/>
            </a:pPr>
            <a:endParaRPr lang="fr-FR" dirty="0">
              <a:solidFill>
                <a:schemeClr val="tx1"/>
              </a:solidFill>
            </a:endParaRPr>
          </a:p>
          <a:p>
            <a:pPr marL="171450" indent="-171450">
              <a:lnSpc>
                <a:spcPct val="200000"/>
              </a:lnSpc>
              <a:buFont typeface="Arial" panose="020B0604020202020204" pitchFamily="34" charset="0"/>
              <a:buChar char="•"/>
            </a:pPr>
            <a:endParaRPr lang="fr-FR" dirty="0">
              <a:solidFill>
                <a:schemeClr val="tx1"/>
              </a:solidFill>
            </a:endParaRPr>
          </a:p>
          <a:p>
            <a:pPr marL="171450" indent="-171450">
              <a:lnSpc>
                <a:spcPct val="20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Accepter l'entrée de l'utilisateur</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228600" indent="-228600">
              <a:buFont typeface="+mj-lt"/>
              <a:buAutoNum type="arabicPeriod"/>
            </a:pPr>
            <a:r>
              <a:rPr lang="fr-FR" dirty="0" err="1">
                <a:solidFill>
                  <a:schemeClr val="tx1"/>
                </a:solidFill>
              </a:rPr>
              <a:t>EditText</a:t>
            </a:r>
            <a:r>
              <a:rPr lang="fr-FR" dirty="0">
                <a:solidFill>
                  <a:schemeClr val="tx1"/>
                </a:solidFill>
              </a:rPr>
              <a:t> </a:t>
            </a:r>
          </a:p>
          <a:p>
            <a:pPr marL="228600" indent="-228600">
              <a:buFont typeface="+mj-lt"/>
              <a:buAutoNum type="arabicPeriod"/>
            </a:pPr>
            <a:r>
              <a:rPr lang="fr-FR" dirty="0" err="1">
                <a:solidFill>
                  <a:schemeClr val="tx1"/>
                </a:solidFill>
              </a:rPr>
              <a:t>SeekBar</a:t>
            </a:r>
            <a:r>
              <a:rPr lang="fr-FR" dirty="0">
                <a:solidFill>
                  <a:schemeClr val="tx1"/>
                </a:solidFill>
              </a:rPr>
              <a:t> </a:t>
            </a:r>
          </a:p>
          <a:p>
            <a:pPr marL="228600" indent="-228600">
              <a:buFont typeface="+mj-lt"/>
              <a:buAutoNum type="arabicPeriod"/>
            </a:pPr>
            <a:r>
              <a:rPr lang="fr-FR" dirty="0" err="1">
                <a:solidFill>
                  <a:schemeClr val="tx1"/>
                </a:solidFill>
              </a:rPr>
              <a:t>CheckBox</a:t>
            </a:r>
            <a:r>
              <a:rPr lang="fr-FR" dirty="0">
                <a:solidFill>
                  <a:schemeClr val="tx1"/>
                </a:solidFill>
              </a:rPr>
              <a:t> </a:t>
            </a:r>
          </a:p>
          <a:p>
            <a:pPr marL="228600" indent="-228600">
              <a:buFont typeface="+mj-lt"/>
              <a:buAutoNum type="arabicPeriod"/>
            </a:pPr>
            <a:r>
              <a:rPr lang="fr-FR" dirty="0" err="1">
                <a:solidFill>
                  <a:schemeClr val="tx1"/>
                </a:solidFill>
              </a:rPr>
              <a:t>RadioButton</a:t>
            </a:r>
            <a:endParaRPr lang="fr-FR" dirty="0">
              <a:solidFill>
                <a:schemeClr val="tx1"/>
              </a:solidFill>
            </a:endParaRPr>
          </a:p>
          <a:p>
            <a:pPr marL="228600" indent="-228600">
              <a:buFont typeface="+mj-lt"/>
              <a:buAutoNum type="arabicPeriod"/>
            </a:pPr>
            <a:r>
              <a:rPr lang="fr-FR" dirty="0">
                <a:solidFill>
                  <a:schemeClr val="tx1"/>
                </a:solidFill>
              </a:rPr>
              <a:t>Switch </a:t>
            </a:r>
          </a:p>
          <a:p>
            <a:pPr marL="228600" indent="-228600">
              <a:buFont typeface="+mj-lt"/>
              <a:buAutoNum type="arabicPeriod"/>
            </a:pPr>
            <a:r>
              <a:rPr lang="fr-FR" dirty="0">
                <a:solidFill>
                  <a:schemeClr val="tx1"/>
                </a:solidFill>
              </a:rPr>
              <a:t>Spinner </a:t>
            </a:r>
          </a:p>
          <a:p>
            <a:pPr marL="228600" indent="-228600">
              <a:buFont typeface="+mj-lt"/>
              <a:buAutoNum type="arabicPeriod"/>
            </a:pPr>
            <a:endParaRPr lang="fr-FR" dirty="0">
              <a:solidFill>
                <a:schemeClr val="tx1"/>
              </a:solidFill>
            </a:endParaRP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a:t>Exemples de contrôles d'entrée</a:t>
            </a:r>
          </a:p>
        </p:txBody>
      </p:sp>
      <p:pic>
        <p:nvPicPr>
          <p:cNvPr id="12" name="Google Shape;313;p58">
            <a:extLst>
              <a:ext uri="{FF2B5EF4-FFF2-40B4-BE49-F238E27FC236}">
                <a16:creationId xmlns:a16="http://schemas.microsoft.com/office/drawing/2014/main" id="{459FD76B-AA49-5331-BBB2-205AB1EB080E}"/>
              </a:ext>
            </a:extLst>
          </p:cNvPr>
          <p:cNvPicPr preferRelativeResize="0"/>
          <p:nvPr/>
        </p:nvPicPr>
        <p:blipFill>
          <a:blip r:embed="rId2">
            <a:alphaModFix/>
          </a:blip>
          <a:stretch>
            <a:fillRect/>
          </a:stretch>
        </p:blipFill>
        <p:spPr>
          <a:xfrm>
            <a:off x="3306336" y="4226929"/>
            <a:ext cx="5267325" cy="2028825"/>
          </a:xfrm>
          <a:prstGeom prst="rect">
            <a:avLst/>
          </a:prstGeom>
          <a:noFill/>
          <a:ln>
            <a:noFill/>
          </a:ln>
        </p:spPr>
      </p:pic>
    </p:spTree>
    <p:extLst>
      <p:ext uri="{BB962C8B-B14F-4D97-AF65-F5344CB8AC3E}">
        <p14:creationId xmlns:p14="http://schemas.microsoft.com/office/powerpoint/2010/main" val="35964874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3" name="Content Placeholder 2">
            <a:extLst>
              <a:ext uri="{FF2B5EF4-FFF2-40B4-BE49-F238E27FC236}">
                <a16:creationId xmlns:a16="http://schemas.microsoft.com/office/drawing/2014/main" id="{15AB1C42-331F-F349-1C3E-58A2D096F69F}"/>
              </a:ext>
            </a:extLst>
          </p:cNvPr>
          <p:cNvSpPr>
            <a:spLocks noGrp="1"/>
          </p:cNvSpPr>
          <p:nvPr>
            <p:ph sz="quarter" idx="12"/>
          </p:nvPr>
        </p:nvSpPr>
        <p:spPr/>
        <p:txBody>
          <a:bodyPr/>
          <a:lstStyle/>
          <a:p>
            <a:r>
              <a:rPr lang="fr-FR" dirty="0">
                <a:solidFill>
                  <a:schemeClr val="tx1"/>
                </a:solidFill>
              </a:rPr>
              <a:t>Un moyen de nommer et de normaliser les couleurs dans l'ensemble de l'application.</a:t>
            </a:r>
          </a:p>
          <a:p>
            <a:r>
              <a:rPr lang="fr-FR" dirty="0">
                <a:solidFill>
                  <a:schemeClr val="tx1"/>
                </a:solidFill>
              </a:rPr>
              <a:t>Dans </a:t>
            </a:r>
            <a:r>
              <a:rPr lang="en" sz="1200" dirty="0">
                <a:solidFill>
                  <a:schemeClr val="tx1"/>
                </a:solidFill>
                <a:latin typeface="Courier New"/>
                <a:ea typeface="Courier New"/>
                <a:cs typeface="Courier New"/>
                <a:sym typeface="Courier New"/>
              </a:rPr>
              <a:t>res/values/colors.xml</a:t>
            </a:r>
            <a:r>
              <a:rPr lang="en" sz="1200" dirty="0">
                <a:solidFill>
                  <a:schemeClr val="tx1"/>
                </a:solidFill>
                <a:latin typeface="Roboto"/>
                <a:ea typeface="Roboto"/>
                <a:cs typeface="Roboto"/>
                <a:sym typeface="Roboto"/>
              </a:rPr>
              <a:t>:</a:t>
            </a:r>
            <a:endParaRPr lang="fr-FR" sz="1200" dirty="0">
              <a:solidFill>
                <a:schemeClr val="tx1"/>
              </a:solidFill>
              <a:latin typeface="Roboto"/>
              <a:ea typeface="Roboto"/>
              <a:cs typeface="Roboto"/>
              <a:sym typeface="Roboto"/>
            </a:endParaRPr>
          </a:p>
          <a:p>
            <a:endParaRPr lang="fr-FR" dirty="0">
              <a:latin typeface="Roboto"/>
              <a:ea typeface="Roboto"/>
              <a:sym typeface="Roboto"/>
            </a:endParaRP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&lt;resources&gt;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&lt;color name=</a:t>
            </a:r>
            <a:r>
              <a:rPr lang="en-US" sz="1200" dirty="0">
                <a:solidFill>
                  <a:srgbClr val="388E3C"/>
                </a:solidFill>
                <a:latin typeface="Consolas"/>
                <a:ea typeface="Consolas"/>
                <a:cs typeface="Consolas"/>
                <a:sym typeface="Consolas"/>
              </a:rPr>
              <a:t>"purple_200"</a:t>
            </a:r>
            <a:r>
              <a:rPr lang="en-US" sz="1200" dirty="0">
                <a:latin typeface="Consolas"/>
                <a:ea typeface="Consolas"/>
                <a:cs typeface="Consolas"/>
                <a:sym typeface="Consolas"/>
              </a:rPr>
              <a:t>&gt;#FFBB86FC&lt;/color&gt;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&lt;color name=</a:t>
            </a:r>
            <a:r>
              <a:rPr lang="en-US" sz="1200" dirty="0">
                <a:solidFill>
                  <a:srgbClr val="388E3C"/>
                </a:solidFill>
                <a:latin typeface="Consolas"/>
                <a:ea typeface="Consolas"/>
                <a:cs typeface="Consolas"/>
                <a:sym typeface="Consolas"/>
              </a:rPr>
              <a:t>"purple_500"</a:t>
            </a:r>
            <a:r>
              <a:rPr lang="en-US" sz="1200" dirty="0">
                <a:latin typeface="Consolas"/>
                <a:ea typeface="Consolas"/>
                <a:cs typeface="Consolas"/>
                <a:sym typeface="Consolas"/>
              </a:rPr>
              <a:t>&gt;#FF6200EE&lt;/color&gt;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&lt;color name=</a:t>
            </a:r>
            <a:r>
              <a:rPr lang="en-US" sz="1200" dirty="0">
                <a:solidFill>
                  <a:srgbClr val="388E3C"/>
                </a:solidFill>
                <a:latin typeface="Consolas"/>
                <a:ea typeface="Consolas"/>
                <a:cs typeface="Consolas"/>
                <a:sym typeface="Consolas"/>
              </a:rPr>
              <a:t>"purple_700"</a:t>
            </a:r>
            <a:r>
              <a:rPr lang="en-US" sz="1200" dirty="0">
                <a:latin typeface="Consolas"/>
                <a:ea typeface="Consolas"/>
                <a:cs typeface="Consolas"/>
                <a:sym typeface="Consolas"/>
              </a:rPr>
              <a:t>&gt;#FF3700B3&lt;/color&gt;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&lt;color name=</a:t>
            </a:r>
            <a:r>
              <a:rPr lang="en-US" sz="1200" dirty="0">
                <a:solidFill>
                  <a:srgbClr val="388E3C"/>
                </a:solidFill>
                <a:latin typeface="Consolas"/>
                <a:ea typeface="Consolas"/>
                <a:cs typeface="Consolas"/>
                <a:sym typeface="Consolas"/>
              </a:rPr>
              <a:t>"teal_200"</a:t>
            </a:r>
            <a:r>
              <a:rPr lang="en-US" sz="1200" dirty="0">
                <a:latin typeface="Consolas"/>
                <a:ea typeface="Consolas"/>
                <a:cs typeface="Consolas"/>
                <a:sym typeface="Consolas"/>
              </a:rPr>
              <a:t>&gt;#FF03DAC5&lt;/color&gt;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&lt;color name=</a:t>
            </a:r>
            <a:r>
              <a:rPr lang="en-US" sz="1200" dirty="0">
                <a:solidFill>
                  <a:srgbClr val="388E3C"/>
                </a:solidFill>
                <a:latin typeface="Consolas"/>
                <a:ea typeface="Consolas"/>
                <a:cs typeface="Consolas"/>
                <a:sym typeface="Consolas"/>
              </a:rPr>
              <a:t>"teal_700"</a:t>
            </a:r>
            <a:r>
              <a:rPr lang="en-US" sz="1200" dirty="0">
                <a:latin typeface="Consolas"/>
                <a:ea typeface="Consolas"/>
                <a:cs typeface="Consolas"/>
                <a:sym typeface="Consolas"/>
              </a:rPr>
              <a:t>&gt;#FF018786&lt;/color&gt;</a:t>
            </a:r>
          </a:p>
          <a:p>
            <a:pPr marL="0" lvl="0" indent="0" algn="l" rtl="0">
              <a:spcBef>
                <a:spcPts val="0"/>
              </a:spcBef>
              <a:spcAft>
                <a:spcPts val="0"/>
              </a:spcAft>
              <a:buClr>
                <a:schemeClr val="dk1"/>
              </a:buClr>
              <a:buSzPts val="1100"/>
              <a:buFont typeface="Arial"/>
              <a:buNone/>
            </a:pPr>
            <a:r>
              <a:rPr lang="en-US" sz="1200" dirty="0">
                <a:latin typeface="Consolas"/>
                <a:ea typeface="Consolas"/>
                <a:cs typeface="Consolas"/>
                <a:sym typeface="Consolas"/>
              </a:rPr>
              <a:t>    ...</a:t>
            </a:r>
          </a:p>
          <a:p>
            <a:pPr marL="0" lvl="0" indent="0" algn="l" rtl="0">
              <a:spcBef>
                <a:spcPts val="0"/>
              </a:spcBef>
              <a:spcAft>
                <a:spcPts val="595"/>
              </a:spcAft>
              <a:buClr>
                <a:schemeClr val="dk1"/>
              </a:buClr>
              <a:buSzPts val="1100"/>
              <a:buFont typeface="Arial"/>
              <a:buNone/>
            </a:pPr>
            <a:r>
              <a:rPr lang="en-US" sz="1200" dirty="0">
                <a:latin typeface="Consolas"/>
                <a:ea typeface="Consolas"/>
                <a:cs typeface="Consolas"/>
                <a:sym typeface="Consolas"/>
              </a:rPr>
              <a:t>&lt;/resources&gt;</a:t>
            </a:r>
          </a:p>
          <a:p>
            <a:r>
              <a:rPr lang="fr-FR" dirty="0">
                <a:solidFill>
                  <a:schemeClr val="tx1"/>
                </a:solidFill>
              </a:rPr>
              <a:t>Spécifié en tant que couleurs hexadécimales sous la forme de</a:t>
            </a:r>
            <a:r>
              <a:rPr lang="fr-FR" dirty="0">
                <a:solidFill>
                  <a:schemeClr val="tx1"/>
                </a:solidFill>
                <a:latin typeface="Roboto"/>
                <a:ea typeface="Roboto"/>
                <a:sym typeface="Roboto"/>
              </a:rPr>
              <a:t> </a:t>
            </a:r>
            <a:r>
              <a:rPr lang="en" sz="1200" dirty="0">
                <a:solidFill>
                  <a:schemeClr val="tx1"/>
                </a:solidFill>
                <a:latin typeface="Courier New"/>
                <a:ea typeface="Courier New"/>
                <a:cs typeface="Courier New"/>
                <a:sym typeface="Courier New"/>
              </a:rPr>
              <a:t>#AARRGGBB</a:t>
            </a:r>
            <a:r>
              <a:rPr lang="fr-FR" sz="1200" dirty="0">
                <a:solidFill>
                  <a:schemeClr val="tx1"/>
                </a:solidFill>
                <a:latin typeface="Roboto"/>
                <a:ea typeface="Roboto"/>
                <a:cs typeface="Courier New"/>
                <a:sym typeface="Roboto"/>
              </a:rPr>
              <a:t>.</a:t>
            </a: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Ressources couleurs</a:t>
            </a:r>
          </a:p>
        </p:txBody>
      </p:sp>
      <p:sp>
        <p:nvSpPr>
          <p:cNvPr id="5" name="Content Placeholder 4">
            <a:extLst>
              <a:ext uri="{FF2B5EF4-FFF2-40B4-BE49-F238E27FC236}">
                <a16:creationId xmlns:a16="http://schemas.microsoft.com/office/drawing/2014/main" id="{F13497FC-4526-04FF-F528-03D3A7FB4C7F}"/>
              </a:ext>
            </a:extLst>
          </p:cNvPr>
          <p:cNvSpPr>
            <a:spLocks noGrp="1"/>
          </p:cNvSpPr>
          <p:nvPr>
            <p:ph sz="quarter" idx="14"/>
          </p:nvPr>
        </p:nvSpPr>
        <p:spPr/>
        <p:txBody>
          <a:bodyPr/>
          <a:lstStyle/>
          <a:p>
            <a:r>
              <a:rPr lang="fr-FR" dirty="0">
                <a:solidFill>
                  <a:schemeClr val="tx1"/>
                </a:solidFill>
              </a:rPr>
              <a:t>Un moyen de nommer et de normaliser les valeurs des dimensions dans les mises en page. </a:t>
            </a:r>
          </a:p>
          <a:p>
            <a:pPr marL="171450" indent="-171450">
              <a:buFont typeface="Arial" panose="020B0604020202020204" pitchFamily="34" charset="0"/>
              <a:buChar char="•"/>
            </a:pPr>
            <a:r>
              <a:rPr lang="fr-FR" dirty="0">
                <a:solidFill>
                  <a:schemeClr val="tx1"/>
                </a:solidFill>
              </a:rPr>
              <a:t>Déclarer les valeurs de vos dimensions dans </a:t>
            </a:r>
            <a:r>
              <a:rPr lang="fr-FR" sz="1200" dirty="0" err="1">
                <a:latin typeface="Courier New"/>
                <a:ea typeface="Courier New"/>
                <a:cs typeface="Courier New"/>
                <a:sym typeface="Courier New"/>
              </a:rPr>
              <a:t>res</a:t>
            </a:r>
            <a:r>
              <a:rPr lang="fr-FR" sz="1200" dirty="0">
                <a:latin typeface="Courier New"/>
                <a:ea typeface="Courier New"/>
                <a:cs typeface="Courier New"/>
                <a:sym typeface="Courier New"/>
              </a:rPr>
              <a:t>/values/dimens.xml</a:t>
            </a:r>
            <a:r>
              <a:rPr lang="fr-FR" sz="1200" dirty="0"/>
              <a:t>:</a:t>
            </a:r>
          </a:p>
          <a:p>
            <a:pPr lvl="1">
              <a:spcBef>
                <a:spcPts val="0"/>
              </a:spcBef>
              <a:buClr>
                <a:schemeClr val="dk1"/>
              </a:buClr>
              <a:buSzPts val="1100"/>
            </a:pPr>
            <a:r>
              <a:rPr lang="en-US" dirty="0">
                <a:latin typeface="Consolas"/>
                <a:ea typeface="Consolas"/>
                <a:cs typeface="Consolas"/>
                <a:sym typeface="Consolas"/>
              </a:rPr>
              <a:t>&lt;resources&gt;</a:t>
            </a:r>
          </a:p>
          <a:p>
            <a:pPr lvl="1">
              <a:spcBef>
                <a:spcPts val="0"/>
              </a:spcBef>
              <a:buClr>
                <a:schemeClr val="dk1"/>
              </a:buClr>
              <a:buSzPts val="1100"/>
            </a:pPr>
            <a:r>
              <a:rPr lang="en-US" dirty="0">
                <a:latin typeface="Consolas"/>
                <a:ea typeface="Consolas"/>
                <a:cs typeface="Consolas"/>
                <a:sym typeface="Consolas"/>
              </a:rPr>
              <a:t>    &lt;</a:t>
            </a:r>
            <a:r>
              <a:rPr lang="en-US" dirty="0" err="1">
                <a:latin typeface="Consolas"/>
                <a:ea typeface="Consolas"/>
                <a:cs typeface="Consolas"/>
                <a:sym typeface="Consolas"/>
              </a:rPr>
              <a:t>dimen</a:t>
            </a:r>
            <a:r>
              <a:rPr lang="en-US" dirty="0">
                <a:latin typeface="Consolas"/>
                <a:ea typeface="Consolas"/>
                <a:cs typeface="Consolas"/>
                <a:sym typeface="Consolas"/>
              </a:rPr>
              <a:t> name=</a:t>
            </a:r>
            <a:r>
              <a:rPr lang="en-US" dirty="0">
                <a:solidFill>
                  <a:srgbClr val="388E3C"/>
                </a:solidFill>
                <a:latin typeface="Consolas"/>
                <a:ea typeface="Consolas"/>
                <a:cs typeface="Consolas"/>
                <a:sym typeface="Consolas"/>
              </a:rPr>
              <a:t>"</a:t>
            </a:r>
            <a:r>
              <a:rPr lang="en-US" dirty="0" err="1">
                <a:solidFill>
                  <a:srgbClr val="388E3C"/>
                </a:solidFill>
                <a:latin typeface="Consolas"/>
                <a:ea typeface="Consolas"/>
                <a:cs typeface="Consolas"/>
                <a:sym typeface="Consolas"/>
              </a:rPr>
              <a:t>top_margin</a:t>
            </a:r>
            <a:r>
              <a:rPr lang="en-US" dirty="0">
                <a:solidFill>
                  <a:srgbClr val="388E3C"/>
                </a:solidFill>
                <a:latin typeface="Consolas"/>
                <a:ea typeface="Consolas"/>
                <a:cs typeface="Consolas"/>
                <a:sym typeface="Consolas"/>
              </a:rPr>
              <a:t>"</a:t>
            </a:r>
            <a:r>
              <a:rPr lang="en-US" dirty="0">
                <a:latin typeface="Consolas"/>
                <a:ea typeface="Consolas"/>
                <a:cs typeface="Consolas"/>
                <a:sym typeface="Consolas"/>
              </a:rPr>
              <a:t>&gt;16dp&lt;/</a:t>
            </a:r>
            <a:r>
              <a:rPr lang="en-US" dirty="0" err="1">
                <a:latin typeface="Consolas"/>
                <a:ea typeface="Consolas"/>
                <a:cs typeface="Consolas"/>
                <a:sym typeface="Consolas"/>
              </a:rPr>
              <a:t>dimen</a:t>
            </a:r>
            <a:r>
              <a:rPr lang="en-US" dirty="0">
                <a:latin typeface="Consolas"/>
                <a:ea typeface="Consolas"/>
                <a:cs typeface="Consolas"/>
                <a:sym typeface="Consolas"/>
              </a:rPr>
              <a:t>&gt;</a:t>
            </a:r>
          </a:p>
          <a:p>
            <a:pPr lvl="1">
              <a:spcBef>
                <a:spcPts val="0"/>
              </a:spcBef>
              <a:spcAft>
                <a:spcPts val="595"/>
              </a:spcAft>
              <a:buClr>
                <a:schemeClr val="dk1"/>
              </a:buClr>
              <a:buSzPts val="1100"/>
            </a:pPr>
            <a:r>
              <a:rPr lang="en-US" dirty="0">
                <a:latin typeface="Consolas"/>
                <a:ea typeface="Consolas"/>
                <a:cs typeface="Consolas"/>
                <a:sym typeface="Consolas"/>
              </a:rPr>
              <a:t>&lt;/resources&gt;</a:t>
            </a:r>
          </a:p>
          <a:p>
            <a:pPr marL="171450" indent="-171450">
              <a:buFont typeface="Arial" panose="020B0604020202020204" pitchFamily="34" charset="0"/>
              <a:buChar char="•"/>
            </a:pPr>
            <a:r>
              <a:rPr lang="fr-FR" dirty="0">
                <a:solidFill>
                  <a:schemeClr val="tx1"/>
                </a:solidFill>
              </a:rPr>
              <a:t>Il faut les appeler @dimen/&lt;name&gt; dans les mises en page ou </a:t>
            </a:r>
            <a:r>
              <a:rPr lang="fr-FR" dirty="0" err="1">
                <a:solidFill>
                  <a:schemeClr val="tx1"/>
                </a:solidFill>
              </a:rPr>
              <a:t>R.dimen</a:t>
            </a:r>
            <a:r>
              <a:rPr lang="fr-FR" dirty="0">
                <a:solidFill>
                  <a:schemeClr val="tx1"/>
                </a:solidFill>
              </a:rPr>
              <a:t>.&lt;</a:t>
            </a:r>
            <a:r>
              <a:rPr lang="fr-FR" dirty="0" err="1">
                <a:solidFill>
                  <a:schemeClr val="tx1"/>
                </a:solidFill>
              </a:rPr>
              <a:t>name</a:t>
            </a:r>
            <a:r>
              <a:rPr lang="fr-FR" dirty="0">
                <a:solidFill>
                  <a:schemeClr val="tx1"/>
                </a:solidFill>
              </a:rPr>
              <a:t>&gt; dans le code :</a:t>
            </a:r>
          </a:p>
          <a:p>
            <a:pPr lvl="1">
              <a:spcBef>
                <a:spcPts val="0"/>
              </a:spcBef>
              <a:buClr>
                <a:schemeClr val="dk1"/>
              </a:buClr>
              <a:buSzPts val="1100"/>
            </a:pPr>
            <a:r>
              <a:rPr lang="en-US" dirty="0">
                <a:latin typeface="Consolas"/>
                <a:ea typeface="Consolas"/>
                <a:cs typeface="Consolas"/>
                <a:sym typeface="Consolas"/>
              </a:rPr>
              <a:t>&lt;</a:t>
            </a:r>
            <a:r>
              <a:rPr lang="en-US" dirty="0" err="1">
                <a:latin typeface="Consolas"/>
                <a:ea typeface="Consolas"/>
                <a:cs typeface="Consolas"/>
                <a:sym typeface="Consolas"/>
              </a:rPr>
              <a:t>TextView</a:t>
            </a:r>
            <a:r>
              <a:rPr lang="en-US" dirty="0">
                <a:latin typeface="Consolas"/>
                <a:ea typeface="Consolas"/>
                <a:cs typeface="Consolas"/>
                <a:sym typeface="Consolas"/>
              </a:rPr>
              <a:t> …</a:t>
            </a:r>
          </a:p>
          <a:p>
            <a:pPr lvl="1">
              <a:spcBef>
                <a:spcPts val="0"/>
              </a:spcBef>
              <a:spcAft>
                <a:spcPts val="595"/>
              </a:spcAft>
              <a:buClr>
                <a:schemeClr val="dk1"/>
              </a:buClr>
              <a:buSzPts val="1100"/>
            </a:pPr>
            <a:r>
              <a:rPr lang="en-US" dirty="0">
                <a:latin typeface="Consolas"/>
                <a:ea typeface="Consolas"/>
                <a:cs typeface="Consolas"/>
                <a:sym typeface="Consolas"/>
              </a:rPr>
              <a:t>    </a:t>
            </a:r>
            <a:r>
              <a:rPr lang="en-US" dirty="0" err="1">
                <a:latin typeface="Consolas"/>
                <a:ea typeface="Consolas"/>
                <a:cs typeface="Consolas"/>
                <a:sym typeface="Consolas"/>
              </a:rPr>
              <a:t>android:layout_marginTop</a:t>
            </a:r>
            <a:r>
              <a:rPr lang="en-US" dirty="0">
                <a:latin typeface="Consolas"/>
                <a:ea typeface="Consolas"/>
                <a:cs typeface="Consolas"/>
                <a:sym typeface="Consolas"/>
              </a:rPr>
              <a:t>=</a:t>
            </a:r>
            <a:r>
              <a:rPr lang="en-US" dirty="0">
                <a:solidFill>
                  <a:srgbClr val="388E3C"/>
                </a:solidFill>
                <a:latin typeface="Consolas"/>
                <a:ea typeface="Consolas"/>
                <a:cs typeface="Consolas"/>
                <a:sym typeface="Consolas"/>
              </a:rPr>
              <a:t>"@</a:t>
            </a:r>
            <a:r>
              <a:rPr lang="en-US" dirty="0" err="1">
                <a:solidFill>
                  <a:srgbClr val="388E3C"/>
                </a:solidFill>
                <a:latin typeface="Consolas"/>
                <a:ea typeface="Consolas"/>
                <a:cs typeface="Consolas"/>
                <a:sym typeface="Consolas"/>
              </a:rPr>
              <a:t>dimen</a:t>
            </a:r>
            <a:r>
              <a:rPr lang="en-US" dirty="0">
                <a:solidFill>
                  <a:srgbClr val="388E3C"/>
                </a:solidFill>
                <a:latin typeface="Consolas"/>
                <a:ea typeface="Consolas"/>
                <a:cs typeface="Consolas"/>
                <a:sym typeface="Consolas"/>
              </a:rPr>
              <a:t>/</a:t>
            </a:r>
            <a:r>
              <a:rPr lang="en-US" dirty="0" err="1">
                <a:solidFill>
                  <a:srgbClr val="388E3C"/>
                </a:solidFill>
                <a:latin typeface="Consolas"/>
                <a:ea typeface="Consolas"/>
                <a:cs typeface="Consolas"/>
                <a:sym typeface="Consolas"/>
              </a:rPr>
              <a:t>top_margin</a:t>
            </a:r>
            <a:r>
              <a:rPr lang="en-US" dirty="0">
                <a:solidFill>
                  <a:srgbClr val="388E3C"/>
                </a:solidFill>
                <a:latin typeface="Consolas"/>
                <a:ea typeface="Consolas"/>
                <a:cs typeface="Consolas"/>
                <a:sym typeface="Consolas"/>
              </a:rPr>
              <a:t>"</a:t>
            </a:r>
            <a:r>
              <a:rPr lang="en-US" dirty="0">
                <a:latin typeface="Consolas"/>
                <a:ea typeface="Consolas"/>
                <a:cs typeface="Consolas"/>
                <a:sym typeface="Consolas"/>
              </a:rPr>
              <a:t> /&gt;</a:t>
            </a:r>
          </a:p>
          <a:p>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6" name="Content Placeholder 5">
            <a:extLst>
              <a:ext uri="{FF2B5EF4-FFF2-40B4-BE49-F238E27FC236}">
                <a16:creationId xmlns:a16="http://schemas.microsoft.com/office/drawing/2014/main" id="{8CB620ED-541E-21C7-3560-377B85900778}"/>
              </a:ext>
            </a:extLst>
          </p:cNvPr>
          <p:cNvSpPr>
            <a:spLocks noGrp="1"/>
          </p:cNvSpPr>
          <p:nvPr>
            <p:ph sz="quarter" idx="15"/>
          </p:nvPr>
        </p:nvSpPr>
        <p:spPr/>
        <p:txBody>
          <a:bodyPr/>
          <a:lstStyle/>
          <a:p>
            <a:r>
              <a:rPr lang="fr-FR" dirty="0"/>
              <a:t>Ressources de dimension</a:t>
            </a:r>
          </a:p>
        </p:txBody>
      </p:sp>
    </p:spTree>
    <p:extLst>
      <p:ext uri="{BB962C8B-B14F-4D97-AF65-F5344CB8AC3E}">
        <p14:creationId xmlns:p14="http://schemas.microsoft.com/office/powerpoint/2010/main" val="42903066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Ressources par défaut</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Utilisation des fichiers ressources</a:t>
            </a:r>
          </a:p>
        </p:txBody>
      </p:sp>
      <p:sp>
        <p:nvSpPr>
          <p:cNvPr id="3" name="Content Placeholder 2">
            <a:extLst>
              <a:ext uri="{FF2B5EF4-FFF2-40B4-BE49-F238E27FC236}">
                <a16:creationId xmlns:a16="http://schemas.microsoft.com/office/drawing/2014/main" id="{573CF830-D2D1-7D26-F2D0-715022CE0F5E}"/>
              </a:ext>
            </a:extLst>
          </p:cNvPr>
          <p:cNvSpPr>
            <a:spLocks noGrp="1"/>
          </p:cNvSpPr>
          <p:nvPr>
            <p:ph sz="quarter" idx="12"/>
          </p:nvPr>
        </p:nvSpPr>
        <p:spPr/>
        <p:txBody>
          <a:bodyPr/>
          <a:lstStyle/>
          <a:p>
            <a:pPr marL="171450" indent="-171450">
              <a:buFont typeface="Arial" panose="020B0604020202020204" pitchFamily="34" charset="0"/>
              <a:buChar char="•"/>
            </a:pPr>
            <a:r>
              <a:rPr lang="fr-FR" dirty="0"/>
              <a:t>Toujours fournir des ressources par défaut :</a:t>
            </a:r>
          </a:p>
          <a:p>
            <a:pPr marL="628650" lvl="1" indent="-171450">
              <a:buFont typeface="Arial" panose="020B0604020202020204" pitchFamily="34" charset="0"/>
              <a:buChar char="•"/>
            </a:pPr>
            <a:r>
              <a:rPr lang="fr-FR" dirty="0"/>
              <a:t>nom de répertoire sans qualificatif ;</a:t>
            </a:r>
          </a:p>
          <a:p>
            <a:pPr marL="628650" lvl="1" indent="-171450">
              <a:buFont typeface="Arial" panose="020B0604020202020204" pitchFamily="34" charset="0"/>
              <a:buChar char="•"/>
            </a:pPr>
            <a:r>
              <a:rPr lang="fr-FR" dirty="0" err="1"/>
              <a:t>res</a:t>
            </a:r>
            <a:r>
              <a:rPr lang="fr-FR" dirty="0"/>
              <a:t>/</a:t>
            </a:r>
            <a:r>
              <a:rPr lang="fr-FR" dirty="0" err="1"/>
              <a:t>layout</a:t>
            </a:r>
            <a:r>
              <a:rPr lang="fr-FR" dirty="0"/>
              <a:t>, </a:t>
            </a:r>
            <a:r>
              <a:rPr lang="fr-FR" dirty="0" err="1"/>
              <a:t>res</a:t>
            </a:r>
            <a:r>
              <a:rPr lang="fr-FR" dirty="0"/>
              <a:t>/values, </a:t>
            </a:r>
            <a:r>
              <a:rPr lang="fr-FR" dirty="0" err="1"/>
              <a:t>res</a:t>
            </a:r>
            <a:r>
              <a:rPr lang="fr-FR" dirty="0"/>
              <a:t>/</a:t>
            </a:r>
            <a:r>
              <a:rPr lang="fr-FR" dirty="0" err="1"/>
              <a:t>drawables</a:t>
            </a:r>
            <a:r>
              <a:rPr lang="fr-FR" dirty="0"/>
              <a:t>....</a:t>
            </a:r>
          </a:p>
          <a:p>
            <a:pPr marL="171450" indent="-171450">
              <a:buFont typeface="Arial" panose="020B0604020202020204" pitchFamily="34" charset="0"/>
              <a:buChar char="•"/>
            </a:pPr>
            <a:r>
              <a:rPr lang="fr-FR" dirty="0"/>
              <a:t>Android utilise les ressources par défaut lorsqu'aucune ressource spécifique ne correspond à la configuration ;</a:t>
            </a:r>
          </a:p>
          <a:p>
            <a:pPr marL="171450" indent="-171450">
              <a:buFont typeface="Arial" panose="020B0604020202020204" pitchFamily="34" charset="0"/>
              <a:buChar char="•"/>
            </a:pPr>
            <a:r>
              <a:rPr lang="fr-FR" dirty="0">
                <a:hlinkClick r:id="rId2"/>
              </a:rPr>
              <a:t>Localisation avec les ressources</a:t>
            </a:r>
            <a:r>
              <a:rPr lang="fr-FR" dirty="0"/>
              <a:t>.</a:t>
            </a:r>
          </a:p>
        </p:txBody>
      </p:sp>
    </p:spTree>
    <p:extLst>
      <p:ext uri="{BB962C8B-B14F-4D97-AF65-F5344CB8AC3E}">
        <p14:creationId xmlns:p14="http://schemas.microsoft.com/office/powerpoint/2010/main" val="264563220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1</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Manipulation des fichiers des styles </a:t>
            </a:r>
          </a:p>
          <a:p>
            <a:r>
              <a:rPr lang="fr-FR" sz="1200" dirty="0">
                <a:latin typeface="Calibri" panose="020F0502020204030204" pitchFamily="34" charset="0"/>
              </a:rPr>
              <a:t>Utilisation des fichiers ressources </a:t>
            </a:r>
          </a:p>
          <a:p>
            <a:r>
              <a:rPr lang="fr-FR" sz="1200" b="1" dirty="0">
                <a:solidFill>
                  <a:srgbClr val="FF7800"/>
                </a:solidFill>
              </a:rPr>
              <a:t>Intégration de </a:t>
            </a:r>
            <a:r>
              <a:rPr lang="fr-FR" sz="1200" b="1" dirty="0" err="1">
                <a:solidFill>
                  <a:srgbClr val="FF7800"/>
                </a:solidFill>
              </a:rPr>
              <a:t>Material</a:t>
            </a:r>
            <a:r>
              <a:rPr lang="fr-FR" sz="1200" b="1" dirty="0">
                <a:solidFill>
                  <a:srgbClr val="FF7800"/>
                </a:solidFill>
              </a:rPr>
              <a:t> design </a:t>
            </a:r>
          </a:p>
          <a:p>
            <a:r>
              <a:rPr lang="fr-FR" sz="1200" dirty="0">
                <a:latin typeface="Calibri" panose="020F0502020204030204" pitchFamily="34" charset="0"/>
              </a:rPr>
              <a:t>Maitrise des Canvas</a:t>
            </a:r>
          </a:p>
          <a:p>
            <a:endParaRPr lang="fr-FR" sz="1200" dirty="0"/>
          </a:p>
        </p:txBody>
      </p:sp>
    </p:spTree>
    <p:extLst>
      <p:ext uri="{BB962C8B-B14F-4D97-AF65-F5344CB8AC3E}">
        <p14:creationId xmlns:p14="http://schemas.microsoft.com/office/powerpoint/2010/main" val="35387220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Directives de conception ;</a:t>
            </a:r>
          </a:p>
          <a:p>
            <a:pPr marL="171450" indent="-171450">
              <a:buFont typeface="Arial" panose="020B0604020202020204" pitchFamily="34" charset="0"/>
              <a:buChar char="•"/>
            </a:pPr>
            <a:r>
              <a:rPr lang="fr-FR" dirty="0">
                <a:solidFill>
                  <a:schemeClr val="tx1"/>
                </a:solidFill>
              </a:rPr>
              <a:t>Langage visuel ;</a:t>
            </a:r>
          </a:p>
          <a:p>
            <a:pPr marL="171450" indent="-171450">
              <a:buFont typeface="Arial" panose="020B0604020202020204" pitchFamily="34" charset="0"/>
              <a:buChar char="•"/>
            </a:pPr>
            <a:r>
              <a:rPr lang="fr-FR" dirty="0">
                <a:solidFill>
                  <a:schemeClr val="tx1"/>
                </a:solidFill>
              </a:rPr>
              <a:t>Combiner les principes classiques d'un bon design avec l'innovation et les possibilités de la technologie et de la science ;</a:t>
            </a:r>
          </a:p>
          <a:p>
            <a:pPr marL="171450" indent="-171450">
              <a:buFont typeface="Arial" panose="020B0604020202020204" pitchFamily="34" charset="0"/>
              <a:buChar char="•"/>
            </a:pPr>
            <a:r>
              <a:rPr lang="fr-FR" dirty="0">
                <a:solidFill>
                  <a:schemeClr val="tx1"/>
                </a:solidFill>
              </a:rPr>
              <a:t>Spécifications du design des matériaux.</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Qu'est-ce que le </a:t>
            </a:r>
            <a:r>
              <a:rPr lang="fr-FR" dirty="0" err="1"/>
              <a:t>Material</a:t>
            </a:r>
            <a:r>
              <a:rPr lang="fr-FR" dirty="0"/>
              <a:t> Design ?</a:t>
            </a:r>
          </a:p>
        </p:txBody>
      </p:sp>
      <p:sp>
        <p:nvSpPr>
          <p:cNvPr id="6" name="Content Placeholder 5">
            <a:extLst>
              <a:ext uri="{FF2B5EF4-FFF2-40B4-BE49-F238E27FC236}">
                <a16:creationId xmlns:a16="http://schemas.microsoft.com/office/drawing/2014/main" id="{B3068519-C4C9-BD96-B718-A762D528E8C3}"/>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Environnement tridimensionnel contenant de la lumière, de la matière et des ombres ;</a:t>
            </a:r>
          </a:p>
          <a:p>
            <a:pPr marL="171450" indent="-171450">
              <a:buFont typeface="Arial" panose="020B0604020202020204" pitchFamily="34" charset="0"/>
              <a:buChar char="•"/>
            </a:pPr>
            <a:r>
              <a:rPr lang="fr-FR" dirty="0">
                <a:solidFill>
                  <a:schemeClr val="tx1"/>
                </a:solidFill>
              </a:rPr>
              <a:t>Les surfaces et les bords fournissent des repères visuels ancrés dans la réalité ;</a:t>
            </a:r>
          </a:p>
          <a:p>
            <a:pPr marL="171450" indent="-171450">
              <a:buFont typeface="Arial" panose="020B0604020202020204" pitchFamily="34" charset="0"/>
              <a:buChar char="•"/>
            </a:pPr>
            <a:r>
              <a:rPr lang="fr-FR" dirty="0">
                <a:solidFill>
                  <a:schemeClr val="tx1"/>
                </a:solidFill>
              </a:rPr>
              <a:t>Les principes fondamentaux de la lumière, de la surface et du mouvement expliquent comment les objets se déplacent, interagissent et existent dans l'espace et les uns par rapport aux autres.</a:t>
            </a:r>
          </a:p>
          <a:p>
            <a:pPr marL="171450" indent="-171450">
              <a:buFont typeface="Arial" panose="020B0604020202020204" pitchFamily="34" charset="0"/>
              <a:buChar char="•"/>
            </a:pPr>
            <a:endParaRPr lang="fr-FR" dirty="0">
              <a:solidFill>
                <a:schemeClr val="tx1"/>
              </a:solidFill>
            </a:endParaRP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p:txBody>
          <a:bodyPr/>
          <a:lstStyle/>
          <a:p>
            <a:r>
              <a:rPr lang="fr-FR" dirty="0"/>
              <a:t>Métaphore du matériel</a:t>
            </a:r>
          </a:p>
        </p:txBody>
      </p:sp>
      <p:pic>
        <p:nvPicPr>
          <p:cNvPr id="5" name="Google Shape;121;p19">
            <a:extLst>
              <a:ext uri="{FF2B5EF4-FFF2-40B4-BE49-F238E27FC236}">
                <a16:creationId xmlns:a16="http://schemas.microsoft.com/office/drawing/2014/main" id="{078E5AEE-881B-F8FF-FAD3-3B78937272FB}"/>
              </a:ext>
            </a:extLst>
          </p:cNvPr>
          <p:cNvPicPr preferRelativeResize="0"/>
          <p:nvPr/>
        </p:nvPicPr>
        <p:blipFill>
          <a:blip r:embed="rId2">
            <a:alphaModFix/>
          </a:blip>
          <a:stretch>
            <a:fillRect/>
          </a:stretch>
        </p:blipFill>
        <p:spPr>
          <a:xfrm>
            <a:off x="1679948" y="4200503"/>
            <a:ext cx="3300101" cy="1775224"/>
          </a:xfrm>
          <a:prstGeom prst="rect">
            <a:avLst/>
          </a:prstGeom>
          <a:noFill/>
          <a:ln>
            <a:noFill/>
          </a:ln>
        </p:spPr>
      </p:pic>
      <p:pic>
        <p:nvPicPr>
          <p:cNvPr id="9" name="Google Shape;129;p20">
            <a:extLst>
              <a:ext uri="{FF2B5EF4-FFF2-40B4-BE49-F238E27FC236}">
                <a16:creationId xmlns:a16="http://schemas.microsoft.com/office/drawing/2014/main" id="{B35F7D2D-91AE-576C-6D0E-963283AF7C0F}"/>
              </a:ext>
            </a:extLst>
          </p:cNvPr>
          <p:cNvPicPr preferRelativeResize="0"/>
          <p:nvPr/>
        </p:nvPicPr>
        <p:blipFill>
          <a:blip r:embed="rId3">
            <a:alphaModFix/>
          </a:blip>
          <a:stretch>
            <a:fillRect/>
          </a:stretch>
        </p:blipFill>
        <p:spPr>
          <a:xfrm>
            <a:off x="7805826" y="3959526"/>
            <a:ext cx="2101500" cy="2101500"/>
          </a:xfrm>
          <a:prstGeom prst="rect">
            <a:avLst/>
          </a:prstGeom>
          <a:noFill/>
          <a:ln>
            <a:noFill/>
          </a:ln>
        </p:spPr>
      </p:pic>
    </p:spTree>
    <p:extLst>
      <p:ext uri="{BB962C8B-B14F-4D97-AF65-F5344CB8AC3E}">
        <p14:creationId xmlns:p14="http://schemas.microsoft.com/office/powerpoint/2010/main" val="170099777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a:solidFill>
                  <a:schemeClr val="tx1"/>
                </a:solidFill>
              </a:rPr>
              <a:t>Les éléments de l'application Android doivent se comporter de la même manière que les matériaux du monde réel. </a:t>
            </a:r>
          </a:p>
          <a:p>
            <a:pPr marL="171450" indent="-171450">
              <a:buFont typeface="Arial" panose="020B0604020202020204" pitchFamily="34" charset="0"/>
              <a:buChar char="•"/>
            </a:pPr>
            <a:r>
              <a:rPr lang="fr-FR" dirty="0">
                <a:solidFill>
                  <a:schemeClr val="tx1"/>
                </a:solidFill>
              </a:rPr>
              <a:t>projeter des ombres ;</a:t>
            </a:r>
          </a:p>
          <a:p>
            <a:pPr marL="171450" indent="-171450">
              <a:buFont typeface="Arial" panose="020B0604020202020204" pitchFamily="34" charset="0"/>
              <a:buChar char="•"/>
            </a:pPr>
            <a:r>
              <a:rPr lang="fr-FR" dirty="0">
                <a:solidFill>
                  <a:schemeClr val="tx1"/>
                </a:solidFill>
              </a:rPr>
              <a:t>Occuper l'espace ;</a:t>
            </a:r>
          </a:p>
          <a:p>
            <a:pPr marL="171450" indent="-171450">
              <a:buFont typeface="Arial" panose="020B0604020202020204" pitchFamily="34" charset="0"/>
              <a:buChar char="•"/>
            </a:pPr>
            <a:r>
              <a:rPr lang="fr-FR" dirty="0">
                <a:solidFill>
                  <a:schemeClr val="tx1"/>
                </a:solidFill>
              </a:rPr>
              <a:t>Interagir les uns avec les autres.</a:t>
            </a:r>
          </a:p>
          <a:p>
            <a:endParaRPr lang="fr-FR" dirty="0">
              <a:solidFill>
                <a:schemeClr val="tx1"/>
              </a:solidFill>
            </a:endParaRP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Le design matériel dans l'application </a:t>
            </a:r>
          </a:p>
        </p:txBody>
      </p:sp>
      <p:sp>
        <p:nvSpPr>
          <p:cNvPr id="6" name="Content Placeholder 5">
            <a:extLst>
              <a:ext uri="{FF2B5EF4-FFF2-40B4-BE49-F238E27FC236}">
                <a16:creationId xmlns:a16="http://schemas.microsoft.com/office/drawing/2014/main" id="{B3068519-C4C9-BD96-B718-A762D528E8C3}"/>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Choisir délibérément les couleurs ;</a:t>
            </a:r>
          </a:p>
          <a:p>
            <a:pPr marL="171450" indent="-171450">
              <a:buFont typeface="Arial" panose="020B0604020202020204" pitchFamily="34" charset="0"/>
              <a:buChar char="•"/>
            </a:pPr>
            <a:r>
              <a:rPr lang="fr-FR" dirty="0">
                <a:solidFill>
                  <a:schemeClr val="tx1"/>
                </a:solidFill>
              </a:rPr>
              <a:t>Remplir l'écran d'un bout à l'autre ;</a:t>
            </a:r>
          </a:p>
          <a:p>
            <a:pPr marL="171450" indent="-171450">
              <a:buFont typeface="Arial" panose="020B0604020202020204" pitchFamily="34" charset="0"/>
              <a:buChar char="•"/>
            </a:pPr>
            <a:r>
              <a:rPr lang="fr-FR" dirty="0">
                <a:solidFill>
                  <a:schemeClr val="tx1"/>
                </a:solidFill>
              </a:rPr>
              <a:t>Utiliser une typographie à grande échelle ;</a:t>
            </a:r>
          </a:p>
          <a:p>
            <a:pPr marL="171450" indent="-171450">
              <a:buFont typeface="Arial" panose="020B0604020202020204" pitchFamily="34" charset="0"/>
              <a:buChar char="•"/>
            </a:pPr>
            <a:r>
              <a:rPr lang="fr-FR" dirty="0">
                <a:solidFill>
                  <a:schemeClr val="tx1"/>
                </a:solidFill>
              </a:rPr>
              <a:t>Utiliser intentionnellement les espaces blancs ;</a:t>
            </a:r>
          </a:p>
          <a:p>
            <a:pPr marL="171450" indent="-171450">
              <a:buFont typeface="Arial" panose="020B0604020202020204" pitchFamily="34" charset="0"/>
              <a:buChar char="•"/>
            </a:pPr>
            <a:r>
              <a:rPr lang="fr-FR" dirty="0">
                <a:solidFill>
                  <a:schemeClr val="tx1"/>
                </a:solidFill>
              </a:rPr>
              <a:t>Mettre l'accent sur l'action de l'utilisateur ;</a:t>
            </a:r>
          </a:p>
          <a:p>
            <a:pPr marL="171450" indent="-171450">
              <a:buFont typeface="Arial" panose="020B0604020202020204" pitchFamily="34" charset="0"/>
              <a:buChar char="•"/>
            </a:pPr>
            <a:r>
              <a:rPr lang="fr-FR" dirty="0">
                <a:solidFill>
                  <a:schemeClr val="tx1"/>
                </a:solidFill>
              </a:rPr>
              <a:t>Rendre les fonctionnalités évidentes.</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p:txBody>
          <a:bodyPr/>
          <a:lstStyle/>
          <a:p>
            <a:r>
              <a:rPr lang="en" dirty="0"/>
              <a:t>Bold, graphic, intentional</a:t>
            </a:r>
            <a:endParaRPr lang="fr-FR" dirty="0"/>
          </a:p>
        </p:txBody>
      </p:sp>
      <p:pic>
        <p:nvPicPr>
          <p:cNvPr id="3" name="Google Shape;138;p21">
            <a:extLst>
              <a:ext uri="{FF2B5EF4-FFF2-40B4-BE49-F238E27FC236}">
                <a16:creationId xmlns:a16="http://schemas.microsoft.com/office/drawing/2014/main" id="{681A0020-5901-4F81-22FF-F8159C0F85FB}"/>
              </a:ext>
            </a:extLst>
          </p:cNvPr>
          <p:cNvPicPr preferRelativeResize="0"/>
          <p:nvPr/>
        </p:nvPicPr>
        <p:blipFill>
          <a:blip r:embed="rId2">
            <a:alphaModFix/>
          </a:blip>
          <a:stretch>
            <a:fillRect/>
          </a:stretch>
        </p:blipFill>
        <p:spPr>
          <a:xfrm>
            <a:off x="2279249" y="4030735"/>
            <a:ext cx="2101500" cy="2101500"/>
          </a:xfrm>
          <a:prstGeom prst="rect">
            <a:avLst/>
          </a:prstGeom>
          <a:noFill/>
          <a:ln>
            <a:noFill/>
          </a:ln>
        </p:spPr>
      </p:pic>
      <p:pic>
        <p:nvPicPr>
          <p:cNvPr id="4" name="Google Shape;145;p22">
            <a:extLst>
              <a:ext uri="{FF2B5EF4-FFF2-40B4-BE49-F238E27FC236}">
                <a16:creationId xmlns:a16="http://schemas.microsoft.com/office/drawing/2014/main" id="{18B9E225-CF79-92E4-EC13-CB836D56D804}"/>
              </a:ext>
            </a:extLst>
          </p:cNvPr>
          <p:cNvPicPr preferRelativeResize="0"/>
          <p:nvPr/>
        </p:nvPicPr>
        <p:blipFill>
          <a:blip r:embed="rId3">
            <a:alphaModFix/>
          </a:blip>
          <a:stretch>
            <a:fillRect/>
          </a:stretch>
        </p:blipFill>
        <p:spPr>
          <a:xfrm>
            <a:off x="7499249" y="4030735"/>
            <a:ext cx="2101500" cy="2101500"/>
          </a:xfrm>
          <a:prstGeom prst="rect">
            <a:avLst/>
          </a:prstGeom>
          <a:noFill/>
          <a:ln>
            <a:noFill/>
          </a:ln>
        </p:spPr>
      </p:pic>
    </p:spTree>
    <p:extLst>
      <p:ext uri="{BB962C8B-B14F-4D97-AF65-F5344CB8AC3E}">
        <p14:creationId xmlns:p14="http://schemas.microsoft.com/office/powerpoint/2010/main" val="2102579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a:solidFill>
                  <a:schemeClr val="tx1"/>
                </a:solidFill>
              </a:rPr>
              <a:t>Les images aident à communiquer et à différencier l'application.</a:t>
            </a:r>
          </a:p>
          <a:p>
            <a:r>
              <a:rPr lang="fr-FR" dirty="0">
                <a:solidFill>
                  <a:schemeClr val="tx1"/>
                </a:solidFill>
              </a:rPr>
              <a:t>devraient être : </a:t>
            </a:r>
          </a:p>
          <a:p>
            <a:pPr marL="171450" indent="-171450">
              <a:buFont typeface="Arial" panose="020B0604020202020204" pitchFamily="34" charset="0"/>
              <a:buChar char="•"/>
            </a:pPr>
            <a:r>
              <a:rPr lang="fr-FR" dirty="0">
                <a:solidFill>
                  <a:schemeClr val="tx1"/>
                </a:solidFill>
              </a:rPr>
              <a:t>Pertinents ;</a:t>
            </a:r>
          </a:p>
          <a:p>
            <a:pPr marL="171450" indent="-171450">
              <a:buFont typeface="Arial" panose="020B0604020202020204" pitchFamily="34" charset="0"/>
              <a:buChar char="•"/>
            </a:pPr>
            <a:r>
              <a:rPr lang="fr-FR" dirty="0">
                <a:solidFill>
                  <a:schemeClr val="tx1"/>
                </a:solidFill>
              </a:rPr>
              <a:t>Informatifs ;</a:t>
            </a:r>
          </a:p>
          <a:p>
            <a:pPr marL="171450" indent="-171450">
              <a:buFont typeface="Arial" panose="020B0604020202020204" pitchFamily="34" charset="0"/>
              <a:buChar char="•"/>
            </a:pPr>
            <a:r>
              <a:rPr lang="fr-FR" dirty="0">
                <a:solidFill>
                  <a:schemeClr val="tx1"/>
                </a:solidFill>
              </a:rPr>
              <a:t>Séduisants.</a:t>
            </a:r>
          </a:p>
          <a:p>
            <a:endParaRPr lang="fr-FR" dirty="0">
              <a:solidFill>
                <a:schemeClr val="tx1"/>
              </a:solidFill>
            </a:endParaRPr>
          </a:p>
          <a:p>
            <a:r>
              <a:rPr lang="fr-FR" dirty="0">
                <a:solidFill>
                  <a:schemeClr val="tx1"/>
                </a:solidFill>
              </a:rPr>
              <a:t>Bonnes pratiques :</a:t>
            </a:r>
          </a:p>
          <a:p>
            <a:pPr marL="171450" indent="-171450">
              <a:buFont typeface="Arial" panose="020B0604020202020204" pitchFamily="34" charset="0"/>
              <a:buChar char="•"/>
            </a:pPr>
            <a:r>
              <a:rPr lang="fr-FR" dirty="0">
                <a:solidFill>
                  <a:schemeClr val="tx1"/>
                </a:solidFill>
              </a:rPr>
              <a:t>Utilisation avec du texte ;</a:t>
            </a:r>
          </a:p>
          <a:p>
            <a:pPr marL="171450" indent="-171450">
              <a:buFont typeface="Arial" panose="020B0604020202020204" pitchFamily="34" charset="0"/>
              <a:buChar char="•"/>
            </a:pPr>
            <a:r>
              <a:rPr lang="fr-FR" dirty="0">
                <a:solidFill>
                  <a:schemeClr val="tx1"/>
                </a:solidFill>
              </a:rPr>
              <a:t>Images originales ;</a:t>
            </a:r>
          </a:p>
          <a:p>
            <a:pPr marL="171450" indent="-171450">
              <a:buFont typeface="Arial" panose="020B0604020202020204" pitchFamily="34" charset="0"/>
              <a:buChar char="•"/>
            </a:pPr>
            <a:r>
              <a:rPr lang="fr-FR" dirty="0">
                <a:solidFill>
                  <a:schemeClr val="tx1"/>
                </a:solidFill>
              </a:rPr>
              <a:t>Fournir un point d'intérêt ;</a:t>
            </a:r>
          </a:p>
          <a:p>
            <a:pPr marL="171450" indent="-171450">
              <a:buFont typeface="Arial" panose="020B0604020202020204" pitchFamily="34" charset="0"/>
              <a:buChar char="•"/>
            </a:pPr>
            <a:r>
              <a:rPr lang="fr-FR" dirty="0">
                <a:solidFill>
                  <a:schemeClr val="tx1"/>
                </a:solidFill>
              </a:rPr>
              <a:t>Construire un récit.</a:t>
            </a: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Imagerie</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p:txBody>
          <a:bodyPr/>
          <a:lstStyle/>
          <a:p>
            <a:r>
              <a:rPr lang="fr-FR" dirty="0"/>
              <a:t>Typographie</a:t>
            </a:r>
          </a:p>
        </p:txBody>
      </p:sp>
      <p:pic>
        <p:nvPicPr>
          <p:cNvPr id="5" name="Google Shape;169;p25">
            <a:extLst>
              <a:ext uri="{FF2B5EF4-FFF2-40B4-BE49-F238E27FC236}">
                <a16:creationId xmlns:a16="http://schemas.microsoft.com/office/drawing/2014/main" id="{C7A47613-0B42-6A92-39EC-42A1D35F390A}"/>
              </a:ext>
            </a:extLst>
          </p:cNvPr>
          <p:cNvPicPr preferRelativeResize="0">
            <a:picLocks noGrp="1"/>
          </p:cNvPicPr>
          <p:nvPr>
            <p:ph sz="quarter" idx="14"/>
          </p:nvPr>
        </p:nvPicPr>
        <p:blipFill>
          <a:blip r:embed="rId2">
            <a:alphaModFix/>
          </a:blip>
          <a:stretch>
            <a:fillRect/>
          </a:stretch>
        </p:blipFill>
        <p:spPr>
          <a:xfrm>
            <a:off x="6794592" y="1943100"/>
            <a:ext cx="4124141" cy="4514850"/>
          </a:xfrm>
          <a:prstGeom prst="rect">
            <a:avLst/>
          </a:prstGeom>
          <a:noFill/>
          <a:ln>
            <a:noFill/>
          </a:ln>
        </p:spPr>
      </p:pic>
    </p:spTree>
    <p:extLst>
      <p:ext uri="{BB962C8B-B14F-4D97-AF65-F5344CB8AC3E}">
        <p14:creationId xmlns:p14="http://schemas.microsoft.com/office/powerpoint/2010/main" val="36668003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r>
              <a:rPr lang="fr-FR" dirty="0" err="1">
                <a:solidFill>
                  <a:schemeClr val="tx1"/>
                </a:solidFill>
              </a:rPr>
              <a:t>Roboto</a:t>
            </a:r>
            <a:r>
              <a:rPr lang="fr-FR" dirty="0">
                <a:solidFill>
                  <a:schemeClr val="tx1"/>
                </a:solidFill>
              </a:rPr>
              <a:t> est la police de caractères standard sur Android ;</a:t>
            </a:r>
          </a:p>
          <a:p>
            <a:r>
              <a:rPr lang="fr-FR" dirty="0" err="1">
                <a:solidFill>
                  <a:schemeClr val="tx1"/>
                </a:solidFill>
              </a:rPr>
              <a:t>Roboto</a:t>
            </a:r>
            <a:r>
              <a:rPr lang="fr-FR" dirty="0">
                <a:solidFill>
                  <a:schemeClr val="tx1"/>
                </a:solidFill>
              </a:rPr>
              <a:t> a 6 niveaux de poids :</a:t>
            </a:r>
          </a:p>
          <a:p>
            <a:pPr marL="171450" indent="-171450">
              <a:buFont typeface="Arial" panose="020B0604020202020204" pitchFamily="34" charset="0"/>
              <a:buChar char="•"/>
            </a:pPr>
            <a:r>
              <a:rPr lang="fr-FR" dirty="0">
                <a:solidFill>
                  <a:schemeClr val="tx1"/>
                </a:solidFill>
              </a:rPr>
              <a:t>Mince</a:t>
            </a:r>
          </a:p>
          <a:p>
            <a:pPr marL="171450" indent="-171450">
              <a:buFont typeface="Arial" panose="020B0604020202020204" pitchFamily="34" charset="0"/>
              <a:buChar char="•"/>
            </a:pPr>
            <a:r>
              <a:rPr lang="fr-FR" dirty="0">
                <a:solidFill>
                  <a:schemeClr val="tx1"/>
                </a:solidFill>
              </a:rPr>
              <a:t>Léger</a:t>
            </a:r>
          </a:p>
          <a:p>
            <a:pPr marL="171450" indent="-171450">
              <a:buFont typeface="Arial" panose="020B0604020202020204" pitchFamily="34" charset="0"/>
              <a:buChar char="•"/>
            </a:pPr>
            <a:r>
              <a:rPr lang="fr-FR" dirty="0">
                <a:solidFill>
                  <a:schemeClr val="tx1"/>
                </a:solidFill>
              </a:rPr>
              <a:t>Régulier</a:t>
            </a:r>
          </a:p>
          <a:p>
            <a:pPr marL="171450" indent="-171450">
              <a:buFont typeface="Arial" panose="020B0604020202020204" pitchFamily="34" charset="0"/>
              <a:buChar char="•"/>
            </a:pPr>
            <a:r>
              <a:rPr lang="fr-FR" dirty="0">
                <a:solidFill>
                  <a:schemeClr val="tx1"/>
                </a:solidFill>
              </a:rPr>
              <a:t>Moyen</a:t>
            </a:r>
          </a:p>
          <a:p>
            <a:pPr marL="171450" indent="-171450">
              <a:buFont typeface="Arial" panose="020B0604020202020204" pitchFamily="34" charset="0"/>
              <a:buChar char="•"/>
            </a:pPr>
            <a:r>
              <a:rPr lang="fr-FR" dirty="0">
                <a:solidFill>
                  <a:schemeClr val="tx1"/>
                </a:solidFill>
              </a:rPr>
              <a:t>Gras</a:t>
            </a:r>
          </a:p>
          <a:p>
            <a:pPr marL="171450" indent="-171450">
              <a:buFont typeface="Arial" panose="020B0604020202020204" pitchFamily="34" charset="0"/>
              <a:buChar char="•"/>
            </a:pPr>
            <a:r>
              <a:rPr lang="fr-FR" dirty="0">
                <a:solidFill>
                  <a:schemeClr val="tx1"/>
                </a:solidFill>
              </a:rPr>
              <a:t>Noir</a:t>
            </a: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en" dirty="0"/>
              <a:t>Roboto typeface</a:t>
            </a:r>
            <a:endParaRPr lang="fr-FR" dirty="0"/>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6246576" y="1616658"/>
            <a:ext cx="5272134" cy="334972"/>
          </a:xfrm>
        </p:spPr>
        <p:txBody>
          <a:bodyPr/>
          <a:lstStyle/>
          <a:p>
            <a:r>
              <a:rPr lang="fr-FR" dirty="0"/>
              <a:t>Styles de police et échelle</a:t>
            </a:r>
          </a:p>
        </p:txBody>
      </p:sp>
      <p:sp>
        <p:nvSpPr>
          <p:cNvPr id="4" name="Content Placeholder 3">
            <a:extLst>
              <a:ext uri="{FF2B5EF4-FFF2-40B4-BE49-F238E27FC236}">
                <a16:creationId xmlns:a16="http://schemas.microsoft.com/office/drawing/2014/main" id="{0E319EF9-2917-E20B-52C8-D5E791188064}"/>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Un trop grand nombre de tailles prête à confusion et ne donne pas une bonne apparence ;</a:t>
            </a:r>
          </a:p>
          <a:p>
            <a:pPr marL="171450" indent="-171450">
              <a:buFont typeface="Arial" panose="020B0604020202020204" pitchFamily="34" charset="0"/>
              <a:buChar char="•"/>
            </a:pPr>
            <a:r>
              <a:rPr lang="fr-FR" dirty="0">
                <a:solidFill>
                  <a:schemeClr val="tx1"/>
                </a:solidFill>
              </a:rPr>
              <a:t>Un ensemble limité de tailles qui fonctionnent bien ensemble.</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pic>
        <p:nvPicPr>
          <p:cNvPr id="6" name="Google Shape;177;p26">
            <a:extLst>
              <a:ext uri="{FF2B5EF4-FFF2-40B4-BE49-F238E27FC236}">
                <a16:creationId xmlns:a16="http://schemas.microsoft.com/office/drawing/2014/main" id="{070BAD87-F934-F8E0-BFCC-93AB20427536}"/>
              </a:ext>
            </a:extLst>
          </p:cNvPr>
          <p:cNvPicPr preferRelativeResize="0"/>
          <p:nvPr/>
        </p:nvPicPr>
        <p:blipFill>
          <a:blip r:embed="rId2">
            <a:alphaModFix/>
          </a:blip>
          <a:stretch>
            <a:fillRect/>
          </a:stretch>
        </p:blipFill>
        <p:spPr>
          <a:xfrm>
            <a:off x="3017637" y="2487564"/>
            <a:ext cx="2288223" cy="2288223"/>
          </a:xfrm>
          <a:prstGeom prst="rect">
            <a:avLst/>
          </a:prstGeom>
          <a:noFill/>
          <a:ln>
            <a:noFill/>
          </a:ln>
        </p:spPr>
      </p:pic>
      <p:pic>
        <p:nvPicPr>
          <p:cNvPr id="7" name="Google Shape;185;p27">
            <a:extLst>
              <a:ext uri="{FF2B5EF4-FFF2-40B4-BE49-F238E27FC236}">
                <a16:creationId xmlns:a16="http://schemas.microsoft.com/office/drawing/2014/main" id="{5005C3BD-3CBC-8175-33A1-BC03A160658F}"/>
              </a:ext>
            </a:extLst>
          </p:cNvPr>
          <p:cNvPicPr preferRelativeResize="0"/>
          <p:nvPr/>
        </p:nvPicPr>
        <p:blipFill>
          <a:blip r:embed="rId3">
            <a:alphaModFix/>
          </a:blip>
          <a:stretch>
            <a:fillRect/>
          </a:stretch>
        </p:blipFill>
        <p:spPr>
          <a:xfrm>
            <a:off x="6806764" y="3103887"/>
            <a:ext cx="4151758" cy="3102887"/>
          </a:xfrm>
          <a:prstGeom prst="rect">
            <a:avLst/>
          </a:prstGeom>
          <a:noFill/>
          <a:ln>
            <a:noFill/>
          </a:ln>
        </p:spPr>
      </p:pic>
      <p:sp>
        <p:nvSpPr>
          <p:cNvPr id="11" name="TextBox 10">
            <a:extLst>
              <a:ext uri="{FF2B5EF4-FFF2-40B4-BE49-F238E27FC236}">
                <a16:creationId xmlns:a16="http://schemas.microsoft.com/office/drawing/2014/main" id="{BE6D2733-51EF-F1E5-6E5B-72B9FF751A93}"/>
              </a:ext>
            </a:extLst>
          </p:cNvPr>
          <p:cNvSpPr txBox="1"/>
          <p:nvPr/>
        </p:nvSpPr>
        <p:spPr>
          <a:xfrm>
            <a:off x="6649872" y="2891333"/>
            <a:ext cx="1211238" cy="3422347"/>
          </a:xfrm>
          <a:prstGeom prst="rect">
            <a:avLst/>
          </a:prstGeom>
          <a:solidFill>
            <a:schemeClr val="bg1"/>
          </a:solidFill>
        </p:spPr>
        <p:txBody>
          <a:bodyPr wrap="square">
            <a:spAutoFit/>
          </a:bodyPr>
          <a:lstStyle/>
          <a:p>
            <a:pPr marL="0" lvl="0" indent="0" algn="l" rtl="0">
              <a:lnSpc>
                <a:spcPts val="2100"/>
              </a:lnSpc>
              <a:spcBef>
                <a:spcPts val="0"/>
              </a:spcBef>
              <a:spcAft>
                <a:spcPts val="0"/>
              </a:spcAft>
              <a:buNone/>
            </a:pPr>
            <a:r>
              <a:rPr lang="en-US" sz="1200" dirty="0"/>
              <a:t>Display 4</a:t>
            </a:r>
          </a:p>
          <a:p>
            <a:pPr marL="0" lvl="0" indent="0" algn="l" rtl="0">
              <a:lnSpc>
                <a:spcPts val="2100"/>
              </a:lnSpc>
              <a:spcBef>
                <a:spcPts val="0"/>
              </a:spcBef>
              <a:spcAft>
                <a:spcPts val="0"/>
              </a:spcAft>
              <a:buNone/>
            </a:pPr>
            <a:endParaRPr lang="en-US" sz="1200" dirty="0"/>
          </a:p>
          <a:p>
            <a:pPr marL="0" lvl="0" indent="0" algn="l" rtl="0">
              <a:lnSpc>
                <a:spcPts val="2200"/>
              </a:lnSpc>
              <a:spcBef>
                <a:spcPts val="0"/>
              </a:spcBef>
              <a:spcAft>
                <a:spcPts val="0"/>
              </a:spcAft>
              <a:buNone/>
            </a:pPr>
            <a:r>
              <a:rPr lang="en-US" sz="1200" dirty="0"/>
              <a:t>Display 3</a:t>
            </a:r>
          </a:p>
          <a:p>
            <a:pPr marL="0" lvl="0" indent="0" algn="l" rtl="0">
              <a:lnSpc>
                <a:spcPts val="2200"/>
              </a:lnSpc>
              <a:spcBef>
                <a:spcPts val="0"/>
              </a:spcBef>
              <a:spcAft>
                <a:spcPts val="0"/>
              </a:spcAft>
              <a:buNone/>
            </a:pPr>
            <a:r>
              <a:rPr lang="en-US" sz="1200" dirty="0"/>
              <a:t>Display 2</a:t>
            </a:r>
          </a:p>
          <a:p>
            <a:pPr marL="0" lvl="0" indent="0" algn="l" rtl="0">
              <a:lnSpc>
                <a:spcPts val="2200"/>
              </a:lnSpc>
              <a:spcBef>
                <a:spcPts val="0"/>
              </a:spcBef>
              <a:spcAft>
                <a:spcPts val="0"/>
              </a:spcAft>
              <a:buNone/>
            </a:pPr>
            <a:r>
              <a:rPr lang="en-US" sz="1200" dirty="0"/>
              <a:t>Display  1</a:t>
            </a:r>
          </a:p>
          <a:p>
            <a:pPr marL="0" lvl="0" indent="0" algn="l" rtl="0">
              <a:lnSpc>
                <a:spcPts val="2200"/>
              </a:lnSpc>
              <a:spcBef>
                <a:spcPts val="0"/>
              </a:spcBef>
              <a:spcAft>
                <a:spcPts val="0"/>
              </a:spcAft>
              <a:buNone/>
            </a:pPr>
            <a:r>
              <a:rPr lang="en-US" sz="1200" dirty="0"/>
              <a:t>Headline</a:t>
            </a:r>
          </a:p>
          <a:p>
            <a:pPr marL="0" lvl="0" indent="0" algn="l" rtl="0">
              <a:lnSpc>
                <a:spcPts val="2200"/>
              </a:lnSpc>
              <a:spcBef>
                <a:spcPts val="0"/>
              </a:spcBef>
              <a:spcAft>
                <a:spcPts val="0"/>
              </a:spcAft>
              <a:buNone/>
            </a:pPr>
            <a:r>
              <a:rPr lang="en-US" sz="1200" dirty="0"/>
              <a:t>Title</a:t>
            </a:r>
          </a:p>
          <a:p>
            <a:pPr marL="0" lvl="0" indent="0" algn="l" rtl="0">
              <a:lnSpc>
                <a:spcPts val="2200"/>
              </a:lnSpc>
              <a:spcBef>
                <a:spcPts val="0"/>
              </a:spcBef>
              <a:spcAft>
                <a:spcPts val="0"/>
              </a:spcAft>
              <a:buNone/>
            </a:pPr>
            <a:r>
              <a:rPr lang="en-US" sz="1200" dirty="0"/>
              <a:t>Subheading</a:t>
            </a:r>
          </a:p>
          <a:p>
            <a:pPr marL="0" lvl="0" indent="0" algn="l" rtl="0">
              <a:lnSpc>
                <a:spcPts val="2200"/>
              </a:lnSpc>
              <a:spcBef>
                <a:spcPts val="0"/>
              </a:spcBef>
              <a:spcAft>
                <a:spcPts val="0"/>
              </a:spcAft>
              <a:buNone/>
            </a:pPr>
            <a:r>
              <a:rPr lang="en-US" sz="1200" dirty="0"/>
              <a:t>Body 2</a:t>
            </a:r>
          </a:p>
          <a:p>
            <a:pPr marL="0" lvl="0" indent="0" algn="l" rtl="0">
              <a:lnSpc>
                <a:spcPts val="2200"/>
              </a:lnSpc>
              <a:spcBef>
                <a:spcPts val="0"/>
              </a:spcBef>
              <a:spcAft>
                <a:spcPts val="0"/>
              </a:spcAft>
              <a:buNone/>
            </a:pPr>
            <a:r>
              <a:rPr lang="en-US" sz="1200" dirty="0"/>
              <a:t>Body 1</a:t>
            </a:r>
          </a:p>
          <a:p>
            <a:pPr marL="0" lvl="0" indent="0" algn="l" rtl="0">
              <a:lnSpc>
                <a:spcPts val="2200"/>
              </a:lnSpc>
              <a:spcBef>
                <a:spcPts val="0"/>
              </a:spcBef>
              <a:spcAft>
                <a:spcPts val="0"/>
              </a:spcAft>
              <a:buNone/>
            </a:pPr>
            <a:r>
              <a:rPr lang="en-US" sz="1200" dirty="0"/>
              <a:t>Caption</a:t>
            </a:r>
          </a:p>
          <a:p>
            <a:pPr marL="0" lvl="0" indent="0" algn="l" rtl="0">
              <a:lnSpc>
                <a:spcPts val="2200"/>
              </a:lnSpc>
              <a:spcBef>
                <a:spcPts val="0"/>
              </a:spcBef>
              <a:spcAft>
                <a:spcPts val="0"/>
              </a:spcAft>
              <a:buNone/>
            </a:pPr>
            <a:r>
              <a:rPr lang="en-US" sz="1200" dirty="0"/>
              <a:t>Button</a:t>
            </a:r>
          </a:p>
        </p:txBody>
      </p:sp>
    </p:spTree>
    <p:extLst>
      <p:ext uri="{BB962C8B-B14F-4D97-AF65-F5344CB8AC3E}">
        <p14:creationId xmlns:p14="http://schemas.microsoft.com/office/powerpoint/2010/main" val="2664635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pPr marL="0" lvl="0" indent="0" algn="l" rtl="0">
              <a:lnSpc>
                <a:spcPct val="150000"/>
              </a:lnSpc>
              <a:spcBef>
                <a:spcPts val="0"/>
              </a:spcBef>
              <a:spcAft>
                <a:spcPts val="0"/>
              </a:spcAft>
              <a:buNone/>
            </a:pPr>
            <a:r>
              <a:rPr lang="fr-FR" sz="1200" dirty="0" err="1">
                <a:solidFill>
                  <a:schemeClr val="tx1"/>
                </a:solidFill>
                <a:latin typeface="Consolas"/>
                <a:ea typeface="Consolas"/>
                <a:cs typeface="Consolas"/>
                <a:sym typeface="Consolas"/>
              </a:rPr>
              <a:t>android:textAppearance</a:t>
            </a:r>
            <a:r>
              <a:rPr lang="fr-FR" sz="1200"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tx1"/>
                </a:solidFill>
                <a:latin typeface="Consolas"/>
                <a:ea typeface="Consolas"/>
                <a:cs typeface="Consolas"/>
                <a:sym typeface="Consolas"/>
              </a:rPr>
              <a:t>    "@style/TextAppearance.AppCompat.Display3"</a:t>
            </a: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a:t>Définition de l'apparence du texte</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6246576" y="1616658"/>
            <a:ext cx="5272134" cy="334972"/>
          </a:xfrm>
        </p:spPr>
        <p:txBody>
          <a:bodyPr/>
          <a:lstStyle/>
          <a:p>
            <a:r>
              <a:rPr lang="fr-FR" dirty="0"/>
              <a:t>Les polices en tant que ressources</a:t>
            </a:r>
          </a:p>
        </p:txBody>
      </p:sp>
      <p:sp>
        <p:nvSpPr>
          <p:cNvPr id="4" name="Content Placeholder 3">
            <a:extLst>
              <a:ext uri="{FF2B5EF4-FFF2-40B4-BE49-F238E27FC236}">
                <a16:creationId xmlns:a16="http://schemas.microsoft.com/office/drawing/2014/main" id="{0E319EF9-2917-E20B-52C8-D5E791188064}"/>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Bundle fonts en tant que ressources dans le paquet d'application (APK) ;</a:t>
            </a:r>
          </a:p>
          <a:p>
            <a:pPr marL="171450" indent="-171450">
              <a:buFont typeface="Arial" panose="020B0604020202020204" pitchFamily="34" charset="0"/>
              <a:buChar char="•"/>
            </a:pPr>
            <a:r>
              <a:rPr lang="fr-FR" dirty="0">
                <a:solidFill>
                  <a:schemeClr val="tx1"/>
                </a:solidFill>
              </a:rPr>
              <a:t>Créer un dossier de polices dans la ressource, ajouter le fichier XML de la police à la police ;</a:t>
            </a:r>
          </a:p>
          <a:p>
            <a:pPr marL="171450" indent="-171450">
              <a:buFont typeface="Arial" panose="020B0604020202020204" pitchFamily="34" charset="0"/>
              <a:buChar char="•"/>
            </a:pPr>
            <a:r>
              <a:rPr lang="fr-FR" dirty="0">
                <a:solidFill>
                  <a:schemeClr val="tx1"/>
                </a:solidFill>
              </a:rPr>
              <a:t>Pour accéder à la ressource police :</a:t>
            </a:r>
          </a:p>
          <a:p>
            <a:pPr marL="628650" lvl="1" indent="-171450">
              <a:buFont typeface="Arial" panose="020B0604020202020204" pitchFamily="34" charset="0"/>
              <a:buChar char="•"/>
            </a:pPr>
            <a:r>
              <a:rPr lang="fr-FR" dirty="0">
                <a:solidFill>
                  <a:schemeClr val="tx1"/>
                </a:solidFill>
              </a:rPr>
              <a:t>@font/myfont ;</a:t>
            </a:r>
          </a:p>
          <a:p>
            <a:pPr marL="628650" lvl="1" indent="-171450">
              <a:buFont typeface="Arial" panose="020B0604020202020204" pitchFamily="34" charset="0"/>
              <a:buChar char="•"/>
            </a:pPr>
            <a:r>
              <a:rPr lang="fr-FR" dirty="0" err="1">
                <a:solidFill>
                  <a:schemeClr val="tx1"/>
                </a:solidFill>
              </a:rPr>
              <a:t>R.font.myfont</a:t>
            </a:r>
            <a:r>
              <a:rPr lang="fr-FR" dirty="0">
                <a:solidFill>
                  <a:schemeClr val="tx1"/>
                </a:solidFill>
              </a:rPr>
              <a:t>.</a:t>
            </a:r>
          </a:p>
          <a:p>
            <a:pPr marL="171450" indent="-171450">
              <a:buFont typeface="Arial" panose="020B0604020202020204" pitchFamily="34" charset="0"/>
              <a:buChar char="•"/>
            </a:pPr>
            <a:r>
              <a:rPr lang="fr-FR" dirty="0">
                <a:solidFill>
                  <a:schemeClr val="tx1"/>
                </a:solidFill>
              </a:rPr>
              <a:t>Android 8.0 (niveau 26 de l'API) - Android 4.1 (niveau 16 de l'API) et versions ultérieures, utiliser la bibliothèque de support 26 ;</a:t>
            </a:r>
          </a:p>
          <a:p>
            <a:pPr marL="171450" indent="-171450">
              <a:buFont typeface="Arial" panose="020B0604020202020204" pitchFamily="34" charset="0"/>
              <a:buChar char="•"/>
            </a:pPr>
            <a:r>
              <a:rPr lang="fr-FR" dirty="0">
                <a:solidFill>
                  <a:schemeClr val="tx1"/>
                </a:solidFill>
              </a:rPr>
              <a:t>Voir </a:t>
            </a:r>
            <a:r>
              <a:rPr lang="fr-FR" dirty="0">
                <a:solidFill>
                  <a:schemeClr val="tx1"/>
                </a:solidFill>
                <a:hlinkClick r:id="rId2">
                  <a:extLst>
                    <a:ext uri="{A12FA001-AC4F-418D-AE19-62706E023703}">
                      <ahyp:hlinkClr xmlns:ahyp="http://schemas.microsoft.com/office/drawing/2018/hyperlinkcolor" val="tx"/>
                    </a:ext>
                  </a:extLst>
                </a:hlinkClick>
              </a:rPr>
              <a:t>Polices en XML</a:t>
            </a:r>
            <a:r>
              <a:rPr lang="fr-FR" dirty="0">
                <a:solidFill>
                  <a:schemeClr val="tx1"/>
                </a:solidFill>
              </a:rPr>
              <a:t>.</a:t>
            </a:r>
          </a:p>
          <a:p>
            <a:pPr marL="171450" indent="-171450">
              <a:buFont typeface="Arial" panose="020B0604020202020204" pitchFamily="34" charset="0"/>
              <a:buChar char="•"/>
            </a:pPr>
            <a:endParaRPr lang="fr-FR" dirty="0">
              <a:solidFill>
                <a:schemeClr val="tx1"/>
              </a:solidFill>
            </a:endParaRPr>
          </a:p>
        </p:txBody>
      </p:sp>
    </p:spTree>
    <p:extLst>
      <p:ext uri="{BB962C8B-B14F-4D97-AF65-F5344CB8AC3E}">
        <p14:creationId xmlns:p14="http://schemas.microsoft.com/office/powerpoint/2010/main" val="21701801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pPr marL="171450" indent="-171450">
              <a:buFont typeface="Arial" panose="020B0604020202020204" pitchFamily="34" charset="0"/>
              <a:buChar char="•"/>
            </a:pPr>
            <a:r>
              <a:rPr lang="fr-FR" dirty="0">
                <a:solidFill>
                  <a:schemeClr val="tx1"/>
                </a:solidFill>
              </a:rPr>
              <a:t>Télécharger les polices depuis l'application du fournisseur</a:t>
            </a:r>
          </a:p>
          <a:p>
            <a:pPr marL="628650" lvl="1" indent="-171450">
              <a:buFont typeface="Arial" panose="020B0604020202020204" pitchFamily="34" charset="0"/>
              <a:buChar char="•"/>
            </a:pPr>
            <a:r>
              <a:rPr lang="fr-FR" dirty="0">
                <a:solidFill>
                  <a:schemeClr val="tx1"/>
                </a:solidFill>
              </a:rPr>
              <a:t>Réduit la taille de l’APK ;</a:t>
            </a:r>
          </a:p>
          <a:p>
            <a:pPr marL="628650" lvl="1" indent="-171450">
              <a:buFont typeface="Arial" panose="020B0604020202020204" pitchFamily="34" charset="0"/>
              <a:buChar char="•"/>
            </a:pPr>
            <a:r>
              <a:rPr lang="fr-FR" dirty="0">
                <a:solidFill>
                  <a:schemeClr val="tx1"/>
                </a:solidFill>
              </a:rPr>
              <a:t>Augmente le taux de réussite de l'installation de l'application ;</a:t>
            </a:r>
          </a:p>
          <a:p>
            <a:pPr marL="628650" lvl="1" indent="-171450">
              <a:buFont typeface="Arial" panose="020B0604020202020204" pitchFamily="34" charset="0"/>
              <a:buChar char="•"/>
            </a:pPr>
            <a:r>
              <a:rPr lang="fr-FR" dirty="0">
                <a:solidFill>
                  <a:schemeClr val="tx1"/>
                </a:solidFill>
              </a:rPr>
              <a:t>Améliore la santé générale du système, économise les données cellulaires, la mémoire du téléphone et l'espace disque.</a:t>
            </a:r>
          </a:p>
          <a:p>
            <a:pPr marL="171450" indent="-171450">
              <a:buFont typeface="Arial" panose="020B0604020202020204" pitchFamily="34" charset="0"/>
              <a:buChar char="•"/>
            </a:pPr>
            <a:r>
              <a:rPr lang="fr-FR" dirty="0">
                <a:solidFill>
                  <a:schemeClr val="tx1"/>
                </a:solidFill>
              </a:rPr>
              <a:t>Android 8.0 (niveau 26 de l'API) - Niveau 14 de l'API et plus, utiliser la bibliothèque de support 26 ;</a:t>
            </a:r>
          </a:p>
          <a:p>
            <a:pPr marL="171450" indent="-171450">
              <a:buFont typeface="Arial" panose="020B0604020202020204" pitchFamily="34" charset="0"/>
              <a:buChar char="•"/>
            </a:pPr>
            <a:r>
              <a:rPr lang="fr-FR" dirty="0">
                <a:solidFill>
                  <a:schemeClr val="tx1"/>
                </a:solidFill>
              </a:rPr>
              <a:t>Voir les </a:t>
            </a:r>
            <a:r>
              <a:rPr lang="fr-FR" dirty="0">
                <a:hlinkClick r:id="rId2"/>
              </a:rPr>
              <a:t>polices téléchargeables</a:t>
            </a:r>
            <a:endParaRPr lang="fr-FR" dirty="0"/>
          </a:p>
          <a:p>
            <a:pPr marL="171450" indent="-17145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a:t>Polices téléchargeables</a:t>
            </a:r>
          </a:p>
          <a:p>
            <a:endParaRPr lang="fr-FR" dirty="0"/>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6246576" y="1616658"/>
            <a:ext cx="5272134" cy="334972"/>
          </a:xfrm>
        </p:spPr>
        <p:txBody>
          <a:bodyPr/>
          <a:lstStyle/>
          <a:p>
            <a:r>
              <a:rPr lang="fr-FR" dirty="0"/>
              <a:t>Couleur</a:t>
            </a:r>
          </a:p>
        </p:txBody>
      </p:sp>
      <p:sp>
        <p:nvSpPr>
          <p:cNvPr id="4" name="Content Placeholder 3">
            <a:extLst>
              <a:ext uri="{FF2B5EF4-FFF2-40B4-BE49-F238E27FC236}">
                <a16:creationId xmlns:a16="http://schemas.microsoft.com/office/drawing/2014/main" id="{0E319EF9-2917-E20B-52C8-D5E791188064}"/>
              </a:ext>
            </a:extLst>
          </p:cNvPr>
          <p:cNvSpPr>
            <a:spLocks noGrp="1"/>
          </p:cNvSpPr>
          <p:nvPr>
            <p:ph sz="quarter" idx="14"/>
          </p:nvPr>
        </p:nvSpPr>
        <p:spPr>
          <a:xfrm>
            <a:off x="5992133" y="1951630"/>
            <a:ext cx="5220000" cy="4514894"/>
          </a:xfrm>
        </p:spPr>
        <p:txBody>
          <a:bodyPr/>
          <a:lstStyle/>
          <a:p>
            <a:pPr marL="171450" indent="-171450">
              <a:buFont typeface="Arial" panose="020B0604020202020204" pitchFamily="34" charset="0"/>
              <a:buChar char="•"/>
            </a:pPr>
            <a:r>
              <a:rPr lang="fr-FR" dirty="0">
                <a:solidFill>
                  <a:schemeClr val="tx1"/>
                </a:solidFill>
              </a:rPr>
              <a:t>Nuances vives ;</a:t>
            </a:r>
          </a:p>
          <a:p>
            <a:pPr marL="171450" indent="-171450">
              <a:buFont typeface="Arial" panose="020B0604020202020204" pitchFamily="34" charset="0"/>
              <a:buChar char="•"/>
            </a:pPr>
            <a:r>
              <a:rPr lang="fr-FR" dirty="0">
                <a:solidFill>
                  <a:schemeClr val="tx1"/>
                </a:solidFill>
              </a:rPr>
              <a:t>Environnements atténués ;</a:t>
            </a:r>
          </a:p>
          <a:p>
            <a:pPr marL="171450" indent="-171450">
              <a:buFont typeface="Arial" panose="020B0604020202020204" pitchFamily="34" charset="0"/>
              <a:buChar char="•"/>
            </a:pPr>
            <a:r>
              <a:rPr lang="fr-FR" dirty="0">
                <a:solidFill>
                  <a:schemeClr val="tx1"/>
                </a:solidFill>
              </a:rPr>
              <a:t>Ombres profondes ;</a:t>
            </a:r>
          </a:p>
          <a:p>
            <a:pPr marL="171450" indent="-171450">
              <a:buFont typeface="Arial" panose="020B0604020202020204" pitchFamily="34" charset="0"/>
              <a:buChar char="•"/>
            </a:pPr>
            <a:r>
              <a:rPr lang="fr-FR" dirty="0">
                <a:solidFill>
                  <a:schemeClr val="tx1"/>
                </a:solidFill>
              </a:rPr>
              <a:t>Hautes lumières.</a:t>
            </a:r>
          </a:p>
        </p:txBody>
      </p:sp>
      <p:pic>
        <p:nvPicPr>
          <p:cNvPr id="3" name="Google Shape;223;p32">
            <a:extLst>
              <a:ext uri="{FF2B5EF4-FFF2-40B4-BE49-F238E27FC236}">
                <a16:creationId xmlns:a16="http://schemas.microsoft.com/office/drawing/2014/main" id="{A5DE240A-4DE9-CDAC-B936-45C9456FEC55}"/>
              </a:ext>
            </a:extLst>
          </p:cNvPr>
          <p:cNvPicPr preferRelativeResize="0"/>
          <p:nvPr/>
        </p:nvPicPr>
        <p:blipFill>
          <a:blip r:embed="rId3">
            <a:alphaModFix/>
          </a:blip>
          <a:stretch>
            <a:fillRect/>
          </a:stretch>
        </p:blipFill>
        <p:spPr>
          <a:xfrm>
            <a:off x="7474870" y="3296423"/>
            <a:ext cx="2593701" cy="3170101"/>
          </a:xfrm>
          <a:prstGeom prst="rect">
            <a:avLst/>
          </a:prstGeom>
          <a:noFill/>
          <a:ln>
            <a:noFill/>
          </a:ln>
        </p:spPr>
      </p:pic>
    </p:spTree>
    <p:extLst>
      <p:ext uri="{BB962C8B-B14F-4D97-AF65-F5344CB8AC3E}">
        <p14:creationId xmlns:p14="http://schemas.microsoft.com/office/powerpoint/2010/main" val="190942963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pPr marL="171450" indent="-171450">
              <a:buFont typeface="Arial" panose="020B0604020202020204" pitchFamily="34" charset="0"/>
              <a:buChar char="•"/>
            </a:pPr>
            <a:r>
              <a:rPr lang="fr-FR" dirty="0" err="1">
                <a:solidFill>
                  <a:schemeClr val="tx1"/>
                </a:solidFill>
              </a:rPr>
              <a:t>Material</a:t>
            </a:r>
            <a:r>
              <a:rPr lang="fr-FR" dirty="0">
                <a:solidFill>
                  <a:schemeClr val="tx1"/>
                </a:solidFill>
              </a:rPr>
              <a:t> Design recommande d'utiliser :</a:t>
            </a:r>
          </a:p>
          <a:p>
            <a:pPr marL="628650" lvl="1" indent="-171450">
              <a:buFont typeface="Arial" panose="020B0604020202020204" pitchFamily="34" charset="0"/>
              <a:buChar char="•"/>
            </a:pPr>
            <a:r>
              <a:rPr lang="fr-FR" dirty="0">
                <a:solidFill>
                  <a:schemeClr val="tx1"/>
                </a:solidFill>
              </a:rPr>
              <a:t>une couleur primaire ;</a:t>
            </a:r>
          </a:p>
          <a:p>
            <a:pPr marL="628650" lvl="1" indent="-171450">
              <a:buFont typeface="Arial" panose="020B0604020202020204" pitchFamily="34" charset="0"/>
              <a:buChar char="•"/>
            </a:pPr>
            <a:r>
              <a:rPr lang="fr-FR" dirty="0">
                <a:solidFill>
                  <a:schemeClr val="tx1"/>
                </a:solidFill>
              </a:rPr>
              <a:t>ainsi que des nuances ;</a:t>
            </a:r>
          </a:p>
          <a:p>
            <a:pPr marL="628650" lvl="1" indent="-171450">
              <a:buFont typeface="Arial" panose="020B0604020202020204" pitchFamily="34" charset="0"/>
              <a:buChar char="•"/>
            </a:pPr>
            <a:r>
              <a:rPr lang="fr-FR" dirty="0">
                <a:solidFill>
                  <a:schemeClr val="tx1"/>
                </a:solidFill>
              </a:rPr>
              <a:t>et une couleur d'accentuation. </a:t>
            </a:r>
          </a:p>
          <a:p>
            <a:pPr marL="171450" indent="-171450">
              <a:buFont typeface="Arial" panose="020B0604020202020204" pitchFamily="34" charset="0"/>
              <a:buChar char="•"/>
            </a:pPr>
            <a:r>
              <a:rPr lang="fr-FR" dirty="0">
                <a:solidFill>
                  <a:schemeClr val="tx1"/>
                </a:solidFill>
              </a:rPr>
              <a:t>Créer une expérience utilisateur audacieuse pour l'application :</a:t>
            </a:r>
          </a:p>
          <a:p>
            <a:pPr marL="628650" lvl="1" indent="-171450">
              <a:buFont typeface="Arial" panose="020B0604020202020204" pitchFamily="34" charset="0"/>
              <a:buChar char="•"/>
            </a:pPr>
            <a:r>
              <a:rPr lang="fr-FR" dirty="0">
                <a:hlinkClick r:id="rId2"/>
              </a:rPr>
              <a:t>Palette de couleurs du </a:t>
            </a:r>
            <a:r>
              <a:rPr lang="fr-FR" dirty="0" err="1">
                <a:hlinkClick r:id="rId2"/>
              </a:rPr>
              <a:t>Material</a:t>
            </a:r>
            <a:r>
              <a:rPr lang="fr-FR" dirty="0">
                <a:hlinkClick r:id="rId2"/>
              </a:rPr>
              <a:t> Design</a:t>
            </a:r>
            <a:r>
              <a:rPr lang="fr-FR" dirty="0"/>
              <a:t>.</a:t>
            </a:r>
          </a:p>
          <a:p>
            <a:pPr marL="171450" indent="-17145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a:t>Palette de couleurs</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5992132" y="1616658"/>
            <a:ext cx="5526578" cy="334972"/>
          </a:xfrm>
        </p:spPr>
        <p:txBody>
          <a:bodyPr/>
          <a:lstStyle/>
          <a:p>
            <a:r>
              <a:rPr lang="fr-FR" dirty="0"/>
              <a:t>Palette de couleurs pour le projet</a:t>
            </a:r>
          </a:p>
        </p:txBody>
      </p:sp>
      <p:sp>
        <p:nvSpPr>
          <p:cNvPr id="4" name="Content Placeholder 3">
            <a:extLst>
              <a:ext uri="{FF2B5EF4-FFF2-40B4-BE49-F238E27FC236}">
                <a16:creationId xmlns:a16="http://schemas.microsoft.com/office/drawing/2014/main" id="{0E319EF9-2917-E20B-52C8-D5E791188064}"/>
              </a:ext>
            </a:extLst>
          </p:cNvPr>
          <p:cNvSpPr>
            <a:spLocks noGrp="1"/>
          </p:cNvSpPr>
          <p:nvPr>
            <p:ph sz="quarter" idx="14"/>
          </p:nvPr>
        </p:nvSpPr>
        <p:spPr>
          <a:xfrm>
            <a:off x="5992133" y="1951630"/>
            <a:ext cx="5220000" cy="4514894"/>
          </a:xfrm>
        </p:spPr>
        <p:txBody>
          <a:bodyPr/>
          <a:lstStyle/>
          <a:p>
            <a:pPr marL="171450" indent="-171450">
              <a:buFont typeface="Arial" panose="020B0604020202020204" pitchFamily="34" charset="0"/>
              <a:buChar char="•"/>
            </a:pPr>
            <a:r>
              <a:rPr lang="fr-FR" dirty="0">
                <a:solidFill>
                  <a:schemeClr val="tx1"/>
                </a:solidFill>
              </a:rPr>
              <a:t>Android Studio crée une palette de couleurs pour l'utilisateur ;</a:t>
            </a:r>
          </a:p>
          <a:p>
            <a:pPr marL="171450" indent="-171450">
              <a:buFont typeface="Arial" panose="020B0604020202020204" pitchFamily="34" charset="0"/>
              <a:buChar char="•"/>
            </a:pPr>
            <a:r>
              <a:rPr lang="fr-FR" dirty="0">
                <a:solidFill>
                  <a:schemeClr val="tx1"/>
                </a:solidFill>
              </a:rPr>
              <a:t>Définition de l'</a:t>
            </a:r>
            <a:r>
              <a:rPr lang="fr-FR" dirty="0" err="1">
                <a:solidFill>
                  <a:schemeClr val="tx1"/>
                </a:solidFill>
              </a:rPr>
              <a:t>AppTheme</a:t>
            </a:r>
            <a:r>
              <a:rPr lang="fr-FR" dirty="0">
                <a:solidFill>
                  <a:schemeClr val="tx1"/>
                </a:solidFill>
              </a:rPr>
              <a:t> dans styles.xml :</a:t>
            </a:r>
          </a:p>
          <a:p>
            <a:pPr marL="628650" lvl="1" indent="-171450">
              <a:buFont typeface="Arial" panose="020B0604020202020204" pitchFamily="34" charset="0"/>
              <a:buChar char="•"/>
            </a:pPr>
            <a:r>
              <a:rPr lang="fr-FR" dirty="0" err="1">
                <a:solidFill>
                  <a:schemeClr val="tx1"/>
                </a:solidFill>
              </a:rPr>
              <a:t>colorPrimary-AppBar</a:t>
            </a:r>
            <a:r>
              <a:rPr lang="fr-FR" dirty="0">
                <a:solidFill>
                  <a:schemeClr val="tx1"/>
                </a:solidFill>
              </a:rPr>
              <a:t>, marquage ;</a:t>
            </a:r>
          </a:p>
          <a:p>
            <a:pPr marL="628650" lvl="1" indent="-171450">
              <a:buFont typeface="Arial" panose="020B0604020202020204" pitchFamily="34" charset="0"/>
              <a:buChar char="•"/>
            </a:pPr>
            <a:r>
              <a:rPr lang="fr-FR" dirty="0" err="1">
                <a:solidFill>
                  <a:schemeClr val="tx1"/>
                </a:solidFill>
              </a:rPr>
              <a:t>colorPrimaryDark</a:t>
            </a:r>
            <a:r>
              <a:rPr lang="fr-FR" dirty="0">
                <a:solidFill>
                  <a:schemeClr val="tx1"/>
                </a:solidFill>
              </a:rPr>
              <a:t>-barre d'état, contraste ;</a:t>
            </a:r>
          </a:p>
          <a:p>
            <a:pPr marL="628650" lvl="1" indent="-171450">
              <a:buFont typeface="Arial" panose="020B0604020202020204" pitchFamily="34" charset="0"/>
              <a:buChar char="•"/>
            </a:pPr>
            <a:r>
              <a:rPr lang="fr-FR" dirty="0" err="1">
                <a:solidFill>
                  <a:schemeClr val="tx1"/>
                </a:solidFill>
              </a:rPr>
              <a:t>colorAccent</a:t>
            </a:r>
            <a:r>
              <a:rPr lang="fr-FR" dirty="0">
                <a:solidFill>
                  <a:schemeClr val="tx1"/>
                </a:solidFill>
              </a:rPr>
              <a:t>-attire l'attention de l'utilisateur, </a:t>
            </a:r>
            <a:r>
              <a:rPr lang="fr-FR" dirty="0" err="1">
                <a:solidFill>
                  <a:schemeClr val="tx1"/>
                </a:solidFill>
              </a:rPr>
              <a:t>switchs</a:t>
            </a:r>
            <a:r>
              <a:rPr lang="fr-FR" dirty="0">
                <a:solidFill>
                  <a:schemeClr val="tx1"/>
                </a:solidFill>
              </a:rPr>
              <a:t>, FAB.</a:t>
            </a:r>
          </a:p>
          <a:p>
            <a:pPr marL="171450" indent="-171450">
              <a:buFont typeface="Arial" panose="020B0604020202020204" pitchFamily="34" charset="0"/>
              <a:buChar char="•"/>
            </a:pPr>
            <a:r>
              <a:rPr lang="fr-FR" dirty="0">
                <a:solidFill>
                  <a:schemeClr val="tx1"/>
                </a:solidFill>
              </a:rPr>
              <a:t>Couleurs définies dans colors.xml ;</a:t>
            </a:r>
          </a:p>
          <a:p>
            <a:pPr marL="171450" indent="-171450">
              <a:buFont typeface="Arial" panose="020B0604020202020204" pitchFamily="34" charset="0"/>
              <a:buChar char="•"/>
            </a:pPr>
            <a:r>
              <a:rPr lang="fr-FR" dirty="0">
                <a:hlinkClick r:id="rId3"/>
              </a:rPr>
              <a:t>Outil de sélection des couleurs</a:t>
            </a:r>
            <a:r>
              <a:rPr lang="fr-FR" dirty="0"/>
              <a:t>.</a:t>
            </a:r>
          </a:p>
          <a:p>
            <a:pPr marL="171450" indent="-171450">
              <a:buFont typeface="Arial" panose="020B0604020202020204" pitchFamily="34" charset="0"/>
              <a:buChar char="•"/>
            </a:pPr>
            <a:endParaRPr lang="fr-FR" dirty="0"/>
          </a:p>
        </p:txBody>
      </p:sp>
      <p:pic>
        <p:nvPicPr>
          <p:cNvPr id="5" name="Google Shape;231;p33">
            <a:extLst>
              <a:ext uri="{FF2B5EF4-FFF2-40B4-BE49-F238E27FC236}">
                <a16:creationId xmlns:a16="http://schemas.microsoft.com/office/drawing/2014/main" id="{6A35CBBA-730C-22FF-3356-8FFBEBC5473E}"/>
              </a:ext>
            </a:extLst>
          </p:cNvPr>
          <p:cNvPicPr preferRelativeResize="0"/>
          <p:nvPr/>
        </p:nvPicPr>
        <p:blipFill rotWithShape="1">
          <a:blip r:embed="rId4">
            <a:alphaModFix/>
          </a:blip>
          <a:srcRect l="4477" t="16274" r="3762" b="18130"/>
          <a:stretch/>
        </p:blipFill>
        <p:spPr>
          <a:xfrm>
            <a:off x="1931151" y="4308237"/>
            <a:ext cx="2020102" cy="1444147"/>
          </a:xfrm>
          <a:prstGeom prst="rect">
            <a:avLst/>
          </a:prstGeom>
          <a:noFill/>
          <a:ln>
            <a:noFill/>
          </a:ln>
        </p:spPr>
      </p:pic>
      <p:pic>
        <p:nvPicPr>
          <p:cNvPr id="6" name="Google Shape;239;p34">
            <a:extLst>
              <a:ext uri="{FF2B5EF4-FFF2-40B4-BE49-F238E27FC236}">
                <a16:creationId xmlns:a16="http://schemas.microsoft.com/office/drawing/2014/main" id="{49819BCB-2207-A625-4482-CFF7E2C58B8C}"/>
              </a:ext>
            </a:extLst>
          </p:cNvPr>
          <p:cNvPicPr preferRelativeResize="0"/>
          <p:nvPr/>
        </p:nvPicPr>
        <p:blipFill>
          <a:blip r:embed="rId5">
            <a:alphaModFix/>
          </a:blip>
          <a:stretch>
            <a:fillRect/>
          </a:stretch>
        </p:blipFill>
        <p:spPr>
          <a:xfrm>
            <a:off x="7375308" y="4209077"/>
            <a:ext cx="2453650" cy="2250825"/>
          </a:xfrm>
          <a:prstGeom prst="rect">
            <a:avLst/>
          </a:prstGeom>
          <a:noFill/>
          <a:ln>
            <a:noFill/>
          </a:ln>
        </p:spPr>
      </p:pic>
    </p:spTree>
    <p:extLst>
      <p:ext uri="{BB962C8B-B14F-4D97-AF65-F5344CB8AC3E}">
        <p14:creationId xmlns:p14="http://schemas.microsoft.com/office/powerpoint/2010/main" val="2944290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Utiliser </a:t>
            </a:r>
            <a:r>
              <a:rPr lang="fr-FR" dirty="0" err="1">
                <a:solidFill>
                  <a:schemeClr val="tx1"/>
                </a:solidFill>
              </a:rPr>
              <a:t>EditText</a:t>
            </a:r>
            <a:r>
              <a:rPr lang="fr-FR" dirty="0">
                <a:solidFill>
                  <a:schemeClr val="tx1"/>
                </a:solidFill>
              </a:rPr>
              <a:t> pour saisir du texte au clavier ;</a:t>
            </a:r>
          </a:p>
          <a:p>
            <a:pPr marL="171450" indent="-171450">
              <a:lnSpc>
                <a:spcPct val="200000"/>
              </a:lnSpc>
              <a:buFont typeface="Arial" panose="020B0604020202020204" pitchFamily="34" charset="0"/>
              <a:buChar char="•"/>
            </a:pPr>
            <a:r>
              <a:rPr lang="fr-FR" dirty="0">
                <a:solidFill>
                  <a:schemeClr val="tx1"/>
                </a:solidFill>
              </a:rPr>
              <a:t>Utiliser </a:t>
            </a:r>
            <a:r>
              <a:rPr lang="fr-FR" dirty="0" err="1">
                <a:solidFill>
                  <a:schemeClr val="tx1"/>
                </a:solidFill>
              </a:rPr>
              <a:t>SeekBar</a:t>
            </a:r>
            <a:r>
              <a:rPr lang="fr-FR" dirty="0">
                <a:solidFill>
                  <a:schemeClr val="tx1"/>
                </a:solidFill>
              </a:rPr>
              <a:t> pour glisser vers la gauche ou la droite vers un paramètre ;</a:t>
            </a:r>
          </a:p>
          <a:p>
            <a:pPr marL="171450" indent="-171450">
              <a:lnSpc>
                <a:spcPct val="200000"/>
              </a:lnSpc>
              <a:buFont typeface="Arial" panose="020B0604020202020204" pitchFamily="34" charset="0"/>
              <a:buChar char="•"/>
            </a:pPr>
            <a:r>
              <a:rPr lang="fr-FR" dirty="0">
                <a:solidFill>
                  <a:schemeClr val="tx1"/>
                </a:solidFill>
              </a:rPr>
              <a:t>Combiner des éléments </a:t>
            </a:r>
            <a:r>
              <a:rPr lang="fr-FR" dirty="0" err="1">
                <a:solidFill>
                  <a:schemeClr val="tx1"/>
                </a:solidFill>
              </a:rPr>
              <a:t>CheckBox</a:t>
            </a:r>
            <a:r>
              <a:rPr lang="fr-FR" dirty="0">
                <a:solidFill>
                  <a:schemeClr val="tx1"/>
                </a:solidFill>
              </a:rPr>
              <a:t> pour choisir plus d'une option ;</a:t>
            </a:r>
          </a:p>
          <a:p>
            <a:pPr marL="171450" indent="-171450">
              <a:lnSpc>
                <a:spcPct val="200000"/>
              </a:lnSpc>
              <a:buFont typeface="Arial" panose="020B0604020202020204" pitchFamily="34" charset="0"/>
              <a:buChar char="•"/>
            </a:pPr>
            <a:r>
              <a:rPr lang="fr-FR" dirty="0">
                <a:solidFill>
                  <a:schemeClr val="tx1"/>
                </a:solidFill>
              </a:rPr>
              <a:t>Combiner les éléments </a:t>
            </a:r>
            <a:r>
              <a:rPr lang="fr-FR" dirty="0" err="1">
                <a:solidFill>
                  <a:schemeClr val="tx1"/>
                </a:solidFill>
              </a:rPr>
              <a:t>RadioButton</a:t>
            </a:r>
            <a:r>
              <a:rPr lang="fr-FR" dirty="0">
                <a:solidFill>
                  <a:schemeClr val="tx1"/>
                </a:solidFill>
              </a:rPr>
              <a:t> en </a:t>
            </a:r>
            <a:r>
              <a:rPr lang="fr-FR" dirty="0" err="1">
                <a:solidFill>
                  <a:schemeClr val="tx1"/>
                </a:solidFill>
              </a:rPr>
              <a:t>RadioGroup</a:t>
            </a:r>
            <a:r>
              <a:rPr lang="fr-FR" dirty="0">
                <a:solidFill>
                  <a:schemeClr val="tx1"/>
                </a:solidFill>
              </a:rPr>
              <a:t> - l'utilisateur ne fait qu'un seul choix ;</a:t>
            </a:r>
          </a:p>
          <a:p>
            <a:pPr marL="171450" indent="-171450">
              <a:lnSpc>
                <a:spcPct val="200000"/>
              </a:lnSpc>
              <a:buFont typeface="Arial" panose="020B0604020202020204" pitchFamily="34" charset="0"/>
              <a:buChar char="•"/>
            </a:pPr>
            <a:r>
              <a:rPr lang="fr-FR" dirty="0">
                <a:solidFill>
                  <a:schemeClr val="tx1"/>
                </a:solidFill>
              </a:rPr>
              <a:t>Utiliser un switch pour activer ou désactiver une option ;</a:t>
            </a:r>
          </a:p>
          <a:p>
            <a:pPr marL="171450" indent="-171450">
              <a:lnSpc>
                <a:spcPct val="200000"/>
              </a:lnSpc>
              <a:buFont typeface="Arial" panose="020B0604020202020204" pitchFamily="34" charset="0"/>
              <a:buChar char="•"/>
            </a:pPr>
            <a:r>
              <a:rPr lang="fr-FR" dirty="0">
                <a:solidFill>
                  <a:schemeClr val="tx1"/>
                </a:solidFill>
              </a:rPr>
              <a:t>Utiliser le Spinner pour choisir un seul élément dans une liste.</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Comment fonctionnent les contrôles d'entrée ?</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228600" indent="-228600">
              <a:lnSpc>
                <a:spcPct val="200000"/>
              </a:lnSpc>
              <a:buFont typeface="Arial" panose="020B0604020202020204" pitchFamily="34" charset="0"/>
              <a:buChar char="•"/>
            </a:pPr>
            <a:r>
              <a:rPr lang="fr-FR" dirty="0">
                <a:solidFill>
                  <a:schemeClr val="tx1"/>
                </a:solidFill>
              </a:rPr>
              <a:t>La classe </a:t>
            </a:r>
            <a:r>
              <a:rPr lang="fr-FR" dirty="0" err="1">
                <a:solidFill>
                  <a:schemeClr val="tx1"/>
                </a:solidFill>
              </a:rPr>
              <a:t>View</a:t>
            </a:r>
            <a:r>
              <a:rPr lang="fr-FR" dirty="0">
                <a:solidFill>
                  <a:schemeClr val="tx1"/>
                </a:solidFill>
              </a:rPr>
              <a:t> est le bloc de construction de base de tous les composants de l'interface utilisateur, y compris les contrôles de saisie ;</a:t>
            </a:r>
          </a:p>
          <a:p>
            <a:pPr marL="228600" indent="-228600">
              <a:lnSpc>
                <a:spcPct val="200000"/>
              </a:lnSpc>
              <a:buFont typeface="Arial" panose="020B0604020202020204" pitchFamily="34" charset="0"/>
              <a:buChar char="•"/>
            </a:pPr>
            <a:r>
              <a:rPr lang="fr-FR" dirty="0" err="1">
                <a:solidFill>
                  <a:schemeClr val="tx1"/>
                </a:solidFill>
              </a:rPr>
              <a:t>View</a:t>
            </a:r>
            <a:r>
              <a:rPr lang="fr-FR" dirty="0">
                <a:solidFill>
                  <a:schemeClr val="tx1"/>
                </a:solidFill>
              </a:rPr>
              <a:t> est la classe de base pour les classes qui fournissent des composants interactifs de l'interface utilisateur ;</a:t>
            </a:r>
          </a:p>
          <a:p>
            <a:pPr marL="228600" indent="-228600">
              <a:lnSpc>
                <a:spcPct val="200000"/>
              </a:lnSpc>
              <a:buFont typeface="Arial" panose="020B0604020202020204" pitchFamily="34" charset="0"/>
              <a:buChar char="•"/>
            </a:pPr>
            <a:r>
              <a:rPr lang="fr-FR" dirty="0">
                <a:solidFill>
                  <a:schemeClr val="tx1"/>
                </a:solidFill>
              </a:rPr>
              <a:t>La vue fournit une interaction de base via </a:t>
            </a:r>
            <a:r>
              <a:rPr lang="fr-FR" dirty="0" err="1">
                <a:solidFill>
                  <a:schemeClr val="tx1"/>
                </a:solidFill>
              </a:rPr>
              <a:t>android:onClick</a:t>
            </a:r>
            <a:endParaRPr lang="fr-FR" dirty="0">
              <a:solidFill>
                <a:schemeClr val="tx1"/>
              </a:solidFill>
            </a:endParaRP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err="1"/>
              <a:t>View</a:t>
            </a:r>
            <a:r>
              <a:rPr lang="fr-FR" dirty="0"/>
              <a:t> est une classe de base pour les contrôles d'entrée</a:t>
            </a:r>
          </a:p>
        </p:txBody>
      </p:sp>
    </p:spTree>
    <p:extLst>
      <p:ext uri="{BB962C8B-B14F-4D97-AF65-F5344CB8AC3E}">
        <p14:creationId xmlns:p14="http://schemas.microsoft.com/office/powerpoint/2010/main" val="43455287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pPr marL="171450" indent="-171450">
              <a:buFont typeface="Arial" panose="020B0604020202020204" pitchFamily="34" charset="0"/>
              <a:buChar char="•"/>
            </a:pPr>
            <a:r>
              <a:rPr lang="fr-FR" dirty="0">
                <a:solidFill>
                  <a:schemeClr val="tx1"/>
                </a:solidFill>
              </a:rPr>
              <a:t>Contraste pour la séparation visuelle ;</a:t>
            </a:r>
          </a:p>
          <a:p>
            <a:pPr marL="171450" indent="-171450">
              <a:buFont typeface="Arial" panose="020B0604020202020204" pitchFamily="34" charset="0"/>
              <a:buChar char="•"/>
            </a:pPr>
            <a:r>
              <a:rPr lang="fr-FR" dirty="0">
                <a:solidFill>
                  <a:schemeClr val="tx1"/>
                </a:solidFill>
              </a:rPr>
              <a:t>Contraste pour la lisibilité ;</a:t>
            </a:r>
          </a:p>
          <a:p>
            <a:pPr marL="171450" indent="-171450">
              <a:buFont typeface="Arial" panose="020B0604020202020204" pitchFamily="34" charset="0"/>
              <a:buChar char="•"/>
            </a:pPr>
            <a:r>
              <a:rPr lang="fr-FR" dirty="0">
                <a:solidFill>
                  <a:schemeClr val="tx1"/>
                </a:solidFill>
              </a:rPr>
              <a:t>Contraste pour l'accessibilité ;</a:t>
            </a:r>
          </a:p>
          <a:p>
            <a:pPr marL="171450" indent="-171450">
              <a:buFont typeface="Arial" panose="020B0604020202020204" pitchFamily="34" charset="0"/>
              <a:buChar char="•"/>
            </a:pPr>
            <a:r>
              <a:rPr lang="fr-FR" dirty="0">
                <a:solidFill>
                  <a:schemeClr val="tx1"/>
                </a:solidFill>
              </a:rPr>
              <a:t>Tout le monde ne voit pas les couleurs de la même façon ;</a:t>
            </a:r>
          </a:p>
          <a:p>
            <a:pPr marL="171450" indent="-171450">
              <a:buFont typeface="Arial" panose="020B0604020202020204" pitchFamily="34" charset="0"/>
              <a:buChar char="•"/>
            </a:pPr>
            <a:r>
              <a:rPr lang="fr-FR" dirty="0">
                <a:solidFill>
                  <a:schemeClr val="tx1"/>
                </a:solidFill>
              </a:rPr>
              <a:t>Le thème gère le texte par défaut :</a:t>
            </a:r>
          </a:p>
          <a:p>
            <a:pPr marL="628650" lvl="1" indent="-171450">
              <a:buFont typeface="Arial" panose="020B0604020202020204" pitchFamily="34" charset="0"/>
              <a:buChar char="•"/>
            </a:pPr>
            <a:r>
              <a:rPr lang="fr-FR" dirty="0" err="1">
                <a:solidFill>
                  <a:schemeClr val="tx1"/>
                </a:solidFill>
              </a:rPr>
              <a:t>Theme.AppCompat.Light</a:t>
            </a:r>
            <a:r>
              <a:rPr lang="fr-FR" dirty="0">
                <a:solidFill>
                  <a:schemeClr val="tx1"/>
                </a:solidFill>
              </a:rPr>
              <a:t> : texte proche du noir ;</a:t>
            </a:r>
          </a:p>
          <a:p>
            <a:pPr marL="628650" lvl="1" indent="-171450">
              <a:buFont typeface="Arial" panose="020B0604020202020204" pitchFamily="34" charset="0"/>
              <a:buChar char="•"/>
            </a:pPr>
            <a:r>
              <a:rPr lang="fr-FR" dirty="0" err="1">
                <a:solidFill>
                  <a:schemeClr val="tx1"/>
                </a:solidFill>
              </a:rPr>
              <a:t>Theme.AppCompat.Light.DarkActionBar</a:t>
            </a:r>
            <a:r>
              <a:rPr lang="fr-FR" dirty="0">
                <a:solidFill>
                  <a:schemeClr val="tx1"/>
                </a:solidFill>
              </a:rPr>
              <a:t> : texte proche du blanc.</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a:t>Couleur et contraste du texte</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5992132" y="1616658"/>
            <a:ext cx="5220000" cy="334972"/>
          </a:xfrm>
        </p:spPr>
        <p:txBody>
          <a:bodyPr/>
          <a:lstStyle/>
          <a:p>
            <a:r>
              <a:rPr lang="fr-FR" dirty="0"/>
              <a:t>Mouvement</a:t>
            </a:r>
          </a:p>
        </p:txBody>
      </p:sp>
      <p:sp>
        <p:nvSpPr>
          <p:cNvPr id="4" name="Content Placeholder 3">
            <a:extLst>
              <a:ext uri="{FF2B5EF4-FFF2-40B4-BE49-F238E27FC236}">
                <a16:creationId xmlns:a16="http://schemas.microsoft.com/office/drawing/2014/main" id="{0E319EF9-2917-E20B-52C8-D5E791188064}"/>
              </a:ext>
            </a:extLst>
          </p:cNvPr>
          <p:cNvSpPr>
            <a:spLocks noGrp="1"/>
          </p:cNvSpPr>
          <p:nvPr>
            <p:ph sz="quarter" idx="14"/>
          </p:nvPr>
        </p:nvSpPr>
        <p:spPr>
          <a:xfrm>
            <a:off x="5992133" y="1951630"/>
            <a:ext cx="5220000" cy="4514894"/>
          </a:xfrm>
        </p:spPr>
        <p:txBody>
          <a:bodyPr/>
          <a:lstStyle/>
          <a:p>
            <a:r>
              <a:rPr lang="fr-FR" dirty="0">
                <a:solidFill>
                  <a:schemeClr val="tx1"/>
                </a:solidFill>
              </a:rPr>
              <a:t>Le mouvement en </a:t>
            </a:r>
            <a:r>
              <a:rPr lang="fr-FR" dirty="0" err="1">
                <a:solidFill>
                  <a:schemeClr val="tx1"/>
                </a:solidFill>
              </a:rPr>
              <a:t>Material</a:t>
            </a:r>
            <a:r>
              <a:rPr lang="fr-FR" dirty="0">
                <a:solidFill>
                  <a:schemeClr val="tx1"/>
                </a:solidFill>
              </a:rPr>
              <a:t> Design décrit : </a:t>
            </a:r>
          </a:p>
          <a:p>
            <a:pPr marL="171450" indent="-171450">
              <a:buFont typeface="Arial" panose="020B0604020202020204" pitchFamily="34" charset="0"/>
              <a:buChar char="•"/>
            </a:pPr>
            <a:r>
              <a:rPr lang="fr-FR" dirty="0">
                <a:solidFill>
                  <a:schemeClr val="tx1"/>
                </a:solidFill>
              </a:rPr>
              <a:t>Les relations spatiales ;</a:t>
            </a:r>
          </a:p>
          <a:p>
            <a:pPr marL="171450" indent="-171450">
              <a:buFont typeface="Arial" panose="020B0604020202020204" pitchFamily="34" charset="0"/>
              <a:buChar char="•"/>
            </a:pPr>
            <a:r>
              <a:rPr lang="fr-FR" dirty="0">
                <a:solidFill>
                  <a:schemeClr val="tx1"/>
                </a:solidFill>
              </a:rPr>
              <a:t>Fonctionnalité ;</a:t>
            </a:r>
          </a:p>
          <a:p>
            <a:pPr marL="171450" indent="-171450">
              <a:buFont typeface="Arial" panose="020B0604020202020204" pitchFamily="34" charset="0"/>
              <a:buChar char="•"/>
            </a:pPr>
            <a:r>
              <a:rPr lang="fr-FR" dirty="0">
                <a:solidFill>
                  <a:schemeClr val="tx1"/>
                </a:solidFill>
              </a:rPr>
              <a:t>Intention.</a:t>
            </a:r>
          </a:p>
          <a:p>
            <a:endParaRPr lang="fr-FR" dirty="0">
              <a:solidFill>
                <a:schemeClr val="tx1"/>
              </a:solidFill>
            </a:endParaRPr>
          </a:p>
          <a:p>
            <a:endParaRPr lang="fr-FR" dirty="0">
              <a:solidFill>
                <a:schemeClr val="tx1"/>
              </a:solidFill>
            </a:endParaRPr>
          </a:p>
          <a:p>
            <a:r>
              <a:rPr lang="fr-FR" dirty="0">
                <a:solidFill>
                  <a:schemeClr val="tx1"/>
                </a:solidFill>
              </a:rPr>
              <a:t>Le mouvement est : </a:t>
            </a:r>
          </a:p>
          <a:p>
            <a:pPr marL="171450" indent="-171450">
              <a:buFont typeface="Arial" panose="020B0604020202020204" pitchFamily="34" charset="0"/>
              <a:buChar char="•"/>
            </a:pPr>
            <a:r>
              <a:rPr lang="fr-FR" dirty="0">
                <a:solidFill>
                  <a:schemeClr val="tx1"/>
                </a:solidFill>
              </a:rPr>
              <a:t>Responsive ;</a:t>
            </a:r>
          </a:p>
          <a:p>
            <a:pPr marL="171450" indent="-171450">
              <a:buFont typeface="Arial" panose="020B0604020202020204" pitchFamily="34" charset="0"/>
              <a:buChar char="•"/>
            </a:pPr>
            <a:r>
              <a:rPr lang="fr-FR" dirty="0">
                <a:solidFill>
                  <a:schemeClr val="tx1"/>
                </a:solidFill>
              </a:rPr>
              <a:t>Naturel ;</a:t>
            </a:r>
          </a:p>
          <a:p>
            <a:pPr marL="171450" indent="-171450">
              <a:buFont typeface="Arial" panose="020B0604020202020204" pitchFamily="34" charset="0"/>
              <a:buChar char="•"/>
            </a:pPr>
            <a:r>
              <a:rPr lang="fr-FR" dirty="0">
                <a:solidFill>
                  <a:schemeClr val="tx1"/>
                </a:solidFill>
              </a:rPr>
              <a:t>Conscient ;</a:t>
            </a:r>
          </a:p>
          <a:p>
            <a:pPr marL="171450" indent="-171450">
              <a:buFont typeface="Arial" panose="020B0604020202020204" pitchFamily="34" charset="0"/>
              <a:buChar char="•"/>
            </a:pPr>
            <a:r>
              <a:rPr lang="fr-FR" dirty="0">
                <a:solidFill>
                  <a:schemeClr val="tx1"/>
                </a:solidFill>
              </a:rPr>
              <a:t>Intentionnel.</a:t>
            </a:r>
          </a:p>
          <a:p>
            <a:endParaRPr lang="fr-FR" dirty="0">
              <a:solidFill>
                <a:schemeClr val="tx1"/>
              </a:solidFill>
            </a:endParaRPr>
          </a:p>
        </p:txBody>
      </p:sp>
      <p:sp>
        <p:nvSpPr>
          <p:cNvPr id="3" name="Google Shape;247;p35">
            <a:extLst>
              <a:ext uri="{FF2B5EF4-FFF2-40B4-BE49-F238E27FC236}">
                <a16:creationId xmlns:a16="http://schemas.microsoft.com/office/drawing/2014/main" id="{B607B80C-A8FD-D5A4-FF4C-EA54A9E940A5}"/>
              </a:ext>
            </a:extLst>
          </p:cNvPr>
          <p:cNvSpPr txBox="1"/>
          <p:nvPr/>
        </p:nvSpPr>
        <p:spPr>
          <a:xfrm>
            <a:off x="1446630" y="4400803"/>
            <a:ext cx="1296300" cy="429600"/>
          </a:xfrm>
          <a:prstGeom prst="rect">
            <a:avLst/>
          </a:prstGeom>
          <a:noFill/>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t>Good choice</a:t>
            </a:r>
            <a:endParaRPr sz="1200"/>
          </a:p>
        </p:txBody>
      </p:sp>
      <p:sp>
        <p:nvSpPr>
          <p:cNvPr id="7" name="Google Shape;248;p35">
            <a:extLst>
              <a:ext uri="{FF2B5EF4-FFF2-40B4-BE49-F238E27FC236}">
                <a16:creationId xmlns:a16="http://schemas.microsoft.com/office/drawing/2014/main" id="{A84FB0FD-C4C4-8E68-A743-8383BBE6D6C2}"/>
              </a:ext>
            </a:extLst>
          </p:cNvPr>
          <p:cNvSpPr txBox="1"/>
          <p:nvPr/>
        </p:nvSpPr>
        <p:spPr>
          <a:xfrm>
            <a:off x="1446630" y="4947703"/>
            <a:ext cx="1296300" cy="429600"/>
          </a:xfrm>
          <a:prstGeom prst="rect">
            <a:avLst/>
          </a:prstGeom>
          <a:solidFill>
            <a:srgbClr val="38761D"/>
          </a:solid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F3F3F3"/>
                </a:solidFill>
              </a:rPr>
              <a:t>Good choice</a:t>
            </a:r>
            <a:endParaRPr sz="1200" b="1">
              <a:solidFill>
                <a:srgbClr val="F3F3F3"/>
              </a:solidFill>
            </a:endParaRPr>
          </a:p>
        </p:txBody>
      </p:sp>
      <p:sp>
        <p:nvSpPr>
          <p:cNvPr id="9" name="Google Shape;249;p35">
            <a:extLst>
              <a:ext uri="{FF2B5EF4-FFF2-40B4-BE49-F238E27FC236}">
                <a16:creationId xmlns:a16="http://schemas.microsoft.com/office/drawing/2014/main" id="{00338B8B-D859-FDD3-640D-01933EDE4A7C}"/>
              </a:ext>
            </a:extLst>
          </p:cNvPr>
          <p:cNvSpPr txBox="1"/>
          <p:nvPr/>
        </p:nvSpPr>
        <p:spPr>
          <a:xfrm>
            <a:off x="1446630" y="5494603"/>
            <a:ext cx="1296300" cy="429600"/>
          </a:xfrm>
          <a:prstGeom prst="rect">
            <a:avLst/>
          </a:prstGeom>
          <a:solidFill>
            <a:srgbClr val="FFE599"/>
          </a:solidFill>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EFEFEF"/>
                </a:solidFill>
              </a:rPr>
              <a:t>Bad choice</a:t>
            </a:r>
            <a:endParaRPr sz="1200" dirty="0">
              <a:solidFill>
                <a:srgbClr val="EFEFEF"/>
              </a:solidFill>
            </a:endParaRPr>
          </a:p>
        </p:txBody>
      </p:sp>
      <p:sp>
        <p:nvSpPr>
          <p:cNvPr id="10" name="Google Shape;250;p35">
            <a:extLst>
              <a:ext uri="{FF2B5EF4-FFF2-40B4-BE49-F238E27FC236}">
                <a16:creationId xmlns:a16="http://schemas.microsoft.com/office/drawing/2014/main" id="{A388431F-4CE0-22A4-2286-93E3379E6ADF}"/>
              </a:ext>
            </a:extLst>
          </p:cNvPr>
          <p:cNvSpPr txBox="1"/>
          <p:nvPr/>
        </p:nvSpPr>
        <p:spPr>
          <a:xfrm>
            <a:off x="3822829" y="4368395"/>
            <a:ext cx="1296300" cy="429600"/>
          </a:xfrm>
          <a:prstGeom prst="rect">
            <a:avLst/>
          </a:prstGeom>
          <a:solidFill>
            <a:srgbClr val="FF0000"/>
          </a:solidFill>
          <a:ln w="9525" cap="flat" cmpd="sng">
            <a:solidFill>
              <a:srgbClr val="CCCC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00FF00"/>
                </a:solidFill>
              </a:rPr>
              <a:t>Bad choice</a:t>
            </a:r>
            <a:endParaRPr sz="1200">
              <a:solidFill>
                <a:srgbClr val="00FF00"/>
              </a:solidFill>
            </a:endParaRPr>
          </a:p>
        </p:txBody>
      </p:sp>
      <p:sp>
        <p:nvSpPr>
          <p:cNvPr id="11" name="Google Shape;251;p35">
            <a:extLst>
              <a:ext uri="{FF2B5EF4-FFF2-40B4-BE49-F238E27FC236}">
                <a16:creationId xmlns:a16="http://schemas.microsoft.com/office/drawing/2014/main" id="{B6DAEACD-D863-9AE2-9365-C8136B71F369}"/>
              </a:ext>
            </a:extLst>
          </p:cNvPr>
          <p:cNvSpPr txBox="1"/>
          <p:nvPr/>
        </p:nvSpPr>
        <p:spPr>
          <a:xfrm>
            <a:off x="3822829" y="4947703"/>
            <a:ext cx="1296300" cy="429600"/>
          </a:xfrm>
          <a:prstGeom prst="rect">
            <a:avLst/>
          </a:prstGeom>
          <a:solidFill>
            <a:srgbClr val="D9D9D9"/>
          </a:solid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999999"/>
                </a:solidFill>
              </a:rPr>
              <a:t>Bad choice</a:t>
            </a:r>
            <a:endParaRPr sz="1200" b="1">
              <a:solidFill>
                <a:srgbClr val="999999"/>
              </a:solidFill>
            </a:endParaRPr>
          </a:p>
        </p:txBody>
      </p:sp>
      <p:sp>
        <p:nvSpPr>
          <p:cNvPr id="12" name="Google Shape;252;p35">
            <a:extLst>
              <a:ext uri="{FF2B5EF4-FFF2-40B4-BE49-F238E27FC236}">
                <a16:creationId xmlns:a16="http://schemas.microsoft.com/office/drawing/2014/main" id="{132150B7-909C-2161-629A-5F2EB4D8B30A}"/>
              </a:ext>
            </a:extLst>
          </p:cNvPr>
          <p:cNvSpPr txBox="1"/>
          <p:nvPr/>
        </p:nvSpPr>
        <p:spPr>
          <a:xfrm>
            <a:off x="3793905" y="5560668"/>
            <a:ext cx="1296300" cy="429600"/>
          </a:xfrm>
          <a:prstGeom prst="rect">
            <a:avLst/>
          </a:prstGeom>
          <a:solidFill>
            <a:srgbClr val="EFEFEF"/>
          </a:solid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1C4587"/>
                </a:solidFill>
              </a:rPr>
              <a:t>Good choice</a:t>
            </a:r>
            <a:endParaRPr sz="1200" b="1">
              <a:solidFill>
                <a:srgbClr val="1C4587"/>
              </a:solidFill>
            </a:endParaRPr>
          </a:p>
        </p:txBody>
      </p:sp>
      <p:pic>
        <p:nvPicPr>
          <p:cNvPr id="13" name="Google Shape;259;p36">
            <a:extLst>
              <a:ext uri="{FF2B5EF4-FFF2-40B4-BE49-F238E27FC236}">
                <a16:creationId xmlns:a16="http://schemas.microsoft.com/office/drawing/2014/main" id="{8899DF1A-C919-FE6A-E98B-9F9739ADAD15}"/>
              </a:ext>
            </a:extLst>
          </p:cNvPr>
          <p:cNvPicPr preferRelativeResize="0"/>
          <p:nvPr/>
        </p:nvPicPr>
        <p:blipFill>
          <a:blip r:embed="rId2">
            <a:alphaModFix/>
          </a:blip>
          <a:stretch>
            <a:fillRect/>
          </a:stretch>
        </p:blipFill>
        <p:spPr>
          <a:xfrm>
            <a:off x="8111171" y="3845403"/>
            <a:ext cx="2634199" cy="2634199"/>
          </a:xfrm>
          <a:prstGeom prst="rect">
            <a:avLst/>
          </a:prstGeom>
          <a:noFill/>
          <a:ln>
            <a:noFill/>
          </a:ln>
        </p:spPr>
      </p:pic>
    </p:spTree>
    <p:extLst>
      <p:ext uri="{BB962C8B-B14F-4D97-AF65-F5344CB8AC3E}">
        <p14:creationId xmlns:p14="http://schemas.microsoft.com/office/powerpoint/2010/main" val="379360011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43056"/>
            <a:ext cx="5272134" cy="4730362"/>
          </a:xfrm>
        </p:spPr>
        <p:txBody>
          <a:bodyPr/>
          <a:lstStyle/>
          <a:p>
            <a:pPr marL="171450" indent="-171450">
              <a:buFont typeface="Arial" panose="020B0604020202020204" pitchFamily="34" charset="0"/>
              <a:buChar char="•"/>
            </a:pPr>
            <a:r>
              <a:rPr lang="fr-FR" dirty="0">
                <a:solidFill>
                  <a:schemeClr val="tx1"/>
                </a:solidFill>
              </a:rPr>
              <a:t>Maintenir la continuité ;</a:t>
            </a:r>
          </a:p>
          <a:p>
            <a:pPr marL="171450" indent="-171450">
              <a:buFont typeface="Arial" panose="020B0604020202020204" pitchFamily="34" charset="0"/>
              <a:buChar char="•"/>
            </a:pPr>
            <a:r>
              <a:rPr lang="fr-FR" dirty="0">
                <a:solidFill>
                  <a:schemeClr val="tx1"/>
                </a:solidFill>
              </a:rPr>
              <a:t>Mettre en évidence des éléments ou des actions ;</a:t>
            </a:r>
          </a:p>
          <a:p>
            <a:pPr marL="171450" indent="-171450">
              <a:buFont typeface="Arial" panose="020B0604020202020204" pitchFamily="34" charset="0"/>
              <a:buChar char="•"/>
            </a:pPr>
            <a:r>
              <a:rPr lang="fr-FR" dirty="0">
                <a:solidFill>
                  <a:schemeClr val="tx1"/>
                </a:solidFill>
              </a:rPr>
              <a:t>Offrir une transition naturelle entre les actions ou les états ;</a:t>
            </a:r>
          </a:p>
          <a:p>
            <a:pPr marL="171450" indent="-171450">
              <a:buFont typeface="Arial" panose="020B0604020202020204" pitchFamily="34" charset="0"/>
              <a:buChar char="•"/>
            </a:pPr>
            <a:r>
              <a:rPr lang="fr-FR" dirty="0">
                <a:solidFill>
                  <a:schemeClr val="tx1"/>
                </a:solidFill>
              </a:rPr>
              <a:t>Attirer l'attention ;</a:t>
            </a:r>
          </a:p>
          <a:p>
            <a:pPr marL="171450" indent="-171450">
              <a:buFont typeface="Arial" panose="020B0604020202020204" pitchFamily="34" charset="0"/>
              <a:buChar char="•"/>
            </a:pPr>
            <a:r>
              <a:rPr lang="fr-FR" dirty="0">
                <a:solidFill>
                  <a:schemeClr val="tx1"/>
                </a:solidFill>
              </a:rPr>
              <a:t>Organiser les transitions ;</a:t>
            </a:r>
          </a:p>
          <a:p>
            <a:pPr marL="171450" indent="-171450">
              <a:buFont typeface="Arial" panose="020B0604020202020204" pitchFamily="34" charset="0"/>
              <a:buChar char="•"/>
            </a:pPr>
            <a:r>
              <a:rPr lang="fr-FR" dirty="0">
                <a:solidFill>
                  <a:schemeClr val="tx1"/>
                </a:solidFill>
              </a:rPr>
              <a:t>Offrir une rétroaction réactive.</a:t>
            </a:r>
          </a:p>
          <a:p>
            <a:pPr marL="171450" indent="-171450">
              <a:buFont typeface="Arial" panose="020B0604020202020204" pitchFamily="34" charset="0"/>
              <a:buChar char="•"/>
            </a:pPr>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a:t>Le mouvement dans l'application</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5992132" y="1616658"/>
            <a:ext cx="5220000" cy="334972"/>
          </a:xfrm>
        </p:spPr>
        <p:txBody>
          <a:bodyPr/>
          <a:lstStyle/>
          <a:p>
            <a:r>
              <a:rPr lang="en" dirty="0"/>
              <a:t>Layout</a:t>
            </a:r>
            <a:endParaRPr lang="fr-FR" dirty="0"/>
          </a:p>
        </p:txBody>
      </p:sp>
      <p:pic>
        <p:nvPicPr>
          <p:cNvPr id="5" name="Google Shape;276;p38">
            <a:extLst>
              <a:ext uri="{FF2B5EF4-FFF2-40B4-BE49-F238E27FC236}">
                <a16:creationId xmlns:a16="http://schemas.microsoft.com/office/drawing/2014/main" id="{C38FDF47-EEA8-CB56-AF05-DB6F6E6FC559}"/>
              </a:ext>
            </a:extLst>
          </p:cNvPr>
          <p:cNvPicPr preferRelativeResize="0"/>
          <p:nvPr/>
        </p:nvPicPr>
        <p:blipFill>
          <a:blip r:embed="rId2">
            <a:alphaModFix/>
          </a:blip>
          <a:stretch>
            <a:fillRect/>
          </a:stretch>
        </p:blipFill>
        <p:spPr>
          <a:xfrm>
            <a:off x="904180" y="4209077"/>
            <a:ext cx="1838750" cy="1838750"/>
          </a:xfrm>
          <a:prstGeom prst="rect">
            <a:avLst/>
          </a:prstGeom>
          <a:noFill/>
          <a:ln>
            <a:noFill/>
          </a:ln>
        </p:spPr>
      </p:pic>
      <p:pic>
        <p:nvPicPr>
          <p:cNvPr id="6" name="Google Shape;275;p38">
            <a:extLst>
              <a:ext uri="{FF2B5EF4-FFF2-40B4-BE49-F238E27FC236}">
                <a16:creationId xmlns:a16="http://schemas.microsoft.com/office/drawing/2014/main" id="{ABD4728A-3857-FD62-EA6F-01ED9D9EFA50}"/>
              </a:ext>
            </a:extLst>
          </p:cNvPr>
          <p:cNvPicPr preferRelativeResize="0"/>
          <p:nvPr/>
        </p:nvPicPr>
        <p:blipFill>
          <a:blip r:embed="rId3">
            <a:alphaModFix/>
          </a:blip>
          <a:stretch>
            <a:fillRect/>
          </a:stretch>
        </p:blipFill>
        <p:spPr>
          <a:xfrm>
            <a:off x="3721389" y="4209077"/>
            <a:ext cx="1838750" cy="1838750"/>
          </a:xfrm>
          <a:prstGeom prst="rect">
            <a:avLst/>
          </a:prstGeom>
          <a:noFill/>
          <a:ln>
            <a:noFill/>
          </a:ln>
        </p:spPr>
      </p:pic>
      <p:sp>
        <p:nvSpPr>
          <p:cNvPr id="14" name="TextBox 13">
            <a:extLst>
              <a:ext uri="{FF2B5EF4-FFF2-40B4-BE49-F238E27FC236}">
                <a16:creationId xmlns:a16="http://schemas.microsoft.com/office/drawing/2014/main" id="{956CBDD7-67C4-CBA7-4E20-9C85F2598F43}"/>
              </a:ext>
            </a:extLst>
          </p:cNvPr>
          <p:cNvSpPr txBox="1"/>
          <p:nvPr/>
        </p:nvSpPr>
        <p:spPr>
          <a:xfrm>
            <a:off x="979867" y="6004912"/>
            <a:ext cx="1582470" cy="276999"/>
          </a:xfrm>
          <a:prstGeom prst="rect">
            <a:avLst/>
          </a:prstGeom>
          <a:noFill/>
        </p:spPr>
        <p:txBody>
          <a:bodyPr wrap="square">
            <a:spAutoFit/>
          </a:bodyPr>
          <a:lstStyle/>
          <a:p>
            <a:pPr algn="ctr"/>
            <a:r>
              <a:rPr lang="fr-FR" sz="1200" dirty="0" err="1">
                <a:cs typeface="Calibri" panose="020F0502020204030204" pitchFamily="34" charset="0"/>
              </a:rPr>
              <a:t>Touch</a:t>
            </a:r>
            <a:r>
              <a:rPr lang="fr-FR" sz="1200" dirty="0">
                <a:cs typeface="Calibri" panose="020F0502020204030204" pitchFamily="34" charset="0"/>
              </a:rPr>
              <a:t> feedback</a:t>
            </a:r>
          </a:p>
        </p:txBody>
      </p:sp>
      <p:sp>
        <p:nvSpPr>
          <p:cNvPr id="16" name="TextBox 15">
            <a:extLst>
              <a:ext uri="{FF2B5EF4-FFF2-40B4-BE49-F238E27FC236}">
                <a16:creationId xmlns:a16="http://schemas.microsoft.com/office/drawing/2014/main" id="{FD85D9E8-F9CD-90FB-FEB8-A45027DDABE6}"/>
              </a:ext>
            </a:extLst>
          </p:cNvPr>
          <p:cNvSpPr txBox="1"/>
          <p:nvPr/>
        </p:nvSpPr>
        <p:spPr>
          <a:xfrm>
            <a:off x="3582724" y="6004912"/>
            <a:ext cx="2162983" cy="276999"/>
          </a:xfrm>
          <a:prstGeom prst="rect">
            <a:avLst/>
          </a:prstGeom>
          <a:noFill/>
        </p:spPr>
        <p:txBody>
          <a:bodyPr wrap="square">
            <a:spAutoFit/>
          </a:bodyPr>
          <a:lstStyle/>
          <a:p>
            <a:pPr algn="ctr"/>
            <a:r>
              <a:rPr lang="fr-FR" sz="1200" dirty="0">
                <a:cs typeface="Calibri" panose="020F0502020204030204" pitchFamily="34" charset="0"/>
              </a:rPr>
              <a:t>Responsive interaction</a:t>
            </a:r>
          </a:p>
        </p:txBody>
      </p:sp>
      <p:pic>
        <p:nvPicPr>
          <p:cNvPr id="17" name="Google Shape;284;p39">
            <a:extLst>
              <a:ext uri="{FF2B5EF4-FFF2-40B4-BE49-F238E27FC236}">
                <a16:creationId xmlns:a16="http://schemas.microsoft.com/office/drawing/2014/main" id="{0435EFDF-1902-9542-91F9-CF4F806176EA}"/>
              </a:ext>
            </a:extLst>
          </p:cNvPr>
          <p:cNvPicPr preferRelativeResize="0">
            <a:picLocks noGrp="1"/>
          </p:cNvPicPr>
          <p:nvPr>
            <p:ph sz="quarter" idx="14"/>
          </p:nvPr>
        </p:nvPicPr>
        <p:blipFill>
          <a:blip r:embed="rId4">
            <a:alphaModFix/>
          </a:blip>
          <a:stretch>
            <a:fillRect/>
          </a:stretch>
        </p:blipFill>
        <p:spPr>
          <a:xfrm>
            <a:off x="7332861" y="1951038"/>
            <a:ext cx="2539603" cy="4514850"/>
          </a:xfrm>
          <a:prstGeom prst="rect">
            <a:avLst/>
          </a:prstGeom>
          <a:noFill/>
          <a:ln>
            <a:noFill/>
          </a:ln>
        </p:spPr>
      </p:pic>
    </p:spTree>
    <p:extLst>
      <p:ext uri="{BB962C8B-B14F-4D97-AF65-F5344CB8AC3E}">
        <p14:creationId xmlns:p14="http://schemas.microsoft.com/office/powerpoint/2010/main" val="352523028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a:xfrm>
            <a:off x="180000" y="400050"/>
            <a:ext cx="5125860" cy="434955"/>
          </a:xfrm>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a:xfrm>
            <a:off x="180000" y="725764"/>
            <a:ext cx="5125860" cy="466139"/>
          </a:xfrm>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a:xfrm>
            <a:off x="719999" y="1951630"/>
            <a:ext cx="5272134" cy="4730362"/>
          </a:xfrm>
        </p:spPr>
        <p:txBody>
          <a:bodyPr/>
          <a:lstStyle/>
          <a:p>
            <a:pPr marL="171450" indent="-171450">
              <a:buFont typeface="Arial" panose="020B0604020202020204" pitchFamily="34" charset="0"/>
              <a:buChar char="•"/>
            </a:pPr>
            <a:r>
              <a:rPr lang="fr-FR" dirty="0">
                <a:solidFill>
                  <a:schemeClr val="tx1"/>
                </a:solidFill>
              </a:rPr>
              <a:t>Pixels indépendants de la densité pour les vues-</a:t>
            </a:r>
            <a:r>
              <a:rPr lang="fr-FR" dirty="0" err="1">
                <a:solidFill>
                  <a:schemeClr val="tx1"/>
                </a:solidFill>
              </a:rPr>
              <a:t>dp</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Pixels évolutifs pour le texte-</a:t>
            </a:r>
            <a:r>
              <a:rPr lang="fr-FR" dirty="0" err="1">
                <a:solidFill>
                  <a:schemeClr val="tx1"/>
                </a:solidFill>
              </a:rPr>
              <a:t>sp</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Les éléments s'alignent sur </a:t>
            </a:r>
            <a:r>
              <a:rPr lang="fr-FR" dirty="0">
                <a:hlinkClick r:id="rId2"/>
              </a:rPr>
              <a:t>une grille avec un espacement cohérent</a:t>
            </a:r>
            <a:r>
              <a:rPr lang="fr-FR" dirty="0"/>
              <a:t> ;</a:t>
            </a:r>
          </a:p>
          <a:p>
            <a:pPr marL="171450" indent="-171450">
              <a:buFont typeface="Arial" panose="020B0604020202020204" pitchFamily="34" charset="0"/>
              <a:buChar char="•"/>
            </a:pPr>
            <a:r>
              <a:rPr lang="fr-FR" dirty="0">
                <a:solidFill>
                  <a:schemeClr val="tx1"/>
                </a:solidFill>
              </a:rPr>
              <a:t>Planifier la disposition des éléments ;</a:t>
            </a:r>
          </a:p>
          <a:p>
            <a:pPr marL="171450" indent="-171450">
              <a:buFont typeface="Arial" panose="020B0604020202020204" pitchFamily="34" charset="0"/>
              <a:buChar char="•"/>
            </a:pPr>
            <a:r>
              <a:rPr lang="fr-FR" dirty="0">
                <a:solidFill>
                  <a:schemeClr val="tx1"/>
                </a:solidFill>
              </a:rPr>
              <a:t>Utiliser des </a:t>
            </a:r>
            <a:r>
              <a:rPr lang="fr-FR" dirty="0">
                <a:hlinkClick r:id="rId3"/>
              </a:rPr>
              <a:t>modèles</a:t>
            </a:r>
            <a:r>
              <a:rPr lang="fr-FR" dirty="0"/>
              <a:t> </a:t>
            </a:r>
            <a:r>
              <a:rPr lang="fr-FR" dirty="0">
                <a:solidFill>
                  <a:schemeClr val="tx1"/>
                </a:solidFill>
              </a:rPr>
              <a:t>de mise en page courants.</a:t>
            </a:r>
          </a:p>
          <a:p>
            <a:pPr marL="171450" indent="-171450">
              <a:buFont typeface="Arial" panose="020B0604020202020204" pitchFamily="34" charset="0"/>
              <a:buChar char="•"/>
            </a:pPr>
            <a:endParaRPr lang="fr-FR" dirty="0"/>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a:xfrm>
            <a:off x="720000" y="1616658"/>
            <a:ext cx="5272134" cy="334972"/>
          </a:xfrm>
        </p:spPr>
        <p:txBody>
          <a:bodyPr/>
          <a:lstStyle/>
          <a:p>
            <a:r>
              <a:rPr lang="fr-FR" dirty="0" err="1"/>
              <a:t>Layout</a:t>
            </a:r>
            <a:r>
              <a:rPr lang="fr-FR" dirty="0"/>
              <a:t> pour le </a:t>
            </a:r>
            <a:r>
              <a:rPr lang="fr-FR" dirty="0" err="1"/>
              <a:t>Material</a:t>
            </a:r>
            <a:r>
              <a:rPr lang="fr-FR" dirty="0"/>
              <a:t> Design</a:t>
            </a:r>
          </a:p>
        </p:txBody>
      </p:sp>
      <p:sp>
        <p:nvSpPr>
          <p:cNvPr id="8" name="Content Placeholder 7">
            <a:extLst>
              <a:ext uri="{FF2B5EF4-FFF2-40B4-BE49-F238E27FC236}">
                <a16:creationId xmlns:a16="http://schemas.microsoft.com/office/drawing/2014/main" id="{FFF77602-A5BD-107C-C2EE-709B57EAF4C4}"/>
              </a:ext>
            </a:extLst>
          </p:cNvPr>
          <p:cNvSpPr>
            <a:spLocks noGrp="1"/>
          </p:cNvSpPr>
          <p:nvPr>
            <p:ph sz="quarter" idx="15"/>
          </p:nvPr>
        </p:nvSpPr>
        <p:spPr>
          <a:xfrm>
            <a:off x="6246574" y="1616658"/>
            <a:ext cx="4965557" cy="334972"/>
          </a:xfrm>
        </p:spPr>
        <p:txBody>
          <a:bodyPr/>
          <a:lstStyle/>
          <a:p>
            <a:r>
              <a:rPr lang="fr-FR" dirty="0"/>
              <a:t>Planification de </a:t>
            </a:r>
            <a:r>
              <a:rPr lang="fr-FR" dirty="0" err="1"/>
              <a:t>layout</a:t>
            </a:r>
            <a:endParaRPr lang="fr-FR" dirty="0"/>
          </a:p>
          <a:p>
            <a:endParaRPr lang="fr-FR" dirty="0"/>
          </a:p>
        </p:txBody>
      </p:sp>
      <p:pic>
        <p:nvPicPr>
          <p:cNvPr id="7" name="Google Shape;298;p41">
            <a:extLst>
              <a:ext uri="{FF2B5EF4-FFF2-40B4-BE49-F238E27FC236}">
                <a16:creationId xmlns:a16="http://schemas.microsoft.com/office/drawing/2014/main" id="{9C51A0EF-8191-98B6-6A3A-DF6ACE290B74}"/>
              </a:ext>
            </a:extLst>
          </p:cNvPr>
          <p:cNvPicPr preferRelativeResize="0"/>
          <p:nvPr/>
        </p:nvPicPr>
        <p:blipFill rotWithShape="1">
          <a:blip r:embed="rId4">
            <a:alphaModFix/>
          </a:blip>
          <a:srcRect b="40614"/>
          <a:stretch/>
        </p:blipFill>
        <p:spPr>
          <a:xfrm>
            <a:off x="5992133" y="2446976"/>
            <a:ext cx="2778644" cy="2933574"/>
          </a:xfrm>
          <a:prstGeom prst="rect">
            <a:avLst/>
          </a:prstGeom>
          <a:noFill/>
          <a:ln>
            <a:noFill/>
          </a:ln>
        </p:spPr>
      </p:pic>
      <p:pic>
        <p:nvPicPr>
          <p:cNvPr id="9" name="Google Shape;299;p41">
            <a:extLst>
              <a:ext uri="{FF2B5EF4-FFF2-40B4-BE49-F238E27FC236}">
                <a16:creationId xmlns:a16="http://schemas.microsoft.com/office/drawing/2014/main" id="{0C32AE5F-EB06-20A1-F20A-2F074242BA22}"/>
              </a:ext>
            </a:extLst>
          </p:cNvPr>
          <p:cNvPicPr preferRelativeResize="0"/>
          <p:nvPr/>
        </p:nvPicPr>
        <p:blipFill>
          <a:blip r:embed="rId5">
            <a:alphaModFix/>
          </a:blip>
          <a:stretch>
            <a:fillRect/>
          </a:stretch>
        </p:blipFill>
        <p:spPr>
          <a:xfrm>
            <a:off x="8867726" y="2446974"/>
            <a:ext cx="2633643" cy="2933576"/>
          </a:xfrm>
          <a:prstGeom prst="rect">
            <a:avLst/>
          </a:prstGeom>
          <a:noFill/>
          <a:ln>
            <a:noFill/>
          </a:ln>
        </p:spPr>
      </p:pic>
      <p:pic>
        <p:nvPicPr>
          <p:cNvPr id="10" name="Google Shape;300;p41">
            <a:extLst>
              <a:ext uri="{FF2B5EF4-FFF2-40B4-BE49-F238E27FC236}">
                <a16:creationId xmlns:a16="http://schemas.microsoft.com/office/drawing/2014/main" id="{FF89C63A-AF4D-066B-C611-F5E4DB271617}"/>
              </a:ext>
            </a:extLst>
          </p:cNvPr>
          <p:cNvPicPr preferRelativeResize="0"/>
          <p:nvPr/>
        </p:nvPicPr>
        <p:blipFill rotWithShape="1">
          <a:blip r:embed="rId6">
            <a:alphaModFix/>
          </a:blip>
          <a:srcRect l="28549" t="18375" r="29551" b="51520"/>
          <a:stretch/>
        </p:blipFill>
        <p:spPr>
          <a:xfrm>
            <a:off x="2007452" y="3409842"/>
            <a:ext cx="2296575" cy="2933574"/>
          </a:xfrm>
          <a:prstGeom prst="rect">
            <a:avLst/>
          </a:prstGeom>
          <a:noFill/>
          <a:ln>
            <a:noFill/>
          </a:ln>
        </p:spPr>
      </p:pic>
      <p:sp>
        <p:nvSpPr>
          <p:cNvPr id="12" name="TextBox 11">
            <a:extLst>
              <a:ext uri="{FF2B5EF4-FFF2-40B4-BE49-F238E27FC236}">
                <a16:creationId xmlns:a16="http://schemas.microsoft.com/office/drawing/2014/main" id="{C0420862-15E5-85E2-4747-15B73581DC27}"/>
              </a:ext>
            </a:extLst>
          </p:cNvPr>
          <p:cNvSpPr txBox="1"/>
          <p:nvPr/>
        </p:nvSpPr>
        <p:spPr>
          <a:xfrm>
            <a:off x="6772916" y="5401717"/>
            <a:ext cx="2052379" cy="276999"/>
          </a:xfrm>
          <a:prstGeom prst="rect">
            <a:avLst/>
          </a:prstGeom>
          <a:noFill/>
        </p:spPr>
        <p:txBody>
          <a:bodyPr wrap="square">
            <a:spAutoFit/>
          </a:bodyPr>
          <a:lstStyle/>
          <a:p>
            <a:r>
              <a:rPr lang="en" sz="1200" dirty="0">
                <a:latin typeface="+mj-lt"/>
                <a:ea typeface="Roboto"/>
                <a:cs typeface="Roboto"/>
                <a:sym typeface="Roboto"/>
              </a:rPr>
              <a:t>a) Spacing</a:t>
            </a:r>
            <a:endParaRPr lang="fr-FR" sz="1200" dirty="0">
              <a:latin typeface="+mj-lt"/>
            </a:endParaRPr>
          </a:p>
        </p:txBody>
      </p:sp>
      <p:sp>
        <p:nvSpPr>
          <p:cNvPr id="13" name="TextBox 12">
            <a:extLst>
              <a:ext uri="{FF2B5EF4-FFF2-40B4-BE49-F238E27FC236}">
                <a16:creationId xmlns:a16="http://schemas.microsoft.com/office/drawing/2014/main" id="{E7D99BB1-BE4A-CEFD-FD68-EAFF59BD28FD}"/>
              </a:ext>
            </a:extLst>
          </p:cNvPr>
          <p:cNvSpPr txBox="1"/>
          <p:nvPr/>
        </p:nvSpPr>
        <p:spPr>
          <a:xfrm>
            <a:off x="9606078" y="5401717"/>
            <a:ext cx="2052379" cy="276999"/>
          </a:xfrm>
          <a:prstGeom prst="rect">
            <a:avLst/>
          </a:prstGeom>
          <a:noFill/>
        </p:spPr>
        <p:txBody>
          <a:bodyPr wrap="square">
            <a:spAutoFit/>
          </a:bodyPr>
          <a:lstStyle/>
          <a:p>
            <a:r>
              <a:rPr lang="en" sz="1200" dirty="0">
                <a:latin typeface="+mj-lt"/>
                <a:ea typeface="Roboto"/>
                <a:cs typeface="Roboto"/>
                <a:sym typeface="Roboto"/>
              </a:rPr>
              <a:t>b) </a:t>
            </a:r>
            <a:r>
              <a:rPr lang="fr-FR" sz="1200" dirty="0" err="1">
                <a:latin typeface="Roboto"/>
                <a:ea typeface="Roboto"/>
                <a:cs typeface="Roboto"/>
                <a:sym typeface="Roboto"/>
              </a:rPr>
              <a:t>Grid</a:t>
            </a:r>
            <a:r>
              <a:rPr lang="fr-FR" sz="1200" dirty="0">
                <a:latin typeface="Roboto"/>
                <a:ea typeface="Roboto"/>
                <a:cs typeface="Roboto"/>
                <a:sym typeface="Roboto"/>
              </a:rPr>
              <a:t> </a:t>
            </a:r>
            <a:r>
              <a:rPr lang="fr-FR" sz="1200" dirty="0" err="1">
                <a:latin typeface="Roboto"/>
                <a:ea typeface="Roboto"/>
                <a:cs typeface="Roboto"/>
                <a:sym typeface="Roboto"/>
              </a:rPr>
              <a:t>alignment</a:t>
            </a:r>
            <a:r>
              <a:rPr lang="fr-FR" sz="1200" dirty="0">
                <a:latin typeface="Roboto"/>
                <a:ea typeface="Roboto"/>
                <a:cs typeface="Roboto"/>
                <a:sym typeface="Roboto"/>
              </a:rPr>
              <a:t> </a:t>
            </a:r>
          </a:p>
        </p:txBody>
      </p:sp>
      <p:sp>
        <p:nvSpPr>
          <p:cNvPr id="15" name="TextBox 14">
            <a:extLst>
              <a:ext uri="{FF2B5EF4-FFF2-40B4-BE49-F238E27FC236}">
                <a16:creationId xmlns:a16="http://schemas.microsoft.com/office/drawing/2014/main" id="{2A295243-A0C9-38E6-D9B3-2AE2B376C1F5}"/>
              </a:ext>
            </a:extLst>
          </p:cNvPr>
          <p:cNvSpPr txBox="1"/>
          <p:nvPr/>
        </p:nvSpPr>
        <p:spPr>
          <a:xfrm>
            <a:off x="2745215" y="6343416"/>
            <a:ext cx="1021568" cy="276999"/>
          </a:xfrm>
          <a:prstGeom prst="rect">
            <a:avLst/>
          </a:prstGeom>
          <a:noFill/>
        </p:spPr>
        <p:txBody>
          <a:bodyPr wrap="square">
            <a:spAutoFit/>
          </a:bodyPr>
          <a:lstStyle/>
          <a:p>
            <a:r>
              <a:rPr lang="en" sz="1200" dirty="0">
                <a:latin typeface="+mj-lt"/>
                <a:ea typeface="Roboto"/>
                <a:cs typeface="Roboto"/>
                <a:sym typeface="Roboto"/>
              </a:rPr>
              <a:t>c) </a:t>
            </a:r>
            <a:r>
              <a:rPr lang="fr-FR" sz="1200" dirty="0" err="1">
                <a:latin typeface="Roboto"/>
                <a:ea typeface="Roboto"/>
                <a:cs typeface="Roboto"/>
                <a:sym typeface="Roboto"/>
              </a:rPr>
              <a:t>Sizing</a:t>
            </a:r>
            <a:endParaRPr lang="fr-FR" sz="1200" dirty="0">
              <a:latin typeface="Roboto"/>
              <a:ea typeface="Roboto"/>
              <a:cs typeface="Roboto"/>
              <a:sym typeface="Roboto"/>
            </a:endParaRPr>
          </a:p>
        </p:txBody>
      </p:sp>
    </p:spTree>
    <p:extLst>
      <p:ext uri="{BB962C8B-B14F-4D97-AF65-F5344CB8AC3E}">
        <p14:creationId xmlns:p14="http://schemas.microsoft.com/office/powerpoint/2010/main" val="75951415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2" name="Content Placeholder 1">
            <a:extLst>
              <a:ext uri="{FF2B5EF4-FFF2-40B4-BE49-F238E27FC236}">
                <a16:creationId xmlns:a16="http://schemas.microsoft.com/office/drawing/2014/main" id="{19BE7FC8-F4FD-4F46-9121-0C9EB8C217BA}"/>
              </a:ext>
            </a:extLst>
          </p:cNvPr>
          <p:cNvSpPr>
            <a:spLocks noGrp="1"/>
          </p:cNvSpPr>
          <p:nvPr>
            <p:ph sz="quarter" idx="12"/>
          </p:nvPr>
        </p:nvSpPr>
        <p:spPr/>
        <p:txBody>
          <a:bodyPr/>
          <a:lstStyle/>
          <a:p>
            <a:r>
              <a:rPr lang="fr-FR" dirty="0" err="1">
                <a:solidFill>
                  <a:schemeClr val="tx1"/>
                </a:solidFill>
              </a:rPr>
              <a:t>Material</a:t>
            </a:r>
            <a:r>
              <a:rPr lang="fr-FR" dirty="0">
                <a:solidFill>
                  <a:schemeClr val="tx1"/>
                </a:solidFill>
              </a:rPr>
              <a:t> Design dispose de lignes directrices sur l'utilisation et la mise en œuvre </a:t>
            </a:r>
            <a:r>
              <a:rPr lang="fr-FR" dirty="0">
                <a:solidFill>
                  <a:schemeClr val="tx1"/>
                </a:solidFill>
                <a:ea typeface="Roboto"/>
              </a:rPr>
              <a:t>des composants Android : </a:t>
            </a:r>
          </a:p>
          <a:p>
            <a:pPr marL="171450" indent="-171450">
              <a:buFont typeface="Arial" panose="020B0604020202020204" pitchFamily="34" charset="0"/>
              <a:buChar char="•"/>
            </a:pPr>
            <a:r>
              <a:rPr lang="fr-FR" dirty="0">
                <a:solidFill>
                  <a:schemeClr val="tx1"/>
                </a:solidFill>
                <a:ea typeface="Roboto"/>
                <a:sym typeface="Roboto"/>
              </a:rPr>
              <a:t>Bottom Navigation</a:t>
            </a:r>
          </a:p>
          <a:p>
            <a:pPr marL="171450" indent="-171450">
              <a:buFont typeface="Arial" panose="020B0604020202020204" pitchFamily="34" charset="0"/>
              <a:buChar char="•"/>
            </a:pPr>
            <a:r>
              <a:rPr lang="fr-FR" dirty="0">
                <a:solidFill>
                  <a:schemeClr val="tx1"/>
                </a:solidFill>
                <a:ea typeface="Roboto"/>
                <a:sym typeface="Roboto"/>
              </a:rPr>
              <a:t>Buttons</a:t>
            </a:r>
          </a:p>
          <a:p>
            <a:pPr marL="171450" indent="-171450">
              <a:buFont typeface="Arial" panose="020B0604020202020204" pitchFamily="34" charset="0"/>
              <a:buChar char="•"/>
            </a:pPr>
            <a:r>
              <a:rPr lang="fr-FR" dirty="0" err="1">
                <a:solidFill>
                  <a:schemeClr val="tx1"/>
                </a:solidFill>
                <a:ea typeface="Roboto"/>
                <a:sym typeface="Roboto"/>
              </a:rPr>
              <a:t>Cards</a:t>
            </a:r>
            <a:endParaRPr lang="fr-FR" dirty="0">
              <a:solidFill>
                <a:schemeClr val="tx1"/>
              </a:solidFill>
              <a:ea typeface="Roboto"/>
              <a:sym typeface="Roboto"/>
            </a:endParaRPr>
          </a:p>
          <a:p>
            <a:pPr marL="171450" indent="-171450">
              <a:buFont typeface="Arial" panose="020B0604020202020204" pitchFamily="34" charset="0"/>
              <a:buChar char="•"/>
            </a:pPr>
            <a:r>
              <a:rPr lang="fr-FR" dirty="0">
                <a:solidFill>
                  <a:schemeClr val="tx1"/>
                </a:solidFill>
                <a:ea typeface="Roboto"/>
                <a:sym typeface="Roboto"/>
              </a:rPr>
              <a:t>Chips</a:t>
            </a:r>
          </a:p>
          <a:p>
            <a:pPr marL="171450" indent="-171450">
              <a:buFont typeface="Arial" panose="020B0604020202020204" pitchFamily="34" charset="0"/>
              <a:buChar char="•"/>
            </a:pPr>
            <a:r>
              <a:rPr lang="fr-FR" dirty="0">
                <a:solidFill>
                  <a:schemeClr val="tx1"/>
                </a:solidFill>
                <a:ea typeface="Roboto"/>
                <a:sym typeface="Roboto"/>
              </a:rPr>
              <a:t>Data Tables</a:t>
            </a:r>
          </a:p>
          <a:p>
            <a:pPr marL="171450" indent="-171450">
              <a:buFont typeface="Arial" panose="020B0604020202020204" pitchFamily="34" charset="0"/>
              <a:buChar char="•"/>
            </a:pPr>
            <a:r>
              <a:rPr lang="fr-FR" dirty="0" err="1">
                <a:solidFill>
                  <a:schemeClr val="tx1"/>
                </a:solidFill>
                <a:ea typeface="Roboto"/>
                <a:sym typeface="Roboto"/>
              </a:rPr>
              <a:t>Dialogs</a:t>
            </a:r>
            <a:endParaRPr lang="fr-FR" dirty="0">
              <a:solidFill>
                <a:schemeClr val="tx1"/>
              </a:solidFill>
              <a:ea typeface="Roboto"/>
              <a:sym typeface="Roboto"/>
            </a:endParaRPr>
          </a:p>
          <a:p>
            <a:pPr marL="171450" indent="-171450">
              <a:buFont typeface="Arial" panose="020B0604020202020204" pitchFamily="34" charset="0"/>
              <a:buChar char="•"/>
            </a:pPr>
            <a:r>
              <a:rPr lang="fr-FR" dirty="0" err="1">
                <a:solidFill>
                  <a:schemeClr val="tx1"/>
                </a:solidFill>
                <a:ea typeface="Roboto"/>
                <a:sym typeface="Roboto"/>
              </a:rPr>
              <a:t>Dividers</a:t>
            </a:r>
            <a:endParaRPr lang="fr-FR" dirty="0">
              <a:solidFill>
                <a:schemeClr val="tx1"/>
              </a:solidFill>
              <a:ea typeface="Roboto"/>
              <a:sym typeface="Roboto"/>
            </a:endParaRPr>
          </a:p>
          <a:p>
            <a:pPr marL="171450" indent="-171450">
              <a:buFont typeface="Arial" panose="020B0604020202020204" pitchFamily="34" charset="0"/>
              <a:buChar char="•"/>
            </a:pPr>
            <a:r>
              <a:rPr lang="en-US" dirty="0">
                <a:solidFill>
                  <a:schemeClr val="tx1"/>
                </a:solidFill>
                <a:ea typeface="Roboto"/>
                <a:sym typeface="Roboto"/>
              </a:rPr>
              <a:t>Sliders</a:t>
            </a:r>
          </a:p>
          <a:p>
            <a:pPr marL="171450" indent="-171450">
              <a:buFont typeface="Arial" panose="020B0604020202020204" pitchFamily="34" charset="0"/>
              <a:buChar char="•"/>
            </a:pPr>
            <a:r>
              <a:rPr lang="en-US" dirty="0" err="1">
                <a:solidFill>
                  <a:schemeClr val="tx1"/>
                </a:solidFill>
                <a:ea typeface="Roboto"/>
                <a:sym typeface="Roboto"/>
              </a:rPr>
              <a:t>Snackbar</a:t>
            </a:r>
            <a:endParaRPr lang="en-US" dirty="0">
              <a:solidFill>
                <a:schemeClr val="tx1"/>
              </a:solidFill>
              <a:ea typeface="Roboto"/>
              <a:sym typeface="Roboto"/>
            </a:endParaRPr>
          </a:p>
          <a:p>
            <a:pPr marL="171450" indent="-171450">
              <a:buFont typeface="Arial" panose="020B0604020202020204" pitchFamily="34" charset="0"/>
              <a:buChar char="•"/>
            </a:pPr>
            <a:r>
              <a:rPr lang="en-US" dirty="0">
                <a:solidFill>
                  <a:schemeClr val="tx1"/>
                </a:solidFill>
                <a:ea typeface="Roboto"/>
                <a:sym typeface="Roboto"/>
              </a:rPr>
              <a:t>Toasts</a:t>
            </a:r>
          </a:p>
          <a:p>
            <a:pPr marL="171450" indent="-171450">
              <a:buFont typeface="Arial" panose="020B0604020202020204" pitchFamily="34" charset="0"/>
              <a:buChar char="•"/>
            </a:pPr>
            <a:r>
              <a:rPr lang="en-US" dirty="0">
                <a:solidFill>
                  <a:schemeClr val="tx1"/>
                </a:solidFill>
                <a:ea typeface="Roboto"/>
                <a:sym typeface="Roboto"/>
              </a:rPr>
              <a:t>Steppers</a:t>
            </a:r>
          </a:p>
          <a:p>
            <a:pPr marL="171450" indent="-171450">
              <a:buFont typeface="Arial" panose="020B0604020202020204" pitchFamily="34" charset="0"/>
              <a:buChar char="•"/>
            </a:pPr>
            <a:r>
              <a:rPr lang="en-US" dirty="0" err="1">
                <a:solidFill>
                  <a:schemeClr val="tx1"/>
                </a:solidFill>
                <a:ea typeface="Roboto"/>
                <a:sym typeface="Roboto"/>
              </a:rPr>
              <a:t>Subheaders</a:t>
            </a:r>
            <a:endParaRPr lang="en-US" dirty="0">
              <a:solidFill>
                <a:schemeClr val="tx1"/>
              </a:solidFill>
              <a:ea typeface="Roboto"/>
              <a:sym typeface="Roboto"/>
            </a:endParaRPr>
          </a:p>
          <a:p>
            <a:pPr marL="171450" indent="-171450">
              <a:buFont typeface="Arial" panose="020B0604020202020204" pitchFamily="34" charset="0"/>
              <a:buChar char="•"/>
            </a:pPr>
            <a:r>
              <a:rPr lang="en-US" dirty="0">
                <a:solidFill>
                  <a:schemeClr val="tx1"/>
                </a:solidFill>
                <a:ea typeface="Roboto"/>
                <a:sym typeface="Roboto"/>
              </a:rPr>
              <a:t>Text Fields</a:t>
            </a:r>
          </a:p>
          <a:p>
            <a:pPr marL="171450" indent="-171450">
              <a:buFont typeface="Arial" panose="020B0604020202020204" pitchFamily="34" charset="0"/>
              <a:buChar char="•"/>
            </a:pPr>
            <a:r>
              <a:rPr lang="en-US" dirty="0">
                <a:solidFill>
                  <a:schemeClr val="tx1"/>
                </a:solidFill>
                <a:ea typeface="Roboto"/>
                <a:sym typeface="Roboto"/>
              </a:rPr>
              <a:t>Toolbars</a:t>
            </a:r>
            <a:endParaRPr lang="fr-FR" dirty="0">
              <a:solidFill>
                <a:schemeClr val="tx1"/>
              </a:solidFill>
              <a:ea typeface="Roboto"/>
              <a:sym typeface="Roboto"/>
            </a:endParaRPr>
          </a:p>
          <a:p>
            <a:pPr marL="171450" indent="-171450">
              <a:buFont typeface="Arial" panose="020B0604020202020204" pitchFamily="34" charset="0"/>
              <a:buChar char="•"/>
            </a:pPr>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en" dirty="0"/>
              <a:t>Composants</a:t>
            </a:r>
            <a:endParaRPr lang="fr-FR" dirty="0"/>
          </a:p>
        </p:txBody>
      </p:sp>
      <p:sp>
        <p:nvSpPr>
          <p:cNvPr id="9" name="Content Placeholder 8">
            <a:extLst>
              <a:ext uri="{FF2B5EF4-FFF2-40B4-BE49-F238E27FC236}">
                <a16:creationId xmlns:a16="http://schemas.microsoft.com/office/drawing/2014/main" id="{D943D41E-8D40-8FBE-B888-9316870C2314}"/>
              </a:ext>
            </a:extLst>
          </p:cNvPr>
          <p:cNvSpPr>
            <a:spLocks noGrp="1"/>
          </p:cNvSpPr>
          <p:nvPr>
            <p:ph sz="quarter" idx="14"/>
          </p:nvPr>
        </p:nvSpPr>
        <p:spPr/>
        <p:txBody>
          <a:bodyPr/>
          <a:lstStyle/>
          <a:p>
            <a:pPr marL="171450" indent="-171450">
              <a:buFont typeface="Arial" panose="020B0604020202020204" pitchFamily="34" charset="0"/>
              <a:buChar char="•"/>
            </a:pPr>
            <a:r>
              <a:rPr lang="en-US" dirty="0">
                <a:solidFill>
                  <a:schemeClr val="tx1"/>
                </a:solidFill>
                <a:ea typeface="Roboto"/>
                <a:sym typeface="Roboto"/>
              </a:rPr>
              <a:t>Expansion Panels</a:t>
            </a:r>
          </a:p>
          <a:p>
            <a:pPr marL="171450" indent="-171450">
              <a:buFont typeface="Arial" panose="020B0604020202020204" pitchFamily="34" charset="0"/>
              <a:buChar char="•"/>
            </a:pPr>
            <a:r>
              <a:rPr lang="en-US" dirty="0">
                <a:solidFill>
                  <a:schemeClr val="tx1"/>
                </a:solidFill>
                <a:ea typeface="Roboto"/>
                <a:sym typeface="Roboto"/>
              </a:rPr>
              <a:t>Grid Lists</a:t>
            </a:r>
          </a:p>
          <a:p>
            <a:pPr marL="171450" indent="-171450">
              <a:buFont typeface="Arial" panose="020B0604020202020204" pitchFamily="34" charset="0"/>
              <a:buChar char="•"/>
            </a:pPr>
            <a:r>
              <a:rPr lang="en-US" dirty="0">
                <a:solidFill>
                  <a:schemeClr val="tx1"/>
                </a:solidFill>
                <a:ea typeface="Roboto"/>
                <a:sym typeface="Roboto"/>
              </a:rPr>
              <a:t>Lists</a:t>
            </a:r>
          </a:p>
          <a:p>
            <a:pPr marL="171450" indent="-171450">
              <a:buFont typeface="Arial" panose="020B0604020202020204" pitchFamily="34" charset="0"/>
              <a:buChar char="•"/>
            </a:pPr>
            <a:r>
              <a:rPr lang="en-US" dirty="0">
                <a:solidFill>
                  <a:schemeClr val="tx1"/>
                </a:solidFill>
                <a:ea typeface="Roboto"/>
                <a:sym typeface="Roboto"/>
              </a:rPr>
              <a:t>Menus</a:t>
            </a:r>
          </a:p>
          <a:p>
            <a:pPr marL="171450" indent="-171450">
              <a:buFont typeface="Arial" panose="020B0604020202020204" pitchFamily="34" charset="0"/>
              <a:buChar char="•"/>
            </a:pPr>
            <a:r>
              <a:rPr lang="en-US" dirty="0">
                <a:solidFill>
                  <a:schemeClr val="tx1"/>
                </a:solidFill>
                <a:ea typeface="Roboto"/>
                <a:sym typeface="Roboto"/>
              </a:rPr>
              <a:t>Pickers</a:t>
            </a:r>
          </a:p>
          <a:p>
            <a:pPr marL="171450" indent="-171450">
              <a:buFont typeface="Arial" panose="020B0604020202020204" pitchFamily="34" charset="0"/>
              <a:buChar char="•"/>
            </a:pPr>
            <a:r>
              <a:rPr lang="en-US" dirty="0">
                <a:solidFill>
                  <a:schemeClr val="tx1"/>
                </a:solidFill>
                <a:ea typeface="Roboto"/>
                <a:sym typeface="Roboto"/>
              </a:rPr>
              <a:t>Progress Bars</a:t>
            </a:r>
          </a:p>
          <a:p>
            <a:pPr marL="171450" indent="-171450">
              <a:buFont typeface="Arial" panose="020B0604020202020204" pitchFamily="34" charset="0"/>
              <a:buChar char="•"/>
            </a:pPr>
            <a:r>
              <a:rPr lang="en-US" dirty="0">
                <a:solidFill>
                  <a:schemeClr val="tx1"/>
                </a:solidFill>
                <a:ea typeface="Roboto"/>
                <a:sym typeface="Roboto"/>
              </a:rPr>
              <a:t>Selection Controls</a:t>
            </a:r>
          </a:p>
          <a:p>
            <a:pPr marL="171450" indent="-171450">
              <a:buFont typeface="Arial" panose="020B0604020202020204" pitchFamily="34" charset="0"/>
              <a:buChar char="•"/>
            </a:pPr>
            <a:endParaRPr lang="fr-FR" dirty="0">
              <a:solidFill>
                <a:schemeClr val="tx1"/>
              </a:solidFill>
            </a:endParaRPr>
          </a:p>
        </p:txBody>
      </p:sp>
      <p:pic>
        <p:nvPicPr>
          <p:cNvPr id="7" name="Google Shape;320;p43">
            <a:extLst>
              <a:ext uri="{FF2B5EF4-FFF2-40B4-BE49-F238E27FC236}">
                <a16:creationId xmlns:a16="http://schemas.microsoft.com/office/drawing/2014/main" id="{82CB4BA4-D5FA-CB00-022D-10B063890165}"/>
              </a:ext>
            </a:extLst>
          </p:cNvPr>
          <p:cNvPicPr preferRelativeResize="0"/>
          <p:nvPr/>
        </p:nvPicPr>
        <p:blipFill>
          <a:blip r:embed="rId2">
            <a:alphaModFix/>
          </a:blip>
          <a:stretch>
            <a:fillRect/>
          </a:stretch>
        </p:blipFill>
        <p:spPr>
          <a:xfrm>
            <a:off x="2868306" y="2878775"/>
            <a:ext cx="2867498" cy="2867498"/>
          </a:xfrm>
          <a:prstGeom prst="rect">
            <a:avLst/>
          </a:prstGeom>
          <a:noFill/>
          <a:ln>
            <a:noFill/>
          </a:ln>
        </p:spPr>
      </p:pic>
      <p:pic>
        <p:nvPicPr>
          <p:cNvPr id="10" name="Google Shape;328;p44">
            <a:extLst>
              <a:ext uri="{FF2B5EF4-FFF2-40B4-BE49-F238E27FC236}">
                <a16:creationId xmlns:a16="http://schemas.microsoft.com/office/drawing/2014/main" id="{28104F05-1BDF-EFAD-73E5-D654600383ED}"/>
              </a:ext>
            </a:extLst>
          </p:cNvPr>
          <p:cNvPicPr preferRelativeResize="0"/>
          <p:nvPr/>
        </p:nvPicPr>
        <p:blipFill>
          <a:blip r:embed="rId3">
            <a:alphaModFix/>
          </a:blip>
          <a:stretch>
            <a:fillRect/>
          </a:stretch>
        </p:blipFill>
        <p:spPr>
          <a:xfrm>
            <a:off x="9174179" y="4042356"/>
            <a:ext cx="1065698" cy="1065697"/>
          </a:xfrm>
          <a:prstGeom prst="rect">
            <a:avLst/>
          </a:prstGeom>
          <a:noFill/>
          <a:ln>
            <a:noFill/>
          </a:ln>
        </p:spPr>
      </p:pic>
      <p:pic>
        <p:nvPicPr>
          <p:cNvPr id="11" name="Google Shape;327;p44">
            <a:extLst>
              <a:ext uri="{FF2B5EF4-FFF2-40B4-BE49-F238E27FC236}">
                <a16:creationId xmlns:a16="http://schemas.microsoft.com/office/drawing/2014/main" id="{142F8F52-20FA-0EA5-CF3B-6ED8BBF2CE31}"/>
              </a:ext>
            </a:extLst>
          </p:cNvPr>
          <p:cNvPicPr preferRelativeResize="0"/>
          <p:nvPr/>
        </p:nvPicPr>
        <p:blipFill>
          <a:blip r:embed="rId4">
            <a:alphaModFix/>
          </a:blip>
          <a:stretch>
            <a:fillRect/>
          </a:stretch>
        </p:blipFill>
        <p:spPr>
          <a:xfrm>
            <a:off x="9534028" y="1771563"/>
            <a:ext cx="1932548" cy="1932548"/>
          </a:xfrm>
          <a:prstGeom prst="rect">
            <a:avLst/>
          </a:prstGeom>
          <a:noFill/>
          <a:ln>
            <a:noFill/>
          </a:ln>
        </p:spPr>
      </p:pic>
      <p:pic>
        <p:nvPicPr>
          <p:cNvPr id="12" name="Google Shape;329;p44">
            <a:extLst>
              <a:ext uri="{FF2B5EF4-FFF2-40B4-BE49-F238E27FC236}">
                <a16:creationId xmlns:a16="http://schemas.microsoft.com/office/drawing/2014/main" id="{4ACDA3B6-9FAC-2B71-57B8-8962543F1CAE}"/>
              </a:ext>
            </a:extLst>
          </p:cNvPr>
          <p:cNvPicPr preferRelativeResize="0"/>
          <p:nvPr/>
        </p:nvPicPr>
        <p:blipFill>
          <a:blip r:embed="rId5">
            <a:alphaModFix/>
          </a:blip>
          <a:stretch>
            <a:fillRect/>
          </a:stretch>
        </p:blipFill>
        <p:spPr>
          <a:xfrm>
            <a:off x="6465244" y="4416481"/>
            <a:ext cx="2048153" cy="2048153"/>
          </a:xfrm>
          <a:prstGeom prst="rect">
            <a:avLst/>
          </a:prstGeom>
          <a:noFill/>
          <a:ln>
            <a:noFill/>
          </a:ln>
        </p:spPr>
      </p:pic>
      <p:pic>
        <p:nvPicPr>
          <p:cNvPr id="13" name="Google Shape;330;p44">
            <a:extLst>
              <a:ext uri="{FF2B5EF4-FFF2-40B4-BE49-F238E27FC236}">
                <a16:creationId xmlns:a16="http://schemas.microsoft.com/office/drawing/2014/main" id="{95B19CAE-A955-FD8A-2AFA-0E6EB1005B1A}"/>
              </a:ext>
            </a:extLst>
          </p:cNvPr>
          <p:cNvPicPr preferRelativeResize="0"/>
          <p:nvPr/>
        </p:nvPicPr>
        <p:blipFill rotWithShape="1">
          <a:blip r:embed="rId6">
            <a:alphaModFix/>
          </a:blip>
          <a:srcRect t="24286" b="25525"/>
          <a:stretch/>
        </p:blipFill>
        <p:spPr>
          <a:xfrm>
            <a:off x="9174179" y="5440557"/>
            <a:ext cx="1928063" cy="967628"/>
          </a:xfrm>
          <a:prstGeom prst="rect">
            <a:avLst/>
          </a:prstGeom>
          <a:noFill/>
          <a:ln>
            <a:noFill/>
          </a:ln>
        </p:spPr>
      </p:pic>
    </p:spTree>
    <p:extLst>
      <p:ext uri="{BB962C8B-B14F-4D97-AF65-F5344CB8AC3E}">
        <p14:creationId xmlns:p14="http://schemas.microsoft.com/office/powerpoint/2010/main" val="259394162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3"/>
          </p:nvPr>
        </p:nvSpPr>
        <p:spPr/>
        <p:txBody>
          <a:bodyPr/>
          <a:lstStyle/>
          <a:p>
            <a:r>
              <a:rPr lang="fr-FR" dirty="0"/>
              <a:t>La cohérence favorise l'intuition de l'utilisateur</a:t>
            </a:r>
          </a:p>
        </p:txBody>
      </p:sp>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Intégration de </a:t>
            </a:r>
            <a:r>
              <a:rPr lang="fr-FR" sz="1600" b="1" dirty="0" err="1">
                <a:solidFill>
                  <a:srgbClr val="FF7800"/>
                </a:solidFill>
              </a:rPr>
              <a:t>Material</a:t>
            </a:r>
            <a:r>
              <a:rPr lang="fr-FR" sz="1600" b="1" dirty="0">
                <a:solidFill>
                  <a:srgbClr val="FF7800"/>
                </a:solidFill>
              </a:rPr>
              <a:t> design </a:t>
            </a:r>
          </a:p>
        </p:txBody>
      </p:sp>
      <p:sp>
        <p:nvSpPr>
          <p:cNvPr id="16" name="Google Shape;338;p45">
            <a:extLst>
              <a:ext uri="{FF2B5EF4-FFF2-40B4-BE49-F238E27FC236}">
                <a16:creationId xmlns:a16="http://schemas.microsoft.com/office/drawing/2014/main" id="{8A0CA42C-AA29-BDBB-D881-7A5C7F378503}"/>
              </a:ext>
            </a:extLst>
          </p:cNvPr>
          <p:cNvSpPr txBox="1"/>
          <p:nvPr/>
        </p:nvSpPr>
        <p:spPr>
          <a:xfrm>
            <a:off x="5212883" y="3570576"/>
            <a:ext cx="924600"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latin typeface="+mj-lt"/>
                <a:ea typeface="Roboto"/>
                <a:cs typeface="Roboto"/>
                <a:sym typeface="Roboto"/>
              </a:rPr>
              <a:t>Tabs </a:t>
            </a:r>
            <a:endParaRPr sz="1200" dirty="0">
              <a:latin typeface="+mj-lt"/>
              <a:ea typeface="Roboto"/>
              <a:cs typeface="Roboto"/>
              <a:sym typeface="Roboto"/>
            </a:endParaRPr>
          </a:p>
          <a:p>
            <a:pPr marL="0" lvl="0" indent="0" rtl="0">
              <a:spcBef>
                <a:spcPts val="0"/>
              </a:spcBef>
              <a:spcAft>
                <a:spcPts val="0"/>
              </a:spcAft>
              <a:buNone/>
            </a:pPr>
            <a:endParaRPr sz="1200" dirty="0">
              <a:latin typeface="+mj-lt"/>
              <a:ea typeface="Roboto"/>
              <a:cs typeface="Roboto"/>
              <a:sym typeface="Roboto"/>
            </a:endParaRPr>
          </a:p>
        </p:txBody>
      </p:sp>
      <p:pic>
        <p:nvPicPr>
          <p:cNvPr id="17" name="Google Shape;339;p45">
            <a:extLst>
              <a:ext uri="{FF2B5EF4-FFF2-40B4-BE49-F238E27FC236}">
                <a16:creationId xmlns:a16="http://schemas.microsoft.com/office/drawing/2014/main" id="{3237C475-115D-C787-7E71-BDB750496D4E}"/>
              </a:ext>
            </a:extLst>
          </p:cNvPr>
          <p:cNvPicPr preferRelativeResize="0"/>
          <p:nvPr/>
        </p:nvPicPr>
        <p:blipFill>
          <a:blip r:embed="rId2">
            <a:alphaModFix/>
          </a:blip>
          <a:stretch>
            <a:fillRect/>
          </a:stretch>
        </p:blipFill>
        <p:spPr>
          <a:xfrm>
            <a:off x="1788169" y="2552601"/>
            <a:ext cx="1622686" cy="2893575"/>
          </a:xfrm>
          <a:prstGeom prst="rect">
            <a:avLst/>
          </a:prstGeom>
          <a:noFill/>
          <a:ln w="9525" cap="flat" cmpd="sng">
            <a:solidFill>
              <a:srgbClr val="CCCCCC"/>
            </a:solidFill>
            <a:prstDash val="solid"/>
            <a:round/>
            <a:headEnd type="none" w="sm" len="sm"/>
            <a:tailEnd type="none" w="sm" len="sm"/>
          </a:ln>
        </p:spPr>
      </p:pic>
      <p:pic>
        <p:nvPicPr>
          <p:cNvPr id="18" name="Google Shape;340;p45">
            <a:extLst>
              <a:ext uri="{FF2B5EF4-FFF2-40B4-BE49-F238E27FC236}">
                <a16:creationId xmlns:a16="http://schemas.microsoft.com/office/drawing/2014/main" id="{E78FDF5D-0863-B870-55BF-1F3A7B869352}"/>
              </a:ext>
            </a:extLst>
          </p:cNvPr>
          <p:cNvPicPr preferRelativeResize="0"/>
          <p:nvPr/>
        </p:nvPicPr>
        <p:blipFill>
          <a:blip r:embed="rId3">
            <a:alphaModFix/>
          </a:blip>
          <a:stretch>
            <a:fillRect/>
          </a:stretch>
        </p:blipFill>
        <p:spPr>
          <a:xfrm>
            <a:off x="8418008" y="2519489"/>
            <a:ext cx="1657900" cy="2947375"/>
          </a:xfrm>
          <a:prstGeom prst="rect">
            <a:avLst/>
          </a:prstGeom>
          <a:noFill/>
          <a:ln w="9525" cap="flat" cmpd="sng">
            <a:solidFill>
              <a:srgbClr val="CCCCCC"/>
            </a:solidFill>
            <a:prstDash val="solid"/>
            <a:round/>
            <a:headEnd type="none" w="sm" len="sm"/>
            <a:tailEnd type="none" w="sm" len="sm"/>
          </a:ln>
        </p:spPr>
      </p:pic>
      <p:pic>
        <p:nvPicPr>
          <p:cNvPr id="19" name="Google Shape;341;p45">
            <a:extLst>
              <a:ext uri="{FF2B5EF4-FFF2-40B4-BE49-F238E27FC236}">
                <a16:creationId xmlns:a16="http://schemas.microsoft.com/office/drawing/2014/main" id="{49BD1069-70A8-2CC7-9856-70EC5C6AE6BC}"/>
              </a:ext>
            </a:extLst>
          </p:cNvPr>
          <p:cNvPicPr preferRelativeResize="0"/>
          <p:nvPr/>
        </p:nvPicPr>
        <p:blipFill rotWithShape="1">
          <a:blip r:embed="rId4">
            <a:alphaModFix/>
          </a:blip>
          <a:srcRect t="76202" b="5830"/>
          <a:stretch/>
        </p:blipFill>
        <p:spPr>
          <a:xfrm>
            <a:off x="4203008" y="4404476"/>
            <a:ext cx="2838450" cy="908749"/>
          </a:xfrm>
          <a:prstGeom prst="rect">
            <a:avLst/>
          </a:prstGeom>
          <a:noFill/>
          <a:ln w="9525" cap="flat" cmpd="sng">
            <a:solidFill>
              <a:srgbClr val="CCCCCC"/>
            </a:solidFill>
            <a:prstDash val="solid"/>
            <a:round/>
            <a:headEnd type="none" w="sm" len="sm"/>
            <a:tailEnd type="none" w="sm" len="sm"/>
          </a:ln>
        </p:spPr>
      </p:pic>
      <p:pic>
        <p:nvPicPr>
          <p:cNvPr id="20" name="Google Shape;342;p45">
            <a:extLst>
              <a:ext uri="{FF2B5EF4-FFF2-40B4-BE49-F238E27FC236}">
                <a16:creationId xmlns:a16="http://schemas.microsoft.com/office/drawing/2014/main" id="{13F10949-F33C-A4C4-6CB0-5589B6623B30}"/>
              </a:ext>
            </a:extLst>
          </p:cNvPr>
          <p:cNvPicPr preferRelativeResize="0"/>
          <p:nvPr/>
        </p:nvPicPr>
        <p:blipFill rotWithShape="1">
          <a:blip r:embed="rId5">
            <a:alphaModFix/>
          </a:blip>
          <a:srcRect t="3104" b="78504"/>
          <a:stretch/>
        </p:blipFill>
        <p:spPr>
          <a:xfrm>
            <a:off x="4179746" y="2572001"/>
            <a:ext cx="2990850" cy="979200"/>
          </a:xfrm>
          <a:prstGeom prst="rect">
            <a:avLst/>
          </a:prstGeom>
          <a:noFill/>
          <a:ln w="9525" cap="flat" cmpd="sng">
            <a:solidFill>
              <a:srgbClr val="CCCCCC"/>
            </a:solidFill>
            <a:prstDash val="solid"/>
            <a:round/>
            <a:headEnd type="none" w="sm" len="sm"/>
            <a:tailEnd type="none" w="sm" len="sm"/>
          </a:ln>
        </p:spPr>
      </p:pic>
      <p:sp>
        <p:nvSpPr>
          <p:cNvPr id="21" name="Google Shape;343;p45">
            <a:extLst>
              <a:ext uri="{FF2B5EF4-FFF2-40B4-BE49-F238E27FC236}">
                <a16:creationId xmlns:a16="http://schemas.microsoft.com/office/drawing/2014/main" id="{3C75A192-C5D0-1EDF-0830-E6A6B020AA2B}"/>
              </a:ext>
            </a:extLst>
          </p:cNvPr>
          <p:cNvSpPr txBox="1"/>
          <p:nvPr/>
        </p:nvSpPr>
        <p:spPr>
          <a:xfrm>
            <a:off x="1776947" y="2100715"/>
            <a:ext cx="3678900" cy="319714"/>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dirty="0">
                <a:latin typeface="+mj-lt"/>
                <a:ea typeface="Roboto"/>
                <a:cs typeface="Roboto"/>
                <a:sym typeface="Roboto"/>
              </a:rPr>
              <a:t>FAB </a:t>
            </a:r>
            <a:endParaRPr sz="1200" dirty="0">
              <a:latin typeface="+mj-lt"/>
              <a:ea typeface="Roboto"/>
              <a:cs typeface="Roboto"/>
              <a:sym typeface="Roboto"/>
            </a:endParaRPr>
          </a:p>
        </p:txBody>
      </p:sp>
      <p:sp>
        <p:nvSpPr>
          <p:cNvPr id="22" name="Google Shape;344;p45">
            <a:extLst>
              <a:ext uri="{FF2B5EF4-FFF2-40B4-BE49-F238E27FC236}">
                <a16:creationId xmlns:a16="http://schemas.microsoft.com/office/drawing/2014/main" id="{E88C0883-D55C-7527-DCE8-52CC8F0497DC}"/>
              </a:ext>
            </a:extLst>
          </p:cNvPr>
          <p:cNvSpPr txBox="1"/>
          <p:nvPr/>
        </p:nvSpPr>
        <p:spPr>
          <a:xfrm>
            <a:off x="5034083" y="5376576"/>
            <a:ext cx="1481100"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mj-lt"/>
                <a:ea typeface="Roboto"/>
                <a:cs typeface="Roboto"/>
                <a:sym typeface="Roboto"/>
              </a:rPr>
              <a:t>Snackbar</a:t>
            </a:r>
            <a:endParaRPr sz="1200">
              <a:latin typeface="+mj-lt"/>
              <a:ea typeface="Roboto"/>
              <a:cs typeface="Roboto"/>
              <a:sym typeface="Roboto"/>
            </a:endParaRPr>
          </a:p>
          <a:p>
            <a:pPr marL="0" lvl="0" indent="0" algn="ctr" rtl="0">
              <a:spcBef>
                <a:spcPts val="0"/>
              </a:spcBef>
              <a:spcAft>
                <a:spcPts val="0"/>
              </a:spcAft>
              <a:buNone/>
            </a:pPr>
            <a:endParaRPr sz="1200">
              <a:latin typeface="+mj-lt"/>
              <a:ea typeface="Roboto"/>
              <a:cs typeface="Roboto"/>
              <a:sym typeface="Roboto"/>
            </a:endParaRPr>
          </a:p>
        </p:txBody>
      </p:sp>
      <p:sp>
        <p:nvSpPr>
          <p:cNvPr id="23" name="Google Shape;345;p45">
            <a:extLst>
              <a:ext uri="{FF2B5EF4-FFF2-40B4-BE49-F238E27FC236}">
                <a16:creationId xmlns:a16="http://schemas.microsoft.com/office/drawing/2014/main" id="{020D9523-7B05-107C-0DDB-98A68F297042}"/>
              </a:ext>
            </a:extLst>
          </p:cNvPr>
          <p:cNvSpPr txBox="1"/>
          <p:nvPr/>
        </p:nvSpPr>
        <p:spPr>
          <a:xfrm>
            <a:off x="7540871" y="5446176"/>
            <a:ext cx="3363689"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rgbClr val="424242"/>
                </a:solidFill>
                <a:latin typeface="+mj-lt"/>
                <a:ea typeface="Roboto"/>
                <a:cs typeface="Roboto"/>
                <a:sym typeface="Roboto"/>
              </a:rPr>
              <a:t>Navigation Drawer</a:t>
            </a:r>
            <a:endParaRPr sz="1200" dirty="0">
              <a:solidFill>
                <a:srgbClr val="424242"/>
              </a:solidFill>
              <a:latin typeface="+mj-lt"/>
              <a:ea typeface="Roboto"/>
              <a:cs typeface="Roboto"/>
              <a:sym typeface="Roboto"/>
            </a:endParaRPr>
          </a:p>
        </p:txBody>
      </p:sp>
    </p:spTree>
    <p:extLst>
      <p:ext uri="{BB962C8B-B14F-4D97-AF65-F5344CB8AC3E}">
        <p14:creationId xmlns:p14="http://schemas.microsoft.com/office/powerpoint/2010/main" val="417290170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1</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Manipulation des fichiers des styles </a:t>
            </a:r>
          </a:p>
          <a:p>
            <a:r>
              <a:rPr lang="fr-FR" sz="1200" dirty="0">
                <a:latin typeface="Calibri" panose="020F0502020204030204" pitchFamily="34" charset="0"/>
              </a:rPr>
              <a:t>Utilisation des fichiers ressources </a:t>
            </a:r>
          </a:p>
          <a:p>
            <a:r>
              <a:rPr lang="fr-FR" sz="1200" dirty="0">
                <a:latin typeface="Calibri" panose="020F0502020204030204" pitchFamily="34" charset="0"/>
              </a:rPr>
              <a:t>Intégration de </a:t>
            </a:r>
            <a:r>
              <a:rPr lang="fr-FR" sz="1200" dirty="0" err="1">
                <a:latin typeface="Calibri" panose="020F0502020204030204" pitchFamily="34" charset="0"/>
              </a:rPr>
              <a:t>Material</a:t>
            </a:r>
            <a:r>
              <a:rPr lang="fr-FR" sz="1200" dirty="0">
                <a:latin typeface="Calibri" panose="020F0502020204030204" pitchFamily="34" charset="0"/>
              </a:rPr>
              <a:t> design </a:t>
            </a:r>
          </a:p>
          <a:p>
            <a:r>
              <a:rPr lang="fr-FR" sz="1200" b="1" dirty="0">
                <a:solidFill>
                  <a:srgbClr val="FF7800"/>
                </a:solidFill>
              </a:rPr>
              <a:t>Maitrise des Canvas</a:t>
            </a:r>
          </a:p>
          <a:p>
            <a:endParaRPr lang="fr-FR" sz="1200" dirty="0"/>
          </a:p>
        </p:txBody>
      </p:sp>
    </p:spTree>
    <p:extLst>
      <p:ext uri="{BB962C8B-B14F-4D97-AF65-F5344CB8AC3E}">
        <p14:creationId xmlns:p14="http://schemas.microsoft.com/office/powerpoint/2010/main" val="384845841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r>
              <a:rPr lang="fr-FR" dirty="0"/>
              <a:t>Écrire sur un canevas pour réaliser des dessins plus complexes que ceux qui sont possibles avec les vues prédéfinies.</a:t>
            </a:r>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Pourquoi utiliser un canevas ?</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pPr marL="171450" indent="-171450">
              <a:buFont typeface="Arial" panose="020B0604020202020204" pitchFamily="34" charset="0"/>
              <a:buChar char="•"/>
            </a:pPr>
            <a:r>
              <a:rPr lang="fr-FR" dirty="0"/>
              <a:t>Classe </a:t>
            </a:r>
            <a:r>
              <a:rPr lang="fr-FR" dirty="0">
                <a:hlinkClick r:id="rId2"/>
              </a:rPr>
              <a:t>Canvas</a:t>
            </a:r>
            <a:r>
              <a:rPr lang="fr-FR" dirty="0"/>
              <a:t> : surface de dessin logique pour le dessin 2D ;</a:t>
            </a:r>
          </a:p>
          <a:p>
            <a:pPr marL="171450" indent="-171450">
              <a:buFont typeface="Arial" panose="020B0604020202020204" pitchFamily="34" charset="0"/>
              <a:buChar char="•"/>
            </a:pPr>
            <a:r>
              <a:rPr lang="fr-FR" dirty="0"/>
              <a:t>Utiliser Canvas lorsque l'application doit redessiner régulièrement ;</a:t>
            </a:r>
          </a:p>
          <a:p>
            <a:pPr marL="171450" indent="-171450">
              <a:buFont typeface="Arial" panose="020B0604020202020204" pitchFamily="34" charset="0"/>
              <a:buChar char="•"/>
            </a:pPr>
            <a:r>
              <a:rPr lang="fr-FR" dirty="0"/>
              <a:t>La méthode </a:t>
            </a:r>
            <a:r>
              <a:rPr lang="fr-FR" dirty="0" err="1">
                <a:hlinkClick r:id="rId3"/>
              </a:rPr>
              <a:t>onDraw</a:t>
            </a:r>
            <a:r>
              <a:rPr lang="fr-FR" dirty="0">
                <a:hlinkClick r:id="rId3"/>
              </a:rPr>
              <a:t>()</a:t>
            </a:r>
            <a:r>
              <a:rPr lang="fr-FR" dirty="0"/>
              <a:t> s'exécute sur le thread de l'interface utilisateur ;</a:t>
            </a:r>
          </a:p>
          <a:p>
            <a:pPr marL="171450" indent="-171450">
              <a:buFont typeface="Arial" panose="020B0604020202020204" pitchFamily="34" charset="0"/>
              <a:buChar char="•"/>
            </a:pPr>
            <a:r>
              <a:rPr lang="fr-FR" dirty="0"/>
              <a:t>Le détourage définit les parties visibles par l'utilisateur ;</a:t>
            </a:r>
          </a:p>
          <a:p>
            <a:pPr marL="171450" indent="-171450">
              <a:buFont typeface="Arial" panose="020B0604020202020204" pitchFamily="34" charset="0"/>
              <a:buChar char="•"/>
            </a:pPr>
            <a:r>
              <a:rPr lang="fr-FR" dirty="0"/>
              <a:t>Utiliser l'outil Profile GPU Rendering pour contrôler les performances de ses opérations de dessin.</a:t>
            </a:r>
          </a:p>
          <a:p>
            <a:pPr marL="171450" indent="-171450">
              <a:buFont typeface="Arial" panose="020B0604020202020204" pitchFamily="34" charset="0"/>
              <a:buChar char="•"/>
            </a:pPr>
            <a:endParaRPr lang="fr-FR" dirty="0"/>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Classe Canvas</a:t>
            </a:r>
          </a:p>
        </p:txBody>
      </p:sp>
      <p:pic>
        <p:nvPicPr>
          <p:cNvPr id="5" name="Google Shape;249;p43">
            <a:extLst>
              <a:ext uri="{FF2B5EF4-FFF2-40B4-BE49-F238E27FC236}">
                <a16:creationId xmlns:a16="http://schemas.microsoft.com/office/drawing/2014/main" id="{FFF020DA-7A5F-920F-A901-546FE0CF31F5}"/>
              </a:ext>
            </a:extLst>
          </p:cNvPr>
          <p:cNvPicPr preferRelativeResize="0"/>
          <p:nvPr/>
        </p:nvPicPr>
        <p:blipFill>
          <a:blip r:embed="rId4">
            <a:alphaModFix/>
          </a:blip>
          <a:stretch>
            <a:fillRect/>
          </a:stretch>
        </p:blipFill>
        <p:spPr>
          <a:xfrm>
            <a:off x="1721653" y="2702669"/>
            <a:ext cx="3216692" cy="1452662"/>
          </a:xfrm>
          <a:prstGeom prst="rect">
            <a:avLst/>
          </a:prstGeom>
          <a:noFill/>
          <a:ln>
            <a:noFill/>
          </a:ln>
        </p:spPr>
      </p:pic>
    </p:spTree>
    <p:extLst>
      <p:ext uri="{BB962C8B-B14F-4D97-AF65-F5344CB8AC3E}">
        <p14:creationId xmlns:p14="http://schemas.microsoft.com/office/powerpoint/2010/main" val="339971559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r>
              <a:rPr lang="fr-FR" dirty="0"/>
              <a:t>Il faut une vue, un Bitmap, un Canvas et un objet Paint.</a:t>
            </a:r>
          </a:p>
          <a:p>
            <a:pPr marL="171450" indent="-171450">
              <a:buFont typeface="Arial" panose="020B0604020202020204" pitchFamily="34" charset="0"/>
              <a:buChar char="•"/>
            </a:pPr>
            <a:r>
              <a:rPr lang="fr-FR" dirty="0"/>
              <a:t>La vue affiche le bitmap ;</a:t>
            </a:r>
          </a:p>
          <a:p>
            <a:pPr marL="171450" indent="-171450">
              <a:buFont typeface="Arial" panose="020B0604020202020204" pitchFamily="34" charset="0"/>
              <a:buChar char="•"/>
            </a:pPr>
            <a:r>
              <a:rPr lang="fr-FR" dirty="0"/>
              <a:t>Bitmap est une surface de dessin physique ;</a:t>
            </a:r>
          </a:p>
          <a:p>
            <a:pPr marL="171450" indent="-171450">
              <a:buFont typeface="Arial" panose="020B0604020202020204" pitchFamily="34" charset="0"/>
              <a:buChar char="•"/>
            </a:pPr>
            <a:r>
              <a:rPr lang="fr-FR" dirty="0"/>
              <a:t>Canvas possède une API pour dessiner sur le bitmap ;</a:t>
            </a:r>
          </a:p>
          <a:p>
            <a:pPr marL="171450" indent="-171450">
              <a:buFont typeface="Arial" panose="020B0604020202020204" pitchFamily="34" charset="0"/>
              <a:buChar char="•"/>
            </a:pPr>
            <a:r>
              <a:rPr lang="fr-FR" dirty="0"/>
              <a:t>Paint donne un style à ce que l'on dessine.</a:t>
            </a:r>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Classes requises pour dessiner</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r>
              <a:rPr lang="fr-FR" dirty="0"/>
              <a:t>2 façons de dessiner sur le canevas :</a:t>
            </a:r>
          </a:p>
          <a:p>
            <a:pPr marL="171450" indent="-171450">
              <a:buFont typeface="Arial" panose="020B0604020202020204" pitchFamily="34" charset="0"/>
              <a:buChar char="•"/>
            </a:pPr>
            <a:r>
              <a:rPr lang="fr-FR" b="1" dirty="0" err="1"/>
              <a:t>ImageView</a:t>
            </a:r>
            <a:r>
              <a:rPr lang="fr-FR" dirty="0"/>
              <a:t> : Dessiner sur le canevas dans le gestionnaire </a:t>
            </a:r>
            <a:r>
              <a:rPr lang="fr-FR" b="1" dirty="0" err="1"/>
              <a:t>onClick</a:t>
            </a:r>
            <a:endParaRPr lang="fr-FR" b="1" dirty="0"/>
          </a:p>
          <a:p>
            <a:r>
              <a:rPr lang="fr-FR" dirty="0"/>
              <a:t>Le dessin peut changer lorsque l'utilisateur touche l'</a:t>
            </a:r>
            <a:r>
              <a:rPr lang="fr-FR" dirty="0" err="1"/>
              <a:t>ImageView</a:t>
            </a:r>
            <a:r>
              <a:rPr lang="fr-FR" dirty="0"/>
              <a:t>.</a:t>
            </a:r>
          </a:p>
          <a:p>
            <a:pPr marL="171450" indent="-171450">
              <a:buFont typeface="Arial" panose="020B0604020202020204" pitchFamily="34" charset="0"/>
              <a:buChar char="•"/>
            </a:pPr>
            <a:r>
              <a:rPr lang="fr-FR" b="1" dirty="0"/>
              <a:t>Custom </a:t>
            </a:r>
            <a:r>
              <a:rPr lang="fr-FR" b="1" dirty="0" err="1"/>
              <a:t>View</a:t>
            </a:r>
            <a:r>
              <a:rPr lang="fr-FR" b="1" dirty="0"/>
              <a:t> </a:t>
            </a:r>
            <a:r>
              <a:rPr lang="fr-FR" dirty="0"/>
              <a:t>: Dessiner sur le canevas dans la méthode </a:t>
            </a:r>
            <a:r>
              <a:rPr lang="fr-FR" b="1" dirty="0" err="1"/>
              <a:t>onDraw</a:t>
            </a:r>
            <a:r>
              <a:rPr lang="fr-FR" b="1" dirty="0"/>
              <a:t>() </a:t>
            </a:r>
          </a:p>
          <a:p>
            <a:r>
              <a:rPr lang="fr-FR" dirty="0"/>
              <a:t>Permet une interaction plus complexe avec l'utilisateur.</a:t>
            </a:r>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Deux approches pour dessiner sur Canvas</a:t>
            </a:r>
          </a:p>
        </p:txBody>
      </p:sp>
      <p:pic>
        <p:nvPicPr>
          <p:cNvPr id="6" name="Google Shape;264;p45">
            <a:extLst>
              <a:ext uri="{FF2B5EF4-FFF2-40B4-BE49-F238E27FC236}">
                <a16:creationId xmlns:a16="http://schemas.microsoft.com/office/drawing/2014/main" id="{0F3E191E-ECDE-98BD-7DC7-88807117C4EE}"/>
              </a:ext>
            </a:extLst>
          </p:cNvPr>
          <p:cNvPicPr preferRelativeResize="0"/>
          <p:nvPr/>
        </p:nvPicPr>
        <p:blipFill>
          <a:blip r:embed="rId2">
            <a:alphaModFix/>
          </a:blip>
          <a:stretch>
            <a:fillRect/>
          </a:stretch>
        </p:blipFill>
        <p:spPr>
          <a:xfrm>
            <a:off x="1585786" y="3601435"/>
            <a:ext cx="3488425" cy="2530800"/>
          </a:xfrm>
          <a:prstGeom prst="rect">
            <a:avLst/>
          </a:prstGeom>
          <a:noFill/>
          <a:ln>
            <a:noFill/>
          </a:ln>
        </p:spPr>
      </p:pic>
    </p:spTree>
    <p:extLst>
      <p:ext uri="{BB962C8B-B14F-4D97-AF65-F5344CB8AC3E}">
        <p14:creationId xmlns:p14="http://schemas.microsoft.com/office/powerpoint/2010/main" val="34759431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r>
              <a:rPr lang="fr-FR" dirty="0"/>
              <a:t>Il est possible d'utiliser une </a:t>
            </a:r>
            <a:r>
              <a:rPr lang="fr-FR" dirty="0" err="1"/>
              <a:t>ImageView</a:t>
            </a:r>
            <a:r>
              <a:rPr lang="fr-FR" dirty="0"/>
              <a:t> pour dessiner sur un canevas.</a:t>
            </a:r>
          </a:p>
          <a:p>
            <a:r>
              <a:rPr lang="fr-FR" dirty="0"/>
              <a:t>Définir le gestionnaire </a:t>
            </a:r>
            <a:r>
              <a:rPr lang="fr-FR" dirty="0" err="1"/>
              <a:t>onClick</a:t>
            </a:r>
            <a:r>
              <a:rPr lang="fr-FR" dirty="0"/>
              <a:t> de l'</a:t>
            </a:r>
            <a:r>
              <a:rPr lang="fr-FR" dirty="0" err="1"/>
              <a:t>ImageView</a:t>
            </a:r>
            <a:r>
              <a:rPr lang="fr-FR" dirty="0"/>
              <a:t> pour qu'il dessine sur le canevas.</a:t>
            </a:r>
          </a:p>
          <a:p>
            <a:r>
              <a:rPr lang="fr-FR" dirty="0"/>
              <a:t>Pour ce faire, il faut utiliser : </a:t>
            </a:r>
          </a:p>
          <a:p>
            <a:pPr marL="171450" indent="-171450">
              <a:buFont typeface="Arial" panose="020B0604020202020204" pitchFamily="34" charset="0"/>
              <a:buChar char="•"/>
            </a:pPr>
            <a:r>
              <a:rPr lang="fr-FR" dirty="0" err="1"/>
              <a:t>ImageView</a:t>
            </a:r>
            <a:r>
              <a:rPr lang="fr-FR" dirty="0"/>
              <a:t> ;</a:t>
            </a:r>
          </a:p>
          <a:p>
            <a:pPr marL="171450" indent="-171450">
              <a:buFont typeface="Arial" panose="020B0604020202020204" pitchFamily="34" charset="0"/>
              <a:buChar char="•"/>
            </a:pPr>
            <a:r>
              <a:rPr lang="fr-FR" dirty="0"/>
              <a:t>Bitmap ;</a:t>
            </a:r>
          </a:p>
          <a:p>
            <a:pPr marL="171450" indent="-171450">
              <a:buFont typeface="Arial" panose="020B0604020202020204" pitchFamily="34" charset="0"/>
              <a:buChar char="•"/>
            </a:pPr>
            <a:r>
              <a:rPr lang="fr-FR" dirty="0"/>
              <a:t>Canvas ;</a:t>
            </a:r>
          </a:p>
          <a:p>
            <a:pPr marL="171450" indent="-171450">
              <a:buFont typeface="Arial" panose="020B0604020202020204" pitchFamily="34" charset="0"/>
              <a:buChar char="•"/>
            </a:pPr>
            <a:r>
              <a:rPr lang="fr-FR" dirty="0"/>
              <a:t>Paint.</a:t>
            </a:r>
          </a:p>
          <a:p>
            <a:endParaRPr lang="fr-FR" dirty="0"/>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Utiliser un </a:t>
            </a:r>
            <a:r>
              <a:rPr lang="fr-FR" dirty="0" err="1"/>
              <a:t>canvas</a:t>
            </a:r>
            <a:r>
              <a:rPr lang="fr-FR" dirty="0"/>
              <a:t> dans un </a:t>
            </a:r>
            <a:r>
              <a:rPr lang="fr-FR" dirty="0" err="1"/>
              <a:t>ImageView</a:t>
            </a:r>
            <a:endParaRPr lang="fr-FR" dirty="0"/>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pPr marL="228600" indent="-228600">
              <a:buFont typeface="+mj-lt"/>
              <a:buAutoNum type="arabicPeriod"/>
            </a:pPr>
            <a:r>
              <a:rPr lang="fr-FR" dirty="0"/>
              <a:t>Créer une </a:t>
            </a:r>
            <a:r>
              <a:rPr lang="fr-FR" dirty="0" err="1"/>
              <a:t>ImageView</a:t>
            </a:r>
            <a:r>
              <a:rPr lang="fr-FR" dirty="0"/>
              <a:t> ;</a:t>
            </a:r>
          </a:p>
          <a:p>
            <a:pPr marL="228600" indent="-228600">
              <a:buFont typeface="+mj-lt"/>
              <a:buAutoNum type="arabicPeriod"/>
            </a:pPr>
            <a:r>
              <a:rPr lang="fr-FR" dirty="0"/>
              <a:t>Créer un objet Paint pour définir le style de dessin ;</a:t>
            </a:r>
          </a:p>
          <a:p>
            <a:pPr marL="228600" indent="-228600">
              <a:buFont typeface="+mj-lt"/>
              <a:buAutoNum type="arabicPeriod"/>
            </a:pPr>
            <a:r>
              <a:rPr lang="fr-FR" dirty="0"/>
              <a:t>Implémenter le gestionnaire </a:t>
            </a:r>
            <a:r>
              <a:rPr lang="fr-FR" dirty="0" err="1"/>
              <a:t>onClick</a:t>
            </a:r>
            <a:r>
              <a:rPr lang="fr-FR" dirty="0"/>
              <a:t> pour l'</a:t>
            </a:r>
            <a:r>
              <a:rPr lang="fr-FR" dirty="0" err="1"/>
              <a:t>ImageView</a:t>
            </a:r>
            <a:r>
              <a:rPr lang="fr-FR" dirty="0"/>
              <a:t> afin de dessiner sur un </a:t>
            </a:r>
            <a:r>
              <a:rPr lang="fr-FR" dirty="0" err="1"/>
              <a:t>canvas</a:t>
            </a:r>
            <a:r>
              <a:rPr lang="fr-FR" dirty="0"/>
              <a:t>.</a:t>
            </a:r>
          </a:p>
          <a:p>
            <a:pPr marL="228600" indent="-228600">
              <a:buFont typeface="+mj-lt"/>
              <a:buAutoNum type="arabicPeriod"/>
            </a:pPr>
            <a:endParaRPr lang="fr-FR" dirty="0"/>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Etapes</a:t>
            </a:r>
          </a:p>
        </p:txBody>
      </p:sp>
    </p:spTree>
    <p:extLst>
      <p:ext uri="{BB962C8B-B14F-4D97-AF65-F5344CB8AC3E}">
        <p14:creationId xmlns:p14="http://schemas.microsoft.com/office/powerpoint/2010/main" val="34949599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rgbClr val="000000"/>
                </a:solidFill>
                <a:latin typeface="Consolas"/>
                <a:ea typeface="Consolas"/>
                <a:cs typeface="Consolas"/>
                <a:sym typeface="Consolas"/>
              </a:rPr>
              <a:t>&lt;</a:t>
            </a:r>
            <a:r>
              <a:rPr lang="en-US" sz="1200" dirty="0" err="1">
                <a:solidFill>
                  <a:srgbClr val="000000"/>
                </a:solidFill>
                <a:latin typeface="Consolas"/>
                <a:ea typeface="Consolas"/>
                <a:cs typeface="Consolas"/>
                <a:sym typeface="Consolas"/>
              </a:rPr>
              <a:t>ImageView</a:t>
            </a:r>
            <a:endParaRPr lang="en-US" sz="1200" dirty="0">
              <a:solidFill>
                <a:srgbClr val="000000"/>
              </a:solidFill>
              <a:latin typeface="Consolas"/>
              <a:ea typeface="Consolas"/>
              <a:cs typeface="Consolas"/>
              <a:sym typeface="Consolas"/>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000000"/>
                </a:solidFill>
                <a:latin typeface="Consolas"/>
                <a:ea typeface="Consolas"/>
                <a:cs typeface="Consolas"/>
                <a:sym typeface="Consolas"/>
              </a:rPr>
              <a:t>     </a:t>
            </a:r>
            <a:r>
              <a:rPr lang="en-US" sz="1200" dirty="0" err="1">
                <a:solidFill>
                  <a:srgbClr val="000000"/>
                </a:solidFill>
                <a:latin typeface="Consolas"/>
                <a:ea typeface="Consolas"/>
                <a:cs typeface="Consolas"/>
                <a:sym typeface="Consolas"/>
              </a:rPr>
              <a:t>android:id</a:t>
            </a:r>
            <a:r>
              <a:rPr lang="en-US" sz="1200" dirty="0">
                <a:solidFill>
                  <a:srgbClr val="000000"/>
                </a:solidFill>
                <a:latin typeface="Consolas"/>
                <a:ea typeface="Consolas"/>
                <a:cs typeface="Consolas"/>
                <a:sym typeface="Consolas"/>
              </a:rPr>
              <a:t>="@+id/</a:t>
            </a:r>
            <a:r>
              <a:rPr lang="en-US" sz="1200" dirty="0" err="1">
                <a:solidFill>
                  <a:srgbClr val="000000"/>
                </a:solidFill>
                <a:latin typeface="Consolas"/>
                <a:ea typeface="Consolas"/>
                <a:cs typeface="Consolas"/>
                <a:sym typeface="Consolas"/>
              </a:rPr>
              <a:t>myimageview</a:t>
            </a:r>
            <a:r>
              <a:rPr lang="en-US"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Clr>
                <a:schemeClr val="dk1"/>
              </a:buClr>
              <a:buSzPts val="1100"/>
              <a:buFont typeface="Arial"/>
              <a:buNone/>
            </a:pPr>
            <a:r>
              <a:rPr lang="en-US" sz="1200" dirty="0">
                <a:solidFill>
                  <a:srgbClr val="000000"/>
                </a:solidFill>
                <a:latin typeface="Consolas"/>
                <a:ea typeface="Consolas"/>
                <a:cs typeface="Consolas"/>
                <a:sym typeface="Consolas"/>
              </a:rPr>
              <a:t>     </a:t>
            </a:r>
            <a:r>
              <a:rPr lang="en-US" sz="1200" dirty="0" err="1">
                <a:solidFill>
                  <a:srgbClr val="000000"/>
                </a:solidFill>
                <a:latin typeface="Consolas"/>
                <a:ea typeface="Consolas"/>
                <a:cs typeface="Consolas"/>
                <a:sym typeface="Consolas"/>
              </a:rPr>
              <a:t>android:layout_width</a:t>
            </a:r>
            <a:r>
              <a:rPr lang="en-US" sz="1200" dirty="0">
                <a:solidFill>
                  <a:srgbClr val="000000"/>
                </a:solidFill>
                <a:latin typeface="Consolas"/>
                <a:ea typeface="Consolas"/>
                <a:cs typeface="Consolas"/>
                <a:sym typeface="Consolas"/>
              </a:rPr>
              <a:t>="</a:t>
            </a:r>
            <a:r>
              <a:rPr lang="en-US" sz="1200" dirty="0" err="1">
                <a:solidFill>
                  <a:srgbClr val="000000"/>
                </a:solidFill>
                <a:latin typeface="Consolas"/>
                <a:ea typeface="Consolas"/>
                <a:cs typeface="Consolas"/>
                <a:sym typeface="Consolas"/>
              </a:rPr>
              <a:t>match_parent</a:t>
            </a:r>
            <a:r>
              <a:rPr lang="en-US"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Clr>
                <a:schemeClr val="dk1"/>
              </a:buClr>
              <a:buSzPts val="1100"/>
              <a:buFont typeface="Arial"/>
              <a:buNone/>
            </a:pPr>
            <a:r>
              <a:rPr lang="en-US" sz="1200" dirty="0">
                <a:solidFill>
                  <a:srgbClr val="000000"/>
                </a:solidFill>
                <a:latin typeface="Consolas"/>
                <a:ea typeface="Consolas"/>
                <a:cs typeface="Consolas"/>
                <a:sym typeface="Consolas"/>
              </a:rPr>
              <a:t>     </a:t>
            </a:r>
            <a:r>
              <a:rPr lang="en-US" sz="1200" dirty="0" err="1">
                <a:solidFill>
                  <a:srgbClr val="000000"/>
                </a:solidFill>
                <a:latin typeface="Consolas"/>
                <a:ea typeface="Consolas"/>
                <a:cs typeface="Consolas"/>
                <a:sym typeface="Consolas"/>
              </a:rPr>
              <a:t>android:layout_height</a:t>
            </a:r>
            <a:r>
              <a:rPr lang="en-US" sz="1200" dirty="0">
                <a:solidFill>
                  <a:srgbClr val="000000"/>
                </a:solidFill>
                <a:latin typeface="Consolas"/>
                <a:ea typeface="Consolas"/>
                <a:cs typeface="Consolas"/>
                <a:sym typeface="Consolas"/>
              </a:rPr>
              <a:t>="</a:t>
            </a:r>
            <a:r>
              <a:rPr lang="en-US" sz="1200" dirty="0" err="1">
                <a:solidFill>
                  <a:srgbClr val="000000"/>
                </a:solidFill>
                <a:latin typeface="Consolas"/>
                <a:ea typeface="Consolas"/>
                <a:cs typeface="Consolas"/>
                <a:sym typeface="Consolas"/>
              </a:rPr>
              <a:t>match_parent</a:t>
            </a:r>
            <a:r>
              <a:rPr lang="en-US"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en-US" sz="1200" dirty="0">
                <a:solidFill>
                  <a:srgbClr val="000000"/>
                </a:solidFill>
                <a:latin typeface="Consolas"/>
                <a:ea typeface="Consolas"/>
                <a:cs typeface="Consolas"/>
                <a:sym typeface="Consolas"/>
              </a:rPr>
              <a:t>     </a:t>
            </a:r>
            <a:r>
              <a:rPr lang="en-US" sz="1200" b="1" dirty="0" err="1">
                <a:solidFill>
                  <a:srgbClr val="000000"/>
                </a:solidFill>
                <a:latin typeface="Consolas"/>
                <a:ea typeface="Consolas"/>
                <a:cs typeface="Consolas"/>
                <a:sym typeface="Consolas"/>
              </a:rPr>
              <a:t>android:onClick</a:t>
            </a:r>
            <a:r>
              <a:rPr lang="en-US" sz="1200" b="1" dirty="0">
                <a:solidFill>
                  <a:srgbClr val="000000"/>
                </a:solidFill>
                <a:latin typeface="Consolas"/>
                <a:ea typeface="Consolas"/>
                <a:cs typeface="Consolas"/>
                <a:sym typeface="Consolas"/>
              </a:rPr>
              <a:t>="</a:t>
            </a:r>
            <a:r>
              <a:rPr lang="en-US" sz="1200" b="1" dirty="0" err="1">
                <a:solidFill>
                  <a:srgbClr val="000000"/>
                </a:solidFill>
                <a:latin typeface="Consolas"/>
                <a:ea typeface="Consolas"/>
                <a:cs typeface="Consolas"/>
                <a:sym typeface="Consolas"/>
              </a:rPr>
              <a:t>drawSomething</a:t>
            </a:r>
            <a:r>
              <a:rPr lang="en-US" sz="1200" b="1" dirty="0">
                <a:solidFill>
                  <a:srgbClr val="000000"/>
                </a:solidFill>
                <a:latin typeface="Consolas"/>
                <a:ea typeface="Consolas"/>
                <a:cs typeface="Consolas"/>
                <a:sym typeface="Consolas"/>
              </a:rPr>
              <a:t>"</a:t>
            </a:r>
            <a:r>
              <a:rPr lang="en-US" sz="1200" dirty="0">
                <a:solidFill>
                  <a:srgbClr val="000000"/>
                </a:solidFill>
                <a:latin typeface="Consolas"/>
                <a:ea typeface="Consolas"/>
                <a:cs typeface="Consolas"/>
                <a:sym typeface="Consolas"/>
              </a:rPr>
              <a:t>/&gt;</a:t>
            </a:r>
          </a:p>
          <a:p>
            <a:pPr marL="0" lvl="0" indent="0" algn="l" rtl="0">
              <a:lnSpc>
                <a:spcPct val="115000"/>
              </a:lnSpc>
              <a:spcBef>
                <a:spcPts val="0"/>
              </a:spcBef>
              <a:spcAft>
                <a:spcPts val="0"/>
              </a:spcAft>
              <a:buNone/>
            </a:pPr>
            <a:endParaRPr lang="en-US" sz="1200" dirty="0">
              <a:solidFill>
                <a:schemeClr val="tx1"/>
              </a:solidFill>
              <a:latin typeface="Consolas"/>
              <a:ea typeface="Consolas"/>
              <a:cs typeface="Consolas"/>
              <a:sym typeface="Consolas"/>
            </a:endParaRPr>
          </a:p>
          <a:p>
            <a:pPr marL="171450" indent="-171450">
              <a:buFont typeface="Arial" panose="020B0604020202020204" pitchFamily="34" charset="0"/>
              <a:buChar char="•"/>
            </a:pPr>
            <a:r>
              <a:rPr lang="fr-FR" dirty="0" err="1">
                <a:solidFill>
                  <a:schemeClr val="tx1"/>
                </a:solidFill>
              </a:rPr>
              <a:t>drawSomething</a:t>
            </a:r>
            <a:r>
              <a:rPr lang="fr-FR" dirty="0">
                <a:solidFill>
                  <a:schemeClr val="tx1"/>
                </a:solidFill>
              </a:rPr>
              <a:t>() va dessiner sur le </a:t>
            </a:r>
            <a:r>
              <a:rPr lang="fr-FR" dirty="0" err="1">
                <a:solidFill>
                  <a:schemeClr val="tx1"/>
                </a:solidFill>
              </a:rPr>
              <a:t>canvas</a:t>
            </a:r>
            <a:r>
              <a:rPr lang="fr-FR" dirty="0">
                <a:solidFill>
                  <a:schemeClr val="tx1"/>
                </a:solidFill>
              </a:rPr>
              <a:t>.</a:t>
            </a:r>
          </a:p>
          <a:p>
            <a:pPr marL="171450" indent="-171450">
              <a:buFont typeface="Arial" panose="020B0604020202020204" pitchFamily="34" charset="0"/>
              <a:buChar char="•"/>
            </a:pPr>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Créer </a:t>
            </a:r>
            <a:r>
              <a:rPr lang="fr-FR" dirty="0" err="1"/>
              <a:t>ImageView</a:t>
            </a:r>
            <a:r>
              <a:rPr lang="fr-FR" dirty="0"/>
              <a:t> en XML</a:t>
            </a:r>
          </a:p>
          <a:p>
            <a:endParaRPr lang="fr-FR" dirty="0"/>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Créer un objet </a:t>
            </a:r>
            <a:r>
              <a:rPr lang="fr-FR" dirty="0">
                <a:hlinkClick r:id="rId2"/>
              </a:rPr>
              <a:t>Paint</a:t>
            </a:r>
            <a:r>
              <a:rPr lang="fr-FR" dirty="0"/>
              <a:t> ;</a:t>
            </a:r>
          </a:p>
          <a:p>
            <a:pPr marL="171450" indent="-171450">
              <a:buFont typeface="Arial" panose="020B0604020202020204" pitchFamily="34" charset="0"/>
              <a:buChar char="•"/>
            </a:pPr>
            <a:r>
              <a:rPr lang="fr-FR" dirty="0">
                <a:solidFill>
                  <a:schemeClr val="tx1"/>
                </a:solidFill>
              </a:rPr>
              <a:t>Stocker la façon de dessiner : couleur, style, épaisseur du trait, taille du texte ;</a:t>
            </a:r>
          </a:p>
          <a:p>
            <a:pPr marL="171450" indent="-171450">
              <a:buFont typeface="Arial" panose="020B0604020202020204" pitchFamily="34" charset="0"/>
              <a:buChar char="•"/>
            </a:pPr>
            <a:r>
              <a:rPr lang="fr-FR" dirty="0">
                <a:solidFill>
                  <a:schemeClr val="tx1"/>
                </a:solidFill>
              </a:rPr>
              <a:t>L'objet Paint peut persister en dehors du gestionnaire </a:t>
            </a:r>
            <a:r>
              <a:rPr lang="fr-FR" dirty="0" err="1">
                <a:solidFill>
                  <a:schemeClr val="tx1"/>
                </a:solidFill>
              </a:rPr>
              <a:t>onClick</a:t>
            </a:r>
            <a:r>
              <a:rPr lang="fr-FR" dirty="0">
                <a:solidFill>
                  <a:schemeClr val="tx1"/>
                </a:solidFill>
              </a:rPr>
              <a:t> ; il n'est pas nécessaire de le recréer à chaque déclenchement du </a:t>
            </a:r>
            <a:r>
              <a:rPr lang="fr-FR" dirty="0" err="1">
                <a:solidFill>
                  <a:schemeClr val="tx1"/>
                </a:solidFill>
              </a:rPr>
              <a:t>onClick</a:t>
            </a:r>
            <a:r>
              <a:rPr lang="fr-FR" dirty="0">
                <a:solidFill>
                  <a:schemeClr val="tx1"/>
                </a:solidFill>
              </a:rPr>
              <a:t>.</a:t>
            </a:r>
          </a:p>
          <a:p>
            <a:pPr marL="171450" indent="-171450">
              <a:buFont typeface="Arial" panose="020B0604020202020204" pitchFamily="34" charset="0"/>
              <a:buChar char="•"/>
            </a:pPr>
            <a:endParaRPr lang="fr-FR" dirty="0"/>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en" dirty="0"/>
              <a:t>Paint</a:t>
            </a:r>
            <a:endParaRPr lang="fr-FR" dirty="0"/>
          </a:p>
        </p:txBody>
      </p:sp>
    </p:spTree>
    <p:extLst>
      <p:ext uri="{BB962C8B-B14F-4D97-AF65-F5344CB8AC3E}">
        <p14:creationId xmlns:p14="http://schemas.microsoft.com/office/powerpoint/2010/main" val="213880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8E62FA2-868D-48C1-BCFF-837C37AF36D1}"/>
              </a:ext>
            </a:extLst>
          </p:cNvPr>
          <p:cNvSpPr>
            <a:spLocks noGrp="1"/>
          </p:cNvSpPr>
          <p:nvPr>
            <p:ph type="body" sz="quarter" idx="10"/>
          </p:nvPr>
        </p:nvSpPr>
        <p:spPr/>
        <p:txBody>
          <a:bodyPr anchor="ctr"/>
          <a:lstStyle/>
          <a:p>
            <a:pPr marL="288000" indent="-288000">
              <a:spcAft>
                <a:spcPts val="0"/>
              </a:spcAft>
            </a:pPr>
            <a:r>
              <a:rPr lang="fr-FR" sz="1800" dirty="0">
                <a:latin typeface="Calibri" panose="020F0502020204030204" pitchFamily="34" charset="0"/>
              </a:rPr>
              <a:t>Créer des interfaces graphiques simples</a:t>
            </a:r>
          </a:p>
          <a:p>
            <a:pPr marL="144000" indent="-144000">
              <a:spcAft>
                <a:spcPts val="0"/>
              </a:spcAft>
              <a:buClrTx/>
              <a:buFont typeface="Arial" panose="020B0604020202020204" pitchFamily="34" charset="0"/>
              <a:buChar char="•"/>
            </a:pPr>
            <a:r>
              <a:rPr lang="fr-FR" sz="1400" b="0" dirty="0">
                <a:solidFill>
                  <a:srgbClr val="565656"/>
                </a:solidFill>
              </a:rPr>
              <a:t>Implémenter des éléments graphiques</a:t>
            </a:r>
          </a:p>
          <a:p>
            <a:pPr marL="144000" indent="-144000">
              <a:spcAft>
                <a:spcPts val="0"/>
              </a:spcAft>
              <a:buClrTx/>
              <a:buFont typeface="Arial" panose="020B0604020202020204" pitchFamily="34" charset="0"/>
              <a:buChar char="•"/>
            </a:pPr>
            <a:r>
              <a:rPr lang="fr-FR" sz="1400" b="0" dirty="0">
                <a:solidFill>
                  <a:srgbClr val="565656"/>
                </a:solidFill>
              </a:rPr>
              <a:t>Utiliser les </a:t>
            </a:r>
            <a:r>
              <a:rPr lang="fr-FR" sz="1400" b="0" dirty="0" err="1">
                <a:solidFill>
                  <a:srgbClr val="565656"/>
                </a:solidFill>
              </a:rPr>
              <a:t>Layouts</a:t>
            </a:r>
            <a:endParaRPr lang="fr-FR" sz="1400" b="0" dirty="0">
              <a:solidFill>
                <a:srgbClr val="565656"/>
              </a:solidFill>
            </a:endParaRPr>
          </a:p>
          <a:p>
            <a:pPr marL="144000" indent="-144000">
              <a:spcAft>
                <a:spcPts val="0"/>
              </a:spcAft>
              <a:buClrTx/>
              <a:buFont typeface="Arial" panose="020B0604020202020204" pitchFamily="34" charset="0"/>
              <a:buChar char="•"/>
            </a:pPr>
            <a:r>
              <a:rPr lang="fr-FR" sz="1400" b="0" dirty="0">
                <a:solidFill>
                  <a:srgbClr val="565656"/>
                </a:solidFill>
              </a:rPr>
              <a:t>Gérer les évènements</a:t>
            </a:r>
          </a:p>
          <a:p>
            <a:pPr marL="144000" indent="-144000">
              <a:spcAft>
                <a:spcPts val="0"/>
              </a:spcAft>
              <a:buClrTx/>
              <a:buFont typeface="Arial" panose="020B0604020202020204" pitchFamily="34" charset="0"/>
              <a:buChar char="•"/>
            </a:pPr>
            <a:endParaRPr lang="fr-FR" sz="1400" b="0" dirty="0">
              <a:solidFill>
                <a:srgbClr val="565656"/>
              </a:solidFill>
            </a:endParaRPr>
          </a:p>
          <a:p>
            <a:pPr marL="288000" indent="-288000">
              <a:spcBef>
                <a:spcPts val="1200"/>
              </a:spcBef>
              <a:spcAft>
                <a:spcPts val="0"/>
              </a:spcAft>
              <a:buFont typeface="+mj-lt"/>
              <a:buAutoNum type="arabicPeriod" startAt="2"/>
            </a:pPr>
            <a:r>
              <a:rPr lang="fr-FR" sz="1800" dirty="0">
                <a:effectLst/>
                <a:latin typeface="Calibri" panose="020F0502020204030204" pitchFamily="34" charset="0"/>
                <a:ea typeface="Calibri" panose="020F0502020204030204" pitchFamily="34" charset="0"/>
              </a:rPr>
              <a:t>Créer des interfaces graphiques avancées</a:t>
            </a:r>
          </a:p>
          <a:p>
            <a:pPr marL="144000" indent="-144000">
              <a:spcAft>
                <a:spcPts val="0"/>
              </a:spcAft>
              <a:buClrTx/>
              <a:buFont typeface="Arial" panose="020B0604020202020204" pitchFamily="34" charset="0"/>
              <a:buChar char="•"/>
            </a:pPr>
            <a:r>
              <a:rPr lang="en-US" sz="1400" b="0" dirty="0">
                <a:solidFill>
                  <a:srgbClr val="565656"/>
                </a:solidFill>
              </a:rPr>
              <a:t>Coder des custom view</a:t>
            </a:r>
          </a:p>
          <a:p>
            <a:pPr marL="144000" indent="-144000">
              <a:spcAft>
                <a:spcPts val="0"/>
              </a:spcAft>
              <a:buClrTx/>
              <a:buFont typeface="Arial" panose="020B0604020202020204" pitchFamily="34" charset="0"/>
              <a:buChar char="•"/>
            </a:pPr>
            <a:r>
              <a:rPr lang="en-US" sz="1400" b="0" dirty="0" err="1">
                <a:solidFill>
                  <a:srgbClr val="565656"/>
                </a:solidFill>
              </a:rPr>
              <a:t>Gérer</a:t>
            </a:r>
            <a:r>
              <a:rPr lang="en-US" sz="1400" b="0" dirty="0">
                <a:solidFill>
                  <a:srgbClr val="565656"/>
                </a:solidFill>
              </a:rPr>
              <a:t> des animations entre les </a:t>
            </a:r>
            <a:r>
              <a:rPr lang="en-US" sz="1400" b="0" dirty="0" err="1">
                <a:solidFill>
                  <a:srgbClr val="565656"/>
                </a:solidFill>
              </a:rPr>
              <a:t>activités</a:t>
            </a:r>
            <a:endParaRPr lang="en-US" sz="1400" b="0" dirty="0">
              <a:solidFill>
                <a:srgbClr val="565656"/>
              </a:solidFill>
            </a:endParaRPr>
          </a:p>
          <a:p>
            <a:pPr marL="144000" indent="-144000">
              <a:spcAft>
                <a:spcPts val="0"/>
              </a:spcAft>
              <a:buClrTx/>
              <a:buFont typeface="Arial" panose="020B0604020202020204" pitchFamily="34" charset="0"/>
              <a:buChar char="•"/>
            </a:pPr>
            <a:r>
              <a:rPr lang="fr-FR" sz="1400" b="0" dirty="0">
                <a:solidFill>
                  <a:srgbClr val="565656"/>
                </a:solidFill>
              </a:rPr>
              <a:t>Créer des effets d’animations</a:t>
            </a:r>
          </a:p>
          <a:p>
            <a:pPr marL="144000" indent="-144000">
              <a:spcAft>
                <a:spcPts val="0"/>
              </a:spcAft>
              <a:buClrTx/>
              <a:buFont typeface="Arial" panose="020B0604020202020204" pitchFamily="34" charset="0"/>
              <a:buChar char="•"/>
            </a:pPr>
            <a:endParaRPr lang="fr-FR" sz="1400" b="0" dirty="0">
              <a:solidFill>
                <a:srgbClr val="565656"/>
              </a:solidFill>
            </a:endParaRPr>
          </a:p>
        </p:txBody>
      </p:sp>
    </p:spTree>
    <p:extLst>
      <p:ext uri="{BB962C8B-B14F-4D97-AF65-F5344CB8AC3E}">
        <p14:creationId xmlns:p14="http://schemas.microsoft.com/office/powerpoint/2010/main" val="43821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La vue qui reçoit l'entrée de l'utilisateur a le "Focus"  ;</a:t>
            </a:r>
          </a:p>
          <a:p>
            <a:pPr marL="171450" indent="-171450">
              <a:lnSpc>
                <a:spcPct val="200000"/>
              </a:lnSpc>
              <a:buFont typeface="Arial" panose="020B0604020202020204" pitchFamily="34" charset="0"/>
              <a:buChar char="•"/>
            </a:pPr>
            <a:r>
              <a:rPr lang="fr-FR" dirty="0">
                <a:solidFill>
                  <a:schemeClr val="tx1"/>
                </a:solidFill>
              </a:rPr>
              <a:t>Une seule vue peut avoir le focus ;</a:t>
            </a:r>
          </a:p>
          <a:p>
            <a:pPr marL="171450" indent="-171450">
              <a:lnSpc>
                <a:spcPct val="200000"/>
              </a:lnSpc>
              <a:buFont typeface="Arial" panose="020B0604020202020204" pitchFamily="34" charset="0"/>
              <a:buChar char="•"/>
            </a:pPr>
            <a:r>
              <a:rPr lang="fr-FR" dirty="0">
                <a:solidFill>
                  <a:schemeClr val="tx1"/>
                </a:solidFill>
              </a:rPr>
              <a:t>Le focus permet de déterminer sans ambiguïté la vue qui reçoit les données ;</a:t>
            </a:r>
          </a:p>
          <a:p>
            <a:pPr marL="171450" indent="-171450">
              <a:lnSpc>
                <a:spcPct val="200000"/>
              </a:lnSpc>
              <a:buFont typeface="Arial" panose="020B0604020202020204" pitchFamily="34" charset="0"/>
              <a:buChar char="•"/>
            </a:pPr>
            <a:r>
              <a:rPr lang="fr-FR" dirty="0">
                <a:solidFill>
                  <a:schemeClr val="tx1"/>
                </a:solidFill>
              </a:rPr>
              <a:t>Le focus est attribué par :</a:t>
            </a:r>
          </a:p>
          <a:p>
            <a:pPr marL="628650" lvl="1" indent="-171450">
              <a:lnSpc>
                <a:spcPct val="200000"/>
              </a:lnSpc>
              <a:buFont typeface="Arial" panose="020B0604020202020204" pitchFamily="34" charset="0"/>
              <a:buChar char="•"/>
            </a:pPr>
            <a:r>
              <a:rPr lang="fr-FR" dirty="0">
                <a:solidFill>
                  <a:schemeClr val="tx1"/>
                </a:solidFill>
              </a:rPr>
              <a:t>L'utilisateur appuie sur une vue ;</a:t>
            </a:r>
          </a:p>
          <a:p>
            <a:pPr marL="628650" lvl="1" indent="-171450">
              <a:lnSpc>
                <a:spcPct val="200000"/>
              </a:lnSpc>
              <a:buFont typeface="Arial" panose="020B0604020202020204" pitchFamily="34" charset="0"/>
              <a:buChar char="•"/>
            </a:pPr>
            <a:r>
              <a:rPr lang="fr-FR" dirty="0">
                <a:solidFill>
                  <a:schemeClr val="tx1"/>
                </a:solidFill>
              </a:rPr>
              <a:t>L'application guide l'utilisateur d'un contrôle de saisie de texte à l'autre en utilisant les touches Retour, Tab ou les flèches ;</a:t>
            </a:r>
          </a:p>
          <a:p>
            <a:pPr marL="628650" lvl="1" indent="-171450">
              <a:lnSpc>
                <a:spcPct val="200000"/>
              </a:lnSpc>
              <a:buFont typeface="Arial" panose="020B0604020202020204" pitchFamily="34" charset="0"/>
              <a:buChar char="•"/>
            </a:pPr>
            <a:r>
              <a:rPr lang="fr-FR" dirty="0">
                <a:solidFill>
                  <a:schemeClr val="tx1"/>
                </a:solidFill>
              </a:rPr>
              <a:t>Appeler </a:t>
            </a:r>
            <a:r>
              <a:rPr lang="fr-FR" b="1" dirty="0" err="1">
                <a:solidFill>
                  <a:schemeClr val="tx1"/>
                </a:solidFill>
              </a:rPr>
              <a:t>requestFocus</a:t>
            </a:r>
            <a:r>
              <a:rPr lang="fr-FR" dirty="0">
                <a:solidFill>
                  <a:schemeClr val="tx1"/>
                </a:solidFill>
              </a:rPr>
              <a:t>() sur n'importe quelle vue qui est </a:t>
            </a:r>
            <a:r>
              <a:rPr lang="fr-FR" dirty="0" err="1">
                <a:solidFill>
                  <a:schemeClr val="tx1"/>
                </a:solidFill>
              </a:rPr>
              <a:t>focusable</a:t>
            </a:r>
            <a:r>
              <a:rPr lang="fr-FR" dirty="0">
                <a:solidFill>
                  <a:schemeClr val="tx1"/>
                </a:solidFill>
              </a:rPr>
              <a:t>.</a:t>
            </a:r>
          </a:p>
          <a:p>
            <a:pPr marL="171450" indent="-171450">
              <a:lnSpc>
                <a:spcPct val="20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en" dirty="0"/>
              <a:t>Focus</a:t>
            </a:r>
            <a:endParaRPr lang="fr-FR" dirty="0"/>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228600" indent="-228600">
              <a:lnSpc>
                <a:spcPct val="200000"/>
              </a:lnSpc>
              <a:buFont typeface="Arial" panose="020B0604020202020204" pitchFamily="34" charset="0"/>
              <a:buChar char="•"/>
            </a:pPr>
            <a:r>
              <a:rPr lang="fr-FR" dirty="0">
                <a:solidFill>
                  <a:schemeClr val="tx1"/>
                </a:solidFill>
              </a:rPr>
              <a:t>Vue cliquable  : La vue peut répondre à un clic ou à une pression ;</a:t>
            </a:r>
          </a:p>
          <a:p>
            <a:pPr marL="228600" indent="-228600">
              <a:lnSpc>
                <a:spcPct val="200000"/>
              </a:lnSpc>
              <a:buFont typeface="Arial" panose="020B0604020202020204" pitchFamily="34" charset="0"/>
              <a:buChar char="•"/>
            </a:pPr>
            <a:r>
              <a:rPr lang="fr-FR" dirty="0">
                <a:solidFill>
                  <a:schemeClr val="tx1"/>
                </a:solidFill>
              </a:rPr>
              <a:t>Vue focalisable  : La vue peut être focalisée pour accepter des entrées ;</a:t>
            </a:r>
          </a:p>
          <a:p>
            <a:pPr marL="228600" indent="-228600">
              <a:lnSpc>
                <a:spcPct val="200000"/>
              </a:lnSpc>
              <a:buFont typeface="Arial" panose="020B0604020202020204" pitchFamily="34" charset="0"/>
              <a:buChar char="•"/>
            </a:pPr>
            <a:r>
              <a:rPr lang="fr-FR" dirty="0">
                <a:solidFill>
                  <a:schemeClr val="tx1"/>
                </a:solidFill>
              </a:rPr>
              <a:t>Les commandes d'entrée telles que les claviers envoient les entrées à la vue qui a le focus.</a:t>
            </a: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en" dirty="0"/>
              <a:t>Cliquable versus focusable</a:t>
            </a:r>
            <a:endParaRPr lang="fr-FR" dirty="0"/>
          </a:p>
        </p:txBody>
      </p:sp>
    </p:spTree>
    <p:extLst>
      <p:ext uri="{BB962C8B-B14F-4D97-AF65-F5344CB8AC3E}">
        <p14:creationId xmlns:p14="http://schemas.microsoft.com/office/powerpoint/2010/main" val="342348842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pPr marL="0" lvl="0" indent="0" algn="l" rtl="0">
              <a:lnSpc>
                <a:spcPct val="114000"/>
              </a:lnSpc>
              <a:spcBef>
                <a:spcPts val="500"/>
              </a:spcBef>
              <a:spcAft>
                <a:spcPts val="0"/>
              </a:spcAft>
              <a:buNone/>
            </a:pPr>
            <a:r>
              <a:rPr lang="fr-FR" dirty="0" err="1">
                <a:solidFill>
                  <a:srgbClr val="000000"/>
                </a:solidFill>
                <a:latin typeface="Consolas"/>
                <a:ea typeface="Consolas"/>
                <a:cs typeface="Consolas"/>
                <a:sym typeface="Consolas"/>
              </a:rPr>
              <a:t>private</a:t>
            </a:r>
            <a:r>
              <a:rPr lang="fr-FR" dirty="0">
                <a:solidFill>
                  <a:srgbClr val="000000"/>
                </a:solidFill>
                <a:latin typeface="Consolas"/>
                <a:ea typeface="Consolas"/>
                <a:cs typeface="Consolas"/>
                <a:sym typeface="Consolas"/>
              </a:rPr>
              <a:t> Paint </a:t>
            </a:r>
            <a:r>
              <a:rPr lang="fr-FR" dirty="0" err="1">
                <a:solidFill>
                  <a:srgbClr val="000000"/>
                </a:solidFill>
                <a:latin typeface="Consolas"/>
                <a:ea typeface="Consolas"/>
                <a:cs typeface="Consolas"/>
                <a:sym typeface="Consolas"/>
              </a:rPr>
              <a:t>mPaint</a:t>
            </a:r>
            <a:r>
              <a:rPr lang="fr-FR" dirty="0">
                <a:solidFill>
                  <a:srgbClr val="000000"/>
                </a:solidFill>
                <a:latin typeface="Consolas"/>
                <a:ea typeface="Consolas"/>
                <a:cs typeface="Consolas"/>
                <a:sym typeface="Consolas"/>
              </a:rPr>
              <a:t> = new Paint();</a:t>
            </a:r>
          </a:p>
          <a:p>
            <a:pPr marL="0" lvl="0" indent="0" algn="l" rtl="0">
              <a:lnSpc>
                <a:spcPct val="114000"/>
              </a:lnSpc>
              <a:spcBef>
                <a:spcPts val="500"/>
              </a:spcBef>
              <a:spcAft>
                <a:spcPts val="0"/>
              </a:spcAft>
              <a:buNone/>
            </a:pPr>
            <a:r>
              <a:rPr lang="fr-FR" dirty="0" err="1">
                <a:solidFill>
                  <a:srgbClr val="000000"/>
                </a:solidFill>
                <a:latin typeface="Consolas"/>
                <a:ea typeface="Consolas"/>
                <a:cs typeface="Consolas"/>
                <a:sym typeface="Consolas"/>
              </a:rPr>
              <a:t>private</a:t>
            </a:r>
            <a:r>
              <a:rPr lang="fr-FR" dirty="0">
                <a:solidFill>
                  <a:srgbClr val="000000"/>
                </a:solidFill>
                <a:latin typeface="Consolas"/>
                <a:ea typeface="Consolas"/>
                <a:cs typeface="Consolas"/>
                <a:sym typeface="Consolas"/>
              </a:rPr>
              <a:t> Paint </a:t>
            </a:r>
            <a:r>
              <a:rPr lang="fr-FR" dirty="0" err="1">
                <a:solidFill>
                  <a:srgbClr val="000000"/>
                </a:solidFill>
                <a:latin typeface="Consolas"/>
                <a:ea typeface="Consolas"/>
                <a:cs typeface="Consolas"/>
                <a:sym typeface="Consolas"/>
              </a:rPr>
              <a:t>mPaintText</a:t>
            </a:r>
            <a:r>
              <a:rPr lang="fr-FR" dirty="0">
                <a:solidFill>
                  <a:srgbClr val="000000"/>
                </a:solidFill>
                <a:latin typeface="Consolas"/>
                <a:ea typeface="Consolas"/>
                <a:cs typeface="Consolas"/>
                <a:sym typeface="Consolas"/>
              </a:rPr>
              <a:t> = </a:t>
            </a:r>
          </a:p>
          <a:p>
            <a:pPr marL="0" lvl="0" indent="0" algn="l" rtl="0">
              <a:lnSpc>
                <a:spcPct val="114000"/>
              </a:lnSpc>
              <a:spcBef>
                <a:spcPts val="500"/>
              </a:spcBef>
              <a:spcAft>
                <a:spcPts val="0"/>
              </a:spcAft>
              <a:buNone/>
            </a:pPr>
            <a:r>
              <a:rPr lang="fr-FR" dirty="0">
                <a:solidFill>
                  <a:srgbClr val="000000"/>
                </a:solidFill>
                <a:latin typeface="Consolas"/>
                <a:ea typeface="Consolas"/>
                <a:cs typeface="Consolas"/>
                <a:sym typeface="Consolas"/>
              </a:rPr>
              <a:t>        new Paint(</a:t>
            </a:r>
            <a:r>
              <a:rPr lang="fr-FR" dirty="0" err="1">
                <a:solidFill>
                  <a:srgbClr val="000000"/>
                </a:solidFill>
                <a:latin typeface="Consolas"/>
                <a:ea typeface="Consolas"/>
                <a:cs typeface="Consolas"/>
                <a:sym typeface="Consolas"/>
              </a:rPr>
              <a:t>Paint.UNDERLINE_TEXT_FLAG</a:t>
            </a:r>
            <a:r>
              <a:rPr lang="fr-FR" dirty="0">
                <a:solidFill>
                  <a:srgbClr val="000000"/>
                </a:solidFill>
                <a:latin typeface="Consolas"/>
                <a:ea typeface="Consolas"/>
                <a:cs typeface="Consolas"/>
                <a:sym typeface="Consolas"/>
              </a:rPr>
              <a:t>);</a:t>
            </a:r>
          </a:p>
          <a:p>
            <a:pPr marL="0" lvl="0" indent="0" algn="l" rtl="0">
              <a:lnSpc>
                <a:spcPct val="114000"/>
              </a:lnSpc>
              <a:spcBef>
                <a:spcPts val="500"/>
              </a:spcBef>
              <a:spcAft>
                <a:spcPts val="0"/>
              </a:spcAft>
              <a:buNone/>
            </a:pPr>
            <a:r>
              <a:rPr lang="fr-FR" dirty="0" err="1">
                <a:solidFill>
                  <a:srgbClr val="000000"/>
                </a:solidFill>
                <a:latin typeface="Consolas"/>
                <a:ea typeface="Consolas"/>
                <a:cs typeface="Consolas"/>
                <a:sym typeface="Consolas"/>
              </a:rPr>
              <a:t>mPaint.setColor</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Color.RED</a:t>
            </a:r>
            <a:r>
              <a:rPr lang="fr-FR" dirty="0">
                <a:solidFill>
                  <a:srgbClr val="000000"/>
                </a:solidFill>
                <a:latin typeface="Consolas"/>
                <a:ea typeface="Consolas"/>
                <a:cs typeface="Consolas"/>
                <a:sym typeface="Consolas"/>
              </a:rPr>
              <a:t>);</a:t>
            </a:r>
          </a:p>
          <a:p>
            <a:pPr marL="0" lvl="0" indent="0" algn="l" rtl="0">
              <a:lnSpc>
                <a:spcPct val="114000"/>
              </a:lnSpc>
              <a:spcBef>
                <a:spcPts val="500"/>
              </a:spcBef>
              <a:spcAft>
                <a:spcPts val="0"/>
              </a:spcAft>
              <a:buNone/>
            </a:pPr>
            <a:r>
              <a:rPr lang="fr-FR" dirty="0" err="1">
                <a:solidFill>
                  <a:srgbClr val="000000"/>
                </a:solidFill>
                <a:latin typeface="Consolas"/>
                <a:ea typeface="Consolas"/>
                <a:cs typeface="Consolas"/>
                <a:sym typeface="Consolas"/>
              </a:rPr>
              <a:t>mPaintText.setColor</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Color.BLUE</a:t>
            </a:r>
            <a:r>
              <a:rPr lang="fr-FR" dirty="0">
                <a:solidFill>
                  <a:srgbClr val="000000"/>
                </a:solidFill>
                <a:latin typeface="Consolas"/>
                <a:ea typeface="Consolas"/>
                <a:cs typeface="Consolas"/>
                <a:sym typeface="Consolas"/>
              </a:rPr>
              <a:t>);</a:t>
            </a:r>
          </a:p>
          <a:p>
            <a:pPr marL="0" lvl="0" indent="0" algn="l" rtl="0">
              <a:lnSpc>
                <a:spcPct val="114000"/>
              </a:lnSpc>
              <a:spcBef>
                <a:spcPts val="500"/>
              </a:spcBef>
              <a:spcAft>
                <a:spcPts val="0"/>
              </a:spcAft>
              <a:buNone/>
            </a:pPr>
            <a:r>
              <a:rPr lang="fr-FR" dirty="0" err="1">
                <a:solidFill>
                  <a:srgbClr val="000000"/>
                </a:solidFill>
                <a:latin typeface="Consolas"/>
                <a:ea typeface="Consolas"/>
                <a:cs typeface="Consolas"/>
                <a:sym typeface="Consolas"/>
              </a:rPr>
              <a:t>mPaintText.setTextSize</a:t>
            </a:r>
            <a:r>
              <a:rPr lang="fr-FR" dirty="0">
                <a:solidFill>
                  <a:srgbClr val="000000"/>
                </a:solidFill>
                <a:latin typeface="Consolas"/>
                <a:ea typeface="Consolas"/>
                <a:cs typeface="Consolas"/>
                <a:sym typeface="Consolas"/>
              </a:rPr>
              <a:t>(70);</a:t>
            </a:r>
          </a:p>
          <a:p>
            <a:pPr marL="0" lvl="0" indent="0" algn="l" rtl="0">
              <a:spcBef>
                <a:spcPts val="0"/>
              </a:spcBef>
              <a:spcAft>
                <a:spcPts val="0"/>
              </a:spcAft>
              <a:buNone/>
            </a:pPr>
            <a:endParaRPr lang="fr-FR" sz="1100" dirty="0">
              <a:solidFill>
                <a:srgbClr val="000000"/>
              </a:solidFill>
              <a:latin typeface="Consolas"/>
              <a:ea typeface="Consolas"/>
              <a:cs typeface="Consolas"/>
              <a:sym typeface="Consolas"/>
            </a:endParaRPr>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Exemple de code Paint</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r>
              <a:rPr lang="fr-FR" dirty="0">
                <a:solidFill>
                  <a:schemeClr val="tx1"/>
                </a:solidFill>
              </a:rPr>
              <a:t>Définir le gestionnaire </a:t>
            </a:r>
            <a:r>
              <a:rPr lang="fr-FR" dirty="0" err="1">
                <a:solidFill>
                  <a:schemeClr val="tx1"/>
                </a:solidFill>
              </a:rPr>
              <a:t>onClick</a:t>
            </a:r>
            <a:r>
              <a:rPr lang="fr-FR" dirty="0">
                <a:solidFill>
                  <a:schemeClr val="tx1"/>
                </a:solidFill>
              </a:rPr>
              <a:t> pour dessiner sur le </a:t>
            </a:r>
            <a:r>
              <a:rPr lang="fr-FR" dirty="0" err="1">
                <a:solidFill>
                  <a:schemeClr val="tx1"/>
                </a:solidFill>
              </a:rPr>
              <a:t>canvas</a:t>
            </a:r>
            <a:r>
              <a:rPr lang="fr-FR" dirty="0">
                <a:solidFill>
                  <a:schemeClr val="tx1"/>
                </a:solidFill>
              </a:rPr>
              <a:t> : </a:t>
            </a:r>
          </a:p>
          <a:p>
            <a:pPr marL="228600" indent="-228600">
              <a:buFont typeface="+mj-lt"/>
              <a:buAutoNum type="arabicPeriod"/>
            </a:pPr>
            <a:r>
              <a:rPr lang="fr-FR" dirty="0">
                <a:solidFill>
                  <a:schemeClr val="tx1"/>
                </a:solidFill>
              </a:rPr>
              <a:t>Créer un bitmap ;</a:t>
            </a:r>
          </a:p>
          <a:p>
            <a:pPr marL="228600" indent="-228600">
              <a:buFont typeface="+mj-lt"/>
              <a:buAutoNum type="arabicPeriod"/>
            </a:pPr>
            <a:r>
              <a:rPr lang="fr-FR" dirty="0">
                <a:solidFill>
                  <a:schemeClr val="tx1"/>
                </a:solidFill>
              </a:rPr>
              <a:t>Associer Bitmap à </a:t>
            </a:r>
            <a:r>
              <a:rPr lang="fr-FR" dirty="0" err="1">
                <a:solidFill>
                  <a:schemeClr val="tx1"/>
                </a:solidFill>
              </a:rPr>
              <a:t>ImageView</a:t>
            </a:r>
            <a:r>
              <a:rPr lang="fr-FR" dirty="0">
                <a:solidFill>
                  <a:schemeClr val="tx1"/>
                </a:solidFill>
              </a:rPr>
              <a:t> ;</a:t>
            </a:r>
          </a:p>
          <a:p>
            <a:pPr marL="228600" indent="-228600">
              <a:buFont typeface="+mj-lt"/>
              <a:buAutoNum type="arabicPeriod"/>
            </a:pPr>
            <a:r>
              <a:rPr lang="fr-FR" dirty="0">
                <a:solidFill>
                  <a:schemeClr val="tx1"/>
                </a:solidFill>
              </a:rPr>
              <a:t>Créer un canevas avec un bitmap ;</a:t>
            </a:r>
          </a:p>
          <a:p>
            <a:pPr marL="228600" indent="-228600">
              <a:buFont typeface="+mj-lt"/>
              <a:buAutoNum type="arabicPeriod"/>
            </a:pPr>
            <a:r>
              <a:rPr lang="fr-FR" dirty="0">
                <a:solidFill>
                  <a:schemeClr val="tx1"/>
                </a:solidFill>
              </a:rPr>
              <a:t>Dessiner sur le Canvas ;</a:t>
            </a:r>
          </a:p>
          <a:p>
            <a:pPr marL="228600" indent="-228600">
              <a:buFont typeface="+mj-lt"/>
              <a:buAutoNum type="arabicPeriod"/>
            </a:pPr>
            <a:r>
              <a:rPr lang="fr-FR" dirty="0">
                <a:solidFill>
                  <a:schemeClr val="tx1"/>
                </a:solidFill>
              </a:rPr>
              <a:t>Appeler </a:t>
            </a:r>
            <a:r>
              <a:rPr lang="fr-FR" dirty="0" err="1">
                <a:solidFill>
                  <a:schemeClr val="tx1"/>
                </a:solidFill>
              </a:rPr>
              <a:t>invalidate</a:t>
            </a:r>
            <a:r>
              <a:rPr lang="fr-FR" dirty="0">
                <a:solidFill>
                  <a:schemeClr val="tx1"/>
                </a:solidFill>
              </a:rPr>
              <a:t>() sur la vue pour forcer le </a:t>
            </a:r>
            <a:r>
              <a:rPr lang="fr-FR" dirty="0" err="1">
                <a:solidFill>
                  <a:schemeClr val="tx1"/>
                </a:solidFill>
              </a:rPr>
              <a:t>redessin</a:t>
            </a:r>
            <a:r>
              <a:rPr lang="fr-FR" dirty="0">
                <a:solidFill>
                  <a:schemeClr val="tx1"/>
                </a:solidFill>
              </a:rPr>
              <a:t>.</a:t>
            </a: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Le gestionnaire </a:t>
            </a:r>
            <a:r>
              <a:rPr lang="fr-FR" dirty="0" err="1"/>
              <a:t>onClick</a:t>
            </a:r>
            <a:r>
              <a:rPr lang="fr-FR" dirty="0"/>
              <a:t> dans l'</a:t>
            </a:r>
            <a:r>
              <a:rPr lang="fr-FR" dirty="0" err="1"/>
              <a:t>ImageView</a:t>
            </a:r>
            <a:endParaRPr lang="fr-FR" dirty="0"/>
          </a:p>
        </p:txBody>
      </p:sp>
    </p:spTree>
    <p:extLst>
      <p:ext uri="{BB962C8B-B14F-4D97-AF65-F5344CB8AC3E}">
        <p14:creationId xmlns:p14="http://schemas.microsoft.com/office/powerpoint/2010/main" val="29385734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pPr marL="0" lvl="0" indent="0" algn="l" rtl="0">
              <a:lnSpc>
                <a:spcPct val="115000"/>
              </a:lnSpc>
              <a:spcBef>
                <a:spcPts val="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mBitmap</a:t>
            </a: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Bitmap.createBitmap</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vWidth</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vHeight</a:t>
            </a:r>
            <a:r>
              <a:rPr lang="fr-FR" sz="1200" dirty="0">
                <a:solidFill>
                  <a:srgbClr val="000000"/>
                </a:solidFill>
                <a:latin typeface="Consolas"/>
                <a:ea typeface="Consolas"/>
                <a:cs typeface="Consolas"/>
                <a:sym typeface="Consolas"/>
              </a:rPr>
              <a:t>, Bitmap.Config.ARGB_8888);</a:t>
            </a:r>
          </a:p>
          <a:p>
            <a:pPr marL="0" lvl="0" indent="0" algn="l" rtl="0">
              <a:lnSpc>
                <a:spcPct val="115000"/>
              </a:lnSpc>
              <a:spcBef>
                <a:spcPts val="4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mImageView.setImageBitmap</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mBitmap</a:t>
            </a:r>
            <a:r>
              <a:rPr lang="fr-FR" sz="1200" dirty="0">
                <a:solidFill>
                  <a:srgbClr val="000000"/>
                </a:solidFill>
                <a:latin typeface="Consolas"/>
                <a:ea typeface="Consolas"/>
                <a:cs typeface="Consolas"/>
                <a:sym typeface="Consolas"/>
              </a:rPr>
              <a:t>);</a:t>
            </a:r>
          </a:p>
          <a:p>
            <a:pPr marL="0" lvl="0" indent="0" algn="l" rtl="0">
              <a:lnSpc>
                <a:spcPct val="115000"/>
              </a:lnSpc>
              <a:spcBef>
                <a:spcPts val="4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mCanvas</a:t>
            </a:r>
            <a:r>
              <a:rPr lang="fr-FR" sz="1200" dirty="0">
                <a:solidFill>
                  <a:srgbClr val="000000"/>
                </a:solidFill>
                <a:latin typeface="Consolas"/>
                <a:ea typeface="Consolas"/>
                <a:cs typeface="Consolas"/>
                <a:sym typeface="Consolas"/>
              </a:rPr>
              <a:t> = new Canvas(</a:t>
            </a:r>
            <a:r>
              <a:rPr lang="fr-FR" sz="1200" dirty="0" err="1">
                <a:solidFill>
                  <a:srgbClr val="000000"/>
                </a:solidFill>
                <a:latin typeface="Consolas"/>
                <a:ea typeface="Consolas"/>
                <a:cs typeface="Consolas"/>
                <a:sym typeface="Consolas"/>
              </a:rPr>
              <a:t>mBitmap</a:t>
            </a:r>
            <a:r>
              <a:rPr lang="fr-FR" sz="1200" dirty="0">
                <a:solidFill>
                  <a:srgbClr val="000000"/>
                </a:solidFill>
                <a:latin typeface="Consolas"/>
                <a:ea typeface="Consolas"/>
                <a:cs typeface="Consolas"/>
                <a:sym typeface="Consolas"/>
              </a:rPr>
              <a:t>);</a:t>
            </a:r>
          </a:p>
          <a:p>
            <a:pPr marL="0" lvl="0" indent="0" algn="l" rtl="0">
              <a:lnSpc>
                <a:spcPct val="115000"/>
              </a:lnSpc>
              <a:spcBef>
                <a:spcPts val="4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mCanvas.drawColor</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mColorBackground</a:t>
            </a:r>
            <a:r>
              <a:rPr lang="fr-FR" sz="1200" dirty="0">
                <a:solidFill>
                  <a:srgbClr val="000000"/>
                </a:solidFill>
                <a:latin typeface="Consolas"/>
                <a:ea typeface="Consolas"/>
                <a:cs typeface="Consolas"/>
                <a:sym typeface="Consolas"/>
              </a:rPr>
              <a:t>);</a:t>
            </a:r>
          </a:p>
          <a:p>
            <a:pPr marL="0" lvl="0" indent="0" algn="l" rtl="0">
              <a:lnSpc>
                <a:spcPct val="115000"/>
              </a:lnSpc>
              <a:spcBef>
                <a:spcPts val="400"/>
              </a:spcBef>
              <a:spcAft>
                <a:spcPts val="0"/>
              </a:spcAft>
              <a:buNone/>
            </a:pPr>
            <a:r>
              <a:rPr lang="fr-FR" sz="1200" dirty="0" err="1">
                <a:solidFill>
                  <a:srgbClr val="000000"/>
                </a:solidFill>
                <a:latin typeface="Consolas"/>
                <a:ea typeface="Consolas"/>
                <a:cs typeface="Consolas"/>
                <a:sym typeface="Consolas"/>
              </a:rPr>
              <a:t>mCanvas.drawText</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getString</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R.string.my_string</a:t>
            </a:r>
            <a:r>
              <a:rPr lang="fr-FR" sz="1200" dirty="0">
                <a:solidFill>
                  <a:srgbClr val="000000"/>
                </a:solidFill>
                <a:latin typeface="Consolas"/>
                <a:ea typeface="Consolas"/>
                <a:cs typeface="Consolas"/>
                <a:sym typeface="Consolas"/>
              </a:rPr>
              <a:t>), </a:t>
            </a:r>
          </a:p>
          <a:p>
            <a:pPr marL="0" lvl="0" indent="0" algn="l" rtl="0">
              <a:lnSpc>
                <a:spcPct val="115000"/>
              </a:lnSpc>
              <a:spcBef>
                <a:spcPts val="40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                 100, 100, </a:t>
            </a:r>
            <a:r>
              <a:rPr lang="fr-FR" sz="1200" dirty="0" err="1">
                <a:solidFill>
                  <a:srgbClr val="000000"/>
                </a:solidFill>
                <a:latin typeface="Consolas"/>
                <a:ea typeface="Consolas"/>
                <a:cs typeface="Consolas"/>
                <a:sym typeface="Consolas"/>
              </a:rPr>
              <a:t>mPaintText</a:t>
            </a:r>
            <a:r>
              <a:rPr lang="fr-FR" sz="1200" dirty="0">
                <a:solidFill>
                  <a:srgbClr val="000000"/>
                </a:solidFill>
                <a:latin typeface="Consolas"/>
                <a:ea typeface="Consolas"/>
                <a:cs typeface="Consolas"/>
                <a:sym typeface="Consolas"/>
              </a:rPr>
              <a:t>);</a:t>
            </a:r>
          </a:p>
          <a:p>
            <a:pPr marL="0" lvl="0" indent="0" algn="l" rtl="0">
              <a:lnSpc>
                <a:spcPct val="115000"/>
              </a:lnSpc>
              <a:spcBef>
                <a:spcPts val="4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view.invalidate</a:t>
            </a:r>
            <a:r>
              <a:rPr lang="fr-FR" sz="1200" dirty="0">
                <a:solidFill>
                  <a:srgbClr val="000000"/>
                </a:solidFill>
                <a:latin typeface="Consolas"/>
                <a:ea typeface="Consolas"/>
                <a:cs typeface="Consolas"/>
                <a:sym typeface="Consolas"/>
              </a:rPr>
              <a:t>();</a:t>
            </a:r>
            <a:endParaRPr lang="fr-FR" sz="1200" dirty="0">
              <a:solidFill>
                <a:srgbClr val="000000"/>
              </a:solidFill>
              <a:highlight>
                <a:srgbClr val="FFFFFF"/>
              </a:highlight>
              <a:latin typeface="Consolas"/>
              <a:ea typeface="Consolas"/>
              <a:cs typeface="Consolas"/>
              <a:sym typeface="Consolas"/>
            </a:endParaRPr>
          </a:p>
          <a:p>
            <a:pPr marL="0" lvl="0" indent="0" algn="l" rtl="0">
              <a:spcBef>
                <a:spcPts val="400"/>
              </a:spcBef>
              <a:spcAft>
                <a:spcPts val="0"/>
              </a:spcAft>
              <a:buNone/>
            </a:pPr>
            <a:endParaRPr lang="fr-FR" sz="1200" dirty="0">
              <a:solidFill>
                <a:srgbClr val="000000"/>
              </a:solidFill>
              <a:latin typeface="Consolas"/>
              <a:ea typeface="Consolas"/>
              <a:cs typeface="Consolas"/>
              <a:sym typeface="Consolas"/>
            </a:endParaRPr>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Exemple de code </a:t>
            </a:r>
            <a:r>
              <a:rPr lang="fr-FR" dirty="0" err="1"/>
              <a:t>onClick</a:t>
            </a:r>
            <a:endParaRPr lang="fr-FR" dirty="0"/>
          </a:p>
          <a:p>
            <a:endParaRPr lang="fr-FR" dirty="0"/>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r>
              <a:rPr lang="fr-FR" dirty="0">
                <a:solidFill>
                  <a:schemeClr val="tx1"/>
                </a:solidFill>
              </a:rPr>
              <a:t>Utiliser une vue personnalisée pour permettre au dessin de changer en réponse à une interaction plus complexe avec l'utilisateur.</a:t>
            </a:r>
          </a:p>
          <a:p>
            <a:pPr marL="171450" indent="-171450">
              <a:buFont typeface="Arial" panose="020B0604020202020204" pitchFamily="34" charset="0"/>
              <a:buChar char="•"/>
            </a:pPr>
            <a:r>
              <a:rPr lang="fr-FR" dirty="0">
                <a:solidFill>
                  <a:schemeClr val="tx1"/>
                </a:solidFill>
              </a:rPr>
              <a:t>Hériter de l'une des classes </a:t>
            </a:r>
            <a:r>
              <a:rPr lang="fr-FR" dirty="0" err="1">
                <a:solidFill>
                  <a:srgbClr val="0563C1"/>
                </a:solidFill>
                <a:hlinkClick r:id="rId2">
                  <a:extLst>
                    <a:ext uri="{A12FA001-AC4F-418D-AE19-62706E023703}">
                      <ahyp:hlinkClr xmlns:ahyp="http://schemas.microsoft.com/office/drawing/2018/hyperlinkcolor" val="tx"/>
                    </a:ext>
                  </a:extLst>
                </a:hlinkClick>
              </a:rPr>
              <a:t>View</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Redéfinir </a:t>
            </a:r>
            <a:r>
              <a:rPr lang="fr-FR" dirty="0" err="1">
                <a:solidFill>
                  <a:srgbClr val="0563C1"/>
                </a:solidFill>
                <a:hlinkClick r:id="rId3">
                  <a:extLst>
                    <a:ext uri="{A12FA001-AC4F-418D-AE19-62706E023703}">
                      <ahyp:hlinkClr xmlns:ahyp="http://schemas.microsoft.com/office/drawing/2018/hyperlinkcolor" val="tx"/>
                    </a:ext>
                  </a:extLst>
                </a:hlinkClick>
              </a:rPr>
              <a:t>onDraw</a:t>
            </a:r>
            <a:r>
              <a:rPr lang="fr-FR" dirty="0">
                <a:solidFill>
                  <a:schemeClr val="tx1"/>
                </a:solidFill>
                <a:hlinkClick r:id="rId3">
                  <a:extLst>
                    <a:ext uri="{A12FA001-AC4F-418D-AE19-62706E023703}">
                      <ahyp:hlinkClr xmlns:ahyp="http://schemas.microsoft.com/office/drawing/2018/hyperlinkcolor" val="tx"/>
                    </a:ext>
                  </a:extLst>
                </a:hlinkClick>
              </a:rPr>
              <a:t>()</a:t>
            </a:r>
            <a:r>
              <a:rPr lang="fr-FR" dirty="0">
                <a:solidFill>
                  <a:schemeClr val="tx1"/>
                </a:solidFill>
              </a:rPr>
              <a:t> et 9 pour dessiner ;</a:t>
            </a:r>
          </a:p>
          <a:p>
            <a:pPr marL="171450" indent="-171450">
              <a:buFont typeface="Arial" panose="020B0604020202020204" pitchFamily="34" charset="0"/>
              <a:buChar char="•"/>
            </a:pPr>
            <a:r>
              <a:rPr lang="fr-FR" dirty="0">
                <a:solidFill>
                  <a:schemeClr val="tx1"/>
                </a:solidFill>
              </a:rPr>
              <a:t>Remplacer </a:t>
            </a:r>
            <a:r>
              <a:rPr lang="fr-FR" dirty="0" err="1">
                <a:solidFill>
                  <a:srgbClr val="0563C1"/>
                </a:solidFill>
                <a:hlinkClick r:id="rId4">
                  <a:extLst>
                    <a:ext uri="{A12FA001-AC4F-418D-AE19-62706E023703}">
                      <ahyp:hlinkClr xmlns:ahyp="http://schemas.microsoft.com/office/drawing/2018/hyperlinkcolor" val="tx"/>
                    </a:ext>
                  </a:extLst>
                </a:hlinkClick>
              </a:rPr>
              <a:t>onTouchEvent</a:t>
            </a:r>
            <a:r>
              <a:rPr lang="fr-FR" dirty="0">
                <a:solidFill>
                  <a:schemeClr val="tx1"/>
                </a:solidFill>
                <a:hlinkClick r:id="rId4">
                  <a:extLst>
                    <a:ext uri="{A12FA001-AC4F-418D-AE19-62706E023703}">
                      <ahyp:hlinkClr xmlns:ahyp="http://schemas.microsoft.com/office/drawing/2018/hyperlinkcolor" val="tx"/>
                    </a:ext>
                  </a:extLst>
                </a:hlinkClick>
              </a:rPr>
              <a:t>()</a:t>
            </a:r>
            <a:r>
              <a:rPr lang="fr-FR" dirty="0">
                <a:solidFill>
                  <a:schemeClr val="tx1"/>
                </a:solidFill>
              </a:rPr>
              <a:t> pour gérer les contacts de l'utilisateur.</a:t>
            </a:r>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Utiliser une vue personnalisée</a:t>
            </a:r>
          </a:p>
        </p:txBody>
      </p:sp>
      <p:pic>
        <p:nvPicPr>
          <p:cNvPr id="5" name="Google Shape;331;p54">
            <a:extLst>
              <a:ext uri="{FF2B5EF4-FFF2-40B4-BE49-F238E27FC236}">
                <a16:creationId xmlns:a16="http://schemas.microsoft.com/office/drawing/2014/main" id="{0D4DA023-028E-E68F-48DE-D3B7B79647DE}"/>
              </a:ext>
            </a:extLst>
          </p:cNvPr>
          <p:cNvPicPr preferRelativeResize="0"/>
          <p:nvPr/>
        </p:nvPicPr>
        <p:blipFill>
          <a:blip r:embed="rId5">
            <a:alphaModFix/>
          </a:blip>
          <a:stretch>
            <a:fillRect/>
          </a:stretch>
        </p:blipFill>
        <p:spPr>
          <a:xfrm>
            <a:off x="1942411" y="4960092"/>
            <a:ext cx="1550350" cy="862750"/>
          </a:xfrm>
          <a:prstGeom prst="rect">
            <a:avLst/>
          </a:prstGeom>
          <a:noFill/>
          <a:ln>
            <a:noFill/>
          </a:ln>
        </p:spPr>
      </p:pic>
    </p:spTree>
    <p:extLst>
      <p:ext uri="{BB962C8B-B14F-4D97-AF65-F5344CB8AC3E}">
        <p14:creationId xmlns:p14="http://schemas.microsoft.com/office/powerpoint/2010/main" val="133614769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r>
              <a:rPr lang="fr-FR" dirty="0">
                <a:solidFill>
                  <a:schemeClr val="tx1"/>
                </a:solidFill>
              </a:rPr>
              <a:t>Par exemple, l'utilisateur dessine une image sur le </a:t>
            </a:r>
            <a:r>
              <a:rPr lang="fr-FR" dirty="0" err="1">
                <a:solidFill>
                  <a:schemeClr val="tx1"/>
                </a:solidFill>
              </a:rPr>
              <a:t>canvas</a:t>
            </a:r>
            <a:r>
              <a:rPr lang="fr-FR" dirty="0">
                <a:solidFill>
                  <a:schemeClr val="tx1"/>
                </a:solidFill>
              </a:rPr>
              <a:t>.</a:t>
            </a:r>
          </a:p>
          <a:p>
            <a:endParaRPr lang="fr-FR" dirty="0">
              <a:solidFill>
                <a:schemeClr val="tx1"/>
              </a:solidFill>
            </a:endParaRPr>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Exemple de scénario d'utilisation</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pPr marL="228600" indent="-228600">
              <a:buFont typeface="+mj-lt"/>
              <a:buAutoNum type="arabicPeriod"/>
            </a:pPr>
            <a:r>
              <a:rPr lang="fr-FR" dirty="0">
                <a:solidFill>
                  <a:schemeClr val="tx1"/>
                </a:solidFill>
              </a:rPr>
              <a:t>Créer un Bitmap ;</a:t>
            </a:r>
          </a:p>
          <a:p>
            <a:pPr marL="228600" indent="-228600">
              <a:buFont typeface="+mj-lt"/>
              <a:buAutoNum type="arabicPeriod"/>
            </a:pPr>
            <a:r>
              <a:rPr lang="fr-FR" dirty="0">
                <a:solidFill>
                  <a:schemeClr val="tx1"/>
                </a:solidFill>
              </a:rPr>
              <a:t>Associer le Bitmap à la vue ;</a:t>
            </a:r>
          </a:p>
          <a:p>
            <a:pPr marL="228600" indent="-228600">
              <a:buFont typeface="+mj-lt"/>
              <a:buAutoNum type="arabicPeriod"/>
            </a:pPr>
            <a:r>
              <a:rPr lang="fr-FR" dirty="0">
                <a:solidFill>
                  <a:schemeClr val="tx1"/>
                </a:solidFill>
              </a:rPr>
              <a:t>Créer un Canvas avec un objet Bitmap ; </a:t>
            </a:r>
          </a:p>
          <a:p>
            <a:pPr marL="228600" indent="-228600">
              <a:buFont typeface="+mj-lt"/>
              <a:buAutoNum type="arabicPeriod"/>
            </a:pPr>
            <a:r>
              <a:rPr lang="fr-FR" dirty="0">
                <a:solidFill>
                  <a:schemeClr val="tx1"/>
                </a:solidFill>
              </a:rPr>
              <a:t>Utiliser Paint pour le style de dessin ;</a:t>
            </a:r>
          </a:p>
          <a:p>
            <a:pPr marL="228600" indent="-228600">
              <a:buFont typeface="+mj-lt"/>
              <a:buAutoNum type="arabicPeriod"/>
            </a:pPr>
            <a:r>
              <a:rPr lang="fr-FR" dirty="0">
                <a:solidFill>
                  <a:schemeClr val="tx1"/>
                </a:solidFill>
              </a:rPr>
              <a:t>Dessiner dans </a:t>
            </a:r>
            <a:r>
              <a:rPr lang="fr-FR" dirty="0" err="1">
                <a:solidFill>
                  <a:schemeClr val="tx1"/>
                </a:solidFill>
              </a:rPr>
              <a:t>onDraw</a:t>
            </a:r>
            <a:r>
              <a:rPr lang="fr-FR" dirty="0">
                <a:solidFill>
                  <a:schemeClr val="tx1"/>
                </a:solidFill>
              </a:rPr>
              <a:t>() ;</a:t>
            </a:r>
          </a:p>
          <a:p>
            <a:pPr marL="228600" indent="-228600">
              <a:buFont typeface="+mj-lt"/>
              <a:buAutoNum type="arabicPeriod"/>
            </a:pPr>
            <a:r>
              <a:rPr lang="fr-FR" dirty="0">
                <a:solidFill>
                  <a:schemeClr val="tx1"/>
                </a:solidFill>
              </a:rPr>
              <a:t>Dessiner quand la taille change dans </a:t>
            </a:r>
            <a:r>
              <a:rPr lang="fr-FR" dirty="0" err="1">
                <a:solidFill>
                  <a:schemeClr val="tx1"/>
                </a:solidFill>
              </a:rPr>
              <a:t>onSizeChanged</a:t>
            </a:r>
            <a:r>
              <a:rPr lang="fr-FR" dirty="0">
                <a:solidFill>
                  <a:schemeClr val="tx1"/>
                </a:solidFill>
              </a:rPr>
              <a:t>() ;</a:t>
            </a:r>
          </a:p>
          <a:p>
            <a:pPr marL="228600" indent="-228600">
              <a:buFont typeface="+mj-lt"/>
              <a:buAutoNum type="arabicPeriod"/>
            </a:pPr>
            <a:r>
              <a:rPr lang="fr-FR" dirty="0">
                <a:solidFill>
                  <a:schemeClr val="tx1"/>
                </a:solidFill>
              </a:rPr>
              <a:t>Appeler </a:t>
            </a:r>
            <a:r>
              <a:rPr lang="fr-FR" dirty="0" err="1">
                <a:solidFill>
                  <a:schemeClr val="tx1"/>
                </a:solidFill>
              </a:rPr>
              <a:t>invalidate</a:t>
            </a:r>
            <a:r>
              <a:rPr lang="fr-FR" dirty="0">
                <a:solidFill>
                  <a:schemeClr val="tx1"/>
                </a:solidFill>
              </a:rPr>
              <a:t>() sur la vue ...demande à Android de redessiner l'</a:t>
            </a:r>
            <a:r>
              <a:rPr lang="fr-FR" dirty="0" err="1">
                <a:solidFill>
                  <a:schemeClr val="tx1"/>
                </a:solidFill>
              </a:rPr>
              <a:t>affichageu</a:t>
            </a:r>
            <a:r>
              <a:rPr lang="fr-FR" dirty="0">
                <a:solidFill>
                  <a:schemeClr val="tx1"/>
                </a:solidFill>
              </a:rPr>
              <a:t>.</a:t>
            </a:r>
          </a:p>
          <a:p>
            <a:pPr marL="228600" indent="-228600">
              <a:buFont typeface="+mj-lt"/>
              <a:buAutoNum type="arabicPeriod"/>
            </a:pPr>
            <a:endParaRPr lang="fr-FR" dirty="0">
              <a:solidFill>
                <a:schemeClr val="tx1"/>
              </a:solidFill>
            </a:endParaRPr>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Aperçu des étapes à suivre pour dessiner</a:t>
            </a:r>
          </a:p>
        </p:txBody>
      </p:sp>
      <p:pic>
        <p:nvPicPr>
          <p:cNvPr id="6" name="Google Shape;354;p57">
            <a:extLst>
              <a:ext uri="{FF2B5EF4-FFF2-40B4-BE49-F238E27FC236}">
                <a16:creationId xmlns:a16="http://schemas.microsoft.com/office/drawing/2014/main" id="{9E42B296-B0AB-C5CD-B2D6-594C7B5F19A5}"/>
              </a:ext>
            </a:extLst>
          </p:cNvPr>
          <p:cNvPicPr preferRelativeResize="0"/>
          <p:nvPr/>
        </p:nvPicPr>
        <p:blipFill>
          <a:blip r:embed="rId2">
            <a:alphaModFix/>
          </a:blip>
          <a:stretch>
            <a:fillRect/>
          </a:stretch>
        </p:blipFill>
        <p:spPr>
          <a:xfrm>
            <a:off x="1815153" y="2382360"/>
            <a:ext cx="2429226" cy="3954542"/>
          </a:xfrm>
          <a:prstGeom prst="rect">
            <a:avLst/>
          </a:prstGeom>
          <a:noFill/>
          <a:ln w="9525" cap="flat" cmpd="sng">
            <a:solidFill>
              <a:srgbClr val="85200C"/>
            </a:solidFill>
            <a:prstDash val="solid"/>
            <a:round/>
            <a:headEnd type="none" w="sm" len="sm"/>
            <a:tailEnd type="none" w="sm" len="sm"/>
          </a:ln>
        </p:spPr>
      </p:pic>
    </p:spTree>
    <p:extLst>
      <p:ext uri="{BB962C8B-B14F-4D97-AF65-F5344CB8AC3E}">
        <p14:creationId xmlns:p14="http://schemas.microsoft.com/office/powerpoint/2010/main" val="105569319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Créer une classe de vue personnalisée ;</a:t>
            </a:r>
          </a:p>
          <a:p>
            <a:pPr marL="171450" indent="-171450">
              <a:buFont typeface="Arial" panose="020B0604020202020204" pitchFamily="34" charset="0"/>
              <a:buChar char="•"/>
            </a:pPr>
            <a:r>
              <a:rPr lang="fr-FR" dirty="0">
                <a:solidFill>
                  <a:schemeClr val="tx1"/>
                </a:solidFill>
              </a:rPr>
              <a:t>Étendre n'importe quelle vue qui possède les fonctionnalités dont le client a besoin :</a:t>
            </a:r>
          </a:p>
          <a:p>
            <a:r>
              <a:rPr lang="en-US" dirty="0">
                <a:solidFill>
                  <a:srgbClr val="000000"/>
                </a:solidFill>
                <a:latin typeface="Consolas"/>
                <a:ea typeface="Consolas"/>
                <a:cs typeface="Consolas"/>
                <a:sym typeface="Consolas"/>
              </a:rPr>
              <a:t>public class </a:t>
            </a:r>
            <a:r>
              <a:rPr lang="en-US" dirty="0" err="1">
                <a:solidFill>
                  <a:srgbClr val="000000"/>
                </a:solidFill>
                <a:latin typeface="Consolas"/>
                <a:ea typeface="Consolas"/>
                <a:cs typeface="Consolas"/>
                <a:sym typeface="Consolas"/>
              </a:rPr>
              <a:t>MyCanvasView</a:t>
            </a:r>
            <a:r>
              <a:rPr lang="en-US" dirty="0">
                <a:solidFill>
                  <a:srgbClr val="000000"/>
                </a:solidFill>
                <a:latin typeface="Consolas"/>
                <a:ea typeface="Consolas"/>
                <a:cs typeface="Consolas"/>
                <a:sym typeface="Consolas"/>
              </a:rPr>
              <a:t> extends View {...}</a:t>
            </a:r>
          </a:p>
          <a:p>
            <a:endParaRPr lang="en-US" dirty="0">
              <a:solidFill>
                <a:srgbClr val="000000"/>
              </a:solidFill>
              <a:latin typeface="Consolas"/>
              <a:ea typeface="Consolas"/>
              <a:cs typeface="Consolas"/>
              <a:sym typeface="Consolas"/>
            </a:endParaRPr>
          </a:p>
          <a:p>
            <a:endParaRPr lang="en-US" dirty="0">
              <a:solidFill>
                <a:srgbClr val="000000"/>
              </a:solidFill>
              <a:latin typeface="Consolas"/>
              <a:ea typeface="Consolas"/>
              <a:cs typeface="Consolas"/>
              <a:sym typeface="Consolas"/>
            </a:endParaRPr>
          </a:p>
          <a:p>
            <a:endParaRPr lang="en-US" dirty="0">
              <a:solidFill>
                <a:srgbClr val="000000"/>
              </a:solidFill>
              <a:latin typeface="Consolas"/>
              <a:ea typeface="Consolas"/>
              <a:cs typeface="Consolas"/>
              <a:sym typeface="Consolas"/>
            </a:endParaRPr>
          </a:p>
          <a:p>
            <a:r>
              <a:rPr lang="fr-FR" sz="1600" b="1" dirty="0">
                <a:solidFill>
                  <a:srgbClr val="FF7800"/>
                </a:solidFill>
              </a:rPr>
              <a:t>2. Utiliser </a:t>
            </a:r>
            <a:r>
              <a:rPr lang="fr-FR" sz="1600" b="1" dirty="0" err="1">
                <a:solidFill>
                  <a:srgbClr val="FF7800"/>
                </a:solidFill>
              </a:rPr>
              <a:t>setContentView</a:t>
            </a:r>
            <a:r>
              <a:rPr lang="fr-FR" sz="1600" b="1" dirty="0">
                <a:solidFill>
                  <a:srgbClr val="FF7800"/>
                </a:solidFill>
              </a:rPr>
              <a:t>()</a:t>
            </a:r>
          </a:p>
          <a:p>
            <a:endParaRPr lang="fr-FR" dirty="0">
              <a:solidFill>
                <a:schemeClr val="tx1"/>
              </a:solidFill>
            </a:endParaRPr>
          </a:p>
          <a:p>
            <a:r>
              <a:rPr lang="fr-FR" dirty="0">
                <a:solidFill>
                  <a:schemeClr val="tx1"/>
                </a:solidFill>
              </a:rPr>
              <a:t>Définir la vue du contenu de l'activité pour l'instance de la vue personnalisée : </a:t>
            </a:r>
            <a:endParaRPr lang="fr-FR" sz="1600" dirty="0">
              <a:solidFill>
                <a:schemeClr val="tx1"/>
              </a:solidFill>
            </a:endParaRPr>
          </a:p>
          <a:p>
            <a:pPr marL="0" lvl="0" indent="0" algn="l" rtl="0">
              <a:spcBef>
                <a:spcPts val="0"/>
              </a:spcBef>
              <a:spcAft>
                <a:spcPts val="0"/>
              </a:spcAft>
              <a:buNone/>
            </a:pPr>
            <a:r>
              <a:rPr lang="fr-FR" dirty="0" err="1">
                <a:solidFill>
                  <a:schemeClr val="tx1"/>
                </a:solidFill>
                <a:latin typeface="Consolas"/>
                <a:sym typeface="Consolas"/>
              </a:rPr>
              <a:t>MyCanvasView</a:t>
            </a:r>
            <a:r>
              <a:rPr lang="fr-FR" dirty="0">
                <a:solidFill>
                  <a:schemeClr val="tx1"/>
                </a:solidFill>
                <a:latin typeface="Consolas"/>
                <a:sym typeface="Consolas"/>
              </a:rPr>
              <a:t> </a:t>
            </a:r>
            <a:r>
              <a:rPr lang="fr-FR" dirty="0" err="1">
                <a:solidFill>
                  <a:schemeClr val="tx1"/>
                </a:solidFill>
                <a:latin typeface="Consolas"/>
                <a:sym typeface="Consolas"/>
              </a:rPr>
              <a:t>myCanvasView</a:t>
            </a:r>
            <a:r>
              <a:rPr lang="fr-FR" dirty="0">
                <a:solidFill>
                  <a:schemeClr val="tx1"/>
                </a:solidFill>
                <a:latin typeface="Consolas"/>
                <a:sym typeface="Consolas"/>
              </a:rPr>
              <a:t>;</a:t>
            </a:r>
          </a:p>
          <a:p>
            <a:pPr marL="0" lvl="0" indent="0" algn="l" rtl="0">
              <a:spcBef>
                <a:spcPts val="0"/>
              </a:spcBef>
              <a:spcAft>
                <a:spcPts val="0"/>
              </a:spcAft>
              <a:buNone/>
            </a:pPr>
            <a:r>
              <a:rPr lang="fr-FR" dirty="0" err="1">
                <a:solidFill>
                  <a:schemeClr val="tx1"/>
                </a:solidFill>
                <a:latin typeface="Consolas"/>
                <a:sym typeface="Consolas"/>
              </a:rPr>
              <a:t>myCanvasView</a:t>
            </a:r>
            <a:r>
              <a:rPr lang="fr-FR" dirty="0">
                <a:solidFill>
                  <a:schemeClr val="tx1"/>
                </a:solidFill>
                <a:latin typeface="Consolas"/>
                <a:sym typeface="Consolas"/>
              </a:rPr>
              <a:t> = new </a:t>
            </a:r>
            <a:r>
              <a:rPr lang="fr-FR" dirty="0" err="1">
                <a:solidFill>
                  <a:schemeClr val="tx1"/>
                </a:solidFill>
                <a:latin typeface="Consolas"/>
                <a:sym typeface="Consolas"/>
              </a:rPr>
              <a:t>MyCanvasView</a:t>
            </a:r>
            <a:r>
              <a:rPr lang="fr-FR" dirty="0">
                <a:solidFill>
                  <a:schemeClr val="tx1"/>
                </a:solidFill>
                <a:latin typeface="Consolas"/>
                <a:sym typeface="Consolas"/>
              </a:rPr>
              <a:t>(</a:t>
            </a:r>
            <a:r>
              <a:rPr lang="fr-FR" dirty="0" err="1">
                <a:solidFill>
                  <a:schemeClr val="tx1"/>
                </a:solidFill>
                <a:latin typeface="Consolas"/>
                <a:sym typeface="Consolas"/>
              </a:rPr>
              <a:t>this</a:t>
            </a:r>
            <a:r>
              <a:rPr lang="fr-FR" dirty="0">
                <a:solidFill>
                  <a:schemeClr val="tx1"/>
                </a:solidFill>
                <a:latin typeface="Consolas"/>
                <a:sym typeface="Consolas"/>
              </a:rPr>
              <a:t>);</a:t>
            </a:r>
          </a:p>
          <a:p>
            <a:pPr marL="0" lvl="0" indent="0" algn="l" rtl="0">
              <a:spcBef>
                <a:spcPts val="0"/>
              </a:spcBef>
              <a:spcAft>
                <a:spcPts val="0"/>
              </a:spcAft>
              <a:buNone/>
            </a:pPr>
            <a:r>
              <a:rPr lang="fr-FR" dirty="0" err="1">
                <a:solidFill>
                  <a:schemeClr val="tx1"/>
                </a:solidFill>
                <a:latin typeface="Consolas"/>
                <a:sym typeface="Consolas"/>
              </a:rPr>
              <a:t>setContentView</a:t>
            </a:r>
            <a:r>
              <a:rPr lang="fr-FR" dirty="0">
                <a:solidFill>
                  <a:schemeClr val="tx1"/>
                </a:solidFill>
                <a:latin typeface="Consolas"/>
                <a:sym typeface="Consolas"/>
              </a:rPr>
              <a:t>(</a:t>
            </a:r>
            <a:r>
              <a:rPr lang="fr-FR" dirty="0" err="1">
                <a:solidFill>
                  <a:schemeClr val="tx1"/>
                </a:solidFill>
                <a:latin typeface="Consolas"/>
                <a:sym typeface="Consolas"/>
              </a:rPr>
              <a:t>myCanvasView</a:t>
            </a:r>
            <a:r>
              <a:rPr lang="fr-FR" dirty="0">
                <a:solidFill>
                  <a:schemeClr val="tx1"/>
                </a:solidFill>
                <a:latin typeface="Consolas"/>
                <a:sym typeface="Consolas"/>
              </a:rPr>
              <a:t>);</a:t>
            </a:r>
          </a:p>
          <a:p>
            <a:endParaRPr lang="fr-FR" sz="1600" b="1" dirty="0">
              <a:solidFill>
                <a:srgbClr val="FF7800"/>
              </a:solidFill>
            </a:endParaRPr>
          </a:p>
          <a:p>
            <a:endParaRPr lang="en-US" dirty="0">
              <a:solidFill>
                <a:srgbClr val="000000"/>
              </a:solidFill>
              <a:latin typeface="Consolas"/>
              <a:ea typeface="Consolas"/>
              <a:cs typeface="Consolas"/>
              <a:sym typeface="Consolas"/>
            </a:endParaRPr>
          </a:p>
          <a:p>
            <a:endParaRPr lang="fr-FR" dirty="0"/>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1. Créer une classe de vue personnalisée</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a:xfrm>
            <a:off x="6246575" y="1943056"/>
            <a:ext cx="5326725" cy="4514894"/>
          </a:xfrm>
        </p:spPr>
        <p:txBody>
          <a:bodyPr/>
          <a:lstStyle/>
          <a:p>
            <a:r>
              <a:rPr lang="fr-FR" dirty="0">
                <a:solidFill>
                  <a:schemeClr val="tx1"/>
                </a:solidFill>
              </a:rPr>
              <a:t>Dans le constructeur de la vue personnalisée :</a:t>
            </a:r>
          </a:p>
          <a:p>
            <a:pPr marL="171450" indent="-171450">
              <a:buFont typeface="Arial" panose="020B0604020202020204" pitchFamily="34" charset="0"/>
              <a:buChar char="•"/>
            </a:pPr>
            <a:r>
              <a:rPr lang="fr-FR" dirty="0">
                <a:solidFill>
                  <a:schemeClr val="tx1"/>
                </a:solidFill>
              </a:rPr>
              <a:t>Créer l'objet Paint et définir les propriétés initiales ;</a:t>
            </a:r>
          </a:p>
          <a:p>
            <a:pPr marL="171450" indent="-171450">
              <a:buFont typeface="Arial" panose="020B0604020202020204" pitchFamily="34" charset="0"/>
              <a:buChar char="•"/>
            </a:pPr>
            <a:r>
              <a:rPr lang="fr-FR" dirty="0">
                <a:solidFill>
                  <a:schemeClr val="tx1"/>
                </a:solidFill>
              </a:rPr>
              <a:t>Initialiser les variables membres ;</a:t>
            </a:r>
          </a:p>
          <a:p>
            <a:pPr marL="171450" indent="-171450">
              <a:buFont typeface="Arial" panose="020B0604020202020204" pitchFamily="34" charset="0"/>
              <a:buChar char="•"/>
            </a:pPr>
            <a:r>
              <a:rPr lang="fr-FR" dirty="0">
                <a:solidFill>
                  <a:schemeClr val="tx1"/>
                </a:solidFill>
              </a:rPr>
              <a:t>Obtenir une référence au contexte ;</a:t>
            </a:r>
          </a:p>
          <a:p>
            <a:r>
              <a:rPr lang="fr-FR" dirty="0">
                <a:solidFill>
                  <a:schemeClr val="tx1"/>
                </a:solidFill>
              </a:rPr>
              <a:t>Impossible de créer un Canvas car la vue non </a:t>
            </a:r>
            <a:r>
              <a:rPr lang="fr-FR" dirty="0" err="1">
                <a:solidFill>
                  <a:schemeClr val="tx1"/>
                </a:solidFill>
              </a:rPr>
              <a:t>inflatée</a:t>
            </a:r>
            <a:r>
              <a:rPr lang="fr-FR" dirty="0">
                <a:solidFill>
                  <a:schemeClr val="tx1"/>
                </a:solidFill>
              </a:rPr>
              <a:t> n'a pas de taille.</a:t>
            </a:r>
          </a:p>
          <a:p>
            <a:endParaRPr lang="fr-FR" dirty="0"/>
          </a:p>
          <a:p>
            <a:r>
              <a:rPr lang="fr-FR" sz="1600" b="1" dirty="0">
                <a:solidFill>
                  <a:srgbClr val="FF7800"/>
                </a:solidFill>
              </a:rPr>
              <a:t>Exemple de code Paint : </a:t>
            </a:r>
          </a:p>
          <a:p>
            <a:endParaRPr lang="fr-FR" dirty="0"/>
          </a:p>
          <a:p>
            <a:pPr marL="0" lvl="0" indent="0" algn="l" rtl="0">
              <a:lnSpc>
                <a:spcPct val="115000"/>
              </a:lnSpc>
              <a:spcBef>
                <a:spcPts val="0"/>
              </a:spcBef>
              <a:spcAft>
                <a:spcPts val="0"/>
              </a:spcAft>
              <a:buNone/>
            </a:pPr>
            <a:r>
              <a:rPr lang="fr-FR" sz="1200" dirty="0" err="1">
                <a:solidFill>
                  <a:schemeClr val="dk1"/>
                </a:solidFill>
                <a:latin typeface="Consolas"/>
                <a:ea typeface="Consolas"/>
                <a:cs typeface="Consolas"/>
                <a:sym typeface="Consolas"/>
              </a:rPr>
              <a:t>mPaint</a:t>
            </a:r>
            <a:r>
              <a:rPr lang="fr-FR" sz="1200" dirty="0">
                <a:solidFill>
                  <a:schemeClr val="dk1"/>
                </a:solidFill>
                <a:latin typeface="Consolas"/>
                <a:ea typeface="Consolas"/>
                <a:cs typeface="Consolas"/>
                <a:sym typeface="Consolas"/>
              </a:rPr>
              <a:t> = new Paint();</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mPaint.setColor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backgroundColor</a:t>
            </a:r>
            <a:r>
              <a:rPr lang="fr-FR" sz="1200"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mPaint.setAntiAlias</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true</a:t>
            </a:r>
            <a:r>
              <a:rPr lang="fr-FR" sz="1200"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mPaint.setDither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true</a:t>
            </a:r>
            <a:r>
              <a:rPr lang="fr-FR" sz="1200"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mPaint.setStyle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Paint.Style.STROKE</a:t>
            </a:r>
            <a:r>
              <a:rPr lang="fr-FR" sz="1200" dirty="0">
                <a:solidFill>
                  <a:schemeClr val="dk1"/>
                </a:solidFill>
                <a:latin typeface="Consolas"/>
                <a:ea typeface="Consolas"/>
                <a:cs typeface="Consolas"/>
                <a:sym typeface="Consolas"/>
              </a:rPr>
              <a:t>); // default: FILL</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mPaint.setStrokeJoin</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Paint.Join.ROUND</a:t>
            </a:r>
            <a:r>
              <a:rPr lang="fr-FR" sz="1200" dirty="0">
                <a:solidFill>
                  <a:schemeClr val="dk1"/>
                </a:solidFill>
                <a:latin typeface="Consolas"/>
                <a:ea typeface="Consolas"/>
                <a:cs typeface="Consolas"/>
                <a:sym typeface="Consolas"/>
              </a:rPr>
              <a:t>); // default: MITER</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mPaint.setStrokeCap</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Paint.Cap.ROUND</a:t>
            </a:r>
            <a:r>
              <a:rPr lang="fr-FR" sz="1200" dirty="0">
                <a:solidFill>
                  <a:schemeClr val="dk1"/>
                </a:solidFill>
                <a:latin typeface="Consolas"/>
                <a:ea typeface="Consolas"/>
                <a:cs typeface="Consolas"/>
                <a:sym typeface="Consolas"/>
              </a:rPr>
              <a:t>); // default: BUTT</a:t>
            </a:r>
          </a:p>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mPaint.setStrokeWidth</a:t>
            </a:r>
            <a:r>
              <a:rPr lang="fr-FR" sz="1200" dirty="0">
                <a:solidFill>
                  <a:schemeClr val="dk1"/>
                </a:solidFill>
                <a:latin typeface="Consolas"/>
                <a:ea typeface="Consolas"/>
                <a:cs typeface="Consolas"/>
                <a:sym typeface="Consolas"/>
              </a:rPr>
              <a:t>(12); // default: </a:t>
            </a:r>
            <a:r>
              <a:rPr lang="fr-FR" sz="1200" dirty="0" err="1">
                <a:solidFill>
                  <a:schemeClr val="dk1"/>
                </a:solidFill>
                <a:latin typeface="Consolas"/>
                <a:ea typeface="Consolas"/>
                <a:cs typeface="Consolas"/>
                <a:sym typeface="Consolas"/>
              </a:rPr>
              <a:t>Hairline-width</a:t>
            </a:r>
            <a:endParaRPr lang="fr-FR" dirty="0"/>
          </a:p>
          <a:p>
            <a:endParaRPr lang="fr-FR" dirty="0"/>
          </a:p>
          <a:p>
            <a:endParaRPr lang="fr-FR" dirty="0"/>
          </a:p>
          <a:p>
            <a:endParaRPr lang="fr-FR" dirty="0"/>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3. Initialiser l'objet Paint</a:t>
            </a:r>
          </a:p>
        </p:txBody>
      </p:sp>
    </p:spTree>
    <p:extLst>
      <p:ext uri="{BB962C8B-B14F-4D97-AF65-F5344CB8AC3E}">
        <p14:creationId xmlns:p14="http://schemas.microsoft.com/office/powerpoint/2010/main" val="366620093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65B3F688-13E6-4ED4-B7F1-F888E07BD98A}"/>
              </a:ext>
            </a:extLst>
          </p:cNvPr>
          <p:cNvSpPr>
            <a:spLocks noGrp="1"/>
          </p:cNvSpPr>
          <p:nvPr>
            <p:ph type="title"/>
          </p:nvPr>
        </p:nvSpPr>
        <p:spPr/>
        <p:txBody>
          <a:bodyPr/>
          <a:lstStyle/>
          <a:p>
            <a:r>
              <a:rPr lang="en-US" sz="1800" dirty="0">
                <a:effectLst/>
                <a:latin typeface="Calibri" panose="020F0502020204030204" pitchFamily="34" charset="0"/>
                <a:ea typeface="Liberation Sans Narrow"/>
              </a:rPr>
              <a:t>Coder des custom view</a:t>
            </a:r>
            <a:endParaRPr lang="fr-FR" sz="1800" dirty="0"/>
          </a:p>
        </p:txBody>
      </p:sp>
      <p:sp>
        <p:nvSpPr>
          <p:cNvPr id="29" name="Espace réservé du texte 28">
            <a:extLst>
              <a:ext uri="{FF2B5EF4-FFF2-40B4-BE49-F238E27FC236}">
                <a16:creationId xmlns:a16="http://schemas.microsoft.com/office/drawing/2014/main" id="{17EAD083-F4A9-41C1-B9DD-FC189CD1A3B4}"/>
              </a:ext>
            </a:extLst>
          </p:cNvPr>
          <p:cNvSpPr>
            <a:spLocks noGrp="1"/>
          </p:cNvSpPr>
          <p:nvPr>
            <p:ph type="body" sz="quarter" idx="11"/>
          </p:nvPr>
        </p:nvSpPr>
        <p:spPr/>
        <p:txBody>
          <a:bodyPr/>
          <a:lstStyle/>
          <a:p>
            <a:r>
              <a:rPr lang="fr-FR" sz="1600" b="1" dirty="0">
                <a:solidFill>
                  <a:srgbClr val="FF7800"/>
                </a:solidFill>
              </a:rPr>
              <a:t>Maitrise des Canvas</a:t>
            </a:r>
          </a:p>
        </p:txBody>
      </p:sp>
      <p:sp>
        <p:nvSpPr>
          <p:cNvPr id="31" name="Espace réservé du contenu 30">
            <a:extLst>
              <a:ext uri="{FF2B5EF4-FFF2-40B4-BE49-F238E27FC236}">
                <a16:creationId xmlns:a16="http://schemas.microsoft.com/office/drawing/2014/main" id="{C7B1CFE3-484B-424B-AB21-7942777C8FCC}"/>
              </a:ext>
            </a:extLst>
          </p:cNvPr>
          <p:cNvSpPr>
            <a:spLocks noGrp="1"/>
          </p:cNvSpPr>
          <p:nvPr>
            <p:ph sz="quarter" idx="12"/>
          </p:nvPr>
        </p:nvSpPr>
        <p:spPr>
          <a:xfrm>
            <a:off x="719998" y="1943056"/>
            <a:ext cx="5376001" cy="4514894"/>
          </a:xfrm>
        </p:spPr>
        <p:txBody>
          <a:bodyPr/>
          <a:lstStyle/>
          <a:p>
            <a:pPr marL="0" lvl="0" indent="0" algn="l" rtl="0">
              <a:lnSpc>
                <a:spcPct val="115000"/>
              </a:lnSpc>
              <a:spcBef>
                <a:spcPts val="0"/>
              </a:spcBef>
              <a:spcAft>
                <a:spcPts val="0"/>
              </a:spcAft>
              <a:buNone/>
            </a:pPr>
            <a:r>
              <a:rPr lang="fr-FR" sz="1200" dirty="0">
                <a:solidFill>
                  <a:schemeClr val="dk1"/>
                </a:solidFill>
                <a:ea typeface="Consolas"/>
                <a:cs typeface="Consolas"/>
                <a:sym typeface="Consolas"/>
              </a:rPr>
              <a:t>Dans la vue personnalisée, redéfinir </a:t>
            </a:r>
            <a:r>
              <a:rPr lang="fr-FR" sz="1200" dirty="0" err="1">
                <a:solidFill>
                  <a:schemeClr val="dk1"/>
                </a:solidFill>
                <a:ea typeface="Consolas"/>
                <a:cs typeface="Consolas"/>
                <a:sym typeface="Consolas"/>
              </a:rPr>
              <a:t>onSizeChanged</a:t>
            </a:r>
            <a:r>
              <a:rPr lang="fr-FR" sz="1200" dirty="0">
                <a:solidFill>
                  <a:schemeClr val="dk1"/>
                </a:solidFill>
                <a:ea typeface="Consolas"/>
                <a:cs typeface="Consolas"/>
                <a:sym typeface="Consolas"/>
              </a:rPr>
              <a:t>() : </a:t>
            </a:r>
          </a:p>
          <a:p>
            <a:pPr marL="171450" lvl="0" indent="-171450" algn="l" rtl="0">
              <a:lnSpc>
                <a:spcPct val="115000"/>
              </a:lnSpc>
              <a:spcBef>
                <a:spcPts val="0"/>
              </a:spcBef>
              <a:spcAft>
                <a:spcPts val="0"/>
              </a:spcAft>
              <a:buFont typeface="Arial" panose="020B0604020202020204" pitchFamily="34" charset="0"/>
              <a:buChar char="•"/>
            </a:pPr>
            <a:r>
              <a:rPr lang="fr-FR" sz="1200" dirty="0">
                <a:solidFill>
                  <a:schemeClr val="dk1"/>
                </a:solidFill>
                <a:ea typeface="Consolas"/>
                <a:cs typeface="Consolas"/>
                <a:sym typeface="Consolas"/>
              </a:rPr>
              <a:t>Créer un Bitmap ;</a:t>
            </a:r>
          </a:p>
          <a:p>
            <a:pPr marL="171450" lvl="0" indent="-171450" algn="l" rtl="0">
              <a:lnSpc>
                <a:spcPct val="115000"/>
              </a:lnSpc>
              <a:spcBef>
                <a:spcPts val="0"/>
              </a:spcBef>
              <a:spcAft>
                <a:spcPts val="0"/>
              </a:spcAft>
              <a:buFont typeface="Arial" panose="020B0604020202020204" pitchFamily="34" charset="0"/>
              <a:buChar char="•"/>
            </a:pPr>
            <a:r>
              <a:rPr lang="fr-FR" sz="1200" dirty="0">
                <a:solidFill>
                  <a:schemeClr val="dk1"/>
                </a:solidFill>
                <a:ea typeface="Consolas"/>
                <a:cs typeface="Consolas"/>
                <a:sym typeface="Consolas"/>
              </a:rPr>
              <a:t>Crée un Canvas avec le Bitmap ;</a:t>
            </a:r>
          </a:p>
          <a:p>
            <a:pPr marL="171450" lvl="0" indent="-171450" algn="l" rtl="0">
              <a:lnSpc>
                <a:spcPct val="115000"/>
              </a:lnSpc>
              <a:spcBef>
                <a:spcPts val="0"/>
              </a:spcBef>
              <a:spcAft>
                <a:spcPts val="0"/>
              </a:spcAft>
              <a:buFont typeface="Arial" panose="020B0604020202020204" pitchFamily="34" charset="0"/>
              <a:buChar char="•"/>
            </a:pPr>
            <a:r>
              <a:rPr lang="fr-FR" sz="1200" dirty="0">
                <a:solidFill>
                  <a:schemeClr val="dk1"/>
                </a:solidFill>
                <a:ea typeface="Consolas"/>
                <a:cs typeface="Consolas"/>
                <a:sym typeface="Consolas"/>
              </a:rPr>
              <a:t>Appelé lorsque la taille de la vue est attribuée pour la première fois, ou lorsque sa taille change ;</a:t>
            </a:r>
          </a:p>
          <a:p>
            <a:pPr marL="171450" lvl="0" indent="-171450" algn="l" rtl="0">
              <a:lnSpc>
                <a:spcPct val="115000"/>
              </a:lnSpc>
              <a:spcBef>
                <a:spcPts val="0"/>
              </a:spcBef>
              <a:spcAft>
                <a:spcPts val="0"/>
              </a:spcAft>
              <a:buFont typeface="Arial" panose="020B0604020202020204" pitchFamily="34" charset="0"/>
              <a:buChar char="•"/>
            </a:pPr>
            <a:r>
              <a:rPr lang="fr-FR" sz="1200" dirty="0">
                <a:solidFill>
                  <a:schemeClr val="dk1"/>
                </a:solidFill>
                <a:ea typeface="Consolas"/>
                <a:cs typeface="Consolas"/>
                <a:sym typeface="Consolas"/>
              </a:rPr>
              <a:t>Dans </a:t>
            </a:r>
            <a:r>
              <a:rPr lang="fr-FR" sz="1200" dirty="0" err="1">
                <a:solidFill>
                  <a:schemeClr val="dk1"/>
                </a:solidFill>
                <a:ea typeface="Consolas"/>
                <a:cs typeface="Consolas"/>
                <a:sym typeface="Consolas"/>
              </a:rPr>
              <a:t>onSizeChanged</a:t>
            </a:r>
            <a:r>
              <a:rPr lang="fr-FR" sz="1200" dirty="0">
                <a:solidFill>
                  <a:schemeClr val="dk1"/>
                </a:solidFill>
                <a:ea typeface="Consolas"/>
                <a:cs typeface="Consolas"/>
                <a:sym typeface="Consolas"/>
              </a:rPr>
              <a:t>(), calculer les positions, les dimensions, tout ce qui est lié à la taille de la vue.</a:t>
            </a:r>
          </a:p>
          <a:p>
            <a:pPr marL="171450" lvl="0" indent="-171450" algn="l" rtl="0">
              <a:lnSpc>
                <a:spcPct val="115000"/>
              </a:lnSpc>
              <a:spcBef>
                <a:spcPts val="0"/>
              </a:spcBef>
              <a:spcAft>
                <a:spcPts val="0"/>
              </a:spcAft>
              <a:buFont typeface="Arial" panose="020B0604020202020204" pitchFamily="34" charset="0"/>
              <a:buChar char="•"/>
            </a:pPr>
            <a:endParaRPr lang="fr-FR" sz="1600" b="1" dirty="0">
              <a:solidFill>
                <a:srgbClr val="FF7800"/>
              </a:solidFill>
              <a:sym typeface="Consolas"/>
            </a:endParaRPr>
          </a:p>
          <a:p>
            <a:pPr marL="0" lvl="0" indent="0" algn="l" rtl="0">
              <a:spcBef>
                <a:spcPts val="0"/>
              </a:spcBef>
              <a:spcAft>
                <a:spcPts val="0"/>
              </a:spcAft>
              <a:buNone/>
            </a:pPr>
            <a:r>
              <a:rPr lang="fr-FR" sz="1600" b="1" dirty="0">
                <a:solidFill>
                  <a:srgbClr val="FF7800"/>
                </a:solidFill>
              </a:rPr>
              <a:t>Exemple </a:t>
            </a:r>
            <a:r>
              <a:rPr lang="fr-FR" sz="1600" b="1" dirty="0" err="1">
                <a:solidFill>
                  <a:srgbClr val="FF7800"/>
                </a:solidFill>
              </a:rPr>
              <a:t>onSizeChanged</a:t>
            </a:r>
            <a:r>
              <a:rPr lang="fr-FR" sz="1600" b="1" dirty="0">
                <a:solidFill>
                  <a:srgbClr val="FF7800"/>
                </a:solidFill>
              </a:rPr>
              <a:t>()</a:t>
            </a:r>
          </a:p>
          <a:p>
            <a:pPr marL="0" lvl="0" indent="0" algn="l" rtl="0">
              <a:spcBef>
                <a:spcPts val="0"/>
              </a:spcBef>
              <a:spcAft>
                <a:spcPts val="0"/>
              </a:spcAft>
              <a:buNone/>
            </a:pPr>
            <a:endParaRPr lang="fr-FR" sz="1600" b="1" dirty="0">
              <a:solidFill>
                <a:srgbClr val="FF7800"/>
              </a:solidFill>
            </a:endParaRP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@Override</a:t>
            </a:r>
          </a:p>
          <a:p>
            <a:pPr marL="0" lvl="0" indent="0" algn="l" rtl="0">
              <a:lnSpc>
                <a:spcPct val="115000"/>
              </a:lnSpc>
              <a:spcBef>
                <a:spcPts val="0"/>
              </a:spcBef>
              <a:spcAft>
                <a:spcPts val="0"/>
              </a:spcAft>
              <a:buClr>
                <a:srgbClr val="000000"/>
              </a:buClr>
              <a:buSzPts val="1100"/>
              <a:buFont typeface="Arial"/>
              <a:buNone/>
            </a:pPr>
            <a:r>
              <a:rPr lang="fr-FR" dirty="0" err="1">
                <a:solidFill>
                  <a:schemeClr val="dk1"/>
                </a:solidFill>
                <a:latin typeface="Consolas"/>
                <a:ea typeface="Consolas"/>
                <a:cs typeface="Consolas"/>
                <a:sym typeface="Consolas"/>
              </a:rPr>
              <a:t>protected</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void</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onSizeChanged</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int</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width</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int</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height</a:t>
            </a:r>
            <a:r>
              <a:rPr lang="fr-FR" dirty="0">
                <a:solidFill>
                  <a:schemeClr val="dk1"/>
                </a:solidFill>
                <a:latin typeface="Consolas"/>
                <a:ea typeface="Consolas"/>
                <a:cs typeface="Consolas"/>
                <a:sym typeface="Consolas"/>
              </a:rPr>
              <a:t>,</a:t>
            </a:r>
          </a:p>
          <a:p>
            <a:pPr marL="45720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int</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oldWidth</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int</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oldHeight</a:t>
            </a:r>
            <a:r>
              <a:rPr lang="fr-FR" dirty="0">
                <a:solidFill>
                  <a:schemeClr val="dk1"/>
                </a:solidFill>
                <a:latin typeface="Consolas"/>
                <a:ea typeface="Consolas"/>
                <a:cs typeface="Consolas"/>
                <a:sym typeface="Consolas"/>
              </a:rPr>
              <a:t>) {</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super.onSizeChanged</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width</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height</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oldWidth</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oldHeight</a:t>
            </a:r>
            <a:r>
              <a:rPr lang="fr-FR"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mBitmap</a:t>
            </a:r>
            <a:r>
              <a:rPr lang="fr-FR" dirty="0">
                <a:solidFill>
                  <a:schemeClr val="dk1"/>
                </a:solidFill>
                <a:latin typeface="Consolas"/>
                <a:ea typeface="Consolas"/>
                <a:cs typeface="Consolas"/>
                <a:sym typeface="Consolas"/>
              </a:rPr>
              <a:t> = </a:t>
            </a:r>
            <a:r>
              <a:rPr lang="fr-FR" dirty="0" err="1">
                <a:solidFill>
                  <a:schemeClr val="dk1"/>
                </a:solidFill>
                <a:latin typeface="Consolas"/>
                <a:ea typeface="Consolas"/>
                <a:cs typeface="Consolas"/>
                <a:sym typeface="Consolas"/>
              </a:rPr>
              <a:t>Bitmap.createBitmap</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width</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height</a:t>
            </a:r>
            <a:r>
              <a:rPr lang="fr-FR" dirty="0">
                <a:solidFill>
                  <a:schemeClr val="dk1"/>
                </a:solidFill>
                <a:latin typeface="Consolas"/>
                <a:ea typeface="Consolas"/>
                <a:cs typeface="Consolas"/>
                <a:sym typeface="Consolas"/>
              </a:rPr>
              <a:t>, </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Bitmap.Config.ARGB_8888);</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mCanvas</a:t>
            </a:r>
            <a:r>
              <a:rPr lang="fr-FR" dirty="0">
                <a:solidFill>
                  <a:schemeClr val="dk1"/>
                </a:solidFill>
                <a:latin typeface="Consolas"/>
                <a:ea typeface="Consolas"/>
                <a:cs typeface="Consolas"/>
                <a:sym typeface="Consolas"/>
              </a:rPr>
              <a:t> = new Canvas(</a:t>
            </a:r>
            <a:r>
              <a:rPr lang="fr-FR" dirty="0" err="1">
                <a:solidFill>
                  <a:schemeClr val="dk1"/>
                </a:solidFill>
                <a:latin typeface="Consolas"/>
                <a:ea typeface="Consolas"/>
                <a:cs typeface="Consolas"/>
                <a:sym typeface="Consolas"/>
              </a:rPr>
              <a:t>mBitmap</a:t>
            </a:r>
            <a:r>
              <a:rPr lang="fr-FR"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mCanvas.drawColor</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mDrawColor</a:t>
            </a:r>
            <a:r>
              <a:rPr lang="fr-FR"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Clr>
                <a:srgbClr val="000000"/>
              </a:buClr>
              <a:buSzPts val="1100"/>
              <a:buFont typeface="Arial"/>
              <a:buNone/>
            </a:pPr>
            <a:r>
              <a:rPr lang="fr-FR" dirty="0">
                <a:solidFill>
                  <a:schemeClr val="dk1"/>
                </a:solidFill>
                <a:latin typeface="Consolas"/>
                <a:ea typeface="Consolas"/>
                <a:cs typeface="Consolas"/>
                <a:sym typeface="Consolas"/>
              </a:rPr>
              <a:t>}</a:t>
            </a:r>
          </a:p>
          <a:p>
            <a:pPr marL="0" lvl="0" indent="0" algn="l" rtl="0">
              <a:spcBef>
                <a:spcPts val="0"/>
              </a:spcBef>
              <a:spcAft>
                <a:spcPts val="0"/>
              </a:spcAft>
              <a:buNone/>
            </a:pPr>
            <a:endParaRPr lang="fr-FR" sz="1600" b="1" dirty="0">
              <a:solidFill>
                <a:srgbClr val="FF7800"/>
              </a:solidFill>
            </a:endParaRPr>
          </a:p>
          <a:p>
            <a:pPr marL="0" lvl="0" indent="0" algn="l" rtl="0">
              <a:spcBef>
                <a:spcPts val="0"/>
              </a:spcBef>
              <a:spcAft>
                <a:spcPts val="0"/>
              </a:spcAft>
              <a:buClr>
                <a:schemeClr val="dk1"/>
              </a:buClr>
              <a:buSzPts val="1100"/>
              <a:buFont typeface="Arial"/>
              <a:buNone/>
            </a:pPr>
            <a:endParaRPr lang="fr-FR" dirty="0"/>
          </a:p>
          <a:p>
            <a:pPr lvl="0" algn="l" rtl="0">
              <a:lnSpc>
                <a:spcPct val="115000"/>
              </a:lnSpc>
              <a:spcBef>
                <a:spcPts val="0"/>
              </a:spcBef>
              <a:spcAft>
                <a:spcPts val="0"/>
              </a:spcAft>
            </a:pPr>
            <a:endParaRPr lang="fr-FR" sz="1200" dirty="0">
              <a:solidFill>
                <a:schemeClr val="dk1"/>
              </a:solidFill>
              <a:ea typeface="Consolas"/>
              <a:cs typeface="Consolas"/>
              <a:sym typeface="Consolas"/>
            </a:endParaRPr>
          </a:p>
        </p:txBody>
      </p:sp>
      <p:sp>
        <p:nvSpPr>
          <p:cNvPr id="2" name="Content Placeholder 1">
            <a:extLst>
              <a:ext uri="{FF2B5EF4-FFF2-40B4-BE49-F238E27FC236}">
                <a16:creationId xmlns:a16="http://schemas.microsoft.com/office/drawing/2014/main" id="{771C3BD7-7203-D362-A3AA-B0D125FFDC42}"/>
              </a:ext>
            </a:extLst>
          </p:cNvPr>
          <p:cNvSpPr>
            <a:spLocks noGrp="1"/>
          </p:cNvSpPr>
          <p:nvPr>
            <p:ph sz="quarter" idx="13"/>
          </p:nvPr>
        </p:nvSpPr>
        <p:spPr/>
        <p:txBody>
          <a:bodyPr/>
          <a:lstStyle/>
          <a:p>
            <a:r>
              <a:rPr lang="fr-FR" dirty="0"/>
              <a:t>4. Créer un bitmap dans </a:t>
            </a:r>
            <a:r>
              <a:rPr lang="fr-FR" dirty="0" err="1"/>
              <a:t>onSizeChanged</a:t>
            </a:r>
            <a:r>
              <a:rPr lang="fr-FR" dirty="0"/>
              <a:t>()</a:t>
            </a:r>
          </a:p>
        </p:txBody>
      </p:sp>
      <p:sp>
        <p:nvSpPr>
          <p:cNvPr id="3" name="Content Placeholder 2">
            <a:extLst>
              <a:ext uri="{FF2B5EF4-FFF2-40B4-BE49-F238E27FC236}">
                <a16:creationId xmlns:a16="http://schemas.microsoft.com/office/drawing/2014/main" id="{ADC7FD50-E76F-102D-BE05-5DF2B436EAFE}"/>
              </a:ext>
            </a:extLst>
          </p:cNvPr>
          <p:cNvSpPr>
            <a:spLocks noGrp="1"/>
          </p:cNvSpPr>
          <p:nvPr>
            <p:ph sz="quarter" idx="14"/>
          </p:nvPr>
        </p:nvSpPr>
        <p:spPr/>
        <p:txBody>
          <a:bodyPr/>
          <a:lstStyle/>
          <a:p>
            <a:r>
              <a:rPr lang="fr-FR" dirty="0">
                <a:solidFill>
                  <a:schemeClr val="tx1"/>
                </a:solidFill>
              </a:rPr>
              <a:t>Peut être simple ou complexe, doit être rapide, fonctionne sur UI Thread.</a:t>
            </a:r>
          </a:p>
          <a:p>
            <a:pPr marL="457200" lvl="0" indent="-457200" algn="l" rtl="0">
              <a:lnSpc>
                <a:spcPct val="115000"/>
              </a:lnSpc>
              <a:spcBef>
                <a:spcPts val="1000"/>
              </a:spcBef>
              <a:spcAft>
                <a:spcPts val="0"/>
              </a:spcAft>
              <a:buClr>
                <a:schemeClr val="dk1"/>
              </a:buClr>
              <a:buSzPts val="1100"/>
              <a:buFont typeface="Arial"/>
              <a:buNone/>
            </a:pPr>
            <a:r>
              <a:rPr lang="fr-FR" dirty="0">
                <a:solidFill>
                  <a:schemeClr val="tx1"/>
                </a:solidFill>
                <a:latin typeface="Consolas"/>
                <a:ea typeface="Consolas"/>
                <a:cs typeface="Consolas"/>
                <a:sym typeface="Consolas"/>
              </a:rPr>
              <a:t>@Override</a:t>
            </a:r>
          </a:p>
          <a:p>
            <a:pPr marL="457200" lvl="0" indent="-457200" algn="l" rtl="0">
              <a:lnSpc>
                <a:spcPct val="115000"/>
              </a:lnSpc>
              <a:spcBef>
                <a:spcPts val="0"/>
              </a:spcBef>
              <a:spcAft>
                <a:spcPts val="0"/>
              </a:spcAft>
              <a:buClr>
                <a:schemeClr val="dk1"/>
              </a:buClr>
              <a:buSzPts val="1100"/>
              <a:buFont typeface="Arial"/>
              <a:buNone/>
            </a:pPr>
            <a:r>
              <a:rPr lang="fr-FR" dirty="0" err="1">
                <a:solidFill>
                  <a:schemeClr val="tx1"/>
                </a:solidFill>
                <a:latin typeface="Consolas"/>
                <a:ea typeface="Consolas"/>
                <a:cs typeface="Consolas"/>
                <a:sym typeface="Consolas"/>
              </a:rPr>
              <a:t>protected</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void</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onDraw</a:t>
            </a:r>
            <a:r>
              <a:rPr lang="fr-FR" dirty="0">
                <a:solidFill>
                  <a:schemeClr val="tx1"/>
                </a:solidFill>
                <a:latin typeface="Consolas"/>
                <a:ea typeface="Consolas"/>
                <a:cs typeface="Consolas"/>
                <a:sym typeface="Consolas"/>
              </a:rPr>
              <a:t>(Canvas </a:t>
            </a:r>
            <a:r>
              <a:rPr lang="fr-FR" dirty="0" err="1">
                <a:solidFill>
                  <a:schemeClr val="tx1"/>
                </a:solidFill>
                <a:latin typeface="Consolas"/>
                <a:ea typeface="Consolas"/>
                <a:cs typeface="Consolas"/>
                <a:sym typeface="Consolas"/>
              </a:rPr>
              <a:t>canvas</a:t>
            </a:r>
            <a:r>
              <a:rPr lang="fr-FR" dirty="0">
                <a:solidFill>
                  <a:schemeClr val="tx1"/>
                </a:solidFill>
                <a:latin typeface="Consolas"/>
                <a:ea typeface="Consolas"/>
                <a:cs typeface="Consolas"/>
                <a:sym typeface="Consolas"/>
              </a:rPr>
              <a:t>) {</a:t>
            </a:r>
          </a:p>
          <a:p>
            <a:pPr marL="457200" lvl="0" indent="-457200" algn="l" rtl="0">
              <a:lnSpc>
                <a:spcPct val="115000"/>
              </a:lnSpc>
              <a:spcBef>
                <a:spcPts val="0"/>
              </a:spcBef>
              <a:spcAft>
                <a:spcPts val="0"/>
              </a:spcAft>
              <a:buClr>
                <a:schemeClr val="dk1"/>
              </a:buClr>
              <a:buSzPts val="1100"/>
              <a:buFont typeface="Arial"/>
              <a:buNone/>
            </a:pP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super.onDraw</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canvas</a:t>
            </a:r>
            <a:r>
              <a:rPr lang="fr-FR" dirty="0">
                <a:solidFill>
                  <a:schemeClr val="tx1"/>
                </a:solidFill>
                <a:latin typeface="Consolas"/>
                <a:ea typeface="Consolas"/>
                <a:cs typeface="Consolas"/>
                <a:sym typeface="Consolas"/>
              </a:rPr>
              <a:t>);</a:t>
            </a:r>
          </a:p>
          <a:p>
            <a:pPr marL="457200" lvl="0" indent="-457200" algn="l" rtl="0">
              <a:lnSpc>
                <a:spcPct val="115000"/>
              </a:lnSpc>
              <a:spcBef>
                <a:spcPts val="0"/>
              </a:spcBef>
              <a:spcAft>
                <a:spcPts val="0"/>
              </a:spcAft>
              <a:buClr>
                <a:schemeClr val="dk1"/>
              </a:buClr>
              <a:buSzPts val="1100"/>
              <a:buFont typeface="Arial"/>
              <a:buNone/>
            </a:pP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canvas.drawBitmap</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mBitmap</a:t>
            </a:r>
            <a:r>
              <a:rPr lang="fr-FR" dirty="0">
                <a:solidFill>
                  <a:schemeClr val="tx1"/>
                </a:solidFill>
                <a:latin typeface="Consolas"/>
                <a:ea typeface="Consolas"/>
                <a:cs typeface="Consolas"/>
                <a:sym typeface="Consolas"/>
              </a:rPr>
              <a:t>, 0, 0, </a:t>
            </a:r>
            <a:r>
              <a:rPr lang="fr-FR" dirty="0" err="1">
                <a:solidFill>
                  <a:schemeClr val="tx1"/>
                </a:solidFill>
                <a:latin typeface="Consolas"/>
                <a:ea typeface="Consolas"/>
                <a:cs typeface="Consolas"/>
                <a:sym typeface="Consolas"/>
              </a:rPr>
              <a:t>mPaint</a:t>
            </a:r>
            <a:r>
              <a:rPr lang="fr-FR" dirty="0">
                <a:solidFill>
                  <a:schemeClr val="tx1"/>
                </a:solidFill>
                <a:latin typeface="Consolas"/>
                <a:ea typeface="Consolas"/>
                <a:cs typeface="Consolas"/>
                <a:sym typeface="Consolas"/>
              </a:rPr>
              <a:t>);</a:t>
            </a:r>
          </a:p>
          <a:p>
            <a:pPr marL="457200" lvl="0" indent="-457200" algn="l" rtl="0">
              <a:lnSpc>
                <a:spcPct val="115000"/>
              </a:lnSpc>
              <a:spcBef>
                <a:spcPts val="0"/>
              </a:spcBef>
              <a:spcAft>
                <a:spcPts val="0"/>
              </a:spcAft>
              <a:buClr>
                <a:schemeClr val="dk1"/>
              </a:buClr>
              <a:buSzPts val="1100"/>
              <a:buFont typeface="Arial"/>
              <a:buNone/>
            </a:pP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canvas.drawPath</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mPath</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mPaint</a:t>
            </a:r>
            <a:r>
              <a:rPr lang="fr-FR" dirty="0">
                <a:solidFill>
                  <a:schemeClr val="tx1"/>
                </a:solidFill>
                <a:latin typeface="Consolas"/>
                <a:ea typeface="Consolas"/>
                <a:cs typeface="Consolas"/>
                <a:sym typeface="Consolas"/>
              </a:rPr>
              <a:t>);</a:t>
            </a:r>
          </a:p>
          <a:p>
            <a:pPr marL="457200" lvl="0" indent="-457200" algn="l" rtl="0">
              <a:lnSpc>
                <a:spcPct val="115000"/>
              </a:lnSpc>
              <a:spcBef>
                <a:spcPts val="0"/>
              </a:spcBef>
              <a:spcAft>
                <a:spcPts val="0"/>
              </a:spcAft>
              <a:buClr>
                <a:schemeClr val="dk1"/>
              </a:buClr>
              <a:buSzPts val="1100"/>
              <a:buFont typeface="Arial"/>
              <a:buNone/>
            </a:pPr>
            <a:r>
              <a:rPr lang="fr-FR" dirty="0">
                <a:solidFill>
                  <a:schemeClr val="tx1"/>
                </a:solidFill>
                <a:latin typeface="Consolas"/>
                <a:ea typeface="Consolas"/>
                <a:cs typeface="Consolas"/>
                <a:sym typeface="Consolas"/>
              </a:rPr>
              <a:t>}</a:t>
            </a:r>
          </a:p>
          <a:p>
            <a:endParaRPr lang="fr-FR" dirty="0"/>
          </a:p>
          <a:p>
            <a:pPr marL="0" lvl="0" indent="0" algn="l" rtl="0">
              <a:spcBef>
                <a:spcPts val="0"/>
              </a:spcBef>
              <a:spcAft>
                <a:spcPts val="0"/>
              </a:spcAft>
              <a:buClr>
                <a:schemeClr val="dk1"/>
              </a:buClr>
              <a:buSzPts val="1100"/>
              <a:buFont typeface="Arial"/>
              <a:buNone/>
            </a:pPr>
            <a:endParaRPr lang="fr-FR" dirty="0"/>
          </a:p>
          <a:p>
            <a:endParaRPr lang="fr-FR" dirty="0"/>
          </a:p>
        </p:txBody>
      </p:sp>
      <p:sp>
        <p:nvSpPr>
          <p:cNvPr id="4" name="Content Placeholder 3">
            <a:extLst>
              <a:ext uri="{FF2B5EF4-FFF2-40B4-BE49-F238E27FC236}">
                <a16:creationId xmlns:a16="http://schemas.microsoft.com/office/drawing/2014/main" id="{D1E1A0DC-2D67-EFA3-C5F0-0FF6FD4697D4}"/>
              </a:ext>
            </a:extLst>
          </p:cNvPr>
          <p:cNvSpPr>
            <a:spLocks noGrp="1"/>
          </p:cNvSpPr>
          <p:nvPr>
            <p:ph sz="quarter" idx="15"/>
          </p:nvPr>
        </p:nvSpPr>
        <p:spPr/>
        <p:txBody>
          <a:bodyPr/>
          <a:lstStyle/>
          <a:p>
            <a:r>
              <a:rPr lang="fr-FR" dirty="0"/>
              <a:t>5. Code de redéfinition de </a:t>
            </a:r>
            <a:r>
              <a:rPr lang="fr-FR" dirty="0" err="1"/>
              <a:t>onDraw</a:t>
            </a:r>
            <a:r>
              <a:rPr lang="fr-FR" dirty="0"/>
              <a:t>()</a:t>
            </a:r>
          </a:p>
        </p:txBody>
      </p:sp>
    </p:spTree>
    <p:extLst>
      <p:ext uri="{BB962C8B-B14F-4D97-AF65-F5344CB8AC3E}">
        <p14:creationId xmlns:p14="http://schemas.microsoft.com/office/powerpoint/2010/main" val="402592196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8" name="Content Placeholder 7">
            <a:extLst>
              <a:ext uri="{FF2B5EF4-FFF2-40B4-BE49-F238E27FC236}">
                <a16:creationId xmlns:a16="http://schemas.microsoft.com/office/drawing/2014/main" id="{827E4CD0-BD51-A566-EAF7-3A214CB9CE7F}"/>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Dessiner en réponse au mouvement de l'utilisateur ;</a:t>
            </a:r>
          </a:p>
          <a:p>
            <a:pPr marL="171450" indent="-171450">
              <a:buFont typeface="Arial" panose="020B0604020202020204" pitchFamily="34" charset="0"/>
              <a:buChar char="•"/>
            </a:pPr>
            <a:r>
              <a:rPr lang="fr-FR" dirty="0">
                <a:solidFill>
                  <a:schemeClr val="tx1"/>
                </a:solidFill>
              </a:rPr>
              <a:t>Dans l'exemple suivant, </a:t>
            </a:r>
            <a:r>
              <a:rPr lang="fr-FR" b="1" dirty="0" err="1">
                <a:solidFill>
                  <a:schemeClr val="tx1"/>
                </a:solidFill>
              </a:rPr>
              <a:t>invalidate</a:t>
            </a:r>
            <a:r>
              <a:rPr lang="fr-FR" b="1" dirty="0">
                <a:solidFill>
                  <a:schemeClr val="tx1"/>
                </a:solidFill>
              </a:rPr>
              <a:t>()</a:t>
            </a:r>
            <a:r>
              <a:rPr lang="fr-FR" dirty="0">
                <a:solidFill>
                  <a:schemeClr val="tx1"/>
                </a:solidFill>
              </a:rPr>
              <a:t> est à l'intérieur des déclarations de cas parce qu'il y a beaucoup d'autres types d'événements de mouvement passés dans cet écouteur, et nous ne voulons pas invalider la vue pour ceux-ci. </a:t>
            </a: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sz="1600" b="1" dirty="0">
                <a:solidFill>
                  <a:srgbClr val="FF7800"/>
                </a:solidFill>
              </a:rPr>
              <a:t>6. Redéfinition de </a:t>
            </a:r>
            <a:r>
              <a:rPr lang="fr-FR" sz="1600" b="1" dirty="0" err="1">
                <a:solidFill>
                  <a:srgbClr val="FF7800"/>
                </a:solidFill>
              </a:rPr>
              <a:t>onTouchEvent</a:t>
            </a:r>
            <a:r>
              <a:rPr lang="fr-FR" sz="1600" b="1" dirty="0">
                <a:solidFill>
                  <a:srgbClr val="FF7800"/>
                </a:solidFill>
              </a:rPr>
              <a:t>()</a:t>
            </a:r>
          </a:p>
          <a:p>
            <a:endParaRPr lang="fr-FR" dirty="0"/>
          </a:p>
        </p:txBody>
      </p:sp>
      <p:sp>
        <p:nvSpPr>
          <p:cNvPr id="6" name="Content Placeholder 5">
            <a:extLst>
              <a:ext uri="{FF2B5EF4-FFF2-40B4-BE49-F238E27FC236}">
                <a16:creationId xmlns:a16="http://schemas.microsoft.com/office/drawing/2014/main" id="{77D26A78-AFE1-5586-6779-6C9251FB2E7C}"/>
              </a:ext>
            </a:extLst>
          </p:cNvPr>
          <p:cNvSpPr>
            <a:spLocks noGrp="1"/>
          </p:cNvSpPr>
          <p:nvPr>
            <p:ph sz="quarter" idx="14"/>
          </p:nvPr>
        </p:nvSpPr>
        <p:spPr/>
        <p:txBody>
          <a:bodyPr/>
          <a:lstStyle/>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switch (</a:t>
            </a:r>
            <a:r>
              <a:rPr lang="fr-FR" sz="1200" dirty="0" err="1">
                <a:solidFill>
                  <a:srgbClr val="000000"/>
                </a:solidFill>
                <a:latin typeface="Consolas"/>
                <a:ea typeface="Consolas"/>
                <a:cs typeface="Consolas"/>
                <a:sym typeface="Consolas"/>
              </a:rPr>
              <a:t>event.getAction</a:t>
            </a:r>
            <a:r>
              <a:rPr lang="fr-FR" sz="1200" dirty="0">
                <a:solidFill>
                  <a:srgbClr val="000000"/>
                </a:solidFill>
                <a:latin typeface="Consolas"/>
                <a:ea typeface="Consolas"/>
                <a:cs typeface="Consolas"/>
                <a:sym typeface="Consolas"/>
              </a:rPr>
              <a:t>()) {</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case </a:t>
            </a:r>
            <a:r>
              <a:rPr lang="fr-FR" sz="1200" dirty="0" err="1">
                <a:solidFill>
                  <a:srgbClr val="000000"/>
                </a:solidFill>
                <a:latin typeface="Consolas"/>
                <a:ea typeface="Consolas"/>
                <a:cs typeface="Consolas"/>
                <a:sym typeface="Consolas"/>
              </a:rPr>
              <a:t>MotionEvent.ACTION_DOWN</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touchStart</a:t>
            </a:r>
            <a:r>
              <a:rPr lang="fr-FR" sz="1200" dirty="0">
                <a:solidFill>
                  <a:srgbClr val="000000"/>
                </a:solidFill>
                <a:latin typeface="Consolas"/>
                <a:ea typeface="Consolas"/>
                <a:cs typeface="Consolas"/>
                <a:sym typeface="Consolas"/>
              </a:rPr>
              <a:t>(x, y);</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break;</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case </a:t>
            </a:r>
            <a:r>
              <a:rPr lang="fr-FR" sz="1200" dirty="0" err="1">
                <a:solidFill>
                  <a:srgbClr val="000000"/>
                </a:solidFill>
                <a:latin typeface="Consolas"/>
                <a:ea typeface="Consolas"/>
                <a:cs typeface="Consolas"/>
                <a:sym typeface="Consolas"/>
              </a:rPr>
              <a:t>MotionEvent.ACTION_MOVE</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touchMove</a:t>
            </a:r>
            <a:r>
              <a:rPr lang="fr-FR" sz="1200" dirty="0">
                <a:solidFill>
                  <a:srgbClr val="000000"/>
                </a:solidFill>
                <a:latin typeface="Consolas"/>
                <a:ea typeface="Consolas"/>
                <a:cs typeface="Consolas"/>
                <a:sym typeface="Consolas"/>
              </a:rPr>
              <a:t>(x, y);</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b="1" dirty="0" err="1">
                <a:solidFill>
                  <a:srgbClr val="000000"/>
                </a:solidFill>
                <a:latin typeface="Consolas"/>
                <a:ea typeface="Consolas"/>
                <a:cs typeface="Consolas"/>
                <a:sym typeface="Consolas"/>
              </a:rPr>
              <a:t>invalidate</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break;</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case </a:t>
            </a:r>
            <a:r>
              <a:rPr lang="fr-FR" sz="1200" dirty="0" err="1">
                <a:solidFill>
                  <a:srgbClr val="000000"/>
                </a:solidFill>
                <a:latin typeface="Consolas"/>
                <a:ea typeface="Consolas"/>
                <a:cs typeface="Consolas"/>
                <a:sym typeface="Consolas"/>
              </a:rPr>
              <a:t>MotionEvent.ACTION_UP</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touchUp</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a:t>
            </a:r>
            <a:r>
              <a:rPr lang="fr-FR" b="1" dirty="0" err="1">
                <a:solidFill>
                  <a:srgbClr val="000000"/>
                </a:solidFill>
                <a:latin typeface="Consolas"/>
                <a:sym typeface="Consolas"/>
              </a:rPr>
              <a:t>invalidate</a:t>
            </a:r>
            <a:r>
              <a:rPr lang="fr-FR" sz="1200" dirty="0">
                <a:solidFill>
                  <a:srgbClr val="000000"/>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           break;</a:t>
            </a:r>
          </a:p>
          <a:p>
            <a:endParaRPr lang="fr-FR" dirty="0"/>
          </a:p>
        </p:txBody>
      </p:sp>
    </p:spTree>
    <p:extLst>
      <p:ext uri="{BB962C8B-B14F-4D97-AF65-F5344CB8AC3E}">
        <p14:creationId xmlns:p14="http://schemas.microsoft.com/office/powerpoint/2010/main" val="42675681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Exemple  de code</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4" name="Content Placeholder 3">
            <a:extLst>
              <a:ext uri="{FF2B5EF4-FFF2-40B4-BE49-F238E27FC236}">
                <a16:creationId xmlns:a16="http://schemas.microsoft.com/office/drawing/2014/main" id="{08C49591-99A2-374E-7E67-376EAA660A19}"/>
              </a:ext>
            </a:extLst>
          </p:cNvPr>
          <p:cNvSpPr>
            <a:spLocks noGrp="1"/>
          </p:cNvSpPr>
          <p:nvPr>
            <p:ph sz="quarter" idx="12"/>
          </p:nvPr>
        </p:nvSpPr>
        <p:spPr/>
        <p:txBody>
          <a:bodyPr/>
          <a:lstStyle/>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private</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void</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touchMove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float</a:t>
            </a:r>
            <a:r>
              <a:rPr lang="fr-FR" sz="1200" dirty="0">
                <a:solidFill>
                  <a:srgbClr val="000000"/>
                </a:solidFill>
                <a:latin typeface="Consolas"/>
                <a:ea typeface="Consolas"/>
                <a:cs typeface="Consolas"/>
                <a:sym typeface="Consolas"/>
              </a:rPr>
              <a:t> x, </a:t>
            </a:r>
            <a:r>
              <a:rPr lang="fr-FR" sz="1200" dirty="0" err="1">
                <a:solidFill>
                  <a:srgbClr val="000000"/>
                </a:solidFill>
                <a:latin typeface="Consolas"/>
                <a:ea typeface="Consolas"/>
                <a:cs typeface="Consolas"/>
                <a:sym typeface="Consolas"/>
              </a:rPr>
              <a:t>float</a:t>
            </a:r>
            <a:r>
              <a:rPr lang="fr-FR" sz="1200" dirty="0">
                <a:solidFill>
                  <a:srgbClr val="000000"/>
                </a:solidFill>
                <a:latin typeface="Consolas"/>
                <a:ea typeface="Consolas"/>
                <a:cs typeface="Consolas"/>
                <a:sym typeface="Consolas"/>
              </a:rPr>
              <a:t> y) {</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float</a:t>
            </a:r>
            <a:r>
              <a:rPr lang="fr-FR" sz="1200" dirty="0">
                <a:solidFill>
                  <a:srgbClr val="000000"/>
                </a:solidFill>
                <a:latin typeface="Consolas"/>
                <a:ea typeface="Consolas"/>
                <a:cs typeface="Consolas"/>
                <a:sym typeface="Consolas"/>
              </a:rPr>
              <a:t> dx = </a:t>
            </a:r>
            <a:r>
              <a:rPr lang="fr-FR" sz="1200" dirty="0" err="1">
                <a:solidFill>
                  <a:srgbClr val="000000"/>
                </a:solidFill>
                <a:latin typeface="Consolas"/>
                <a:ea typeface="Consolas"/>
                <a:cs typeface="Consolas"/>
                <a:sym typeface="Consolas"/>
              </a:rPr>
              <a:t>Math.abs</a:t>
            </a:r>
            <a:r>
              <a:rPr lang="fr-FR" sz="1200" dirty="0">
                <a:solidFill>
                  <a:srgbClr val="000000"/>
                </a:solidFill>
                <a:latin typeface="Consolas"/>
                <a:ea typeface="Consolas"/>
                <a:cs typeface="Consolas"/>
                <a:sym typeface="Consolas"/>
              </a:rPr>
              <a:t>(x - </a:t>
            </a:r>
            <a:r>
              <a:rPr lang="fr-FR" sz="1200" dirty="0" err="1">
                <a:solidFill>
                  <a:srgbClr val="000000"/>
                </a:solidFill>
                <a:latin typeface="Consolas"/>
                <a:ea typeface="Consolas"/>
                <a:cs typeface="Consolas"/>
                <a:sym typeface="Consolas"/>
              </a:rPr>
              <a:t>mX</a:t>
            </a:r>
            <a:r>
              <a:rPr lang="fr-FR" sz="1200" dirty="0">
                <a:solidFill>
                  <a:srgbClr val="000000"/>
                </a:solidFill>
                <a:latin typeface="Consolas"/>
                <a:ea typeface="Consolas"/>
                <a:cs typeface="Consolas"/>
                <a:sym typeface="Consolas"/>
              </a:rPr>
              <a:t>); // distance </a:t>
            </a:r>
            <a:r>
              <a:rPr lang="fr-FR" sz="1200" dirty="0" err="1">
                <a:solidFill>
                  <a:srgbClr val="000000"/>
                </a:solidFill>
                <a:latin typeface="Consolas"/>
                <a:ea typeface="Consolas"/>
                <a:cs typeface="Consolas"/>
                <a:sym typeface="Consolas"/>
              </a:rPr>
              <a:t>moved</a:t>
            </a:r>
            <a:endParaRPr lang="fr-FR" sz="1200" dirty="0">
              <a:solidFill>
                <a:srgbClr val="000000"/>
              </a:solidFill>
              <a:latin typeface="Consolas"/>
              <a:ea typeface="Consolas"/>
              <a:cs typeface="Consolas"/>
              <a:sym typeface="Consolas"/>
            </a:endParaRP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float</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dy</a:t>
            </a: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Math.abs</a:t>
            </a:r>
            <a:r>
              <a:rPr lang="fr-FR" sz="1200" dirty="0">
                <a:solidFill>
                  <a:srgbClr val="000000"/>
                </a:solidFill>
                <a:latin typeface="Consolas"/>
                <a:ea typeface="Consolas"/>
                <a:cs typeface="Consolas"/>
                <a:sym typeface="Consolas"/>
              </a:rPr>
              <a:t>(y - </a:t>
            </a:r>
            <a:r>
              <a:rPr lang="fr-FR" sz="1200" dirty="0" err="1">
                <a:solidFill>
                  <a:srgbClr val="000000"/>
                </a:solidFill>
                <a:latin typeface="Consolas"/>
                <a:ea typeface="Consolas"/>
                <a:cs typeface="Consolas"/>
                <a:sym typeface="Consolas"/>
              </a:rPr>
              <a:t>mY</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if (dx &gt;= TOUCH_TOLERANCE || </a:t>
            </a:r>
            <a:r>
              <a:rPr lang="fr-FR" sz="1200" dirty="0" err="1">
                <a:solidFill>
                  <a:srgbClr val="000000"/>
                </a:solidFill>
                <a:latin typeface="Consolas"/>
                <a:ea typeface="Consolas"/>
                <a:cs typeface="Consolas"/>
                <a:sym typeface="Consolas"/>
              </a:rPr>
              <a:t>dy</a:t>
            </a:r>
            <a:r>
              <a:rPr lang="fr-FR" sz="1200" dirty="0">
                <a:solidFill>
                  <a:srgbClr val="000000"/>
                </a:solidFill>
                <a:latin typeface="Consolas"/>
                <a:ea typeface="Consolas"/>
                <a:cs typeface="Consolas"/>
                <a:sym typeface="Consolas"/>
              </a:rPr>
              <a:t> &gt;= TOUCH_TOLERANCE) {</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QuadTo</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adds</a:t>
            </a:r>
            <a:r>
              <a:rPr lang="fr-FR" sz="1200" dirty="0">
                <a:solidFill>
                  <a:srgbClr val="000000"/>
                </a:solidFill>
                <a:latin typeface="Consolas"/>
                <a:ea typeface="Consolas"/>
                <a:cs typeface="Consolas"/>
                <a:sym typeface="Consolas"/>
              </a:rPr>
              <a:t> a </a:t>
            </a:r>
            <a:r>
              <a:rPr lang="fr-FR" sz="1200" dirty="0" err="1">
                <a:solidFill>
                  <a:srgbClr val="000000"/>
                </a:solidFill>
                <a:latin typeface="Consolas"/>
                <a:ea typeface="Consolas"/>
                <a:cs typeface="Consolas"/>
                <a:sym typeface="Consolas"/>
              </a:rPr>
              <a:t>quadratic</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bezier</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from</a:t>
            </a:r>
            <a:r>
              <a:rPr lang="fr-FR" sz="1200" dirty="0">
                <a:solidFill>
                  <a:srgbClr val="000000"/>
                </a:solidFill>
                <a:latin typeface="Consolas"/>
                <a:ea typeface="Consolas"/>
                <a:cs typeface="Consolas"/>
                <a:sym typeface="Consolas"/>
              </a:rPr>
              <a:t> the last point,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approaching</a:t>
            </a:r>
            <a:r>
              <a:rPr lang="fr-FR" sz="1200" dirty="0">
                <a:solidFill>
                  <a:srgbClr val="000000"/>
                </a:solidFill>
                <a:latin typeface="Consolas"/>
                <a:ea typeface="Consolas"/>
                <a:cs typeface="Consolas"/>
                <a:sym typeface="Consolas"/>
              </a:rPr>
              <a:t> control point (x1,y1), and </a:t>
            </a:r>
            <a:r>
              <a:rPr lang="fr-FR" sz="1200" dirty="0" err="1">
                <a:solidFill>
                  <a:srgbClr val="000000"/>
                </a:solidFill>
                <a:latin typeface="Consolas"/>
                <a:ea typeface="Consolas"/>
                <a:cs typeface="Consolas"/>
                <a:sym typeface="Consolas"/>
              </a:rPr>
              <a:t>ending</a:t>
            </a:r>
            <a:r>
              <a:rPr lang="fr-FR" sz="1200" dirty="0">
                <a:solidFill>
                  <a:srgbClr val="000000"/>
                </a:solidFill>
                <a:latin typeface="Consolas"/>
                <a:ea typeface="Consolas"/>
                <a:cs typeface="Consolas"/>
                <a:sym typeface="Consolas"/>
              </a:rPr>
              <a:t> at (x2,y2).</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mPath.quadTo</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mX</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mY</a:t>
            </a:r>
            <a:r>
              <a:rPr lang="fr-FR" sz="1200" dirty="0">
                <a:solidFill>
                  <a:srgbClr val="000000"/>
                </a:solidFill>
                <a:latin typeface="Consolas"/>
                <a:ea typeface="Consolas"/>
                <a:cs typeface="Consolas"/>
                <a:sym typeface="Consolas"/>
              </a:rPr>
              <a:t>, (x + </a:t>
            </a:r>
            <a:r>
              <a:rPr lang="fr-FR" sz="1200" dirty="0" err="1">
                <a:solidFill>
                  <a:srgbClr val="000000"/>
                </a:solidFill>
                <a:latin typeface="Consolas"/>
                <a:ea typeface="Consolas"/>
                <a:cs typeface="Consolas"/>
                <a:sym typeface="Consolas"/>
              </a:rPr>
              <a:t>mX</a:t>
            </a:r>
            <a:r>
              <a:rPr lang="fr-FR" sz="1200" dirty="0">
                <a:solidFill>
                  <a:srgbClr val="000000"/>
                </a:solidFill>
                <a:latin typeface="Consolas"/>
                <a:ea typeface="Consolas"/>
                <a:cs typeface="Consolas"/>
                <a:sym typeface="Consolas"/>
              </a:rPr>
              <a:t>)/2, (y + </a:t>
            </a:r>
            <a:r>
              <a:rPr lang="fr-FR" sz="1200" dirty="0" err="1">
                <a:solidFill>
                  <a:srgbClr val="000000"/>
                </a:solidFill>
                <a:latin typeface="Consolas"/>
                <a:ea typeface="Consolas"/>
                <a:cs typeface="Consolas"/>
                <a:sym typeface="Consolas"/>
              </a:rPr>
              <a:t>mY</a:t>
            </a:r>
            <a:r>
              <a:rPr lang="fr-FR" sz="1200" dirty="0">
                <a:solidFill>
                  <a:srgbClr val="000000"/>
                </a:solidFill>
                <a:latin typeface="Consolas"/>
                <a:ea typeface="Consolas"/>
                <a:cs typeface="Consolas"/>
                <a:sym typeface="Consolas"/>
              </a:rPr>
              <a:t>)/2);</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mX</a:t>
            </a:r>
            <a:r>
              <a:rPr lang="fr-FR" sz="1200" dirty="0">
                <a:solidFill>
                  <a:srgbClr val="000000"/>
                </a:solidFill>
                <a:latin typeface="Consolas"/>
                <a:ea typeface="Consolas"/>
                <a:cs typeface="Consolas"/>
                <a:sym typeface="Consolas"/>
              </a:rPr>
              <a:t> = x;</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mY</a:t>
            </a:r>
            <a:r>
              <a:rPr lang="fr-FR" sz="1200" dirty="0">
                <a:solidFill>
                  <a:srgbClr val="000000"/>
                </a:solidFill>
                <a:latin typeface="Consolas"/>
                <a:ea typeface="Consolas"/>
                <a:cs typeface="Consolas"/>
                <a:sym typeface="Consolas"/>
              </a:rPr>
              <a:t> = y;</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endParaRPr lang="fr-FR" sz="1200" dirty="0">
              <a:solidFill>
                <a:srgbClr val="000000"/>
              </a:solidFill>
              <a:latin typeface="Consolas"/>
              <a:ea typeface="Consolas"/>
              <a:cs typeface="Consolas"/>
              <a:sym typeface="Consolas"/>
            </a:endParaRPr>
          </a:p>
          <a:p>
            <a:endParaRPr lang="fr-FR" dirty="0"/>
          </a:p>
        </p:txBody>
      </p:sp>
    </p:spTree>
    <p:extLst>
      <p:ext uri="{BB962C8B-B14F-4D97-AF65-F5344CB8AC3E}">
        <p14:creationId xmlns:p14="http://schemas.microsoft.com/office/powerpoint/2010/main" val="29573002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Remplir le Canvas avec de la couleur ;</a:t>
            </a:r>
          </a:p>
          <a:p>
            <a:pPr marL="171450" indent="-171450">
              <a:buFont typeface="Arial" panose="020B0604020202020204" pitchFamily="34" charset="0"/>
              <a:buChar char="•"/>
            </a:pPr>
            <a:r>
              <a:rPr lang="fr-FR" dirty="0">
                <a:solidFill>
                  <a:schemeClr val="tx1"/>
                </a:solidFill>
              </a:rPr>
              <a:t>Dessiner des formes, telles que des rectangles, des arcs et des chemins ;</a:t>
            </a:r>
          </a:p>
          <a:p>
            <a:pPr marL="171450" indent="-171450">
              <a:buFont typeface="Arial" panose="020B0604020202020204" pitchFamily="34" charset="0"/>
              <a:buChar char="•"/>
            </a:pPr>
            <a:r>
              <a:rPr lang="fr-FR" dirty="0">
                <a:solidFill>
                  <a:schemeClr val="tx1"/>
                </a:solidFill>
              </a:rPr>
              <a:t>Dessiner du texte stylisé par les propriétés d'un objet Paint ;</a:t>
            </a:r>
          </a:p>
          <a:p>
            <a:pPr marL="171450" indent="-171450">
              <a:buFont typeface="Arial" panose="020B0604020202020204" pitchFamily="34" charset="0"/>
              <a:buChar char="•"/>
            </a:pPr>
            <a:r>
              <a:rPr lang="fr-FR" dirty="0">
                <a:solidFill>
                  <a:schemeClr val="tx1"/>
                </a:solidFill>
              </a:rPr>
              <a:t>Styliser des formes et du texte à l'aide d'objets Paint.</a:t>
            </a: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Opérations sur Canvas 	</a:t>
            </a:r>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Sauvegarder et restaurer l'état du Canvas ;</a:t>
            </a:r>
          </a:p>
          <a:p>
            <a:pPr marL="171450" indent="-171450">
              <a:buFont typeface="Arial" panose="020B0604020202020204" pitchFamily="34" charset="0"/>
              <a:buChar char="•"/>
            </a:pPr>
            <a:r>
              <a:rPr lang="fr-FR" dirty="0">
                <a:solidFill>
                  <a:schemeClr val="tx1"/>
                </a:solidFill>
              </a:rPr>
              <a:t>Appliquer des transformations, telles que la translation, la mise à l'échelle ou des transformations personnalisées ;</a:t>
            </a:r>
          </a:p>
          <a:p>
            <a:pPr marL="171450" indent="-171450">
              <a:buFont typeface="Arial" panose="020B0604020202020204" pitchFamily="34" charset="0"/>
              <a:buChar char="•"/>
            </a:pPr>
            <a:r>
              <a:rPr lang="fr-FR" dirty="0">
                <a:solidFill>
                  <a:schemeClr val="tx1"/>
                </a:solidFill>
              </a:rPr>
              <a:t>Clip : appliquer une forme ou un chemin pour définir les parties visibles de Canvas.</a:t>
            </a:r>
          </a:p>
          <a:p>
            <a:pPr marL="171450" indent="-171450">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r>
              <a:rPr lang="fr-FR" dirty="0"/>
              <a:t>Autres opérations</a:t>
            </a:r>
          </a:p>
        </p:txBody>
      </p:sp>
    </p:spTree>
    <p:extLst>
      <p:ext uri="{BB962C8B-B14F-4D97-AF65-F5344CB8AC3E}">
        <p14:creationId xmlns:p14="http://schemas.microsoft.com/office/powerpoint/2010/main" val="22290272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0" lvl="0" indent="0" algn="l" rtl="0">
              <a:spcBef>
                <a:spcPts val="0"/>
              </a:spcBef>
              <a:spcAft>
                <a:spcPts val="0"/>
              </a:spcAft>
              <a:buClr>
                <a:schemeClr val="dk1"/>
              </a:buClr>
              <a:buSzPts val="1100"/>
              <a:buFont typeface="Arial"/>
              <a:buNone/>
            </a:pPr>
            <a:endParaRPr lang="fr-FR" dirty="0">
              <a:solidFill>
                <a:srgbClr val="000000"/>
              </a:solidFill>
            </a:endParaRPr>
          </a:p>
          <a:p>
            <a:pPr marL="0" lvl="0" indent="0" algn="l" rtl="0">
              <a:spcBef>
                <a:spcPts val="0"/>
              </a:spcBef>
              <a:spcAft>
                <a:spcPts val="0"/>
              </a:spcAft>
              <a:buClr>
                <a:schemeClr val="dk1"/>
              </a:buClr>
              <a:buSzPts val="1100"/>
              <a:buFont typeface="Arial"/>
              <a:buNone/>
            </a:pPr>
            <a:r>
              <a:rPr lang="fr-FR" dirty="0" err="1">
                <a:solidFill>
                  <a:srgbClr val="000000"/>
                </a:solidFill>
                <a:latin typeface="Consolas"/>
                <a:ea typeface="Consolas"/>
                <a:cs typeface="Consolas"/>
                <a:sym typeface="Consolas"/>
              </a:rPr>
              <a:t>mCanvas.drawColor</a:t>
            </a:r>
            <a:r>
              <a:rPr lang="fr-FR" dirty="0">
                <a:solidFill>
                  <a:srgbClr val="000000"/>
                </a:solidFill>
                <a:latin typeface="Consolas"/>
                <a:ea typeface="Consolas"/>
                <a:cs typeface="Consolas"/>
                <a:sym typeface="Consolas"/>
              </a:rPr>
              <a:t>(</a:t>
            </a:r>
            <a:r>
              <a:rPr lang="fr-FR" dirty="0" err="1">
                <a:solidFill>
                  <a:srgbClr val="000000"/>
                </a:solidFill>
                <a:latin typeface="Consolas"/>
                <a:ea typeface="Consolas"/>
                <a:cs typeface="Consolas"/>
                <a:sym typeface="Consolas"/>
              </a:rPr>
              <a:t>mColorBackground</a:t>
            </a:r>
            <a:r>
              <a:rPr lang="fr-FR" dirty="0">
                <a:solidFill>
                  <a:srgbClr val="000000"/>
                </a:solidFill>
                <a:latin typeface="Consolas"/>
                <a:ea typeface="Consolas"/>
                <a:cs typeface="Consolas"/>
                <a:sym typeface="Consolas"/>
              </a:rPr>
              <a:t>);</a:t>
            </a:r>
            <a:endParaRPr lang="fr-FR" sz="800" dirty="0">
              <a:solidFill>
                <a:srgbClr val="000000"/>
              </a:solidFill>
              <a:highlight>
                <a:srgbClr val="FFFFFF"/>
              </a:highlight>
              <a:latin typeface="Consolas"/>
              <a:ea typeface="Consolas"/>
              <a:cs typeface="Consolas"/>
              <a:sym typeface="Consolas"/>
            </a:endParaRPr>
          </a:p>
          <a:p>
            <a:pPr marL="0" lvl="0" indent="0" algn="l" rtl="0">
              <a:spcBef>
                <a:spcPts val="0"/>
              </a:spcBef>
              <a:spcAft>
                <a:spcPts val="0"/>
              </a:spcAft>
              <a:buNone/>
            </a:pPr>
            <a:endParaRPr lang="fr-FR" dirty="0">
              <a:solidFill>
                <a:srgbClr val="000000"/>
              </a:solidFill>
            </a:endParaRPr>
          </a:p>
          <a:p>
            <a:pPr marL="171450" indent="-171450">
              <a:buFont typeface="Arial" panose="020B0604020202020204" pitchFamily="34" charset="0"/>
              <a:buChar char="•"/>
            </a:pPr>
            <a:endParaRPr lang="fr-FR" dirty="0"/>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Remplir le Canvas avec de la couleur</a:t>
            </a:r>
          </a:p>
          <a:p>
            <a:endParaRPr lang="fr-FR" dirty="0"/>
          </a:p>
        </p:txBody>
      </p:sp>
      <p:pic>
        <p:nvPicPr>
          <p:cNvPr id="4" name="Google Shape;468;p73" descr="pv_simple_canvas.png">
            <a:extLst>
              <a:ext uri="{FF2B5EF4-FFF2-40B4-BE49-F238E27FC236}">
                <a16:creationId xmlns:a16="http://schemas.microsoft.com/office/drawing/2014/main" id="{F3F69C3C-BE90-8ECE-075C-FC5D4C4AA983}"/>
              </a:ext>
            </a:extLst>
          </p:cNvPr>
          <p:cNvPicPr preferRelativeResize="0">
            <a:picLocks noGrp="1"/>
          </p:cNvPicPr>
          <p:nvPr>
            <p:ph sz="quarter" idx="14"/>
          </p:nvPr>
        </p:nvPicPr>
        <p:blipFill>
          <a:blip r:embed="rId2">
            <a:alphaModFix/>
          </a:blip>
          <a:stretch>
            <a:fillRect/>
          </a:stretch>
        </p:blipFill>
        <p:spPr>
          <a:xfrm>
            <a:off x="7511908" y="1943100"/>
            <a:ext cx="2689510" cy="4514850"/>
          </a:xfrm>
          <a:prstGeom prst="rect">
            <a:avLst/>
          </a:prstGeom>
          <a:noFill/>
          <a:ln>
            <a:noFill/>
          </a:ln>
        </p:spPr>
      </p:pic>
      <p:sp>
        <p:nvSpPr>
          <p:cNvPr id="7" name="Content Placeholder 6">
            <a:extLst>
              <a:ext uri="{FF2B5EF4-FFF2-40B4-BE49-F238E27FC236}">
                <a16:creationId xmlns:a16="http://schemas.microsoft.com/office/drawing/2014/main" id="{8E35BF56-B587-2A56-4819-E77A18DF3F47}"/>
              </a:ext>
            </a:extLst>
          </p:cNvPr>
          <p:cNvSpPr>
            <a:spLocks noGrp="1"/>
          </p:cNvSpPr>
          <p:nvPr>
            <p:ph sz="quarter" idx="4294967295"/>
          </p:nvPr>
        </p:nvSpPr>
        <p:spPr>
          <a:xfrm>
            <a:off x="720299" y="2875780"/>
            <a:ext cx="5219700" cy="320675"/>
          </a:xfrm>
          <a:prstGeom prst="rect">
            <a:avLst/>
          </a:prstGeom>
        </p:spPr>
        <p:txBody>
          <a:bodyPr/>
          <a:lstStyle/>
          <a:p>
            <a:pPr marL="0" indent="0">
              <a:buNone/>
            </a:pPr>
            <a:r>
              <a:rPr lang="fr-FR" sz="1600" b="1" dirty="0">
                <a:solidFill>
                  <a:srgbClr val="FF7800"/>
                </a:solidFill>
                <a:cs typeface="Calibri" panose="020F0502020204030204" pitchFamily="34" charset="0"/>
              </a:rPr>
              <a:t>Dessiner des formes primitives</a:t>
            </a:r>
          </a:p>
        </p:txBody>
      </p:sp>
      <p:sp>
        <p:nvSpPr>
          <p:cNvPr id="10" name="TextBox 9">
            <a:extLst>
              <a:ext uri="{FF2B5EF4-FFF2-40B4-BE49-F238E27FC236}">
                <a16:creationId xmlns:a16="http://schemas.microsoft.com/office/drawing/2014/main" id="{9EB6A1B9-1274-3C0E-B990-EA37F330A77C}"/>
              </a:ext>
            </a:extLst>
          </p:cNvPr>
          <p:cNvSpPr txBox="1"/>
          <p:nvPr/>
        </p:nvSpPr>
        <p:spPr>
          <a:xfrm>
            <a:off x="719999" y="3360134"/>
            <a:ext cx="6096000" cy="2111347"/>
          </a:xfrm>
          <a:prstGeom prst="rect">
            <a:avLst/>
          </a:prstGeom>
          <a:noFill/>
        </p:spPr>
        <p:txBody>
          <a:bodyPr wrap="square">
            <a:spAutoFit/>
          </a:bodyPr>
          <a:lstStyle/>
          <a:p>
            <a:pPr marL="171450" indent="-171450">
              <a:buFont typeface="Arial" panose="020B0604020202020204" pitchFamily="34" charset="0"/>
              <a:buChar char="•"/>
            </a:pPr>
            <a:r>
              <a:rPr lang="fr-FR" sz="1200" dirty="0">
                <a:cs typeface="Calibri" panose="020F0502020204030204" pitchFamily="34" charset="0"/>
              </a:rPr>
              <a:t>Formes primitives :</a:t>
            </a:r>
          </a:p>
          <a:p>
            <a:r>
              <a:rPr lang="en" sz="1200" dirty="0">
                <a:solidFill>
                  <a:schemeClr val="hlink"/>
                </a:solidFill>
                <a:latin typeface="Consolas"/>
                <a:ea typeface="Consolas"/>
                <a:cs typeface="Consolas"/>
                <a:sym typeface="Consolas"/>
              </a:rPr>
              <a:t>   </a:t>
            </a:r>
            <a:r>
              <a:rPr lang="en" sz="1200" u="sng" dirty="0">
                <a:solidFill>
                  <a:schemeClr val="hlink"/>
                </a:solidFill>
                <a:latin typeface="Consolas"/>
                <a:ea typeface="Consolas"/>
                <a:cs typeface="Consolas"/>
                <a:sym typeface="Consolas"/>
                <a:hlinkClick r:id="rId3"/>
              </a:rPr>
              <a:t>drawRect()</a:t>
            </a:r>
            <a:r>
              <a:rPr lang="en" sz="1200" dirty="0">
                <a:solidFill>
                  <a:srgbClr val="000000"/>
                </a:solidFill>
              </a:rPr>
              <a:t>, </a:t>
            </a:r>
            <a:r>
              <a:rPr lang="en" sz="1200" u="sng" dirty="0">
                <a:solidFill>
                  <a:schemeClr val="hlink"/>
                </a:solidFill>
                <a:hlinkClick r:id="rId4"/>
              </a:rPr>
              <a:t>drawOval()</a:t>
            </a:r>
            <a:r>
              <a:rPr lang="en" sz="1200" dirty="0">
                <a:solidFill>
                  <a:srgbClr val="000000"/>
                </a:solidFill>
              </a:rPr>
              <a:t>, </a:t>
            </a:r>
            <a:r>
              <a:rPr lang="en" sz="1200" u="sng" dirty="0">
                <a:solidFill>
                  <a:schemeClr val="hlink"/>
                </a:solidFill>
                <a:latin typeface="Consolas"/>
                <a:ea typeface="Consolas"/>
                <a:cs typeface="Consolas"/>
                <a:sym typeface="Consolas"/>
                <a:hlinkClick r:id="rId5"/>
              </a:rPr>
              <a:t>drawArc()</a:t>
            </a:r>
            <a:endParaRPr lang="fr-FR" sz="1050" dirty="0">
              <a:solidFill>
                <a:srgbClr val="565656"/>
              </a:solidFill>
              <a:cs typeface="Calibri" panose="020F0502020204030204" pitchFamily="34" charset="0"/>
            </a:endParaRPr>
          </a:p>
          <a:p>
            <a:pPr marL="171450" indent="-171450">
              <a:buFont typeface="Arial" panose="020B0604020202020204" pitchFamily="34" charset="0"/>
              <a:buChar char="•"/>
            </a:pPr>
            <a:endParaRPr lang="fr-FR" sz="1200" dirty="0">
              <a:solidFill>
                <a:srgbClr val="565656"/>
              </a:solidFill>
              <a:cs typeface="Calibri" panose="020F0502020204030204" pitchFamily="34" charset="0"/>
            </a:endParaRPr>
          </a:p>
          <a:p>
            <a:pPr marL="171450" indent="-171450">
              <a:buFont typeface="Arial" panose="020B0604020202020204" pitchFamily="34" charset="0"/>
              <a:buChar char="•"/>
            </a:pPr>
            <a:r>
              <a:rPr lang="fr-FR" sz="1200" dirty="0">
                <a:cs typeface="Calibri" panose="020F0502020204030204" pitchFamily="34" charset="0"/>
              </a:rPr>
              <a:t>Rempli, souligné, ou les deux </a:t>
            </a:r>
            <a:r>
              <a:rPr lang="en" sz="1200" dirty="0"/>
              <a:t>: </a:t>
            </a:r>
            <a:r>
              <a:rPr lang="en" sz="1200" u="sng" dirty="0">
                <a:solidFill>
                  <a:schemeClr val="hlink"/>
                </a:solidFill>
                <a:sym typeface="Consolas"/>
                <a:hlinkClick r:id="rId6">
                  <a:extLst>
                    <a:ext uri="{A12FA001-AC4F-418D-AE19-62706E023703}">
                      <ahyp:hlinkClr xmlns:ahyp="http://schemas.microsoft.com/office/drawing/2018/hyperlinkcolor" val="tx"/>
                    </a:ext>
                  </a:extLst>
                </a:hlinkClick>
              </a:rPr>
              <a:t>setStyle()</a:t>
            </a:r>
            <a:endParaRPr lang="en" sz="1200" u="sng" dirty="0">
              <a:solidFill>
                <a:schemeClr val="hlink"/>
              </a:solidFill>
              <a:sym typeface="Consolas"/>
            </a:endParaRPr>
          </a:p>
          <a:p>
            <a:pPr marL="171450" indent="-171450">
              <a:buFont typeface="Arial" panose="020B0604020202020204" pitchFamily="34" charset="0"/>
              <a:buChar char="•"/>
            </a:pPr>
            <a:endParaRPr lang="en" sz="1200" u="sng" dirty="0">
              <a:solidFill>
                <a:schemeClr val="hlink"/>
              </a:solidFill>
              <a:sym typeface="Consolas"/>
            </a:endParaRPr>
          </a:p>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mPaint.setStyle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Paint.Style.FILL_AND_STROKE</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mCanvas.drawCircle</a:t>
            </a:r>
            <a:r>
              <a:rPr lang="fr-FR" sz="1200" dirty="0">
                <a:solidFill>
                  <a:srgbClr val="000000"/>
                </a:solidFill>
                <a:latin typeface="Consolas"/>
                <a:ea typeface="Consolas"/>
                <a:cs typeface="Consolas"/>
                <a:sym typeface="Consolas"/>
              </a:rPr>
              <a:t> (x, y, radius, </a:t>
            </a:r>
            <a:r>
              <a:rPr lang="fr-FR" sz="1200" dirty="0" err="1">
                <a:solidFill>
                  <a:srgbClr val="000000"/>
                </a:solidFill>
                <a:latin typeface="Consolas"/>
                <a:ea typeface="Consolas"/>
                <a:cs typeface="Consolas"/>
                <a:sym typeface="Consolas"/>
              </a:rPr>
              <a:t>mPaint</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mRect.set</a:t>
            </a:r>
            <a:r>
              <a:rPr lang="fr-FR" sz="1200" dirty="0">
                <a:solidFill>
                  <a:srgbClr val="000000"/>
                </a:solidFill>
                <a:latin typeface="Consolas"/>
                <a:ea typeface="Consolas"/>
                <a:cs typeface="Consolas"/>
                <a:sym typeface="Consolas"/>
              </a:rPr>
              <a:t> (x, y, </a:t>
            </a:r>
            <a:r>
              <a:rPr lang="fr-FR" sz="1200" dirty="0" err="1">
                <a:solidFill>
                  <a:srgbClr val="000000"/>
                </a:solidFill>
                <a:latin typeface="Consolas"/>
                <a:ea typeface="Consolas"/>
                <a:cs typeface="Consolas"/>
                <a:sym typeface="Consolas"/>
              </a:rPr>
              <a:t>width</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height</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mCanvas.drawRect</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mRect</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mPaint</a:t>
            </a:r>
            <a:r>
              <a:rPr lang="fr-FR" sz="1200" dirty="0">
                <a:solidFill>
                  <a:srgbClr val="000000"/>
                </a:solidFill>
                <a:latin typeface="Consolas"/>
                <a:ea typeface="Consolas"/>
                <a:cs typeface="Consolas"/>
                <a:sym typeface="Consolas"/>
              </a:rPr>
              <a:t>);</a:t>
            </a:r>
            <a:endParaRPr lang="fr-FR" sz="1200" dirty="0">
              <a:solidFill>
                <a:srgbClr val="000000"/>
              </a:solidFill>
              <a:highlight>
                <a:srgbClr val="FFFFFF"/>
              </a:highlight>
              <a:latin typeface="Consolas"/>
              <a:ea typeface="Consolas"/>
              <a:cs typeface="Consolas"/>
              <a:sym typeface="Consolas"/>
            </a:endParaRPr>
          </a:p>
          <a:p>
            <a:endParaRPr lang="fr-FR" sz="1200" u="sng" dirty="0">
              <a:solidFill>
                <a:schemeClr val="hlink"/>
              </a:solidFill>
            </a:endParaRPr>
          </a:p>
        </p:txBody>
      </p:sp>
    </p:spTree>
    <p:extLst>
      <p:ext uri="{BB962C8B-B14F-4D97-AF65-F5344CB8AC3E}">
        <p14:creationId xmlns:p14="http://schemas.microsoft.com/office/powerpoint/2010/main" val="397808468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Dessiner des formes plus complexes à l'aide de la classe Path ;</a:t>
            </a:r>
          </a:p>
          <a:p>
            <a:pPr marL="171450" indent="-171450">
              <a:buFont typeface="Arial" panose="020B0604020202020204" pitchFamily="34" charset="0"/>
              <a:buChar char="•"/>
            </a:pPr>
            <a:r>
              <a:rPr lang="fr-FR" dirty="0">
                <a:solidFill>
                  <a:schemeClr val="tx1"/>
                </a:solidFill>
              </a:rPr>
              <a:t>Définir une forme en ajoutant des lignes et des courbes à un objet Path, puis dessiner la forme en utilisant </a:t>
            </a:r>
            <a:r>
              <a:rPr lang="fr-FR" dirty="0" err="1">
                <a:solidFill>
                  <a:schemeClr val="tx1"/>
                </a:solidFill>
              </a:rPr>
              <a:t>drawPath</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Les chemins peuvent être soulignés, remplis, ou les deux, selon la méthode </a:t>
            </a:r>
            <a:r>
              <a:rPr lang="fr-FR" dirty="0" err="1">
                <a:solidFill>
                  <a:schemeClr val="tx1"/>
                </a:solidFill>
              </a:rPr>
              <a:t>setStyle</a:t>
            </a:r>
            <a:r>
              <a:rPr lang="fr-FR" dirty="0">
                <a:solidFill>
                  <a:schemeClr val="tx1"/>
                </a:solidFill>
              </a:rPr>
              <a:t>().</a:t>
            </a: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Dessiner des formes complexes</a:t>
            </a:r>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Dessiner du texte avec </a:t>
            </a:r>
            <a:r>
              <a:rPr lang="fr-FR" dirty="0" err="1">
                <a:solidFill>
                  <a:srgbClr val="0563C1"/>
                </a:solidFill>
                <a:hlinkClick r:id="rId2">
                  <a:extLst>
                    <a:ext uri="{A12FA001-AC4F-418D-AE19-62706E023703}">
                      <ahyp:hlinkClr xmlns:ahyp="http://schemas.microsoft.com/office/drawing/2018/hyperlinkcolor" val="tx"/>
                    </a:ext>
                  </a:extLst>
                </a:hlinkClick>
              </a:rPr>
              <a:t>drawText</a:t>
            </a:r>
            <a:r>
              <a:rPr lang="fr-FR" dirty="0">
                <a:solidFill>
                  <a:schemeClr val="tx1"/>
                </a:solidFill>
                <a:hlinkClick r:id="rId2">
                  <a:extLst>
                    <a:ext uri="{A12FA001-AC4F-418D-AE19-62706E023703}">
                      <ahyp:hlinkClr xmlns:ahyp="http://schemas.microsoft.com/office/drawing/2018/hyperlinkcolor" val="tx"/>
                    </a:ext>
                  </a:extLst>
                </a:hlinkClick>
              </a:rPr>
              <a:t>()</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Spécifier la police de caractères avec </a:t>
            </a:r>
            <a:r>
              <a:rPr lang="fr-FR" dirty="0" err="1">
                <a:solidFill>
                  <a:srgbClr val="0563C1"/>
                </a:solidFill>
                <a:hlinkClick r:id="rId3">
                  <a:extLst>
                    <a:ext uri="{A12FA001-AC4F-418D-AE19-62706E023703}">
                      <ahyp:hlinkClr xmlns:ahyp="http://schemas.microsoft.com/office/drawing/2018/hyperlinkcolor" val="tx"/>
                    </a:ext>
                  </a:extLst>
                </a:hlinkClick>
              </a:rPr>
              <a:t>setTypeface</a:t>
            </a:r>
            <a:r>
              <a:rPr lang="fr-FR" dirty="0">
                <a:solidFill>
                  <a:schemeClr val="tx1"/>
                </a:solidFill>
                <a:hlinkClick r:id="rId3">
                  <a:extLst>
                    <a:ext uri="{A12FA001-AC4F-418D-AE19-62706E023703}">
                      <ahyp:hlinkClr xmlns:ahyp="http://schemas.microsoft.com/office/drawing/2018/hyperlinkcolor" val="tx"/>
                    </a:ext>
                  </a:extLst>
                </a:hlinkClick>
              </a:rPr>
              <a:t>()</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Définir la couleur du texte avec </a:t>
            </a:r>
            <a:r>
              <a:rPr lang="fr-FR" dirty="0" err="1">
                <a:solidFill>
                  <a:srgbClr val="0563C1"/>
                </a:solidFill>
                <a:hlinkClick r:id="rId4">
                  <a:extLst>
                    <a:ext uri="{A12FA001-AC4F-418D-AE19-62706E023703}">
                      <ahyp:hlinkClr xmlns:ahyp="http://schemas.microsoft.com/office/drawing/2018/hyperlinkcolor" val="tx"/>
                    </a:ext>
                  </a:extLst>
                </a:hlinkClick>
              </a:rPr>
              <a:t>setColor</a:t>
            </a:r>
            <a:r>
              <a:rPr lang="fr-FR" dirty="0">
                <a:solidFill>
                  <a:schemeClr val="tx1"/>
                </a:solidFill>
                <a:hlinkClick r:id="rId4">
                  <a:extLst>
                    <a:ext uri="{A12FA001-AC4F-418D-AE19-62706E023703}">
                      <ahyp:hlinkClr xmlns:ahyp="http://schemas.microsoft.com/office/drawing/2018/hyperlinkcolor" val="tx"/>
                    </a:ext>
                  </a:extLst>
                </a:hlinkClick>
              </a:rPr>
              <a:t>()</a:t>
            </a:r>
            <a:r>
              <a:rPr lang="fr-FR" dirty="0">
                <a:solidFill>
                  <a:schemeClr val="tx1"/>
                </a:solidFill>
              </a:rPr>
              <a:t>.</a:t>
            </a:r>
          </a:p>
          <a:p>
            <a:endParaRPr lang="fr-FR" dirty="0">
              <a:solidFill>
                <a:schemeClr val="tx1"/>
              </a:solidFill>
            </a:endParaRPr>
          </a:p>
          <a:p>
            <a:pPr marL="0" lvl="0" indent="0" algn="l" rtl="0">
              <a:lnSpc>
                <a:spcPct val="115000"/>
              </a:lnSpc>
              <a:spcBef>
                <a:spcPts val="0"/>
              </a:spcBef>
              <a:spcAft>
                <a:spcPts val="0"/>
              </a:spcAft>
              <a:buNone/>
            </a:pPr>
            <a:r>
              <a:rPr lang="fr-FR" dirty="0" err="1">
                <a:solidFill>
                  <a:schemeClr val="tx1"/>
                </a:solidFill>
                <a:latin typeface="Consolas"/>
                <a:ea typeface="Consolas"/>
                <a:cs typeface="Consolas"/>
                <a:sym typeface="Consolas"/>
              </a:rPr>
              <a:t>mPaintText.setColor</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textColor</a:t>
            </a:r>
            <a:r>
              <a:rPr lang="fr-FR"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dirty="0" err="1">
                <a:solidFill>
                  <a:schemeClr val="tx1"/>
                </a:solidFill>
                <a:latin typeface="Consolas"/>
                <a:ea typeface="Consolas"/>
                <a:cs typeface="Consolas"/>
                <a:sym typeface="Consolas"/>
              </a:rPr>
              <a:t>mPaintText.setTypeface</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Typeface.DEFAULT_BOLD</a:t>
            </a:r>
            <a:r>
              <a:rPr lang="fr-FR"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dirty="0" err="1">
                <a:solidFill>
                  <a:schemeClr val="tx1"/>
                </a:solidFill>
                <a:latin typeface="Consolas"/>
                <a:ea typeface="Consolas"/>
                <a:cs typeface="Consolas"/>
                <a:sym typeface="Consolas"/>
              </a:rPr>
              <a:t>mCanvas.drawText</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getString</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R.string.keep_tapping</a:t>
            </a:r>
            <a:r>
              <a:rPr lang="fr-FR" dirty="0">
                <a:solidFill>
                  <a:schemeClr val="tx1"/>
                </a:solidFill>
                <a:latin typeface="Consolas"/>
                <a:ea typeface="Consolas"/>
                <a:cs typeface="Consolas"/>
                <a:sym typeface="Consolas"/>
              </a:rPr>
              <a:t>),</a:t>
            </a:r>
            <a:br>
              <a:rPr lang="fr-FR" dirty="0">
                <a:solidFill>
                  <a:schemeClr val="tx1"/>
                </a:solidFill>
                <a:latin typeface="Consolas"/>
                <a:ea typeface="Consolas"/>
                <a:cs typeface="Consolas"/>
                <a:sym typeface="Consolas"/>
              </a:rPr>
            </a:br>
            <a:r>
              <a:rPr lang="fr-FR" dirty="0">
                <a:solidFill>
                  <a:schemeClr val="tx1"/>
                </a:solidFill>
                <a:latin typeface="Consolas"/>
                <a:ea typeface="Consolas"/>
                <a:cs typeface="Consolas"/>
                <a:sym typeface="Consolas"/>
              </a:rPr>
              <a:t>                           100, 100, </a:t>
            </a:r>
            <a:r>
              <a:rPr lang="fr-FR" dirty="0" err="1">
                <a:solidFill>
                  <a:schemeClr val="tx1"/>
                </a:solidFill>
                <a:latin typeface="Consolas"/>
                <a:ea typeface="Consolas"/>
                <a:cs typeface="Consolas"/>
                <a:sym typeface="Consolas"/>
              </a:rPr>
              <a:t>mPaintText</a:t>
            </a:r>
            <a:r>
              <a:rPr lang="fr-FR" dirty="0">
                <a:solidFill>
                  <a:schemeClr val="tx1"/>
                </a:solidFill>
                <a:latin typeface="Consolas"/>
                <a:ea typeface="Consolas"/>
                <a:cs typeface="Consolas"/>
                <a:sym typeface="Consolas"/>
              </a:rPr>
              <a:t>);</a:t>
            </a:r>
          </a:p>
          <a:p>
            <a:pPr marL="0" lvl="0" indent="0" algn="l" rtl="0">
              <a:spcBef>
                <a:spcPts val="0"/>
              </a:spcBef>
              <a:spcAft>
                <a:spcPts val="0"/>
              </a:spcAft>
              <a:buNone/>
            </a:pPr>
            <a:endParaRPr lang="fr-FR" dirty="0">
              <a:solidFill>
                <a:schemeClr val="tx1"/>
              </a:solidFill>
            </a:endParaRPr>
          </a:p>
          <a:p>
            <a:endParaRPr lang="fr-FR" dirty="0">
              <a:solidFill>
                <a:schemeClr val="tx1"/>
              </a:solidFill>
            </a:endParaRPr>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r>
              <a:rPr lang="fr-FR" dirty="0"/>
              <a:t>Dessiner du texte</a:t>
            </a:r>
          </a:p>
        </p:txBody>
      </p:sp>
    </p:spTree>
    <p:extLst>
      <p:ext uri="{BB962C8B-B14F-4D97-AF65-F5344CB8AC3E}">
        <p14:creationId xmlns:p14="http://schemas.microsoft.com/office/powerpoint/2010/main" val="2809276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Vue supérieure sous le toucher ;</a:t>
            </a:r>
          </a:p>
          <a:p>
            <a:pPr marL="171450" indent="-171450">
              <a:lnSpc>
                <a:spcPct val="200000"/>
              </a:lnSpc>
              <a:buFont typeface="Arial" panose="020B0604020202020204" pitchFamily="34" charset="0"/>
              <a:buChar char="•"/>
            </a:pPr>
            <a:r>
              <a:rPr lang="fr-FR" dirty="0">
                <a:solidFill>
                  <a:schemeClr val="tx1"/>
                </a:solidFill>
              </a:rPr>
              <a:t>Lorsque l'utilisateur soumet une entrée, le focus se déplace vers le voisin le plus proche - la priorité est de gauche à droite, de haut en bas ;</a:t>
            </a:r>
          </a:p>
          <a:p>
            <a:pPr marL="171450" indent="-171450">
              <a:lnSpc>
                <a:spcPct val="200000"/>
              </a:lnSpc>
              <a:buFont typeface="Arial" panose="020B0604020202020204" pitchFamily="34" charset="0"/>
              <a:buChar char="•"/>
            </a:pPr>
            <a:r>
              <a:rPr lang="fr-FR" dirty="0">
                <a:solidFill>
                  <a:schemeClr val="tx1"/>
                </a:solidFill>
              </a:rPr>
              <a:t>Le focus peut changer lorsque l'utilisateur interagit avec un contrôle directionnel.</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Quelle vue est la suivante ?</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228600" indent="-228600">
              <a:lnSpc>
                <a:spcPct val="200000"/>
              </a:lnSpc>
              <a:buFont typeface="Arial" panose="020B0604020202020204" pitchFamily="34" charset="0"/>
              <a:buChar char="•"/>
            </a:pPr>
            <a:r>
              <a:rPr lang="fr-FR" dirty="0">
                <a:solidFill>
                  <a:schemeClr val="tx1"/>
                </a:solidFill>
              </a:rPr>
              <a:t>Indiquer visuellement quelle vue a le focus pour que les utilisateurs sachent où vont leurs données ;</a:t>
            </a:r>
          </a:p>
          <a:p>
            <a:pPr marL="228600" indent="-228600">
              <a:lnSpc>
                <a:spcPct val="200000"/>
              </a:lnSpc>
              <a:buFont typeface="Arial" panose="020B0604020202020204" pitchFamily="34" charset="0"/>
              <a:buChar char="•"/>
            </a:pPr>
            <a:r>
              <a:rPr lang="fr-FR" dirty="0">
                <a:solidFill>
                  <a:schemeClr val="tx1"/>
                </a:solidFill>
              </a:rPr>
              <a:t>Indiquer visuellement quelles vues peuvent avoir le focus aide les utilisateurs à naviguer dans le flux ;</a:t>
            </a:r>
          </a:p>
          <a:p>
            <a:pPr marL="228600" indent="-228600">
              <a:lnSpc>
                <a:spcPct val="200000"/>
              </a:lnSpc>
              <a:buFont typeface="Arial" panose="020B0604020202020204" pitchFamily="34" charset="0"/>
              <a:buChar char="•"/>
            </a:pPr>
            <a:r>
              <a:rPr lang="fr-FR" dirty="0">
                <a:solidFill>
                  <a:schemeClr val="tx1"/>
                </a:solidFill>
              </a:rPr>
              <a:t>Prévisible et logique - pas de surprise !</a:t>
            </a: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a:t>Guider les utilisateurs</a:t>
            </a:r>
          </a:p>
        </p:txBody>
      </p:sp>
    </p:spTree>
    <p:extLst>
      <p:ext uri="{BB962C8B-B14F-4D97-AF65-F5344CB8AC3E}">
        <p14:creationId xmlns:p14="http://schemas.microsoft.com/office/powerpoint/2010/main" val="201848750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Utiliser</a:t>
            </a:r>
            <a:r>
              <a:rPr lang="fr-FR" dirty="0"/>
              <a:t> </a:t>
            </a:r>
            <a:r>
              <a:rPr lang="fr-FR" dirty="0">
                <a:hlinkClick r:id="rId2"/>
              </a:rPr>
              <a:t>translate() </a:t>
            </a:r>
            <a:r>
              <a:rPr lang="fr-FR" dirty="0">
                <a:solidFill>
                  <a:schemeClr val="tx1"/>
                </a:solidFill>
              </a:rPr>
              <a:t>pour déplacer l'origine du </a:t>
            </a:r>
            <a:r>
              <a:rPr lang="fr-FR" dirty="0" err="1">
                <a:solidFill>
                  <a:schemeClr val="tx1"/>
                </a:solidFill>
              </a:rPr>
              <a:t>canvas</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Utiliser pour dessiner la même forme à différents endroits :</a:t>
            </a:r>
          </a:p>
          <a:p>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canvas.translate</a:t>
            </a:r>
            <a:r>
              <a:rPr lang="fr-FR" dirty="0">
                <a:solidFill>
                  <a:schemeClr val="tx1"/>
                </a:solidFill>
                <a:latin typeface="Consolas"/>
                <a:ea typeface="Consolas"/>
                <a:cs typeface="Consolas"/>
                <a:sym typeface="Consolas"/>
              </a:rPr>
              <a:t>(dx, </a:t>
            </a:r>
            <a:r>
              <a:rPr lang="fr-FR" dirty="0" err="1">
                <a:solidFill>
                  <a:schemeClr val="tx1"/>
                </a:solidFill>
                <a:latin typeface="Consolas"/>
                <a:ea typeface="Consolas"/>
                <a:cs typeface="Consolas"/>
                <a:sym typeface="Consolas"/>
              </a:rPr>
              <a:t>dy</a:t>
            </a:r>
            <a:r>
              <a:rPr lang="fr-FR" dirty="0">
                <a:solidFill>
                  <a:schemeClr val="tx1"/>
                </a:solidFill>
                <a:latin typeface="Consolas"/>
                <a:ea typeface="Consolas"/>
                <a:cs typeface="Consolas"/>
                <a:sym typeface="Consolas"/>
              </a:rPr>
              <a:t>);</a:t>
            </a:r>
          </a:p>
          <a:p>
            <a:endParaRPr lang="fr-FR" dirty="0">
              <a:solidFill>
                <a:srgbClr val="000000"/>
              </a:solidFill>
              <a:latin typeface="Consolas"/>
              <a:ea typeface="Consolas"/>
              <a:cs typeface="Consolas"/>
              <a:sym typeface="Consolas"/>
            </a:endParaRPr>
          </a:p>
          <a:p>
            <a:endParaRPr lang="fr-FR" dirty="0">
              <a:solidFill>
                <a:srgbClr val="000000"/>
              </a:solidFill>
              <a:latin typeface="Consolas"/>
              <a:ea typeface="Consolas"/>
              <a:cs typeface="Consolas"/>
              <a:sym typeface="Consolas"/>
            </a:endParaRPr>
          </a:p>
          <a:p>
            <a:endParaRPr lang="fr-FR" dirty="0">
              <a:solidFill>
                <a:srgbClr val="000000"/>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600" b="1" dirty="0">
                <a:solidFill>
                  <a:srgbClr val="FF7800"/>
                </a:solidFill>
              </a:rPr>
              <a:t>Transformations: </a:t>
            </a:r>
            <a:r>
              <a:rPr lang="fr-FR" sz="1600" b="1" dirty="0" err="1">
                <a:solidFill>
                  <a:srgbClr val="FF7800"/>
                </a:solidFill>
              </a:rPr>
              <a:t>skew</a:t>
            </a:r>
            <a:r>
              <a:rPr lang="fr-FR" sz="1600" b="1" dirty="0">
                <a:solidFill>
                  <a:srgbClr val="FF7800"/>
                </a:solidFill>
              </a:rPr>
              <a:t>()</a:t>
            </a:r>
            <a:endParaRPr lang="fr-FR" dirty="0"/>
          </a:p>
          <a:p>
            <a:pPr marL="171450" lvl="0" indent="-171450" algn="l" rtl="0">
              <a:spcBef>
                <a:spcPts val="0"/>
              </a:spcBef>
              <a:spcAft>
                <a:spcPts val="0"/>
              </a:spcAft>
              <a:buClr>
                <a:schemeClr val="dk1"/>
              </a:buClr>
              <a:buSzPts val="1100"/>
              <a:buFont typeface="Arial" panose="020B0604020202020204" pitchFamily="34" charset="0"/>
              <a:buChar char="•"/>
            </a:pPr>
            <a:r>
              <a:rPr lang="fr-FR" dirty="0">
                <a:solidFill>
                  <a:schemeClr val="tx1"/>
                </a:solidFill>
              </a:rPr>
              <a:t>Incliner le </a:t>
            </a:r>
            <a:r>
              <a:rPr lang="fr-FR" dirty="0" err="1">
                <a:solidFill>
                  <a:schemeClr val="tx1"/>
                </a:solidFill>
              </a:rPr>
              <a:t>canvas</a:t>
            </a:r>
            <a:r>
              <a:rPr lang="fr-FR" dirty="0">
                <a:solidFill>
                  <a:schemeClr val="tx1"/>
                </a:solidFill>
              </a:rPr>
              <a:t> en appelant la méthode </a:t>
            </a:r>
            <a:r>
              <a:rPr lang="fr-FR" dirty="0" err="1">
                <a:hlinkClick r:id="rId3"/>
              </a:rPr>
              <a:t>skew</a:t>
            </a:r>
            <a:r>
              <a:rPr lang="fr-FR" dirty="0">
                <a:hlinkClick r:id="rId3"/>
              </a:rPr>
              <a:t>() </a:t>
            </a:r>
            <a:r>
              <a:rPr lang="fr-FR" dirty="0"/>
              <a:t>;</a:t>
            </a:r>
          </a:p>
          <a:p>
            <a:pPr marL="171450" lvl="0" indent="-171450" algn="l" rtl="0">
              <a:spcBef>
                <a:spcPts val="0"/>
              </a:spcBef>
              <a:spcAft>
                <a:spcPts val="0"/>
              </a:spcAft>
              <a:buClr>
                <a:schemeClr val="dk1"/>
              </a:buClr>
              <a:buSzPts val="1100"/>
              <a:buFont typeface="Arial" panose="020B0604020202020204" pitchFamily="34" charset="0"/>
              <a:buChar char="•"/>
            </a:pPr>
            <a:r>
              <a:rPr lang="fr-FR" dirty="0">
                <a:solidFill>
                  <a:schemeClr val="tx1"/>
                </a:solidFill>
              </a:rPr>
              <a:t>Avec </a:t>
            </a:r>
            <a:r>
              <a:rPr lang="fr-FR" dirty="0" err="1">
                <a:solidFill>
                  <a:schemeClr val="tx1"/>
                </a:solidFill>
              </a:rPr>
              <a:t>skew</a:t>
            </a:r>
            <a:r>
              <a:rPr lang="fr-FR" dirty="0">
                <a:solidFill>
                  <a:schemeClr val="tx1"/>
                </a:solidFill>
              </a:rPr>
              <a:t>(), il est possible d'obtenir des effets de texte intéressants :</a:t>
            </a:r>
          </a:p>
          <a:p>
            <a:pPr algn="l">
              <a:spcBef>
                <a:spcPts val="0"/>
              </a:spcBef>
              <a:buClr>
                <a:schemeClr val="dk1"/>
              </a:buClr>
              <a:buSzPts val="1100"/>
            </a:pPr>
            <a:r>
              <a:rPr lang="fr-FR" dirty="0">
                <a:solidFill>
                  <a:schemeClr val="tx1"/>
                </a:solidFill>
                <a:sym typeface="Consolas"/>
              </a:rPr>
              <a:t>     </a:t>
            </a:r>
            <a:r>
              <a:rPr lang="fr-FR" dirty="0" err="1">
                <a:solidFill>
                  <a:schemeClr val="tx1"/>
                </a:solidFill>
                <a:latin typeface="Consolas"/>
                <a:ea typeface="Consolas"/>
                <a:cs typeface="Consolas"/>
                <a:sym typeface="Consolas"/>
              </a:rPr>
              <a:t>canvas.skew</a:t>
            </a:r>
            <a:r>
              <a:rPr lang="fr-FR" dirty="0">
                <a:solidFill>
                  <a:schemeClr val="tx1"/>
                </a:solidFill>
                <a:latin typeface="Consolas"/>
                <a:ea typeface="Consolas"/>
                <a:cs typeface="Consolas"/>
                <a:sym typeface="Consolas"/>
              </a:rPr>
              <a:t>(0.2f, 0.3f);</a:t>
            </a:r>
          </a:p>
          <a:p>
            <a:pPr lvl="0" algn="l" rtl="0">
              <a:spcBef>
                <a:spcPts val="0"/>
              </a:spcBef>
              <a:spcAft>
                <a:spcPts val="0"/>
              </a:spcAft>
              <a:buClr>
                <a:schemeClr val="dk1"/>
              </a:buClr>
              <a:buSzPts val="1100"/>
            </a:pPr>
            <a:endParaRPr lang="fr-FR" dirty="0"/>
          </a:p>
          <a:p>
            <a:pPr marL="0" lvl="0" indent="0" algn="l" rtl="0">
              <a:spcBef>
                <a:spcPts val="0"/>
              </a:spcBef>
              <a:spcAft>
                <a:spcPts val="0"/>
              </a:spcAft>
              <a:buClr>
                <a:schemeClr val="dk1"/>
              </a:buClr>
              <a:buSzPts val="1100"/>
              <a:buFont typeface="Arial"/>
              <a:buNone/>
            </a:pPr>
            <a:endParaRPr lang="fr-FR" sz="1600" b="1" dirty="0">
              <a:solidFill>
                <a:srgbClr val="FF7800"/>
              </a:solidFill>
            </a:endParaRPr>
          </a:p>
          <a:p>
            <a:pPr marL="0" lvl="0" indent="0" algn="l" rtl="0">
              <a:spcBef>
                <a:spcPts val="0"/>
              </a:spcBef>
              <a:spcAft>
                <a:spcPts val="0"/>
              </a:spcAft>
              <a:buClr>
                <a:schemeClr val="dk1"/>
              </a:buClr>
              <a:buSzPts val="1100"/>
              <a:buFont typeface="Arial"/>
              <a:buNone/>
            </a:pPr>
            <a:endParaRPr lang="fr-FR" dirty="0"/>
          </a:p>
          <a:p>
            <a:endParaRPr lang="fr-FR" dirty="0">
              <a:solidFill>
                <a:srgbClr val="000000"/>
              </a:solidFill>
              <a:latin typeface="Consolas"/>
              <a:ea typeface="Consolas"/>
              <a:cs typeface="Consolas"/>
              <a:sym typeface="Consolas"/>
            </a:endParaRPr>
          </a:p>
          <a:p>
            <a:endParaRPr lang="fr-FR" dirty="0"/>
          </a:p>
          <a:p>
            <a:pPr marL="171450" indent="-171450">
              <a:buFont typeface="Arial" panose="020B0604020202020204" pitchFamily="34" charset="0"/>
              <a:buChar char="•"/>
            </a:pPr>
            <a:endParaRPr lang="fr-FR" dirty="0"/>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en" dirty="0"/>
              <a:t>Transformations: translate()</a:t>
            </a:r>
            <a:endParaRPr lang="fr-FR" dirty="0"/>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Utiliser</a:t>
            </a:r>
            <a:r>
              <a:rPr lang="fr-FR" dirty="0"/>
              <a:t> </a:t>
            </a:r>
            <a:r>
              <a:rPr lang="fr-FR" dirty="0" err="1">
                <a:hlinkClick r:id="rId4"/>
              </a:rPr>
              <a:t>rotate</a:t>
            </a:r>
            <a:r>
              <a:rPr lang="fr-FR" dirty="0">
                <a:hlinkClick r:id="rId4"/>
              </a:rPr>
              <a:t>()</a:t>
            </a:r>
            <a:r>
              <a:rPr lang="fr-FR" dirty="0"/>
              <a:t> </a:t>
            </a:r>
            <a:r>
              <a:rPr lang="fr-FR" dirty="0">
                <a:solidFill>
                  <a:schemeClr val="tx1"/>
                </a:solidFill>
              </a:rPr>
              <a:t>pour faire pivoter le </a:t>
            </a:r>
            <a:r>
              <a:rPr lang="fr-FR" dirty="0" err="1">
                <a:solidFill>
                  <a:schemeClr val="tx1"/>
                </a:solidFill>
              </a:rPr>
              <a:t>canvas</a:t>
            </a:r>
            <a:r>
              <a:rPr lang="fr-FR" dirty="0">
                <a:solidFill>
                  <a:schemeClr val="tx1"/>
                </a:solidFill>
              </a:rPr>
              <a:t> d'un certain nombre de degrés :</a:t>
            </a:r>
          </a:p>
          <a:p>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canvas.rotate</a:t>
            </a:r>
            <a:r>
              <a:rPr lang="fr-FR" dirty="0">
                <a:solidFill>
                  <a:schemeClr val="tx1"/>
                </a:solidFill>
                <a:latin typeface="Consolas"/>
                <a:ea typeface="Consolas"/>
                <a:cs typeface="Consolas"/>
                <a:sym typeface="Consolas"/>
              </a:rPr>
              <a:t>(180); </a:t>
            </a:r>
          </a:p>
          <a:p>
            <a:endParaRPr lang="fr-FR" dirty="0"/>
          </a:p>
          <a:p>
            <a:endParaRPr lang="fr-FR" dirty="0"/>
          </a:p>
          <a:p>
            <a:endParaRPr lang="fr-FR" dirty="0"/>
          </a:p>
          <a:p>
            <a:endParaRPr lang="fr-FR" sz="1600" b="1" dirty="0">
              <a:solidFill>
                <a:srgbClr val="FF7800"/>
              </a:solidFill>
            </a:endParaRPr>
          </a:p>
          <a:p>
            <a:r>
              <a:rPr lang="fr-FR" sz="1600" b="1" dirty="0">
                <a:solidFill>
                  <a:srgbClr val="FF7800"/>
                </a:solidFill>
              </a:rPr>
              <a:t>Combiner les transformations</a:t>
            </a:r>
          </a:p>
          <a:p>
            <a:pPr marL="0" lvl="0" indent="0" algn="l" rtl="0">
              <a:spcBef>
                <a:spcPts val="0"/>
              </a:spcBef>
              <a:spcAft>
                <a:spcPts val="0"/>
              </a:spcAft>
              <a:buNone/>
            </a:pPr>
            <a:r>
              <a:rPr lang="fr-FR" dirty="0" err="1">
                <a:solidFill>
                  <a:schemeClr val="tx1"/>
                </a:solidFill>
                <a:latin typeface="Consolas"/>
                <a:ea typeface="Consolas"/>
                <a:cs typeface="Consolas"/>
                <a:sym typeface="Consolas"/>
              </a:rPr>
              <a:t>mPaint.setTextSize</a:t>
            </a:r>
            <a:r>
              <a:rPr lang="fr-FR" dirty="0">
                <a:solidFill>
                  <a:schemeClr val="tx1"/>
                </a:solidFill>
                <a:latin typeface="Consolas"/>
                <a:ea typeface="Consolas"/>
                <a:cs typeface="Consolas"/>
                <a:sym typeface="Consolas"/>
              </a:rPr>
              <a:t>(120);</a:t>
            </a:r>
          </a:p>
          <a:p>
            <a:pPr marL="0" lvl="0" indent="0" algn="l" rtl="0">
              <a:spcBef>
                <a:spcPts val="0"/>
              </a:spcBef>
              <a:spcAft>
                <a:spcPts val="0"/>
              </a:spcAft>
              <a:buNone/>
            </a:pPr>
            <a:r>
              <a:rPr lang="fr-FR" dirty="0" err="1">
                <a:solidFill>
                  <a:schemeClr val="tx1"/>
                </a:solidFill>
                <a:latin typeface="Consolas"/>
                <a:ea typeface="Consolas"/>
                <a:cs typeface="Consolas"/>
                <a:sym typeface="Consolas"/>
              </a:rPr>
              <a:t>canvas.translate</a:t>
            </a:r>
            <a:r>
              <a:rPr lang="fr-FR" dirty="0">
                <a:solidFill>
                  <a:schemeClr val="tx1"/>
                </a:solidFill>
                <a:latin typeface="Consolas"/>
                <a:ea typeface="Consolas"/>
                <a:cs typeface="Consolas"/>
                <a:sym typeface="Consolas"/>
              </a:rPr>
              <a:t>(100, 1800);</a:t>
            </a:r>
          </a:p>
          <a:p>
            <a:pPr marL="0" lvl="0" indent="0" algn="l" rtl="0">
              <a:spcBef>
                <a:spcPts val="0"/>
              </a:spcBef>
              <a:spcAft>
                <a:spcPts val="0"/>
              </a:spcAft>
              <a:buNone/>
            </a:pPr>
            <a:r>
              <a:rPr lang="fr-FR" dirty="0" err="1">
                <a:solidFill>
                  <a:schemeClr val="tx1"/>
                </a:solidFill>
                <a:latin typeface="Consolas"/>
                <a:ea typeface="Consolas"/>
                <a:cs typeface="Consolas"/>
                <a:sym typeface="Consolas"/>
              </a:rPr>
              <a:t>canvas.skew</a:t>
            </a:r>
            <a:r>
              <a:rPr lang="fr-FR" dirty="0">
                <a:solidFill>
                  <a:schemeClr val="tx1"/>
                </a:solidFill>
                <a:latin typeface="Consolas"/>
                <a:ea typeface="Consolas"/>
                <a:cs typeface="Consolas"/>
                <a:sym typeface="Consolas"/>
              </a:rPr>
              <a:t>(0.2f, 0.3f);</a:t>
            </a:r>
          </a:p>
          <a:p>
            <a:pPr marL="0" lvl="0" indent="0" algn="l" rtl="0">
              <a:spcBef>
                <a:spcPts val="0"/>
              </a:spcBef>
              <a:spcAft>
                <a:spcPts val="0"/>
              </a:spcAft>
              <a:buNone/>
            </a:pPr>
            <a:r>
              <a:rPr lang="fr-FR" dirty="0" err="1">
                <a:solidFill>
                  <a:schemeClr val="tx1"/>
                </a:solidFill>
                <a:latin typeface="Consolas"/>
                <a:ea typeface="Consolas"/>
                <a:cs typeface="Consolas"/>
                <a:sym typeface="Consolas"/>
              </a:rPr>
              <a:t>canvas.drawText</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Transformed</a:t>
            </a:r>
            <a:r>
              <a:rPr lang="fr-FR" dirty="0">
                <a:solidFill>
                  <a:schemeClr val="tx1"/>
                </a:solidFill>
                <a:latin typeface="Consolas"/>
                <a:ea typeface="Consolas"/>
                <a:cs typeface="Consolas"/>
                <a:sym typeface="Consolas"/>
              </a:rPr>
              <a:t>", 400, 60, </a:t>
            </a:r>
            <a:r>
              <a:rPr lang="fr-FR" dirty="0" err="1">
                <a:solidFill>
                  <a:schemeClr val="tx1"/>
                </a:solidFill>
                <a:latin typeface="Consolas"/>
                <a:ea typeface="Consolas"/>
                <a:cs typeface="Consolas"/>
                <a:sym typeface="Consolas"/>
              </a:rPr>
              <a:t>mPaint</a:t>
            </a:r>
            <a:r>
              <a:rPr lang="fr-FR" dirty="0">
                <a:solidFill>
                  <a:schemeClr val="tx1"/>
                </a:solidFill>
                <a:latin typeface="Consolas"/>
                <a:ea typeface="Consolas"/>
                <a:cs typeface="Consolas"/>
                <a:sym typeface="Consolas"/>
              </a:rPr>
              <a:t>);</a:t>
            </a:r>
          </a:p>
          <a:p>
            <a:endParaRPr lang="fr-FR" dirty="0"/>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a:t>Transformations: </a:t>
            </a:r>
            <a:r>
              <a:rPr lang="fr-FR" dirty="0" err="1"/>
              <a:t>rotate</a:t>
            </a:r>
            <a:r>
              <a:rPr lang="fr-FR" dirty="0"/>
              <a:t>()</a:t>
            </a:r>
          </a:p>
        </p:txBody>
      </p:sp>
      <p:pic>
        <p:nvPicPr>
          <p:cNvPr id="8" name="Google Shape;504;p78">
            <a:extLst>
              <a:ext uri="{FF2B5EF4-FFF2-40B4-BE49-F238E27FC236}">
                <a16:creationId xmlns:a16="http://schemas.microsoft.com/office/drawing/2014/main" id="{208221AA-1BD9-F395-8673-98672F3CA70F}"/>
              </a:ext>
            </a:extLst>
          </p:cNvPr>
          <p:cNvPicPr preferRelativeResize="0"/>
          <p:nvPr/>
        </p:nvPicPr>
        <p:blipFill rotWithShape="1">
          <a:blip r:embed="rId5">
            <a:alphaModFix/>
          </a:blip>
          <a:srcRect r="69938"/>
          <a:stretch/>
        </p:blipFill>
        <p:spPr>
          <a:xfrm>
            <a:off x="2130611" y="4644729"/>
            <a:ext cx="1173950" cy="1193225"/>
          </a:xfrm>
          <a:prstGeom prst="rect">
            <a:avLst/>
          </a:prstGeom>
          <a:noFill/>
          <a:ln>
            <a:noFill/>
          </a:ln>
        </p:spPr>
      </p:pic>
    </p:spTree>
    <p:extLst>
      <p:ext uri="{BB962C8B-B14F-4D97-AF65-F5344CB8AC3E}">
        <p14:creationId xmlns:p14="http://schemas.microsoft.com/office/powerpoint/2010/main" val="177687059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r>
              <a:rPr lang="fr-FR" dirty="0">
                <a:solidFill>
                  <a:schemeClr val="tx1"/>
                </a:solidFill>
              </a:rPr>
              <a:t>Le </a:t>
            </a:r>
            <a:r>
              <a:rPr lang="fr-FR" dirty="0" err="1">
                <a:solidFill>
                  <a:schemeClr val="tx1"/>
                </a:solidFill>
              </a:rPr>
              <a:t>clipping</a:t>
            </a:r>
            <a:r>
              <a:rPr lang="fr-FR" dirty="0">
                <a:solidFill>
                  <a:schemeClr val="tx1"/>
                </a:solidFill>
              </a:rPr>
              <a:t> est un moyen de définir les régions d'une image, d'un </a:t>
            </a:r>
            <a:r>
              <a:rPr lang="fr-FR" dirty="0" err="1">
                <a:solidFill>
                  <a:schemeClr val="tx1"/>
                </a:solidFill>
              </a:rPr>
              <a:t>canvas</a:t>
            </a:r>
            <a:r>
              <a:rPr lang="fr-FR" dirty="0">
                <a:solidFill>
                  <a:schemeClr val="tx1"/>
                </a:solidFill>
              </a:rPr>
              <a:t> ou d'un bitmap qui sont dessinées ou non à l'écran.</a:t>
            </a:r>
          </a:p>
          <a:p>
            <a:pPr marL="171450" indent="-171450">
              <a:buFont typeface="Arial" panose="020B0604020202020204" pitchFamily="34" charset="0"/>
              <a:buChar char="•"/>
            </a:pPr>
            <a:r>
              <a:rPr lang="fr-FR" dirty="0">
                <a:solidFill>
                  <a:schemeClr val="tx1"/>
                </a:solidFill>
              </a:rPr>
              <a:t>Réduire la surimpression ;</a:t>
            </a:r>
          </a:p>
          <a:p>
            <a:pPr marL="171450" indent="-171450">
              <a:buFont typeface="Arial" panose="020B0604020202020204" pitchFamily="34" charset="0"/>
              <a:buChar char="•"/>
            </a:pPr>
            <a:r>
              <a:rPr lang="fr-FR" dirty="0">
                <a:solidFill>
                  <a:schemeClr val="tx1"/>
                </a:solidFill>
              </a:rPr>
              <a:t>Améliorer les performances en dessinant moins ;</a:t>
            </a:r>
          </a:p>
          <a:p>
            <a:pPr marL="171450" indent="-171450">
              <a:buFont typeface="Arial" panose="020B0604020202020204" pitchFamily="34" charset="0"/>
              <a:buChar char="•"/>
            </a:pPr>
            <a:r>
              <a:rPr lang="fr-FR" dirty="0">
                <a:solidFill>
                  <a:schemeClr val="tx1"/>
                </a:solidFill>
              </a:rPr>
              <a:t>Créer des effets et des animations intéressants pour l'interface utilisateur.</a:t>
            </a:r>
          </a:p>
          <a:p>
            <a:endParaRPr lang="fr-FR" dirty="0">
              <a:solidFill>
                <a:schemeClr val="tx1"/>
              </a:solidFill>
            </a:endParaRP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err="1"/>
              <a:t>Clipping</a:t>
            </a:r>
            <a:r>
              <a:rPr lang="fr-FR" dirty="0"/>
              <a:t> </a:t>
            </a:r>
          </a:p>
        </p:txBody>
      </p:sp>
      <p:pic>
        <p:nvPicPr>
          <p:cNvPr id="4" name="Google Shape;527;p81">
            <a:extLst>
              <a:ext uri="{FF2B5EF4-FFF2-40B4-BE49-F238E27FC236}">
                <a16:creationId xmlns:a16="http://schemas.microsoft.com/office/drawing/2014/main" id="{CE443C91-3329-E24C-8F69-CD9FC15BCB68}"/>
              </a:ext>
            </a:extLst>
          </p:cNvPr>
          <p:cNvPicPr preferRelativeResize="0">
            <a:picLocks noGrp="1"/>
          </p:cNvPicPr>
          <p:nvPr>
            <p:ph sz="quarter" idx="14"/>
          </p:nvPr>
        </p:nvPicPr>
        <p:blipFill>
          <a:blip r:embed="rId2">
            <a:alphaModFix/>
          </a:blip>
          <a:stretch>
            <a:fillRect/>
          </a:stretch>
        </p:blipFill>
        <p:spPr>
          <a:xfrm>
            <a:off x="7489286" y="1943100"/>
            <a:ext cx="2734753" cy="4514850"/>
          </a:xfrm>
          <a:prstGeom prst="rect">
            <a:avLst/>
          </a:prstGeom>
          <a:noFill/>
          <a:ln>
            <a:noFill/>
          </a:ln>
        </p:spPr>
      </p:pic>
    </p:spTree>
    <p:extLst>
      <p:ext uri="{BB962C8B-B14F-4D97-AF65-F5344CB8AC3E}">
        <p14:creationId xmlns:p14="http://schemas.microsoft.com/office/powerpoint/2010/main" val="413108654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Ne dessiner que les parties visibles des cartes ;</a:t>
            </a:r>
          </a:p>
          <a:p>
            <a:pPr marL="171450" indent="-171450">
              <a:buFont typeface="Arial" panose="020B0604020202020204" pitchFamily="34" charset="0"/>
              <a:buChar char="•"/>
            </a:pPr>
            <a:r>
              <a:rPr lang="fr-FR" dirty="0">
                <a:solidFill>
                  <a:schemeClr val="tx1"/>
                </a:solidFill>
              </a:rPr>
              <a:t>Afficher uniquement les parties pertinentes d'une image ;</a:t>
            </a:r>
          </a:p>
          <a:p>
            <a:pPr marL="171450" indent="-171450">
              <a:buFont typeface="Arial" panose="020B0604020202020204" pitchFamily="34" charset="0"/>
              <a:buChar char="•"/>
            </a:pPr>
            <a:r>
              <a:rPr lang="fr-FR" dirty="0">
                <a:solidFill>
                  <a:schemeClr val="tx1"/>
                </a:solidFill>
              </a:rPr>
              <a:t>Définir une région d'écrêtage de n'importe quelle forme.</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À quoi sert le clippage ?</a:t>
            </a:r>
          </a:p>
          <a:p>
            <a:endParaRPr lang="fr-FR" dirty="0"/>
          </a:p>
        </p:txBody>
      </p:sp>
      <p:pic>
        <p:nvPicPr>
          <p:cNvPr id="4" name="Google Shape;535;p82">
            <a:extLst>
              <a:ext uri="{FF2B5EF4-FFF2-40B4-BE49-F238E27FC236}">
                <a16:creationId xmlns:a16="http://schemas.microsoft.com/office/drawing/2014/main" id="{3EC158C3-F3E5-02A3-5332-45E96F7F53F1}"/>
              </a:ext>
            </a:extLst>
          </p:cNvPr>
          <p:cNvPicPr preferRelativeResize="0"/>
          <p:nvPr/>
        </p:nvPicPr>
        <p:blipFill>
          <a:blip r:embed="rId2">
            <a:alphaModFix/>
          </a:blip>
          <a:stretch>
            <a:fillRect/>
          </a:stretch>
        </p:blipFill>
        <p:spPr>
          <a:xfrm>
            <a:off x="7520448" y="2316512"/>
            <a:ext cx="2600325" cy="1914525"/>
          </a:xfrm>
          <a:prstGeom prst="rect">
            <a:avLst/>
          </a:prstGeom>
          <a:noFill/>
          <a:ln>
            <a:noFill/>
          </a:ln>
        </p:spPr>
      </p:pic>
      <p:pic>
        <p:nvPicPr>
          <p:cNvPr id="8" name="Google Shape;536;p82">
            <a:extLst>
              <a:ext uri="{FF2B5EF4-FFF2-40B4-BE49-F238E27FC236}">
                <a16:creationId xmlns:a16="http://schemas.microsoft.com/office/drawing/2014/main" id="{F4095DC3-250C-EA1A-518D-BDFB59625E2B}"/>
              </a:ext>
            </a:extLst>
          </p:cNvPr>
          <p:cNvPicPr preferRelativeResize="0"/>
          <p:nvPr/>
        </p:nvPicPr>
        <p:blipFill>
          <a:blip r:embed="rId3">
            <a:alphaModFix/>
          </a:blip>
          <a:stretch>
            <a:fillRect/>
          </a:stretch>
        </p:blipFill>
        <p:spPr>
          <a:xfrm>
            <a:off x="7462986" y="4354887"/>
            <a:ext cx="2715250" cy="1649700"/>
          </a:xfrm>
          <a:prstGeom prst="rect">
            <a:avLst/>
          </a:prstGeom>
          <a:noFill/>
          <a:ln>
            <a:noFill/>
          </a:ln>
        </p:spPr>
      </p:pic>
    </p:spTree>
    <p:extLst>
      <p:ext uri="{BB962C8B-B14F-4D97-AF65-F5344CB8AC3E}">
        <p14:creationId xmlns:p14="http://schemas.microsoft.com/office/powerpoint/2010/main" val="36694462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Utiliser </a:t>
            </a:r>
            <a:r>
              <a:rPr lang="fr-FR" dirty="0" err="1">
                <a:solidFill>
                  <a:schemeClr val="tx1"/>
                </a:solidFill>
              </a:rPr>
              <a:t>canvas</a:t>
            </a:r>
            <a:r>
              <a:rPr lang="fr-FR" dirty="0" err="1"/>
              <a:t>.</a:t>
            </a:r>
            <a:r>
              <a:rPr lang="fr-FR" dirty="0" err="1">
                <a:hlinkClick r:id="rId2"/>
              </a:rPr>
              <a:t>clipRect</a:t>
            </a:r>
            <a:r>
              <a:rPr lang="fr-FR" dirty="0">
                <a:hlinkClick r:id="rId2"/>
              </a:rPr>
              <a:t>() </a:t>
            </a:r>
            <a:r>
              <a:rPr lang="fr-FR" dirty="0">
                <a:solidFill>
                  <a:schemeClr val="tx1"/>
                </a:solidFill>
              </a:rPr>
              <a:t>pour définir une région d'écrêtage rectangulaire.</a:t>
            </a:r>
          </a:p>
          <a:p>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canvas.clipRect</a:t>
            </a:r>
            <a:r>
              <a:rPr lang="en-US" dirty="0">
                <a:solidFill>
                  <a:schemeClr val="tx1"/>
                </a:solidFill>
                <a:latin typeface="Consolas"/>
                <a:ea typeface="Consolas"/>
                <a:cs typeface="Consolas"/>
                <a:sym typeface="Consolas"/>
              </a:rPr>
              <a:t>(x, Y, right, bottom);</a:t>
            </a:r>
          </a:p>
          <a:p>
            <a:endParaRPr lang="fr-FR" dirty="0"/>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en" dirty="0"/>
              <a:t>clipRect()</a:t>
            </a:r>
            <a:endParaRPr lang="fr-FR" dirty="0"/>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Utiliser </a:t>
            </a:r>
            <a:r>
              <a:rPr lang="fr-FR" dirty="0" err="1">
                <a:solidFill>
                  <a:schemeClr val="tx1"/>
                </a:solidFill>
              </a:rPr>
              <a:t>canvas</a:t>
            </a:r>
            <a:r>
              <a:rPr lang="fr-FR" dirty="0" err="1"/>
              <a:t>.</a:t>
            </a:r>
            <a:r>
              <a:rPr lang="fr-FR" dirty="0" err="1">
                <a:hlinkClick r:id="rId3"/>
              </a:rPr>
              <a:t>clipPath</a:t>
            </a:r>
            <a:r>
              <a:rPr lang="fr-FR" dirty="0">
                <a:hlinkClick r:id="rId3"/>
              </a:rPr>
              <a:t>() </a:t>
            </a:r>
            <a:r>
              <a:rPr lang="fr-FR" dirty="0">
                <a:solidFill>
                  <a:schemeClr val="tx1"/>
                </a:solidFill>
              </a:rPr>
              <a:t>pour créer une région d'écrêtage personnalisée :</a:t>
            </a:r>
          </a:p>
          <a:p>
            <a:r>
              <a:rPr lang="fr-FR" dirty="0" err="1">
                <a:solidFill>
                  <a:schemeClr val="tx1"/>
                </a:solidFill>
                <a:latin typeface="Consolas"/>
                <a:ea typeface="Consolas"/>
                <a:cs typeface="Consolas"/>
                <a:sym typeface="Consolas"/>
              </a:rPr>
              <a:t>mPath.addCircle</a:t>
            </a:r>
            <a:r>
              <a:rPr lang="fr-FR" dirty="0">
                <a:solidFill>
                  <a:schemeClr val="tx1"/>
                </a:solidFill>
                <a:latin typeface="Consolas"/>
                <a:ea typeface="Consolas"/>
                <a:cs typeface="Consolas"/>
                <a:sym typeface="Consolas"/>
              </a:rPr>
              <a:t>(radius, x, y, </a:t>
            </a:r>
            <a:r>
              <a:rPr lang="fr-FR" dirty="0" err="1">
                <a:solidFill>
                  <a:schemeClr val="tx1"/>
                </a:solidFill>
                <a:latin typeface="Consolas"/>
                <a:ea typeface="Consolas"/>
                <a:cs typeface="Consolas"/>
                <a:sym typeface="Consolas"/>
              </a:rPr>
              <a:t>Path.Direction.CCW</a:t>
            </a:r>
            <a:r>
              <a:rPr lang="fr-FR" dirty="0">
                <a:solidFill>
                  <a:schemeClr val="tx1"/>
                </a:solidFill>
                <a:latin typeface="Consolas"/>
                <a:ea typeface="Consolas"/>
                <a:cs typeface="Consolas"/>
                <a:sym typeface="Consolas"/>
              </a:rPr>
              <a:t>);</a:t>
            </a:r>
          </a:p>
          <a:p>
            <a:r>
              <a:rPr lang="fr-FR" dirty="0" err="1">
                <a:solidFill>
                  <a:schemeClr val="tx1"/>
                </a:solidFill>
                <a:latin typeface="Consolas"/>
                <a:ea typeface="Consolas"/>
                <a:cs typeface="Consolas"/>
                <a:sym typeface="Consolas"/>
              </a:rPr>
              <a:t>canvas.clipPath</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mPath</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Region.Op.DIFFERENCE</a:t>
            </a:r>
            <a:r>
              <a:rPr lang="fr-FR" dirty="0">
                <a:solidFill>
                  <a:schemeClr val="tx1"/>
                </a:solidFill>
                <a:latin typeface="Consolas"/>
                <a:ea typeface="Consolas"/>
                <a:cs typeface="Consolas"/>
                <a:sym typeface="Consolas"/>
              </a:rPr>
              <a:t>);</a:t>
            </a:r>
          </a:p>
          <a:p>
            <a:endParaRPr lang="fr-FR" dirty="0">
              <a:solidFill>
                <a:schemeClr val="tx1"/>
              </a:solidFill>
              <a:latin typeface="Consolas"/>
              <a:ea typeface="Consolas"/>
              <a:cs typeface="Consolas"/>
              <a:sym typeface="Consolas"/>
            </a:endParaRPr>
          </a:p>
          <a:p>
            <a:pPr marL="171450" indent="-171450">
              <a:buFont typeface="Arial" panose="020B0604020202020204" pitchFamily="34" charset="0"/>
              <a:buChar char="•"/>
            </a:pPr>
            <a:r>
              <a:rPr lang="fr-FR" dirty="0">
                <a:solidFill>
                  <a:schemeClr val="tx1"/>
                </a:solidFill>
                <a:sym typeface="Consolas"/>
              </a:rPr>
              <a:t>CCW signifie dessiner un cercle dans le sens inverse des aiguilles d'une montre ;</a:t>
            </a:r>
          </a:p>
          <a:p>
            <a:pPr marL="171450" indent="-171450">
              <a:buFont typeface="Arial" panose="020B0604020202020204" pitchFamily="34" charset="0"/>
              <a:buChar char="•"/>
            </a:pPr>
            <a:r>
              <a:rPr lang="fr-FR" dirty="0" err="1">
                <a:solidFill>
                  <a:schemeClr val="tx1"/>
                </a:solidFill>
                <a:sym typeface="Consolas"/>
              </a:rPr>
              <a:t>Region.Op.DIFFERENCE</a:t>
            </a:r>
            <a:r>
              <a:rPr lang="fr-FR" dirty="0">
                <a:solidFill>
                  <a:schemeClr val="tx1"/>
                </a:solidFill>
                <a:sym typeface="Consolas"/>
              </a:rPr>
              <a:t> indique comment appliquer la région au </a:t>
            </a:r>
            <a:r>
              <a:rPr lang="fr-FR" dirty="0" err="1">
                <a:solidFill>
                  <a:schemeClr val="tx1"/>
                </a:solidFill>
                <a:sym typeface="Consolas"/>
              </a:rPr>
              <a:t>canvas</a:t>
            </a:r>
            <a:r>
              <a:rPr lang="fr-FR" dirty="0">
                <a:solidFill>
                  <a:schemeClr val="tx1"/>
                </a:solidFill>
                <a:sym typeface="Consolas"/>
              </a:rPr>
              <a:t>.</a:t>
            </a:r>
          </a:p>
          <a:p>
            <a:endParaRPr lang="fr-FR" dirty="0">
              <a:solidFill>
                <a:srgbClr val="000000"/>
              </a:solidFill>
              <a:latin typeface="Consolas"/>
              <a:ea typeface="Consolas"/>
              <a:cs typeface="Consolas"/>
              <a:sym typeface="Consolas"/>
            </a:endParaRPr>
          </a:p>
          <a:p>
            <a:endParaRPr lang="fr-FR" dirty="0"/>
          </a:p>
          <a:p>
            <a:pPr marL="171450" indent="-171450">
              <a:buFont typeface="Arial" panose="020B0604020202020204" pitchFamily="34" charset="0"/>
              <a:buChar char="•"/>
            </a:pPr>
            <a:endParaRPr lang="fr-FR" dirty="0"/>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err="1"/>
              <a:t>clipPath</a:t>
            </a:r>
            <a:r>
              <a:rPr lang="fr-FR" dirty="0"/>
              <a:t>()</a:t>
            </a:r>
          </a:p>
        </p:txBody>
      </p:sp>
    </p:spTree>
    <p:extLst>
      <p:ext uri="{BB962C8B-B14F-4D97-AF65-F5344CB8AC3E}">
        <p14:creationId xmlns:p14="http://schemas.microsoft.com/office/powerpoint/2010/main" val="396647990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err="1">
                <a:hlinkClick r:id="rId2"/>
              </a:rPr>
              <a:t>quickReject</a:t>
            </a:r>
            <a:r>
              <a:rPr lang="fr-FR" dirty="0">
                <a:hlinkClick r:id="rId2"/>
              </a:rPr>
              <a:t>()</a:t>
            </a:r>
            <a:r>
              <a:rPr lang="fr-FR" dirty="0"/>
              <a:t> </a:t>
            </a:r>
            <a:r>
              <a:rPr lang="fr-FR" dirty="0">
                <a:solidFill>
                  <a:schemeClr val="tx1"/>
                </a:solidFill>
              </a:rPr>
              <a:t>vérifie si un rectangle ou un chemin spécifié se trouverait complètement en dehors des régions actuellement visibles, après que toutes les transformations ont été appliquées;</a:t>
            </a:r>
          </a:p>
          <a:p>
            <a:pPr marL="171450" indent="-171450">
              <a:buFont typeface="Arial" panose="020B0604020202020204" pitchFamily="34" charset="0"/>
              <a:buChar char="•"/>
            </a:pPr>
            <a:r>
              <a:rPr lang="fr-FR" dirty="0">
                <a:solidFill>
                  <a:schemeClr val="tx1"/>
                </a:solidFill>
              </a:rPr>
              <a:t>Décider efficacement quels objets ne doivent pas être dessinés du tout</a:t>
            </a:r>
          </a:p>
          <a:p>
            <a:pPr marL="171450" indent="-171450">
              <a:buFont typeface="Arial" panose="020B0604020202020204" pitchFamily="34" charset="0"/>
              <a:buChar char="•"/>
            </a:pPr>
            <a:endParaRPr lang="fr-FR" dirty="0"/>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err="1"/>
              <a:t>quickReject</a:t>
            </a:r>
            <a:r>
              <a:rPr lang="fr-FR" dirty="0"/>
              <a:t>()</a:t>
            </a:r>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Combinaison ou intersection de plusieurs régions de découpage.</a:t>
            </a:r>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a:t>Écrêtage complexe</a:t>
            </a:r>
          </a:p>
        </p:txBody>
      </p:sp>
      <p:pic>
        <p:nvPicPr>
          <p:cNvPr id="4" name="Google Shape;565;p86">
            <a:extLst>
              <a:ext uri="{FF2B5EF4-FFF2-40B4-BE49-F238E27FC236}">
                <a16:creationId xmlns:a16="http://schemas.microsoft.com/office/drawing/2014/main" id="{D8FA4CE7-B5B9-23EB-A7A5-D02FA8095219}"/>
              </a:ext>
            </a:extLst>
          </p:cNvPr>
          <p:cNvPicPr preferRelativeResize="0"/>
          <p:nvPr/>
        </p:nvPicPr>
        <p:blipFill>
          <a:blip r:embed="rId3">
            <a:alphaModFix/>
          </a:blip>
          <a:stretch>
            <a:fillRect/>
          </a:stretch>
        </p:blipFill>
        <p:spPr>
          <a:xfrm>
            <a:off x="7638988" y="2340175"/>
            <a:ext cx="2435175" cy="4019397"/>
          </a:xfrm>
          <a:prstGeom prst="rect">
            <a:avLst/>
          </a:prstGeom>
          <a:noFill/>
          <a:ln>
            <a:noFill/>
          </a:ln>
        </p:spPr>
      </p:pic>
    </p:spTree>
    <p:extLst>
      <p:ext uri="{BB962C8B-B14F-4D97-AF65-F5344CB8AC3E}">
        <p14:creationId xmlns:p14="http://schemas.microsoft.com/office/powerpoint/2010/main" val="13887824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 : Sauvegarde et restauration</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Le contexte d'activité maintient une pile d'états de dessin ;</a:t>
            </a:r>
          </a:p>
          <a:p>
            <a:pPr marL="171450" indent="-171450">
              <a:buFont typeface="Arial" panose="020B0604020202020204" pitchFamily="34" charset="0"/>
              <a:buChar char="•"/>
            </a:pPr>
            <a:r>
              <a:rPr lang="fr-FR" dirty="0">
                <a:solidFill>
                  <a:schemeClr val="tx1"/>
                </a:solidFill>
              </a:rPr>
              <a:t>Chaque état comprend les transformations et les régions d'écrêtage actuellement appliquées ;</a:t>
            </a:r>
          </a:p>
          <a:p>
            <a:pPr marL="171450" indent="-171450">
              <a:buFont typeface="Arial" panose="020B0604020202020204" pitchFamily="34" charset="0"/>
              <a:buChar char="•"/>
            </a:pPr>
            <a:r>
              <a:rPr lang="fr-FR" dirty="0">
                <a:solidFill>
                  <a:schemeClr val="tx1"/>
                </a:solidFill>
              </a:rPr>
              <a:t>Impossible de supprimer les régions d'écrêtage ;</a:t>
            </a:r>
          </a:p>
          <a:p>
            <a:pPr marL="171450" indent="-171450">
              <a:buFont typeface="Arial" panose="020B0604020202020204" pitchFamily="34" charset="0"/>
              <a:buChar char="•"/>
            </a:pPr>
            <a:r>
              <a:rPr lang="fr-FR" dirty="0">
                <a:solidFill>
                  <a:schemeClr val="tx1"/>
                </a:solidFill>
              </a:rPr>
              <a:t>Annuler une transformation en la renversant est source d'erreurs.</a:t>
            </a:r>
          </a:p>
        </p:txBody>
      </p:sp>
      <p:sp>
        <p:nvSpPr>
          <p:cNvPr id="9" name="Content Placeholder 8">
            <a:extLst>
              <a:ext uri="{FF2B5EF4-FFF2-40B4-BE49-F238E27FC236}">
                <a16:creationId xmlns:a16="http://schemas.microsoft.com/office/drawing/2014/main" id="{0886B57A-29B7-1BD9-6C9A-2B3D25ACDED9}"/>
              </a:ext>
            </a:extLst>
          </p:cNvPr>
          <p:cNvSpPr>
            <a:spLocks noGrp="1"/>
          </p:cNvSpPr>
          <p:nvPr>
            <p:ph sz="quarter" idx="13"/>
          </p:nvPr>
        </p:nvSpPr>
        <p:spPr/>
        <p:txBody>
          <a:bodyPr/>
          <a:lstStyle/>
          <a:p>
            <a:r>
              <a:rPr lang="fr-FR" dirty="0"/>
              <a:t>Pile d'états de dessin</a:t>
            </a:r>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Sauvegarder l'état du Canvas en utilisant </a:t>
            </a:r>
            <a:r>
              <a:rPr lang="fr-FR" dirty="0" err="1">
                <a:solidFill>
                  <a:schemeClr val="tx1"/>
                </a:solidFill>
              </a:rPr>
              <a:t>save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Appliquer les transformations ;</a:t>
            </a:r>
          </a:p>
          <a:p>
            <a:pPr marL="171450" indent="-171450">
              <a:buFont typeface="Arial" panose="020B0604020202020204" pitchFamily="34" charset="0"/>
              <a:buChar char="•"/>
            </a:pPr>
            <a:r>
              <a:rPr lang="fr-FR" dirty="0">
                <a:solidFill>
                  <a:schemeClr val="tx1"/>
                </a:solidFill>
              </a:rPr>
              <a:t>Dessiner ;</a:t>
            </a:r>
          </a:p>
          <a:p>
            <a:pPr marL="171450" indent="-171450">
              <a:buFont typeface="Arial" panose="020B0604020202020204" pitchFamily="34" charset="0"/>
              <a:buChar char="•"/>
            </a:pPr>
            <a:r>
              <a:rPr lang="fr-FR" dirty="0">
                <a:solidFill>
                  <a:schemeClr val="tx1"/>
                </a:solidFill>
              </a:rPr>
              <a:t>Restaurer l'état précédent du Canvas en utilisant restore().</a:t>
            </a:r>
          </a:p>
          <a:p>
            <a:pPr marL="171450" indent="-171450">
              <a:buFont typeface="Arial" panose="020B0604020202020204" pitchFamily="34" charset="0"/>
              <a:buChar char="•"/>
            </a:pPr>
            <a:endParaRPr lang="fr-FR" dirty="0">
              <a:solidFill>
                <a:schemeClr val="tx1"/>
              </a:solidFill>
            </a:endParaRP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canvas.save</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mPaint.setTextSize</a:t>
            </a:r>
            <a:r>
              <a:rPr lang="fr-FR" sz="1200" dirty="0">
                <a:solidFill>
                  <a:schemeClr val="tx1"/>
                </a:solidFill>
                <a:latin typeface="Consolas"/>
                <a:ea typeface="Consolas"/>
                <a:cs typeface="Consolas"/>
                <a:sym typeface="Consolas"/>
              </a:rPr>
              <a:t>(120);</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canvas.translate</a:t>
            </a:r>
            <a:r>
              <a:rPr lang="fr-FR" sz="1200" dirty="0">
                <a:solidFill>
                  <a:schemeClr val="tx1"/>
                </a:solidFill>
                <a:latin typeface="Consolas"/>
                <a:ea typeface="Consolas"/>
                <a:cs typeface="Consolas"/>
                <a:sym typeface="Consolas"/>
              </a:rPr>
              <a:t>(100, 1800);</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canvas.skew</a:t>
            </a:r>
            <a:r>
              <a:rPr lang="fr-FR" sz="1200" dirty="0">
                <a:solidFill>
                  <a:schemeClr val="tx1"/>
                </a:solidFill>
                <a:latin typeface="Consolas"/>
                <a:ea typeface="Consolas"/>
                <a:cs typeface="Consolas"/>
                <a:sym typeface="Consolas"/>
              </a:rPr>
              <a:t>(0.2f, 0.3f);</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canvas.drawText</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Skewing</a:t>
            </a:r>
            <a:r>
              <a:rPr lang="fr-FR" sz="1200" dirty="0">
                <a:solidFill>
                  <a:schemeClr val="tx1"/>
                </a:solidFill>
                <a:latin typeface="Consolas"/>
                <a:ea typeface="Consolas"/>
                <a:cs typeface="Consolas"/>
                <a:sym typeface="Consolas"/>
              </a:rPr>
              <a:t>", 400, 60, </a:t>
            </a:r>
            <a:r>
              <a:rPr lang="fr-FR" sz="1200" dirty="0" err="1">
                <a:solidFill>
                  <a:schemeClr val="tx1"/>
                </a:solidFill>
                <a:latin typeface="Consolas"/>
                <a:ea typeface="Consolas"/>
                <a:cs typeface="Consolas"/>
                <a:sym typeface="Consolas"/>
              </a:rPr>
              <a:t>mPaint</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canvas.restore</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endParaRPr lang="fr-FR" sz="300" dirty="0">
              <a:solidFill>
                <a:schemeClr val="tx1"/>
              </a:solidFill>
              <a:latin typeface="Consolas"/>
              <a:ea typeface="Consolas"/>
              <a:cs typeface="Consolas"/>
              <a:sym typeface="Consolas"/>
            </a:endParaRP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canvas.save</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mPaint.setColor</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Color.CYAN</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canvas.translate</a:t>
            </a:r>
            <a:r>
              <a:rPr lang="fr-FR" sz="1200" dirty="0">
                <a:solidFill>
                  <a:schemeClr val="tx1"/>
                </a:solidFill>
                <a:latin typeface="Consolas"/>
                <a:ea typeface="Consolas"/>
                <a:cs typeface="Consolas"/>
                <a:sym typeface="Consolas"/>
              </a:rPr>
              <a:t>(600, 1800);</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canvas.drawText</a:t>
            </a:r>
            <a:r>
              <a:rPr lang="fr-FR" sz="1200" dirty="0">
                <a:solidFill>
                  <a:schemeClr val="tx1"/>
                </a:solidFill>
                <a:latin typeface="Consolas"/>
                <a:ea typeface="Consolas"/>
                <a:cs typeface="Consolas"/>
                <a:sym typeface="Consolas"/>
              </a:rPr>
              <a:t>("Save/Restore", 400, 60, </a:t>
            </a:r>
            <a:r>
              <a:rPr lang="fr-FR" sz="1200" dirty="0" err="1">
                <a:solidFill>
                  <a:schemeClr val="tx1"/>
                </a:solidFill>
                <a:latin typeface="Consolas"/>
                <a:ea typeface="Consolas"/>
                <a:cs typeface="Consolas"/>
                <a:sym typeface="Consolas"/>
              </a:rPr>
              <a:t>mPaint</a:t>
            </a:r>
            <a:r>
              <a:rPr lang="fr-FR" sz="1200" dirty="0">
                <a:solidFill>
                  <a:schemeClr val="tx1"/>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err="1">
                <a:solidFill>
                  <a:schemeClr val="tx1"/>
                </a:solidFill>
                <a:latin typeface="Consolas"/>
                <a:ea typeface="Consolas"/>
                <a:cs typeface="Consolas"/>
                <a:sym typeface="Consolas"/>
              </a:rPr>
              <a:t>canvas.restore</a:t>
            </a:r>
            <a:r>
              <a:rPr lang="fr-FR" sz="1200" dirty="0">
                <a:solidFill>
                  <a:schemeClr val="tx1"/>
                </a:solidFill>
                <a:latin typeface="Consolas"/>
                <a:ea typeface="Consolas"/>
                <a:cs typeface="Consolas"/>
                <a:sym typeface="Consolas"/>
              </a:rPr>
              <a:t>();</a:t>
            </a:r>
          </a:p>
          <a:p>
            <a:endParaRPr lang="fr-FR" dirty="0">
              <a:solidFill>
                <a:schemeClr val="tx1"/>
              </a:solidFill>
            </a:endParaRPr>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a:t>Sauvegarde et restauration</a:t>
            </a:r>
          </a:p>
          <a:p>
            <a:pPr marL="0" lvl="0" indent="0" algn="l" rtl="0">
              <a:spcBef>
                <a:spcPts val="0"/>
              </a:spcBef>
              <a:spcAft>
                <a:spcPts val="0"/>
              </a:spcAft>
              <a:buClr>
                <a:schemeClr val="dk1"/>
              </a:buClr>
              <a:buSzPts val="1100"/>
              <a:buFont typeface="Arial"/>
              <a:buNone/>
            </a:pPr>
            <a:endParaRPr lang="fr-FR" dirty="0"/>
          </a:p>
        </p:txBody>
      </p:sp>
    </p:spTree>
    <p:extLst>
      <p:ext uri="{BB962C8B-B14F-4D97-AF65-F5344CB8AC3E}">
        <p14:creationId xmlns:p14="http://schemas.microsoft.com/office/powerpoint/2010/main" val="245032884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en-US" sz="2000" dirty="0">
                <a:effectLst/>
                <a:latin typeface="Calibri" panose="020F0502020204030204" pitchFamily="34" charset="0"/>
                <a:ea typeface="Liberation Sans Narrow"/>
              </a:rPr>
              <a:t>Coder des custom view</a:t>
            </a:r>
            <a:endParaRPr lang="fr-FR" dirty="0"/>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Canvas : Sauvegarde et restauration</a:t>
            </a:r>
          </a:p>
          <a:p>
            <a:endParaRPr lang="fr-FR" dirty="0"/>
          </a:p>
        </p:txBody>
      </p:sp>
      <p:sp>
        <p:nvSpPr>
          <p:cNvPr id="5" name="Content Placeholder 4">
            <a:extLst>
              <a:ext uri="{FF2B5EF4-FFF2-40B4-BE49-F238E27FC236}">
                <a16:creationId xmlns:a16="http://schemas.microsoft.com/office/drawing/2014/main" id="{4F0190F8-DB95-64AA-27C1-7ECF12A7CCCB}"/>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Il faut disposer d'une </a:t>
            </a:r>
            <a:r>
              <a:rPr lang="fr-FR" dirty="0" err="1">
                <a:solidFill>
                  <a:schemeClr val="tx1"/>
                </a:solidFill>
              </a:rPr>
              <a:t>View</a:t>
            </a:r>
            <a:r>
              <a:rPr lang="fr-FR" dirty="0">
                <a:solidFill>
                  <a:schemeClr val="tx1"/>
                </a:solidFill>
              </a:rPr>
              <a:t>, d'un Canvas, d'une Paint et d'un objet Bitmap ;</a:t>
            </a:r>
          </a:p>
          <a:p>
            <a:pPr marL="171450" indent="-171450">
              <a:buFont typeface="Arial" panose="020B0604020202020204" pitchFamily="34" charset="0"/>
              <a:buChar char="•"/>
            </a:pPr>
            <a:r>
              <a:rPr lang="fr-FR" dirty="0">
                <a:solidFill>
                  <a:schemeClr val="tx1"/>
                </a:solidFill>
              </a:rPr>
              <a:t>Le Bitmap est la surface de dessin physique. Le Canvas fournit une API pour dessiner sur la Bitmap, le Paint sert à styliser ce que le dessin, et la </a:t>
            </a:r>
            <a:r>
              <a:rPr lang="fr-FR" dirty="0" err="1">
                <a:solidFill>
                  <a:schemeClr val="tx1"/>
                </a:solidFill>
              </a:rPr>
              <a:t>View</a:t>
            </a:r>
            <a:r>
              <a:rPr lang="fr-FR" dirty="0">
                <a:solidFill>
                  <a:schemeClr val="tx1"/>
                </a:solidFill>
              </a:rPr>
              <a:t> affiche la Bitmap ;</a:t>
            </a:r>
          </a:p>
          <a:p>
            <a:pPr marL="171450" indent="-171450">
              <a:buFont typeface="Arial" panose="020B0604020202020204" pitchFamily="34" charset="0"/>
              <a:buChar char="•"/>
            </a:pPr>
            <a:r>
              <a:rPr lang="fr-FR" dirty="0">
                <a:solidFill>
                  <a:schemeClr val="tx1"/>
                </a:solidFill>
              </a:rPr>
              <a:t>Il faut créer un Bitmap, l'associer à une vue, créer un Canvas avec un objet Paint pour le Bitmap, puis dessiner ;</a:t>
            </a:r>
          </a:p>
          <a:p>
            <a:pPr marL="171450" indent="-171450">
              <a:buFont typeface="Arial" panose="020B0604020202020204" pitchFamily="34" charset="0"/>
              <a:buChar char="•"/>
            </a:pPr>
            <a:r>
              <a:rPr lang="fr-FR" dirty="0">
                <a:solidFill>
                  <a:schemeClr val="tx1"/>
                </a:solidFill>
              </a:rPr>
              <a:t>Vous devez </a:t>
            </a:r>
            <a:r>
              <a:rPr lang="fr-FR" b="1" dirty="0">
                <a:solidFill>
                  <a:schemeClr val="tx1"/>
                </a:solidFill>
              </a:rPr>
              <a:t>invalider() </a:t>
            </a:r>
            <a:r>
              <a:rPr lang="fr-FR" dirty="0">
                <a:solidFill>
                  <a:schemeClr val="tx1"/>
                </a:solidFill>
              </a:rPr>
              <a:t>la vue lorsque vous avez fini de dessiner, afin que le système Android redessine l'affichage ;</a:t>
            </a:r>
          </a:p>
          <a:p>
            <a:pPr marL="171450" indent="-171450">
              <a:buFont typeface="Arial" panose="020B0604020202020204" pitchFamily="34" charset="0"/>
              <a:buChar char="•"/>
            </a:pPr>
            <a:r>
              <a:rPr lang="fr-FR" dirty="0">
                <a:solidFill>
                  <a:schemeClr val="tx1"/>
                </a:solidFill>
              </a:rPr>
              <a:t>Tous les dessins sont effectués sur le thread de l'interface utilisateur, donc les performances sont importantes.</a:t>
            </a:r>
          </a:p>
          <a:p>
            <a:pPr marL="171450" indent="-171450">
              <a:buFont typeface="Arial" panose="020B0604020202020204" pitchFamily="34" charset="0"/>
              <a:buChar char="•"/>
            </a:pPr>
            <a:endParaRPr lang="fr-FR" dirty="0">
              <a:solidFill>
                <a:schemeClr val="tx1"/>
              </a:solidFill>
            </a:endParaRPr>
          </a:p>
        </p:txBody>
      </p:sp>
      <p:sp>
        <p:nvSpPr>
          <p:cNvPr id="6" name="Content Placeholder 5">
            <a:extLst>
              <a:ext uri="{FF2B5EF4-FFF2-40B4-BE49-F238E27FC236}">
                <a16:creationId xmlns:a16="http://schemas.microsoft.com/office/drawing/2014/main" id="{D943982A-4B38-5EF5-490D-A3A564ED92CC}"/>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Le contexte d'une activité maintient un état qui préserve les transformations et les régions d'écrêtage pour le Canvas ;</a:t>
            </a:r>
          </a:p>
          <a:p>
            <a:pPr marL="171450" indent="-171450">
              <a:buFont typeface="Arial" panose="020B0604020202020204" pitchFamily="34" charset="0"/>
              <a:buChar char="•"/>
            </a:pPr>
            <a:r>
              <a:rPr lang="fr-FR" dirty="0">
                <a:solidFill>
                  <a:schemeClr val="tx1"/>
                </a:solidFill>
              </a:rPr>
              <a:t>Utiliser </a:t>
            </a:r>
            <a:r>
              <a:rPr lang="fr-FR" b="1" dirty="0" err="1">
                <a:solidFill>
                  <a:schemeClr val="tx1"/>
                </a:solidFill>
              </a:rPr>
              <a:t>canvas.save</a:t>
            </a:r>
            <a:r>
              <a:rPr lang="fr-FR" b="1" dirty="0">
                <a:solidFill>
                  <a:schemeClr val="tx1"/>
                </a:solidFill>
              </a:rPr>
              <a:t>() </a:t>
            </a:r>
            <a:r>
              <a:rPr lang="fr-FR" dirty="0">
                <a:solidFill>
                  <a:schemeClr val="tx1"/>
                </a:solidFill>
              </a:rPr>
              <a:t>et </a:t>
            </a:r>
            <a:r>
              <a:rPr lang="fr-FR" b="1" dirty="0" err="1">
                <a:solidFill>
                  <a:schemeClr val="tx1"/>
                </a:solidFill>
              </a:rPr>
              <a:t>canvas.restore</a:t>
            </a:r>
            <a:r>
              <a:rPr lang="fr-FR" b="1" dirty="0">
                <a:solidFill>
                  <a:schemeClr val="tx1"/>
                </a:solidFill>
              </a:rPr>
              <a:t>() </a:t>
            </a:r>
            <a:r>
              <a:rPr lang="fr-FR" dirty="0">
                <a:solidFill>
                  <a:schemeClr val="tx1"/>
                </a:solidFill>
              </a:rPr>
              <a:t>pour dessiner et revenir à l'état d'origine de votre Canvas ; </a:t>
            </a:r>
          </a:p>
          <a:p>
            <a:pPr marL="171450" indent="-171450">
              <a:buFont typeface="Arial" panose="020B0604020202020204" pitchFamily="34" charset="0"/>
              <a:buChar char="•"/>
            </a:pPr>
            <a:r>
              <a:rPr lang="fr-FR" dirty="0">
                <a:solidFill>
                  <a:schemeClr val="tx1"/>
                </a:solidFill>
              </a:rPr>
              <a:t>Pour dessiner plusieurs formes sur un Canvas, il faut soit calculer leur emplacement, soit déplacer (translater) l'origine de votre surface de dessin ; ce dernier point peut faciliter la création de méthodes utilitaires pour les séquences de dessin répétées ;</a:t>
            </a:r>
          </a:p>
          <a:p>
            <a:pPr marL="171450" indent="-171450">
              <a:buFont typeface="Arial" panose="020B0604020202020204" pitchFamily="34" charset="0"/>
              <a:buChar char="•"/>
            </a:pPr>
            <a:r>
              <a:rPr lang="fr-FR" dirty="0">
                <a:solidFill>
                  <a:schemeClr val="tx1"/>
                </a:solidFill>
              </a:rPr>
              <a:t>Les régions d'écrêtage peuvent être n'importe quelle forme, combinaison de formes ou chemin ;</a:t>
            </a:r>
          </a:p>
          <a:p>
            <a:pPr marL="171450" indent="-171450">
              <a:buFont typeface="Arial" panose="020B0604020202020204" pitchFamily="34" charset="0"/>
              <a:buChar char="•"/>
            </a:pPr>
            <a:r>
              <a:rPr lang="fr-FR" dirty="0">
                <a:solidFill>
                  <a:schemeClr val="tx1"/>
                </a:solidFill>
              </a:rPr>
              <a:t>Ajouter, soustraire et croiser des régions d'écrêtage pour obtenir exactement la région dont vous avez besoin ;</a:t>
            </a:r>
          </a:p>
          <a:p>
            <a:pPr marL="171450" indent="-171450">
              <a:buFont typeface="Arial" panose="020B0604020202020204" pitchFamily="34" charset="0"/>
              <a:buChar char="•"/>
            </a:pPr>
            <a:r>
              <a:rPr lang="fr-FR" dirty="0">
                <a:solidFill>
                  <a:schemeClr val="tx1"/>
                </a:solidFill>
              </a:rPr>
              <a:t>Vous pouvez appliquer des transformations au texte</a:t>
            </a:r>
          </a:p>
          <a:p>
            <a:pPr marL="171450" indent="-171450">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8E35BF56-B587-2A56-4819-E77A18DF3F47}"/>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a:t>Résumé des Clips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Résumé du Canvas</a:t>
            </a:r>
          </a:p>
        </p:txBody>
      </p:sp>
    </p:spTree>
    <p:extLst>
      <p:ext uri="{BB962C8B-B14F-4D97-AF65-F5344CB8AC3E}">
        <p14:creationId xmlns:p14="http://schemas.microsoft.com/office/powerpoint/2010/main" val="388403823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7149D233-8F88-4851-8C07-374CADBCF1F6}"/>
              </a:ext>
            </a:extLst>
          </p:cNvPr>
          <p:cNvSpPr>
            <a:spLocks noGrp="1"/>
          </p:cNvSpPr>
          <p:nvPr>
            <p:ph type="body" sz="quarter" idx="14"/>
          </p:nvPr>
        </p:nvSpPr>
        <p:spPr/>
        <p:txBody>
          <a:bodyPr/>
          <a:lstStyle/>
          <a:p>
            <a:r>
              <a:rPr lang="fr-FR" sz="1200" dirty="0">
                <a:solidFill>
                  <a:schemeClr val="tx1"/>
                </a:solidFill>
              </a:rPr>
              <a:t>Définition d’une animation ;</a:t>
            </a:r>
          </a:p>
          <a:p>
            <a:r>
              <a:rPr lang="fr-FR" sz="1200" dirty="0">
                <a:solidFill>
                  <a:schemeClr val="tx1"/>
                </a:solidFill>
              </a:rPr>
              <a:t>Utilisation des transitions customisées ;</a:t>
            </a:r>
          </a:p>
          <a:p>
            <a:r>
              <a:rPr lang="fr-FR" sz="1200" dirty="0">
                <a:solidFill>
                  <a:schemeClr val="tx1"/>
                </a:solidFill>
              </a:rPr>
              <a:t>Maitrise des animations (</a:t>
            </a:r>
            <a:r>
              <a:rPr lang="fr-FR" sz="1200" dirty="0" err="1">
                <a:solidFill>
                  <a:schemeClr val="tx1"/>
                </a:solidFill>
              </a:rPr>
              <a:t>Explode</a:t>
            </a:r>
            <a:r>
              <a:rPr lang="fr-FR" sz="1200" dirty="0">
                <a:solidFill>
                  <a:schemeClr val="tx1"/>
                </a:solidFill>
              </a:rPr>
              <a:t>, Slide, Fade).</a:t>
            </a:r>
          </a:p>
          <a:p>
            <a:endParaRPr lang="fr-FR" sz="1100" dirty="0">
              <a:solidFill>
                <a:schemeClr val="tx1"/>
              </a:solidFill>
            </a:endParaRPr>
          </a:p>
        </p:txBody>
      </p:sp>
      <p:sp>
        <p:nvSpPr>
          <p:cNvPr id="9" name="Espace réservé du texte 8">
            <a:extLst>
              <a:ext uri="{FF2B5EF4-FFF2-40B4-BE49-F238E27FC236}">
                <a16:creationId xmlns:a16="http://schemas.microsoft.com/office/drawing/2014/main" id="{2AE82844-D1B4-40BD-994D-1E7FB4D8DEFF}"/>
              </a:ext>
            </a:extLst>
          </p:cNvPr>
          <p:cNvSpPr>
            <a:spLocks noGrp="1"/>
          </p:cNvSpPr>
          <p:nvPr>
            <p:ph type="body" sz="quarter" idx="15"/>
          </p:nvPr>
        </p:nvSpPr>
        <p:spPr/>
        <p:txBody>
          <a:bodyPr/>
          <a:lstStyle/>
          <a:p>
            <a:r>
              <a:rPr lang="fr-FR" dirty="0"/>
              <a:t>4 heures</a:t>
            </a:r>
          </a:p>
        </p:txBody>
      </p:sp>
      <p:sp>
        <p:nvSpPr>
          <p:cNvPr id="2" name="Espace réservé du texte 1">
            <a:extLst>
              <a:ext uri="{FF2B5EF4-FFF2-40B4-BE49-F238E27FC236}">
                <a16:creationId xmlns:a16="http://schemas.microsoft.com/office/drawing/2014/main" id="{2312BE40-E3D8-469F-B888-B719E2C041C9}"/>
              </a:ext>
            </a:extLst>
          </p:cNvPr>
          <p:cNvSpPr>
            <a:spLocks noGrp="1"/>
          </p:cNvSpPr>
          <p:nvPr>
            <p:ph type="body" sz="quarter" idx="12"/>
          </p:nvPr>
        </p:nvSpPr>
        <p:spPr/>
        <p:txBody>
          <a:bodyPr/>
          <a:lstStyle/>
          <a:p>
            <a:r>
              <a:rPr lang="fr-FR" dirty="0"/>
              <a:t>CHAPITRE 2</a:t>
            </a:r>
          </a:p>
        </p:txBody>
      </p:sp>
      <p:sp>
        <p:nvSpPr>
          <p:cNvPr id="7" name="Espace réservé du texte 6">
            <a:extLst>
              <a:ext uri="{FF2B5EF4-FFF2-40B4-BE49-F238E27FC236}">
                <a16:creationId xmlns:a16="http://schemas.microsoft.com/office/drawing/2014/main" id="{ACC2B79D-565E-45C1-9BF1-34815CEC39FF}"/>
              </a:ext>
            </a:extLst>
          </p:cNvPr>
          <p:cNvSpPr>
            <a:spLocks noGrp="1"/>
          </p:cNvSpPr>
          <p:nvPr>
            <p:ph type="body" sz="quarter" idx="13"/>
          </p:nvPr>
        </p:nvSpPr>
        <p:spPr/>
        <p:txBody>
          <a:bodyPr/>
          <a:lstStyle/>
          <a:p>
            <a:r>
              <a:rPr lang="fr-FR" sz="1800" dirty="0">
                <a:latin typeface="Calibri" panose="020F0502020204030204" pitchFamily="34" charset="0"/>
              </a:rPr>
              <a:t>Gérer des animations entre les activités</a:t>
            </a:r>
          </a:p>
        </p:txBody>
      </p:sp>
    </p:spTree>
    <p:extLst>
      <p:ext uri="{BB962C8B-B14F-4D97-AF65-F5344CB8AC3E}">
        <p14:creationId xmlns:p14="http://schemas.microsoft.com/office/powerpoint/2010/main" val="253186442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2</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fr-FR" sz="1800" dirty="0">
                <a:latin typeface="Calibri" panose="020F0502020204030204" pitchFamily="34" charset="0"/>
              </a:rPr>
              <a:t>Gérer des animations entre les activités</a:t>
            </a:r>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b="1" dirty="0">
                <a:solidFill>
                  <a:srgbClr val="FF7800"/>
                </a:solidFill>
              </a:rPr>
              <a:t>Définition d’une animation </a:t>
            </a:r>
          </a:p>
          <a:p>
            <a:r>
              <a:rPr lang="fr-FR" sz="1200" dirty="0">
                <a:latin typeface="Calibri" panose="020F0502020204030204" pitchFamily="34" charset="0"/>
              </a:rPr>
              <a:t>Utilisation des transitions customisées </a:t>
            </a:r>
          </a:p>
          <a:p>
            <a:r>
              <a:rPr lang="fr-FR" sz="1200" dirty="0">
                <a:latin typeface="Calibri" panose="020F0502020204030204" pitchFamily="34" charset="0"/>
              </a:rPr>
              <a:t>Maitrise des animations (</a:t>
            </a:r>
            <a:r>
              <a:rPr lang="fr-FR" sz="1200" dirty="0" err="1">
                <a:latin typeface="Calibri" panose="020F0502020204030204" pitchFamily="34" charset="0"/>
              </a:rPr>
              <a:t>Explode</a:t>
            </a:r>
            <a:r>
              <a:rPr lang="fr-FR" sz="1200" dirty="0">
                <a:latin typeface="Calibri" panose="020F0502020204030204" pitchFamily="34" charset="0"/>
              </a:rPr>
              <a:t>, Slide, Fade) </a:t>
            </a:r>
          </a:p>
          <a:p>
            <a:endParaRPr lang="fr-FR" sz="1200" dirty="0"/>
          </a:p>
        </p:txBody>
      </p:sp>
    </p:spTree>
    <p:extLst>
      <p:ext uri="{BB962C8B-B14F-4D97-AF65-F5344CB8AC3E}">
        <p14:creationId xmlns:p14="http://schemas.microsoft.com/office/powerpoint/2010/main" val="61267239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Qu'est-ce que l'animation ?</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EC054D81-E81B-D710-D0BA-0773301FDEFC}"/>
              </a:ext>
            </a:extLst>
          </p:cNvPr>
          <p:cNvSpPr>
            <a:spLocks noGrp="1"/>
          </p:cNvSpPr>
          <p:nvPr>
            <p:ph sz="quarter" idx="12"/>
          </p:nvPr>
        </p:nvSpPr>
        <p:spPr/>
        <p:txBody>
          <a:bodyPr/>
          <a:lstStyle/>
          <a:p>
            <a:r>
              <a:rPr lang="fr-FR" dirty="0"/>
              <a:t>L'animation est une technique permettant de créer l'illusion d'un objet en mouvement en montrant une série d'images discrètes qui changent dans le temps.</a:t>
            </a:r>
          </a:p>
          <a:p>
            <a:endParaRPr lang="fr-FR" dirty="0"/>
          </a:p>
        </p:txBody>
      </p:sp>
      <p:pic>
        <p:nvPicPr>
          <p:cNvPr id="8" name="Google Shape;108;p17">
            <a:extLst>
              <a:ext uri="{FF2B5EF4-FFF2-40B4-BE49-F238E27FC236}">
                <a16:creationId xmlns:a16="http://schemas.microsoft.com/office/drawing/2014/main" id="{2CBB92BF-BFAA-0276-4765-73088433492F}"/>
              </a:ext>
            </a:extLst>
          </p:cNvPr>
          <p:cNvPicPr preferRelativeResize="0"/>
          <p:nvPr/>
        </p:nvPicPr>
        <p:blipFill>
          <a:blip r:embed="rId2">
            <a:alphaModFix/>
          </a:blip>
          <a:stretch>
            <a:fillRect/>
          </a:stretch>
        </p:blipFill>
        <p:spPr>
          <a:xfrm>
            <a:off x="2100912" y="3186888"/>
            <a:ext cx="7680395" cy="2027229"/>
          </a:xfrm>
          <a:prstGeom prst="rect">
            <a:avLst/>
          </a:prstGeom>
          <a:noFill/>
          <a:ln>
            <a:noFill/>
          </a:ln>
        </p:spPr>
      </p:pic>
    </p:spTree>
    <p:extLst>
      <p:ext uri="{BB962C8B-B14F-4D97-AF65-F5344CB8AC3E}">
        <p14:creationId xmlns:p14="http://schemas.microsoft.com/office/powerpoint/2010/main" val="533987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Disposer les contrôles d'entrée dans une mise en page de gauche à droite et de haut en bas dans l'ordre dans lequel ils doivent être mis en évidence ;</a:t>
            </a:r>
          </a:p>
          <a:p>
            <a:pPr marL="171450" indent="-171450">
              <a:lnSpc>
                <a:spcPct val="200000"/>
              </a:lnSpc>
              <a:buFont typeface="Arial" panose="020B0604020202020204" pitchFamily="34" charset="0"/>
              <a:buChar char="•"/>
            </a:pPr>
            <a:r>
              <a:rPr lang="fr-FR" dirty="0">
                <a:solidFill>
                  <a:schemeClr val="tx1"/>
                </a:solidFill>
              </a:rPr>
              <a:t>Placer les contrôles de saisie à l'intérieur d'un groupe de vues dans la mise en page ;</a:t>
            </a:r>
          </a:p>
          <a:p>
            <a:pPr marL="171450" indent="-171450">
              <a:lnSpc>
                <a:spcPct val="200000"/>
              </a:lnSpc>
              <a:buFont typeface="Arial" panose="020B0604020202020204" pitchFamily="34" charset="0"/>
              <a:buChar char="•"/>
            </a:pPr>
            <a:r>
              <a:rPr lang="fr-FR" dirty="0">
                <a:solidFill>
                  <a:schemeClr val="tx1"/>
                </a:solidFill>
              </a:rPr>
              <a:t>Spécifier l'ordre dans le XML :</a:t>
            </a:r>
          </a:p>
          <a:p>
            <a:pPr marL="171450" indent="-171450">
              <a:lnSpc>
                <a:spcPct val="200000"/>
              </a:lnSpc>
              <a:buFont typeface="Arial" panose="020B0604020202020204" pitchFamily="34" charset="0"/>
              <a:buChar char="•"/>
            </a:pPr>
            <a:endParaRPr lang="fr-FR" dirty="0">
              <a:solidFill>
                <a:schemeClr val="tx1"/>
              </a:solidFill>
            </a:endParaRPr>
          </a:p>
          <a:p>
            <a:pPr marL="914400" lvl="0" indent="0" algn="l" rtl="0">
              <a:spcBef>
                <a:spcPts val="400"/>
              </a:spcBef>
              <a:spcAft>
                <a:spcPts val="0"/>
              </a:spcAft>
              <a:buNone/>
            </a:pPr>
            <a:r>
              <a:rPr lang="fr-FR" dirty="0" err="1">
                <a:solidFill>
                  <a:schemeClr val="tx1"/>
                </a:solidFill>
                <a:latin typeface="Consolas"/>
                <a:ea typeface="Consolas"/>
                <a:cs typeface="Consolas"/>
                <a:sym typeface="Consolas"/>
              </a:rPr>
              <a:t>android:id</a:t>
            </a:r>
            <a:r>
              <a:rPr lang="fr-FR" dirty="0">
                <a:solidFill>
                  <a:schemeClr val="tx1"/>
                </a:solidFill>
                <a:latin typeface="Consolas"/>
                <a:ea typeface="Consolas"/>
                <a:cs typeface="Consolas"/>
                <a:sym typeface="Consolas"/>
              </a:rPr>
              <a:t>="@+id/top"</a:t>
            </a:r>
          </a:p>
          <a:p>
            <a:pPr marL="914400" lvl="0" indent="0" algn="l" rtl="0">
              <a:spcBef>
                <a:spcPts val="400"/>
              </a:spcBef>
              <a:spcAft>
                <a:spcPts val="0"/>
              </a:spcAft>
              <a:buNone/>
            </a:pPr>
            <a:r>
              <a:rPr lang="fr-FR" dirty="0" err="1">
                <a:solidFill>
                  <a:schemeClr val="tx1"/>
                </a:solidFill>
                <a:latin typeface="Consolas"/>
                <a:ea typeface="Consolas"/>
                <a:cs typeface="Consolas"/>
                <a:sym typeface="Consolas"/>
              </a:rPr>
              <a:t>android:focusable</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true</a:t>
            </a:r>
            <a:r>
              <a:rPr lang="fr-FR" dirty="0">
                <a:solidFill>
                  <a:schemeClr val="tx1"/>
                </a:solidFill>
                <a:latin typeface="Consolas"/>
                <a:ea typeface="Consolas"/>
                <a:cs typeface="Consolas"/>
                <a:sym typeface="Consolas"/>
              </a:rPr>
              <a:t>"</a:t>
            </a:r>
          </a:p>
          <a:p>
            <a:pPr marL="914400" lvl="0" indent="0" algn="l" rtl="0">
              <a:spcBef>
                <a:spcPts val="400"/>
              </a:spcBef>
              <a:spcAft>
                <a:spcPts val="0"/>
              </a:spcAft>
              <a:buNone/>
            </a:pPr>
            <a:r>
              <a:rPr lang="fr-FR" dirty="0" err="1">
                <a:solidFill>
                  <a:schemeClr val="tx1"/>
                </a:solidFill>
                <a:latin typeface="Consolas"/>
                <a:ea typeface="Consolas"/>
                <a:cs typeface="Consolas"/>
                <a:sym typeface="Consolas"/>
              </a:rPr>
              <a:t>android:nextFocusDown</a:t>
            </a:r>
            <a:r>
              <a:rPr lang="fr-FR" dirty="0">
                <a:solidFill>
                  <a:schemeClr val="tx1"/>
                </a:solidFill>
                <a:latin typeface="Consolas"/>
                <a:ea typeface="Consolas"/>
                <a:cs typeface="Consolas"/>
                <a:sym typeface="Consolas"/>
              </a:rPr>
              <a:t>="@+id/</a:t>
            </a:r>
            <a:r>
              <a:rPr lang="fr-FR" dirty="0" err="1">
                <a:solidFill>
                  <a:schemeClr val="tx1"/>
                </a:solidFill>
                <a:latin typeface="Consolas"/>
                <a:ea typeface="Consolas"/>
                <a:cs typeface="Consolas"/>
                <a:sym typeface="Consolas"/>
              </a:rPr>
              <a:t>bottom</a:t>
            </a:r>
            <a:r>
              <a:rPr lang="fr-FR" dirty="0">
                <a:solidFill>
                  <a:schemeClr val="tx1"/>
                </a:solidFill>
                <a:latin typeface="Consolas"/>
                <a:ea typeface="Consolas"/>
                <a:cs typeface="Consolas"/>
                <a:sym typeface="Consolas"/>
              </a:rPr>
              <a:t>"</a:t>
            </a:r>
            <a:endParaRPr lang="fr-FR" dirty="0">
              <a:solidFill>
                <a:schemeClr val="tx1"/>
              </a:solidFill>
            </a:endParaRPr>
          </a:p>
          <a:p>
            <a:pPr>
              <a:lnSpc>
                <a:spcPct val="200000"/>
              </a:lnSpc>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Orientation de focus</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a:lnSpc>
                <a:spcPct val="200000"/>
              </a:lnSpc>
            </a:pPr>
            <a:r>
              <a:rPr lang="fr-FR" dirty="0">
                <a:solidFill>
                  <a:schemeClr val="tx1"/>
                </a:solidFill>
              </a:rPr>
              <a:t>Utiliser les méthodes de la classe </a:t>
            </a:r>
            <a:r>
              <a:rPr lang="fr-FR" dirty="0" err="1">
                <a:solidFill>
                  <a:schemeClr val="tx1"/>
                </a:solidFill>
              </a:rPr>
              <a:t>View</a:t>
            </a:r>
            <a:r>
              <a:rPr lang="fr-FR" dirty="0">
                <a:solidFill>
                  <a:schemeClr val="tx1"/>
                </a:solidFill>
              </a:rPr>
              <a:t> pour définir le focus</a:t>
            </a:r>
          </a:p>
          <a:p>
            <a:pPr marL="228600" indent="-228600">
              <a:lnSpc>
                <a:spcPct val="200000"/>
              </a:lnSpc>
              <a:buFont typeface="Arial" panose="020B0604020202020204" pitchFamily="34" charset="0"/>
              <a:buChar char="•"/>
            </a:pPr>
            <a:r>
              <a:rPr lang="fr-FR" dirty="0" err="1">
                <a:solidFill>
                  <a:schemeClr val="tx1"/>
                </a:solidFill>
              </a:rPr>
              <a:t>setFocusable</a:t>
            </a:r>
            <a:r>
              <a:rPr lang="fr-FR" dirty="0">
                <a:solidFill>
                  <a:schemeClr val="tx1"/>
                </a:solidFill>
              </a:rPr>
              <a:t>() définit si une vue peut avoir le focus ;</a:t>
            </a:r>
          </a:p>
          <a:p>
            <a:pPr marL="228600" indent="-228600">
              <a:lnSpc>
                <a:spcPct val="200000"/>
              </a:lnSpc>
              <a:buFont typeface="Arial" panose="020B0604020202020204" pitchFamily="34" charset="0"/>
              <a:buChar char="•"/>
            </a:pPr>
            <a:r>
              <a:rPr lang="fr-FR" dirty="0" err="1">
                <a:solidFill>
                  <a:schemeClr val="tx1"/>
                </a:solidFill>
              </a:rPr>
              <a:t>requestFocus</a:t>
            </a:r>
            <a:r>
              <a:rPr lang="fr-FR" dirty="0">
                <a:solidFill>
                  <a:schemeClr val="tx1"/>
                </a:solidFill>
              </a:rPr>
              <a:t>() donne le focus à une vue spécifique ;</a:t>
            </a:r>
          </a:p>
          <a:p>
            <a:pPr marL="228600" indent="-228600">
              <a:lnSpc>
                <a:spcPct val="200000"/>
              </a:lnSpc>
              <a:buFont typeface="Arial" panose="020B0604020202020204" pitchFamily="34" charset="0"/>
              <a:buChar char="•"/>
            </a:pPr>
            <a:r>
              <a:rPr lang="fr-FR" dirty="0" err="1">
                <a:solidFill>
                  <a:schemeClr val="tx1"/>
                </a:solidFill>
              </a:rPr>
              <a:t>setOnFocusChangeListener</a:t>
            </a:r>
            <a:r>
              <a:rPr lang="fr-FR" dirty="0">
                <a:solidFill>
                  <a:schemeClr val="tx1"/>
                </a:solidFill>
              </a:rPr>
              <a:t>() définit l'écouteur pour quand la vue gagne ou perd le focus ;</a:t>
            </a:r>
          </a:p>
          <a:p>
            <a:pPr marL="228600" indent="-228600">
              <a:lnSpc>
                <a:spcPct val="200000"/>
              </a:lnSpc>
              <a:buFont typeface="Arial" panose="020B0604020202020204" pitchFamily="34" charset="0"/>
              <a:buChar char="•"/>
            </a:pPr>
            <a:r>
              <a:rPr lang="fr-FR" dirty="0" err="1">
                <a:solidFill>
                  <a:schemeClr val="tx1"/>
                </a:solidFill>
              </a:rPr>
              <a:t>onFocusChanged</a:t>
            </a:r>
            <a:r>
              <a:rPr lang="fr-FR" dirty="0">
                <a:solidFill>
                  <a:schemeClr val="tx1"/>
                </a:solidFill>
              </a:rPr>
              <a:t>() est appelé lorsque le focus d'une vue change.</a:t>
            </a: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a:t>Définir explicitement le focus</a:t>
            </a:r>
          </a:p>
        </p:txBody>
      </p:sp>
    </p:spTree>
    <p:extLst>
      <p:ext uri="{BB962C8B-B14F-4D97-AF65-F5344CB8AC3E}">
        <p14:creationId xmlns:p14="http://schemas.microsoft.com/office/powerpoint/2010/main" val="258735707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EC054D81-E81B-D710-D0BA-0773301FDEF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Un flip book a une image différente sur chaque page - lorsque la page est tournée rapidement, les yeux perçoivent le mouvement ;</a:t>
            </a:r>
          </a:p>
          <a:p>
            <a:pPr marL="171450" indent="-171450">
              <a:buFont typeface="Arial" panose="020B0604020202020204" pitchFamily="34" charset="0"/>
              <a:buChar char="•"/>
            </a:pPr>
            <a:r>
              <a:rPr lang="fr-FR" dirty="0">
                <a:solidFill>
                  <a:schemeClr val="tx1"/>
                </a:solidFill>
              </a:rPr>
              <a:t>La </a:t>
            </a:r>
            <a:r>
              <a:rPr lang="fr-FR" dirty="0" err="1">
                <a:solidFill>
                  <a:schemeClr val="tx1"/>
                </a:solidFill>
              </a:rPr>
              <a:t>claymation</a:t>
            </a:r>
            <a:r>
              <a:rPr lang="fr-FR" dirty="0">
                <a:solidFill>
                  <a:schemeClr val="tx1"/>
                </a:solidFill>
              </a:rPr>
              <a:t> est un type d'animation en stop-motion ;</a:t>
            </a:r>
          </a:p>
          <a:p>
            <a:pPr marL="171450" indent="-171450">
              <a:buFont typeface="Arial" panose="020B0604020202020204" pitchFamily="34" charset="0"/>
              <a:buChar char="•"/>
            </a:pPr>
            <a:r>
              <a:rPr lang="fr-FR" dirty="0">
                <a:solidFill>
                  <a:schemeClr val="tx1"/>
                </a:solidFill>
              </a:rPr>
              <a:t>Les animations d'interface utilisateur, telles que la projection d'un élément de liste ;</a:t>
            </a:r>
          </a:p>
          <a:p>
            <a:pPr marL="171450" indent="-171450">
              <a:buFont typeface="Arial" panose="020B0604020202020204" pitchFamily="34" charset="0"/>
              <a:buChar char="•"/>
            </a:pPr>
            <a:r>
              <a:rPr lang="fr-FR" dirty="0">
                <a:solidFill>
                  <a:schemeClr val="tx1"/>
                </a:solidFill>
              </a:rPr>
              <a:t>... et des millions de jeux mobiles avec des animations de personnages, d'environnements et d'interfaces utilisateur.</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Exemples d’animation</a:t>
            </a:r>
          </a:p>
        </p:txBody>
      </p:sp>
      <p:sp>
        <p:nvSpPr>
          <p:cNvPr id="5" name="Content Placeholder 4">
            <a:extLst>
              <a:ext uri="{FF2B5EF4-FFF2-40B4-BE49-F238E27FC236}">
                <a16:creationId xmlns:a16="http://schemas.microsoft.com/office/drawing/2014/main" id="{BE09C396-FF2A-F28C-6B8E-08086E7B5868}"/>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Un cadre est une image dans une séquence animée (un écran dans une séquence d’écrans d’interface utilisateur sur un appareil) ;</a:t>
            </a:r>
          </a:p>
          <a:p>
            <a:pPr marL="171450" indent="-171450">
              <a:buFont typeface="Arial" panose="020B0604020202020204" pitchFamily="34" charset="0"/>
              <a:buChar char="•"/>
            </a:pPr>
            <a:r>
              <a:rPr lang="fr-FR" dirty="0">
                <a:solidFill>
                  <a:schemeClr val="tx1"/>
                </a:solidFill>
              </a:rPr>
              <a:t>La cadence d’image (</a:t>
            </a:r>
            <a:r>
              <a:rPr lang="fr-FR" b="0" i="0" dirty="0">
                <a:solidFill>
                  <a:schemeClr val="tx1"/>
                </a:solidFill>
                <a:effectLst/>
                <a:latin typeface="Roboto" panose="02000000000000000000" pitchFamily="2" charset="0"/>
              </a:rPr>
              <a:t>fréquence d'images</a:t>
            </a:r>
            <a:r>
              <a:rPr lang="fr-FR" dirty="0">
                <a:solidFill>
                  <a:schemeClr val="tx1"/>
                </a:solidFill>
              </a:rPr>
              <a:t>) est la vitesse à laquelle les images sont affichées ;</a:t>
            </a:r>
          </a:p>
          <a:p>
            <a:pPr marL="171450" indent="-171450">
              <a:buFont typeface="Arial" panose="020B0604020202020204" pitchFamily="34" charset="0"/>
              <a:buChar char="•"/>
            </a:pPr>
            <a:r>
              <a:rPr lang="fr-FR" dirty="0">
                <a:solidFill>
                  <a:schemeClr val="tx1"/>
                </a:solidFill>
              </a:rPr>
              <a:t>Le taux de rafraîchissement est la fréquence à laquelle le système Android redessine l’écran.</a:t>
            </a:r>
          </a:p>
        </p:txBody>
      </p:sp>
      <p:sp>
        <p:nvSpPr>
          <p:cNvPr id="6" name="Content Placeholder 5">
            <a:extLst>
              <a:ext uri="{FF2B5EF4-FFF2-40B4-BE49-F238E27FC236}">
                <a16:creationId xmlns:a16="http://schemas.microsoft.com/office/drawing/2014/main" id="{2D84661C-0057-32F9-1C85-22617D46CE1C}"/>
              </a:ext>
            </a:extLst>
          </p:cNvPr>
          <p:cNvSpPr>
            <a:spLocks noGrp="1"/>
          </p:cNvSpPr>
          <p:nvPr>
            <p:ph sz="quarter" idx="15"/>
          </p:nvPr>
        </p:nvSpPr>
        <p:spPr/>
        <p:txBody>
          <a:bodyPr/>
          <a:lstStyle/>
          <a:p>
            <a:r>
              <a:rPr lang="fr-FR" dirty="0"/>
              <a:t>Qu’est-ce qu’une fréquence d’image ?</a:t>
            </a:r>
          </a:p>
        </p:txBody>
      </p:sp>
    </p:spTree>
    <p:extLst>
      <p:ext uri="{BB962C8B-B14F-4D97-AF65-F5344CB8AC3E}">
        <p14:creationId xmlns:p14="http://schemas.microsoft.com/office/powerpoint/2010/main" val="33361918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EC054D81-E81B-D710-D0BA-0773301FDEF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...plus lent que le taux de rafraîchissement, l'animation peut bégayer ;</a:t>
            </a:r>
          </a:p>
          <a:p>
            <a:pPr marL="171450" indent="-171450">
              <a:buFont typeface="Arial" panose="020B0604020202020204" pitchFamily="34" charset="0"/>
              <a:buChar char="•"/>
            </a:pPr>
            <a:r>
              <a:rPr lang="fr-FR" dirty="0">
                <a:solidFill>
                  <a:schemeClr val="tx1"/>
                </a:solidFill>
              </a:rPr>
              <a:t>...plus rapide que le taux de rafraîchissement, l'application gaspille des ressources ;</a:t>
            </a:r>
          </a:p>
          <a:p>
            <a:pPr marL="171450" indent="-171450">
              <a:buFont typeface="Arial" panose="020B0604020202020204" pitchFamily="34" charset="0"/>
              <a:buChar char="•"/>
            </a:pPr>
            <a:r>
              <a:rPr lang="fr-FR" dirty="0">
                <a:solidFill>
                  <a:schemeClr val="tx1"/>
                </a:solidFill>
              </a:rPr>
              <a:t>...identique au taux de rafraîchissement de l'écran, les animations sont fluides et aucune ressource n'est gaspillée.</a:t>
            </a:r>
          </a:p>
          <a:p>
            <a:pPr marL="171450" indent="-171450">
              <a:buFont typeface="Arial" panose="020B0604020202020204" pitchFamily="34" charset="0"/>
              <a:buChar char="•"/>
            </a:pPr>
            <a:endParaRPr lang="fr-FR" dirty="0">
              <a:solidFill>
                <a:schemeClr val="tx1"/>
              </a:solidFill>
            </a:endParaRPr>
          </a:p>
          <a:p>
            <a:r>
              <a:rPr lang="fr-FR" dirty="0">
                <a:solidFill>
                  <a:schemeClr val="tx1"/>
                </a:solidFill>
              </a:rPr>
              <a:t>Idéalement, la fréquence d'images doit correspondre étroitement à la fréquence de rafraîchissement de l'écran.</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Si la fréquence d'images est...</a:t>
            </a:r>
          </a:p>
        </p:txBody>
      </p:sp>
      <p:sp>
        <p:nvSpPr>
          <p:cNvPr id="5" name="Content Placeholder 4">
            <a:extLst>
              <a:ext uri="{FF2B5EF4-FFF2-40B4-BE49-F238E27FC236}">
                <a16:creationId xmlns:a16="http://schemas.microsoft.com/office/drawing/2014/main" id="{BE09C396-FF2A-F28C-6B8E-08086E7B5868}"/>
              </a:ext>
            </a:extLst>
          </p:cNvPr>
          <p:cNvSpPr>
            <a:spLocks noGrp="1"/>
          </p:cNvSpPr>
          <p:nvPr>
            <p:ph sz="quarter" idx="14"/>
          </p:nvPr>
        </p:nvSpPr>
        <p:spPr/>
        <p:txBody>
          <a:bodyPr/>
          <a:lstStyle/>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r>
              <a:rPr lang="fr-FR" dirty="0">
                <a:solidFill>
                  <a:schemeClr val="tx1"/>
                </a:solidFill>
              </a:rPr>
              <a:t>Heureusement, le système Android gère la fréquence d'images ;</a:t>
            </a:r>
          </a:p>
          <a:p>
            <a:pPr marL="171450" indent="-171450">
              <a:buFont typeface="Arial" panose="020B0604020202020204" pitchFamily="34" charset="0"/>
              <a:buChar char="•"/>
            </a:pPr>
            <a:r>
              <a:rPr lang="fr-FR" dirty="0">
                <a:solidFill>
                  <a:schemeClr val="tx1"/>
                </a:solidFill>
              </a:rPr>
              <a:t>Dans la plupart des situations, la gestion de la fréquence d'images des animations n'est pas nécessaire.</a:t>
            </a:r>
          </a:p>
          <a:p>
            <a:pPr marL="171450" indent="-171450">
              <a:buFont typeface="Arial" panose="020B0604020202020204" pitchFamily="34" charset="0"/>
              <a:buChar char="•"/>
            </a:pPr>
            <a:endParaRPr lang="fr-FR" dirty="0">
              <a:solidFill>
                <a:schemeClr val="tx1"/>
              </a:solidFill>
            </a:endParaRPr>
          </a:p>
        </p:txBody>
      </p:sp>
      <p:sp>
        <p:nvSpPr>
          <p:cNvPr id="6" name="Content Placeholder 5">
            <a:extLst>
              <a:ext uri="{FF2B5EF4-FFF2-40B4-BE49-F238E27FC236}">
                <a16:creationId xmlns:a16="http://schemas.microsoft.com/office/drawing/2014/main" id="{2D84661C-0057-32F9-1C85-22617D46CE1C}"/>
              </a:ext>
            </a:extLst>
          </p:cNvPr>
          <p:cNvSpPr>
            <a:spLocks noGrp="1"/>
          </p:cNvSpPr>
          <p:nvPr>
            <p:ph sz="quarter" idx="15"/>
          </p:nvPr>
        </p:nvSpPr>
        <p:spPr/>
        <p:txBody>
          <a:bodyPr/>
          <a:lstStyle/>
          <a:p>
            <a:r>
              <a:rPr lang="fr-FR" dirty="0"/>
              <a:t>Gestion de la fréquence d'images</a:t>
            </a:r>
          </a:p>
        </p:txBody>
      </p:sp>
    </p:spTree>
    <p:extLst>
      <p:ext uri="{BB962C8B-B14F-4D97-AF65-F5344CB8AC3E}">
        <p14:creationId xmlns:p14="http://schemas.microsoft.com/office/powerpoint/2010/main" val="275782562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en-US" u="sng" dirty="0">
                <a:solidFill>
                  <a:schemeClr val="accent5"/>
                </a:solidFill>
                <a:hlinkClick r:id="rId2">
                  <a:extLst>
                    <a:ext uri="{A12FA001-AC4F-418D-AE19-62706E023703}">
                      <ahyp:hlinkClr xmlns:ahyp="http://schemas.microsoft.com/office/drawing/2018/hyperlinkcolor" val="tx"/>
                    </a:ext>
                  </a:extLst>
                </a:hlinkClick>
              </a:rPr>
              <a:t>View animation</a:t>
            </a:r>
            <a:endParaRPr lang="en-US" dirty="0"/>
          </a:p>
          <a:p>
            <a:pPr marL="171450" indent="-171450">
              <a:buFont typeface="Arial" panose="020B0604020202020204" pitchFamily="34" charset="0"/>
              <a:buChar char="•"/>
            </a:pPr>
            <a:r>
              <a:rPr lang="en-US" u="sng" dirty="0">
                <a:solidFill>
                  <a:schemeClr val="accent5"/>
                </a:solidFill>
                <a:hlinkClick r:id="rId3">
                  <a:extLst>
                    <a:ext uri="{A12FA001-AC4F-418D-AE19-62706E023703}">
                      <ahyp:hlinkClr xmlns:ahyp="http://schemas.microsoft.com/office/drawing/2018/hyperlinkcolor" val="tx"/>
                    </a:ext>
                  </a:extLst>
                </a:hlinkClick>
              </a:rPr>
              <a:t>Property animation</a:t>
            </a:r>
            <a:r>
              <a:rPr lang="en-US" dirty="0">
                <a:solidFill>
                  <a:schemeClr val="dk1"/>
                </a:solidFill>
              </a:rPr>
              <a:t> </a:t>
            </a:r>
          </a:p>
          <a:p>
            <a:pPr marL="171450" indent="-171450">
              <a:buFont typeface="Arial" panose="020B0604020202020204" pitchFamily="34" charset="0"/>
              <a:buChar char="•"/>
            </a:pPr>
            <a:r>
              <a:rPr lang="en-US" u="sng" dirty="0">
                <a:solidFill>
                  <a:schemeClr val="accent5"/>
                </a:solidFill>
                <a:hlinkClick r:id="rId4">
                  <a:extLst>
                    <a:ext uri="{A12FA001-AC4F-418D-AE19-62706E023703}">
                      <ahyp:hlinkClr xmlns:ahyp="http://schemas.microsoft.com/office/drawing/2018/hyperlinkcolor" val="tx"/>
                    </a:ext>
                  </a:extLst>
                </a:hlinkClick>
              </a:rPr>
              <a:t>Drawable animation</a:t>
            </a:r>
            <a:r>
              <a:rPr lang="en-US" dirty="0">
                <a:solidFill>
                  <a:schemeClr val="dk1"/>
                </a:solidFill>
              </a:rPr>
              <a:t> </a:t>
            </a:r>
          </a:p>
          <a:p>
            <a:pPr marL="171450" indent="-171450">
              <a:buFont typeface="Arial" panose="020B0604020202020204" pitchFamily="34" charset="0"/>
              <a:buChar char="•"/>
            </a:pPr>
            <a:r>
              <a:rPr lang="en-US" u="sng" dirty="0">
                <a:solidFill>
                  <a:schemeClr val="accent5"/>
                </a:solidFill>
                <a:hlinkClick r:id="rId5">
                  <a:extLst>
                    <a:ext uri="{A12FA001-AC4F-418D-AE19-62706E023703}">
                      <ahyp:hlinkClr xmlns:ahyp="http://schemas.microsoft.com/office/drawing/2018/hyperlinkcolor" val="tx"/>
                    </a:ext>
                  </a:extLst>
                </a:hlinkClick>
              </a:rPr>
              <a:t>Physics-based animation</a:t>
            </a:r>
            <a:r>
              <a:rPr lang="en-US" dirty="0">
                <a:solidFill>
                  <a:schemeClr val="dk1"/>
                </a:solidFill>
              </a:rPr>
              <a:t> </a:t>
            </a:r>
          </a:p>
          <a:p>
            <a:pPr marL="628650" lvl="1" indent="-171450">
              <a:buFont typeface="Arial" panose="020B0604020202020204" pitchFamily="34" charset="0"/>
              <a:buChar char="•"/>
            </a:pPr>
            <a:r>
              <a:rPr lang="en-US" u="sng" dirty="0">
                <a:solidFill>
                  <a:schemeClr val="accent5"/>
                </a:solidFill>
                <a:hlinkClick r:id="rId6">
                  <a:extLst>
                    <a:ext uri="{A12FA001-AC4F-418D-AE19-62706E023703}">
                      <ahyp:hlinkClr xmlns:ahyp="http://schemas.microsoft.com/office/drawing/2018/hyperlinkcolor" val="tx"/>
                    </a:ext>
                  </a:extLst>
                </a:hlinkClick>
              </a:rPr>
              <a:t>Spring animation</a:t>
            </a:r>
            <a:endParaRPr lang="en-US" u="sng" dirty="0">
              <a:solidFill>
                <a:schemeClr val="accent5"/>
              </a:solidFill>
            </a:endParaRPr>
          </a:p>
          <a:p>
            <a:pPr marL="628650" lvl="1" indent="-171450">
              <a:buFont typeface="Arial" panose="020B0604020202020204" pitchFamily="34" charset="0"/>
              <a:buChar char="•"/>
            </a:pPr>
            <a:r>
              <a:rPr lang="en-US" u="sng" dirty="0">
                <a:solidFill>
                  <a:schemeClr val="accent5"/>
                </a:solidFill>
                <a:hlinkClick r:id="rId7">
                  <a:extLst>
                    <a:ext uri="{A12FA001-AC4F-418D-AE19-62706E023703}">
                      <ahyp:hlinkClr xmlns:ahyp="http://schemas.microsoft.com/office/drawing/2018/hyperlinkcolor" val="tx"/>
                    </a:ext>
                  </a:extLst>
                </a:hlinkClick>
              </a:rPr>
              <a:t>Fling animation</a:t>
            </a:r>
            <a:endParaRPr lang="en-US" dirty="0">
              <a:solidFill>
                <a:schemeClr val="dk1"/>
              </a:solidFill>
            </a:endParaRPr>
          </a:p>
          <a:p>
            <a:endParaRPr lang="fr-FR" dirty="0"/>
          </a:p>
          <a:p>
            <a:pPr marL="171450" indent="-171450">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Types d'animation pour Android</a:t>
            </a:r>
          </a:p>
          <a:p>
            <a:endParaRPr lang="fr-FR" dirty="0"/>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err="1">
                <a:solidFill>
                  <a:schemeClr val="tx1"/>
                </a:solidFill>
              </a:rPr>
              <a:t>View</a:t>
            </a:r>
            <a:r>
              <a:rPr lang="fr-FR" dirty="0">
                <a:solidFill>
                  <a:schemeClr val="tx1"/>
                </a:solidFill>
              </a:rPr>
              <a:t> animation est un système d'animation des vues ;</a:t>
            </a:r>
          </a:p>
          <a:p>
            <a:pPr marL="171450" indent="-171450">
              <a:buFont typeface="Arial" panose="020B0604020202020204" pitchFamily="34" charset="0"/>
              <a:buChar char="•"/>
            </a:pPr>
            <a:r>
              <a:rPr lang="fr-FR" dirty="0">
                <a:solidFill>
                  <a:schemeClr val="tx1"/>
                </a:solidFill>
              </a:rPr>
              <a:t>Il s'agit d'un ancien système limité aux objets </a:t>
            </a:r>
            <a:r>
              <a:rPr lang="fr-FR" dirty="0" err="1">
                <a:solidFill>
                  <a:schemeClr val="tx1"/>
                </a:solidFill>
              </a:rPr>
              <a:t>View</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Relativement facile à mettre en place ;</a:t>
            </a:r>
          </a:p>
          <a:p>
            <a:pPr marL="171450" indent="-171450">
              <a:buFont typeface="Arial" panose="020B0604020202020204" pitchFamily="34" charset="0"/>
              <a:buChar char="•"/>
            </a:pPr>
            <a:r>
              <a:rPr lang="fr-FR" dirty="0">
                <a:solidFill>
                  <a:schemeClr val="tx1"/>
                </a:solidFill>
              </a:rPr>
              <a:t>Offre suffisamment de possibilités pour répondre aux besoins de nombreuses applications.</a:t>
            </a: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en" dirty="0"/>
              <a:t>View animation</a:t>
            </a:r>
            <a:endParaRPr lang="fr-FR" dirty="0"/>
          </a:p>
        </p:txBody>
      </p:sp>
    </p:spTree>
    <p:extLst>
      <p:ext uri="{BB962C8B-B14F-4D97-AF65-F5344CB8AC3E}">
        <p14:creationId xmlns:p14="http://schemas.microsoft.com/office/powerpoint/2010/main" val="174278663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Ne modifie que l'endroit où la vue est dessinée, pas la vue elle-même : </a:t>
            </a:r>
          </a:p>
          <a:p>
            <a:pPr marL="628650" lvl="1" indent="-171450">
              <a:buFont typeface="Arial" panose="020B0604020202020204" pitchFamily="34" charset="0"/>
              <a:buChar char="•"/>
            </a:pPr>
            <a:r>
              <a:rPr lang="fr-FR" dirty="0">
                <a:solidFill>
                  <a:schemeClr val="tx1"/>
                </a:solidFill>
              </a:rPr>
              <a:t>Si un bouton est animé pour se déplacer à l'écran, l'endroit où l'utilisateur touche le bouton ne change pas. Il faut mettre en œuvre une logique propre pour gérer cela.</a:t>
            </a:r>
          </a:p>
          <a:p>
            <a:pPr marL="171450" indent="-171450">
              <a:buFont typeface="Arial" panose="020B0604020202020204" pitchFamily="34" charset="0"/>
              <a:buChar char="•"/>
            </a:pPr>
            <a:r>
              <a:rPr lang="fr-FR" dirty="0">
                <a:solidFill>
                  <a:schemeClr val="tx1"/>
                </a:solidFill>
              </a:rPr>
              <a:t>Moins de temps et moins de code requis que d'autres animations telles que l'animation des propriétés.</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Spécificités de </a:t>
            </a:r>
            <a:r>
              <a:rPr lang="fr-FR" dirty="0" err="1"/>
              <a:t>View</a:t>
            </a:r>
            <a:r>
              <a:rPr lang="fr-FR" dirty="0"/>
              <a:t>-animation</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Animation des propriétés disponible depuis Android 3.0 (niveau 11 de l'API) ;</a:t>
            </a:r>
          </a:p>
          <a:p>
            <a:pPr marL="171450" indent="-171450">
              <a:buFont typeface="Arial" panose="020B0604020202020204" pitchFamily="34" charset="0"/>
              <a:buChar char="•"/>
            </a:pPr>
            <a:r>
              <a:rPr lang="fr-FR" dirty="0">
                <a:solidFill>
                  <a:schemeClr val="tx1"/>
                </a:solidFill>
              </a:rPr>
              <a:t>Animation des propriétés de tout objet ;</a:t>
            </a:r>
          </a:p>
          <a:p>
            <a:pPr marL="171450" indent="-171450">
              <a:buFont typeface="Arial" panose="020B0604020202020204" pitchFamily="34" charset="0"/>
              <a:buChar char="•"/>
            </a:pPr>
            <a:r>
              <a:rPr lang="fr-FR" dirty="0">
                <a:solidFill>
                  <a:schemeClr val="tx1"/>
                </a:solidFill>
              </a:rPr>
              <a:t>Extensible pour animer les propriétés de types personnalisés ;</a:t>
            </a:r>
          </a:p>
          <a:p>
            <a:pPr marL="171450" indent="-171450">
              <a:buFont typeface="Arial" panose="020B0604020202020204" pitchFamily="34" charset="0"/>
              <a:buChar char="•"/>
            </a:pPr>
            <a:r>
              <a:rPr lang="fr-FR" dirty="0">
                <a:solidFill>
                  <a:schemeClr val="tx1"/>
                </a:solidFill>
              </a:rPr>
              <a:t>Il est préférable d'utiliser l'animation des propriétés plutôt que l'animation de la vue.</a:t>
            </a: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Animation des propriétés</a:t>
            </a:r>
          </a:p>
        </p:txBody>
      </p:sp>
    </p:spTree>
    <p:extLst>
      <p:ext uri="{BB962C8B-B14F-4D97-AF65-F5344CB8AC3E}">
        <p14:creationId xmlns:p14="http://schemas.microsoft.com/office/powerpoint/2010/main" val="61037816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Animer presque tout, comme la couleur, la taille, la position ;</a:t>
            </a:r>
          </a:p>
          <a:p>
            <a:pPr marL="171450" indent="-171450">
              <a:buFont typeface="Arial" panose="020B0604020202020204" pitchFamily="34" charset="0"/>
              <a:buChar char="•"/>
            </a:pPr>
            <a:r>
              <a:rPr lang="fr-FR" dirty="0">
                <a:solidFill>
                  <a:schemeClr val="tx1"/>
                </a:solidFill>
              </a:rPr>
              <a:t>Modifie la valeur d'une propriété sur une durée déterminée ;</a:t>
            </a:r>
          </a:p>
          <a:p>
            <a:pPr marL="171450" indent="-171450">
              <a:buFont typeface="Arial" panose="020B0604020202020204" pitchFamily="34" charset="0"/>
              <a:buChar char="•"/>
            </a:pPr>
            <a:r>
              <a:rPr lang="fr-FR" dirty="0">
                <a:solidFill>
                  <a:schemeClr val="tx1"/>
                </a:solidFill>
              </a:rPr>
              <a:t>Attribuer des animateurs aux propriétés à animer ;</a:t>
            </a:r>
          </a:p>
          <a:p>
            <a:pPr marL="171450" indent="-171450">
              <a:buFont typeface="Arial" panose="020B0604020202020204" pitchFamily="34" charset="0"/>
              <a:buChar char="•"/>
            </a:pPr>
            <a:r>
              <a:rPr lang="fr-FR" dirty="0">
                <a:solidFill>
                  <a:schemeClr val="tx1"/>
                </a:solidFill>
              </a:rPr>
              <a:t>Définir les aspects de l'animation, tels que la durée ou le taux de changement (interpolation).</a:t>
            </a:r>
          </a:p>
          <a:p>
            <a:r>
              <a:rPr lang="fr-FR" dirty="0">
                <a:solidFill>
                  <a:schemeClr val="tx1"/>
                </a:solidFill>
              </a:rPr>
              <a:t>Exemple : Animer un cercle pour qu'il devienne plus grand en augmentant son rayon au fil du temps.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Animation des propriétés</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r>
              <a:rPr lang="fr-FR" dirty="0">
                <a:solidFill>
                  <a:schemeClr val="tx1"/>
                </a:solidFill>
              </a:rPr>
              <a:t>Pour animer un objet dont la valeur peut être définie par une méthode "setter".</a:t>
            </a:r>
          </a:p>
          <a:p>
            <a:pPr marL="171450" indent="-171450">
              <a:buFont typeface="Arial" panose="020B0604020202020204" pitchFamily="34" charset="0"/>
              <a:buChar char="•"/>
            </a:pPr>
            <a:r>
              <a:rPr lang="fr-FR" dirty="0">
                <a:solidFill>
                  <a:schemeClr val="tx1"/>
                </a:solidFill>
              </a:rPr>
              <a:t>La propriété ne doit pas nécessairement être un attribut existant ;</a:t>
            </a:r>
          </a:p>
          <a:p>
            <a:pPr marL="171450" indent="-171450">
              <a:buFont typeface="Arial" panose="020B0604020202020204" pitchFamily="34" charset="0"/>
              <a:buChar char="•"/>
            </a:pPr>
            <a:r>
              <a:rPr lang="fr-FR" dirty="0">
                <a:solidFill>
                  <a:schemeClr val="tx1"/>
                </a:solidFill>
              </a:rPr>
              <a:t>La propriété à animer doit avoir une méthode "setter" ;</a:t>
            </a:r>
          </a:p>
          <a:p>
            <a:pPr marL="171450" indent="-171450">
              <a:buFont typeface="Arial" panose="020B0604020202020204" pitchFamily="34" charset="0"/>
              <a:buChar char="•"/>
            </a:pPr>
            <a:r>
              <a:rPr lang="fr-FR" dirty="0">
                <a:solidFill>
                  <a:schemeClr val="tx1"/>
                </a:solidFill>
              </a:rPr>
              <a:t>Définir la méthode "setter" si elle n'existe pas déjà.</a:t>
            </a: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Propriété à animer</a:t>
            </a:r>
          </a:p>
        </p:txBody>
      </p:sp>
    </p:spTree>
    <p:extLst>
      <p:ext uri="{BB962C8B-B14F-4D97-AF65-F5344CB8AC3E}">
        <p14:creationId xmlns:p14="http://schemas.microsoft.com/office/powerpoint/2010/main" val="82964937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r>
              <a:rPr lang="fr-FR" dirty="0">
                <a:solidFill>
                  <a:schemeClr val="tx1"/>
                </a:solidFill>
              </a:rPr>
              <a:t>Pour animer la taille du texte d'une vue de texte :</a:t>
            </a:r>
          </a:p>
          <a:p>
            <a:pPr marL="171450" indent="-171450">
              <a:buFont typeface="Arial" panose="020B0604020202020204" pitchFamily="34" charset="0"/>
              <a:buChar char="•"/>
            </a:pPr>
            <a:r>
              <a:rPr lang="fr-FR" dirty="0" err="1">
                <a:solidFill>
                  <a:schemeClr val="tx1"/>
                </a:solidFill>
              </a:rPr>
              <a:t>TextView</a:t>
            </a:r>
            <a:r>
              <a:rPr lang="fr-FR" dirty="0">
                <a:solidFill>
                  <a:schemeClr val="tx1"/>
                </a:solidFill>
              </a:rPr>
              <a:t> a une propriété </a:t>
            </a:r>
            <a:r>
              <a:rPr lang="fr-FR" b="1" dirty="0" err="1">
                <a:solidFill>
                  <a:schemeClr val="tx1"/>
                </a:solidFill>
              </a:rPr>
              <a:t>textSize</a:t>
            </a:r>
            <a:r>
              <a:rPr lang="fr-FR" dirty="0">
                <a:solidFill>
                  <a:schemeClr val="tx1"/>
                </a:solidFill>
              </a:rPr>
              <a:t> et une méthode </a:t>
            </a:r>
            <a:r>
              <a:rPr lang="fr-FR" b="1" dirty="0" err="1">
                <a:solidFill>
                  <a:schemeClr val="tx1"/>
                </a:solidFill>
              </a:rPr>
              <a:t>setTextSize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Animez la propriété </a:t>
            </a:r>
            <a:r>
              <a:rPr lang="fr-FR" b="1" dirty="0" err="1">
                <a:solidFill>
                  <a:schemeClr val="tx1"/>
                </a:solidFill>
              </a:rPr>
              <a:t>textSize</a:t>
            </a:r>
            <a:r>
              <a:rPr lang="fr-FR" dirty="0">
                <a:solidFill>
                  <a:schemeClr val="tx1"/>
                </a:solidFill>
              </a:rPr>
              <a:t> pour que le texte soit plus grand ou plus petit.</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Animer une propriété existante</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r>
              <a:rPr lang="fr-FR" dirty="0">
                <a:solidFill>
                  <a:schemeClr val="tx1"/>
                </a:solidFill>
              </a:rPr>
              <a:t>Pour animer la couleur du texte, la couleur d'arrière-plan et la rotation du texte ensemble :</a:t>
            </a:r>
          </a:p>
          <a:p>
            <a:pPr marL="171450" indent="-171450">
              <a:buFont typeface="Arial" panose="020B0604020202020204" pitchFamily="34" charset="0"/>
              <a:buChar char="•"/>
            </a:pPr>
            <a:r>
              <a:rPr lang="fr-FR" dirty="0">
                <a:solidFill>
                  <a:schemeClr val="tx1"/>
                </a:solidFill>
              </a:rPr>
              <a:t>Définir </a:t>
            </a:r>
            <a:r>
              <a:rPr lang="fr-FR" b="1" dirty="0" err="1">
                <a:solidFill>
                  <a:schemeClr val="tx1"/>
                </a:solidFill>
              </a:rPr>
              <a:t>setMyStrangeProperty</a:t>
            </a:r>
            <a:r>
              <a:rPr lang="fr-FR" dirty="0">
                <a:solidFill>
                  <a:schemeClr val="tx1"/>
                </a:solidFill>
              </a:rPr>
              <a:t>() pour modifier les valeurs des attributs </a:t>
            </a:r>
            <a:r>
              <a:rPr lang="fr-FR" b="1" dirty="0" err="1">
                <a:solidFill>
                  <a:schemeClr val="tx1"/>
                </a:solidFill>
              </a:rPr>
              <a:t>textColor</a:t>
            </a:r>
            <a:r>
              <a:rPr lang="fr-FR" dirty="0">
                <a:solidFill>
                  <a:schemeClr val="tx1"/>
                </a:solidFill>
              </a:rPr>
              <a:t>, background et rotation ;</a:t>
            </a:r>
          </a:p>
          <a:p>
            <a:pPr marL="171450" indent="-171450">
              <a:buFont typeface="Arial" panose="020B0604020202020204" pitchFamily="34" charset="0"/>
              <a:buChar char="•"/>
            </a:pPr>
            <a:r>
              <a:rPr lang="fr-FR" dirty="0">
                <a:solidFill>
                  <a:schemeClr val="tx1"/>
                </a:solidFill>
              </a:rPr>
              <a:t>Animer l'attribut </a:t>
            </a:r>
            <a:r>
              <a:rPr lang="fr-FR" b="1" dirty="0" err="1">
                <a:solidFill>
                  <a:schemeClr val="tx1"/>
                </a:solidFill>
              </a:rPr>
              <a:t>myStrangeProperty</a:t>
            </a:r>
            <a:r>
              <a:rPr lang="fr-FR" dirty="0">
                <a:solidFill>
                  <a:schemeClr val="tx1"/>
                </a:solidFill>
              </a:rPr>
              <a:t>.</a:t>
            </a: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Animer une propriété virtuelle</a:t>
            </a:r>
          </a:p>
        </p:txBody>
      </p:sp>
    </p:spTree>
    <p:extLst>
      <p:ext uri="{BB962C8B-B14F-4D97-AF65-F5344CB8AC3E}">
        <p14:creationId xmlns:p14="http://schemas.microsoft.com/office/powerpoint/2010/main" val="14226247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r>
              <a:rPr lang="fr-FR" dirty="0">
                <a:solidFill>
                  <a:schemeClr val="tx1"/>
                </a:solidFill>
              </a:rPr>
              <a:t>Le système d'animation des propriétés permet de définir les caractéristiques suivantes d'une animation :</a:t>
            </a:r>
          </a:p>
          <a:p>
            <a:pPr marL="171450" indent="-171450">
              <a:buFont typeface="Arial" panose="020B0604020202020204" pitchFamily="34" charset="0"/>
              <a:buChar char="•"/>
            </a:pPr>
            <a:r>
              <a:rPr lang="fr-FR" dirty="0">
                <a:solidFill>
                  <a:schemeClr val="tx1"/>
                </a:solidFill>
              </a:rPr>
              <a:t>Durée ;</a:t>
            </a:r>
          </a:p>
          <a:p>
            <a:pPr marL="171450" indent="-171450">
              <a:buFont typeface="Arial" panose="020B0604020202020204" pitchFamily="34" charset="0"/>
              <a:buChar char="•"/>
            </a:pPr>
            <a:r>
              <a:rPr lang="fr-FR" dirty="0">
                <a:solidFill>
                  <a:schemeClr val="tx1"/>
                </a:solidFill>
              </a:rPr>
              <a:t>Interpolation du temps (Interpolation temporelle) ;</a:t>
            </a:r>
          </a:p>
          <a:p>
            <a:pPr marL="171450" indent="-171450">
              <a:buFont typeface="Arial" panose="020B0604020202020204" pitchFamily="34" charset="0"/>
              <a:buChar char="•"/>
            </a:pPr>
            <a:r>
              <a:rPr lang="fr-FR" dirty="0">
                <a:solidFill>
                  <a:schemeClr val="tx1"/>
                </a:solidFill>
              </a:rPr>
              <a:t>Nombre de répétitions et comportement ;</a:t>
            </a:r>
          </a:p>
          <a:p>
            <a:pPr marL="171450" indent="-171450">
              <a:buFont typeface="Arial" panose="020B0604020202020204" pitchFamily="34" charset="0"/>
              <a:buChar char="•"/>
            </a:pPr>
            <a:r>
              <a:rPr lang="fr-FR" dirty="0">
                <a:solidFill>
                  <a:schemeClr val="tx1"/>
                </a:solidFill>
              </a:rPr>
              <a:t>Paramètres de l'animateur ;</a:t>
            </a:r>
          </a:p>
          <a:p>
            <a:pPr marL="171450" indent="-171450">
              <a:buFont typeface="Arial" panose="020B0604020202020204" pitchFamily="34" charset="0"/>
              <a:buChar char="•"/>
            </a:pPr>
            <a:r>
              <a:rPr lang="fr-FR" dirty="0">
                <a:solidFill>
                  <a:schemeClr val="tx1"/>
                </a:solidFill>
              </a:rPr>
              <a:t>Délai de rafraîchissement des images.</a:t>
            </a:r>
          </a:p>
          <a:p>
            <a:endParaRPr lang="fr-FR" dirty="0">
              <a:solidFill>
                <a:schemeClr val="tx1"/>
              </a:solidFill>
            </a:endParaRPr>
          </a:p>
          <a:p>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Définir les caractéristiques de l'animation</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Combien de temps dure une animation ;</a:t>
            </a:r>
          </a:p>
          <a:p>
            <a:pPr marL="171450" indent="-171450">
              <a:buFont typeface="Arial" panose="020B0604020202020204" pitchFamily="34" charset="0"/>
              <a:buChar char="•"/>
            </a:pPr>
            <a:r>
              <a:rPr lang="fr-FR" dirty="0">
                <a:solidFill>
                  <a:schemeClr val="tx1"/>
                </a:solidFill>
              </a:rPr>
              <a:t>La durée par défaut est de 300 millisecondes.</a:t>
            </a: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Durée</a:t>
            </a:r>
          </a:p>
        </p:txBody>
      </p:sp>
    </p:spTree>
    <p:extLst>
      <p:ext uri="{BB962C8B-B14F-4D97-AF65-F5344CB8AC3E}">
        <p14:creationId xmlns:p14="http://schemas.microsoft.com/office/powerpoint/2010/main" val="1551818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Spécifier comment les valeurs de la propriété sont calculées en fonction du temps écoulé de l'animation ;</a:t>
            </a:r>
          </a:p>
          <a:p>
            <a:pPr marL="171450" indent="-171450">
              <a:buFont typeface="Arial" panose="020B0604020202020204" pitchFamily="34" charset="0"/>
              <a:buChar char="•"/>
            </a:pPr>
            <a:r>
              <a:rPr lang="fr-FR" dirty="0">
                <a:solidFill>
                  <a:schemeClr val="tx1"/>
                </a:solidFill>
              </a:rPr>
              <a:t>Déplacement linéaire ou accélération/décélération ;</a:t>
            </a:r>
          </a:p>
          <a:p>
            <a:pPr marL="171450" indent="-171450">
              <a:buFont typeface="Arial" panose="020B0604020202020204" pitchFamily="34" charset="0"/>
              <a:buChar char="•"/>
            </a:pPr>
            <a:r>
              <a:rPr lang="fr-FR" dirty="0">
                <a:solidFill>
                  <a:schemeClr val="tx1"/>
                </a:solidFill>
              </a:rPr>
              <a:t>Utiliser les interpolateurs fournis par le système ou créer ses propres interpolateurs.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Interpolation temporelle</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Indiquer si une animation doit être répétée ou non lorsqu'elle atteint la fin de sa durée ;</a:t>
            </a:r>
          </a:p>
          <a:p>
            <a:pPr marL="171450" indent="-171450">
              <a:buFont typeface="Arial" panose="020B0604020202020204" pitchFamily="34" charset="0"/>
              <a:buChar char="•"/>
            </a:pPr>
            <a:r>
              <a:rPr lang="fr-FR" dirty="0">
                <a:solidFill>
                  <a:schemeClr val="tx1"/>
                </a:solidFill>
              </a:rPr>
              <a:t>Combien de fois doit-elle être répétée ?</a:t>
            </a:r>
          </a:p>
          <a:p>
            <a:pPr marL="171450" indent="-171450">
              <a:buFont typeface="Arial" panose="020B0604020202020204" pitchFamily="34" charset="0"/>
              <a:buChar char="•"/>
            </a:pPr>
            <a:r>
              <a:rPr lang="fr-FR" dirty="0">
                <a:solidFill>
                  <a:schemeClr val="tx1"/>
                </a:solidFill>
              </a:rPr>
              <a:t>Jouer en sens inverse ;</a:t>
            </a:r>
          </a:p>
          <a:p>
            <a:pPr marL="171450" indent="-171450">
              <a:buFont typeface="Arial" panose="020B0604020202020204" pitchFamily="34" charset="0"/>
              <a:buChar char="•"/>
            </a:pPr>
            <a:r>
              <a:rPr lang="fr-FR" dirty="0">
                <a:solidFill>
                  <a:schemeClr val="tx1"/>
                </a:solidFill>
              </a:rPr>
              <a:t>Jouer en avant puis en arrière, pour le nombre de répétitions.</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Nombre de répétitions et comportement</a:t>
            </a:r>
          </a:p>
        </p:txBody>
      </p:sp>
    </p:spTree>
    <p:extLst>
      <p:ext uri="{BB962C8B-B14F-4D97-AF65-F5344CB8AC3E}">
        <p14:creationId xmlns:p14="http://schemas.microsoft.com/office/powerpoint/2010/main" val="39961265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r>
              <a:rPr lang="fr-FR" dirty="0">
                <a:solidFill>
                  <a:schemeClr val="tx1"/>
                </a:solidFill>
              </a:rPr>
              <a:t>Regrouper les animations en ensembles logiques qui sont joués ensemble, séquentiellement ou après des délais spécifiques.</a:t>
            </a:r>
          </a:p>
          <a:p>
            <a:pPr marL="171450" indent="-171450">
              <a:buFont typeface="Arial" panose="020B0604020202020204" pitchFamily="34" charset="0"/>
              <a:buChar char="•"/>
            </a:pPr>
            <a:endParaRPr lang="fr-FR" dirty="0">
              <a:solidFill>
                <a:schemeClr val="tx1"/>
              </a:solidFill>
            </a:endParaRPr>
          </a:p>
          <a:p>
            <a:r>
              <a:rPr lang="fr-FR" dirty="0">
                <a:solidFill>
                  <a:schemeClr val="tx1"/>
                </a:solidFill>
              </a:rPr>
              <a:t>Exemple : Coordonner plusieurs balles rebondissantes</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Objet </a:t>
            </a:r>
            <a:r>
              <a:rPr lang="fr-FR" dirty="0" err="1"/>
              <a:t>AnimatorSet</a:t>
            </a:r>
            <a:endParaRPr lang="fr-FR" dirty="0"/>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r>
              <a:rPr lang="fr-FR" dirty="0">
                <a:solidFill>
                  <a:schemeClr val="tx1"/>
                </a:solidFill>
              </a:rPr>
              <a:t>L'interpolateur temporel définit la manière dont les valeurs d'une animation évoluent dans le temps :</a:t>
            </a:r>
          </a:p>
          <a:p>
            <a:pPr marL="171450" indent="-171450">
              <a:buFont typeface="Arial" panose="020B0604020202020204" pitchFamily="34" charset="0"/>
              <a:buChar char="•"/>
            </a:pPr>
            <a:r>
              <a:rPr lang="fr-FR" dirty="0">
                <a:solidFill>
                  <a:schemeClr val="tx1"/>
                </a:solidFill>
              </a:rPr>
              <a:t>Spécifier que les animations se déroulent de façon linéaire (régulière) ;</a:t>
            </a:r>
          </a:p>
          <a:p>
            <a:pPr marL="171450" indent="-171450">
              <a:buFont typeface="Arial" panose="020B0604020202020204" pitchFamily="34" charset="0"/>
              <a:buChar char="•"/>
            </a:pPr>
            <a:r>
              <a:rPr lang="fr-FR" dirty="0">
                <a:solidFill>
                  <a:schemeClr val="tx1"/>
                </a:solidFill>
              </a:rPr>
              <a:t>Utiliser un temps non linéaire, par exemple, accélérer au début et décélérer à la fin de l'animation ;</a:t>
            </a:r>
          </a:p>
          <a:p>
            <a:pPr marL="171450" indent="-171450">
              <a:buFont typeface="Arial" panose="020B0604020202020204" pitchFamily="34" charset="0"/>
              <a:buChar char="•"/>
            </a:pPr>
            <a:r>
              <a:rPr lang="fr-FR" dirty="0">
                <a:solidFill>
                  <a:schemeClr val="tx1"/>
                </a:solidFill>
              </a:rPr>
              <a:t>Utiliser un interpolateur prédéfini ou définir son propre interpolateur.</a:t>
            </a:r>
          </a:p>
          <a:p>
            <a:endParaRPr lang="fr-FR" dirty="0">
              <a:solidFill>
                <a:schemeClr val="tx1"/>
              </a:solidFill>
            </a:endParaRP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Qu'est-ce qu'un interpolateur de temps ?</a:t>
            </a:r>
          </a:p>
        </p:txBody>
      </p:sp>
    </p:spTree>
    <p:extLst>
      <p:ext uri="{BB962C8B-B14F-4D97-AF65-F5344CB8AC3E}">
        <p14:creationId xmlns:p14="http://schemas.microsoft.com/office/powerpoint/2010/main" val="27278138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fr-FR" dirty="0" err="1">
                <a:hlinkClick r:id="rId2"/>
              </a:rPr>
              <a:t>LinearInterpolator</a:t>
            </a:r>
            <a:r>
              <a:rPr lang="fr-FR" dirty="0"/>
              <a:t> </a:t>
            </a:r>
            <a:r>
              <a:rPr lang="fr-FR" dirty="0">
                <a:solidFill>
                  <a:schemeClr val="tx1"/>
                </a:solidFill>
              </a:rPr>
              <a:t>: Le taux de changement est constant ; chaque image modifie l'objet de la même manière ;</a:t>
            </a:r>
          </a:p>
          <a:p>
            <a:pPr marL="171450" indent="-171450">
              <a:buFont typeface="Arial" panose="020B0604020202020204" pitchFamily="34" charset="0"/>
              <a:buChar char="•"/>
            </a:pPr>
            <a:r>
              <a:rPr lang="fr-FR" dirty="0" err="1">
                <a:hlinkClick r:id="rId3"/>
              </a:rPr>
              <a:t>AccelerateDecelerateInterpolator</a:t>
            </a:r>
            <a:r>
              <a:rPr lang="fr-FR" dirty="0"/>
              <a:t> </a:t>
            </a:r>
            <a:r>
              <a:rPr lang="fr-FR" dirty="0">
                <a:solidFill>
                  <a:schemeClr val="tx1"/>
                </a:solidFill>
              </a:rPr>
              <a:t>: Le taux de changement commence et se termine lentement, mais s'accélère au milieu ;</a:t>
            </a:r>
          </a:p>
          <a:p>
            <a:pPr marL="171450" indent="-171450">
              <a:buFont typeface="Arial" panose="020B0604020202020204" pitchFamily="34" charset="0"/>
              <a:buChar char="•"/>
            </a:pPr>
            <a:r>
              <a:rPr lang="fr-FR" dirty="0" err="1">
                <a:hlinkClick r:id="rId3"/>
              </a:rPr>
              <a:t>AnticipateInterpolator</a:t>
            </a:r>
            <a:r>
              <a:rPr lang="fr-FR" dirty="0"/>
              <a:t> : </a:t>
            </a:r>
            <a:r>
              <a:rPr lang="fr-FR" dirty="0">
                <a:solidFill>
                  <a:schemeClr val="tx1"/>
                </a:solidFill>
              </a:rPr>
              <a:t>Le changement commence vers l'arrière puis s'élance vers l'avant, comme si un élastique claquait ;</a:t>
            </a:r>
          </a:p>
          <a:p>
            <a:pPr marL="171450" indent="-171450">
              <a:buFont typeface="Arial" panose="020B0604020202020204" pitchFamily="34" charset="0"/>
              <a:buChar char="•"/>
            </a:pPr>
            <a:r>
              <a:rPr lang="fr-FR" dirty="0" err="1">
                <a:hlinkClick r:id="rId4"/>
              </a:rPr>
              <a:t>BounceInterpolator</a:t>
            </a:r>
            <a:r>
              <a:rPr lang="fr-FR" dirty="0"/>
              <a:t> : </a:t>
            </a:r>
            <a:r>
              <a:rPr lang="fr-FR" dirty="0">
                <a:solidFill>
                  <a:schemeClr val="tx1"/>
                </a:solidFill>
              </a:rPr>
              <a:t>Change les rebonds à la fin ;</a:t>
            </a:r>
          </a:p>
          <a:p>
            <a:pPr marL="171450" indent="-171450">
              <a:buFont typeface="Arial" panose="020B0604020202020204" pitchFamily="34" charset="0"/>
              <a:buChar char="•"/>
            </a:pPr>
            <a:r>
              <a:rPr lang="fr-FR" dirty="0" err="1">
                <a:hlinkClick r:id="rId5"/>
              </a:rPr>
              <a:t>PathInterpolator</a:t>
            </a:r>
            <a:r>
              <a:rPr lang="fr-FR" dirty="0"/>
              <a:t> </a:t>
            </a:r>
            <a:r>
              <a:rPr lang="fr-FR" dirty="0">
                <a:solidFill>
                  <a:schemeClr val="tx1"/>
                </a:solidFill>
              </a:rPr>
              <a:t>: Suit un chemin indiqué par les utilisateurs</a:t>
            </a:r>
          </a:p>
          <a:p>
            <a:pPr marL="171450" indent="-171450">
              <a:buFont typeface="Arial" panose="020B0604020202020204" pitchFamily="34" charset="0"/>
              <a:buChar char="•"/>
            </a:pPr>
            <a:r>
              <a:rPr lang="fr-FR" dirty="0">
                <a:solidFill>
                  <a:schemeClr val="tx1"/>
                </a:solidFill>
              </a:rPr>
              <a:t>...et bien d'autres encore.</a:t>
            </a:r>
          </a:p>
          <a:p>
            <a:endParaRPr lang="fr-FR" dirty="0">
              <a:solidFill>
                <a:schemeClr val="tx1"/>
              </a:solidFill>
            </a:endParaRPr>
          </a:p>
          <a:p>
            <a:r>
              <a:rPr lang="fr-FR" dirty="0">
                <a:solidFill>
                  <a:schemeClr val="tx1"/>
                </a:solidFill>
              </a:rPr>
              <a:t>Pour implémenter son propre interpolateur, utiliser l'interface </a:t>
            </a:r>
            <a:r>
              <a:rPr lang="fr-FR" dirty="0" err="1">
                <a:hlinkClick r:id="rId5"/>
              </a:rPr>
              <a:t>TimeInterpolator</a:t>
            </a:r>
            <a:r>
              <a:rPr lang="fr-FR" dirty="0"/>
              <a:t>.</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Interpolateurs prédéfinis</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Un</a:t>
            </a:r>
            <a:r>
              <a:rPr lang="fr-FR" dirty="0"/>
              <a:t> </a:t>
            </a:r>
            <a:r>
              <a:rPr lang="fr-FR" dirty="0" err="1">
                <a:hlinkClick r:id="rId6"/>
              </a:rPr>
              <a:t>Animator</a:t>
            </a:r>
            <a:r>
              <a:rPr lang="fr-FR" dirty="0"/>
              <a:t> </a:t>
            </a:r>
            <a:r>
              <a:rPr lang="fr-FR" dirty="0">
                <a:solidFill>
                  <a:schemeClr val="tx1"/>
                </a:solidFill>
              </a:rPr>
              <a:t>gère l'animation ;</a:t>
            </a:r>
          </a:p>
          <a:p>
            <a:pPr marL="171450" indent="-171450">
              <a:buFont typeface="Arial" panose="020B0604020202020204" pitchFamily="34" charset="0"/>
              <a:buChar char="•"/>
            </a:pPr>
            <a:r>
              <a:rPr lang="fr-FR" dirty="0" err="1">
                <a:hlinkClick r:id="rId7"/>
              </a:rPr>
              <a:t>ObjectAnimator</a:t>
            </a:r>
            <a:r>
              <a:rPr lang="fr-FR" dirty="0"/>
              <a:t> </a:t>
            </a:r>
            <a:r>
              <a:rPr lang="fr-FR" dirty="0">
                <a:solidFill>
                  <a:schemeClr val="tx1"/>
                </a:solidFill>
              </a:rPr>
              <a:t>met à jour les propriétés avec de nouvelles valeurs ;</a:t>
            </a:r>
          </a:p>
          <a:p>
            <a:pPr marL="171450" indent="-171450">
              <a:buFont typeface="Arial" panose="020B0604020202020204" pitchFamily="34" charset="0"/>
              <a:buChar char="•"/>
            </a:pPr>
            <a:r>
              <a:rPr lang="fr-FR" dirty="0" err="1">
                <a:hlinkClick r:id="rId8"/>
              </a:rPr>
              <a:t>TypeEvaluator</a:t>
            </a:r>
            <a:r>
              <a:rPr lang="fr-FR" dirty="0"/>
              <a:t> </a:t>
            </a:r>
            <a:r>
              <a:rPr lang="fr-FR" dirty="0">
                <a:solidFill>
                  <a:schemeClr val="tx1"/>
                </a:solidFill>
              </a:rPr>
              <a:t>calcule les valeurs d'une propriété donnée à partir des données de synchronisation, de la valeur de départ et de la valeur finale : </a:t>
            </a:r>
            <a:r>
              <a:rPr lang="fr-FR" dirty="0" err="1">
                <a:hlinkClick r:id="rId9"/>
              </a:rPr>
              <a:t>IntEvaluator</a:t>
            </a:r>
            <a:r>
              <a:rPr lang="fr-FR" dirty="0"/>
              <a:t>, </a:t>
            </a:r>
            <a:r>
              <a:rPr lang="fr-FR" dirty="0" err="1">
                <a:hlinkClick r:id="rId10"/>
              </a:rPr>
              <a:t>FloatEvaluator</a:t>
            </a:r>
            <a:r>
              <a:rPr lang="fr-FR" dirty="0"/>
              <a:t> </a:t>
            </a:r>
            <a:r>
              <a:rPr lang="fr-FR" dirty="0">
                <a:solidFill>
                  <a:schemeClr val="tx1"/>
                </a:solidFill>
              </a:rPr>
              <a:t>ou</a:t>
            </a:r>
            <a:r>
              <a:rPr lang="fr-FR" dirty="0"/>
              <a:t> </a:t>
            </a:r>
            <a:r>
              <a:rPr lang="fr-FR" dirty="0" err="1">
                <a:hlinkClick r:id="rId11"/>
              </a:rPr>
              <a:t>ArgbEvaluator</a:t>
            </a:r>
            <a:r>
              <a:rPr lang="fr-FR" dirty="0"/>
              <a:t>.</a:t>
            </a:r>
          </a:p>
          <a:p>
            <a:pPr marL="171450" indent="-171450">
              <a:buFont typeface="Arial" panose="020B0604020202020204" pitchFamily="34" charset="0"/>
              <a:buChar char="•"/>
            </a:pPr>
            <a:r>
              <a:rPr lang="fr-FR" dirty="0">
                <a:solidFill>
                  <a:schemeClr val="tx1"/>
                </a:solidFill>
              </a:rPr>
              <a:t>Un</a:t>
            </a:r>
            <a:r>
              <a:rPr lang="fr-FR" dirty="0"/>
              <a:t> </a:t>
            </a:r>
            <a:r>
              <a:rPr lang="fr-FR" dirty="0" err="1">
                <a:hlinkClick r:id="rId12"/>
              </a:rPr>
              <a:t>TimeInterpolator</a:t>
            </a:r>
            <a:endParaRPr lang="fr-FR" dirty="0"/>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Classes pour l'animation des propriétés</a:t>
            </a:r>
          </a:p>
        </p:txBody>
      </p:sp>
    </p:spTree>
    <p:extLst>
      <p:ext uri="{BB962C8B-B14F-4D97-AF65-F5344CB8AC3E}">
        <p14:creationId xmlns:p14="http://schemas.microsoft.com/office/powerpoint/2010/main" val="1809287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err="1">
                <a:solidFill>
                  <a:schemeClr val="tx1"/>
                </a:solidFill>
              </a:rPr>
              <a:t>Activity.getCurrentFocus</a:t>
            </a:r>
            <a:r>
              <a:rPr lang="fr-FR" dirty="0">
                <a:solidFill>
                  <a:schemeClr val="tx1"/>
                </a:solidFill>
              </a:rPr>
              <a:t>() ;</a:t>
            </a:r>
          </a:p>
          <a:p>
            <a:pPr marL="171450" indent="-171450">
              <a:lnSpc>
                <a:spcPct val="200000"/>
              </a:lnSpc>
              <a:buFont typeface="Arial" panose="020B0604020202020204" pitchFamily="34" charset="0"/>
              <a:buChar char="•"/>
            </a:pPr>
            <a:r>
              <a:rPr lang="fr-FR" dirty="0" err="1">
                <a:solidFill>
                  <a:schemeClr val="tx1"/>
                </a:solidFill>
              </a:rPr>
              <a:t>ViewGroup.getFocusedChild</a:t>
            </a:r>
            <a:r>
              <a:rPr lang="fr-FR" dirty="0">
                <a:solidFill>
                  <a:schemeClr val="tx1"/>
                </a:solidFill>
              </a:rPr>
              <a:t>().</a:t>
            </a:r>
          </a:p>
          <a:p>
            <a:pPr marL="171450" indent="-171450">
              <a:lnSpc>
                <a:spcPct val="20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Trouver la vue qui a le focus</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171450" indent="-171450">
              <a:lnSpc>
                <a:spcPct val="200000"/>
              </a:lnSpc>
              <a:buFont typeface="Arial" panose="020B0604020202020204" pitchFamily="34" charset="0"/>
              <a:buChar char="•"/>
            </a:pPr>
            <a:r>
              <a:rPr lang="fr-FR" dirty="0" err="1">
                <a:solidFill>
                  <a:schemeClr val="tx1"/>
                </a:solidFill>
              </a:rPr>
              <a:t>EditText</a:t>
            </a:r>
            <a:r>
              <a:rPr lang="fr-FR" dirty="0">
                <a:solidFill>
                  <a:schemeClr val="tx1"/>
                </a:solidFill>
              </a:rPr>
              <a:t> par défaut ;</a:t>
            </a:r>
          </a:p>
          <a:p>
            <a:pPr marL="171450" indent="-171450">
              <a:lnSpc>
                <a:spcPct val="200000"/>
              </a:lnSpc>
              <a:buFont typeface="Arial" panose="020B0604020202020204" pitchFamily="34" charset="0"/>
              <a:buChar char="•"/>
            </a:pPr>
            <a:r>
              <a:rPr lang="fr-FR" dirty="0">
                <a:solidFill>
                  <a:schemeClr val="tx1"/>
                </a:solidFill>
              </a:rPr>
              <a:t>Clavier alphanumérique ;</a:t>
            </a:r>
          </a:p>
          <a:p>
            <a:pPr marL="171450" indent="-171450">
              <a:lnSpc>
                <a:spcPct val="200000"/>
              </a:lnSpc>
              <a:buFont typeface="Arial" panose="020B0604020202020204" pitchFamily="34" charset="0"/>
              <a:buChar char="•"/>
            </a:pPr>
            <a:r>
              <a:rPr lang="fr-FR" dirty="0">
                <a:solidFill>
                  <a:schemeClr val="tx1"/>
                </a:solidFill>
              </a:rPr>
              <a:t>Des suggestions apparaissent ;</a:t>
            </a:r>
          </a:p>
          <a:p>
            <a:pPr marL="171450" indent="-171450">
              <a:lnSpc>
                <a:spcPct val="200000"/>
              </a:lnSpc>
              <a:buFont typeface="Arial" panose="020B0604020202020204" pitchFamily="34" charset="0"/>
              <a:buChar char="•"/>
            </a:pPr>
            <a:r>
              <a:rPr lang="fr-FR" dirty="0">
                <a:solidFill>
                  <a:schemeClr val="tx1"/>
                </a:solidFill>
              </a:rPr>
              <a:t>Taper sur la touche Retour (Entrée) pour commencer une nouvelle ligne.</a:t>
            </a: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err="1"/>
              <a:t>EditText</a:t>
            </a:r>
            <a:r>
              <a:rPr lang="fr-FR" dirty="0"/>
              <a:t> pour plusieurs lignes de texte</a:t>
            </a:r>
          </a:p>
        </p:txBody>
      </p:sp>
      <p:pic>
        <p:nvPicPr>
          <p:cNvPr id="5" name="Google Shape;398;p70">
            <a:extLst>
              <a:ext uri="{FF2B5EF4-FFF2-40B4-BE49-F238E27FC236}">
                <a16:creationId xmlns:a16="http://schemas.microsoft.com/office/drawing/2014/main" id="{E600877B-EE2A-65D0-C703-4D7A4BFC4D5B}"/>
              </a:ext>
            </a:extLst>
          </p:cNvPr>
          <p:cNvPicPr preferRelativeResize="0"/>
          <p:nvPr/>
        </p:nvPicPr>
        <p:blipFill rotWithShape="1">
          <a:blip r:embed="rId2">
            <a:alphaModFix/>
          </a:blip>
          <a:srcRect l="43800" r="9814"/>
          <a:stretch/>
        </p:blipFill>
        <p:spPr>
          <a:xfrm>
            <a:off x="7401837" y="3746901"/>
            <a:ext cx="2691075" cy="2609625"/>
          </a:xfrm>
          <a:prstGeom prst="rect">
            <a:avLst/>
          </a:prstGeom>
          <a:noFill/>
          <a:ln>
            <a:noFill/>
          </a:ln>
        </p:spPr>
      </p:pic>
      <p:sp>
        <p:nvSpPr>
          <p:cNvPr id="6" name="Google Shape;400;p70">
            <a:extLst>
              <a:ext uri="{FF2B5EF4-FFF2-40B4-BE49-F238E27FC236}">
                <a16:creationId xmlns:a16="http://schemas.microsoft.com/office/drawing/2014/main" id="{832C2BD1-CE90-C759-0959-39F59F50B604}"/>
              </a:ext>
            </a:extLst>
          </p:cNvPr>
          <p:cNvSpPr/>
          <p:nvPr/>
        </p:nvSpPr>
        <p:spPr>
          <a:xfrm>
            <a:off x="9709914" y="6065713"/>
            <a:ext cx="239400" cy="5283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a:extLst>
              <a:ext uri="{FF2B5EF4-FFF2-40B4-BE49-F238E27FC236}">
                <a16:creationId xmlns:a16="http://schemas.microsoft.com/office/drawing/2014/main" id="{18CD698D-6B14-5512-9A34-5C248EF761F0}"/>
              </a:ext>
            </a:extLst>
          </p:cNvPr>
          <p:cNvSpPr txBox="1"/>
          <p:nvPr/>
        </p:nvSpPr>
        <p:spPr>
          <a:xfrm>
            <a:off x="9857805" y="6350648"/>
            <a:ext cx="1083367" cy="284473"/>
          </a:xfrm>
          <a:prstGeom prst="rect">
            <a:avLst/>
          </a:prstGeom>
          <a:noFill/>
        </p:spPr>
        <p:txBody>
          <a:bodyPr wrap="square">
            <a:spAutoFit/>
          </a:bodyPr>
          <a:lstStyle/>
          <a:p>
            <a:pPr marL="0" lvl="0" indent="0" algn="l" rtl="0">
              <a:spcBef>
                <a:spcPts val="0"/>
              </a:spcBef>
              <a:spcAft>
                <a:spcPts val="0"/>
              </a:spcAft>
              <a:buNone/>
            </a:pPr>
            <a:r>
              <a:rPr lang="fr-FR" sz="1200" b="1" dirty="0">
                <a:latin typeface="+mj-lt"/>
                <a:ea typeface="Roboto"/>
                <a:cs typeface="Roboto"/>
                <a:sym typeface="Roboto"/>
              </a:rPr>
              <a:t>Touche retour</a:t>
            </a:r>
            <a:endParaRPr lang="fr-FR" sz="1200" dirty="0">
              <a:latin typeface="+mj-lt"/>
              <a:ea typeface="Roboto"/>
              <a:cs typeface="Roboto"/>
              <a:sym typeface="Roboto"/>
            </a:endParaRPr>
          </a:p>
        </p:txBody>
      </p:sp>
    </p:spTree>
    <p:extLst>
      <p:ext uri="{BB962C8B-B14F-4D97-AF65-F5344CB8AC3E}">
        <p14:creationId xmlns:p14="http://schemas.microsoft.com/office/powerpoint/2010/main" val="359996679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r>
              <a:rPr lang="fr-FR" dirty="0" err="1">
                <a:solidFill>
                  <a:schemeClr val="tx1"/>
                </a:solidFill>
              </a:rPr>
              <a:t>ObjectAnimator</a:t>
            </a:r>
            <a:r>
              <a:rPr lang="fr-FR" dirty="0">
                <a:solidFill>
                  <a:schemeClr val="tx1"/>
                </a:solidFill>
              </a:rPr>
              <a:t> possède des méthodes de fabrique (</a:t>
            </a:r>
            <a:r>
              <a:rPr lang="fr-FR" dirty="0" err="1">
                <a:solidFill>
                  <a:schemeClr val="tx1"/>
                </a:solidFill>
              </a:rPr>
              <a:t>factory</a:t>
            </a:r>
            <a:r>
              <a:rPr lang="fr-FR" dirty="0">
                <a:solidFill>
                  <a:schemeClr val="tx1"/>
                </a:solidFill>
              </a:rPr>
              <a:t>) pour créer une instance qui s'anime de différentes manières :</a:t>
            </a:r>
          </a:p>
          <a:p>
            <a:pPr marL="171450" indent="-171450">
              <a:buFont typeface="Arial" panose="020B0604020202020204" pitchFamily="34" charset="0"/>
              <a:buChar char="•"/>
            </a:pPr>
            <a:r>
              <a:rPr lang="fr-FR" dirty="0" err="1">
                <a:hlinkClick r:id="rId2"/>
              </a:rPr>
              <a:t>ofArgb</a:t>
            </a:r>
            <a:r>
              <a:rPr lang="fr-FR" dirty="0">
                <a:solidFill>
                  <a:schemeClr val="tx1"/>
                </a:solidFill>
              </a:rPr>
              <a:t>(... , </a:t>
            </a:r>
            <a:r>
              <a:rPr lang="fr-FR" dirty="0" err="1">
                <a:solidFill>
                  <a:schemeClr val="tx1"/>
                </a:solidFill>
              </a:rPr>
              <a:t>int</a:t>
            </a:r>
            <a:r>
              <a:rPr lang="fr-FR" dirty="0">
                <a:solidFill>
                  <a:schemeClr val="tx1"/>
                </a:solidFill>
              </a:rPr>
              <a:t>... values) anime entre les valeurs de couleur ;</a:t>
            </a:r>
          </a:p>
          <a:p>
            <a:pPr marL="171450" indent="-171450">
              <a:buFont typeface="Arial" panose="020B0604020202020204" pitchFamily="34" charset="0"/>
              <a:buChar char="•"/>
            </a:pPr>
            <a:r>
              <a:rPr lang="fr-FR" dirty="0" err="1">
                <a:hlinkClick r:id="rId3"/>
              </a:rPr>
              <a:t>ofFloat</a:t>
            </a:r>
            <a:r>
              <a:rPr lang="fr-FR" dirty="0">
                <a:solidFill>
                  <a:schemeClr val="tx1"/>
                </a:solidFill>
              </a:rPr>
              <a:t>(... , </a:t>
            </a:r>
            <a:r>
              <a:rPr lang="fr-FR" dirty="0">
                <a:hlinkClick r:id="rId4"/>
              </a:rPr>
              <a:t>Path</a:t>
            </a:r>
            <a:r>
              <a:rPr lang="fr-FR" dirty="0"/>
              <a:t> </a:t>
            </a:r>
            <a:r>
              <a:rPr lang="fr-FR" dirty="0" err="1">
                <a:solidFill>
                  <a:schemeClr val="tx1"/>
                </a:solidFill>
              </a:rPr>
              <a:t>path</a:t>
            </a:r>
            <a:r>
              <a:rPr lang="fr-FR" dirty="0">
                <a:solidFill>
                  <a:schemeClr val="tx1"/>
                </a:solidFill>
              </a:rPr>
              <a:t>) anime des coordonnées le long d'une trajectoire ;</a:t>
            </a:r>
          </a:p>
          <a:p>
            <a:pPr marL="171450" indent="-171450">
              <a:buFont typeface="Arial" panose="020B0604020202020204" pitchFamily="34" charset="0"/>
              <a:buChar char="•"/>
            </a:pPr>
            <a:r>
              <a:rPr lang="fr-FR" dirty="0" err="1">
                <a:hlinkClick r:id="rId5"/>
              </a:rPr>
              <a:t>ofFloat</a:t>
            </a:r>
            <a:r>
              <a:rPr lang="fr-FR" dirty="0">
                <a:solidFill>
                  <a:schemeClr val="tx1"/>
                </a:solidFill>
              </a:rPr>
              <a:t>(... , </a:t>
            </a:r>
            <a:r>
              <a:rPr lang="fr-FR" dirty="0" err="1">
                <a:solidFill>
                  <a:schemeClr val="tx1"/>
                </a:solidFill>
              </a:rPr>
              <a:t>float</a:t>
            </a:r>
            <a:r>
              <a:rPr lang="fr-FR" dirty="0">
                <a:solidFill>
                  <a:schemeClr val="tx1"/>
                </a:solidFill>
              </a:rPr>
              <a:t>... values) anime entre des valeurs flottantes ;</a:t>
            </a:r>
          </a:p>
          <a:p>
            <a:pPr marL="171450" indent="-171450">
              <a:buFont typeface="Arial" panose="020B0604020202020204" pitchFamily="34" charset="0"/>
              <a:buChar char="•"/>
            </a:pPr>
            <a:r>
              <a:rPr lang="fr-FR" dirty="0" err="1">
                <a:hlinkClick r:id="rId6"/>
              </a:rPr>
              <a:t>ofInt</a:t>
            </a:r>
            <a:r>
              <a:rPr lang="fr-FR" dirty="0">
                <a:solidFill>
                  <a:schemeClr val="tx1"/>
                </a:solidFill>
              </a:rPr>
              <a:t>(... , </a:t>
            </a:r>
            <a:r>
              <a:rPr lang="fr-FR" dirty="0" err="1">
                <a:solidFill>
                  <a:schemeClr val="tx1"/>
                </a:solidFill>
              </a:rPr>
              <a:t>int</a:t>
            </a:r>
            <a:r>
              <a:rPr lang="fr-FR" dirty="0">
                <a:solidFill>
                  <a:schemeClr val="tx1"/>
                </a:solidFill>
              </a:rPr>
              <a:t>... values) anime entre des valeurs </a:t>
            </a:r>
            <a:r>
              <a:rPr lang="fr-FR" dirty="0" err="1">
                <a:solidFill>
                  <a:schemeClr val="tx1"/>
                </a:solidFill>
              </a:rPr>
              <a:t>int</a:t>
            </a:r>
            <a:r>
              <a:rPr lang="fr-FR" dirty="0">
                <a:solidFill>
                  <a:schemeClr val="tx1"/>
                </a:solidFill>
              </a:rPr>
              <a:t>.</a:t>
            </a:r>
          </a:p>
          <a:p>
            <a:pPr marL="171450" indent="-171450">
              <a:buFont typeface="Arial" panose="020B0604020202020204" pitchFamily="34" charset="0"/>
              <a:buChar char="•"/>
            </a:pPr>
            <a:r>
              <a:rPr lang="fr-FR" dirty="0">
                <a:solidFill>
                  <a:schemeClr val="tx1"/>
                </a:solidFill>
              </a:rPr>
              <a:t>...et plus encore</a:t>
            </a:r>
          </a:p>
          <a:p>
            <a:pPr marL="171450" indent="-171450">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Création d'instances d'</a:t>
            </a:r>
            <a:r>
              <a:rPr lang="fr-FR" dirty="0" err="1"/>
              <a:t>ObjectAnimator</a:t>
            </a:r>
            <a:endParaRPr lang="fr-FR" dirty="0"/>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Choisir la méthode de fabrique et fournir les arguments :</a:t>
            </a:r>
          </a:p>
          <a:p>
            <a:pPr marL="628650" lvl="1" indent="-171450">
              <a:buFont typeface="Arial" panose="020B0604020202020204" pitchFamily="34" charset="0"/>
              <a:buChar char="•"/>
            </a:pPr>
            <a:r>
              <a:rPr lang="fr-FR" dirty="0">
                <a:solidFill>
                  <a:schemeClr val="tx1"/>
                </a:solidFill>
              </a:rPr>
              <a:t>Objet à animer ;</a:t>
            </a:r>
          </a:p>
          <a:p>
            <a:pPr marL="628650" lvl="1" indent="-171450">
              <a:buFont typeface="Arial" panose="020B0604020202020204" pitchFamily="34" charset="0"/>
              <a:buChar char="•"/>
            </a:pPr>
            <a:r>
              <a:rPr lang="fr-FR" dirty="0">
                <a:solidFill>
                  <a:schemeClr val="tx1"/>
                </a:solidFill>
              </a:rPr>
              <a:t>Nom de la propriété sous forme de chaîne ;</a:t>
            </a:r>
          </a:p>
          <a:p>
            <a:pPr marL="628650" lvl="1" indent="-171450">
              <a:buFont typeface="Arial" panose="020B0604020202020204" pitchFamily="34" charset="0"/>
              <a:buChar char="•"/>
            </a:pPr>
            <a:r>
              <a:rPr lang="fr-FR" dirty="0">
                <a:solidFill>
                  <a:schemeClr val="tx1"/>
                </a:solidFill>
              </a:rPr>
              <a:t>Valeur de départ ;</a:t>
            </a:r>
          </a:p>
          <a:p>
            <a:pPr marL="628650" lvl="1" indent="-171450">
              <a:buFont typeface="Arial" panose="020B0604020202020204" pitchFamily="34" charset="0"/>
              <a:buChar char="•"/>
            </a:pPr>
            <a:r>
              <a:rPr lang="fr-FR" dirty="0">
                <a:solidFill>
                  <a:schemeClr val="tx1"/>
                </a:solidFill>
              </a:rPr>
              <a:t>Valeur finale.</a:t>
            </a:r>
          </a:p>
          <a:p>
            <a:r>
              <a:rPr lang="fr-FR" dirty="0" err="1">
                <a:solidFill>
                  <a:schemeClr val="tx1"/>
                </a:solidFill>
              </a:rPr>
              <a:t>ObjectAnimator</a:t>
            </a:r>
            <a:r>
              <a:rPr lang="fr-FR" dirty="0">
                <a:solidFill>
                  <a:schemeClr val="tx1"/>
                </a:solidFill>
              </a:rPr>
              <a:t> </a:t>
            </a:r>
            <a:r>
              <a:rPr lang="fr-FR" dirty="0" err="1">
                <a:solidFill>
                  <a:schemeClr val="tx1"/>
                </a:solidFill>
              </a:rPr>
              <a:t>animator</a:t>
            </a:r>
            <a:r>
              <a:rPr lang="fr-FR" dirty="0">
                <a:solidFill>
                  <a:schemeClr val="tx1"/>
                </a:solidFill>
              </a:rPr>
              <a:t> =  </a:t>
            </a:r>
            <a:r>
              <a:rPr lang="fr-FR" dirty="0" err="1">
                <a:solidFill>
                  <a:schemeClr val="tx1"/>
                </a:solidFill>
              </a:rPr>
              <a:t>ObjectAnimator.ofFloat</a:t>
            </a:r>
            <a:r>
              <a:rPr lang="fr-FR" dirty="0">
                <a:solidFill>
                  <a:schemeClr val="tx1"/>
                </a:solidFill>
              </a:rPr>
              <a:t>(</a:t>
            </a:r>
            <a:r>
              <a:rPr lang="fr-FR" dirty="0" err="1">
                <a:solidFill>
                  <a:schemeClr val="tx1"/>
                </a:solidFill>
              </a:rPr>
              <a:t>mView</a:t>
            </a:r>
            <a:r>
              <a:rPr lang="fr-FR" dirty="0">
                <a:solidFill>
                  <a:schemeClr val="tx1"/>
                </a:solidFill>
              </a:rPr>
              <a:t>, "radius", 0, 50) ;</a:t>
            </a:r>
          </a:p>
          <a:p>
            <a:pPr marL="171450" indent="-171450">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1. Créer une instance d'</a:t>
            </a:r>
            <a:r>
              <a:rPr lang="fr-FR" dirty="0" err="1"/>
              <a:t>ObjectAnimator</a:t>
            </a:r>
            <a:endParaRPr lang="fr-FR" dirty="0"/>
          </a:p>
        </p:txBody>
      </p:sp>
    </p:spTree>
    <p:extLst>
      <p:ext uri="{BB962C8B-B14F-4D97-AF65-F5344CB8AC3E}">
        <p14:creationId xmlns:p14="http://schemas.microsoft.com/office/powerpoint/2010/main" val="29593811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Optionnellement, définir un interpolateur (linéaire par défaut)</a:t>
            </a:r>
          </a:p>
          <a:p>
            <a:pPr marL="171450" indent="-171450">
              <a:buFont typeface="Arial" panose="020B0604020202020204" pitchFamily="34" charset="0"/>
              <a:buChar char="•"/>
            </a:pPr>
            <a:endParaRPr lang="fr-FR" dirty="0">
              <a:solidFill>
                <a:schemeClr val="tx1"/>
              </a:solidFill>
            </a:endParaRPr>
          </a:p>
          <a:p>
            <a:r>
              <a:rPr lang="fr-FR" dirty="0" err="1">
                <a:solidFill>
                  <a:schemeClr val="tx1"/>
                </a:solidFill>
              </a:rPr>
              <a:t>animator.setInterpolator</a:t>
            </a:r>
            <a:r>
              <a:rPr lang="fr-FR" dirty="0">
                <a:solidFill>
                  <a:schemeClr val="tx1"/>
                </a:solidFill>
              </a:rPr>
              <a:t>(new </a:t>
            </a:r>
            <a:r>
              <a:rPr lang="fr-FR" dirty="0" err="1">
                <a:solidFill>
                  <a:schemeClr val="tx1"/>
                </a:solidFill>
              </a:rPr>
              <a:t>AccelerateInterpolator</a:t>
            </a:r>
            <a:r>
              <a:rPr lang="fr-FR" dirty="0">
                <a:solidFill>
                  <a:schemeClr val="tx1"/>
                </a:solidFill>
              </a:rPr>
              <a:t>()) ;</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2. Définir l'interpolateur</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r>
              <a:rPr lang="fr-FR" dirty="0" err="1">
                <a:solidFill>
                  <a:schemeClr val="tx1"/>
                </a:solidFill>
                <a:sym typeface="Consolas"/>
              </a:rPr>
              <a:t>animator.setDuration</a:t>
            </a:r>
            <a:r>
              <a:rPr lang="fr-FR" dirty="0">
                <a:solidFill>
                  <a:schemeClr val="tx1"/>
                </a:solidFill>
                <a:sym typeface="Consolas"/>
              </a:rPr>
              <a:t>(400);</a:t>
            </a:r>
          </a:p>
          <a:p>
            <a:endParaRPr lang="fr-FR" dirty="0">
              <a:solidFill>
                <a:schemeClr val="tx1"/>
              </a:solidFill>
            </a:endParaRPr>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3. Définir la durée en millisecondes</a:t>
            </a:r>
          </a:p>
        </p:txBody>
      </p:sp>
    </p:spTree>
    <p:extLst>
      <p:ext uri="{BB962C8B-B14F-4D97-AF65-F5344CB8AC3E}">
        <p14:creationId xmlns:p14="http://schemas.microsoft.com/office/powerpoint/2010/main" val="5751486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7" name="Content Placeholder 6">
            <a:extLst>
              <a:ext uri="{FF2B5EF4-FFF2-40B4-BE49-F238E27FC236}">
                <a16:creationId xmlns:a16="http://schemas.microsoft.com/office/drawing/2014/main" id="{97E73A86-CF9A-A5D1-19A3-6BB2416E9972}"/>
              </a:ext>
            </a:extLst>
          </p:cNvPr>
          <p:cNvSpPr>
            <a:spLocks noGrp="1"/>
          </p:cNvSpPr>
          <p:nvPr>
            <p:ph sz="quarter" idx="12"/>
          </p:nvPr>
        </p:nvSpPr>
        <p:spPr/>
        <p:txBody>
          <a:bodyPr/>
          <a:lstStyle/>
          <a:p>
            <a:r>
              <a:rPr lang="fr-FR" dirty="0" err="1">
                <a:solidFill>
                  <a:schemeClr val="tx1"/>
                </a:solidFill>
                <a:sym typeface="Consolas"/>
              </a:rPr>
              <a:t>animator.start</a:t>
            </a:r>
            <a:r>
              <a:rPr lang="fr-FR" dirty="0">
                <a:solidFill>
                  <a:schemeClr val="tx1"/>
                </a:solidFill>
                <a:sym typeface="Consolas"/>
              </a:rPr>
              <a:t>();</a:t>
            </a:r>
          </a:p>
          <a:p>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a:xfrm>
            <a:off x="719999" y="1616658"/>
            <a:ext cx="5220000" cy="319714"/>
          </a:xfrm>
        </p:spPr>
        <p:txBody>
          <a:bodyPr/>
          <a:lstStyle/>
          <a:p>
            <a:r>
              <a:rPr lang="fr-FR" dirty="0"/>
              <a:t>4. Démarrer l'animation</a:t>
            </a:r>
          </a:p>
        </p:txBody>
      </p:sp>
      <p:sp>
        <p:nvSpPr>
          <p:cNvPr id="8" name="Content Placeholder 7">
            <a:extLst>
              <a:ext uri="{FF2B5EF4-FFF2-40B4-BE49-F238E27FC236}">
                <a16:creationId xmlns:a16="http://schemas.microsoft.com/office/drawing/2014/main" id="{982035AA-AFE8-BE22-2E44-24B4B81E9327}"/>
              </a:ext>
            </a:extLst>
          </p:cNvPr>
          <p:cNvSpPr>
            <a:spLocks noGrp="1"/>
          </p:cNvSpPr>
          <p:nvPr>
            <p:ph sz="quarter" idx="14"/>
          </p:nvPr>
        </p:nvSpPr>
        <p:spPr/>
        <p:txBody>
          <a:bodyPr/>
          <a:lstStyle/>
          <a:p>
            <a:r>
              <a:rPr lang="fr-FR" dirty="0">
                <a:solidFill>
                  <a:schemeClr val="tx1"/>
                </a:solidFill>
              </a:rPr>
              <a:t>Pour que </a:t>
            </a:r>
            <a:r>
              <a:rPr lang="fr-FR" dirty="0">
                <a:hlinkClick r:id="rId2"/>
              </a:rPr>
              <a:t>l'</a:t>
            </a:r>
            <a:r>
              <a:rPr lang="fr-FR" dirty="0" err="1">
                <a:hlinkClick r:id="rId2"/>
              </a:rPr>
              <a:t>ObjectAnimator</a:t>
            </a:r>
            <a:r>
              <a:rPr lang="fr-FR" dirty="0">
                <a:solidFill>
                  <a:schemeClr val="tx1"/>
                </a:solidFill>
              </a:rPr>
              <a:t> mette à jour les propriétés correctement : </a:t>
            </a:r>
          </a:p>
          <a:p>
            <a:pPr marL="171450" indent="-171450">
              <a:buFont typeface="Arial" panose="020B0604020202020204" pitchFamily="34" charset="0"/>
              <a:buChar char="•"/>
            </a:pPr>
            <a:r>
              <a:rPr lang="fr-FR" dirty="0">
                <a:solidFill>
                  <a:schemeClr val="tx1"/>
                </a:solidFill>
              </a:rPr>
              <a:t>La propriété doit avoir une fonction "setter" </a:t>
            </a:r>
            <a:r>
              <a:rPr lang="fr-FR" dirty="0" err="1">
                <a:solidFill>
                  <a:schemeClr val="tx1"/>
                </a:solidFill>
              </a:rPr>
              <a:t>setPropertyName</a:t>
            </a:r>
            <a:r>
              <a:rPr lang="fr-FR" dirty="0">
                <a:solidFill>
                  <a:schemeClr val="tx1"/>
                </a:solidFill>
              </a:rPr>
              <a:t>() d'un type correspondant, par exemple, si le nom de la propriété est radius, il faut une méthode </a:t>
            </a:r>
            <a:r>
              <a:rPr lang="fr-FR" dirty="0" err="1">
                <a:solidFill>
                  <a:schemeClr val="tx1"/>
                </a:solidFill>
              </a:rPr>
              <a:t>setRadius</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Si la propriété </a:t>
            </a:r>
            <a:r>
              <a:rPr lang="fr-FR" dirty="0" err="1">
                <a:solidFill>
                  <a:schemeClr val="tx1"/>
                </a:solidFill>
              </a:rPr>
              <a:t>View</a:t>
            </a:r>
            <a:r>
              <a:rPr lang="fr-FR" dirty="0">
                <a:solidFill>
                  <a:schemeClr val="tx1"/>
                </a:solidFill>
              </a:rPr>
              <a:t>, appeler la méthode </a:t>
            </a:r>
            <a:r>
              <a:rPr lang="fr-FR" dirty="0" err="1">
                <a:hlinkClick r:id="rId3"/>
              </a:rPr>
              <a:t>invalidate</a:t>
            </a:r>
            <a:r>
              <a:rPr lang="fr-FR" dirty="0"/>
              <a:t>() </a:t>
            </a:r>
            <a:r>
              <a:rPr lang="fr-FR" dirty="0">
                <a:solidFill>
                  <a:schemeClr val="tx1"/>
                </a:solidFill>
              </a:rPr>
              <a:t>dans le callback </a:t>
            </a:r>
            <a:r>
              <a:rPr lang="fr-FR" dirty="0" err="1">
                <a:hlinkClick r:id="rId4"/>
              </a:rPr>
              <a:t>onAnimationUpdate</a:t>
            </a:r>
            <a:r>
              <a:rPr lang="fr-FR" dirty="0"/>
              <a:t>().</a:t>
            </a:r>
          </a:p>
          <a:p>
            <a:endParaRPr lang="fr-FR" dirty="0"/>
          </a:p>
          <a:p>
            <a:endParaRPr lang="fr-FR" dirty="0"/>
          </a:p>
        </p:txBody>
      </p:sp>
      <p:sp>
        <p:nvSpPr>
          <p:cNvPr id="9" name="Content Placeholder 8">
            <a:extLst>
              <a:ext uri="{FF2B5EF4-FFF2-40B4-BE49-F238E27FC236}">
                <a16:creationId xmlns:a16="http://schemas.microsoft.com/office/drawing/2014/main" id="{E8AEE3D6-69F1-3359-BB89-5D989A173BB5}"/>
              </a:ext>
            </a:extLst>
          </p:cNvPr>
          <p:cNvSpPr>
            <a:spLocks noGrp="1"/>
          </p:cNvSpPr>
          <p:nvPr>
            <p:ph sz="quarter" idx="15"/>
          </p:nvPr>
        </p:nvSpPr>
        <p:spPr/>
        <p:txBody>
          <a:bodyPr/>
          <a:lstStyle/>
          <a:p>
            <a:r>
              <a:rPr lang="fr-FR" dirty="0"/>
              <a:t>Paramètre requis pour la propriété animée</a:t>
            </a:r>
          </a:p>
        </p:txBody>
      </p:sp>
    </p:spTree>
    <p:extLst>
      <p:ext uri="{BB962C8B-B14F-4D97-AF65-F5344CB8AC3E}">
        <p14:creationId xmlns:p14="http://schemas.microsoft.com/office/powerpoint/2010/main" val="233300291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Écouteurs d'animation</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r>
              <a:rPr lang="fr-FR" dirty="0">
                <a:solidFill>
                  <a:schemeClr val="tx1"/>
                </a:solidFill>
              </a:rPr>
              <a:t>Écouter les événements importants pendant le processus d'animation : </a:t>
            </a:r>
          </a:p>
          <a:p>
            <a:endParaRPr lang="fr-FR" dirty="0">
              <a:solidFill>
                <a:schemeClr val="tx1"/>
              </a:solidFill>
            </a:endParaRPr>
          </a:p>
          <a:p>
            <a:pPr marL="0" lvl="0" indent="0" algn="l" rtl="0">
              <a:lnSpc>
                <a:spcPct val="100000"/>
              </a:lnSpc>
              <a:spcBef>
                <a:spcPts val="600"/>
              </a:spcBef>
              <a:spcAft>
                <a:spcPts val="0"/>
              </a:spcAft>
              <a:buClr>
                <a:schemeClr val="dk1"/>
              </a:buClr>
              <a:buSzPts val="1100"/>
              <a:buFont typeface="Arial"/>
              <a:buNone/>
            </a:pPr>
            <a:r>
              <a:rPr lang="fr-FR" sz="1200" dirty="0" err="1">
                <a:solidFill>
                  <a:schemeClr val="tx1"/>
                </a:solidFill>
                <a:latin typeface="Consolas"/>
                <a:ea typeface="Consolas"/>
                <a:cs typeface="Consolas"/>
                <a:sym typeface="Consolas"/>
              </a:rPr>
              <a:t>ValueAnimator</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fadeAnim</a:t>
            </a:r>
            <a:r>
              <a:rPr lang="fr-FR" sz="1200" dirty="0">
                <a:solidFill>
                  <a:schemeClr val="tx1"/>
                </a:solidFill>
                <a:latin typeface="Consolas"/>
                <a:ea typeface="Consolas"/>
                <a:cs typeface="Consolas"/>
                <a:sym typeface="Consolas"/>
              </a:rPr>
              <a:t> = </a:t>
            </a:r>
          </a:p>
          <a:p>
            <a:pPr marL="0" lvl="0" indent="0" algn="l" rtl="0">
              <a:lnSpc>
                <a:spcPct val="100000"/>
              </a:lnSpc>
              <a:spcBef>
                <a:spcPts val="60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ObjectAnimator.ofFloat</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newBall</a:t>
            </a:r>
            <a:r>
              <a:rPr lang="fr-FR" sz="1200" dirty="0">
                <a:solidFill>
                  <a:schemeClr val="tx1"/>
                </a:solidFill>
                <a:latin typeface="Consolas"/>
                <a:ea typeface="Consolas"/>
                <a:cs typeface="Consolas"/>
                <a:sym typeface="Consolas"/>
              </a:rPr>
              <a:t>, "alpha", 1f, 0f);</a:t>
            </a:r>
          </a:p>
          <a:p>
            <a:pPr marL="0" lvl="0" indent="0" algn="l" rtl="0">
              <a:lnSpc>
                <a:spcPct val="100000"/>
              </a:lnSpc>
              <a:spcBef>
                <a:spcPts val="600"/>
              </a:spcBef>
              <a:spcAft>
                <a:spcPts val="0"/>
              </a:spcAft>
              <a:buClr>
                <a:schemeClr val="dk1"/>
              </a:buClr>
              <a:buSzPts val="1100"/>
              <a:buFont typeface="Arial"/>
              <a:buNone/>
            </a:pPr>
            <a:r>
              <a:rPr lang="fr-FR" sz="1200" dirty="0" err="1">
                <a:solidFill>
                  <a:schemeClr val="tx1"/>
                </a:solidFill>
                <a:latin typeface="Consolas"/>
                <a:ea typeface="Consolas"/>
                <a:cs typeface="Consolas"/>
                <a:sym typeface="Consolas"/>
              </a:rPr>
              <a:t>fadeAnim.setDuration</a:t>
            </a:r>
            <a:r>
              <a:rPr lang="fr-FR" sz="1200" dirty="0">
                <a:solidFill>
                  <a:schemeClr val="tx1"/>
                </a:solidFill>
                <a:latin typeface="Consolas"/>
                <a:ea typeface="Consolas"/>
                <a:cs typeface="Consolas"/>
                <a:sym typeface="Consolas"/>
              </a:rPr>
              <a:t>(250);</a:t>
            </a:r>
          </a:p>
          <a:p>
            <a:pPr marL="0" lvl="0" indent="0" algn="l" rtl="0">
              <a:lnSpc>
                <a:spcPct val="100000"/>
              </a:lnSpc>
              <a:spcBef>
                <a:spcPts val="600"/>
              </a:spcBef>
              <a:spcAft>
                <a:spcPts val="0"/>
              </a:spcAft>
              <a:buClr>
                <a:schemeClr val="dk1"/>
              </a:buClr>
              <a:buSzPts val="1100"/>
              <a:buFont typeface="Arial"/>
              <a:buNone/>
            </a:pPr>
            <a:r>
              <a:rPr lang="fr-FR" sz="1200" dirty="0" err="1">
                <a:solidFill>
                  <a:schemeClr val="tx1"/>
                </a:solidFill>
                <a:latin typeface="Consolas"/>
                <a:ea typeface="Consolas"/>
                <a:cs typeface="Consolas"/>
                <a:sym typeface="Consolas"/>
              </a:rPr>
              <a:t>fadeAnim.addListener</a:t>
            </a:r>
            <a:r>
              <a:rPr lang="fr-FR" sz="1200" dirty="0">
                <a:solidFill>
                  <a:schemeClr val="tx1"/>
                </a:solidFill>
                <a:latin typeface="Consolas"/>
                <a:ea typeface="Consolas"/>
                <a:cs typeface="Consolas"/>
                <a:sym typeface="Consolas"/>
              </a:rPr>
              <a:t>(new </a:t>
            </a:r>
            <a:r>
              <a:rPr lang="fr-FR" sz="1200" dirty="0" err="1">
                <a:solidFill>
                  <a:schemeClr val="tx1"/>
                </a:solidFill>
                <a:latin typeface="Consolas"/>
                <a:ea typeface="Consolas"/>
                <a:cs typeface="Consolas"/>
                <a:sym typeface="Consolas"/>
              </a:rPr>
              <a:t>AnimatorListenerAdapter</a:t>
            </a:r>
            <a:r>
              <a:rPr lang="fr-FR" sz="1200" dirty="0">
                <a:solidFill>
                  <a:schemeClr val="tx1"/>
                </a:solidFill>
                <a:latin typeface="Consolas"/>
                <a:ea typeface="Consolas"/>
                <a:cs typeface="Consolas"/>
                <a:sym typeface="Consolas"/>
              </a:rPr>
              <a:t>() {</a:t>
            </a:r>
          </a:p>
          <a:p>
            <a:pPr marL="0" lvl="0" indent="0" algn="l" rtl="0">
              <a:lnSpc>
                <a:spcPct val="100000"/>
              </a:lnSpc>
              <a:spcBef>
                <a:spcPts val="60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b="1" dirty="0">
                <a:solidFill>
                  <a:schemeClr val="tx1"/>
                </a:solidFill>
                <a:latin typeface="Consolas"/>
                <a:ea typeface="Consolas"/>
                <a:cs typeface="Consolas"/>
                <a:sym typeface="Consolas"/>
              </a:rPr>
              <a:t>public </a:t>
            </a:r>
            <a:r>
              <a:rPr lang="fr-FR" sz="1200" b="1" dirty="0" err="1">
                <a:solidFill>
                  <a:schemeClr val="tx1"/>
                </a:solidFill>
                <a:latin typeface="Consolas"/>
                <a:ea typeface="Consolas"/>
                <a:cs typeface="Consolas"/>
                <a:sym typeface="Consolas"/>
              </a:rPr>
              <a:t>void</a:t>
            </a: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onAnimationEnd</a:t>
            </a:r>
            <a:r>
              <a:rPr lang="fr-FR" sz="1200" b="1" dirty="0">
                <a:solidFill>
                  <a:schemeClr val="tx1"/>
                </a:solidFill>
                <a:latin typeface="Consolas"/>
                <a:ea typeface="Consolas"/>
                <a:cs typeface="Consolas"/>
                <a:sym typeface="Consolas"/>
              </a:rPr>
              <a:t>(</a:t>
            </a:r>
            <a:r>
              <a:rPr lang="fr-FR" sz="1200" b="1" dirty="0" err="1">
                <a:solidFill>
                  <a:schemeClr val="tx1"/>
                </a:solidFill>
                <a:latin typeface="Consolas"/>
                <a:ea typeface="Consolas"/>
                <a:cs typeface="Consolas"/>
                <a:sym typeface="Consolas"/>
              </a:rPr>
              <a:t>Animator</a:t>
            </a:r>
            <a:r>
              <a:rPr lang="fr-FR" sz="1200" b="1" dirty="0">
                <a:solidFill>
                  <a:schemeClr val="tx1"/>
                </a:solidFill>
                <a:latin typeface="Consolas"/>
                <a:ea typeface="Consolas"/>
                <a:cs typeface="Consolas"/>
                <a:sym typeface="Consolas"/>
              </a:rPr>
              <a:t> animation) {</a:t>
            </a:r>
          </a:p>
          <a:p>
            <a:pPr marL="0" lvl="0" indent="0" algn="l" rtl="0">
              <a:lnSpc>
                <a:spcPct val="100000"/>
              </a:lnSpc>
              <a:spcBef>
                <a:spcPts val="600"/>
              </a:spcBef>
              <a:spcAft>
                <a:spcPts val="0"/>
              </a:spcAft>
              <a:buClr>
                <a:schemeClr val="dk1"/>
              </a:buClr>
              <a:buSzPts val="1100"/>
              <a:buFont typeface="Arial"/>
              <a:buNone/>
            </a:pP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balls.remove</a:t>
            </a:r>
            <a:r>
              <a:rPr lang="fr-FR" sz="1200" b="1" dirty="0">
                <a:solidFill>
                  <a:schemeClr val="tx1"/>
                </a:solidFill>
                <a:latin typeface="Consolas"/>
                <a:ea typeface="Consolas"/>
                <a:cs typeface="Consolas"/>
                <a:sym typeface="Consolas"/>
              </a:rPr>
              <a:t>(((</a:t>
            </a:r>
            <a:r>
              <a:rPr lang="fr-FR" sz="1200" b="1" dirty="0" err="1">
                <a:solidFill>
                  <a:schemeClr val="tx1"/>
                </a:solidFill>
                <a:latin typeface="Consolas"/>
                <a:ea typeface="Consolas"/>
                <a:cs typeface="Consolas"/>
                <a:sym typeface="Consolas"/>
              </a:rPr>
              <a:t>ObjectAnimator</a:t>
            </a:r>
            <a:r>
              <a:rPr lang="fr-FR" sz="1200" b="1" dirty="0">
                <a:solidFill>
                  <a:schemeClr val="tx1"/>
                </a:solidFill>
                <a:latin typeface="Consolas"/>
                <a:ea typeface="Consolas"/>
                <a:cs typeface="Consolas"/>
                <a:sym typeface="Consolas"/>
              </a:rPr>
              <a:t>)animation).</a:t>
            </a:r>
            <a:r>
              <a:rPr lang="fr-FR" sz="1200" b="1" dirty="0" err="1">
                <a:solidFill>
                  <a:schemeClr val="tx1"/>
                </a:solidFill>
                <a:latin typeface="Consolas"/>
                <a:ea typeface="Consolas"/>
                <a:cs typeface="Consolas"/>
                <a:sym typeface="Consolas"/>
              </a:rPr>
              <a:t>getTarget</a:t>
            </a:r>
            <a:r>
              <a:rPr lang="fr-FR" sz="1200" b="1" dirty="0">
                <a:solidFill>
                  <a:schemeClr val="tx1"/>
                </a:solidFill>
                <a:latin typeface="Consolas"/>
                <a:ea typeface="Consolas"/>
                <a:cs typeface="Consolas"/>
                <a:sym typeface="Consolas"/>
              </a:rPr>
              <a:t>());</a:t>
            </a:r>
          </a:p>
          <a:p>
            <a:pPr marL="0" lvl="0" indent="0" algn="l" rtl="0">
              <a:lnSpc>
                <a:spcPct val="100000"/>
              </a:lnSpc>
              <a:spcBef>
                <a:spcPts val="600"/>
              </a:spcBef>
              <a:spcAft>
                <a:spcPts val="0"/>
              </a:spcAft>
              <a:buClr>
                <a:schemeClr val="dk1"/>
              </a:buClr>
              <a:buSzPts val="1100"/>
              <a:buFont typeface="Arial"/>
              <a:buNone/>
            </a:pPr>
            <a:r>
              <a:rPr lang="fr-FR" sz="1200" b="1" dirty="0">
                <a:solidFill>
                  <a:schemeClr val="tx1"/>
                </a:solidFill>
                <a:latin typeface="Consolas"/>
                <a:ea typeface="Consolas"/>
                <a:cs typeface="Consolas"/>
                <a:sym typeface="Consolas"/>
              </a:rPr>
              <a:t>    }</a:t>
            </a:r>
          </a:p>
          <a:p>
            <a:pPr marL="0" lvl="0" indent="0" algn="l" rtl="0">
              <a:lnSpc>
                <a:spcPct val="100000"/>
              </a:lnSpc>
              <a:spcBef>
                <a:spcPts val="60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a:t>
            </a:r>
          </a:p>
          <a:p>
            <a:endParaRPr lang="fr-FR" dirty="0">
              <a:solidFill>
                <a:schemeClr val="tx1"/>
              </a:solidFill>
            </a:endParaRPr>
          </a:p>
        </p:txBody>
      </p:sp>
    </p:spTree>
    <p:extLst>
      <p:ext uri="{BB962C8B-B14F-4D97-AF65-F5344CB8AC3E}">
        <p14:creationId xmlns:p14="http://schemas.microsoft.com/office/powerpoint/2010/main" val="200056122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pPr marL="171450" indent="-171450">
              <a:buFont typeface="Arial" panose="020B0604020202020204" pitchFamily="34" charset="0"/>
              <a:buChar char="•"/>
            </a:pPr>
            <a:r>
              <a:rPr lang="fr-FR" dirty="0" err="1">
                <a:hlinkClick r:id="rId2"/>
              </a:rPr>
              <a:t>AnimatorSet</a:t>
            </a:r>
            <a:r>
              <a:rPr lang="fr-FR" dirty="0"/>
              <a:t> </a:t>
            </a:r>
            <a:r>
              <a:rPr lang="fr-FR" b="1" dirty="0"/>
              <a:t>exécute les animations les unes par rapport aux autres ;</a:t>
            </a:r>
          </a:p>
          <a:p>
            <a:pPr marL="171450" indent="-171450">
              <a:buFont typeface="Arial" panose="020B0604020202020204" pitchFamily="34" charset="0"/>
              <a:buChar char="•"/>
            </a:pPr>
            <a:r>
              <a:rPr lang="fr-FR" b="1" dirty="0"/>
              <a:t>Exécuter les animations avant, après ou en même temps que d'autres animations.</a:t>
            </a:r>
          </a:p>
          <a:p>
            <a:pPr marL="171450" indent="-171450">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en" dirty="0"/>
              <a:t>AnimatorSet</a:t>
            </a:r>
            <a:endParaRPr lang="fr-FR" dirty="0"/>
          </a:p>
        </p:txBody>
      </p:sp>
      <p:sp>
        <p:nvSpPr>
          <p:cNvPr id="6" name="Content Placeholder 5">
            <a:extLst>
              <a:ext uri="{FF2B5EF4-FFF2-40B4-BE49-F238E27FC236}">
                <a16:creationId xmlns:a16="http://schemas.microsoft.com/office/drawing/2014/main" id="{AC9753AA-5963-27EF-DA6A-A77BC01BB853}"/>
              </a:ext>
            </a:extLst>
          </p:cNvPr>
          <p:cNvSpPr>
            <a:spLocks noGrp="1"/>
          </p:cNvSpPr>
          <p:nvPr>
            <p:ph sz="quarter" idx="14"/>
          </p:nvPr>
        </p:nvSpPr>
        <p:spPr/>
        <p:txBody>
          <a:bodyPr/>
          <a:lstStyle/>
          <a:p>
            <a:r>
              <a:rPr lang="fr-FR" b="1" dirty="0"/>
              <a:t>Séquence d'animation pour l'exemple de code sur les 2 diapositives suivantes :</a:t>
            </a:r>
          </a:p>
          <a:p>
            <a:pPr marL="228600" indent="-228600">
              <a:buFont typeface="+mj-lt"/>
              <a:buAutoNum type="arabicPeriod"/>
            </a:pPr>
            <a:r>
              <a:rPr lang="fr-FR" b="1" dirty="0"/>
              <a:t>Jouer </a:t>
            </a:r>
            <a:r>
              <a:rPr lang="fr-FR" b="1" dirty="0" err="1"/>
              <a:t>bounceAnim</a:t>
            </a:r>
            <a:r>
              <a:rPr lang="fr-FR" b="1" dirty="0"/>
              <a:t> ;</a:t>
            </a:r>
          </a:p>
          <a:p>
            <a:pPr marL="228600" indent="-228600">
              <a:buFont typeface="+mj-lt"/>
              <a:buAutoNum type="arabicPeriod"/>
            </a:pPr>
            <a:r>
              <a:rPr lang="fr-FR" b="1" dirty="0"/>
              <a:t>Jouer squashAnim1, squashAnim2, stretchAnim1, et stretchAnim2 en même temps ;</a:t>
            </a:r>
          </a:p>
          <a:p>
            <a:pPr marL="228600" indent="-228600">
              <a:buFont typeface="+mj-lt"/>
              <a:buAutoNum type="arabicPeriod"/>
            </a:pPr>
            <a:r>
              <a:rPr lang="fr-FR" b="1" dirty="0"/>
              <a:t>Jouer </a:t>
            </a:r>
            <a:r>
              <a:rPr lang="fr-FR" b="1" dirty="0" err="1"/>
              <a:t>bounceBackAnim</a:t>
            </a:r>
            <a:r>
              <a:rPr lang="fr-FR" b="1" dirty="0"/>
              <a:t>.</a:t>
            </a:r>
          </a:p>
        </p:txBody>
      </p:sp>
      <p:sp>
        <p:nvSpPr>
          <p:cNvPr id="7" name="Content Placeholder 6">
            <a:extLst>
              <a:ext uri="{FF2B5EF4-FFF2-40B4-BE49-F238E27FC236}">
                <a16:creationId xmlns:a16="http://schemas.microsoft.com/office/drawing/2014/main" id="{9DDE823F-21AB-574A-3682-A8022535725E}"/>
              </a:ext>
            </a:extLst>
          </p:cNvPr>
          <p:cNvSpPr>
            <a:spLocks noGrp="1"/>
          </p:cNvSpPr>
          <p:nvPr>
            <p:ph sz="quarter" idx="15"/>
          </p:nvPr>
        </p:nvSpPr>
        <p:spPr/>
        <p:txBody>
          <a:bodyPr/>
          <a:lstStyle/>
          <a:p>
            <a:r>
              <a:rPr lang="fr-FR" dirty="0" err="1"/>
              <a:t>AnimatorSet</a:t>
            </a:r>
            <a:r>
              <a:rPr lang="fr-FR" dirty="0"/>
              <a:t> pour combiner les animations</a:t>
            </a:r>
          </a:p>
        </p:txBody>
      </p:sp>
    </p:spTree>
    <p:extLst>
      <p:ext uri="{BB962C8B-B14F-4D97-AF65-F5344CB8AC3E}">
        <p14:creationId xmlns:p14="http://schemas.microsoft.com/office/powerpoint/2010/main" val="97712540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Définition d’une animation </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pPr marL="0" lvl="0" indent="0" algn="l" rtl="0">
              <a:spcBef>
                <a:spcPts val="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Create</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bouncer</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AnimatorSet</a:t>
            </a:r>
            <a:endParaRPr lang="fr-FR" sz="1200" dirty="0">
              <a:solidFill>
                <a:srgbClr val="000000"/>
              </a:solidFill>
              <a:latin typeface="Consolas"/>
              <a:ea typeface="Consolas"/>
              <a:cs typeface="Consolas"/>
              <a:sym typeface="Consolas"/>
            </a:endParaRP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AnimatorSet</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bouncer</a:t>
            </a:r>
            <a:r>
              <a:rPr lang="fr-FR" sz="1200" dirty="0">
                <a:solidFill>
                  <a:srgbClr val="000000"/>
                </a:solidFill>
                <a:latin typeface="Consolas"/>
                <a:ea typeface="Consolas"/>
                <a:cs typeface="Consolas"/>
                <a:sym typeface="Consolas"/>
              </a:rPr>
              <a:t> = new </a:t>
            </a:r>
            <a:r>
              <a:rPr lang="fr-FR" sz="1200" dirty="0" err="1">
                <a:solidFill>
                  <a:srgbClr val="000000"/>
                </a:solidFill>
                <a:latin typeface="Consolas"/>
                <a:ea typeface="Consolas"/>
                <a:cs typeface="Consolas"/>
                <a:sym typeface="Consolas"/>
              </a:rPr>
              <a:t>AnimatorSet</a:t>
            </a:r>
            <a:r>
              <a:rPr lang="fr-FR" sz="1200" dirty="0">
                <a:solidFill>
                  <a:srgbClr val="000000"/>
                </a:solidFill>
                <a:latin typeface="Consolas"/>
                <a:ea typeface="Consolas"/>
                <a:cs typeface="Consolas"/>
                <a:sym typeface="Consolas"/>
              </a:rPr>
              <a:t>();</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bouncer.play</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bounceAnim</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before</a:t>
            </a:r>
            <a:r>
              <a:rPr lang="fr-FR" sz="1200" dirty="0">
                <a:solidFill>
                  <a:srgbClr val="000000"/>
                </a:solidFill>
                <a:latin typeface="Consolas"/>
                <a:ea typeface="Consolas"/>
                <a:cs typeface="Consolas"/>
                <a:sym typeface="Consolas"/>
              </a:rPr>
              <a:t>(squashAnim1);</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bouncer.play</a:t>
            </a:r>
            <a:r>
              <a:rPr lang="fr-FR" sz="1200" dirty="0">
                <a:solidFill>
                  <a:srgbClr val="000000"/>
                </a:solidFill>
                <a:latin typeface="Consolas"/>
                <a:ea typeface="Consolas"/>
                <a:cs typeface="Consolas"/>
                <a:sym typeface="Consolas"/>
              </a:rPr>
              <a:t>(squashAnim1).</a:t>
            </a:r>
            <a:r>
              <a:rPr lang="fr-FR" sz="1200" dirty="0" err="1">
                <a:solidFill>
                  <a:srgbClr val="000000"/>
                </a:solidFill>
                <a:latin typeface="Consolas"/>
                <a:ea typeface="Consolas"/>
                <a:cs typeface="Consolas"/>
                <a:sym typeface="Consolas"/>
              </a:rPr>
              <a:t>with</a:t>
            </a:r>
            <a:r>
              <a:rPr lang="fr-FR" sz="1200" dirty="0">
                <a:solidFill>
                  <a:srgbClr val="000000"/>
                </a:solidFill>
                <a:latin typeface="Consolas"/>
                <a:ea typeface="Consolas"/>
                <a:cs typeface="Consolas"/>
                <a:sym typeface="Consolas"/>
              </a:rPr>
              <a:t>(squashAnim2);</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bouncer.play</a:t>
            </a:r>
            <a:r>
              <a:rPr lang="fr-FR" sz="1200" dirty="0">
                <a:solidFill>
                  <a:srgbClr val="000000"/>
                </a:solidFill>
                <a:latin typeface="Consolas"/>
                <a:ea typeface="Consolas"/>
                <a:cs typeface="Consolas"/>
                <a:sym typeface="Consolas"/>
              </a:rPr>
              <a:t>(squashAnim1).</a:t>
            </a:r>
            <a:r>
              <a:rPr lang="fr-FR" sz="1200" dirty="0" err="1">
                <a:solidFill>
                  <a:srgbClr val="000000"/>
                </a:solidFill>
                <a:latin typeface="Consolas"/>
                <a:ea typeface="Consolas"/>
                <a:cs typeface="Consolas"/>
                <a:sym typeface="Consolas"/>
              </a:rPr>
              <a:t>with</a:t>
            </a:r>
            <a:r>
              <a:rPr lang="fr-FR" sz="1200" dirty="0">
                <a:solidFill>
                  <a:srgbClr val="000000"/>
                </a:solidFill>
                <a:latin typeface="Consolas"/>
                <a:ea typeface="Consolas"/>
                <a:cs typeface="Consolas"/>
                <a:sym typeface="Consolas"/>
              </a:rPr>
              <a:t>(stretchAnim1);</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bouncer.play</a:t>
            </a:r>
            <a:r>
              <a:rPr lang="fr-FR" sz="1200" dirty="0">
                <a:solidFill>
                  <a:srgbClr val="000000"/>
                </a:solidFill>
                <a:latin typeface="Consolas"/>
                <a:ea typeface="Consolas"/>
                <a:cs typeface="Consolas"/>
                <a:sym typeface="Consolas"/>
              </a:rPr>
              <a:t>(squashAnim1).</a:t>
            </a:r>
            <a:r>
              <a:rPr lang="fr-FR" sz="1200" dirty="0" err="1">
                <a:solidFill>
                  <a:srgbClr val="000000"/>
                </a:solidFill>
                <a:latin typeface="Consolas"/>
                <a:ea typeface="Consolas"/>
                <a:cs typeface="Consolas"/>
                <a:sym typeface="Consolas"/>
              </a:rPr>
              <a:t>with</a:t>
            </a:r>
            <a:r>
              <a:rPr lang="fr-FR" sz="1200" dirty="0">
                <a:solidFill>
                  <a:srgbClr val="000000"/>
                </a:solidFill>
                <a:latin typeface="Consolas"/>
                <a:ea typeface="Consolas"/>
                <a:cs typeface="Consolas"/>
                <a:sym typeface="Consolas"/>
              </a:rPr>
              <a:t>(stretchAnim2);</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bouncer.play</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bounceBackAnim</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after</a:t>
            </a:r>
            <a:r>
              <a:rPr lang="fr-FR" sz="1200" dirty="0">
                <a:solidFill>
                  <a:srgbClr val="000000"/>
                </a:solidFill>
                <a:latin typeface="Consolas"/>
                <a:ea typeface="Consolas"/>
                <a:cs typeface="Consolas"/>
                <a:sym typeface="Consolas"/>
              </a:rPr>
              <a:t>(stretchAnim2);</a:t>
            </a:r>
          </a:p>
          <a:p>
            <a:pPr marL="0" lvl="0" indent="0" algn="l" rtl="0">
              <a:spcBef>
                <a:spcPts val="1000"/>
              </a:spcBef>
              <a:spcAft>
                <a:spcPts val="1000"/>
              </a:spcAft>
              <a:buClr>
                <a:schemeClr val="dk1"/>
              </a:buClr>
              <a:buSzPts val="1100"/>
              <a:buFont typeface="Arial"/>
              <a:buNone/>
            </a:pPr>
            <a:r>
              <a:rPr lang="fr-FR" sz="1200" dirty="0" err="1">
                <a:solidFill>
                  <a:schemeClr val="dk1"/>
                </a:solidFill>
                <a:latin typeface="Consolas"/>
                <a:ea typeface="Consolas"/>
                <a:cs typeface="Consolas"/>
                <a:sym typeface="Consolas"/>
              </a:rPr>
              <a:t>bouncer</a:t>
            </a:r>
            <a:r>
              <a:rPr lang="fr-FR" sz="1100" dirty="0" err="1">
                <a:solidFill>
                  <a:schemeClr val="dk1"/>
                </a:solidFill>
                <a:latin typeface="Consolas"/>
                <a:ea typeface="Consolas"/>
                <a:cs typeface="Consolas"/>
                <a:sym typeface="Consolas"/>
              </a:rPr>
              <a:t>.start</a:t>
            </a:r>
            <a:r>
              <a:rPr lang="fr-FR" sz="1100" dirty="0">
                <a:solidFill>
                  <a:schemeClr val="dk1"/>
                </a:solidFill>
                <a:latin typeface="Consolas"/>
                <a:ea typeface="Consolas"/>
                <a:cs typeface="Consolas"/>
                <a:sym typeface="Consolas"/>
              </a:rPr>
              <a:t>();</a:t>
            </a:r>
            <a:endParaRPr lang="fr-FR" sz="1200" dirty="0">
              <a:solidFill>
                <a:srgbClr val="000000"/>
              </a:solidFill>
              <a:latin typeface="Consolas"/>
              <a:ea typeface="Consolas"/>
              <a:cs typeface="Consolas"/>
              <a:sym typeface="Consolas"/>
            </a:endParaRPr>
          </a:p>
          <a:p>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en" dirty="0"/>
              <a:t>Code pour AnimatorSet (1)</a:t>
            </a:r>
            <a:endParaRPr lang="fr-FR" dirty="0"/>
          </a:p>
        </p:txBody>
      </p:sp>
      <p:sp>
        <p:nvSpPr>
          <p:cNvPr id="6" name="Content Placeholder 5">
            <a:extLst>
              <a:ext uri="{FF2B5EF4-FFF2-40B4-BE49-F238E27FC236}">
                <a16:creationId xmlns:a16="http://schemas.microsoft.com/office/drawing/2014/main" id="{AC9753AA-5963-27EF-DA6A-A77BC01BB853}"/>
              </a:ext>
            </a:extLst>
          </p:cNvPr>
          <p:cNvSpPr>
            <a:spLocks noGrp="1"/>
          </p:cNvSpPr>
          <p:nvPr>
            <p:ph sz="quarter" idx="14"/>
          </p:nvPr>
        </p:nvSpPr>
        <p:spPr/>
        <p:txBody>
          <a:bodyPr/>
          <a:lstStyle/>
          <a:p>
            <a:pPr marL="0" lvl="0" indent="0" algn="l" rtl="0">
              <a:spcBef>
                <a:spcPts val="0"/>
              </a:spcBef>
              <a:spcAft>
                <a:spcPts val="0"/>
              </a:spcAft>
              <a:buClr>
                <a:schemeClr val="dk1"/>
              </a:buClr>
              <a:buSzPts val="1100"/>
              <a:buFont typeface="Arial"/>
              <a:buNone/>
            </a:pPr>
            <a:r>
              <a:rPr lang="fr-FR" sz="1400" dirty="0">
                <a:solidFill>
                  <a:srgbClr val="000000"/>
                </a:solidFill>
                <a:latin typeface="Consolas"/>
                <a:ea typeface="Consolas"/>
                <a:cs typeface="Consolas"/>
                <a:sym typeface="Consolas"/>
              </a:rPr>
              <a:t>// </a:t>
            </a:r>
            <a:r>
              <a:rPr lang="fr-FR" sz="1400" dirty="0" err="1">
                <a:solidFill>
                  <a:srgbClr val="000000"/>
                </a:solidFill>
                <a:latin typeface="Consolas"/>
                <a:ea typeface="Consolas"/>
                <a:cs typeface="Consolas"/>
                <a:sym typeface="Consolas"/>
              </a:rPr>
              <a:t>Create</a:t>
            </a:r>
            <a:r>
              <a:rPr lang="fr-FR" sz="1400" dirty="0">
                <a:solidFill>
                  <a:srgbClr val="000000"/>
                </a:solidFill>
                <a:latin typeface="Consolas"/>
                <a:ea typeface="Consolas"/>
                <a:cs typeface="Consolas"/>
                <a:sym typeface="Consolas"/>
              </a:rPr>
              <a:t> </a:t>
            </a:r>
            <a:r>
              <a:rPr lang="fr-FR" sz="1400" dirty="0" err="1">
                <a:solidFill>
                  <a:srgbClr val="000000"/>
                </a:solidFill>
                <a:latin typeface="Consolas"/>
                <a:ea typeface="Consolas"/>
                <a:cs typeface="Consolas"/>
                <a:sym typeface="Consolas"/>
              </a:rPr>
              <a:t>fadeAnim</a:t>
            </a:r>
            <a:r>
              <a:rPr lang="fr-FR" sz="1400" dirty="0">
                <a:solidFill>
                  <a:srgbClr val="000000"/>
                </a:solidFill>
                <a:latin typeface="Consolas"/>
                <a:ea typeface="Consolas"/>
                <a:cs typeface="Consolas"/>
                <a:sym typeface="Consolas"/>
              </a:rPr>
              <a:t> </a:t>
            </a:r>
            <a:r>
              <a:rPr lang="fr-FR" sz="1400" dirty="0" err="1">
                <a:solidFill>
                  <a:srgbClr val="000000"/>
                </a:solidFill>
                <a:latin typeface="Consolas"/>
                <a:ea typeface="Consolas"/>
                <a:cs typeface="Consolas"/>
                <a:sym typeface="Consolas"/>
              </a:rPr>
              <a:t>animator</a:t>
            </a:r>
            <a:endParaRPr lang="fr-FR" sz="1400" dirty="0">
              <a:solidFill>
                <a:srgbClr val="000000"/>
              </a:solidFill>
              <a:latin typeface="Consolas"/>
              <a:ea typeface="Consolas"/>
              <a:cs typeface="Consolas"/>
              <a:sym typeface="Consolas"/>
            </a:endParaRP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ValueAnimator</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fadeAnim</a:t>
            </a: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ObjectAnimator.ofFloat</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newBall</a:t>
            </a:r>
            <a:r>
              <a:rPr lang="fr-FR" sz="1200" dirty="0">
                <a:solidFill>
                  <a:srgbClr val="000000"/>
                </a:solidFill>
                <a:latin typeface="Consolas"/>
                <a:ea typeface="Consolas"/>
                <a:cs typeface="Consolas"/>
                <a:sym typeface="Consolas"/>
              </a:rPr>
              <a:t>, 			"alpha", 1f, 0f);</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fadeAnim.setDuration</a:t>
            </a:r>
            <a:r>
              <a:rPr lang="fr-FR" sz="1200" dirty="0">
                <a:solidFill>
                  <a:srgbClr val="000000"/>
                </a:solidFill>
                <a:latin typeface="Consolas"/>
                <a:ea typeface="Consolas"/>
                <a:cs typeface="Consolas"/>
                <a:sym typeface="Consolas"/>
              </a:rPr>
              <a:t>(250);</a:t>
            </a:r>
          </a:p>
          <a:p>
            <a:pPr marL="0" lvl="0" indent="0" algn="l" rtl="0">
              <a:spcBef>
                <a:spcPts val="2000"/>
              </a:spcBef>
              <a:spcAft>
                <a:spcPts val="0"/>
              </a:spcAft>
              <a:buClr>
                <a:schemeClr val="dk1"/>
              </a:buClr>
              <a:buSzPts val="1100"/>
              <a:buFont typeface="Arial"/>
              <a:buNone/>
            </a:pPr>
            <a:r>
              <a:rPr lang="fr-FR" sz="1400" dirty="0">
                <a:solidFill>
                  <a:srgbClr val="000000"/>
                </a:solidFill>
                <a:latin typeface="Consolas"/>
                <a:ea typeface="Consolas"/>
                <a:cs typeface="Consolas"/>
                <a:sym typeface="Consolas"/>
              </a:rPr>
              <a:t>// </a:t>
            </a:r>
            <a:r>
              <a:rPr lang="fr-FR" sz="1400" dirty="0" err="1">
                <a:solidFill>
                  <a:srgbClr val="000000"/>
                </a:solidFill>
                <a:latin typeface="Consolas"/>
                <a:ea typeface="Consolas"/>
                <a:cs typeface="Consolas"/>
                <a:sym typeface="Consolas"/>
              </a:rPr>
              <a:t>Create</a:t>
            </a:r>
            <a:r>
              <a:rPr lang="fr-FR" sz="1400" dirty="0">
                <a:solidFill>
                  <a:srgbClr val="000000"/>
                </a:solidFill>
                <a:latin typeface="Consolas"/>
                <a:ea typeface="Consolas"/>
                <a:cs typeface="Consolas"/>
                <a:sym typeface="Consolas"/>
              </a:rPr>
              <a:t> and </a:t>
            </a:r>
            <a:r>
              <a:rPr lang="fr-FR" sz="1400" dirty="0" err="1">
                <a:solidFill>
                  <a:srgbClr val="000000"/>
                </a:solidFill>
                <a:latin typeface="Consolas"/>
                <a:ea typeface="Consolas"/>
                <a:cs typeface="Consolas"/>
                <a:sym typeface="Consolas"/>
              </a:rPr>
              <a:t>play</a:t>
            </a:r>
            <a:r>
              <a:rPr lang="fr-FR" sz="1400" dirty="0">
                <a:solidFill>
                  <a:srgbClr val="000000"/>
                </a:solidFill>
                <a:latin typeface="Consolas"/>
                <a:ea typeface="Consolas"/>
                <a:cs typeface="Consolas"/>
                <a:sym typeface="Consolas"/>
              </a:rPr>
              <a:t> </a:t>
            </a:r>
            <a:r>
              <a:rPr lang="fr-FR" sz="1400" dirty="0" err="1">
                <a:solidFill>
                  <a:srgbClr val="000000"/>
                </a:solidFill>
                <a:latin typeface="Consolas"/>
                <a:ea typeface="Consolas"/>
                <a:cs typeface="Consolas"/>
                <a:sym typeface="Consolas"/>
              </a:rPr>
              <a:t>animatorSet</a:t>
            </a:r>
            <a:endParaRPr lang="fr-FR" sz="1400" dirty="0">
              <a:solidFill>
                <a:srgbClr val="000000"/>
              </a:solidFill>
              <a:latin typeface="Consolas"/>
              <a:ea typeface="Consolas"/>
              <a:cs typeface="Consolas"/>
              <a:sym typeface="Consolas"/>
            </a:endParaRP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AnimatorSet</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animatorSet</a:t>
            </a:r>
            <a:r>
              <a:rPr lang="fr-FR" sz="1200" dirty="0">
                <a:solidFill>
                  <a:srgbClr val="000000"/>
                </a:solidFill>
                <a:latin typeface="Consolas"/>
                <a:ea typeface="Consolas"/>
                <a:cs typeface="Consolas"/>
                <a:sym typeface="Consolas"/>
              </a:rPr>
              <a:t> = new </a:t>
            </a:r>
            <a:r>
              <a:rPr lang="fr-FR" sz="1200" dirty="0" err="1">
                <a:solidFill>
                  <a:srgbClr val="000000"/>
                </a:solidFill>
                <a:latin typeface="Consolas"/>
                <a:ea typeface="Consolas"/>
                <a:cs typeface="Consolas"/>
                <a:sym typeface="Consolas"/>
              </a:rPr>
              <a:t>AnimatorSet</a:t>
            </a:r>
            <a:r>
              <a:rPr lang="fr-FR" sz="1200" dirty="0">
                <a:solidFill>
                  <a:srgbClr val="000000"/>
                </a:solidFill>
                <a:latin typeface="Consolas"/>
                <a:ea typeface="Consolas"/>
                <a:cs typeface="Consolas"/>
                <a:sym typeface="Consolas"/>
              </a:rPr>
              <a:t>();</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animatorSet.play</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bouncer</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before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fadeAnim</a:t>
            </a:r>
            <a:r>
              <a:rPr lang="fr-FR" sz="1200" dirty="0">
                <a:solidFill>
                  <a:srgbClr val="000000"/>
                </a:solidFill>
                <a:latin typeface="Consolas"/>
                <a:ea typeface="Consolas"/>
                <a:cs typeface="Consolas"/>
                <a:sym typeface="Consolas"/>
              </a:rPr>
              <a:t>);</a:t>
            </a:r>
          </a:p>
          <a:p>
            <a:pPr marL="0" lvl="0" indent="0" algn="l" rtl="0">
              <a:lnSpc>
                <a:spcPct val="115000"/>
              </a:lnSpc>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animatorSet.start</a:t>
            </a:r>
            <a:r>
              <a:rPr lang="fr-FR" sz="1200" dirty="0">
                <a:solidFill>
                  <a:srgbClr val="000000"/>
                </a:solidFill>
                <a:latin typeface="Consolas"/>
                <a:ea typeface="Consolas"/>
                <a:cs typeface="Consolas"/>
                <a:sym typeface="Consolas"/>
              </a:rPr>
              <a:t>();</a:t>
            </a:r>
          </a:p>
          <a:p>
            <a:pPr marL="0" lvl="0" indent="0" algn="l" rtl="0">
              <a:spcBef>
                <a:spcPts val="1000"/>
              </a:spcBef>
              <a:spcAft>
                <a:spcPts val="0"/>
              </a:spcAft>
              <a:buClr>
                <a:schemeClr val="dk1"/>
              </a:buClr>
              <a:buSzPts val="1100"/>
              <a:buFont typeface="Arial"/>
              <a:buNone/>
            </a:pPr>
            <a:endParaRPr lang="fr-FR" sz="1200" dirty="0">
              <a:solidFill>
                <a:srgbClr val="000000"/>
              </a:solidFill>
              <a:latin typeface="Consolas"/>
              <a:ea typeface="Consolas"/>
              <a:cs typeface="Consolas"/>
              <a:sym typeface="Consolas"/>
            </a:endParaRPr>
          </a:p>
          <a:p>
            <a:pPr marL="0" lvl="0" indent="0" algn="l" rtl="0">
              <a:lnSpc>
                <a:spcPct val="115000"/>
              </a:lnSpc>
              <a:spcBef>
                <a:spcPts val="1000"/>
              </a:spcBef>
              <a:spcAft>
                <a:spcPts val="0"/>
              </a:spcAft>
              <a:buClr>
                <a:schemeClr val="dk1"/>
              </a:buClr>
              <a:buSzPts val="1100"/>
              <a:buFont typeface="Arial"/>
              <a:buNone/>
            </a:pPr>
            <a:endParaRPr lang="fr-FR" sz="1000" dirty="0">
              <a:solidFill>
                <a:srgbClr val="000000"/>
              </a:solidFill>
              <a:latin typeface="Arial"/>
              <a:ea typeface="Arial"/>
              <a:cs typeface="Arial"/>
              <a:sym typeface="Arial"/>
            </a:endParaRPr>
          </a:p>
          <a:p>
            <a:pPr marL="0" lvl="0" indent="0" algn="l" rtl="0">
              <a:lnSpc>
                <a:spcPct val="115000"/>
              </a:lnSpc>
              <a:spcBef>
                <a:spcPts val="1000"/>
              </a:spcBef>
              <a:spcAft>
                <a:spcPts val="1000"/>
              </a:spcAft>
              <a:buClr>
                <a:schemeClr val="dk1"/>
              </a:buClr>
              <a:buSzPts val="1100"/>
              <a:buFont typeface="Arial"/>
              <a:buNone/>
            </a:pPr>
            <a:endParaRPr lang="fr-FR" sz="1000" dirty="0">
              <a:solidFill>
                <a:srgbClr val="000000"/>
              </a:solidFill>
              <a:latin typeface="Arial"/>
              <a:ea typeface="Arial"/>
              <a:cs typeface="Arial"/>
              <a:sym typeface="Arial"/>
            </a:endParaRPr>
          </a:p>
          <a:p>
            <a:endParaRPr lang="fr-FR" dirty="0"/>
          </a:p>
        </p:txBody>
      </p:sp>
      <p:sp>
        <p:nvSpPr>
          <p:cNvPr id="7" name="Content Placeholder 6">
            <a:extLst>
              <a:ext uri="{FF2B5EF4-FFF2-40B4-BE49-F238E27FC236}">
                <a16:creationId xmlns:a16="http://schemas.microsoft.com/office/drawing/2014/main" id="{9DDE823F-21AB-574A-3682-A8022535725E}"/>
              </a:ext>
            </a:extLst>
          </p:cNvPr>
          <p:cNvSpPr>
            <a:spLocks noGrp="1"/>
          </p:cNvSpPr>
          <p:nvPr>
            <p:ph sz="quarter" idx="15"/>
          </p:nvPr>
        </p:nvSpPr>
        <p:spPr/>
        <p:txBody>
          <a:bodyPr/>
          <a:lstStyle/>
          <a:p>
            <a:r>
              <a:rPr lang="en" dirty="0"/>
              <a:t>Code pour AnimatorSet (2)</a:t>
            </a:r>
            <a:endParaRPr lang="fr-FR" dirty="0"/>
          </a:p>
        </p:txBody>
      </p:sp>
    </p:spTree>
    <p:extLst>
      <p:ext uri="{BB962C8B-B14F-4D97-AF65-F5344CB8AC3E}">
        <p14:creationId xmlns:p14="http://schemas.microsoft.com/office/powerpoint/2010/main" val="143876637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Animations dans XML</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r>
              <a:rPr lang="fr-FR" dirty="0">
                <a:solidFill>
                  <a:schemeClr val="tx1"/>
                </a:solidFill>
              </a:rPr>
              <a:t>Enregistrer dans le répertoire </a:t>
            </a:r>
            <a:r>
              <a:rPr lang="fr-FR" dirty="0" err="1">
                <a:solidFill>
                  <a:schemeClr val="tx1"/>
                </a:solidFill>
              </a:rPr>
              <a:t>res</a:t>
            </a:r>
            <a:r>
              <a:rPr lang="fr-FR" dirty="0">
                <a:solidFill>
                  <a:schemeClr val="tx1"/>
                </a:solidFill>
              </a:rPr>
              <a:t>/</a:t>
            </a:r>
            <a:r>
              <a:rPr lang="fr-FR" dirty="0" err="1">
                <a:solidFill>
                  <a:schemeClr val="tx1"/>
                </a:solidFill>
              </a:rPr>
              <a:t>animator</a:t>
            </a:r>
            <a:r>
              <a:rPr lang="fr-FR" dirty="0">
                <a:solidFill>
                  <a:schemeClr val="tx1"/>
                </a:solidFill>
              </a:rPr>
              <a:t>/</a:t>
            </a:r>
          </a:p>
          <a:p>
            <a:r>
              <a:rPr lang="fr-FR" dirty="0">
                <a:solidFill>
                  <a:schemeClr val="tx1"/>
                </a:solidFill>
              </a:rPr>
              <a:t>Classes avec les balises XML correspondantes :</a:t>
            </a:r>
          </a:p>
          <a:p>
            <a:endParaRPr lang="fr-FR" dirty="0"/>
          </a:p>
          <a:p>
            <a:endParaRPr lang="fr-FR" dirty="0"/>
          </a:p>
          <a:p>
            <a:endParaRPr lang="fr-FR" dirty="0"/>
          </a:p>
          <a:p>
            <a:endParaRPr lang="fr-FR" dirty="0"/>
          </a:p>
          <a:p>
            <a:endParaRPr lang="fr-FR" dirty="0"/>
          </a:p>
          <a:p>
            <a:endParaRPr lang="fr-FR" dirty="0"/>
          </a:p>
          <a:p>
            <a:r>
              <a:rPr lang="fr-FR" dirty="0">
                <a:solidFill>
                  <a:schemeClr val="tx1"/>
                </a:solidFill>
              </a:rPr>
              <a:t>Pour en savoir plus, consultez le site </a:t>
            </a:r>
            <a:r>
              <a:rPr lang="fr-FR" dirty="0" err="1">
                <a:hlinkClick r:id="rId2"/>
              </a:rPr>
              <a:t>Property</a:t>
            </a:r>
            <a:r>
              <a:rPr lang="fr-FR" dirty="0">
                <a:hlinkClick r:id="rId2"/>
              </a:rPr>
              <a:t> Animation</a:t>
            </a:r>
            <a:endParaRPr lang="fr-FR" dirty="0"/>
          </a:p>
          <a:p>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Animation des propriétés en XML</a:t>
            </a:r>
          </a:p>
        </p:txBody>
      </p:sp>
      <p:sp>
        <p:nvSpPr>
          <p:cNvPr id="6" name="Content Placeholder 5">
            <a:extLst>
              <a:ext uri="{FF2B5EF4-FFF2-40B4-BE49-F238E27FC236}">
                <a16:creationId xmlns:a16="http://schemas.microsoft.com/office/drawing/2014/main" id="{AC9753AA-5963-27EF-DA6A-A77BC01BB853}"/>
              </a:ext>
            </a:extLst>
          </p:cNvPr>
          <p:cNvSpPr>
            <a:spLocks noGrp="1"/>
          </p:cNvSpPr>
          <p:nvPr>
            <p:ph sz="quarter" idx="14"/>
          </p:nvPr>
        </p:nvSpPr>
        <p:spPr/>
        <p:txBody>
          <a:bodyPr/>
          <a:lstStyle/>
          <a:p>
            <a:pPr algn="l"/>
            <a:r>
              <a:rPr lang="fr-FR" sz="1200" dirty="0">
                <a:solidFill>
                  <a:schemeClr val="dk1"/>
                </a:solidFill>
                <a:latin typeface="Consolas"/>
                <a:ea typeface="Consolas"/>
                <a:cs typeface="Consolas"/>
                <a:sym typeface="Consolas"/>
              </a:rPr>
              <a:t>&lt;set </a:t>
            </a:r>
            <a:r>
              <a:rPr lang="fr-FR" sz="1200" dirty="0" err="1">
                <a:solidFill>
                  <a:schemeClr val="dk1"/>
                </a:solidFill>
                <a:latin typeface="Consolas"/>
                <a:ea typeface="Consolas"/>
                <a:cs typeface="Consolas"/>
                <a:sym typeface="Consolas"/>
              </a:rPr>
              <a:t>android:ordering</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sequentially</a:t>
            </a:r>
            <a:r>
              <a:rPr lang="fr-FR" sz="1200" dirty="0">
                <a:solidFill>
                  <a:schemeClr val="dk1"/>
                </a:solidFill>
                <a:latin typeface="Consolas"/>
                <a:ea typeface="Consolas"/>
                <a:cs typeface="Consolas"/>
                <a:sym typeface="Consolas"/>
              </a:rPr>
              <a:t>"&gt;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&lt;set&gt;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objectAnimator</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android:propertyName</a:t>
            </a:r>
            <a:r>
              <a:rPr lang="fr-FR" sz="1200" dirty="0">
                <a:solidFill>
                  <a:schemeClr val="dk1"/>
                </a:solidFill>
                <a:latin typeface="Consolas"/>
                <a:ea typeface="Consolas"/>
                <a:cs typeface="Consolas"/>
                <a:sym typeface="Consolas"/>
              </a:rPr>
              <a:t>="x"</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android:duration</a:t>
            </a:r>
            <a:r>
              <a:rPr lang="fr-FR" sz="1200" dirty="0">
                <a:solidFill>
                  <a:schemeClr val="dk1"/>
                </a:solidFill>
                <a:latin typeface="Consolas"/>
                <a:ea typeface="Consolas"/>
                <a:cs typeface="Consolas"/>
                <a:sym typeface="Consolas"/>
              </a:rPr>
              <a:t>="500"</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android:valueTo</a:t>
            </a:r>
            <a:r>
              <a:rPr lang="fr-FR" sz="1200" dirty="0">
                <a:solidFill>
                  <a:schemeClr val="dk1"/>
                </a:solidFill>
                <a:latin typeface="Consolas"/>
                <a:ea typeface="Consolas"/>
                <a:cs typeface="Consolas"/>
                <a:sym typeface="Consolas"/>
              </a:rPr>
              <a:t>="400"</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android:valueType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intType</a:t>
            </a:r>
            <a:r>
              <a:rPr lang="fr-FR" sz="1200" dirty="0">
                <a:solidFill>
                  <a:schemeClr val="dk1"/>
                </a:solidFill>
                <a:latin typeface="Consolas"/>
                <a:ea typeface="Consolas"/>
                <a:cs typeface="Consolas"/>
                <a:sym typeface="Consolas"/>
              </a:rPr>
              <a:t>"/&gt;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objectAnimator</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android:propertyName</a:t>
            </a:r>
            <a:r>
              <a:rPr lang="fr-FR" sz="1200" dirty="0">
                <a:solidFill>
                  <a:schemeClr val="dk1"/>
                </a:solidFill>
                <a:latin typeface="Consolas"/>
                <a:ea typeface="Consolas"/>
                <a:cs typeface="Consolas"/>
                <a:sym typeface="Consolas"/>
              </a:rPr>
              <a:t>="y"</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android:duration</a:t>
            </a:r>
            <a:r>
              <a:rPr lang="fr-FR" sz="1200" dirty="0">
                <a:solidFill>
                  <a:schemeClr val="dk1"/>
                </a:solidFill>
                <a:latin typeface="Consolas"/>
                <a:ea typeface="Consolas"/>
                <a:cs typeface="Consolas"/>
                <a:sym typeface="Consolas"/>
              </a:rPr>
              <a:t>="500"</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android:valueTo</a:t>
            </a:r>
            <a:r>
              <a:rPr lang="fr-FR" sz="1200" dirty="0">
                <a:solidFill>
                  <a:schemeClr val="dk1"/>
                </a:solidFill>
                <a:latin typeface="Consolas"/>
                <a:ea typeface="Consolas"/>
                <a:cs typeface="Consolas"/>
                <a:sym typeface="Consolas"/>
              </a:rPr>
              <a:t>="300"</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android:valueType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intType</a:t>
            </a:r>
            <a:r>
              <a:rPr lang="fr-FR" sz="1200" dirty="0">
                <a:solidFill>
                  <a:schemeClr val="dk1"/>
                </a:solidFill>
                <a:latin typeface="Consolas"/>
                <a:ea typeface="Consolas"/>
                <a:cs typeface="Consolas"/>
                <a:sym typeface="Consolas"/>
              </a:rPr>
              <a:t>"/&gt;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&lt;/set&gt;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objectAnimator</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android:propertyName</a:t>
            </a:r>
            <a:r>
              <a:rPr lang="fr-FR" sz="1200" dirty="0">
                <a:solidFill>
                  <a:schemeClr val="dk1"/>
                </a:solidFill>
                <a:latin typeface="Consolas"/>
                <a:ea typeface="Consolas"/>
                <a:cs typeface="Consolas"/>
                <a:sym typeface="Consolas"/>
              </a:rPr>
              <a:t>="alpha"</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android:duration</a:t>
            </a:r>
            <a:r>
              <a:rPr lang="fr-FR" sz="1200" dirty="0">
                <a:solidFill>
                  <a:schemeClr val="dk1"/>
                </a:solidFill>
                <a:latin typeface="Consolas"/>
                <a:ea typeface="Consolas"/>
                <a:cs typeface="Consolas"/>
                <a:sym typeface="Consolas"/>
              </a:rPr>
              <a:t>="500"</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android:valueTo</a:t>
            </a:r>
            <a:r>
              <a:rPr lang="fr-FR" sz="1200" dirty="0">
                <a:solidFill>
                  <a:schemeClr val="dk1"/>
                </a:solidFill>
                <a:latin typeface="Consolas"/>
                <a:ea typeface="Consolas"/>
                <a:cs typeface="Consolas"/>
                <a:sym typeface="Consolas"/>
              </a:rPr>
              <a:t>="1f"/&gt;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&lt;/set&gt;</a:t>
            </a:r>
          </a:p>
          <a:p>
            <a:pPr algn="l"/>
            <a:endParaRPr lang="fr-FR" dirty="0"/>
          </a:p>
        </p:txBody>
      </p:sp>
      <p:sp>
        <p:nvSpPr>
          <p:cNvPr id="7" name="Content Placeholder 6">
            <a:extLst>
              <a:ext uri="{FF2B5EF4-FFF2-40B4-BE49-F238E27FC236}">
                <a16:creationId xmlns:a16="http://schemas.microsoft.com/office/drawing/2014/main" id="{9DDE823F-21AB-574A-3682-A8022535725E}"/>
              </a:ext>
            </a:extLst>
          </p:cNvPr>
          <p:cNvSpPr>
            <a:spLocks noGrp="1"/>
          </p:cNvSpPr>
          <p:nvPr>
            <p:ph sz="quarter" idx="15"/>
          </p:nvPr>
        </p:nvSpPr>
        <p:spPr/>
        <p:txBody>
          <a:bodyPr/>
          <a:lstStyle/>
          <a:p>
            <a:r>
              <a:rPr lang="en" dirty="0"/>
              <a:t>Exemple</a:t>
            </a:r>
            <a:endParaRPr lang="fr-FR" dirty="0"/>
          </a:p>
        </p:txBody>
      </p:sp>
      <p:graphicFrame>
        <p:nvGraphicFramePr>
          <p:cNvPr id="5" name="Google Shape;388;p56">
            <a:extLst>
              <a:ext uri="{FF2B5EF4-FFF2-40B4-BE49-F238E27FC236}">
                <a16:creationId xmlns:a16="http://schemas.microsoft.com/office/drawing/2014/main" id="{1A119723-65D6-C0FD-32D7-6452BF510D2B}"/>
              </a:ext>
            </a:extLst>
          </p:cNvPr>
          <p:cNvGraphicFramePr/>
          <p:nvPr>
            <p:extLst>
              <p:ext uri="{D42A27DB-BD31-4B8C-83A1-F6EECF244321}">
                <p14:modId xmlns:p14="http://schemas.microsoft.com/office/powerpoint/2010/main" val="3921757038"/>
              </p:ext>
            </p:extLst>
          </p:nvPr>
        </p:nvGraphicFramePr>
        <p:xfrm>
          <a:off x="866442" y="2737838"/>
          <a:ext cx="3954940" cy="1142529"/>
        </p:xfrm>
        <a:graphic>
          <a:graphicData uri="http://schemas.openxmlformats.org/drawingml/2006/table">
            <a:tbl>
              <a:tblPr>
                <a:noFill/>
              </a:tblPr>
              <a:tblGrid>
                <a:gridCol w="1447267">
                  <a:extLst>
                    <a:ext uri="{9D8B030D-6E8A-4147-A177-3AD203B41FA5}">
                      <a16:colId xmlns:a16="http://schemas.microsoft.com/office/drawing/2014/main" val="20000"/>
                    </a:ext>
                  </a:extLst>
                </a:gridCol>
                <a:gridCol w="2507673">
                  <a:extLst>
                    <a:ext uri="{9D8B030D-6E8A-4147-A177-3AD203B41FA5}">
                      <a16:colId xmlns:a16="http://schemas.microsoft.com/office/drawing/2014/main" val="20001"/>
                    </a:ext>
                  </a:extLst>
                </a:gridCol>
              </a:tblGrid>
              <a:tr h="311206">
                <a:tc>
                  <a:txBody>
                    <a:bodyPr/>
                    <a:lstStyle/>
                    <a:p>
                      <a:pPr marL="0" lvl="0" indent="0" algn="l" rtl="0">
                        <a:lnSpc>
                          <a:spcPct val="115000"/>
                        </a:lnSpc>
                        <a:spcBef>
                          <a:spcPts val="0"/>
                        </a:spcBef>
                        <a:spcAft>
                          <a:spcPts val="0"/>
                        </a:spcAft>
                        <a:buNone/>
                      </a:pPr>
                      <a:r>
                        <a:rPr lang="en" sz="1200" u="sng">
                          <a:solidFill>
                            <a:schemeClr val="accent5"/>
                          </a:solidFill>
                          <a:latin typeface="+mj-lt"/>
                          <a:ea typeface="Consolas"/>
                          <a:cs typeface="Consolas"/>
                          <a:sym typeface="Consolas"/>
                          <a:hlinkClick r:id="rId3">
                            <a:extLst>
                              <a:ext uri="{A12FA001-AC4F-418D-AE19-62706E023703}">
                                <ahyp:hlinkClr xmlns:ahyp="http://schemas.microsoft.com/office/drawing/2018/hyperlinkcolor" val="tx"/>
                              </a:ext>
                            </a:extLst>
                          </a:hlinkClick>
                        </a:rPr>
                        <a:t>ValueAnimator</a:t>
                      </a:r>
                      <a:endParaRPr sz="120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tc>
                  <a:txBody>
                    <a:bodyPr/>
                    <a:lstStyle/>
                    <a:p>
                      <a:pPr marL="0" lvl="0" indent="0" algn="l" rtl="0">
                        <a:lnSpc>
                          <a:spcPct val="115000"/>
                        </a:lnSpc>
                        <a:spcBef>
                          <a:spcPts val="0"/>
                        </a:spcBef>
                        <a:spcAft>
                          <a:spcPts val="0"/>
                        </a:spcAft>
                        <a:buNone/>
                      </a:pPr>
                      <a:r>
                        <a:rPr lang="en" sz="1200" dirty="0">
                          <a:solidFill>
                            <a:schemeClr val="dk1"/>
                          </a:solidFill>
                          <a:latin typeface="+mj-lt"/>
                          <a:ea typeface="Consolas"/>
                          <a:cs typeface="Consolas"/>
                          <a:sym typeface="Consolas"/>
                        </a:rPr>
                        <a:t>&lt;animator&gt;</a:t>
                      </a:r>
                      <a:endParaRPr sz="1200" dirty="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0"/>
                  </a:ext>
                </a:extLst>
              </a:tr>
              <a:tr h="311206">
                <a:tc>
                  <a:txBody>
                    <a:bodyPr/>
                    <a:lstStyle/>
                    <a:p>
                      <a:pPr marL="0" lvl="0" indent="0" algn="l" rtl="0">
                        <a:lnSpc>
                          <a:spcPct val="115000"/>
                        </a:lnSpc>
                        <a:spcBef>
                          <a:spcPts val="0"/>
                        </a:spcBef>
                        <a:spcAft>
                          <a:spcPts val="0"/>
                        </a:spcAft>
                        <a:buNone/>
                      </a:pPr>
                      <a:r>
                        <a:rPr lang="en" sz="1200" u="sng">
                          <a:solidFill>
                            <a:schemeClr val="accent5"/>
                          </a:solidFill>
                          <a:latin typeface="+mj-lt"/>
                          <a:ea typeface="Consolas"/>
                          <a:cs typeface="Consolas"/>
                          <a:sym typeface="Consolas"/>
                          <a:hlinkClick r:id="rId4">
                            <a:extLst>
                              <a:ext uri="{A12FA001-AC4F-418D-AE19-62706E023703}">
                                <ahyp:hlinkClr xmlns:ahyp="http://schemas.microsoft.com/office/drawing/2018/hyperlinkcolor" val="tx"/>
                              </a:ext>
                            </a:extLst>
                          </a:hlinkClick>
                        </a:rPr>
                        <a:t>ObjectAnimator</a:t>
                      </a:r>
                      <a:endParaRPr sz="120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tc>
                  <a:txBody>
                    <a:bodyPr/>
                    <a:lstStyle/>
                    <a:p>
                      <a:pPr marL="0" lvl="0" indent="0" algn="l" rtl="0">
                        <a:lnSpc>
                          <a:spcPct val="115000"/>
                        </a:lnSpc>
                        <a:spcBef>
                          <a:spcPts val="0"/>
                        </a:spcBef>
                        <a:spcAft>
                          <a:spcPts val="0"/>
                        </a:spcAft>
                        <a:buNone/>
                      </a:pPr>
                      <a:r>
                        <a:rPr lang="en" sz="1200">
                          <a:solidFill>
                            <a:schemeClr val="dk1"/>
                          </a:solidFill>
                          <a:latin typeface="+mj-lt"/>
                          <a:ea typeface="Consolas"/>
                          <a:cs typeface="Consolas"/>
                          <a:sym typeface="Consolas"/>
                        </a:rPr>
                        <a:t>&lt;objectAnimator&gt;</a:t>
                      </a:r>
                      <a:endParaRPr sz="120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1"/>
                  </a:ext>
                </a:extLst>
              </a:tr>
              <a:tr h="311206">
                <a:tc>
                  <a:txBody>
                    <a:bodyPr/>
                    <a:lstStyle/>
                    <a:p>
                      <a:pPr marL="0" lvl="0" indent="0" algn="l" rtl="0">
                        <a:lnSpc>
                          <a:spcPct val="115000"/>
                        </a:lnSpc>
                        <a:spcBef>
                          <a:spcPts val="0"/>
                        </a:spcBef>
                        <a:spcAft>
                          <a:spcPts val="0"/>
                        </a:spcAft>
                        <a:buNone/>
                      </a:pPr>
                      <a:r>
                        <a:rPr lang="en" sz="1200" u="sng" dirty="0">
                          <a:solidFill>
                            <a:schemeClr val="accent5"/>
                          </a:solidFill>
                          <a:latin typeface="+mj-lt"/>
                          <a:ea typeface="Consolas"/>
                          <a:cs typeface="Consolas"/>
                          <a:sym typeface="Consolas"/>
                          <a:hlinkClick r:id="rId5">
                            <a:extLst>
                              <a:ext uri="{A12FA001-AC4F-418D-AE19-62706E023703}">
                                <ahyp:hlinkClr xmlns:ahyp="http://schemas.microsoft.com/office/drawing/2018/hyperlinkcolor" val="tx"/>
                              </a:ext>
                            </a:extLst>
                          </a:hlinkClick>
                        </a:rPr>
                        <a:t>AnimatorSet</a:t>
                      </a:r>
                      <a:endParaRPr sz="1200" dirty="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tc>
                  <a:txBody>
                    <a:bodyPr/>
                    <a:lstStyle/>
                    <a:p>
                      <a:pPr marL="0" lvl="0" indent="0" algn="l" rtl="0">
                        <a:lnSpc>
                          <a:spcPct val="115000"/>
                        </a:lnSpc>
                        <a:spcBef>
                          <a:spcPts val="0"/>
                        </a:spcBef>
                        <a:spcAft>
                          <a:spcPts val="0"/>
                        </a:spcAft>
                        <a:buNone/>
                      </a:pPr>
                      <a:r>
                        <a:rPr lang="en" sz="1200" dirty="0">
                          <a:solidFill>
                            <a:schemeClr val="dk1"/>
                          </a:solidFill>
                          <a:latin typeface="+mj-lt"/>
                          <a:ea typeface="Consolas"/>
                          <a:cs typeface="Consolas"/>
                          <a:sym typeface="Consolas"/>
                        </a:rPr>
                        <a:t>&lt;set&gt;</a:t>
                      </a:r>
                      <a:endParaRPr sz="1200" dirty="0">
                        <a:latin typeface="+mj-lt"/>
                      </a:endParaRPr>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1E5"/>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99961438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Exécution de l'exemple XML</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Animations dans XML</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Gonfler les ressources XML en un objet </a:t>
            </a:r>
            <a:r>
              <a:rPr lang="fr-FR" dirty="0" err="1">
                <a:solidFill>
                  <a:schemeClr val="tx1"/>
                </a:solidFill>
              </a:rPr>
              <a:t>AnimatorSet</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Définir les objets cibles pour toutes les animations avant de les lancer.</a:t>
            </a:r>
          </a:p>
          <a:p>
            <a:pPr algn="l"/>
            <a:r>
              <a:rPr lang="fr-FR" dirty="0" err="1">
                <a:solidFill>
                  <a:schemeClr val="tx1"/>
                </a:solidFill>
                <a:latin typeface="Consolas"/>
                <a:ea typeface="Consolas"/>
                <a:cs typeface="Consolas"/>
                <a:sym typeface="Consolas"/>
              </a:rPr>
              <a:t>AnimatorSet</a:t>
            </a:r>
            <a:r>
              <a:rPr lang="fr-FR" dirty="0">
                <a:solidFill>
                  <a:schemeClr val="tx1"/>
                </a:solidFill>
                <a:latin typeface="Consolas"/>
                <a:ea typeface="Consolas"/>
                <a:cs typeface="Consolas"/>
                <a:sym typeface="Consolas"/>
              </a:rPr>
              <a:t> set = (</a:t>
            </a:r>
            <a:r>
              <a:rPr lang="fr-FR" dirty="0" err="1">
                <a:solidFill>
                  <a:schemeClr val="tx1"/>
                </a:solidFill>
                <a:latin typeface="Consolas"/>
                <a:ea typeface="Consolas"/>
                <a:cs typeface="Consolas"/>
                <a:sym typeface="Consolas"/>
              </a:rPr>
              <a:t>AnimatorSet</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AnimatorInflater.loadAnimator</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myContext</a:t>
            </a:r>
            <a:r>
              <a:rPr lang="fr-FR" dirty="0">
                <a:solidFill>
                  <a:schemeClr val="tx1"/>
                </a:solidFill>
                <a:latin typeface="Consolas"/>
                <a:ea typeface="Consolas"/>
                <a:cs typeface="Consolas"/>
                <a:sym typeface="Consolas"/>
              </a:rPr>
              <a:t>,</a:t>
            </a:r>
            <a:br>
              <a:rPr lang="fr-FR" dirty="0">
                <a:solidFill>
                  <a:schemeClr val="tx1"/>
                </a:solidFill>
                <a:latin typeface="Consolas"/>
                <a:ea typeface="Consolas"/>
                <a:cs typeface="Consolas"/>
                <a:sym typeface="Consolas"/>
              </a:rPr>
            </a:b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R.anim.property_animator</a:t>
            </a:r>
            <a:r>
              <a:rPr lang="fr-FR" dirty="0">
                <a:solidFill>
                  <a:schemeClr val="tx1"/>
                </a:solidFill>
                <a:latin typeface="Consolas"/>
                <a:ea typeface="Consolas"/>
                <a:cs typeface="Consolas"/>
                <a:sym typeface="Consolas"/>
              </a:rPr>
              <a:t>);</a:t>
            </a:r>
            <a:br>
              <a:rPr lang="fr-FR" dirty="0">
                <a:solidFill>
                  <a:schemeClr val="tx1"/>
                </a:solidFill>
                <a:latin typeface="Consolas"/>
                <a:ea typeface="Consolas"/>
                <a:cs typeface="Consolas"/>
                <a:sym typeface="Consolas"/>
              </a:rPr>
            </a:br>
            <a:r>
              <a:rPr lang="fr-FR" dirty="0" err="1">
                <a:solidFill>
                  <a:schemeClr val="tx1"/>
                </a:solidFill>
                <a:latin typeface="Consolas"/>
                <a:ea typeface="Consolas"/>
                <a:cs typeface="Consolas"/>
                <a:sym typeface="Consolas"/>
              </a:rPr>
              <a:t>set.setTarget</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myObject</a:t>
            </a:r>
            <a:r>
              <a:rPr lang="fr-FR" dirty="0">
                <a:solidFill>
                  <a:schemeClr val="tx1"/>
                </a:solidFill>
                <a:latin typeface="Consolas"/>
                <a:ea typeface="Consolas"/>
                <a:cs typeface="Consolas"/>
                <a:sym typeface="Consolas"/>
              </a:rPr>
              <a:t>);</a:t>
            </a:r>
            <a:br>
              <a:rPr lang="fr-FR" dirty="0">
                <a:solidFill>
                  <a:schemeClr val="tx1"/>
                </a:solidFill>
                <a:latin typeface="Consolas"/>
                <a:ea typeface="Consolas"/>
                <a:cs typeface="Consolas"/>
                <a:sym typeface="Consolas"/>
              </a:rPr>
            </a:br>
            <a:r>
              <a:rPr lang="fr-FR" dirty="0" err="1">
                <a:solidFill>
                  <a:schemeClr val="tx1"/>
                </a:solidFill>
                <a:latin typeface="Consolas"/>
                <a:ea typeface="Consolas"/>
                <a:cs typeface="Consolas"/>
                <a:sym typeface="Consolas"/>
              </a:rPr>
              <a:t>set.start</a:t>
            </a:r>
            <a:r>
              <a:rPr lang="fr-FR" dirty="0">
                <a:solidFill>
                  <a:schemeClr val="tx1"/>
                </a:solidFill>
                <a:latin typeface="Consolas"/>
                <a:ea typeface="Consolas"/>
                <a:cs typeface="Consolas"/>
                <a:sym typeface="Consolas"/>
              </a:rPr>
              <a:t>();</a:t>
            </a:r>
          </a:p>
          <a:p>
            <a:endParaRPr lang="fr-FR" dirty="0">
              <a:solidFill>
                <a:schemeClr val="tx1"/>
              </a:solidFill>
            </a:endParaRPr>
          </a:p>
        </p:txBody>
      </p:sp>
    </p:spTree>
    <p:extLst>
      <p:ext uri="{BB962C8B-B14F-4D97-AF65-F5344CB8AC3E}">
        <p14:creationId xmlns:p14="http://schemas.microsoft.com/office/powerpoint/2010/main" val="79933542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err="1">
                <a:solidFill>
                  <a:srgbClr val="FF7800"/>
                </a:solidFill>
              </a:rPr>
              <a:t>Drawable</a:t>
            </a:r>
            <a:r>
              <a:rPr lang="fr-FR" sz="1600" b="1" dirty="0">
                <a:solidFill>
                  <a:srgbClr val="FF7800"/>
                </a:solidFill>
              </a:rPr>
              <a:t> animation</a:t>
            </a:r>
          </a:p>
        </p:txBody>
      </p:sp>
      <p:sp>
        <p:nvSpPr>
          <p:cNvPr id="4" name="Content Placeholder 3">
            <a:extLst>
              <a:ext uri="{FF2B5EF4-FFF2-40B4-BE49-F238E27FC236}">
                <a16:creationId xmlns:a16="http://schemas.microsoft.com/office/drawing/2014/main" id="{71EBE64F-D229-CC0C-ACD0-F5148B5EBC5D}"/>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L'animation </a:t>
            </a:r>
            <a:r>
              <a:rPr lang="fr-FR" dirty="0" err="1">
                <a:solidFill>
                  <a:schemeClr val="tx1"/>
                </a:solidFill>
              </a:rPr>
              <a:t>Drawable</a:t>
            </a:r>
            <a:r>
              <a:rPr lang="fr-FR" dirty="0">
                <a:solidFill>
                  <a:schemeClr val="tx1"/>
                </a:solidFill>
              </a:rPr>
              <a:t> (animation dessinée) affiche les ressources </a:t>
            </a:r>
            <a:r>
              <a:rPr lang="fr-FR" dirty="0" err="1">
                <a:solidFill>
                  <a:schemeClr val="tx1"/>
                </a:solidFill>
              </a:rPr>
              <a:t>Drawable</a:t>
            </a:r>
            <a:r>
              <a:rPr lang="fr-FR" dirty="0">
                <a:solidFill>
                  <a:schemeClr val="tx1"/>
                </a:solidFill>
              </a:rPr>
              <a:t> l'une après l'autre, comme un rouleau de film ;</a:t>
            </a:r>
          </a:p>
          <a:p>
            <a:pPr marL="171450" indent="-171450">
              <a:buFont typeface="Arial" panose="020B0604020202020204" pitchFamily="34" charset="0"/>
              <a:buChar char="•"/>
            </a:pPr>
            <a:r>
              <a:rPr lang="fr-FR" dirty="0">
                <a:solidFill>
                  <a:schemeClr val="tx1"/>
                </a:solidFill>
              </a:rPr>
              <a:t>Utile pour animer des choses qui sont plus faciles à représenter avec des ressources </a:t>
            </a:r>
            <a:r>
              <a:rPr lang="fr-FR" dirty="0" err="1">
                <a:solidFill>
                  <a:schemeClr val="tx1"/>
                </a:solidFill>
              </a:rPr>
              <a:t>Drawable</a:t>
            </a:r>
            <a:r>
              <a:rPr lang="fr-FR" dirty="0">
                <a:solidFill>
                  <a:schemeClr val="tx1"/>
                </a:solidFill>
              </a:rPr>
              <a:t>, comme une progression de bitmaps.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Définition</a:t>
            </a:r>
          </a:p>
        </p:txBody>
      </p:sp>
      <p:sp>
        <p:nvSpPr>
          <p:cNvPr id="6" name="Content Placeholder 5">
            <a:extLst>
              <a:ext uri="{FF2B5EF4-FFF2-40B4-BE49-F238E27FC236}">
                <a16:creationId xmlns:a16="http://schemas.microsoft.com/office/drawing/2014/main" id="{59322CBC-6DFC-A769-C285-40DA3BB8670E}"/>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La façon la plus simple de créer est à partir d'un fichier XML ;</a:t>
            </a:r>
          </a:p>
          <a:p>
            <a:pPr marL="171450" indent="-171450">
              <a:buFont typeface="Arial" panose="020B0604020202020204" pitchFamily="34" charset="0"/>
              <a:buChar char="•"/>
            </a:pPr>
            <a:r>
              <a:rPr lang="fr-FR" dirty="0">
                <a:solidFill>
                  <a:schemeClr val="tx1"/>
                </a:solidFill>
              </a:rPr>
              <a:t>Enregistrer le fichier dans </a:t>
            </a:r>
            <a:r>
              <a:rPr lang="fr-FR" dirty="0" err="1">
                <a:solidFill>
                  <a:schemeClr val="tx1"/>
                </a:solidFill>
              </a:rPr>
              <a:t>res</a:t>
            </a:r>
            <a:r>
              <a:rPr lang="fr-FR" dirty="0">
                <a:solidFill>
                  <a:schemeClr val="tx1"/>
                </a:solidFill>
              </a:rPr>
              <a:t>/</a:t>
            </a:r>
            <a:r>
              <a:rPr lang="fr-FR" dirty="0" err="1">
                <a:solidFill>
                  <a:schemeClr val="tx1"/>
                </a:solidFill>
              </a:rPr>
              <a:t>drawable</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Le fichier XML contient l'élément &lt;animation-</a:t>
            </a:r>
            <a:r>
              <a:rPr lang="fr-FR" dirty="0" err="1">
                <a:solidFill>
                  <a:schemeClr val="tx1"/>
                </a:solidFill>
              </a:rPr>
              <a:t>list</a:t>
            </a:r>
            <a:r>
              <a:rPr lang="fr-FR" dirty="0">
                <a:solidFill>
                  <a:schemeClr val="tx1"/>
                </a:solidFill>
              </a:rPr>
              <a:t>&gt; comme </a:t>
            </a:r>
            <a:r>
              <a:rPr lang="fr-FR" dirty="0" err="1">
                <a:solidFill>
                  <a:schemeClr val="tx1"/>
                </a:solidFill>
              </a:rPr>
              <a:t>noeud</a:t>
            </a:r>
            <a:r>
              <a:rPr lang="fr-FR" dirty="0">
                <a:solidFill>
                  <a:schemeClr val="tx1"/>
                </a:solidFill>
              </a:rPr>
              <a:t> racine ;</a:t>
            </a:r>
          </a:p>
          <a:p>
            <a:pPr marL="171450" indent="-171450">
              <a:buFont typeface="Arial" panose="020B0604020202020204" pitchFamily="34" charset="0"/>
              <a:buChar char="•"/>
            </a:pPr>
            <a:r>
              <a:rPr lang="fr-FR" dirty="0">
                <a:solidFill>
                  <a:schemeClr val="tx1"/>
                </a:solidFill>
              </a:rPr>
              <a:t>Chaque &lt;item&gt;enfant définit une ressource dessinable et la durée d'un cadre pour un cadre.</a:t>
            </a:r>
          </a:p>
          <a:p>
            <a:pPr marL="171450" indent="-171450">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974A7029-6120-2F56-5B67-D50E0B0F58C2}"/>
              </a:ext>
            </a:extLst>
          </p:cNvPr>
          <p:cNvSpPr>
            <a:spLocks noGrp="1"/>
          </p:cNvSpPr>
          <p:nvPr>
            <p:ph sz="quarter" idx="15"/>
          </p:nvPr>
        </p:nvSpPr>
        <p:spPr/>
        <p:txBody>
          <a:bodyPr/>
          <a:lstStyle/>
          <a:p>
            <a:r>
              <a:rPr lang="fr-FR" dirty="0"/>
              <a:t>Créer une animation dessinée</a:t>
            </a:r>
          </a:p>
        </p:txBody>
      </p:sp>
      <p:pic>
        <p:nvPicPr>
          <p:cNvPr id="5" name="Google Shape;418;p60">
            <a:extLst>
              <a:ext uri="{FF2B5EF4-FFF2-40B4-BE49-F238E27FC236}">
                <a16:creationId xmlns:a16="http://schemas.microsoft.com/office/drawing/2014/main" id="{29C218ED-0A90-6B61-5651-3ECC823193B3}"/>
              </a:ext>
            </a:extLst>
          </p:cNvPr>
          <p:cNvPicPr preferRelativeResize="0"/>
          <p:nvPr/>
        </p:nvPicPr>
        <p:blipFill>
          <a:blip r:embed="rId2">
            <a:alphaModFix/>
          </a:blip>
          <a:stretch>
            <a:fillRect/>
          </a:stretch>
        </p:blipFill>
        <p:spPr>
          <a:xfrm>
            <a:off x="1102348" y="3429000"/>
            <a:ext cx="4455301" cy="1328525"/>
          </a:xfrm>
          <a:prstGeom prst="rect">
            <a:avLst/>
          </a:prstGeom>
          <a:noFill/>
          <a:ln>
            <a:noFill/>
          </a:ln>
        </p:spPr>
      </p:pic>
      <p:pic>
        <p:nvPicPr>
          <p:cNvPr id="9" name="Google Shape;426;p61">
            <a:extLst>
              <a:ext uri="{FF2B5EF4-FFF2-40B4-BE49-F238E27FC236}">
                <a16:creationId xmlns:a16="http://schemas.microsoft.com/office/drawing/2014/main" id="{62DA1D8C-FF0B-5E93-1D45-1CA0459C3057}"/>
              </a:ext>
            </a:extLst>
          </p:cNvPr>
          <p:cNvPicPr preferRelativeResize="0"/>
          <p:nvPr/>
        </p:nvPicPr>
        <p:blipFill>
          <a:blip r:embed="rId3">
            <a:alphaModFix/>
          </a:blip>
          <a:stretch>
            <a:fillRect/>
          </a:stretch>
        </p:blipFill>
        <p:spPr>
          <a:xfrm>
            <a:off x="8290663" y="3429000"/>
            <a:ext cx="1131825" cy="1131825"/>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7298513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Exemple </a:t>
            </a:r>
            <a:r>
              <a:rPr lang="en-US" sz="1600" dirty="0"/>
              <a:t>XML : </a:t>
            </a:r>
            <a:r>
              <a:rPr lang="en-US" sz="1600" dirty="0" err="1"/>
              <a:t>rocket_thrust</a:t>
            </a:r>
            <a:r>
              <a:rPr lang="en-US" sz="1600" dirty="0"/>
              <a:t> .xml  ⇒  </a:t>
            </a:r>
            <a:r>
              <a:rPr lang="en-US" sz="1600" dirty="0" err="1"/>
              <a:t>R.drawable.rocket_thrust</a:t>
            </a:r>
            <a:endParaRPr lang="fr-FR" dirty="0"/>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err="1">
                <a:solidFill>
                  <a:srgbClr val="FF7800"/>
                </a:solidFill>
              </a:rPr>
              <a:t>Drawable</a:t>
            </a:r>
            <a:r>
              <a:rPr lang="fr-FR" sz="1600" b="1" dirty="0">
                <a:solidFill>
                  <a:srgbClr val="FF7800"/>
                </a:solidFill>
              </a:rPr>
              <a:t> animation</a:t>
            </a:r>
          </a:p>
        </p:txBody>
      </p:sp>
      <p:sp>
        <p:nvSpPr>
          <p:cNvPr id="8" name="Content Placeholder 7">
            <a:extLst>
              <a:ext uri="{FF2B5EF4-FFF2-40B4-BE49-F238E27FC236}">
                <a16:creationId xmlns:a16="http://schemas.microsoft.com/office/drawing/2014/main" id="{01526AC1-73C6-AC58-502E-1499FD0AE1DC}"/>
              </a:ext>
            </a:extLst>
          </p:cNvPr>
          <p:cNvSpPr>
            <a:spLocks noGrp="1"/>
          </p:cNvSpPr>
          <p:nvPr>
            <p:ph sz="quarter" idx="12"/>
          </p:nvPr>
        </p:nvSpPr>
        <p:spPr/>
        <p:txBody>
          <a:bodyPr/>
          <a:lstStyle/>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&lt;animation-</a:t>
            </a:r>
            <a:r>
              <a:rPr lang="fr-FR" sz="1200" dirty="0" err="1">
                <a:solidFill>
                  <a:srgbClr val="000000"/>
                </a:solidFill>
                <a:latin typeface="Consolas"/>
                <a:ea typeface="Consolas"/>
                <a:cs typeface="Consolas"/>
                <a:sym typeface="Consolas"/>
              </a:rPr>
              <a:t>list</a:t>
            </a:r>
            <a:r>
              <a:rPr lang="fr-FR" sz="1200" dirty="0">
                <a:solidFill>
                  <a:srgbClr val="000000"/>
                </a:solidFill>
                <a:latin typeface="Consolas"/>
                <a:ea typeface="Consolas"/>
                <a:cs typeface="Consolas"/>
                <a:sym typeface="Consolas"/>
              </a:rPr>
              <a:t> </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xmlns:android</a:t>
            </a:r>
            <a:r>
              <a:rPr lang="fr-FR" sz="1200" dirty="0">
                <a:solidFill>
                  <a:srgbClr val="000000"/>
                </a:solidFill>
                <a:latin typeface="Consolas"/>
                <a:ea typeface="Consolas"/>
                <a:cs typeface="Consolas"/>
                <a:sym typeface="Consolas"/>
              </a:rPr>
              <a:t>="http://schemas.android.com/</a:t>
            </a:r>
            <a:r>
              <a:rPr lang="fr-FR" sz="1200" dirty="0" err="1">
                <a:solidFill>
                  <a:srgbClr val="000000"/>
                </a:solidFill>
                <a:latin typeface="Consolas"/>
                <a:ea typeface="Consolas"/>
                <a:cs typeface="Consolas"/>
                <a:sym typeface="Consolas"/>
              </a:rPr>
              <a:t>apk</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res</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android</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android:oneshot</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true</a:t>
            </a:r>
            <a:r>
              <a:rPr lang="fr-FR" sz="1200" dirty="0">
                <a:solidFill>
                  <a:srgbClr val="000000"/>
                </a:solidFill>
                <a:latin typeface="Consolas"/>
                <a:ea typeface="Consolas"/>
                <a:cs typeface="Consolas"/>
                <a:sym typeface="Consolas"/>
              </a:rPr>
              <a:t>"&gt;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&lt;item </a:t>
            </a:r>
            <a:r>
              <a:rPr lang="fr-FR" sz="1200" dirty="0" err="1">
                <a:solidFill>
                  <a:srgbClr val="000000"/>
                </a:solidFill>
                <a:latin typeface="Consolas"/>
                <a:ea typeface="Consolas"/>
                <a:cs typeface="Consolas"/>
                <a:sym typeface="Consolas"/>
              </a:rPr>
              <a:t>android:drawable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drawable</a:t>
            </a:r>
            <a:r>
              <a:rPr lang="fr-FR" sz="1200" dirty="0">
                <a:solidFill>
                  <a:srgbClr val="000000"/>
                </a:solidFill>
                <a:latin typeface="Consolas"/>
                <a:ea typeface="Consolas"/>
                <a:cs typeface="Consolas"/>
                <a:sym typeface="Consolas"/>
              </a:rPr>
              <a:t>/rocket_thrust1" </a:t>
            </a:r>
            <a:br>
              <a:rPr lang="fr-FR" sz="1200" dirty="0">
                <a:solidFill>
                  <a:srgbClr val="000000"/>
                </a:solidFill>
                <a:latin typeface="Consolas"/>
                <a:ea typeface="Consolas"/>
                <a:cs typeface="Consolas"/>
                <a:sym typeface="Consolas"/>
              </a:rPr>
            </a:b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android:duration</a:t>
            </a:r>
            <a:r>
              <a:rPr lang="fr-FR" sz="1200" dirty="0">
                <a:solidFill>
                  <a:srgbClr val="000000"/>
                </a:solidFill>
                <a:latin typeface="Consolas"/>
                <a:ea typeface="Consolas"/>
                <a:cs typeface="Consolas"/>
                <a:sym typeface="Consolas"/>
              </a:rPr>
              <a:t>="200" /&gt;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&lt;item </a:t>
            </a:r>
            <a:r>
              <a:rPr lang="fr-FR" sz="1200" dirty="0" err="1">
                <a:solidFill>
                  <a:srgbClr val="000000"/>
                </a:solidFill>
                <a:latin typeface="Consolas"/>
                <a:ea typeface="Consolas"/>
                <a:cs typeface="Consolas"/>
                <a:sym typeface="Consolas"/>
              </a:rPr>
              <a:t>android:drawable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drawable</a:t>
            </a:r>
            <a:r>
              <a:rPr lang="fr-FR" sz="1200" dirty="0">
                <a:solidFill>
                  <a:srgbClr val="000000"/>
                </a:solidFill>
                <a:latin typeface="Consolas"/>
                <a:ea typeface="Consolas"/>
                <a:cs typeface="Consolas"/>
                <a:sym typeface="Consolas"/>
              </a:rPr>
              <a:t>/rocket_thrust2"</a:t>
            </a:r>
            <a:br>
              <a:rPr lang="fr-FR" sz="1200" dirty="0">
                <a:solidFill>
                  <a:srgbClr val="000000"/>
                </a:solidFill>
                <a:latin typeface="Consolas"/>
                <a:ea typeface="Consolas"/>
                <a:cs typeface="Consolas"/>
                <a:sym typeface="Consolas"/>
              </a:rPr>
            </a:b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android:duration</a:t>
            </a:r>
            <a:r>
              <a:rPr lang="fr-FR" sz="1200" dirty="0">
                <a:solidFill>
                  <a:srgbClr val="000000"/>
                </a:solidFill>
                <a:latin typeface="Consolas"/>
                <a:ea typeface="Consolas"/>
                <a:cs typeface="Consolas"/>
                <a:sym typeface="Consolas"/>
              </a:rPr>
              <a:t>="200" /&gt;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    &lt;item </a:t>
            </a:r>
            <a:r>
              <a:rPr lang="fr-FR" sz="1200" dirty="0" err="1">
                <a:solidFill>
                  <a:srgbClr val="000000"/>
                </a:solidFill>
                <a:latin typeface="Consolas"/>
                <a:ea typeface="Consolas"/>
                <a:cs typeface="Consolas"/>
                <a:sym typeface="Consolas"/>
              </a:rPr>
              <a:t>android:drawable</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drawable</a:t>
            </a:r>
            <a:r>
              <a:rPr lang="fr-FR" sz="1200" dirty="0">
                <a:solidFill>
                  <a:srgbClr val="000000"/>
                </a:solidFill>
                <a:latin typeface="Consolas"/>
                <a:ea typeface="Consolas"/>
                <a:cs typeface="Consolas"/>
                <a:sym typeface="Consolas"/>
              </a:rPr>
              <a:t>/rocket_thrust3" </a:t>
            </a:r>
            <a:br>
              <a:rPr lang="fr-FR" sz="1200" dirty="0">
                <a:solidFill>
                  <a:srgbClr val="000000"/>
                </a:solidFill>
                <a:latin typeface="Consolas"/>
                <a:ea typeface="Consolas"/>
                <a:cs typeface="Consolas"/>
                <a:sym typeface="Consolas"/>
              </a:rPr>
            </a:b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android:duration</a:t>
            </a:r>
            <a:r>
              <a:rPr lang="fr-FR" sz="1200" dirty="0">
                <a:solidFill>
                  <a:srgbClr val="000000"/>
                </a:solidFill>
                <a:latin typeface="Consolas"/>
                <a:ea typeface="Consolas"/>
                <a:cs typeface="Consolas"/>
                <a:sym typeface="Consolas"/>
              </a:rPr>
              <a:t>="200" /&gt;</a:t>
            </a:r>
          </a:p>
          <a:p>
            <a:pPr marL="0" lvl="0" indent="0" algn="l" rtl="0">
              <a:lnSpc>
                <a:spcPct val="115000"/>
              </a:lnSpc>
              <a:spcBef>
                <a:spcPts val="0"/>
              </a:spcBef>
              <a:spcAft>
                <a:spcPts val="0"/>
              </a:spcAft>
              <a:buNone/>
            </a:pPr>
            <a:r>
              <a:rPr lang="fr-FR" sz="1200" dirty="0">
                <a:solidFill>
                  <a:srgbClr val="000000"/>
                </a:solidFill>
                <a:latin typeface="Consolas"/>
                <a:ea typeface="Consolas"/>
                <a:cs typeface="Consolas"/>
                <a:sym typeface="Consolas"/>
              </a:rPr>
              <a:t>&lt;/animation-</a:t>
            </a:r>
            <a:r>
              <a:rPr lang="fr-FR" sz="1200" dirty="0" err="1">
                <a:solidFill>
                  <a:srgbClr val="000000"/>
                </a:solidFill>
                <a:latin typeface="Consolas"/>
                <a:ea typeface="Consolas"/>
                <a:cs typeface="Consolas"/>
                <a:sym typeface="Consolas"/>
              </a:rPr>
              <a:t>list</a:t>
            </a:r>
            <a:r>
              <a:rPr lang="fr-FR" sz="1200" dirty="0">
                <a:solidFill>
                  <a:srgbClr val="000000"/>
                </a:solidFill>
                <a:latin typeface="Consolas"/>
                <a:ea typeface="Consolas"/>
                <a:cs typeface="Consolas"/>
                <a:sym typeface="Consolas"/>
              </a:rPr>
              <a:t>&gt;</a:t>
            </a:r>
          </a:p>
          <a:p>
            <a:endParaRPr lang="fr-FR" dirty="0"/>
          </a:p>
        </p:txBody>
      </p:sp>
    </p:spTree>
    <p:extLst>
      <p:ext uri="{BB962C8B-B14F-4D97-AF65-F5344CB8AC3E}">
        <p14:creationId xmlns:p14="http://schemas.microsoft.com/office/powerpoint/2010/main" val="181034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Définir dans le volet Attributs de l'éditeur de mise en page ;</a:t>
            </a:r>
          </a:p>
          <a:p>
            <a:pPr marL="171450" indent="-171450">
              <a:lnSpc>
                <a:spcPct val="200000"/>
              </a:lnSpc>
              <a:buFont typeface="Arial" panose="020B0604020202020204" pitchFamily="34" charset="0"/>
              <a:buChar char="•"/>
            </a:pPr>
            <a:r>
              <a:rPr lang="fr-FR" dirty="0">
                <a:solidFill>
                  <a:schemeClr val="tx1"/>
                </a:solidFill>
              </a:rPr>
              <a:t>Code XML pour </a:t>
            </a:r>
            <a:r>
              <a:rPr lang="fr-FR" dirty="0" err="1">
                <a:solidFill>
                  <a:schemeClr val="tx1"/>
                </a:solidFill>
              </a:rPr>
              <a:t>EditText</a:t>
            </a:r>
            <a:r>
              <a:rPr lang="fr-FR" dirty="0">
                <a:solidFill>
                  <a:schemeClr val="tx1"/>
                </a:solidFill>
              </a:rPr>
              <a:t> :</a:t>
            </a:r>
          </a:p>
          <a:p>
            <a:pPr marL="0" lvl="0" indent="0" algn="l" rtl="0">
              <a:lnSpc>
                <a:spcPct val="200000"/>
              </a:lnSpc>
              <a:spcBef>
                <a:spcPts val="1000"/>
              </a:spcBef>
              <a:spcAft>
                <a:spcPts val="0"/>
              </a:spcAft>
              <a:buNone/>
            </a:pP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EditText</a:t>
            </a:r>
            <a:endParaRPr lang="fr-FR" sz="1200" dirty="0">
              <a:solidFill>
                <a:schemeClr val="tx1"/>
              </a:solidFill>
              <a:latin typeface="Consolas"/>
              <a:ea typeface="Consolas"/>
              <a:cs typeface="Consolas"/>
              <a:sym typeface="Consolas"/>
            </a:endParaRPr>
          </a:p>
          <a:p>
            <a:pPr marL="0" lvl="0" indent="0" algn="l" rtl="0">
              <a:lnSpc>
                <a:spcPct val="200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android:id</a:t>
            </a:r>
            <a:r>
              <a:rPr lang="fr-FR" sz="1200" dirty="0">
                <a:solidFill>
                  <a:schemeClr val="tx1"/>
                </a:solidFill>
                <a:latin typeface="Consolas"/>
                <a:ea typeface="Consolas"/>
                <a:cs typeface="Consolas"/>
                <a:sym typeface="Consolas"/>
              </a:rPr>
              <a:t>="@+id/</a:t>
            </a:r>
            <a:r>
              <a:rPr lang="fr-FR" sz="1200" dirty="0" err="1">
                <a:solidFill>
                  <a:schemeClr val="tx1"/>
                </a:solidFill>
                <a:latin typeface="Consolas"/>
                <a:ea typeface="Consolas"/>
                <a:cs typeface="Consolas"/>
                <a:sym typeface="Consolas"/>
              </a:rPr>
              <a:t>name_field</a:t>
            </a:r>
            <a:r>
              <a:rPr lang="fr-FR" sz="1200" dirty="0">
                <a:solidFill>
                  <a:schemeClr val="tx1"/>
                </a:solidFill>
                <a:latin typeface="Consolas"/>
                <a:ea typeface="Consolas"/>
                <a:cs typeface="Consolas"/>
                <a:sym typeface="Consolas"/>
              </a:rPr>
              <a:t>"</a:t>
            </a:r>
          </a:p>
          <a:p>
            <a:pPr marL="0" lvl="0" indent="0" algn="l" rtl="0">
              <a:lnSpc>
                <a:spcPct val="200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android:inputType</a:t>
            </a:r>
            <a:r>
              <a:rPr lang="fr-FR" sz="1200" dirty="0">
                <a:solidFill>
                  <a:schemeClr val="tx1"/>
                </a:solidFill>
                <a:latin typeface="Consolas"/>
                <a:ea typeface="Consolas"/>
                <a:cs typeface="Consolas"/>
                <a:sym typeface="Consolas"/>
              </a:rPr>
              <a:t> = </a:t>
            </a:r>
          </a:p>
          <a:p>
            <a:pPr marL="0" lvl="0" indent="0" algn="l" rtl="0">
              <a:lnSpc>
                <a:spcPct val="2000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textPersonName</a:t>
            </a:r>
            <a:r>
              <a:rPr lang="fr-FR" sz="1200" dirty="0">
                <a:solidFill>
                  <a:schemeClr val="tx1"/>
                </a:solidFill>
                <a:latin typeface="Consolas"/>
                <a:ea typeface="Consolas"/>
                <a:cs typeface="Consolas"/>
                <a:sym typeface="Consolas"/>
              </a:rPr>
              <a:t>"</a:t>
            </a:r>
          </a:p>
          <a:p>
            <a:pPr marL="0" lvl="0" indent="0" algn="l" rtl="0">
              <a:lnSpc>
                <a:spcPct val="200000"/>
              </a:lnSpc>
              <a:spcBef>
                <a:spcPts val="0"/>
              </a:spcBef>
              <a:spcAft>
                <a:spcPts val="0"/>
              </a:spcAft>
              <a:buNone/>
            </a:pPr>
            <a:r>
              <a:rPr lang="fr-FR" sz="1200" dirty="0">
                <a:solidFill>
                  <a:schemeClr val="tx1"/>
                </a:solidFill>
                <a:latin typeface="Consolas"/>
                <a:ea typeface="Consolas"/>
                <a:cs typeface="Consolas"/>
                <a:sym typeface="Consolas"/>
              </a:rPr>
              <a:t>    ...</a:t>
            </a:r>
          </a:p>
          <a:p>
            <a:pPr>
              <a:lnSpc>
                <a:spcPct val="200000"/>
              </a:lnSpc>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Personnaliser avec </a:t>
            </a:r>
            <a:r>
              <a:rPr lang="fr-FR" dirty="0" err="1"/>
              <a:t>inputType</a:t>
            </a:r>
            <a:endParaRPr lang="fr-FR" dirty="0"/>
          </a:p>
        </p:txBody>
      </p:sp>
      <p:pic>
        <p:nvPicPr>
          <p:cNvPr id="5" name="Google Shape;408;p71">
            <a:extLst>
              <a:ext uri="{FF2B5EF4-FFF2-40B4-BE49-F238E27FC236}">
                <a16:creationId xmlns:a16="http://schemas.microsoft.com/office/drawing/2014/main" id="{F6A85DDD-28DA-A5B2-A09C-5479CE55C7C2}"/>
              </a:ext>
            </a:extLst>
          </p:cNvPr>
          <p:cNvPicPr preferRelativeResize="0"/>
          <p:nvPr/>
        </p:nvPicPr>
        <p:blipFill>
          <a:blip r:embed="rId2">
            <a:alphaModFix/>
          </a:blip>
          <a:stretch>
            <a:fillRect/>
          </a:stretch>
        </p:blipFill>
        <p:spPr>
          <a:xfrm>
            <a:off x="7742393" y="1580979"/>
            <a:ext cx="1626575" cy="4930800"/>
          </a:xfrm>
          <a:prstGeom prst="rect">
            <a:avLst/>
          </a:prstGeom>
          <a:noFill/>
          <a:ln>
            <a:noFill/>
          </a:ln>
        </p:spPr>
      </p:pic>
    </p:spTree>
    <p:extLst>
      <p:ext uri="{BB962C8B-B14F-4D97-AF65-F5344CB8AC3E}">
        <p14:creationId xmlns:p14="http://schemas.microsoft.com/office/powerpoint/2010/main" val="145839333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err="1">
                <a:solidFill>
                  <a:srgbClr val="FF7800"/>
                </a:solidFill>
              </a:rPr>
              <a:t>Drawable</a:t>
            </a:r>
            <a:r>
              <a:rPr lang="fr-FR" sz="1600" b="1" dirty="0">
                <a:solidFill>
                  <a:srgbClr val="FF7800"/>
                </a:solidFill>
              </a:rPr>
              <a:t> animation</a:t>
            </a:r>
          </a:p>
        </p:txBody>
      </p:sp>
      <p:sp>
        <p:nvSpPr>
          <p:cNvPr id="8" name="Content Placeholder 7">
            <a:extLst>
              <a:ext uri="{FF2B5EF4-FFF2-40B4-BE49-F238E27FC236}">
                <a16:creationId xmlns:a16="http://schemas.microsoft.com/office/drawing/2014/main" id="{01526AC1-73C6-AC58-502E-1499FD0AE1DC}"/>
              </a:ext>
            </a:extLst>
          </p:cNvPr>
          <p:cNvSpPr>
            <a:spLocks noGrp="1"/>
          </p:cNvSpPr>
          <p:nvPr>
            <p:ph sz="quarter" idx="12"/>
          </p:nvPr>
        </p:nvSpPr>
        <p:spPr>
          <a:xfrm>
            <a:off x="719998" y="1943056"/>
            <a:ext cx="5376001" cy="4514894"/>
          </a:xfrm>
        </p:spPr>
        <p:txBody>
          <a:bodyPr/>
          <a:lstStyle/>
          <a:p>
            <a:pPr marL="0" lvl="0" indent="0" algn="l" rtl="0">
              <a:lnSpc>
                <a:spcPct val="115000"/>
              </a:lnSpc>
              <a:spcBef>
                <a:spcPts val="0"/>
              </a:spcBef>
              <a:spcAft>
                <a:spcPts val="0"/>
              </a:spcAft>
              <a:buNone/>
            </a:pPr>
            <a:r>
              <a:rPr lang="fr-FR" sz="1200" dirty="0" err="1">
                <a:solidFill>
                  <a:srgbClr val="000000"/>
                </a:solidFill>
                <a:latin typeface="Consolas"/>
                <a:ea typeface="Consolas"/>
                <a:cs typeface="Consolas"/>
                <a:sym typeface="Consolas"/>
              </a:rPr>
              <a:t>AnimationDrawable</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rocketAnimation</a:t>
            </a:r>
            <a:r>
              <a:rPr lang="fr-FR" sz="1200" dirty="0">
                <a:solidFill>
                  <a:srgbClr val="000000"/>
                </a:solidFill>
                <a:latin typeface="Consolas"/>
                <a:ea typeface="Consolas"/>
                <a:cs typeface="Consolas"/>
                <a:sym typeface="Consolas"/>
              </a:rPr>
              <a:t>;</a:t>
            </a:r>
          </a:p>
          <a:p>
            <a:pPr marL="0" lvl="0" indent="0" algn="l" rtl="0">
              <a:lnSpc>
                <a:spcPct val="105000"/>
              </a:lnSpc>
              <a:spcBef>
                <a:spcPts val="1000"/>
              </a:spcBef>
              <a:spcAft>
                <a:spcPts val="0"/>
              </a:spcAft>
              <a:buNone/>
            </a:pPr>
            <a:r>
              <a:rPr lang="fr-FR" sz="1200" dirty="0">
                <a:solidFill>
                  <a:srgbClr val="666666"/>
                </a:solidFill>
                <a:latin typeface="Consolas"/>
                <a:ea typeface="Consolas"/>
                <a:cs typeface="Consolas"/>
                <a:sym typeface="Consolas"/>
              </a:rPr>
              <a:t>public </a:t>
            </a:r>
            <a:r>
              <a:rPr lang="fr-FR" sz="1200" dirty="0" err="1">
                <a:solidFill>
                  <a:srgbClr val="666666"/>
                </a:solidFill>
                <a:latin typeface="Consolas"/>
                <a:ea typeface="Consolas"/>
                <a:cs typeface="Consolas"/>
                <a:sym typeface="Consolas"/>
              </a:rPr>
              <a:t>void</a:t>
            </a: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onCreate</a:t>
            </a:r>
            <a:r>
              <a:rPr lang="fr-FR" sz="1200" dirty="0">
                <a:solidFill>
                  <a:srgbClr val="666666"/>
                </a:solidFill>
                <a:latin typeface="Consolas"/>
                <a:ea typeface="Consolas"/>
                <a:cs typeface="Consolas"/>
                <a:sym typeface="Consolas"/>
              </a:rPr>
              <a:t>(Bundle </a:t>
            </a:r>
            <a:r>
              <a:rPr lang="fr-FR" sz="1200" dirty="0" err="1">
                <a:solidFill>
                  <a:srgbClr val="666666"/>
                </a:solidFill>
                <a:latin typeface="Consolas"/>
                <a:ea typeface="Consolas"/>
                <a:cs typeface="Consolas"/>
                <a:sym typeface="Consolas"/>
              </a:rPr>
              <a:t>savedInstanceState</a:t>
            </a:r>
            <a:r>
              <a:rPr lang="fr-FR" sz="1200" dirty="0">
                <a:solidFill>
                  <a:srgbClr val="666666"/>
                </a:solidFill>
                <a:latin typeface="Consolas"/>
                <a:ea typeface="Consolas"/>
                <a:cs typeface="Consolas"/>
                <a:sym typeface="Consolas"/>
              </a:rPr>
              <a:t>) {</a:t>
            </a:r>
          </a:p>
          <a:p>
            <a:pPr marL="0" lvl="0" indent="0" algn="l" rtl="0">
              <a:lnSpc>
                <a:spcPct val="105000"/>
              </a:lnSpc>
              <a:spcBef>
                <a:spcPts val="500"/>
              </a:spcBef>
              <a:spcAft>
                <a:spcPts val="0"/>
              </a:spcAft>
              <a:buNone/>
            </a:pP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super.onCreate</a:t>
            </a:r>
            <a:r>
              <a:rPr lang="fr-FR" sz="1200" dirty="0">
                <a:solidFill>
                  <a:srgbClr val="666666"/>
                </a:solidFill>
                <a:latin typeface="Consolas"/>
                <a:ea typeface="Consolas"/>
                <a:cs typeface="Consolas"/>
                <a:sym typeface="Consolas"/>
              </a:rPr>
              <a:t>(</a:t>
            </a:r>
            <a:r>
              <a:rPr lang="fr-FR" sz="1200" dirty="0" err="1">
                <a:solidFill>
                  <a:srgbClr val="666666"/>
                </a:solidFill>
                <a:latin typeface="Consolas"/>
                <a:ea typeface="Consolas"/>
                <a:cs typeface="Consolas"/>
                <a:sym typeface="Consolas"/>
              </a:rPr>
              <a:t>savedInstanceState</a:t>
            </a:r>
            <a:r>
              <a:rPr lang="fr-FR" sz="1200" dirty="0">
                <a:solidFill>
                  <a:srgbClr val="666666"/>
                </a:solidFill>
                <a:latin typeface="Consolas"/>
                <a:ea typeface="Consolas"/>
                <a:cs typeface="Consolas"/>
                <a:sym typeface="Consolas"/>
              </a:rPr>
              <a:t>);</a:t>
            </a:r>
          </a:p>
          <a:p>
            <a:pPr marL="0" lvl="0" indent="0" algn="l" rtl="0">
              <a:lnSpc>
                <a:spcPct val="105000"/>
              </a:lnSpc>
              <a:spcBef>
                <a:spcPts val="500"/>
              </a:spcBef>
              <a:spcAft>
                <a:spcPts val="0"/>
              </a:spcAft>
              <a:buNone/>
            </a:pP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setContentView</a:t>
            </a:r>
            <a:r>
              <a:rPr lang="fr-FR" sz="1200" dirty="0">
                <a:solidFill>
                  <a:srgbClr val="666666"/>
                </a:solidFill>
                <a:latin typeface="Consolas"/>
                <a:ea typeface="Consolas"/>
                <a:cs typeface="Consolas"/>
                <a:sym typeface="Consolas"/>
              </a:rPr>
              <a:t>(</a:t>
            </a:r>
            <a:r>
              <a:rPr lang="fr-FR" sz="1200" dirty="0" err="1">
                <a:solidFill>
                  <a:srgbClr val="666666"/>
                </a:solidFill>
                <a:latin typeface="Consolas"/>
                <a:ea typeface="Consolas"/>
                <a:cs typeface="Consolas"/>
                <a:sym typeface="Consolas"/>
              </a:rPr>
              <a:t>R.layout.main</a:t>
            </a:r>
            <a:r>
              <a:rPr lang="fr-FR" sz="1200" dirty="0">
                <a:solidFill>
                  <a:srgbClr val="666666"/>
                </a:solidFill>
                <a:latin typeface="Consolas"/>
                <a:ea typeface="Consolas"/>
                <a:cs typeface="Consolas"/>
                <a:sym typeface="Consolas"/>
              </a:rPr>
              <a:t>);</a:t>
            </a:r>
          </a:p>
          <a:p>
            <a:pPr marL="0" lvl="0" indent="0" algn="l" rtl="0">
              <a:lnSpc>
                <a:spcPct val="105000"/>
              </a:lnSpc>
              <a:spcBef>
                <a:spcPts val="50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ImageView</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rocketImage</a:t>
            </a:r>
            <a:r>
              <a:rPr lang="fr-FR" sz="1200" dirty="0">
                <a:solidFill>
                  <a:srgbClr val="000000"/>
                </a:solidFill>
                <a:latin typeface="Consolas"/>
                <a:ea typeface="Consolas"/>
                <a:cs typeface="Consolas"/>
                <a:sym typeface="Consolas"/>
              </a:rPr>
              <a:t> </a:t>
            </a: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ImageView</a:t>
            </a:r>
            <a:r>
              <a:rPr lang="fr-FR" sz="1200" dirty="0">
                <a:solidFill>
                  <a:srgbClr val="666666"/>
                </a:solidFill>
                <a:latin typeface="Consolas"/>
                <a:ea typeface="Consolas"/>
                <a:cs typeface="Consolas"/>
                <a:sym typeface="Consolas"/>
              </a:rPr>
              <a:t>) </a:t>
            </a:r>
          </a:p>
          <a:p>
            <a:pPr marL="0" lvl="0" indent="0" algn="l" rtl="0">
              <a:lnSpc>
                <a:spcPct val="105000"/>
              </a:lnSpc>
              <a:spcBef>
                <a:spcPts val="0"/>
              </a:spcBef>
              <a:spcAft>
                <a:spcPts val="0"/>
              </a:spcAft>
              <a:buNone/>
            </a:pP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findViewById</a:t>
            </a:r>
            <a:r>
              <a:rPr lang="fr-FR" sz="1200" dirty="0">
                <a:solidFill>
                  <a:srgbClr val="666666"/>
                </a:solidFill>
                <a:latin typeface="Consolas"/>
                <a:ea typeface="Consolas"/>
                <a:cs typeface="Consolas"/>
                <a:sym typeface="Consolas"/>
              </a:rPr>
              <a:t>(</a:t>
            </a:r>
            <a:r>
              <a:rPr lang="fr-FR" sz="1200" dirty="0" err="1">
                <a:solidFill>
                  <a:srgbClr val="666666"/>
                </a:solidFill>
                <a:latin typeface="Consolas"/>
                <a:ea typeface="Consolas"/>
                <a:cs typeface="Consolas"/>
                <a:sym typeface="Consolas"/>
              </a:rPr>
              <a:t>R.id.rocket_image</a:t>
            </a:r>
            <a:r>
              <a:rPr lang="fr-FR" sz="1200" dirty="0">
                <a:solidFill>
                  <a:srgbClr val="666666"/>
                </a:solidFill>
                <a:latin typeface="Consolas"/>
                <a:ea typeface="Consolas"/>
                <a:cs typeface="Consolas"/>
                <a:sym typeface="Consolas"/>
              </a:rPr>
              <a:t>);</a:t>
            </a:r>
          </a:p>
          <a:p>
            <a:pPr marL="0" lvl="0" indent="0" algn="l" rtl="0">
              <a:lnSpc>
                <a:spcPct val="105000"/>
              </a:lnSpc>
              <a:spcBef>
                <a:spcPts val="50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rocketImage.setBackgroundResource</a:t>
            </a:r>
            <a:r>
              <a:rPr lang="fr-FR" sz="1200" dirty="0">
                <a:solidFill>
                  <a:srgbClr val="000000"/>
                </a:solidFill>
                <a:latin typeface="Consolas"/>
                <a:ea typeface="Consolas"/>
                <a:cs typeface="Consolas"/>
                <a:sym typeface="Consolas"/>
              </a:rPr>
              <a:t>(</a:t>
            </a:r>
            <a:r>
              <a:rPr lang="fr-FR" sz="1200" b="1" dirty="0" err="1">
                <a:solidFill>
                  <a:srgbClr val="000000"/>
                </a:solidFill>
                <a:latin typeface="Consolas"/>
                <a:ea typeface="Consolas"/>
                <a:cs typeface="Consolas"/>
                <a:sym typeface="Consolas"/>
              </a:rPr>
              <a:t>R.drawable.rocket_thrust</a:t>
            </a:r>
            <a:r>
              <a:rPr lang="fr-FR" sz="1200" dirty="0">
                <a:solidFill>
                  <a:srgbClr val="000000"/>
                </a:solidFill>
                <a:latin typeface="Consolas"/>
                <a:ea typeface="Consolas"/>
                <a:cs typeface="Consolas"/>
                <a:sym typeface="Consolas"/>
              </a:rPr>
              <a:t>);</a:t>
            </a:r>
          </a:p>
          <a:p>
            <a:pPr marL="0" lvl="0" indent="0" algn="l" rtl="0">
              <a:lnSpc>
                <a:spcPct val="105000"/>
              </a:lnSpc>
              <a:spcBef>
                <a:spcPts val="50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rocketAnimation</a:t>
            </a: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AnimationDrawable</a:t>
            </a:r>
            <a:r>
              <a:rPr lang="fr-FR" sz="1200" dirty="0">
                <a:solidFill>
                  <a:srgbClr val="000000"/>
                </a:solidFill>
                <a:latin typeface="Consolas"/>
                <a:ea typeface="Consolas"/>
                <a:cs typeface="Consolas"/>
                <a:sym typeface="Consolas"/>
              </a:rPr>
              <a:t>)</a:t>
            </a:r>
          </a:p>
          <a:p>
            <a:pPr marL="0" lvl="0" indent="0" algn="l" rtl="0">
              <a:lnSpc>
                <a:spcPct val="105000"/>
              </a:lnSpc>
              <a:spcBef>
                <a:spcPts val="0"/>
              </a:spcBef>
              <a:spcAft>
                <a:spcPts val="0"/>
              </a:spcAft>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rocketImage.getBackground</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500"/>
              </a:spcAft>
              <a:buNone/>
            </a:pPr>
            <a:r>
              <a:rPr lang="fr-FR" sz="1200" dirty="0">
                <a:solidFill>
                  <a:srgbClr val="666666"/>
                </a:solidFill>
                <a:latin typeface="Consolas"/>
                <a:ea typeface="Consolas"/>
                <a:cs typeface="Consolas"/>
                <a:sym typeface="Consolas"/>
              </a:rPr>
              <a:t>}</a:t>
            </a:r>
          </a:p>
          <a:p>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Exemple d’une</a:t>
            </a:r>
            <a:r>
              <a:rPr lang="en" dirty="0"/>
              <a:t> AnimationDrawable</a:t>
            </a:r>
            <a:endParaRPr lang="fr-FR" dirty="0"/>
          </a:p>
        </p:txBody>
      </p:sp>
      <p:sp>
        <p:nvSpPr>
          <p:cNvPr id="4" name="Content Placeholder 3">
            <a:extLst>
              <a:ext uri="{FF2B5EF4-FFF2-40B4-BE49-F238E27FC236}">
                <a16:creationId xmlns:a16="http://schemas.microsoft.com/office/drawing/2014/main" id="{03489545-47C0-825A-6D40-F969716E46BA}"/>
              </a:ext>
            </a:extLst>
          </p:cNvPr>
          <p:cNvSpPr>
            <a:spLocks noGrp="1"/>
          </p:cNvSpPr>
          <p:nvPr>
            <p:ph sz="quarter" idx="14"/>
          </p:nvPr>
        </p:nvSpPr>
        <p:spPr/>
        <p:txBody>
          <a:bodyPr/>
          <a:lstStyle/>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public </a:t>
            </a:r>
            <a:r>
              <a:rPr lang="fr-FR" sz="1200" dirty="0" err="1">
                <a:solidFill>
                  <a:srgbClr val="666666"/>
                </a:solidFill>
                <a:latin typeface="Consolas"/>
                <a:ea typeface="Consolas"/>
                <a:cs typeface="Consolas"/>
                <a:sym typeface="Consolas"/>
              </a:rPr>
              <a:t>boolean</a:t>
            </a: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onTouchEvent</a:t>
            </a:r>
            <a:r>
              <a:rPr lang="fr-FR" sz="1200" dirty="0">
                <a:solidFill>
                  <a:srgbClr val="666666"/>
                </a:solidFill>
                <a:latin typeface="Consolas"/>
                <a:ea typeface="Consolas"/>
                <a:cs typeface="Consolas"/>
                <a:sym typeface="Consolas"/>
              </a:rPr>
              <a:t>(</a:t>
            </a:r>
            <a:r>
              <a:rPr lang="fr-FR" sz="1200" dirty="0" err="1">
                <a:solidFill>
                  <a:srgbClr val="666666"/>
                </a:solidFill>
                <a:latin typeface="Consolas"/>
                <a:ea typeface="Consolas"/>
                <a:cs typeface="Consolas"/>
                <a:sym typeface="Consolas"/>
              </a:rPr>
              <a:t>MotionEvent</a:t>
            </a:r>
            <a:r>
              <a:rPr lang="fr-FR" sz="1200" dirty="0">
                <a:solidFill>
                  <a:srgbClr val="666666"/>
                </a:solidFill>
                <a:latin typeface="Consolas"/>
                <a:ea typeface="Consolas"/>
                <a:cs typeface="Consolas"/>
                <a:sym typeface="Consolas"/>
              </a:rPr>
              <a:t> </a:t>
            </a:r>
            <a:r>
              <a:rPr lang="fr-FR" sz="1200" dirty="0" err="1">
                <a:solidFill>
                  <a:srgbClr val="666666"/>
                </a:solidFill>
                <a:latin typeface="Consolas"/>
                <a:ea typeface="Consolas"/>
                <a:cs typeface="Consolas"/>
                <a:sym typeface="Consolas"/>
              </a:rPr>
              <a:t>event</a:t>
            </a:r>
            <a:r>
              <a:rPr lang="fr-FR" sz="1200" dirty="0">
                <a:solidFill>
                  <a:srgbClr val="666666"/>
                </a:solidFill>
                <a:latin typeface="Consolas"/>
                <a:ea typeface="Consolas"/>
                <a:cs typeface="Consolas"/>
                <a:sym typeface="Consolas"/>
              </a:rPr>
              <a:t>) {</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  if (</a:t>
            </a:r>
            <a:r>
              <a:rPr lang="fr-FR" sz="1200" dirty="0" err="1">
                <a:solidFill>
                  <a:srgbClr val="666666"/>
                </a:solidFill>
                <a:latin typeface="Consolas"/>
                <a:ea typeface="Consolas"/>
                <a:cs typeface="Consolas"/>
                <a:sym typeface="Consolas"/>
              </a:rPr>
              <a:t>event.getAction</a:t>
            </a:r>
            <a:r>
              <a:rPr lang="fr-FR" sz="1200" dirty="0">
                <a:solidFill>
                  <a:srgbClr val="666666"/>
                </a:solidFill>
                <a:latin typeface="Consolas"/>
                <a:ea typeface="Consolas"/>
                <a:cs typeface="Consolas"/>
                <a:sym typeface="Consolas"/>
              </a:rPr>
              <a:t>() == </a:t>
            </a:r>
            <a:r>
              <a:rPr lang="fr-FR" sz="1200" dirty="0" err="1">
                <a:solidFill>
                  <a:srgbClr val="666666"/>
                </a:solidFill>
                <a:latin typeface="Consolas"/>
                <a:ea typeface="Consolas"/>
                <a:cs typeface="Consolas"/>
                <a:sym typeface="Consolas"/>
              </a:rPr>
              <a:t>MotionEvent.ACTION_DOWN</a:t>
            </a:r>
            <a:r>
              <a:rPr lang="fr-FR" sz="1200" dirty="0">
                <a:solidFill>
                  <a:srgbClr val="666666"/>
                </a:solidFill>
                <a:latin typeface="Consolas"/>
                <a:ea typeface="Consolas"/>
                <a:cs typeface="Consolas"/>
                <a:sym typeface="Consolas"/>
              </a:rPr>
              <a:t>) {</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rocketAnimation.start</a:t>
            </a:r>
            <a:r>
              <a:rPr lang="fr-FR" sz="1200" dirty="0">
                <a:solidFill>
                  <a:srgbClr val="000000"/>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    return </a:t>
            </a:r>
            <a:r>
              <a:rPr lang="fr-FR" sz="1200" dirty="0" err="1">
                <a:solidFill>
                  <a:srgbClr val="666666"/>
                </a:solidFill>
                <a:latin typeface="Consolas"/>
                <a:ea typeface="Consolas"/>
                <a:cs typeface="Consolas"/>
                <a:sym typeface="Consolas"/>
              </a:rPr>
              <a:t>true</a:t>
            </a:r>
            <a:r>
              <a:rPr lang="fr-FR" sz="1200" dirty="0">
                <a:solidFill>
                  <a:srgbClr val="666666"/>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  }</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  return </a:t>
            </a:r>
            <a:r>
              <a:rPr lang="fr-FR" sz="1200" dirty="0" err="1">
                <a:solidFill>
                  <a:srgbClr val="666666"/>
                </a:solidFill>
                <a:latin typeface="Consolas"/>
                <a:ea typeface="Consolas"/>
                <a:cs typeface="Consolas"/>
                <a:sym typeface="Consolas"/>
              </a:rPr>
              <a:t>super.onTouchEvent</a:t>
            </a:r>
            <a:r>
              <a:rPr lang="fr-FR" sz="1200" dirty="0">
                <a:solidFill>
                  <a:srgbClr val="666666"/>
                </a:solidFill>
                <a:latin typeface="Consolas"/>
                <a:ea typeface="Consolas"/>
                <a:cs typeface="Consolas"/>
                <a:sym typeface="Consolas"/>
              </a:rPr>
              <a:t>(</a:t>
            </a:r>
            <a:r>
              <a:rPr lang="fr-FR" sz="1200" dirty="0" err="1">
                <a:solidFill>
                  <a:srgbClr val="666666"/>
                </a:solidFill>
                <a:latin typeface="Consolas"/>
                <a:ea typeface="Consolas"/>
                <a:cs typeface="Consolas"/>
                <a:sym typeface="Consolas"/>
              </a:rPr>
              <a:t>event</a:t>
            </a:r>
            <a:r>
              <a:rPr lang="fr-FR" sz="1200" dirty="0">
                <a:solidFill>
                  <a:srgbClr val="666666"/>
                </a:solidFill>
                <a:latin typeface="Consolas"/>
                <a:ea typeface="Consolas"/>
                <a:cs typeface="Consolas"/>
                <a:sym typeface="Consolas"/>
              </a:rPr>
              <a:t>);</a:t>
            </a:r>
          </a:p>
          <a:p>
            <a:pPr marL="0" lvl="0" indent="0" algn="l" rtl="0">
              <a:lnSpc>
                <a:spcPct val="115000"/>
              </a:lnSpc>
              <a:spcBef>
                <a:spcPts val="0"/>
              </a:spcBef>
              <a:spcAft>
                <a:spcPts val="0"/>
              </a:spcAft>
              <a:buNone/>
            </a:pPr>
            <a:r>
              <a:rPr lang="fr-FR" sz="1200" dirty="0">
                <a:solidFill>
                  <a:srgbClr val="666666"/>
                </a:solidFill>
                <a:latin typeface="Consolas"/>
                <a:ea typeface="Consolas"/>
                <a:cs typeface="Consolas"/>
                <a:sym typeface="Consolas"/>
              </a:rPr>
              <a:t>}</a:t>
            </a:r>
          </a:p>
          <a:p>
            <a:endParaRPr lang="fr-FR" dirty="0"/>
          </a:p>
        </p:txBody>
      </p:sp>
      <p:sp>
        <p:nvSpPr>
          <p:cNvPr id="5" name="Content Placeholder 4">
            <a:extLst>
              <a:ext uri="{FF2B5EF4-FFF2-40B4-BE49-F238E27FC236}">
                <a16:creationId xmlns:a16="http://schemas.microsoft.com/office/drawing/2014/main" id="{DFE55FF9-9D39-27D9-0A1E-7DDE34BBF607}"/>
              </a:ext>
            </a:extLst>
          </p:cNvPr>
          <p:cNvSpPr>
            <a:spLocks noGrp="1"/>
          </p:cNvSpPr>
          <p:nvPr>
            <p:ph sz="quarter" idx="15"/>
          </p:nvPr>
        </p:nvSpPr>
        <p:spPr/>
        <p:txBody>
          <a:bodyPr/>
          <a:lstStyle/>
          <a:p>
            <a:r>
              <a:rPr lang="fr-FR" dirty="0"/>
              <a:t>Démarrer une </a:t>
            </a:r>
            <a:r>
              <a:rPr lang="fr-FR" dirty="0" err="1"/>
              <a:t>AnimationDrawable</a:t>
            </a:r>
            <a:endParaRPr lang="fr-FR" dirty="0"/>
          </a:p>
        </p:txBody>
      </p:sp>
    </p:spTree>
    <p:extLst>
      <p:ext uri="{BB962C8B-B14F-4D97-AF65-F5344CB8AC3E}">
        <p14:creationId xmlns:p14="http://schemas.microsoft.com/office/powerpoint/2010/main" val="15692684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8" name="Content Placeholder 7">
            <a:extLst>
              <a:ext uri="{FF2B5EF4-FFF2-40B4-BE49-F238E27FC236}">
                <a16:creationId xmlns:a16="http://schemas.microsoft.com/office/drawing/2014/main" id="{01526AC1-73C6-AC58-502E-1499FD0AE1DC}"/>
              </a:ext>
            </a:extLst>
          </p:cNvPr>
          <p:cNvSpPr>
            <a:spLocks noGrp="1"/>
          </p:cNvSpPr>
          <p:nvPr>
            <p:ph sz="quarter" idx="12"/>
          </p:nvPr>
        </p:nvSpPr>
        <p:spPr>
          <a:xfrm>
            <a:off x="719999" y="1943056"/>
            <a:ext cx="5220000" cy="4514894"/>
          </a:xfrm>
        </p:spPr>
        <p:txBody>
          <a:bodyPr/>
          <a:lstStyle/>
          <a:p>
            <a:pPr marL="171450" indent="-171450">
              <a:buFont typeface="Arial" panose="020B0604020202020204" pitchFamily="34" charset="0"/>
              <a:buChar char="•"/>
            </a:pPr>
            <a:r>
              <a:rPr lang="fr-FR" dirty="0">
                <a:solidFill>
                  <a:schemeClr val="tx1"/>
                </a:solidFill>
              </a:rPr>
              <a:t>L'animation basée sur la physique s'appuie sur les lois de la physique pour donner un haut degré de réalisme à l'animation ;</a:t>
            </a:r>
          </a:p>
          <a:p>
            <a:pPr marL="171450" indent="-171450">
              <a:buFont typeface="Arial" panose="020B0604020202020204" pitchFamily="34" charset="0"/>
              <a:buChar char="•"/>
            </a:pPr>
            <a:r>
              <a:rPr lang="fr-FR" dirty="0">
                <a:solidFill>
                  <a:schemeClr val="tx1"/>
                </a:solidFill>
              </a:rPr>
              <a:t>Utilise les principes fondamentaux de la physique pour créer des animations.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Définition </a:t>
            </a:r>
          </a:p>
        </p:txBody>
      </p:sp>
      <p:sp>
        <p:nvSpPr>
          <p:cNvPr id="4" name="Content Placeholder 3">
            <a:extLst>
              <a:ext uri="{FF2B5EF4-FFF2-40B4-BE49-F238E27FC236}">
                <a16:creationId xmlns:a16="http://schemas.microsoft.com/office/drawing/2014/main" id="{03489545-47C0-825A-6D40-F969716E46BA}"/>
              </a:ext>
            </a:extLst>
          </p:cNvPr>
          <p:cNvSpPr>
            <a:spLocks noGrp="1"/>
          </p:cNvSpPr>
          <p:nvPr>
            <p:ph sz="quarter" idx="14"/>
          </p:nvPr>
        </p:nvSpPr>
        <p:spPr>
          <a:xfrm>
            <a:off x="6246576" y="1943056"/>
            <a:ext cx="5294260" cy="4514894"/>
          </a:xfrm>
        </p:spPr>
        <p:txBody>
          <a:bodyPr/>
          <a:lstStyle/>
          <a:p>
            <a:r>
              <a:rPr lang="fr-FR" dirty="0">
                <a:solidFill>
                  <a:schemeClr val="tx1"/>
                </a:solidFill>
              </a:rPr>
              <a:t>Par exemple, une animation est entraînée par une force et s'arrête lorsque la force atteint l'équilibre.</a:t>
            </a:r>
          </a:p>
          <a:p>
            <a:endParaRPr lang="fr-FR" dirty="0">
              <a:solidFill>
                <a:schemeClr val="tx1"/>
              </a:solidFill>
            </a:endParaRPr>
          </a:p>
        </p:txBody>
      </p:sp>
      <p:sp>
        <p:nvSpPr>
          <p:cNvPr id="5" name="Content Placeholder 4">
            <a:extLst>
              <a:ext uri="{FF2B5EF4-FFF2-40B4-BE49-F238E27FC236}">
                <a16:creationId xmlns:a16="http://schemas.microsoft.com/office/drawing/2014/main" id="{DFE55FF9-9D39-27D9-0A1E-7DDE34BBF607}"/>
              </a:ext>
            </a:extLst>
          </p:cNvPr>
          <p:cNvSpPr>
            <a:spLocks noGrp="1"/>
          </p:cNvSpPr>
          <p:nvPr>
            <p:ph sz="quarter" idx="15"/>
          </p:nvPr>
        </p:nvSpPr>
        <p:spPr/>
        <p:txBody>
          <a:bodyPr/>
          <a:lstStyle/>
          <a:p>
            <a:r>
              <a:rPr lang="fr-FR" dirty="0"/>
              <a:t>Poussé par la force</a:t>
            </a:r>
          </a:p>
        </p:txBody>
      </p:sp>
      <p:pic>
        <p:nvPicPr>
          <p:cNvPr id="6" name="Google Shape;470;p67" descr="Spring release">
            <a:extLst>
              <a:ext uri="{FF2B5EF4-FFF2-40B4-BE49-F238E27FC236}">
                <a16:creationId xmlns:a16="http://schemas.microsoft.com/office/drawing/2014/main" id="{AAE8BB0D-C957-A551-4F94-8E557C11588F}"/>
              </a:ext>
            </a:extLst>
          </p:cNvPr>
          <p:cNvPicPr preferRelativeResize="0"/>
          <p:nvPr/>
        </p:nvPicPr>
        <p:blipFill>
          <a:blip r:embed="rId2">
            <a:alphaModFix/>
          </a:blip>
          <a:stretch>
            <a:fillRect/>
          </a:stretch>
        </p:blipFill>
        <p:spPr>
          <a:xfrm>
            <a:off x="7047235" y="2587651"/>
            <a:ext cx="3304000" cy="2021475"/>
          </a:xfrm>
          <a:prstGeom prst="rect">
            <a:avLst/>
          </a:prstGeom>
          <a:noFill/>
          <a:ln>
            <a:noFill/>
          </a:ln>
          <a:effectLst>
            <a:outerShdw blurRad="57150" dist="19050" dir="5400000" algn="bl" rotWithShape="0">
              <a:srgbClr val="000000">
                <a:alpha val="50000"/>
              </a:srgbClr>
            </a:outerShdw>
          </a:effectLst>
        </p:spPr>
      </p:pic>
      <p:sp>
        <p:nvSpPr>
          <p:cNvPr id="7" name="Google Shape;471;p67">
            <a:extLst>
              <a:ext uri="{FF2B5EF4-FFF2-40B4-BE49-F238E27FC236}">
                <a16:creationId xmlns:a16="http://schemas.microsoft.com/office/drawing/2014/main" id="{903B9301-F594-7C2E-2724-074FBE9C75BA}"/>
              </a:ext>
            </a:extLst>
          </p:cNvPr>
          <p:cNvSpPr txBox="1"/>
          <p:nvPr/>
        </p:nvSpPr>
        <p:spPr>
          <a:xfrm>
            <a:off x="6520763" y="4615810"/>
            <a:ext cx="3303900" cy="353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dirty="0"/>
          </a:p>
          <a:p>
            <a:pPr marL="0" lvl="0" indent="0" algn="l" rtl="0">
              <a:spcBef>
                <a:spcPts val="0"/>
              </a:spcBef>
              <a:spcAft>
                <a:spcPts val="0"/>
              </a:spcAft>
              <a:buNone/>
            </a:pPr>
            <a:r>
              <a:rPr lang="en" sz="1200" dirty="0"/>
              <a:t>Spring release effect</a:t>
            </a:r>
            <a:endParaRPr sz="1200" dirty="0"/>
          </a:p>
        </p:txBody>
      </p:sp>
    </p:spTree>
    <p:extLst>
      <p:ext uri="{BB962C8B-B14F-4D97-AF65-F5344CB8AC3E}">
        <p14:creationId xmlns:p14="http://schemas.microsoft.com/office/powerpoint/2010/main" val="146943478"/>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8" name="Content Placeholder 7">
            <a:extLst>
              <a:ext uri="{FF2B5EF4-FFF2-40B4-BE49-F238E27FC236}">
                <a16:creationId xmlns:a16="http://schemas.microsoft.com/office/drawing/2014/main" id="{01526AC1-73C6-AC58-502E-1499FD0AE1DC}"/>
              </a:ext>
            </a:extLst>
          </p:cNvPr>
          <p:cNvSpPr>
            <a:spLocks noGrp="1"/>
          </p:cNvSpPr>
          <p:nvPr>
            <p:ph sz="quarter" idx="12"/>
          </p:nvPr>
        </p:nvSpPr>
        <p:spPr>
          <a:xfrm>
            <a:off x="719999" y="1943056"/>
            <a:ext cx="5220000" cy="4514894"/>
          </a:xfrm>
        </p:spPr>
        <p:txBody>
          <a:bodyPr/>
          <a:lstStyle/>
          <a:p>
            <a:pPr marL="171450" indent="-171450">
              <a:buFont typeface="Arial" panose="020B0604020202020204" pitchFamily="34" charset="0"/>
              <a:buChar char="•"/>
            </a:pPr>
            <a:r>
              <a:rPr lang="fr-FR" dirty="0">
                <a:solidFill>
                  <a:schemeClr val="tx1"/>
                </a:solidFill>
              </a:rPr>
              <a:t>Aspect naturel :</a:t>
            </a:r>
          </a:p>
          <a:p>
            <a:pPr marL="628650" lvl="1" indent="-171450">
              <a:buFont typeface="Arial" panose="020B0604020202020204" pitchFamily="34" charset="0"/>
              <a:buChar char="•"/>
            </a:pPr>
            <a:r>
              <a:rPr lang="fr-FR" dirty="0">
                <a:solidFill>
                  <a:schemeClr val="tx1"/>
                </a:solidFill>
              </a:rPr>
              <a:t>Flexible et imitant les mouvements en temps réel.</a:t>
            </a:r>
          </a:p>
          <a:p>
            <a:pPr marL="171450" indent="-171450">
              <a:buFont typeface="Arial" panose="020B0604020202020204" pitchFamily="34" charset="0"/>
              <a:buChar char="•"/>
            </a:pPr>
            <a:r>
              <a:rPr lang="fr-FR" dirty="0">
                <a:solidFill>
                  <a:schemeClr val="tx1"/>
                </a:solidFill>
              </a:rPr>
              <a:t>Correction de trajectoire :</a:t>
            </a:r>
          </a:p>
          <a:p>
            <a:pPr marL="628650" lvl="1" indent="-171450">
              <a:buFont typeface="Arial" panose="020B0604020202020204" pitchFamily="34" charset="0"/>
              <a:buChar char="•"/>
            </a:pPr>
            <a:r>
              <a:rPr lang="fr-FR" dirty="0">
                <a:solidFill>
                  <a:schemeClr val="tx1"/>
                </a:solidFill>
              </a:rPr>
              <a:t>Conserve l'élan lorsque la cible change et se termine par un mouvement plus fluide.</a:t>
            </a:r>
          </a:p>
          <a:p>
            <a:pPr marL="171450" indent="-171450">
              <a:buFont typeface="Arial" panose="020B0604020202020204" pitchFamily="34" charset="0"/>
              <a:buChar char="•"/>
            </a:pPr>
            <a:r>
              <a:rPr lang="fr-FR" dirty="0">
                <a:solidFill>
                  <a:schemeClr val="tx1"/>
                </a:solidFill>
              </a:rPr>
              <a:t>Réduit le </a:t>
            </a:r>
            <a:r>
              <a:rPr lang="fr-FR" dirty="0" err="1">
                <a:solidFill>
                  <a:schemeClr val="tx1"/>
                </a:solidFill>
              </a:rPr>
              <a:t>janking</a:t>
            </a:r>
            <a:r>
              <a:rPr lang="fr-FR" dirty="0">
                <a:solidFill>
                  <a:schemeClr val="tx1"/>
                </a:solidFill>
              </a:rPr>
              <a:t> visuel :</a:t>
            </a:r>
          </a:p>
          <a:p>
            <a:pPr marL="628650" lvl="1" indent="-171450">
              <a:buFont typeface="Arial" panose="020B0604020202020204" pitchFamily="34" charset="0"/>
              <a:buChar char="•"/>
            </a:pPr>
            <a:r>
              <a:rPr lang="fr-FR" dirty="0">
                <a:solidFill>
                  <a:schemeClr val="tx1"/>
                </a:solidFill>
              </a:rPr>
              <a:t>Apparaît plus réactif, moins de perturbations visuelles.</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Avantages de l'animation basée sur la physique</a:t>
            </a:r>
          </a:p>
        </p:txBody>
      </p:sp>
      <p:sp>
        <p:nvSpPr>
          <p:cNvPr id="5" name="Content Placeholder 4">
            <a:extLst>
              <a:ext uri="{FF2B5EF4-FFF2-40B4-BE49-F238E27FC236}">
                <a16:creationId xmlns:a16="http://schemas.microsoft.com/office/drawing/2014/main" id="{DFE55FF9-9D39-27D9-0A1E-7DDE34BBF607}"/>
              </a:ext>
            </a:extLst>
          </p:cNvPr>
          <p:cNvSpPr>
            <a:spLocks noGrp="1"/>
          </p:cNvSpPr>
          <p:nvPr>
            <p:ph sz="quarter" idx="15"/>
          </p:nvPr>
        </p:nvSpPr>
        <p:spPr/>
        <p:txBody>
          <a:bodyPr/>
          <a:lstStyle/>
          <a:p>
            <a:r>
              <a:rPr lang="fr-FR" dirty="0"/>
              <a:t>Non basé sur la physique vs. basé sur la physique</a:t>
            </a:r>
          </a:p>
        </p:txBody>
      </p:sp>
      <p:sp>
        <p:nvSpPr>
          <p:cNvPr id="9" name="Google Shape;485;p69">
            <a:extLst>
              <a:ext uri="{FF2B5EF4-FFF2-40B4-BE49-F238E27FC236}">
                <a16:creationId xmlns:a16="http://schemas.microsoft.com/office/drawing/2014/main" id="{3E54CF30-98FA-703A-0C8B-F218FB146001}"/>
              </a:ext>
            </a:extLst>
          </p:cNvPr>
          <p:cNvSpPr/>
          <p:nvPr/>
        </p:nvSpPr>
        <p:spPr>
          <a:xfrm>
            <a:off x="8715558" y="4002765"/>
            <a:ext cx="595745" cy="393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486;p69">
            <a:extLst>
              <a:ext uri="{FF2B5EF4-FFF2-40B4-BE49-F238E27FC236}">
                <a16:creationId xmlns:a16="http://schemas.microsoft.com/office/drawing/2014/main" id="{46546B2B-30DE-83B9-14F5-E656273660E1}"/>
              </a:ext>
            </a:extLst>
          </p:cNvPr>
          <p:cNvGrpSpPr/>
          <p:nvPr/>
        </p:nvGrpSpPr>
        <p:grpSpPr>
          <a:xfrm>
            <a:off x="6384239" y="2416878"/>
            <a:ext cx="2214375" cy="3565750"/>
            <a:chOff x="1010600" y="1048575"/>
            <a:chExt cx="2214375" cy="3565750"/>
          </a:xfrm>
        </p:grpSpPr>
        <p:pic>
          <p:nvPicPr>
            <p:cNvPr id="12" name="Google Shape;487;p69">
              <a:extLst>
                <a:ext uri="{FF2B5EF4-FFF2-40B4-BE49-F238E27FC236}">
                  <a16:creationId xmlns:a16="http://schemas.microsoft.com/office/drawing/2014/main" id="{4646573D-FB0D-6922-EB6A-9DF9F3B56C5E}"/>
                </a:ext>
              </a:extLst>
            </p:cNvPr>
            <p:cNvPicPr preferRelativeResize="0"/>
            <p:nvPr/>
          </p:nvPicPr>
          <p:blipFill>
            <a:blip r:embed="rId2">
              <a:alphaModFix/>
            </a:blip>
            <a:stretch>
              <a:fillRect/>
            </a:stretch>
          </p:blipFill>
          <p:spPr>
            <a:xfrm>
              <a:off x="1014450" y="1048575"/>
              <a:ext cx="2210525" cy="3565375"/>
            </a:xfrm>
            <a:prstGeom prst="rect">
              <a:avLst/>
            </a:prstGeom>
            <a:noFill/>
            <a:ln>
              <a:noFill/>
            </a:ln>
          </p:spPr>
        </p:pic>
        <p:sp>
          <p:nvSpPr>
            <p:cNvPr id="13" name="Google Shape;488;p69">
              <a:extLst>
                <a:ext uri="{FF2B5EF4-FFF2-40B4-BE49-F238E27FC236}">
                  <a16:creationId xmlns:a16="http://schemas.microsoft.com/office/drawing/2014/main" id="{A411C749-DC31-3243-AA9B-0CE6109FE08A}"/>
                </a:ext>
              </a:extLst>
            </p:cNvPr>
            <p:cNvSpPr/>
            <p:nvPr/>
          </p:nvSpPr>
          <p:spPr>
            <a:xfrm>
              <a:off x="1010600" y="1048825"/>
              <a:ext cx="2210400" cy="356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489;p69">
            <a:extLst>
              <a:ext uri="{FF2B5EF4-FFF2-40B4-BE49-F238E27FC236}">
                <a16:creationId xmlns:a16="http://schemas.microsoft.com/office/drawing/2014/main" id="{F9AEEFA3-6CDF-DDCB-8C68-8359A1AFE92B}"/>
              </a:ext>
            </a:extLst>
          </p:cNvPr>
          <p:cNvGrpSpPr/>
          <p:nvPr/>
        </p:nvGrpSpPr>
        <p:grpSpPr>
          <a:xfrm>
            <a:off x="9349916" y="2416878"/>
            <a:ext cx="2255205" cy="3565750"/>
            <a:chOff x="5042845" y="1048575"/>
            <a:chExt cx="2255205" cy="3565750"/>
          </a:xfrm>
        </p:grpSpPr>
        <p:pic>
          <p:nvPicPr>
            <p:cNvPr id="15" name="Google Shape;490;p69">
              <a:extLst>
                <a:ext uri="{FF2B5EF4-FFF2-40B4-BE49-F238E27FC236}">
                  <a16:creationId xmlns:a16="http://schemas.microsoft.com/office/drawing/2014/main" id="{BD1850AF-DB2B-17AB-F819-7D0313E0DDB4}"/>
                </a:ext>
              </a:extLst>
            </p:cNvPr>
            <p:cNvPicPr preferRelativeResize="0"/>
            <p:nvPr/>
          </p:nvPicPr>
          <p:blipFill>
            <a:blip r:embed="rId3">
              <a:alphaModFix/>
            </a:blip>
            <a:stretch>
              <a:fillRect/>
            </a:stretch>
          </p:blipFill>
          <p:spPr>
            <a:xfrm>
              <a:off x="5044239" y="1048575"/>
              <a:ext cx="2253810" cy="3565375"/>
            </a:xfrm>
            <a:prstGeom prst="rect">
              <a:avLst/>
            </a:prstGeom>
            <a:noFill/>
            <a:ln>
              <a:noFill/>
            </a:ln>
          </p:spPr>
        </p:pic>
        <p:sp>
          <p:nvSpPr>
            <p:cNvPr id="16" name="Google Shape;491;p69">
              <a:extLst>
                <a:ext uri="{FF2B5EF4-FFF2-40B4-BE49-F238E27FC236}">
                  <a16:creationId xmlns:a16="http://schemas.microsoft.com/office/drawing/2014/main" id="{AE423297-5006-B6A7-6BC6-2BBAF8DB409C}"/>
                </a:ext>
              </a:extLst>
            </p:cNvPr>
            <p:cNvSpPr/>
            <p:nvPr/>
          </p:nvSpPr>
          <p:spPr>
            <a:xfrm>
              <a:off x="5042845" y="1048825"/>
              <a:ext cx="2253900" cy="3565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613629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en" dirty="0"/>
              <a:t>android.support.animation</a:t>
            </a:r>
            <a:endParaRPr lang="fr-FR" dirty="0"/>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4" name="Content Placeholder 3">
            <a:extLst>
              <a:ext uri="{FF2B5EF4-FFF2-40B4-BE49-F238E27FC236}">
                <a16:creationId xmlns:a16="http://schemas.microsoft.com/office/drawing/2014/main" id="{E52F2C74-11D3-4DFE-7F18-6D8E1C48EEE0}"/>
              </a:ext>
            </a:extLst>
          </p:cNvPr>
          <p:cNvSpPr>
            <a:spLocks noGrp="1"/>
          </p:cNvSpPr>
          <p:nvPr>
            <p:ph sz="quarter" idx="12"/>
          </p:nvPr>
        </p:nvSpPr>
        <p:spPr/>
        <p:txBody>
          <a:bodyPr/>
          <a:lstStyle/>
          <a:p>
            <a:r>
              <a:rPr lang="fr-FR" dirty="0">
                <a:solidFill>
                  <a:schemeClr val="tx1"/>
                </a:solidFill>
              </a:rPr>
              <a:t>L'API </a:t>
            </a:r>
            <a:r>
              <a:rPr lang="fr-FR" dirty="0" err="1">
                <a:solidFill>
                  <a:schemeClr val="tx1"/>
                </a:solidFill>
              </a:rPr>
              <a:t>android.support.animation</a:t>
            </a:r>
            <a:r>
              <a:rPr lang="fr-FR" dirty="0">
                <a:solidFill>
                  <a:schemeClr val="tx1"/>
                </a:solidFill>
              </a:rPr>
              <a:t> a été introduite dans la version 25.3.0 de la bibliothèque de support. </a:t>
            </a:r>
          </a:p>
          <a:p>
            <a:r>
              <a:rPr lang="fr-FR" dirty="0">
                <a:solidFill>
                  <a:schemeClr val="tx1"/>
                </a:solidFill>
              </a:rPr>
              <a:t>Elle comprend des classes pour les animations basées sur la physique : </a:t>
            </a:r>
          </a:p>
          <a:p>
            <a:pPr algn="l"/>
            <a:r>
              <a:rPr lang="fr-FR" sz="1200" dirty="0" err="1">
                <a:solidFill>
                  <a:schemeClr val="tx1"/>
                </a:solidFill>
                <a:latin typeface="Consolas"/>
                <a:ea typeface="Consolas"/>
                <a:cs typeface="Consolas"/>
                <a:sym typeface="Consolas"/>
              </a:rPr>
              <a:t>dependencies</a:t>
            </a:r>
            <a:r>
              <a:rPr lang="fr-FR" sz="1200" dirty="0">
                <a:solidFill>
                  <a:schemeClr val="tx1"/>
                </a:solidFill>
                <a:latin typeface="Consolas"/>
                <a:ea typeface="Consolas"/>
                <a:cs typeface="Consolas"/>
                <a:sym typeface="Consolas"/>
              </a:rPr>
              <a:t> {</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    // Java </a:t>
            </a:r>
            <a:r>
              <a:rPr lang="fr-FR" sz="1200" dirty="0" err="1">
                <a:solidFill>
                  <a:schemeClr val="tx1"/>
                </a:solidFill>
                <a:latin typeface="Consolas"/>
                <a:ea typeface="Consolas"/>
                <a:cs typeface="Consolas"/>
                <a:sym typeface="Consolas"/>
              </a:rPr>
              <a:t>language</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implementation</a:t>
            </a:r>
            <a:endParaRPr lang="fr-FR" sz="1200" dirty="0">
              <a:solidFill>
                <a:schemeClr val="tx1"/>
              </a:solidFill>
              <a:latin typeface="Consolas"/>
              <a:ea typeface="Consolas"/>
              <a:cs typeface="Consolas"/>
              <a:sym typeface="Consolas"/>
            </a:endParaRPr>
          </a:p>
          <a:p>
            <a:pPr algn="l"/>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implementation</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androidx.dynamicanimation:dynamicanimation</a:t>
            </a:r>
            <a:r>
              <a:rPr lang="fr-FR" sz="1200" dirty="0">
                <a:solidFill>
                  <a:schemeClr val="tx1"/>
                </a:solidFill>
                <a:latin typeface="Consolas"/>
                <a:ea typeface="Consolas"/>
                <a:cs typeface="Consolas"/>
                <a:sym typeface="Consolas"/>
              </a:rPr>
              <a:t>:</a:t>
            </a:r>
            <a:r>
              <a:rPr lang="en" sz="1200" i="1" dirty="0">
                <a:solidFill>
                  <a:schemeClr val="tx1"/>
                </a:solidFill>
                <a:latin typeface="Consolas"/>
                <a:ea typeface="Consolas"/>
                <a:cs typeface="Consolas"/>
                <a:sym typeface="Consolas"/>
              </a:rPr>
              <a:t> version_number </a:t>
            </a:r>
            <a:endParaRPr lang="fr-FR" sz="1200" dirty="0">
              <a:solidFill>
                <a:schemeClr val="tx1"/>
              </a:solidFill>
              <a:latin typeface="Consolas"/>
              <a:ea typeface="Consolas"/>
              <a:cs typeface="Consolas"/>
              <a:sym typeface="Consolas"/>
            </a:endParaRPr>
          </a:p>
          <a:p>
            <a:pPr algn="l"/>
            <a:r>
              <a:rPr lang="fr-FR" sz="1200" dirty="0">
                <a:solidFill>
                  <a:schemeClr val="tx1"/>
                </a:solidFill>
                <a:latin typeface="Consolas"/>
                <a:ea typeface="Consolas"/>
                <a:cs typeface="Consolas"/>
                <a:sym typeface="Consolas"/>
              </a:rPr>
              <a:t>    // </a:t>
            </a:r>
            <a:r>
              <a:rPr lang="fr-FR" sz="1200" dirty="0" err="1">
                <a:solidFill>
                  <a:schemeClr val="tx1"/>
                </a:solidFill>
                <a:latin typeface="Consolas"/>
                <a:ea typeface="Consolas"/>
                <a:cs typeface="Consolas"/>
                <a:sym typeface="Consolas"/>
              </a:rPr>
              <a:t>Kotlin</a:t>
            </a:r>
            <a:endParaRPr lang="fr-FR" sz="1200" dirty="0">
              <a:solidFill>
                <a:schemeClr val="tx1"/>
              </a:solidFill>
              <a:latin typeface="Consolas"/>
              <a:ea typeface="Consolas"/>
              <a:cs typeface="Consolas"/>
              <a:sym typeface="Consolas"/>
            </a:endParaRPr>
          </a:p>
          <a:p>
            <a:pPr algn="l"/>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implementation</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androidx.dynamicanimation:dynamicanimation-ktx</a:t>
            </a:r>
            <a:r>
              <a:rPr lang="fr-FR" sz="1200" dirty="0">
                <a:solidFill>
                  <a:schemeClr val="tx1"/>
                </a:solidFill>
                <a:latin typeface="Consolas"/>
                <a:ea typeface="Consolas"/>
                <a:cs typeface="Consolas"/>
                <a:sym typeface="Consolas"/>
              </a:rPr>
              <a:t>:</a:t>
            </a:r>
            <a:r>
              <a:rPr lang="en" sz="1200" i="1" dirty="0">
                <a:solidFill>
                  <a:schemeClr val="tx1"/>
                </a:solidFill>
                <a:latin typeface="Consolas"/>
                <a:ea typeface="Consolas"/>
                <a:cs typeface="Consolas"/>
                <a:sym typeface="Consolas"/>
              </a:rPr>
              <a:t> version_number </a:t>
            </a:r>
            <a:r>
              <a:rPr lang="fr-FR" sz="1200" dirty="0">
                <a:solidFill>
                  <a:schemeClr val="tx1"/>
                </a:solidFill>
                <a:latin typeface="Consolas"/>
                <a:ea typeface="Consolas"/>
                <a:cs typeface="Consolas"/>
                <a:sym typeface="Consolas"/>
              </a:rPr>
              <a:t>"</a:t>
            </a:r>
            <a:br>
              <a:rPr lang="fr-FR" sz="1200" dirty="0">
                <a:solidFill>
                  <a:schemeClr val="tx1"/>
                </a:solidFill>
                <a:latin typeface="Consolas"/>
                <a:ea typeface="Consolas"/>
                <a:cs typeface="Consolas"/>
                <a:sym typeface="Consolas"/>
              </a:rPr>
            </a:br>
            <a:r>
              <a:rPr lang="fr-FR" sz="1200" dirty="0">
                <a:solidFill>
                  <a:schemeClr val="tx1"/>
                </a:solidFill>
                <a:latin typeface="Consolas"/>
                <a:ea typeface="Consolas"/>
                <a:cs typeface="Consolas"/>
                <a:sym typeface="Consolas"/>
              </a:rPr>
              <a:t>}</a:t>
            </a:r>
          </a:p>
          <a:p>
            <a:endParaRPr lang="fr-FR" dirty="0">
              <a:solidFill>
                <a:schemeClr val="tx1"/>
              </a:solidFill>
            </a:endParaRPr>
          </a:p>
        </p:txBody>
      </p:sp>
    </p:spTree>
    <p:extLst>
      <p:ext uri="{BB962C8B-B14F-4D97-AF65-F5344CB8AC3E}">
        <p14:creationId xmlns:p14="http://schemas.microsoft.com/office/powerpoint/2010/main" val="19844902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Animation de ressorts</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4" name="Content Placeholder 3">
            <a:extLst>
              <a:ext uri="{FF2B5EF4-FFF2-40B4-BE49-F238E27FC236}">
                <a16:creationId xmlns:a16="http://schemas.microsoft.com/office/drawing/2014/main" id="{E52F2C74-11D3-4DFE-7F18-6D8E1C48EEE0}"/>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Dans l'animation du ressort, personnaliser la rigidité du ressort, le taux d'amortissement et la position finale ;</a:t>
            </a:r>
          </a:p>
          <a:p>
            <a:pPr marL="171450" indent="-171450">
              <a:buFont typeface="Arial" panose="020B0604020202020204" pitchFamily="34" charset="0"/>
              <a:buChar char="•"/>
            </a:pPr>
            <a:r>
              <a:rPr lang="fr-FR" dirty="0">
                <a:solidFill>
                  <a:schemeClr val="tx1"/>
                </a:solidFill>
              </a:rPr>
              <a:t>La force du ressort met à jour la valeur et la vitesse de l'animation à chaque image ;</a:t>
            </a:r>
          </a:p>
          <a:p>
            <a:pPr marL="171450" indent="-171450">
              <a:buFont typeface="Arial" panose="020B0604020202020204" pitchFamily="34" charset="0"/>
              <a:buChar char="•"/>
            </a:pPr>
            <a:r>
              <a:rPr lang="fr-FR" dirty="0">
                <a:solidFill>
                  <a:schemeClr val="tx1"/>
                </a:solidFill>
              </a:rPr>
              <a:t>L'animation se poursuit jusqu'à ce que la force du ressort atteigne l'équilibre.</a:t>
            </a:r>
          </a:p>
        </p:txBody>
      </p:sp>
      <p:pic>
        <p:nvPicPr>
          <p:cNvPr id="5" name="Google Shape;506;p71">
            <a:extLst>
              <a:ext uri="{FF2B5EF4-FFF2-40B4-BE49-F238E27FC236}">
                <a16:creationId xmlns:a16="http://schemas.microsoft.com/office/drawing/2014/main" id="{4835FCA9-BA51-5667-84BA-E5B9C868FAC4}"/>
              </a:ext>
            </a:extLst>
          </p:cNvPr>
          <p:cNvPicPr preferRelativeResize="0"/>
          <p:nvPr/>
        </p:nvPicPr>
        <p:blipFill>
          <a:blip r:embed="rId2">
            <a:alphaModFix/>
          </a:blip>
          <a:stretch>
            <a:fillRect/>
          </a:stretch>
        </p:blipFill>
        <p:spPr>
          <a:xfrm>
            <a:off x="1997227" y="3867420"/>
            <a:ext cx="1015559" cy="1506626"/>
          </a:xfrm>
          <a:prstGeom prst="rect">
            <a:avLst/>
          </a:prstGeom>
          <a:noFill/>
          <a:ln>
            <a:noFill/>
          </a:ln>
          <a:effectLst>
            <a:outerShdw blurRad="57150" dist="19050" dir="5400000" algn="bl" rotWithShape="0">
              <a:srgbClr val="000000">
                <a:alpha val="50000"/>
              </a:srgbClr>
            </a:outerShdw>
          </a:effectLst>
        </p:spPr>
      </p:pic>
      <p:pic>
        <p:nvPicPr>
          <p:cNvPr id="6" name="Google Shape;507;p71">
            <a:extLst>
              <a:ext uri="{FF2B5EF4-FFF2-40B4-BE49-F238E27FC236}">
                <a16:creationId xmlns:a16="http://schemas.microsoft.com/office/drawing/2014/main" id="{D31BFC79-C258-1FCF-E38A-698D2723FAC4}"/>
              </a:ext>
            </a:extLst>
          </p:cNvPr>
          <p:cNvPicPr preferRelativeResize="0"/>
          <p:nvPr/>
        </p:nvPicPr>
        <p:blipFill>
          <a:blip r:embed="rId3">
            <a:alphaModFix/>
          </a:blip>
          <a:stretch>
            <a:fillRect/>
          </a:stretch>
        </p:blipFill>
        <p:spPr>
          <a:xfrm>
            <a:off x="4327858" y="3866646"/>
            <a:ext cx="1035225" cy="1535775"/>
          </a:xfrm>
          <a:prstGeom prst="rect">
            <a:avLst/>
          </a:prstGeom>
          <a:noFill/>
          <a:ln>
            <a:noFill/>
          </a:ln>
          <a:effectLst>
            <a:outerShdw blurRad="57150" dist="19050" dir="5400000" algn="bl" rotWithShape="0">
              <a:srgbClr val="000000">
                <a:alpha val="50000"/>
              </a:srgbClr>
            </a:outerShdw>
          </a:effectLst>
        </p:spPr>
      </p:pic>
      <p:pic>
        <p:nvPicPr>
          <p:cNvPr id="7" name="Google Shape;508;p71">
            <a:extLst>
              <a:ext uri="{FF2B5EF4-FFF2-40B4-BE49-F238E27FC236}">
                <a16:creationId xmlns:a16="http://schemas.microsoft.com/office/drawing/2014/main" id="{D2BDAB39-70DB-5A8B-3CC2-EE83C3BD98F9}"/>
              </a:ext>
            </a:extLst>
          </p:cNvPr>
          <p:cNvPicPr preferRelativeResize="0"/>
          <p:nvPr/>
        </p:nvPicPr>
        <p:blipFill>
          <a:blip r:embed="rId4">
            <a:alphaModFix/>
          </a:blip>
          <a:stretch>
            <a:fillRect/>
          </a:stretch>
        </p:blipFill>
        <p:spPr>
          <a:xfrm>
            <a:off x="6642452" y="3867421"/>
            <a:ext cx="1053175" cy="1506625"/>
          </a:xfrm>
          <a:prstGeom prst="rect">
            <a:avLst/>
          </a:prstGeom>
          <a:noFill/>
          <a:ln>
            <a:noFill/>
          </a:ln>
          <a:effectLst>
            <a:outerShdw blurRad="57150" dist="19050" dir="5400000" algn="bl" rotWithShape="0">
              <a:srgbClr val="000000">
                <a:alpha val="50000"/>
              </a:srgbClr>
            </a:outerShdw>
          </a:effectLst>
        </p:spPr>
      </p:pic>
      <p:pic>
        <p:nvPicPr>
          <p:cNvPr id="8" name="Google Shape;509;p71">
            <a:extLst>
              <a:ext uri="{FF2B5EF4-FFF2-40B4-BE49-F238E27FC236}">
                <a16:creationId xmlns:a16="http://schemas.microsoft.com/office/drawing/2014/main" id="{E4C6DA41-96E6-B8F8-0965-609C2E191E6B}"/>
              </a:ext>
            </a:extLst>
          </p:cNvPr>
          <p:cNvPicPr preferRelativeResize="0"/>
          <p:nvPr/>
        </p:nvPicPr>
        <p:blipFill>
          <a:blip r:embed="rId5">
            <a:alphaModFix/>
          </a:blip>
          <a:stretch>
            <a:fillRect/>
          </a:stretch>
        </p:blipFill>
        <p:spPr>
          <a:xfrm>
            <a:off x="8965052" y="3845429"/>
            <a:ext cx="1035225" cy="1541492"/>
          </a:xfrm>
          <a:prstGeom prst="rect">
            <a:avLst/>
          </a:prstGeom>
          <a:noFill/>
          <a:ln>
            <a:noFill/>
          </a:ln>
          <a:effectLst>
            <a:outerShdw blurRad="57150" dist="19050" dir="5400000" algn="bl" rotWithShape="0">
              <a:srgbClr val="000000">
                <a:alpha val="50000"/>
              </a:srgbClr>
            </a:outerShdw>
          </a:effectLst>
        </p:spPr>
      </p:pic>
      <p:sp>
        <p:nvSpPr>
          <p:cNvPr id="9" name="Google Shape;510;p71">
            <a:extLst>
              <a:ext uri="{FF2B5EF4-FFF2-40B4-BE49-F238E27FC236}">
                <a16:creationId xmlns:a16="http://schemas.microsoft.com/office/drawing/2014/main" id="{5311DBFB-0443-FC82-6C2E-659CE242692A}"/>
              </a:ext>
            </a:extLst>
          </p:cNvPr>
          <p:cNvSpPr txBox="1"/>
          <p:nvPr/>
        </p:nvSpPr>
        <p:spPr>
          <a:xfrm>
            <a:off x="1997227" y="5133446"/>
            <a:ext cx="9549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Forte rigidité</a:t>
            </a:r>
            <a:endParaRPr sz="1000" dirty="0"/>
          </a:p>
        </p:txBody>
      </p:sp>
      <p:sp>
        <p:nvSpPr>
          <p:cNvPr id="11" name="Google Shape;511;p71">
            <a:extLst>
              <a:ext uri="{FF2B5EF4-FFF2-40B4-BE49-F238E27FC236}">
                <a16:creationId xmlns:a16="http://schemas.microsoft.com/office/drawing/2014/main" id="{CF59190A-4C2C-8B44-8F3F-6793DB2601DF}"/>
              </a:ext>
            </a:extLst>
          </p:cNvPr>
          <p:cNvSpPr txBox="1"/>
          <p:nvPr/>
        </p:nvSpPr>
        <p:spPr>
          <a:xfrm>
            <a:off x="4263252" y="5133446"/>
            <a:ext cx="12411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Rigidité moyenne</a:t>
            </a:r>
            <a:endParaRPr sz="1000" dirty="0"/>
          </a:p>
        </p:txBody>
      </p:sp>
      <p:sp>
        <p:nvSpPr>
          <p:cNvPr id="12" name="Google Shape;512;p71">
            <a:extLst>
              <a:ext uri="{FF2B5EF4-FFF2-40B4-BE49-F238E27FC236}">
                <a16:creationId xmlns:a16="http://schemas.microsoft.com/office/drawing/2014/main" id="{7138F2F4-450F-E581-CC38-9751A0062114}"/>
              </a:ext>
            </a:extLst>
          </p:cNvPr>
          <p:cNvSpPr txBox="1"/>
          <p:nvPr/>
        </p:nvSpPr>
        <p:spPr>
          <a:xfrm>
            <a:off x="6682602" y="5114021"/>
            <a:ext cx="9549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Faible rigidité</a:t>
            </a:r>
            <a:endParaRPr sz="1000" dirty="0"/>
          </a:p>
        </p:txBody>
      </p:sp>
      <p:sp>
        <p:nvSpPr>
          <p:cNvPr id="13" name="Google Shape;513;p71">
            <a:extLst>
              <a:ext uri="{FF2B5EF4-FFF2-40B4-BE49-F238E27FC236}">
                <a16:creationId xmlns:a16="http://schemas.microsoft.com/office/drawing/2014/main" id="{44ED95DC-9801-83CE-3E70-A995F186C453}"/>
              </a:ext>
            </a:extLst>
          </p:cNvPr>
          <p:cNvSpPr txBox="1"/>
          <p:nvPr/>
        </p:nvSpPr>
        <p:spPr>
          <a:xfrm>
            <a:off x="8934627" y="5133446"/>
            <a:ext cx="1272300" cy="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000" dirty="0"/>
              <a:t>Très faible rigidité</a:t>
            </a:r>
          </a:p>
        </p:txBody>
      </p:sp>
    </p:spTree>
    <p:extLst>
      <p:ext uri="{BB962C8B-B14F-4D97-AF65-F5344CB8AC3E}">
        <p14:creationId xmlns:p14="http://schemas.microsoft.com/office/powerpoint/2010/main" val="217167257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4" name="Content Placeholder 3">
            <a:extLst>
              <a:ext uri="{FF2B5EF4-FFF2-40B4-BE49-F238E27FC236}">
                <a16:creationId xmlns:a16="http://schemas.microsoft.com/office/drawing/2014/main" id="{E52F2C74-11D3-4DFE-7F18-6D8E1C48EEE0}"/>
              </a:ext>
            </a:extLst>
          </p:cNvPr>
          <p:cNvSpPr>
            <a:spLocks noGrp="1"/>
          </p:cNvSpPr>
          <p:nvPr>
            <p:ph sz="quarter" idx="12"/>
          </p:nvPr>
        </p:nvSpPr>
        <p:spPr/>
        <p:txBody>
          <a:bodyPr/>
          <a:lstStyle/>
          <a:p>
            <a:pPr marL="0" lvl="0" indent="0" algn="l" rtl="0">
              <a:spcBef>
                <a:spcPts val="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final </a:t>
            </a:r>
            <a:r>
              <a:rPr lang="fr-FR" sz="1200" dirty="0" err="1">
                <a:solidFill>
                  <a:srgbClr val="000000"/>
                </a:solidFill>
                <a:latin typeface="Consolas"/>
                <a:ea typeface="Consolas"/>
                <a:cs typeface="Consolas"/>
                <a:sym typeface="Consolas"/>
              </a:rPr>
              <a:t>SpringAnimation</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anim</a:t>
            </a:r>
            <a:r>
              <a:rPr lang="fr-FR" sz="1200" dirty="0">
                <a:solidFill>
                  <a:srgbClr val="000000"/>
                </a:solidFill>
                <a:latin typeface="Consolas"/>
                <a:ea typeface="Consolas"/>
                <a:cs typeface="Consolas"/>
                <a:sym typeface="Consolas"/>
              </a:rPr>
              <a:t> = new         </a:t>
            </a:r>
          </a:p>
          <a:p>
            <a:pPr marL="0" lvl="0" indent="0" algn="l" rtl="0">
              <a:spcBef>
                <a:spcPts val="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SpringAnimation</a:t>
            </a:r>
            <a:r>
              <a:rPr lang="fr-FR" sz="1200" dirty="0">
                <a:solidFill>
                  <a:srgbClr val="000000"/>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this</a:t>
            </a:r>
            <a:r>
              <a:rPr lang="fr-FR" sz="1200" dirty="0">
                <a:solidFill>
                  <a:srgbClr val="000000"/>
                </a:solidFill>
                <a:latin typeface="Consolas"/>
                <a:ea typeface="Consolas"/>
                <a:cs typeface="Consolas"/>
                <a:sym typeface="Consolas"/>
              </a:rPr>
              <a:t>, </a:t>
            </a:r>
            <a:r>
              <a:rPr lang="fr-FR" sz="1200" dirty="0" err="1">
                <a:solidFill>
                  <a:srgbClr val="000000"/>
                </a:solidFill>
                <a:latin typeface="Consolas"/>
                <a:ea typeface="Consolas"/>
                <a:cs typeface="Consolas"/>
                <a:sym typeface="Consolas"/>
              </a:rPr>
              <a:t>DynamicAnimation.Y</a:t>
            </a:r>
            <a:r>
              <a:rPr lang="fr-FR" sz="1200" dirty="0">
                <a:solidFill>
                  <a:srgbClr val="000000"/>
                </a:solidFill>
                <a:latin typeface="Consolas"/>
                <a:ea typeface="Consolas"/>
                <a:cs typeface="Consolas"/>
                <a:sym typeface="Consolas"/>
              </a:rPr>
              <a:t>, 10);</a:t>
            </a:r>
          </a:p>
          <a:p>
            <a:pPr marL="0" lvl="0" indent="0" algn="l" rtl="0">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anim.setStartVelocity</a:t>
            </a:r>
            <a:r>
              <a:rPr lang="fr-FR" sz="1200" dirty="0">
                <a:solidFill>
                  <a:srgbClr val="000000"/>
                </a:solidFill>
                <a:latin typeface="Consolas"/>
                <a:ea typeface="Consolas"/>
                <a:cs typeface="Consolas"/>
                <a:sym typeface="Consolas"/>
              </a:rPr>
              <a:t>(10000);</a:t>
            </a:r>
          </a:p>
          <a:p>
            <a:pPr marL="0" lvl="0" indent="0" algn="l" rtl="0">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anim.getSpring</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setStiffness</a:t>
            </a:r>
            <a:r>
              <a:rPr lang="fr-FR" sz="1200" dirty="0">
                <a:solidFill>
                  <a:srgbClr val="000000"/>
                </a:solidFill>
                <a:latin typeface="Consolas"/>
                <a:ea typeface="Consolas"/>
                <a:cs typeface="Consolas"/>
                <a:sym typeface="Consolas"/>
              </a:rPr>
              <a:t>(STIFFNESS_LOW);</a:t>
            </a:r>
          </a:p>
          <a:p>
            <a:pPr marL="0" lvl="0" indent="0" algn="l" rtl="0">
              <a:spcBef>
                <a:spcPts val="1000"/>
              </a:spcBef>
              <a:spcAft>
                <a:spcPts val="0"/>
              </a:spcAft>
              <a:buClr>
                <a:schemeClr val="dk1"/>
              </a:buClr>
              <a:buSzPts val="1100"/>
              <a:buFont typeface="Arial"/>
              <a:buNone/>
            </a:pPr>
            <a:r>
              <a:rPr lang="fr-FR" sz="1200" dirty="0" err="1">
                <a:solidFill>
                  <a:srgbClr val="000000"/>
                </a:solidFill>
                <a:latin typeface="Consolas"/>
                <a:ea typeface="Consolas"/>
                <a:cs typeface="Consolas"/>
                <a:sym typeface="Consolas"/>
              </a:rPr>
              <a:t>anim.start</a:t>
            </a:r>
            <a:r>
              <a:rPr lang="fr-FR" sz="1200" dirty="0">
                <a:solidFill>
                  <a:srgbClr val="000000"/>
                </a:solidFill>
                <a:latin typeface="Consolas"/>
                <a:ea typeface="Consolas"/>
                <a:cs typeface="Consolas"/>
                <a:sym typeface="Consolas"/>
              </a:rPr>
              <a:t>();</a:t>
            </a:r>
          </a:p>
          <a:p>
            <a:pPr marL="0" lvl="0" indent="0" algn="l" rtl="0">
              <a:spcBef>
                <a:spcPts val="1000"/>
              </a:spcBef>
              <a:spcAft>
                <a:spcPts val="0"/>
              </a:spcAft>
              <a:buNone/>
            </a:pPr>
            <a:endParaRPr lang="fr-FR" sz="1200" dirty="0">
              <a:solidFill>
                <a:srgbClr val="000000"/>
              </a:solidFill>
              <a:latin typeface="Consolas"/>
              <a:ea typeface="Consolas"/>
              <a:cs typeface="Consolas"/>
              <a:sym typeface="Consolas"/>
            </a:endParaRPr>
          </a:p>
          <a:p>
            <a:pPr marL="0" lvl="0" indent="0" algn="l" rtl="0">
              <a:spcBef>
                <a:spcPts val="1000"/>
              </a:spcBef>
              <a:spcAft>
                <a:spcPts val="1000"/>
              </a:spcAft>
              <a:buNone/>
            </a:pPr>
            <a:endParaRPr lang="fr-FR" sz="1200" dirty="0">
              <a:solidFill>
                <a:srgbClr val="000000"/>
              </a:solidFill>
              <a:latin typeface="Consolas"/>
              <a:ea typeface="Consolas"/>
              <a:cs typeface="Consolas"/>
              <a:sym typeface="Consolas"/>
            </a:endParaRPr>
          </a:p>
          <a:p>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Animation de ressorts</a:t>
            </a:r>
          </a:p>
        </p:txBody>
      </p:sp>
      <p:pic>
        <p:nvPicPr>
          <p:cNvPr id="15" name="Google Shape;521;p72" descr="high_bounce.gif">
            <a:extLst>
              <a:ext uri="{FF2B5EF4-FFF2-40B4-BE49-F238E27FC236}">
                <a16:creationId xmlns:a16="http://schemas.microsoft.com/office/drawing/2014/main" id="{3156468A-75EB-EE37-197E-7582AE9791A3}"/>
              </a:ext>
            </a:extLst>
          </p:cNvPr>
          <p:cNvPicPr preferRelativeResize="0">
            <a:picLocks noGrp="1"/>
          </p:cNvPicPr>
          <p:nvPr>
            <p:ph sz="quarter" idx="14"/>
          </p:nvPr>
        </p:nvPicPr>
        <p:blipFill>
          <a:blip r:embed="rId2">
            <a:alphaModFix/>
          </a:blip>
          <a:stretch>
            <a:fillRect/>
          </a:stretch>
        </p:blipFill>
        <p:spPr>
          <a:xfrm>
            <a:off x="7336221" y="1943100"/>
            <a:ext cx="3040884" cy="4514850"/>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2823568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dirty="0"/>
              <a:t>A</a:t>
            </a:r>
            <a:r>
              <a:rPr lang="fr-FR" sz="1600" b="1" dirty="0">
                <a:solidFill>
                  <a:srgbClr val="FF7800"/>
                </a:solidFill>
              </a:rPr>
              <a:t>nimation basée sur la physique</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L'animation du flottement (</a:t>
            </a:r>
            <a:r>
              <a:rPr lang="en" u="sng" dirty="0">
                <a:solidFill>
                  <a:schemeClr val="hlink"/>
                </a:solidFill>
                <a:hlinkClick r:id="rId2"/>
              </a:rPr>
              <a:t>Fling animation</a:t>
            </a:r>
            <a:r>
              <a:rPr lang="fr-FR" dirty="0">
                <a:solidFill>
                  <a:schemeClr val="tx1"/>
                </a:solidFill>
              </a:rPr>
              <a:t>) utilise une force de friction proportionnelle à la vitesse de l'objet ;</a:t>
            </a:r>
          </a:p>
          <a:p>
            <a:pPr marL="171450" indent="-171450">
              <a:buFont typeface="Arial" panose="020B0604020202020204" pitchFamily="34" charset="0"/>
              <a:buChar char="•"/>
            </a:pPr>
            <a:r>
              <a:rPr lang="fr-FR" dirty="0">
                <a:solidFill>
                  <a:schemeClr val="tx1"/>
                </a:solidFill>
              </a:rPr>
              <a:t>Utilisée pour mettre fin à l'animation de manière progressive ;</a:t>
            </a:r>
          </a:p>
          <a:p>
            <a:pPr marL="171450" indent="-171450">
              <a:buFont typeface="Arial" panose="020B0604020202020204" pitchFamily="34" charset="0"/>
              <a:buChar char="•"/>
            </a:pPr>
            <a:r>
              <a:rPr lang="fr-FR" dirty="0">
                <a:solidFill>
                  <a:schemeClr val="tx1"/>
                </a:solidFill>
              </a:rPr>
              <a:t>L'élan initial provenant de la vitesse du geste ralentit progressivement ;</a:t>
            </a:r>
          </a:p>
          <a:p>
            <a:pPr marL="171450" indent="-171450">
              <a:buFont typeface="Arial" panose="020B0604020202020204" pitchFamily="34" charset="0"/>
              <a:buChar char="•"/>
            </a:pPr>
            <a:r>
              <a:rPr lang="fr-FR" dirty="0">
                <a:solidFill>
                  <a:schemeClr val="tx1"/>
                </a:solidFill>
              </a:rPr>
              <a:t>L'animation se termine lorsque la vitesse ne change plus de façon visible. </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Animation de flottement</a:t>
            </a:r>
          </a:p>
        </p:txBody>
      </p:sp>
      <p:sp>
        <p:nvSpPr>
          <p:cNvPr id="9" name="Content Placeholder 8">
            <a:extLst>
              <a:ext uri="{FF2B5EF4-FFF2-40B4-BE49-F238E27FC236}">
                <a16:creationId xmlns:a16="http://schemas.microsoft.com/office/drawing/2014/main" id="{580F7E8B-7418-5E73-F7AD-934693DE3C18}"/>
              </a:ext>
            </a:extLst>
          </p:cNvPr>
          <p:cNvSpPr>
            <a:spLocks noGrp="1"/>
          </p:cNvSpPr>
          <p:nvPr>
            <p:ph sz="quarter" idx="14"/>
          </p:nvPr>
        </p:nvSpPr>
        <p:spPr/>
        <p:txBody>
          <a:bodyPr/>
          <a:lstStyle/>
          <a:p>
            <a:pPr marL="0" lvl="0" indent="0" algn="l" rtl="0">
              <a:lnSpc>
                <a:spcPct val="115000"/>
              </a:lnSpc>
              <a:spcBef>
                <a:spcPts val="0"/>
              </a:spcBef>
              <a:spcAft>
                <a:spcPts val="0"/>
              </a:spcAft>
              <a:buNone/>
            </a:pPr>
            <a:r>
              <a:rPr lang="fr-FR" dirty="0" err="1">
                <a:solidFill>
                  <a:srgbClr val="000000"/>
                </a:solidFill>
                <a:latin typeface="Consolas"/>
                <a:ea typeface="Consolas"/>
                <a:cs typeface="Consolas"/>
                <a:sym typeface="Consolas"/>
              </a:rPr>
              <a:t>FlingAnimation</a:t>
            </a: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fling</a:t>
            </a:r>
            <a:r>
              <a:rPr lang="fr-FR" dirty="0">
                <a:solidFill>
                  <a:srgbClr val="000000"/>
                </a:solidFill>
                <a:latin typeface="Consolas"/>
                <a:ea typeface="Consolas"/>
                <a:cs typeface="Consolas"/>
                <a:sym typeface="Consolas"/>
              </a:rPr>
              <a:t> = new </a:t>
            </a:r>
            <a:r>
              <a:rPr lang="fr-FR" dirty="0" err="1">
                <a:solidFill>
                  <a:srgbClr val="000000"/>
                </a:solidFill>
                <a:latin typeface="Consolas"/>
                <a:ea typeface="Consolas"/>
                <a:cs typeface="Consolas"/>
                <a:sym typeface="Consolas"/>
              </a:rPr>
              <a:t>FlingAnimation</a:t>
            </a:r>
            <a:r>
              <a:rPr lang="fr-FR" dirty="0">
                <a:solidFill>
                  <a:srgbClr val="000000"/>
                </a:solidFill>
                <a:latin typeface="Consolas"/>
                <a:ea typeface="Consolas"/>
                <a:cs typeface="Consolas"/>
                <a:sym typeface="Consolas"/>
              </a:rPr>
              <a:t>( </a:t>
            </a:r>
          </a:p>
          <a:p>
            <a:pPr marL="0" lvl="0" indent="0" algn="l" rtl="0">
              <a:lnSpc>
                <a:spcPct val="115000"/>
              </a:lnSpc>
              <a:spcBef>
                <a:spcPts val="30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this</a:t>
            </a: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DynamicAnimation.ROTATION_X</a:t>
            </a:r>
            <a:r>
              <a:rPr lang="fr-FR" dirty="0">
                <a:solidFill>
                  <a:srgbClr val="000000"/>
                </a:solidFill>
                <a:latin typeface="Consolas"/>
                <a:ea typeface="Consolas"/>
                <a:cs typeface="Consolas"/>
                <a:sym typeface="Consolas"/>
              </a:rPr>
              <a:t>);</a:t>
            </a:r>
          </a:p>
          <a:p>
            <a:pPr marL="0" lvl="0" indent="0" algn="l" rtl="0">
              <a:lnSpc>
                <a:spcPct val="115000"/>
              </a:lnSpc>
              <a:spcBef>
                <a:spcPts val="300"/>
              </a:spcBef>
              <a:spcAft>
                <a:spcPts val="0"/>
              </a:spcAft>
              <a:buNone/>
            </a:pPr>
            <a:r>
              <a:rPr lang="fr-FR" dirty="0" err="1">
                <a:solidFill>
                  <a:srgbClr val="000000"/>
                </a:solidFill>
                <a:latin typeface="Consolas"/>
                <a:ea typeface="Consolas"/>
                <a:cs typeface="Consolas"/>
                <a:sym typeface="Consolas"/>
              </a:rPr>
              <a:t>fling.setStartVelocity</a:t>
            </a:r>
            <a:r>
              <a:rPr lang="fr-FR" dirty="0">
                <a:solidFill>
                  <a:srgbClr val="000000"/>
                </a:solidFill>
                <a:latin typeface="Consolas"/>
                <a:ea typeface="Consolas"/>
                <a:cs typeface="Consolas"/>
                <a:sym typeface="Consolas"/>
              </a:rPr>
              <a:t>(150)</a:t>
            </a:r>
          </a:p>
          <a:p>
            <a:pPr marL="0" lvl="0" indent="0" algn="l" rtl="0">
              <a:lnSpc>
                <a:spcPct val="115000"/>
              </a:lnSpc>
              <a:spcBef>
                <a:spcPts val="30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setMinValue</a:t>
            </a:r>
            <a:r>
              <a:rPr lang="fr-FR" dirty="0">
                <a:solidFill>
                  <a:srgbClr val="000000"/>
                </a:solidFill>
                <a:latin typeface="Consolas"/>
                <a:ea typeface="Consolas"/>
                <a:cs typeface="Consolas"/>
                <a:sym typeface="Consolas"/>
              </a:rPr>
              <a:t>(0)</a:t>
            </a:r>
          </a:p>
          <a:p>
            <a:pPr marL="0" lvl="0" indent="0" algn="l" rtl="0">
              <a:lnSpc>
                <a:spcPct val="115000"/>
              </a:lnSpc>
              <a:spcBef>
                <a:spcPts val="30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setMaxValue</a:t>
            </a:r>
            <a:r>
              <a:rPr lang="fr-FR" dirty="0">
                <a:solidFill>
                  <a:srgbClr val="000000"/>
                </a:solidFill>
                <a:latin typeface="Consolas"/>
                <a:ea typeface="Consolas"/>
                <a:cs typeface="Consolas"/>
                <a:sym typeface="Consolas"/>
              </a:rPr>
              <a:t>(1000)</a:t>
            </a:r>
          </a:p>
          <a:p>
            <a:pPr marL="0" lvl="0" indent="0" algn="l" rtl="0">
              <a:lnSpc>
                <a:spcPct val="115000"/>
              </a:lnSpc>
              <a:spcBef>
                <a:spcPts val="300"/>
              </a:spcBef>
              <a:spcAft>
                <a:spcPts val="0"/>
              </a:spcAft>
              <a:buNone/>
            </a:pPr>
            <a:r>
              <a:rPr lang="fr-FR" dirty="0">
                <a:solidFill>
                  <a:srgbClr val="000000"/>
                </a:solidFill>
                <a:latin typeface="Consolas"/>
                <a:ea typeface="Consolas"/>
                <a:cs typeface="Consolas"/>
                <a:sym typeface="Consolas"/>
              </a:rPr>
              <a:t>       .</a:t>
            </a:r>
            <a:r>
              <a:rPr lang="fr-FR" dirty="0" err="1">
                <a:solidFill>
                  <a:srgbClr val="000000"/>
                </a:solidFill>
                <a:latin typeface="Consolas"/>
                <a:ea typeface="Consolas"/>
                <a:cs typeface="Consolas"/>
                <a:sym typeface="Consolas"/>
              </a:rPr>
              <a:t>setFriction</a:t>
            </a:r>
            <a:r>
              <a:rPr lang="fr-FR" dirty="0">
                <a:solidFill>
                  <a:srgbClr val="000000"/>
                </a:solidFill>
                <a:latin typeface="Consolas"/>
                <a:ea typeface="Consolas"/>
                <a:cs typeface="Consolas"/>
                <a:sym typeface="Consolas"/>
              </a:rPr>
              <a:t>(0.1f)</a:t>
            </a:r>
          </a:p>
          <a:p>
            <a:pPr marL="0" lvl="0" indent="0" algn="l" rtl="0">
              <a:lnSpc>
                <a:spcPct val="115000"/>
              </a:lnSpc>
              <a:spcBef>
                <a:spcPts val="300"/>
              </a:spcBef>
              <a:spcAft>
                <a:spcPts val="300"/>
              </a:spcAft>
              <a:buNone/>
            </a:pPr>
            <a:r>
              <a:rPr lang="fr-FR" dirty="0">
                <a:solidFill>
                  <a:srgbClr val="000000"/>
                </a:solidFill>
                <a:latin typeface="Consolas"/>
                <a:ea typeface="Consolas"/>
                <a:cs typeface="Consolas"/>
                <a:sym typeface="Consolas"/>
              </a:rPr>
              <a:t>       .start();</a:t>
            </a:r>
          </a:p>
          <a:p>
            <a:endParaRPr lang="fr-FR" dirty="0"/>
          </a:p>
          <a:p>
            <a:endParaRPr lang="fr-FR" dirty="0"/>
          </a:p>
        </p:txBody>
      </p:sp>
      <p:sp>
        <p:nvSpPr>
          <p:cNvPr id="11" name="Content Placeholder 10">
            <a:extLst>
              <a:ext uri="{FF2B5EF4-FFF2-40B4-BE49-F238E27FC236}">
                <a16:creationId xmlns:a16="http://schemas.microsoft.com/office/drawing/2014/main" id="{BADBFD9C-5C8A-BE2E-14AB-6E9130EEF8AA}"/>
              </a:ext>
            </a:extLst>
          </p:cNvPr>
          <p:cNvSpPr>
            <a:spLocks noGrp="1"/>
          </p:cNvSpPr>
          <p:nvPr>
            <p:ph sz="quarter" idx="15"/>
          </p:nvPr>
        </p:nvSpPr>
        <p:spPr/>
        <p:txBody>
          <a:bodyPr/>
          <a:lstStyle/>
          <a:p>
            <a:r>
              <a:rPr lang="fr-FR" dirty="0"/>
              <a:t>Code pour l'animation </a:t>
            </a:r>
            <a:r>
              <a:rPr lang="fr-FR" dirty="0" err="1"/>
              <a:t>fling</a:t>
            </a:r>
            <a:endParaRPr lang="fr-FR" dirty="0"/>
          </a:p>
          <a:p>
            <a:endParaRPr lang="fr-FR" dirty="0"/>
          </a:p>
        </p:txBody>
      </p:sp>
      <p:pic>
        <p:nvPicPr>
          <p:cNvPr id="8" name="Google Shape;529;p73" descr="fling-animation.gif">
            <a:extLst>
              <a:ext uri="{FF2B5EF4-FFF2-40B4-BE49-F238E27FC236}">
                <a16:creationId xmlns:a16="http://schemas.microsoft.com/office/drawing/2014/main" id="{BE1690AC-D9CC-89B1-A3AC-734C2C11CD6F}"/>
              </a:ext>
            </a:extLst>
          </p:cNvPr>
          <p:cNvPicPr preferRelativeResize="0"/>
          <p:nvPr/>
        </p:nvPicPr>
        <p:blipFill>
          <a:blip r:embed="rId3">
            <a:alphaModFix/>
          </a:blip>
          <a:stretch>
            <a:fillRect/>
          </a:stretch>
        </p:blipFill>
        <p:spPr>
          <a:xfrm>
            <a:off x="1192474" y="4030174"/>
            <a:ext cx="4275050" cy="1381625"/>
          </a:xfrm>
          <a:prstGeom prst="rect">
            <a:avLst/>
          </a:prstGeom>
          <a:noFill/>
          <a:ln>
            <a:noFill/>
          </a:ln>
        </p:spPr>
      </p:pic>
    </p:spTree>
    <p:extLst>
      <p:ext uri="{BB962C8B-B14F-4D97-AF65-F5344CB8AC3E}">
        <p14:creationId xmlns:p14="http://schemas.microsoft.com/office/powerpoint/2010/main" val="305576649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2</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fr-FR" sz="1800" dirty="0">
                <a:latin typeface="Calibri" panose="020F0502020204030204" pitchFamily="34" charset="0"/>
              </a:rPr>
              <a:t>Gérer des animations entre les activités</a:t>
            </a:r>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Définition d’une animation </a:t>
            </a:r>
          </a:p>
          <a:p>
            <a:r>
              <a:rPr lang="fr-FR" sz="1200" b="1" dirty="0">
                <a:solidFill>
                  <a:srgbClr val="FF7800"/>
                </a:solidFill>
              </a:rPr>
              <a:t>Utilisation des transitions customisées </a:t>
            </a:r>
          </a:p>
          <a:p>
            <a:r>
              <a:rPr lang="fr-FR" sz="1200" dirty="0">
                <a:latin typeface="Calibri" panose="020F0502020204030204" pitchFamily="34" charset="0"/>
              </a:rPr>
              <a:t>Maitrise des animations (</a:t>
            </a:r>
            <a:r>
              <a:rPr lang="fr-FR" sz="1200" dirty="0" err="1">
                <a:latin typeface="Calibri" panose="020F0502020204030204" pitchFamily="34" charset="0"/>
              </a:rPr>
              <a:t>Explode</a:t>
            </a:r>
            <a:r>
              <a:rPr lang="fr-FR" sz="1200" dirty="0">
                <a:latin typeface="Calibri" panose="020F0502020204030204" pitchFamily="34" charset="0"/>
              </a:rPr>
              <a:t>, Slide, Fade) </a:t>
            </a:r>
          </a:p>
          <a:p>
            <a:endParaRPr lang="fr-FR" sz="1200" dirty="0"/>
          </a:p>
        </p:txBody>
      </p:sp>
    </p:spTree>
    <p:extLst>
      <p:ext uri="{BB962C8B-B14F-4D97-AF65-F5344CB8AC3E}">
        <p14:creationId xmlns:p14="http://schemas.microsoft.com/office/powerpoint/2010/main" val="20437289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Utilisation des transitions customisées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Android Transition Framework permet d'animer toutes sortes de mouvements dans l'interface utilisateur en fournissant simplement la disposition de départ et la disposition d'arrivée.</a:t>
            </a:r>
          </a:p>
          <a:p>
            <a:pPr marL="171450" indent="-171450">
              <a:buFont typeface="Arial" panose="020B0604020202020204" pitchFamily="34" charset="0"/>
              <a:buChar char="•"/>
            </a:pPr>
            <a:r>
              <a:rPr lang="fr-FR" dirty="0">
                <a:solidFill>
                  <a:schemeClr val="tx1"/>
                </a:solidFill>
              </a:rPr>
              <a:t>Android Transition Framework permet de :</a:t>
            </a:r>
          </a:p>
          <a:p>
            <a:pPr marL="628650" lvl="1" indent="-171450">
              <a:buFont typeface="Arial" panose="020B0604020202020204" pitchFamily="34" charset="0"/>
              <a:buChar char="•"/>
            </a:pPr>
            <a:r>
              <a:rPr lang="fr-FR" dirty="0">
                <a:solidFill>
                  <a:schemeClr val="tx1"/>
                </a:solidFill>
              </a:rPr>
              <a:t>Animer automatiquement de la vue de départ à la vue d'arrivée en fournissant les mises en page ;</a:t>
            </a:r>
          </a:p>
          <a:p>
            <a:pPr marL="628650" lvl="1" indent="-171450">
              <a:buFont typeface="Arial" panose="020B0604020202020204" pitchFamily="34" charset="0"/>
              <a:buChar char="•"/>
            </a:pPr>
            <a:r>
              <a:rPr lang="fr-FR" dirty="0">
                <a:solidFill>
                  <a:schemeClr val="tx1"/>
                </a:solidFill>
              </a:rPr>
              <a:t>Utiliser des animations communes prédéfinies telles que </a:t>
            </a:r>
            <a:r>
              <a:rPr lang="fr-FR" b="1" dirty="0">
                <a:solidFill>
                  <a:schemeClr val="tx1"/>
                </a:solidFill>
              </a:rPr>
              <a:t>Translate</a:t>
            </a:r>
            <a:r>
              <a:rPr lang="fr-FR" dirty="0">
                <a:solidFill>
                  <a:schemeClr val="tx1"/>
                </a:solidFill>
              </a:rPr>
              <a:t>, </a:t>
            </a:r>
            <a:r>
              <a:rPr lang="fr-FR" b="1" dirty="0" err="1">
                <a:solidFill>
                  <a:schemeClr val="tx1"/>
                </a:solidFill>
              </a:rPr>
              <a:t>Resize</a:t>
            </a:r>
            <a:r>
              <a:rPr lang="fr-FR" dirty="0">
                <a:solidFill>
                  <a:schemeClr val="tx1"/>
                </a:solidFill>
              </a:rPr>
              <a:t> et </a:t>
            </a:r>
            <a:r>
              <a:rPr lang="fr-FR" b="1" dirty="0">
                <a:solidFill>
                  <a:schemeClr val="tx1"/>
                </a:solidFill>
              </a:rPr>
              <a:t>Fade</a:t>
            </a:r>
            <a:r>
              <a:rPr lang="fr-FR" dirty="0">
                <a:solidFill>
                  <a:schemeClr val="tx1"/>
                </a:solidFill>
              </a:rPr>
              <a:t>.;</a:t>
            </a:r>
          </a:p>
          <a:p>
            <a:pPr marL="628650" lvl="1" indent="-171450">
              <a:buFont typeface="Arial" panose="020B0604020202020204" pitchFamily="34" charset="0"/>
              <a:buChar char="•"/>
            </a:pPr>
            <a:r>
              <a:rPr lang="fr-FR" dirty="0">
                <a:solidFill>
                  <a:schemeClr val="tx1"/>
                </a:solidFill>
              </a:rPr>
              <a:t>Charger des animations intégrées à partir de fichiers de ressources de mise en page ; </a:t>
            </a:r>
          </a:p>
          <a:p>
            <a:pPr marL="628650" lvl="1" indent="-171450">
              <a:buFont typeface="Arial" panose="020B0604020202020204" pitchFamily="34" charset="0"/>
              <a:buChar char="•"/>
            </a:pPr>
            <a:r>
              <a:rPr lang="fr-FR" dirty="0">
                <a:solidFill>
                  <a:schemeClr val="tx1"/>
                </a:solidFill>
              </a:rPr>
              <a:t>Appliquer un ou plusieurs effets d'animation à un groupe de vues à la fois ;</a:t>
            </a:r>
          </a:p>
          <a:p>
            <a:pPr marL="628650" lvl="1" indent="-171450">
              <a:buFont typeface="Arial" panose="020B0604020202020204" pitchFamily="34" charset="0"/>
              <a:buChar char="•"/>
            </a:pPr>
            <a:r>
              <a:rPr lang="fr-FR" dirty="0">
                <a:solidFill>
                  <a:schemeClr val="tx1"/>
                </a:solidFill>
              </a:rPr>
              <a:t>Utiliser des scènes chargées à partir de mises en page complexes ou générées par un programme ;</a:t>
            </a:r>
          </a:p>
          <a:p>
            <a:pPr marL="628650" lvl="1" indent="-171450">
              <a:buFont typeface="Arial" panose="020B0604020202020204" pitchFamily="34" charset="0"/>
              <a:buChar char="•"/>
            </a:pPr>
            <a:r>
              <a:rPr lang="fr-FR" dirty="0">
                <a:solidFill>
                  <a:schemeClr val="tx1"/>
                </a:solidFill>
              </a:rPr>
              <a:t>Contrôler le cycle de vie et la progression d'une animation en fournissant les callbacks ;</a:t>
            </a:r>
          </a:p>
          <a:p>
            <a:pPr marL="628650" lvl="1" indent="-171450">
              <a:buFont typeface="Arial" panose="020B0604020202020204" pitchFamily="34" charset="0"/>
              <a:buChar char="•"/>
            </a:pPr>
            <a:r>
              <a:rPr lang="fr-FR" dirty="0">
                <a:solidFill>
                  <a:schemeClr val="tx1"/>
                </a:solidFill>
              </a:rPr>
              <a:t>Créer des animations de transition personnalisées.</a:t>
            </a:r>
          </a:p>
          <a:p>
            <a:pPr marL="171450" indent="-171450">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Android Transition Framework</a:t>
            </a:r>
          </a:p>
        </p:txBody>
      </p:sp>
      <p:sp>
        <p:nvSpPr>
          <p:cNvPr id="9" name="Content Placeholder 8">
            <a:extLst>
              <a:ext uri="{FF2B5EF4-FFF2-40B4-BE49-F238E27FC236}">
                <a16:creationId xmlns:a16="http://schemas.microsoft.com/office/drawing/2014/main" id="{580F7E8B-7418-5E73-F7AD-934693DE3C18}"/>
              </a:ext>
            </a:extLst>
          </p:cNvPr>
          <p:cNvSpPr>
            <a:spLocks noGrp="1"/>
          </p:cNvSpPr>
          <p:nvPr>
            <p:ph sz="quarter" idx="14"/>
          </p:nvPr>
        </p:nvSpPr>
        <p:spPr/>
        <p:txBody>
          <a:bodyPr/>
          <a:lstStyle/>
          <a:p>
            <a:r>
              <a:rPr lang="fr-FR" dirty="0">
                <a:solidFill>
                  <a:schemeClr val="tx1"/>
                </a:solidFill>
              </a:rPr>
              <a:t>Au moment d'ouvrir et de fermer une activité, Android joue une transition par défaut. Cette transition peut être personnalisée pour refléter la marque et/ou différencier l'application. Les transitions d'activité sont disponibles à partir d'Android 5.0 Lollipop (niveau 21 de l'API). Les transitions d'activité comportent deux parties : la transition d'entrée et la transition de sortie. La transition d'entrée indique comment l'activité et ses vues seront animées à l'ouverture de l'activité. La transition de sortie, quant à elle, décrit comment l'activité et ses vues sont animées lorsque l'activité est fermée ou qu'une nouvelle activité est ouverte. Android prend en charge les transitions intégrées suivantes :</a:t>
            </a:r>
          </a:p>
          <a:p>
            <a:pPr marL="171450" indent="-171450">
              <a:buFont typeface="Arial" panose="020B0604020202020204" pitchFamily="34" charset="0"/>
              <a:buChar char="•"/>
            </a:pPr>
            <a:r>
              <a:rPr lang="fr-FR" b="1" dirty="0" err="1">
                <a:solidFill>
                  <a:schemeClr val="tx1"/>
                </a:solidFill>
              </a:rPr>
              <a:t>Explode</a:t>
            </a:r>
            <a:r>
              <a:rPr lang="fr-FR" dirty="0">
                <a:solidFill>
                  <a:schemeClr val="tx1"/>
                </a:solidFill>
              </a:rPr>
              <a:t> : Cette fonction déplace les vues vers l'intérieur ou l'extérieur du centre ;</a:t>
            </a:r>
          </a:p>
          <a:p>
            <a:pPr marL="171450" indent="-171450">
              <a:buFont typeface="Arial" panose="020B0604020202020204" pitchFamily="34" charset="0"/>
              <a:buChar char="•"/>
            </a:pPr>
            <a:r>
              <a:rPr lang="fr-FR" b="1" dirty="0">
                <a:solidFill>
                  <a:schemeClr val="tx1"/>
                </a:solidFill>
              </a:rPr>
              <a:t>Fade</a:t>
            </a:r>
            <a:r>
              <a:rPr lang="fr-FR" dirty="0">
                <a:solidFill>
                  <a:schemeClr val="tx1"/>
                </a:solidFill>
              </a:rPr>
              <a:t> : Cette vue apparaît ou disparaît lentement ;</a:t>
            </a:r>
          </a:p>
          <a:p>
            <a:pPr marL="171450" indent="-171450">
              <a:buFont typeface="Arial" panose="020B0604020202020204" pitchFamily="34" charset="0"/>
              <a:buChar char="•"/>
            </a:pPr>
            <a:r>
              <a:rPr lang="fr-FR" b="1" dirty="0">
                <a:solidFill>
                  <a:schemeClr val="tx1"/>
                </a:solidFill>
              </a:rPr>
              <a:t>Slide</a:t>
            </a:r>
            <a:r>
              <a:rPr lang="fr-FR" dirty="0">
                <a:solidFill>
                  <a:schemeClr val="tx1"/>
                </a:solidFill>
              </a:rPr>
              <a:t> : Cette fonction déplace les vues vers l'intérieur ou l'extérieur à partir des bords.</a:t>
            </a:r>
          </a:p>
          <a:p>
            <a:pPr marL="171450" indent="-171450">
              <a:buFont typeface="Arial" panose="020B0604020202020204" pitchFamily="34" charset="0"/>
              <a:buChar char="•"/>
            </a:pPr>
            <a:endParaRPr lang="fr-FR" dirty="0">
              <a:solidFill>
                <a:schemeClr val="tx1"/>
              </a:solidFill>
            </a:endParaRPr>
          </a:p>
          <a:p>
            <a:r>
              <a:rPr lang="fr-FR" dirty="0">
                <a:solidFill>
                  <a:schemeClr val="tx1"/>
                </a:solidFill>
              </a:rPr>
              <a:t>Il existe deux façons d'ajouter des transitions d'activité : via le XML et via le code.</a:t>
            </a:r>
          </a:p>
        </p:txBody>
      </p:sp>
      <p:sp>
        <p:nvSpPr>
          <p:cNvPr id="11" name="Content Placeholder 10">
            <a:extLst>
              <a:ext uri="{FF2B5EF4-FFF2-40B4-BE49-F238E27FC236}">
                <a16:creationId xmlns:a16="http://schemas.microsoft.com/office/drawing/2014/main" id="{BADBFD9C-5C8A-BE2E-14AB-6E9130EEF8AA}"/>
              </a:ext>
            </a:extLst>
          </p:cNvPr>
          <p:cNvSpPr>
            <a:spLocks noGrp="1"/>
          </p:cNvSpPr>
          <p:nvPr>
            <p:ph sz="quarter" idx="15"/>
          </p:nvPr>
        </p:nvSpPr>
        <p:spPr/>
        <p:txBody>
          <a:bodyPr/>
          <a:lstStyle/>
          <a:p>
            <a:r>
              <a:rPr lang="fr-FR" dirty="0"/>
              <a:t>Transitions d’activités</a:t>
            </a:r>
          </a:p>
        </p:txBody>
      </p:sp>
    </p:spTree>
    <p:extLst>
      <p:ext uri="{BB962C8B-B14F-4D97-AF65-F5344CB8AC3E}">
        <p14:creationId xmlns:p14="http://schemas.microsoft.com/office/powerpoint/2010/main" val="107424754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Utilisation des transitions customisées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rgbClr val="000000"/>
                </a:solidFill>
                <a:latin typeface="ffa"/>
              </a:rPr>
              <a:t>Les transitions d'activité peuvent être ajoutées via XML. </a:t>
            </a:r>
          </a:p>
          <a:p>
            <a:pPr marL="171450" indent="-171450">
              <a:buFont typeface="Arial" panose="020B0604020202020204" pitchFamily="34" charset="0"/>
              <a:buChar char="•"/>
            </a:pPr>
            <a:r>
              <a:rPr lang="fr-FR" dirty="0">
                <a:solidFill>
                  <a:srgbClr val="000000"/>
                </a:solidFill>
                <a:latin typeface="ffa"/>
              </a:rPr>
              <a:t>La première étape consiste à activer les transitions du contenu de la fenêtre. Pour ce faire, il suffit d'ajouter le thème de l'activité dans themes.xml comme suit :</a:t>
            </a:r>
          </a:p>
          <a:p>
            <a:r>
              <a:rPr lang="en-US" b="0" i="0" dirty="0">
                <a:solidFill>
                  <a:srgbClr val="000000"/>
                </a:solidFill>
                <a:effectLst/>
                <a:latin typeface="ffa"/>
              </a:rPr>
              <a:t>       &lt;item name="</a:t>
            </a:r>
            <a:r>
              <a:rPr lang="en-US" b="0" i="0" dirty="0" err="1">
                <a:solidFill>
                  <a:srgbClr val="000000"/>
                </a:solidFill>
                <a:effectLst/>
                <a:latin typeface="ffa"/>
              </a:rPr>
              <a:t>android:windowActivityTransitions</a:t>
            </a:r>
            <a:r>
              <a:rPr lang="en-US" b="0" i="0" dirty="0">
                <a:solidFill>
                  <a:srgbClr val="000000"/>
                </a:solidFill>
                <a:effectLst/>
                <a:latin typeface="ffa"/>
              </a:rPr>
              <a:t>"&gt;true&lt;/item&gt;</a:t>
            </a:r>
          </a:p>
          <a:p>
            <a:endParaRPr lang="en-US" dirty="0">
              <a:solidFill>
                <a:srgbClr val="000000"/>
              </a:solidFill>
              <a:latin typeface="ffa"/>
            </a:endParaRPr>
          </a:p>
          <a:p>
            <a:pPr marL="171450" indent="-171450">
              <a:buFont typeface="Arial" panose="020B0604020202020204" pitchFamily="34" charset="0"/>
              <a:buChar char="•"/>
            </a:pPr>
            <a:r>
              <a:rPr lang="fr-FR" b="0" i="0" dirty="0">
                <a:solidFill>
                  <a:srgbClr val="000000"/>
                </a:solidFill>
                <a:effectLst/>
                <a:latin typeface="ffa"/>
              </a:rPr>
              <a:t>Ensuite, ajouter les transitions d'entrée et de sortie avec les attributs de style </a:t>
            </a:r>
            <a:r>
              <a:rPr lang="fr-FR" b="1" i="0" dirty="0" err="1">
                <a:solidFill>
                  <a:srgbClr val="000000"/>
                </a:solidFill>
                <a:effectLst/>
                <a:latin typeface="ffa"/>
              </a:rPr>
              <a:t>android:windowEnterTransition</a:t>
            </a:r>
            <a:r>
              <a:rPr lang="fr-FR" b="1" i="0" dirty="0">
                <a:solidFill>
                  <a:srgbClr val="000000"/>
                </a:solidFill>
                <a:effectLst/>
                <a:latin typeface="ffa"/>
              </a:rPr>
              <a:t> </a:t>
            </a:r>
            <a:r>
              <a:rPr lang="fr-FR" b="0" i="0" dirty="0">
                <a:solidFill>
                  <a:srgbClr val="000000"/>
                </a:solidFill>
                <a:effectLst/>
                <a:latin typeface="ffa"/>
              </a:rPr>
              <a:t>et </a:t>
            </a:r>
            <a:r>
              <a:rPr lang="fr-FR" b="1" i="0" dirty="0" err="1">
                <a:solidFill>
                  <a:srgbClr val="000000"/>
                </a:solidFill>
                <a:effectLst/>
                <a:latin typeface="ffa"/>
              </a:rPr>
              <a:t>android:windowExitTransition</a:t>
            </a:r>
            <a:r>
              <a:rPr lang="fr-FR" b="0" i="0" dirty="0">
                <a:solidFill>
                  <a:srgbClr val="000000"/>
                </a:solidFill>
                <a:effectLst/>
                <a:latin typeface="ffa"/>
              </a:rPr>
              <a:t>. Par exemple, si les transitions par défaut de </a:t>
            </a:r>
            <a:r>
              <a:rPr lang="fr-FR" b="1" i="0" dirty="0">
                <a:solidFill>
                  <a:srgbClr val="000000"/>
                </a:solidFill>
                <a:effectLst/>
                <a:latin typeface="ffa"/>
              </a:rPr>
              <a:t>@android:transition/ </a:t>
            </a:r>
            <a:r>
              <a:rPr lang="fr-FR" b="0" i="0" dirty="0">
                <a:solidFill>
                  <a:srgbClr val="000000"/>
                </a:solidFill>
                <a:effectLst/>
                <a:latin typeface="ffa"/>
              </a:rPr>
              <a:t>sont utilisées, les attributs à ajouter sont les suivants :</a:t>
            </a:r>
          </a:p>
          <a:p>
            <a:pPr lvl="1"/>
            <a:r>
              <a:rPr lang="fr-FR" dirty="0">
                <a:solidFill>
                  <a:srgbClr val="000000"/>
                </a:solidFill>
                <a:latin typeface="ffa"/>
              </a:rPr>
              <a:t>&lt;item </a:t>
            </a:r>
            <a:r>
              <a:rPr lang="fr-FR" dirty="0" err="1">
                <a:solidFill>
                  <a:srgbClr val="000000"/>
                </a:solidFill>
                <a:latin typeface="ffa"/>
              </a:rPr>
              <a:t>name</a:t>
            </a:r>
            <a:r>
              <a:rPr lang="fr-FR" dirty="0">
                <a:solidFill>
                  <a:srgbClr val="000000"/>
                </a:solidFill>
                <a:latin typeface="ffa"/>
              </a:rPr>
              <a:t>="</a:t>
            </a:r>
            <a:r>
              <a:rPr lang="fr-FR" dirty="0" err="1">
                <a:solidFill>
                  <a:srgbClr val="000000"/>
                </a:solidFill>
                <a:latin typeface="ffa"/>
              </a:rPr>
              <a:t>android:windowEnterTransition</a:t>
            </a:r>
            <a:r>
              <a:rPr lang="fr-FR" dirty="0">
                <a:solidFill>
                  <a:srgbClr val="000000"/>
                </a:solidFill>
                <a:latin typeface="ffa"/>
              </a:rPr>
              <a:t>"&gt; </a:t>
            </a:r>
          </a:p>
          <a:p>
            <a:pPr lvl="1"/>
            <a:r>
              <a:rPr lang="fr-FR" dirty="0">
                <a:solidFill>
                  <a:srgbClr val="000000"/>
                </a:solidFill>
                <a:latin typeface="ffa"/>
              </a:rPr>
              <a:t>@android:transition/slide_left&lt;/item&gt;</a:t>
            </a:r>
          </a:p>
          <a:p>
            <a:pPr lvl="1"/>
            <a:endParaRPr lang="fr-FR" dirty="0">
              <a:solidFill>
                <a:srgbClr val="000000"/>
              </a:solidFill>
              <a:latin typeface="ffa"/>
            </a:endParaRPr>
          </a:p>
          <a:p>
            <a:pPr lvl="1"/>
            <a:r>
              <a:rPr lang="fr-FR" dirty="0">
                <a:solidFill>
                  <a:srgbClr val="000000"/>
                </a:solidFill>
                <a:latin typeface="ffa"/>
              </a:rPr>
              <a:t>&lt;item </a:t>
            </a:r>
            <a:r>
              <a:rPr lang="fr-FR" dirty="0" err="1">
                <a:solidFill>
                  <a:srgbClr val="000000"/>
                </a:solidFill>
                <a:latin typeface="ffa"/>
              </a:rPr>
              <a:t>name</a:t>
            </a:r>
            <a:r>
              <a:rPr lang="fr-FR" dirty="0">
                <a:solidFill>
                  <a:srgbClr val="000000"/>
                </a:solidFill>
                <a:latin typeface="ffa"/>
              </a:rPr>
              <a:t>="</a:t>
            </a:r>
            <a:r>
              <a:rPr lang="fr-FR" dirty="0" err="1">
                <a:solidFill>
                  <a:srgbClr val="000000"/>
                </a:solidFill>
                <a:latin typeface="ffa"/>
              </a:rPr>
              <a:t>android:windowExitTransition</a:t>
            </a:r>
            <a:r>
              <a:rPr lang="fr-FR" dirty="0">
                <a:solidFill>
                  <a:srgbClr val="000000"/>
                </a:solidFill>
                <a:latin typeface="ffa"/>
              </a:rPr>
              <a:t>"&gt; </a:t>
            </a:r>
          </a:p>
          <a:p>
            <a:pPr lvl="1"/>
            <a:r>
              <a:rPr lang="fr-FR" dirty="0">
                <a:solidFill>
                  <a:srgbClr val="000000"/>
                </a:solidFill>
                <a:latin typeface="ffa"/>
              </a:rPr>
              <a:t>@android:@transition/explode&lt;/item&gt;</a:t>
            </a:r>
          </a:p>
          <a:p>
            <a:endParaRPr lang="en-US" b="0" i="0" dirty="0">
              <a:solidFill>
                <a:srgbClr val="000000"/>
              </a:solidFill>
              <a:effectLst/>
              <a:latin typeface="ffa"/>
            </a:endParaRPr>
          </a:p>
          <a:p>
            <a:br>
              <a:rPr lang="en-US" dirty="0"/>
            </a:br>
            <a:endParaRPr lang="fr-FR" dirty="0"/>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Ajout de transitions d'activité via XML</a:t>
            </a:r>
          </a:p>
        </p:txBody>
      </p:sp>
      <p:sp>
        <p:nvSpPr>
          <p:cNvPr id="9" name="Content Placeholder 8">
            <a:extLst>
              <a:ext uri="{FF2B5EF4-FFF2-40B4-BE49-F238E27FC236}">
                <a16:creationId xmlns:a16="http://schemas.microsoft.com/office/drawing/2014/main" id="{580F7E8B-7418-5E73-F7AD-934693DE3C18}"/>
              </a:ext>
            </a:extLst>
          </p:cNvPr>
          <p:cNvSpPr>
            <a:spLocks noGrp="1"/>
          </p:cNvSpPr>
          <p:nvPr>
            <p:ph sz="quarter" idx="14"/>
          </p:nvPr>
        </p:nvSpPr>
        <p:spPr/>
        <p:txBody>
          <a:bodyPr/>
          <a:lstStyle/>
          <a:p>
            <a:r>
              <a:rPr lang="fr-FR" dirty="0">
                <a:solidFill>
                  <a:srgbClr val="000000"/>
                </a:solidFill>
                <a:latin typeface="ffa"/>
              </a:rPr>
              <a:t>Le fichier </a:t>
            </a:r>
            <a:r>
              <a:rPr lang="fr-FR" b="1" dirty="0">
                <a:solidFill>
                  <a:srgbClr val="000000"/>
                </a:solidFill>
                <a:latin typeface="ffa"/>
              </a:rPr>
              <a:t>themes.xml </a:t>
            </a:r>
            <a:r>
              <a:rPr lang="fr-FR" dirty="0">
                <a:solidFill>
                  <a:srgbClr val="000000"/>
                </a:solidFill>
                <a:latin typeface="ffa"/>
              </a:rPr>
              <a:t>sera alors le suivant :</a:t>
            </a:r>
          </a:p>
          <a:p>
            <a:pPr algn="l"/>
            <a:r>
              <a:rPr lang="fr-FR" b="0" i="0" dirty="0">
                <a:solidFill>
                  <a:srgbClr val="000000"/>
                </a:solidFill>
                <a:effectLst/>
                <a:latin typeface="ffa"/>
              </a:rPr>
              <a:t>&lt;style </a:t>
            </a:r>
            <a:r>
              <a:rPr lang="fr-FR" b="0" i="0" dirty="0" err="1">
                <a:solidFill>
                  <a:srgbClr val="000000"/>
                </a:solidFill>
                <a:effectLst/>
                <a:latin typeface="ffa"/>
              </a:rPr>
              <a:t>name</a:t>
            </a:r>
            <a:r>
              <a:rPr lang="fr-FR" b="0" i="0" dirty="0">
                <a:solidFill>
                  <a:srgbClr val="000000"/>
                </a:solidFill>
                <a:effectLst/>
                <a:latin typeface="ffa"/>
              </a:rPr>
              <a:t>="</a:t>
            </a:r>
            <a:r>
              <a:rPr lang="fr-FR" b="0" i="0" dirty="0" err="1">
                <a:solidFill>
                  <a:srgbClr val="000000"/>
                </a:solidFill>
                <a:effectLst/>
                <a:latin typeface="ffa"/>
              </a:rPr>
              <a:t>AppTheme</a:t>
            </a:r>
            <a:r>
              <a:rPr lang="fr-FR" b="0" i="0" dirty="0">
                <a:solidFill>
                  <a:srgbClr val="000000"/>
                </a:solidFill>
                <a:effectLst/>
                <a:latin typeface="ffa"/>
              </a:rPr>
              <a:t>" </a:t>
            </a:r>
          </a:p>
          <a:p>
            <a:pPr lvl="1"/>
            <a:r>
              <a:rPr lang="fr-FR" b="0" i="0" dirty="0">
                <a:solidFill>
                  <a:srgbClr val="000000"/>
                </a:solidFill>
                <a:effectLst/>
                <a:latin typeface="ffa"/>
              </a:rPr>
              <a:t>parent="</a:t>
            </a:r>
            <a:r>
              <a:rPr lang="fr-FR" b="0" i="0" dirty="0" err="1">
                <a:solidFill>
                  <a:srgbClr val="000000"/>
                </a:solidFill>
                <a:effectLst/>
                <a:latin typeface="ffa"/>
              </a:rPr>
              <a:t>Theme.AppCompat.Light.DarkActionBar</a:t>
            </a:r>
            <a:r>
              <a:rPr lang="fr-FR" b="0" i="0" dirty="0">
                <a:solidFill>
                  <a:srgbClr val="000000"/>
                </a:solidFill>
                <a:effectLst/>
                <a:latin typeface="ffa"/>
              </a:rPr>
              <a:t>"&gt;</a:t>
            </a:r>
          </a:p>
          <a:p>
            <a:pPr lvl="1"/>
            <a:r>
              <a:rPr lang="fr-FR" b="0" i="0" dirty="0">
                <a:solidFill>
                  <a:srgbClr val="000000"/>
                </a:solidFill>
                <a:effectLst/>
                <a:latin typeface="ffa"/>
              </a:rPr>
              <a:t>...</a:t>
            </a:r>
          </a:p>
          <a:p>
            <a:pPr lvl="1"/>
            <a:r>
              <a:rPr lang="fr-FR" b="0" i="0" dirty="0">
                <a:solidFill>
                  <a:srgbClr val="000000"/>
                </a:solidFill>
                <a:effectLst/>
                <a:latin typeface="ffa"/>
              </a:rPr>
              <a:t>&lt;item </a:t>
            </a:r>
            <a:r>
              <a:rPr lang="fr-FR" b="0" i="0" dirty="0" err="1">
                <a:solidFill>
                  <a:srgbClr val="000000"/>
                </a:solidFill>
                <a:effectLst/>
                <a:latin typeface="ffa"/>
              </a:rPr>
              <a:t>name</a:t>
            </a:r>
            <a:r>
              <a:rPr lang="fr-FR" b="0" i="0" dirty="0">
                <a:solidFill>
                  <a:srgbClr val="000000"/>
                </a:solidFill>
                <a:effectLst/>
                <a:latin typeface="ffa"/>
              </a:rPr>
              <a:t>="</a:t>
            </a:r>
            <a:r>
              <a:rPr lang="fr-FR" b="0" i="0" dirty="0" err="1">
                <a:solidFill>
                  <a:srgbClr val="000000"/>
                </a:solidFill>
                <a:effectLst/>
                <a:latin typeface="ffa"/>
              </a:rPr>
              <a:t>android:windowActivityTransitions</a:t>
            </a:r>
            <a:r>
              <a:rPr lang="fr-FR" b="0" i="0" dirty="0">
                <a:solidFill>
                  <a:srgbClr val="000000"/>
                </a:solidFill>
                <a:effectLst/>
                <a:latin typeface="ffa"/>
              </a:rPr>
              <a:t>"&gt;</a:t>
            </a:r>
            <a:r>
              <a:rPr lang="fr-FR" b="0" i="0" dirty="0" err="1">
                <a:solidFill>
                  <a:srgbClr val="000000"/>
                </a:solidFill>
                <a:effectLst/>
                <a:latin typeface="ffa"/>
              </a:rPr>
              <a:t>true</a:t>
            </a:r>
            <a:r>
              <a:rPr lang="fr-FR" b="0" i="0" dirty="0">
                <a:solidFill>
                  <a:srgbClr val="000000"/>
                </a:solidFill>
                <a:effectLst/>
                <a:latin typeface="ffa"/>
              </a:rPr>
              <a:t>&lt;/item&gt;</a:t>
            </a:r>
          </a:p>
          <a:p>
            <a:pPr lvl="1"/>
            <a:r>
              <a:rPr lang="fr-FR" b="0" i="0" dirty="0">
                <a:solidFill>
                  <a:srgbClr val="000000"/>
                </a:solidFill>
                <a:effectLst/>
                <a:latin typeface="ffa"/>
              </a:rPr>
              <a:t>&lt;item </a:t>
            </a:r>
            <a:r>
              <a:rPr lang="fr-FR" b="0" i="0" dirty="0" err="1">
                <a:solidFill>
                  <a:srgbClr val="000000"/>
                </a:solidFill>
                <a:effectLst/>
                <a:latin typeface="ffa"/>
              </a:rPr>
              <a:t>name</a:t>
            </a:r>
            <a:r>
              <a:rPr lang="fr-FR" b="0" i="0" dirty="0">
                <a:solidFill>
                  <a:srgbClr val="000000"/>
                </a:solidFill>
                <a:effectLst/>
                <a:latin typeface="ffa"/>
              </a:rPr>
              <a:t>="</a:t>
            </a:r>
            <a:r>
              <a:rPr lang="fr-FR" b="0" i="0" dirty="0" err="1">
                <a:solidFill>
                  <a:srgbClr val="000000"/>
                </a:solidFill>
                <a:effectLst/>
                <a:latin typeface="ffa"/>
              </a:rPr>
              <a:t>android:windowEnterTransition</a:t>
            </a:r>
            <a:r>
              <a:rPr lang="fr-FR" b="0" i="0" dirty="0">
                <a:solidFill>
                  <a:srgbClr val="000000"/>
                </a:solidFill>
                <a:effectLst/>
                <a:latin typeface="ffa"/>
              </a:rPr>
              <a:t>"&gt; </a:t>
            </a:r>
          </a:p>
          <a:p>
            <a:pPr lvl="1"/>
            <a:r>
              <a:rPr lang="fr-FR" b="0" i="0" dirty="0">
                <a:solidFill>
                  <a:srgbClr val="000000"/>
                </a:solidFill>
                <a:effectLst/>
                <a:latin typeface="ffa"/>
              </a:rPr>
              <a:t>@android:@transition/slide_left&lt;/item&gt;</a:t>
            </a:r>
          </a:p>
          <a:p>
            <a:pPr lvl="1"/>
            <a:r>
              <a:rPr lang="fr-FR" b="0" i="0" dirty="0">
                <a:solidFill>
                  <a:srgbClr val="000000"/>
                </a:solidFill>
                <a:effectLst/>
                <a:latin typeface="ffa"/>
              </a:rPr>
              <a:t>&lt;item </a:t>
            </a:r>
            <a:r>
              <a:rPr lang="fr-FR" b="0" i="0" dirty="0" err="1">
                <a:solidFill>
                  <a:srgbClr val="000000"/>
                </a:solidFill>
                <a:effectLst/>
                <a:latin typeface="ffa"/>
              </a:rPr>
              <a:t>name</a:t>
            </a:r>
            <a:r>
              <a:rPr lang="fr-FR" b="0" i="0" dirty="0">
                <a:solidFill>
                  <a:srgbClr val="000000"/>
                </a:solidFill>
                <a:effectLst/>
                <a:latin typeface="ffa"/>
              </a:rPr>
              <a:t>="</a:t>
            </a:r>
            <a:r>
              <a:rPr lang="fr-FR" b="0" i="0" dirty="0" err="1">
                <a:solidFill>
                  <a:srgbClr val="000000"/>
                </a:solidFill>
                <a:effectLst/>
                <a:latin typeface="ffa"/>
              </a:rPr>
              <a:t>android:windowExitTransition</a:t>
            </a:r>
            <a:r>
              <a:rPr lang="fr-FR" b="0" i="0" dirty="0">
                <a:solidFill>
                  <a:srgbClr val="000000"/>
                </a:solidFill>
                <a:effectLst/>
                <a:latin typeface="ffa"/>
              </a:rPr>
              <a:t>"&gt; </a:t>
            </a:r>
          </a:p>
          <a:p>
            <a:pPr lvl="1"/>
            <a:r>
              <a:rPr lang="fr-FR" b="0" i="0" dirty="0">
                <a:solidFill>
                  <a:srgbClr val="000000"/>
                </a:solidFill>
                <a:effectLst/>
                <a:latin typeface="ffa"/>
              </a:rPr>
              <a:t>@android:@transition/explode&lt;/item&gt;</a:t>
            </a:r>
          </a:p>
          <a:p>
            <a:pPr algn="l"/>
            <a:r>
              <a:rPr lang="fr-FR" b="0" i="0" dirty="0">
                <a:solidFill>
                  <a:srgbClr val="000000"/>
                </a:solidFill>
                <a:effectLst/>
                <a:latin typeface="ffa"/>
              </a:rPr>
              <a:t>&lt;/style&gt;</a:t>
            </a:r>
            <a:endParaRPr lang="fr-FR" dirty="0">
              <a:solidFill>
                <a:srgbClr val="000000"/>
              </a:solidFill>
              <a:latin typeface="ffa"/>
            </a:endParaRPr>
          </a:p>
          <a:p>
            <a:pPr marL="171450" indent="-171450" algn="l">
              <a:buFont typeface="Arial" panose="020B0604020202020204" pitchFamily="34" charset="0"/>
              <a:buChar char="•"/>
            </a:pPr>
            <a:r>
              <a:rPr lang="fr-FR" b="0" i="0" dirty="0">
                <a:solidFill>
                  <a:srgbClr val="000000"/>
                </a:solidFill>
                <a:effectLst/>
                <a:latin typeface="ffa"/>
              </a:rPr>
              <a:t>Les transitions d'activité sont activées avec :</a:t>
            </a:r>
          </a:p>
          <a:p>
            <a:pPr algn="l"/>
            <a:r>
              <a:rPr lang="fr-FR" b="0" i="0" dirty="0">
                <a:solidFill>
                  <a:srgbClr val="000000"/>
                </a:solidFill>
                <a:effectLst/>
                <a:latin typeface="ffa"/>
              </a:rPr>
              <a:t>     &lt;item </a:t>
            </a:r>
            <a:r>
              <a:rPr lang="fr-FR" b="0" i="0" dirty="0" err="1">
                <a:solidFill>
                  <a:srgbClr val="000000"/>
                </a:solidFill>
                <a:effectLst/>
                <a:latin typeface="ffa"/>
              </a:rPr>
              <a:t>name</a:t>
            </a:r>
            <a:r>
              <a:rPr lang="fr-FR" b="0" i="0" dirty="0">
                <a:solidFill>
                  <a:srgbClr val="000000"/>
                </a:solidFill>
                <a:effectLst/>
                <a:latin typeface="ffa"/>
              </a:rPr>
              <a:t>="</a:t>
            </a:r>
            <a:r>
              <a:rPr lang="fr-FR" b="0" i="0" dirty="0" err="1">
                <a:solidFill>
                  <a:srgbClr val="000000"/>
                </a:solidFill>
                <a:effectLst/>
                <a:latin typeface="ffa"/>
              </a:rPr>
              <a:t>android:windowActivityTransitions</a:t>
            </a:r>
            <a:r>
              <a:rPr lang="fr-FR" b="0" i="0" dirty="0">
                <a:solidFill>
                  <a:srgbClr val="000000"/>
                </a:solidFill>
                <a:effectLst/>
                <a:latin typeface="ffa"/>
              </a:rPr>
              <a:t>"&gt; </a:t>
            </a:r>
            <a:r>
              <a:rPr lang="fr-FR" b="0" i="0" dirty="0" err="1">
                <a:solidFill>
                  <a:srgbClr val="000000"/>
                </a:solidFill>
                <a:effectLst/>
                <a:latin typeface="ffa"/>
              </a:rPr>
              <a:t>true</a:t>
            </a:r>
            <a:r>
              <a:rPr lang="fr-FR" b="0" i="0" dirty="0">
                <a:solidFill>
                  <a:srgbClr val="000000"/>
                </a:solidFill>
                <a:effectLst/>
                <a:latin typeface="ffa"/>
              </a:rPr>
              <a:t> &lt;/item&gt;</a:t>
            </a:r>
          </a:p>
          <a:p>
            <a:pPr marL="171450" indent="-171450" algn="l">
              <a:buFont typeface="Arial" panose="020B0604020202020204" pitchFamily="34" charset="0"/>
              <a:buChar char="•"/>
            </a:pPr>
            <a:r>
              <a:rPr lang="fr-FR" b="0" i="0" dirty="0">
                <a:solidFill>
                  <a:srgbClr val="000000"/>
                </a:solidFill>
                <a:effectLst/>
                <a:latin typeface="ffa"/>
              </a:rPr>
              <a:t>L'attribut&lt;</a:t>
            </a:r>
            <a:r>
              <a:rPr lang="fr-FR" b="0" i="0" dirty="0" err="1">
                <a:solidFill>
                  <a:srgbClr val="000000"/>
                </a:solidFill>
                <a:effectLst/>
                <a:latin typeface="ffa"/>
              </a:rPr>
              <a:t>itemame</a:t>
            </a:r>
            <a:r>
              <a:rPr lang="fr-FR" b="0" i="0" dirty="0">
                <a:solidFill>
                  <a:srgbClr val="000000"/>
                </a:solidFill>
                <a:effectLst/>
                <a:latin typeface="ffa"/>
              </a:rPr>
              <a:t>="</a:t>
            </a:r>
            <a:r>
              <a:rPr lang="fr-FR" b="0" i="0" dirty="0" err="1">
                <a:solidFill>
                  <a:srgbClr val="000000"/>
                </a:solidFill>
                <a:effectLst/>
                <a:latin typeface="ffa"/>
              </a:rPr>
              <a:t>android:windowEnterTransition</a:t>
            </a:r>
            <a:r>
              <a:rPr lang="fr-FR" b="0" i="0" dirty="0">
                <a:solidFill>
                  <a:srgbClr val="000000"/>
                </a:solidFill>
                <a:effectLst/>
                <a:latin typeface="ffa"/>
              </a:rPr>
              <a:t>"&gt;@android:transition/slide_left&lt;/item&gt; définit la transition d'entrée ;</a:t>
            </a:r>
          </a:p>
          <a:p>
            <a:pPr marL="171450" indent="-171450" algn="l">
              <a:buFont typeface="Arial" panose="020B0604020202020204" pitchFamily="34" charset="0"/>
              <a:buChar char="•"/>
            </a:pPr>
            <a:r>
              <a:rPr lang="fr-FR" b="0" i="0" dirty="0">
                <a:solidFill>
                  <a:srgbClr val="000000"/>
                </a:solidFill>
                <a:effectLst/>
                <a:latin typeface="ffa"/>
              </a:rPr>
              <a:t>tandis que l'attribut @android:@transition/explode est la transition de sortie, telle que définie par l'attribut &lt;</a:t>
            </a:r>
            <a:r>
              <a:rPr lang="fr-FR" b="0" i="0" dirty="0" err="1">
                <a:solidFill>
                  <a:srgbClr val="000000"/>
                </a:solidFill>
                <a:effectLst/>
                <a:latin typeface="ffa"/>
              </a:rPr>
              <a:t>itemame</a:t>
            </a:r>
            <a:r>
              <a:rPr lang="fr-FR" b="0" i="0" dirty="0">
                <a:solidFill>
                  <a:srgbClr val="000000"/>
                </a:solidFill>
                <a:effectLst/>
                <a:latin typeface="ffa"/>
              </a:rPr>
              <a:t>="</a:t>
            </a:r>
            <a:r>
              <a:rPr lang="fr-FR" b="0" i="0" dirty="0" err="1">
                <a:solidFill>
                  <a:srgbClr val="000000"/>
                </a:solidFill>
                <a:effectLst/>
                <a:latin typeface="ffa"/>
              </a:rPr>
              <a:t>android:windowExitTransition</a:t>
            </a:r>
            <a:r>
              <a:rPr lang="fr-FR" b="0" i="0" dirty="0">
                <a:solidFill>
                  <a:srgbClr val="000000"/>
                </a:solidFill>
                <a:effectLst/>
                <a:latin typeface="ffa"/>
              </a:rPr>
              <a:t>"&gt; @android:transition/explode&lt;/item&gt;.</a:t>
            </a:r>
          </a:p>
          <a:p>
            <a:endParaRPr lang="fr-FR" dirty="0">
              <a:solidFill>
                <a:srgbClr val="000000"/>
              </a:solidFill>
              <a:latin typeface="ffa"/>
            </a:endParaRPr>
          </a:p>
        </p:txBody>
      </p:sp>
    </p:spTree>
    <p:extLst>
      <p:ext uri="{BB962C8B-B14F-4D97-AF65-F5344CB8AC3E}">
        <p14:creationId xmlns:p14="http://schemas.microsoft.com/office/powerpoint/2010/main" val="548531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algn="l">
              <a:lnSpc>
                <a:spcPct val="150000"/>
              </a:lnSpc>
            </a:pPr>
            <a:r>
              <a:rPr lang="fr-FR" dirty="0" err="1">
                <a:solidFill>
                  <a:schemeClr val="tx1"/>
                </a:solidFill>
                <a:latin typeface="Consolas"/>
                <a:ea typeface="Consolas"/>
                <a:cs typeface="Consolas"/>
                <a:sym typeface="Consolas"/>
              </a:rPr>
              <a:t>android:inputType</a:t>
            </a:r>
            <a:br>
              <a:rPr lang="fr-FR" dirty="0">
                <a:solidFill>
                  <a:schemeClr val="tx1"/>
                </a:solidFill>
                <a:latin typeface="Consolas"/>
                <a:ea typeface="Consolas"/>
                <a:cs typeface="Consolas"/>
                <a:sym typeface="Consolas"/>
              </a:rPr>
            </a:b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textShortMessage</a:t>
            </a:r>
            <a:r>
              <a:rPr lang="fr-FR" dirty="0">
                <a:solidFill>
                  <a:schemeClr val="tx1"/>
                </a:solidFill>
                <a:latin typeface="Consolas"/>
                <a:ea typeface="Consolas"/>
                <a:cs typeface="Consolas"/>
                <a:sym typeface="Consolas"/>
              </a:rPr>
              <a:t>"</a:t>
            </a:r>
            <a:endParaRPr lang="fr-FR" dirty="0">
              <a:solidFill>
                <a:schemeClr val="tx1"/>
              </a:solidFill>
              <a:highlight>
                <a:srgbClr val="FFFFFF"/>
              </a:highlight>
              <a:latin typeface="Consolas"/>
              <a:ea typeface="Consolas"/>
              <a:cs typeface="Consolas"/>
              <a:sym typeface="Consolas"/>
            </a:endParaRPr>
          </a:p>
          <a:p>
            <a:pPr marL="171450" indent="-171450">
              <a:lnSpc>
                <a:spcPct val="150000"/>
              </a:lnSpc>
              <a:buFont typeface="Arial" panose="020B0604020202020204" pitchFamily="34" charset="0"/>
              <a:buChar char="•"/>
            </a:pPr>
            <a:r>
              <a:rPr lang="fr-FR" dirty="0">
                <a:solidFill>
                  <a:schemeClr val="tx1"/>
                </a:solidFill>
              </a:rPr>
              <a:t>Ligne de texte unique ;</a:t>
            </a:r>
          </a:p>
          <a:p>
            <a:pPr marL="171450" indent="-171450">
              <a:lnSpc>
                <a:spcPct val="150000"/>
              </a:lnSpc>
              <a:buFont typeface="Arial" panose="020B0604020202020204" pitchFamily="34" charset="0"/>
              <a:buChar char="•"/>
            </a:pPr>
            <a:r>
              <a:rPr lang="fr-FR" dirty="0">
                <a:solidFill>
                  <a:schemeClr val="tx1"/>
                </a:solidFill>
              </a:rPr>
              <a:t>En appuyant sur la touche Emoticônes, le clavier se transforme en émoticônes.</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err="1"/>
              <a:t>EditText</a:t>
            </a:r>
            <a:r>
              <a:rPr lang="fr-FR" dirty="0"/>
              <a:t> pour le message</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171450" indent="-171450">
              <a:lnSpc>
                <a:spcPct val="100000"/>
              </a:lnSpc>
              <a:buFont typeface="Arial" panose="020B0604020202020204" pitchFamily="34" charset="0"/>
              <a:buChar char="•"/>
            </a:pPr>
            <a:r>
              <a:rPr lang="fr-FR" dirty="0">
                <a:solidFill>
                  <a:schemeClr val="tx1"/>
                </a:solidFill>
                <a:latin typeface="+mj-lt"/>
              </a:rPr>
              <a:t>Les deux fonctionnent :</a:t>
            </a:r>
          </a:p>
          <a:p>
            <a:pPr marL="628650" lvl="1" indent="-171450">
              <a:lnSpc>
                <a:spcPct val="100000"/>
              </a:lnSpc>
              <a:buFont typeface="Arial" panose="020B0604020202020204" pitchFamily="34" charset="0"/>
              <a:buChar char="•"/>
            </a:pPr>
            <a:r>
              <a:rPr lang="fr-FR" dirty="0" err="1">
                <a:solidFill>
                  <a:schemeClr val="tx1"/>
                </a:solidFill>
                <a:latin typeface="+mj-lt"/>
                <a:ea typeface="Consolas"/>
                <a:cs typeface="Consolas"/>
                <a:sym typeface="Consolas"/>
              </a:rPr>
              <a:t>android:inputType</a:t>
            </a:r>
            <a:br>
              <a:rPr lang="fr-FR" dirty="0">
                <a:solidFill>
                  <a:schemeClr val="tx1"/>
                </a:solidFill>
                <a:latin typeface="+mj-lt"/>
                <a:ea typeface="Consolas"/>
                <a:cs typeface="Consolas"/>
                <a:sym typeface="Consolas"/>
              </a:rPr>
            </a:br>
            <a:r>
              <a:rPr lang="fr-FR" dirty="0">
                <a:solidFill>
                  <a:schemeClr val="tx1"/>
                </a:solidFill>
                <a:latin typeface="+mj-lt"/>
                <a:ea typeface="Consolas"/>
                <a:cs typeface="Consolas"/>
                <a:sym typeface="Consolas"/>
              </a:rPr>
              <a:t>           ="</a:t>
            </a:r>
            <a:r>
              <a:rPr lang="fr-FR" dirty="0" err="1">
                <a:solidFill>
                  <a:schemeClr val="tx1"/>
                </a:solidFill>
                <a:latin typeface="+mj-lt"/>
                <a:ea typeface="Consolas"/>
                <a:cs typeface="Consolas"/>
                <a:sym typeface="Consolas"/>
              </a:rPr>
              <a:t>textLongMessage</a:t>
            </a:r>
            <a:r>
              <a:rPr lang="fr-FR" dirty="0">
                <a:solidFill>
                  <a:schemeClr val="tx1"/>
                </a:solidFill>
                <a:latin typeface="+mj-lt"/>
                <a:ea typeface="Consolas"/>
                <a:cs typeface="Consolas"/>
                <a:sym typeface="Consolas"/>
              </a:rPr>
              <a:t>« </a:t>
            </a:r>
          </a:p>
          <a:p>
            <a:pPr marL="628650" lvl="1" indent="-171450">
              <a:lnSpc>
                <a:spcPct val="100000"/>
              </a:lnSpc>
              <a:buFont typeface="Arial" panose="020B0604020202020204" pitchFamily="34" charset="0"/>
              <a:buChar char="•"/>
            </a:pPr>
            <a:r>
              <a:rPr lang="fr-FR" dirty="0" err="1">
                <a:solidFill>
                  <a:schemeClr val="tx1"/>
                </a:solidFill>
                <a:latin typeface="+mj-lt"/>
                <a:ea typeface="Consolas"/>
                <a:cs typeface="Consolas"/>
                <a:sym typeface="Consolas"/>
              </a:rPr>
              <a:t>android:inputType</a:t>
            </a:r>
            <a:br>
              <a:rPr lang="fr-FR" dirty="0">
                <a:solidFill>
                  <a:schemeClr val="tx1"/>
                </a:solidFill>
                <a:latin typeface="+mj-lt"/>
                <a:ea typeface="Consolas"/>
                <a:cs typeface="Consolas"/>
                <a:sym typeface="Consolas"/>
              </a:rPr>
            </a:br>
            <a:r>
              <a:rPr lang="fr-FR" dirty="0">
                <a:solidFill>
                  <a:schemeClr val="tx1"/>
                </a:solidFill>
                <a:latin typeface="+mj-lt"/>
                <a:ea typeface="Consolas"/>
                <a:cs typeface="Consolas"/>
                <a:sym typeface="Consolas"/>
              </a:rPr>
              <a:t>           ="</a:t>
            </a:r>
            <a:r>
              <a:rPr lang="fr-FR" dirty="0" err="1">
                <a:solidFill>
                  <a:schemeClr val="tx1"/>
                </a:solidFill>
                <a:latin typeface="+mj-lt"/>
                <a:ea typeface="Consolas"/>
                <a:cs typeface="Consolas"/>
                <a:sym typeface="Consolas"/>
              </a:rPr>
              <a:t>textPersonName</a:t>
            </a:r>
            <a:r>
              <a:rPr lang="fr-FR" dirty="0">
                <a:solidFill>
                  <a:schemeClr val="tx1"/>
                </a:solidFill>
                <a:latin typeface="+mj-lt"/>
                <a:ea typeface="Consolas"/>
                <a:cs typeface="Consolas"/>
                <a:sym typeface="Consolas"/>
              </a:rPr>
              <a:t>"</a:t>
            </a:r>
          </a:p>
          <a:p>
            <a:pPr marL="171450" indent="-171450">
              <a:lnSpc>
                <a:spcPct val="100000"/>
              </a:lnSpc>
              <a:buFont typeface="Arial" panose="020B0604020202020204" pitchFamily="34" charset="0"/>
              <a:buChar char="•"/>
            </a:pPr>
            <a:r>
              <a:rPr lang="fr-FR" dirty="0">
                <a:solidFill>
                  <a:schemeClr val="tx1"/>
                </a:solidFill>
              </a:rPr>
              <a:t>Ligne de texte unique ;</a:t>
            </a:r>
          </a:p>
          <a:p>
            <a:pPr marL="171450" indent="-171450">
              <a:lnSpc>
                <a:spcPct val="100000"/>
              </a:lnSpc>
              <a:buFont typeface="Arial" panose="020B0604020202020204" pitchFamily="34" charset="0"/>
              <a:buChar char="•"/>
            </a:pPr>
            <a:r>
              <a:rPr lang="fr-FR" dirty="0">
                <a:solidFill>
                  <a:schemeClr val="tx1"/>
                </a:solidFill>
              </a:rPr>
              <a:t>En appuyant sur la touche </a:t>
            </a:r>
            <a:r>
              <a:rPr lang="fr-FR" dirty="0" err="1">
                <a:solidFill>
                  <a:schemeClr val="tx1"/>
                </a:solidFill>
              </a:rPr>
              <a:t>Done</a:t>
            </a:r>
            <a:r>
              <a:rPr lang="fr-FR" dirty="0">
                <a:solidFill>
                  <a:schemeClr val="tx1"/>
                </a:solidFill>
              </a:rPr>
              <a:t>, on passe à la vue suivante.</a:t>
            </a:r>
          </a:p>
          <a:p>
            <a:pPr>
              <a:lnSpc>
                <a:spcPct val="100000"/>
              </a:lnSpc>
            </a:pPr>
            <a:endParaRPr lang="fr-FR" dirty="0">
              <a:solidFill>
                <a:schemeClr val="tx1"/>
              </a:solidFill>
            </a:endParaRP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err="1"/>
              <a:t>EditText</a:t>
            </a:r>
            <a:r>
              <a:rPr lang="fr-FR" dirty="0"/>
              <a:t> pour une seule ligne</a:t>
            </a:r>
          </a:p>
        </p:txBody>
      </p:sp>
      <p:pic>
        <p:nvPicPr>
          <p:cNvPr id="5" name="Google Shape;416;p72">
            <a:extLst>
              <a:ext uri="{FF2B5EF4-FFF2-40B4-BE49-F238E27FC236}">
                <a16:creationId xmlns:a16="http://schemas.microsoft.com/office/drawing/2014/main" id="{BF61D0A0-8130-F920-76E8-9ED9E31AA54F}"/>
              </a:ext>
            </a:extLst>
          </p:cNvPr>
          <p:cNvPicPr preferRelativeResize="0"/>
          <p:nvPr/>
        </p:nvPicPr>
        <p:blipFill>
          <a:blip r:embed="rId2">
            <a:alphaModFix/>
          </a:blip>
          <a:stretch>
            <a:fillRect/>
          </a:stretch>
        </p:blipFill>
        <p:spPr>
          <a:xfrm>
            <a:off x="2365618" y="3659506"/>
            <a:ext cx="2660846" cy="2537430"/>
          </a:xfrm>
          <a:prstGeom prst="rect">
            <a:avLst/>
          </a:prstGeom>
          <a:noFill/>
          <a:ln>
            <a:noFill/>
          </a:ln>
        </p:spPr>
      </p:pic>
      <p:sp>
        <p:nvSpPr>
          <p:cNvPr id="6" name="Google Shape;417;p72">
            <a:extLst>
              <a:ext uri="{FF2B5EF4-FFF2-40B4-BE49-F238E27FC236}">
                <a16:creationId xmlns:a16="http://schemas.microsoft.com/office/drawing/2014/main" id="{28462ACA-2AE3-4805-C0FD-FEDA7D27DF27}"/>
              </a:ext>
            </a:extLst>
          </p:cNvPr>
          <p:cNvSpPr txBox="1"/>
          <p:nvPr/>
        </p:nvSpPr>
        <p:spPr>
          <a:xfrm>
            <a:off x="3938708" y="6184641"/>
            <a:ext cx="1761300" cy="31173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200" dirty="0">
                <a:latin typeface="+mj-lt"/>
                <a:ea typeface="Roboto"/>
                <a:cs typeface="Roboto"/>
                <a:sym typeface="Roboto"/>
              </a:rPr>
              <a:t>Émoticônes</a:t>
            </a:r>
            <a:endParaRPr sz="1200" dirty="0">
              <a:latin typeface="+mj-lt"/>
              <a:ea typeface="Roboto"/>
              <a:cs typeface="Roboto"/>
              <a:sym typeface="Roboto"/>
            </a:endParaRPr>
          </a:p>
        </p:txBody>
      </p:sp>
      <p:sp>
        <p:nvSpPr>
          <p:cNvPr id="7" name="Google Shape;418;p72">
            <a:extLst>
              <a:ext uri="{FF2B5EF4-FFF2-40B4-BE49-F238E27FC236}">
                <a16:creationId xmlns:a16="http://schemas.microsoft.com/office/drawing/2014/main" id="{D1903208-E467-54A4-F808-DA3D8220DD21}"/>
              </a:ext>
            </a:extLst>
          </p:cNvPr>
          <p:cNvSpPr/>
          <p:nvPr/>
        </p:nvSpPr>
        <p:spPr>
          <a:xfrm>
            <a:off x="4711035" y="5844742"/>
            <a:ext cx="239400" cy="5283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7;p73">
            <a:extLst>
              <a:ext uri="{FF2B5EF4-FFF2-40B4-BE49-F238E27FC236}">
                <a16:creationId xmlns:a16="http://schemas.microsoft.com/office/drawing/2014/main" id="{91458E5C-AA69-FABF-AB50-3A4AAE8A9E3D}"/>
              </a:ext>
            </a:extLst>
          </p:cNvPr>
          <p:cNvSpPr txBox="1"/>
          <p:nvPr/>
        </p:nvSpPr>
        <p:spPr>
          <a:xfrm>
            <a:off x="8989582" y="6302259"/>
            <a:ext cx="2390273"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mj-lt"/>
                <a:ea typeface="Roboto"/>
                <a:cs typeface="Roboto"/>
                <a:sym typeface="Roboto"/>
              </a:rPr>
              <a:t>Touche Done</a:t>
            </a:r>
            <a:endParaRPr sz="1200" dirty="0">
              <a:latin typeface="+mj-lt"/>
              <a:ea typeface="Roboto"/>
              <a:cs typeface="Roboto"/>
              <a:sym typeface="Roboto"/>
            </a:endParaRPr>
          </a:p>
        </p:txBody>
      </p:sp>
      <p:pic>
        <p:nvPicPr>
          <p:cNvPr id="12" name="Google Shape;428;p73">
            <a:extLst>
              <a:ext uri="{FF2B5EF4-FFF2-40B4-BE49-F238E27FC236}">
                <a16:creationId xmlns:a16="http://schemas.microsoft.com/office/drawing/2014/main" id="{D2C7CA46-75F6-0B4D-C789-15BEA1006F37}"/>
              </a:ext>
            </a:extLst>
          </p:cNvPr>
          <p:cNvPicPr preferRelativeResize="0"/>
          <p:nvPr/>
        </p:nvPicPr>
        <p:blipFill>
          <a:blip r:embed="rId3">
            <a:alphaModFix/>
          </a:blip>
          <a:stretch>
            <a:fillRect/>
          </a:stretch>
        </p:blipFill>
        <p:spPr>
          <a:xfrm>
            <a:off x="7513089" y="3718155"/>
            <a:ext cx="2645198" cy="2537431"/>
          </a:xfrm>
          <a:prstGeom prst="rect">
            <a:avLst/>
          </a:prstGeom>
          <a:noFill/>
          <a:ln>
            <a:noFill/>
          </a:ln>
        </p:spPr>
      </p:pic>
      <p:sp>
        <p:nvSpPr>
          <p:cNvPr id="13" name="Google Shape;429;p73">
            <a:extLst>
              <a:ext uri="{FF2B5EF4-FFF2-40B4-BE49-F238E27FC236}">
                <a16:creationId xmlns:a16="http://schemas.microsoft.com/office/drawing/2014/main" id="{4618C60A-8FAF-736E-B840-DCFCFE7C3646}"/>
              </a:ext>
            </a:extLst>
          </p:cNvPr>
          <p:cNvSpPr/>
          <p:nvPr/>
        </p:nvSpPr>
        <p:spPr>
          <a:xfrm>
            <a:off x="9846246" y="5914234"/>
            <a:ext cx="239400" cy="5283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166252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Utilisation des transitions customisées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171450" indent="-171450">
              <a:buFont typeface="Arial" panose="020B0604020202020204" pitchFamily="34" charset="0"/>
              <a:buChar char="•"/>
            </a:pPr>
            <a:r>
              <a:rPr lang="fr-FR" dirty="0">
                <a:solidFill>
                  <a:schemeClr val="tx1"/>
                </a:solidFill>
              </a:rPr>
              <a:t>Les transitions d'activité peuvent également être ajoutées de manière programmatique. La première étape consiste à activer les transitions de contenu de la fenêtre. Pour cela, appeler la fonction suivante dans l'activité avant l'appel à </a:t>
            </a:r>
            <a:r>
              <a:rPr lang="fr-FR" b="1" dirty="0" err="1">
                <a:solidFill>
                  <a:schemeClr val="tx1"/>
                </a:solidFill>
              </a:rPr>
              <a:t>setContentView</a:t>
            </a:r>
            <a:r>
              <a:rPr lang="fr-FR" dirty="0">
                <a:solidFill>
                  <a:schemeClr val="tx1"/>
                </a:solidFill>
              </a:rPr>
              <a:t>() :</a:t>
            </a:r>
          </a:p>
          <a:p>
            <a:pPr algn="l"/>
            <a:r>
              <a:rPr lang="en-US" b="0" i="0" dirty="0">
                <a:solidFill>
                  <a:schemeClr val="tx1"/>
                </a:solidFill>
                <a:effectLst/>
                <a:latin typeface="ffa"/>
              </a:rPr>
              <a:t>     </a:t>
            </a:r>
            <a:r>
              <a:rPr lang="en-US" b="0" i="0" dirty="0" err="1">
                <a:solidFill>
                  <a:schemeClr val="tx1"/>
                </a:solidFill>
                <a:effectLst/>
                <a:latin typeface="ffa"/>
              </a:rPr>
              <a:t>window.requestFeature</a:t>
            </a:r>
            <a:r>
              <a:rPr lang="en-US" b="0" i="0" dirty="0">
                <a:solidFill>
                  <a:schemeClr val="tx1"/>
                </a:solidFill>
                <a:effectLst/>
                <a:latin typeface="ffa"/>
              </a:rPr>
              <a:t>(</a:t>
            </a:r>
            <a:r>
              <a:rPr lang="en-US" b="0" i="0" dirty="0" err="1">
                <a:solidFill>
                  <a:schemeClr val="tx1"/>
                </a:solidFill>
                <a:effectLst/>
                <a:latin typeface="ffa"/>
              </a:rPr>
              <a:t>Window.FEATURE_CONTENT_TRANSITIONS</a:t>
            </a:r>
            <a:r>
              <a:rPr lang="en-US" b="0" i="0" dirty="0">
                <a:solidFill>
                  <a:schemeClr val="tx1"/>
                </a:solidFill>
                <a:effectLst/>
                <a:latin typeface="ffa"/>
              </a:rPr>
              <a:t>)</a:t>
            </a:r>
          </a:p>
          <a:p>
            <a:pPr algn="l"/>
            <a:endParaRPr lang="en-US" dirty="0">
              <a:solidFill>
                <a:schemeClr val="tx1"/>
              </a:solidFill>
              <a:latin typeface="ffa"/>
            </a:endParaRPr>
          </a:p>
          <a:p>
            <a:pPr marL="171450" indent="-171450" algn="l">
              <a:buFont typeface="Arial" panose="020B0604020202020204" pitchFamily="34" charset="0"/>
              <a:buChar char="•"/>
            </a:pPr>
            <a:r>
              <a:rPr lang="fr-FR" b="0" i="0" dirty="0">
                <a:solidFill>
                  <a:schemeClr val="tx1"/>
                </a:solidFill>
                <a:effectLst/>
                <a:latin typeface="ffa"/>
              </a:rPr>
              <a:t>Ensuite, ajouter les transactions d'entrée et de sortie avec </a:t>
            </a:r>
            <a:r>
              <a:rPr lang="fr-FR" b="1" i="0" dirty="0" err="1">
                <a:solidFill>
                  <a:schemeClr val="tx1"/>
                </a:solidFill>
                <a:effectLst/>
                <a:latin typeface="ffa"/>
              </a:rPr>
              <a:t>window.enterTransition</a:t>
            </a:r>
            <a:r>
              <a:rPr lang="fr-FR" b="1" i="0" dirty="0">
                <a:solidFill>
                  <a:schemeClr val="tx1"/>
                </a:solidFill>
                <a:effectLst/>
                <a:latin typeface="ffa"/>
              </a:rPr>
              <a:t> </a:t>
            </a:r>
            <a:r>
              <a:rPr lang="fr-FR" b="0" i="0" dirty="0">
                <a:solidFill>
                  <a:schemeClr val="tx1"/>
                </a:solidFill>
                <a:effectLst/>
                <a:latin typeface="ffa"/>
              </a:rPr>
              <a:t>et </a:t>
            </a:r>
            <a:r>
              <a:rPr lang="fr-FR" b="1" i="0" dirty="0" err="1">
                <a:solidFill>
                  <a:schemeClr val="tx1"/>
                </a:solidFill>
                <a:effectLst/>
                <a:latin typeface="ffa"/>
              </a:rPr>
              <a:t>window.exitTransition</a:t>
            </a:r>
            <a:r>
              <a:rPr lang="fr-FR" b="0" i="0" dirty="0">
                <a:solidFill>
                  <a:schemeClr val="tx1"/>
                </a:solidFill>
                <a:effectLst/>
                <a:latin typeface="ffa"/>
              </a:rPr>
              <a:t>, respectivement. À partir du package </a:t>
            </a:r>
            <a:r>
              <a:rPr lang="fr-FR" b="0" i="0" dirty="0" err="1">
                <a:solidFill>
                  <a:schemeClr val="tx1"/>
                </a:solidFill>
                <a:effectLst/>
                <a:latin typeface="ffa"/>
              </a:rPr>
              <a:t>android.transition</a:t>
            </a:r>
            <a:r>
              <a:rPr lang="fr-FR" b="0" i="0" dirty="0">
                <a:solidFill>
                  <a:schemeClr val="tx1"/>
                </a:solidFill>
                <a:effectLst/>
                <a:latin typeface="ffa"/>
              </a:rPr>
              <a:t>, il est possible d'utiliser les transitions intégrées </a:t>
            </a:r>
            <a:r>
              <a:rPr lang="fr-FR" b="1" i="0" dirty="0" err="1">
                <a:solidFill>
                  <a:schemeClr val="tx1"/>
                </a:solidFill>
                <a:effectLst/>
                <a:latin typeface="ffa"/>
              </a:rPr>
              <a:t>Explode</a:t>
            </a:r>
            <a:r>
              <a:rPr lang="fr-FR" b="1" dirty="0">
                <a:solidFill>
                  <a:schemeClr val="tx1"/>
                </a:solidFill>
                <a:latin typeface="ffa"/>
              </a:rPr>
              <a:t>(),</a:t>
            </a:r>
            <a:r>
              <a:rPr lang="fr-FR" b="0" i="0" dirty="0">
                <a:solidFill>
                  <a:schemeClr val="tx1"/>
                </a:solidFill>
                <a:effectLst/>
                <a:latin typeface="ffa"/>
              </a:rPr>
              <a:t> </a:t>
            </a:r>
            <a:r>
              <a:rPr lang="fr-FR" b="1" dirty="0">
                <a:solidFill>
                  <a:schemeClr val="tx1"/>
                </a:solidFill>
                <a:latin typeface="ffa"/>
              </a:rPr>
              <a:t>Slide()</a:t>
            </a:r>
            <a:r>
              <a:rPr lang="fr-FR" b="0" i="0" dirty="0">
                <a:solidFill>
                  <a:schemeClr val="tx1"/>
                </a:solidFill>
                <a:effectLst/>
                <a:latin typeface="ffa"/>
              </a:rPr>
              <a:t> et </a:t>
            </a:r>
            <a:r>
              <a:rPr lang="fr-FR" b="1" dirty="0">
                <a:solidFill>
                  <a:schemeClr val="tx1"/>
                </a:solidFill>
                <a:latin typeface="ffa"/>
              </a:rPr>
              <a:t>Fade().</a:t>
            </a:r>
            <a:r>
              <a:rPr lang="fr-FR" b="0" i="0" dirty="0">
                <a:solidFill>
                  <a:schemeClr val="tx1"/>
                </a:solidFill>
                <a:effectLst/>
                <a:latin typeface="ffa"/>
              </a:rPr>
              <a:t> Par exemple, pour utiliser </a:t>
            </a:r>
            <a:r>
              <a:rPr lang="fr-FR" b="1" i="0" dirty="0" err="1">
                <a:solidFill>
                  <a:schemeClr val="tx1"/>
                </a:solidFill>
                <a:effectLst/>
                <a:latin typeface="ffa"/>
              </a:rPr>
              <a:t>Explode</a:t>
            </a:r>
            <a:r>
              <a:rPr lang="fr-FR" b="1" i="0" dirty="0">
                <a:solidFill>
                  <a:schemeClr val="tx1"/>
                </a:solidFill>
                <a:effectLst/>
                <a:latin typeface="ffa"/>
              </a:rPr>
              <a:t>() </a:t>
            </a:r>
            <a:r>
              <a:rPr lang="fr-FR" b="0" i="0" dirty="0">
                <a:solidFill>
                  <a:schemeClr val="tx1"/>
                </a:solidFill>
                <a:effectLst/>
                <a:latin typeface="ffa"/>
              </a:rPr>
              <a:t>comme transition d'entrée et </a:t>
            </a:r>
            <a:r>
              <a:rPr lang="fr-FR" b="1" i="0" dirty="0">
                <a:solidFill>
                  <a:schemeClr val="tx1"/>
                </a:solidFill>
                <a:effectLst/>
                <a:latin typeface="ffa"/>
              </a:rPr>
              <a:t>Slide() </a:t>
            </a:r>
            <a:r>
              <a:rPr lang="fr-FR" b="0" i="0" dirty="0">
                <a:solidFill>
                  <a:schemeClr val="tx1"/>
                </a:solidFill>
                <a:effectLst/>
                <a:latin typeface="ffa"/>
              </a:rPr>
              <a:t>comme transition de sortie, il suffit d'ajouter le code suivant :</a:t>
            </a:r>
            <a:endParaRPr lang="en-US" b="0" i="0" dirty="0">
              <a:solidFill>
                <a:schemeClr val="tx1"/>
              </a:solidFill>
              <a:effectLst/>
              <a:latin typeface="ffa"/>
            </a:endParaRPr>
          </a:p>
          <a:p>
            <a:pPr algn="l"/>
            <a:r>
              <a:rPr lang="fr-FR" b="0" i="0" dirty="0">
                <a:solidFill>
                  <a:schemeClr val="tx1"/>
                </a:solidFill>
                <a:effectLst/>
                <a:latin typeface="ffa"/>
              </a:rPr>
              <a:t>     </a:t>
            </a:r>
            <a:r>
              <a:rPr lang="fr-FR" b="0" i="0" dirty="0" err="1">
                <a:solidFill>
                  <a:schemeClr val="tx1"/>
                </a:solidFill>
                <a:effectLst/>
                <a:latin typeface="ffa"/>
              </a:rPr>
              <a:t>window.enterTransition</a:t>
            </a:r>
            <a:r>
              <a:rPr lang="fr-FR" b="0" i="0" dirty="0">
                <a:solidFill>
                  <a:schemeClr val="tx1"/>
                </a:solidFill>
                <a:effectLst/>
                <a:latin typeface="ffa"/>
              </a:rPr>
              <a:t> = </a:t>
            </a:r>
            <a:r>
              <a:rPr lang="fr-FR" b="0" i="0" dirty="0" err="1">
                <a:solidFill>
                  <a:schemeClr val="tx1"/>
                </a:solidFill>
                <a:effectLst/>
                <a:latin typeface="ffa"/>
              </a:rPr>
              <a:t>Explode</a:t>
            </a:r>
            <a:r>
              <a:rPr lang="fr-FR" b="0" i="0" dirty="0">
                <a:solidFill>
                  <a:schemeClr val="tx1"/>
                </a:solidFill>
                <a:effectLst/>
                <a:latin typeface="ffa"/>
              </a:rPr>
              <a:t>()</a:t>
            </a:r>
          </a:p>
          <a:p>
            <a:pPr algn="l"/>
            <a:r>
              <a:rPr lang="fr-FR" b="0" i="0" dirty="0">
                <a:solidFill>
                  <a:schemeClr val="tx1"/>
                </a:solidFill>
                <a:effectLst/>
                <a:latin typeface="ffa"/>
              </a:rPr>
              <a:t>     </a:t>
            </a:r>
            <a:r>
              <a:rPr lang="fr-FR" b="0" i="0" dirty="0" err="1">
                <a:solidFill>
                  <a:schemeClr val="tx1"/>
                </a:solidFill>
                <a:effectLst/>
                <a:latin typeface="ffa"/>
              </a:rPr>
              <a:t>window.exitTransition</a:t>
            </a:r>
            <a:r>
              <a:rPr lang="fr-FR" b="0" i="0" dirty="0">
                <a:solidFill>
                  <a:schemeClr val="tx1"/>
                </a:solidFill>
                <a:effectLst/>
                <a:latin typeface="ffa"/>
              </a:rPr>
              <a:t> = Slide()</a:t>
            </a:r>
          </a:p>
          <a:p>
            <a:pPr algn="l"/>
            <a:endParaRPr lang="fr-FR" dirty="0">
              <a:solidFill>
                <a:schemeClr val="tx1"/>
              </a:solidFill>
              <a:latin typeface="ffa"/>
            </a:endParaRPr>
          </a:p>
          <a:p>
            <a:pPr algn="l"/>
            <a:r>
              <a:rPr lang="fr-FR" b="0" i="0" dirty="0">
                <a:solidFill>
                  <a:schemeClr val="tx1"/>
                </a:solidFill>
                <a:effectLst/>
                <a:latin typeface="ffa"/>
              </a:rPr>
              <a:t>Il ne faut pas oublier d'inclure dans ces appels une vérification de </a:t>
            </a:r>
            <a:r>
              <a:rPr lang="fr-FR" b="0" i="0" dirty="0" err="1">
                <a:solidFill>
                  <a:schemeClr val="tx1"/>
                </a:solidFill>
                <a:effectLst/>
                <a:latin typeface="ffa"/>
              </a:rPr>
              <a:t>Build.VERSION.SDK_INT</a:t>
            </a:r>
            <a:r>
              <a:rPr lang="fr-FR" b="0" i="0" dirty="0">
                <a:solidFill>
                  <a:schemeClr val="tx1"/>
                </a:solidFill>
                <a:effectLst/>
                <a:latin typeface="ffa"/>
              </a:rPr>
              <a:t> &gt;= </a:t>
            </a:r>
            <a:r>
              <a:rPr lang="fr-FR" b="0" i="0" dirty="0" err="1">
                <a:solidFill>
                  <a:schemeClr val="tx1"/>
                </a:solidFill>
                <a:effectLst/>
                <a:latin typeface="ffa"/>
              </a:rPr>
              <a:t>Build.VERSION_CODES.LOLLIPOP</a:t>
            </a:r>
            <a:r>
              <a:rPr lang="fr-FR" b="0" i="0" dirty="0">
                <a:solidFill>
                  <a:schemeClr val="tx1"/>
                </a:solidFill>
                <a:effectLst/>
                <a:latin typeface="ffa"/>
              </a:rPr>
              <a:t> si le SDK minimum supporté par l’application est inférieur à 21.</a:t>
            </a:r>
          </a:p>
          <a:p>
            <a:pPr algn="l"/>
            <a:endParaRPr lang="en-US" b="0" i="0" dirty="0">
              <a:solidFill>
                <a:schemeClr val="tx1"/>
              </a:solidFill>
              <a:effectLst/>
              <a:latin typeface="ffa"/>
            </a:endParaRPr>
          </a:p>
          <a:p>
            <a:br>
              <a:rPr lang="en-US" dirty="0">
                <a:solidFill>
                  <a:schemeClr val="tx1"/>
                </a:solidFill>
              </a:rPr>
            </a:b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Ajout de transitions d'activité via Code</a:t>
            </a:r>
          </a:p>
        </p:txBody>
      </p:sp>
      <p:sp>
        <p:nvSpPr>
          <p:cNvPr id="4" name="Content Placeholder 3">
            <a:extLst>
              <a:ext uri="{FF2B5EF4-FFF2-40B4-BE49-F238E27FC236}">
                <a16:creationId xmlns:a16="http://schemas.microsoft.com/office/drawing/2014/main" id="{F3E0D612-98CB-C7E2-5BE7-9820C243DB37}"/>
              </a:ext>
            </a:extLst>
          </p:cNvPr>
          <p:cNvSpPr>
            <a:spLocks noGrp="1"/>
          </p:cNvSpPr>
          <p:nvPr>
            <p:ph sz="quarter" idx="14"/>
          </p:nvPr>
        </p:nvSpPr>
        <p:spPr/>
        <p:txBody>
          <a:bodyPr/>
          <a:lstStyle/>
          <a:p>
            <a:r>
              <a:rPr lang="fr-FR" dirty="0">
                <a:solidFill>
                  <a:schemeClr val="tx1"/>
                </a:solidFill>
              </a:rPr>
              <a:t>Une fois les transitions d'activité ajoutées à une activité (soit par XML, soit par codage), il est possible d'activer la transition à l'ouverture de l'activité. Au lieu de l'appel </a:t>
            </a:r>
            <a:r>
              <a:rPr lang="fr-FR" b="1" dirty="0" err="1">
                <a:solidFill>
                  <a:schemeClr val="tx1"/>
                </a:solidFill>
              </a:rPr>
              <a:t>startActivity</a:t>
            </a:r>
            <a:r>
              <a:rPr lang="fr-FR" b="1" dirty="0">
                <a:solidFill>
                  <a:schemeClr val="tx1"/>
                </a:solidFill>
              </a:rPr>
              <a:t>(</a:t>
            </a:r>
            <a:r>
              <a:rPr lang="fr-FR" b="1" dirty="0" err="1">
                <a:solidFill>
                  <a:schemeClr val="tx1"/>
                </a:solidFill>
              </a:rPr>
              <a:t>intent</a:t>
            </a:r>
            <a:r>
              <a:rPr lang="fr-FR" b="1" dirty="0">
                <a:solidFill>
                  <a:schemeClr val="tx1"/>
                </a:solidFill>
              </a:rPr>
              <a:t>)</a:t>
            </a:r>
            <a:r>
              <a:rPr lang="fr-FR" dirty="0">
                <a:solidFill>
                  <a:schemeClr val="tx1"/>
                </a:solidFill>
              </a:rPr>
              <a:t>, il faut passer un bundle avec l'animation de la transition. Pour ce faire, démarrer l'activité avec le code suivant :</a:t>
            </a:r>
          </a:p>
          <a:p>
            <a:pPr algn="l"/>
            <a:r>
              <a:rPr lang="en-US" b="0" i="0" dirty="0">
                <a:solidFill>
                  <a:schemeClr val="tx1"/>
                </a:solidFill>
                <a:effectLst/>
                <a:latin typeface="ffa"/>
              </a:rPr>
              <a:t>   </a:t>
            </a:r>
            <a:r>
              <a:rPr lang="en-US" b="0" i="0" dirty="0" err="1">
                <a:solidFill>
                  <a:schemeClr val="tx1"/>
                </a:solidFill>
                <a:effectLst/>
                <a:latin typeface="ffa"/>
              </a:rPr>
              <a:t>startActivity</a:t>
            </a:r>
            <a:r>
              <a:rPr lang="en-US" b="0" i="0" dirty="0">
                <a:solidFill>
                  <a:schemeClr val="tx1"/>
                </a:solidFill>
                <a:effectLst/>
                <a:latin typeface="ffa"/>
              </a:rPr>
              <a:t>(</a:t>
            </a:r>
            <a:r>
              <a:rPr lang="en-US" b="0" i="0" dirty="0" err="1">
                <a:solidFill>
                  <a:schemeClr val="tx1"/>
                </a:solidFill>
                <a:effectLst/>
                <a:latin typeface="ffa"/>
              </a:rPr>
              <a:t>intent,ActivityOptions</a:t>
            </a:r>
            <a:r>
              <a:rPr lang="en-US" b="0" i="0" dirty="0">
                <a:solidFill>
                  <a:schemeClr val="tx1"/>
                </a:solidFill>
                <a:effectLst/>
                <a:latin typeface="ffa"/>
              </a:rPr>
              <a:t> </a:t>
            </a:r>
          </a:p>
          <a:p>
            <a:pPr algn="l"/>
            <a:r>
              <a:rPr lang="en-US" b="0" i="0" dirty="0">
                <a:solidFill>
                  <a:schemeClr val="tx1"/>
                </a:solidFill>
                <a:effectLst/>
                <a:latin typeface="ffa"/>
              </a:rPr>
              <a:t>    .</a:t>
            </a:r>
            <a:r>
              <a:rPr lang="en-US" b="0" i="0" dirty="0" err="1">
                <a:solidFill>
                  <a:schemeClr val="tx1"/>
                </a:solidFill>
                <a:effectLst/>
                <a:latin typeface="ffa"/>
              </a:rPr>
              <a:t>makeSceneTransitionAnimation</a:t>
            </a:r>
            <a:r>
              <a:rPr lang="en-US" b="0" i="0" dirty="0">
                <a:solidFill>
                  <a:schemeClr val="tx1"/>
                </a:solidFill>
                <a:effectLst/>
                <a:latin typeface="ffa"/>
              </a:rPr>
              <a:t>(this).</a:t>
            </a:r>
            <a:r>
              <a:rPr lang="en-US" b="0" i="0" dirty="0" err="1">
                <a:solidFill>
                  <a:schemeClr val="tx1"/>
                </a:solidFill>
                <a:effectLst/>
                <a:latin typeface="ffa"/>
              </a:rPr>
              <a:t>toBundle</a:t>
            </a:r>
            <a:r>
              <a:rPr lang="en-US" b="0" i="0" dirty="0">
                <a:solidFill>
                  <a:schemeClr val="tx1"/>
                </a:solidFill>
                <a:effectLst/>
                <a:latin typeface="ffa"/>
              </a:rPr>
              <a:t>())</a:t>
            </a:r>
            <a:endParaRPr lang="en-US" dirty="0">
              <a:solidFill>
                <a:schemeClr val="tx1"/>
              </a:solidFill>
              <a:latin typeface="ffa"/>
            </a:endParaRPr>
          </a:p>
          <a:p>
            <a:pPr algn="l"/>
            <a:endParaRPr lang="en-US" b="0" i="0" dirty="0">
              <a:solidFill>
                <a:schemeClr val="tx1"/>
              </a:solidFill>
              <a:effectLst/>
              <a:latin typeface="ffa"/>
            </a:endParaRPr>
          </a:p>
          <a:p>
            <a:pPr algn="l"/>
            <a:r>
              <a:rPr lang="fr-FR" b="0" i="0" dirty="0">
                <a:solidFill>
                  <a:schemeClr val="tx1"/>
                </a:solidFill>
                <a:effectLst/>
                <a:latin typeface="ffa"/>
              </a:rPr>
              <a:t>L'argument </a:t>
            </a:r>
            <a:r>
              <a:rPr lang="fr-FR" b="0" i="0" dirty="0" err="1">
                <a:solidFill>
                  <a:schemeClr val="tx1"/>
                </a:solidFill>
                <a:effectLst/>
                <a:latin typeface="ffa"/>
              </a:rPr>
              <a:t>ActivityOptions.makeSceneTransitionAnimation</a:t>
            </a:r>
            <a:r>
              <a:rPr lang="fr-FR" b="0" i="0" dirty="0">
                <a:solidFill>
                  <a:schemeClr val="tx1"/>
                </a:solidFill>
                <a:effectLst/>
                <a:latin typeface="ffa"/>
              </a:rPr>
              <a:t>(</a:t>
            </a:r>
            <a:r>
              <a:rPr lang="fr-FR" b="0" i="0" dirty="0" err="1">
                <a:solidFill>
                  <a:schemeClr val="tx1"/>
                </a:solidFill>
                <a:effectLst/>
                <a:latin typeface="ffa"/>
              </a:rPr>
              <a:t>this</a:t>
            </a:r>
            <a:r>
              <a:rPr lang="fr-FR" b="0" i="0" dirty="0">
                <a:solidFill>
                  <a:schemeClr val="tx1"/>
                </a:solidFill>
                <a:effectLst/>
                <a:latin typeface="ffa"/>
              </a:rPr>
              <a:t>).</a:t>
            </a:r>
            <a:r>
              <a:rPr lang="fr-FR" b="0" i="0" dirty="0" err="1">
                <a:solidFill>
                  <a:schemeClr val="tx1"/>
                </a:solidFill>
                <a:effectLst/>
                <a:latin typeface="ffa"/>
              </a:rPr>
              <a:t>toBundle</a:t>
            </a:r>
            <a:r>
              <a:rPr lang="fr-FR" b="0" i="0" dirty="0">
                <a:solidFill>
                  <a:schemeClr val="tx1"/>
                </a:solidFill>
                <a:effectLst/>
                <a:latin typeface="ffa"/>
              </a:rPr>
              <a:t>() va créer un bundle avec la transition d'entrée et de sortie spécifiée dans l'activité (via XML ou avec du code).</a:t>
            </a:r>
            <a:endParaRPr lang="en-US" b="0" i="0" dirty="0">
              <a:solidFill>
                <a:schemeClr val="tx1"/>
              </a:solidFill>
              <a:effectLst/>
              <a:latin typeface="ffa"/>
            </a:endParaRPr>
          </a:p>
          <a:p>
            <a:endParaRPr lang="fr-FR" dirty="0">
              <a:solidFill>
                <a:schemeClr val="tx1"/>
              </a:solidFill>
            </a:endParaRPr>
          </a:p>
        </p:txBody>
      </p:sp>
      <p:sp>
        <p:nvSpPr>
          <p:cNvPr id="5" name="Content Placeholder 4">
            <a:extLst>
              <a:ext uri="{FF2B5EF4-FFF2-40B4-BE49-F238E27FC236}">
                <a16:creationId xmlns:a16="http://schemas.microsoft.com/office/drawing/2014/main" id="{1DC714B9-A0DB-96C3-29A7-E90D45C46E7A}"/>
              </a:ext>
            </a:extLst>
          </p:cNvPr>
          <p:cNvSpPr>
            <a:spLocks noGrp="1"/>
          </p:cNvSpPr>
          <p:nvPr>
            <p:ph sz="quarter" idx="15"/>
          </p:nvPr>
        </p:nvSpPr>
        <p:spPr/>
        <p:txBody>
          <a:bodyPr/>
          <a:lstStyle/>
          <a:p>
            <a:r>
              <a:rPr lang="fr-FR" dirty="0"/>
              <a:t>Démarrer une activité avec une transition d'activité</a:t>
            </a:r>
          </a:p>
        </p:txBody>
      </p:sp>
    </p:spTree>
    <p:extLst>
      <p:ext uri="{BB962C8B-B14F-4D97-AF65-F5344CB8AC3E}">
        <p14:creationId xmlns:p14="http://schemas.microsoft.com/office/powerpoint/2010/main" val="244945652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Utilisation des transitions customisées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228600" indent="-228600">
              <a:buFont typeface="+mj-lt"/>
              <a:buAutoNum type="arabicPeriod"/>
            </a:pPr>
            <a:r>
              <a:rPr lang="fr-FR" dirty="0">
                <a:solidFill>
                  <a:schemeClr val="tx1"/>
                </a:solidFill>
              </a:rPr>
              <a:t>Il arrive qu'une application passe d'une activité à une autre, et qu'un élément commun soit présent dans les deux activités. Dans une application de cinéma, par exemple, une activité contenant une liste de films (avec une image miniature) peut ouvrir une nouvelle activité avec les détails du film sélectionné, ainsi qu'une image en taille réelle en haut. L'ajout d'une transition d'élément partagé pour l'image permettra de lier la vignette de l'activité de la liste à l'image de l'activité des détails. La transition d'élément partagé comporte deux parties : la transition d'entrée et la transition de sortie. Ces transitions peuvent être réalisées par le biais de XML ou de code. La première étape consiste à activer une transition de contenu de fenêtre. Pour cela, il suffit d'ajouter le thème de l'activité à themes.xml avec les éléments suivants :</a:t>
            </a:r>
          </a:p>
          <a:p>
            <a:r>
              <a:rPr lang="en-US" b="1" i="0" dirty="0">
                <a:solidFill>
                  <a:schemeClr val="tx1"/>
                </a:solidFill>
                <a:effectLst/>
                <a:latin typeface="ffa"/>
              </a:rPr>
              <a:t>     &lt;item name="</a:t>
            </a:r>
            <a:r>
              <a:rPr lang="en-US" b="1" i="0" dirty="0" err="1">
                <a:solidFill>
                  <a:schemeClr val="tx1"/>
                </a:solidFill>
                <a:effectLst/>
                <a:latin typeface="ffa"/>
              </a:rPr>
              <a:t>android:windowContentTransitions</a:t>
            </a:r>
            <a:r>
              <a:rPr lang="en-US" b="1" i="0" dirty="0">
                <a:solidFill>
                  <a:schemeClr val="tx1"/>
                </a:solidFill>
                <a:effectLst/>
                <a:latin typeface="ffa"/>
              </a:rPr>
              <a:t>"&gt;true&lt;/item&gt;</a:t>
            </a:r>
          </a:p>
          <a:p>
            <a:pPr marL="180975"/>
            <a:r>
              <a:rPr lang="fr-FR" dirty="0">
                <a:solidFill>
                  <a:schemeClr val="tx1"/>
                </a:solidFill>
              </a:rPr>
              <a:t>Il est possible de le faire de manière programmatique en appelant la fonction suivante dans votre activité avant l'appel à </a:t>
            </a:r>
            <a:r>
              <a:rPr lang="fr-FR" b="1" dirty="0" err="1">
                <a:solidFill>
                  <a:schemeClr val="tx1"/>
                </a:solidFill>
              </a:rPr>
              <a:t>setContentView</a:t>
            </a:r>
            <a:r>
              <a:rPr lang="fr-FR" b="1" dirty="0">
                <a:solidFill>
                  <a:schemeClr val="tx1"/>
                </a:solidFill>
              </a:rPr>
              <a:t>() </a:t>
            </a:r>
            <a:r>
              <a:rPr lang="fr-FR" dirty="0">
                <a:solidFill>
                  <a:schemeClr val="tx1"/>
                </a:solidFill>
              </a:rPr>
              <a:t>:</a:t>
            </a:r>
          </a:p>
          <a:p>
            <a:pPr algn="l"/>
            <a:r>
              <a:rPr lang="en-US" b="1" i="0" dirty="0">
                <a:solidFill>
                  <a:schemeClr val="tx1"/>
                </a:solidFill>
                <a:effectLst/>
                <a:latin typeface="ffa"/>
              </a:rPr>
              <a:t>      </a:t>
            </a:r>
            <a:r>
              <a:rPr lang="en-US" b="1" i="0" dirty="0" err="1">
                <a:solidFill>
                  <a:schemeClr val="tx1"/>
                </a:solidFill>
                <a:effectLst/>
                <a:latin typeface="ffa"/>
              </a:rPr>
              <a:t>window.requestFeature</a:t>
            </a:r>
            <a:r>
              <a:rPr lang="en-US" b="1" i="0" dirty="0">
                <a:solidFill>
                  <a:schemeClr val="tx1"/>
                </a:solidFill>
                <a:effectLst/>
                <a:latin typeface="ffa"/>
              </a:rPr>
              <a:t>(</a:t>
            </a:r>
            <a:r>
              <a:rPr lang="en-US" b="1" i="0" dirty="0" err="1">
                <a:solidFill>
                  <a:schemeClr val="tx1"/>
                </a:solidFill>
                <a:effectLst/>
                <a:latin typeface="ffa"/>
              </a:rPr>
              <a:t>Window.FEATURE_CONTENT_TRANSITIONS</a:t>
            </a:r>
            <a:r>
              <a:rPr lang="en-US" b="1" i="0" dirty="0">
                <a:solidFill>
                  <a:schemeClr val="tx1"/>
                </a:solidFill>
                <a:effectLst/>
                <a:latin typeface="ffa"/>
              </a:rPr>
              <a:t>)</a:t>
            </a:r>
          </a:p>
          <a:p>
            <a:pPr marL="180975"/>
            <a:r>
              <a:rPr lang="fr-FR" dirty="0">
                <a:solidFill>
                  <a:schemeClr val="tx1"/>
                </a:solidFill>
              </a:rPr>
              <a:t>L'attribut </a:t>
            </a:r>
            <a:r>
              <a:rPr lang="fr-FR" b="1" dirty="0" err="1">
                <a:solidFill>
                  <a:schemeClr val="tx1"/>
                </a:solidFill>
              </a:rPr>
              <a:t>android:windowContentTransitions</a:t>
            </a:r>
            <a:r>
              <a:rPr lang="fr-FR" b="1" dirty="0">
                <a:solidFill>
                  <a:schemeClr val="tx1"/>
                </a:solidFill>
              </a:rPr>
              <a:t> </a:t>
            </a:r>
            <a:r>
              <a:rPr lang="fr-FR" dirty="0">
                <a:solidFill>
                  <a:schemeClr val="tx1"/>
                </a:solidFill>
              </a:rPr>
              <a:t>avec une valeur </a:t>
            </a:r>
            <a:r>
              <a:rPr lang="fr-FR" b="1" dirty="0" err="1">
                <a:solidFill>
                  <a:schemeClr val="tx1"/>
                </a:solidFill>
              </a:rPr>
              <a:t>true</a:t>
            </a:r>
            <a:r>
              <a:rPr lang="fr-FR" dirty="0">
                <a:solidFill>
                  <a:schemeClr val="tx1"/>
                </a:solidFill>
              </a:rPr>
              <a:t> et </a:t>
            </a:r>
            <a:r>
              <a:rPr lang="fr-FR" b="1" dirty="0" err="1">
                <a:solidFill>
                  <a:schemeClr val="tx1"/>
                </a:solidFill>
              </a:rPr>
              <a:t>window.requestFeature</a:t>
            </a:r>
            <a:r>
              <a:rPr lang="fr-FR" b="1" dirty="0">
                <a:solidFill>
                  <a:schemeClr val="tx1"/>
                </a:solidFill>
              </a:rPr>
              <a:t>(</a:t>
            </a:r>
            <a:r>
              <a:rPr lang="fr-FR" b="1" dirty="0" err="1">
                <a:solidFill>
                  <a:schemeClr val="tx1"/>
                </a:solidFill>
              </a:rPr>
              <a:t>Window.FEATURE_CONTENT_TRANSITIONS</a:t>
            </a:r>
            <a:r>
              <a:rPr lang="fr-FR" b="1" dirty="0">
                <a:solidFill>
                  <a:schemeClr val="tx1"/>
                </a:solidFill>
              </a:rPr>
              <a:t>) </a:t>
            </a:r>
            <a:r>
              <a:rPr lang="fr-FR" dirty="0">
                <a:solidFill>
                  <a:schemeClr val="tx1"/>
                </a:solidFill>
              </a:rPr>
              <a:t>activera la transition du contenu de la fenêtre.</a:t>
            </a:r>
            <a:endParaRPr lang="en-US" dirty="0">
              <a:solidFill>
                <a:schemeClr val="tx1"/>
              </a:solidFill>
            </a:endParaRPr>
          </a:p>
          <a:p>
            <a:br>
              <a:rPr lang="en-US" dirty="0">
                <a:solidFill>
                  <a:schemeClr val="tx1"/>
                </a:solidFill>
              </a:rPr>
            </a:b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Ajouter une transition d'élément partagé</a:t>
            </a:r>
          </a:p>
        </p:txBody>
      </p:sp>
      <p:sp>
        <p:nvSpPr>
          <p:cNvPr id="6" name="Content Placeholder 5">
            <a:extLst>
              <a:ext uri="{FF2B5EF4-FFF2-40B4-BE49-F238E27FC236}">
                <a16:creationId xmlns:a16="http://schemas.microsoft.com/office/drawing/2014/main" id="{4C41EFA7-B4D6-637D-CC45-04457AC84A6E}"/>
              </a:ext>
            </a:extLst>
          </p:cNvPr>
          <p:cNvSpPr>
            <a:spLocks noGrp="1"/>
          </p:cNvSpPr>
          <p:nvPr>
            <p:ph sz="quarter" idx="14"/>
          </p:nvPr>
        </p:nvSpPr>
        <p:spPr/>
        <p:txBody>
          <a:bodyPr/>
          <a:lstStyle/>
          <a:p>
            <a:pPr marL="228600" indent="-228600">
              <a:buFont typeface="+mj-lt"/>
              <a:buAutoNum type="arabicPeriod" startAt="2"/>
            </a:pPr>
            <a:r>
              <a:rPr lang="fr-FR" dirty="0">
                <a:solidFill>
                  <a:schemeClr val="tx1"/>
                </a:solidFill>
              </a:rPr>
              <a:t>Ensuite, il est possible d'ajouter l'élément partagé enter transition et l'élément partagé exit transition. Si les fichiers </a:t>
            </a:r>
            <a:r>
              <a:rPr lang="fr-FR" b="1" dirty="0">
                <a:solidFill>
                  <a:schemeClr val="tx1"/>
                </a:solidFill>
              </a:rPr>
              <a:t>enter_transition.xml </a:t>
            </a:r>
            <a:r>
              <a:rPr lang="fr-FR" dirty="0">
                <a:solidFill>
                  <a:schemeClr val="tx1"/>
                </a:solidFill>
              </a:rPr>
              <a:t>et </a:t>
            </a:r>
            <a:r>
              <a:rPr lang="fr-FR" b="1" dirty="0">
                <a:solidFill>
                  <a:schemeClr val="tx1"/>
                </a:solidFill>
              </a:rPr>
              <a:t>exit_transition.xml </a:t>
            </a:r>
            <a:r>
              <a:rPr lang="fr-FR" dirty="0">
                <a:solidFill>
                  <a:schemeClr val="tx1"/>
                </a:solidFill>
              </a:rPr>
              <a:t>se trouvent dans le répertoire </a:t>
            </a:r>
            <a:r>
              <a:rPr lang="fr-FR" b="1" dirty="0" err="1">
                <a:solidFill>
                  <a:schemeClr val="tx1"/>
                </a:solidFill>
              </a:rPr>
              <a:t>res</a:t>
            </a:r>
            <a:r>
              <a:rPr lang="fr-FR" b="1" dirty="0">
                <a:solidFill>
                  <a:schemeClr val="tx1"/>
                </a:solidFill>
              </a:rPr>
              <a:t>/transitions</a:t>
            </a:r>
            <a:r>
              <a:rPr lang="fr-FR" dirty="0">
                <a:solidFill>
                  <a:schemeClr val="tx1"/>
                </a:solidFill>
              </a:rPr>
              <a:t>, il suffit d'ajouter l'attribut de style suivant pour ajouter l'élément partagé enter transition :</a:t>
            </a:r>
          </a:p>
          <a:p>
            <a:pPr algn="l"/>
            <a:r>
              <a:rPr lang="fr-FR" b="1" i="0" dirty="0">
                <a:solidFill>
                  <a:schemeClr val="tx1"/>
                </a:solidFill>
                <a:effectLst/>
                <a:latin typeface="ffa"/>
              </a:rPr>
              <a:t>     &lt;item </a:t>
            </a:r>
            <a:r>
              <a:rPr lang="fr-FR" b="1" i="0" dirty="0" err="1">
                <a:solidFill>
                  <a:schemeClr val="tx1"/>
                </a:solidFill>
                <a:effectLst/>
                <a:latin typeface="ffa"/>
              </a:rPr>
              <a:t>name</a:t>
            </a:r>
            <a:r>
              <a:rPr lang="fr-FR" b="1" i="0" dirty="0">
                <a:solidFill>
                  <a:schemeClr val="tx1"/>
                </a:solidFill>
                <a:effectLst/>
                <a:latin typeface="ffa"/>
              </a:rPr>
              <a:t>="</a:t>
            </a:r>
            <a:r>
              <a:rPr lang="fr-FR" b="1" i="0" dirty="0" err="1">
                <a:solidFill>
                  <a:schemeClr val="tx1"/>
                </a:solidFill>
                <a:effectLst/>
                <a:latin typeface="ffa"/>
              </a:rPr>
              <a:t>android:windowSharedElementEnterTransition</a:t>
            </a:r>
            <a:r>
              <a:rPr lang="fr-FR" b="1" i="0" dirty="0">
                <a:solidFill>
                  <a:schemeClr val="tx1"/>
                </a:solidFill>
                <a:effectLst/>
                <a:latin typeface="ffa"/>
              </a:rPr>
              <a:t>"&gt; </a:t>
            </a:r>
          </a:p>
          <a:p>
            <a:pPr algn="l"/>
            <a:r>
              <a:rPr lang="fr-FR" b="1" i="0" dirty="0">
                <a:solidFill>
                  <a:schemeClr val="tx1"/>
                </a:solidFill>
                <a:effectLst/>
                <a:latin typeface="ffa"/>
              </a:rPr>
              <a:t>           @transition/enter_transition&lt;/item&gt;</a:t>
            </a:r>
          </a:p>
          <a:p>
            <a:pPr indent="265113" algn="l"/>
            <a:r>
              <a:rPr lang="fr-FR" dirty="0">
                <a:solidFill>
                  <a:schemeClr val="tx1"/>
                </a:solidFill>
              </a:rPr>
              <a:t>Il est aussi possible de le faire par code avec les lignes suivantes :</a:t>
            </a:r>
          </a:p>
          <a:p>
            <a:pPr algn="l"/>
            <a:r>
              <a:rPr lang="fr-FR" b="1" dirty="0">
                <a:solidFill>
                  <a:schemeClr val="tx1"/>
                </a:solidFill>
                <a:latin typeface="ffe"/>
              </a:rPr>
              <a:t>     v</a:t>
            </a:r>
            <a:r>
              <a:rPr lang="fr-FR" b="1" i="0" dirty="0">
                <a:solidFill>
                  <a:schemeClr val="tx1"/>
                </a:solidFill>
                <a:effectLst/>
                <a:latin typeface="ffe"/>
              </a:rPr>
              <a:t>al </a:t>
            </a:r>
            <a:r>
              <a:rPr lang="fr-FR" b="1" i="0" dirty="0" err="1">
                <a:solidFill>
                  <a:schemeClr val="tx1"/>
                </a:solidFill>
                <a:effectLst/>
                <a:latin typeface="ffe"/>
              </a:rPr>
              <a:t>enterTransition</a:t>
            </a:r>
            <a:r>
              <a:rPr lang="fr-FR" b="1" dirty="0">
                <a:solidFill>
                  <a:schemeClr val="tx1"/>
                </a:solidFill>
                <a:latin typeface="ffe"/>
              </a:rPr>
              <a:t> </a:t>
            </a:r>
            <a:r>
              <a:rPr lang="fr-FR" b="1" i="0" dirty="0">
                <a:solidFill>
                  <a:schemeClr val="tx1"/>
                </a:solidFill>
                <a:effectLst/>
                <a:latin typeface="ffe"/>
              </a:rPr>
              <a:t>= </a:t>
            </a:r>
            <a:r>
              <a:rPr lang="fr-FR" b="1" i="0" dirty="0" err="1">
                <a:solidFill>
                  <a:schemeClr val="tx1"/>
                </a:solidFill>
                <a:effectLst/>
                <a:latin typeface="ffe"/>
              </a:rPr>
              <a:t>TransitionInfater.from</a:t>
            </a:r>
            <a:r>
              <a:rPr lang="fr-FR" b="1" i="0" dirty="0">
                <a:solidFill>
                  <a:schemeClr val="tx1"/>
                </a:solidFill>
                <a:effectLst/>
                <a:latin typeface="ffe"/>
              </a:rPr>
              <a:t>(</a:t>
            </a:r>
            <a:r>
              <a:rPr lang="fr-FR" b="1" i="0" dirty="0" err="1">
                <a:solidFill>
                  <a:schemeClr val="tx1"/>
                </a:solidFill>
                <a:effectLst/>
                <a:latin typeface="ffe"/>
              </a:rPr>
              <a:t>this</a:t>
            </a:r>
            <a:r>
              <a:rPr lang="fr-FR" b="1" i="0" dirty="0">
                <a:solidFill>
                  <a:schemeClr val="tx1"/>
                </a:solidFill>
                <a:effectLst/>
                <a:latin typeface="ffe"/>
              </a:rPr>
              <a:t>)</a:t>
            </a:r>
          </a:p>
          <a:p>
            <a:pPr algn="l"/>
            <a:r>
              <a:rPr lang="fr-FR" b="1" dirty="0">
                <a:solidFill>
                  <a:schemeClr val="tx1"/>
                </a:solidFill>
                <a:latin typeface="ffa"/>
              </a:rPr>
              <a:t>       .</a:t>
            </a:r>
            <a:r>
              <a:rPr lang="fr-FR" b="1" i="0" dirty="0" err="1">
                <a:solidFill>
                  <a:schemeClr val="tx1"/>
                </a:solidFill>
                <a:effectLst/>
                <a:latin typeface="ffe"/>
              </a:rPr>
              <a:t>infateTransition</a:t>
            </a:r>
            <a:r>
              <a:rPr lang="fr-FR" b="1" i="0" dirty="0">
                <a:solidFill>
                  <a:schemeClr val="tx1"/>
                </a:solidFill>
                <a:effectLst/>
                <a:latin typeface="ffe"/>
              </a:rPr>
              <a:t>(</a:t>
            </a:r>
            <a:r>
              <a:rPr lang="fr-FR" b="1" i="0" dirty="0" err="1">
                <a:solidFill>
                  <a:schemeClr val="tx1"/>
                </a:solidFill>
                <a:effectLst/>
                <a:latin typeface="ffe"/>
              </a:rPr>
              <a:t>R.transition.enter_transition</a:t>
            </a:r>
            <a:r>
              <a:rPr lang="fr-FR" b="1" i="0" dirty="0">
                <a:solidFill>
                  <a:schemeClr val="tx1"/>
                </a:solidFill>
                <a:effectLst/>
                <a:latin typeface="ffe"/>
              </a:rPr>
              <a:t>)</a:t>
            </a:r>
          </a:p>
          <a:p>
            <a:pPr algn="l"/>
            <a:r>
              <a:rPr lang="fr-FR" b="1" i="0" dirty="0">
                <a:solidFill>
                  <a:schemeClr val="tx1"/>
                </a:solidFill>
                <a:effectLst/>
                <a:latin typeface="ffa"/>
              </a:rPr>
              <a:t>     </a:t>
            </a:r>
            <a:r>
              <a:rPr lang="fr-FR" b="1" i="0" dirty="0" err="1">
                <a:solidFill>
                  <a:schemeClr val="tx1"/>
                </a:solidFill>
                <a:effectLst/>
                <a:latin typeface="ffa"/>
              </a:rPr>
              <a:t>window.sharedElementEnterTransition</a:t>
            </a:r>
            <a:r>
              <a:rPr lang="fr-FR" b="1" i="0" dirty="0">
                <a:solidFill>
                  <a:schemeClr val="tx1"/>
                </a:solidFill>
                <a:effectLst/>
                <a:latin typeface="ffa"/>
              </a:rPr>
              <a:t> = </a:t>
            </a:r>
            <a:r>
              <a:rPr lang="fr-FR" b="1" i="0" dirty="0" err="1">
                <a:solidFill>
                  <a:schemeClr val="tx1"/>
                </a:solidFill>
                <a:effectLst/>
                <a:latin typeface="ffa"/>
              </a:rPr>
              <a:t>enterTransition</a:t>
            </a:r>
            <a:endParaRPr lang="fr-FR" b="1" i="0" dirty="0">
              <a:solidFill>
                <a:schemeClr val="tx1"/>
              </a:solidFill>
              <a:effectLst/>
              <a:latin typeface="ffa"/>
            </a:endParaRPr>
          </a:p>
          <a:p>
            <a:pPr algn="l"/>
            <a:endParaRPr lang="fr-FR" b="1" dirty="0">
              <a:solidFill>
                <a:schemeClr val="tx1"/>
              </a:solidFill>
              <a:latin typeface="ffa"/>
            </a:endParaRPr>
          </a:p>
          <a:p>
            <a:pPr marL="180975" algn="l"/>
            <a:r>
              <a:rPr lang="fr-FR" dirty="0">
                <a:solidFill>
                  <a:schemeClr val="tx1"/>
                </a:solidFill>
              </a:rPr>
              <a:t>L'attribut </a:t>
            </a:r>
            <a:r>
              <a:rPr lang="fr-FR" b="1" dirty="0" err="1">
                <a:solidFill>
                  <a:schemeClr val="tx1"/>
                </a:solidFill>
              </a:rPr>
              <a:t>windowSharedElementEnterTransition</a:t>
            </a:r>
            <a:r>
              <a:rPr lang="fr-FR" dirty="0">
                <a:solidFill>
                  <a:schemeClr val="tx1"/>
                </a:solidFill>
              </a:rPr>
              <a:t> et </a:t>
            </a:r>
            <a:r>
              <a:rPr lang="fr-FR" b="1" dirty="0" err="1">
                <a:solidFill>
                  <a:schemeClr val="tx1"/>
                </a:solidFill>
              </a:rPr>
              <a:t>window</a:t>
            </a:r>
            <a:r>
              <a:rPr lang="fr-FR" dirty="0" err="1">
                <a:solidFill>
                  <a:schemeClr val="tx1"/>
                </a:solidFill>
              </a:rPr>
              <a:t>.</a:t>
            </a:r>
            <a:r>
              <a:rPr lang="fr-FR" b="1" dirty="0" err="1">
                <a:solidFill>
                  <a:schemeClr val="tx1"/>
                </a:solidFill>
              </a:rPr>
              <a:t>sharedElementEnterTransition</a:t>
            </a:r>
            <a:r>
              <a:rPr lang="fr-FR" dirty="0">
                <a:solidFill>
                  <a:schemeClr val="tx1"/>
                </a:solidFill>
              </a:rPr>
              <a:t> définissent la transition d'entrée dans le fichier </a:t>
            </a:r>
            <a:r>
              <a:rPr lang="fr-FR" b="1" dirty="0">
                <a:solidFill>
                  <a:schemeClr val="tx1"/>
                </a:solidFill>
              </a:rPr>
              <a:t>enter_transition.xml</a:t>
            </a:r>
            <a:r>
              <a:rPr lang="fr-FR" dirty="0">
                <a:solidFill>
                  <a:schemeClr val="tx1"/>
                </a:solidFill>
              </a:rPr>
              <a:t>.</a:t>
            </a:r>
          </a:p>
          <a:p>
            <a:pPr algn="l"/>
            <a:endParaRPr lang="fr-FR" dirty="0">
              <a:solidFill>
                <a:schemeClr val="tx1"/>
              </a:solidFill>
            </a:endParaRPr>
          </a:p>
          <a:p>
            <a:endParaRPr lang="fr-FR" dirty="0">
              <a:solidFill>
                <a:schemeClr val="tx1"/>
              </a:solidFill>
            </a:endParaRPr>
          </a:p>
        </p:txBody>
      </p:sp>
    </p:spTree>
    <p:extLst>
      <p:ext uri="{BB962C8B-B14F-4D97-AF65-F5344CB8AC3E}">
        <p14:creationId xmlns:p14="http://schemas.microsoft.com/office/powerpoint/2010/main" val="26278986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Ajouter une transition d'élément partagé</a:t>
            </a:r>
          </a:p>
        </p:txBody>
      </p:sp>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Utilisation des transitions customisées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228600" indent="-228600">
              <a:buFont typeface="+mj-lt"/>
              <a:buAutoNum type="arabicPeriod" startAt="3"/>
            </a:pPr>
            <a:r>
              <a:rPr lang="fr-FR" dirty="0">
                <a:solidFill>
                  <a:schemeClr val="tx1"/>
                </a:solidFill>
              </a:rPr>
              <a:t>Pour ajouter la transition de sortie de l'élément partagé, il suffit d'ajouter les attributs de style suivants :</a:t>
            </a:r>
          </a:p>
          <a:p>
            <a:pPr algn="l"/>
            <a:r>
              <a:rPr lang="en-US" b="1" i="0" dirty="0">
                <a:solidFill>
                  <a:schemeClr val="tx1"/>
                </a:solidFill>
                <a:effectLst/>
                <a:latin typeface="ffa"/>
              </a:rPr>
              <a:t>      &lt;item name="</a:t>
            </a:r>
            <a:r>
              <a:rPr lang="en-US" b="1" i="0" dirty="0" err="1">
                <a:solidFill>
                  <a:schemeClr val="tx1"/>
                </a:solidFill>
                <a:effectLst/>
                <a:latin typeface="ffa"/>
              </a:rPr>
              <a:t>android:windowSharedElementExitTransition</a:t>
            </a:r>
            <a:r>
              <a:rPr lang="en-US" b="1" i="0" dirty="0">
                <a:solidFill>
                  <a:schemeClr val="tx1"/>
                </a:solidFill>
                <a:effectLst/>
                <a:latin typeface="ffa"/>
              </a:rPr>
              <a:t>"&gt; </a:t>
            </a:r>
          </a:p>
          <a:p>
            <a:pPr algn="l"/>
            <a:r>
              <a:rPr lang="en-US" b="1" i="0" dirty="0">
                <a:solidFill>
                  <a:schemeClr val="tx1"/>
                </a:solidFill>
                <a:effectLst/>
                <a:latin typeface="ffa"/>
              </a:rPr>
              <a:t>      @transition/exit_transition&lt;/item&gt;</a:t>
            </a:r>
          </a:p>
          <a:p>
            <a:pPr marL="265113" algn="l"/>
            <a:r>
              <a:rPr lang="fr-FR" dirty="0">
                <a:solidFill>
                  <a:schemeClr val="tx1"/>
                </a:solidFill>
              </a:rPr>
              <a:t>Cela peut être fait de manière programmatique avec les lignes de code suivantes :</a:t>
            </a:r>
            <a:endParaRPr lang="en-US" dirty="0">
              <a:solidFill>
                <a:schemeClr val="tx1"/>
              </a:solidFill>
            </a:endParaRPr>
          </a:p>
          <a:p>
            <a:pPr marL="265113" algn="l"/>
            <a:r>
              <a:rPr lang="fr-FR" b="1" dirty="0">
                <a:solidFill>
                  <a:schemeClr val="tx1"/>
                </a:solidFill>
                <a:latin typeface="ffe"/>
              </a:rPr>
              <a:t>v</a:t>
            </a:r>
            <a:r>
              <a:rPr lang="fr-FR" b="1" i="0" dirty="0">
                <a:solidFill>
                  <a:schemeClr val="tx1"/>
                </a:solidFill>
                <a:effectLst/>
                <a:latin typeface="ffe"/>
              </a:rPr>
              <a:t>al </a:t>
            </a:r>
            <a:r>
              <a:rPr lang="fr-FR" b="1" i="0" dirty="0" err="1">
                <a:solidFill>
                  <a:schemeClr val="tx1"/>
                </a:solidFill>
                <a:effectLst/>
                <a:latin typeface="ffe"/>
              </a:rPr>
              <a:t>exitTransition</a:t>
            </a:r>
            <a:r>
              <a:rPr lang="fr-FR" b="1" dirty="0">
                <a:solidFill>
                  <a:schemeClr val="tx1"/>
                </a:solidFill>
                <a:latin typeface="ffe"/>
              </a:rPr>
              <a:t> </a:t>
            </a:r>
            <a:r>
              <a:rPr lang="fr-FR" b="1" i="0" dirty="0">
                <a:solidFill>
                  <a:schemeClr val="tx1"/>
                </a:solidFill>
                <a:effectLst/>
                <a:latin typeface="ffe"/>
              </a:rPr>
              <a:t>=</a:t>
            </a:r>
            <a:r>
              <a:rPr lang="fr-FR" b="1" dirty="0">
                <a:solidFill>
                  <a:schemeClr val="tx1"/>
                </a:solidFill>
                <a:latin typeface="ffe"/>
              </a:rPr>
              <a:t> </a:t>
            </a:r>
            <a:r>
              <a:rPr lang="fr-FR" b="1" i="0" dirty="0" err="1">
                <a:solidFill>
                  <a:schemeClr val="tx1"/>
                </a:solidFill>
                <a:effectLst/>
                <a:latin typeface="ffe"/>
              </a:rPr>
              <a:t>TransitionInfater.from</a:t>
            </a:r>
            <a:r>
              <a:rPr lang="fr-FR" b="1" i="0" dirty="0">
                <a:solidFill>
                  <a:schemeClr val="tx1"/>
                </a:solidFill>
                <a:effectLst/>
                <a:latin typeface="ffe"/>
              </a:rPr>
              <a:t>(</a:t>
            </a:r>
            <a:r>
              <a:rPr lang="fr-FR" b="1" i="0" dirty="0" err="1">
                <a:solidFill>
                  <a:schemeClr val="tx1"/>
                </a:solidFill>
                <a:effectLst/>
                <a:latin typeface="ffe"/>
              </a:rPr>
              <a:t>this</a:t>
            </a:r>
            <a:r>
              <a:rPr lang="fr-FR" b="1" i="0" dirty="0">
                <a:solidFill>
                  <a:schemeClr val="tx1"/>
                </a:solidFill>
                <a:effectLst/>
                <a:latin typeface="ffe"/>
              </a:rPr>
              <a:t>)</a:t>
            </a:r>
            <a:r>
              <a:rPr lang="fr-FR" b="1" i="0" dirty="0">
                <a:solidFill>
                  <a:schemeClr val="tx1"/>
                </a:solidFill>
                <a:effectLst/>
                <a:latin typeface="ffa"/>
              </a:rPr>
              <a:t> </a:t>
            </a:r>
            <a:endParaRPr lang="fr-FR" b="1" i="0" dirty="0">
              <a:solidFill>
                <a:schemeClr val="tx1"/>
              </a:solidFill>
              <a:effectLst/>
              <a:latin typeface="ffe"/>
            </a:endParaRPr>
          </a:p>
          <a:p>
            <a:pPr marL="265113" algn="l"/>
            <a:r>
              <a:rPr lang="fr-FR" b="1" dirty="0">
                <a:solidFill>
                  <a:schemeClr val="tx1"/>
                </a:solidFill>
                <a:latin typeface="ffe"/>
              </a:rPr>
              <a:t>  </a:t>
            </a:r>
            <a:r>
              <a:rPr lang="fr-FR" b="1" i="0" dirty="0">
                <a:solidFill>
                  <a:schemeClr val="tx1"/>
                </a:solidFill>
                <a:effectLst/>
                <a:latin typeface="ffe"/>
              </a:rPr>
              <a:t>.</a:t>
            </a:r>
            <a:r>
              <a:rPr lang="fr-FR" b="1" i="0" dirty="0" err="1">
                <a:solidFill>
                  <a:schemeClr val="tx1"/>
                </a:solidFill>
                <a:effectLst/>
                <a:latin typeface="ffe"/>
              </a:rPr>
              <a:t>infateTransition</a:t>
            </a:r>
            <a:r>
              <a:rPr lang="fr-FR" b="1" i="0" dirty="0">
                <a:solidFill>
                  <a:schemeClr val="tx1"/>
                </a:solidFill>
                <a:effectLst/>
                <a:latin typeface="ffe"/>
              </a:rPr>
              <a:t>(</a:t>
            </a:r>
            <a:r>
              <a:rPr lang="fr-FR" b="1" i="0" dirty="0" err="1">
                <a:solidFill>
                  <a:schemeClr val="tx1"/>
                </a:solidFill>
                <a:effectLst/>
                <a:latin typeface="ffe"/>
              </a:rPr>
              <a:t>R.transition.exit_transition</a:t>
            </a:r>
            <a:r>
              <a:rPr lang="fr-FR" b="1" i="0" dirty="0">
                <a:solidFill>
                  <a:schemeClr val="tx1"/>
                </a:solidFill>
                <a:effectLst/>
                <a:latin typeface="ffe"/>
              </a:rPr>
              <a:t>)</a:t>
            </a:r>
          </a:p>
          <a:p>
            <a:pPr marL="265113" algn="l"/>
            <a:r>
              <a:rPr lang="fr-FR" b="1" i="0" dirty="0" err="1">
                <a:solidFill>
                  <a:schemeClr val="tx1"/>
                </a:solidFill>
                <a:effectLst/>
                <a:latin typeface="ffa"/>
              </a:rPr>
              <a:t>window.sharedElementExitTransition</a:t>
            </a:r>
            <a:r>
              <a:rPr lang="fr-FR" b="1" i="0" dirty="0">
                <a:solidFill>
                  <a:schemeClr val="tx1"/>
                </a:solidFill>
                <a:effectLst/>
                <a:latin typeface="ffa"/>
              </a:rPr>
              <a:t> = </a:t>
            </a:r>
            <a:r>
              <a:rPr lang="fr-FR" b="1" i="0" dirty="0" err="1">
                <a:solidFill>
                  <a:schemeClr val="tx1"/>
                </a:solidFill>
                <a:effectLst/>
                <a:latin typeface="ffa"/>
              </a:rPr>
              <a:t>exitTransition</a:t>
            </a:r>
            <a:endParaRPr lang="fr-FR" b="1" i="0" dirty="0">
              <a:solidFill>
                <a:schemeClr val="tx1"/>
              </a:solidFill>
              <a:effectLst/>
              <a:latin typeface="ffa"/>
            </a:endParaRPr>
          </a:p>
          <a:p>
            <a:endParaRPr lang="fr-FR" dirty="0">
              <a:solidFill>
                <a:schemeClr val="tx1"/>
              </a:solidFill>
            </a:endParaRPr>
          </a:p>
          <a:p>
            <a:pPr marL="265113"/>
            <a:r>
              <a:rPr lang="fr-FR" dirty="0">
                <a:solidFill>
                  <a:schemeClr val="tx1"/>
                </a:solidFill>
              </a:rPr>
              <a:t>Les attributs </a:t>
            </a:r>
            <a:r>
              <a:rPr lang="fr-FR" b="1" dirty="0" err="1">
                <a:solidFill>
                  <a:schemeClr val="tx1"/>
                </a:solidFill>
              </a:rPr>
              <a:t>windowSharedElementExitTransition</a:t>
            </a:r>
            <a:r>
              <a:rPr lang="fr-FR" dirty="0">
                <a:solidFill>
                  <a:schemeClr val="tx1"/>
                </a:solidFill>
              </a:rPr>
              <a:t> </a:t>
            </a:r>
          </a:p>
          <a:p>
            <a:pPr marL="265113"/>
            <a:r>
              <a:rPr lang="fr-FR" dirty="0">
                <a:solidFill>
                  <a:schemeClr val="tx1"/>
                </a:solidFill>
              </a:rPr>
              <a:t>et </a:t>
            </a:r>
            <a:r>
              <a:rPr lang="fr-FR" b="1" dirty="0" err="1">
                <a:solidFill>
                  <a:schemeClr val="tx1"/>
                </a:solidFill>
              </a:rPr>
              <a:t>window.sharedElementExitTransition</a:t>
            </a:r>
            <a:r>
              <a:rPr lang="fr-FR" b="1" dirty="0">
                <a:solidFill>
                  <a:schemeClr val="tx1"/>
                </a:solidFill>
              </a:rPr>
              <a:t> </a:t>
            </a:r>
            <a:r>
              <a:rPr lang="fr-FR" dirty="0">
                <a:solidFill>
                  <a:schemeClr val="tx1"/>
                </a:solidFill>
              </a:rPr>
              <a:t>définissent la transition de sortie dans le fichier </a:t>
            </a:r>
            <a:r>
              <a:rPr lang="fr-FR" b="1" dirty="0">
                <a:solidFill>
                  <a:schemeClr val="tx1"/>
                </a:solidFill>
              </a:rPr>
              <a:t>exit_transition.xml</a:t>
            </a:r>
            <a:r>
              <a:rPr lang="fr-FR" dirty="0">
                <a:solidFill>
                  <a:schemeClr val="tx1"/>
                </a:solidFill>
              </a:rPr>
              <a:t>.</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78764894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2</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fr-FR" sz="1800" dirty="0">
                <a:latin typeface="Calibri" panose="020F0502020204030204" pitchFamily="34" charset="0"/>
              </a:rPr>
              <a:t>Gérer des animations entre les activités</a:t>
            </a:r>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Définition d’une animation </a:t>
            </a:r>
          </a:p>
          <a:p>
            <a:r>
              <a:rPr lang="fr-FR" sz="1200" dirty="0">
                <a:latin typeface="Calibri" panose="020F0502020204030204" pitchFamily="34" charset="0"/>
              </a:rPr>
              <a:t>Utilisation des transitions customisées </a:t>
            </a:r>
          </a:p>
          <a:p>
            <a:r>
              <a:rPr lang="fr-FR" sz="1200" b="1" dirty="0">
                <a:solidFill>
                  <a:srgbClr val="FF7800"/>
                </a:solidFill>
              </a:rPr>
              <a:t>Maitrise des animations (</a:t>
            </a:r>
            <a:r>
              <a:rPr lang="fr-FR" sz="1200" b="1" dirty="0" err="1">
                <a:solidFill>
                  <a:srgbClr val="FF7800"/>
                </a:solidFill>
              </a:rPr>
              <a:t>Explode</a:t>
            </a:r>
            <a:r>
              <a:rPr lang="fr-FR" sz="1200" b="1" dirty="0">
                <a:solidFill>
                  <a:srgbClr val="FF7800"/>
                </a:solidFill>
              </a:rPr>
              <a:t>, Slide, Fade) </a:t>
            </a:r>
          </a:p>
          <a:p>
            <a:endParaRPr lang="fr-FR" sz="1200" dirty="0"/>
          </a:p>
        </p:txBody>
      </p:sp>
    </p:spTree>
    <p:extLst>
      <p:ext uri="{BB962C8B-B14F-4D97-AF65-F5344CB8AC3E}">
        <p14:creationId xmlns:p14="http://schemas.microsoft.com/office/powerpoint/2010/main" val="132066755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animations (</a:t>
            </a:r>
            <a:r>
              <a:rPr lang="fr-FR" sz="1600" b="1" dirty="0" err="1">
                <a:solidFill>
                  <a:srgbClr val="FF7800"/>
                </a:solidFill>
              </a:rPr>
              <a:t>Explode</a:t>
            </a:r>
            <a:r>
              <a:rPr lang="fr-FR" sz="1600" b="1" dirty="0">
                <a:solidFill>
                  <a:srgbClr val="FF7800"/>
                </a:solidFill>
              </a:rPr>
              <a:t>, Slide, Fade)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228600" indent="-228600">
              <a:buFont typeface="+mj-lt"/>
              <a:buAutoNum type="arabicPeriod"/>
            </a:pPr>
            <a:r>
              <a:rPr lang="fr-FR" b="0" i="0" dirty="0">
                <a:solidFill>
                  <a:schemeClr val="tx1"/>
                </a:solidFill>
                <a:effectLst/>
                <a:latin typeface="-apple-system"/>
              </a:rPr>
              <a:t>Premièrement, créer un XML de transition pour la transition </a:t>
            </a:r>
            <a:r>
              <a:rPr lang="fr-FR" b="0" i="0" dirty="0" err="1">
                <a:solidFill>
                  <a:schemeClr val="tx1"/>
                </a:solidFill>
                <a:effectLst/>
                <a:latin typeface="-apple-system"/>
              </a:rPr>
              <a:t>explode</a:t>
            </a:r>
            <a:r>
              <a:rPr lang="fr-FR" b="0" i="0" dirty="0">
                <a:solidFill>
                  <a:schemeClr val="tx1"/>
                </a:solidFill>
                <a:effectLst/>
                <a:latin typeface="-apple-system"/>
              </a:rPr>
              <a:t> nommé explode.xml dans le dossier </a:t>
            </a:r>
            <a:r>
              <a:rPr lang="fr-FR" b="0" i="0" dirty="0" err="1">
                <a:solidFill>
                  <a:schemeClr val="tx1"/>
                </a:solidFill>
                <a:effectLst/>
                <a:latin typeface="-apple-system"/>
              </a:rPr>
              <a:t>res</a:t>
            </a:r>
            <a:r>
              <a:rPr lang="fr-FR" b="0" i="0" dirty="0">
                <a:solidFill>
                  <a:schemeClr val="tx1"/>
                </a:solidFill>
                <a:effectLst/>
                <a:latin typeface="-apple-system"/>
              </a:rPr>
              <a:t>/transition. Comme suit : </a:t>
            </a:r>
          </a:p>
          <a:p>
            <a:r>
              <a:rPr lang="fr-FR" b="0" i="0" dirty="0">
                <a:solidFill>
                  <a:schemeClr val="tx1"/>
                </a:solidFill>
                <a:effectLst/>
                <a:latin typeface="-apple-system"/>
              </a:rPr>
              <a:t>&lt;?xml version="1.0" </a:t>
            </a:r>
            <a:r>
              <a:rPr lang="fr-FR" b="0" i="0" dirty="0" err="1">
                <a:solidFill>
                  <a:schemeClr val="tx1"/>
                </a:solidFill>
                <a:effectLst/>
                <a:latin typeface="-apple-system"/>
              </a:rPr>
              <a:t>encoding</a:t>
            </a:r>
            <a:r>
              <a:rPr lang="fr-FR" b="0" i="0" dirty="0">
                <a:solidFill>
                  <a:schemeClr val="tx1"/>
                </a:solidFill>
                <a:effectLst/>
                <a:latin typeface="-apple-system"/>
              </a:rPr>
              <a:t>="utf-8"?&gt;</a:t>
            </a:r>
          </a:p>
          <a:p>
            <a:r>
              <a:rPr lang="fr-FR" b="0" i="0" dirty="0">
                <a:solidFill>
                  <a:schemeClr val="tx1"/>
                </a:solidFill>
                <a:effectLst/>
                <a:latin typeface="-apple-system"/>
              </a:rPr>
              <a:t>&lt;</a:t>
            </a:r>
            <a:r>
              <a:rPr lang="fr-FR" b="0" i="0" dirty="0" err="1">
                <a:solidFill>
                  <a:schemeClr val="tx1"/>
                </a:solidFill>
                <a:effectLst/>
                <a:latin typeface="-apple-system"/>
              </a:rPr>
              <a:t>transitionSet</a:t>
            </a:r>
            <a:r>
              <a:rPr lang="fr-FR" b="0" i="0" dirty="0">
                <a:solidFill>
                  <a:schemeClr val="tx1"/>
                </a:solidFill>
                <a:effectLst/>
                <a:latin typeface="-apple-system"/>
              </a:rPr>
              <a:t> </a:t>
            </a:r>
            <a:r>
              <a:rPr lang="fr-FR" b="0" i="0" dirty="0" err="1">
                <a:solidFill>
                  <a:schemeClr val="tx1"/>
                </a:solidFill>
                <a:effectLst/>
                <a:latin typeface="-apple-system"/>
              </a:rPr>
              <a:t>xmlns:android</a:t>
            </a:r>
            <a:r>
              <a:rPr lang="fr-FR" b="0" i="0" dirty="0">
                <a:solidFill>
                  <a:schemeClr val="tx1"/>
                </a:solidFill>
                <a:effectLst/>
                <a:latin typeface="-apple-system"/>
              </a:rPr>
              <a:t>="http://schemas.android.com/</a:t>
            </a:r>
            <a:r>
              <a:rPr lang="fr-FR" b="0" i="0" dirty="0" err="1">
                <a:solidFill>
                  <a:schemeClr val="tx1"/>
                </a:solidFill>
                <a:effectLst/>
                <a:latin typeface="-apple-system"/>
              </a:rPr>
              <a:t>apk</a:t>
            </a:r>
            <a:r>
              <a:rPr lang="fr-FR" b="0" i="0" dirty="0">
                <a:solidFill>
                  <a:schemeClr val="tx1"/>
                </a:solidFill>
                <a:effectLst/>
                <a:latin typeface="-apple-system"/>
              </a:rPr>
              <a:t>/</a:t>
            </a:r>
            <a:r>
              <a:rPr lang="fr-FR" b="0" i="0" dirty="0" err="1">
                <a:solidFill>
                  <a:schemeClr val="tx1"/>
                </a:solidFill>
                <a:effectLst/>
                <a:latin typeface="-apple-system"/>
              </a:rPr>
              <a:t>res</a:t>
            </a:r>
            <a:r>
              <a:rPr lang="fr-FR" b="0" i="0" dirty="0">
                <a:solidFill>
                  <a:schemeClr val="tx1"/>
                </a:solidFill>
                <a:effectLst/>
                <a:latin typeface="-apple-system"/>
              </a:rPr>
              <a:t>/</a:t>
            </a:r>
            <a:r>
              <a:rPr lang="fr-FR" b="0" i="0" dirty="0" err="1">
                <a:solidFill>
                  <a:schemeClr val="tx1"/>
                </a:solidFill>
                <a:effectLst/>
                <a:latin typeface="-apple-system"/>
              </a:rPr>
              <a:t>android</a:t>
            </a:r>
            <a:r>
              <a:rPr lang="fr-FR" b="0" i="0" dirty="0">
                <a:solidFill>
                  <a:schemeClr val="tx1"/>
                </a:solidFill>
                <a:effectLst/>
                <a:latin typeface="-apple-system"/>
              </a:rPr>
              <a:t>"&gt;</a:t>
            </a:r>
          </a:p>
          <a:p>
            <a:r>
              <a:rPr lang="fr-FR" b="0" i="0" dirty="0">
                <a:solidFill>
                  <a:schemeClr val="tx1"/>
                </a:solidFill>
                <a:effectLst/>
                <a:latin typeface="-apple-system"/>
              </a:rPr>
              <a:t>    &lt;</a:t>
            </a:r>
            <a:r>
              <a:rPr lang="fr-FR" b="0" i="0" dirty="0" err="1">
                <a:solidFill>
                  <a:schemeClr val="tx1"/>
                </a:solidFill>
                <a:effectLst/>
                <a:latin typeface="-apple-system"/>
              </a:rPr>
              <a:t>explode</a:t>
            </a:r>
            <a:endParaRPr lang="fr-FR" b="0" i="0" dirty="0">
              <a:solidFill>
                <a:schemeClr val="tx1"/>
              </a:solidFill>
              <a:effectLst/>
              <a:latin typeface="-apple-system"/>
            </a:endParaRPr>
          </a:p>
          <a:p>
            <a:r>
              <a:rPr lang="fr-FR" b="0" i="0" dirty="0">
                <a:solidFill>
                  <a:schemeClr val="tx1"/>
                </a:solidFill>
                <a:effectLst/>
                <a:latin typeface="-apple-system"/>
              </a:rPr>
              <a:t>        </a:t>
            </a:r>
            <a:r>
              <a:rPr lang="fr-FR" b="0" i="0" dirty="0" err="1">
                <a:solidFill>
                  <a:schemeClr val="tx1"/>
                </a:solidFill>
                <a:effectLst/>
                <a:latin typeface="-apple-system"/>
              </a:rPr>
              <a:t>android:duration</a:t>
            </a:r>
            <a:r>
              <a:rPr lang="fr-FR" b="0" i="0" dirty="0">
                <a:solidFill>
                  <a:schemeClr val="tx1"/>
                </a:solidFill>
                <a:effectLst/>
                <a:latin typeface="-apple-system"/>
              </a:rPr>
              <a:t>="320" /&gt;</a:t>
            </a:r>
          </a:p>
          <a:p>
            <a:r>
              <a:rPr lang="fr-FR" b="0" i="0" dirty="0">
                <a:solidFill>
                  <a:schemeClr val="tx1"/>
                </a:solidFill>
                <a:effectLst/>
                <a:latin typeface="-apple-system"/>
              </a:rPr>
              <a:t>&lt;/</a:t>
            </a:r>
            <a:r>
              <a:rPr lang="fr-FR" b="0" i="0" dirty="0" err="1">
                <a:solidFill>
                  <a:schemeClr val="tx1"/>
                </a:solidFill>
                <a:effectLst/>
                <a:latin typeface="-apple-system"/>
              </a:rPr>
              <a:t>transitionSet</a:t>
            </a:r>
            <a:r>
              <a:rPr lang="fr-FR" b="0" i="0" dirty="0">
                <a:solidFill>
                  <a:schemeClr val="tx1"/>
                </a:solidFill>
                <a:effectLst/>
                <a:latin typeface="-apple-system"/>
              </a:rPr>
              <a:t>&gt;</a:t>
            </a:r>
          </a:p>
          <a:p>
            <a:endParaRPr lang="fr-FR" dirty="0">
              <a:solidFill>
                <a:schemeClr val="tx1"/>
              </a:solidFill>
              <a:latin typeface="-apple-system"/>
            </a:endParaRPr>
          </a:p>
          <a:p>
            <a:pPr marL="228600" indent="-228600">
              <a:buFont typeface="+mj-lt"/>
              <a:buAutoNum type="arabicPeriod" startAt="2"/>
            </a:pPr>
            <a:r>
              <a:rPr lang="fr-FR" b="0" i="0" dirty="0">
                <a:solidFill>
                  <a:schemeClr val="tx1"/>
                </a:solidFill>
                <a:effectLst/>
                <a:latin typeface="-apple-system"/>
              </a:rPr>
              <a:t>Ensuite, dans le fichier styles.xml de l'</a:t>
            </a:r>
            <a:r>
              <a:rPr lang="fr-FR" b="0" i="0" dirty="0" err="1">
                <a:solidFill>
                  <a:schemeClr val="tx1"/>
                </a:solidFill>
                <a:effectLst/>
                <a:latin typeface="-apple-system"/>
              </a:rPr>
              <a:t>AppTheme</a:t>
            </a:r>
            <a:r>
              <a:rPr lang="fr-FR" b="0" i="0" dirty="0">
                <a:solidFill>
                  <a:schemeClr val="tx1"/>
                </a:solidFill>
                <a:effectLst/>
                <a:latin typeface="-apple-system"/>
              </a:rPr>
              <a:t>, définir </a:t>
            </a:r>
            <a:r>
              <a:rPr lang="fr-FR" b="0" i="0" dirty="0" err="1">
                <a:solidFill>
                  <a:schemeClr val="tx1"/>
                </a:solidFill>
                <a:effectLst/>
                <a:latin typeface="-apple-system"/>
              </a:rPr>
              <a:t>android:windowContentTransitions</a:t>
            </a:r>
            <a:r>
              <a:rPr lang="fr-FR" b="0" i="0" dirty="0">
                <a:solidFill>
                  <a:schemeClr val="tx1"/>
                </a:solidFill>
                <a:effectLst/>
                <a:latin typeface="-apple-system"/>
              </a:rPr>
              <a:t> comme </a:t>
            </a:r>
            <a:r>
              <a:rPr lang="fr-FR" b="0" i="0" dirty="0" err="1">
                <a:solidFill>
                  <a:schemeClr val="tx1"/>
                </a:solidFill>
                <a:effectLst/>
                <a:latin typeface="-apple-system"/>
              </a:rPr>
              <a:t>true</a:t>
            </a:r>
            <a:r>
              <a:rPr lang="fr-FR" b="0" i="0" dirty="0">
                <a:solidFill>
                  <a:schemeClr val="tx1"/>
                </a:solidFill>
                <a:effectLst/>
                <a:latin typeface="-apple-system"/>
              </a:rPr>
              <a:t> et référencer la transition </a:t>
            </a:r>
            <a:r>
              <a:rPr lang="fr-FR" b="0" i="0" dirty="0" err="1">
                <a:solidFill>
                  <a:schemeClr val="tx1"/>
                </a:solidFill>
                <a:effectLst/>
                <a:latin typeface="-apple-system"/>
              </a:rPr>
              <a:t>explode</a:t>
            </a:r>
            <a:r>
              <a:rPr lang="fr-FR" b="0" i="0" dirty="0">
                <a:solidFill>
                  <a:schemeClr val="tx1"/>
                </a:solidFill>
                <a:effectLst/>
                <a:latin typeface="-apple-system"/>
              </a:rPr>
              <a:t> pour </a:t>
            </a:r>
            <a:r>
              <a:rPr lang="fr-FR" b="1" i="0" dirty="0">
                <a:solidFill>
                  <a:schemeClr val="tx1"/>
                </a:solidFill>
                <a:effectLst/>
                <a:latin typeface="-apple-system"/>
              </a:rPr>
              <a:t>Enter</a:t>
            </a:r>
            <a:r>
              <a:rPr lang="fr-FR" b="0" i="0" dirty="0">
                <a:solidFill>
                  <a:schemeClr val="tx1"/>
                </a:solidFill>
                <a:effectLst/>
                <a:latin typeface="-apple-system"/>
              </a:rPr>
              <a:t> et </a:t>
            </a:r>
            <a:r>
              <a:rPr lang="fr-FR" b="1" i="0" dirty="0">
                <a:solidFill>
                  <a:schemeClr val="tx1"/>
                </a:solidFill>
                <a:effectLst/>
                <a:latin typeface="-apple-system"/>
              </a:rPr>
              <a:t>Exit</a:t>
            </a:r>
            <a:r>
              <a:rPr lang="fr-FR" b="0" i="0" dirty="0">
                <a:solidFill>
                  <a:schemeClr val="tx1"/>
                </a:solidFill>
                <a:effectLst/>
                <a:latin typeface="-apple-system"/>
              </a:rPr>
              <a:t>,  comme ci-dessous :</a:t>
            </a:r>
          </a:p>
          <a:p>
            <a:r>
              <a:rPr lang="en-US" b="0" i="0" dirty="0">
                <a:solidFill>
                  <a:schemeClr val="tx1"/>
                </a:solidFill>
                <a:effectLst/>
                <a:latin typeface="-apple-system"/>
              </a:rPr>
              <a:t>&lt;item name="</a:t>
            </a:r>
            <a:r>
              <a:rPr lang="en-US" b="0" i="0" dirty="0" err="1">
                <a:solidFill>
                  <a:schemeClr val="tx1"/>
                </a:solidFill>
                <a:effectLst/>
                <a:latin typeface="-apple-system"/>
              </a:rPr>
              <a:t>android:windowContentTransitions</a:t>
            </a:r>
            <a:r>
              <a:rPr lang="en-US" b="0" i="0" dirty="0">
                <a:solidFill>
                  <a:schemeClr val="tx1"/>
                </a:solidFill>
                <a:effectLst/>
                <a:latin typeface="-apple-system"/>
              </a:rPr>
              <a:t>"&gt;true&lt;/item&gt;</a:t>
            </a:r>
          </a:p>
          <a:p>
            <a:r>
              <a:rPr lang="en-US" b="0" i="0" dirty="0">
                <a:solidFill>
                  <a:schemeClr val="tx1"/>
                </a:solidFill>
                <a:effectLst/>
                <a:latin typeface="-apple-system"/>
              </a:rPr>
              <a:t>&lt;item name="</a:t>
            </a:r>
            <a:r>
              <a:rPr lang="en-US" b="0" i="0" dirty="0" err="1">
                <a:solidFill>
                  <a:schemeClr val="tx1"/>
                </a:solidFill>
                <a:effectLst/>
                <a:latin typeface="-apple-system"/>
              </a:rPr>
              <a:t>android:windowEnterTransition</a:t>
            </a:r>
            <a:r>
              <a:rPr lang="en-US" b="0" i="0" dirty="0">
                <a:solidFill>
                  <a:schemeClr val="tx1"/>
                </a:solidFill>
                <a:effectLst/>
                <a:latin typeface="-apple-system"/>
              </a:rPr>
              <a:t>"&gt;@transition/explode&lt;/item&gt;</a:t>
            </a:r>
          </a:p>
          <a:p>
            <a:r>
              <a:rPr lang="en-US" b="0" i="0" dirty="0">
                <a:solidFill>
                  <a:schemeClr val="tx1"/>
                </a:solidFill>
                <a:effectLst/>
                <a:latin typeface="-apple-system"/>
              </a:rPr>
              <a:t>&lt;item name="</a:t>
            </a:r>
            <a:r>
              <a:rPr lang="en-US" b="0" i="0" dirty="0" err="1">
                <a:solidFill>
                  <a:schemeClr val="tx1"/>
                </a:solidFill>
                <a:effectLst/>
                <a:latin typeface="-apple-system"/>
              </a:rPr>
              <a:t>android:windowExitTransition</a:t>
            </a:r>
            <a:r>
              <a:rPr lang="en-US" b="0" i="0" dirty="0">
                <a:solidFill>
                  <a:schemeClr val="tx1"/>
                </a:solidFill>
                <a:effectLst/>
                <a:latin typeface="-apple-system"/>
              </a:rPr>
              <a:t>"&gt;@transition/explode&lt;/item&gt;</a:t>
            </a:r>
            <a:endParaRPr lang="fr-FR" b="0" i="0" dirty="0">
              <a:solidFill>
                <a:schemeClr val="tx1"/>
              </a:solidFill>
              <a:effectLst/>
              <a:latin typeface="-apple-system"/>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spcBef>
                <a:spcPts val="0"/>
              </a:spcBef>
              <a:buClr>
                <a:schemeClr val="dk1"/>
              </a:buClr>
              <a:buSzPts val="1100"/>
            </a:pPr>
            <a:r>
              <a:rPr lang="fr-FR" dirty="0"/>
              <a:t>Exemple : </a:t>
            </a:r>
            <a:r>
              <a:rPr lang="en-US" dirty="0"/>
              <a:t>explode animation sur </a:t>
            </a:r>
            <a:r>
              <a:rPr lang="en-US" dirty="0" err="1"/>
              <a:t>une</a:t>
            </a:r>
            <a:r>
              <a:rPr lang="en-US" dirty="0"/>
              <a:t> transition Activities</a:t>
            </a:r>
          </a:p>
          <a:p>
            <a:pPr marL="0" lvl="0" indent="0" algn="l" rtl="0">
              <a:spcBef>
                <a:spcPts val="0"/>
              </a:spcBef>
              <a:spcAft>
                <a:spcPts val="0"/>
              </a:spcAft>
              <a:buClr>
                <a:schemeClr val="dk1"/>
              </a:buClr>
              <a:buSzPts val="1100"/>
              <a:buFont typeface="Arial"/>
              <a:buNone/>
            </a:pPr>
            <a:endParaRPr lang="fr-FR" dirty="0"/>
          </a:p>
        </p:txBody>
      </p:sp>
      <p:sp>
        <p:nvSpPr>
          <p:cNvPr id="5" name="Content Placeholder 4">
            <a:extLst>
              <a:ext uri="{FF2B5EF4-FFF2-40B4-BE49-F238E27FC236}">
                <a16:creationId xmlns:a16="http://schemas.microsoft.com/office/drawing/2014/main" id="{B3453696-4F7F-A580-85A6-CFF0967AA33E}"/>
              </a:ext>
            </a:extLst>
          </p:cNvPr>
          <p:cNvSpPr>
            <a:spLocks noGrp="1"/>
          </p:cNvSpPr>
          <p:nvPr>
            <p:ph sz="quarter" idx="14"/>
          </p:nvPr>
        </p:nvSpPr>
        <p:spPr/>
        <p:txBody>
          <a:bodyPr/>
          <a:lstStyle/>
          <a:p>
            <a:pPr marL="228600" indent="-228600">
              <a:buFont typeface="+mj-lt"/>
              <a:buAutoNum type="arabicPeriod" startAt="3"/>
            </a:pPr>
            <a:r>
              <a:rPr lang="fr-FR" dirty="0">
                <a:solidFill>
                  <a:schemeClr val="tx1"/>
                </a:solidFill>
              </a:rPr>
              <a:t>Maintenant, démarrer l'activité : </a:t>
            </a:r>
          </a:p>
          <a:p>
            <a:r>
              <a:rPr lang="fr-FR" dirty="0" err="1">
                <a:solidFill>
                  <a:schemeClr val="tx1"/>
                </a:solidFill>
              </a:rPr>
              <a:t>ActivityOptions</a:t>
            </a:r>
            <a:r>
              <a:rPr lang="fr-FR" dirty="0">
                <a:solidFill>
                  <a:schemeClr val="tx1"/>
                </a:solidFill>
              </a:rPr>
              <a:t> options = </a:t>
            </a:r>
            <a:r>
              <a:rPr lang="fr-FR" dirty="0" err="1">
                <a:solidFill>
                  <a:schemeClr val="tx1"/>
                </a:solidFill>
              </a:rPr>
              <a:t>ActivityOptions.makeSceneTransitionAnimation</a:t>
            </a:r>
            <a:r>
              <a:rPr lang="fr-FR" dirty="0">
                <a:solidFill>
                  <a:schemeClr val="tx1"/>
                </a:solidFill>
              </a:rPr>
              <a:t>(</a:t>
            </a:r>
            <a:r>
              <a:rPr lang="fr-FR" dirty="0" err="1">
                <a:solidFill>
                  <a:schemeClr val="tx1"/>
                </a:solidFill>
              </a:rPr>
              <a:t>this</a:t>
            </a:r>
            <a:r>
              <a:rPr lang="fr-FR" dirty="0">
                <a:solidFill>
                  <a:schemeClr val="tx1"/>
                </a:solidFill>
              </a:rPr>
              <a:t>);</a:t>
            </a:r>
          </a:p>
          <a:p>
            <a:r>
              <a:rPr lang="fr-FR" dirty="0">
                <a:solidFill>
                  <a:schemeClr val="tx1"/>
                </a:solidFill>
              </a:rPr>
              <a:t>Intent </a:t>
            </a:r>
            <a:r>
              <a:rPr lang="fr-FR" dirty="0" err="1">
                <a:solidFill>
                  <a:schemeClr val="tx1"/>
                </a:solidFill>
              </a:rPr>
              <a:t>intent</a:t>
            </a:r>
            <a:r>
              <a:rPr lang="fr-FR" dirty="0">
                <a:solidFill>
                  <a:schemeClr val="tx1"/>
                </a:solidFill>
              </a:rPr>
              <a:t> = new Intent(</a:t>
            </a:r>
            <a:r>
              <a:rPr lang="fr-FR" dirty="0" err="1">
                <a:solidFill>
                  <a:schemeClr val="tx1"/>
                </a:solidFill>
              </a:rPr>
              <a:t>MainActivity.this</a:t>
            </a:r>
            <a:r>
              <a:rPr lang="fr-FR" dirty="0">
                <a:solidFill>
                  <a:schemeClr val="tx1"/>
                </a:solidFill>
              </a:rPr>
              <a:t>, </a:t>
            </a:r>
            <a:r>
              <a:rPr lang="fr-FR" dirty="0" err="1">
                <a:solidFill>
                  <a:schemeClr val="tx1"/>
                </a:solidFill>
              </a:rPr>
              <a:t>SecondActivitiy.class</a:t>
            </a:r>
            <a:r>
              <a:rPr lang="fr-FR" dirty="0">
                <a:solidFill>
                  <a:schemeClr val="tx1"/>
                </a:solidFill>
              </a:rPr>
              <a:t>);</a:t>
            </a:r>
          </a:p>
          <a:p>
            <a:r>
              <a:rPr lang="fr-FR" dirty="0" err="1">
                <a:solidFill>
                  <a:schemeClr val="tx1"/>
                </a:solidFill>
              </a:rPr>
              <a:t>startActivity</a:t>
            </a:r>
            <a:r>
              <a:rPr lang="fr-FR" dirty="0">
                <a:solidFill>
                  <a:schemeClr val="tx1"/>
                </a:solidFill>
              </a:rPr>
              <a:t>(</a:t>
            </a:r>
            <a:r>
              <a:rPr lang="fr-FR" dirty="0" err="1">
                <a:solidFill>
                  <a:schemeClr val="tx1"/>
                </a:solidFill>
              </a:rPr>
              <a:t>intent</a:t>
            </a:r>
            <a:r>
              <a:rPr lang="fr-FR" dirty="0">
                <a:solidFill>
                  <a:schemeClr val="tx1"/>
                </a:solidFill>
              </a:rPr>
              <a:t>, </a:t>
            </a:r>
            <a:r>
              <a:rPr lang="fr-FR" dirty="0" err="1">
                <a:solidFill>
                  <a:schemeClr val="tx1"/>
                </a:solidFill>
              </a:rPr>
              <a:t>options.toBundle</a:t>
            </a:r>
            <a:r>
              <a:rPr lang="fr-FR" dirty="0">
                <a:solidFill>
                  <a:schemeClr val="tx1"/>
                </a:solidFill>
              </a:rPr>
              <a:t>());</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380460944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animations (</a:t>
            </a:r>
            <a:r>
              <a:rPr lang="fr-FR" sz="1600" b="1" dirty="0" err="1">
                <a:solidFill>
                  <a:srgbClr val="FF7800"/>
                </a:solidFill>
              </a:rPr>
              <a:t>Explode</a:t>
            </a:r>
            <a:r>
              <a:rPr lang="fr-FR" sz="1600" b="1" dirty="0">
                <a:solidFill>
                  <a:srgbClr val="FF7800"/>
                </a:solidFill>
              </a:rPr>
              <a:t>, Slide, Fade)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r>
              <a:rPr lang="fr-FR" dirty="0">
                <a:solidFill>
                  <a:schemeClr val="tx1"/>
                </a:solidFill>
              </a:rPr>
              <a:t>Il est possible de créer ses propres fichiers d'animation .xml pour faire apparaître une nouvelle activité et faire disparaître l'activité en cours :</a:t>
            </a:r>
          </a:p>
          <a:p>
            <a:r>
              <a:rPr lang="fr-FR" b="1" i="0" dirty="0">
                <a:solidFill>
                  <a:schemeClr val="tx1"/>
                </a:solidFill>
                <a:effectLst/>
                <a:latin typeface="-apple-system"/>
              </a:rPr>
              <a:t>fade_in.xml : </a:t>
            </a:r>
            <a:endParaRPr lang="fr-FR" b="1" dirty="0">
              <a:solidFill>
                <a:schemeClr val="tx1"/>
              </a:solidFill>
            </a:endParaRPr>
          </a:p>
          <a:p>
            <a:r>
              <a:rPr lang="fr-FR" dirty="0">
                <a:solidFill>
                  <a:schemeClr val="tx1"/>
                </a:solidFill>
              </a:rPr>
              <a:t>&lt;?xml version="1.0" </a:t>
            </a:r>
            <a:r>
              <a:rPr lang="fr-FR" dirty="0" err="1">
                <a:solidFill>
                  <a:schemeClr val="tx1"/>
                </a:solidFill>
              </a:rPr>
              <a:t>encoding</a:t>
            </a:r>
            <a:r>
              <a:rPr lang="fr-FR" dirty="0">
                <a:solidFill>
                  <a:schemeClr val="tx1"/>
                </a:solidFill>
              </a:rPr>
              <a:t>="utf-8"?&gt;</a:t>
            </a:r>
          </a:p>
          <a:p>
            <a:r>
              <a:rPr lang="fr-FR" dirty="0">
                <a:solidFill>
                  <a:schemeClr val="tx1"/>
                </a:solidFill>
              </a:rPr>
              <a:t>&lt;alpha </a:t>
            </a:r>
            <a:r>
              <a:rPr lang="fr-FR" dirty="0" err="1">
                <a:solidFill>
                  <a:schemeClr val="tx1"/>
                </a:solidFill>
              </a:rPr>
              <a:t>xmlns:android</a:t>
            </a:r>
            <a:r>
              <a:rPr lang="fr-FR" dirty="0">
                <a:solidFill>
                  <a:schemeClr val="tx1"/>
                </a:solidFill>
              </a:rPr>
              <a:t>="http://schemas.android.com/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accelerate_interpolator</a:t>
            </a:r>
            <a:r>
              <a:rPr lang="fr-FR" dirty="0">
                <a:solidFill>
                  <a:schemeClr val="tx1"/>
                </a:solidFill>
              </a:rPr>
              <a:t>"</a:t>
            </a:r>
          </a:p>
          <a:p>
            <a:r>
              <a:rPr lang="fr-FR" dirty="0">
                <a:solidFill>
                  <a:schemeClr val="tx1"/>
                </a:solidFill>
              </a:rPr>
              <a:t>           </a:t>
            </a:r>
            <a:r>
              <a:rPr lang="fr-FR" dirty="0" err="1">
                <a:solidFill>
                  <a:schemeClr val="tx1"/>
                </a:solidFill>
              </a:rPr>
              <a:t>android:fromAlpha</a:t>
            </a:r>
            <a:r>
              <a:rPr lang="fr-FR" dirty="0">
                <a:solidFill>
                  <a:schemeClr val="tx1"/>
                </a:solidFill>
              </a:rPr>
              <a:t>="0.0" </a:t>
            </a:r>
            <a:r>
              <a:rPr lang="fr-FR" dirty="0" err="1">
                <a:solidFill>
                  <a:schemeClr val="tx1"/>
                </a:solidFill>
              </a:rPr>
              <a:t>android:toAlpha</a:t>
            </a:r>
            <a:r>
              <a:rPr lang="fr-FR" dirty="0">
                <a:solidFill>
                  <a:schemeClr val="tx1"/>
                </a:solidFill>
              </a:rPr>
              <a:t>="1.0"</a:t>
            </a:r>
          </a:p>
          <a:p>
            <a:r>
              <a:rPr lang="fr-FR" dirty="0">
                <a:solidFill>
                  <a:schemeClr val="tx1"/>
                </a:solidFill>
              </a:rPr>
              <a:t>           </a:t>
            </a:r>
            <a:r>
              <a:rPr lang="fr-FR" dirty="0" err="1">
                <a:solidFill>
                  <a:schemeClr val="tx1"/>
                </a:solidFill>
              </a:rPr>
              <a:t>android:duration</a:t>
            </a:r>
            <a:r>
              <a:rPr lang="fr-FR" dirty="0">
                <a:solidFill>
                  <a:schemeClr val="tx1"/>
                </a:solidFill>
              </a:rPr>
              <a:t>="500" /&gt;</a:t>
            </a:r>
          </a:p>
          <a:p>
            <a:endParaRPr lang="fr-FR" dirty="0">
              <a:solidFill>
                <a:schemeClr val="tx1"/>
              </a:solidFill>
            </a:endParaRPr>
          </a:p>
          <a:p>
            <a:pPr fontAlgn="base"/>
            <a:r>
              <a:rPr lang="fr-FR" b="1" dirty="0">
                <a:solidFill>
                  <a:schemeClr val="tx1"/>
                </a:solidFill>
                <a:latin typeface="-apple-system"/>
              </a:rPr>
              <a:t>fade_out.xml : </a:t>
            </a:r>
          </a:p>
          <a:p>
            <a:pPr algn="l" fontAlgn="base"/>
            <a:r>
              <a:rPr lang="fr-FR" b="0" i="0" dirty="0">
                <a:solidFill>
                  <a:schemeClr val="tx1"/>
                </a:solidFill>
                <a:effectLst/>
                <a:latin typeface="-apple-system"/>
              </a:rPr>
              <a:t>&lt;?xml version="1.0" </a:t>
            </a:r>
            <a:r>
              <a:rPr lang="fr-FR" b="0" i="0" dirty="0" err="1">
                <a:solidFill>
                  <a:schemeClr val="tx1"/>
                </a:solidFill>
                <a:effectLst/>
                <a:latin typeface="-apple-system"/>
              </a:rPr>
              <a:t>encoding</a:t>
            </a:r>
            <a:r>
              <a:rPr lang="fr-FR" b="0" i="0" dirty="0">
                <a:solidFill>
                  <a:schemeClr val="tx1"/>
                </a:solidFill>
                <a:effectLst/>
                <a:latin typeface="-apple-system"/>
              </a:rPr>
              <a:t>="utf-8"?&gt;</a:t>
            </a:r>
          </a:p>
          <a:p>
            <a:pPr algn="l" fontAlgn="base"/>
            <a:r>
              <a:rPr lang="fr-FR" b="0" i="0" dirty="0">
                <a:solidFill>
                  <a:schemeClr val="tx1"/>
                </a:solidFill>
                <a:effectLst/>
                <a:latin typeface="-apple-system"/>
              </a:rPr>
              <a:t>&lt;alpha </a:t>
            </a:r>
            <a:r>
              <a:rPr lang="fr-FR" b="0" i="0" dirty="0" err="1">
                <a:solidFill>
                  <a:schemeClr val="tx1"/>
                </a:solidFill>
                <a:effectLst/>
                <a:latin typeface="-apple-system"/>
              </a:rPr>
              <a:t>xmlns:android</a:t>
            </a:r>
            <a:r>
              <a:rPr lang="fr-FR" b="0" i="0" dirty="0">
                <a:solidFill>
                  <a:schemeClr val="tx1"/>
                </a:solidFill>
                <a:effectLst/>
                <a:latin typeface="-apple-system"/>
              </a:rPr>
              <a:t>="http://schemas.android.com/</a:t>
            </a:r>
            <a:r>
              <a:rPr lang="fr-FR" b="0" i="0" dirty="0" err="1">
                <a:solidFill>
                  <a:schemeClr val="tx1"/>
                </a:solidFill>
                <a:effectLst/>
                <a:latin typeface="-apple-system"/>
              </a:rPr>
              <a:t>apk</a:t>
            </a:r>
            <a:r>
              <a:rPr lang="fr-FR" b="0" i="0" dirty="0">
                <a:solidFill>
                  <a:schemeClr val="tx1"/>
                </a:solidFill>
                <a:effectLst/>
                <a:latin typeface="-apple-system"/>
              </a:rPr>
              <a:t>/</a:t>
            </a:r>
            <a:r>
              <a:rPr lang="fr-FR" b="0" i="0" dirty="0" err="1">
                <a:solidFill>
                  <a:schemeClr val="tx1"/>
                </a:solidFill>
                <a:effectLst/>
                <a:latin typeface="-apple-system"/>
              </a:rPr>
              <a:t>res</a:t>
            </a:r>
            <a:r>
              <a:rPr lang="fr-FR" b="0" i="0" dirty="0">
                <a:solidFill>
                  <a:schemeClr val="tx1"/>
                </a:solidFill>
                <a:effectLst/>
                <a:latin typeface="-apple-system"/>
              </a:rPr>
              <a:t>/</a:t>
            </a:r>
            <a:r>
              <a:rPr lang="fr-FR" b="0" i="0" dirty="0" err="1">
                <a:solidFill>
                  <a:schemeClr val="tx1"/>
                </a:solidFill>
                <a:effectLst/>
                <a:latin typeface="-apple-system"/>
              </a:rPr>
              <a:t>android</a:t>
            </a:r>
            <a:r>
              <a:rPr lang="fr-FR" b="0" i="0" dirty="0">
                <a:solidFill>
                  <a:schemeClr val="tx1"/>
                </a:solidFill>
                <a:effectLst/>
                <a:latin typeface="-apple-system"/>
              </a:rPr>
              <a:t>"</a:t>
            </a:r>
          </a:p>
          <a:p>
            <a:pPr algn="l" fontAlgn="base"/>
            <a:r>
              <a:rPr lang="fr-FR" b="0" i="0" dirty="0">
                <a:solidFill>
                  <a:schemeClr val="tx1"/>
                </a:solidFill>
                <a:effectLst/>
                <a:latin typeface="-apple-system"/>
              </a:rPr>
              <a:t>           </a:t>
            </a:r>
            <a:r>
              <a:rPr lang="fr-FR" b="0" i="0" dirty="0" err="1">
                <a:solidFill>
                  <a:schemeClr val="tx1"/>
                </a:solidFill>
                <a:effectLst/>
                <a:latin typeface="-apple-system"/>
              </a:rPr>
              <a:t>android:interpolator</a:t>
            </a:r>
            <a:r>
              <a:rPr lang="fr-FR" b="0" i="0" dirty="0">
                <a:solidFill>
                  <a:schemeClr val="tx1"/>
                </a:solidFill>
                <a:effectLst/>
                <a:latin typeface="-apple-system"/>
              </a:rPr>
              <a:t>="@</a:t>
            </a:r>
            <a:r>
              <a:rPr lang="fr-FR" b="0" i="0" dirty="0" err="1">
                <a:solidFill>
                  <a:schemeClr val="tx1"/>
                </a:solidFill>
                <a:effectLst/>
                <a:latin typeface="-apple-system"/>
              </a:rPr>
              <a:t>android:anim</a:t>
            </a:r>
            <a:r>
              <a:rPr lang="fr-FR" b="0" i="0" dirty="0">
                <a:solidFill>
                  <a:schemeClr val="tx1"/>
                </a:solidFill>
                <a:effectLst/>
                <a:latin typeface="-apple-system"/>
              </a:rPr>
              <a:t>/</a:t>
            </a:r>
            <a:r>
              <a:rPr lang="fr-FR" b="0" i="0" dirty="0" err="1">
                <a:solidFill>
                  <a:schemeClr val="tx1"/>
                </a:solidFill>
                <a:effectLst/>
                <a:latin typeface="-apple-system"/>
              </a:rPr>
              <a:t>accelerate_interpolator</a:t>
            </a:r>
            <a:r>
              <a:rPr lang="fr-FR" b="0" i="0" dirty="0">
                <a:solidFill>
                  <a:schemeClr val="tx1"/>
                </a:solidFill>
                <a:effectLst/>
                <a:latin typeface="-apple-system"/>
              </a:rPr>
              <a:t>"</a:t>
            </a:r>
          </a:p>
          <a:p>
            <a:pPr algn="l" fontAlgn="base"/>
            <a:r>
              <a:rPr lang="fr-FR" b="0" i="0" dirty="0">
                <a:solidFill>
                  <a:schemeClr val="tx1"/>
                </a:solidFill>
                <a:effectLst/>
                <a:latin typeface="-apple-system"/>
              </a:rPr>
              <a:t>           </a:t>
            </a:r>
            <a:r>
              <a:rPr lang="fr-FR" b="0" i="0" dirty="0" err="1">
                <a:solidFill>
                  <a:schemeClr val="tx1"/>
                </a:solidFill>
                <a:effectLst/>
                <a:latin typeface="-apple-system"/>
              </a:rPr>
              <a:t>android:fromAlpha</a:t>
            </a:r>
            <a:r>
              <a:rPr lang="fr-FR" b="0" i="0" dirty="0">
                <a:solidFill>
                  <a:schemeClr val="tx1"/>
                </a:solidFill>
                <a:effectLst/>
                <a:latin typeface="-apple-system"/>
              </a:rPr>
              <a:t>="1.0" </a:t>
            </a:r>
            <a:r>
              <a:rPr lang="fr-FR" b="0" i="0" dirty="0" err="1">
                <a:solidFill>
                  <a:schemeClr val="tx1"/>
                </a:solidFill>
                <a:effectLst/>
                <a:latin typeface="-apple-system"/>
              </a:rPr>
              <a:t>android:toAlpha</a:t>
            </a:r>
            <a:r>
              <a:rPr lang="fr-FR" b="0" i="0" dirty="0">
                <a:solidFill>
                  <a:schemeClr val="tx1"/>
                </a:solidFill>
                <a:effectLst/>
                <a:latin typeface="-apple-system"/>
              </a:rPr>
              <a:t>="0.0"</a:t>
            </a:r>
          </a:p>
          <a:p>
            <a:pPr algn="l" fontAlgn="base"/>
            <a:r>
              <a:rPr lang="fr-FR" b="0" i="0" dirty="0">
                <a:solidFill>
                  <a:schemeClr val="tx1"/>
                </a:solidFill>
                <a:effectLst/>
                <a:latin typeface="-apple-system"/>
              </a:rPr>
              <a:t>           </a:t>
            </a:r>
            <a:r>
              <a:rPr lang="fr-FR" b="0" i="0" dirty="0" err="1">
                <a:solidFill>
                  <a:schemeClr val="tx1"/>
                </a:solidFill>
                <a:effectLst/>
                <a:latin typeface="-apple-system"/>
              </a:rPr>
              <a:t>android:fillAfter</a:t>
            </a:r>
            <a:r>
              <a:rPr lang="fr-FR" b="0" i="0" dirty="0">
                <a:solidFill>
                  <a:schemeClr val="tx1"/>
                </a:solidFill>
                <a:effectLst/>
                <a:latin typeface="-apple-system"/>
              </a:rPr>
              <a:t>="</a:t>
            </a:r>
            <a:r>
              <a:rPr lang="fr-FR" b="0" i="0" dirty="0" err="1">
                <a:solidFill>
                  <a:schemeClr val="tx1"/>
                </a:solidFill>
                <a:effectLst/>
                <a:latin typeface="-apple-system"/>
              </a:rPr>
              <a:t>true</a:t>
            </a:r>
            <a:r>
              <a:rPr lang="fr-FR" b="0" i="0" dirty="0">
                <a:solidFill>
                  <a:schemeClr val="tx1"/>
                </a:solidFill>
                <a:effectLst/>
                <a:latin typeface="-apple-system"/>
              </a:rPr>
              <a:t>"</a:t>
            </a:r>
          </a:p>
          <a:p>
            <a:pPr algn="l" fontAlgn="base"/>
            <a:r>
              <a:rPr lang="fr-FR" b="0" i="0" dirty="0">
                <a:solidFill>
                  <a:schemeClr val="tx1"/>
                </a:solidFill>
                <a:effectLst/>
                <a:latin typeface="-apple-system"/>
              </a:rPr>
              <a:t>           </a:t>
            </a:r>
            <a:r>
              <a:rPr lang="fr-FR" b="0" i="0" dirty="0" err="1">
                <a:solidFill>
                  <a:schemeClr val="tx1"/>
                </a:solidFill>
                <a:effectLst/>
                <a:latin typeface="-apple-system"/>
              </a:rPr>
              <a:t>android:duration</a:t>
            </a:r>
            <a:r>
              <a:rPr lang="fr-FR" b="0" i="0" dirty="0">
                <a:solidFill>
                  <a:schemeClr val="tx1"/>
                </a:solidFill>
                <a:effectLst/>
                <a:latin typeface="-apple-system"/>
              </a:rPr>
              <a:t>="500" /&gt;</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spcBef>
                <a:spcPts val="0"/>
              </a:spcBef>
              <a:buClr>
                <a:schemeClr val="dk1"/>
              </a:buClr>
              <a:buSzPts val="1100"/>
            </a:pPr>
            <a:r>
              <a:rPr lang="fr-FR" dirty="0"/>
              <a:t>Exemple : </a:t>
            </a:r>
            <a:r>
              <a:rPr lang="en-US" dirty="0"/>
              <a:t>fade animation sur </a:t>
            </a:r>
            <a:r>
              <a:rPr lang="en-US" dirty="0" err="1"/>
              <a:t>une</a:t>
            </a:r>
            <a:r>
              <a:rPr lang="en-US" dirty="0"/>
              <a:t> transition Activities</a:t>
            </a:r>
          </a:p>
          <a:p>
            <a:pPr marL="0" lvl="0" indent="0" algn="l" rtl="0">
              <a:spcBef>
                <a:spcPts val="0"/>
              </a:spcBef>
              <a:spcAft>
                <a:spcPts val="0"/>
              </a:spcAft>
              <a:buClr>
                <a:schemeClr val="dk1"/>
              </a:buClr>
              <a:buSzPts val="1100"/>
              <a:buFont typeface="Arial"/>
              <a:buNone/>
            </a:pPr>
            <a:endParaRPr lang="fr-FR" dirty="0"/>
          </a:p>
        </p:txBody>
      </p:sp>
      <p:sp>
        <p:nvSpPr>
          <p:cNvPr id="5" name="Content Placeholder 4">
            <a:extLst>
              <a:ext uri="{FF2B5EF4-FFF2-40B4-BE49-F238E27FC236}">
                <a16:creationId xmlns:a16="http://schemas.microsoft.com/office/drawing/2014/main" id="{B3453696-4F7F-A580-85A6-CFF0967AA33E}"/>
              </a:ext>
            </a:extLst>
          </p:cNvPr>
          <p:cNvSpPr>
            <a:spLocks noGrp="1"/>
          </p:cNvSpPr>
          <p:nvPr>
            <p:ph sz="quarter" idx="14"/>
          </p:nvPr>
        </p:nvSpPr>
        <p:spPr/>
        <p:txBody>
          <a:bodyPr/>
          <a:lstStyle/>
          <a:p>
            <a:r>
              <a:rPr lang="fr-FR" dirty="0">
                <a:solidFill>
                  <a:schemeClr val="tx1"/>
                </a:solidFill>
              </a:rPr>
              <a:t>Utiliser les animations dans un code comme celui-ci : (dans l’activité)</a:t>
            </a:r>
          </a:p>
          <a:p>
            <a:r>
              <a:rPr lang="fr-FR" dirty="0">
                <a:solidFill>
                  <a:schemeClr val="tx1"/>
                </a:solidFill>
              </a:rPr>
              <a:t>Intent i = new Intent(</a:t>
            </a:r>
            <a:r>
              <a:rPr lang="fr-FR" dirty="0" err="1">
                <a:solidFill>
                  <a:schemeClr val="tx1"/>
                </a:solidFill>
              </a:rPr>
              <a:t>this</a:t>
            </a:r>
            <a:r>
              <a:rPr lang="fr-FR" dirty="0">
                <a:solidFill>
                  <a:schemeClr val="tx1"/>
                </a:solidFill>
              </a:rPr>
              <a:t>, </a:t>
            </a:r>
            <a:r>
              <a:rPr lang="fr-FR" dirty="0" err="1">
                <a:solidFill>
                  <a:schemeClr val="tx1"/>
                </a:solidFill>
              </a:rPr>
              <a:t>NewlyStartedActivity.class</a:t>
            </a:r>
            <a:r>
              <a:rPr lang="fr-FR" dirty="0">
                <a:solidFill>
                  <a:schemeClr val="tx1"/>
                </a:solidFill>
              </a:rPr>
              <a:t>);</a:t>
            </a:r>
          </a:p>
          <a:p>
            <a:r>
              <a:rPr lang="fr-FR" dirty="0" err="1">
                <a:solidFill>
                  <a:schemeClr val="tx1"/>
                </a:solidFill>
              </a:rPr>
              <a:t>startActivity</a:t>
            </a:r>
            <a:r>
              <a:rPr lang="fr-FR" dirty="0">
                <a:solidFill>
                  <a:schemeClr val="tx1"/>
                </a:solidFill>
              </a:rPr>
              <a:t>(i);</a:t>
            </a:r>
          </a:p>
          <a:p>
            <a:r>
              <a:rPr lang="fr-FR" b="1" dirty="0" err="1">
                <a:solidFill>
                  <a:schemeClr val="tx1"/>
                </a:solidFill>
              </a:rPr>
              <a:t>overridePendingTransition</a:t>
            </a:r>
            <a:r>
              <a:rPr lang="fr-FR" dirty="0">
                <a:solidFill>
                  <a:schemeClr val="tx1"/>
                </a:solidFill>
              </a:rPr>
              <a:t>(</a:t>
            </a:r>
            <a:r>
              <a:rPr lang="fr-FR" dirty="0" err="1">
                <a:solidFill>
                  <a:schemeClr val="tx1"/>
                </a:solidFill>
              </a:rPr>
              <a:t>R.anim.fade_in</a:t>
            </a:r>
            <a:r>
              <a:rPr lang="fr-FR" dirty="0">
                <a:solidFill>
                  <a:schemeClr val="tx1"/>
                </a:solidFill>
              </a:rPr>
              <a:t>, </a:t>
            </a:r>
            <a:r>
              <a:rPr lang="fr-FR" dirty="0" err="1">
                <a:solidFill>
                  <a:schemeClr val="tx1"/>
                </a:solidFill>
              </a:rPr>
              <a:t>R.anim.fade_out</a:t>
            </a:r>
            <a:r>
              <a:rPr lang="fr-FR" dirty="0">
                <a:solidFill>
                  <a:schemeClr val="tx1"/>
                </a:solidFill>
              </a:rPr>
              <a:t>);</a:t>
            </a:r>
          </a:p>
          <a:p>
            <a:endParaRPr lang="fr-FR" dirty="0">
              <a:solidFill>
                <a:schemeClr val="tx1"/>
              </a:solidFill>
            </a:endParaRPr>
          </a:p>
          <a:p>
            <a:r>
              <a:rPr lang="fr-FR" dirty="0">
                <a:solidFill>
                  <a:schemeClr val="tx1"/>
                </a:solidFill>
              </a:rPr>
              <a:t>Le code ci-dessus permet de faire disparaître l'activité actuellement active et de faire apparaître l'activité nouvellement lancée, ce qui permet une transition en douceur.</a:t>
            </a:r>
          </a:p>
          <a:p>
            <a:endParaRPr lang="fr-FR" dirty="0">
              <a:solidFill>
                <a:schemeClr val="tx1"/>
              </a:solidFill>
            </a:endParaRP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269236823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Gérer des animations entre les activités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Maitrise des animations (</a:t>
            </a:r>
            <a:r>
              <a:rPr lang="fr-FR" sz="1600" b="1" dirty="0" err="1">
                <a:solidFill>
                  <a:srgbClr val="FF7800"/>
                </a:solidFill>
              </a:rPr>
              <a:t>Explode</a:t>
            </a:r>
            <a:r>
              <a:rPr lang="fr-FR" sz="1600" b="1" dirty="0">
                <a:solidFill>
                  <a:srgbClr val="FF7800"/>
                </a:solidFill>
              </a:rPr>
              <a:t>, Slide, Fade) </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marL="228600" indent="-228600">
              <a:buFont typeface="+mj-lt"/>
              <a:buAutoNum type="arabicPeriod"/>
            </a:pPr>
            <a:r>
              <a:rPr lang="fr-FR" b="0" i="0" dirty="0">
                <a:solidFill>
                  <a:schemeClr val="tx1"/>
                </a:solidFill>
                <a:effectLst/>
                <a:latin typeface="-apple-system"/>
              </a:rPr>
              <a:t>Utiliser les fichiers xml dans </a:t>
            </a:r>
            <a:r>
              <a:rPr lang="fr-FR" b="0" i="0" dirty="0" err="1">
                <a:solidFill>
                  <a:schemeClr val="tx1"/>
                </a:solidFill>
                <a:effectLst/>
                <a:latin typeface="-apple-system"/>
              </a:rPr>
              <a:t>res</a:t>
            </a:r>
            <a:r>
              <a:rPr lang="fr-FR" b="0" i="0" dirty="0">
                <a:solidFill>
                  <a:schemeClr val="tx1"/>
                </a:solidFill>
                <a:effectLst/>
                <a:latin typeface="-apple-system"/>
              </a:rPr>
              <a:t>/</a:t>
            </a:r>
            <a:r>
              <a:rPr lang="fr-FR" b="0" i="0" dirty="0" err="1">
                <a:solidFill>
                  <a:schemeClr val="tx1"/>
                </a:solidFill>
                <a:effectLst/>
                <a:latin typeface="-apple-system"/>
              </a:rPr>
              <a:t>anim</a:t>
            </a:r>
            <a:r>
              <a:rPr lang="fr-FR" b="0" i="0" dirty="0">
                <a:solidFill>
                  <a:schemeClr val="tx1"/>
                </a:solidFill>
                <a:effectLst/>
                <a:latin typeface="-apple-system"/>
              </a:rPr>
              <a:t>/ : </a:t>
            </a:r>
          </a:p>
          <a:p>
            <a:r>
              <a:rPr lang="fr-FR" b="0" i="0" dirty="0">
                <a:solidFill>
                  <a:schemeClr val="tx1"/>
                </a:solidFill>
                <a:effectLst/>
                <a:latin typeface="-apple-system"/>
              </a:rPr>
              <a:t>Ceci est pour l'animation </a:t>
            </a:r>
            <a:r>
              <a:rPr lang="fr-FR" b="1" i="0" dirty="0">
                <a:solidFill>
                  <a:schemeClr val="tx1"/>
                </a:solidFill>
                <a:effectLst/>
                <a:latin typeface="-apple-system"/>
              </a:rPr>
              <a:t>de gauche à droite </a:t>
            </a:r>
            <a:r>
              <a:rPr lang="fr-FR" b="0" i="0" dirty="0">
                <a:solidFill>
                  <a:schemeClr val="tx1"/>
                </a:solidFill>
                <a:effectLst/>
                <a:latin typeface="-apple-system"/>
              </a:rPr>
              <a:t>:</a:t>
            </a:r>
          </a:p>
          <a:p>
            <a:r>
              <a:rPr lang="fr-FR" b="0" i="0" dirty="0">
                <a:solidFill>
                  <a:schemeClr val="tx1"/>
                </a:solidFill>
                <a:effectLst/>
                <a:latin typeface="-apple-system"/>
              </a:rPr>
              <a:t>&lt;set </a:t>
            </a:r>
            <a:r>
              <a:rPr lang="fr-FR" b="0" i="0" dirty="0" err="1">
                <a:solidFill>
                  <a:schemeClr val="tx1"/>
                </a:solidFill>
                <a:effectLst/>
                <a:latin typeface="-apple-system"/>
              </a:rPr>
              <a:t>xmlns:android</a:t>
            </a:r>
            <a:r>
              <a:rPr lang="fr-FR" b="0" i="0" dirty="0">
                <a:solidFill>
                  <a:schemeClr val="tx1"/>
                </a:solidFill>
                <a:effectLst/>
                <a:latin typeface="-apple-system"/>
              </a:rPr>
              <a:t>="http://schemas.android.com/</a:t>
            </a:r>
            <a:r>
              <a:rPr lang="fr-FR" b="0" i="0" dirty="0" err="1">
                <a:solidFill>
                  <a:schemeClr val="tx1"/>
                </a:solidFill>
                <a:effectLst/>
                <a:latin typeface="-apple-system"/>
              </a:rPr>
              <a:t>apk</a:t>
            </a:r>
            <a:r>
              <a:rPr lang="fr-FR" b="0" i="0" dirty="0">
                <a:solidFill>
                  <a:schemeClr val="tx1"/>
                </a:solidFill>
                <a:effectLst/>
                <a:latin typeface="-apple-system"/>
              </a:rPr>
              <a:t>/</a:t>
            </a:r>
            <a:r>
              <a:rPr lang="fr-FR" b="0" i="0" dirty="0" err="1">
                <a:solidFill>
                  <a:schemeClr val="tx1"/>
                </a:solidFill>
                <a:effectLst/>
                <a:latin typeface="-apple-system"/>
              </a:rPr>
              <a:t>res</a:t>
            </a:r>
            <a:r>
              <a:rPr lang="fr-FR" b="0" i="0" dirty="0">
                <a:solidFill>
                  <a:schemeClr val="tx1"/>
                </a:solidFill>
                <a:effectLst/>
                <a:latin typeface="-apple-system"/>
              </a:rPr>
              <a:t>/</a:t>
            </a:r>
            <a:r>
              <a:rPr lang="fr-FR" b="0" i="0" dirty="0" err="1">
                <a:solidFill>
                  <a:schemeClr val="tx1"/>
                </a:solidFill>
                <a:effectLst/>
                <a:latin typeface="-apple-system"/>
              </a:rPr>
              <a:t>android</a:t>
            </a:r>
            <a:r>
              <a:rPr lang="fr-FR" b="0" i="0" dirty="0">
                <a:solidFill>
                  <a:schemeClr val="tx1"/>
                </a:solidFill>
                <a:effectLst/>
                <a:latin typeface="-apple-system"/>
              </a:rPr>
              <a:t>"</a:t>
            </a:r>
          </a:p>
          <a:p>
            <a:r>
              <a:rPr lang="fr-FR" b="0" i="0" dirty="0">
                <a:solidFill>
                  <a:schemeClr val="tx1"/>
                </a:solidFill>
                <a:effectLst/>
                <a:latin typeface="-apple-system"/>
              </a:rPr>
              <a:t>     </a:t>
            </a:r>
            <a:r>
              <a:rPr lang="fr-FR" b="0" i="0" dirty="0" err="1">
                <a:solidFill>
                  <a:schemeClr val="tx1"/>
                </a:solidFill>
                <a:effectLst/>
                <a:latin typeface="-apple-system"/>
              </a:rPr>
              <a:t>android:shareInterpolator</a:t>
            </a:r>
            <a:r>
              <a:rPr lang="fr-FR" b="0" i="0" dirty="0">
                <a:solidFill>
                  <a:schemeClr val="tx1"/>
                </a:solidFill>
                <a:effectLst/>
                <a:latin typeface="-apple-system"/>
              </a:rPr>
              <a:t>="false"&gt;</a:t>
            </a:r>
          </a:p>
          <a:p>
            <a:r>
              <a:rPr lang="fr-FR" b="0" i="0" dirty="0">
                <a:solidFill>
                  <a:schemeClr val="tx1"/>
                </a:solidFill>
                <a:effectLst/>
                <a:latin typeface="-apple-system"/>
              </a:rPr>
              <a:t>  &lt;translate </a:t>
            </a:r>
            <a:r>
              <a:rPr lang="fr-FR" b="0" i="0" dirty="0" err="1">
                <a:solidFill>
                  <a:schemeClr val="tx1"/>
                </a:solidFill>
                <a:effectLst/>
                <a:latin typeface="-apple-system"/>
              </a:rPr>
              <a:t>android:fromXDelta</a:t>
            </a:r>
            <a:r>
              <a:rPr lang="fr-FR" b="0" i="0" dirty="0">
                <a:solidFill>
                  <a:schemeClr val="tx1"/>
                </a:solidFill>
                <a:effectLst/>
                <a:latin typeface="-apple-system"/>
              </a:rPr>
              <a:t>="-100%" </a:t>
            </a:r>
            <a:r>
              <a:rPr lang="fr-FR" b="0" i="0" dirty="0" err="1">
                <a:solidFill>
                  <a:schemeClr val="tx1"/>
                </a:solidFill>
                <a:effectLst/>
                <a:latin typeface="-apple-system"/>
              </a:rPr>
              <a:t>android:toXDelta</a:t>
            </a:r>
            <a:r>
              <a:rPr lang="fr-FR" b="0" i="0" dirty="0">
                <a:solidFill>
                  <a:schemeClr val="tx1"/>
                </a:solidFill>
                <a:effectLst/>
                <a:latin typeface="-apple-system"/>
              </a:rPr>
              <a:t>="0%"</a:t>
            </a:r>
          </a:p>
          <a:p>
            <a:r>
              <a:rPr lang="fr-FR" b="0" i="0" dirty="0">
                <a:solidFill>
                  <a:schemeClr val="tx1"/>
                </a:solidFill>
                <a:effectLst/>
                <a:latin typeface="-apple-system"/>
              </a:rPr>
              <a:t>             </a:t>
            </a:r>
            <a:r>
              <a:rPr lang="fr-FR" b="0" i="0" dirty="0" err="1">
                <a:solidFill>
                  <a:schemeClr val="tx1"/>
                </a:solidFill>
                <a:effectLst/>
                <a:latin typeface="-apple-system"/>
              </a:rPr>
              <a:t>android:fromYDelta</a:t>
            </a:r>
            <a:r>
              <a:rPr lang="fr-FR" b="0" i="0" dirty="0">
                <a:solidFill>
                  <a:schemeClr val="tx1"/>
                </a:solidFill>
                <a:effectLst/>
                <a:latin typeface="-apple-system"/>
              </a:rPr>
              <a:t>="0%" </a:t>
            </a:r>
            <a:r>
              <a:rPr lang="fr-FR" b="0" i="0" dirty="0" err="1">
                <a:solidFill>
                  <a:schemeClr val="tx1"/>
                </a:solidFill>
                <a:effectLst/>
                <a:latin typeface="-apple-system"/>
              </a:rPr>
              <a:t>android:toYDelta</a:t>
            </a:r>
            <a:r>
              <a:rPr lang="fr-FR" b="0" i="0" dirty="0">
                <a:solidFill>
                  <a:schemeClr val="tx1"/>
                </a:solidFill>
                <a:effectLst/>
                <a:latin typeface="-apple-system"/>
              </a:rPr>
              <a:t>="0%"</a:t>
            </a:r>
          </a:p>
          <a:p>
            <a:r>
              <a:rPr lang="fr-FR" b="0" i="0" dirty="0">
                <a:solidFill>
                  <a:schemeClr val="tx1"/>
                </a:solidFill>
                <a:effectLst/>
                <a:latin typeface="-apple-system"/>
              </a:rPr>
              <a:t>             </a:t>
            </a:r>
            <a:r>
              <a:rPr lang="fr-FR" b="0" i="0" dirty="0" err="1">
                <a:solidFill>
                  <a:schemeClr val="tx1"/>
                </a:solidFill>
                <a:effectLst/>
                <a:latin typeface="-apple-system"/>
              </a:rPr>
              <a:t>android:duration</a:t>
            </a:r>
            <a:r>
              <a:rPr lang="fr-FR" b="0" i="0" dirty="0">
                <a:solidFill>
                  <a:schemeClr val="tx1"/>
                </a:solidFill>
                <a:effectLst/>
                <a:latin typeface="-apple-system"/>
              </a:rPr>
              <a:t>="700"/&gt;</a:t>
            </a:r>
          </a:p>
          <a:p>
            <a:r>
              <a:rPr lang="fr-FR" b="0" i="0" dirty="0">
                <a:solidFill>
                  <a:schemeClr val="tx1"/>
                </a:solidFill>
                <a:effectLst/>
                <a:latin typeface="-apple-system"/>
              </a:rPr>
              <a:t>&lt;/set&gt;</a:t>
            </a:r>
          </a:p>
          <a:p>
            <a:r>
              <a:rPr lang="fr-FR" b="0" i="0" dirty="0">
                <a:solidFill>
                  <a:schemeClr val="tx1"/>
                </a:solidFill>
                <a:effectLst/>
                <a:latin typeface="-apple-system"/>
              </a:rPr>
              <a:t>Ceci est pour l'animation </a:t>
            </a:r>
            <a:r>
              <a:rPr lang="fr-FR" b="1" i="0" dirty="0">
                <a:solidFill>
                  <a:schemeClr val="tx1"/>
                </a:solidFill>
                <a:effectLst/>
                <a:latin typeface="-apple-system"/>
              </a:rPr>
              <a:t>de droite à gauche </a:t>
            </a:r>
            <a:r>
              <a:rPr lang="fr-FR" b="0" i="0" dirty="0">
                <a:solidFill>
                  <a:schemeClr val="tx1"/>
                </a:solidFill>
                <a:effectLst/>
                <a:latin typeface="-apple-system"/>
              </a:rPr>
              <a:t>:</a:t>
            </a:r>
          </a:p>
          <a:p>
            <a:r>
              <a:rPr lang="fr-FR" b="0" i="0" dirty="0">
                <a:solidFill>
                  <a:schemeClr val="tx1"/>
                </a:solidFill>
                <a:effectLst/>
                <a:latin typeface="-apple-system"/>
              </a:rPr>
              <a:t>&lt;set </a:t>
            </a:r>
            <a:r>
              <a:rPr lang="fr-FR" b="0" i="0" dirty="0" err="1">
                <a:solidFill>
                  <a:schemeClr val="tx1"/>
                </a:solidFill>
                <a:effectLst/>
                <a:latin typeface="-apple-system"/>
              </a:rPr>
              <a:t>xmlns:android</a:t>
            </a:r>
            <a:r>
              <a:rPr lang="fr-FR" b="0" i="0" dirty="0">
                <a:solidFill>
                  <a:schemeClr val="tx1"/>
                </a:solidFill>
                <a:effectLst/>
                <a:latin typeface="-apple-system"/>
              </a:rPr>
              <a:t>="http://schemas.android.com/</a:t>
            </a:r>
            <a:r>
              <a:rPr lang="fr-FR" b="0" i="0" dirty="0" err="1">
                <a:solidFill>
                  <a:schemeClr val="tx1"/>
                </a:solidFill>
                <a:effectLst/>
                <a:latin typeface="-apple-system"/>
              </a:rPr>
              <a:t>apk</a:t>
            </a:r>
            <a:r>
              <a:rPr lang="fr-FR" b="0" i="0" dirty="0">
                <a:solidFill>
                  <a:schemeClr val="tx1"/>
                </a:solidFill>
                <a:effectLst/>
                <a:latin typeface="-apple-system"/>
              </a:rPr>
              <a:t>/</a:t>
            </a:r>
            <a:r>
              <a:rPr lang="fr-FR" b="0" i="0" dirty="0" err="1">
                <a:solidFill>
                  <a:schemeClr val="tx1"/>
                </a:solidFill>
                <a:effectLst/>
                <a:latin typeface="-apple-system"/>
              </a:rPr>
              <a:t>res</a:t>
            </a:r>
            <a:r>
              <a:rPr lang="fr-FR" b="0" i="0" dirty="0">
                <a:solidFill>
                  <a:schemeClr val="tx1"/>
                </a:solidFill>
                <a:effectLst/>
                <a:latin typeface="-apple-system"/>
              </a:rPr>
              <a:t>/</a:t>
            </a:r>
            <a:r>
              <a:rPr lang="fr-FR" b="0" i="0" dirty="0" err="1">
                <a:solidFill>
                  <a:schemeClr val="tx1"/>
                </a:solidFill>
                <a:effectLst/>
                <a:latin typeface="-apple-system"/>
              </a:rPr>
              <a:t>android</a:t>
            </a:r>
            <a:r>
              <a:rPr lang="fr-FR" b="0" i="0" dirty="0">
                <a:solidFill>
                  <a:schemeClr val="tx1"/>
                </a:solidFill>
                <a:effectLst/>
                <a:latin typeface="-apple-system"/>
              </a:rPr>
              <a:t>"</a:t>
            </a:r>
          </a:p>
          <a:p>
            <a:r>
              <a:rPr lang="fr-FR" b="0" i="0" dirty="0">
                <a:solidFill>
                  <a:schemeClr val="tx1"/>
                </a:solidFill>
                <a:effectLst/>
                <a:latin typeface="-apple-system"/>
              </a:rPr>
              <a:t>     </a:t>
            </a:r>
            <a:r>
              <a:rPr lang="fr-FR" b="0" i="0" dirty="0" err="1">
                <a:solidFill>
                  <a:schemeClr val="tx1"/>
                </a:solidFill>
                <a:effectLst/>
                <a:latin typeface="-apple-system"/>
              </a:rPr>
              <a:t>android:shareInterpolator</a:t>
            </a:r>
            <a:r>
              <a:rPr lang="fr-FR" b="0" i="0" dirty="0">
                <a:solidFill>
                  <a:schemeClr val="tx1"/>
                </a:solidFill>
                <a:effectLst/>
                <a:latin typeface="-apple-system"/>
              </a:rPr>
              <a:t>="false"&gt;</a:t>
            </a:r>
          </a:p>
          <a:p>
            <a:r>
              <a:rPr lang="fr-FR" b="0" i="0" dirty="0">
                <a:solidFill>
                  <a:schemeClr val="tx1"/>
                </a:solidFill>
                <a:effectLst/>
                <a:latin typeface="-apple-system"/>
              </a:rPr>
              <a:t>  &lt;translate</a:t>
            </a:r>
          </a:p>
          <a:p>
            <a:r>
              <a:rPr lang="fr-FR" b="0" i="0" dirty="0">
                <a:solidFill>
                  <a:schemeClr val="tx1"/>
                </a:solidFill>
                <a:effectLst/>
                <a:latin typeface="-apple-system"/>
              </a:rPr>
              <a:t>     </a:t>
            </a:r>
            <a:r>
              <a:rPr lang="fr-FR" b="0" i="0" dirty="0" err="1">
                <a:solidFill>
                  <a:schemeClr val="tx1"/>
                </a:solidFill>
                <a:effectLst/>
                <a:latin typeface="-apple-system"/>
              </a:rPr>
              <a:t>android:fromXDelta</a:t>
            </a:r>
            <a:r>
              <a:rPr lang="fr-FR" b="0" i="0" dirty="0">
                <a:solidFill>
                  <a:schemeClr val="tx1"/>
                </a:solidFill>
                <a:effectLst/>
                <a:latin typeface="-apple-system"/>
              </a:rPr>
              <a:t>="0%" </a:t>
            </a:r>
            <a:r>
              <a:rPr lang="fr-FR" b="0" i="0" dirty="0" err="1">
                <a:solidFill>
                  <a:schemeClr val="tx1"/>
                </a:solidFill>
                <a:effectLst/>
                <a:latin typeface="-apple-system"/>
              </a:rPr>
              <a:t>android:toXDelta</a:t>
            </a:r>
            <a:r>
              <a:rPr lang="fr-FR" b="0" i="0" dirty="0">
                <a:solidFill>
                  <a:schemeClr val="tx1"/>
                </a:solidFill>
                <a:effectLst/>
                <a:latin typeface="-apple-system"/>
              </a:rPr>
              <a:t>="100%"</a:t>
            </a:r>
          </a:p>
          <a:p>
            <a:r>
              <a:rPr lang="fr-FR" b="0" i="0" dirty="0">
                <a:solidFill>
                  <a:schemeClr val="tx1"/>
                </a:solidFill>
                <a:effectLst/>
                <a:latin typeface="-apple-system"/>
              </a:rPr>
              <a:t>     </a:t>
            </a:r>
            <a:r>
              <a:rPr lang="fr-FR" b="0" i="0" dirty="0" err="1">
                <a:solidFill>
                  <a:schemeClr val="tx1"/>
                </a:solidFill>
                <a:effectLst/>
                <a:latin typeface="-apple-system"/>
              </a:rPr>
              <a:t>android:fromYDelta</a:t>
            </a:r>
            <a:r>
              <a:rPr lang="fr-FR" b="0" i="0" dirty="0">
                <a:solidFill>
                  <a:schemeClr val="tx1"/>
                </a:solidFill>
                <a:effectLst/>
                <a:latin typeface="-apple-system"/>
              </a:rPr>
              <a:t>="0%" </a:t>
            </a:r>
            <a:r>
              <a:rPr lang="fr-FR" b="0" i="0" dirty="0" err="1">
                <a:solidFill>
                  <a:schemeClr val="tx1"/>
                </a:solidFill>
                <a:effectLst/>
                <a:latin typeface="-apple-system"/>
              </a:rPr>
              <a:t>android:toYDelta</a:t>
            </a:r>
            <a:r>
              <a:rPr lang="fr-FR" b="0" i="0" dirty="0">
                <a:solidFill>
                  <a:schemeClr val="tx1"/>
                </a:solidFill>
                <a:effectLst/>
                <a:latin typeface="-apple-system"/>
              </a:rPr>
              <a:t>="0%"</a:t>
            </a:r>
          </a:p>
          <a:p>
            <a:r>
              <a:rPr lang="fr-FR" b="0" i="0" dirty="0">
                <a:solidFill>
                  <a:schemeClr val="tx1"/>
                </a:solidFill>
                <a:effectLst/>
                <a:latin typeface="-apple-system"/>
              </a:rPr>
              <a:t>     </a:t>
            </a:r>
            <a:r>
              <a:rPr lang="fr-FR" b="0" i="0" dirty="0" err="1">
                <a:solidFill>
                  <a:schemeClr val="tx1"/>
                </a:solidFill>
                <a:effectLst/>
                <a:latin typeface="-apple-system"/>
              </a:rPr>
              <a:t>android:duration</a:t>
            </a:r>
            <a:r>
              <a:rPr lang="fr-FR" b="0" i="0" dirty="0">
                <a:solidFill>
                  <a:schemeClr val="tx1"/>
                </a:solidFill>
                <a:effectLst/>
                <a:latin typeface="-apple-system"/>
              </a:rPr>
              <a:t>="700" /&gt;</a:t>
            </a:r>
          </a:p>
          <a:p>
            <a:r>
              <a:rPr lang="fr-FR" b="0" i="0" dirty="0">
                <a:solidFill>
                  <a:schemeClr val="tx1"/>
                </a:solidFill>
                <a:effectLst/>
                <a:latin typeface="-apple-system"/>
              </a:rPr>
              <a:t>&lt;/set&gt;</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spcBef>
                <a:spcPts val="0"/>
              </a:spcBef>
              <a:buClr>
                <a:schemeClr val="dk1"/>
              </a:buClr>
              <a:buSzPts val="1100"/>
            </a:pPr>
            <a:r>
              <a:rPr lang="fr-FR" dirty="0"/>
              <a:t>Exemple : </a:t>
            </a:r>
            <a:r>
              <a:rPr lang="en-US" dirty="0"/>
              <a:t>slide animation sur </a:t>
            </a:r>
            <a:r>
              <a:rPr lang="en-US" dirty="0" err="1"/>
              <a:t>une</a:t>
            </a:r>
            <a:r>
              <a:rPr lang="en-US" dirty="0"/>
              <a:t> transition Activities</a:t>
            </a:r>
          </a:p>
          <a:p>
            <a:pPr marL="0" lvl="0" indent="0" algn="l" rtl="0">
              <a:spcBef>
                <a:spcPts val="0"/>
              </a:spcBef>
              <a:spcAft>
                <a:spcPts val="0"/>
              </a:spcAft>
              <a:buClr>
                <a:schemeClr val="dk1"/>
              </a:buClr>
              <a:buSzPts val="1100"/>
              <a:buFont typeface="Arial"/>
              <a:buNone/>
            </a:pPr>
            <a:endParaRPr lang="fr-FR" dirty="0"/>
          </a:p>
        </p:txBody>
      </p:sp>
      <p:sp>
        <p:nvSpPr>
          <p:cNvPr id="5" name="Content Placeholder 4">
            <a:extLst>
              <a:ext uri="{FF2B5EF4-FFF2-40B4-BE49-F238E27FC236}">
                <a16:creationId xmlns:a16="http://schemas.microsoft.com/office/drawing/2014/main" id="{B3453696-4F7F-A580-85A6-CFF0967AA33E}"/>
              </a:ext>
            </a:extLst>
          </p:cNvPr>
          <p:cNvSpPr>
            <a:spLocks noGrp="1"/>
          </p:cNvSpPr>
          <p:nvPr>
            <p:ph sz="quarter" idx="14"/>
          </p:nvPr>
        </p:nvSpPr>
        <p:spPr/>
        <p:txBody>
          <a:bodyPr/>
          <a:lstStyle/>
          <a:p>
            <a:pPr marL="228600" indent="-228600">
              <a:buFont typeface="+mj-lt"/>
              <a:buAutoNum type="arabicPeriod" startAt="2"/>
            </a:pPr>
            <a:r>
              <a:rPr lang="fr-FR" dirty="0">
                <a:solidFill>
                  <a:schemeClr val="tx1"/>
                </a:solidFill>
              </a:rPr>
              <a:t>Dans le code, utiliser l'intention de gauche à droite :</a:t>
            </a:r>
          </a:p>
          <a:p>
            <a:r>
              <a:rPr lang="fr-FR" dirty="0" err="1">
                <a:solidFill>
                  <a:schemeClr val="tx1"/>
                </a:solidFill>
              </a:rPr>
              <a:t>this.overridePendingTransition</a:t>
            </a:r>
            <a:r>
              <a:rPr lang="fr-FR" dirty="0">
                <a:solidFill>
                  <a:schemeClr val="tx1"/>
                </a:solidFill>
              </a:rPr>
              <a:t>(</a:t>
            </a:r>
            <a:r>
              <a:rPr lang="fr-FR" dirty="0" err="1">
                <a:solidFill>
                  <a:schemeClr val="tx1"/>
                </a:solidFill>
              </a:rPr>
              <a:t>R.anim.animation_enter</a:t>
            </a:r>
            <a:r>
              <a:rPr lang="fr-FR" dirty="0">
                <a:solidFill>
                  <a:schemeClr val="tx1"/>
                </a:solidFill>
              </a:rPr>
              <a:t>,</a:t>
            </a:r>
          </a:p>
          <a:p>
            <a:r>
              <a:rPr lang="fr-FR" dirty="0">
                <a:solidFill>
                  <a:schemeClr val="tx1"/>
                </a:solidFill>
              </a:rPr>
              <a:t>                   </a:t>
            </a:r>
            <a:r>
              <a:rPr lang="fr-FR" dirty="0" err="1">
                <a:solidFill>
                  <a:schemeClr val="tx1"/>
                </a:solidFill>
              </a:rPr>
              <a:t>R.anim.animation_leave</a:t>
            </a:r>
            <a:r>
              <a:rPr lang="fr-FR" dirty="0">
                <a:solidFill>
                  <a:schemeClr val="tx1"/>
                </a:solidFill>
              </a:rPr>
              <a:t>);</a:t>
            </a:r>
          </a:p>
          <a:p>
            <a:endParaRPr lang="fr-FR" dirty="0">
              <a:solidFill>
                <a:schemeClr val="tx1"/>
              </a:solidFill>
            </a:endParaRPr>
          </a:p>
          <a:p>
            <a:pPr marL="228600" indent="-228600">
              <a:buFont typeface="+mj-lt"/>
              <a:buAutoNum type="arabicPeriod" startAt="3"/>
            </a:pPr>
            <a:r>
              <a:rPr lang="fr-FR" dirty="0">
                <a:solidFill>
                  <a:schemeClr val="tx1"/>
                </a:solidFill>
              </a:rPr>
              <a:t>Dans le code, utiliser l'intention de droite à gauche :</a:t>
            </a:r>
          </a:p>
          <a:p>
            <a:r>
              <a:rPr lang="fr-FR" dirty="0" err="1">
                <a:solidFill>
                  <a:schemeClr val="tx1"/>
                </a:solidFill>
              </a:rPr>
              <a:t>this.overridePendingTransition</a:t>
            </a:r>
            <a:r>
              <a:rPr lang="fr-FR" dirty="0">
                <a:solidFill>
                  <a:schemeClr val="tx1"/>
                </a:solidFill>
              </a:rPr>
              <a:t>(</a:t>
            </a:r>
            <a:r>
              <a:rPr lang="fr-FR" dirty="0" err="1">
                <a:solidFill>
                  <a:schemeClr val="tx1"/>
                </a:solidFill>
              </a:rPr>
              <a:t>R.anim.animation_leave</a:t>
            </a:r>
            <a:r>
              <a:rPr lang="fr-FR" dirty="0">
                <a:solidFill>
                  <a:schemeClr val="tx1"/>
                </a:solidFill>
              </a:rPr>
              <a:t>,</a:t>
            </a:r>
          </a:p>
          <a:p>
            <a:r>
              <a:rPr lang="fr-FR" dirty="0">
                <a:solidFill>
                  <a:schemeClr val="tx1"/>
                </a:solidFill>
              </a:rPr>
              <a:t>                               </a:t>
            </a:r>
            <a:r>
              <a:rPr lang="fr-FR" dirty="0" err="1">
                <a:solidFill>
                  <a:schemeClr val="tx1"/>
                </a:solidFill>
              </a:rPr>
              <a:t>R.anim.animation_enter</a:t>
            </a:r>
            <a:r>
              <a:rPr lang="fr-FR" dirty="0">
                <a:solidFill>
                  <a:schemeClr val="tx1"/>
                </a:solidFill>
              </a:rPr>
              <a:t>);</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Tree>
    <p:extLst>
      <p:ext uri="{BB962C8B-B14F-4D97-AF65-F5344CB8AC3E}">
        <p14:creationId xmlns:p14="http://schemas.microsoft.com/office/powerpoint/2010/main" val="270253542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7149D233-8F88-4851-8C07-374CADBCF1F6}"/>
              </a:ext>
            </a:extLst>
          </p:cNvPr>
          <p:cNvSpPr>
            <a:spLocks noGrp="1"/>
          </p:cNvSpPr>
          <p:nvPr>
            <p:ph type="body" sz="quarter" idx="14"/>
          </p:nvPr>
        </p:nvSpPr>
        <p:spPr/>
        <p:txBody>
          <a:bodyPr/>
          <a:lstStyle/>
          <a:p>
            <a:r>
              <a:rPr lang="fr-FR" sz="1200" dirty="0">
                <a:solidFill>
                  <a:schemeClr val="tx1"/>
                </a:solidFill>
              </a:rPr>
              <a:t>Présentation des différents effets d’animation ;</a:t>
            </a:r>
          </a:p>
          <a:p>
            <a:r>
              <a:rPr lang="fr-FR" sz="1200" dirty="0">
                <a:solidFill>
                  <a:schemeClr val="tx1"/>
                </a:solidFill>
              </a:rPr>
              <a:t>Création des effets d’animations (</a:t>
            </a:r>
            <a:r>
              <a:rPr lang="fr-FR" sz="1200" dirty="0" err="1">
                <a:solidFill>
                  <a:schemeClr val="tx1"/>
                </a:solidFill>
              </a:rPr>
              <a:t>Crossfade</a:t>
            </a:r>
            <a:r>
              <a:rPr lang="fr-FR" sz="1200" dirty="0">
                <a:solidFill>
                  <a:schemeClr val="tx1"/>
                </a:solidFill>
              </a:rPr>
              <a:t>, </a:t>
            </a:r>
            <a:r>
              <a:rPr lang="fr-FR" sz="1200" dirty="0" err="1">
                <a:solidFill>
                  <a:schemeClr val="tx1"/>
                </a:solidFill>
              </a:rPr>
              <a:t>Circular</a:t>
            </a:r>
            <a:r>
              <a:rPr lang="fr-FR" sz="1200" dirty="0">
                <a:solidFill>
                  <a:schemeClr val="tx1"/>
                </a:solidFill>
              </a:rPr>
              <a:t> </a:t>
            </a:r>
            <a:r>
              <a:rPr lang="fr-FR" sz="1200" dirty="0" err="1">
                <a:solidFill>
                  <a:schemeClr val="tx1"/>
                </a:solidFill>
              </a:rPr>
              <a:t>reveal</a:t>
            </a:r>
            <a:r>
              <a:rPr lang="fr-FR" sz="1200" dirty="0">
                <a:solidFill>
                  <a:schemeClr val="tx1"/>
                </a:solidFill>
              </a:rPr>
              <a:t>, </a:t>
            </a:r>
            <a:r>
              <a:rPr lang="fr-FR" sz="1200" dirty="0" err="1">
                <a:solidFill>
                  <a:schemeClr val="tx1"/>
                </a:solidFill>
              </a:rPr>
              <a:t>Card</a:t>
            </a:r>
            <a:r>
              <a:rPr lang="fr-FR" sz="1200" dirty="0">
                <a:solidFill>
                  <a:schemeClr val="tx1"/>
                </a:solidFill>
              </a:rPr>
              <a:t> flip, Zoom animation).</a:t>
            </a:r>
          </a:p>
          <a:p>
            <a:endParaRPr lang="fr-FR" sz="1200" dirty="0">
              <a:solidFill>
                <a:schemeClr val="tx1"/>
              </a:solidFill>
            </a:endParaRPr>
          </a:p>
          <a:p>
            <a:endParaRPr lang="fr-FR" sz="1100" dirty="0">
              <a:solidFill>
                <a:schemeClr val="tx1"/>
              </a:solidFill>
            </a:endParaRPr>
          </a:p>
        </p:txBody>
      </p:sp>
      <p:sp>
        <p:nvSpPr>
          <p:cNvPr id="9" name="Espace réservé du texte 8">
            <a:extLst>
              <a:ext uri="{FF2B5EF4-FFF2-40B4-BE49-F238E27FC236}">
                <a16:creationId xmlns:a16="http://schemas.microsoft.com/office/drawing/2014/main" id="{2AE82844-D1B4-40BD-994D-1E7FB4D8DEFF}"/>
              </a:ext>
            </a:extLst>
          </p:cNvPr>
          <p:cNvSpPr>
            <a:spLocks noGrp="1"/>
          </p:cNvSpPr>
          <p:nvPr>
            <p:ph type="body" sz="quarter" idx="15"/>
          </p:nvPr>
        </p:nvSpPr>
        <p:spPr/>
        <p:txBody>
          <a:bodyPr/>
          <a:lstStyle/>
          <a:p>
            <a:r>
              <a:rPr lang="fr-FR" dirty="0"/>
              <a:t>2 heures</a:t>
            </a:r>
          </a:p>
        </p:txBody>
      </p:sp>
      <p:sp>
        <p:nvSpPr>
          <p:cNvPr id="2" name="Espace réservé du texte 1">
            <a:extLst>
              <a:ext uri="{FF2B5EF4-FFF2-40B4-BE49-F238E27FC236}">
                <a16:creationId xmlns:a16="http://schemas.microsoft.com/office/drawing/2014/main" id="{2312BE40-E3D8-469F-B888-B719E2C041C9}"/>
              </a:ext>
            </a:extLst>
          </p:cNvPr>
          <p:cNvSpPr>
            <a:spLocks noGrp="1"/>
          </p:cNvSpPr>
          <p:nvPr>
            <p:ph type="body" sz="quarter" idx="12"/>
          </p:nvPr>
        </p:nvSpPr>
        <p:spPr/>
        <p:txBody>
          <a:bodyPr/>
          <a:lstStyle/>
          <a:p>
            <a:r>
              <a:rPr lang="fr-FR" dirty="0"/>
              <a:t>CHAPITRE 3</a:t>
            </a:r>
          </a:p>
        </p:txBody>
      </p:sp>
      <p:sp>
        <p:nvSpPr>
          <p:cNvPr id="7" name="Espace réservé du texte 6">
            <a:extLst>
              <a:ext uri="{FF2B5EF4-FFF2-40B4-BE49-F238E27FC236}">
                <a16:creationId xmlns:a16="http://schemas.microsoft.com/office/drawing/2014/main" id="{ACC2B79D-565E-45C1-9BF1-34815CEC39FF}"/>
              </a:ext>
            </a:extLst>
          </p:cNvPr>
          <p:cNvSpPr>
            <a:spLocks noGrp="1"/>
          </p:cNvSpPr>
          <p:nvPr>
            <p:ph type="body" sz="quarter" idx="13"/>
          </p:nvPr>
        </p:nvSpPr>
        <p:spPr/>
        <p:txBody>
          <a:bodyPr/>
          <a:lstStyle/>
          <a:p>
            <a:r>
              <a:rPr lang="fr-FR" sz="1800" dirty="0">
                <a:latin typeface="Calibri" panose="020F0502020204030204" pitchFamily="34" charset="0"/>
              </a:rPr>
              <a:t>Créer des effets d’animations</a:t>
            </a:r>
          </a:p>
        </p:txBody>
      </p:sp>
    </p:spTree>
    <p:extLst>
      <p:ext uri="{BB962C8B-B14F-4D97-AF65-F5344CB8AC3E}">
        <p14:creationId xmlns:p14="http://schemas.microsoft.com/office/powerpoint/2010/main" val="31022527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3</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fr-FR" sz="1800" dirty="0">
                <a:latin typeface="Calibri" panose="020F0502020204030204" pitchFamily="34" charset="0"/>
              </a:rPr>
              <a:t>Créer des effets d’animations</a:t>
            </a:r>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b="1" dirty="0">
                <a:solidFill>
                  <a:srgbClr val="FF7800"/>
                </a:solidFill>
              </a:rPr>
              <a:t>Présentation des différents effets d’animation</a:t>
            </a:r>
          </a:p>
          <a:p>
            <a:r>
              <a:rPr lang="fr-FR" sz="1200" dirty="0">
                <a:latin typeface="Calibri" panose="020F0502020204030204" pitchFamily="34" charset="0"/>
              </a:rPr>
              <a:t>Création des effets d’animations (</a:t>
            </a:r>
            <a:r>
              <a:rPr lang="fr-FR" sz="1200" dirty="0" err="1">
                <a:latin typeface="Calibri" panose="020F0502020204030204" pitchFamily="34" charset="0"/>
              </a:rPr>
              <a:t>Crossfade</a:t>
            </a:r>
            <a:r>
              <a:rPr lang="fr-FR" sz="1200" dirty="0">
                <a:latin typeface="Calibri" panose="020F0502020204030204" pitchFamily="34" charset="0"/>
              </a:rPr>
              <a:t>, </a:t>
            </a:r>
            <a:r>
              <a:rPr lang="fr-FR" sz="1200" dirty="0" err="1">
                <a:latin typeface="Calibri" panose="020F0502020204030204" pitchFamily="34" charset="0"/>
              </a:rPr>
              <a:t>Circular</a:t>
            </a:r>
            <a:r>
              <a:rPr lang="fr-FR" sz="1200" dirty="0">
                <a:latin typeface="Calibri" panose="020F0502020204030204" pitchFamily="34" charset="0"/>
              </a:rPr>
              <a:t> </a:t>
            </a:r>
            <a:r>
              <a:rPr lang="fr-FR" sz="1200" dirty="0" err="1">
                <a:latin typeface="Calibri" panose="020F0502020204030204" pitchFamily="34" charset="0"/>
              </a:rPr>
              <a:t>reveal</a:t>
            </a:r>
            <a:r>
              <a:rPr lang="fr-FR" sz="1200" dirty="0">
                <a:latin typeface="Calibri" panose="020F0502020204030204" pitchFamily="34" charset="0"/>
              </a:rPr>
              <a:t>, </a:t>
            </a:r>
            <a:r>
              <a:rPr lang="fr-FR" sz="1200" dirty="0" err="1">
                <a:latin typeface="Calibri" panose="020F0502020204030204" pitchFamily="34" charset="0"/>
              </a:rPr>
              <a:t>Card</a:t>
            </a:r>
            <a:r>
              <a:rPr lang="fr-FR" sz="1200" dirty="0">
                <a:latin typeface="Calibri" panose="020F0502020204030204" pitchFamily="34" charset="0"/>
              </a:rPr>
              <a:t> flip, Zoom animation) </a:t>
            </a:r>
          </a:p>
          <a:p>
            <a:endParaRPr lang="fr-FR" sz="1200" dirty="0"/>
          </a:p>
        </p:txBody>
      </p:sp>
    </p:spTree>
    <p:extLst>
      <p:ext uri="{BB962C8B-B14F-4D97-AF65-F5344CB8AC3E}">
        <p14:creationId xmlns:p14="http://schemas.microsoft.com/office/powerpoint/2010/main" val="987926902"/>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Présentation des différents effets d’animation</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r>
              <a:rPr lang="fr-FR" dirty="0">
                <a:solidFill>
                  <a:schemeClr val="tx1"/>
                </a:solidFill>
              </a:rPr>
              <a:t>L'animation dans les applications Android est le processus de création de mouvement et de changement de forme. Les méthodes de base de l'animation qui seront abordées sont les suivantes :</a:t>
            </a:r>
          </a:p>
          <a:p>
            <a:pPr marL="228600" indent="-228600">
              <a:buFont typeface="+mj-lt"/>
              <a:buAutoNum type="arabicPeriod"/>
            </a:pPr>
            <a:r>
              <a:rPr lang="en-US" dirty="0">
                <a:solidFill>
                  <a:schemeClr val="tx1"/>
                </a:solidFill>
              </a:rPr>
              <a:t>Fade In Animation</a:t>
            </a:r>
          </a:p>
          <a:p>
            <a:pPr marL="228600" indent="-228600">
              <a:buFont typeface="+mj-lt"/>
              <a:buAutoNum type="arabicPeriod"/>
            </a:pPr>
            <a:r>
              <a:rPr lang="en-US" dirty="0">
                <a:solidFill>
                  <a:schemeClr val="tx1"/>
                </a:solidFill>
              </a:rPr>
              <a:t>Fade Out Animation</a:t>
            </a:r>
          </a:p>
          <a:p>
            <a:pPr marL="228600" indent="-228600">
              <a:buFont typeface="+mj-lt"/>
              <a:buAutoNum type="arabicPeriod"/>
            </a:pPr>
            <a:r>
              <a:rPr lang="en-US" dirty="0">
                <a:solidFill>
                  <a:schemeClr val="tx1"/>
                </a:solidFill>
              </a:rPr>
              <a:t>Cross Fading Animation</a:t>
            </a:r>
          </a:p>
          <a:p>
            <a:pPr marL="228600" indent="-228600">
              <a:buFont typeface="+mj-lt"/>
              <a:buAutoNum type="arabicPeriod"/>
            </a:pPr>
            <a:r>
              <a:rPr lang="en-US" dirty="0">
                <a:solidFill>
                  <a:schemeClr val="tx1"/>
                </a:solidFill>
              </a:rPr>
              <a:t>Blink Animation</a:t>
            </a:r>
          </a:p>
          <a:p>
            <a:pPr marL="228600" indent="-228600">
              <a:buFont typeface="+mj-lt"/>
              <a:buAutoNum type="arabicPeriod"/>
            </a:pPr>
            <a:r>
              <a:rPr lang="en-US" dirty="0">
                <a:solidFill>
                  <a:schemeClr val="tx1"/>
                </a:solidFill>
              </a:rPr>
              <a:t>Zoom In Animation</a:t>
            </a:r>
          </a:p>
          <a:p>
            <a:pPr marL="228600" indent="-228600">
              <a:buFont typeface="+mj-lt"/>
              <a:buAutoNum type="arabicPeriod"/>
            </a:pPr>
            <a:r>
              <a:rPr lang="en-US" dirty="0">
                <a:solidFill>
                  <a:schemeClr val="tx1"/>
                </a:solidFill>
              </a:rPr>
              <a:t>Zoom Out Animation</a:t>
            </a:r>
          </a:p>
          <a:p>
            <a:pPr marL="228600" indent="-228600">
              <a:buFont typeface="+mj-lt"/>
              <a:buAutoNum type="arabicPeriod"/>
            </a:pPr>
            <a:r>
              <a:rPr lang="en-US" dirty="0">
                <a:solidFill>
                  <a:schemeClr val="tx1"/>
                </a:solidFill>
              </a:rPr>
              <a:t>Rotate Animation</a:t>
            </a:r>
          </a:p>
          <a:p>
            <a:pPr marL="228600" indent="-228600">
              <a:buFont typeface="+mj-lt"/>
              <a:buAutoNum type="arabicPeriod"/>
            </a:pPr>
            <a:r>
              <a:rPr lang="en-US" dirty="0">
                <a:solidFill>
                  <a:schemeClr val="tx1"/>
                </a:solidFill>
              </a:rPr>
              <a:t>Move Animation</a:t>
            </a:r>
          </a:p>
          <a:p>
            <a:pPr marL="228600" indent="-228600">
              <a:buFont typeface="+mj-lt"/>
              <a:buAutoNum type="arabicPeriod"/>
            </a:pPr>
            <a:r>
              <a:rPr lang="en-US" dirty="0">
                <a:solidFill>
                  <a:schemeClr val="tx1"/>
                </a:solidFill>
              </a:rPr>
              <a:t>Slide Up Animation</a:t>
            </a:r>
          </a:p>
          <a:p>
            <a:pPr marL="228600" indent="-228600">
              <a:buFont typeface="+mj-lt"/>
              <a:buAutoNum type="arabicPeriod"/>
            </a:pPr>
            <a:r>
              <a:rPr lang="en-US" dirty="0">
                <a:solidFill>
                  <a:schemeClr val="tx1"/>
                </a:solidFill>
              </a:rPr>
              <a:t>Slide Down Animation</a:t>
            </a:r>
          </a:p>
          <a:p>
            <a:pPr marL="228600" indent="-228600">
              <a:buFont typeface="+mj-lt"/>
              <a:buAutoNum type="arabicPeriod"/>
            </a:pPr>
            <a:r>
              <a:rPr lang="en-US" dirty="0">
                <a:solidFill>
                  <a:schemeClr val="tx1"/>
                </a:solidFill>
              </a:rPr>
              <a:t>Bounce Animation</a:t>
            </a:r>
          </a:p>
          <a:p>
            <a:pPr marL="228600" indent="-228600">
              <a:buFont typeface="+mj-lt"/>
              <a:buAutoNum type="arabicPeriod"/>
            </a:pPr>
            <a:r>
              <a:rPr lang="en-US" dirty="0">
                <a:solidFill>
                  <a:schemeClr val="tx1"/>
                </a:solidFill>
              </a:rPr>
              <a:t>Sequential Animation</a:t>
            </a:r>
          </a:p>
          <a:p>
            <a:pPr marL="228600" indent="-228600">
              <a:buFont typeface="+mj-lt"/>
              <a:buAutoNum type="arabicPeriod"/>
            </a:pPr>
            <a:r>
              <a:rPr lang="en-US" dirty="0">
                <a:solidFill>
                  <a:schemeClr val="tx1"/>
                </a:solidFill>
              </a:rPr>
              <a:t>Together Animation</a:t>
            </a: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Ajouter une transition d'élément partagé</a:t>
            </a:r>
          </a:p>
        </p:txBody>
      </p:sp>
      <p:pic>
        <p:nvPicPr>
          <p:cNvPr id="8196" name="Picture 4" descr="android animation example">
            <a:extLst>
              <a:ext uri="{FF2B5EF4-FFF2-40B4-BE49-F238E27FC236}">
                <a16:creationId xmlns:a16="http://schemas.microsoft.com/office/drawing/2014/main" id="{1BD7156D-DFF6-9716-E47B-8D91C320511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7704354" y="1943100"/>
            <a:ext cx="2304618" cy="45148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12">
            <a:extLst>
              <a:ext uri="{FF2B5EF4-FFF2-40B4-BE49-F238E27FC236}">
                <a16:creationId xmlns:a16="http://schemas.microsoft.com/office/drawing/2014/main" id="{B9A7AF4D-F401-8871-246B-BF66992EA21B}"/>
              </a:ext>
            </a:extLst>
          </p:cNvPr>
          <p:cNvSpPr>
            <a:spLocks noGrp="1"/>
          </p:cNvSpPr>
          <p:nvPr>
            <p:ph sz="quarter" idx="15"/>
          </p:nvPr>
        </p:nvSpPr>
        <p:spPr/>
        <p:txBody>
          <a:bodyPr/>
          <a:lstStyle/>
          <a:p>
            <a:r>
              <a:rPr lang="fr-FR" dirty="0"/>
              <a:t>Démonstration des animations</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203561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err="1">
                <a:solidFill>
                  <a:schemeClr val="tx1"/>
                </a:solidFill>
                <a:latin typeface="Consolas"/>
                <a:ea typeface="Consolas"/>
                <a:cs typeface="Consolas"/>
                <a:sym typeface="Consolas"/>
              </a:rPr>
              <a:t>android:inputType</a:t>
            </a:r>
            <a:r>
              <a:rPr lang="fr-FR" dirty="0">
                <a:solidFill>
                  <a:schemeClr val="tx1"/>
                </a:solidFill>
                <a:latin typeface="Consolas"/>
                <a:ea typeface="Consolas"/>
                <a:cs typeface="Consolas"/>
                <a:sym typeface="Consolas"/>
              </a:rPr>
              <a:t> ="phone" ;</a:t>
            </a:r>
          </a:p>
          <a:p>
            <a:pPr marL="171450" indent="-171450">
              <a:lnSpc>
                <a:spcPct val="200000"/>
              </a:lnSpc>
              <a:buFont typeface="Arial" panose="020B0604020202020204" pitchFamily="34" charset="0"/>
              <a:buChar char="•"/>
            </a:pPr>
            <a:r>
              <a:rPr lang="fr-FR" dirty="0">
                <a:solidFill>
                  <a:schemeClr val="tx1"/>
                </a:solidFill>
                <a:latin typeface="+mj-lt"/>
                <a:ea typeface="Consolas"/>
                <a:cs typeface="Consolas"/>
                <a:sym typeface="Consolas"/>
              </a:rPr>
              <a:t>Clavier numérique (chiffres uniquement) ;</a:t>
            </a:r>
          </a:p>
          <a:p>
            <a:pPr marL="171450" indent="-171450">
              <a:lnSpc>
                <a:spcPct val="200000"/>
              </a:lnSpc>
              <a:buFont typeface="Arial" panose="020B0604020202020204" pitchFamily="34" charset="0"/>
              <a:buChar char="•"/>
            </a:pPr>
            <a:r>
              <a:rPr lang="fr-FR" dirty="0">
                <a:solidFill>
                  <a:schemeClr val="tx1"/>
                </a:solidFill>
                <a:latin typeface="+mj-lt"/>
                <a:ea typeface="Consolas"/>
                <a:cs typeface="Consolas"/>
                <a:sym typeface="Consolas"/>
              </a:rPr>
              <a:t>En appuyant sur la touche </a:t>
            </a:r>
            <a:r>
              <a:rPr lang="fr-FR" dirty="0" err="1">
                <a:solidFill>
                  <a:schemeClr val="tx1"/>
                </a:solidFill>
                <a:latin typeface="+mj-lt"/>
                <a:ea typeface="Consolas"/>
                <a:cs typeface="Consolas"/>
                <a:sym typeface="Consolas"/>
              </a:rPr>
              <a:t>Done</a:t>
            </a:r>
            <a:r>
              <a:rPr lang="fr-FR" dirty="0">
                <a:solidFill>
                  <a:schemeClr val="tx1"/>
                </a:solidFill>
                <a:latin typeface="+mj-lt"/>
                <a:ea typeface="Consolas"/>
                <a:cs typeface="Consolas"/>
                <a:sym typeface="Consolas"/>
              </a:rPr>
              <a:t>, l'utilisateur passe à la vue suivante.</a:t>
            </a:r>
          </a:p>
          <a:p>
            <a:pPr marL="171450" indent="-171450">
              <a:lnSpc>
                <a:spcPct val="200000"/>
              </a:lnSpc>
              <a:buFont typeface="Arial" panose="020B0604020202020204" pitchFamily="34" charset="0"/>
              <a:buChar char="•"/>
            </a:pPr>
            <a:endParaRPr lang="fr-FR" dirty="0">
              <a:solidFill>
                <a:schemeClr val="tx1"/>
              </a:solidFill>
              <a:latin typeface="Consolas"/>
              <a:ea typeface="Consolas"/>
              <a:cs typeface="Consolas"/>
              <a:sym typeface="Consolas"/>
            </a:endParaRPr>
          </a:p>
          <a:p>
            <a:pPr marL="171450" indent="-171450">
              <a:lnSpc>
                <a:spcPct val="200000"/>
              </a:lnSpc>
              <a:buFont typeface="Arial" panose="020B0604020202020204" pitchFamily="34" charset="0"/>
              <a:buChar char="•"/>
            </a:pPr>
            <a:endParaRPr lang="fr-FR" dirty="0">
              <a:solidFill>
                <a:schemeClr val="tx1"/>
              </a:solidFill>
              <a:latin typeface="Consolas"/>
              <a:ea typeface="Consolas"/>
              <a:cs typeface="Consolas"/>
              <a:sym typeface="Consolas"/>
            </a:endParaRPr>
          </a:p>
          <a:p>
            <a:pPr>
              <a:lnSpc>
                <a:spcPct val="200000"/>
              </a:lnSpc>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err="1"/>
              <a:t>EditText</a:t>
            </a:r>
            <a:r>
              <a:rPr lang="fr-FR" dirty="0"/>
              <a:t> pour la saisie du numéro de téléphone</a:t>
            </a:r>
          </a:p>
        </p:txBody>
      </p:sp>
      <p:sp>
        <p:nvSpPr>
          <p:cNvPr id="9" name="Content Placeholder 8">
            <a:extLst>
              <a:ext uri="{FF2B5EF4-FFF2-40B4-BE49-F238E27FC236}">
                <a16:creationId xmlns:a16="http://schemas.microsoft.com/office/drawing/2014/main" id="{1F36DC20-D568-1175-B6C4-81805D727968}"/>
              </a:ext>
            </a:extLst>
          </p:cNvPr>
          <p:cNvSpPr>
            <a:spLocks noGrp="1"/>
          </p:cNvSpPr>
          <p:nvPr>
            <p:ph sz="quarter" idx="14"/>
          </p:nvPr>
        </p:nvSpPr>
        <p:spPr/>
        <p:txBody>
          <a:bodyPr/>
          <a:lstStyle/>
          <a:p>
            <a:pPr marL="171450" indent="-171450">
              <a:lnSpc>
                <a:spcPct val="200000"/>
              </a:lnSpc>
              <a:buFont typeface="Arial" panose="020B0604020202020204" pitchFamily="34" charset="0"/>
              <a:buChar char="•"/>
            </a:pPr>
            <a:r>
              <a:rPr lang="fr-FR" dirty="0">
                <a:solidFill>
                  <a:schemeClr val="tx1"/>
                </a:solidFill>
              </a:rPr>
              <a:t>Obtenir l'objet </a:t>
            </a:r>
            <a:r>
              <a:rPr lang="fr-FR" dirty="0" err="1">
                <a:solidFill>
                  <a:schemeClr val="tx1"/>
                </a:solidFill>
              </a:rPr>
              <a:t>EditText</a:t>
            </a:r>
            <a:r>
              <a:rPr lang="fr-FR" dirty="0">
                <a:solidFill>
                  <a:schemeClr val="tx1"/>
                </a:solidFill>
              </a:rPr>
              <a:t> pour la vue </a:t>
            </a:r>
            <a:r>
              <a:rPr lang="fr-FR" dirty="0" err="1">
                <a:solidFill>
                  <a:schemeClr val="tx1"/>
                </a:solidFill>
              </a:rPr>
              <a:t>EditText</a:t>
            </a:r>
            <a:r>
              <a:rPr lang="fr-FR" dirty="0">
                <a:solidFill>
                  <a:schemeClr val="tx1"/>
                </a:solidFill>
              </a:rPr>
              <a:t> : </a:t>
            </a:r>
          </a:p>
          <a:p>
            <a:pPr algn="l">
              <a:lnSpc>
                <a:spcPct val="200000"/>
              </a:lnSpc>
            </a:pP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EditText</a:t>
            </a: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simpleEditText</a:t>
            </a:r>
            <a:r>
              <a:rPr lang="fr-FR" dirty="0">
                <a:solidFill>
                  <a:schemeClr val="tx1"/>
                </a:solidFill>
                <a:latin typeface="Consolas"/>
                <a:ea typeface="Consolas"/>
                <a:cs typeface="Consolas"/>
                <a:sym typeface="Consolas"/>
              </a:rPr>
              <a:t> = </a:t>
            </a:r>
            <a:br>
              <a:rPr lang="fr-FR" dirty="0">
                <a:solidFill>
                  <a:schemeClr val="tx1"/>
                </a:solidFill>
                <a:latin typeface="Consolas"/>
                <a:ea typeface="Consolas"/>
                <a:cs typeface="Consolas"/>
                <a:sym typeface="Consolas"/>
              </a:rPr>
            </a:br>
            <a:r>
              <a:rPr lang="fr-FR" dirty="0">
                <a:solidFill>
                  <a:schemeClr val="tx1"/>
                </a:solidFill>
                <a:latin typeface="Consolas"/>
                <a:ea typeface="Consolas"/>
                <a:cs typeface="Consolas"/>
                <a:sym typeface="Consolas"/>
              </a:rPr>
              <a:t>                   </a:t>
            </a:r>
            <a:r>
              <a:rPr lang="fr-FR" dirty="0" err="1">
                <a:solidFill>
                  <a:schemeClr val="tx1"/>
                </a:solidFill>
                <a:latin typeface="Consolas"/>
                <a:ea typeface="Consolas"/>
                <a:cs typeface="Consolas"/>
                <a:sym typeface="Consolas"/>
              </a:rPr>
              <a:t>findViewById</a:t>
            </a:r>
            <a:r>
              <a:rPr lang="fr-FR" dirty="0">
                <a:solidFill>
                  <a:schemeClr val="tx1"/>
                </a:solidFill>
                <a:latin typeface="Consolas"/>
                <a:ea typeface="Consolas"/>
                <a:cs typeface="Consolas"/>
                <a:sym typeface="Consolas"/>
              </a:rPr>
              <a:t>(</a:t>
            </a:r>
            <a:r>
              <a:rPr lang="fr-FR" dirty="0" err="1">
                <a:solidFill>
                  <a:schemeClr val="tx1"/>
                </a:solidFill>
                <a:latin typeface="Consolas"/>
                <a:ea typeface="Consolas"/>
                <a:cs typeface="Consolas"/>
                <a:sym typeface="Consolas"/>
              </a:rPr>
              <a:t>R.id.edit_simple</a:t>
            </a:r>
            <a:r>
              <a:rPr lang="fr-FR" dirty="0">
                <a:solidFill>
                  <a:schemeClr val="tx1"/>
                </a:solidFill>
                <a:latin typeface="Consolas"/>
                <a:ea typeface="Consolas"/>
                <a:cs typeface="Consolas"/>
                <a:sym typeface="Consolas"/>
              </a:rPr>
              <a:t>);</a:t>
            </a:r>
          </a:p>
          <a:p>
            <a:pPr algn="l">
              <a:lnSpc>
                <a:spcPct val="200000"/>
              </a:lnSpc>
            </a:pPr>
            <a:endParaRPr lang="fr-FR" dirty="0">
              <a:solidFill>
                <a:schemeClr val="tx1"/>
              </a:solidFill>
              <a:latin typeface="Consolas"/>
              <a:ea typeface="Consolas"/>
              <a:cs typeface="Consolas"/>
              <a:sym typeface="Consolas"/>
            </a:endParaRPr>
          </a:p>
          <a:p>
            <a:pPr marL="171450" indent="-171450">
              <a:lnSpc>
                <a:spcPct val="200000"/>
              </a:lnSpc>
              <a:buFont typeface="Arial" panose="020B0604020202020204" pitchFamily="34" charset="0"/>
              <a:buChar char="•"/>
            </a:pPr>
            <a:r>
              <a:rPr lang="fr-FR" dirty="0">
                <a:solidFill>
                  <a:schemeClr val="tx1"/>
                </a:solidFill>
              </a:rPr>
              <a:t>Récupérer la </a:t>
            </a:r>
            <a:r>
              <a:rPr lang="fr-FR" dirty="0" err="1">
                <a:solidFill>
                  <a:schemeClr val="tx1"/>
                </a:solidFill>
              </a:rPr>
              <a:t>CharSequence</a:t>
            </a:r>
            <a:r>
              <a:rPr lang="fr-FR" dirty="0">
                <a:solidFill>
                  <a:schemeClr val="tx1"/>
                </a:solidFill>
              </a:rPr>
              <a:t> et la convertir en chaîne de caractères : </a:t>
            </a:r>
          </a:p>
          <a:p>
            <a:pPr algn="l">
              <a:lnSpc>
                <a:spcPct val="200000"/>
              </a:lnSpc>
            </a:pPr>
            <a:r>
              <a:rPr lang="en-US" dirty="0">
                <a:solidFill>
                  <a:schemeClr val="tx1"/>
                </a:solidFill>
                <a:latin typeface="Consolas"/>
                <a:ea typeface="Consolas"/>
                <a:cs typeface="Consolas"/>
                <a:sym typeface="Consolas"/>
              </a:rPr>
              <a:t>  String </a:t>
            </a:r>
            <a:r>
              <a:rPr lang="en-US" dirty="0" err="1">
                <a:solidFill>
                  <a:schemeClr val="tx1"/>
                </a:solidFill>
                <a:latin typeface="Consolas"/>
                <a:ea typeface="Consolas"/>
                <a:cs typeface="Consolas"/>
                <a:sym typeface="Consolas"/>
              </a:rPr>
              <a:t>strValue</a:t>
            </a:r>
            <a:r>
              <a:rPr lang="en-US" dirty="0">
                <a:solidFill>
                  <a:schemeClr val="tx1"/>
                </a:solidFill>
                <a:latin typeface="Consolas"/>
                <a:ea typeface="Consolas"/>
                <a:cs typeface="Consolas"/>
                <a:sym typeface="Consolas"/>
              </a:rPr>
              <a:t> =</a:t>
            </a:r>
            <a:br>
              <a:rPr lang="en-US" dirty="0">
                <a:solidFill>
                  <a:schemeClr val="tx1"/>
                </a:solidFill>
                <a:latin typeface="Consolas"/>
                <a:ea typeface="Consolas"/>
                <a:cs typeface="Consolas"/>
                <a:sym typeface="Consolas"/>
              </a:rPr>
            </a:b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simpleEditText.getText</a:t>
            </a:r>
            <a:r>
              <a:rPr lang="en-US" dirty="0">
                <a:solidFill>
                  <a:schemeClr val="tx1"/>
                </a:solidFill>
                <a:latin typeface="Consolas"/>
                <a:ea typeface="Consolas"/>
                <a:cs typeface="Consolas"/>
                <a:sym typeface="Consolas"/>
              </a:rPr>
              <a:t>().</a:t>
            </a:r>
            <a:r>
              <a:rPr lang="en-US" dirty="0" err="1">
                <a:solidFill>
                  <a:schemeClr val="tx1"/>
                </a:solidFill>
                <a:latin typeface="Consolas"/>
                <a:ea typeface="Consolas"/>
                <a:cs typeface="Consolas"/>
                <a:sym typeface="Consolas"/>
              </a:rPr>
              <a:t>toString</a:t>
            </a:r>
            <a:r>
              <a:rPr lang="en-US" dirty="0">
                <a:solidFill>
                  <a:schemeClr val="tx1"/>
                </a:solidFill>
                <a:latin typeface="Consolas"/>
                <a:ea typeface="Consolas"/>
                <a:cs typeface="Consolas"/>
                <a:sym typeface="Consolas"/>
              </a:rPr>
              <a:t>();</a:t>
            </a:r>
          </a:p>
          <a:p>
            <a:pPr>
              <a:lnSpc>
                <a:spcPct val="200000"/>
              </a:lnSpc>
            </a:pPr>
            <a:endParaRPr lang="fr-FR" dirty="0">
              <a:solidFill>
                <a:schemeClr val="tx1"/>
              </a:solidFill>
            </a:endParaRPr>
          </a:p>
          <a:p>
            <a:pPr>
              <a:lnSpc>
                <a:spcPct val="200000"/>
              </a:lnSpc>
            </a:pPr>
            <a:endParaRPr lang="fr-FR" dirty="0">
              <a:solidFill>
                <a:schemeClr val="tx1"/>
              </a:solidFill>
            </a:endParaRPr>
          </a:p>
        </p:txBody>
      </p:sp>
      <p:sp>
        <p:nvSpPr>
          <p:cNvPr id="11" name="Content Placeholder 10">
            <a:extLst>
              <a:ext uri="{FF2B5EF4-FFF2-40B4-BE49-F238E27FC236}">
                <a16:creationId xmlns:a16="http://schemas.microsoft.com/office/drawing/2014/main" id="{D332909B-B797-41B6-14F2-925012A52A65}"/>
              </a:ext>
            </a:extLst>
          </p:cNvPr>
          <p:cNvSpPr>
            <a:spLocks noGrp="1"/>
          </p:cNvSpPr>
          <p:nvPr>
            <p:ph sz="quarter" idx="15"/>
          </p:nvPr>
        </p:nvSpPr>
        <p:spPr/>
        <p:txBody>
          <a:bodyPr/>
          <a:lstStyle/>
          <a:p>
            <a:r>
              <a:rPr lang="fr-FR" dirty="0"/>
              <a:t>Obtenir du texte</a:t>
            </a:r>
          </a:p>
        </p:txBody>
      </p:sp>
      <p:pic>
        <p:nvPicPr>
          <p:cNvPr id="5" name="Google Shape;435;p74">
            <a:extLst>
              <a:ext uri="{FF2B5EF4-FFF2-40B4-BE49-F238E27FC236}">
                <a16:creationId xmlns:a16="http://schemas.microsoft.com/office/drawing/2014/main" id="{1F38955F-5623-AF88-4306-18A2DC89E27B}"/>
              </a:ext>
            </a:extLst>
          </p:cNvPr>
          <p:cNvPicPr preferRelativeResize="0"/>
          <p:nvPr/>
        </p:nvPicPr>
        <p:blipFill>
          <a:blip r:embed="rId2">
            <a:alphaModFix/>
          </a:blip>
          <a:stretch>
            <a:fillRect/>
          </a:stretch>
        </p:blipFill>
        <p:spPr>
          <a:xfrm>
            <a:off x="2060806" y="3345410"/>
            <a:ext cx="2350024" cy="2786825"/>
          </a:xfrm>
          <a:prstGeom prst="rect">
            <a:avLst/>
          </a:prstGeom>
          <a:noFill/>
          <a:ln>
            <a:noFill/>
          </a:ln>
        </p:spPr>
      </p:pic>
      <p:sp>
        <p:nvSpPr>
          <p:cNvPr id="6" name="Google Shape;439;p74">
            <a:extLst>
              <a:ext uri="{FF2B5EF4-FFF2-40B4-BE49-F238E27FC236}">
                <a16:creationId xmlns:a16="http://schemas.microsoft.com/office/drawing/2014/main" id="{E0D54D39-361A-5361-E2E9-02F64D3AE273}"/>
              </a:ext>
            </a:extLst>
          </p:cNvPr>
          <p:cNvSpPr txBox="1"/>
          <p:nvPr/>
        </p:nvSpPr>
        <p:spPr>
          <a:xfrm>
            <a:off x="3284203" y="6215526"/>
            <a:ext cx="1761300" cy="52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mj-lt"/>
                <a:ea typeface="Roboto"/>
                <a:cs typeface="Roboto"/>
                <a:sym typeface="Roboto"/>
              </a:rPr>
              <a:t>Touche Done </a:t>
            </a:r>
            <a:endParaRPr sz="1200" dirty="0">
              <a:latin typeface="+mj-lt"/>
              <a:ea typeface="Roboto"/>
              <a:cs typeface="Roboto"/>
              <a:sym typeface="Roboto"/>
            </a:endParaRPr>
          </a:p>
        </p:txBody>
      </p:sp>
      <p:sp>
        <p:nvSpPr>
          <p:cNvPr id="7" name="Google Shape;440;p74">
            <a:extLst>
              <a:ext uri="{FF2B5EF4-FFF2-40B4-BE49-F238E27FC236}">
                <a16:creationId xmlns:a16="http://schemas.microsoft.com/office/drawing/2014/main" id="{E257DD6C-603D-B388-7F1C-CF9739A7AFE3}"/>
              </a:ext>
            </a:extLst>
          </p:cNvPr>
          <p:cNvSpPr/>
          <p:nvPr/>
        </p:nvSpPr>
        <p:spPr>
          <a:xfrm>
            <a:off x="4056530" y="5827501"/>
            <a:ext cx="239400" cy="528300"/>
          </a:xfrm>
          <a:prstGeom prst="upArrow">
            <a:avLst>
              <a:gd name="adj1" fmla="val 50000"/>
              <a:gd name="adj2" fmla="val 50000"/>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18830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CBC14B3-0A58-4C8C-ADE9-019CD4800CE3}"/>
              </a:ext>
            </a:extLst>
          </p:cNvPr>
          <p:cNvSpPr>
            <a:spLocks noGrp="1"/>
          </p:cNvSpPr>
          <p:nvPr>
            <p:ph type="body" sz="quarter" idx="12"/>
          </p:nvPr>
        </p:nvSpPr>
        <p:spPr/>
        <p:txBody>
          <a:bodyPr/>
          <a:lstStyle/>
          <a:p>
            <a:r>
              <a:rPr lang="fr-FR" dirty="0"/>
              <a:t>CHAPITRE 3</a:t>
            </a:r>
          </a:p>
        </p:txBody>
      </p:sp>
      <p:sp>
        <p:nvSpPr>
          <p:cNvPr id="9" name="Espace réservé du texte 8">
            <a:extLst>
              <a:ext uri="{FF2B5EF4-FFF2-40B4-BE49-F238E27FC236}">
                <a16:creationId xmlns:a16="http://schemas.microsoft.com/office/drawing/2014/main" id="{B27FEAA0-63EF-45F6-926D-8BED9BEB2F01}"/>
              </a:ext>
            </a:extLst>
          </p:cNvPr>
          <p:cNvSpPr>
            <a:spLocks noGrp="1"/>
          </p:cNvSpPr>
          <p:nvPr>
            <p:ph type="body" sz="quarter" idx="13"/>
          </p:nvPr>
        </p:nvSpPr>
        <p:spPr/>
        <p:txBody>
          <a:bodyPr/>
          <a:lstStyle/>
          <a:p>
            <a:r>
              <a:rPr lang="fr-FR" sz="1800" dirty="0">
                <a:latin typeface="Calibri" panose="020F0502020204030204" pitchFamily="34" charset="0"/>
              </a:rPr>
              <a:t>Créer des effets d’animations</a:t>
            </a:r>
          </a:p>
        </p:txBody>
      </p:sp>
      <p:sp>
        <p:nvSpPr>
          <p:cNvPr id="10" name="Espace réservé du texte 9">
            <a:extLst>
              <a:ext uri="{FF2B5EF4-FFF2-40B4-BE49-F238E27FC236}">
                <a16:creationId xmlns:a16="http://schemas.microsoft.com/office/drawing/2014/main" id="{A62C2B41-1508-4BE0-8822-D25267CAE008}"/>
              </a:ext>
            </a:extLst>
          </p:cNvPr>
          <p:cNvSpPr>
            <a:spLocks noGrp="1"/>
          </p:cNvSpPr>
          <p:nvPr>
            <p:ph type="body" sz="quarter" idx="14"/>
          </p:nvPr>
        </p:nvSpPr>
        <p:spPr/>
        <p:txBody>
          <a:bodyPr/>
          <a:lstStyle/>
          <a:p>
            <a:r>
              <a:rPr lang="fr-FR" sz="1200" dirty="0">
                <a:latin typeface="Calibri" panose="020F0502020204030204" pitchFamily="34" charset="0"/>
              </a:rPr>
              <a:t>Présentation des différents effets d’animation</a:t>
            </a:r>
          </a:p>
          <a:p>
            <a:r>
              <a:rPr lang="fr-FR" sz="1200" b="1" dirty="0">
                <a:solidFill>
                  <a:srgbClr val="FF7800"/>
                </a:solidFill>
              </a:rPr>
              <a:t>Création</a:t>
            </a:r>
            <a:r>
              <a:rPr lang="fr-FR" sz="1200" dirty="0">
                <a:latin typeface="Calibri" panose="020F0502020204030204" pitchFamily="34" charset="0"/>
              </a:rPr>
              <a:t> </a:t>
            </a:r>
            <a:r>
              <a:rPr lang="fr-FR" sz="1200" b="1" dirty="0">
                <a:solidFill>
                  <a:srgbClr val="FF7800"/>
                </a:solidFill>
              </a:rPr>
              <a:t>des effets d’animations (</a:t>
            </a:r>
            <a:r>
              <a:rPr lang="fr-FR" sz="1200" b="1" dirty="0" err="1">
                <a:solidFill>
                  <a:srgbClr val="FF7800"/>
                </a:solidFill>
              </a:rPr>
              <a:t>Crossfade</a:t>
            </a:r>
            <a:r>
              <a:rPr lang="fr-FR" sz="1200" b="1" dirty="0">
                <a:solidFill>
                  <a:srgbClr val="FF7800"/>
                </a:solidFill>
              </a:rPr>
              <a:t>, </a:t>
            </a:r>
            <a:r>
              <a:rPr lang="fr-FR" sz="1200" b="1" dirty="0" err="1">
                <a:solidFill>
                  <a:srgbClr val="FF7800"/>
                </a:solidFill>
              </a:rPr>
              <a:t>Circular</a:t>
            </a:r>
            <a:r>
              <a:rPr lang="fr-FR" sz="1200" b="1" dirty="0">
                <a:solidFill>
                  <a:srgbClr val="FF7800"/>
                </a:solidFill>
              </a:rPr>
              <a:t> </a:t>
            </a:r>
            <a:r>
              <a:rPr lang="fr-FR" sz="1200" b="1" dirty="0" err="1">
                <a:solidFill>
                  <a:srgbClr val="FF7800"/>
                </a:solidFill>
              </a:rPr>
              <a:t>reveal</a:t>
            </a:r>
            <a:r>
              <a:rPr lang="fr-FR" sz="1200" b="1" dirty="0">
                <a:solidFill>
                  <a:srgbClr val="FF7800"/>
                </a:solidFill>
              </a:rPr>
              <a:t>, </a:t>
            </a:r>
            <a:r>
              <a:rPr lang="fr-FR" sz="1200" b="1" dirty="0" err="1">
                <a:solidFill>
                  <a:srgbClr val="FF7800"/>
                </a:solidFill>
              </a:rPr>
              <a:t>Card</a:t>
            </a:r>
            <a:r>
              <a:rPr lang="fr-FR" sz="1200" b="1" dirty="0">
                <a:solidFill>
                  <a:srgbClr val="FF7800"/>
                </a:solidFill>
              </a:rPr>
              <a:t> flip, Zoom animation) </a:t>
            </a:r>
          </a:p>
          <a:p>
            <a:endParaRPr lang="fr-FR" sz="1200" dirty="0"/>
          </a:p>
        </p:txBody>
      </p:sp>
    </p:spTree>
    <p:extLst>
      <p:ext uri="{BB962C8B-B14F-4D97-AF65-F5344CB8AC3E}">
        <p14:creationId xmlns:p14="http://schemas.microsoft.com/office/powerpoint/2010/main" val="1770337629"/>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&lt;?xml version="1.0" </a:t>
            </a:r>
            <a:r>
              <a:rPr lang="fr-FR" dirty="0" err="1">
                <a:solidFill>
                  <a:schemeClr val="tx1"/>
                </a:solidFill>
              </a:rPr>
              <a:t>encoding</a:t>
            </a:r>
            <a:r>
              <a:rPr lang="fr-FR" dirty="0">
                <a:solidFill>
                  <a:schemeClr val="tx1"/>
                </a:solidFill>
              </a:rPr>
              <a:t>="utf-8"?&gt;</a:t>
            </a:r>
          </a:p>
          <a:p>
            <a:pPr>
              <a:lnSpc>
                <a:spcPct val="100000"/>
              </a:lnSpc>
              <a:spcBef>
                <a:spcPts val="0"/>
              </a:spcBef>
            </a:pPr>
            <a:r>
              <a:rPr lang="fr-FR" dirty="0">
                <a:solidFill>
                  <a:schemeClr val="tx1"/>
                </a:solidFill>
              </a:rPr>
              <a:t>&lt;</a:t>
            </a:r>
            <a:r>
              <a:rPr lang="fr-FR" dirty="0" err="1">
                <a:solidFill>
                  <a:schemeClr val="tx1"/>
                </a:solidFill>
              </a:rPr>
              <a:t>scale</a:t>
            </a:r>
            <a:r>
              <a:rPr lang="fr-FR" dirty="0">
                <a:solidFill>
                  <a:schemeClr val="tx1"/>
                </a:solidFill>
              </a:rPr>
              <a: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accelerate_decelerate_interpolator</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="300"</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="0.0"</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="0.0"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="1.0" /&gt;</a:t>
            </a:r>
          </a:p>
          <a:p>
            <a:pPr>
              <a:lnSpc>
                <a:spcPct val="100000"/>
              </a:lnSpc>
              <a:spcBef>
                <a:spcPts val="0"/>
              </a:spcBef>
            </a:pPr>
            <a:endParaRPr lang="fr-FR" dirty="0">
              <a:solidFill>
                <a:schemeClr val="tx1"/>
              </a:solidFill>
            </a:endParaRPr>
          </a:p>
          <a:p>
            <a:pPr marL="171450" indent="-171450">
              <a:lnSpc>
                <a:spcPct val="100000"/>
              </a:lnSpc>
              <a:spcBef>
                <a:spcPts val="0"/>
              </a:spcBef>
              <a:buFont typeface="Arial" panose="020B0604020202020204" pitchFamily="34" charset="0"/>
              <a:buChar char="•"/>
            </a:pPr>
            <a:r>
              <a:rPr lang="fr-FR" b="1" dirty="0" err="1">
                <a:solidFill>
                  <a:schemeClr val="tx1"/>
                </a:solidFill>
              </a:rPr>
              <a:t>android:interpolator</a:t>
            </a:r>
            <a:r>
              <a:rPr lang="fr-FR" b="1" dirty="0">
                <a:solidFill>
                  <a:schemeClr val="tx1"/>
                </a:solidFill>
              </a:rPr>
              <a:t> </a:t>
            </a:r>
            <a:r>
              <a:rPr lang="fr-FR" dirty="0">
                <a:solidFill>
                  <a:schemeClr val="tx1"/>
                </a:solidFill>
              </a:rPr>
              <a:t>: C'est le taux de changement dans l'animation. Il est possible de définir les interpolateurs en utilisant le temps comme contrainte. Dans le code xml ci-dessus, un interpolateur intégré est assigné ;</a:t>
            </a:r>
          </a:p>
          <a:p>
            <a:pPr marL="171450" indent="-171450">
              <a:lnSpc>
                <a:spcPct val="100000"/>
              </a:lnSpc>
              <a:spcBef>
                <a:spcPts val="0"/>
              </a:spcBef>
              <a:buFont typeface="Arial" panose="020B0604020202020204" pitchFamily="34" charset="0"/>
              <a:buChar char="•"/>
            </a:pPr>
            <a:r>
              <a:rPr lang="fr-FR" b="1" dirty="0" err="1">
                <a:solidFill>
                  <a:schemeClr val="tx1"/>
                </a:solidFill>
              </a:rPr>
              <a:t>android:duration</a:t>
            </a:r>
            <a:r>
              <a:rPr lang="fr-FR" b="1" dirty="0">
                <a:solidFill>
                  <a:schemeClr val="tx1"/>
                </a:solidFill>
              </a:rPr>
              <a:t> </a:t>
            </a:r>
            <a:r>
              <a:rPr lang="fr-FR" dirty="0">
                <a:solidFill>
                  <a:schemeClr val="tx1"/>
                </a:solidFill>
              </a:rPr>
              <a:t>: Durée de l'animation dans laquelle l'animation doit se terminer. Elle est ici de 300ms. C'est généralement la durée idéale pour afficher la transition à l'écran. Le début et la fin de l'animation sont définis à l'aide de :</a:t>
            </a:r>
          </a:p>
          <a:p>
            <a:pPr indent="541338">
              <a:lnSpc>
                <a:spcPct val="100000"/>
              </a:lnSpc>
              <a:spcBef>
                <a:spcPts val="0"/>
              </a:spcBef>
            </a:pPr>
            <a:r>
              <a:rPr lang="fr-FR" dirty="0" err="1">
                <a:solidFill>
                  <a:schemeClr val="tx1"/>
                </a:solidFill>
              </a:rPr>
              <a:t>android:fromTRANSFORMATION</a:t>
            </a:r>
            <a:endParaRPr lang="fr-FR" dirty="0">
              <a:solidFill>
                <a:schemeClr val="tx1"/>
              </a:solidFill>
            </a:endParaRPr>
          </a:p>
          <a:p>
            <a:pPr indent="541338">
              <a:lnSpc>
                <a:spcPct val="100000"/>
              </a:lnSpc>
              <a:spcBef>
                <a:spcPts val="0"/>
              </a:spcBef>
            </a:pPr>
            <a:r>
              <a:rPr lang="fr-FR" dirty="0" err="1">
                <a:solidFill>
                  <a:schemeClr val="tx1"/>
                </a:solidFill>
              </a:rPr>
              <a:t>android:toTRANSFORMATION</a:t>
            </a:r>
            <a:endParaRPr lang="fr-FR" dirty="0">
              <a:solidFill>
                <a:schemeClr val="tx1"/>
              </a:solidFill>
            </a:endParaRPr>
          </a:p>
          <a:p>
            <a:pPr marL="171450" indent="-171450">
              <a:lnSpc>
                <a:spcPct val="100000"/>
              </a:lnSpc>
              <a:spcBef>
                <a:spcPts val="0"/>
              </a:spcBef>
              <a:buFont typeface="Arial" panose="020B0604020202020204" pitchFamily="34" charset="0"/>
              <a:buChar char="•"/>
            </a:pPr>
            <a:r>
              <a:rPr lang="fr-FR" b="1" dirty="0">
                <a:solidFill>
                  <a:schemeClr val="tx1"/>
                </a:solidFill>
              </a:rPr>
              <a:t>TRANSFORMATION</a:t>
            </a:r>
            <a:r>
              <a:rPr lang="fr-FR" dirty="0">
                <a:solidFill>
                  <a:schemeClr val="tx1"/>
                </a:solidFill>
              </a:rPr>
              <a:t> : est la transformation à spécifier. Dans le cas présent, la transformation commence avec une échelle x et y de 0 et se termine avec une échelle x et y de 1 ;</a:t>
            </a:r>
          </a:p>
          <a:p>
            <a:pPr marL="171450" indent="-171450">
              <a:lnSpc>
                <a:spcPct val="100000"/>
              </a:lnSpc>
              <a:spcBef>
                <a:spcPts val="0"/>
              </a:spcBef>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Exemple d'animation Android XML</a:t>
            </a:r>
          </a:p>
        </p:txBody>
      </p:sp>
      <p:sp>
        <p:nvSpPr>
          <p:cNvPr id="5" name="Content Placeholder 4">
            <a:extLst>
              <a:ext uri="{FF2B5EF4-FFF2-40B4-BE49-F238E27FC236}">
                <a16:creationId xmlns:a16="http://schemas.microsoft.com/office/drawing/2014/main" id="{80C2E59B-71D2-B485-A706-8E64D3112392}"/>
              </a:ext>
            </a:extLst>
          </p:cNvPr>
          <p:cNvSpPr>
            <a:spLocks noGrp="1"/>
          </p:cNvSpPr>
          <p:nvPr>
            <p:ph sz="quarter" idx="14"/>
          </p:nvPr>
        </p:nvSpPr>
        <p:spPr/>
        <p:txBody>
          <a:bodyPr/>
          <a:lstStyle/>
          <a:p>
            <a:pPr marL="171450" indent="-171450">
              <a:lnSpc>
                <a:spcPct val="100000"/>
              </a:lnSpc>
              <a:spcBef>
                <a:spcPts val="0"/>
              </a:spcBef>
              <a:buFont typeface="Arial" panose="020B0604020202020204" pitchFamily="34" charset="0"/>
              <a:buChar char="•"/>
            </a:pPr>
            <a:r>
              <a:rPr lang="fr-FR" b="1" dirty="0" err="1">
                <a:solidFill>
                  <a:schemeClr val="tx1"/>
                </a:solidFill>
              </a:rPr>
              <a:t>android:fillAfter</a:t>
            </a:r>
            <a:r>
              <a:rPr lang="fr-FR" b="1" dirty="0">
                <a:solidFill>
                  <a:schemeClr val="tx1"/>
                </a:solidFill>
              </a:rPr>
              <a:t> </a:t>
            </a:r>
            <a:r>
              <a:rPr lang="fr-FR" dirty="0">
                <a:solidFill>
                  <a:schemeClr val="tx1"/>
                </a:solidFill>
              </a:rPr>
              <a:t>: propriété qui spécifie si la vue doit être visible ou cachée à la fin de l'animation. Nous l'avons définie comme visible dans le code ci-dessus. Si elle prend la valeur false, l'élément revient à son état précédent après l'animation ;</a:t>
            </a:r>
          </a:p>
          <a:p>
            <a:pPr marL="171450" indent="-171450">
              <a:lnSpc>
                <a:spcPct val="100000"/>
              </a:lnSpc>
              <a:spcBef>
                <a:spcPts val="0"/>
              </a:spcBef>
              <a:buFont typeface="Arial" panose="020B0604020202020204" pitchFamily="34" charset="0"/>
              <a:buChar char="•"/>
            </a:pPr>
            <a:r>
              <a:rPr lang="fr-FR" b="1" dirty="0" err="1">
                <a:solidFill>
                  <a:schemeClr val="tx1"/>
                </a:solidFill>
              </a:rPr>
              <a:t>android:startOffset</a:t>
            </a:r>
            <a:r>
              <a:rPr lang="fr-FR" b="1" dirty="0">
                <a:solidFill>
                  <a:schemeClr val="tx1"/>
                </a:solidFill>
              </a:rPr>
              <a:t> </a:t>
            </a:r>
            <a:r>
              <a:rPr lang="fr-FR" dirty="0">
                <a:solidFill>
                  <a:schemeClr val="tx1"/>
                </a:solidFill>
              </a:rPr>
              <a:t>: Il s'agit du temps d'attente avant le début d'une animation. Cette propriété est principalement utilisée pour exécuter plusieurs animations de manière séquentielle ;</a:t>
            </a:r>
          </a:p>
          <a:p>
            <a:pPr marL="171450" indent="-171450">
              <a:lnSpc>
                <a:spcPct val="100000"/>
              </a:lnSpc>
              <a:spcBef>
                <a:spcPts val="0"/>
              </a:spcBef>
              <a:buFont typeface="Arial" panose="020B0604020202020204" pitchFamily="34" charset="0"/>
              <a:buChar char="•"/>
            </a:pPr>
            <a:r>
              <a:rPr lang="fr-FR" b="1" dirty="0" err="1">
                <a:solidFill>
                  <a:schemeClr val="tx1"/>
                </a:solidFill>
              </a:rPr>
              <a:t>android:repeatMode</a:t>
            </a:r>
            <a:r>
              <a:rPr lang="fr-FR" b="1" dirty="0">
                <a:solidFill>
                  <a:schemeClr val="tx1"/>
                </a:solidFill>
              </a:rPr>
              <a:t> </a:t>
            </a:r>
            <a:r>
              <a:rPr lang="fr-FR" dirty="0">
                <a:solidFill>
                  <a:schemeClr val="tx1"/>
                </a:solidFill>
              </a:rPr>
              <a:t>: Cette propriété est utile pour répéter l'animation ;</a:t>
            </a:r>
          </a:p>
          <a:p>
            <a:pPr marL="171450" indent="-171450">
              <a:lnSpc>
                <a:spcPct val="100000"/>
              </a:lnSpc>
              <a:spcBef>
                <a:spcPts val="0"/>
              </a:spcBef>
              <a:buFont typeface="Arial" panose="020B0604020202020204" pitchFamily="34" charset="0"/>
              <a:buChar char="•"/>
            </a:pPr>
            <a:r>
              <a:rPr lang="fr-FR" b="1" dirty="0" err="1">
                <a:solidFill>
                  <a:schemeClr val="tx1"/>
                </a:solidFill>
              </a:rPr>
              <a:t>android:repeatCount</a:t>
            </a:r>
            <a:r>
              <a:rPr lang="fr-FR" b="1" dirty="0">
                <a:solidFill>
                  <a:schemeClr val="tx1"/>
                </a:solidFill>
              </a:rPr>
              <a:t> </a:t>
            </a:r>
            <a:r>
              <a:rPr lang="fr-FR" dirty="0">
                <a:solidFill>
                  <a:schemeClr val="tx1"/>
                </a:solidFill>
              </a:rPr>
              <a:t>: Cette propriété définit le nombre de répétitions de l'animation. Si nous fixons cette valeur à l'infini, l'animation sera répétée à l'infini.</a:t>
            </a:r>
          </a:p>
          <a:p>
            <a:pPr>
              <a:lnSpc>
                <a:spcPct val="100000"/>
              </a:lnSpc>
              <a:spcBef>
                <a:spcPts val="0"/>
              </a:spcBef>
            </a:pPr>
            <a:endParaRPr lang="fr-FR" dirty="0">
              <a:solidFill>
                <a:schemeClr val="tx1"/>
              </a:solidFill>
            </a:endParaRP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399344917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Animation </a:t>
            </a:r>
            <a:r>
              <a:rPr lang="fr-FR" dirty="0" err="1">
                <a:solidFill>
                  <a:schemeClr val="tx1"/>
                </a:solidFill>
              </a:rPr>
              <a:t>animation</a:t>
            </a:r>
            <a:r>
              <a:rPr lang="fr-FR" dirty="0">
                <a:solidFill>
                  <a:schemeClr val="tx1"/>
                </a:solidFill>
              </a:rPr>
              <a:t>;</a:t>
            </a:r>
          </a:p>
          <a:p>
            <a:pPr>
              <a:lnSpc>
                <a:spcPct val="100000"/>
              </a:lnSpc>
              <a:spcBef>
                <a:spcPts val="0"/>
              </a:spcBef>
            </a:pPr>
            <a:r>
              <a:rPr lang="fr-FR" dirty="0">
                <a:solidFill>
                  <a:schemeClr val="tx1"/>
                </a:solidFill>
              </a:rPr>
              <a:t>animation = </a:t>
            </a:r>
            <a:r>
              <a:rPr lang="fr-FR" dirty="0" err="1">
                <a:solidFill>
                  <a:schemeClr val="tx1"/>
                </a:solidFill>
              </a:rPr>
              <a:t>AnimationUtils.loadAnimation</a:t>
            </a:r>
            <a:r>
              <a:rPr lang="fr-FR" dirty="0">
                <a:solidFill>
                  <a:schemeClr val="tx1"/>
                </a:solidFill>
              </a:rPr>
              <a:t>(</a:t>
            </a:r>
            <a:r>
              <a:rPr lang="fr-FR" dirty="0" err="1">
                <a:solidFill>
                  <a:schemeClr val="tx1"/>
                </a:solidFill>
              </a:rPr>
              <a:t>getApplicationContext</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R.anim.sample_animation</a:t>
            </a:r>
            <a:r>
              <a:rPr lang="fr-FR" dirty="0">
                <a:solidFill>
                  <a:schemeClr val="tx1"/>
                </a:solidFill>
              </a:rPr>
              <a:t>);</a:t>
            </a:r>
          </a:p>
          <a:p>
            <a:pPr>
              <a:lnSpc>
                <a:spcPct val="100000"/>
              </a:lnSpc>
              <a:spcBef>
                <a:spcPts val="0"/>
              </a:spcBef>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r>
              <a:rPr lang="fr-FR" dirty="0"/>
              <a:t>Charger l’animation </a:t>
            </a:r>
          </a:p>
        </p:txBody>
      </p:sp>
      <p:sp>
        <p:nvSpPr>
          <p:cNvPr id="9" name="Content Placeholder 8">
            <a:extLst>
              <a:ext uri="{FF2B5EF4-FFF2-40B4-BE49-F238E27FC236}">
                <a16:creationId xmlns:a16="http://schemas.microsoft.com/office/drawing/2014/main" id="{36797905-D25F-EDBD-F2A5-F8779241867F}"/>
              </a:ext>
            </a:extLst>
          </p:cNvPr>
          <p:cNvSpPr>
            <a:spLocks noGrp="1"/>
          </p:cNvSpPr>
          <p:nvPr>
            <p:ph sz="quarter" idx="14"/>
          </p:nvPr>
        </p:nvSpPr>
        <p:spPr/>
        <p:txBody>
          <a:bodyPr/>
          <a:lstStyle/>
          <a:p>
            <a:r>
              <a:rPr lang="fr-FR" dirty="0" err="1">
                <a:solidFill>
                  <a:schemeClr val="tx1"/>
                </a:solidFill>
              </a:rPr>
              <a:t>sampleTextView.startAnimation</a:t>
            </a:r>
            <a:r>
              <a:rPr lang="fr-FR" dirty="0">
                <a:solidFill>
                  <a:schemeClr val="tx1"/>
                </a:solidFill>
              </a:rPr>
              <a:t>(animation);</a:t>
            </a:r>
          </a:p>
          <a:p>
            <a:endParaRPr lang="fr-FR" dirty="0"/>
          </a:p>
        </p:txBody>
      </p:sp>
      <p:sp>
        <p:nvSpPr>
          <p:cNvPr id="11" name="Content Placeholder 10">
            <a:extLst>
              <a:ext uri="{FF2B5EF4-FFF2-40B4-BE49-F238E27FC236}">
                <a16:creationId xmlns:a16="http://schemas.microsoft.com/office/drawing/2014/main" id="{0FC71F34-41C8-A915-0EAB-A98AFF168A1B}"/>
              </a:ext>
            </a:extLst>
          </p:cNvPr>
          <p:cNvSpPr>
            <a:spLocks noGrp="1"/>
          </p:cNvSpPr>
          <p:nvPr>
            <p:ph sz="quarter" idx="15"/>
          </p:nvPr>
        </p:nvSpPr>
        <p:spPr/>
        <p:txBody>
          <a:bodyPr/>
          <a:lstStyle/>
          <a:p>
            <a:r>
              <a:rPr lang="fr-FR" dirty="0"/>
              <a:t>Démarrer l’animation </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19147059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&lt;alpha</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="1000"</a:t>
            </a:r>
          </a:p>
          <a:p>
            <a:pPr>
              <a:lnSpc>
                <a:spcPct val="100000"/>
              </a:lnSpc>
              <a:spcBef>
                <a:spcPts val="0"/>
              </a:spcBef>
            </a:pPr>
            <a:r>
              <a:rPr lang="fr-FR" dirty="0">
                <a:solidFill>
                  <a:schemeClr val="tx1"/>
                </a:solidFill>
              </a:rPr>
              <a:t>        </a:t>
            </a:r>
            <a:r>
              <a:rPr lang="fr-FR" dirty="0" err="1">
                <a:solidFill>
                  <a:schemeClr val="tx1"/>
                </a:solidFill>
              </a:rPr>
              <a:t>android:fromAlpha</a:t>
            </a:r>
            <a:r>
              <a:rPr lang="fr-FR" dirty="0">
                <a:solidFill>
                  <a:schemeClr val="tx1"/>
                </a:solidFill>
              </a:rPr>
              <a:t>="0.0"</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accelerate_interpolator</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android:toAlpha</a:t>
            </a:r>
            <a:r>
              <a:rPr lang="fr-FR" dirty="0">
                <a:solidFill>
                  <a:schemeClr val="tx1"/>
                </a:solidFill>
              </a:rPr>
              <a:t>="1.0"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Ici, alpha fait référence à l'opacité d'un objet. Un objet avec des valeurs alpha plus faibles est plus transparent, tandis qu'un objet avec des valeurs alpha plus élevées est moins transparent, plus opaque. Le fondu en animation n'est rien d'autre que l'augmentation de la valeur alpha de 0 à 1.</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a:t>Fade In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 &gt;</a:t>
            </a:r>
          </a:p>
          <a:p>
            <a:pPr>
              <a:spcBef>
                <a:spcPts val="0"/>
              </a:spcBef>
            </a:pPr>
            <a:endParaRPr lang="fr-FR" dirty="0">
              <a:solidFill>
                <a:schemeClr val="tx1"/>
              </a:solidFill>
            </a:endParaRPr>
          </a:p>
          <a:p>
            <a:pPr>
              <a:spcBef>
                <a:spcPts val="0"/>
              </a:spcBef>
            </a:pPr>
            <a:r>
              <a:rPr lang="fr-FR" dirty="0">
                <a:solidFill>
                  <a:schemeClr val="tx1"/>
                </a:solidFill>
              </a:rPr>
              <a:t>    &lt;alpha</a:t>
            </a:r>
          </a:p>
          <a:p>
            <a:pPr>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="1000"</a:t>
            </a:r>
          </a:p>
          <a:p>
            <a:pPr>
              <a:spcBef>
                <a:spcPts val="0"/>
              </a:spcBef>
            </a:pPr>
            <a:r>
              <a:rPr lang="fr-FR" dirty="0">
                <a:solidFill>
                  <a:schemeClr val="tx1"/>
                </a:solidFill>
              </a:rPr>
              <a:t>        </a:t>
            </a:r>
            <a:r>
              <a:rPr lang="fr-FR" dirty="0" err="1">
                <a:solidFill>
                  <a:schemeClr val="tx1"/>
                </a:solidFill>
              </a:rPr>
              <a:t>android:fromAlpha</a:t>
            </a:r>
            <a:r>
              <a:rPr lang="fr-FR" dirty="0">
                <a:solidFill>
                  <a:schemeClr val="tx1"/>
                </a:solidFill>
              </a:rPr>
              <a:t>="1.0"</a:t>
            </a:r>
          </a:p>
          <a:p>
            <a:pPr>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accelerate_interpolator</a:t>
            </a:r>
            <a:r>
              <a:rPr lang="fr-FR" dirty="0">
                <a:solidFill>
                  <a:schemeClr val="tx1"/>
                </a:solidFill>
              </a:rPr>
              <a:t>"</a:t>
            </a:r>
          </a:p>
          <a:p>
            <a:pPr>
              <a:spcBef>
                <a:spcPts val="0"/>
              </a:spcBef>
            </a:pPr>
            <a:r>
              <a:rPr lang="fr-FR" dirty="0">
                <a:solidFill>
                  <a:schemeClr val="tx1"/>
                </a:solidFill>
              </a:rPr>
              <a:t>        </a:t>
            </a:r>
            <a:r>
              <a:rPr lang="fr-FR" dirty="0" err="1">
                <a:solidFill>
                  <a:schemeClr val="tx1"/>
                </a:solidFill>
              </a:rPr>
              <a:t>android:toAlpha</a:t>
            </a:r>
            <a:r>
              <a:rPr lang="fr-FR" dirty="0">
                <a:solidFill>
                  <a:schemeClr val="tx1"/>
                </a:solidFill>
              </a:rPr>
              <a:t>="0.0" /&gt;</a:t>
            </a:r>
          </a:p>
          <a:p>
            <a:pPr>
              <a:spcBef>
                <a:spcPts val="0"/>
              </a:spcBef>
            </a:pPr>
            <a:endParaRPr lang="fr-FR" dirty="0">
              <a:solidFill>
                <a:schemeClr val="tx1"/>
              </a:solidFill>
            </a:endParaRPr>
          </a:p>
          <a:p>
            <a:pPr>
              <a:spcBef>
                <a:spcPts val="0"/>
              </a:spcBef>
            </a:pPr>
            <a:r>
              <a:rPr lang="fr-FR" dirty="0">
                <a:solidFill>
                  <a:schemeClr val="tx1"/>
                </a:solidFill>
              </a:rPr>
              <a:t>&lt;/set&gt;</a:t>
            </a:r>
          </a:p>
          <a:p>
            <a:endParaRPr lang="fr-FR" dirty="0">
              <a:solidFill>
                <a:schemeClr val="tx1"/>
              </a:solidFill>
            </a:endParaRPr>
          </a:p>
          <a:p>
            <a:r>
              <a:rPr lang="fr-FR" dirty="0">
                <a:solidFill>
                  <a:schemeClr val="tx1"/>
                </a:solidFill>
              </a:rPr>
              <a:t>Une Animation </a:t>
            </a:r>
            <a:r>
              <a:rPr lang="fr-FR" dirty="0" err="1">
                <a:solidFill>
                  <a:schemeClr val="tx1"/>
                </a:solidFill>
              </a:rPr>
              <a:t>android</a:t>
            </a:r>
            <a:r>
              <a:rPr lang="fr-FR" dirty="0">
                <a:solidFill>
                  <a:schemeClr val="tx1"/>
                </a:solidFill>
              </a:rPr>
              <a:t> fade out est exactement l'inverse d'un fade in, où il faut diminuer la valeur alpha de 1 à 0.</a:t>
            </a:r>
          </a:p>
          <a:p>
            <a:endParaRPr lang="fr-FR" dirty="0">
              <a:solidFill>
                <a:schemeClr val="tx1"/>
              </a:solidFill>
            </a:endParaRPr>
          </a:p>
          <a:p>
            <a:endParaRPr lang="fr-FR" dirty="0">
              <a:solidFill>
                <a:schemeClr val="tx1"/>
              </a:solidFill>
            </a:endParaRP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a:t>Fade Out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125023674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Le cross fading consiste à réaliser une animation en fade in sur un </a:t>
            </a:r>
            <a:r>
              <a:rPr lang="fr-FR" dirty="0" err="1">
                <a:solidFill>
                  <a:schemeClr val="tx1"/>
                </a:solidFill>
              </a:rPr>
              <a:t>TextView</a:t>
            </a:r>
            <a:r>
              <a:rPr lang="fr-FR" dirty="0">
                <a:solidFill>
                  <a:schemeClr val="tx1"/>
                </a:solidFill>
              </a:rPr>
              <a:t> pendant que l'autre </a:t>
            </a:r>
            <a:r>
              <a:rPr lang="fr-FR" dirty="0" err="1">
                <a:solidFill>
                  <a:schemeClr val="tx1"/>
                </a:solidFill>
              </a:rPr>
              <a:t>TextView</a:t>
            </a:r>
            <a:r>
              <a:rPr lang="fr-FR" dirty="0">
                <a:solidFill>
                  <a:schemeClr val="tx1"/>
                </a:solidFill>
              </a:rPr>
              <a:t> est en fade out. Cela peut être fait en utilisant fade_in.xml et fade_out.xml sur les deux </a:t>
            </a:r>
            <a:r>
              <a:rPr lang="fr-FR" dirty="0" err="1">
                <a:solidFill>
                  <a:schemeClr val="tx1"/>
                </a:solidFill>
              </a:rPr>
              <a:t>TextViews</a:t>
            </a:r>
            <a:r>
              <a:rPr lang="fr-FR" dirty="0">
                <a:solidFill>
                  <a:schemeClr val="tx1"/>
                </a:solidFill>
              </a:rPr>
              <a:t>. Le code sera présenté dans le fichier MainActivity.java.</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a:t>Cross Fading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"&gt;</a:t>
            </a:r>
          </a:p>
          <a:p>
            <a:pPr>
              <a:spcBef>
                <a:spcPts val="0"/>
              </a:spcBef>
            </a:pPr>
            <a:r>
              <a:rPr lang="fr-FR" dirty="0">
                <a:solidFill>
                  <a:schemeClr val="tx1"/>
                </a:solidFill>
              </a:rPr>
              <a:t>    &lt;alpha </a:t>
            </a:r>
            <a:r>
              <a:rPr lang="fr-FR" dirty="0" err="1">
                <a:solidFill>
                  <a:schemeClr val="tx1"/>
                </a:solidFill>
              </a:rPr>
              <a:t>android:fromAlpha</a:t>
            </a:r>
            <a:r>
              <a:rPr lang="fr-FR" dirty="0">
                <a:solidFill>
                  <a:schemeClr val="tx1"/>
                </a:solidFill>
              </a:rPr>
              <a:t>="0.0"</a:t>
            </a:r>
          </a:p>
          <a:p>
            <a:pPr>
              <a:spcBef>
                <a:spcPts val="0"/>
              </a:spcBef>
            </a:pPr>
            <a:r>
              <a:rPr lang="fr-FR" dirty="0">
                <a:solidFill>
                  <a:schemeClr val="tx1"/>
                </a:solidFill>
              </a:rPr>
              <a:t>        </a:t>
            </a:r>
            <a:r>
              <a:rPr lang="fr-FR" dirty="0" err="1">
                <a:solidFill>
                  <a:schemeClr val="tx1"/>
                </a:solidFill>
              </a:rPr>
              <a:t>android:toAlpha</a:t>
            </a:r>
            <a:r>
              <a:rPr lang="fr-FR" dirty="0">
                <a:solidFill>
                  <a:schemeClr val="tx1"/>
                </a:solidFill>
              </a:rPr>
              <a:t>="1.0"</a:t>
            </a:r>
          </a:p>
          <a:p>
            <a:pPr>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accelerate_interpolator</a:t>
            </a:r>
            <a:r>
              <a:rPr lang="fr-FR" dirty="0">
                <a:solidFill>
                  <a:schemeClr val="tx1"/>
                </a:solidFill>
              </a:rPr>
              <a:t>"</a:t>
            </a:r>
          </a:p>
          <a:p>
            <a:pPr>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="600"</a:t>
            </a:r>
          </a:p>
          <a:p>
            <a:pPr>
              <a:spcBef>
                <a:spcPts val="0"/>
              </a:spcBef>
            </a:pPr>
            <a:r>
              <a:rPr lang="fr-FR" dirty="0">
                <a:solidFill>
                  <a:schemeClr val="tx1"/>
                </a:solidFill>
              </a:rPr>
              <a:t>        </a:t>
            </a:r>
            <a:r>
              <a:rPr lang="fr-FR" dirty="0" err="1">
                <a:solidFill>
                  <a:schemeClr val="tx1"/>
                </a:solidFill>
              </a:rPr>
              <a:t>android:repeatMode</a:t>
            </a:r>
            <a:r>
              <a:rPr lang="fr-FR" dirty="0">
                <a:solidFill>
                  <a:schemeClr val="tx1"/>
                </a:solidFill>
              </a:rPr>
              <a:t>="reverse"</a:t>
            </a:r>
          </a:p>
          <a:p>
            <a:pPr>
              <a:spcBef>
                <a:spcPts val="0"/>
              </a:spcBef>
            </a:pPr>
            <a:r>
              <a:rPr lang="fr-FR" dirty="0">
                <a:solidFill>
                  <a:schemeClr val="tx1"/>
                </a:solidFill>
              </a:rPr>
              <a:t>        </a:t>
            </a:r>
            <a:r>
              <a:rPr lang="fr-FR" dirty="0" err="1">
                <a:solidFill>
                  <a:schemeClr val="tx1"/>
                </a:solidFill>
              </a:rPr>
              <a:t>android:repeatCount</a:t>
            </a:r>
            <a:r>
              <a:rPr lang="fr-FR" dirty="0">
                <a:solidFill>
                  <a:schemeClr val="tx1"/>
                </a:solidFill>
              </a:rPr>
              <a:t>="</a:t>
            </a:r>
            <a:r>
              <a:rPr lang="fr-FR" dirty="0" err="1">
                <a:solidFill>
                  <a:schemeClr val="tx1"/>
                </a:solidFill>
              </a:rPr>
              <a:t>infinite</a:t>
            </a:r>
            <a:r>
              <a:rPr lang="fr-FR" dirty="0">
                <a:solidFill>
                  <a:schemeClr val="tx1"/>
                </a:solidFill>
              </a:rPr>
              <a:t>"/&gt;</a:t>
            </a:r>
          </a:p>
          <a:p>
            <a:pPr>
              <a:spcBef>
                <a:spcPts val="0"/>
              </a:spcBef>
            </a:pPr>
            <a:r>
              <a:rPr lang="fr-FR" dirty="0">
                <a:solidFill>
                  <a:schemeClr val="tx1"/>
                </a:solidFill>
              </a:rPr>
              <a:t>&lt;/set&gt;</a:t>
            </a:r>
          </a:p>
          <a:p>
            <a:pPr>
              <a:spcBef>
                <a:spcPts val="0"/>
              </a:spcBef>
            </a:pPr>
            <a:endParaRPr lang="fr-FR" dirty="0">
              <a:solidFill>
                <a:schemeClr val="tx1"/>
              </a:solidFill>
            </a:endParaRPr>
          </a:p>
          <a:p>
            <a:pPr>
              <a:spcBef>
                <a:spcPts val="0"/>
              </a:spcBef>
            </a:pPr>
            <a:r>
              <a:rPr lang="fr-FR" dirty="0">
                <a:solidFill>
                  <a:schemeClr val="tx1"/>
                </a:solidFill>
              </a:rPr>
              <a:t>Ici, le fade in et le fade out sont exécutés à l'infini en mode inverse à chaque fois.</a:t>
            </a:r>
          </a:p>
          <a:p>
            <a:pPr>
              <a:spcBef>
                <a:spcPts val="0"/>
              </a:spcBef>
            </a:pPr>
            <a:endParaRPr lang="fr-FR" dirty="0">
              <a:solidFill>
                <a:schemeClr val="tx1"/>
              </a:solidFill>
            </a:endParaRPr>
          </a:p>
          <a:p>
            <a:pPr>
              <a:spcBef>
                <a:spcPts val="0"/>
              </a:spcBef>
            </a:pPr>
            <a:endParaRPr lang="fr-FR" dirty="0">
              <a:solidFill>
                <a:schemeClr val="tx1"/>
              </a:solidFill>
            </a:endParaRP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err="1"/>
              <a:t>Blink</a:t>
            </a:r>
            <a:r>
              <a:rPr lang="fr-FR" dirty="0"/>
              <a:t>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149904940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="1000"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="1"</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="3"</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="3" &gt;</a:t>
            </a:r>
          </a:p>
          <a:p>
            <a:pPr>
              <a:lnSpc>
                <a:spcPct val="100000"/>
              </a:lnSpc>
              <a:spcBef>
                <a:spcPts val="0"/>
              </a:spcBef>
            </a:pPr>
            <a:r>
              <a:rPr lang="fr-FR" dirty="0">
                <a:solidFill>
                  <a:schemeClr val="tx1"/>
                </a:solidFill>
              </a:rPr>
              <a:t>    &lt;/</a:t>
            </a:r>
            <a:r>
              <a:rPr lang="fr-FR" dirty="0" err="1">
                <a:solidFill>
                  <a:schemeClr val="tx1"/>
                </a:solidFill>
              </a:rPr>
              <a:t>scale</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Pour le zoom à partir du centre de l'élément, il faut utiliser </a:t>
            </a:r>
            <a:r>
              <a:rPr lang="fr-FR" dirty="0" err="1">
                <a:solidFill>
                  <a:schemeClr val="tx1"/>
                </a:solidFill>
              </a:rPr>
              <a:t>pivotX</a:t>
            </a:r>
            <a:r>
              <a:rPr lang="fr-FR" dirty="0">
                <a:solidFill>
                  <a:schemeClr val="tx1"/>
                </a:solidFill>
              </a:rPr>
              <a:t>="50%" et </a:t>
            </a:r>
            <a:r>
              <a:rPr lang="fr-FR" dirty="0" err="1">
                <a:solidFill>
                  <a:schemeClr val="tx1"/>
                </a:solidFill>
              </a:rPr>
              <a:t>pivotY</a:t>
            </a:r>
            <a:r>
              <a:rPr lang="fr-FR" dirty="0">
                <a:solidFill>
                  <a:schemeClr val="tx1"/>
                </a:solidFill>
              </a:rPr>
              <a:t>="50%".</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a:t>Zoom In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="1000"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="0.5"</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="0.5" &gt;</a:t>
            </a:r>
          </a:p>
          <a:p>
            <a:pPr>
              <a:lnSpc>
                <a:spcPct val="100000"/>
              </a:lnSpc>
              <a:spcBef>
                <a:spcPts val="0"/>
              </a:spcBef>
            </a:pPr>
            <a:r>
              <a:rPr lang="fr-FR" dirty="0">
                <a:solidFill>
                  <a:schemeClr val="tx1"/>
                </a:solidFill>
              </a:rPr>
              <a:t>    &lt;/</a:t>
            </a:r>
            <a:r>
              <a:rPr lang="fr-FR" dirty="0" err="1">
                <a:solidFill>
                  <a:schemeClr val="tx1"/>
                </a:solidFill>
              </a:rPr>
              <a:t>scale</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Remarquer que </a:t>
            </a:r>
            <a:r>
              <a:rPr lang="fr-FR" dirty="0" err="1">
                <a:solidFill>
                  <a:schemeClr val="tx1"/>
                </a:solidFill>
              </a:rPr>
              <a:t>android:from</a:t>
            </a:r>
            <a:r>
              <a:rPr lang="fr-FR" dirty="0">
                <a:solidFill>
                  <a:schemeClr val="tx1"/>
                </a:solidFill>
              </a:rPr>
              <a:t> et </a:t>
            </a:r>
            <a:r>
              <a:rPr lang="fr-FR" dirty="0" err="1">
                <a:solidFill>
                  <a:schemeClr val="tx1"/>
                </a:solidFill>
              </a:rPr>
              <a:t>android:to</a:t>
            </a:r>
            <a:r>
              <a:rPr lang="fr-FR" dirty="0">
                <a:solidFill>
                  <a:schemeClr val="tx1"/>
                </a:solidFill>
              </a:rPr>
              <a:t> sont opposés dans zoom_in.xml et zoom_out.xml.</a:t>
            </a:r>
          </a:p>
          <a:p>
            <a:pPr>
              <a:lnSpc>
                <a:spcPct val="100000"/>
              </a:lnSpc>
              <a:spcBef>
                <a:spcPts val="0"/>
              </a:spcBef>
            </a:pPr>
            <a:endParaRPr lang="fr-FR" dirty="0">
              <a:solidFill>
                <a:schemeClr val="tx1"/>
              </a:solidFill>
            </a:endParaRP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a:t>Zoom Out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7964324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"&gt;</a:t>
            </a:r>
          </a:p>
          <a:p>
            <a:pPr>
              <a:lnSpc>
                <a:spcPct val="100000"/>
              </a:lnSpc>
              <a:spcBef>
                <a:spcPts val="0"/>
              </a:spcBef>
            </a:pPr>
            <a:r>
              <a:rPr lang="fr-FR" dirty="0">
                <a:solidFill>
                  <a:schemeClr val="tx1"/>
                </a:solidFill>
              </a:rPr>
              <a:t>    &lt;</a:t>
            </a:r>
            <a:r>
              <a:rPr lang="fr-FR" dirty="0" err="1">
                <a:solidFill>
                  <a:schemeClr val="tx1"/>
                </a:solidFill>
              </a:rPr>
              <a:t>rotate</a:t>
            </a:r>
            <a:r>
              <a:rPr lang="fr-FR" dirty="0">
                <a:solidFill>
                  <a:schemeClr val="tx1"/>
                </a:solidFill>
              </a:rPr>
              <a:t> </a:t>
            </a:r>
            <a:r>
              <a:rPr lang="fr-FR" dirty="0" err="1">
                <a:solidFill>
                  <a:schemeClr val="tx1"/>
                </a:solidFill>
              </a:rPr>
              <a:t>android:fromDegrees</a:t>
            </a:r>
            <a:r>
              <a:rPr lang="fr-FR" dirty="0">
                <a:solidFill>
                  <a:schemeClr val="tx1"/>
                </a:solidFill>
              </a:rPr>
              <a:t>="0"</a:t>
            </a:r>
          </a:p>
          <a:p>
            <a:pPr>
              <a:lnSpc>
                <a:spcPct val="100000"/>
              </a:lnSpc>
              <a:spcBef>
                <a:spcPts val="0"/>
              </a:spcBef>
            </a:pPr>
            <a:r>
              <a:rPr lang="fr-FR" dirty="0">
                <a:solidFill>
                  <a:schemeClr val="tx1"/>
                </a:solidFill>
              </a:rPr>
              <a:t>        </a:t>
            </a:r>
            <a:r>
              <a:rPr lang="fr-FR" dirty="0" err="1">
                <a:solidFill>
                  <a:schemeClr val="tx1"/>
                </a:solidFill>
              </a:rPr>
              <a:t>android:toDegrees</a:t>
            </a:r>
            <a:r>
              <a:rPr lang="fr-FR" dirty="0">
                <a:solidFill>
                  <a:schemeClr val="tx1"/>
                </a:solidFill>
              </a:rPr>
              <a:t>="360"</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="600"</a:t>
            </a:r>
          </a:p>
          <a:p>
            <a:pPr>
              <a:lnSpc>
                <a:spcPct val="100000"/>
              </a:lnSpc>
              <a:spcBef>
                <a:spcPts val="0"/>
              </a:spcBef>
            </a:pPr>
            <a:r>
              <a:rPr lang="fr-FR" dirty="0">
                <a:solidFill>
                  <a:schemeClr val="tx1"/>
                </a:solidFill>
              </a:rPr>
              <a:t>        </a:t>
            </a:r>
            <a:r>
              <a:rPr lang="fr-FR" dirty="0" err="1">
                <a:solidFill>
                  <a:schemeClr val="tx1"/>
                </a:solidFill>
              </a:rPr>
              <a:t>android:repeatMode</a:t>
            </a:r>
            <a:r>
              <a:rPr lang="fr-FR" dirty="0">
                <a:solidFill>
                  <a:schemeClr val="tx1"/>
                </a:solidFill>
              </a:rPr>
              <a:t>="restart"</a:t>
            </a:r>
          </a:p>
          <a:p>
            <a:pPr>
              <a:lnSpc>
                <a:spcPct val="100000"/>
              </a:lnSpc>
              <a:spcBef>
                <a:spcPts val="0"/>
              </a:spcBef>
            </a:pPr>
            <a:r>
              <a:rPr lang="fr-FR" dirty="0">
                <a:solidFill>
                  <a:schemeClr val="tx1"/>
                </a:solidFill>
              </a:rPr>
              <a:t>        </a:t>
            </a:r>
            <a:r>
              <a:rPr lang="fr-FR" dirty="0" err="1">
                <a:solidFill>
                  <a:schemeClr val="tx1"/>
                </a:solidFill>
              </a:rPr>
              <a:t>android:repeatCount</a:t>
            </a:r>
            <a:r>
              <a:rPr lang="fr-FR" dirty="0">
                <a:solidFill>
                  <a:schemeClr val="tx1"/>
                </a:solidFill>
              </a:rPr>
              <a:t>="</a:t>
            </a:r>
            <a:r>
              <a:rPr lang="fr-FR" dirty="0" err="1">
                <a:solidFill>
                  <a:schemeClr val="tx1"/>
                </a:solidFill>
              </a:rPr>
              <a:t>infinite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cycle_interpolator</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Une balise </a:t>
            </a:r>
            <a:r>
              <a:rPr lang="fr-FR" dirty="0" err="1">
                <a:solidFill>
                  <a:schemeClr val="tx1"/>
                </a:solidFill>
              </a:rPr>
              <a:t>from</a:t>
            </a:r>
            <a:r>
              <a:rPr lang="fr-FR" dirty="0">
                <a:solidFill>
                  <a:schemeClr val="tx1"/>
                </a:solidFill>
              </a:rPr>
              <a:t>/</a:t>
            </a:r>
            <a:r>
              <a:rPr lang="fr-FR" dirty="0" err="1">
                <a:solidFill>
                  <a:schemeClr val="tx1"/>
                </a:solidFill>
              </a:rPr>
              <a:t>toDegrees</a:t>
            </a:r>
            <a:r>
              <a:rPr lang="fr-FR" dirty="0">
                <a:solidFill>
                  <a:schemeClr val="tx1"/>
                </a:solidFill>
              </a:rPr>
              <a:t> est utilisée ici pour spécifier les degrés et un interpolateur cyclique est utilisé.</a:t>
            </a:r>
          </a:p>
          <a:p>
            <a:pPr>
              <a:lnSpc>
                <a:spcPct val="100000"/>
              </a:lnSpc>
              <a:spcBef>
                <a:spcPts val="0"/>
              </a:spcBef>
            </a:pPr>
            <a:endParaRPr lang="fr-FR" dirty="0">
              <a:solidFill>
                <a:schemeClr val="tx1"/>
              </a:solidFill>
            </a:endParaRPr>
          </a:p>
          <a:p>
            <a:pPr>
              <a:lnSpc>
                <a:spcPct val="100000"/>
              </a:lnSpc>
              <a:spcBef>
                <a:spcPts val="0"/>
              </a:spcBef>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err="1"/>
              <a:t>Rotate</a:t>
            </a:r>
            <a:r>
              <a:rPr lang="fr-FR" dirty="0"/>
              <a:t>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lnSpc>
                <a:spcPct val="100000"/>
              </a:lnSpc>
              <a:spcBef>
                <a:spcPts val="0"/>
              </a:spcBef>
            </a:pPr>
            <a:r>
              <a:rPr lang="fr-FR" dirty="0">
                <a:solidFill>
                  <a:schemeClr val="tx1"/>
                </a:solidFill>
              </a:rPr>
              <a:t>&lt;set</a:t>
            </a:r>
          </a:p>
          <a:p>
            <a:pPr>
              <a:lnSpc>
                <a:spcPct val="100000"/>
              </a:lnSpc>
              <a:spcBef>
                <a:spcPts val="0"/>
              </a:spcBef>
            </a:pPr>
            <a:r>
              <a:rPr lang="fr-FR" dirty="0">
                <a:solidFill>
                  <a:schemeClr val="tx1"/>
                </a:solidFill>
              </a:rPr>
              <a: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linear_interpolator</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&lt;translate</a:t>
            </a:r>
          </a:p>
          <a:p>
            <a:pPr>
              <a:lnSpc>
                <a:spcPct val="100000"/>
              </a:lnSpc>
              <a:spcBef>
                <a:spcPts val="0"/>
              </a:spcBef>
            </a:pPr>
            <a:r>
              <a:rPr lang="fr-FR" dirty="0">
                <a:solidFill>
                  <a:schemeClr val="tx1"/>
                </a:solidFill>
              </a:rPr>
              <a:t>        </a:t>
            </a:r>
            <a:r>
              <a:rPr lang="fr-FR" dirty="0" err="1">
                <a:solidFill>
                  <a:schemeClr val="tx1"/>
                </a:solidFill>
              </a:rPr>
              <a:t>android:fromXDelta</a:t>
            </a:r>
            <a:r>
              <a:rPr lang="fr-FR" dirty="0">
                <a:solidFill>
                  <a:schemeClr val="tx1"/>
                </a:solidFill>
              </a:rPr>
              <a:t>="0%p"</a:t>
            </a:r>
          </a:p>
          <a:p>
            <a:pPr>
              <a:lnSpc>
                <a:spcPct val="100000"/>
              </a:lnSpc>
              <a:spcBef>
                <a:spcPts val="0"/>
              </a:spcBef>
            </a:pPr>
            <a:r>
              <a:rPr lang="fr-FR" dirty="0">
                <a:solidFill>
                  <a:schemeClr val="tx1"/>
                </a:solidFill>
              </a:rPr>
              <a:t>        </a:t>
            </a:r>
            <a:r>
              <a:rPr lang="fr-FR" dirty="0" err="1">
                <a:solidFill>
                  <a:schemeClr val="tx1"/>
                </a:solidFill>
              </a:rPr>
              <a:t>android:toXDelta</a:t>
            </a:r>
            <a:r>
              <a:rPr lang="fr-FR" dirty="0">
                <a:solidFill>
                  <a:schemeClr val="tx1"/>
                </a:solidFill>
              </a:rPr>
              <a:t>="75%p"</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="800" /&gt;</a:t>
            </a:r>
          </a:p>
          <a:p>
            <a:pPr>
              <a:lnSpc>
                <a:spcPct val="100000"/>
              </a:lnSpc>
              <a:spcBef>
                <a:spcPts val="0"/>
              </a:spcBef>
            </a:pPr>
            <a:r>
              <a:rPr lang="fr-FR" dirty="0">
                <a:solidFill>
                  <a:schemeClr val="tx1"/>
                </a:solidFill>
              </a:rPr>
              <a:t>&lt;/set&gt;</a:t>
            </a: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a:t>Move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279433731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="500"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linear_interpolator</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="0.0"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Il faut définir </a:t>
            </a:r>
            <a:r>
              <a:rPr lang="fr-FR" dirty="0" err="1">
                <a:solidFill>
                  <a:schemeClr val="tx1"/>
                </a:solidFill>
              </a:rPr>
              <a:t>android:fromYScale</a:t>
            </a:r>
            <a:r>
              <a:rPr lang="fr-FR" dirty="0">
                <a:solidFill>
                  <a:schemeClr val="tx1"/>
                </a:solidFill>
              </a:rPr>
              <a:t>="1.0″ et </a:t>
            </a:r>
            <a:r>
              <a:rPr lang="fr-FR" dirty="0" err="1">
                <a:solidFill>
                  <a:schemeClr val="tx1"/>
                </a:solidFill>
              </a:rPr>
              <a:t>android:toYScale</a:t>
            </a:r>
            <a:r>
              <a:rPr lang="fr-FR" dirty="0">
                <a:solidFill>
                  <a:schemeClr val="tx1"/>
                </a:solidFill>
              </a:rPr>
              <a:t>="0.0″ à l'intérieur de la balise </a:t>
            </a:r>
            <a:r>
              <a:rPr lang="fr-FR" dirty="0" err="1">
                <a:solidFill>
                  <a:schemeClr val="tx1"/>
                </a:solidFill>
              </a:rPr>
              <a:t>scale</a:t>
            </a:r>
            <a:r>
              <a:rPr lang="fr-FR" dirty="0">
                <a:solidFill>
                  <a:schemeClr val="tx1"/>
                </a:solidFill>
              </a:rPr>
              <a:t>.</a:t>
            </a:r>
          </a:p>
          <a:p>
            <a:pPr>
              <a:lnSpc>
                <a:spcPct val="100000"/>
              </a:lnSpc>
              <a:spcBef>
                <a:spcPts val="0"/>
              </a:spcBef>
            </a:pPr>
            <a:endParaRPr lang="fr-FR" dirty="0">
              <a:solidFill>
                <a:schemeClr val="tx1"/>
              </a:solidFill>
            </a:endParaRPr>
          </a:p>
          <a:p>
            <a:pPr>
              <a:lnSpc>
                <a:spcPct val="100000"/>
              </a:lnSpc>
              <a:spcBef>
                <a:spcPts val="0"/>
              </a:spcBef>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a:t>Slide Up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="500"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="0.0"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="1.0"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a:t>Slide Down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27334013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linear_interpolator</a:t>
            </a:r>
            <a:r>
              <a:rPr lang="fr-FR" dirty="0">
                <a:solidFill>
                  <a:schemeClr val="tx1"/>
                </a:solidFill>
              </a:rPr>
              <a:t>"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a:t>
            </a:r>
          </a:p>
          <a:p>
            <a:pPr>
              <a:lnSpc>
                <a:spcPct val="100000"/>
              </a:lnSpc>
              <a:spcBef>
                <a:spcPts val="0"/>
              </a:spcBef>
            </a:pPr>
            <a:r>
              <a:rPr lang="fr-FR" dirty="0">
                <a:solidFill>
                  <a:schemeClr val="tx1"/>
                </a:solidFill>
              </a:rPr>
              <a:t>    &lt;!-- Move --&gt;</a:t>
            </a:r>
          </a:p>
          <a:p>
            <a:pPr>
              <a:lnSpc>
                <a:spcPct val="100000"/>
              </a:lnSpc>
              <a:spcBef>
                <a:spcPts val="0"/>
              </a:spcBef>
            </a:pPr>
            <a:r>
              <a:rPr lang="fr-FR" dirty="0">
                <a:solidFill>
                  <a:schemeClr val="tx1"/>
                </a:solidFill>
              </a:rPr>
              <a:t>    &lt;translate</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="800"</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android:fromXDelta</a:t>
            </a:r>
            <a:r>
              <a:rPr lang="fr-FR" dirty="0">
                <a:solidFill>
                  <a:schemeClr val="tx1"/>
                </a:solidFill>
              </a:rPr>
              <a:t>="0%p"</a:t>
            </a:r>
          </a:p>
          <a:p>
            <a:pPr>
              <a:lnSpc>
                <a:spcPct val="100000"/>
              </a:lnSpc>
              <a:spcBef>
                <a:spcPts val="0"/>
              </a:spcBef>
            </a:pPr>
            <a:r>
              <a:rPr lang="fr-FR" dirty="0">
                <a:solidFill>
                  <a:schemeClr val="tx1"/>
                </a:solidFill>
              </a:rPr>
              <a:t>        </a:t>
            </a:r>
            <a:r>
              <a:rPr lang="fr-FR" dirty="0" err="1">
                <a:solidFill>
                  <a:schemeClr val="tx1"/>
                </a:solidFill>
              </a:rPr>
              <a:t>android:startOffset</a:t>
            </a:r>
            <a:r>
              <a:rPr lang="fr-FR" dirty="0">
                <a:solidFill>
                  <a:schemeClr val="tx1"/>
                </a:solidFill>
              </a:rPr>
              <a:t>="300"</a:t>
            </a:r>
          </a:p>
          <a:p>
            <a:pPr>
              <a:lnSpc>
                <a:spcPct val="100000"/>
              </a:lnSpc>
              <a:spcBef>
                <a:spcPts val="0"/>
              </a:spcBef>
            </a:pPr>
            <a:r>
              <a:rPr lang="fr-FR" dirty="0">
                <a:solidFill>
                  <a:schemeClr val="tx1"/>
                </a:solidFill>
              </a:rPr>
              <a:t>        </a:t>
            </a:r>
            <a:r>
              <a:rPr lang="fr-FR" dirty="0" err="1">
                <a:solidFill>
                  <a:schemeClr val="tx1"/>
                </a:solidFill>
              </a:rPr>
              <a:t>android:toXDelta</a:t>
            </a:r>
            <a:r>
              <a:rPr lang="fr-FR" dirty="0">
                <a:solidFill>
                  <a:schemeClr val="tx1"/>
                </a:solidFill>
              </a:rPr>
              <a:t>="75%p" /&gt;</a:t>
            </a:r>
          </a:p>
          <a:p>
            <a:pPr>
              <a:lnSpc>
                <a:spcPct val="100000"/>
              </a:lnSpc>
              <a:spcBef>
                <a:spcPts val="0"/>
              </a:spcBef>
            </a:pPr>
            <a:r>
              <a:rPr lang="fr-FR" dirty="0">
                <a:solidFill>
                  <a:schemeClr val="tx1"/>
                </a:solidFill>
              </a:rPr>
              <a:t>    &lt;translate</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="800"</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android:fromYDelta</a:t>
            </a:r>
            <a:r>
              <a:rPr lang="fr-FR" dirty="0">
                <a:solidFill>
                  <a:schemeClr val="tx1"/>
                </a:solidFill>
              </a:rPr>
              <a:t>="0%p"</a:t>
            </a:r>
          </a:p>
          <a:p>
            <a:pPr>
              <a:lnSpc>
                <a:spcPct val="100000"/>
              </a:lnSpc>
              <a:spcBef>
                <a:spcPts val="0"/>
              </a:spcBef>
            </a:pPr>
            <a:r>
              <a:rPr lang="fr-FR" dirty="0">
                <a:solidFill>
                  <a:schemeClr val="tx1"/>
                </a:solidFill>
              </a:rPr>
              <a:t>        </a:t>
            </a:r>
            <a:r>
              <a:rPr lang="fr-FR" dirty="0" err="1">
                <a:solidFill>
                  <a:schemeClr val="tx1"/>
                </a:solidFill>
              </a:rPr>
              <a:t>android:startOffset</a:t>
            </a:r>
            <a:r>
              <a:rPr lang="fr-FR" dirty="0">
                <a:solidFill>
                  <a:schemeClr val="tx1"/>
                </a:solidFill>
              </a:rPr>
              <a:t>="1100"</a:t>
            </a:r>
          </a:p>
          <a:p>
            <a:pPr>
              <a:lnSpc>
                <a:spcPct val="100000"/>
              </a:lnSpc>
              <a:spcBef>
                <a:spcPts val="0"/>
              </a:spcBef>
            </a:pPr>
            <a:r>
              <a:rPr lang="fr-FR" dirty="0">
                <a:solidFill>
                  <a:schemeClr val="tx1"/>
                </a:solidFill>
              </a:rPr>
              <a:t>        </a:t>
            </a:r>
            <a:r>
              <a:rPr lang="fr-FR" dirty="0" err="1">
                <a:solidFill>
                  <a:schemeClr val="tx1"/>
                </a:solidFill>
              </a:rPr>
              <a:t>android:toYDelta</a:t>
            </a:r>
            <a:r>
              <a:rPr lang="fr-FR" dirty="0">
                <a:solidFill>
                  <a:schemeClr val="tx1"/>
                </a:solidFill>
              </a:rPr>
              <a:t>="70%p" /&gt;</a:t>
            </a:r>
          </a:p>
          <a:p>
            <a:pPr>
              <a:lnSpc>
                <a:spcPct val="100000"/>
              </a:lnSpc>
              <a:spcBef>
                <a:spcPts val="0"/>
              </a:spcBef>
            </a:pPr>
            <a:r>
              <a:rPr lang="fr-FR" dirty="0">
                <a:solidFill>
                  <a:schemeClr val="tx1"/>
                </a:solidFill>
              </a:rPr>
              <a:t>    &lt;translate</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="800"</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android:fromXDelta</a:t>
            </a:r>
            <a:r>
              <a:rPr lang="fr-FR" dirty="0">
                <a:solidFill>
                  <a:schemeClr val="tx1"/>
                </a:solidFill>
              </a:rPr>
              <a:t>="0%p"</a:t>
            </a:r>
          </a:p>
          <a:p>
            <a:pPr>
              <a:lnSpc>
                <a:spcPct val="100000"/>
              </a:lnSpc>
              <a:spcBef>
                <a:spcPts val="0"/>
              </a:spcBef>
            </a:pPr>
            <a:r>
              <a:rPr lang="fr-FR" dirty="0">
                <a:solidFill>
                  <a:schemeClr val="tx1"/>
                </a:solidFill>
              </a:rPr>
              <a:t>        </a:t>
            </a:r>
            <a:r>
              <a:rPr lang="fr-FR" dirty="0" err="1">
                <a:solidFill>
                  <a:schemeClr val="tx1"/>
                </a:solidFill>
              </a:rPr>
              <a:t>android:startOffset</a:t>
            </a:r>
            <a:r>
              <a:rPr lang="fr-FR" dirty="0">
                <a:solidFill>
                  <a:schemeClr val="tx1"/>
                </a:solidFill>
              </a:rPr>
              <a:t>="1900"</a:t>
            </a:r>
          </a:p>
          <a:p>
            <a:pPr>
              <a:lnSpc>
                <a:spcPct val="100000"/>
              </a:lnSpc>
              <a:spcBef>
                <a:spcPts val="0"/>
              </a:spcBef>
            </a:pPr>
            <a:r>
              <a:rPr lang="fr-FR" dirty="0">
                <a:solidFill>
                  <a:schemeClr val="tx1"/>
                </a:solidFill>
              </a:rPr>
              <a:t>        </a:t>
            </a:r>
            <a:r>
              <a:rPr lang="fr-FR" dirty="0" err="1">
                <a:solidFill>
                  <a:schemeClr val="tx1"/>
                </a:solidFill>
              </a:rPr>
              <a:t>android:toXDelta</a:t>
            </a:r>
            <a:r>
              <a:rPr lang="fr-FR" dirty="0">
                <a:solidFill>
                  <a:schemeClr val="tx1"/>
                </a:solidFill>
              </a:rPr>
              <a:t>="-75%p" /&gt;</a:t>
            </a:r>
          </a:p>
          <a:p>
            <a:pPr>
              <a:lnSpc>
                <a:spcPct val="100000"/>
              </a:lnSpc>
              <a:spcBef>
                <a:spcPts val="0"/>
              </a:spcBef>
            </a:pPr>
            <a:endParaRPr lang="fr-FR" dirty="0">
              <a:solidFill>
                <a:schemeClr val="tx1"/>
              </a:solidFill>
            </a:endParaRP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err="1"/>
              <a:t>Sequential</a:t>
            </a:r>
            <a:r>
              <a:rPr lang="fr-FR" dirty="0"/>
              <a:t>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lnSpc>
                <a:spcPct val="100000"/>
              </a:lnSpc>
              <a:spcBef>
                <a:spcPts val="0"/>
              </a:spcBef>
            </a:pPr>
            <a:r>
              <a:rPr lang="fr-FR" dirty="0">
                <a:solidFill>
                  <a:schemeClr val="tx1"/>
                </a:solidFill>
              </a:rPr>
              <a:t>&lt;translate</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="800"</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android:fromYDelta</a:t>
            </a:r>
            <a:r>
              <a:rPr lang="fr-FR" dirty="0">
                <a:solidFill>
                  <a:schemeClr val="tx1"/>
                </a:solidFill>
              </a:rPr>
              <a:t>="0%p"</a:t>
            </a:r>
          </a:p>
          <a:p>
            <a:pPr>
              <a:lnSpc>
                <a:spcPct val="100000"/>
              </a:lnSpc>
              <a:spcBef>
                <a:spcPts val="0"/>
              </a:spcBef>
            </a:pPr>
            <a:r>
              <a:rPr lang="fr-FR" dirty="0">
                <a:solidFill>
                  <a:schemeClr val="tx1"/>
                </a:solidFill>
              </a:rPr>
              <a:t>        </a:t>
            </a:r>
            <a:r>
              <a:rPr lang="fr-FR" dirty="0" err="1">
                <a:solidFill>
                  <a:schemeClr val="tx1"/>
                </a:solidFill>
              </a:rPr>
              <a:t>android:startOffset</a:t>
            </a:r>
            <a:r>
              <a:rPr lang="fr-FR" dirty="0">
                <a:solidFill>
                  <a:schemeClr val="tx1"/>
                </a:solidFill>
              </a:rPr>
              <a:t>="2700"</a:t>
            </a:r>
          </a:p>
          <a:p>
            <a:pPr>
              <a:lnSpc>
                <a:spcPct val="100000"/>
              </a:lnSpc>
              <a:spcBef>
                <a:spcPts val="0"/>
              </a:spcBef>
            </a:pPr>
            <a:r>
              <a:rPr lang="fr-FR" dirty="0">
                <a:solidFill>
                  <a:schemeClr val="tx1"/>
                </a:solidFill>
              </a:rPr>
              <a:t>        </a:t>
            </a:r>
            <a:r>
              <a:rPr lang="fr-FR" dirty="0" err="1">
                <a:solidFill>
                  <a:schemeClr val="tx1"/>
                </a:solidFill>
              </a:rPr>
              <a:t>android:toYDelta</a:t>
            </a:r>
            <a:r>
              <a:rPr lang="fr-FR" dirty="0">
                <a:solidFill>
                  <a:schemeClr val="tx1"/>
                </a:solidFill>
              </a:rPr>
              <a:t>="-70%p"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 </a:t>
            </a:r>
            <a:r>
              <a:rPr lang="fr-FR" dirty="0" err="1">
                <a:solidFill>
                  <a:schemeClr val="tx1"/>
                </a:solidFill>
              </a:rPr>
              <a:t>Rotate</a:t>
            </a:r>
            <a:r>
              <a:rPr lang="fr-FR" dirty="0">
                <a:solidFill>
                  <a:schemeClr val="tx1"/>
                </a:solidFill>
              </a:rPr>
              <a:t> 360 </a:t>
            </a:r>
            <a:r>
              <a:rPr lang="fr-FR" dirty="0" err="1">
                <a:solidFill>
                  <a:schemeClr val="tx1"/>
                </a:solidFill>
              </a:rPr>
              <a:t>degrees</a:t>
            </a:r>
            <a:r>
              <a:rPr lang="fr-FR" dirty="0">
                <a:solidFill>
                  <a:schemeClr val="tx1"/>
                </a:solidFill>
              </a:rPr>
              <a:t> --&gt;</a:t>
            </a:r>
          </a:p>
          <a:p>
            <a:pPr>
              <a:lnSpc>
                <a:spcPct val="100000"/>
              </a:lnSpc>
              <a:spcBef>
                <a:spcPts val="0"/>
              </a:spcBef>
            </a:pPr>
            <a:r>
              <a:rPr lang="fr-FR" dirty="0">
                <a:solidFill>
                  <a:schemeClr val="tx1"/>
                </a:solidFill>
              </a:rPr>
              <a:t>    &lt;</a:t>
            </a:r>
            <a:r>
              <a:rPr lang="fr-FR" dirty="0" err="1">
                <a:solidFill>
                  <a:schemeClr val="tx1"/>
                </a:solidFill>
              </a:rPr>
              <a:t>rotate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="1000"</a:t>
            </a:r>
          </a:p>
          <a:p>
            <a:pPr>
              <a:lnSpc>
                <a:spcPct val="100000"/>
              </a:lnSpc>
              <a:spcBef>
                <a:spcPts val="0"/>
              </a:spcBef>
            </a:pPr>
            <a:r>
              <a:rPr lang="fr-FR" dirty="0">
                <a:solidFill>
                  <a:schemeClr val="tx1"/>
                </a:solidFill>
              </a:rPr>
              <a:t>        </a:t>
            </a:r>
            <a:r>
              <a:rPr lang="fr-FR" dirty="0" err="1">
                <a:solidFill>
                  <a:schemeClr val="tx1"/>
                </a:solidFill>
              </a:rPr>
              <a:t>android:fromDegrees</a:t>
            </a:r>
            <a:r>
              <a:rPr lang="fr-FR" dirty="0">
                <a:solidFill>
                  <a:schemeClr val="tx1"/>
                </a:solidFill>
              </a:rPr>
              <a:t>="0"</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cycle_interpolator</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android:startOffset</a:t>
            </a:r>
            <a:r>
              <a:rPr lang="fr-FR" dirty="0">
                <a:solidFill>
                  <a:schemeClr val="tx1"/>
                </a:solidFill>
              </a:rPr>
              <a:t>="3800"</a:t>
            </a:r>
          </a:p>
          <a:p>
            <a:pPr>
              <a:lnSpc>
                <a:spcPct val="100000"/>
              </a:lnSpc>
              <a:spcBef>
                <a:spcPts val="0"/>
              </a:spcBef>
            </a:pPr>
            <a:r>
              <a:rPr lang="fr-FR" dirty="0">
                <a:solidFill>
                  <a:schemeClr val="tx1"/>
                </a:solidFill>
              </a:rPr>
              <a:t>        </a:t>
            </a:r>
            <a:r>
              <a:rPr lang="fr-FR" dirty="0" err="1">
                <a:solidFill>
                  <a:schemeClr val="tx1"/>
                </a:solidFill>
              </a:rPr>
              <a:t>android:repeatCount</a:t>
            </a:r>
            <a:r>
              <a:rPr lang="fr-FR" dirty="0">
                <a:solidFill>
                  <a:schemeClr val="tx1"/>
                </a:solidFill>
              </a:rPr>
              <a:t>="</a:t>
            </a:r>
            <a:r>
              <a:rPr lang="fr-FR" dirty="0" err="1">
                <a:solidFill>
                  <a:schemeClr val="tx1"/>
                </a:solidFill>
              </a:rPr>
              <a:t>infinite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android:repeatMode</a:t>
            </a:r>
            <a:r>
              <a:rPr lang="fr-FR" dirty="0">
                <a:solidFill>
                  <a:schemeClr val="tx1"/>
                </a:solidFill>
              </a:rPr>
              <a:t>="restart"</a:t>
            </a:r>
          </a:p>
          <a:p>
            <a:pPr>
              <a:lnSpc>
                <a:spcPct val="100000"/>
              </a:lnSpc>
              <a:spcBef>
                <a:spcPts val="0"/>
              </a:spcBef>
            </a:pPr>
            <a:r>
              <a:rPr lang="fr-FR" dirty="0">
                <a:solidFill>
                  <a:schemeClr val="tx1"/>
                </a:solidFill>
              </a:rPr>
              <a:t>        </a:t>
            </a:r>
            <a:r>
              <a:rPr lang="fr-FR" dirty="0" err="1">
                <a:solidFill>
                  <a:schemeClr val="tx1"/>
                </a:solidFill>
              </a:rPr>
              <a:t>android:toDegrees</a:t>
            </a:r>
            <a:r>
              <a:rPr lang="fr-FR" dirty="0">
                <a:solidFill>
                  <a:schemeClr val="tx1"/>
                </a:solidFill>
              </a:rPr>
              <a:t>="360"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Ici, un </a:t>
            </a:r>
            <a:r>
              <a:rPr lang="fr-FR" dirty="0" err="1">
                <a:solidFill>
                  <a:schemeClr val="tx1"/>
                </a:solidFill>
              </a:rPr>
              <a:t>android:startOffset</a:t>
            </a:r>
            <a:r>
              <a:rPr lang="fr-FR" dirty="0">
                <a:solidFill>
                  <a:schemeClr val="tx1"/>
                </a:solidFill>
              </a:rPr>
              <a:t> différent est utilisé pour les transitions afin de les garder séquentielles.</a:t>
            </a:r>
          </a:p>
          <a:p>
            <a:pPr>
              <a:lnSpc>
                <a:spcPct val="100000"/>
              </a:lnSpc>
              <a:spcBef>
                <a:spcPts val="0"/>
              </a:spcBef>
            </a:pPr>
            <a:endParaRPr lang="fr-FR" dirty="0">
              <a:solidFill>
                <a:schemeClr val="tx1"/>
              </a:solidFill>
            </a:endParaRP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410689347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ECBE-EB8B-D9DA-6B41-90D6148C9BD9}"/>
              </a:ext>
            </a:extLst>
          </p:cNvPr>
          <p:cNvSpPr>
            <a:spLocks noGrp="1"/>
          </p:cNvSpPr>
          <p:nvPr>
            <p:ph type="title"/>
          </p:nvPr>
        </p:nvSpPr>
        <p:spPr/>
        <p:txBody>
          <a:bodyPr/>
          <a:lstStyle/>
          <a:p>
            <a:r>
              <a:rPr lang="fr-FR" sz="2000" dirty="0">
                <a:latin typeface="Calibri" panose="020F0502020204030204" pitchFamily="34" charset="0"/>
              </a:rPr>
              <a:t>Créer des effets d’animations</a:t>
            </a:r>
          </a:p>
        </p:txBody>
      </p:sp>
      <p:sp>
        <p:nvSpPr>
          <p:cNvPr id="3" name="Text Placeholder 2">
            <a:extLst>
              <a:ext uri="{FF2B5EF4-FFF2-40B4-BE49-F238E27FC236}">
                <a16:creationId xmlns:a16="http://schemas.microsoft.com/office/drawing/2014/main" id="{5076F8BE-CE05-4943-02B7-CE820EF44F3A}"/>
              </a:ext>
            </a:extLst>
          </p:cNvPr>
          <p:cNvSpPr>
            <a:spLocks noGrp="1"/>
          </p:cNvSpPr>
          <p:nvPr>
            <p:ph type="body" sz="quarter" idx="11"/>
          </p:nvPr>
        </p:nvSpPr>
        <p:spPr/>
        <p:txBody>
          <a:bodyPr/>
          <a:lstStyle/>
          <a:p>
            <a:r>
              <a:rPr lang="fr-FR" sz="1600" b="1" dirty="0">
                <a:solidFill>
                  <a:srgbClr val="FF7800"/>
                </a:solidFill>
              </a:rPr>
              <a:t>Création</a:t>
            </a:r>
            <a:r>
              <a:rPr lang="fr-FR" sz="1600" dirty="0">
                <a:latin typeface="Calibri" panose="020F0502020204030204" pitchFamily="34" charset="0"/>
              </a:rPr>
              <a:t> </a:t>
            </a:r>
            <a:r>
              <a:rPr lang="fr-FR" sz="1600" b="1" dirty="0">
                <a:solidFill>
                  <a:srgbClr val="FF7800"/>
                </a:solidFill>
              </a:rPr>
              <a:t>des effets d’animations</a:t>
            </a:r>
          </a:p>
        </p:txBody>
      </p:sp>
      <p:sp>
        <p:nvSpPr>
          <p:cNvPr id="7" name="Content Placeholder 6">
            <a:extLst>
              <a:ext uri="{FF2B5EF4-FFF2-40B4-BE49-F238E27FC236}">
                <a16:creationId xmlns:a16="http://schemas.microsoft.com/office/drawing/2014/main" id="{9F2D43E0-DEF2-8007-50DA-3616E930BE2C}"/>
              </a:ext>
            </a:extLst>
          </p:cNvPr>
          <p:cNvSpPr>
            <a:spLocks noGrp="1"/>
          </p:cNvSpPr>
          <p:nvPr>
            <p:ph sz="quarter" idx="12"/>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bounce_interpolator</a:t>
            </a:r>
            <a:r>
              <a:rPr lang="fr-FR" dirty="0">
                <a:solidFill>
                  <a:schemeClr val="tx1"/>
                </a:solidFill>
              </a:rPr>
              <a: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="500"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="0.0"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="1.0"</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="1.0" /&gt;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&lt;/set&gt;</a:t>
            </a:r>
          </a:p>
          <a:p>
            <a:pPr>
              <a:lnSpc>
                <a:spcPct val="100000"/>
              </a:lnSpc>
              <a:spcBef>
                <a:spcPts val="0"/>
              </a:spcBef>
            </a:pPr>
            <a:endParaRPr lang="fr-FR" dirty="0">
              <a:solidFill>
                <a:schemeClr val="tx1"/>
              </a:solidFill>
            </a:endParaRPr>
          </a:p>
          <a:p>
            <a:pPr>
              <a:lnSpc>
                <a:spcPct val="100000"/>
              </a:lnSpc>
              <a:spcBef>
                <a:spcPts val="0"/>
              </a:spcBef>
            </a:pPr>
            <a:r>
              <a:rPr lang="fr-FR" dirty="0">
                <a:solidFill>
                  <a:schemeClr val="tx1"/>
                </a:solidFill>
              </a:rPr>
              <a:t>Ici, l'interpolateur de rebond est utilisé pour compléter l'animation de manière rebondissante.</a:t>
            </a:r>
          </a:p>
        </p:txBody>
      </p:sp>
      <p:sp>
        <p:nvSpPr>
          <p:cNvPr id="10" name="Content Placeholder 9">
            <a:extLst>
              <a:ext uri="{FF2B5EF4-FFF2-40B4-BE49-F238E27FC236}">
                <a16:creationId xmlns:a16="http://schemas.microsoft.com/office/drawing/2014/main" id="{7DE31C4E-63A7-B0A5-C61A-80F21CFEDA3B}"/>
              </a:ext>
            </a:extLst>
          </p:cNvPr>
          <p:cNvSpPr>
            <a:spLocks noGrp="1"/>
          </p:cNvSpPr>
          <p:nvPr>
            <p:ph sz="quarter" idx="13"/>
          </p:nvPr>
        </p:nvSpPr>
        <p:spPr/>
        <p:txBody>
          <a:bodyPr/>
          <a:lstStyle/>
          <a:p>
            <a:pPr algn="l"/>
            <a:r>
              <a:rPr lang="fr-FR" dirty="0" err="1"/>
              <a:t>Bounce</a:t>
            </a:r>
            <a:r>
              <a:rPr lang="fr-FR" dirty="0"/>
              <a:t> Animation</a:t>
            </a:r>
          </a:p>
        </p:txBody>
      </p:sp>
      <p:sp>
        <p:nvSpPr>
          <p:cNvPr id="8" name="Content Placeholder 7">
            <a:extLst>
              <a:ext uri="{FF2B5EF4-FFF2-40B4-BE49-F238E27FC236}">
                <a16:creationId xmlns:a16="http://schemas.microsoft.com/office/drawing/2014/main" id="{0D9666D6-5F9E-79EA-71D2-55F7B53DE9ED}"/>
              </a:ext>
            </a:extLst>
          </p:cNvPr>
          <p:cNvSpPr>
            <a:spLocks noGrp="1"/>
          </p:cNvSpPr>
          <p:nvPr>
            <p:ph sz="quarter" idx="14"/>
          </p:nvPr>
        </p:nvSpPr>
        <p:spPr/>
        <p:txBody>
          <a:bodyPr/>
          <a:lstStyle/>
          <a:p>
            <a:pPr>
              <a:lnSpc>
                <a:spcPct val="100000"/>
              </a:lnSpc>
              <a:spcBef>
                <a:spcPts val="0"/>
              </a:spcBef>
            </a:pPr>
            <a:r>
              <a:rPr lang="fr-FR" dirty="0">
                <a:solidFill>
                  <a:schemeClr val="tx1"/>
                </a:solidFill>
              </a:rPr>
              <a:t>&lt;set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android:fillAfter</a:t>
            </a:r>
            <a:r>
              <a:rPr lang="fr-FR" dirty="0">
                <a:solidFill>
                  <a:schemeClr val="tx1"/>
                </a:solidFill>
              </a:rPr>
              <a:t>="</a:t>
            </a:r>
            <a:r>
              <a:rPr lang="fr-FR" dirty="0" err="1">
                <a:solidFill>
                  <a:schemeClr val="tx1"/>
                </a:solidFill>
              </a:rPr>
              <a:t>true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android:interpolator</a:t>
            </a:r>
            <a:r>
              <a:rPr lang="fr-FR" dirty="0">
                <a:solidFill>
                  <a:schemeClr val="tx1"/>
                </a:solidFill>
              </a:rPr>
              <a:t>="@</a:t>
            </a:r>
            <a:r>
              <a:rPr lang="fr-FR" dirty="0" err="1">
                <a:solidFill>
                  <a:schemeClr val="tx1"/>
                </a:solidFill>
              </a:rPr>
              <a:t>android:anim</a:t>
            </a:r>
            <a:r>
              <a:rPr lang="fr-FR" dirty="0">
                <a:solidFill>
                  <a:schemeClr val="tx1"/>
                </a:solidFill>
              </a:rPr>
              <a:t>/</a:t>
            </a:r>
            <a:r>
              <a:rPr lang="fr-FR" dirty="0" err="1">
                <a:solidFill>
                  <a:schemeClr val="tx1"/>
                </a:solidFill>
              </a:rPr>
              <a:t>linear_interpolator</a:t>
            </a:r>
            <a:r>
              <a:rPr lang="fr-FR" dirty="0">
                <a:solidFill>
                  <a:schemeClr val="tx1"/>
                </a:solidFill>
              </a:rPr>
              <a:t>" &gt;</a:t>
            </a:r>
          </a:p>
          <a:p>
            <a:pPr>
              <a:lnSpc>
                <a:spcPct val="100000"/>
              </a:lnSpc>
              <a:spcBef>
                <a:spcPts val="0"/>
              </a:spcBef>
            </a:pPr>
            <a:r>
              <a:rPr lang="fr-FR" dirty="0">
                <a:solidFill>
                  <a:schemeClr val="tx1"/>
                </a:solidFill>
              </a:rPr>
              <a:t>    &lt;!-- Move --&gt;</a:t>
            </a:r>
          </a:p>
          <a:p>
            <a:pPr>
              <a:lnSpc>
                <a:spcPct val="100000"/>
              </a:lnSpc>
              <a:spcBef>
                <a:spcPts val="0"/>
              </a:spcBef>
            </a:pPr>
            <a:r>
              <a:rPr lang="fr-FR" dirty="0">
                <a:solidFill>
                  <a:schemeClr val="tx1"/>
                </a:solidFill>
              </a:rPr>
              <a:t>    &lt;</a:t>
            </a:r>
            <a:r>
              <a:rPr lang="fr-FR" dirty="0" err="1">
                <a:solidFill>
                  <a:schemeClr val="tx1"/>
                </a:solidFill>
              </a:rPr>
              <a:t>scale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xmlns:android</a:t>
            </a:r>
            <a:r>
              <a:rPr lang="fr-FR" dirty="0">
                <a:solidFill>
                  <a:schemeClr val="tx1"/>
                </a:solidFill>
              </a:rPr>
              <a:t>="https://schemas.android.com/</a:t>
            </a:r>
            <a:r>
              <a:rPr lang="fr-FR" dirty="0" err="1">
                <a:solidFill>
                  <a:schemeClr val="tx1"/>
                </a:solidFill>
              </a:rPr>
              <a:t>apk</a:t>
            </a:r>
            <a:r>
              <a:rPr lang="fr-FR" dirty="0">
                <a:solidFill>
                  <a:schemeClr val="tx1"/>
                </a:solidFill>
              </a:rPr>
              <a:t>/</a:t>
            </a:r>
            <a:r>
              <a:rPr lang="fr-FR" dirty="0" err="1">
                <a:solidFill>
                  <a:schemeClr val="tx1"/>
                </a:solidFill>
              </a:rPr>
              <a:t>res</a:t>
            </a:r>
            <a:r>
              <a:rPr lang="fr-FR" dirty="0">
                <a:solidFill>
                  <a:schemeClr val="tx1"/>
                </a:solidFill>
              </a:rPr>
              <a:t>/</a:t>
            </a:r>
            <a:r>
              <a:rPr lang="fr-FR" dirty="0" err="1">
                <a:solidFill>
                  <a:schemeClr val="tx1"/>
                </a:solidFill>
              </a:rPr>
              <a:t>android</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="4000"</a:t>
            </a:r>
          </a:p>
          <a:p>
            <a:pPr>
              <a:lnSpc>
                <a:spcPct val="100000"/>
              </a:lnSpc>
              <a:spcBef>
                <a:spcPts val="0"/>
              </a:spcBef>
            </a:pPr>
            <a:r>
              <a:rPr lang="fr-FR" dirty="0">
                <a:solidFill>
                  <a:schemeClr val="tx1"/>
                </a:solidFill>
              </a:rPr>
              <a:t>        </a:t>
            </a:r>
            <a:r>
              <a:rPr lang="fr-FR" dirty="0" err="1">
                <a:solidFill>
                  <a:schemeClr val="tx1"/>
                </a:solidFill>
              </a:rPr>
              <a:t>android:fromXScale</a:t>
            </a:r>
            <a:r>
              <a:rPr lang="fr-FR" dirty="0">
                <a:solidFill>
                  <a:schemeClr val="tx1"/>
                </a:solidFill>
              </a:rPr>
              <a:t>="1"</a:t>
            </a:r>
          </a:p>
          <a:p>
            <a:pPr>
              <a:lnSpc>
                <a:spcPct val="100000"/>
              </a:lnSpc>
              <a:spcBef>
                <a:spcPts val="0"/>
              </a:spcBef>
            </a:pPr>
            <a:r>
              <a:rPr lang="fr-FR" dirty="0">
                <a:solidFill>
                  <a:schemeClr val="tx1"/>
                </a:solidFill>
              </a:rPr>
              <a:t>        </a:t>
            </a:r>
            <a:r>
              <a:rPr lang="fr-FR" dirty="0" err="1">
                <a:solidFill>
                  <a:schemeClr val="tx1"/>
                </a:solidFill>
              </a:rPr>
              <a:t>android:fromYScale</a:t>
            </a:r>
            <a:r>
              <a:rPr lang="fr-FR" dirty="0">
                <a:solidFill>
                  <a:schemeClr val="tx1"/>
                </a:solidFill>
              </a:rPr>
              <a:t>="1"</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android:toXScale</a:t>
            </a:r>
            <a:r>
              <a:rPr lang="fr-FR" dirty="0">
                <a:solidFill>
                  <a:schemeClr val="tx1"/>
                </a:solidFill>
              </a:rPr>
              <a:t>="4"</a:t>
            </a:r>
          </a:p>
          <a:p>
            <a:pPr>
              <a:lnSpc>
                <a:spcPct val="100000"/>
              </a:lnSpc>
              <a:spcBef>
                <a:spcPts val="0"/>
              </a:spcBef>
            </a:pPr>
            <a:r>
              <a:rPr lang="fr-FR" dirty="0">
                <a:solidFill>
                  <a:schemeClr val="tx1"/>
                </a:solidFill>
              </a:rPr>
              <a:t>        </a:t>
            </a:r>
            <a:r>
              <a:rPr lang="fr-FR" dirty="0" err="1">
                <a:solidFill>
                  <a:schemeClr val="tx1"/>
                </a:solidFill>
              </a:rPr>
              <a:t>android:toYScale</a:t>
            </a:r>
            <a:r>
              <a:rPr lang="fr-FR" dirty="0">
                <a:solidFill>
                  <a:schemeClr val="tx1"/>
                </a:solidFill>
              </a:rPr>
              <a:t>="4" &gt;</a:t>
            </a:r>
          </a:p>
          <a:p>
            <a:pPr>
              <a:lnSpc>
                <a:spcPct val="100000"/>
              </a:lnSpc>
              <a:spcBef>
                <a:spcPts val="0"/>
              </a:spcBef>
            </a:pPr>
            <a:r>
              <a:rPr lang="fr-FR" dirty="0">
                <a:solidFill>
                  <a:schemeClr val="tx1"/>
                </a:solidFill>
              </a:rPr>
              <a:t>    &lt;/</a:t>
            </a:r>
            <a:r>
              <a:rPr lang="fr-FR" dirty="0" err="1">
                <a:solidFill>
                  <a:schemeClr val="tx1"/>
                </a:solidFill>
              </a:rPr>
              <a:t>scale</a:t>
            </a:r>
            <a:r>
              <a:rPr lang="fr-FR" dirty="0">
                <a:solidFill>
                  <a:schemeClr val="tx1"/>
                </a:solidFill>
              </a:rPr>
              <a:t>&gt;</a:t>
            </a:r>
          </a:p>
          <a:p>
            <a:pPr>
              <a:lnSpc>
                <a:spcPct val="100000"/>
              </a:lnSpc>
              <a:spcBef>
                <a:spcPts val="0"/>
              </a:spcBef>
            </a:pPr>
            <a:r>
              <a:rPr lang="fr-FR" dirty="0">
                <a:solidFill>
                  <a:schemeClr val="tx1"/>
                </a:solidFill>
              </a:rPr>
              <a:t>    &lt;!-- </a:t>
            </a:r>
            <a:r>
              <a:rPr lang="fr-FR" dirty="0" err="1">
                <a:solidFill>
                  <a:schemeClr val="tx1"/>
                </a:solidFill>
              </a:rPr>
              <a:t>Rotate</a:t>
            </a:r>
            <a:r>
              <a:rPr lang="fr-FR" dirty="0">
                <a:solidFill>
                  <a:schemeClr val="tx1"/>
                </a:solidFill>
              </a:rPr>
              <a:t> 180 </a:t>
            </a:r>
            <a:r>
              <a:rPr lang="fr-FR" dirty="0" err="1">
                <a:solidFill>
                  <a:schemeClr val="tx1"/>
                </a:solidFill>
              </a:rPr>
              <a:t>degrees</a:t>
            </a:r>
            <a:r>
              <a:rPr lang="fr-FR" dirty="0">
                <a:solidFill>
                  <a:schemeClr val="tx1"/>
                </a:solidFill>
              </a:rPr>
              <a:t> --&gt;</a:t>
            </a:r>
          </a:p>
          <a:p>
            <a:pPr>
              <a:lnSpc>
                <a:spcPct val="100000"/>
              </a:lnSpc>
              <a:spcBef>
                <a:spcPts val="0"/>
              </a:spcBef>
            </a:pPr>
            <a:r>
              <a:rPr lang="fr-FR" dirty="0">
                <a:solidFill>
                  <a:schemeClr val="tx1"/>
                </a:solidFill>
              </a:rPr>
              <a:t>    &lt;</a:t>
            </a:r>
            <a:r>
              <a:rPr lang="fr-FR" dirty="0" err="1">
                <a:solidFill>
                  <a:schemeClr val="tx1"/>
                </a:solidFill>
              </a:rPr>
              <a:t>rotate</a:t>
            </a:r>
            <a:endParaRPr lang="fr-FR" dirty="0">
              <a:solidFill>
                <a:schemeClr val="tx1"/>
              </a:solidFill>
            </a:endParaRPr>
          </a:p>
          <a:p>
            <a:pPr>
              <a:lnSpc>
                <a:spcPct val="100000"/>
              </a:lnSpc>
              <a:spcBef>
                <a:spcPts val="0"/>
              </a:spcBef>
            </a:pPr>
            <a:r>
              <a:rPr lang="fr-FR" dirty="0">
                <a:solidFill>
                  <a:schemeClr val="tx1"/>
                </a:solidFill>
              </a:rPr>
              <a:t>        </a:t>
            </a:r>
            <a:r>
              <a:rPr lang="fr-FR" dirty="0" err="1">
                <a:solidFill>
                  <a:schemeClr val="tx1"/>
                </a:solidFill>
              </a:rPr>
              <a:t>android:duration</a:t>
            </a:r>
            <a:r>
              <a:rPr lang="fr-FR" dirty="0">
                <a:solidFill>
                  <a:schemeClr val="tx1"/>
                </a:solidFill>
              </a:rPr>
              <a:t>="500"</a:t>
            </a:r>
          </a:p>
          <a:p>
            <a:pPr>
              <a:lnSpc>
                <a:spcPct val="100000"/>
              </a:lnSpc>
              <a:spcBef>
                <a:spcPts val="0"/>
              </a:spcBef>
            </a:pPr>
            <a:r>
              <a:rPr lang="fr-FR" dirty="0">
                <a:solidFill>
                  <a:schemeClr val="tx1"/>
                </a:solidFill>
              </a:rPr>
              <a:t>        </a:t>
            </a:r>
            <a:r>
              <a:rPr lang="fr-FR" dirty="0" err="1">
                <a:solidFill>
                  <a:schemeClr val="tx1"/>
                </a:solidFill>
              </a:rPr>
              <a:t>android:fromDegrees</a:t>
            </a:r>
            <a:r>
              <a:rPr lang="fr-FR" dirty="0">
                <a:solidFill>
                  <a:schemeClr val="tx1"/>
                </a:solidFill>
              </a:rPr>
              <a:t>="0"</a:t>
            </a:r>
          </a:p>
          <a:p>
            <a:pPr>
              <a:lnSpc>
                <a:spcPct val="100000"/>
              </a:lnSpc>
              <a:spcBef>
                <a:spcPts val="0"/>
              </a:spcBef>
            </a:pPr>
            <a:r>
              <a:rPr lang="fr-FR" dirty="0">
                <a:solidFill>
                  <a:schemeClr val="tx1"/>
                </a:solidFill>
              </a:rPr>
              <a:t>        </a:t>
            </a:r>
            <a:r>
              <a:rPr lang="fr-FR" dirty="0" err="1">
                <a:solidFill>
                  <a:schemeClr val="tx1"/>
                </a:solidFill>
              </a:rPr>
              <a:t>android:pivotX</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android:pivotY</a:t>
            </a:r>
            <a:r>
              <a:rPr lang="fr-FR" dirty="0">
                <a:solidFill>
                  <a:schemeClr val="tx1"/>
                </a:solidFill>
              </a:rPr>
              <a:t>="50%"</a:t>
            </a:r>
          </a:p>
          <a:p>
            <a:pPr>
              <a:lnSpc>
                <a:spcPct val="100000"/>
              </a:lnSpc>
              <a:spcBef>
                <a:spcPts val="0"/>
              </a:spcBef>
            </a:pPr>
            <a:r>
              <a:rPr lang="fr-FR" dirty="0">
                <a:solidFill>
                  <a:schemeClr val="tx1"/>
                </a:solidFill>
              </a:rPr>
              <a:t>        </a:t>
            </a:r>
            <a:r>
              <a:rPr lang="fr-FR" dirty="0" err="1">
                <a:solidFill>
                  <a:schemeClr val="tx1"/>
                </a:solidFill>
              </a:rPr>
              <a:t>android:repeatCount</a:t>
            </a:r>
            <a:r>
              <a:rPr lang="fr-FR" dirty="0">
                <a:solidFill>
                  <a:schemeClr val="tx1"/>
                </a:solidFill>
              </a:rPr>
              <a:t>="</a:t>
            </a:r>
            <a:r>
              <a:rPr lang="fr-FR" dirty="0" err="1">
                <a:solidFill>
                  <a:schemeClr val="tx1"/>
                </a:solidFill>
              </a:rPr>
              <a:t>infinite</a:t>
            </a:r>
            <a:r>
              <a:rPr lang="fr-FR" dirty="0">
                <a:solidFill>
                  <a:schemeClr val="tx1"/>
                </a:solidFill>
              </a:rPr>
              <a:t>"</a:t>
            </a:r>
          </a:p>
          <a:p>
            <a:pPr>
              <a:lnSpc>
                <a:spcPct val="100000"/>
              </a:lnSpc>
              <a:spcBef>
                <a:spcPts val="0"/>
              </a:spcBef>
            </a:pPr>
            <a:r>
              <a:rPr lang="fr-FR" dirty="0">
                <a:solidFill>
                  <a:schemeClr val="tx1"/>
                </a:solidFill>
              </a:rPr>
              <a:t>        </a:t>
            </a:r>
            <a:r>
              <a:rPr lang="fr-FR" dirty="0" err="1">
                <a:solidFill>
                  <a:schemeClr val="tx1"/>
                </a:solidFill>
              </a:rPr>
              <a:t>android:repeatMode</a:t>
            </a:r>
            <a:r>
              <a:rPr lang="fr-FR" dirty="0">
                <a:solidFill>
                  <a:schemeClr val="tx1"/>
                </a:solidFill>
              </a:rPr>
              <a:t>="restart"</a:t>
            </a:r>
          </a:p>
          <a:p>
            <a:pPr>
              <a:lnSpc>
                <a:spcPct val="100000"/>
              </a:lnSpc>
              <a:spcBef>
                <a:spcPts val="0"/>
              </a:spcBef>
            </a:pPr>
            <a:r>
              <a:rPr lang="fr-FR" dirty="0">
                <a:solidFill>
                  <a:schemeClr val="tx1"/>
                </a:solidFill>
              </a:rPr>
              <a:t>        </a:t>
            </a:r>
            <a:r>
              <a:rPr lang="fr-FR" dirty="0" err="1">
                <a:solidFill>
                  <a:schemeClr val="tx1"/>
                </a:solidFill>
              </a:rPr>
              <a:t>android:toDegrees</a:t>
            </a:r>
            <a:r>
              <a:rPr lang="fr-FR" dirty="0">
                <a:solidFill>
                  <a:schemeClr val="tx1"/>
                </a:solidFill>
              </a:rPr>
              <a:t>="360" /&gt;</a:t>
            </a:r>
          </a:p>
          <a:p>
            <a:pPr>
              <a:lnSpc>
                <a:spcPct val="100000"/>
              </a:lnSpc>
              <a:spcBef>
                <a:spcPts val="0"/>
              </a:spcBef>
            </a:pPr>
            <a:r>
              <a:rPr lang="fr-FR" dirty="0">
                <a:solidFill>
                  <a:schemeClr val="tx1"/>
                </a:solidFill>
              </a:rPr>
              <a:t>&lt;/set&gt;</a:t>
            </a:r>
          </a:p>
          <a:p>
            <a:pPr>
              <a:lnSpc>
                <a:spcPct val="100000"/>
              </a:lnSpc>
              <a:spcBef>
                <a:spcPts val="0"/>
              </a:spcBef>
            </a:pPr>
            <a:r>
              <a:rPr lang="fr-FR" dirty="0">
                <a:solidFill>
                  <a:schemeClr val="tx1"/>
                </a:solidFill>
              </a:rPr>
              <a:t>Ici, </a:t>
            </a:r>
            <a:r>
              <a:rPr lang="fr-FR" dirty="0" err="1">
                <a:solidFill>
                  <a:schemeClr val="tx1"/>
                </a:solidFill>
              </a:rPr>
              <a:t>android:startOffset</a:t>
            </a:r>
            <a:r>
              <a:rPr lang="fr-FR" dirty="0">
                <a:solidFill>
                  <a:schemeClr val="tx1"/>
                </a:solidFill>
              </a:rPr>
              <a:t> est supprimé pour qu'ils se produisent simultanément.</a:t>
            </a:r>
          </a:p>
        </p:txBody>
      </p:sp>
      <p:sp>
        <p:nvSpPr>
          <p:cNvPr id="9" name="Content Placeholder 8">
            <a:extLst>
              <a:ext uri="{FF2B5EF4-FFF2-40B4-BE49-F238E27FC236}">
                <a16:creationId xmlns:a16="http://schemas.microsoft.com/office/drawing/2014/main" id="{7E718C3D-2D1A-FA86-E35F-8ED3F3CA86A3}"/>
              </a:ext>
            </a:extLst>
          </p:cNvPr>
          <p:cNvSpPr>
            <a:spLocks noGrp="1"/>
          </p:cNvSpPr>
          <p:nvPr>
            <p:ph sz="quarter" idx="15"/>
          </p:nvPr>
        </p:nvSpPr>
        <p:spPr/>
        <p:txBody>
          <a:bodyPr/>
          <a:lstStyle/>
          <a:p>
            <a:pPr algn="l"/>
            <a:r>
              <a:rPr lang="fr-FR" dirty="0" err="1"/>
              <a:t>Together</a:t>
            </a:r>
            <a:r>
              <a:rPr lang="fr-FR" dirty="0"/>
              <a:t> Animation</a:t>
            </a:r>
          </a:p>
        </p:txBody>
      </p:sp>
      <p:sp>
        <p:nvSpPr>
          <p:cNvPr id="4" name="Content Placeholder 6">
            <a:extLst>
              <a:ext uri="{FF2B5EF4-FFF2-40B4-BE49-F238E27FC236}">
                <a16:creationId xmlns:a16="http://schemas.microsoft.com/office/drawing/2014/main" id="{25169464-C517-828C-497B-D782489E33AB}"/>
              </a:ext>
            </a:extLst>
          </p:cNvPr>
          <p:cNvSpPr txBox="1">
            <a:spLocks/>
          </p:cNvSpPr>
          <p:nvPr/>
        </p:nvSpPr>
        <p:spPr>
          <a:xfrm>
            <a:off x="720000" y="1943056"/>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mj-lt"/>
              <a:buAutoNum type="arabicPeriod"/>
            </a:pPr>
            <a:endParaRPr lang="fr-FR" dirty="0"/>
          </a:p>
        </p:txBody>
      </p:sp>
    </p:spTree>
    <p:extLst>
      <p:ext uri="{BB962C8B-B14F-4D97-AF65-F5344CB8AC3E}">
        <p14:creationId xmlns:p14="http://schemas.microsoft.com/office/powerpoint/2010/main" val="2437589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8" name="Content Placeholder 7">
            <a:extLst>
              <a:ext uri="{FF2B5EF4-FFF2-40B4-BE49-F238E27FC236}">
                <a16:creationId xmlns:a16="http://schemas.microsoft.com/office/drawing/2014/main" id="{89DB5BBA-C8BA-05ED-00E6-38A69AA9B588}"/>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b="1" dirty="0" err="1">
                <a:solidFill>
                  <a:schemeClr val="tx1"/>
                </a:solidFill>
              </a:rPr>
              <a:t>textCapCharacters</a:t>
            </a:r>
            <a:r>
              <a:rPr lang="fr-FR" dirty="0">
                <a:solidFill>
                  <a:schemeClr val="tx1"/>
                </a:solidFill>
              </a:rPr>
              <a:t> : Définir toutes les lettres majuscules ;</a:t>
            </a:r>
          </a:p>
          <a:p>
            <a:pPr marL="171450" indent="-171450">
              <a:lnSpc>
                <a:spcPct val="200000"/>
              </a:lnSpc>
              <a:buFont typeface="Arial" panose="020B0604020202020204" pitchFamily="34" charset="0"/>
              <a:buChar char="•"/>
            </a:pPr>
            <a:r>
              <a:rPr lang="fr-FR" b="1" dirty="0" err="1">
                <a:solidFill>
                  <a:schemeClr val="tx1"/>
                </a:solidFill>
              </a:rPr>
              <a:t>textCapSentences</a:t>
            </a:r>
            <a:r>
              <a:rPr lang="fr-FR" dirty="0">
                <a:solidFill>
                  <a:schemeClr val="tx1"/>
                </a:solidFill>
              </a:rPr>
              <a:t> : Commencer chaque phrase par une majuscule ;</a:t>
            </a:r>
          </a:p>
          <a:p>
            <a:pPr marL="171450" indent="-171450">
              <a:lnSpc>
                <a:spcPct val="200000"/>
              </a:lnSpc>
              <a:buFont typeface="Arial" panose="020B0604020202020204" pitchFamily="34" charset="0"/>
              <a:buChar char="•"/>
            </a:pPr>
            <a:r>
              <a:rPr lang="fr-FR" b="1" dirty="0" err="1">
                <a:solidFill>
                  <a:schemeClr val="tx1"/>
                </a:solidFill>
              </a:rPr>
              <a:t>textPassword</a:t>
            </a:r>
            <a:r>
              <a:rPr lang="fr-FR" dirty="0">
                <a:solidFill>
                  <a:schemeClr val="tx1"/>
                </a:solidFill>
              </a:rPr>
              <a:t> : dissimuler un mot de passe saisi ;</a:t>
            </a:r>
          </a:p>
          <a:p>
            <a:pPr marL="171450" indent="-171450">
              <a:lnSpc>
                <a:spcPct val="200000"/>
              </a:lnSpc>
              <a:buFont typeface="Arial" panose="020B0604020202020204" pitchFamily="34" charset="0"/>
              <a:buChar char="•"/>
            </a:pPr>
            <a:r>
              <a:rPr lang="fr-FR" b="1" dirty="0" err="1">
                <a:solidFill>
                  <a:schemeClr val="tx1"/>
                </a:solidFill>
              </a:rPr>
              <a:t>number</a:t>
            </a:r>
            <a:r>
              <a:rPr lang="fr-FR" dirty="0">
                <a:solidFill>
                  <a:schemeClr val="tx1"/>
                </a:solidFill>
              </a:rPr>
              <a:t> (</a:t>
            </a:r>
            <a:r>
              <a:rPr lang="fr-FR" b="1" dirty="0">
                <a:solidFill>
                  <a:schemeClr val="tx1"/>
                </a:solidFill>
              </a:rPr>
              <a:t>nombre</a:t>
            </a:r>
            <a:r>
              <a:rPr lang="fr-FR" dirty="0">
                <a:solidFill>
                  <a:schemeClr val="tx1"/>
                </a:solidFill>
              </a:rPr>
              <a:t>) : Restreindre la saisie de texte aux chiffres ;</a:t>
            </a:r>
          </a:p>
          <a:p>
            <a:pPr marL="171450" indent="-171450">
              <a:lnSpc>
                <a:spcPct val="200000"/>
              </a:lnSpc>
              <a:buFont typeface="Arial" panose="020B0604020202020204" pitchFamily="34" charset="0"/>
              <a:buChar char="•"/>
            </a:pPr>
            <a:r>
              <a:rPr lang="fr-FR" b="1" dirty="0" err="1">
                <a:solidFill>
                  <a:schemeClr val="tx1"/>
                </a:solidFill>
              </a:rPr>
              <a:t>textEmailAddress</a:t>
            </a:r>
            <a:r>
              <a:rPr lang="fr-FR" dirty="0">
                <a:solidFill>
                  <a:schemeClr val="tx1"/>
                </a:solidFill>
              </a:rPr>
              <a:t> : Afficher le clavier avec le symbole @ bien placé ;</a:t>
            </a:r>
          </a:p>
          <a:p>
            <a:pPr marL="171450" indent="-171450">
              <a:lnSpc>
                <a:spcPct val="200000"/>
              </a:lnSpc>
              <a:buFont typeface="Arial" panose="020B0604020202020204" pitchFamily="34" charset="0"/>
              <a:buChar char="•"/>
            </a:pPr>
            <a:r>
              <a:rPr lang="fr-FR" b="1" dirty="0">
                <a:solidFill>
                  <a:schemeClr val="tx1"/>
                </a:solidFill>
              </a:rPr>
              <a:t>phone</a:t>
            </a:r>
            <a:r>
              <a:rPr lang="fr-FR" dirty="0">
                <a:solidFill>
                  <a:schemeClr val="tx1"/>
                </a:solidFill>
              </a:rPr>
              <a:t> : Afficher le clavier numérique d'un téléphone ;</a:t>
            </a:r>
          </a:p>
          <a:p>
            <a:pPr marL="171450" indent="-171450">
              <a:lnSpc>
                <a:spcPct val="200000"/>
              </a:lnSpc>
              <a:buFont typeface="Arial" panose="020B0604020202020204" pitchFamily="34" charset="0"/>
              <a:buChar char="•"/>
            </a:pPr>
            <a:r>
              <a:rPr lang="fr-FR" b="1" dirty="0" err="1">
                <a:solidFill>
                  <a:schemeClr val="tx1"/>
                </a:solidFill>
              </a:rPr>
              <a:t>datetime</a:t>
            </a:r>
            <a:r>
              <a:rPr lang="fr-FR" dirty="0">
                <a:solidFill>
                  <a:schemeClr val="tx1"/>
                </a:solidFill>
              </a:rPr>
              <a:t> : Afficher un clavier numérique avec une barre oblique et deux points pour saisir la date et l'heure.</a:t>
            </a:r>
          </a:p>
          <a:p>
            <a:pPr marL="171450" indent="-171450">
              <a:lnSpc>
                <a:spcPct val="20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Types d'entrées communes</a:t>
            </a:r>
          </a:p>
        </p:txBody>
      </p:sp>
    </p:spTree>
    <p:extLst>
      <p:ext uri="{BB962C8B-B14F-4D97-AF65-F5344CB8AC3E}">
        <p14:creationId xmlns:p14="http://schemas.microsoft.com/office/powerpoint/2010/main" val="3484262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D90ADEB-0CC3-C222-A840-5A9CD5310AEC}"/>
              </a:ext>
            </a:extLst>
          </p:cNvPr>
          <p:cNvSpPr>
            <a:spLocks noGrp="1"/>
          </p:cNvSpPr>
          <p:nvPr>
            <p:ph sz="quarter" idx="12"/>
          </p:nvPr>
        </p:nvSpPr>
        <p:spPr/>
        <p:txBody>
          <a:bodyPr/>
          <a:lstStyle/>
          <a:p>
            <a:pPr marL="171450" indent="-171450">
              <a:buFont typeface="Arial" panose="020B0604020202020204" pitchFamily="34" charset="0"/>
              <a:buChar char="•"/>
            </a:pPr>
            <a:r>
              <a:rPr lang="fr-FR" dirty="0" err="1">
                <a:solidFill>
                  <a:schemeClr val="tx1"/>
                </a:solidFill>
              </a:rPr>
              <a:t>CheckBox</a:t>
            </a:r>
            <a:r>
              <a:rPr lang="fr-FR" dirty="0">
                <a:solidFill>
                  <a:schemeClr val="tx1"/>
                </a:solidFill>
              </a:rPr>
              <a:t> et </a:t>
            </a:r>
            <a:r>
              <a:rPr lang="fr-FR" dirty="0" err="1">
                <a:solidFill>
                  <a:schemeClr val="tx1"/>
                </a:solidFill>
              </a:rPr>
              <a:t>RadioButton</a:t>
            </a: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r>
              <a:rPr lang="fr-FR" dirty="0" err="1">
                <a:solidFill>
                  <a:schemeClr val="tx1"/>
                </a:solidFill>
              </a:rPr>
              <a:t>ToggleButton</a:t>
            </a:r>
            <a:r>
              <a:rPr lang="fr-FR" dirty="0">
                <a:solidFill>
                  <a:schemeClr val="tx1"/>
                </a:solidFill>
              </a:rPr>
              <a:t> et Switch</a:t>
            </a: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r>
              <a:rPr lang="fr-FR" dirty="0">
                <a:solidFill>
                  <a:schemeClr val="tx1"/>
                </a:solidFill>
              </a:rPr>
              <a:t>Spinner</a:t>
            </a:r>
          </a:p>
          <a:p>
            <a:pPr marL="171450" indent="-171450">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Éléments de l'interface utilisateur permettant de proposer des choix</a:t>
            </a:r>
          </a:p>
        </p:txBody>
      </p:sp>
      <p:pic>
        <p:nvPicPr>
          <p:cNvPr id="6" name="Google Shape;471;p78">
            <a:extLst>
              <a:ext uri="{FF2B5EF4-FFF2-40B4-BE49-F238E27FC236}">
                <a16:creationId xmlns:a16="http://schemas.microsoft.com/office/drawing/2014/main" id="{BB0CF203-A405-6430-1D27-9462572CF297}"/>
              </a:ext>
            </a:extLst>
          </p:cNvPr>
          <p:cNvPicPr preferRelativeResize="0"/>
          <p:nvPr/>
        </p:nvPicPr>
        <p:blipFill>
          <a:blip r:embed="rId2">
            <a:alphaModFix/>
          </a:blip>
          <a:stretch>
            <a:fillRect/>
          </a:stretch>
        </p:blipFill>
        <p:spPr>
          <a:xfrm>
            <a:off x="3970596" y="2282512"/>
            <a:ext cx="1362075" cy="1038225"/>
          </a:xfrm>
          <a:prstGeom prst="rect">
            <a:avLst/>
          </a:prstGeom>
          <a:noFill/>
          <a:ln w="9525" cap="flat" cmpd="sng">
            <a:solidFill>
              <a:srgbClr val="757575"/>
            </a:solidFill>
            <a:prstDash val="solid"/>
            <a:round/>
            <a:headEnd type="none" w="sm" len="sm"/>
            <a:tailEnd type="none" w="sm" len="sm"/>
          </a:ln>
        </p:spPr>
      </p:pic>
      <p:pic>
        <p:nvPicPr>
          <p:cNvPr id="7" name="Google Shape;472;p78">
            <a:extLst>
              <a:ext uri="{FF2B5EF4-FFF2-40B4-BE49-F238E27FC236}">
                <a16:creationId xmlns:a16="http://schemas.microsoft.com/office/drawing/2014/main" id="{ACD1B8EA-4335-35F5-6B02-536499BDDEC2}"/>
              </a:ext>
            </a:extLst>
          </p:cNvPr>
          <p:cNvPicPr preferRelativeResize="0"/>
          <p:nvPr/>
        </p:nvPicPr>
        <p:blipFill>
          <a:blip r:embed="rId3">
            <a:alphaModFix/>
          </a:blip>
          <a:stretch>
            <a:fillRect/>
          </a:stretch>
        </p:blipFill>
        <p:spPr>
          <a:xfrm>
            <a:off x="6891960" y="2282512"/>
            <a:ext cx="1885950" cy="1057275"/>
          </a:xfrm>
          <a:prstGeom prst="rect">
            <a:avLst/>
          </a:prstGeom>
          <a:noFill/>
          <a:ln w="9525" cap="flat" cmpd="sng">
            <a:solidFill>
              <a:srgbClr val="757575"/>
            </a:solidFill>
            <a:prstDash val="solid"/>
            <a:round/>
            <a:headEnd type="none" w="sm" len="sm"/>
            <a:tailEnd type="none" w="sm" len="sm"/>
          </a:ln>
        </p:spPr>
      </p:pic>
      <p:pic>
        <p:nvPicPr>
          <p:cNvPr id="10" name="Google Shape;473;p78">
            <a:extLst>
              <a:ext uri="{FF2B5EF4-FFF2-40B4-BE49-F238E27FC236}">
                <a16:creationId xmlns:a16="http://schemas.microsoft.com/office/drawing/2014/main" id="{DB1850CD-4D91-4FB9-9C9D-2FFFF861A884}"/>
              </a:ext>
            </a:extLst>
          </p:cNvPr>
          <p:cNvPicPr preferRelativeResize="0"/>
          <p:nvPr/>
        </p:nvPicPr>
        <p:blipFill>
          <a:blip r:embed="rId4">
            <a:alphaModFix/>
          </a:blip>
          <a:stretch>
            <a:fillRect/>
          </a:stretch>
        </p:blipFill>
        <p:spPr>
          <a:xfrm>
            <a:off x="3584164" y="3779687"/>
            <a:ext cx="2352675" cy="742950"/>
          </a:xfrm>
          <a:prstGeom prst="rect">
            <a:avLst/>
          </a:prstGeom>
          <a:noFill/>
          <a:ln w="9525" cap="flat" cmpd="sng">
            <a:solidFill>
              <a:srgbClr val="757575"/>
            </a:solidFill>
            <a:prstDash val="solid"/>
            <a:round/>
            <a:headEnd type="none" w="sm" len="sm"/>
            <a:tailEnd type="none" w="sm" len="sm"/>
          </a:ln>
        </p:spPr>
      </p:pic>
      <p:pic>
        <p:nvPicPr>
          <p:cNvPr id="12" name="Google Shape;474;p78">
            <a:extLst>
              <a:ext uri="{FF2B5EF4-FFF2-40B4-BE49-F238E27FC236}">
                <a16:creationId xmlns:a16="http://schemas.microsoft.com/office/drawing/2014/main" id="{15C570DB-B3B6-B5EE-8554-FA41FA2C18D6}"/>
              </a:ext>
            </a:extLst>
          </p:cNvPr>
          <p:cNvPicPr preferRelativeResize="0"/>
          <p:nvPr/>
        </p:nvPicPr>
        <p:blipFill>
          <a:blip r:embed="rId5">
            <a:alphaModFix/>
          </a:blip>
          <a:stretch>
            <a:fillRect/>
          </a:stretch>
        </p:blipFill>
        <p:spPr>
          <a:xfrm>
            <a:off x="6687172" y="3779687"/>
            <a:ext cx="2295525" cy="742950"/>
          </a:xfrm>
          <a:prstGeom prst="rect">
            <a:avLst/>
          </a:prstGeom>
          <a:noFill/>
          <a:ln w="9525" cap="flat" cmpd="sng">
            <a:solidFill>
              <a:srgbClr val="757575"/>
            </a:solidFill>
            <a:prstDash val="solid"/>
            <a:round/>
            <a:headEnd type="none" w="sm" len="sm"/>
            <a:tailEnd type="none" w="sm" len="sm"/>
          </a:ln>
        </p:spPr>
      </p:pic>
      <p:pic>
        <p:nvPicPr>
          <p:cNvPr id="13" name="Google Shape;475;p78">
            <a:extLst>
              <a:ext uri="{FF2B5EF4-FFF2-40B4-BE49-F238E27FC236}">
                <a16:creationId xmlns:a16="http://schemas.microsoft.com/office/drawing/2014/main" id="{9AB3BEA8-C0B9-C464-3D94-00058C0EAAD3}"/>
              </a:ext>
            </a:extLst>
          </p:cNvPr>
          <p:cNvPicPr preferRelativeResize="0"/>
          <p:nvPr/>
        </p:nvPicPr>
        <p:blipFill>
          <a:blip r:embed="rId6">
            <a:alphaModFix/>
          </a:blip>
          <a:stretch>
            <a:fillRect/>
          </a:stretch>
        </p:blipFill>
        <p:spPr>
          <a:xfrm>
            <a:off x="3584164" y="4902534"/>
            <a:ext cx="1800225" cy="1562100"/>
          </a:xfrm>
          <a:prstGeom prst="rect">
            <a:avLst/>
          </a:prstGeom>
          <a:noFill/>
          <a:ln w="9525" cap="flat" cmpd="sng">
            <a:solidFill>
              <a:srgbClr val="757575"/>
            </a:solidFill>
            <a:prstDash val="solid"/>
            <a:round/>
            <a:headEnd type="none" w="sm" len="sm"/>
            <a:tailEnd type="none" w="sm" len="sm"/>
          </a:ln>
        </p:spPr>
      </p:pic>
    </p:spTree>
    <p:extLst>
      <p:ext uri="{BB962C8B-B14F-4D97-AF65-F5344CB8AC3E}">
        <p14:creationId xmlns:p14="http://schemas.microsoft.com/office/powerpoint/2010/main" val="417595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L'utilisateur peut sélectionner un nombre quelconque de choix ;</a:t>
            </a:r>
          </a:p>
          <a:p>
            <a:pPr marL="171450" indent="-171450">
              <a:lnSpc>
                <a:spcPct val="150000"/>
              </a:lnSpc>
              <a:buFont typeface="Arial" panose="020B0604020202020204" pitchFamily="34" charset="0"/>
              <a:buChar char="•"/>
            </a:pPr>
            <a:r>
              <a:rPr lang="fr-FR" dirty="0">
                <a:solidFill>
                  <a:schemeClr val="tx1"/>
                </a:solidFill>
              </a:rPr>
              <a:t>Cocher une case ne décoche pas une autre case ;</a:t>
            </a:r>
          </a:p>
          <a:p>
            <a:pPr marL="171450" indent="-171450">
              <a:lnSpc>
                <a:spcPct val="150000"/>
              </a:lnSpc>
              <a:buFont typeface="Arial" panose="020B0604020202020204" pitchFamily="34" charset="0"/>
              <a:buChar char="•"/>
            </a:pPr>
            <a:r>
              <a:rPr lang="fr-FR" dirty="0">
                <a:solidFill>
                  <a:schemeClr val="tx1"/>
                </a:solidFill>
              </a:rPr>
              <a:t>Les utilisateurs s'attendent à voir les cases à cocher dans une liste verticale ;</a:t>
            </a:r>
          </a:p>
          <a:p>
            <a:pPr marL="171450" indent="-171450">
              <a:lnSpc>
                <a:spcPct val="150000"/>
              </a:lnSpc>
              <a:buFont typeface="Arial" panose="020B0604020202020204" pitchFamily="34" charset="0"/>
              <a:buChar char="•"/>
            </a:pPr>
            <a:r>
              <a:rPr lang="fr-FR" dirty="0">
                <a:solidFill>
                  <a:schemeClr val="tx1"/>
                </a:solidFill>
              </a:rPr>
              <a:t>Souvent utilisé avec un bouton d'envoi ;</a:t>
            </a:r>
          </a:p>
          <a:p>
            <a:pPr marL="171450" indent="-171450">
              <a:lnSpc>
                <a:spcPct val="150000"/>
              </a:lnSpc>
              <a:buFont typeface="Arial" panose="020B0604020202020204" pitchFamily="34" charset="0"/>
              <a:buChar char="•"/>
            </a:pPr>
            <a:r>
              <a:rPr lang="fr-FR" dirty="0">
                <a:solidFill>
                  <a:schemeClr val="tx1"/>
                </a:solidFill>
              </a:rPr>
              <a:t>Chaque case à cocher est une vue et peut avoir un gestionnaire </a:t>
            </a:r>
            <a:r>
              <a:rPr lang="fr-FR" dirty="0" err="1">
                <a:solidFill>
                  <a:schemeClr val="tx1"/>
                </a:solidFill>
              </a:rPr>
              <a:t>onClick</a:t>
            </a:r>
            <a:r>
              <a:rPr lang="fr-FR" dirty="0">
                <a:solidFill>
                  <a:schemeClr val="tx1"/>
                </a:solidFill>
              </a:rPr>
              <a:t>.</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en" dirty="0"/>
              <a:t>CheckBox</a:t>
            </a:r>
            <a:endParaRPr lang="fr-FR" dirty="0"/>
          </a:p>
        </p:txBody>
      </p:sp>
      <p:sp>
        <p:nvSpPr>
          <p:cNvPr id="6" name="Content Placeholder 5">
            <a:extLst>
              <a:ext uri="{FF2B5EF4-FFF2-40B4-BE49-F238E27FC236}">
                <a16:creationId xmlns:a16="http://schemas.microsoft.com/office/drawing/2014/main" id="{5DCDE9E0-2D93-C058-9E7C-D589BDAB034E}"/>
              </a:ext>
            </a:extLst>
          </p:cNvPr>
          <p:cNvSpPr>
            <a:spLocks noGrp="1"/>
          </p:cNvSpPr>
          <p:nvPr>
            <p:ph sz="quarter" idx="14"/>
          </p:nvPr>
        </p:nvSpPr>
        <p:spPr/>
        <p:txBody>
          <a:bodyPr/>
          <a:lstStyle/>
          <a:p>
            <a:pPr marL="171450" indent="-171450">
              <a:lnSpc>
                <a:spcPct val="150000"/>
              </a:lnSpc>
              <a:buFont typeface="Arial" panose="020B0604020202020204" pitchFamily="34" charset="0"/>
              <a:buChar char="•"/>
            </a:pPr>
            <a:r>
              <a:rPr lang="fr-FR" dirty="0">
                <a:solidFill>
                  <a:schemeClr val="tx1"/>
                </a:solidFill>
              </a:rPr>
              <a:t>Placer les éléments </a:t>
            </a:r>
            <a:r>
              <a:rPr lang="fr-FR" dirty="0" err="1">
                <a:solidFill>
                  <a:schemeClr val="tx1"/>
                </a:solidFill>
              </a:rPr>
              <a:t>RadioButton</a:t>
            </a:r>
            <a:r>
              <a:rPr lang="fr-FR" dirty="0">
                <a:solidFill>
                  <a:schemeClr val="tx1"/>
                </a:solidFill>
              </a:rPr>
              <a:t> d'un </a:t>
            </a:r>
            <a:r>
              <a:rPr lang="fr-FR" dirty="0" err="1">
                <a:solidFill>
                  <a:schemeClr val="tx1"/>
                </a:solidFill>
              </a:rPr>
              <a:t>RadioGroup</a:t>
            </a:r>
            <a:r>
              <a:rPr lang="fr-FR" dirty="0">
                <a:solidFill>
                  <a:schemeClr val="tx1"/>
                </a:solidFill>
              </a:rPr>
              <a:t> dans une liste verticale (horizontale si les étiquettes sont courtes) ;</a:t>
            </a:r>
          </a:p>
          <a:p>
            <a:pPr marL="171450" indent="-171450">
              <a:lnSpc>
                <a:spcPct val="150000"/>
              </a:lnSpc>
              <a:buFont typeface="Arial" panose="020B0604020202020204" pitchFamily="34" charset="0"/>
              <a:buChar char="•"/>
            </a:pPr>
            <a:r>
              <a:rPr lang="fr-FR" dirty="0">
                <a:solidFill>
                  <a:schemeClr val="tx1"/>
                </a:solidFill>
              </a:rPr>
              <a:t>L'utilisateur ne peut sélectionner qu'un seul des choix ;</a:t>
            </a:r>
          </a:p>
          <a:p>
            <a:pPr marL="171450" indent="-171450">
              <a:lnSpc>
                <a:spcPct val="150000"/>
              </a:lnSpc>
              <a:buFont typeface="Arial" panose="020B0604020202020204" pitchFamily="34" charset="0"/>
              <a:buChar char="•"/>
            </a:pPr>
            <a:r>
              <a:rPr lang="fr-FR" dirty="0">
                <a:solidFill>
                  <a:schemeClr val="tx1"/>
                </a:solidFill>
              </a:rPr>
              <a:t>Le fait de cocher l'un d'entre eux désélectionne tous les autres du groupe ;</a:t>
            </a:r>
          </a:p>
          <a:p>
            <a:pPr marL="171450" indent="-171450">
              <a:lnSpc>
                <a:spcPct val="150000"/>
              </a:lnSpc>
              <a:buFont typeface="Arial" panose="020B0604020202020204" pitchFamily="34" charset="0"/>
              <a:buChar char="•"/>
            </a:pPr>
            <a:r>
              <a:rPr lang="fr-FR" dirty="0">
                <a:solidFill>
                  <a:schemeClr val="tx1"/>
                </a:solidFill>
              </a:rPr>
              <a:t>Chaque bouton radio peut avoir un gestionnaire </a:t>
            </a:r>
            <a:r>
              <a:rPr lang="fr-FR" dirty="0" err="1">
                <a:solidFill>
                  <a:schemeClr val="tx1"/>
                </a:solidFill>
              </a:rPr>
              <a:t>onClick</a:t>
            </a:r>
            <a:r>
              <a:rPr lang="fr-FR" dirty="0">
                <a:solidFill>
                  <a:schemeClr val="tx1"/>
                </a:solidFill>
              </a:rPr>
              <a:t> ;</a:t>
            </a:r>
          </a:p>
          <a:p>
            <a:pPr marL="171450" indent="-171450">
              <a:lnSpc>
                <a:spcPct val="150000"/>
              </a:lnSpc>
              <a:buFont typeface="Arial" panose="020B0604020202020204" pitchFamily="34" charset="0"/>
              <a:buChar char="•"/>
            </a:pPr>
            <a:r>
              <a:rPr lang="fr-FR" dirty="0">
                <a:solidFill>
                  <a:schemeClr val="tx1"/>
                </a:solidFill>
              </a:rPr>
              <a:t>Utilisé couramment avec un bouton d'envoi pour le </a:t>
            </a:r>
            <a:r>
              <a:rPr lang="fr-FR" dirty="0" err="1">
                <a:solidFill>
                  <a:schemeClr val="tx1"/>
                </a:solidFill>
              </a:rPr>
              <a:t>RadioGroup</a:t>
            </a:r>
            <a:r>
              <a:rPr lang="fr-FR" dirty="0">
                <a:solidFill>
                  <a:schemeClr val="tx1"/>
                </a:solidFill>
              </a:rPr>
              <a:t>.</a:t>
            </a:r>
          </a:p>
          <a:p>
            <a:pPr marL="171450" indent="-171450">
              <a:lnSpc>
                <a:spcPct val="150000"/>
              </a:lnSpc>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A21C834C-DFAB-1A58-1CD4-AF490079B15F}"/>
              </a:ext>
            </a:extLst>
          </p:cNvPr>
          <p:cNvSpPr>
            <a:spLocks noGrp="1"/>
          </p:cNvSpPr>
          <p:nvPr>
            <p:ph sz="quarter" idx="15"/>
          </p:nvPr>
        </p:nvSpPr>
        <p:spPr/>
        <p:txBody>
          <a:bodyPr/>
          <a:lstStyle/>
          <a:p>
            <a:r>
              <a:rPr lang="en" dirty="0"/>
              <a:t>RadioButton</a:t>
            </a:r>
            <a:endParaRPr lang="fr-FR" dirty="0"/>
          </a:p>
        </p:txBody>
      </p:sp>
      <p:pic>
        <p:nvPicPr>
          <p:cNvPr id="9" name="Google Shape;483;p79">
            <a:extLst>
              <a:ext uri="{FF2B5EF4-FFF2-40B4-BE49-F238E27FC236}">
                <a16:creationId xmlns:a16="http://schemas.microsoft.com/office/drawing/2014/main" id="{A4BB5D72-321C-5968-9FA5-4BDF0374E95A}"/>
              </a:ext>
            </a:extLst>
          </p:cNvPr>
          <p:cNvPicPr preferRelativeResize="0"/>
          <p:nvPr/>
        </p:nvPicPr>
        <p:blipFill>
          <a:blip r:embed="rId2">
            <a:alphaModFix/>
          </a:blip>
          <a:stretch>
            <a:fillRect/>
          </a:stretch>
        </p:blipFill>
        <p:spPr>
          <a:xfrm>
            <a:off x="2214286" y="4200503"/>
            <a:ext cx="2231425" cy="1700875"/>
          </a:xfrm>
          <a:prstGeom prst="rect">
            <a:avLst/>
          </a:prstGeom>
          <a:noFill/>
          <a:ln w="9525" cap="flat" cmpd="sng">
            <a:solidFill>
              <a:srgbClr val="000000"/>
            </a:solidFill>
            <a:prstDash val="solid"/>
            <a:round/>
            <a:headEnd type="none" w="sm" len="sm"/>
            <a:tailEnd type="none" w="sm" len="sm"/>
          </a:ln>
        </p:spPr>
      </p:pic>
      <p:pic>
        <p:nvPicPr>
          <p:cNvPr id="10" name="Google Shape;491;p80">
            <a:extLst>
              <a:ext uri="{FF2B5EF4-FFF2-40B4-BE49-F238E27FC236}">
                <a16:creationId xmlns:a16="http://schemas.microsoft.com/office/drawing/2014/main" id="{97568D44-57B7-3F8B-E205-77788BB59DE1}"/>
              </a:ext>
            </a:extLst>
          </p:cNvPr>
          <p:cNvPicPr preferRelativeResize="0"/>
          <p:nvPr/>
        </p:nvPicPr>
        <p:blipFill>
          <a:blip r:embed="rId3">
            <a:alphaModFix/>
          </a:blip>
          <a:stretch>
            <a:fillRect/>
          </a:stretch>
        </p:blipFill>
        <p:spPr>
          <a:xfrm>
            <a:off x="7710926" y="4408665"/>
            <a:ext cx="2291300" cy="1284550"/>
          </a:xfrm>
          <a:prstGeom prst="rect">
            <a:avLst/>
          </a:prstGeom>
          <a:noFill/>
          <a:ln w="9525" cap="flat" cmpd="sng">
            <a:solidFill>
              <a:srgbClr val="757575"/>
            </a:solidFill>
            <a:prstDash val="solid"/>
            <a:round/>
            <a:headEnd type="none" w="sm" len="sm"/>
            <a:tailEnd type="none" w="sm" len="sm"/>
          </a:ln>
        </p:spPr>
      </p:pic>
    </p:spTree>
    <p:extLst>
      <p:ext uri="{BB962C8B-B14F-4D97-AF65-F5344CB8AC3E}">
        <p14:creationId xmlns:p14="http://schemas.microsoft.com/office/powerpoint/2010/main" val="177829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064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L'utilisateur peut switcher entre l'activation et la désactivation ;</a:t>
            </a:r>
          </a:p>
          <a:p>
            <a:pPr marL="171450" indent="-171450">
              <a:lnSpc>
                <a:spcPct val="150000"/>
              </a:lnSpc>
              <a:buFont typeface="Arial" panose="020B0604020202020204" pitchFamily="34" charset="0"/>
              <a:buChar char="•"/>
            </a:pPr>
            <a:r>
              <a:rPr lang="fr-FR" dirty="0">
                <a:solidFill>
                  <a:schemeClr val="tx1"/>
                </a:solidFill>
              </a:rPr>
              <a:t>Utiliser </a:t>
            </a:r>
            <a:r>
              <a:rPr lang="fr-FR" dirty="0" err="1">
                <a:solidFill>
                  <a:schemeClr val="tx1"/>
                </a:solidFill>
              </a:rPr>
              <a:t>android:onClick</a:t>
            </a:r>
            <a:r>
              <a:rPr lang="fr-FR" dirty="0">
                <a:solidFill>
                  <a:schemeClr val="tx1"/>
                </a:solidFill>
              </a:rPr>
              <a:t> pour le gestionnaire de clics.</a:t>
            </a:r>
          </a:p>
          <a:p>
            <a:pPr marL="171450" indent="-171450">
              <a:lnSpc>
                <a:spcPct val="15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err="1"/>
              <a:t>Toggle</a:t>
            </a:r>
            <a:r>
              <a:rPr lang="fr-FR" dirty="0"/>
              <a:t> boutons et switches</a:t>
            </a:r>
          </a:p>
        </p:txBody>
      </p:sp>
      <p:pic>
        <p:nvPicPr>
          <p:cNvPr id="8" name="Google Shape;499;p81">
            <a:extLst>
              <a:ext uri="{FF2B5EF4-FFF2-40B4-BE49-F238E27FC236}">
                <a16:creationId xmlns:a16="http://schemas.microsoft.com/office/drawing/2014/main" id="{EA001CB6-B36D-50E5-52E5-CEAF1483A188}"/>
              </a:ext>
            </a:extLst>
          </p:cNvPr>
          <p:cNvPicPr preferRelativeResize="0"/>
          <p:nvPr/>
        </p:nvPicPr>
        <p:blipFill>
          <a:blip r:embed="rId2">
            <a:alphaModFix/>
          </a:blip>
          <a:stretch>
            <a:fillRect/>
          </a:stretch>
        </p:blipFill>
        <p:spPr>
          <a:xfrm>
            <a:off x="4474815" y="3481442"/>
            <a:ext cx="2352675" cy="742950"/>
          </a:xfrm>
          <a:prstGeom prst="rect">
            <a:avLst/>
          </a:prstGeom>
          <a:noFill/>
          <a:ln>
            <a:noFill/>
          </a:ln>
        </p:spPr>
      </p:pic>
      <p:pic>
        <p:nvPicPr>
          <p:cNvPr id="11" name="Google Shape;500;p81">
            <a:extLst>
              <a:ext uri="{FF2B5EF4-FFF2-40B4-BE49-F238E27FC236}">
                <a16:creationId xmlns:a16="http://schemas.microsoft.com/office/drawing/2014/main" id="{648496DB-F7AE-90E3-325B-DBFDEE4D2A88}"/>
              </a:ext>
            </a:extLst>
          </p:cNvPr>
          <p:cNvPicPr preferRelativeResize="0"/>
          <p:nvPr/>
        </p:nvPicPr>
        <p:blipFill>
          <a:blip r:embed="rId3">
            <a:alphaModFix/>
          </a:blip>
          <a:stretch>
            <a:fillRect/>
          </a:stretch>
        </p:blipFill>
        <p:spPr>
          <a:xfrm>
            <a:off x="4533214" y="4996777"/>
            <a:ext cx="2400575" cy="776950"/>
          </a:xfrm>
          <a:prstGeom prst="rect">
            <a:avLst/>
          </a:prstGeom>
          <a:noFill/>
          <a:ln>
            <a:noFill/>
          </a:ln>
        </p:spPr>
      </p:pic>
      <p:sp>
        <p:nvSpPr>
          <p:cNvPr id="13" name="TextBox 12">
            <a:extLst>
              <a:ext uri="{FF2B5EF4-FFF2-40B4-BE49-F238E27FC236}">
                <a16:creationId xmlns:a16="http://schemas.microsoft.com/office/drawing/2014/main" id="{5E14A186-1450-8ACA-7669-BC359B07E5B6}"/>
              </a:ext>
            </a:extLst>
          </p:cNvPr>
          <p:cNvSpPr txBox="1"/>
          <p:nvPr/>
        </p:nvSpPr>
        <p:spPr>
          <a:xfrm>
            <a:off x="7193615" y="5200586"/>
            <a:ext cx="1502474" cy="276999"/>
          </a:xfrm>
          <a:prstGeom prst="rect">
            <a:avLst/>
          </a:prstGeom>
          <a:noFill/>
        </p:spPr>
        <p:txBody>
          <a:bodyPr wrap="square">
            <a:spAutoFit/>
          </a:bodyPr>
          <a:lstStyle/>
          <a:p>
            <a:r>
              <a:rPr lang="en" sz="1200" dirty="0"/>
              <a:t>Switches</a:t>
            </a:r>
            <a:endParaRPr lang="fr-FR" sz="1200" dirty="0"/>
          </a:p>
        </p:txBody>
      </p:sp>
      <p:sp>
        <p:nvSpPr>
          <p:cNvPr id="15" name="TextBox 14">
            <a:extLst>
              <a:ext uri="{FF2B5EF4-FFF2-40B4-BE49-F238E27FC236}">
                <a16:creationId xmlns:a16="http://schemas.microsoft.com/office/drawing/2014/main" id="{88A61707-3F14-926A-4FF4-7FD436A7E78D}"/>
              </a:ext>
            </a:extLst>
          </p:cNvPr>
          <p:cNvSpPr txBox="1"/>
          <p:nvPr/>
        </p:nvSpPr>
        <p:spPr>
          <a:xfrm>
            <a:off x="7134067" y="3714417"/>
            <a:ext cx="1288038" cy="276999"/>
          </a:xfrm>
          <a:prstGeom prst="rect">
            <a:avLst/>
          </a:prstGeom>
          <a:noFill/>
        </p:spPr>
        <p:txBody>
          <a:bodyPr wrap="square">
            <a:spAutoFit/>
          </a:bodyPr>
          <a:lstStyle/>
          <a:p>
            <a:r>
              <a:rPr lang="fr-FR" sz="1200" dirty="0" err="1"/>
              <a:t>Toggle</a:t>
            </a:r>
            <a:r>
              <a:rPr lang="fr-FR" sz="1200" dirty="0"/>
              <a:t> boutons </a:t>
            </a:r>
          </a:p>
        </p:txBody>
      </p:sp>
    </p:spTree>
    <p:extLst>
      <p:ext uri="{BB962C8B-B14F-4D97-AF65-F5344CB8AC3E}">
        <p14:creationId xmlns:p14="http://schemas.microsoft.com/office/powerpoint/2010/main" val="2478126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Vue qui réagit à un clic ou à une pression ;</a:t>
            </a:r>
          </a:p>
          <a:p>
            <a:pPr marL="171450" indent="-171450">
              <a:lnSpc>
                <a:spcPct val="150000"/>
              </a:lnSpc>
              <a:buFont typeface="Arial" panose="020B0604020202020204" pitchFamily="34" charset="0"/>
              <a:buChar char="•"/>
            </a:pPr>
            <a:r>
              <a:rPr lang="fr-FR" dirty="0">
                <a:solidFill>
                  <a:schemeClr val="tx1"/>
                </a:solidFill>
              </a:rPr>
              <a:t>Généralement, un texte ou des éléments visuels indiquent ce qui se passe lorsqu'on appuie dessus ;</a:t>
            </a:r>
          </a:p>
          <a:p>
            <a:pPr marL="171450" indent="-171450">
              <a:lnSpc>
                <a:spcPct val="150000"/>
              </a:lnSpc>
              <a:buFont typeface="Arial" panose="020B0604020202020204" pitchFamily="34" charset="0"/>
              <a:buChar char="•"/>
            </a:pPr>
            <a:r>
              <a:rPr lang="fr-FR" dirty="0">
                <a:solidFill>
                  <a:schemeClr val="tx1"/>
                </a:solidFill>
              </a:rPr>
              <a:t>État : normal, </a:t>
            </a:r>
            <a:r>
              <a:rPr lang="fr-FR" dirty="0" err="1">
                <a:solidFill>
                  <a:schemeClr val="tx1"/>
                </a:solidFill>
              </a:rPr>
              <a:t>focused</a:t>
            </a:r>
            <a:r>
              <a:rPr lang="fr-FR" dirty="0">
                <a:solidFill>
                  <a:schemeClr val="tx1"/>
                </a:solidFill>
              </a:rPr>
              <a:t>, </a:t>
            </a:r>
            <a:r>
              <a:rPr lang="fr-FR" dirty="0" err="1">
                <a:solidFill>
                  <a:schemeClr val="tx1"/>
                </a:solidFill>
              </a:rPr>
              <a:t>disabled</a:t>
            </a:r>
            <a:r>
              <a:rPr lang="fr-FR" dirty="0">
                <a:solidFill>
                  <a:schemeClr val="tx1"/>
                </a:solidFill>
              </a:rPr>
              <a:t>, </a:t>
            </a:r>
            <a:r>
              <a:rPr lang="fr-FR" dirty="0" err="1">
                <a:solidFill>
                  <a:schemeClr val="tx1"/>
                </a:solidFill>
              </a:rPr>
              <a:t>pressed</a:t>
            </a:r>
            <a:r>
              <a:rPr lang="fr-FR" dirty="0">
                <a:solidFill>
                  <a:schemeClr val="tx1"/>
                </a:solidFill>
              </a:rPr>
              <a:t>, on/off</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en" dirty="0"/>
              <a:t>Bouton</a:t>
            </a:r>
            <a:endParaRPr lang="fr-FR" dirty="0"/>
          </a:p>
        </p:txBody>
      </p:sp>
      <p:sp>
        <p:nvSpPr>
          <p:cNvPr id="6" name="Content Placeholder 5">
            <a:extLst>
              <a:ext uri="{FF2B5EF4-FFF2-40B4-BE49-F238E27FC236}">
                <a16:creationId xmlns:a16="http://schemas.microsoft.com/office/drawing/2014/main" id="{5DCDE9E0-2D93-C058-9E7C-D589BDAB034E}"/>
              </a:ext>
            </a:extLst>
          </p:cNvPr>
          <p:cNvSpPr>
            <a:spLocks noGrp="1"/>
          </p:cNvSpPr>
          <p:nvPr>
            <p:ph sz="quarter" idx="14"/>
          </p:nvPr>
        </p:nvSpPr>
        <p:spPr/>
        <p:txBody>
          <a:bodyPr/>
          <a:lstStyle/>
          <a:p>
            <a:pPr marL="228600" indent="-228600">
              <a:lnSpc>
                <a:spcPct val="150000"/>
              </a:lnSpc>
              <a:buFont typeface="+mj-lt"/>
              <a:buAutoNum type="arabicPeriod"/>
            </a:pPr>
            <a:r>
              <a:rPr lang="fr-FR" dirty="0">
                <a:solidFill>
                  <a:schemeClr val="tx1"/>
                </a:solidFill>
              </a:rPr>
              <a:t>Cliquer avec le bouton droit de la souris sur app/</a:t>
            </a:r>
            <a:r>
              <a:rPr lang="fr-FR" dirty="0" err="1">
                <a:solidFill>
                  <a:schemeClr val="tx1"/>
                </a:solidFill>
              </a:rPr>
              <a:t>res</a:t>
            </a:r>
            <a:r>
              <a:rPr lang="fr-FR" dirty="0">
                <a:solidFill>
                  <a:schemeClr val="tx1"/>
                </a:solidFill>
              </a:rPr>
              <a:t>/</a:t>
            </a:r>
            <a:r>
              <a:rPr lang="fr-FR" dirty="0" err="1">
                <a:solidFill>
                  <a:schemeClr val="tx1"/>
                </a:solidFill>
              </a:rPr>
              <a:t>drawable</a:t>
            </a:r>
            <a:r>
              <a:rPr lang="fr-FR" dirty="0">
                <a:solidFill>
                  <a:schemeClr val="tx1"/>
                </a:solidFill>
              </a:rPr>
              <a:t> ;</a:t>
            </a:r>
          </a:p>
          <a:p>
            <a:pPr marL="228600" indent="-228600">
              <a:lnSpc>
                <a:spcPct val="150000"/>
              </a:lnSpc>
              <a:buFont typeface="+mj-lt"/>
              <a:buAutoNum type="arabicPeriod"/>
            </a:pPr>
            <a:r>
              <a:rPr lang="fr-FR" dirty="0">
                <a:solidFill>
                  <a:schemeClr val="tx1"/>
                </a:solidFill>
              </a:rPr>
              <a:t>Choisir New &gt; Image Asset ;</a:t>
            </a:r>
          </a:p>
          <a:p>
            <a:pPr marL="228600" indent="-228600">
              <a:lnSpc>
                <a:spcPct val="150000"/>
              </a:lnSpc>
              <a:buFont typeface="+mj-lt"/>
              <a:buAutoNum type="arabicPeriod"/>
            </a:pPr>
            <a:r>
              <a:rPr lang="fr-FR" dirty="0">
                <a:solidFill>
                  <a:schemeClr val="tx1"/>
                </a:solidFill>
              </a:rPr>
              <a:t>Choisir Action Bar et Tab Items dans le menu déroulant ;</a:t>
            </a:r>
          </a:p>
          <a:p>
            <a:pPr marL="228600" indent="-228600">
              <a:lnSpc>
                <a:spcPct val="150000"/>
              </a:lnSpc>
              <a:buFont typeface="+mj-lt"/>
              <a:buAutoNum type="arabicPeriod"/>
            </a:pPr>
            <a:r>
              <a:rPr lang="fr-FR" dirty="0">
                <a:solidFill>
                  <a:schemeClr val="tx1"/>
                </a:solidFill>
              </a:rPr>
              <a:t>Cliquer sur l'image Clipart : (le logo Android). </a:t>
            </a:r>
          </a:p>
        </p:txBody>
      </p:sp>
      <p:sp>
        <p:nvSpPr>
          <p:cNvPr id="7" name="Content Placeholder 6">
            <a:extLst>
              <a:ext uri="{FF2B5EF4-FFF2-40B4-BE49-F238E27FC236}">
                <a16:creationId xmlns:a16="http://schemas.microsoft.com/office/drawing/2014/main" id="{A21C834C-DFAB-1A58-1CD4-AF490079B15F}"/>
              </a:ext>
            </a:extLst>
          </p:cNvPr>
          <p:cNvSpPr>
            <a:spLocks noGrp="1"/>
          </p:cNvSpPr>
          <p:nvPr>
            <p:ph sz="quarter" idx="15"/>
          </p:nvPr>
        </p:nvSpPr>
        <p:spPr/>
        <p:txBody>
          <a:bodyPr/>
          <a:lstStyle/>
          <a:p>
            <a:r>
              <a:rPr lang="fr-FR" dirty="0"/>
              <a:t>Images des boutons</a:t>
            </a:r>
          </a:p>
        </p:txBody>
      </p:sp>
      <p:pic>
        <p:nvPicPr>
          <p:cNvPr id="8" name="Google Shape;261;p47">
            <a:extLst>
              <a:ext uri="{FF2B5EF4-FFF2-40B4-BE49-F238E27FC236}">
                <a16:creationId xmlns:a16="http://schemas.microsoft.com/office/drawing/2014/main" id="{CD674831-B35E-A84D-0381-B178EC5AD93F}"/>
              </a:ext>
            </a:extLst>
          </p:cNvPr>
          <p:cNvPicPr preferRelativeResize="0"/>
          <p:nvPr/>
        </p:nvPicPr>
        <p:blipFill>
          <a:blip r:embed="rId2">
            <a:alphaModFix/>
          </a:blip>
          <a:stretch>
            <a:fillRect/>
          </a:stretch>
        </p:blipFill>
        <p:spPr>
          <a:xfrm>
            <a:off x="2186999" y="3743303"/>
            <a:ext cx="2286000" cy="457200"/>
          </a:xfrm>
          <a:prstGeom prst="rect">
            <a:avLst/>
          </a:prstGeom>
          <a:noFill/>
          <a:ln>
            <a:noFill/>
          </a:ln>
        </p:spPr>
      </p:pic>
      <p:pic>
        <p:nvPicPr>
          <p:cNvPr id="11" name="Google Shape;269;p48">
            <a:extLst>
              <a:ext uri="{FF2B5EF4-FFF2-40B4-BE49-F238E27FC236}">
                <a16:creationId xmlns:a16="http://schemas.microsoft.com/office/drawing/2014/main" id="{C68227F6-05CC-2B0D-9427-FDE05E8DB6AB}"/>
              </a:ext>
            </a:extLst>
          </p:cNvPr>
          <p:cNvPicPr preferRelativeResize="0"/>
          <p:nvPr/>
        </p:nvPicPr>
        <p:blipFill>
          <a:blip r:embed="rId3">
            <a:alphaModFix/>
          </a:blip>
          <a:stretch>
            <a:fillRect/>
          </a:stretch>
        </p:blipFill>
        <p:spPr>
          <a:xfrm>
            <a:off x="7283117" y="3429000"/>
            <a:ext cx="2486278" cy="2605155"/>
          </a:xfrm>
          <a:prstGeom prst="rect">
            <a:avLst/>
          </a:prstGeom>
          <a:noFill/>
          <a:ln>
            <a:noFill/>
          </a:ln>
        </p:spPr>
      </p:pic>
      <p:sp>
        <p:nvSpPr>
          <p:cNvPr id="13" name="TextBox 12">
            <a:extLst>
              <a:ext uri="{FF2B5EF4-FFF2-40B4-BE49-F238E27FC236}">
                <a16:creationId xmlns:a16="http://schemas.microsoft.com/office/drawing/2014/main" id="{A9C5511D-10E6-D97C-007E-7CF538697FDB}"/>
              </a:ext>
            </a:extLst>
          </p:cNvPr>
          <p:cNvSpPr txBox="1"/>
          <p:nvPr/>
        </p:nvSpPr>
        <p:spPr>
          <a:xfrm>
            <a:off x="4908884" y="5553555"/>
            <a:ext cx="2486278" cy="461665"/>
          </a:xfrm>
          <a:prstGeom prst="rect">
            <a:avLst/>
          </a:prstGeom>
          <a:noFill/>
        </p:spPr>
        <p:txBody>
          <a:bodyPr wrap="square">
            <a:spAutoFit/>
          </a:bodyPr>
          <a:lstStyle/>
          <a:p>
            <a:r>
              <a:rPr lang="fr-FR" sz="1200" dirty="0"/>
              <a:t>2.  Essayer :</a:t>
            </a:r>
          </a:p>
          <a:p>
            <a:r>
              <a:rPr lang="fr-FR" sz="1200" dirty="0"/>
              <a:t>Choisissez New &gt; </a:t>
            </a:r>
            <a:r>
              <a:rPr lang="fr-FR" sz="1200" dirty="0" err="1"/>
              <a:t>Vector</a:t>
            </a:r>
            <a:r>
              <a:rPr lang="fr-FR" sz="1200" dirty="0"/>
              <a:t> Asset</a:t>
            </a:r>
          </a:p>
        </p:txBody>
      </p:sp>
    </p:spTree>
    <p:extLst>
      <p:ext uri="{BB962C8B-B14F-4D97-AF65-F5344CB8AC3E}">
        <p14:creationId xmlns:p14="http://schemas.microsoft.com/office/powerpoint/2010/main" val="1140006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t>Dans le code : Utiliser l'écouteur d'événements </a:t>
            </a:r>
            <a:r>
              <a:rPr lang="fr-FR" dirty="0" err="1"/>
              <a:t>OnClickListener</a:t>
            </a:r>
            <a:r>
              <a:rPr lang="fr-FR" dirty="0"/>
              <a:t> ;</a:t>
            </a:r>
          </a:p>
          <a:p>
            <a:pPr marL="171450" indent="-171450">
              <a:lnSpc>
                <a:spcPct val="150000"/>
              </a:lnSpc>
              <a:buFont typeface="Arial" panose="020B0604020202020204" pitchFamily="34" charset="0"/>
              <a:buChar char="•"/>
            </a:pPr>
            <a:r>
              <a:rPr lang="fr-FR" dirty="0"/>
              <a:t>Dans le XML : utilisez l'attribut </a:t>
            </a:r>
            <a:r>
              <a:rPr lang="fr-FR" dirty="0" err="1"/>
              <a:t>android:onClick</a:t>
            </a:r>
            <a:r>
              <a:rPr lang="fr-FR" dirty="0"/>
              <a:t> dans le </a:t>
            </a:r>
            <a:r>
              <a:rPr lang="fr-FR" dirty="0" err="1"/>
              <a:t>layout</a:t>
            </a:r>
            <a:r>
              <a:rPr lang="fr-FR" dirty="0"/>
              <a:t> XML :</a:t>
            </a:r>
          </a:p>
          <a:p>
            <a:pPr marL="457200" lvl="0" indent="0" algn="l" rtl="0">
              <a:spcBef>
                <a:spcPts val="1000"/>
              </a:spcBef>
              <a:spcAft>
                <a:spcPts val="0"/>
              </a:spcAft>
              <a:buNone/>
            </a:pPr>
            <a:r>
              <a:rPr lang="fr-FR" sz="1200" dirty="0">
                <a:solidFill>
                  <a:schemeClr val="dk1"/>
                </a:solidFill>
                <a:latin typeface="Consolas"/>
                <a:ea typeface="Consolas"/>
                <a:cs typeface="Consolas"/>
                <a:sym typeface="Consolas"/>
              </a:rPr>
              <a:t>&lt;Button</a:t>
            </a:r>
          </a:p>
          <a:p>
            <a:pPr marL="457200" lvl="0" indent="0" algn="l" rtl="0">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t>
            </a:r>
            <a:r>
              <a:rPr lang="fr-FR" sz="1200" dirty="0" err="1">
                <a:solidFill>
                  <a:schemeClr val="dk1"/>
                </a:solidFill>
                <a:latin typeface="Consolas"/>
                <a:ea typeface="Consolas"/>
                <a:cs typeface="Consolas"/>
                <a:sym typeface="Consolas"/>
              </a:rPr>
              <a:t>button_send</a:t>
            </a:r>
            <a:r>
              <a:rPr lang="fr-FR" sz="1200" dirty="0">
                <a:solidFill>
                  <a:schemeClr val="dk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android:text</a:t>
            </a:r>
            <a:r>
              <a:rPr lang="fr-FR" sz="1200" dirty="0">
                <a:solidFill>
                  <a:schemeClr val="dk1"/>
                </a:solidFill>
                <a:latin typeface="Consolas"/>
                <a:ea typeface="Consolas"/>
                <a:cs typeface="Consolas"/>
                <a:sym typeface="Consolas"/>
              </a:rPr>
              <a:t>="@string/</a:t>
            </a:r>
            <a:r>
              <a:rPr lang="fr-FR" sz="1200" dirty="0" err="1">
                <a:solidFill>
                  <a:schemeClr val="dk1"/>
                </a:solidFill>
                <a:latin typeface="Consolas"/>
                <a:ea typeface="Consolas"/>
                <a:cs typeface="Consolas"/>
                <a:sym typeface="Consolas"/>
              </a:rPr>
              <a:t>button_send</a:t>
            </a:r>
            <a:r>
              <a:rPr lang="fr-FR" sz="1200" dirty="0">
                <a:solidFill>
                  <a:schemeClr val="dk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android:onClick</a:t>
            </a:r>
            <a:r>
              <a:rPr lang="fr-FR" sz="1200" b="1" dirty="0">
                <a:solidFill>
                  <a:schemeClr val="dk1"/>
                </a:solidFill>
                <a:latin typeface="Consolas"/>
                <a:ea typeface="Consolas"/>
                <a:cs typeface="Consolas"/>
                <a:sym typeface="Consolas"/>
              </a:rPr>
              <a:t>="</a:t>
            </a:r>
            <a:r>
              <a:rPr lang="fr-FR" sz="1200" b="1" dirty="0" err="1">
                <a:solidFill>
                  <a:schemeClr val="dk1"/>
                </a:solidFill>
                <a:latin typeface="Consolas"/>
                <a:ea typeface="Consolas"/>
                <a:cs typeface="Consolas"/>
                <a:sym typeface="Consolas"/>
              </a:rPr>
              <a:t>sendMessage</a:t>
            </a:r>
            <a:r>
              <a:rPr lang="fr-FR" sz="1200" b="1" dirty="0">
                <a:solidFill>
                  <a:schemeClr val="dk1"/>
                </a:solidFill>
                <a:latin typeface="Consolas"/>
                <a:ea typeface="Consolas"/>
                <a:cs typeface="Consolas"/>
                <a:sym typeface="Consolas"/>
              </a:rPr>
              <a:t>"</a:t>
            </a:r>
            <a:r>
              <a:rPr lang="fr-FR" sz="1200" dirty="0">
                <a:solidFill>
                  <a:schemeClr val="dk1"/>
                </a:solidFill>
                <a:latin typeface="Consolas"/>
                <a:ea typeface="Consolas"/>
                <a:cs typeface="Consolas"/>
                <a:sym typeface="Consolas"/>
              </a:rPr>
              <a:t> /&gt;</a:t>
            </a:r>
            <a:endParaRPr lang="fr-FR" sz="1200" dirty="0"/>
          </a:p>
          <a:p>
            <a:pPr marL="171450" indent="-171450">
              <a:lnSpc>
                <a:spcPct val="150000"/>
              </a:lnSpc>
              <a:buFont typeface="Arial" panose="020B0604020202020204" pitchFamily="34" charset="0"/>
              <a:buChar char="•"/>
            </a:pPr>
            <a:endParaRPr lang="fr-FR" dirty="0"/>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Réaction aux clics sur les boutons</a:t>
            </a:r>
          </a:p>
        </p:txBody>
      </p:sp>
      <p:sp>
        <p:nvSpPr>
          <p:cNvPr id="12" name="Content Placeholder 11">
            <a:extLst>
              <a:ext uri="{FF2B5EF4-FFF2-40B4-BE49-F238E27FC236}">
                <a16:creationId xmlns:a16="http://schemas.microsoft.com/office/drawing/2014/main" id="{A886BF2E-772C-FC77-59FD-D7537A8935BE}"/>
              </a:ext>
            </a:extLst>
          </p:cNvPr>
          <p:cNvSpPr>
            <a:spLocks noGrp="1"/>
          </p:cNvSpPr>
          <p:nvPr>
            <p:ph sz="quarter" idx="14"/>
          </p:nvPr>
        </p:nvSpPr>
        <p:spPr/>
        <p:txBody>
          <a:bodyPr/>
          <a:lstStyle/>
          <a:p>
            <a:pPr marL="0" lvl="0" indent="0" algn="l" rtl="0">
              <a:lnSpc>
                <a:spcPct val="100000"/>
              </a:lnSpc>
              <a:spcBef>
                <a:spcPts val="0"/>
              </a:spcBef>
              <a:spcAft>
                <a:spcPts val="0"/>
              </a:spcAft>
              <a:buNone/>
            </a:pPr>
            <a:r>
              <a:rPr lang="fr-FR" sz="1200" dirty="0">
                <a:solidFill>
                  <a:srgbClr val="000000"/>
                </a:solidFill>
                <a:latin typeface="Consolas"/>
                <a:ea typeface="Consolas"/>
                <a:cs typeface="Consolas"/>
                <a:sym typeface="Consolas"/>
              </a:rPr>
              <a:t>Button </a:t>
            </a:r>
            <a:r>
              <a:rPr lang="fr-FR" sz="1200" dirty="0" err="1">
                <a:solidFill>
                  <a:srgbClr val="000000"/>
                </a:solidFill>
                <a:latin typeface="Consolas"/>
                <a:ea typeface="Consolas"/>
                <a:cs typeface="Consolas"/>
                <a:sym typeface="Consolas"/>
              </a:rPr>
              <a:t>button</a:t>
            </a:r>
            <a:r>
              <a:rPr lang="fr-FR" sz="1200" dirty="0">
                <a:solidFill>
                  <a:srgbClr val="000000"/>
                </a:solidFill>
                <a:latin typeface="Consolas"/>
                <a:ea typeface="Consolas"/>
                <a:cs typeface="Consolas"/>
                <a:sym typeface="Consolas"/>
              </a:rPr>
              <a:t> = </a:t>
            </a:r>
            <a:r>
              <a:rPr lang="fr-FR" sz="1200" dirty="0" err="1">
                <a:solidFill>
                  <a:srgbClr val="000000"/>
                </a:solidFill>
                <a:latin typeface="Consolas"/>
                <a:ea typeface="Consolas"/>
                <a:cs typeface="Consolas"/>
                <a:sym typeface="Consolas"/>
              </a:rPr>
              <a:t>findViewById</a:t>
            </a:r>
            <a:r>
              <a:rPr lang="fr-FR" sz="1200" dirty="0">
                <a:solidFill>
                  <a:srgbClr val="000000"/>
                </a:solidFill>
                <a:latin typeface="Consolas"/>
                <a:ea typeface="Consolas"/>
                <a:cs typeface="Consolas"/>
                <a:sym typeface="Consolas"/>
              </a:rPr>
              <a:t>(</a:t>
            </a:r>
            <a:r>
              <a:rPr lang="fr-FR" sz="1200" dirty="0" err="1">
                <a:solidFill>
                  <a:srgbClr val="000000"/>
                </a:solidFill>
                <a:latin typeface="Consolas"/>
                <a:ea typeface="Consolas"/>
                <a:cs typeface="Consolas"/>
                <a:sym typeface="Consolas"/>
              </a:rPr>
              <a:t>R.id.button</a:t>
            </a:r>
            <a:r>
              <a:rPr lang="fr-FR" sz="1200" dirty="0">
                <a:solidFill>
                  <a:srgbClr val="000000"/>
                </a:solidFill>
                <a:latin typeface="Consolas"/>
                <a:ea typeface="Consolas"/>
                <a:cs typeface="Consolas"/>
                <a:sym typeface="Consolas"/>
              </a:rPr>
              <a:t>);</a:t>
            </a:r>
          </a:p>
          <a:p>
            <a:pPr marL="0" lvl="0" indent="0" algn="l" rtl="0">
              <a:lnSpc>
                <a:spcPct val="100000"/>
              </a:lnSpc>
              <a:spcBef>
                <a:spcPts val="0"/>
              </a:spcBef>
              <a:spcAft>
                <a:spcPts val="0"/>
              </a:spcAft>
              <a:buNone/>
            </a:pPr>
            <a:endParaRPr lang="fr-FR" sz="1200" dirty="0">
              <a:solidFill>
                <a:srgbClr val="000000"/>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200" dirty="0" err="1">
                <a:solidFill>
                  <a:schemeClr val="dk1"/>
                </a:solidFill>
                <a:latin typeface="Consolas"/>
                <a:ea typeface="Consolas"/>
                <a:cs typeface="Consolas"/>
                <a:sym typeface="Consolas"/>
              </a:rPr>
              <a:t>button.setOnClickListener</a:t>
            </a:r>
            <a:r>
              <a:rPr lang="fr-FR" sz="1200" dirty="0">
                <a:solidFill>
                  <a:schemeClr val="dk1"/>
                </a:solidFill>
                <a:latin typeface="Consolas"/>
                <a:ea typeface="Consolas"/>
                <a:cs typeface="Consolas"/>
                <a:sym typeface="Consolas"/>
              </a:rPr>
              <a:t>(new </a:t>
            </a:r>
            <a:r>
              <a:rPr lang="fr-FR" sz="1200" dirty="0" err="1">
                <a:solidFill>
                  <a:schemeClr val="dk1"/>
                </a:solidFill>
                <a:latin typeface="Consolas"/>
                <a:ea typeface="Consolas"/>
                <a:cs typeface="Consolas"/>
                <a:sym typeface="Consolas"/>
              </a:rPr>
              <a:t>View.</a:t>
            </a:r>
            <a:r>
              <a:rPr lang="fr-FR" sz="1200" u="sng" dirty="0" err="1">
                <a:solidFill>
                  <a:schemeClr val="hlink"/>
                </a:solidFill>
                <a:latin typeface="Consolas"/>
                <a:ea typeface="Consolas"/>
                <a:cs typeface="Consolas"/>
                <a:sym typeface="Consolas"/>
                <a:hlinkClick r:id="rId2"/>
              </a:rPr>
              <a:t>OnClickListener</a:t>
            </a:r>
            <a:r>
              <a:rPr lang="fr-FR" sz="1200" dirty="0">
                <a:solidFill>
                  <a:schemeClr val="dk1"/>
                </a:solidFill>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public </a:t>
            </a:r>
            <a:r>
              <a:rPr lang="fr-FR" sz="1200" dirty="0" err="1">
                <a:solidFill>
                  <a:schemeClr val="dk1"/>
                </a:solidFill>
                <a:latin typeface="Consolas"/>
                <a:ea typeface="Consolas"/>
                <a:cs typeface="Consolas"/>
                <a:sym typeface="Consolas"/>
              </a:rPr>
              <a:t>void</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onClick</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View</a:t>
            </a:r>
            <a:r>
              <a:rPr lang="fr-FR" sz="1200" dirty="0">
                <a:solidFill>
                  <a:schemeClr val="dk1"/>
                </a:solidFill>
                <a:latin typeface="Consolas"/>
                <a:ea typeface="Consolas"/>
                <a:cs typeface="Consolas"/>
                <a:sym typeface="Consolas"/>
              </a:rPr>
              <a:t> v)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 Agir en réponse à un clic sur un bouton</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p>
          <a:p>
            <a:pPr marL="0" lvl="0" indent="0" algn="l" rtl="0">
              <a:spcBef>
                <a:spcPts val="0"/>
              </a:spcBef>
              <a:spcAft>
                <a:spcPts val="1000"/>
              </a:spcAft>
              <a:buClr>
                <a:schemeClr val="dk1"/>
              </a:buClr>
              <a:buSzPts val="1100"/>
              <a:buFont typeface="Arial"/>
              <a:buNone/>
            </a:pPr>
            <a:r>
              <a:rPr lang="fr-FR" sz="1200" dirty="0">
                <a:solidFill>
                  <a:schemeClr val="dk1"/>
                </a:solidFill>
                <a:latin typeface="Consolas"/>
                <a:ea typeface="Consolas"/>
                <a:cs typeface="Consolas"/>
                <a:sym typeface="Consolas"/>
              </a:rPr>
              <a:t>});</a:t>
            </a:r>
            <a:endParaRPr lang="fr-FR" sz="1200" dirty="0"/>
          </a:p>
          <a:p>
            <a:endParaRPr lang="fr-FR" dirty="0"/>
          </a:p>
        </p:txBody>
      </p:sp>
      <p:sp>
        <p:nvSpPr>
          <p:cNvPr id="7" name="Content Placeholder 6">
            <a:extLst>
              <a:ext uri="{FF2B5EF4-FFF2-40B4-BE49-F238E27FC236}">
                <a16:creationId xmlns:a16="http://schemas.microsoft.com/office/drawing/2014/main" id="{A21C834C-DFAB-1A58-1CD4-AF490079B15F}"/>
              </a:ext>
            </a:extLst>
          </p:cNvPr>
          <p:cNvSpPr>
            <a:spLocks noGrp="1"/>
          </p:cNvSpPr>
          <p:nvPr>
            <p:ph sz="quarter" idx="15"/>
          </p:nvPr>
        </p:nvSpPr>
        <p:spPr/>
        <p:txBody>
          <a:bodyPr/>
          <a:lstStyle/>
          <a:p>
            <a:r>
              <a:rPr lang="fr-FR" dirty="0"/>
              <a:t>Configuration de l'écouteur avec le rappel </a:t>
            </a:r>
            <a:r>
              <a:rPr lang="fr-FR" dirty="0" err="1"/>
              <a:t>onClick</a:t>
            </a:r>
            <a:endParaRPr lang="fr-FR" dirty="0"/>
          </a:p>
        </p:txBody>
      </p:sp>
      <p:sp>
        <p:nvSpPr>
          <p:cNvPr id="9" name="Google Shape;278;p49">
            <a:extLst>
              <a:ext uri="{FF2B5EF4-FFF2-40B4-BE49-F238E27FC236}">
                <a16:creationId xmlns:a16="http://schemas.microsoft.com/office/drawing/2014/main" id="{CC94773D-3947-3FEB-0E1D-0D0B6BA75226}"/>
              </a:ext>
            </a:extLst>
          </p:cNvPr>
          <p:cNvSpPr/>
          <p:nvPr/>
        </p:nvSpPr>
        <p:spPr>
          <a:xfrm>
            <a:off x="5447013" y="2468287"/>
            <a:ext cx="2372700" cy="5391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j-lt"/>
                <a:ea typeface="Roboto"/>
                <a:cs typeface="Roboto"/>
                <a:sym typeface="Roboto"/>
              </a:rPr>
              <a:t>android:onClick</a:t>
            </a:r>
            <a:endParaRPr sz="1200">
              <a:latin typeface="+mj-lt"/>
              <a:ea typeface="Consolas"/>
              <a:cs typeface="Consolas"/>
              <a:sym typeface="Consolas"/>
            </a:endParaRPr>
          </a:p>
        </p:txBody>
      </p:sp>
      <p:cxnSp>
        <p:nvCxnSpPr>
          <p:cNvPr id="10" name="Google Shape;279;p49">
            <a:extLst>
              <a:ext uri="{FF2B5EF4-FFF2-40B4-BE49-F238E27FC236}">
                <a16:creationId xmlns:a16="http://schemas.microsoft.com/office/drawing/2014/main" id="{9D43BB16-2252-2C04-8B0B-8383FF1DBEFE}"/>
              </a:ext>
            </a:extLst>
          </p:cNvPr>
          <p:cNvCxnSpPr>
            <a:stCxn id="9" idx="2"/>
          </p:cNvCxnSpPr>
          <p:nvPr/>
        </p:nvCxnSpPr>
        <p:spPr>
          <a:xfrm rot="5400000">
            <a:off x="5063613" y="2310637"/>
            <a:ext cx="873000" cy="2266500"/>
          </a:xfrm>
          <a:prstGeom prst="bentConnector2">
            <a:avLst/>
          </a:prstGeom>
          <a:noFill/>
          <a:ln w="19050" cap="flat" cmpd="sng">
            <a:solidFill>
              <a:srgbClr val="595959"/>
            </a:solidFill>
            <a:prstDash val="solid"/>
            <a:round/>
            <a:headEnd type="none" w="med" len="med"/>
            <a:tailEnd type="triangle" w="med" len="med"/>
          </a:ln>
        </p:spPr>
      </p:cxnSp>
    </p:spTree>
    <p:extLst>
      <p:ext uri="{BB962C8B-B14F-4D97-AF65-F5344CB8AC3E}">
        <p14:creationId xmlns:p14="http://schemas.microsoft.com/office/powerpoint/2010/main" val="468910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err="1">
                <a:solidFill>
                  <a:schemeClr val="tx1"/>
                </a:solidFill>
              </a:rPr>
              <a:t>ImageView</a:t>
            </a:r>
            <a:r>
              <a:rPr lang="fr-FR" dirty="0">
                <a:solidFill>
                  <a:schemeClr val="tx1"/>
                </a:solidFill>
              </a:rPr>
              <a:t> avec l'attribut </a:t>
            </a:r>
            <a:r>
              <a:rPr lang="fr-FR" dirty="0" err="1">
                <a:solidFill>
                  <a:schemeClr val="tx1"/>
                </a:solidFill>
              </a:rPr>
              <a:t>android:onClick</a:t>
            </a:r>
            <a:r>
              <a:rPr lang="fr-FR" dirty="0">
                <a:solidFill>
                  <a:schemeClr val="tx1"/>
                </a:solidFill>
              </a:rPr>
              <a:t> ;</a:t>
            </a:r>
          </a:p>
          <a:p>
            <a:pPr marL="171450" indent="-171450">
              <a:lnSpc>
                <a:spcPct val="150000"/>
              </a:lnSpc>
              <a:buFont typeface="Arial" panose="020B0604020202020204" pitchFamily="34" charset="0"/>
              <a:buChar char="•"/>
            </a:pPr>
            <a:r>
              <a:rPr lang="fr-FR" dirty="0">
                <a:solidFill>
                  <a:schemeClr val="tx1"/>
                </a:solidFill>
              </a:rPr>
              <a:t>Image pour </a:t>
            </a:r>
            <a:r>
              <a:rPr lang="fr-FR" dirty="0" err="1">
                <a:solidFill>
                  <a:schemeClr val="tx1"/>
                </a:solidFill>
              </a:rPr>
              <a:t>ImageView</a:t>
            </a:r>
            <a:r>
              <a:rPr lang="fr-FR" dirty="0">
                <a:solidFill>
                  <a:schemeClr val="tx1"/>
                </a:solidFill>
              </a:rPr>
              <a:t> dans le dossier app&gt;src&gt;main&gt;</a:t>
            </a:r>
            <a:r>
              <a:rPr lang="fr-FR" dirty="0" err="1">
                <a:solidFill>
                  <a:schemeClr val="tx1"/>
                </a:solidFill>
              </a:rPr>
              <a:t>res</a:t>
            </a:r>
            <a:r>
              <a:rPr lang="fr-FR" dirty="0">
                <a:solidFill>
                  <a:schemeClr val="tx1"/>
                </a:solidFill>
              </a:rPr>
              <a:t>&gt;</a:t>
            </a:r>
            <a:r>
              <a:rPr lang="fr-FR" dirty="0" err="1">
                <a:solidFill>
                  <a:schemeClr val="tx1"/>
                </a:solidFill>
              </a:rPr>
              <a:t>drawable</a:t>
            </a:r>
            <a:r>
              <a:rPr lang="fr-FR" dirty="0">
                <a:solidFill>
                  <a:schemeClr val="tx1"/>
                </a:solidFill>
              </a:rPr>
              <a:t> du projet.</a:t>
            </a: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en" dirty="0"/>
              <a:t>ImageView</a:t>
            </a:r>
            <a:endParaRPr lang="fr-FR" dirty="0"/>
          </a:p>
        </p:txBody>
      </p:sp>
      <p:sp>
        <p:nvSpPr>
          <p:cNvPr id="12" name="Content Placeholder 11">
            <a:extLst>
              <a:ext uri="{FF2B5EF4-FFF2-40B4-BE49-F238E27FC236}">
                <a16:creationId xmlns:a16="http://schemas.microsoft.com/office/drawing/2014/main" id="{A886BF2E-772C-FC77-59FD-D7537A8935BE}"/>
              </a:ext>
            </a:extLst>
          </p:cNvPr>
          <p:cNvSpPr>
            <a:spLocks noGrp="1"/>
          </p:cNvSpPr>
          <p:nvPr>
            <p:ph sz="quarter" idx="14"/>
          </p:nvPr>
        </p:nvSpPr>
        <p:spPr/>
        <p:txBody>
          <a:bodyPr/>
          <a:lstStyle/>
          <a:p>
            <a:pPr marL="171450" indent="-171450">
              <a:buFont typeface="Arial" panose="020B0604020202020204" pitchFamily="34" charset="0"/>
              <a:buChar char="•"/>
            </a:pPr>
            <a:r>
              <a:rPr lang="fr-FR" dirty="0">
                <a:solidFill>
                  <a:schemeClr val="tx1"/>
                </a:solidFill>
              </a:rPr>
              <a:t>Dans le code : Utiliser l'écouteur d'événements </a:t>
            </a:r>
            <a:r>
              <a:rPr lang="fr-FR" dirty="0" err="1">
                <a:solidFill>
                  <a:schemeClr val="tx1"/>
                </a:solidFill>
              </a:rPr>
              <a:t>OnClickListener</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Dans le XML : utiliser l'attribut </a:t>
            </a:r>
            <a:r>
              <a:rPr lang="fr-FR" dirty="0" err="1">
                <a:solidFill>
                  <a:schemeClr val="tx1"/>
                </a:solidFill>
              </a:rPr>
              <a:t>android:onClick</a:t>
            </a:r>
            <a:r>
              <a:rPr lang="fr-FR" dirty="0">
                <a:solidFill>
                  <a:schemeClr val="tx1"/>
                </a:solidFill>
              </a:rPr>
              <a:t> dans le </a:t>
            </a:r>
            <a:r>
              <a:rPr lang="fr-FR" dirty="0" err="1">
                <a:solidFill>
                  <a:schemeClr val="tx1"/>
                </a:solidFill>
              </a:rPr>
              <a:t>layout</a:t>
            </a:r>
            <a:r>
              <a:rPr lang="fr-FR" dirty="0">
                <a:solidFill>
                  <a:schemeClr val="tx1"/>
                </a:solidFill>
              </a:rPr>
              <a:t> XML </a:t>
            </a:r>
          </a:p>
          <a:p>
            <a:pPr marL="171450" indent="-171450">
              <a:buFont typeface="Arial" panose="020B0604020202020204" pitchFamily="34" charset="0"/>
              <a:buChar char="•"/>
            </a:pPr>
            <a:endParaRPr lang="fr-FR" dirty="0">
              <a:solidFill>
                <a:schemeClr val="tx1"/>
              </a:solidFill>
            </a:endParaRP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ImageView</a:t>
            </a:r>
            <a:endParaRPr lang="fr-FR" sz="1200" dirty="0">
              <a:solidFill>
                <a:schemeClr val="tx1"/>
              </a:solidFill>
              <a:latin typeface="Consolas"/>
              <a:ea typeface="Consolas"/>
              <a:cs typeface="Consolas"/>
              <a:sym typeface="Consolas"/>
            </a:endParaRP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android:layout_width</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wrap_content</a:t>
            </a:r>
            <a:r>
              <a:rPr lang="fr-FR" sz="1200" dirty="0">
                <a:solidFill>
                  <a:schemeClr val="tx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android:layout_height</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wrap_content</a:t>
            </a:r>
            <a:r>
              <a:rPr lang="fr-FR" sz="1200" dirty="0">
                <a:solidFill>
                  <a:schemeClr val="tx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android:src</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drawable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donut_circle</a:t>
            </a:r>
            <a:r>
              <a:rPr lang="fr-FR" sz="1200" dirty="0">
                <a:solidFill>
                  <a:schemeClr val="tx1"/>
                </a:solidFill>
                <a:latin typeface="Consolas"/>
                <a:ea typeface="Consolas"/>
                <a:cs typeface="Consolas"/>
                <a:sym typeface="Consolas"/>
              </a:rPr>
              <a:t>"</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android:onClick</a:t>
            </a:r>
            <a:r>
              <a:rPr lang="fr-FR" sz="1200" b="1" dirty="0">
                <a:solidFill>
                  <a:schemeClr val="tx1"/>
                </a:solidFill>
                <a:latin typeface="Consolas"/>
                <a:ea typeface="Consolas"/>
                <a:cs typeface="Consolas"/>
                <a:sym typeface="Consolas"/>
              </a:rPr>
              <a:t>="</a:t>
            </a:r>
            <a:r>
              <a:rPr lang="fr-FR" sz="1200" b="1" dirty="0" err="1">
                <a:solidFill>
                  <a:schemeClr val="tx1"/>
                </a:solidFill>
                <a:latin typeface="Consolas"/>
                <a:ea typeface="Consolas"/>
                <a:cs typeface="Consolas"/>
                <a:sym typeface="Consolas"/>
              </a:rPr>
              <a:t>orderDonut</a:t>
            </a:r>
            <a:r>
              <a:rPr lang="fr-FR" sz="1200" b="1" dirty="0">
                <a:solidFill>
                  <a:schemeClr val="tx1"/>
                </a:solidFill>
                <a:latin typeface="Consolas"/>
                <a:ea typeface="Consolas"/>
                <a:cs typeface="Consolas"/>
                <a:sym typeface="Consolas"/>
              </a:rPr>
              <a:t>"</a:t>
            </a:r>
            <a:r>
              <a:rPr lang="fr-FR" sz="1200" dirty="0">
                <a:solidFill>
                  <a:schemeClr val="tx1"/>
                </a:solidFill>
                <a:latin typeface="Consolas"/>
                <a:ea typeface="Consolas"/>
                <a:cs typeface="Consolas"/>
                <a:sym typeface="Consolas"/>
              </a:rPr>
              <a:t>/&gt;</a:t>
            </a:r>
          </a:p>
          <a:p>
            <a:pPr marL="457200" lvl="0" indent="0" algn="l" rtl="0">
              <a:spcBef>
                <a:spcPts val="0"/>
              </a:spcBef>
              <a:spcAft>
                <a:spcPts val="0"/>
              </a:spcAft>
              <a:buNone/>
            </a:pPr>
            <a:endParaRPr lang="fr-FR" sz="1200" dirty="0">
              <a:solidFill>
                <a:schemeClr val="tx1"/>
              </a:solidFill>
              <a:latin typeface="Consolas"/>
              <a:ea typeface="Consolas"/>
              <a:cs typeface="Consolas"/>
              <a:sym typeface="Consolas"/>
            </a:endParaRPr>
          </a:p>
          <a:p>
            <a:pPr marL="171450" indent="-171450">
              <a:buFont typeface="Arial" panose="020B0604020202020204" pitchFamily="34" charset="0"/>
              <a:buChar char="•"/>
            </a:pPr>
            <a:endParaRPr lang="fr-FR" dirty="0">
              <a:solidFill>
                <a:schemeClr val="tx1"/>
              </a:solidFill>
            </a:endParaRPr>
          </a:p>
          <a:p>
            <a:pPr marL="171450" indent="-171450">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A21C834C-DFAB-1A58-1CD4-AF490079B15F}"/>
              </a:ext>
            </a:extLst>
          </p:cNvPr>
          <p:cNvSpPr>
            <a:spLocks noGrp="1"/>
          </p:cNvSpPr>
          <p:nvPr>
            <p:ph sz="quarter" idx="15"/>
          </p:nvPr>
        </p:nvSpPr>
        <p:spPr/>
        <p:txBody>
          <a:bodyPr/>
          <a:lstStyle/>
          <a:p>
            <a:r>
              <a:rPr lang="fr-FR" dirty="0"/>
              <a:t>Réaction aux clics sur </a:t>
            </a:r>
            <a:r>
              <a:rPr lang="fr-FR" dirty="0" err="1"/>
              <a:t>ImageView</a:t>
            </a:r>
            <a:endParaRPr lang="fr-FR" dirty="0"/>
          </a:p>
        </p:txBody>
      </p:sp>
      <p:pic>
        <p:nvPicPr>
          <p:cNvPr id="6" name="Google Shape;301;p52">
            <a:extLst>
              <a:ext uri="{FF2B5EF4-FFF2-40B4-BE49-F238E27FC236}">
                <a16:creationId xmlns:a16="http://schemas.microsoft.com/office/drawing/2014/main" id="{D67C26BE-3389-FAE1-0223-F5305744C349}"/>
              </a:ext>
            </a:extLst>
          </p:cNvPr>
          <p:cNvPicPr preferRelativeResize="0"/>
          <p:nvPr/>
        </p:nvPicPr>
        <p:blipFill>
          <a:blip r:embed="rId2">
            <a:alphaModFix/>
          </a:blip>
          <a:stretch>
            <a:fillRect/>
          </a:stretch>
        </p:blipFill>
        <p:spPr>
          <a:xfrm>
            <a:off x="8217509" y="2019009"/>
            <a:ext cx="1917143" cy="1612325"/>
          </a:xfrm>
          <a:prstGeom prst="rect">
            <a:avLst/>
          </a:prstGeom>
          <a:noFill/>
          <a:ln>
            <a:noFill/>
          </a:ln>
        </p:spPr>
      </p:pic>
      <p:sp>
        <p:nvSpPr>
          <p:cNvPr id="8" name="Google Shape;309;p53">
            <a:extLst>
              <a:ext uri="{FF2B5EF4-FFF2-40B4-BE49-F238E27FC236}">
                <a16:creationId xmlns:a16="http://schemas.microsoft.com/office/drawing/2014/main" id="{2AC81BEF-71AC-825C-E170-B4CE6002B4FD}"/>
              </a:ext>
            </a:extLst>
          </p:cNvPr>
          <p:cNvSpPr/>
          <p:nvPr/>
        </p:nvSpPr>
        <p:spPr>
          <a:xfrm>
            <a:off x="5636742" y="4886058"/>
            <a:ext cx="2372700" cy="539100"/>
          </a:xfrm>
          <a:prstGeom prst="roundRect">
            <a:avLst>
              <a:gd name="adj" fmla="val 16667"/>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latin typeface="+mj-lt"/>
                <a:ea typeface="Roboto"/>
                <a:cs typeface="Roboto"/>
                <a:sym typeface="Roboto"/>
              </a:rPr>
              <a:t>android:onClick</a:t>
            </a:r>
            <a:endParaRPr sz="1200">
              <a:latin typeface="+mj-lt"/>
              <a:ea typeface="Consolas"/>
              <a:cs typeface="Consolas"/>
              <a:sym typeface="Consolas"/>
            </a:endParaRPr>
          </a:p>
        </p:txBody>
      </p:sp>
      <p:cxnSp>
        <p:nvCxnSpPr>
          <p:cNvPr id="11" name="Google Shape;310;p53">
            <a:extLst>
              <a:ext uri="{FF2B5EF4-FFF2-40B4-BE49-F238E27FC236}">
                <a16:creationId xmlns:a16="http://schemas.microsoft.com/office/drawing/2014/main" id="{A35A2760-7ED0-3FBF-218D-E545D4AC4831}"/>
              </a:ext>
            </a:extLst>
          </p:cNvPr>
          <p:cNvCxnSpPr>
            <a:stCxn id="8" idx="2"/>
          </p:cNvCxnSpPr>
          <p:nvPr/>
        </p:nvCxnSpPr>
        <p:spPr>
          <a:xfrm rot="5400000">
            <a:off x="5303592" y="4665558"/>
            <a:ext cx="759900" cy="2279100"/>
          </a:xfrm>
          <a:prstGeom prst="bentConnector2">
            <a:avLst/>
          </a:prstGeom>
          <a:noFill/>
          <a:ln w="19050" cap="flat" cmpd="sng">
            <a:solidFill>
              <a:srgbClr val="595959"/>
            </a:solidFill>
            <a:prstDash val="solid"/>
            <a:round/>
            <a:headEnd type="none" w="med" len="med"/>
            <a:tailEnd type="triangle" w="med" len="med"/>
          </a:ln>
        </p:spPr>
      </p:cxnSp>
    </p:spTree>
    <p:extLst>
      <p:ext uri="{BB962C8B-B14F-4D97-AF65-F5344CB8AC3E}">
        <p14:creationId xmlns:p14="http://schemas.microsoft.com/office/powerpoint/2010/main" val="3559343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24E46-8064-2C23-7D34-E5139F0F7F55}"/>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CC8B20F9-CBAC-465C-5AC4-B993B1D4A1C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5" name="Content Placeholder 4">
            <a:extLst>
              <a:ext uri="{FF2B5EF4-FFF2-40B4-BE49-F238E27FC236}">
                <a16:creationId xmlns:a16="http://schemas.microsoft.com/office/drawing/2014/main" id="{F14EB902-5299-AF46-C701-55850D919B66}"/>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Surélevé, circulaire, flottant au-dessus de la mise en page</a:t>
            </a:r>
          </a:p>
          <a:p>
            <a:pPr marL="171450" indent="-171450">
              <a:lnSpc>
                <a:spcPct val="150000"/>
              </a:lnSpc>
              <a:buFont typeface="Arial" panose="020B0604020202020204" pitchFamily="34" charset="0"/>
              <a:buChar char="•"/>
            </a:pPr>
            <a:r>
              <a:rPr lang="fr-FR" dirty="0">
                <a:solidFill>
                  <a:schemeClr val="tx1"/>
                </a:solidFill>
              </a:rPr>
              <a:t>Action primaire ou "promue" pour un écran</a:t>
            </a:r>
          </a:p>
          <a:p>
            <a:pPr marL="171450" indent="-171450">
              <a:lnSpc>
                <a:spcPct val="150000"/>
              </a:lnSpc>
              <a:buFont typeface="Arial" panose="020B0604020202020204" pitchFamily="34" charset="0"/>
              <a:buChar char="•"/>
            </a:pPr>
            <a:r>
              <a:rPr lang="fr-FR" dirty="0">
                <a:solidFill>
                  <a:schemeClr val="tx1"/>
                </a:solidFill>
              </a:rPr>
              <a:t>Une par écran</a:t>
            </a:r>
          </a:p>
          <a:p>
            <a:pPr marL="171450" indent="-171450">
              <a:lnSpc>
                <a:spcPct val="150000"/>
              </a:lnSpc>
              <a:buFont typeface="Arial" panose="020B0604020202020204" pitchFamily="34" charset="0"/>
              <a:buChar char="•"/>
            </a:pPr>
            <a:endParaRPr lang="fr-FR" dirty="0">
              <a:solidFill>
                <a:schemeClr val="tx1"/>
              </a:solidFill>
            </a:endParaRPr>
          </a:p>
          <a:p>
            <a:pPr>
              <a:lnSpc>
                <a:spcPct val="150000"/>
              </a:lnSpc>
            </a:pPr>
            <a:r>
              <a:rPr lang="fr-FR" b="1" dirty="0">
                <a:solidFill>
                  <a:schemeClr val="tx1"/>
                </a:solidFill>
              </a:rPr>
              <a:t>Par exemple :</a:t>
            </a:r>
          </a:p>
          <a:p>
            <a:pPr>
              <a:lnSpc>
                <a:spcPct val="150000"/>
              </a:lnSpc>
            </a:pPr>
            <a:r>
              <a:rPr lang="fr-FR" dirty="0">
                <a:solidFill>
                  <a:schemeClr val="tx1"/>
                </a:solidFill>
              </a:rPr>
              <a:t>Bouton Ajouter un contact dans l'application Contacts</a:t>
            </a:r>
          </a:p>
          <a:p>
            <a:pPr marL="171450" indent="-171450">
              <a:lnSpc>
                <a:spcPct val="150000"/>
              </a:lnSpc>
              <a:buFont typeface="Arial" panose="020B0604020202020204" pitchFamily="34" charset="0"/>
              <a:buChar char="•"/>
            </a:pPr>
            <a:endParaRPr lang="fr-FR" dirty="0">
              <a:solidFill>
                <a:schemeClr val="tx1"/>
              </a:solidFill>
            </a:endParaRPr>
          </a:p>
        </p:txBody>
      </p:sp>
      <p:sp>
        <p:nvSpPr>
          <p:cNvPr id="4" name="Content Placeholder 3">
            <a:extLst>
              <a:ext uri="{FF2B5EF4-FFF2-40B4-BE49-F238E27FC236}">
                <a16:creationId xmlns:a16="http://schemas.microsoft.com/office/drawing/2014/main" id="{DEAE8B48-85CF-20D8-FD67-061935140BFD}"/>
              </a:ext>
            </a:extLst>
          </p:cNvPr>
          <p:cNvSpPr>
            <a:spLocks noGrp="1"/>
          </p:cNvSpPr>
          <p:nvPr>
            <p:ph sz="quarter" idx="13"/>
          </p:nvPr>
        </p:nvSpPr>
        <p:spPr/>
        <p:txBody>
          <a:bodyPr/>
          <a:lstStyle/>
          <a:p>
            <a:r>
              <a:rPr lang="fr-FR" dirty="0"/>
              <a:t>Boutons d'action flottants (FAB)</a:t>
            </a:r>
          </a:p>
        </p:txBody>
      </p:sp>
      <p:pic>
        <p:nvPicPr>
          <p:cNvPr id="8" name="Google Shape;325;p55">
            <a:extLst>
              <a:ext uri="{FF2B5EF4-FFF2-40B4-BE49-F238E27FC236}">
                <a16:creationId xmlns:a16="http://schemas.microsoft.com/office/drawing/2014/main" id="{EB01AC50-F73D-21A5-481A-E4A42168881B}"/>
              </a:ext>
            </a:extLst>
          </p:cNvPr>
          <p:cNvPicPr preferRelativeResize="0">
            <a:picLocks noGrp="1"/>
          </p:cNvPicPr>
          <p:nvPr>
            <p:ph sz="quarter" idx="14"/>
          </p:nvPr>
        </p:nvPicPr>
        <p:blipFill>
          <a:blip r:embed="rId2">
            <a:alphaModFix/>
          </a:blip>
          <a:stretch>
            <a:fillRect/>
          </a:stretch>
        </p:blipFill>
        <p:spPr>
          <a:xfrm>
            <a:off x="7292463" y="1943100"/>
            <a:ext cx="3128400" cy="4514850"/>
          </a:xfrm>
          <a:prstGeom prst="rect">
            <a:avLst/>
          </a:prstGeom>
          <a:noFill/>
          <a:ln w="9525" cap="flat" cmpd="sng">
            <a:solidFill>
              <a:srgbClr val="999999"/>
            </a:solidFill>
            <a:prstDash val="solid"/>
            <a:round/>
            <a:headEnd type="none" w="sm" len="sm"/>
            <a:tailEnd type="none" w="sm" len="sm"/>
          </a:ln>
        </p:spPr>
      </p:pic>
    </p:spTree>
    <p:extLst>
      <p:ext uri="{BB962C8B-B14F-4D97-AF65-F5344CB8AC3E}">
        <p14:creationId xmlns:p14="http://schemas.microsoft.com/office/powerpoint/2010/main" val="2974857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a:p>
            <a:endParaRPr lang="fr-FR" dirty="0"/>
          </a:p>
        </p:txBody>
      </p:sp>
      <p:sp>
        <p:nvSpPr>
          <p:cNvPr id="4" name="Content Placeholder 3">
            <a:extLst>
              <a:ext uri="{FF2B5EF4-FFF2-40B4-BE49-F238E27FC236}">
                <a16:creationId xmlns:a16="http://schemas.microsoft.com/office/drawing/2014/main" id="{C587DC8A-224C-7978-85CE-B61A03D15D09}"/>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Commencer par le modèle d'activité de base ;</a:t>
            </a:r>
          </a:p>
          <a:p>
            <a:pPr marL="171450" indent="-171450">
              <a:lnSpc>
                <a:spcPct val="150000"/>
              </a:lnSpc>
              <a:buFont typeface="Arial" panose="020B0604020202020204" pitchFamily="34" charset="0"/>
              <a:buChar char="•"/>
            </a:pPr>
            <a:r>
              <a:rPr lang="fr-FR" dirty="0" err="1">
                <a:solidFill>
                  <a:schemeClr val="tx1"/>
                </a:solidFill>
              </a:rPr>
              <a:t>Layout</a:t>
            </a:r>
            <a:r>
              <a:rPr lang="fr-FR" dirty="0">
                <a:solidFill>
                  <a:schemeClr val="tx1"/>
                </a:solidFill>
              </a:rPr>
              <a:t>:</a:t>
            </a:r>
            <a:endParaRPr lang="fr-FR" sz="1200" dirty="0">
              <a:solidFill>
                <a:schemeClr val="tx1"/>
              </a:solidFill>
              <a:latin typeface="Consolas"/>
              <a:ea typeface="Consolas"/>
              <a:cs typeface="Consolas"/>
              <a:sym typeface="Consolas"/>
            </a:endParaRPr>
          </a:p>
          <a:p>
            <a:pPr marL="457200" lvl="0" indent="0" algn="l" rtl="0">
              <a:lnSpc>
                <a:spcPct val="100000"/>
              </a:lnSpc>
              <a:spcBef>
                <a:spcPts val="0"/>
              </a:spcBef>
              <a:spcAft>
                <a:spcPts val="0"/>
              </a:spcAft>
              <a:buNone/>
            </a:pPr>
            <a:r>
              <a:rPr lang="fr-FR" sz="1200" dirty="0">
                <a:solidFill>
                  <a:schemeClr val="dk1"/>
                </a:solidFill>
                <a:latin typeface="Consolas"/>
                <a:ea typeface="Consolas"/>
                <a:cs typeface="Consolas"/>
                <a:sym typeface="Consolas"/>
              </a:rPr>
              <a:t>&lt;</a:t>
            </a:r>
            <a:r>
              <a:rPr lang="fr-FR" sz="1200" b="1" dirty="0" err="1">
                <a:solidFill>
                  <a:schemeClr val="dk1"/>
                </a:solidFill>
                <a:latin typeface="Consolas"/>
                <a:ea typeface="Consolas"/>
                <a:cs typeface="Consolas"/>
                <a:sym typeface="Consolas"/>
              </a:rPr>
              <a:t>android.support.design.widget.FloatingActionButton</a:t>
            </a:r>
            <a:endParaRPr lang="fr-FR" sz="1200" b="1" dirty="0">
              <a:solidFill>
                <a:schemeClr val="dk1"/>
              </a:solidFill>
              <a:latin typeface="Consolas"/>
              <a:ea typeface="Consolas"/>
              <a:cs typeface="Consolas"/>
              <a:sym typeface="Consolas"/>
            </a:endParaRPr>
          </a:p>
          <a:p>
            <a:pPr marL="457200" lvl="0" indent="0" algn="l" rtl="0">
              <a:lnSpc>
                <a:spcPct val="10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t>
            </a:r>
            <a:r>
              <a:rPr lang="fr-FR" sz="1200" dirty="0" err="1">
                <a:solidFill>
                  <a:schemeClr val="dk1"/>
                </a:solidFill>
                <a:latin typeface="Consolas"/>
                <a:ea typeface="Consolas"/>
                <a:cs typeface="Consolas"/>
                <a:sym typeface="Consolas"/>
              </a:rPr>
              <a:t>fab</a:t>
            </a:r>
            <a:r>
              <a:rPr lang="fr-FR" sz="1200" dirty="0">
                <a:solidFill>
                  <a:schemeClr val="dk1"/>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android:layout_gravity</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bottom|end</a:t>
            </a:r>
            <a:r>
              <a:rPr lang="fr-FR" sz="1200" dirty="0">
                <a:solidFill>
                  <a:schemeClr val="dk1"/>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android:layout_margin</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dimen</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fab_margin</a:t>
            </a:r>
            <a:r>
              <a:rPr lang="fr-FR" sz="1200" dirty="0">
                <a:solidFill>
                  <a:schemeClr val="dk1"/>
                </a:solidFill>
                <a:latin typeface="Consolas"/>
                <a:ea typeface="Consolas"/>
                <a:cs typeface="Consolas"/>
                <a:sym typeface="Consolas"/>
              </a:rPr>
              <a:t>"</a:t>
            </a:r>
          </a:p>
          <a:p>
            <a:pPr marL="457200" lvl="0" indent="0" algn="l" rtl="0">
              <a:lnSpc>
                <a:spcPct val="10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android:src</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drawable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ic_fab_chat_button_white</a:t>
            </a:r>
            <a:r>
              <a:rPr lang="fr-FR" sz="1200" dirty="0">
                <a:solidFill>
                  <a:schemeClr val="dk1"/>
                </a:solidFill>
                <a:latin typeface="Consolas"/>
                <a:ea typeface="Consolas"/>
                <a:cs typeface="Consolas"/>
                <a:sym typeface="Consolas"/>
              </a:rPr>
              <a:t>" </a:t>
            </a:r>
          </a:p>
          <a:p>
            <a:pPr marL="457200" lvl="0" indent="0" algn="l" rtl="0">
              <a:lnSpc>
                <a:spcPct val="100000"/>
              </a:lnSpc>
              <a:spcBef>
                <a:spcPts val="1000"/>
              </a:spcBef>
              <a:spcAft>
                <a:spcPts val="0"/>
              </a:spcAft>
              <a:buNone/>
            </a:pPr>
            <a:r>
              <a:rPr lang="fr-FR" sz="1200" dirty="0">
                <a:solidFill>
                  <a:schemeClr val="dk1"/>
                </a:solidFill>
                <a:latin typeface="Consolas"/>
                <a:ea typeface="Consolas"/>
                <a:cs typeface="Consolas"/>
                <a:sym typeface="Consolas"/>
              </a:rPr>
              <a:t>        .../&gt;</a:t>
            </a:r>
            <a:endParaRPr lang="fr-FR" sz="1200" dirty="0">
              <a:solidFill>
                <a:schemeClr val="dk1"/>
              </a:solidFill>
              <a:latin typeface="Arial"/>
              <a:ea typeface="Arial"/>
              <a:cs typeface="Arial"/>
              <a:sym typeface="Arial"/>
            </a:endParaRPr>
          </a:p>
          <a:p>
            <a:pPr marL="171450" indent="-171450">
              <a:lnSpc>
                <a:spcPct val="150000"/>
              </a:lnSpc>
              <a:buFont typeface="Arial" panose="020B0604020202020204" pitchFamily="34" charset="0"/>
              <a:buChar char="•"/>
            </a:pPr>
            <a:endParaRPr lang="fr-FR" dirty="0"/>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Utilisation des </a:t>
            </a:r>
            <a:r>
              <a:rPr lang="fr-FR" dirty="0" err="1"/>
              <a:t>FABs</a:t>
            </a:r>
            <a:endParaRPr lang="fr-FR" dirty="0"/>
          </a:p>
        </p:txBody>
      </p:sp>
      <p:sp>
        <p:nvSpPr>
          <p:cNvPr id="7" name="Content Placeholder 6">
            <a:extLst>
              <a:ext uri="{FF2B5EF4-FFF2-40B4-BE49-F238E27FC236}">
                <a16:creationId xmlns:a16="http://schemas.microsoft.com/office/drawing/2014/main" id="{38217824-4FB3-BEE6-C37A-9D6C68B2859C}"/>
              </a:ext>
            </a:extLst>
          </p:cNvPr>
          <p:cNvSpPr>
            <a:spLocks noGrp="1"/>
          </p:cNvSpPr>
          <p:nvPr>
            <p:ph sz="quarter" idx="14"/>
          </p:nvPr>
        </p:nvSpPr>
        <p:spPr/>
        <p:txBody>
          <a:bodyPr/>
          <a:lstStyle/>
          <a:p>
            <a:pPr marL="171450" indent="-171450">
              <a:lnSpc>
                <a:spcPct val="150000"/>
              </a:lnSpc>
              <a:buFont typeface="Arial" panose="020B0604020202020204" pitchFamily="34" charset="0"/>
              <a:buChar char="•"/>
            </a:pPr>
            <a:r>
              <a:rPr lang="fr-FR" dirty="0">
                <a:solidFill>
                  <a:schemeClr val="tx1"/>
                </a:solidFill>
              </a:rPr>
              <a:t>56 x 56 </a:t>
            </a:r>
            <a:r>
              <a:rPr lang="fr-FR" dirty="0" err="1">
                <a:solidFill>
                  <a:schemeClr val="tx1"/>
                </a:solidFill>
              </a:rPr>
              <a:t>dp</a:t>
            </a:r>
            <a:r>
              <a:rPr lang="fr-FR" dirty="0">
                <a:solidFill>
                  <a:schemeClr val="tx1"/>
                </a:solidFill>
              </a:rPr>
              <a:t> par défaut ;</a:t>
            </a:r>
          </a:p>
          <a:p>
            <a:pPr marL="171450" indent="-171450">
              <a:lnSpc>
                <a:spcPct val="150000"/>
              </a:lnSpc>
              <a:buFont typeface="Arial" panose="020B0604020202020204" pitchFamily="34" charset="0"/>
              <a:buChar char="•"/>
            </a:pPr>
            <a:r>
              <a:rPr lang="fr-FR" dirty="0">
                <a:solidFill>
                  <a:schemeClr val="tx1"/>
                </a:solidFill>
              </a:rPr>
              <a:t>Définir la taille mini (30 x 40 </a:t>
            </a:r>
            <a:r>
              <a:rPr lang="fr-FR" dirty="0" err="1">
                <a:solidFill>
                  <a:schemeClr val="tx1"/>
                </a:solidFill>
              </a:rPr>
              <a:t>dp</a:t>
            </a:r>
            <a:r>
              <a:rPr lang="fr-FR" dirty="0">
                <a:solidFill>
                  <a:schemeClr val="tx1"/>
                </a:solidFill>
              </a:rPr>
              <a:t>) avec l'attribut </a:t>
            </a:r>
            <a:r>
              <a:rPr lang="fr-FR" dirty="0" err="1">
                <a:solidFill>
                  <a:schemeClr val="tx1"/>
                </a:solidFill>
              </a:rPr>
              <a:t>app:fabSize</a:t>
            </a:r>
            <a:r>
              <a:rPr lang="fr-FR" dirty="0">
                <a:solidFill>
                  <a:schemeClr val="tx1"/>
                </a:solidFill>
              </a:rPr>
              <a:t> :</a:t>
            </a:r>
          </a:p>
          <a:p>
            <a:pPr marL="628650" lvl="1" indent="-171450">
              <a:lnSpc>
                <a:spcPct val="150000"/>
              </a:lnSpc>
              <a:buFont typeface="Arial" panose="020B0604020202020204" pitchFamily="34" charset="0"/>
              <a:buChar char="•"/>
            </a:pPr>
            <a:r>
              <a:rPr lang="fr-FR" dirty="0" err="1">
                <a:solidFill>
                  <a:schemeClr val="tx1"/>
                </a:solidFill>
              </a:rPr>
              <a:t>app:fabSize</a:t>
            </a:r>
            <a:r>
              <a:rPr lang="fr-FR" dirty="0">
                <a:solidFill>
                  <a:schemeClr val="tx1"/>
                </a:solidFill>
              </a:rPr>
              <a:t>="mini".</a:t>
            </a:r>
          </a:p>
          <a:p>
            <a:pPr marL="171450" indent="-171450">
              <a:lnSpc>
                <a:spcPct val="150000"/>
              </a:lnSpc>
              <a:buFont typeface="Arial" panose="020B0604020202020204" pitchFamily="34" charset="0"/>
              <a:buChar char="•"/>
            </a:pPr>
            <a:r>
              <a:rPr lang="fr-FR" dirty="0">
                <a:solidFill>
                  <a:schemeClr val="tx1"/>
                </a:solidFill>
              </a:rPr>
              <a:t>Définir la taille 56 x 56 </a:t>
            </a:r>
            <a:r>
              <a:rPr lang="fr-FR" dirty="0" err="1">
                <a:solidFill>
                  <a:schemeClr val="tx1"/>
                </a:solidFill>
              </a:rPr>
              <a:t>dp</a:t>
            </a:r>
            <a:r>
              <a:rPr lang="fr-FR" dirty="0">
                <a:solidFill>
                  <a:schemeClr val="tx1"/>
                </a:solidFill>
              </a:rPr>
              <a:t> (par défaut) : </a:t>
            </a:r>
          </a:p>
          <a:p>
            <a:pPr marL="628650" lvl="1" indent="-171450">
              <a:lnSpc>
                <a:spcPct val="150000"/>
              </a:lnSpc>
              <a:buFont typeface="Arial" panose="020B0604020202020204" pitchFamily="34" charset="0"/>
              <a:buChar char="•"/>
            </a:pPr>
            <a:r>
              <a:rPr lang="fr-FR" dirty="0" err="1">
                <a:solidFill>
                  <a:schemeClr val="tx1"/>
                </a:solidFill>
              </a:rPr>
              <a:t>app:fabSize</a:t>
            </a:r>
            <a:r>
              <a:rPr lang="fr-FR" dirty="0">
                <a:solidFill>
                  <a:schemeClr val="tx1"/>
                </a:solidFill>
              </a:rPr>
              <a:t>="normal".</a:t>
            </a:r>
          </a:p>
        </p:txBody>
      </p:sp>
      <p:sp>
        <p:nvSpPr>
          <p:cNvPr id="8" name="Content Placeholder 7">
            <a:extLst>
              <a:ext uri="{FF2B5EF4-FFF2-40B4-BE49-F238E27FC236}">
                <a16:creationId xmlns:a16="http://schemas.microsoft.com/office/drawing/2014/main" id="{4F59E7EF-C4B6-5A84-C504-45E09CD2FF35}"/>
              </a:ext>
            </a:extLst>
          </p:cNvPr>
          <p:cNvSpPr>
            <a:spLocks noGrp="1"/>
          </p:cNvSpPr>
          <p:nvPr>
            <p:ph sz="quarter" idx="15"/>
          </p:nvPr>
        </p:nvSpPr>
        <p:spPr/>
        <p:txBody>
          <a:bodyPr/>
          <a:lstStyle/>
          <a:p>
            <a:r>
              <a:rPr lang="fr-FR" dirty="0"/>
              <a:t>La taille FAB</a:t>
            </a:r>
          </a:p>
        </p:txBody>
      </p:sp>
    </p:spTree>
    <p:extLst>
      <p:ext uri="{BB962C8B-B14F-4D97-AF65-F5344CB8AC3E}">
        <p14:creationId xmlns:p14="http://schemas.microsoft.com/office/powerpoint/2010/main" val="1066346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a:p>
            <a:endParaRPr lang="fr-FR" dirty="0"/>
          </a:p>
        </p:txBody>
      </p:sp>
      <p:sp>
        <p:nvSpPr>
          <p:cNvPr id="4" name="Content Placeholder 3">
            <a:extLst>
              <a:ext uri="{FF2B5EF4-FFF2-40B4-BE49-F238E27FC236}">
                <a16:creationId xmlns:a16="http://schemas.microsoft.com/office/drawing/2014/main" id="{C587DC8A-224C-7978-85CE-B61A03D15D09}"/>
              </a:ext>
            </a:extLst>
          </p:cNvPr>
          <p:cNvSpPr>
            <a:spLocks noGrp="1"/>
          </p:cNvSpPr>
          <p:nvPr>
            <p:ph sz="quarter" idx="12"/>
          </p:nvPr>
        </p:nvSpPr>
        <p:spPr/>
        <p:txBody>
          <a:bodyPr/>
          <a:lstStyle/>
          <a:p>
            <a:pPr>
              <a:lnSpc>
                <a:spcPct val="150000"/>
              </a:lnSpc>
            </a:pPr>
            <a:r>
              <a:rPr lang="fr-FR" dirty="0">
                <a:solidFill>
                  <a:schemeClr val="tx1"/>
                </a:solidFill>
              </a:rPr>
              <a:t>Les gestes tactiles comprennent :</a:t>
            </a:r>
          </a:p>
          <a:p>
            <a:pPr marL="171450" indent="-171450">
              <a:lnSpc>
                <a:spcPct val="150000"/>
              </a:lnSpc>
              <a:buFont typeface="Arial" panose="020B0604020202020204" pitchFamily="34" charset="0"/>
              <a:buChar char="•"/>
            </a:pPr>
            <a:r>
              <a:rPr lang="en-US" dirty="0">
                <a:solidFill>
                  <a:schemeClr val="tx1"/>
                </a:solidFill>
              </a:rPr>
              <a:t>long touch ;</a:t>
            </a:r>
          </a:p>
          <a:p>
            <a:pPr marL="171450" indent="-171450">
              <a:lnSpc>
                <a:spcPct val="150000"/>
              </a:lnSpc>
              <a:buFont typeface="Arial" panose="020B0604020202020204" pitchFamily="34" charset="0"/>
              <a:buChar char="•"/>
            </a:pPr>
            <a:r>
              <a:rPr lang="en-US" dirty="0">
                <a:solidFill>
                  <a:schemeClr val="tx1"/>
                </a:solidFill>
              </a:rPr>
              <a:t>double-tap ;</a:t>
            </a:r>
          </a:p>
          <a:p>
            <a:pPr marL="171450" indent="-171450">
              <a:lnSpc>
                <a:spcPct val="150000"/>
              </a:lnSpc>
              <a:buFont typeface="Arial" panose="020B0604020202020204" pitchFamily="34" charset="0"/>
              <a:buChar char="•"/>
            </a:pPr>
            <a:r>
              <a:rPr lang="en-US" dirty="0">
                <a:solidFill>
                  <a:schemeClr val="tx1"/>
                </a:solidFill>
              </a:rPr>
              <a:t>fling ;</a:t>
            </a:r>
          </a:p>
          <a:p>
            <a:pPr marL="171450" indent="-171450">
              <a:lnSpc>
                <a:spcPct val="150000"/>
              </a:lnSpc>
              <a:buFont typeface="Arial" panose="020B0604020202020204" pitchFamily="34" charset="0"/>
              <a:buChar char="•"/>
            </a:pPr>
            <a:r>
              <a:rPr lang="en-US" dirty="0">
                <a:solidFill>
                  <a:schemeClr val="tx1"/>
                </a:solidFill>
              </a:rPr>
              <a:t>drag ;</a:t>
            </a:r>
          </a:p>
          <a:p>
            <a:pPr marL="171450" indent="-171450">
              <a:lnSpc>
                <a:spcPct val="150000"/>
              </a:lnSpc>
              <a:buFont typeface="Arial" panose="020B0604020202020204" pitchFamily="34" charset="0"/>
              <a:buChar char="•"/>
            </a:pPr>
            <a:r>
              <a:rPr lang="en-US" dirty="0">
                <a:solidFill>
                  <a:schemeClr val="tx1"/>
                </a:solidFill>
              </a:rPr>
              <a:t>scroll ;</a:t>
            </a:r>
          </a:p>
          <a:p>
            <a:pPr marL="171450" indent="-171450">
              <a:lnSpc>
                <a:spcPct val="150000"/>
              </a:lnSpc>
              <a:buFont typeface="Arial" panose="020B0604020202020204" pitchFamily="34" charset="0"/>
              <a:buChar char="•"/>
            </a:pPr>
            <a:r>
              <a:rPr lang="en-US" dirty="0">
                <a:solidFill>
                  <a:schemeClr val="tx1"/>
                </a:solidFill>
              </a:rPr>
              <a:t>Pinch.</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Gestes tactiles</a:t>
            </a:r>
          </a:p>
        </p:txBody>
      </p:sp>
      <p:sp>
        <p:nvSpPr>
          <p:cNvPr id="8" name="Content Placeholder 7">
            <a:extLst>
              <a:ext uri="{FF2B5EF4-FFF2-40B4-BE49-F238E27FC236}">
                <a16:creationId xmlns:a16="http://schemas.microsoft.com/office/drawing/2014/main" id="{2374C041-406C-00A9-6B7F-D0915EF9A6C1}"/>
              </a:ext>
            </a:extLst>
          </p:cNvPr>
          <p:cNvSpPr>
            <a:spLocks noGrp="1"/>
          </p:cNvSpPr>
          <p:nvPr>
            <p:ph sz="quarter" idx="14"/>
          </p:nvPr>
        </p:nvSpPr>
        <p:spPr/>
        <p:txBody>
          <a:bodyPr/>
          <a:lstStyle/>
          <a:p>
            <a:pPr>
              <a:lnSpc>
                <a:spcPct val="200000"/>
              </a:lnSpc>
            </a:pPr>
            <a:r>
              <a:rPr lang="fr-FR" dirty="0">
                <a:solidFill>
                  <a:schemeClr val="tx1"/>
                </a:solidFill>
              </a:rPr>
              <a:t>Des classes et des méthodes sont disponibles pour faciliter la gestion des gestes.</a:t>
            </a:r>
          </a:p>
          <a:p>
            <a:pPr marL="171450" indent="-171450">
              <a:lnSpc>
                <a:spcPct val="200000"/>
              </a:lnSpc>
              <a:buFont typeface="Arial" panose="020B0604020202020204" pitchFamily="34" charset="0"/>
              <a:buChar char="•"/>
            </a:pPr>
            <a:r>
              <a:rPr lang="fr-FR" dirty="0">
                <a:solidFill>
                  <a:schemeClr val="tx1"/>
                </a:solidFill>
              </a:rPr>
              <a:t>Classe </a:t>
            </a:r>
            <a:r>
              <a:rPr lang="fr-FR" dirty="0" err="1">
                <a:solidFill>
                  <a:schemeClr val="tx1"/>
                </a:solidFill>
              </a:rPr>
              <a:t>GestureDetectorCompat</a:t>
            </a:r>
            <a:r>
              <a:rPr lang="fr-FR" dirty="0">
                <a:solidFill>
                  <a:schemeClr val="tx1"/>
                </a:solidFill>
              </a:rPr>
              <a:t> pour les gestes courants ;</a:t>
            </a:r>
          </a:p>
          <a:p>
            <a:pPr marL="171450" indent="-171450">
              <a:lnSpc>
                <a:spcPct val="200000"/>
              </a:lnSpc>
              <a:buFont typeface="Arial" panose="020B0604020202020204" pitchFamily="34" charset="0"/>
              <a:buChar char="•"/>
            </a:pPr>
            <a:r>
              <a:rPr lang="fr-FR" dirty="0">
                <a:solidFill>
                  <a:schemeClr val="tx1"/>
                </a:solidFill>
              </a:rPr>
              <a:t>Classe </a:t>
            </a:r>
            <a:r>
              <a:rPr lang="fr-FR" dirty="0" err="1">
                <a:solidFill>
                  <a:schemeClr val="tx1"/>
                </a:solidFill>
              </a:rPr>
              <a:t>MotionEvent</a:t>
            </a:r>
            <a:r>
              <a:rPr lang="fr-FR" dirty="0">
                <a:solidFill>
                  <a:schemeClr val="tx1"/>
                </a:solidFill>
              </a:rPr>
              <a:t> pour les événements de mouvement.</a:t>
            </a:r>
          </a:p>
          <a:p>
            <a:pPr>
              <a:lnSpc>
                <a:spcPct val="200000"/>
              </a:lnSpc>
            </a:pPr>
            <a:endParaRPr lang="fr-FR" dirty="0">
              <a:solidFill>
                <a:schemeClr val="tx1"/>
              </a:solidFill>
            </a:endParaRPr>
          </a:p>
        </p:txBody>
      </p:sp>
      <p:sp>
        <p:nvSpPr>
          <p:cNvPr id="9" name="Content Placeholder 8">
            <a:extLst>
              <a:ext uri="{FF2B5EF4-FFF2-40B4-BE49-F238E27FC236}">
                <a16:creationId xmlns:a16="http://schemas.microsoft.com/office/drawing/2014/main" id="{E8EE25E3-97ED-45A4-3378-78400A0EE9C7}"/>
              </a:ext>
            </a:extLst>
          </p:cNvPr>
          <p:cNvSpPr>
            <a:spLocks noGrp="1"/>
          </p:cNvSpPr>
          <p:nvPr>
            <p:ph sz="quarter" idx="15"/>
          </p:nvPr>
        </p:nvSpPr>
        <p:spPr/>
        <p:txBody>
          <a:bodyPr/>
          <a:lstStyle/>
          <a:p>
            <a:r>
              <a:rPr lang="fr-FR" dirty="0"/>
              <a:t>Détecter les gestes</a:t>
            </a:r>
          </a:p>
        </p:txBody>
      </p:sp>
      <p:grpSp>
        <p:nvGrpSpPr>
          <p:cNvPr id="6" name="Groupe 9">
            <a:extLst>
              <a:ext uri="{FF2B5EF4-FFF2-40B4-BE49-F238E27FC236}">
                <a16:creationId xmlns:a16="http://schemas.microsoft.com/office/drawing/2014/main" id="{AB7BE822-4F36-1E5B-384D-BBABC2EEB0DE}"/>
              </a:ext>
            </a:extLst>
          </p:cNvPr>
          <p:cNvGrpSpPr/>
          <p:nvPr/>
        </p:nvGrpSpPr>
        <p:grpSpPr>
          <a:xfrm>
            <a:off x="719999" y="4921629"/>
            <a:ext cx="4861935" cy="1186206"/>
            <a:chOff x="1779843" y="3179058"/>
            <a:chExt cx="4824054" cy="1106281"/>
          </a:xfrm>
        </p:grpSpPr>
        <p:grpSp>
          <p:nvGrpSpPr>
            <p:cNvPr id="10" name="Groupe 10">
              <a:extLst>
                <a:ext uri="{FF2B5EF4-FFF2-40B4-BE49-F238E27FC236}">
                  <a16:creationId xmlns:a16="http://schemas.microsoft.com/office/drawing/2014/main" id="{981AC469-A150-589A-7646-2AFF0815A709}"/>
                </a:ext>
              </a:extLst>
            </p:cNvPr>
            <p:cNvGrpSpPr/>
            <p:nvPr/>
          </p:nvGrpSpPr>
          <p:grpSpPr>
            <a:xfrm>
              <a:off x="1779843" y="3179058"/>
              <a:ext cx="4824054" cy="1106281"/>
              <a:chOff x="1779843" y="3179058"/>
              <a:chExt cx="4824054" cy="1106281"/>
            </a:xfrm>
          </p:grpSpPr>
          <p:sp>
            <p:nvSpPr>
              <p:cNvPr id="12" name="Forme libre : forme 12">
                <a:extLst>
                  <a:ext uri="{FF2B5EF4-FFF2-40B4-BE49-F238E27FC236}">
                    <a16:creationId xmlns:a16="http://schemas.microsoft.com/office/drawing/2014/main" id="{C32DB4DE-9471-39FC-4256-3D5772437E15}"/>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13" name="Forme libre : forme 13">
                <a:extLst>
                  <a:ext uri="{FF2B5EF4-FFF2-40B4-BE49-F238E27FC236}">
                    <a16:creationId xmlns:a16="http://schemas.microsoft.com/office/drawing/2014/main" id="{BCF21E17-E2B2-952D-CAB9-2657C6AD7042}"/>
                  </a:ext>
                </a:extLst>
              </p:cNvPr>
              <p:cNvSpPr/>
              <p:nvPr/>
            </p:nvSpPr>
            <p:spPr>
              <a:xfrm>
                <a:off x="2131876" y="3565339"/>
                <a:ext cx="4472021" cy="720000"/>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Ne pas dépendre des gestes tactiles pour le comportement de base de l'application !</a:t>
                </a:r>
              </a:p>
            </p:txBody>
          </p:sp>
          <p:sp>
            <p:nvSpPr>
              <p:cNvPr id="14" name="Rectangle 13">
                <a:extLst>
                  <a:ext uri="{FF2B5EF4-FFF2-40B4-BE49-F238E27FC236}">
                    <a16:creationId xmlns:a16="http://schemas.microsoft.com/office/drawing/2014/main" id="{EC120430-A050-0EC4-42A5-EE7492108E21}"/>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11" name="Graphique 11">
              <a:extLst>
                <a:ext uri="{FF2B5EF4-FFF2-40B4-BE49-F238E27FC236}">
                  <a16:creationId xmlns:a16="http://schemas.microsoft.com/office/drawing/2014/main" id="{B1EA18DC-A66C-AFB4-ADD5-4353BFEE25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3555127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a:p>
            <a:endParaRPr lang="fr-FR" dirty="0"/>
          </a:p>
        </p:txBody>
      </p:sp>
      <p:sp>
        <p:nvSpPr>
          <p:cNvPr id="4" name="Content Placeholder 3">
            <a:extLst>
              <a:ext uri="{FF2B5EF4-FFF2-40B4-BE49-F238E27FC236}">
                <a16:creationId xmlns:a16="http://schemas.microsoft.com/office/drawing/2014/main" id="{C587DC8A-224C-7978-85CE-B61A03D15D09}"/>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Recueillir des données sur les événements tactiles ;</a:t>
            </a:r>
          </a:p>
          <a:p>
            <a:pPr marL="171450" indent="-171450">
              <a:lnSpc>
                <a:spcPct val="150000"/>
              </a:lnSpc>
              <a:buFont typeface="Arial" panose="020B0604020202020204" pitchFamily="34" charset="0"/>
              <a:buChar char="•"/>
            </a:pPr>
            <a:r>
              <a:rPr lang="fr-FR" dirty="0">
                <a:solidFill>
                  <a:schemeClr val="tx1"/>
                </a:solidFill>
              </a:rPr>
              <a:t>Interpréter les données pour voir si elles répondent aux critères de l'un des gestes pris en charge par l'application.</a:t>
            </a:r>
          </a:p>
          <a:p>
            <a:pPr>
              <a:lnSpc>
                <a:spcPct val="150000"/>
              </a:lnSpc>
            </a:pPr>
            <a:r>
              <a:rPr lang="fr-FR" dirty="0">
                <a:solidFill>
                  <a:schemeClr val="tx1"/>
                </a:solidFill>
              </a:rPr>
              <a:t>Pour en savoir plus sur la gestion des gestes, consulter la documentation destinée aux </a:t>
            </a:r>
            <a:r>
              <a:rPr lang="fr-FR" dirty="0">
                <a:hlinkClick r:id="rId2"/>
              </a:rPr>
              <a:t>développeurs Android</a:t>
            </a:r>
            <a:r>
              <a:rPr lang="fr-FR" dirty="0"/>
              <a:t>.</a:t>
            </a:r>
          </a:p>
          <a:p>
            <a:pPr marL="171450" indent="-171450">
              <a:lnSpc>
                <a:spcPct val="150000"/>
              </a:lnSpc>
              <a:buFont typeface="Arial" panose="020B0604020202020204" pitchFamily="34" charset="0"/>
              <a:buChar char="•"/>
            </a:pPr>
            <a:endParaRPr lang="fr-FR" dirty="0"/>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Détection de tous les types de gestes</a:t>
            </a:r>
          </a:p>
        </p:txBody>
      </p:sp>
    </p:spTree>
    <p:extLst>
      <p:ext uri="{BB962C8B-B14F-4D97-AF65-F5344CB8AC3E}">
        <p14:creationId xmlns:p14="http://schemas.microsoft.com/office/powerpoint/2010/main" val="332080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Menus et pickers</a:t>
            </a:r>
            <a:endParaRPr lang="fr-FR" sz="1600" b="1" dirty="0">
              <a:solidFill>
                <a:srgbClr val="007842"/>
              </a:solidFill>
              <a:latin typeface="Calibri" panose="020F0502020204030204" pitchFamily="34" charset="0"/>
            </a:endParaRPr>
          </a:p>
          <a:p>
            <a:endParaRPr lang="fr-FR" dirty="0"/>
          </a:p>
        </p:txBody>
      </p:sp>
      <p:sp>
        <p:nvSpPr>
          <p:cNvPr id="4" name="Content Placeholder 3">
            <a:extLst>
              <a:ext uri="{FF2B5EF4-FFF2-40B4-BE49-F238E27FC236}">
                <a16:creationId xmlns:a16="http://schemas.microsoft.com/office/drawing/2014/main" id="{C587DC8A-224C-7978-85CE-B61A03D15D09}"/>
              </a:ext>
            </a:extLst>
          </p:cNvPr>
          <p:cNvSpPr>
            <a:spLocks noGrp="1"/>
          </p:cNvSpPr>
          <p:nvPr>
            <p:ph sz="quarter" idx="12"/>
          </p:nvPr>
        </p:nvSpPr>
        <p:spPr/>
        <p:txBody>
          <a:bodyPr/>
          <a:lstStyle/>
          <a:p>
            <a:pPr marL="228600" indent="-228600">
              <a:lnSpc>
                <a:spcPct val="150000"/>
              </a:lnSpc>
              <a:buFont typeface="+mj-lt"/>
              <a:buAutoNum type="arabicPeriod"/>
            </a:pPr>
            <a:r>
              <a:rPr lang="fr-FR" dirty="0">
                <a:solidFill>
                  <a:schemeClr val="tx1"/>
                </a:solidFill>
              </a:rPr>
              <a:t>Barre d'applications avec menu d'options ;</a:t>
            </a:r>
          </a:p>
          <a:p>
            <a:pPr marL="228600" indent="-228600">
              <a:lnSpc>
                <a:spcPct val="150000"/>
              </a:lnSpc>
              <a:buFont typeface="+mj-lt"/>
              <a:buAutoNum type="arabicPeriod"/>
            </a:pPr>
            <a:r>
              <a:rPr lang="fr-FR" dirty="0">
                <a:solidFill>
                  <a:schemeClr val="tx1"/>
                </a:solidFill>
              </a:rPr>
              <a:t>Menu contextuel ;</a:t>
            </a:r>
          </a:p>
          <a:p>
            <a:pPr marL="228600" indent="-228600">
              <a:lnSpc>
                <a:spcPct val="150000"/>
              </a:lnSpc>
              <a:buFont typeface="+mj-lt"/>
              <a:buAutoNum type="arabicPeriod"/>
            </a:pPr>
            <a:r>
              <a:rPr lang="fr-FR" dirty="0">
                <a:solidFill>
                  <a:schemeClr val="tx1"/>
                </a:solidFill>
              </a:rPr>
              <a:t>Barre d'action contextuelle ;</a:t>
            </a:r>
          </a:p>
          <a:p>
            <a:pPr marL="228600" indent="-228600">
              <a:lnSpc>
                <a:spcPct val="150000"/>
              </a:lnSpc>
              <a:buFont typeface="+mj-lt"/>
              <a:buAutoNum type="arabicPeriod"/>
            </a:pPr>
            <a:r>
              <a:rPr lang="fr-FR" dirty="0">
                <a:solidFill>
                  <a:schemeClr val="tx1"/>
                </a:solidFill>
              </a:rPr>
              <a:t>Menu contextuel.</a:t>
            </a: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Types des Menus</a:t>
            </a:r>
          </a:p>
        </p:txBody>
      </p:sp>
      <p:sp>
        <p:nvSpPr>
          <p:cNvPr id="9" name="Content Placeholder 8">
            <a:extLst>
              <a:ext uri="{FF2B5EF4-FFF2-40B4-BE49-F238E27FC236}">
                <a16:creationId xmlns:a16="http://schemas.microsoft.com/office/drawing/2014/main" id="{EEC5DBCE-8D65-1B1C-7132-F61AC13BFB63}"/>
              </a:ext>
            </a:extLst>
          </p:cNvPr>
          <p:cNvSpPr>
            <a:spLocks noGrp="1"/>
          </p:cNvSpPr>
          <p:nvPr>
            <p:ph sz="quarter" idx="14"/>
          </p:nvPr>
        </p:nvSpPr>
        <p:spPr/>
        <p:txBody>
          <a:bodyPr/>
          <a:lstStyle/>
          <a:p>
            <a:pPr marL="228600" indent="-228600">
              <a:lnSpc>
                <a:spcPct val="150000"/>
              </a:lnSpc>
              <a:buFont typeface="+mj-lt"/>
              <a:buAutoNum type="arabicPeriod"/>
            </a:pPr>
            <a:r>
              <a:rPr lang="en-US" dirty="0">
                <a:solidFill>
                  <a:schemeClr val="tx1"/>
                </a:solidFill>
              </a:rPr>
              <a:t>Alert dialog ;</a:t>
            </a:r>
          </a:p>
          <a:p>
            <a:pPr marL="228600" indent="-228600">
              <a:lnSpc>
                <a:spcPct val="150000"/>
              </a:lnSpc>
              <a:buFont typeface="+mj-lt"/>
              <a:buAutoNum type="arabicPeriod"/>
            </a:pPr>
            <a:r>
              <a:rPr lang="en-US" dirty="0">
                <a:solidFill>
                  <a:schemeClr val="tx1"/>
                </a:solidFill>
              </a:rPr>
              <a:t>Date picker ;</a:t>
            </a:r>
          </a:p>
          <a:p>
            <a:pPr marL="228600" indent="-228600">
              <a:lnSpc>
                <a:spcPct val="150000"/>
              </a:lnSpc>
              <a:buFont typeface="+mj-lt"/>
              <a:buAutoNum type="arabicPeriod"/>
            </a:pPr>
            <a:r>
              <a:rPr lang="en-US" dirty="0">
                <a:solidFill>
                  <a:schemeClr val="tx1"/>
                </a:solidFill>
              </a:rPr>
              <a:t>Time picker.</a:t>
            </a:r>
          </a:p>
          <a:p>
            <a:pPr marL="228600" indent="-228600">
              <a:lnSpc>
                <a:spcPct val="150000"/>
              </a:lnSpc>
              <a:buFont typeface="+mj-lt"/>
              <a:buAutoNum type="arabicPeriod"/>
            </a:pPr>
            <a:endParaRPr lang="fr-FR" dirty="0">
              <a:solidFill>
                <a:schemeClr val="tx1"/>
              </a:solidFill>
            </a:endParaRPr>
          </a:p>
        </p:txBody>
      </p:sp>
      <p:sp>
        <p:nvSpPr>
          <p:cNvPr id="10" name="Content Placeholder 9">
            <a:extLst>
              <a:ext uri="{FF2B5EF4-FFF2-40B4-BE49-F238E27FC236}">
                <a16:creationId xmlns:a16="http://schemas.microsoft.com/office/drawing/2014/main" id="{AD411151-FC82-8D32-4175-FE7C23766083}"/>
              </a:ext>
            </a:extLst>
          </p:cNvPr>
          <p:cNvSpPr>
            <a:spLocks noGrp="1"/>
          </p:cNvSpPr>
          <p:nvPr>
            <p:ph sz="quarter" idx="15"/>
          </p:nvPr>
        </p:nvSpPr>
        <p:spPr/>
        <p:txBody>
          <a:bodyPr/>
          <a:lstStyle/>
          <a:p>
            <a:r>
              <a:rPr lang="en" dirty="0"/>
              <a:t>Dialogs et pickers</a:t>
            </a:r>
            <a:endParaRPr lang="fr-FR" dirty="0"/>
          </a:p>
        </p:txBody>
      </p:sp>
      <p:pic>
        <p:nvPicPr>
          <p:cNvPr id="8" name="Google Shape;503;p96">
            <a:extLst>
              <a:ext uri="{FF2B5EF4-FFF2-40B4-BE49-F238E27FC236}">
                <a16:creationId xmlns:a16="http://schemas.microsoft.com/office/drawing/2014/main" id="{65040411-855E-BF83-4BE4-A7908EB5F279}"/>
              </a:ext>
            </a:extLst>
          </p:cNvPr>
          <p:cNvPicPr preferRelativeResize="0"/>
          <p:nvPr/>
        </p:nvPicPr>
        <p:blipFill>
          <a:blip r:embed="rId2">
            <a:alphaModFix/>
          </a:blip>
          <a:stretch>
            <a:fillRect/>
          </a:stretch>
        </p:blipFill>
        <p:spPr>
          <a:xfrm>
            <a:off x="719999" y="3560084"/>
            <a:ext cx="5094850" cy="2691100"/>
          </a:xfrm>
          <a:prstGeom prst="rect">
            <a:avLst/>
          </a:prstGeom>
          <a:noFill/>
          <a:ln>
            <a:noFill/>
          </a:ln>
        </p:spPr>
      </p:pic>
      <p:grpSp>
        <p:nvGrpSpPr>
          <p:cNvPr id="19" name="Group 18">
            <a:extLst>
              <a:ext uri="{FF2B5EF4-FFF2-40B4-BE49-F238E27FC236}">
                <a16:creationId xmlns:a16="http://schemas.microsoft.com/office/drawing/2014/main" id="{806B7BD3-E8C5-5860-7BD2-FAB7E21B26F6}"/>
              </a:ext>
            </a:extLst>
          </p:cNvPr>
          <p:cNvGrpSpPr/>
          <p:nvPr/>
        </p:nvGrpSpPr>
        <p:grpSpPr>
          <a:xfrm>
            <a:off x="6246576" y="3560084"/>
            <a:ext cx="5220000" cy="2691100"/>
            <a:chOff x="3005725" y="994391"/>
            <a:chExt cx="5949850" cy="3476149"/>
          </a:xfrm>
        </p:grpSpPr>
        <p:pic>
          <p:nvPicPr>
            <p:cNvPr id="12" name="Google Shape;511;p97">
              <a:extLst>
                <a:ext uri="{FF2B5EF4-FFF2-40B4-BE49-F238E27FC236}">
                  <a16:creationId xmlns:a16="http://schemas.microsoft.com/office/drawing/2014/main" id="{A778FD34-CBD3-2FBC-F3BF-053812A719CA}"/>
                </a:ext>
              </a:extLst>
            </p:cNvPr>
            <p:cNvPicPr preferRelativeResize="0"/>
            <p:nvPr/>
          </p:nvPicPr>
          <p:blipFill>
            <a:blip r:embed="rId3">
              <a:alphaModFix/>
            </a:blip>
            <a:stretch>
              <a:fillRect/>
            </a:stretch>
          </p:blipFill>
          <p:spPr>
            <a:xfrm>
              <a:off x="3005725" y="994391"/>
              <a:ext cx="5949850" cy="3346800"/>
            </a:xfrm>
            <a:prstGeom prst="rect">
              <a:avLst/>
            </a:prstGeom>
            <a:noFill/>
            <a:ln>
              <a:noFill/>
            </a:ln>
          </p:spPr>
        </p:pic>
        <p:sp>
          <p:nvSpPr>
            <p:cNvPr id="13" name="Google Shape;514;p97">
              <a:extLst>
                <a:ext uri="{FF2B5EF4-FFF2-40B4-BE49-F238E27FC236}">
                  <a16:creationId xmlns:a16="http://schemas.microsoft.com/office/drawing/2014/main" id="{F6DFCED0-21FA-FB88-0135-2B516CB6AEB6}"/>
                </a:ext>
              </a:extLst>
            </p:cNvPr>
            <p:cNvSpPr/>
            <p:nvPr/>
          </p:nvSpPr>
          <p:spPr>
            <a:xfrm>
              <a:off x="3756800" y="4099140"/>
              <a:ext cx="371400" cy="3714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1</a:t>
              </a:r>
              <a:endParaRPr b="1">
                <a:solidFill>
                  <a:srgbClr val="FFFFFF"/>
                </a:solidFill>
              </a:endParaRPr>
            </a:p>
          </p:txBody>
        </p:sp>
        <p:cxnSp>
          <p:nvCxnSpPr>
            <p:cNvPr id="14" name="Google Shape;515;p97">
              <a:extLst>
                <a:ext uri="{FF2B5EF4-FFF2-40B4-BE49-F238E27FC236}">
                  <a16:creationId xmlns:a16="http://schemas.microsoft.com/office/drawing/2014/main" id="{F1FCC818-39B0-CDB6-5DE0-7A7859168B1E}"/>
                </a:ext>
              </a:extLst>
            </p:cNvPr>
            <p:cNvCxnSpPr>
              <a:endCxn id="13" idx="0"/>
            </p:cNvCxnSpPr>
            <p:nvPr/>
          </p:nvCxnSpPr>
          <p:spPr>
            <a:xfrm>
              <a:off x="3942500" y="3456840"/>
              <a:ext cx="0" cy="642300"/>
            </a:xfrm>
            <a:prstGeom prst="straightConnector1">
              <a:avLst/>
            </a:prstGeom>
            <a:noFill/>
            <a:ln w="38100" cap="flat" cmpd="sng">
              <a:solidFill>
                <a:srgbClr val="CC0000"/>
              </a:solidFill>
              <a:prstDash val="solid"/>
              <a:round/>
              <a:headEnd type="none" w="med" len="med"/>
              <a:tailEnd type="none" w="med" len="med"/>
            </a:ln>
          </p:spPr>
        </p:cxnSp>
        <p:sp>
          <p:nvSpPr>
            <p:cNvPr id="15" name="Google Shape;516;p97">
              <a:extLst>
                <a:ext uri="{FF2B5EF4-FFF2-40B4-BE49-F238E27FC236}">
                  <a16:creationId xmlns:a16="http://schemas.microsoft.com/office/drawing/2014/main" id="{ACF51B93-C7FA-88D5-E804-A32676963E97}"/>
                </a:ext>
              </a:extLst>
            </p:cNvPr>
            <p:cNvSpPr/>
            <p:nvPr/>
          </p:nvSpPr>
          <p:spPr>
            <a:xfrm>
              <a:off x="5665925" y="4099140"/>
              <a:ext cx="371400" cy="3714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2</a:t>
              </a:r>
              <a:endParaRPr b="1">
                <a:solidFill>
                  <a:srgbClr val="FFFFFF"/>
                </a:solidFill>
              </a:endParaRPr>
            </a:p>
          </p:txBody>
        </p:sp>
        <p:cxnSp>
          <p:nvCxnSpPr>
            <p:cNvPr id="16" name="Google Shape;517;p97">
              <a:extLst>
                <a:ext uri="{FF2B5EF4-FFF2-40B4-BE49-F238E27FC236}">
                  <a16:creationId xmlns:a16="http://schemas.microsoft.com/office/drawing/2014/main" id="{F208E771-2036-2B00-738E-2CFF8268D3D4}"/>
                </a:ext>
              </a:extLst>
            </p:cNvPr>
            <p:cNvCxnSpPr>
              <a:endCxn id="15" idx="0"/>
            </p:cNvCxnSpPr>
            <p:nvPr/>
          </p:nvCxnSpPr>
          <p:spPr>
            <a:xfrm>
              <a:off x="5851625" y="3947940"/>
              <a:ext cx="0" cy="151200"/>
            </a:xfrm>
            <a:prstGeom prst="straightConnector1">
              <a:avLst/>
            </a:prstGeom>
            <a:noFill/>
            <a:ln w="38100" cap="flat" cmpd="sng">
              <a:solidFill>
                <a:srgbClr val="CC0000"/>
              </a:solidFill>
              <a:prstDash val="solid"/>
              <a:round/>
              <a:headEnd type="none" w="med" len="med"/>
              <a:tailEnd type="none" w="med" len="med"/>
            </a:ln>
          </p:spPr>
        </p:cxnSp>
        <p:sp>
          <p:nvSpPr>
            <p:cNvPr id="17" name="Google Shape;518;p97">
              <a:extLst>
                <a:ext uri="{FF2B5EF4-FFF2-40B4-BE49-F238E27FC236}">
                  <a16:creationId xmlns:a16="http://schemas.microsoft.com/office/drawing/2014/main" id="{D5EE8A45-8AF1-4D3D-7871-ED242A8E41AA}"/>
                </a:ext>
              </a:extLst>
            </p:cNvPr>
            <p:cNvSpPr/>
            <p:nvPr/>
          </p:nvSpPr>
          <p:spPr>
            <a:xfrm>
              <a:off x="7575050" y="4099140"/>
              <a:ext cx="371400" cy="371400"/>
            </a:xfrm>
            <a:prstGeom prst="ellipse">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3</a:t>
              </a:r>
              <a:endParaRPr b="1">
                <a:solidFill>
                  <a:srgbClr val="FFFFFF"/>
                </a:solidFill>
              </a:endParaRPr>
            </a:p>
          </p:txBody>
        </p:sp>
        <p:cxnSp>
          <p:nvCxnSpPr>
            <p:cNvPr id="18" name="Google Shape;519;p97">
              <a:extLst>
                <a:ext uri="{FF2B5EF4-FFF2-40B4-BE49-F238E27FC236}">
                  <a16:creationId xmlns:a16="http://schemas.microsoft.com/office/drawing/2014/main" id="{73105703-9716-6317-D723-6F9F77F803EB}"/>
                </a:ext>
              </a:extLst>
            </p:cNvPr>
            <p:cNvCxnSpPr>
              <a:endCxn id="17" idx="0"/>
            </p:cNvCxnSpPr>
            <p:nvPr/>
          </p:nvCxnSpPr>
          <p:spPr>
            <a:xfrm>
              <a:off x="7760750" y="3456840"/>
              <a:ext cx="0" cy="642300"/>
            </a:xfrm>
            <a:prstGeom prst="straightConnector1">
              <a:avLst/>
            </a:prstGeom>
            <a:noFill/>
            <a:ln w="38100" cap="flat" cmpd="sng">
              <a:solidFill>
                <a:srgbClr val="CC0000"/>
              </a:solidFill>
              <a:prstDash val="solid"/>
              <a:round/>
              <a:headEnd type="none" w="med" len="med"/>
              <a:tailEnd type="none" w="med" len="med"/>
            </a:ln>
          </p:spPr>
        </p:cxnSp>
      </p:grpSp>
    </p:spTree>
    <p:extLst>
      <p:ext uri="{BB962C8B-B14F-4D97-AF65-F5344CB8AC3E}">
        <p14:creationId xmlns:p14="http://schemas.microsoft.com/office/powerpoint/2010/main" val="761459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Barre d'application avec menu d'options</a:t>
            </a:r>
            <a:endParaRPr lang="fr-FR" sz="1600" b="1" dirty="0">
              <a:solidFill>
                <a:srgbClr val="007842"/>
              </a:solidFill>
              <a:latin typeface="Calibri" panose="020F0502020204030204" pitchFamily="34" charset="0"/>
            </a:endParaRPr>
          </a:p>
          <a:p>
            <a:endParaRPr lang="fr-FR" dirty="0"/>
          </a:p>
        </p:txBody>
      </p:sp>
      <p:sp>
        <p:nvSpPr>
          <p:cNvPr id="4" name="Content Placeholder 3">
            <a:extLst>
              <a:ext uri="{FF2B5EF4-FFF2-40B4-BE49-F238E27FC236}">
                <a16:creationId xmlns:a16="http://schemas.microsoft.com/office/drawing/2014/main" id="{C587DC8A-224C-7978-85CE-B61A03D15D09}"/>
              </a:ext>
            </a:extLst>
          </p:cNvPr>
          <p:cNvSpPr>
            <a:spLocks noGrp="1"/>
          </p:cNvSpPr>
          <p:nvPr>
            <p:ph sz="quarter" idx="12"/>
          </p:nvPr>
        </p:nvSpPr>
        <p:spPr/>
        <p:txBody>
          <a:bodyPr/>
          <a:lstStyle/>
          <a:p>
            <a:pPr>
              <a:lnSpc>
                <a:spcPct val="150000"/>
              </a:lnSpc>
            </a:pPr>
            <a:r>
              <a:rPr lang="fr-FR" dirty="0">
                <a:solidFill>
                  <a:schemeClr val="tx1"/>
                </a:solidFill>
              </a:rPr>
              <a:t>Barre en haut de chaque écran - identique pour tous les appareils (en général)</a:t>
            </a:r>
          </a:p>
          <a:p>
            <a:pPr marL="228600" indent="-228600">
              <a:lnSpc>
                <a:spcPct val="150000"/>
              </a:lnSpc>
              <a:buFont typeface="+mj-lt"/>
              <a:buAutoNum type="arabicPeriod"/>
            </a:pPr>
            <a:r>
              <a:rPr lang="fr-FR" dirty="0">
                <a:solidFill>
                  <a:schemeClr val="tx1"/>
                </a:solidFill>
              </a:rPr>
              <a:t>Icône Nav pour ouvrir le volet de navigation ;</a:t>
            </a:r>
          </a:p>
          <a:p>
            <a:pPr marL="228600" indent="-228600">
              <a:lnSpc>
                <a:spcPct val="150000"/>
              </a:lnSpc>
              <a:buFont typeface="+mj-lt"/>
              <a:buAutoNum type="arabicPeriod"/>
            </a:pPr>
            <a:r>
              <a:rPr lang="fr-FR" dirty="0">
                <a:solidFill>
                  <a:schemeClr val="tx1"/>
                </a:solidFill>
              </a:rPr>
              <a:t>Titre de l'activité en cours ;</a:t>
            </a:r>
          </a:p>
          <a:p>
            <a:pPr marL="228600" indent="-228600">
              <a:lnSpc>
                <a:spcPct val="150000"/>
              </a:lnSpc>
              <a:buFont typeface="+mj-lt"/>
              <a:buAutoNum type="arabicPeriod"/>
            </a:pPr>
            <a:r>
              <a:rPr lang="fr-FR" dirty="0">
                <a:solidFill>
                  <a:schemeClr val="tx1"/>
                </a:solidFill>
              </a:rPr>
              <a:t>Icônes des éléments du menu d'options ;</a:t>
            </a:r>
          </a:p>
          <a:p>
            <a:pPr marL="228600" indent="-228600">
              <a:lnSpc>
                <a:spcPct val="150000"/>
              </a:lnSpc>
              <a:buFont typeface="+mj-lt"/>
              <a:buAutoNum type="arabicPeriod"/>
            </a:pPr>
            <a:r>
              <a:rPr lang="fr-FR" dirty="0">
                <a:solidFill>
                  <a:schemeClr val="tx1"/>
                </a:solidFill>
              </a:rPr>
              <a:t>Bouton de débordement d'action pour le reste du menu d'options.</a:t>
            </a:r>
          </a:p>
          <a:p>
            <a:pPr>
              <a:lnSpc>
                <a:spcPct val="150000"/>
              </a:lnSpc>
            </a:pPr>
            <a:endParaRPr lang="fr-FR" dirty="0">
              <a:solidFill>
                <a:schemeClr val="tx1"/>
              </a:solidFill>
            </a:endParaRPr>
          </a:p>
          <a:p>
            <a:pPr>
              <a:lnSpc>
                <a:spcPct val="150000"/>
              </a:lnSpc>
            </a:pPr>
            <a:endParaRPr lang="fr-FR" dirty="0">
              <a:solidFill>
                <a:schemeClr val="tx1"/>
              </a:solidFill>
            </a:endParaRP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Qu'est-ce que la barre d'application ?</a:t>
            </a:r>
          </a:p>
        </p:txBody>
      </p:sp>
      <p:sp>
        <p:nvSpPr>
          <p:cNvPr id="9" name="Content Placeholder 8">
            <a:extLst>
              <a:ext uri="{FF2B5EF4-FFF2-40B4-BE49-F238E27FC236}">
                <a16:creationId xmlns:a16="http://schemas.microsoft.com/office/drawing/2014/main" id="{EEC5DBCE-8D65-1B1C-7132-F61AC13BFB63}"/>
              </a:ext>
            </a:extLst>
          </p:cNvPr>
          <p:cNvSpPr>
            <a:spLocks noGrp="1"/>
          </p:cNvSpPr>
          <p:nvPr>
            <p:ph sz="quarter" idx="14"/>
          </p:nvPr>
        </p:nvSpPr>
        <p:spPr/>
        <p:txBody>
          <a:bodyPr/>
          <a:lstStyle/>
          <a:p>
            <a:pPr marL="228600" indent="-228600">
              <a:lnSpc>
                <a:spcPct val="150000"/>
              </a:lnSpc>
              <a:buFont typeface="+mj-lt"/>
              <a:buAutoNum type="arabicPeriod"/>
            </a:pPr>
            <a:r>
              <a:rPr lang="fr-FR" dirty="0">
                <a:solidFill>
                  <a:schemeClr val="tx1"/>
                </a:solidFill>
              </a:rPr>
              <a:t>Icônes d'action dans la barre d'application pour les éléments importants (1) ;</a:t>
            </a:r>
          </a:p>
          <a:p>
            <a:pPr marL="228600" indent="-228600">
              <a:lnSpc>
                <a:spcPct val="150000"/>
              </a:lnSpc>
              <a:buFont typeface="+mj-lt"/>
              <a:buAutoNum type="arabicPeriod"/>
            </a:pPr>
            <a:r>
              <a:rPr lang="fr-FR" dirty="0">
                <a:solidFill>
                  <a:schemeClr val="tx1"/>
                </a:solidFill>
              </a:rPr>
              <a:t>Appuyer sur les trois points, le "bouton de débordement d'action" pour voir le menu d'options (2) ;</a:t>
            </a:r>
          </a:p>
          <a:p>
            <a:pPr marL="228600" indent="-228600">
              <a:lnSpc>
                <a:spcPct val="150000"/>
              </a:lnSpc>
              <a:buFont typeface="+mj-lt"/>
              <a:buAutoNum type="arabicPeriod"/>
            </a:pPr>
            <a:r>
              <a:rPr lang="fr-FR" dirty="0">
                <a:solidFill>
                  <a:schemeClr val="tx1"/>
                </a:solidFill>
              </a:rPr>
              <a:t>Apparaît dans le coin droit de la barre d'applications (3) ;</a:t>
            </a:r>
          </a:p>
          <a:p>
            <a:pPr marL="228600" indent="-228600">
              <a:lnSpc>
                <a:spcPct val="150000"/>
              </a:lnSpc>
              <a:buFont typeface="+mj-lt"/>
              <a:buAutoNum type="arabicPeriod"/>
            </a:pPr>
            <a:r>
              <a:rPr lang="fr-FR" dirty="0">
                <a:solidFill>
                  <a:schemeClr val="tx1"/>
                </a:solidFill>
              </a:rPr>
              <a:t>Pour naviguer vers d'autres activités et modifier les paramètres de l'application.</a:t>
            </a: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p:txBody>
      </p:sp>
      <p:sp>
        <p:nvSpPr>
          <p:cNvPr id="10" name="Content Placeholder 9">
            <a:extLst>
              <a:ext uri="{FF2B5EF4-FFF2-40B4-BE49-F238E27FC236}">
                <a16:creationId xmlns:a16="http://schemas.microsoft.com/office/drawing/2014/main" id="{AD411151-FC82-8D32-4175-FE7C23766083}"/>
              </a:ext>
            </a:extLst>
          </p:cNvPr>
          <p:cNvSpPr>
            <a:spLocks noGrp="1"/>
          </p:cNvSpPr>
          <p:nvPr>
            <p:ph sz="quarter" idx="15"/>
          </p:nvPr>
        </p:nvSpPr>
        <p:spPr/>
        <p:txBody>
          <a:bodyPr/>
          <a:lstStyle/>
          <a:p>
            <a:r>
              <a:rPr lang="fr-FR" dirty="0"/>
              <a:t>Qu'est-ce que le menu des options ?</a:t>
            </a:r>
          </a:p>
        </p:txBody>
      </p:sp>
      <p:pic>
        <p:nvPicPr>
          <p:cNvPr id="6" name="Google Shape;536;p99">
            <a:extLst>
              <a:ext uri="{FF2B5EF4-FFF2-40B4-BE49-F238E27FC236}">
                <a16:creationId xmlns:a16="http://schemas.microsoft.com/office/drawing/2014/main" id="{349A4943-6DDE-762B-1867-D10C283A89B0}"/>
              </a:ext>
            </a:extLst>
          </p:cNvPr>
          <p:cNvPicPr preferRelativeResize="0"/>
          <p:nvPr/>
        </p:nvPicPr>
        <p:blipFill>
          <a:blip r:embed="rId2">
            <a:alphaModFix/>
          </a:blip>
          <a:stretch>
            <a:fillRect/>
          </a:stretch>
        </p:blipFill>
        <p:spPr>
          <a:xfrm>
            <a:off x="1515486" y="4293604"/>
            <a:ext cx="3629025" cy="1895475"/>
          </a:xfrm>
          <a:prstGeom prst="rect">
            <a:avLst/>
          </a:prstGeom>
          <a:noFill/>
          <a:ln>
            <a:noFill/>
          </a:ln>
        </p:spPr>
      </p:pic>
      <p:pic>
        <p:nvPicPr>
          <p:cNvPr id="7" name="Google Shape;544;p100">
            <a:extLst>
              <a:ext uri="{FF2B5EF4-FFF2-40B4-BE49-F238E27FC236}">
                <a16:creationId xmlns:a16="http://schemas.microsoft.com/office/drawing/2014/main" id="{81D6E7CA-21BC-0BA5-38B5-F0AE0FC7179D}"/>
              </a:ext>
            </a:extLst>
          </p:cNvPr>
          <p:cNvPicPr preferRelativeResize="0"/>
          <p:nvPr/>
        </p:nvPicPr>
        <p:blipFill>
          <a:blip r:embed="rId3">
            <a:alphaModFix/>
          </a:blip>
          <a:stretch>
            <a:fillRect/>
          </a:stretch>
        </p:blipFill>
        <p:spPr>
          <a:xfrm>
            <a:off x="6864250" y="4565570"/>
            <a:ext cx="4290500" cy="1351541"/>
          </a:xfrm>
          <a:prstGeom prst="rect">
            <a:avLst/>
          </a:prstGeom>
          <a:noFill/>
          <a:ln>
            <a:noFill/>
          </a:ln>
        </p:spPr>
      </p:pic>
    </p:spTree>
    <p:extLst>
      <p:ext uri="{BB962C8B-B14F-4D97-AF65-F5344CB8AC3E}">
        <p14:creationId xmlns:p14="http://schemas.microsoft.com/office/powerpoint/2010/main" val="2737765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FCDAE53-1077-46A8-A4EA-0BFE0E966143}"/>
              </a:ext>
            </a:extLst>
          </p:cNvPr>
          <p:cNvSpPr>
            <a:spLocks noGrp="1"/>
          </p:cNvSpPr>
          <p:nvPr>
            <p:ph type="body" sz="quarter" idx="13"/>
          </p:nvPr>
        </p:nvSpPr>
        <p:spPr/>
        <p:txBody>
          <a:bodyPr/>
          <a:lstStyle/>
          <a:p>
            <a:r>
              <a:rPr lang="fr-FR" dirty="0">
                <a:latin typeface="Calibri" panose="020F0502020204030204" pitchFamily="34" charset="0"/>
              </a:rPr>
              <a:t>Créer des interfaces graphiques simples</a:t>
            </a:r>
          </a:p>
        </p:txBody>
      </p:sp>
      <p:sp>
        <p:nvSpPr>
          <p:cNvPr id="9" name="Espace réservé du texte 8">
            <a:extLst>
              <a:ext uri="{FF2B5EF4-FFF2-40B4-BE49-F238E27FC236}">
                <a16:creationId xmlns:a16="http://schemas.microsoft.com/office/drawing/2014/main" id="{15BCDFAB-DC77-470B-9672-0933EF95A2ED}"/>
              </a:ext>
            </a:extLst>
          </p:cNvPr>
          <p:cNvSpPr>
            <a:spLocks noGrp="1"/>
          </p:cNvSpPr>
          <p:nvPr>
            <p:ph type="body" sz="quarter" idx="14"/>
          </p:nvPr>
        </p:nvSpPr>
        <p:spPr/>
        <p:txBody>
          <a:bodyPr/>
          <a:lstStyle/>
          <a:p>
            <a:r>
              <a:rPr lang="fr-FR" sz="1200" dirty="0">
                <a:latin typeface="Calibri" panose="020F0502020204030204" pitchFamily="34" charset="0"/>
              </a:rPr>
              <a:t>Création facile de plusieurs interfaces graphiques</a:t>
            </a:r>
          </a:p>
          <a:p>
            <a:r>
              <a:rPr lang="fr-FR" sz="1200" dirty="0">
                <a:latin typeface="Calibri" panose="020F0502020204030204" pitchFamily="34" charset="0"/>
              </a:rPr>
              <a:t>Création correcte d'interfaces utilisant divers </a:t>
            </a:r>
            <a:r>
              <a:rPr lang="fr-FR" sz="1200" dirty="0" err="1">
                <a:latin typeface="Calibri" panose="020F0502020204030204" pitchFamily="34" charset="0"/>
              </a:rPr>
              <a:t>layouts</a:t>
            </a:r>
            <a:endParaRPr lang="fr-FR" sz="1200" dirty="0">
              <a:latin typeface="Calibri" panose="020F0502020204030204" pitchFamily="34" charset="0"/>
            </a:endParaRPr>
          </a:p>
          <a:p>
            <a:endParaRPr lang="fr-FR" sz="1200" dirty="0">
              <a:latin typeface="Calibri" panose="020F0502020204030204" pitchFamily="34" charset="0"/>
            </a:endParaRPr>
          </a:p>
        </p:txBody>
      </p:sp>
      <p:sp>
        <p:nvSpPr>
          <p:cNvPr id="2" name="Espace réservé du texte 1">
            <a:extLst>
              <a:ext uri="{FF2B5EF4-FFF2-40B4-BE49-F238E27FC236}">
                <a16:creationId xmlns:a16="http://schemas.microsoft.com/office/drawing/2014/main" id="{985A8F0C-2449-4FD6-8BD6-8513596B58A7}"/>
              </a:ext>
            </a:extLst>
          </p:cNvPr>
          <p:cNvSpPr>
            <a:spLocks noGrp="1"/>
          </p:cNvSpPr>
          <p:nvPr>
            <p:ph type="body" sz="quarter" idx="10"/>
          </p:nvPr>
        </p:nvSpPr>
        <p:spPr/>
        <p:txBody>
          <a:bodyPr/>
          <a:lstStyle/>
          <a:p>
            <a:r>
              <a:rPr lang="fr-FR" dirty="0"/>
              <a:t>9 heures</a:t>
            </a:r>
          </a:p>
        </p:txBody>
      </p:sp>
    </p:spTree>
    <p:extLst>
      <p:ext uri="{BB962C8B-B14F-4D97-AF65-F5344CB8AC3E}">
        <p14:creationId xmlns:p14="http://schemas.microsoft.com/office/powerpoint/2010/main" val="3819947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Ajouter un menu d'options</a:t>
            </a:r>
            <a:endParaRPr lang="fr-FR" sz="1600" b="1" dirty="0">
              <a:solidFill>
                <a:srgbClr val="007842"/>
              </a:solidFill>
              <a:latin typeface="Calibri" panose="020F0502020204030204" pitchFamily="34" charset="0"/>
            </a:endParaRPr>
          </a:p>
          <a:p>
            <a:endParaRPr lang="fr-FR" dirty="0"/>
          </a:p>
        </p:txBody>
      </p:sp>
      <p:sp>
        <p:nvSpPr>
          <p:cNvPr id="8" name="Content Placeholder 7">
            <a:extLst>
              <a:ext uri="{FF2B5EF4-FFF2-40B4-BE49-F238E27FC236}">
                <a16:creationId xmlns:a16="http://schemas.microsoft.com/office/drawing/2014/main" id="{90AAF2F6-80A0-8963-9635-6357F183F6B5}"/>
              </a:ext>
            </a:extLst>
          </p:cNvPr>
          <p:cNvSpPr>
            <a:spLocks noGrp="1"/>
          </p:cNvSpPr>
          <p:nvPr>
            <p:ph sz="quarter" idx="12"/>
          </p:nvPr>
        </p:nvSpPr>
        <p:spPr/>
        <p:txBody>
          <a:bodyPr/>
          <a:lstStyle/>
          <a:p>
            <a:pPr marL="228600" indent="-228600">
              <a:lnSpc>
                <a:spcPct val="150000"/>
              </a:lnSpc>
              <a:buFont typeface="+mj-lt"/>
              <a:buAutoNum type="arabicPeriod"/>
            </a:pPr>
            <a:r>
              <a:rPr lang="fr-FR" dirty="0">
                <a:solidFill>
                  <a:schemeClr val="tx1"/>
                </a:solidFill>
              </a:rPr>
              <a:t>Ressource de menu XML (menu_main.xml) ;</a:t>
            </a:r>
          </a:p>
          <a:p>
            <a:pPr marL="228600" indent="-228600">
              <a:lnSpc>
                <a:spcPct val="150000"/>
              </a:lnSpc>
              <a:buFont typeface="+mj-lt"/>
              <a:buAutoNum type="arabicPeriod"/>
            </a:pPr>
            <a:r>
              <a:rPr lang="fr-FR" dirty="0" err="1">
                <a:solidFill>
                  <a:schemeClr val="tx1"/>
                </a:solidFill>
              </a:rPr>
              <a:t>onCreateOptionsMenu</a:t>
            </a:r>
            <a:r>
              <a:rPr lang="fr-FR" dirty="0">
                <a:solidFill>
                  <a:schemeClr val="tx1"/>
                </a:solidFill>
              </a:rPr>
              <a:t>() pour </a:t>
            </a:r>
            <a:r>
              <a:rPr lang="fr-FR" dirty="0" err="1">
                <a:solidFill>
                  <a:schemeClr val="tx1"/>
                </a:solidFill>
              </a:rPr>
              <a:t>inflater</a:t>
            </a:r>
            <a:r>
              <a:rPr lang="fr-FR" dirty="0">
                <a:solidFill>
                  <a:schemeClr val="tx1"/>
                </a:solidFill>
              </a:rPr>
              <a:t> le menu ;</a:t>
            </a:r>
          </a:p>
          <a:p>
            <a:pPr marL="228600" indent="-228600">
              <a:lnSpc>
                <a:spcPct val="150000"/>
              </a:lnSpc>
              <a:buFont typeface="+mj-lt"/>
              <a:buAutoNum type="arabicPeriod"/>
            </a:pPr>
            <a:r>
              <a:rPr lang="fr-FR" dirty="0">
                <a:solidFill>
                  <a:schemeClr val="tx1"/>
                </a:solidFill>
              </a:rPr>
              <a:t>Attribut </a:t>
            </a:r>
            <a:r>
              <a:rPr lang="fr-FR" dirty="0" err="1">
                <a:solidFill>
                  <a:schemeClr val="tx1"/>
                </a:solidFill>
              </a:rPr>
              <a:t>onClick</a:t>
            </a:r>
            <a:r>
              <a:rPr lang="fr-FR" dirty="0">
                <a:solidFill>
                  <a:schemeClr val="tx1"/>
                </a:solidFill>
              </a:rPr>
              <a:t> ou </a:t>
            </a:r>
            <a:r>
              <a:rPr lang="fr-FR" dirty="0" err="1">
                <a:solidFill>
                  <a:schemeClr val="tx1"/>
                </a:solidFill>
              </a:rPr>
              <a:t>onOptionsItemSelected</a:t>
            </a:r>
            <a:r>
              <a:rPr lang="fr-FR" dirty="0">
                <a:solidFill>
                  <a:schemeClr val="tx1"/>
                </a:solidFill>
              </a:rPr>
              <a:t>() ;</a:t>
            </a:r>
          </a:p>
          <a:p>
            <a:pPr marL="228600" indent="-228600">
              <a:lnSpc>
                <a:spcPct val="150000"/>
              </a:lnSpc>
              <a:buFont typeface="+mj-lt"/>
              <a:buAutoNum type="arabicPeriod"/>
            </a:pPr>
            <a:r>
              <a:rPr lang="fr-FR" dirty="0">
                <a:solidFill>
                  <a:schemeClr val="tx1"/>
                </a:solidFill>
              </a:rPr>
              <a:t>Méthode pour gérer le clic sur l'élément.</a:t>
            </a: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Étapes de la création d'un menu d'options</a:t>
            </a:r>
          </a:p>
        </p:txBody>
      </p:sp>
      <p:pic>
        <p:nvPicPr>
          <p:cNvPr id="11" name="Google Shape;563;p102">
            <a:extLst>
              <a:ext uri="{FF2B5EF4-FFF2-40B4-BE49-F238E27FC236}">
                <a16:creationId xmlns:a16="http://schemas.microsoft.com/office/drawing/2014/main" id="{31C42E21-1EC9-B87C-8525-174CAF039942}"/>
              </a:ext>
            </a:extLst>
          </p:cNvPr>
          <p:cNvPicPr preferRelativeResize="0"/>
          <p:nvPr/>
        </p:nvPicPr>
        <p:blipFill>
          <a:blip r:embed="rId2">
            <a:alphaModFix/>
          </a:blip>
          <a:stretch>
            <a:fillRect/>
          </a:stretch>
        </p:blipFill>
        <p:spPr>
          <a:xfrm>
            <a:off x="2839475" y="3609445"/>
            <a:ext cx="6507625" cy="1515175"/>
          </a:xfrm>
          <a:prstGeom prst="rect">
            <a:avLst/>
          </a:prstGeom>
          <a:noFill/>
          <a:ln>
            <a:noFill/>
          </a:ln>
        </p:spPr>
      </p:pic>
    </p:spTree>
    <p:extLst>
      <p:ext uri="{BB962C8B-B14F-4D97-AF65-F5344CB8AC3E}">
        <p14:creationId xmlns:p14="http://schemas.microsoft.com/office/powerpoint/2010/main" val="2067194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Ajouter un menu d'options</a:t>
            </a:r>
            <a:endParaRPr lang="fr-FR" sz="1600" b="1" dirty="0">
              <a:solidFill>
                <a:srgbClr val="007842"/>
              </a:solidFill>
              <a:latin typeface="Calibri" panose="020F0502020204030204" pitchFamily="34" charset="0"/>
            </a:endParaRPr>
          </a:p>
          <a:p>
            <a:endParaRPr lang="fr-FR" dirty="0"/>
          </a:p>
        </p:txBody>
      </p:sp>
      <p:sp>
        <p:nvSpPr>
          <p:cNvPr id="8" name="Content Placeholder 7">
            <a:extLst>
              <a:ext uri="{FF2B5EF4-FFF2-40B4-BE49-F238E27FC236}">
                <a16:creationId xmlns:a16="http://schemas.microsoft.com/office/drawing/2014/main" id="{90AAF2F6-80A0-8963-9635-6357F183F6B5}"/>
              </a:ext>
            </a:extLst>
          </p:cNvPr>
          <p:cNvSpPr>
            <a:spLocks noGrp="1"/>
          </p:cNvSpPr>
          <p:nvPr>
            <p:ph sz="quarter" idx="12"/>
          </p:nvPr>
        </p:nvSpPr>
        <p:spPr/>
        <p:txBody>
          <a:bodyPr/>
          <a:lstStyle/>
          <a:p>
            <a:pPr marL="228600" indent="-228600">
              <a:lnSpc>
                <a:spcPct val="150000"/>
              </a:lnSpc>
              <a:buFont typeface="+mj-lt"/>
              <a:buAutoNum type="arabicPeriod"/>
            </a:pPr>
            <a:r>
              <a:rPr lang="fr-FR" dirty="0">
                <a:solidFill>
                  <a:schemeClr val="tx1"/>
                </a:solidFill>
              </a:rPr>
              <a:t>Créer un répertoire de ressources de menu ;</a:t>
            </a:r>
          </a:p>
          <a:p>
            <a:pPr marL="228600" indent="-228600">
              <a:lnSpc>
                <a:spcPct val="150000"/>
              </a:lnSpc>
              <a:buFont typeface="+mj-lt"/>
              <a:buAutoNum type="arabicPeriod"/>
            </a:pPr>
            <a:r>
              <a:rPr lang="fr-FR" dirty="0">
                <a:solidFill>
                  <a:schemeClr val="tx1"/>
                </a:solidFill>
              </a:rPr>
              <a:t>Créer une ressource de menu XML (menu_main.xml) ;</a:t>
            </a:r>
          </a:p>
          <a:p>
            <a:pPr marL="228600" indent="-228600">
              <a:lnSpc>
                <a:spcPct val="150000"/>
              </a:lnSpc>
              <a:buFont typeface="+mj-lt"/>
              <a:buAutoNum type="arabicPeriod"/>
            </a:pPr>
            <a:r>
              <a:rPr lang="fr-FR" dirty="0">
                <a:solidFill>
                  <a:schemeClr val="tx1"/>
                </a:solidFill>
              </a:rPr>
              <a:t>Ajouter une entrée pour chaque élément de menu (Paramètres et Favoris) :</a:t>
            </a:r>
          </a:p>
          <a:p>
            <a:pPr marL="228600" indent="-228600">
              <a:lnSpc>
                <a:spcPct val="150000"/>
              </a:lnSpc>
              <a:buFont typeface="+mj-lt"/>
              <a:buAutoNum type="arabicPeriod"/>
            </a:pPr>
            <a:endParaRPr lang="fr-FR" dirty="0">
              <a:solidFill>
                <a:schemeClr val="tx1"/>
              </a:solidFill>
            </a:endParaRPr>
          </a:p>
          <a:p>
            <a:pPr marL="457200" lvl="0" indent="0" algn="l" rtl="0">
              <a:spcBef>
                <a:spcPts val="0"/>
              </a:spcBef>
              <a:spcAft>
                <a:spcPts val="0"/>
              </a:spcAft>
              <a:buClr>
                <a:schemeClr val="dk1"/>
              </a:buClr>
              <a:buSzPts val="1100"/>
              <a:buFont typeface="Arial"/>
              <a:buNone/>
            </a:pPr>
            <a:r>
              <a:rPr lang="en-US" sz="1200" dirty="0">
                <a:solidFill>
                  <a:schemeClr val="tx1"/>
                </a:solidFill>
                <a:latin typeface="Consolas"/>
                <a:ea typeface="Consolas"/>
                <a:cs typeface="Consolas"/>
                <a:sym typeface="Consolas"/>
              </a:rPr>
              <a:t>&lt;item  </a:t>
            </a:r>
            <a:r>
              <a:rPr lang="en-US" sz="1200" dirty="0" err="1">
                <a:solidFill>
                  <a:schemeClr val="tx1"/>
                </a:solidFill>
                <a:latin typeface="Consolas"/>
                <a:ea typeface="Consolas"/>
                <a:cs typeface="Consolas"/>
                <a:sym typeface="Consolas"/>
              </a:rPr>
              <a:t>android:id</a:t>
            </a:r>
            <a:r>
              <a:rPr lang="en-US" sz="1200" dirty="0">
                <a:solidFill>
                  <a:schemeClr val="tx1"/>
                </a:solidFill>
                <a:latin typeface="Consolas"/>
                <a:ea typeface="Consolas"/>
                <a:cs typeface="Consolas"/>
                <a:sym typeface="Consolas"/>
              </a:rPr>
              <a:t>="@+id/</a:t>
            </a:r>
            <a:r>
              <a:rPr lang="en-US" sz="1200" dirty="0" err="1">
                <a:solidFill>
                  <a:schemeClr val="tx1"/>
                </a:solidFill>
                <a:latin typeface="Consolas"/>
                <a:ea typeface="Consolas"/>
                <a:cs typeface="Consolas"/>
                <a:sym typeface="Consolas"/>
              </a:rPr>
              <a:t>option_settings</a:t>
            </a:r>
            <a:r>
              <a:rPr lang="en-US" sz="1200" dirty="0">
                <a:solidFill>
                  <a:schemeClr val="tx1"/>
                </a:solidFill>
                <a:latin typeface="Consolas"/>
                <a:ea typeface="Consolas"/>
                <a:cs typeface="Consolas"/>
                <a:sym typeface="Consolas"/>
              </a:rPr>
              <a:t>"</a:t>
            </a:r>
          </a:p>
          <a:p>
            <a:pPr marL="457200" lvl="0" indent="0" algn="l" rtl="0">
              <a:spcBef>
                <a:spcPts val="0"/>
              </a:spcBef>
              <a:spcAft>
                <a:spcPts val="0"/>
              </a:spcAft>
              <a:buClr>
                <a:schemeClr val="dk1"/>
              </a:buClr>
              <a:buSzPts val="1100"/>
              <a:buFont typeface="Arial"/>
              <a:buNone/>
            </a:pPr>
            <a:r>
              <a:rPr lang="en-US" sz="1200" dirty="0">
                <a:solidFill>
                  <a:schemeClr val="tx1"/>
                </a:solidFill>
                <a:latin typeface="Consolas"/>
                <a:ea typeface="Consolas"/>
                <a:cs typeface="Consolas"/>
                <a:sym typeface="Consolas"/>
              </a:rPr>
              <a:t>        </a:t>
            </a:r>
            <a:r>
              <a:rPr lang="en-US" sz="1200" dirty="0" err="1">
                <a:solidFill>
                  <a:schemeClr val="tx1"/>
                </a:solidFill>
                <a:latin typeface="Consolas"/>
                <a:ea typeface="Consolas"/>
                <a:cs typeface="Consolas"/>
                <a:sym typeface="Consolas"/>
              </a:rPr>
              <a:t>android:title</a:t>
            </a:r>
            <a:r>
              <a:rPr lang="en-US" sz="1200" dirty="0">
                <a:solidFill>
                  <a:schemeClr val="tx1"/>
                </a:solidFill>
                <a:latin typeface="Consolas"/>
                <a:ea typeface="Consolas"/>
                <a:cs typeface="Consolas"/>
                <a:sym typeface="Consolas"/>
              </a:rPr>
              <a:t>="Settings" /&gt;</a:t>
            </a:r>
          </a:p>
          <a:p>
            <a:pPr marL="457200" lvl="0" indent="0" algn="l" rtl="0">
              <a:spcBef>
                <a:spcPts val="1000"/>
              </a:spcBef>
              <a:spcAft>
                <a:spcPts val="0"/>
              </a:spcAft>
              <a:buClr>
                <a:schemeClr val="dk1"/>
              </a:buClr>
              <a:buSzPts val="1100"/>
              <a:buFont typeface="Arial"/>
              <a:buNone/>
            </a:pPr>
            <a:r>
              <a:rPr lang="en-US" sz="1200" dirty="0">
                <a:solidFill>
                  <a:schemeClr val="tx1"/>
                </a:solidFill>
                <a:latin typeface="Consolas"/>
                <a:ea typeface="Consolas"/>
                <a:cs typeface="Consolas"/>
                <a:sym typeface="Consolas"/>
              </a:rPr>
              <a:t> &lt;item  </a:t>
            </a:r>
            <a:r>
              <a:rPr lang="en-US" sz="1200" dirty="0" err="1">
                <a:solidFill>
                  <a:schemeClr val="tx1"/>
                </a:solidFill>
                <a:latin typeface="Consolas"/>
                <a:ea typeface="Consolas"/>
                <a:cs typeface="Consolas"/>
                <a:sym typeface="Consolas"/>
              </a:rPr>
              <a:t>android:id</a:t>
            </a:r>
            <a:r>
              <a:rPr lang="en-US" sz="1200" dirty="0">
                <a:solidFill>
                  <a:schemeClr val="tx1"/>
                </a:solidFill>
                <a:latin typeface="Consolas"/>
                <a:ea typeface="Consolas"/>
                <a:cs typeface="Consolas"/>
                <a:sym typeface="Consolas"/>
              </a:rPr>
              <a:t>="@+id/</a:t>
            </a:r>
            <a:r>
              <a:rPr lang="en-US" sz="1200" dirty="0" err="1">
                <a:solidFill>
                  <a:schemeClr val="tx1"/>
                </a:solidFill>
                <a:latin typeface="Consolas"/>
                <a:ea typeface="Consolas"/>
                <a:cs typeface="Consolas"/>
                <a:sym typeface="Consolas"/>
              </a:rPr>
              <a:t>option_favorites</a:t>
            </a:r>
            <a:r>
              <a:rPr lang="en-US" sz="1200" dirty="0">
                <a:solidFill>
                  <a:schemeClr val="tx1"/>
                </a:solidFill>
                <a:latin typeface="Consolas"/>
                <a:ea typeface="Consolas"/>
                <a:cs typeface="Consolas"/>
                <a:sym typeface="Consolas"/>
              </a:rPr>
              <a:t>"</a:t>
            </a:r>
          </a:p>
          <a:p>
            <a:pPr marL="457200" lvl="0" indent="0" algn="l" rtl="0">
              <a:spcBef>
                <a:spcPts val="0"/>
              </a:spcBef>
              <a:spcAft>
                <a:spcPts val="1000"/>
              </a:spcAft>
              <a:buClr>
                <a:schemeClr val="dk1"/>
              </a:buClr>
              <a:buSzPts val="1100"/>
              <a:buFont typeface="Arial"/>
              <a:buNone/>
            </a:pPr>
            <a:r>
              <a:rPr lang="en-US" sz="1200" dirty="0">
                <a:solidFill>
                  <a:schemeClr val="tx1"/>
                </a:solidFill>
                <a:latin typeface="Consolas"/>
                <a:ea typeface="Consolas"/>
                <a:cs typeface="Consolas"/>
                <a:sym typeface="Consolas"/>
              </a:rPr>
              <a:t>        </a:t>
            </a:r>
            <a:r>
              <a:rPr lang="en-US" sz="1200" dirty="0" err="1">
                <a:solidFill>
                  <a:schemeClr val="tx1"/>
                </a:solidFill>
                <a:latin typeface="Consolas"/>
                <a:ea typeface="Consolas"/>
                <a:cs typeface="Consolas"/>
                <a:sym typeface="Consolas"/>
              </a:rPr>
              <a:t>android:title</a:t>
            </a:r>
            <a:r>
              <a:rPr lang="en-US" sz="1200" dirty="0">
                <a:solidFill>
                  <a:schemeClr val="tx1"/>
                </a:solidFill>
                <a:latin typeface="Consolas"/>
                <a:ea typeface="Consolas"/>
                <a:cs typeface="Consolas"/>
                <a:sym typeface="Consolas"/>
              </a:rPr>
              <a:t>="Favorites" /&gt;</a:t>
            </a:r>
          </a:p>
          <a:p>
            <a:pPr marL="228600" indent="-228600">
              <a:lnSpc>
                <a:spcPct val="150000"/>
              </a:lnSpc>
              <a:buFont typeface="+mj-lt"/>
              <a:buAutoNum type="arabicPeriod"/>
            </a:pPr>
            <a:endParaRPr lang="fr-FR" dirty="0">
              <a:solidFill>
                <a:schemeClr val="tx1"/>
              </a:solidFill>
            </a:endParaRP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Créer une ressource de menu</a:t>
            </a:r>
          </a:p>
        </p:txBody>
      </p:sp>
      <p:sp>
        <p:nvSpPr>
          <p:cNvPr id="4" name="Content Placeholder 3">
            <a:extLst>
              <a:ext uri="{FF2B5EF4-FFF2-40B4-BE49-F238E27FC236}">
                <a16:creationId xmlns:a16="http://schemas.microsoft.com/office/drawing/2014/main" id="{CA7F8C6F-9728-9960-D07A-06B08A75FC94}"/>
              </a:ext>
            </a:extLst>
          </p:cNvPr>
          <p:cNvSpPr>
            <a:spLocks noGrp="1"/>
          </p:cNvSpPr>
          <p:nvPr>
            <p:ph sz="quarter" idx="14"/>
          </p:nvPr>
        </p:nvSpPr>
        <p:spPr/>
        <p:txBody>
          <a:bodyPr/>
          <a:lstStyle/>
          <a:p>
            <a:r>
              <a:rPr lang="fr-FR" dirty="0">
                <a:solidFill>
                  <a:schemeClr val="tx1"/>
                </a:solidFill>
              </a:rPr>
              <a:t>Redéfinir </a:t>
            </a:r>
            <a:r>
              <a:rPr lang="fr-FR" dirty="0" err="1">
                <a:solidFill>
                  <a:schemeClr val="tx1"/>
                </a:solidFill>
              </a:rPr>
              <a:t>onCreateOptionsMenu</a:t>
            </a:r>
            <a:r>
              <a:rPr lang="fr-FR" dirty="0">
                <a:solidFill>
                  <a:schemeClr val="tx1"/>
                </a:solidFill>
              </a:rPr>
              <a:t>() dans l'activité</a:t>
            </a:r>
          </a:p>
          <a:p>
            <a:endParaRPr lang="fr-FR" dirty="0">
              <a:solidFill>
                <a:schemeClr val="tx1"/>
              </a:solidFill>
            </a:endParaRPr>
          </a:p>
          <a:p>
            <a:pPr marL="0" marR="0" lvl="0" indent="0" algn="l" rtl="0">
              <a:lnSpc>
                <a:spcPct val="115000"/>
              </a:lnSpc>
              <a:spcBef>
                <a:spcPts val="0"/>
              </a:spcBef>
              <a:spcAft>
                <a:spcPts val="0"/>
              </a:spcAft>
              <a:buNone/>
            </a:pPr>
            <a:endParaRPr lang="fr-FR" dirty="0">
              <a:solidFill>
                <a:schemeClr val="tx1"/>
              </a:solidFill>
            </a:endParaRP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@Override</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boolean</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onCreateOptionsMenu</a:t>
            </a:r>
            <a:r>
              <a:rPr lang="fr-FR" sz="1200" dirty="0">
                <a:solidFill>
                  <a:schemeClr val="tx1"/>
                </a:solidFill>
                <a:latin typeface="Consolas"/>
                <a:ea typeface="Consolas"/>
                <a:cs typeface="Consolas"/>
                <a:sym typeface="Consolas"/>
              </a:rPr>
              <a:t>(Menu </a:t>
            </a:r>
            <a:r>
              <a:rPr lang="fr-FR" sz="1200" dirty="0" err="1">
                <a:solidFill>
                  <a:schemeClr val="tx1"/>
                </a:solidFill>
                <a:latin typeface="Consolas"/>
                <a:ea typeface="Consolas"/>
                <a:cs typeface="Consolas"/>
                <a:sym typeface="Consolas"/>
              </a:rPr>
              <a:t>menu</a:t>
            </a:r>
            <a:r>
              <a:rPr lang="fr-FR" sz="1200" dirty="0">
                <a:solidFill>
                  <a:schemeClr val="tx1"/>
                </a:solidFill>
                <a:latin typeface="Consolas"/>
                <a:ea typeface="Consolas"/>
                <a:cs typeface="Consolas"/>
                <a:sym typeface="Consolas"/>
              </a:rPr>
              <a:t>) {</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getMenuInflater</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inflate</a:t>
            </a:r>
            <a:r>
              <a:rPr lang="fr-FR" sz="1200" dirty="0">
                <a:solidFill>
                  <a:schemeClr val="tx1"/>
                </a:solidFill>
                <a:latin typeface="Consolas"/>
                <a:ea typeface="Consolas"/>
                <a:cs typeface="Consolas"/>
                <a:sym typeface="Consolas"/>
              </a:rPr>
              <a:t>(</a:t>
            </a:r>
            <a:r>
              <a:rPr lang="fr-FR" sz="1200" b="1" dirty="0" err="1">
                <a:solidFill>
                  <a:schemeClr val="tx1"/>
                </a:solidFill>
                <a:latin typeface="Consolas"/>
                <a:ea typeface="Consolas"/>
                <a:cs typeface="Consolas"/>
                <a:sym typeface="Consolas"/>
              </a:rPr>
              <a:t>R.menu.menu_main</a:t>
            </a:r>
            <a:r>
              <a:rPr lang="fr-FR" sz="1200" dirty="0">
                <a:solidFill>
                  <a:schemeClr val="tx1"/>
                </a:solidFill>
                <a:latin typeface="Consolas"/>
                <a:ea typeface="Consolas"/>
                <a:cs typeface="Consolas"/>
                <a:sym typeface="Consolas"/>
              </a:rPr>
              <a:t>, menu);</a:t>
            </a:r>
          </a:p>
          <a:p>
            <a:pPr marL="457200" lvl="0" indent="0" algn="l" rtl="0">
              <a:spcBef>
                <a:spcPts val="0"/>
              </a:spcBef>
              <a:spcAft>
                <a:spcPts val="0"/>
              </a:spcAft>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true</a:t>
            </a:r>
            <a:r>
              <a:rPr lang="fr-FR" sz="1200" dirty="0">
                <a:solidFill>
                  <a:schemeClr val="tx1"/>
                </a:solidFill>
                <a:latin typeface="Consolas"/>
                <a:ea typeface="Consolas"/>
                <a:cs typeface="Consolas"/>
                <a:sym typeface="Consolas"/>
              </a:rPr>
              <a:t>;</a:t>
            </a:r>
          </a:p>
          <a:p>
            <a:pPr marL="457200" lvl="0" indent="0" algn="l" rtl="0">
              <a:spcBef>
                <a:spcPts val="0"/>
              </a:spcBef>
              <a:spcAft>
                <a:spcPts val="1000"/>
              </a:spcAft>
              <a:buNone/>
            </a:pPr>
            <a:r>
              <a:rPr lang="fr-FR" sz="1200" dirty="0">
                <a:solidFill>
                  <a:schemeClr val="tx1"/>
                </a:solidFill>
                <a:latin typeface="Consolas"/>
                <a:ea typeface="Consolas"/>
                <a:cs typeface="Consolas"/>
                <a:sym typeface="Consolas"/>
              </a:rPr>
              <a:t>}</a:t>
            </a:r>
            <a:endParaRPr lang="fr-FR" sz="1200" dirty="0">
              <a:solidFill>
                <a:schemeClr val="tx1"/>
              </a:solidFill>
            </a:endParaRPr>
          </a:p>
          <a:p>
            <a:endParaRPr lang="fr-FR" dirty="0">
              <a:solidFill>
                <a:schemeClr val="tx1"/>
              </a:solidFill>
            </a:endParaRPr>
          </a:p>
        </p:txBody>
      </p:sp>
      <p:sp>
        <p:nvSpPr>
          <p:cNvPr id="6" name="Content Placeholder 5">
            <a:extLst>
              <a:ext uri="{FF2B5EF4-FFF2-40B4-BE49-F238E27FC236}">
                <a16:creationId xmlns:a16="http://schemas.microsoft.com/office/drawing/2014/main" id="{839E87DF-2506-C818-6DC4-B3A98C787AFC}"/>
              </a:ext>
            </a:extLst>
          </p:cNvPr>
          <p:cNvSpPr>
            <a:spLocks noGrp="1"/>
          </p:cNvSpPr>
          <p:nvPr>
            <p:ph sz="quarter" idx="15"/>
          </p:nvPr>
        </p:nvSpPr>
        <p:spPr/>
        <p:txBody>
          <a:bodyPr/>
          <a:lstStyle/>
          <a:p>
            <a:r>
              <a:rPr lang="fr-FR" dirty="0" err="1"/>
              <a:t>Inflater</a:t>
            </a:r>
            <a:r>
              <a:rPr lang="fr-FR" dirty="0"/>
              <a:t> le menu des options</a:t>
            </a:r>
          </a:p>
        </p:txBody>
      </p:sp>
    </p:spTree>
    <p:extLst>
      <p:ext uri="{BB962C8B-B14F-4D97-AF65-F5344CB8AC3E}">
        <p14:creationId xmlns:p14="http://schemas.microsoft.com/office/powerpoint/2010/main" val="2831596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Ajouter un menu d'options</a:t>
            </a:r>
            <a:endParaRPr lang="fr-FR" sz="1600" b="1" dirty="0">
              <a:solidFill>
                <a:srgbClr val="007842"/>
              </a:solidFill>
              <a:latin typeface="Calibri" panose="020F0502020204030204" pitchFamily="34" charset="0"/>
            </a:endParaRPr>
          </a:p>
          <a:p>
            <a:endParaRPr lang="fr-FR" dirty="0"/>
          </a:p>
        </p:txBody>
      </p:sp>
      <p:sp>
        <p:nvSpPr>
          <p:cNvPr id="8" name="Content Placeholder 7">
            <a:extLst>
              <a:ext uri="{FF2B5EF4-FFF2-40B4-BE49-F238E27FC236}">
                <a16:creationId xmlns:a16="http://schemas.microsoft.com/office/drawing/2014/main" id="{90AAF2F6-80A0-8963-9635-6357F183F6B5}"/>
              </a:ext>
            </a:extLst>
          </p:cNvPr>
          <p:cNvSpPr>
            <a:spLocks noGrp="1"/>
          </p:cNvSpPr>
          <p:nvPr>
            <p:ph sz="quarter" idx="12"/>
          </p:nvPr>
        </p:nvSpPr>
        <p:spPr/>
        <p:txBody>
          <a:bodyPr/>
          <a:lstStyle/>
          <a:p>
            <a:pPr marL="228600" indent="-228600">
              <a:lnSpc>
                <a:spcPct val="150000"/>
              </a:lnSpc>
              <a:buFont typeface="+mj-lt"/>
              <a:buAutoNum type="arabicPeriod"/>
            </a:pPr>
            <a:r>
              <a:rPr lang="fr-FR" dirty="0">
                <a:solidFill>
                  <a:schemeClr val="tx1"/>
                </a:solidFill>
              </a:rPr>
              <a:t>Cliquer avec le bouton droit de la souris sur le dessin ;</a:t>
            </a:r>
          </a:p>
          <a:p>
            <a:pPr marL="228600" indent="-228600">
              <a:lnSpc>
                <a:spcPct val="150000"/>
              </a:lnSpc>
              <a:buFont typeface="+mj-lt"/>
              <a:buAutoNum type="arabicPeriod"/>
            </a:pPr>
            <a:r>
              <a:rPr lang="fr-FR" dirty="0">
                <a:solidFill>
                  <a:schemeClr val="tx1"/>
                </a:solidFill>
              </a:rPr>
              <a:t>Choisir New &gt; Image Asset;</a:t>
            </a:r>
          </a:p>
          <a:p>
            <a:pPr marL="228600" indent="-228600">
              <a:lnSpc>
                <a:spcPct val="150000"/>
              </a:lnSpc>
              <a:buFont typeface="+mj-lt"/>
              <a:buAutoNum type="arabicPeriod"/>
            </a:pPr>
            <a:r>
              <a:rPr lang="fr-FR" dirty="0">
                <a:solidFill>
                  <a:schemeClr val="tx1"/>
                </a:solidFill>
              </a:rPr>
              <a:t>Choisir Action Bar and Tab Items ;</a:t>
            </a:r>
          </a:p>
          <a:p>
            <a:pPr marL="228600" indent="-228600">
              <a:lnSpc>
                <a:spcPct val="150000"/>
              </a:lnSpc>
              <a:buFont typeface="+mj-lt"/>
              <a:buAutoNum type="arabicPeriod"/>
            </a:pPr>
            <a:r>
              <a:rPr lang="fr-FR" dirty="0">
                <a:solidFill>
                  <a:schemeClr val="tx1"/>
                </a:solidFill>
              </a:rPr>
              <a:t>Modifier le nom de l'icône ;</a:t>
            </a:r>
          </a:p>
          <a:p>
            <a:pPr marL="228600" indent="-228600">
              <a:lnSpc>
                <a:spcPct val="150000"/>
              </a:lnSpc>
              <a:buFont typeface="+mj-lt"/>
              <a:buAutoNum type="arabicPeriod"/>
            </a:pPr>
            <a:r>
              <a:rPr lang="fr-FR" dirty="0">
                <a:solidFill>
                  <a:schemeClr val="tx1"/>
                </a:solidFill>
              </a:rPr>
              <a:t>Cliquer sur l'image clipart, puis sur l'icône ;</a:t>
            </a:r>
          </a:p>
          <a:p>
            <a:pPr marL="228600" indent="-228600">
              <a:lnSpc>
                <a:spcPct val="150000"/>
              </a:lnSpc>
              <a:buFont typeface="+mj-lt"/>
              <a:buAutoNum type="arabicPeriod"/>
            </a:pPr>
            <a:r>
              <a:rPr lang="fr-FR" dirty="0">
                <a:solidFill>
                  <a:schemeClr val="tx1"/>
                </a:solidFill>
              </a:rPr>
              <a:t>Cliquer sur Next, puis sur Finish.</a:t>
            </a: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Ajouter des icônes pour les éléments de menu</a:t>
            </a:r>
          </a:p>
        </p:txBody>
      </p:sp>
      <p:sp>
        <p:nvSpPr>
          <p:cNvPr id="4" name="Content Placeholder 3">
            <a:extLst>
              <a:ext uri="{FF2B5EF4-FFF2-40B4-BE49-F238E27FC236}">
                <a16:creationId xmlns:a16="http://schemas.microsoft.com/office/drawing/2014/main" id="{CA7F8C6F-9728-9960-D07A-06B08A75FC94}"/>
              </a:ext>
            </a:extLst>
          </p:cNvPr>
          <p:cNvSpPr>
            <a:spLocks noGrp="1"/>
          </p:cNvSpPr>
          <p:nvPr>
            <p:ph sz="quarter" idx="14"/>
          </p:nvPr>
        </p:nvSpPr>
        <p:spPr/>
        <p:txBody>
          <a:bodyPr/>
          <a:lstStyle/>
          <a:p>
            <a:pPr marL="0" lvl="0" indent="0" algn="l" rtl="0">
              <a:lnSpc>
                <a:spcPct val="150000"/>
              </a:lnSpc>
              <a:spcBef>
                <a:spcPts val="0"/>
              </a:spcBef>
              <a:spcAft>
                <a:spcPts val="0"/>
              </a:spcAft>
              <a:buClr>
                <a:schemeClr val="dk1"/>
              </a:buClr>
              <a:buSzPts val="1100"/>
              <a:buFont typeface="Arial"/>
              <a:buNone/>
            </a:pPr>
            <a:endParaRPr lang="en-US" dirty="0">
              <a:solidFill>
                <a:schemeClr val="tx1"/>
              </a:solidFill>
            </a:endParaRP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&lt;item</a:t>
            </a: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android:id</a:t>
            </a:r>
            <a:r>
              <a:rPr lang="en-US" dirty="0">
                <a:solidFill>
                  <a:schemeClr val="tx1"/>
                </a:solidFill>
                <a:latin typeface="Consolas"/>
                <a:ea typeface="Consolas"/>
                <a:cs typeface="Consolas"/>
                <a:sym typeface="Consolas"/>
              </a:rPr>
              <a:t>="@+id/</a:t>
            </a:r>
            <a:r>
              <a:rPr lang="en-US" dirty="0" err="1">
                <a:solidFill>
                  <a:schemeClr val="tx1"/>
                </a:solidFill>
                <a:latin typeface="Consolas"/>
                <a:ea typeface="Consolas"/>
                <a:cs typeface="Consolas"/>
                <a:sym typeface="Consolas"/>
              </a:rPr>
              <a:t>action_favorites</a:t>
            </a:r>
            <a:r>
              <a:rPr lang="en-US"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android:icon</a:t>
            </a:r>
            <a:r>
              <a:rPr lang="en-US" dirty="0">
                <a:solidFill>
                  <a:schemeClr val="tx1"/>
                </a:solidFill>
                <a:latin typeface="Consolas"/>
                <a:ea typeface="Consolas"/>
                <a:cs typeface="Consolas"/>
                <a:sym typeface="Consolas"/>
              </a:rPr>
              <a:t>="@drawable/</a:t>
            </a:r>
            <a:r>
              <a:rPr lang="en-US" dirty="0" err="1">
                <a:solidFill>
                  <a:schemeClr val="tx1"/>
                </a:solidFill>
                <a:latin typeface="Consolas"/>
                <a:ea typeface="Consolas"/>
                <a:cs typeface="Consolas"/>
                <a:sym typeface="Consolas"/>
              </a:rPr>
              <a:t>ic_favorite</a:t>
            </a:r>
            <a:r>
              <a:rPr lang="en-US"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android:orderInCategory</a:t>
            </a:r>
            <a:r>
              <a:rPr lang="en-US" dirty="0">
                <a:solidFill>
                  <a:schemeClr val="tx1"/>
                </a:solidFill>
                <a:latin typeface="Consolas"/>
                <a:ea typeface="Consolas"/>
                <a:cs typeface="Consolas"/>
                <a:sym typeface="Consolas"/>
              </a:rPr>
              <a:t>="30"</a:t>
            </a: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android:title</a:t>
            </a:r>
            <a:r>
              <a:rPr lang="en-US" dirty="0">
                <a:solidFill>
                  <a:schemeClr val="tx1"/>
                </a:solidFill>
                <a:latin typeface="Consolas"/>
                <a:ea typeface="Consolas"/>
                <a:cs typeface="Consolas"/>
                <a:sym typeface="Consolas"/>
              </a:rPr>
              <a:t>="@string/</a:t>
            </a:r>
            <a:r>
              <a:rPr lang="en-US" dirty="0" err="1">
                <a:solidFill>
                  <a:schemeClr val="tx1"/>
                </a:solidFill>
                <a:latin typeface="Consolas"/>
                <a:ea typeface="Consolas"/>
                <a:cs typeface="Consolas"/>
                <a:sym typeface="Consolas"/>
              </a:rPr>
              <a:t>action_favorites</a:t>
            </a:r>
            <a:r>
              <a:rPr lang="en-US"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app:showAsAction</a:t>
            </a:r>
            <a:r>
              <a:rPr lang="en-US" dirty="0">
                <a:solidFill>
                  <a:schemeClr val="tx1"/>
                </a:solidFill>
                <a:latin typeface="Consolas"/>
                <a:ea typeface="Consolas"/>
                <a:cs typeface="Consolas"/>
                <a:sym typeface="Consolas"/>
              </a:rPr>
              <a:t>="</a:t>
            </a:r>
            <a:r>
              <a:rPr lang="en-US" dirty="0" err="1">
                <a:solidFill>
                  <a:schemeClr val="tx1"/>
                </a:solidFill>
                <a:latin typeface="Consolas"/>
                <a:ea typeface="Consolas"/>
                <a:cs typeface="Consolas"/>
                <a:sym typeface="Consolas"/>
              </a:rPr>
              <a:t>ifRoom</a:t>
            </a:r>
            <a:r>
              <a:rPr lang="en-US" dirty="0">
                <a:solidFill>
                  <a:schemeClr val="tx1"/>
                </a:solidFill>
                <a:latin typeface="Consolas"/>
                <a:ea typeface="Consolas"/>
                <a:cs typeface="Consolas"/>
                <a:sym typeface="Consolas"/>
              </a:rPr>
              <a:t>" /&gt;</a:t>
            </a:r>
          </a:p>
          <a:p>
            <a:pPr marL="0" lvl="0" indent="0" algn="l" rtl="0">
              <a:lnSpc>
                <a:spcPct val="150000"/>
              </a:lnSpc>
              <a:spcBef>
                <a:spcPts val="0"/>
              </a:spcBef>
              <a:spcAft>
                <a:spcPts val="0"/>
              </a:spcAft>
              <a:buClr>
                <a:schemeClr val="dk1"/>
              </a:buClr>
              <a:buSzPts val="1100"/>
              <a:buFont typeface="Arial"/>
              <a:buNone/>
            </a:pPr>
            <a:endParaRPr lang="en-US" sz="1100" dirty="0">
              <a:solidFill>
                <a:schemeClr val="tx1"/>
              </a:solidFill>
              <a:latin typeface="Consolas"/>
              <a:ea typeface="Consolas"/>
              <a:cs typeface="Consolas"/>
              <a:sym typeface="Consolas"/>
            </a:endParaRPr>
          </a:p>
          <a:p>
            <a:pPr marL="0" lvl="0" indent="0" algn="l" rtl="0">
              <a:lnSpc>
                <a:spcPct val="150000"/>
              </a:lnSpc>
              <a:spcBef>
                <a:spcPts val="1000"/>
              </a:spcBef>
              <a:spcAft>
                <a:spcPts val="0"/>
              </a:spcAft>
              <a:buNone/>
            </a:pPr>
            <a:endParaRPr lang="en-US" dirty="0">
              <a:solidFill>
                <a:schemeClr val="tx1"/>
              </a:solidFill>
            </a:endParaRPr>
          </a:p>
          <a:p>
            <a:pPr marL="0" lvl="0" indent="0" algn="l" rtl="0">
              <a:lnSpc>
                <a:spcPct val="150000"/>
              </a:lnSpc>
              <a:spcBef>
                <a:spcPts val="1000"/>
              </a:spcBef>
              <a:spcAft>
                <a:spcPts val="0"/>
              </a:spcAft>
              <a:buNone/>
            </a:pPr>
            <a:endParaRPr lang="en-US" sz="1000" dirty="0">
              <a:solidFill>
                <a:schemeClr val="tx1"/>
              </a:solidFill>
            </a:endParaRPr>
          </a:p>
          <a:p>
            <a:pPr>
              <a:lnSpc>
                <a:spcPct val="150000"/>
              </a:lnSpc>
            </a:pPr>
            <a:endParaRPr lang="fr-FR" dirty="0">
              <a:solidFill>
                <a:schemeClr val="tx1"/>
              </a:solidFill>
            </a:endParaRPr>
          </a:p>
        </p:txBody>
      </p:sp>
      <p:sp>
        <p:nvSpPr>
          <p:cNvPr id="6" name="Content Placeholder 5">
            <a:extLst>
              <a:ext uri="{FF2B5EF4-FFF2-40B4-BE49-F238E27FC236}">
                <a16:creationId xmlns:a16="http://schemas.microsoft.com/office/drawing/2014/main" id="{839E87DF-2506-C818-6DC4-B3A98C787AFC}"/>
              </a:ext>
            </a:extLst>
          </p:cNvPr>
          <p:cNvSpPr>
            <a:spLocks noGrp="1"/>
          </p:cNvSpPr>
          <p:nvPr>
            <p:ph sz="quarter" idx="15"/>
          </p:nvPr>
        </p:nvSpPr>
        <p:spPr/>
        <p:txBody>
          <a:bodyPr/>
          <a:lstStyle/>
          <a:p>
            <a:r>
              <a:rPr lang="fr-FR" dirty="0"/>
              <a:t>Ajouter des attributs d'éléments de menu</a:t>
            </a:r>
          </a:p>
        </p:txBody>
      </p:sp>
      <p:pic>
        <p:nvPicPr>
          <p:cNvPr id="7" name="Google Shape;585;p105">
            <a:extLst>
              <a:ext uri="{FF2B5EF4-FFF2-40B4-BE49-F238E27FC236}">
                <a16:creationId xmlns:a16="http://schemas.microsoft.com/office/drawing/2014/main" id="{451AAFD9-F694-2EF7-7A27-F956473C892A}"/>
              </a:ext>
            </a:extLst>
          </p:cNvPr>
          <p:cNvPicPr preferRelativeResize="0"/>
          <p:nvPr/>
        </p:nvPicPr>
        <p:blipFill>
          <a:blip r:embed="rId2">
            <a:alphaModFix/>
          </a:blip>
          <a:stretch>
            <a:fillRect/>
          </a:stretch>
        </p:blipFill>
        <p:spPr>
          <a:xfrm>
            <a:off x="1954423" y="4054115"/>
            <a:ext cx="2759243" cy="2406538"/>
          </a:xfrm>
          <a:prstGeom prst="rect">
            <a:avLst/>
          </a:prstGeom>
          <a:noFill/>
          <a:ln>
            <a:noFill/>
          </a:ln>
        </p:spPr>
      </p:pic>
    </p:spTree>
    <p:extLst>
      <p:ext uri="{BB962C8B-B14F-4D97-AF65-F5344CB8AC3E}">
        <p14:creationId xmlns:p14="http://schemas.microsoft.com/office/powerpoint/2010/main" val="2379056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Ajouter un menu d'options</a:t>
            </a:r>
            <a:endParaRPr lang="fr-FR" sz="1600" b="1" dirty="0">
              <a:solidFill>
                <a:srgbClr val="007842"/>
              </a:solidFill>
              <a:latin typeface="Calibri" panose="020F0502020204030204" pitchFamily="34" charset="0"/>
            </a:endParaRPr>
          </a:p>
          <a:p>
            <a:endParaRPr lang="fr-FR" dirty="0"/>
          </a:p>
        </p:txBody>
      </p:sp>
      <p:sp>
        <p:nvSpPr>
          <p:cNvPr id="8" name="Content Placeholder 7">
            <a:extLst>
              <a:ext uri="{FF2B5EF4-FFF2-40B4-BE49-F238E27FC236}">
                <a16:creationId xmlns:a16="http://schemas.microsoft.com/office/drawing/2014/main" id="{90AAF2F6-80A0-8963-9635-6357F183F6B5}"/>
              </a:ext>
            </a:extLst>
          </p:cNvPr>
          <p:cNvSpPr>
            <a:spLocks noGrp="1"/>
          </p:cNvSpPr>
          <p:nvPr>
            <p:ph sz="quarter" idx="12"/>
          </p:nvPr>
        </p:nvSpPr>
        <p:spPr/>
        <p:txBody>
          <a:bodyPr/>
          <a:lstStyle/>
          <a:p>
            <a:pPr marL="0" lvl="0" indent="0" algn="l" rtl="0">
              <a:lnSpc>
                <a:spcPct val="150000"/>
              </a:lnSpc>
              <a:spcBef>
                <a:spcPts val="0"/>
              </a:spcBef>
              <a:spcAft>
                <a:spcPts val="0"/>
              </a:spcAft>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@Override</a:t>
            </a:r>
          </a:p>
          <a:p>
            <a:pPr marL="0" lvl="0" indent="0" algn="l" rtl="0">
              <a:lnSpc>
                <a:spcPct val="150000"/>
              </a:lnSpc>
              <a:spcBef>
                <a:spcPts val="0"/>
              </a:spcBef>
              <a:spcAft>
                <a:spcPts val="0"/>
              </a:spcAft>
              <a:buNone/>
            </a:pPr>
            <a:r>
              <a:rPr lang="fr-FR" sz="1200" b="1" dirty="0">
                <a:solidFill>
                  <a:schemeClr val="dk1"/>
                </a:solidFill>
                <a:latin typeface="Consolas"/>
                <a:ea typeface="Consolas"/>
                <a:cs typeface="Consolas"/>
                <a:sym typeface="Consolas"/>
              </a:rPr>
              <a:t>public </a:t>
            </a:r>
            <a:r>
              <a:rPr lang="fr-FR" sz="1200" b="1" dirty="0" err="1">
                <a:solidFill>
                  <a:schemeClr val="dk1"/>
                </a:solidFill>
                <a:latin typeface="Consolas"/>
                <a:ea typeface="Consolas"/>
                <a:cs typeface="Consolas"/>
                <a:sym typeface="Consolas"/>
              </a:rPr>
              <a:t>boolean</a:t>
            </a:r>
            <a:r>
              <a:rPr lang="fr-FR" sz="1200" b="1"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onOptionsItemSelected</a:t>
            </a:r>
            <a:r>
              <a:rPr lang="fr-FR" sz="1200" b="1" dirty="0">
                <a:solidFill>
                  <a:schemeClr val="dk1"/>
                </a:solidFill>
                <a:latin typeface="Consolas"/>
                <a:ea typeface="Consolas"/>
                <a:cs typeface="Consolas"/>
                <a:sym typeface="Consolas"/>
              </a:rPr>
              <a:t>(</a:t>
            </a:r>
            <a:r>
              <a:rPr lang="fr-FR" sz="1200" b="1" dirty="0" err="1">
                <a:solidFill>
                  <a:schemeClr val="dk1"/>
                </a:solidFill>
                <a:latin typeface="Consolas"/>
                <a:ea typeface="Consolas"/>
                <a:cs typeface="Consolas"/>
                <a:sym typeface="Consolas"/>
              </a:rPr>
              <a:t>MenuItem</a:t>
            </a:r>
            <a:r>
              <a:rPr lang="fr-FR" sz="1200" b="1" dirty="0">
                <a:solidFill>
                  <a:schemeClr val="dk1"/>
                </a:solidFill>
                <a:latin typeface="Consolas"/>
                <a:ea typeface="Consolas"/>
                <a:cs typeface="Consolas"/>
                <a:sym typeface="Consolas"/>
              </a:rPr>
              <a:t> item)</a:t>
            </a:r>
            <a:r>
              <a:rPr lang="fr-FR" sz="1200"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switch (</a:t>
            </a:r>
            <a:r>
              <a:rPr lang="fr-FR" sz="1200" b="1" dirty="0" err="1">
                <a:solidFill>
                  <a:schemeClr val="dk1"/>
                </a:solidFill>
                <a:latin typeface="Consolas"/>
                <a:ea typeface="Consolas"/>
                <a:cs typeface="Consolas"/>
                <a:sym typeface="Consolas"/>
              </a:rPr>
              <a:t>item.getItemId</a:t>
            </a:r>
            <a:r>
              <a:rPr lang="fr-FR" sz="1200" b="1" dirty="0">
                <a:solidFill>
                  <a:schemeClr val="dk1"/>
                </a:solidFill>
                <a:latin typeface="Consolas"/>
                <a:ea typeface="Consolas"/>
                <a:cs typeface="Consolas"/>
                <a:sym typeface="Consolas"/>
              </a:rPr>
              <a:t>()</a:t>
            </a:r>
            <a:r>
              <a:rPr lang="fr-FR" sz="1200"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case </a:t>
            </a:r>
            <a:r>
              <a:rPr lang="fr-FR" sz="1200" dirty="0" err="1">
                <a:solidFill>
                  <a:schemeClr val="dk1"/>
                </a:solidFill>
                <a:latin typeface="Consolas"/>
                <a:ea typeface="Consolas"/>
                <a:cs typeface="Consolas"/>
                <a:sym typeface="Consolas"/>
              </a:rPr>
              <a:t>R.id.action_settings</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showSettings</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return </a:t>
            </a:r>
            <a:r>
              <a:rPr lang="fr-FR" sz="1200" dirty="0" err="1">
                <a:solidFill>
                  <a:schemeClr val="dk1"/>
                </a:solidFill>
                <a:latin typeface="Consolas"/>
                <a:ea typeface="Consolas"/>
                <a:cs typeface="Consolas"/>
                <a:sym typeface="Consolas"/>
              </a:rPr>
              <a:t>true</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case </a:t>
            </a:r>
            <a:r>
              <a:rPr lang="fr-FR" sz="1200" dirty="0" err="1">
                <a:solidFill>
                  <a:schemeClr val="dk1"/>
                </a:solidFill>
                <a:latin typeface="Consolas"/>
                <a:ea typeface="Consolas"/>
                <a:cs typeface="Consolas"/>
                <a:sym typeface="Consolas"/>
              </a:rPr>
              <a:t>R.id.action_favorites</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showFavorites</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return </a:t>
            </a:r>
            <a:r>
              <a:rPr lang="fr-FR" sz="1200" dirty="0" err="1">
                <a:solidFill>
                  <a:schemeClr val="dk1"/>
                </a:solidFill>
                <a:latin typeface="Consolas"/>
                <a:ea typeface="Consolas"/>
                <a:cs typeface="Consolas"/>
                <a:sym typeface="Consolas"/>
              </a:rPr>
              <a:t>true</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rgbClr val="000000"/>
                </a:solidFill>
                <a:latin typeface="Consolas"/>
                <a:ea typeface="Consolas"/>
                <a:cs typeface="Consolas"/>
                <a:sym typeface="Consolas"/>
              </a:rPr>
              <a:t>      default:</a:t>
            </a:r>
          </a:p>
          <a:p>
            <a:pPr marL="0" lvl="0" indent="0" algn="l" rtl="0">
              <a:lnSpc>
                <a:spcPct val="150000"/>
              </a:lnSpc>
              <a:spcBef>
                <a:spcPts val="0"/>
              </a:spcBef>
              <a:spcAft>
                <a:spcPts val="0"/>
              </a:spcAft>
              <a:buNone/>
            </a:pPr>
            <a:r>
              <a:rPr lang="fr-FR" sz="1200" dirty="0">
                <a:solidFill>
                  <a:srgbClr val="000000"/>
                </a:solidFill>
                <a:latin typeface="Consolas"/>
                <a:ea typeface="Consolas"/>
                <a:cs typeface="Consolas"/>
                <a:sym typeface="Consolas"/>
              </a:rPr>
              <a:t>             return </a:t>
            </a:r>
            <a:r>
              <a:rPr lang="fr-FR" sz="1200" dirty="0" err="1">
                <a:solidFill>
                  <a:srgbClr val="000000"/>
                </a:solidFill>
                <a:latin typeface="Consolas"/>
                <a:ea typeface="Consolas"/>
                <a:cs typeface="Consolas"/>
                <a:sym typeface="Consolas"/>
              </a:rPr>
              <a:t>super.onOptionsItemSelected</a:t>
            </a:r>
            <a:r>
              <a:rPr lang="fr-FR" sz="1200" dirty="0">
                <a:solidFill>
                  <a:srgbClr val="000000"/>
                </a:solidFill>
                <a:latin typeface="Consolas"/>
                <a:ea typeface="Consolas"/>
                <a:cs typeface="Consolas"/>
                <a:sym typeface="Consolas"/>
              </a:rPr>
              <a:t>(item);</a:t>
            </a:r>
          </a:p>
          <a:p>
            <a:pPr marL="0" lvl="0" indent="0" algn="l" rtl="0">
              <a:lnSpc>
                <a:spcPct val="150000"/>
              </a:lnSpc>
              <a:spcBef>
                <a:spcPts val="0"/>
              </a:spcBef>
              <a:spcAft>
                <a:spcPts val="0"/>
              </a:spcAft>
              <a:buNone/>
            </a:pPr>
            <a:r>
              <a:rPr lang="fr-FR" sz="1200" dirty="0">
                <a:solidFill>
                  <a:srgbClr val="000000"/>
                </a:solidFill>
                <a:latin typeface="Consolas"/>
                <a:ea typeface="Consolas"/>
                <a:cs typeface="Consolas"/>
                <a:sym typeface="Consolas"/>
              </a:rPr>
              <a:t>      }</a:t>
            </a:r>
          </a:p>
          <a:p>
            <a:pPr marL="0" lvl="0" indent="0" algn="l" rtl="0">
              <a:lnSpc>
                <a:spcPct val="150000"/>
              </a:lnSpc>
              <a:spcBef>
                <a:spcPts val="0"/>
              </a:spcBef>
              <a:spcAft>
                <a:spcPts val="0"/>
              </a:spcAft>
              <a:buNone/>
            </a:pPr>
            <a:r>
              <a:rPr lang="fr-FR" sz="1200" dirty="0">
                <a:solidFill>
                  <a:srgbClr val="000000"/>
                </a:solidFill>
                <a:latin typeface="Consolas"/>
                <a:ea typeface="Consolas"/>
                <a:cs typeface="Consolas"/>
                <a:sym typeface="Consolas"/>
              </a:rPr>
              <a:t>}</a:t>
            </a:r>
          </a:p>
          <a:p>
            <a:pPr marL="457200" lvl="0" indent="0" algn="l" rtl="0">
              <a:lnSpc>
                <a:spcPct val="150000"/>
              </a:lnSpc>
              <a:spcBef>
                <a:spcPts val="0"/>
              </a:spcBef>
              <a:spcAft>
                <a:spcPts val="0"/>
              </a:spcAft>
              <a:buNone/>
            </a:pPr>
            <a:r>
              <a:rPr lang="fr-FR" sz="1000" dirty="0">
                <a:solidFill>
                  <a:schemeClr val="dk1"/>
                </a:solidFill>
                <a:latin typeface="Consolas"/>
                <a:ea typeface="Consolas"/>
                <a:cs typeface="Consolas"/>
                <a:sym typeface="Consolas"/>
              </a:rPr>
              <a:t> </a:t>
            </a:r>
            <a:r>
              <a:rPr lang="fr-FR" sz="1050" dirty="0">
                <a:solidFill>
                  <a:schemeClr val="dk1"/>
                </a:solidFill>
                <a:latin typeface="Consolas"/>
                <a:ea typeface="Consolas"/>
                <a:cs typeface="Consolas"/>
                <a:sym typeface="Consolas"/>
              </a:rPr>
              <a:t>  </a:t>
            </a:r>
          </a:p>
          <a:p>
            <a:pPr marL="0" lvl="0" indent="0" algn="l" rtl="0">
              <a:lnSpc>
                <a:spcPct val="150000"/>
              </a:lnSpc>
              <a:spcBef>
                <a:spcPts val="0"/>
              </a:spcBef>
              <a:spcAft>
                <a:spcPts val="1000"/>
              </a:spcAft>
              <a:buNone/>
            </a:pPr>
            <a:r>
              <a:rPr lang="fr-FR" sz="1050" dirty="0">
                <a:solidFill>
                  <a:schemeClr val="dk1"/>
                </a:solidFill>
                <a:latin typeface="Consolas"/>
                <a:ea typeface="Consolas"/>
                <a:cs typeface="Consolas"/>
                <a:sym typeface="Consolas"/>
              </a:rPr>
              <a:t>     </a:t>
            </a:r>
            <a:endParaRPr lang="fr-FR" sz="1050" dirty="0">
              <a:solidFill>
                <a:srgbClr val="4CAF50"/>
              </a:solidFill>
              <a:latin typeface="Consolas"/>
              <a:ea typeface="Consolas"/>
              <a:cs typeface="Consolas"/>
              <a:sym typeface="Consolas"/>
            </a:endParaRPr>
          </a:p>
          <a:p>
            <a:pPr marL="228600" indent="-228600">
              <a:lnSpc>
                <a:spcPct val="150000"/>
              </a:lnSpc>
              <a:buFont typeface="+mj-lt"/>
              <a:buAutoNum type="arabicPeriod"/>
            </a:pPr>
            <a:endParaRPr lang="fr-FR" dirty="0"/>
          </a:p>
        </p:txBody>
      </p:sp>
      <p:sp>
        <p:nvSpPr>
          <p:cNvPr id="5" name="Content Placeholder 4">
            <a:extLst>
              <a:ext uri="{FF2B5EF4-FFF2-40B4-BE49-F238E27FC236}">
                <a16:creationId xmlns:a16="http://schemas.microsoft.com/office/drawing/2014/main" id="{50505880-1C80-FCBF-5520-69C7AE574761}"/>
              </a:ext>
            </a:extLst>
          </p:cNvPr>
          <p:cNvSpPr>
            <a:spLocks noGrp="1"/>
          </p:cNvSpPr>
          <p:nvPr>
            <p:ph sz="quarter" idx="13"/>
          </p:nvPr>
        </p:nvSpPr>
        <p:spPr/>
        <p:txBody>
          <a:bodyPr/>
          <a:lstStyle/>
          <a:p>
            <a:r>
              <a:rPr lang="fr-FR" dirty="0"/>
              <a:t>Redéfinir </a:t>
            </a:r>
            <a:r>
              <a:rPr lang="fr-FR" dirty="0" err="1"/>
              <a:t>onOptionsItemSelected</a:t>
            </a:r>
            <a:r>
              <a:rPr lang="fr-FR" dirty="0"/>
              <a:t>()</a:t>
            </a:r>
          </a:p>
        </p:txBody>
      </p:sp>
    </p:spTree>
    <p:extLst>
      <p:ext uri="{BB962C8B-B14F-4D97-AF65-F5344CB8AC3E}">
        <p14:creationId xmlns:p14="http://schemas.microsoft.com/office/powerpoint/2010/main" val="2586193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Menus contextuels</a:t>
            </a:r>
            <a:endParaRPr lang="fr-FR" sz="1600" b="1" dirty="0">
              <a:solidFill>
                <a:srgbClr val="007842"/>
              </a:solidFill>
              <a:latin typeface="Calibri" panose="020F0502020204030204" pitchFamily="34" charset="0"/>
            </a:endParaRPr>
          </a:p>
          <a:p>
            <a:endParaRPr lang="fr-FR" dirty="0"/>
          </a:p>
        </p:txBody>
      </p:sp>
      <p:sp>
        <p:nvSpPr>
          <p:cNvPr id="4" name="Content Placeholder 3">
            <a:extLst>
              <a:ext uri="{FF2B5EF4-FFF2-40B4-BE49-F238E27FC236}">
                <a16:creationId xmlns:a16="http://schemas.microsoft.com/office/drawing/2014/main" id="{E06A021C-F436-A0E8-00A5-689AE7876E22}"/>
              </a:ext>
            </a:extLst>
          </p:cNvPr>
          <p:cNvSpPr>
            <a:spLocks noGrp="1"/>
          </p:cNvSpPr>
          <p:nvPr>
            <p:ph sz="quarter" idx="12"/>
          </p:nvPr>
        </p:nvSpPr>
        <p:spPr/>
        <p:txBody>
          <a:bodyPr/>
          <a:lstStyle/>
          <a:p>
            <a:pPr marL="228600" indent="-228600">
              <a:lnSpc>
                <a:spcPct val="200000"/>
              </a:lnSpc>
              <a:buFont typeface="+mj-lt"/>
              <a:buAutoNum type="arabicPeriod"/>
            </a:pPr>
            <a:r>
              <a:rPr lang="fr-FR" dirty="0">
                <a:solidFill>
                  <a:schemeClr val="tx1"/>
                </a:solidFill>
              </a:rPr>
              <a:t>Permet aux utilisateurs d'effectuer des actions sur la vue sélectionnée ;</a:t>
            </a:r>
          </a:p>
          <a:p>
            <a:pPr marL="228600" indent="-228600">
              <a:lnSpc>
                <a:spcPct val="200000"/>
              </a:lnSpc>
              <a:buFont typeface="+mj-lt"/>
              <a:buAutoNum type="arabicPeriod"/>
            </a:pPr>
            <a:r>
              <a:rPr lang="fr-FR" dirty="0">
                <a:solidFill>
                  <a:schemeClr val="tx1"/>
                </a:solidFill>
              </a:rPr>
              <a:t>Peut être déployé sur n'importe quelle vue ;</a:t>
            </a:r>
          </a:p>
          <a:p>
            <a:pPr marL="228600" indent="-228600">
              <a:lnSpc>
                <a:spcPct val="200000"/>
              </a:lnSpc>
              <a:buFont typeface="+mj-lt"/>
              <a:buAutoNum type="arabicPeriod"/>
            </a:pPr>
            <a:r>
              <a:rPr lang="fr-FR" dirty="0">
                <a:solidFill>
                  <a:schemeClr val="tx1"/>
                </a:solidFill>
              </a:rPr>
              <a:t>Utilisé le plus souvent pour les éléments de </a:t>
            </a:r>
            <a:r>
              <a:rPr lang="fr-FR" dirty="0" err="1">
                <a:solidFill>
                  <a:schemeClr val="tx1"/>
                </a:solidFill>
              </a:rPr>
              <a:t>RecyclerView</a:t>
            </a:r>
            <a:r>
              <a:rPr lang="fr-FR" dirty="0">
                <a:solidFill>
                  <a:schemeClr val="tx1"/>
                </a:solidFill>
              </a:rPr>
              <a:t>, </a:t>
            </a:r>
            <a:r>
              <a:rPr lang="fr-FR" dirty="0" err="1">
                <a:solidFill>
                  <a:schemeClr val="tx1"/>
                </a:solidFill>
              </a:rPr>
              <a:t>GridView</a:t>
            </a:r>
            <a:r>
              <a:rPr lang="fr-FR" dirty="0">
                <a:solidFill>
                  <a:schemeClr val="tx1"/>
                </a:solidFill>
              </a:rPr>
              <a:t>, ou autre collection de vues.</a:t>
            </a:r>
          </a:p>
          <a:p>
            <a:pPr marL="228600" indent="-228600">
              <a:lnSpc>
                <a:spcPct val="200000"/>
              </a:lnSpc>
              <a:buFont typeface="+mj-lt"/>
              <a:buAutoNum type="arabicPeriod"/>
            </a:pPr>
            <a:endParaRPr lang="fr-FR" dirty="0">
              <a:solidFill>
                <a:schemeClr val="tx1"/>
              </a:solidFill>
            </a:endParaRPr>
          </a:p>
          <a:p>
            <a:pPr marL="228600" indent="-228600">
              <a:lnSpc>
                <a:spcPct val="200000"/>
              </a:lnSpc>
              <a:buFont typeface="+mj-lt"/>
              <a:buAutoNum type="arabicPeriod"/>
            </a:pPr>
            <a:endParaRPr lang="fr-FR" dirty="0">
              <a:solidFill>
                <a:schemeClr val="tx1"/>
              </a:solidFill>
            </a:endParaRPr>
          </a:p>
        </p:txBody>
      </p:sp>
      <p:sp>
        <p:nvSpPr>
          <p:cNvPr id="6" name="Content Placeholder 5">
            <a:extLst>
              <a:ext uri="{FF2B5EF4-FFF2-40B4-BE49-F238E27FC236}">
                <a16:creationId xmlns:a16="http://schemas.microsoft.com/office/drawing/2014/main" id="{05A4FEE0-BEB1-9EED-29CF-2C0A5FB5F87F}"/>
              </a:ext>
            </a:extLst>
          </p:cNvPr>
          <p:cNvSpPr>
            <a:spLocks noGrp="1"/>
          </p:cNvSpPr>
          <p:nvPr>
            <p:ph sz="quarter" idx="13"/>
          </p:nvPr>
        </p:nvSpPr>
        <p:spPr/>
        <p:txBody>
          <a:bodyPr/>
          <a:lstStyle/>
          <a:p>
            <a:r>
              <a:rPr lang="fr-FR" dirty="0"/>
              <a:t>Que sont les menus contextuels ?</a:t>
            </a:r>
          </a:p>
        </p:txBody>
      </p:sp>
      <p:sp>
        <p:nvSpPr>
          <p:cNvPr id="7" name="Content Placeholder 6">
            <a:extLst>
              <a:ext uri="{FF2B5EF4-FFF2-40B4-BE49-F238E27FC236}">
                <a16:creationId xmlns:a16="http://schemas.microsoft.com/office/drawing/2014/main" id="{DC53EF7A-2730-E91B-C882-8E707A8C28A5}"/>
              </a:ext>
            </a:extLst>
          </p:cNvPr>
          <p:cNvSpPr>
            <a:spLocks noGrp="1"/>
          </p:cNvSpPr>
          <p:nvPr>
            <p:ph sz="quarter" idx="14"/>
          </p:nvPr>
        </p:nvSpPr>
        <p:spPr>
          <a:xfrm>
            <a:off x="6096000" y="1943056"/>
            <a:ext cx="5370576" cy="4514894"/>
          </a:xfrm>
        </p:spPr>
        <p:txBody>
          <a:bodyPr/>
          <a:lstStyle/>
          <a:p>
            <a:pPr marL="171450" indent="-171450">
              <a:lnSpc>
                <a:spcPct val="150000"/>
              </a:lnSpc>
              <a:buFont typeface="Arial" panose="020B0604020202020204" pitchFamily="34" charset="0"/>
              <a:buChar char="•"/>
            </a:pPr>
            <a:r>
              <a:rPr lang="fr-FR" dirty="0">
                <a:solidFill>
                  <a:schemeClr val="tx1"/>
                </a:solidFill>
              </a:rPr>
              <a:t>Menu contextuel flottant en appuyant longuement sur une vue :</a:t>
            </a:r>
          </a:p>
          <a:p>
            <a:pPr marL="1828800" lvl="3" indent="-171450">
              <a:lnSpc>
                <a:spcPct val="150000"/>
              </a:lnSpc>
            </a:pPr>
            <a:r>
              <a:rPr lang="fr-FR" dirty="0">
                <a:solidFill>
                  <a:schemeClr val="tx1"/>
                </a:solidFill>
              </a:rPr>
              <a:t>L'utilisateur peut modifier la vue ou l'utiliser d'une manière ou d'une autre ;</a:t>
            </a:r>
          </a:p>
          <a:p>
            <a:pPr marL="1828800" lvl="3" indent="-171450">
              <a:lnSpc>
                <a:spcPct val="150000"/>
              </a:lnSpc>
            </a:pPr>
            <a:r>
              <a:rPr lang="fr-FR" dirty="0">
                <a:solidFill>
                  <a:schemeClr val="tx1"/>
                </a:solidFill>
              </a:rPr>
              <a:t>L'utilisateur effectue une action sur une seule vue à la fois.</a:t>
            </a:r>
          </a:p>
          <a:p>
            <a:pPr lvl="1">
              <a:lnSpc>
                <a:spcPct val="150000"/>
              </a:lnSpc>
            </a:pPr>
            <a:endParaRPr lang="fr-FR" dirty="0">
              <a:solidFill>
                <a:schemeClr val="tx1"/>
              </a:solidFill>
            </a:endParaRPr>
          </a:p>
          <a:p>
            <a:pPr marL="171450" indent="-171450">
              <a:lnSpc>
                <a:spcPct val="150000"/>
              </a:lnSpc>
              <a:buFont typeface="Arial" panose="020B0604020202020204" pitchFamily="34" charset="0"/>
              <a:buChar char="•"/>
            </a:pPr>
            <a:r>
              <a:rPr lang="fr-FR" dirty="0">
                <a:solidFill>
                  <a:schemeClr val="tx1"/>
                </a:solidFill>
              </a:rPr>
              <a:t>Mode d'action contextuel : barre d'action temporaire à la place ou en dessous de la barre d'application :</a:t>
            </a:r>
          </a:p>
          <a:p>
            <a:pPr marL="1828800" lvl="3" indent="-171450">
              <a:lnSpc>
                <a:spcPct val="150000"/>
              </a:lnSpc>
            </a:pPr>
            <a:r>
              <a:rPr lang="fr-FR" dirty="0">
                <a:solidFill>
                  <a:schemeClr val="tx1"/>
                </a:solidFill>
              </a:rPr>
              <a:t>Les éléments d'action affectent le ou les éléments de vue sélectionnés ;</a:t>
            </a:r>
          </a:p>
          <a:p>
            <a:pPr marL="1828800" lvl="3" indent="-171450">
              <a:lnSpc>
                <a:spcPct val="150000"/>
              </a:lnSpc>
            </a:pPr>
            <a:r>
              <a:rPr lang="fr-FR" dirty="0">
                <a:solidFill>
                  <a:schemeClr val="tx1"/>
                </a:solidFill>
              </a:rPr>
              <a:t>L'utilisateur peut agir sur plusieurs éléments de vue à la fois.</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9" name="Content Placeholder 8">
            <a:extLst>
              <a:ext uri="{FF2B5EF4-FFF2-40B4-BE49-F238E27FC236}">
                <a16:creationId xmlns:a16="http://schemas.microsoft.com/office/drawing/2014/main" id="{E49EA418-63B0-268A-B1B4-8DD2D93CE9A9}"/>
              </a:ext>
            </a:extLst>
          </p:cNvPr>
          <p:cNvSpPr>
            <a:spLocks noGrp="1"/>
          </p:cNvSpPr>
          <p:nvPr>
            <p:ph sz="quarter" idx="15"/>
          </p:nvPr>
        </p:nvSpPr>
        <p:spPr/>
        <p:txBody>
          <a:bodyPr/>
          <a:lstStyle/>
          <a:p>
            <a:r>
              <a:rPr lang="fr-FR" dirty="0"/>
              <a:t>Types de menus contextuels</a:t>
            </a:r>
          </a:p>
        </p:txBody>
      </p:sp>
      <p:pic>
        <p:nvPicPr>
          <p:cNvPr id="10" name="Google Shape;623;p110">
            <a:extLst>
              <a:ext uri="{FF2B5EF4-FFF2-40B4-BE49-F238E27FC236}">
                <a16:creationId xmlns:a16="http://schemas.microsoft.com/office/drawing/2014/main" id="{233BC900-32D4-3AB6-C64A-DD5713E61F81}"/>
              </a:ext>
            </a:extLst>
          </p:cNvPr>
          <p:cNvPicPr preferRelativeResize="0"/>
          <p:nvPr/>
        </p:nvPicPr>
        <p:blipFill rotWithShape="1">
          <a:blip r:embed="rId2">
            <a:alphaModFix/>
          </a:blip>
          <a:srcRect r="51169"/>
          <a:stretch/>
        </p:blipFill>
        <p:spPr>
          <a:xfrm>
            <a:off x="6527384" y="2288566"/>
            <a:ext cx="1027525" cy="1783600"/>
          </a:xfrm>
          <a:prstGeom prst="rect">
            <a:avLst/>
          </a:prstGeom>
          <a:noFill/>
          <a:ln>
            <a:noFill/>
          </a:ln>
        </p:spPr>
      </p:pic>
      <p:pic>
        <p:nvPicPr>
          <p:cNvPr id="11" name="Google Shape;622;p110">
            <a:extLst>
              <a:ext uri="{FF2B5EF4-FFF2-40B4-BE49-F238E27FC236}">
                <a16:creationId xmlns:a16="http://schemas.microsoft.com/office/drawing/2014/main" id="{51D2F190-E7C3-967D-EB91-D04F81918E0B}"/>
              </a:ext>
            </a:extLst>
          </p:cNvPr>
          <p:cNvPicPr preferRelativeResize="0"/>
          <p:nvPr/>
        </p:nvPicPr>
        <p:blipFill rotWithShape="1">
          <a:blip r:embed="rId2">
            <a:alphaModFix/>
          </a:blip>
          <a:srcRect l="51169"/>
          <a:stretch/>
        </p:blipFill>
        <p:spPr>
          <a:xfrm>
            <a:off x="6527383" y="4674350"/>
            <a:ext cx="1027525" cy="1783600"/>
          </a:xfrm>
          <a:prstGeom prst="rect">
            <a:avLst/>
          </a:prstGeom>
          <a:noFill/>
          <a:ln>
            <a:noFill/>
          </a:ln>
        </p:spPr>
      </p:pic>
    </p:spTree>
    <p:extLst>
      <p:ext uri="{BB962C8B-B14F-4D97-AF65-F5344CB8AC3E}">
        <p14:creationId xmlns:p14="http://schemas.microsoft.com/office/powerpoint/2010/main" val="4060203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Menu contextuel flottant</a:t>
            </a:r>
          </a:p>
        </p:txBody>
      </p:sp>
      <p:sp>
        <p:nvSpPr>
          <p:cNvPr id="8" name="Content Placeholder 7">
            <a:extLst>
              <a:ext uri="{FF2B5EF4-FFF2-40B4-BE49-F238E27FC236}">
                <a16:creationId xmlns:a16="http://schemas.microsoft.com/office/drawing/2014/main" id="{4622394D-495B-487B-32A8-148F737D05AF}"/>
              </a:ext>
            </a:extLst>
          </p:cNvPr>
          <p:cNvSpPr>
            <a:spLocks noGrp="1"/>
          </p:cNvSpPr>
          <p:nvPr>
            <p:ph sz="quarter" idx="12"/>
          </p:nvPr>
        </p:nvSpPr>
        <p:spPr/>
        <p:txBody>
          <a:bodyPr/>
          <a:lstStyle/>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r>
              <a:rPr lang="fr-FR" dirty="0">
                <a:solidFill>
                  <a:schemeClr val="tx1"/>
                </a:solidFill>
              </a:rPr>
              <a:t>Créer un fichier de ressources de menu XML et attribuer les attributs d'apparence et de position ;</a:t>
            </a:r>
          </a:p>
          <a:p>
            <a:pPr marL="228600" indent="-228600">
              <a:lnSpc>
                <a:spcPct val="150000"/>
              </a:lnSpc>
              <a:buFont typeface="+mj-lt"/>
              <a:buAutoNum type="arabicPeriod"/>
            </a:pPr>
            <a:r>
              <a:rPr lang="fr-FR" dirty="0">
                <a:solidFill>
                  <a:schemeClr val="tx1"/>
                </a:solidFill>
              </a:rPr>
              <a:t>Enregistrer la vue en utilisant </a:t>
            </a:r>
            <a:r>
              <a:rPr lang="fr-FR" dirty="0" err="1">
                <a:solidFill>
                  <a:schemeClr val="tx1"/>
                </a:solidFill>
              </a:rPr>
              <a:t>registerForContextMenu</a:t>
            </a:r>
            <a:r>
              <a:rPr lang="fr-FR" dirty="0">
                <a:solidFill>
                  <a:schemeClr val="tx1"/>
                </a:solidFill>
              </a:rPr>
              <a:t>() ;</a:t>
            </a:r>
          </a:p>
          <a:p>
            <a:pPr marL="228600" indent="-228600">
              <a:lnSpc>
                <a:spcPct val="150000"/>
              </a:lnSpc>
              <a:buFont typeface="+mj-lt"/>
              <a:buAutoNum type="arabicPeriod"/>
            </a:pPr>
            <a:r>
              <a:rPr lang="fr-FR" dirty="0">
                <a:solidFill>
                  <a:schemeClr val="tx1"/>
                </a:solidFill>
              </a:rPr>
              <a:t>Implémenter </a:t>
            </a:r>
            <a:r>
              <a:rPr lang="fr-FR" dirty="0" err="1">
                <a:solidFill>
                  <a:schemeClr val="tx1"/>
                </a:solidFill>
              </a:rPr>
              <a:t>onCreateContextMenu</a:t>
            </a:r>
            <a:r>
              <a:rPr lang="fr-FR" dirty="0">
                <a:solidFill>
                  <a:schemeClr val="tx1"/>
                </a:solidFill>
              </a:rPr>
              <a:t>() dans l'activité pour gonfler le menu ;</a:t>
            </a:r>
          </a:p>
          <a:p>
            <a:pPr marL="228600" indent="-228600">
              <a:lnSpc>
                <a:spcPct val="150000"/>
              </a:lnSpc>
              <a:buFont typeface="+mj-lt"/>
              <a:buAutoNum type="arabicPeriod"/>
            </a:pPr>
            <a:r>
              <a:rPr lang="fr-FR" dirty="0">
                <a:solidFill>
                  <a:schemeClr val="tx1"/>
                </a:solidFill>
              </a:rPr>
              <a:t>Implémenter </a:t>
            </a:r>
            <a:r>
              <a:rPr lang="fr-FR" dirty="0" err="1">
                <a:solidFill>
                  <a:schemeClr val="tx1"/>
                </a:solidFill>
              </a:rPr>
              <a:t>onContextItemSelected</a:t>
            </a:r>
            <a:r>
              <a:rPr lang="fr-FR" dirty="0">
                <a:solidFill>
                  <a:schemeClr val="tx1"/>
                </a:solidFill>
              </a:rPr>
              <a:t>() pour gérer les clics sur les éléments du menu ;</a:t>
            </a:r>
          </a:p>
          <a:p>
            <a:pPr marL="228600" indent="-228600">
              <a:lnSpc>
                <a:spcPct val="150000"/>
              </a:lnSpc>
              <a:buFont typeface="+mj-lt"/>
              <a:buAutoNum type="arabicPeriod"/>
            </a:pPr>
            <a:r>
              <a:rPr lang="fr-FR" dirty="0">
                <a:solidFill>
                  <a:schemeClr val="tx1"/>
                </a:solidFill>
              </a:rPr>
              <a:t>Créer une méthode pour exécuter une action pour chaque élément du menu contextuel.</a:t>
            </a:r>
          </a:p>
          <a:p>
            <a:endParaRPr lang="fr-FR" dirty="0">
              <a:solidFill>
                <a:schemeClr val="tx1"/>
              </a:solidFill>
            </a:endParaRPr>
          </a:p>
        </p:txBody>
      </p:sp>
      <p:sp>
        <p:nvSpPr>
          <p:cNvPr id="12" name="Content Placeholder 11">
            <a:extLst>
              <a:ext uri="{FF2B5EF4-FFF2-40B4-BE49-F238E27FC236}">
                <a16:creationId xmlns:a16="http://schemas.microsoft.com/office/drawing/2014/main" id="{66E53307-82AD-C3CB-DFAB-E0ABF7F4C3E8}"/>
              </a:ext>
            </a:extLst>
          </p:cNvPr>
          <p:cNvSpPr>
            <a:spLocks noGrp="1"/>
          </p:cNvSpPr>
          <p:nvPr>
            <p:ph sz="quarter" idx="13"/>
          </p:nvPr>
        </p:nvSpPr>
        <p:spPr/>
        <p:txBody>
          <a:bodyPr/>
          <a:lstStyle/>
          <a:p>
            <a:r>
              <a:rPr lang="fr-FR" dirty="0"/>
              <a:t>Etapes</a:t>
            </a:r>
          </a:p>
        </p:txBody>
      </p:sp>
      <p:pic>
        <p:nvPicPr>
          <p:cNvPr id="13" name="Google Shape;639;p112">
            <a:extLst>
              <a:ext uri="{FF2B5EF4-FFF2-40B4-BE49-F238E27FC236}">
                <a16:creationId xmlns:a16="http://schemas.microsoft.com/office/drawing/2014/main" id="{3B0E8FFC-5DB4-DCC3-B832-835454DFE391}"/>
              </a:ext>
            </a:extLst>
          </p:cNvPr>
          <p:cNvPicPr preferRelativeResize="0"/>
          <p:nvPr/>
        </p:nvPicPr>
        <p:blipFill>
          <a:blip r:embed="rId2">
            <a:alphaModFix/>
          </a:blip>
          <a:stretch>
            <a:fillRect/>
          </a:stretch>
        </p:blipFill>
        <p:spPr>
          <a:xfrm>
            <a:off x="3169113" y="1936372"/>
            <a:ext cx="5848350" cy="2105025"/>
          </a:xfrm>
          <a:prstGeom prst="rect">
            <a:avLst/>
          </a:prstGeom>
          <a:noFill/>
          <a:ln>
            <a:noFill/>
          </a:ln>
        </p:spPr>
      </p:pic>
    </p:spTree>
    <p:extLst>
      <p:ext uri="{BB962C8B-B14F-4D97-AF65-F5344CB8AC3E}">
        <p14:creationId xmlns:p14="http://schemas.microsoft.com/office/powerpoint/2010/main" val="4284961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Menu contextuel flottant</a:t>
            </a:r>
          </a:p>
        </p:txBody>
      </p:sp>
      <p:sp>
        <p:nvSpPr>
          <p:cNvPr id="4" name="Content Placeholder 3">
            <a:extLst>
              <a:ext uri="{FF2B5EF4-FFF2-40B4-BE49-F238E27FC236}">
                <a16:creationId xmlns:a16="http://schemas.microsoft.com/office/drawing/2014/main" id="{317B3BFB-0470-FD81-2FED-1870BF81A7C3}"/>
              </a:ext>
            </a:extLst>
          </p:cNvPr>
          <p:cNvSpPr>
            <a:spLocks noGrp="1"/>
          </p:cNvSpPr>
          <p:nvPr>
            <p:ph sz="quarter" idx="12"/>
          </p:nvPr>
        </p:nvSpPr>
        <p:spPr/>
        <p:txBody>
          <a:bodyPr/>
          <a:lstStyle/>
          <a:p>
            <a:pPr marL="228600" indent="-228600">
              <a:lnSpc>
                <a:spcPct val="150000"/>
              </a:lnSpc>
              <a:buFont typeface="+mj-lt"/>
              <a:buAutoNum type="arabicPeriod"/>
            </a:pPr>
            <a:r>
              <a:rPr lang="fr-FR" dirty="0">
                <a:solidFill>
                  <a:schemeClr val="tx1"/>
                </a:solidFill>
              </a:rPr>
              <a:t>Créer une ressource de menu XML (menu_context.xml)  : </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&lt;item</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android:id</a:t>
            </a:r>
            <a:r>
              <a:rPr lang="fr-FR" sz="1200" dirty="0">
                <a:solidFill>
                  <a:schemeClr val="tx1"/>
                </a:solidFill>
                <a:latin typeface="Consolas"/>
                <a:ea typeface="Consolas"/>
                <a:cs typeface="Consolas"/>
                <a:sym typeface="Consolas"/>
              </a:rPr>
              <a:t>="@+id/</a:t>
            </a:r>
            <a:r>
              <a:rPr lang="fr-FR" sz="1200" dirty="0" err="1">
                <a:solidFill>
                  <a:schemeClr val="tx1"/>
                </a:solidFill>
                <a:latin typeface="Consolas"/>
                <a:ea typeface="Consolas"/>
                <a:cs typeface="Consolas"/>
                <a:sym typeface="Consolas"/>
              </a:rPr>
              <a:t>context_edit</a:t>
            </a:r>
            <a:r>
              <a:rPr lang="fr-FR" sz="1200" dirty="0">
                <a:solidFill>
                  <a:schemeClr val="tx1"/>
                </a:solidFill>
                <a:latin typeface="Consolas"/>
                <a:ea typeface="Consolas"/>
                <a:cs typeface="Consolas"/>
                <a:sym typeface="Consolas"/>
              </a:rPr>
              <a:t>"</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android:title</a:t>
            </a:r>
            <a:r>
              <a:rPr lang="fr-FR" sz="1200" dirty="0">
                <a:solidFill>
                  <a:schemeClr val="tx1"/>
                </a:solidFill>
                <a:latin typeface="Consolas"/>
                <a:ea typeface="Consolas"/>
                <a:cs typeface="Consolas"/>
                <a:sym typeface="Consolas"/>
              </a:rPr>
              <a:t>="Edit"</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android:orderInCategory</a:t>
            </a:r>
            <a:r>
              <a:rPr lang="fr-FR" sz="1200" dirty="0">
                <a:solidFill>
                  <a:schemeClr val="tx1"/>
                </a:solidFill>
                <a:latin typeface="Consolas"/>
                <a:ea typeface="Consolas"/>
                <a:cs typeface="Consolas"/>
                <a:sym typeface="Consolas"/>
              </a:rPr>
              <a:t>="10"/&gt;</a:t>
            </a:r>
          </a:p>
          <a:p>
            <a:pPr marL="457200" lvl="0" indent="0" algn="l" rtl="0">
              <a:lnSpc>
                <a:spcPct val="150000"/>
              </a:lnSpc>
              <a:spcBef>
                <a:spcPts val="0"/>
              </a:spcBef>
              <a:spcAft>
                <a:spcPts val="0"/>
              </a:spcAft>
              <a:buClr>
                <a:schemeClr val="dk1"/>
              </a:buClr>
              <a:buSzPts val="1100"/>
              <a:buFont typeface="Arial"/>
              <a:buNone/>
            </a:pPr>
            <a:endParaRPr lang="fr-FR" sz="1200" dirty="0">
              <a:solidFill>
                <a:schemeClr val="tx1"/>
              </a:solidFill>
              <a:latin typeface="Consolas"/>
              <a:ea typeface="Consolas"/>
              <a:cs typeface="Consolas"/>
              <a:sym typeface="Consolas"/>
            </a:endParaRP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&lt;item</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android:id</a:t>
            </a:r>
            <a:r>
              <a:rPr lang="fr-FR" sz="1200" dirty="0">
                <a:solidFill>
                  <a:schemeClr val="tx1"/>
                </a:solidFill>
                <a:latin typeface="Consolas"/>
                <a:ea typeface="Consolas"/>
                <a:cs typeface="Consolas"/>
                <a:sym typeface="Consolas"/>
              </a:rPr>
              <a:t>="@+id/</a:t>
            </a:r>
            <a:r>
              <a:rPr lang="fr-FR" sz="1200" dirty="0" err="1">
                <a:solidFill>
                  <a:schemeClr val="tx1"/>
                </a:solidFill>
                <a:latin typeface="Consolas"/>
                <a:ea typeface="Consolas"/>
                <a:cs typeface="Consolas"/>
                <a:sym typeface="Consolas"/>
              </a:rPr>
              <a:t>context_share</a:t>
            </a:r>
            <a:r>
              <a:rPr lang="fr-FR" sz="1200" dirty="0">
                <a:solidFill>
                  <a:schemeClr val="tx1"/>
                </a:solidFill>
                <a:latin typeface="Consolas"/>
                <a:ea typeface="Consolas"/>
                <a:cs typeface="Consolas"/>
                <a:sym typeface="Consolas"/>
              </a:rPr>
              <a:t>"</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android:title</a:t>
            </a:r>
            <a:r>
              <a:rPr lang="fr-FR" sz="1200" dirty="0">
                <a:solidFill>
                  <a:schemeClr val="tx1"/>
                </a:solidFill>
                <a:latin typeface="Consolas"/>
                <a:ea typeface="Consolas"/>
                <a:cs typeface="Consolas"/>
                <a:sym typeface="Consolas"/>
              </a:rPr>
              <a:t>="Share"</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android:orderInCategory</a:t>
            </a:r>
            <a:r>
              <a:rPr lang="fr-FR" sz="1200" dirty="0">
                <a:solidFill>
                  <a:schemeClr val="tx1"/>
                </a:solidFill>
                <a:latin typeface="Consolas"/>
                <a:ea typeface="Consolas"/>
                <a:cs typeface="Consolas"/>
                <a:sym typeface="Consolas"/>
              </a:rPr>
              <a:t>="20"/&gt;</a:t>
            </a:r>
          </a:p>
          <a:p>
            <a:pPr marL="228600" indent="-228600">
              <a:lnSpc>
                <a:spcPct val="150000"/>
              </a:lnSpc>
              <a:buFont typeface="+mj-lt"/>
              <a:buAutoNum type="arabicPeriod"/>
            </a:pPr>
            <a:endParaRPr lang="fr-FR" dirty="0">
              <a:solidFill>
                <a:schemeClr val="tx1"/>
              </a:solidFill>
            </a:endParaRPr>
          </a:p>
        </p:txBody>
      </p:sp>
      <p:sp>
        <p:nvSpPr>
          <p:cNvPr id="5" name="Content Placeholder 4">
            <a:extLst>
              <a:ext uri="{FF2B5EF4-FFF2-40B4-BE49-F238E27FC236}">
                <a16:creationId xmlns:a16="http://schemas.microsoft.com/office/drawing/2014/main" id="{F9A2923C-ABB6-5809-0E8F-124B08449317}"/>
              </a:ext>
            </a:extLst>
          </p:cNvPr>
          <p:cNvSpPr>
            <a:spLocks noGrp="1"/>
          </p:cNvSpPr>
          <p:nvPr>
            <p:ph sz="quarter" idx="13"/>
          </p:nvPr>
        </p:nvSpPr>
        <p:spPr/>
        <p:txBody>
          <a:bodyPr/>
          <a:lstStyle/>
          <a:p>
            <a:r>
              <a:rPr lang="fr-FR" dirty="0"/>
              <a:t>Créer une ressource de menu</a:t>
            </a:r>
          </a:p>
        </p:txBody>
      </p:sp>
      <p:sp>
        <p:nvSpPr>
          <p:cNvPr id="6" name="Content Placeholder 5">
            <a:extLst>
              <a:ext uri="{FF2B5EF4-FFF2-40B4-BE49-F238E27FC236}">
                <a16:creationId xmlns:a16="http://schemas.microsoft.com/office/drawing/2014/main" id="{A26DE6A3-879A-03D8-3AB3-803DA498DCFC}"/>
              </a:ext>
            </a:extLst>
          </p:cNvPr>
          <p:cNvSpPr>
            <a:spLocks noGrp="1"/>
          </p:cNvSpPr>
          <p:nvPr>
            <p:ph sz="quarter" idx="14"/>
          </p:nvPr>
        </p:nvSpPr>
        <p:spPr/>
        <p:txBody>
          <a:bodyPr/>
          <a:lstStyle/>
          <a:p>
            <a:pPr>
              <a:lnSpc>
                <a:spcPct val="200000"/>
              </a:lnSpc>
            </a:pPr>
            <a:r>
              <a:rPr lang="fr-FR" dirty="0">
                <a:solidFill>
                  <a:schemeClr val="tx1"/>
                </a:solidFill>
              </a:rPr>
              <a:t>Dans </a:t>
            </a:r>
            <a:r>
              <a:rPr lang="fr-FR" dirty="0" err="1">
                <a:solidFill>
                  <a:schemeClr val="tx1"/>
                </a:solidFill>
              </a:rPr>
              <a:t>onCreate</a:t>
            </a:r>
            <a:r>
              <a:rPr lang="fr-FR" dirty="0">
                <a:solidFill>
                  <a:schemeClr val="tx1"/>
                </a:solidFill>
              </a:rPr>
              <a:t>() de l'activité :</a:t>
            </a:r>
          </a:p>
          <a:p>
            <a:pPr marL="228600" indent="-228600">
              <a:lnSpc>
                <a:spcPct val="200000"/>
              </a:lnSpc>
              <a:buFont typeface="+mj-lt"/>
              <a:buAutoNum type="arabicPeriod" startAt="2"/>
            </a:pPr>
            <a:r>
              <a:rPr lang="fr-FR" dirty="0">
                <a:solidFill>
                  <a:schemeClr val="tx1"/>
                </a:solidFill>
              </a:rPr>
              <a:t>Enregistrer </a:t>
            </a:r>
            <a:r>
              <a:rPr lang="fr-FR" dirty="0" err="1">
                <a:solidFill>
                  <a:schemeClr val="tx1"/>
                </a:solidFill>
              </a:rPr>
              <a:t>View.OnCreateContextMenuListener</a:t>
            </a:r>
            <a:r>
              <a:rPr lang="fr-FR" dirty="0">
                <a:solidFill>
                  <a:schemeClr val="tx1"/>
                </a:solidFill>
              </a:rPr>
              <a:t> à </a:t>
            </a:r>
            <a:r>
              <a:rPr lang="fr-FR" dirty="0" err="1">
                <a:solidFill>
                  <a:schemeClr val="tx1"/>
                </a:solidFill>
              </a:rPr>
              <a:t>View</a:t>
            </a:r>
            <a:r>
              <a:rPr lang="fr-FR" dirty="0">
                <a:solidFill>
                  <a:schemeClr val="tx1"/>
                </a:solidFill>
              </a:rPr>
              <a:t> :</a:t>
            </a:r>
          </a:p>
          <a:p>
            <a:pPr>
              <a:lnSpc>
                <a:spcPct val="200000"/>
              </a:lnSpc>
            </a:pPr>
            <a:r>
              <a:rPr lang="fr-FR" dirty="0" err="1">
                <a:solidFill>
                  <a:schemeClr val="tx1"/>
                </a:solidFill>
              </a:rPr>
              <a:t>TextView</a:t>
            </a:r>
            <a:r>
              <a:rPr lang="fr-FR" dirty="0">
                <a:solidFill>
                  <a:schemeClr val="tx1"/>
                </a:solidFill>
              </a:rPr>
              <a:t> </a:t>
            </a:r>
            <a:r>
              <a:rPr lang="fr-FR" dirty="0" err="1">
                <a:solidFill>
                  <a:schemeClr val="tx1"/>
                </a:solidFill>
              </a:rPr>
              <a:t>article_text</a:t>
            </a:r>
            <a:r>
              <a:rPr lang="fr-FR" dirty="0">
                <a:solidFill>
                  <a:schemeClr val="tx1"/>
                </a:solidFill>
              </a:rPr>
              <a:t> = </a:t>
            </a:r>
            <a:r>
              <a:rPr lang="fr-FR" dirty="0" err="1">
                <a:solidFill>
                  <a:schemeClr val="tx1"/>
                </a:solidFill>
              </a:rPr>
              <a:t>findViewById</a:t>
            </a:r>
            <a:r>
              <a:rPr lang="fr-FR" dirty="0">
                <a:solidFill>
                  <a:schemeClr val="tx1"/>
                </a:solidFill>
              </a:rPr>
              <a:t>(</a:t>
            </a:r>
            <a:r>
              <a:rPr lang="fr-FR" dirty="0" err="1">
                <a:solidFill>
                  <a:schemeClr val="tx1"/>
                </a:solidFill>
              </a:rPr>
              <a:t>R.id.article</a:t>
            </a:r>
            <a:r>
              <a:rPr lang="fr-FR" dirty="0">
                <a:solidFill>
                  <a:schemeClr val="tx1"/>
                </a:solidFill>
              </a:rPr>
              <a:t>) ;</a:t>
            </a:r>
          </a:p>
          <a:p>
            <a:pPr>
              <a:lnSpc>
                <a:spcPct val="200000"/>
              </a:lnSpc>
            </a:pPr>
            <a:r>
              <a:rPr lang="fr-FR" dirty="0" err="1">
                <a:solidFill>
                  <a:schemeClr val="tx1"/>
                </a:solidFill>
              </a:rPr>
              <a:t>registerForContextMenu</a:t>
            </a:r>
            <a:r>
              <a:rPr lang="fr-FR" dirty="0">
                <a:solidFill>
                  <a:schemeClr val="tx1"/>
                </a:solidFill>
              </a:rPr>
              <a:t>(</a:t>
            </a:r>
            <a:r>
              <a:rPr lang="fr-FR" dirty="0" err="1">
                <a:solidFill>
                  <a:schemeClr val="tx1"/>
                </a:solidFill>
              </a:rPr>
              <a:t>article_text</a:t>
            </a:r>
            <a:r>
              <a:rPr lang="fr-FR" dirty="0">
                <a:solidFill>
                  <a:schemeClr val="tx1"/>
                </a:solidFill>
              </a:rPr>
              <a:t>) ;</a:t>
            </a:r>
          </a:p>
        </p:txBody>
      </p:sp>
      <p:sp>
        <p:nvSpPr>
          <p:cNvPr id="7" name="Content Placeholder 6">
            <a:extLst>
              <a:ext uri="{FF2B5EF4-FFF2-40B4-BE49-F238E27FC236}">
                <a16:creationId xmlns:a16="http://schemas.microsoft.com/office/drawing/2014/main" id="{2C14F338-B07E-EDDD-EF7F-B5388B295061}"/>
              </a:ext>
            </a:extLst>
          </p:cNvPr>
          <p:cNvSpPr>
            <a:spLocks noGrp="1"/>
          </p:cNvSpPr>
          <p:nvPr>
            <p:ph sz="quarter" idx="15"/>
          </p:nvPr>
        </p:nvSpPr>
        <p:spPr/>
        <p:txBody>
          <a:bodyPr/>
          <a:lstStyle/>
          <a:p>
            <a:r>
              <a:rPr lang="fr-FR" dirty="0"/>
              <a:t>Enregistrer une vue dans un menu contextuel</a:t>
            </a:r>
          </a:p>
        </p:txBody>
      </p:sp>
    </p:spTree>
    <p:extLst>
      <p:ext uri="{BB962C8B-B14F-4D97-AF65-F5344CB8AC3E}">
        <p14:creationId xmlns:p14="http://schemas.microsoft.com/office/powerpoint/2010/main" val="115740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a:t>Menu contextuel flottant</a:t>
            </a:r>
          </a:p>
        </p:txBody>
      </p:sp>
      <p:sp>
        <p:nvSpPr>
          <p:cNvPr id="4" name="Content Placeholder 3">
            <a:extLst>
              <a:ext uri="{FF2B5EF4-FFF2-40B4-BE49-F238E27FC236}">
                <a16:creationId xmlns:a16="http://schemas.microsoft.com/office/drawing/2014/main" id="{317B3BFB-0470-FD81-2FED-1870BF81A7C3}"/>
              </a:ext>
            </a:extLst>
          </p:cNvPr>
          <p:cNvSpPr>
            <a:spLocks noGrp="1"/>
          </p:cNvSpPr>
          <p:nvPr>
            <p:ph sz="quarter" idx="12"/>
          </p:nvPr>
        </p:nvSpPr>
        <p:spPr/>
        <p:txBody>
          <a:bodyPr/>
          <a:lstStyle/>
          <a:p>
            <a:pPr marL="228600" indent="-228600">
              <a:lnSpc>
                <a:spcPts val="1900"/>
              </a:lnSpc>
              <a:buFont typeface="+mj-lt"/>
              <a:buAutoNum type="arabicPeriod" startAt="3"/>
            </a:pPr>
            <a:r>
              <a:rPr lang="fr-FR" dirty="0">
                <a:solidFill>
                  <a:schemeClr val="tx1"/>
                </a:solidFill>
              </a:rPr>
              <a:t>Spécifier le menu contextuel : </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@Override</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void</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onCreateContextMenu</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ContextMenu</a:t>
            </a:r>
            <a:r>
              <a:rPr lang="fr-FR" sz="1200" dirty="0">
                <a:solidFill>
                  <a:schemeClr val="tx1"/>
                </a:solidFill>
                <a:latin typeface="Consolas"/>
                <a:ea typeface="Consolas"/>
                <a:cs typeface="Consolas"/>
                <a:sym typeface="Consolas"/>
              </a:rPr>
              <a:t> menu, </a:t>
            </a:r>
            <a:r>
              <a:rPr lang="fr-FR" sz="1200" dirty="0" err="1">
                <a:solidFill>
                  <a:schemeClr val="tx1"/>
                </a:solidFill>
                <a:latin typeface="Consolas"/>
                <a:ea typeface="Consolas"/>
                <a:cs typeface="Consolas"/>
                <a:sym typeface="Consolas"/>
              </a:rPr>
              <a:t>View</a:t>
            </a:r>
            <a:r>
              <a:rPr lang="fr-FR" sz="1200" dirty="0">
                <a:solidFill>
                  <a:schemeClr val="tx1"/>
                </a:solidFill>
                <a:latin typeface="Consolas"/>
                <a:ea typeface="Consolas"/>
                <a:cs typeface="Consolas"/>
                <a:sym typeface="Consolas"/>
              </a:rPr>
              <a:t> v,</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ContextMenu.ContextMenuInfo</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menuInfo</a:t>
            </a:r>
            <a:r>
              <a:rPr lang="fr-FR" sz="1200" dirty="0">
                <a:solidFill>
                  <a:schemeClr val="tx1"/>
                </a:solidFill>
                <a:latin typeface="Consolas"/>
                <a:ea typeface="Consolas"/>
                <a:cs typeface="Consolas"/>
                <a:sym typeface="Consolas"/>
              </a:rPr>
              <a:t>) {</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super.onCreateContextMenu</a:t>
            </a:r>
            <a:r>
              <a:rPr lang="fr-FR" sz="1200" dirty="0">
                <a:solidFill>
                  <a:schemeClr val="tx1"/>
                </a:solidFill>
                <a:latin typeface="Consolas"/>
                <a:ea typeface="Consolas"/>
                <a:cs typeface="Consolas"/>
                <a:sym typeface="Consolas"/>
              </a:rPr>
              <a:t>(menu, v, </a:t>
            </a:r>
            <a:r>
              <a:rPr lang="fr-FR" sz="1200" dirty="0" err="1">
                <a:solidFill>
                  <a:schemeClr val="tx1"/>
                </a:solidFill>
                <a:latin typeface="Consolas"/>
                <a:ea typeface="Consolas"/>
                <a:cs typeface="Consolas"/>
                <a:sym typeface="Consolas"/>
              </a:rPr>
              <a:t>menuInfo</a:t>
            </a:r>
            <a:r>
              <a:rPr lang="fr-FR" sz="1200" dirty="0">
                <a:solidFill>
                  <a:schemeClr val="tx1"/>
                </a:solidFill>
                <a:latin typeface="Consolas"/>
                <a:ea typeface="Consolas"/>
                <a:cs typeface="Consolas"/>
                <a:sym typeface="Consolas"/>
              </a:rPr>
              <a:t>);</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MenuInflater</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inflater</a:t>
            </a:r>
            <a:r>
              <a:rPr lang="fr-FR" sz="1200" dirty="0">
                <a:solidFill>
                  <a:schemeClr val="tx1"/>
                </a:solidFill>
                <a:latin typeface="Consolas"/>
                <a:ea typeface="Consolas"/>
                <a:cs typeface="Consolas"/>
                <a:sym typeface="Consolas"/>
              </a:rPr>
              <a:t> = </a:t>
            </a:r>
            <a:r>
              <a:rPr lang="fr-FR" sz="1200" dirty="0" err="1">
                <a:solidFill>
                  <a:schemeClr val="tx1"/>
                </a:solidFill>
                <a:latin typeface="Consolas"/>
                <a:ea typeface="Consolas"/>
                <a:cs typeface="Consolas"/>
                <a:sym typeface="Consolas"/>
              </a:rPr>
              <a:t>getMenuInflater</a:t>
            </a:r>
            <a:r>
              <a:rPr lang="fr-FR" sz="1200" dirty="0">
                <a:solidFill>
                  <a:schemeClr val="tx1"/>
                </a:solidFill>
                <a:latin typeface="Consolas"/>
                <a:ea typeface="Consolas"/>
                <a:cs typeface="Consolas"/>
                <a:sym typeface="Consolas"/>
              </a:rPr>
              <a:t>();</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inflater.inflate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R</a:t>
            </a:r>
            <a:r>
              <a:rPr lang="fr-FR" sz="1200" b="1" dirty="0" err="1">
                <a:solidFill>
                  <a:schemeClr val="tx1"/>
                </a:solidFill>
                <a:latin typeface="Consolas"/>
                <a:ea typeface="Consolas"/>
                <a:cs typeface="Consolas"/>
                <a:sym typeface="Consolas"/>
              </a:rPr>
              <a:t>.menu.menu_context</a:t>
            </a:r>
            <a:r>
              <a:rPr lang="fr-FR" sz="1200" b="1" dirty="0">
                <a:solidFill>
                  <a:schemeClr val="tx1"/>
                </a:solidFill>
                <a:latin typeface="Consolas"/>
                <a:ea typeface="Consolas"/>
                <a:cs typeface="Consolas"/>
                <a:sym typeface="Consolas"/>
              </a:rPr>
              <a:t>, menu</a:t>
            </a:r>
            <a:r>
              <a:rPr lang="fr-FR" sz="1200" dirty="0">
                <a:solidFill>
                  <a:schemeClr val="tx1"/>
                </a:solidFill>
                <a:latin typeface="Consolas"/>
                <a:ea typeface="Consolas"/>
                <a:cs typeface="Consolas"/>
                <a:sym typeface="Consolas"/>
              </a:rPr>
              <a:t>);</a:t>
            </a:r>
          </a:p>
          <a:p>
            <a:pPr marL="457200" lvl="0" indent="0" algn="l" rtl="0">
              <a:lnSpc>
                <a:spcPts val="1900"/>
              </a:lnSpc>
              <a:spcBef>
                <a:spcPts val="0"/>
              </a:spcBef>
              <a:spcAft>
                <a:spcPts val="0"/>
              </a:spcAft>
              <a:buNone/>
            </a:pPr>
            <a:r>
              <a:rPr lang="fr-FR" sz="1200" dirty="0">
                <a:solidFill>
                  <a:schemeClr val="tx1"/>
                </a:solidFill>
                <a:latin typeface="Consolas"/>
                <a:ea typeface="Consolas"/>
                <a:cs typeface="Consolas"/>
                <a:sym typeface="Consolas"/>
              </a:rPr>
              <a:t>}</a:t>
            </a:r>
          </a:p>
          <a:p>
            <a:pPr marL="228600" indent="-228600">
              <a:lnSpc>
                <a:spcPts val="1900"/>
              </a:lnSpc>
              <a:buFont typeface="+mj-lt"/>
              <a:buAutoNum type="arabicPeriod" startAt="3"/>
            </a:pPr>
            <a:endParaRPr lang="fr-FR" dirty="0">
              <a:solidFill>
                <a:schemeClr val="tx1"/>
              </a:solidFill>
            </a:endParaRPr>
          </a:p>
        </p:txBody>
      </p:sp>
      <p:sp>
        <p:nvSpPr>
          <p:cNvPr id="5" name="Content Placeholder 4">
            <a:extLst>
              <a:ext uri="{FF2B5EF4-FFF2-40B4-BE49-F238E27FC236}">
                <a16:creationId xmlns:a16="http://schemas.microsoft.com/office/drawing/2014/main" id="{F9A2923C-ABB6-5809-0E8F-124B08449317}"/>
              </a:ext>
            </a:extLst>
          </p:cNvPr>
          <p:cNvSpPr>
            <a:spLocks noGrp="1"/>
          </p:cNvSpPr>
          <p:nvPr>
            <p:ph sz="quarter" idx="13"/>
          </p:nvPr>
        </p:nvSpPr>
        <p:spPr/>
        <p:txBody>
          <a:bodyPr/>
          <a:lstStyle/>
          <a:p>
            <a:r>
              <a:rPr lang="fr-FR" dirty="0"/>
              <a:t>Implémenter la méthode </a:t>
            </a:r>
            <a:r>
              <a:rPr lang="fr-FR" dirty="0" err="1"/>
              <a:t>onCreateContextMenu</a:t>
            </a:r>
            <a:r>
              <a:rPr lang="fr-FR" dirty="0"/>
              <a:t>()</a:t>
            </a:r>
          </a:p>
        </p:txBody>
      </p:sp>
      <p:sp>
        <p:nvSpPr>
          <p:cNvPr id="8" name="Content Placeholder 7">
            <a:extLst>
              <a:ext uri="{FF2B5EF4-FFF2-40B4-BE49-F238E27FC236}">
                <a16:creationId xmlns:a16="http://schemas.microsoft.com/office/drawing/2014/main" id="{6CA431CC-C963-F950-1A7E-8D3FA2FB43FB}"/>
              </a:ext>
            </a:extLst>
          </p:cNvPr>
          <p:cNvSpPr>
            <a:spLocks noGrp="1"/>
          </p:cNvSpPr>
          <p:nvPr>
            <p:ph sz="quarter" idx="14"/>
          </p:nvPr>
        </p:nvSpPr>
        <p:spPr/>
        <p:txBody>
          <a:bodyPr/>
          <a:lstStyle/>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@Override</a:t>
            </a:r>
          </a:p>
          <a:p>
            <a:pPr marL="0" lvl="0" indent="0" algn="l" rtl="0">
              <a:lnSpc>
                <a:spcPts val="1300"/>
              </a:lnSpc>
              <a:spcBef>
                <a:spcPts val="0"/>
              </a:spcBef>
              <a:spcAft>
                <a:spcPts val="0"/>
              </a:spcAft>
              <a:buNone/>
            </a:pPr>
            <a:r>
              <a:rPr lang="fr-FR" sz="1200" b="1" dirty="0">
                <a:solidFill>
                  <a:schemeClr val="tx1"/>
                </a:solidFill>
                <a:latin typeface="Consolas"/>
                <a:ea typeface="Consolas"/>
                <a:cs typeface="Consolas"/>
                <a:sym typeface="Consolas"/>
              </a:rPr>
              <a:t>public </a:t>
            </a:r>
            <a:r>
              <a:rPr lang="fr-FR" sz="1200" b="1" dirty="0" err="1">
                <a:solidFill>
                  <a:schemeClr val="tx1"/>
                </a:solidFill>
                <a:latin typeface="Consolas"/>
                <a:ea typeface="Consolas"/>
                <a:cs typeface="Consolas"/>
                <a:sym typeface="Consolas"/>
              </a:rPr>
              <a:t>boolean</a:t>
            </a: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onContextItemSelected</a:t>
            </a:r>
            <a:r>
              <a:rPr lang="fr-FR" sz="1200" b="1" dirty="0">
                <a:solidFill>
                  <a:schemeClr val="tx1"/>
                </a:solidFill>
                <a:latin typeface="Consolas"/>
                <a:ea typeface="Consolas"/>
                <a:cs typeface="Consolas"/>
                <a:sym typeface="Consolas"/>
              </a:rPr>
              <a:t>(</a:t>
            </a:r>
            <a:r>
              <a:rPr lang="fr-FR" sz="1200" b="1" dirty="0" err="1">
                <a:solidFill>
                  <a:schemeClr val="tx1"/>
                </a:solidFill>
                <a:latin typeface="Consolas"/>
                <a:ea typeface="Consolas"/>
                <a:cs typeface="Consolas"/>
                <a:sym typeface="Consolas"/>
              </a:rPr>
              <a:t>MenuItem</a:t>
            </a:r>
            <a:r>
              <a:rPr lang="fr-FR" sz="1200" b="1" dirty="0">
                <a:solidFill>
                  <a:schemeClr val="tx1"/>
                </a:solidFill>
                <a:latin typeface="Consolas"/>
                <a:ea typeface="Consolas"/>
                <a:cs typeface="Consolas"/>
                <a:sym typeface="Consolas"/>
              </a:rPr>
              <a:t> item)</a:t>
            </a:r>
            <a:r>
              <a:rPr lang="fr-FR" sz="1200" dirty="0">
                <a:solidFill>
                  <a:schemeClr val="tx1"/>
                </a:solidFill>
                <a:latin typeface="Consolas"/>
                <a:ea typeface="Consolas"/>
                <a:cs typeface="Consolas"/>
                <a:sym typeface="Consolas"/>
              </a:rPr>
              <a:t> {</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switch (</a:t>
            </a:r>
            <a:r>
              <a:rPr lang="fr-FR" sz="1200" b="1" dirty="0" err="1">
                <a:solidFill>
                  <a:schemeClr val="tx1"/>
                </a:solidFill>
                <a:latin typeface="Consolas"/>
                <a:ea typeface="Consolas"/>
                <a:cs typeface="Consolas"/>
                <a:sym typeface="Consolas"/>
              </a:rPr>
              <a:t>item.getItemId</a:t>
            </a:r>
            <a:r>
              <a:rPr lang="fr-FR" sz="1200" b="1" dirty="0">
                <a:solidFill>
                  <a:schemeClr val="tx1"/>
                </a:solidFill>
                <a:latin typeface="Consolas"/>
                <a:ea typeface="Consolas"/>
                <a:cs typeface="Consolas"/>
                <a:sym typeface="Consolas"/>
              </a:rPr>
              <a:t>()</a:t>
            </a:r>
            <a:r>
              <a:rPr lang="fr-FR" sz="1200" dirty="0">
                <a:solidFill>
                  <a:schemeClr val="tx1"/>
                </a:solidFill>
                <a:latin typeface="Consolas"/>
                <a:ea typeface="Consolas"/>
                <a:cs typeface="Consolas"/>
                <a:sym typeface="Consolas"/>
              </a:rPr>
              <a:t>) {</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case </a:t>
            </a:r>
            <a:r>
              <a:rPr lang="fr-FR" sz="1200" dirty="0" err="1">
                <a:solidFill>
                  <a:schemeClr val="tx1"/>
                </a:solidFill>
                <a:latin typeface="Consolas"/>
                <a:ea typeface="Consolas"/>
                <a:cs typeface="Consolas"/>
                <a:sym typeface="Consolas"/>
              </a:rPr>
              <a:t>R.id.context_edit</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editNote</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true</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case </a:t>
            </a:r>
            <a:r>
              <a:rPr lang="fr-FR" sz="1200" dirty="0" err="1">
                <a:solidFill>
                  <a:schemeClr val="tx1"/>
                </a:solidFill>
                <a:latin typeface="Consolas"/>
                <a:ea typeface="Consolas"/>
                <a:cs typeface="Consolas"/>
                <a:sym typeface="Consolas"/>
              </a:rPr>
              <a:t>R.id.context_share</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shareNote</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true</a:t>
            </a:r>
            <a:r>
              <a:rPr lang="fr-FR" sz="1200" dirty="0">
                <a:solidFill>
                  <a:schemeClr val="tx1"/>
                </a:solidFill>
                <a:latin typeface="Consolas"/>
                <a:ea typeface="Consolas"/>
                <a:cs typeface="Consolas"/>
                <a:sym typeface="Consolas"/>
              </a:rPr>
              <a:t>;</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default:</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super.onContextItemSelected</a:t>
            </a:r>
            <a:r>
              <a:rPr lang="fr-FR" sz="1200" dirty="0">
                <a:solidFill>
                  <a:schemeClr val="tx1"/>
                </a:solidFill>
                <a:latin typeface="Consolas"/>
                <a:ea typeface="Consolas"/>
                <a:cs typeface="Consolas"/>
                <a:sym typeface="Consolas"/>
              </a:rPr>
              <a:t>(item);</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     }</a:t>
            </a:r>
          </a:p>
          <a:p>
            <a:pPr marL="0" lvl="0" indent="0" algn="l" rtl="0">
              <a:lnSpc>
                <a:spcPts val="1300"/>
              </a:lnSpc>
              <a:spcBef>
                <a:spcPts val="0"/>
              </a:spcBef>
              <a:spcAft>
                <a:spcPts val="0"/>
              </a:spcAft>
              <a:buNone/>
            </a:pPr>
            <a:r>
              <a:rPr lang="fr-FR" sz="1200" dirty="0">
                <a:solidFill>
                  <a:schemeClr val="tx1"/>
                </a:solidFill>
                <a:latin typeface="Consolas"/>
                <a:ea typeface="Consolas"/>
                <a:cs typeface="Consolas"/>
                <a:sym typeface="Consolas"/>
              </a:rPr>
              <a:t>}</a:t>
            </a:r>
            <a:endParaRPr lang="fr-FR" sz="1050" dirty="0">
              <a:solidFill>
                <a:schemeClr val="tx1"/>
              </a:solidFill>
              <a:latin typeface="Consolas"/>
              <a:ea typeface="Consolas"/>
              <a:cs typeface="Consolas"/>
              <a:sym typeface="Consolas"/>
            </a:endParaRPr>
          </a:p>
          <a:p>
            <a:pPr>
              <a:lnSpc>
                <a:spcPts val="1300"/>
              </a:lnSpc>
            </a:pPr>
            <a:endParaRPr lang="fr-FR" dirty="0">
              <a:solidFill>
                <a:schemeClr val="tx1"/>
              </a:solidFill>
            </a:endParaRPr>
          </a:p>
        </p:txBody>
      </p:sp>
      <p:sp>
        <p:nvSpPr>
          <p:cNvPr id="9" name="Content Placeholder 8">
            <a:extLst>
              <a:ext uri="{FF2B5EF4-FFF2-40B4-BE49-F238E27FC236}">
                <a16:creationId xmlns:a16="http://schemas.microsoft.com/office/drawing/2014/main" id="{A5F9DF14-83BF-5792-779A-15AA348D7009}"/>
              </a:ext>
            </a:extLst>
          </p:cNvPr>
          <p:cNvSpPr>
            <a:spLocks noGrp="1"/>
          </p:cNvSpPr>
          <p:nvPr>
            <p:ph sz="quarter" idx="15"/>
          </p:nvPr>
        </p:nvSpPr>
        <p:spPr/>
        <p:txBody>
          <a:bodyPr/>
          <a:lstStyle/>
          <a:p>
            <a:r>
              <a:rPr lang="fr-FR" dirty="0"/>
              <a:t>Implémenter la méthode </a:t>
            </a:r>
            <a:r>
              <a:rPr lang="fr-FR" dirty="0" err="1"/>
              <a:t>onContextItemSelected</a:t>
            </a:r>
            <a:r>
              <a:rPr lang="fr-FR" dirty="0"/>
              <a:t>()</a:t>
            </a:r>
          </a:p>
        </p:txBody>
      </p:sp>
      <p:sp>
        <p:nvSpPr>
          <p:cNvPr id="10" name="Google Shape;668;p116">
            <a:extLst>
              <a:ext uri="{FF2B5EF4-FFF2-40B4-BE49-F238E27FC236}">
                <a16:creationId xmlns:a16="http://schemas.microsoft.com/office/drawing/2014/main" id="{F80E09B2-5447-42E1-8270-ED47C1A50B2B}"/>
              </a:ext>
            </a:extLst>
          </p:cNvPr>
          <p:cNvSpPr/>
          <p:nvPr/>
        </p:nvSpPr>
        <p:spPr>
          <a:xfrm>
            <a:off x="5950017" y="5488489"/>
            <a:ext cx="2102400" cy="4719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mj-lt"/>
                <a:ea typeface="Roboto"/>
                <a:cs typeface="Roboto"/>
                <a:sym typeface="Roboto"/>
              </a:rPr>
              <a:t>La vue</a:t>
            </a:r>
            <a:endParaRPr sz="1200" dirty="0">
              <a:latin typeface="+mj-lt"/>
              <a:ea typeface="Consolas"/>
              <a:cs typeface="Consolas"/>
              <a:sym typeface="Consolas"/>
            </a:endParaRPr>
          </a:p>
        </p:txBody>
      </p:sp>
      <p:cxnSp>
        <p:nvCxnSpPr>
          <p:cNvPr id="11" name="Google Shape;669;p116">
            <a:extLst>
              <a:ext uri="{FF2B5EF4-FFF2-40B4-BE49-F238E27FC236}">
                <a16:creationId xmlns:a16="http://schemas.microsoft.com/office/drawing/2014/main" id="{F102EF4A-28E4-9E65-3EFE-96F424257E26}"/>
              </a:ext>
            </a:extLst>
          </p:cNvPr>
          <p:cNvCxnSpPr>
            <a:stCxn id="10" idx="2"/>
          </p:cNvCxnSpPr>
          <p:nvPr/>
        </p:nvCxnSpPr>
        <p:spPr>
          <a:xfrm rot="5400000">
            <a:off x="6068367" y="5323639"/>
            <a:ext cx="296100" cy="1569600"/>
          </a:xfrm>
          <a:prstGeom prst="bentConnector2">
            <a:avLst/>
          </a:prstGeom>
          <a:noFill/>
          <a:ln w="19050"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2861703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4" name="Content Placeholder 3">
            <a:extLst>
              <a:ext uri="{FF2B5EF4-FFF2-40B4-BE49-F238E27FC236}">
                <a16:creationId xmlns:a16="http://schemas.microsoft.com/office/drawing/2014/main" id="{317B3BFB-0470-FD81-2FED-1870BF81A7C3}"/>
              </a:ext>
            </a:extLst>
          </p:cNvPr>
          <p:cNvSpPr>
            <a:spLocks noGrp="1"/>
          </p:cNvSpPr>
          <p:nvPr>
            <p:ph sz="quarter" idx="12"/>
          </p:nvPr>
        </p:nvSpPr>
        <p:spPr/>
        <p:txBody>
          <a:bodyPr/>
          <a:lstStyle/>
          <a:p>
            <a:pPr marL="228600" indent="-228600">
              <a:lnSpc>
                <a:spcPct val="150000"/>
              </a:lnSpc>
              <a:buFont typeface="Arial" panose="020B0604020202020204" pitchFamily="34" charset="0"/>
              <a:buChar char="•"/>
            </a:pPr>
            <a:r>
              <a:rPr lang="fr-FR" dirty="0">
                <a:solidFill>
                  <a:schemeClr val="tx1"/>
                </a:solidFill>
              </a:rPr>
              <a:t>Mode d'interface utilisateur qui vous permet de remplacer temporairement certaines parties des interactions normales de l'interface utilisateur ;</a:t>
            </a:r>
          </a:p>
          <a:p>
            <a:pPr marL="228600" indent="-228600">
              <a:lnSpc>
                <a:spcPct val="150000"/>
              </a:lnSpc>
              <a:buFont typeface="Arial" panose="020B0604020202020204" pitchFamily="34" charset="0"/>
              <a:buChar char="•"/>
            </a:pPr>
            <a:r>
              <a:rPr lang="fr-FR" dirty="0">
                <a:solidFill>
                  <a:schemeClr val="tx1"/>
                </a:solidFill>
              </a:rPr>
              <a:t>Par exemple : La sélection d'une section de texte ou une action longue sur un élément peut déclencher le mode action.</a:t>
            </a:r>
          </a:p>
          <a:p>
            <a:pPr marL="228600" indent="-228600">
              <a:lnSpc>
                <a:spcPct val="150000"/>
              </a:lnSpc>
              <a:buFont typeface="Arial" panose="020B0604020202020204" pitchFamily="34" charset="0"/>
              <a:buChar char="•"/>
            </a:pPr>
            <a:endParaRPr lang="fr-FR" dirty="0">
              <a:solidFill>
                <a:schemeClr val="tx1"/>
              </a:solidFill>
            </a:endParaRPr>
          </a:p>
        </p:txBody>
      </p:sp>
      <p:sp>
        <p:nvSpPr>
          <p:cNvPr id="5" name="Content Placeholder 4">
            <a:extLst>
              <a:ext uri="{FF2B5EF4-FFF2-40B4-BE49-F238E27FC236}">
                <a16:creationId xmlns:a16="http://schemas.microsoft.com/office/drawing/2014/main" id="{F9A2923C-ABB6-5809-0E8F-124B08449317}"/>
              </a:ext>
            </a:extLst>
          </p:cNvPr>
          <p:cNvSpPr>
            <a:spLocks noGrp="1"/>
          </p:cNvSpPr>
          <p:nvPr>
            <p:ph sz="quarter" idx="13"/>
          </p:nvPr>
        </p:nvSpPr>
        <p:spPr/>
        <p:txBody>
          <a:bodyPr/>
          <a:lstStyle/>
          <a:p>
            <a:r>
              <a:rPr lang="fr-FR" dirty="0"/>
              <a:t>Qu'est-ce que le mode action ?</a:t>
            </a:r>
          </a:p>
        </p:txBody>
      </p:sp>
      <p:sp>
        <p:nvSpPr>
          <p:cNvPr id="6" name="Content Placeholder 5">
            <a:extLst>
              <a:ext uri="{FF2B5EF4-FFF2-40B4-BE49-F238E27FC236}">
                <a16:creationId xmlns:a16="http://schemas.microsoft.com/office/drawing/2014/main" id="{A26DE6A3-879A-03D8-3AB3-803DA498DCFC}"/>
              </a:ext>
            </a:extLst>
          </p:cNvPr>
          <p:cNvSpPr>
            <a:spLocks noGrp="1"/>
          </p:cNvSpPr>
          <p:nvPr>
            <p:ph sz="quarter" idx="14"/>
          </p:nvPr>
        </p:nvSpPr>
        <p:spPr/>
        <p:txBody>
          <a:bodyPr/>
          <a:lstStyle/>
          <a:p>
            <a:pPr marL="171450" indent="-171450">
              <a:lnSpc>
                <a:spcPct val="200000"/>
              </a:lnSpc>
              <a:buFont typeface="Arial" panose="020B0604020202020204" pitchFamily="34" charset="0"/>
              <a:buChar char="•"/>
            </a:pPr>
            <a:r>
              <a:rPr lang="fr-FR" dirty="0">
                <a:solidFill>
                  <a:schemeClr val="tx1"/>
                </a:solidFill>
              </a:rPr>
              <a:t>Démarrer avec </a:t>
            </a:r>
            <a:r>
              <a:rPr lang="fr-FR" dirty="0" err="1">
                <a:solidFill>
                  <a:schemeClr val="tx1"/>
                </a:solidFill>
              </a:rPr>
              <a:t>startActionMode</a:t>
            </a:r>
            <a:r>
              <a:rPr lang="fr-FR" dirty="0">
                <a:solidFill>
                  <a:schemeClr val="tx1"/>
                </a:solidFill>
              </a:rPr>
              <a:t>(), par exemple, dans le </a:t>
            </a:r>
            <a:r>
              <a:rPr lang="fr-FR" dirty="0" err="1">
                <a:solidFill>
                  <a:schemeClr val="tx1"/>
                </a:solidFill>
              </a:rPr>
              <a:t>listener</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L'interface </a:t>
            </a:r>
            <a:r>
              <a:rPr lang="fr-FR" dirty="0" err="1">
                <a:solidFill>
                  <a:schemeClr val="tx1"/>
                </a:solidFill>
              </a:rPr>
              <a:t>ActionMode.Callback</a:t>
            </a:r>
            <a:r>
              <a:rPr lang="fr-FR" dirty="0">
                <a:solidFill>
                  <a:schemeClr val="tx1"/>
                </a:solidFill>
              </a:rPr>
              <a:t> fournit des méthodes de cycle de vie que l'on surcharge :</a:t>
            </a:r>
          </a:p>
          <a:p>
            <a:pPr marL="628650" lvl="1" indent="-171450">
              <a:lnSpc>
                <a:spcPct val="200000"/>
              </a:lnSpc>
              <a:buFont typeface="Arial" panose="020B0604020202020204" pitchFamily="34" charset="0"/>
              <a:buChar char="•"/>
            </a:pPr>
            <a:r>
              <a:rPr lang="fr-FR" dirty="0" err="1">
                <a:solidFill>
                  <a:schemeClr val="tx1"/>
                </a:solidFill>
              </a:rPr>
              <a:t>onCreateActionMode</a:t>
            </a:r>
            <a:r>
              <a:rPr lang="fr-FR" dirty="0">
                <a:solidFill>
                  <a:schemeClr val="tx1"/>
                </a:solidFill>
              </a:rPr>
              <a:t>(</a:t>
            </a:r>
            <a:r>
              <a:rPr lang="fr-FR" dirty="0" err="1">
                <a:solidFill>
                  <a:schemeClr val="tx1"/>
                </a:solidFill>
              </a:rPr>
              <a:t>ActionMode</a:t>
            </a:r>
            <a:r>
              <a:rPr lang="fr-FR" dirty="0">
                <a:solidFill>
                  <a:schemeClr val="tx1"/>
                </a:solidFill>
              </a:rPr>
              <a:t>, Menu) une fois lors de la création initiale ;</a:t>
            </a:r>
          </a:p>
          <a:p>
            <a:pPr marL="628650" lvl="1" indent="-171450">
              <a:lnSpc>
                <a:spcPct val="200000"/>
              </a:lnSpc>
              <a:buFont typeface="Arial" panose="020B0604020202020204" pitchFamily="34" charset="0"/>
              <a:buChar char="•"/>
            </a:pPr>
            <a:r>
              <a:rPr lang="fr-FR" dirty="0" err="1">
                <a:solidFill>
                  <a:schemeClr val="tx1"/>
                </a:solidFill>
              </a:rPr>
              <a:t>onPrepareActionMode</a:t>
            </a:r>
            <a:r>
              <a:rPr lang="fr-FR" dirty="0">
                <a:solidFill>
                  <a:schemeClr val="tx1"/>
                </a:solidFill>
              </a:rPr>
              <a:t>(</a:t>
            </a:r>
            <a:r>
              <a:rPr lang="fr-FR" dirty="0" err="1">
                <a:solidFill>
                  <a:schemeClr val="tx1"/>
                </a:solidFill>
              </a:rPr>
              <a:t>ActionMode</a:t>
            </a:r>
            <a:r>
              <a:rPr lang="fr-FR" dirty="0">
                <a:solidFill>
                  <a:schemeClr val="tx1"/>
                </a:solidFill>
              </a:rPr>
              <a:t>, Menu) après la création et chaque fois que l'</a:t>
            </a:r>
            <a:r>
              <a:rPr lang="fr-FR" dirty="0" err="1">
                <a:solidFill>
                  <a:schemeClr val="tx1"/>
                </a:solidFill>
              </a:rPr>
              <a:t>ActionMode</a:t>
            </a:r>
            <a:r>
              <a:rPr lang="fr-FR" dirty="0">
                <a:solidFill>
                  <a:schemeClr val="tx1"/>
                </a:solidFill>
              </a:rPr>
              <a:t> est invalidé ;</a:t>
            </a:r>
          </a:p>
          <a:p>
            <a:pPr marL="628650" lvl="1" indent="-171450">
              <a:lnSpc>
                <a:spcPct val="200000"/>
              </a:lnSpc>
              <a:buFont typeface="Arial" panose="020B0604020202020204" pitchFamily="34" charset="0"/>
              <a:buChar char="•"/>
            </a:pPr>
            <a:r>
              <a:rPr lang="fr-FR" dirty="0" err="1">
                <a:solidFill>
                  <a:schemeClr val="tx1"/>
                </a:solidFill>
              </a:rPr>
              <a:t>onActionItemClicked</a:t>
            </a:r>
            <a:r>
              <a:rPr lang="fr-FR" dirty="0">
                <a:solidFill>
                  <a:schemeClr val="tx1"/>
                </a:solidFill>
              </a:rPr>
              <a:t>(</a:t>
            </a:r>
            <a:r>
              <a:rPr lang="fr-FR" dirty="0" err="1">
                <a:solidFill>
                  <a:schemeClr val="tx1"/>
                </a:solidFill>
              </a:rPr>
              <a:t>ActionMode</a:t>
            </a:r>
            <a:r>
              <a:rPr lang="fr-FR" dirty="0">
                <a:solidFill>
                  <a:schemeClr val="tx1"/>
                </a:solidFill>
              </a:rPr>
              <a:t>, </a:t>
            </a:r>
            <a:r>
              <a:rPr lang="fr-FR" dirty="0" err="1">
                <a:solidFill>
                  <a:schemeClr val="tx1"/>
                </a:solidFill>
              </a:rPr>
              <a:t>MenuItem</a:t>
            </a:r>
            <a:r>
              <a:rPr lang="fr-FR" dirty="0">
                <a:solidFill>
                  <a:schemeClr val="tx1"/>
                </a:solidFill>
              </a:rPr>
              <a:t>) chaque fois qu'un bouton d'action contextuel est cliqué;</a:t>
            </a:r>
          </a:p>
          <a:p>
            <a:pPr marL="628650" lvl="1" indent="-171450">
              <a:lnSpc>
                <a:spcPct val="200000"/>
              </a:lnSpc>
              <a:buFont typeface="Arial" panose="020B0604020202020204" pitchFamily="34" charset="0"/>
              <a:buChar char="•"/>
            </a:pPr>
            <a:r>
              <a:rPr lang="fr-FR" dirty="0" err="1">
                <a:solidFill>
                  <a:schemeClr val="tx1"/>
                </a:solidFill>
              </a:rPr>
              <a:t>onDestroyActionMode</a:t>
            </a:r>
            <a:r>
              <a:rPr lang="fr-FR" dirty="0">
                <a:solidFill>
                  <a:schemeClr val="tx1"/>
                </a:solidFill>
              </a:rPr>
              <a:t>(</a:t>
            </a:r>
            <a:r>
              <a:rPr lang="fr-FR" dirty="0" err="1">
                <a:solidFill>
                  <a:schemeClr val="tx1"/>
                </a:solidFill>
              </a:rPr>
              <a:t>ActionMode</a:t>
            </a:r>
            <a:r>
              <a:rPr lang="fr-FR" dirty="0">
                <a:solidFill>
                  <a:schemeClr val="tx1"/>
                </a:solidFill>
              </a:rPr>
              <a:t>) lorsque le mode d'action est fermé.</a:t>
            </a:r>
          </a:p>
          <a:p>
            <a:pPr marL="171450" indent="-171450">
              <a:lnSpc>
                <a:spcPct val="200000"/>
              </a:lnSpc>
              <a:buFont typeface="Arial" panose="020B0604020202020204" pitchFamily="34" charset="0"/>
              <a:buChar char="•"/>
            </a:pPr>
            <a:endParaRPr lang="fr-FR" dirty="0">
              <a:solidFill>
                <a:schemeClr val="tx1"/>
              </a:solidFill>
            </a:endParaRPr>
          </a:p>
        </p:txBody>
      </p:sp>
      <p:sp>
        <p:nvSpPr>
          <p:cNvPr id="7" name="Content Placeholder 6">
            <a:extLst>
              <a:ext uri="{FF2B5EF4-FFF2-40B4-BE49-F238E27FC236}">
                <a16:creationId xmlns:a16="http://schemas.microsoft.com/office/drawing/2014/main" id="{2C14F338-B07E-EDDD-EF7F-B5388B295061}"/>
              </a:ext>
            </a:extLst>
          </p:cNvPr>
          <p:cNvSpPr>
            <a:spLocks noGrp="1"/>
          </p:cNvSpPr>
          <p:nvPr>
            <p:ph sz="quarter" idx="15"/>
          </p:nvPr>
        </p:nvSpPr>
        <p:spPr/>
        <p:txBody>
          <a:bodyPr/>
          <a:lstStyle/>
          <a:p>
            <a:r>
              <a:rPr lang="fr-FR" dirty="0"/>
              <a:t>Le mode action a un cycle de vie</a:t>
            </a:r>
          </a:p>
        </p:txBody>
      </p:sp>
    </p:spTree>
    <p:extLst>
      <p:ext uri="{BB962C8B-B14F-4D97-AF65-F5344CB8AC3E}">
        <p14:creationId xmlns:p14="http://schemas.microsoft.com/office/powerpoint/2010/main" val="1828820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4" name="Content Placeholder 3">
            <a:extLst>
              <a:ext uri="{FF2B5EF4-FFF2-40B4-BE49-F238E27FC236}">
                <a16:creationId xmlns:a16="http://schemas.microsoft.com/office/drawing/2014/main" id="{317B3BFB-0470-FD81-2FED-1870BF81A7C3}"/>
              </a:ext>
            </a:extLst>
          </p:cNvPr>
          <p:cNvSpPr>
            <a:spLocks noGrp="1"/>
          </p:cNvSpPr>
          <p:nvPr>
            <p:ph sz="quarter" idx="12"/>
          </p:nvPr>
        </p:nvSpPr>
        <p:spPr/>
        <p:txBody>
          <a:bodyPr/>
          <a:lstStyle/>
          <a:p>
            <a:pPr>
              <a:lnSpc>
                <a:spcPct val="200000"/>
              </a:lnSpc>
            </a:pPr>
            <a:r>
              <a:rPr lang="fr-FR" dirty="0">
                <a:solidFill>
                  <a:schemeClr val="tx1"/>
                </a:solidFill>
              </a:rPr>
              <a:t>Une pression longue sur </a:t>
            </a:r>
            <a:r>
              <a:rPr lang="fr-FR" dirty="0" err="1">
                <a:solidFill>
                  <a:schemeClr val="tx1"/>
                </a:solidFill>
              </a:rPr>
              <a:t>View</a:t>
            </a:r>
            <a:r>
              <a:rPr lang="fr-FR" dirty="0">
                <a:solidFill>
                  <a:schemeClr val="tx1"/>
                </a:solidFill>
              </a:rPr>
              <a:t> affiche la barre d'action contextuelle.</a:t>
            </a:r>
          </a:p>
          <a:p>
            <a:pPr marL="228600" indent="-228600">
              <a:lnSpc>
                <a:spcPct val="200000"/>
              </a:lnSpc>
              <a:buFont typeface="+mj-lt"/>
              <a:buAutoNum type="arabicPeriod"/>
            </a:pPr>
            <a:r>
              <a:rPr lang="fr-FR" dirty="0">
                <a:solidFill>
                  <a:schemeClr val="tx1"/>
                </a:solidFill>
              </a:rPr>
              <a:t>Barre d'action contextuelle avec actions :</a:t>
            </a:r>
          </a:p>
          <a:p>
            <a:pPr marL="685800" lvl="1" indent="-228600">
              <a:lnSpc>
                <a:spcPct val="200000"/>
              </a:lnSpc>
              <a:buFont typeface="Arial" panose="020B0604020202020204" pitchFamily="34" charset="0"/>
              <a:buChar char="•"/>
            </a:pPr>
            <a:r>
              <a:rPr lang="fr-FR" dirty="0">
                <a:solidFill>
                  <a:schemeClr val="tx1"/>
                </a:solidFill>
              </a:rPr>
              <a:t>Modifier, Partager, et Supprimer ;</a:t>
            </a:r>
          </a:p>
          <a:p>
            <a:pPr marL="685800" lvl="1" indent="-228600">
              <a:lnSpc>
                <a:spcPct val="200000"/>
              </a:lnSpc>
              <a:buFont typeface="Arial" panose="020B0604020202020204" pitchFamily="34" charset="0"/>
              <a:buChar char="•"/>
            </a:pPr>
            <a:r>
              <a:rPr lang="fr-FR" dirty="0">
                <a:solidFill>
                  <a:schemeClr val="tx1"/>
                </a:solidFill>
              </a:rPr>
              <a:t>Terminé (icône flèche gauche) sur le côté gauche.;</a:t>
            </a:r>
          </a:p>
          <a:p>
            <a:pPr marL="685800" lvl="1" indent="-228600">
              <a:lnSpc>
                <a:spcPct val="200000"/>
              </a:lnSpc>
              <a:buFont typeface="Arial" panose="020B0604020202020204" pitchFamily="34" charset="0"/>
              <a:buChar char="•"/>
            </a:pPr>
            <a:r>
              <a:rPr lang="fr-FR" dirty="0">
                <a:solidFill>
                  <a:schemeClr val="tx1"/>
                </a:solidFill>
              </a:rPr>
              <a:t>La barre d'action est disponible jusqu'à ce que l'utilisateur appuie sur Terminé.</a:t>
            </a:r>
          </a:p>
          <a:p>
            <a:pPr marL="228600" indent="-228600">
              <a:lnSpc>
                <a:spcPct val="200000"/>
              </a:lnSpc>
              <a:buFont typeface="+mj-lt"/>
              <a:buAutoNum type="arabicPeriod"/>
            </a:pPr>
            <a:r>
              <a:rPr lang="fr-FR" dirty="0">
                <a:solidFill>
                  <a:schemeClr val="tx1"/>
                </a:solidFill>
              </a:rPr>
              <a:t>Vue sur laquelle un appui long déclenche la barre d'action contextuelle.</a:t>
            </a:r>
          </a:p>
          <a:p>
            <a:pPr marL="228600" indent="-228600">
              <a:lnSpc>
                <a:spcPct val="200000"/>
              </a:lnSpc>
              <a:buFont typeface="+mj-lt"/>
              <a:buAutoNum type="arabicPeriod"/>
            </a:pPr>
            <a:endParaRPr lang="fr-FR" dirty="0">
              <a:solidFill>
                <a:schemeClr val="tx1"/>
              </a:solidFill>
            </a:endParaRPr>
          </a:p>
          <a:p>
            <a:pPr marL="228600" indent="-228600">
              <a:lnSpc>
                <a:spcPct val="200000"/>
              </a:lnSpc>
              <a:buFont typeface="+mj-lt"/>
              <a:buAutoNum type="arabicPeriod"/>
            </a:pPr>
            <a:endParaRPr lang="fr-FR" dirty="0">
              <a:solidFill>
                <a:schemeClr val="tx1"/>
              </a:solidFill>
            </a:endParaRPr>
          </a:p>
          <a:p>
            <a:pPr marL="228600" indent="-228600">
              <a:lnSpc>
                <a:spcPct val="200000"/>
              </a:lnSpc>
              <a:buFont typeface="+mj-lt"/>
              <a:buAutoNum type="arabicPeriod"/>
            </a:pPr>
            <a:endParaRPr lang="fr-FR" dirty="0">
              <a:solidFill>
                <a:schemeClr val="tx1"/>
              </a:solidFill>
            </a:endParaRPr>
          </a:p>
          <a:p>
            <a:pPr marL="228600" indent="-228600">
              <a:lnSpc>
                <a:spcPct val="200000"/>
              </a:lnSpc>
              <a:buFont typeface="+mj-lt"/>
              <a:buAutoNum type="arabicPeriod"/>
            </a:pPr>
            <a:endParaRPr lang="fr-FR" dirty="0">
              <a:solidFill>
                <a:schemeClr val="tx1"/>
              </a:solidFill>
            </a:endParaRPr>
          </a:p>
        </p:txBody>
      </p:sp>
      <p:sp>
        <p:nvSpPr>
          <p:cNvPr id="5" name="Content Placeholder 4">
            <a:extLst>
              <a:ext uri="{FF2B5EF4-FFF2-40B4-BE49-F238E27FC236}">
                <a16:creationId xmlns:a16="http://schemas.microsoft.com/office/drawing/2014/main" id="{F9A2923C-ABB6-5809-0E8F-124B08449317}"/>
              </a:ext>
            </a:extLst>
          </p:cNvPr>
          <p:cNvSpPr>
            <a:spLocks noGrp="1"/>
          </p:cNvSpPr>
          <p:nvPr>
            <p:ph sz="quarter" idx="13"/>
          </p:nvPr>
        </p:nvSpPr>
        <p:spPr/>
        <p:txBody>
          <a:bodyPr/>
          <a:lstStyle/>
          <a:p>
            <a:r>
              <a:rPr lang="fr-FR" dirty="0"/>
              <a:t>Qu'est-ce qu'une barre d'action contextuelle ?</a:t>
            </a:r>
          </a:p>
        </p:txBody>
      </p:sp>
      <p:pic>
        <p:nvPicPr>
          <p:cNvPr id="8" name="Google Shape;699;p120">
            <a:extLst>
              <a:ext uri="{FF2B5EF4-FFF2-40B4-BE49-F238E27FC236}">
                <a16:creationId xmlns:a16="http://schemas.microsoft.com/office/drawing/2014/main" id="{287D795D-1AC5-8E56-47A3-3DDCB1B450D8}"/>
              </a:ext>
            </a:extLst>
          </p:cNvPr>
          <p:cNvPicPr preferRelativeResize="0">
            <a:picLocks noGrp="1"/>
          </p:cNvPicPr>
          <p:nvPr>
            <p:ph sz="quarter" idx="14"/>
          </p:nvPr>
        </p:nvPicPr>
        <p:blipFill>
          <a:blip r:embed="rId2">
            <a:alphaModFix/>
          </a:blip>
          <a:stretch>
            <a:fillRect/>
          </a:stretch>
        </p:blipFill>
        <p:spPr>
          <a:xfrm>
            <a:off x="7234694" y="1943100"/>
            <a:ext cx="3243937" cy="4514850"/>
          </a:xfrm>
          <a:prstGeom prst="rect">
            <a:avLst/>
          </a:prstGeom>
          <a:noFill/>
          <a:ln>
            <a:noFill/>
          </a:ln>
        </p:spPr>
      </p:pic>
    </p:spTree>
    <p:extLst>
      <p:ext uri="{BB962C8B-B14F-4D97-AF65-F5344CB8AC3E}">
        <p14:creationId xmlns:p14="http://schemas.microsoft.com/office/powerpoint/2010/main" val="368946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FDA61319-64F0-42CE-860D-BB003F5C6432}"/>
              </a:ext>
            </a:extLst>
          </p:cNvPr>
          <p:cNvSpPr>
            <a:spLocks noGrp="1"/>
          </p:cNvSpPr>
          <p:nvPr>
            <p:ph type="body" sz="quarter" idx="14"/>
          </p:nvPr>
        </p:nvSpPr>
        <p:spPr/>
        <p:txBody>
          <a:bodyPr/>
          <a:lstStyle/>
          <a:p>
            <a:r>
              <a:rPr lang="fr-FR" sz="1200" dirty="0">
                <a:latin typeface="Calibri" panose="020F0502020204030204" pitchFamily="34" charset="0"/>
              </a:rPr>
              <a:t>Définition des Widgets </a:t>
            </a:r>
          </a:p>
          <a:p>
            <a:r>
              <a:rPr lang="fr-FR" sz="1200" dirty="0">
                <a:latin typeface="Calibri" panose="020F0502020204030204" pitchFamily="34" charset="0"/>
              </a:rPr>
              <a:t>Présentation des Widgets avancés </a:t>
            </a:r>
          </a:p>
        </p:txBody>
      </p:sp>
      <p:sp>
        <p:nvSpPr>
          <p:cNvPr id="6" name="Espace réservé du texte 5">
            <a:extLst>
              <a:ext uri="{FF2B5EF4-FFF2-40B4-BE49-F238E27FC236}">
                <a16:creationId xmlns:a16="http://schemas.microsoft.com/office/drawing/2014/main" id="{CAFA07B2-668D-45F7-9D1B-204936B3E8E3}"/>
              </a:ext>
            </a:extLst>
          </p:cNvPr>
          <p:cNvSpPr>
            <a:spLocks noGrp="1"/>
          </p:cNvSpPr>
          <p:nvPr>
            <p:ph type="body" sz="quarter" idx="15"/>
          </p:nvPr>
        </p:nvSpPr>
        <p:spPr/>
        <p:txBody>
          <a:bodyPr/>
          <a:lstStyle/>
          <a:p>
            <a:r>
              <a:rPr lang="fr-FR" dirty="0"/>
              <a:t>6 heures</a:t>
            </a:r>
          </a:p>
        </p:txBody>
      </p:sp>
      <p:sp>
        <p:nvSpPr>
          <p:cNvPr id="3" name="Espace réservé du texte 2">
            <a:extLst>
              <a:ext uri="{FF2B5EF4-FFF2-40B4-BE49-F238E27FC236}">
                <a16:creationId xmlns:a16="http://schemas.microsoft.com/office/drawing/2014/main" id="{8C7F9F2D-1982-43FE-A931-7B2DCEE0D7C8}"/>
              </a:ext>
            </a:extLst>
          </p:cNvPr>
          <p:cNvSpPr>
            <a:spLocks noGrp="1"/>
          </p:cNvSpPr>
          <p:nvPr>
            <p:ph type="body" sz="quarter" idx="12"/>
          </p:nvPr>
        </p:nvSpPr>
        <p:spPr/>
        <p:txBody>
          <a:bodyPr/>
          <a:lstStyle/>
          <a:p>
            <a:r>
              <a:rPr lang="fr-FR" dirty="0"/>
              <a:t>CHAPITRE 1</a:t>
            </a:r>
          </a:p>
        </p:txBody>
      </p:sp>
      <p:sp>
        <p:nvSpPr>
          <p:cNvPr id="4" name="Espace réservé du texte 3">
            <a:extLst>
              <a:ext uri="{FF2B5EF4-FFF2-40B4-BE49-F238E27FC236}">
                <a16:creationId xmlns:a16="http://schemas.microsoft.com/office/drawing/2014/main" id="{4839E087-F6B7-4299-B152-4EC0D038356D}"/>
              </a:ext>
            </a:extLst>
          </p:cNvPr>
          <p:cNvSpPr>
            <a:spLocks noGrp="1"/>
          </p:cNvSpPr>
          <p:nvPr>
            <p:ph type="body" sz="quarter" idx="13"/>
          </p:nvPr>
        </p:nvSpPr>
        <p:spPr/>
        <p:txBody>
          <a:bodyPr/>
          <a:lstStyle/>
          <a:p>
            <a:r>
              <a:rPr lang="fr-FR" dirty="0">
                <a:latin typeface="Calibri" panose="020F0502020204030204" pitchFamily="34" charset="0"/>
              </a:rPr>
              <a:t>Implémenter des éléments graphiques</a:t>
            </a:r>
          </a:p>
        </p:txBody>
      </p:sp>
    </p:spTree>
    <p:extLst>
      <p:ext uri="{BB962C8B-B14F-4D97-AF65-F5344CB8AC3E}">
        <p14:creationId xmlns:p14="http://schemas.microsoft.com/office/powerpoint/2010/main" val="474087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13" name="Content Placeholder 12">
            <a:extLst>
              <a:ext uri="{FF2B5EF4-FFF2-40B4-BE49-F238E27FC236}">
                <a16:creationId xmlns:a16="http://schemas.microsoft.com/office/drawing/2014/main" id="{8D8369CF-19EA-3DEA-0BC3-56B6E2E87179}"/>
              </a:ext>
            </a:extLst>
          </p:cNvPr>
          <p:cNvSpPr>
            <a:spLocks noGrp="1"/>
          </p:cNvSpPr>
          <p:nvPr>
            <p:ph sz="quarter" idx="12"/>
          </p:nvPr>
        </p:nvSpPr>
        <p:spPr/>
        <p:txBody>
          <a:bodyPr/>
          <a:lstStyle/>
          <a:p>
            <a:pPr marL="228600" indent="-228600">
              <a:lnSpc>
                <a:spcPct val="200000"/>
              </a:lnSpc>
              <a:buFont typeface="+mj-lt"/>
              <a:buAutoNum type="arabicPeriod"/>
            </a:pPr>
            <a:r>
              <a:rPr lang="fr-FR" dirty="0">
                <a:solidFill>
                  <a:schemeClr val="tx1"/>
                </a:solidFill>
              </a:rPr>
              <a:t>Créer un fichier de ressources de menu XML et attribuer des icônes aux éléments ;</a:t>
            </a:r>
          </a:p>
          <a:p>
            <a:pPr marL="228600" indent="-228600">
              <a:lnSpc>
                <a:spcPct val="200000"/>
              </a:lnSpc>
              <a:buFont typeface="+mj-lt"/>
              <a:buAutoNum type="arabicPeriod"/>
            </a:pPr>
            <a:r>
              <a:rPr lang="fr-FR" b="1" dirty="0" err="1">
                <a:solidFill>
                  <a:schemeClr val="tx1"/>
                </a:solidFill>
              </a:rPr>
              <a:t>setOnLongClickListener</a:t>
            </a:r>
            <a:r>
              <a:rPr lang="fr-FR" dirty="0">
                <a:solidFill>
                  <a:schemeClr val="tx1"/>
                </a:solidFill>
              </a:rPr>
              <a:t>() sur la vue qui déclenche la barre d'action contextuelle et appeler </a:t>
            </a:r>
            <a:r>
              <a:rPr lang="fr-FR" b="1" dirty="0" err="1">
                <a:solidFill>
                  <a:schemeClr val="tx1"/>
                </a:solidFill>
              </a:rPr>
              <a:t>startActionMode</a:t>
            </a:r>
            <a:r>
              <a:rPr lang="fr-FR" dirty="0">
                <a:solidFill>
                  <a:schemeClr val="tx1"/>
                </a:solidFill>
              </a:rPr>
              <a:t>() pour gérer le clic ;</a:t>
            </a:r>
          </a:p>
          <a:p>
            <a:pPr marL="228600" indent="-228600">
              <a:lnSpc>
                <a:spcPct val="200000"/>
              </a:lnSpc>
              <a:buFont typeface="+mj-lt"/>
              <a:buAutoNum type="arabicPeriod"/>
            </a:pPr>
            <a:r>
              <a:rPr lang="fr-FR" dirty="0">
                <a:solidFill>
                  <a:schemeClr val="tx1"/>
                </a:solidFill>
              </a:rPr>
              <a:t>Implémenter l'interface </a:t>
            </a:r>
            <a:r>
              <a:rPr lang="fr-FR" b="1" dirty="0" err="1">
                <a:solidFill>
                  <a:schemeClr val="tx1"/>
                </a:solidFill>
              </a:rPr>
              <a:t>ActionMode</a:t>
            </a:r>
            <a:r>
              <a:rPr lang="fr-FR" dirty="0" err="1">
                <a:solidFill>
                  <a:schemeClr val="tx1"/>
                </a:solidFill>
              </a:rPr>
              <a:t>.</a:t>
            </a:r>
            <a:r>
              <a:rPr lang="fr-FR" b="1" dirty="0" err="1">
                <a:solidFill>
                  <a:schemeClr val="tx1"/>
                </a:solidFill>
              </a:rPr>
              <a:t>Callback</a:t>
            </a:r>
            <a:r>
              <a:rPr lang="fr-FR" dirty="0">
                <a:solidFill>
                  <a:schemeClr val="tx1"/>
                </a:solidFill>
              </a:rPr>
              <a:t> pour gérer le cycle de vie de l'</a:t>
            </a:r>
            <a:r>
              <a:rPr lang="fr-FR" dirty="0" err="1">
                <a:solidFill>
                  <a:schemeClr val="tx1"/>
                </a:solidFill>
              </a:rPr>
              <a:t>ActionMode</a:t>
            </a:r>
            <a:r>
              <a:rPr lang="fr-FR" dirty="0">
                <a:solidFill>
                  <a:schemeClr val="tx1"/>
                </a:solidFill>
              </a:rPr>
              <a:t> ; inclure une action pour le clic sur l'élément de menu dans le callback </a:t>
            </a:r>
            <a:r>
              <a:rPr lang="fr-FR" b="1" dirty="0" err="1">
                <a:solidFill>
                  <a:schemeClr val="tx1"/>
                </a:solidFill>
              </a:rPr>
              <a:t>onActionItemClicked</a:t>
            </a:r>
            <a:r>
              <a:rPr lang="fr-FR" dirty="0">
                <a:solidFill>
                  <a:schemeClr val="tx1"/>
                </a:solidFill>
              </a:rPr>
              <a:t>() ;</a:t>
            </a:r>
          </a:p>
          <a:p>
            <a:pPr marL="228600" indent="-228600">
              <a:lnSpc>
                <a:spcPct val="200000"/>
              </a:lnSpc>
              <a:buFont typeface="+mj-lt"/>
              <a:buAutoNum type="arabicPeriod"/>
            </a:pPr>
            <a:r>
              <a:rPr lang="fr-FR" dirty="0">
                <a:solidFill>
                  <a:schemeClr val="tx1"/>
                </a:solidFill>
              </a:rPr>
              <a:t>Créer une méthode pour exécuter une action pour chaque élément du menu contextuel.</a:t>
            </a: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Étapes pour la barre d'action contextuelle</a:t>
            </a:r>
          </a:p>
        </p:txBody>
      </p:sp>
      <p:pic>
        <p:nvPicPr>
          <p:cNvPr id="16" name="Google Shape;707;p121">
            <a:extLst>
              <a:ext uri="{FF2B5EF4-FFF2-40B4-BE49-F238E27FC236}">
                <a16:creationId xmlns:a16="http://schemas.microsoft.com/office/drawing/2014/main" id="{DA726C2D-D0A9-0EDC-B4F7-3F9DBAF29B06}"/>
              </a:ext>
            </a:extLst>
          </p:cNvPr>
          <p:cNvPicPr preferRelativeResize="0">
            <a:picLocks noGrp="1"/>
          </p:cNvPicPr>
          <p:nvPr>
            <p:ph sz="quarter" idx="14"/>
          </p:nvPr>
        </p:nvPicPr>
        <p:blipFill>
          <a:blip r:embed="rId2">
            <a:alphaModFix/>
          </a:blip>
          <a:stretch>
            <a:fillRect/>
          </a:stretch>
        </p:blipFill>
        <p:spPr>
          <a:xfrm>
            <a:off x="6246876" y="2206844"/>
            <a:ext cx="5219700" cy="2444312"/>
          </a:xfrm>
          <a:prstGeom prst="rect">
            <a:avLst/>
          </a:prstGeom>
          <a:noFill/>
          <a:ln>
            <a:noFill/>
          </a:ln>
        </p:spPr>
      </p:pic>
    </p:spTree>
    <p:extLst>
      <p:ext uri="{BB962C8B-B14F-4D97-AF65-F5344CB8AC3E}">
        <p14:creationId xmlns:p14="http://schemas.microsoft.com/office/powerpoint/2010/main" val="2114876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6" name="Content Placeholder 5">
            <a:extLst>
              <a:ext uri="{FF2B5EF4-FFF2-40B4-BE49-F238E27FC236}">
                <a16:creationId xmlns:a16="http://schemas.microsoft.com/office/drawing/2014/main" id="{32E9EA30-6043-9BD0-86C0-D57D38133FF3}"/>
              </a:ext>
            </a:extLst>
          </p:cNvPr>
          <p:cNvSpPr>
            <a:spLocks noGrp="1"/>
          </p:cNvSpPr>
          <p:nvPr>
            <p:ph sz="quarter" idx="12"/>
          </p:nvPr>
        </p:nvSpPr>
        <p:spPr/>
        <p:txBody>
          <a:bodyPr/>
          <a:lstStyle/>
          <a:p>
            <a:pPr marL="0" lvl="0" indent="0" algn="l" rtl="0">
              <a:lnSpc>
                <a:spcPct val="150000"/>
              </a:lnSpc>
              <a:spcBef>
                <a:spcPts val="0"/>
              </a:spcBef>
              <a:spcAft>
                <a:spcPts val="0"/>
              </a:spcAft>
              <a:buNone/>
            </a:pPr>
            <a:r>
              <a:rPr lang="fr-FR" dirty="0" err="1">
                <a:solidFill>
                  <a:schemeClr val="dk1"/>
                </a:solidFill>
                <a:latin typeface="Consolas"/>
                <a:ea typeface="Consolas"/>
                <a:cs typeface="Consolas"/>
                <a:sym typeface="Consolas"/>
              </a:rPr>
              <a:t>private</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ActionMode</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mActionMode</a:t>
            </a:r>
            <a:r>
              <a:rPr lang="fr-FR" dirty="0">
                <a:solidFill>
                  <a:schemeClr val="dk1"/>
                </a:solidFill>
                <a:latin typeface="Consolas"/>
                <a:ea typeface="Consolas"/>
                <a:cs typeface="Consolas"/>
                <a:sym typeface="Consolas"/>
              </a:rPr>
              <a:t>;</a:t>
            </a:r>
          </a:p>
          <a:p>
            <a:pPr marL="0" lvl="0" indent="0" algn="l" rtl="0">
              <a:lnSpc>
                <a:spcPct val="150000"/>
              </a:lnSpc>
              <a:spcBef>
                <a:spcPts val="1000"/>
              </a:spcBef>
              <a:spcAft>
                <a:spcPts val="0"/>
              </a:spcAft>
              <a:buNone/>
            </a:pPr>
            <a:r>
              <a:rPr lang="fr-FR" dirty="0">
                <a:solidFill>
                  <a:schemeClr val="dk1"/>
                </a:solidFill>
              </a:rPr>
              <a:t>Dans </a:t>
            </a:r>
            <a:r>
              <a:rPr lang="fr-FR" dirty="0" err="1">
                <a:solidFill>
                  <a:schemeClr val="dk1"/>
                </a:solidFill>
              </a:rPr>
              <a:t>onCreate</a:t>
            </a:r>
            <a:r>
              <a:rPr lang="fr-FR" dirty="0">
                <a:solidFill>
                  <a:schemeClr val="dk1"/>
                </a:solidFill>
              </a:rPr>
              <a:t>():</a:t>
            </a:r>
            <a:endParaRPr lang="fr-FR" dirty="0">
              <a:solidFill>
                <a:schemeClr val="dk1"/>
              </a:solidFill>
              <a:latin typeface="Consolas"/>
              <a:ea typeface="Consolas"/>
              <a:cs typeface="Consolas"/>
              <a:sym typeface="Consolas"/>
            </a:endParaRPr>
          </a:p>
          <a:p>
            <a:pPr marL="0" lvl="0" indent="0" algn="l" rtl="0">
              <a:lnSpc>
                <a:spcPct val="150000"/>
              </a:lnSpc>
              <a:spcBef>
                <a:spcPts val="100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View</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view</a:t>
            </a:r>
            <a:r>
              <a:rPr lang="fr-FR" dirty="0">
                <a:solidFill>
                  <a:schemeClr val="dk1"/>
                </a:solidFill>
                <a:latin typeface="Consolas"/>
                <a:ea typeface="Consolas"/>
                <a:cs typeface="Consolas"/>
                <a:sym typeface="Consolas"/>
              </a:rPr>
              <a:t> = </a:t>
            </a:r>
            <a:r>
              <a:rPr lang="fr-FR" dirty="0" err="1">
                <a:solidFill>
                  <a:schemeClr val="dk1"/>
                </a:solidFill>
                <a:latin typeface="Consolas"/>
                <a:ea typeface="Consolas"/>
                <a:cs typeface="Consolas"/>
                <a:sym typeface="Consolas"/>
              </a:rPr>
              <a:t>findViewById</a:t>
            </a:r>
            <a:r>
              <a:rPr lang="fr-FR" dirty="0">
                <a:solidFill>
                  <a:schemeClr val="dk1"/>
                </a:solidFill>
                <a:latin typeface="Consolas"/>
                <a:ea typeface="Consolas"/>
                <a:cs typeface="Consolas"/>
                <a:sym typeface="Consolas"/>
              </a:rPr>
              <a:t>(article);</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view.</a:t>
            </a:r>
            <a:r>
              <a:rPr lang="fr-FR" b="1" dirty="0" err="1">
                <a:solidFill>
                  <a:schemeClr val="dk1"/>
                </a:solidFill>
                <a:latin typeface="Consolas"/>
                <a:ea typeface="Consolas"/>
                <a:cs typeface="Consolas"/>
                <a:sym typeface="Consolas"/>
              </a:rPr>
              <a:t>setOnLongClickListener</a:t>
            </a:r>
            <a:r>
              <a:rPr lang="fr-FR" dirty="0">
                <a:solidFill>
                  <a:schemeClr val="dk1"/>
                </a:solidFill>
                <a:latin typeface="Consolas"/>
                <a:ea typeface="Consolas"/>
                <a:cs typeface="Consolas"/>
                <a:sym typeface="Consolas"/>
              </a:rPr>
              <a:t>(new </a:t>
            </a:r>
            <a:r>
              <a:rPr lang="fr-FR" dirty="0" err="1">
                <a:solidFill>
                  <a:schemeClr val="dk1"/>
                </a:solidFill>
                <a:latin typeface="Consolas"/>
                <a:ea typeface="Consolas"/>
                <a:cs typeface="Consolas"/>
                <a:sym typeface="Consolas"/>
              </a:rPr>
              <a:t>View.OnLongClickListener</a:t>
            </a:r>
            <a:r>
              <a:rPr lang="fr-FR"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public </a:t>
            </a:r>
            <a:r>
              <a:rPr lang="fr-FR" dirty="0" err="1">
                <a:solidFill>
                  <a:schemeClr val="dk1"/>
                </a:solidFill>
                <a:latin typeface="Consolas"/>
                <a:ea typeface="Consolas"/>
                <a:cs typeface="Consolas"/>
                <a:sym typeface="Consolas"/>
              </a:rPr>
              <a:t>boolean</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onLongClick</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View</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view</a:t>
            </a:r>
            <a:r>
              <a:rPr lang="fr-FR"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if (</a:t>
            </a:r>
            <a:r>
              <a:rPr lang="fr-FR" dirty="0" err="1">
                <a:solidFill>
                  <a:schemeClr val="dk1"/>
                </a:solidFill>
                <a:latin typeface="Consolas"/>
                <a:ea typeface="Consolas"/>
                <a:cs typeface="Consolas"/>
                <a:sym typeface="Consolas"/>
              </a:rPr>
              <a:t>mActionMode</a:t>
            </a:r>
            <a:r>
              <a:rPr lang="fr-FR" dirty="0">
                <a:solidFill>
                  <a:schemeClr val="dk1"/>
                </a:solidFill>
                <a:latin typeface="Consolas"/>
                <a:ea typeface="Consolas"/>
                <a:cs typeface="Consolas"/>
                <a:sym typeface="Consolas"/>
              </a:rPr>
              <a:t> != </a:t>
            </a:r>
            <a:r>
              <a:rPr lang="fr-FR" dirty="0" err="1">
                <a:solidFill>
                  <a:schemeClr val="dk1"/>
                </a:solidFill>
                <a:latin typeface="Consolas"/>
                <a:ea typeface="Consolas"/>
                <a:cs typeface="Consolas"/>
                <a:sym typeface="Consolas"/>
              </a:rPr>
              <a:t>null</a:t>
            </a:r>
            <a:r>
              <a:rPr lang="fr-FR" dirty="0">
                <a:solidFill>
                  <a:schemeClr val="dk1"/>
                </a:solidFill>
                <a:latin typeface="Consolas"/>
                <a:ea typeface="Consolas"/>
                <a:cs typeface="Consolas"/>
                <a:sym typeface="Consolas"/>
              </a:rPr>
              <a:t>) return false;</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mActionMode</a:t>
            </a:r>
            <a:r>
              <a:rPr lang="fr-FR" dirty="0">
                <a:solidFill>
                  <a:schemeClr val="dk1"/>
                </a:solidFill>
                <a:latin typeface="Consolas"/>
                <a:ea typeface="Consolas"/>
                <a:cs typeface="Consolas"/>
                <a:sym typeface="Consolas"/>
              </a:rPr>
              <a:t> = </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MainActivity.this.</a:t>
            </a:r>
            <a:r>
              <a:rPr lang="fr-FR" b="1" dirty="0" err="1">
                <a:solidFill>
                  <a:schemeClr val="dk1"/>
                </a:solidFill>
                <a:latin typeface="Consolas"/>
                <a:ea typeface="Consolas"/>
                <a:cs typeface="Consolas"/>
                <a:sym typeface="Consolas"/>
              </a:rPr>
              <a:t>startActionMode</a:t>
            </a:r>
            <a:r>
              <a:rPr lang="fr-FR" dirty="0">
                <a:solidFill>
                  <a:schemeClr val="dk1"/>
                </a:solidFill>
                <a:latin typeface="Consolas"/>
                <a:ea typeface="Consolas"/>
                <a:cs typeface="Consolas"/>
                <a:sym typeface="Consolas"/>
              </a:rPr>
              <a:t>(</a:t>
            </a:r>
            <a:r>
              <a:rPr lang="fr-FR" b="1" dirty="0" err="1">
                <a:solidFill>
                  <a:srgbClr val="990000"/>
                </a:solidFill>
                <a:latin typeface="Consolas"/>
                <a:ea typeface="Consolas"/>
                <a:cs typeface="Consolas"/>
                <a:sym typeface="Consolas"/>
              </a:rPr>
              <a:t>mActionModeCallback</a:t>
            </a:r>
            <a:r>
              <a:rPr lang="fr-FR"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view.setSelected</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true</a:t>
            </a:r>
            <a:r>
              <a:rPr lang="fr-FR"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return </a:t>
            </a:r>
            <a:r>
              <a:rPr lang="fr-FR" dirty="0" err="1">
                <a:solidFill>
                  <a:schemeClr val="dk1"/>
                </a:solidFill>
                <a:latin typeface="Consolas"/>
                <a:ea typeface="Consolas"/>
                <a:cs typeface="Consolas"/>
                <a:sym typeface="Consolas"/>
              </a:rPr>
              <a:t>true</a:t>
            </a:r>
            <a:r>
              <a:rPr lang="fr-FR"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endParaRPr lang="fr-FR" dirty="0">
              <a:solidFill>
                <a:schemeClr val="dk1"/>
              </a:solidFill>
              <a:latin typeface="Consolas"/>
              <a:ea typeface="Consolas"/>
              <a:cs typeface="Consolas"/>
              <a:sym typeface="Consolas"/>
            </a:endParaRPr>
          </a:p>
          <a:p>
            <a:pPr>
              <a:lnSpc>
                <a:spcPct val="150000"/>
              </a:lnSpc>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Utiliser </a:t>
            </a:r>
            <a:r>
              <a:rPr lang="fr-FR" dirty="0" err="1"/>
              <a:t>setOnLongClickListener</a:t>
            </a:r>
            <a:endParaRPr lang="fr-FR" dirty="0"/>
          </a:p>
        </p:txBody>
      </p:sp>
    </p:spTree>
    <p:extLst>
      <p:ext uri="{BB962C8B-B14F-4D97-AF65-F5344CB8AC3E}">
        <p14:creationId xmlns:p14="http://schemas.microsoft.com/office/powerpoint/2010/main" val="12788205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6" name="Content Placeholder 5">
            <a:extLst>
              <a:ext uri="{FF2B5EF4-FFF2-40B4-BE49-F238E27FC236}">
                <a16:creationId xmlns:a16="http://schemas.microsoft.com/office/drawing/2014/main" id="{32E9EA30-6043-9BD0-86C0-D57D38133FF3}"/>
              </a:ext>
            </a:extLst>
          </p:cNvPr>
          <p:cNvSpPr>
            <a:spLocks noGrp="1"/>
          </p:cNvSpPr>
          <p:nvPr>
            <p:ph sz="quarter" idx="12"/>
          </p:nvPr>
        </p:nvSpPr>
        <p:spPr/>
        <p:txBody>
          <a:bodyPr/>
          <a:lstStyle/>
          <a:p>
            <a:pPr marL="0" lvl="0" indent="0" algn="l" rtl="0">
              <a:spcBef>
                <a:spcPts val="100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public </a:t>
            </a:r>
            <a:r>
              <a:rPr lang="fr-FR" sz="1200" dirty="0" err="1">
                <a:latin typeface="Consolas"/>
                <a:ea typeface="Consolas"/>
                <a:cs typeface="Consolas"/>
                <a:sym typeface="Consolas"/>
              </a:rPr>
              <a:t>ActionMode.Callback</a:t>
            </a:r>
            <a:r>
              <a:rPr lang="fr-FR" sz="1200" dirty="0">
                <a:latin typeface="Consolas"/>
                <a:ea typeface="Consolas"/>
                <a:cs typeface="Consolas"/>
                <a:sym typeface="Consolas"/>
              </a:rPr>
              <a:t> </a:t>
            </a:r>
            <a:r>
              <a:rPr lang="fr-FR" sz="1200" dirty="0" err="1">
                <a:latin typeface="Consolas"/>
                <a:ea typeface="Consolas"/>
                <a:cs typeface="Consolas"/>
                <a:sym typeface="Consolas"/>
              </a:rPr>
              <a:t>mActionModeCallback</a:t>
            </a:r>
            <a:r>
              <a:rPr lang="fr-FR" sz="1200" dirty="0">
                <a:latin typeface="Consolas"/>
                <a:ea typeface="Consolas"/>
                <a:cs typeface="Consolas"/>
                <a:sym typeface="Consolas"/>
              </a:rPr>
              <a:t> =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new </a:t>
            </a:r>
            <a:r>
              <a:rPr lang="fr-FR" sz="1200" dirty="0" err="1">
                <a:latin typeface="Consolas"/>
                <a:ea typeface="Consolas"/>
                <a:cs typeface="Consolas"/>
                <a:sym typeface="Consolas"/>
              </a:rPr>
              <a:t>ActionMode.Callback</a:t>
            </a:r>
            <a:r>
              <a:rPr lang="fr-FR" sz="1200" dirty="0">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990000"/>
                </a:solidFill>
                <a:latin typeface="Consolas"/>
                <a:ea typeface="Consolas"/>
                <a:cs typeface="Consolas"/>
                <a:sym typeface="Consolas"/>
              </a:rPr>
              <a:t>// Implémenter les callbacks du mode action ici.</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a:t>
            </a:r>
            <a:endParaRPr lang="fr-FR" sz="1200" dirty="0">
              <a:solidFill>
                <a:schemeClr val="dk1"/>
              </a:solidFill>
              <a:highlight>
                <a:srgbClr val="FFFFFF"/>
              </a:highlight>
              <a:latin typeface="Consolas"/>
              <a:ea typeface="Consolas"/>
              <a:cs typeface="Consolas"/>
              <a:sym typeface="Consolas"/>
            </a:endParaRPr>
          </a:p>
          <a:p>
            <a:pPr>
              <a:lnSpc>
                <a:spcPct val="150000"/>
              </a:lnSpc>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a:t>
            </a:r>
            <a:r>
              <a:rPr lang="fr-FR" dirty="0" err="1"/>
              <a:t>mActionModeCallback</a:t>
            </a:r>
            <a:endParaRPr lang="fr-FR" dirty="0"/>
          </a:p>
        </p:txBody>
      </p:sp>
      <p:sp>
        <p:nvSpPr>
          <p:cNvPr id="4" name="Content Placeholder 3">
            <a:extLst>
              <a:ext uri="{FF2B5EF4-FFF2-40B4-BE49-F238E27FC236}">
                <a16:creationId xmlns:a16="http://schemas.microsoft.com/office/drawing/2014/main" id="{1C4BAF1A-633D-5C77-6943-35404FD3A8E2}"/>
              </a:ext>
            </a:extLst>
          </p:cNvPr>
          <p:cNvSpPr>
            <a:spLocks noGrp="1"/>
          </p:cNvSpPr>
          <p:nvPr>
            <p:ph sz="quarter" idx="14"/>
          </p:nvPr>
        </p:nvSpPr>
        <p:spPr/>
        <p:txBody>
          <a:bodyPr/>
          <a:lstStyle/>
          <a:p>
            <a:pPr marL="457200" lvl="0" indent="0" algn="l" rtl="0">
              <a:spcBef>
                <a:spcPts val="0"/>
              </a:spcBef>
              <a:spcAft>
                <a:spcPts val="0"/>
              </a:spcAft>
              <a:buClr>
                <a:schemeClr val="dk1"/>
              </a:buClr>
              <a:buSzPts val="1100"/>
              <a:buFont typeface="Arial"/>
              <a:buNone/>
            </a:pPr>
            <a:endParaRPr lang="fr-FR" sz="1050" dirty="0">
              <a:solidFill>
                <a:schemeClr val="dk1"/>
              </a:solidFill>
              <a:latin typeface="Consolas"/>
              <a:ea typeface="Consolas"/>
              <a:cs typeface="Consolas"/>
              <a:sym typeface="Consolas"/>
            </a:endParaRPr>
          </a:p>
          <a:p>
            <a:pPr marL="457200" lvl="0" indent="0" algn="l" rtl="0">
              <a:spcBef>
                <a:spcPts val="0"/>
              </a:spcBef>
              <a:spcAft>
                <a:spcPts val="0"/>
              </a:spcAft>
              <a:buClr>
                <a:schemeClr val="dk1"/>
              </a:buClr>
              <a:buSzPts val="1100"/>
              <a:buFont typeface="Arial"/>
              <a:buNone/>
            </a:pPr>
            <a:r>
              <a:rPr lang="fr-FR" sz="1050" dirty="0">
                <a:solidFill>
                  <a:schemeClr val="dk1"/>
                </a:solidFill>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@Override</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public </a:t>
            </a:r>
            <a:r>
              <a:rPr lang="fr-FR" sz="1200" dirty="0" err="1">
                <a:solidFill>
                  <a:schemeClr val="dk1"/>
                </a:solidFill>
                <a:latin typeface="Consolas"/>
                <a:ea typeface="Consolas"/>
                <a:cs typeface="Consolas"/>
                <a:sym typeface="Consolas"/>
              </a:rPr>
              <a:t>boolean</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onCreateActionMode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ActionMode</a:t>
            </a:r>
            <a:r>
              <a:rPr lang="fr-FR" sz="1200" dirty="0">
                <a:solidFill>
                  <a:schemeClr val="dk1"/>
                </a:solidFill>
                <a:latin typeface="Consolas"/>
                <a:ea typeface="Consolas"/>
                <a:cs typeface="Consolas"/>
                <a:sym typeface="Consolas"/>
              </a:rPr>
              <a:t> mode, Menu </a:t>
            </a:r>
            <a:r>
              <a:rPr lang="fr-FR" sz="1200" dirty="0" err="1">
                <a:solidFill>
                  <a:schemeClr val="dk1"/>
                </a:solidFill>
                <a:latin typeface="Consolas"/>
                <a:ea typeface="Consolas"/>
                <a:cs typeface="Consolas"/>
                <a:sym typeface="Consolas"/>
              </a:rPr>
              <a:t>menu</a:t>
            </a:r>
            <a:r>
              <a:rPr lang="fr-FR" sz="1200" dirty="0">
                <a:solidFill>
                  <a:schemeClr val="dk1"/>
                </a:solidFill>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MenuInflater</a:t>
            </a:r>
            <a:r>
              <a:rPr lang="fr-FR" sz="1200" b="1"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inflater</a:t>
            </a:r>
            <a:r>
              <a:rPr lang="fr-FR" sz="1200" b="1" dirty="0">
                <a:solidFill>
                  <a:schemeClr val="dk1"/>
                </a:solidFill>
                <a:latin typeface="Consolas"/>
                <a:ea typeface="Consolas"/>
                <a:cs typeface="Consolas"/>
                <a:sym typeface="Consolas"/>
              </a:rPr>
              <a:t> = </a:t>
            </a:r>
            <a:r>
              <a:rPr lang="fr-FR" sz="1200" b="1" dirty="0" err="1">
                <a:solidFill>
                  <a:schemeClr val="dk1"/>
                </a:solidFill>
                <a:latin typeface="Consolas"/>
                <a:ea typeface="Consolas"/>
                <a:cs typeface="Consolas"/>
                <a:sym typeface="Consolas"/>
              </a:rPr>
              <a:t>mode.getMenuInflater</a:t>
            </a:r>
            <a:r>
              <a:rPr lang="fr-FR" sz="1200" b="1" dirty="0">
                <a:solidFill>
                  <a:schemeClr val="dk1"/>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b="1"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inflater.inflate</a:t>
            </a:r>
            <a:r>
              <a:rPr lang="fr-FR" sz="1200" b="1" dirty="0">
                <a:solidFill>
                  <a:schemeClr val="dk1"/>
                </a:solidFill>
                <a:latin typeface="Consolas"/>
                <a:ea typeface="Consolas"/>
                <a:cs typeface="Consolas"/>
                <a:sym typeface="Consolas"/>
              </a:rPr>
              <a:t>(</a:t>
            </a:r>
            <a:r>
              <a:rPr lang="fr-FR" sz="1200" b="1" dirty="0" err="1">
                <a:solidFill>
                  <a:schemeClr val="dk1"/>
                </a:solidFill>
                <a:latin typeface="Consolas"/>
                <a:ea typeface="Consolas"/>
                <a:cs typeface="Consolas"/>
                <a:sym typeface="Consolas"/>
              </a:rPr>
              <a:t>R.menu.menu_context</a:t>
            </a:r>
            <a:r>
              <a:rPr lang="fr-FR" sz="1200" b="1" dirty="0">
                <a:solidFill>
                  <a:schemeClr val="dk1"/>
                </a:solidFill>
                <a:latin typeface="Consolas"/>
                <a:ea typeface="Consolas"/>
                <a:cs typeface="Consolas"/>
                <a:sym typeface="Consolas"/>
              </a:rPr>
              <a:t>, menu);</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return </a:t>
            </a:r>
            <a:r>
              <a:rPr lang="fr-FR" sz="1200" dirty="0" err="1">
                <a:solidFill>
                  <a:schemeClr val="dk1"/>
                </a:solidFill>
                <a:latin typeface="Consolas"/>
                <a:ea typeface="Consolas"/>
                <a:cs typeface="Consolas"/>
                <a:sym typeface="Consolas"/>
              </a:rPr>
              <a:t>true</a:t>
            </a:r>
            <a:r>
              <a:rPr lang="fr-FR" sz="1200" dirty="0">
                <a:solidFill>
                  <a:schemeClr val="dk1"/>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endParaRPr lang="fr-FR" sz="1050" dirty="0">
              <a:solidFill>
                <a:schemeClr val="dk1"/>
              </a:solidFill>
              <a:latin typeface="Consolas"/>
              <a:ea typeface="Consolas"/>
              <a:cs typeface="Consolas"/>
              <a:sym typeface="Consolas"/>
            </a:endParaRPr>
          </a:p>
          <a:p>
            <a:endParaRPr lang="fr-FR" dirty="0"/>
          </a:p>
        </p:txBody>
      </p:sp>
      <p:sp>
        <p:nvSpPr>
          <p:cNvPr id="5" name="Content Placeholder 4">
            <a:extLst>
              <a:ext uri="{FF2B5EF4-FFF2-40B4-BE49-F238E27FC236}">
                <a16:creationId xmlns:a16="http://schemas.microsoft.com/office/drawing/2014/main" id="{045C56F1-7D5C-5DAB-F5F4-E28D0531F55B}"/>
              </a:ext>
            </a:extLst>
          </p:cNvPr>
          <p:cNvSpPr>
            <a:spLocks noGrp="1"/>
          </p:cNvSpPr>
          <p:nvPr>
            <p:ph sz="quarter" idx="15"/>
          </p:nvPr>
        </p:nvSpPr>
        <p:spPr/>
        <p:txBody>
          <a:bodyPr/>
          <a:lstStyle/>
          <a:p>
            <a:r>
              <a:rPr lang="fr-FR" dirty="0"/>
              <a:t>Implémenter </a:t>
            </a:r>
            <a:r>
              <a:rPr lang="fr-FR" dirty="0" err="1"/>
              <a:t>onCreateActionMode</a:t>
            </a:r>
            <a:endParaRPr lang="fr-FR" dirty="0"/>
          </a:p>
        </p:txBody>
      </p:sp>
    </p:spTree>
    <p:extLst>
      <p:ext uri="{BB962C8B-B14F-4D97-AF65-F5344CB8AC3E}">
        <p14:creationId xmlns:p14="http://schemas.microsoft.com/office/powerpoint/2010/main" val="18697306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6" name="Content Placeholder 5">
            <a:extLst>
              <a:ext uri="{FF2B5EF4-FFF2-40B4-BE49-F238E27FC236}">
                <a16:creationId xmlns:a16="http://schemas.microsoft.com/office/drawing/2014/main" id="{32E9EA30-6043-9BD0-86C0-D57D38133FF3}"/>
              </a:ext>
            </a:extLst>
          </p:cNvPr>
          <p:cNvSpPr>
            <a:spLocks noGrp="1"/>
          </p:cNvSpPr>
          <p:nvPr>
            <p:ph sz="quarter" idx="12"/>
          </p:nvPr>
        </p:nvSpPr>
        <p:spPr>
          <a:xfrm>
            <a:off x="720000" y="1943056"/>
            <a:ext cx="10746576" cy="1939133"/>
          </a:xfrm>
        </p:spPr>
        <p:txBody>
          <a:bodyPr/>
          <a:lstStyle/>
          <a:p>
            <a:pPr marL="171450" indent="-171450">
              <a:lnSpc>
                <a:spcPct val="150000"/>
              </a:lnSpc>
              <a:buFont typeface="Arial" panose="020B0604020202020204" pitchFamily="34" charset="0"/>
              <a:buChar char="•"/>
            </a:pPr>
            <a:r>
              <a:rPr lang="fr-FR" dirty="0">
                <a:solidFill>
                  <a:schemeClr val="tx1"/>
                </a:solidFill>
              </a:rPr>
              <a:t>Appelé chaque fois que le mode d'action est affiché ;</a:t>
            </a:r>
          </a:p>
          <a:p>
            <a:pPr marL="171450" indent="-171450">
              <a:lnSpc>
                <a:spcPct val="150000"/>
              </a:lnSpc>
              <a:buFont typeface="Arial" panose="020B0604020202020204" pitchFamily="34" charset="0"/>
              <a:buChar char="•"/>
            </a:pPr>
            <a:r>
              <a:rPr lang="fr-FR" dirty="0">
                <a:solidFill>
                  <a:schemeClr val="tx1"/>
                </a:solidFill>
              </a:rPr>
              <a:t>Toujours appelé après </a:t>
            </a:r>
            <a:r>
              <a:rPr lang="fr-FR" dirty="0" err="1">
                <a:solidFill>
                  <a:schemeClr val="tx1"/>
                </a:solidFill>
              </a:rPr>
              <a:t>onCreateActionMode</a:t>
            </a:r>
            <a:r>
              <a:rPr lang="fr-FR" dirty="0">
                <a:solidFill>
                  <a:schemeClr val="tx1"/>
                </a:solidFill>
              </a:rPr>
              <a:t>, mais peut être appelé plusieurs fois si le mode d'action est invalidé.</a:t>
            </a:r>
          </a:p>
          <a:p>
            <a:pPr lvl="0" indent="176213" algn="l" rtl="0">
              <a:lnSpc>
                <a:spcPct val="150000"/>
              </a:lnSpc>
              <a:spcBef>
                <a:spcPts val="0"/>
              </a:spcBef>
              <a:spcAft>
                <a:spcPts val="0"/>
              </a:spcAft>
              <a:buNone/>
            </a:pPr>
            <a:r>
              <a:rPr lang="en-US" dirty="0">
                <a:solidFill>
                  <a:schemeClr val="tx1"/>
                </a:solidFill>
                <a:latin typeface="Consolas"/>
                <a:ea typeface="Consolas"/>
                <a:cs typeface="Consolas"/>
                <a:sym typeface="Consolas"/>
              </a:rPr>
              <a:t>@Override</a:t>
            </a:r>
          </a:p>
          <a:p>
            <a:pPr lvl="0" indent="176213" algn="l" rtl="0">
              <a:lnSpc>
                <a:spcPct val="150000"/>
              </a:lnSpc>
              <a:spcBef>
                <a:spcPts val="0"/>
              </a:spcBef>
              <a:spcAft>
                <a:spcPts val="0"/>
              </a:spcAft>
              <a:buNone/>
            </a:pPr>
            <a:r>
              <a:rPr lang="en-US" dirty="0">
                <a:solidFill>
                  <a:schemeClr val="tx1"/>
                </a:solidFill>
                <a:latin typeface="Consolas"/>
                <a:ea typeface="Consolas"/>
                <a:cs typeface="Consolas"/>
                <a:sym typeface="Consolas"/>
              </a:rPr>
              <a:t>public </a:t>
            </a:r>
            <a:r>
              <a:rPr lang="en-US" dirty="0" err="1">
                <a:solidFill>
                  <a:schemeClr val="tx1"/>
                </a:solidFill>
                <a:latin typeface="Consolas"/>
                <a:ea typeface="Consolas"/>
                <a:cs typeface="Consolas"/>
                <a:sym typeface="Consolas"/>
              </a:rPr>
              <a:t>boolean</a:t>
            </a:r>
            <a:r>
              <a:rPr lang="en-US" dirty="0">
                <a:solidFill>
                  <a:schemeClr val="tx1"/>
                </a:solidFill>
                <a:latin typeface="Consolas"/>
                <a:ea typeface="Consolas"/>
                <a:cs typeface="Consolas"/>
                <a:sym typeface="Consolas"/>
              </a:rPr>
              <a:t> </a:t>
            </a:r>
            <a:r>
              <a:rPr lang="en-US" dirty="0" err="1">
                <a:solidFill>
                  <a:schemeClr val="tx1"/>
                </a:solidFill>
                <a:latin typeface="Consolas"/>
                <a:ea typeface="Consolas"/>
                <a:cs typeface="Consolas"/>
                <a:sym typeface="Consolas"/>
              </a:rPr>
              <a:t>onPrepareActionMode</a:t>
            </a:r>
            <a:r>
              <a:rPr lang="en-US" dirty="0">
                <a:solidFill>
                  <a:schemeClr val="tx1"/>
                </a:solidFill>
                <a:latin typeface="Consolas"/>
                <a:ea typeface="Consolas"/>
                <a:cs typeface="Consolas"/>
                <a:sym typeface="Consolas"/>
              </a:rPr>
              <a:t>(</a:t>
            </a:r>
            <a:r>
              <a:rPr lang="en-US" dirty="0" err="1">
                <a:solidFill>
                  <a:schemeClr val="tx1"/>
                </a:solidFill>
                <a:latin typeface="Consolas"/>
                <a:ea typeface="Consolas"/>
                <a:cs typeface="Consolas"/>
                <a:sym typeface="Consolas"/>
              </a:rPr>
              <a:t>ActionMode</a:t>
            </a:r>
            <a:r>
              <a:rPr lang="en-US" dirty="0">
                <a:solidFill>
                  <a:schemeClr val="tx1"/>
                </a:solidFill>
                <a:latin typeface="Consolas"/>
                <a:ea typeface="Consolas"/>
                <a:cs typeface="Consolas"/>
                <a:sym typeface="Consolas"/>
              </a:rPr>
              <a:t> mode, Menu menu) {</a:t>
            </a:r>
          </a:p>
          <a:p>
            <a:pPr lvl="0" indent="176213" algn="l" rtl="0">
              <a:lnSpc>
                <a:spcPct val="150000"/>
              </a:lnSpc>
              <a:spcBef>
                <a:spcPts val="0"/>
              </a:spcBef>
              <a:spcAft>
                <a:spcPts val="0"/>
              </a:spcAft>
              <a:buNone/>
            </a:pPr>
            <a:r>
              <a:rPr lang="en-US" dirty="0">
                <a:solidFill>
                  <a:schemeClr val="tx1"/>
                </a:solidFill>
                <a:latin typeface="Consolas"/>
                <a:ea typeface="Consolas"/>
                <a:cs typeface="Consolas"/>
                <a:sym typeface="Consolas"/>
              </a:rPr>
              <a:t>   return false; // </a:t>
            </a:r>
            <a:r>
              <a:rPr lang="fr-FR" dirty="0">
                <a:solidFill>
                  <a:schemeClr val="tx1"/>
                </a:solidFill>
                <a:latin typeface="Consolas"/>
                <a:ea typeface="Consolas"/>
                <a:cs typeface="Consolas"/>
                <a:sym typeface="Consolas"/>
              </a:rPr>
              <a:t>Renvoie false si rien n'est fait.</a:t>
            </a:r>
          </a:p>
          <a:p>
            <a:pPr lvl="0" indent="176213" algn="l" rtl="0">
              <a:lnSpc>
                <a:spcPct val="150000"/>
              </a:lnSpc>
              <a:spcBef>
                <a:spcPts val="0"/>
              </a:spcBef>
              <a:spcAft>
                <a:spcPts val="0"/>
              </a:spcAft>
              <a:buNone/>
            </a:pPr>
            <a:r>
              <a:rPr lang="en-US" dirty="0">
                <a:solidFill>
                  <a:schemeClr val="tx1"/>
                </a:solidFill>
                <a:latin typeface="Consolas"/>
                <a:ea typeface="Consolas"/>
                <a:cs typeface="Consolas"/>
                <a:sym typeface="Consolas"/>
              </a:rPr>
              <a:t>}</a:t>
            </a:r>
            <a:endParaRPr lang="en-US"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a:t>
            </a:r>
            <a:r>
              <a:rPr lang="fr-FR" dirty="0" err="1"/>
              <a:t>onPrepareActionMode</a:t>
            </a:r>
            <a:endParaRPr lang="fr-FR" dirty="0"/>
          </a:p>
        </p:txBody>
      </p:sp>
      <p:sp>
        <p:nvSpPr>
          <p:cNvPr id="4" name="Content Placeholder 3">
            <a:extLst>
              <a:ext uri="{FF2B5EF4-FFF2-40B4-BE49-F238E27FC236}">
                <a16:creationId xmlns:a16="http://schemas.microsoft.com/office/drawing/2014/main" id="{1C4BAF1A-633D-5C77-6943-35404FD3A8E2}"/>
              </a:ext>
            </a:extLst>
          </p:cNvPr>
          <p:cNvSpPr>
            <a:spLocks noGrp="1"/>
          </p:cNvSpPr>
          <p:nvPr>
            <p:ph sz="quarter" idx="14"/>
          </p:nvPr>
        </p:nvSpPr>
        <p:spPr>
          <a:xfrm>
            <a:off x="720000" y="4161036"/>
            <a:ext cx="10746576" cy="1980000"/>
          </a:xfrm>
        </p:spPr>
        <p:txBody>
          <a:bodyPr/>
          <a:lstStyle/>
          <a:p>
            <a:pPr marL="171450" indent="-171450">
              <a:lnSpc>
                <a:spcPct val="100000"/>
              </a:lnSpc>
              <a:buFont typeface="Arial" panose="020B0604020202020204" pitchFamily="34" charset="0"/>
              <a:buChar char="•"/>
            </a:pPr>
            <a:r>
              <a:rPr lang="fr-FR" dirty="0">
                <a:solidFill>
                  <a:schemeClr val="tx1"/>
                </a:solidFill>
              </a:rPr>
              <a:t>Appelé lorsque l'utilisateur sélectionne une action ;</a:t>
            </a:r>
          </a:p>
          <a:p>
            <a:pPr marL="171450" indent="-171450">
              <a:lnSpc>
                <a:spcPct val="100000"/>
              </a:lnSpc>
              <a:buFont typeface="Arial" panose="020B0604020202020204" pitchFamily="34" charset="0"/>
              <a:buChar char="•"/>
            </a:pPr>
            <a:r>
              <a:rPr lang="fr-FR" dirty="0">
                <a:solidFill>
                  <a:schemeClr val="tx1"/>
                </a:solidFill>
              </a:rPr>
              <a:t>Gérer les clics dans cette méthode : </a:t>
            </a:r>
          </a:p>
          <a:p>
            <a:pPr lvl="0" indent="176213" algn="l" rtl="0">
              <a:lnSpc>
                <a:spcPts val="1300"/>
              </a:lnSpc>
              <a:spcBef>
                <a:spcPts val="100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@Override</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boolean</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onActionItemClicked</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ActionMode</a:t>
            </a:r>
            <a:r>
              <a:rPr lang="fr-FR" sz="1200" dirty="0">
                <a:solidFill>
                  <a:schemeClr val="tx1"/>
                </a:solidFill>
                <a:latin typeface="Consolas"/>
                <a:ea typeface="Consolas"/>
                <a:cs typeface="Consolas"/>
                <a:sym typeface="Consolas"/>
              </a:rPr>
              <a:t> mode, </a:t>
            </a:r>
            <a:r>
              <a:rPr lang="fr-FR" sz="1200" dirty="0" err="1">
                <a:solidFill>
                  <a:schemeClr val="tx1"/>
                </a:solidFill>
                <a:latin typeface="Consolas"/>
                <a:ea typeface="Consolas"/>
                <a:cs typeface="Consolas"/>
                <a:sym typeface="Consolas"/>
              </a:rPr>
              <a:t>MenuItem</a:t>
            </a:r>
            <a:r>
              <a:rPr lang="fr-FR" sz="1200" dirty="0">
                <a:solidFill>
                  <a:schemeClr val="tx1"/>
                </a:solidFill>
                <a:latin typeface="Consolas"/>
                <a:ea typeface="Consolas"/>
                <a:cs typeface="Consolas"/>
                <a:sym typeface="Consolas"/>
              </a:rPr>
              <a:t> item) {</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switch (</a:t>
            </a:r>
            <a:r>
              <a:rPr lang="fr-FR" sz="1200" dirty="0" err="1">
                <a:solidFill>
                  <a:schemeClr val="tx1"/>
                </a:solidFill>
                <a:latin typeface="Consolas"/>
                <a:ea typeface="Consolas"/>
                <a:cs typeface="Consolas"/>
                <a:sym typeface="Consolas"/>
              </a:rPr>
              <a:t>item.getItemId</a:t>
            </a:r>
            <a:r>
              <a:rPr lang="fr-FR" sz="1200" dirty="0">
                <a:solidFill>
                  <a:schemeClr val="tx1"/>
                </a:solidFill>
                <a:latin typeface="Consolas"/>
                <a:ea typeface="Consolas"/>
                <a:cs typeface="Consolas"/>
                <a:sym typeface="Consolas"/>
              </a:rPr>
              <a:t>()) {</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case </a:t>
            </a:r>
            <a:r>
              <a:rPr lang="fr-FR" sz="1200" dirty="0" err="1">
                <a:solidFill>
                  <a:schemeClr val="tx1"/>
                </a:solidFill>
                <a:latin typeface="Consolas"/>
                <a:ea typeface="Consolas"/>
                <a:cs typeface="Consolas"/>
                <a:sym typeface="Consolas"/>
              </a:rPr>
              <a:t>R.id.action_share</a:t>
            </a:r>
            <a:r>
              <a:rPr lang="fr-FR" sz="1200" dirty="0">
                <a:solidFill>
                  <a:schemeClr val="tx1"/>
                </a:solidFill>
                <a:latin typeface="Consolas"/>
                <a:ea typeface="Consolas"/>
                <a:cs typeface="Consolas"/>
                <a:sym typeface="Consolas"/>
              </a:rPr>
              <a:t>:</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 Effectuer une action pour l'élément de menu Partager.</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mode.finish</a:t>
            </a:r>
            <a:r>
              <a:rPr lang="fr-FR" sz="1200" dirty="0">
                <a:solidFill>
                  <a:schemeClr val="tx1"/>
                </a:solidFill>
                <a:latin typeface="Consolas"/>
                <a:ea typeface="Consolas"/>
                <a:cs typeface="Consolas"/>
                <a:sym typeface="Consolas"/>
              </a:rPr>
              <a:t>(); // Action choisie, donc fermeture de la barre d'action.</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true</a:t>
            </a:r>
            <a:r>
              <a:rPr lang="fr-FR" sz="1200" dirty="0">
                <a:solidFill>
                  <a:schemeClr val="tx1"/>
                </a:solidFill>
                <a:latin typeface="Consolas"/>
                <a:ea typeface="Consolas"/>
                <a:cs typeface="Consolas"/>
                <a:sym typeface="Consolas"/>
              </a:rPr>
              <a:t>;</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default:</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return false;</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p>
          <a:p>
            <a:pPr lvl="0" indent="176213" algn="l" rtl="0">
              <a:lnSpc>
                <a:spcPts val="13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a:t>
            </a:r>
            <a:endParaRPr lang="fr-FR" sz="1200" dirty="0">
              <a:solidFill>
                <a:schemeClr val="tx1"/>
              </a:solidFill>
              <a:highlight>
                <a:srgbClr val="FFFFFF"/>
              </a:highlight>
              <a:latin typeface="Consolas"/>
              <a:ea typeface="Consolas"/>
              <a:cs typeface="Consolas"/>
              <a:sym typeface="Consolas"/>
            </a:endParaRPr>
          </a:p>
          <a:p>
            <a:pPr marL="171450" indent="-171450">
              <a:lnSpc>
                <a:spcPct val="100000"/>
              </a:lnSpc>
              <a:buFont typeface="Arial" panose="020B0604020202020204" pitchFamily="34" charset="0"/>
              <a:buChar char="•"/>
            </a:pPr>
            <a:endParaRPr lang="fr-FR" dirty="0">
              <a:solidFill>
                <a:schemeClr val="tx1"/>
              </a:solidFill>
            </a:endParaRPr>
          </a:p>
        </p:txBody>
      </p:sp>
      <p:sp>
        <p:nvSpPr>
          <p:cNvPr id="5" name="Content Placeholder 4">
            <a:extLst>
              <a:ext uri="{FF2B5EF4-FFF2-40B4-BE49-F238E27FC236}">
                <a16:creationId xmlns:a16="http://schemas.microsoft.com/office/drawing/2014/main" id="{045C56F1-7D5C-5DAB-F5F4-E28D0531F55B}"/>
              </a:ext>
            </a:extLst>
          </p:cNvPr>
          <p:cNvSpPr>
            <a:spLocks noGrp="1"/>
          </p:cNvSpPr>
          <p:nvPr>
            <p:ph sz="quarter" idx="15"/>
          </p:nvPr>
        </p:nvSpPr>
        <p:spPr>
          <a:xfrm>
            <a:off x="720000" y="3841322"/>
            <a:ext cx="10746576" cy="319714"/>
          </a:xfrm>
        </p:spPr>
        <p:txBody>
          <a:bodyPr/>
          <a:lstStyle/>
          <a:p>
            <a:r>
              <a:rPr lang="fr-FR" dirty="0"/>
              <a:t>Implémenter </a:t>
            </a:r>
            <a:r>
              <a:rPr lang="fr-FR" dirty="0" err="1"/>
              <a:t>onActionItemClicked</a:t>
            </a:r>
            <a:endParaRPr lang="fr-FR" dirty="0"/>
          </a:p>
        </p:txBody>
      </p:sp>
    </p:spTree>
    <p:extLst>
      <p:ext uri="{BB962C8B-B14F-4D97-AF65-F5344CB8AC3E}">
        <p14:creationId xmlns:p14="http://schemas.microsoft.com/office/powerpoint/2010/main" val="8611796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Barre d'action contextuelle</a:t>
            </a:r>
            <a:endParaRPr lang="fr-FR" dirty="0"/>
          </a:p>
        </p:txBody>
      </p:sp>
      <p:sp>
        <p:nvSpPr>
          <p:cNvPr id="7" name="Content Placeholder 6">
            <a:extLst>
              <a:ext uri="{FF2B5EF4-FFF2-40B4-BE49-F238E27FC236}">
                <a16:creationId xmlns:a16="http://schemas.microsoft.com/office/drawing/2014/main" id="{9F17F89A-FD94-F11B-0B7C-3161135D0117}"/>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Appelé lorsque l'utilisateur quitte le mode action</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@Override</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void</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onDestroyActionMode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ActionMode</a:t>
            </a:r>
            <a:r>
              <a:rPr lang="fr-FR" sz="1200" dirty="0">
                <a:solidFill>
                  <a:schemeClr val="tx1"/>
                </a:solidFill>
                <a:latin typeface="Consolas"/>
                <a:ea typeface="Consolas"/>
                <a:cs typeface="Consolas"/>
                <a:sym typeface="Consolas"/>
              </a:rPr>
              <a:t> mode) {</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mActionMode</a:t>
            </a:r>
            <a:r>
              <a:rPr lang="fr-FR" sz="1200" dirty="0">
                <a:solidFill>
                  <a:schemeClr val="tx1"/>
                </a:solidFill>
                <a:latin typeface="Consolas"/>
                <a:ea typeface="Consolas"/>
                <a:cs typeface="Consolas"/>
                <a:sym typeface="Consolas"/>
              </a:rPr>
              <a:t> = </a:t>
            </a:r>
            <a:r>
              <a:rPr lang="fr-FR" sz="1200" dirty="0" err="1">
                <a:solidFill>
                  <a:schemeClr val="tx1"/>
                </a:solidFill>
                <a:latin typeface="Consolas"/>
                <a:ea typeface="Consolas"/>
                <a:cs typeface="Consolas"/>
                <a:sym typeface="Consolas"/>
              </a:rPr>
              <a:t>null</a:t>
            </a:r>
            <a:r>
              <a:rPr lang="fr-FR" sz="1200" dirty="0">
                <a:solidFill>
                  <a:schemeClr val="tx1"/>
                </a:solidFill>
                <a:latin typeface="Consolas"/>
                <a:ea typeface="Consolas"/>
                <a:cs typeface="Consolas"/>
                <a:sym typeface="Consolas"/>
              </a:rPr>
              <a:t>;</a:t>
            </a:r>
          </a:p>
          <a:p>
            <a:pPr marL="45720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a:t>
            </a:r>
          </a:p>
          <a:p>
            <a:pPr marL="171450" indent="-171450">
              <a:lnSpc>
                <a:spcPct val="150000"/>
              </a:lnSpc>
              <a:buFont typeface="Arial" panose="020B0604020202020204" pitchFamily="34" charset="0"/>
              <a:buChar char="•"/>
            </a:pPr>
            <a:endParaRPr lang="fr-FR" dirty="0">
              <a:solidFill>
                <a:schemeClr val="tx1"/>
              </a:solidFill>
            </a:endParaRPr>
          </a:p>
          <a:p>
            <a:pPr>
              <a:lnSpc>
                <a:spcPct val="150000"/>
              </a:lnSpc>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a:t>
            </a:r>
            <a:r>
              <a:rPr lang="fr-FR" dirty="0" err="1"/>
              <a:t>onDestroyActionMode</a:t>
            </a:r>
            <a:endParaRPr lang="fr-FR" dirty="0"/>
          </a:p>
        </p:txBody>
      </p:sp>
    </p:spTree>
    <p:extLst>
      <p:ext uri="{BB962C8B-B14F-4D97-AF65-F5344CB8AC3E}">
        <p14:creationId xmlns:p14="http://schemas.microsoft.com/office/powerpoint/2010/main" val="192578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Menu pop-up</a:t>
            </a:r>
            <a:endParaRPr lang="fr-FR" dirty="0"/>
          </a:p>
        </p:txBody>
      </p:sp>
      <p:sp>
        <p:nvSpPr>
          <p:cNvPr id="7" name="Content Placeholder 6">
            <a:extLst>
              <a:ext uri="{FF2B5EF4-FFF2-40B4-BE49-F238E27FC236}">
                <a16:creationId xmlns:a16="http://schemas.microsoft.com/office/drawing/2014/main" id="{9F17F89A-FD94-F11B-0B7C-3161135D0117}"/>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Liste verticale d'éléments ancrés à une vue ;</a:t>
            </a:r>
          </a:p>
          <a:p>
            <a:pPr marL="171450" indent="-171450">
              <a:lnSpc>
                <a:spcPct val="150000"/>
              </a:lnSpc>
              <a:buFont typeface="Arial" panose="020B0604020202020204" pitchFamily="34" charset="0"/>
              <a:buChar char="•"/>
            </a:pPr>
            <a:r>
              <a:rPr lang="fr-FR" dirty="0">
                <a:solidFill>
                  <a:schemeClr val="tx1"/>
                </a:solidFill>
              </a:rPr>
              <a:t>Généralement ancrée à une icône visible ;</a:t>
            </a:r>
          </a:p>
          <a:p>
            <a:pPr marL="171450" indent="-171450">
              <a:lnSpc>
                <a:spcPct val="150000"/>
              </a:lnSpc>
              <a:buFont typeface="Arial" panose="020B0604020202020204" pitchFamily="34" charset="0"/>
              <a:buChar char="•"/>
            </a:pPr>
            <a:r>
              <a:rPr lang="fr-FR" dirty="0">
                <a:solidFill>
                  <a:schemeClr val="tx1"/>
                </a:solidFill>
              </a:rPr>
              <a:t>Les actions ne doivent pas affecter directement le contenu de la vue</a:t>
            </a:r>
          </a:p>
          <a:p>
            <a:pPr marL="628650" lvl="1" indent="-171450">
              <a:lnSpc>
                <a:spcPct val="150000"/>
              </a:lnSpc>
              <a:buFont typeface="Arial" panose="020B0604020202020204" pitchFamily="34" charset="0"/>
              <a:buChar char="•"/>
            </a:pPr>
            <a:r>
              <a:rPr lang="fr-FR" dirty="0">
                <a:solidFill>
                  <a:schemeClr val="tx1"/>
                </a:solidFill>
              </a:rPr>
              <a:t>Icône de débordement du menu Options qui ouvre le menu Options ;</a:t>
            </a:r>
          </a:p>
          <a:p>
            <a:pPr marL="628650" lvl="1" indent="-171450">
              <a:lnSpc>
                <a:spcPct val="150000"/>
              </a:lnSpc>
              <a:buFont typeface="Arial" panose="020B0604020202020204" pitchFamily="34" charset="0"/>
              <a:buChar char="•"/>
            </a:pPr>
            <a:r>
              <a:rPr lang="fr-FR" dirty="0">
                <a:solidFill>
                  <a:schemeClr val="tx1"/>
                </a:solidFill>
              </a:rPr>
              <a:t>Dans l'application de messagerie, les fonctions Répondre à tous et Transférer se rapportent au message électronique mais n'ont pas d'incidence sur le message.</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Qu'est-ce qu'un menu contextuel ?</a:t>
            </a:r>
          </a:p>
        </p:txBody>
      </p:sp>
      <p:sp>
        <p:nvSpPr>
          <p:cNvPr id="5" name="Content Placeholder 4">
            <a:extLst>
              <a:ext uri="{FF2B5EF4-FFF2-40B4-BE49-F238E27FC236}">
                <a16:creationId xmlns:a16="http://schemas.microsoft.com/office/drawing/2014/main" id="{AAB54E6A-C3EC-8825-1E63-43B60BA3CF77}"/>
              </a:ext>
            </a:extLst>
          </p:cNvPr>
          <p:cNvSpPr>
            <a:spLocks noGrp="1"/>
          </p:cNvSpPr>
          <p:nvPr>
            <p:ph sz="quarter" idx="14"/>
          </p:nvPr>
        </p:nvSpPr>
        <p:spPr/>
        <p:txBody>
          <a:bodyPr/>
          <a:lstStyle/>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a:p>
            <a:pPr marL="228600" indent="-228600">
              <a:buFont typeface="+mj-lt"/>
              <a:buAutoNum type="arabicPeriod"/>
            </a:pPr>
            <a:endParaRPr lang="fr-FR" dirty="0">
              <a:solidFill>
                <a:schemeClr val="tx1"/>
              </a:solidFill>
            </a:endParaRPr>
          </a:p>
          <a:p>
            <a:pPr marL="228600" indent="-228600">
              <a:buFont typeface="+mj-lt"/>
              <a:buAutoNum type="arabicPeriod"/>
            </a:pPr>
            <a:r>
              <a:rPr lang="fr-FR" dirty="0">
                <a:solidFill>
                  <a:schemeClr val="tx1"/>
                </a:solidFill>
              </a:rPr>
              <a:t>Créer un fichier de ressources de menu XML et attribuer les attributs d'apparence et de position ;</a:t>
            </a:r>
          </a:p>
          <a:p>
            <a:pPr marL="228600" indent="-228600">
              <a:buFont typeface="+mj-lt"/>
              <a:buAutoNum type="arabicPeriod"/>
            </a:pPr>
            <a:r>
              <a:rPr lang="fr-FR" dirty="0">
                <a:solidFill>
                  <a:schemeClr val="tx1"/>
                </a:solidFill>
              </a:rPr>
              <a:t>Ajouter </a:t>
            </a:r>
            <a:r>
              <a:rPr lang="fr-FR" dirty="0" err="1">
                <a:solidFill>
                  <a:schemeClr val="tx1"/>
                </a:solidFill>
              </a:rPr>
              <a:t>ImageButton</a:t>
            </a:r>
            <a:r>
              <a:rPr lang="fr-FR" dirty="0">
                <a:solidFill>
                  <a:schemeClr val="tx1"/>
                </a:solidFill>
              </a:rPr>
              <a:t> pour l'icône du menu contextuel dans le fichier de disposition d'activité XML ;</a:t>
            </a:r>
          </a:p>
          <a:p>
            <a:pPr marL="228600" indent="-228600">
              <a:buFont typeface="+mj-lt"/>
              <a:buAutoNum type="arabicPeriod"/>
            </a:pPr>
            <a:r>
              <a:rPr lang="fr-FR" dirty="0">
                <a:solidFill>
                  <a:schemeClr val="tx1"/>
                </a:solidFill>
              </a:rPr>
              <a:t>Attribuer un </a:t>
            </a:r>
            <a:r>
              <a:rPr lang="fr-FR" dirty="0" err="1">
                <a:solidFill>
                  <a:schemeClr val="tx1"/>
                </a:solidFill>
              </a:rPr>
              <a:t>onClickListener</a:t>
            </a:r>
            <a:r>
              <a:rPr lang="fr-FR" dirty="0">
                <a:solidFill>
                  <a:schemeClr val="tx1"/>
                </a:solidFill>
              </a:rPr>
              <a:t> à </a:t>
            </a:r>
            <a:r>
              <a:rPr lang="fr-FR" dirty="0" err="1">
                <a:solidFill>
                  <a:schemeClr val="tx1"/>
                </a:solidFill>
              </a:rPr>
              <a:t>ImageButton</a:t>
            </a:r>
            <a:r>
              <a:rPr lang="fr-FR" dirty="0">
                <a:solidFill>
                  <a:schemeClr val="tx1"/>
                </a:solidFill>
              </a:rPr>
              <a:t> ; </a:t>
            </a:r>
          </a:p>
          <a:p>
            <a:pPr marL="228600" indent="-228600">
              <a:buFont typeface="+mj-lt"/>
              <a:buAutoNum type="arabicPeriod"/>
            </a:pPr>
            <a:r>
              <a:rPr lang="fr-FR" dirty="0">
                <a:solidFill>
                  <a:schemeClr val="tx1"/>
                </a:solidFill>
              </a:rPr>
              <a:t>Remplacer </a:t>
            </a:r>
            <a:r>
              <a:rPr lang="fr-FR" dirty="0" err="1">
                <a:solidFill>
                  <a:schemeClr val="tx1"/>
                </a:solidFill>
              </a:rPr>
              <a:t>onClick</a:t>
            </a:r>
            <a:r>
              <a:rPr lang="fr-FR" dirty="0">
                <a:solidFill>
                  <a:schemeClr val="tx1"/>
                </a:solidFill>
              </a:rPr>
              <a:t>() pour gonfler le popup et l'enregistrer avec </a:t>
            </a:r>
            <a:r>
              <a:rPr lang="fr-FR" dirty="0" err="1">
                <a:solidFill>
                  <a:schemeClr val="tx1"/>
                </a:solidFill>
              </a:rPr>
              <a:t>onMenuItemClickListener</a:t>
            </a:r>
            <a:r>
              <a:rPr lang="fr-FR" dirty="0">
                <a:solidFill>
                  <a:schemeClr val="tx1"/>
                </a:solidFill>
              </a:rPr>
              <a:t>() ;</a:t>
            </a:r>
          </a:p>
          <a:p>
            <a:pPr marL="228600" indent="-228600">
              <a:buFont typeface="+mj-lt"/>
              <a:buAutoNum type="arabicPeriod"/>
            </a:pPr>
            <a:r>
              <a:rPr lang="fr-FR" dirty="0">
                <a:solidFill>
                  <a:schemeClr val="tx1"/>
                </a:solidFill>
              </a:rPr>
              <a:t>Implémenter </a:t>
            </a:r>
            <a:r>
              <a:rPr lang="fr-FR" dirty="0" err="1">
                <a:solidFill>
                  <a:schemeClr val="tx1"/>
                </a:solidFill>
              </a:rPr>
              <a:t>onMenuItemClick</a:t>
            </a:r>
            <a:r>
              <a:rPr lang="fr-FR" dirty="0">
                <a:solidFill>
                  <a:schemeClr val="tx1"/>
                </a:solidFill>
              </a:rPr>
              <a:t>() ;</a:t>
            </a:r>
          </a:p>
          <a:p>
            <a:pPr marL="228600" indent="-228600">
              <a:buFont typeface="+mj-lt"/>
              <a:buAutoNum type="arabicPeriod"/>
            </a:pPr>
            <a:r>
              <a:rPr lang="fr-FR" dirty="0">
                <a:solidFill>
                  <a:schemeClr val="tx1"/>
                </a:solidFill>
              </a:rPr>
              <a:t>Créer une méthode pour exécuter une action pour chaque élément du menu contextuel.</a:t>
            </a:r>
          </a:p>
          <a:p>
            <a:pPr marL="228600" indent="-228600">
              <a:buFont typeface="+mj-lt"/>
              <a:buAutoNum type="arabicPeriod"/>
            </a:pPr>
            <a:endParaRPr lang="fr-FR" dirty="0">
              <a:solidFill>
                <a:schemeClr val="tx1"/>
              </a:solidFill>
            </a:endParaRPr>
          </a:p>
        </p:txBody>
      </p:sp>
      <p:sp>
        <p:nvSpPr>
          <p:cNvPr id="6" name="Content Placeholder 5">
            <a:extLst>
              <a:ext uri="{FF2B5EF4-FFF2-40B4-BE49-F238E27FC236}">
                <a16:creationId xmlns:a16="http://schemas.microsoft.com/office/drawing/2014/main" id="{9F66E679-4249-6F2A-4B5F-83864339BBF0}"/>
              </a:ext>
            </a:extLst>
          </p:cNvPr>
          <p:cNvSpPr>
            <a:spLocks noGrp="1"/>
          </p:cNvSpPr>
          <p:nvPr>
            <p:ph sz="quarter" idx="15"/>
          </p:nvPr>
        </p:nvSpPr>
        <p:spPr/>
        <p:txBody>
          <a:bodyPr/>
          <a:lstStyle/>
          <a:p>
            <a:r>
              <a:rPr lang="fr-FR" dirty="0"/>
              <a:t>Etapes</a:t>
            </a:r>
          </a:p>
        </p:txBody>
      </p:sp>
      <p:pic>
        <p:nvPicPr>
          <p:cNvPr id="4" name="Google Shape;767;p129">
            <a:extLst>
              <a:ext uri="{FF2B5EF4-FFF2-40B4-BE49-F238E27FC236}">
                <a16:creationId xmlns:a16="http://schemas.microsoft.com/office/drawing/2014/main" id="{D1A892C5-F4F2-7BC6-CFD5-F4A61629EC32}"/>
              </a:ext>
            </a:extLst>
          </p:cNvPr>
          <p:cNvPicPr preferRelativeResize="0"/>
          <p:nvPr/>
        </p:nvPicPr>
        <p:blipFill>
          <a:blip r:embed="rId2">
            <a:alphaModFix/>
          </a:blip>
          <a:stretch>
            <a:fillRect/>
          </a:stretch>
        </p:blipFill>
        <p:spPr>
          <a:xfrm>
            <a:off x="2315582" y="4841485"/>
            <a:ext cx="1734450" cy="1290750"/>
          </a:xfrm>
          <a:prstGeom prst="rect">
            <a:avLst/>
          </a:prstGeom>
          <a:noFill/>
          <a:ln>
            <a:noFill/>
          </a:ln>
        </p:spPr>
      </p:pic>
      <p:pic>
        <p:nvPicPr>
          <p:cNvPr id="8" name="Google Shape;775;p130">
            <a:extLst>
              <a:ext uri="{FF2B5EF4-FFF2-40B4-BE49-F238E27FC236}">
                <a16:creationId xmlns:a16="http://schemas.microsoft.com/office/drawing/2014/main" id="{6BD84075-452F-8271-A549-AB686C0EE360}"/>
              </a:ext>
            </a:extLst>
          </p:cNvPr>
          <p:cNvPicPr preferRelativeResize="0"/>
          <p:nvPr/>
        </p:nvPicPr>
        <p:blipFill>
          <a:blip r:embed="rId3">
            <a:alphaModFix/>
          </a:blip>
          <a:stretch>
            <a:fillRect/>
          </a:stretch>
        </p:blipFill>
        <p:spPr>
          <a:xfrm>
            <a:off x="5939999" y="1952024"/>
            <a:ext cx="5695950" cy="1571625"/>
          </a:xfrm>
          <a:prstGeom prst="rect">
            <a:avLst/>
          </a:prstGeom>
          <a:noFill/>
          <a:ln>
            <a:noFill/>
          </a:ln>
        </p:spPr>
      </p:pic>
    </p:spTree>
    <p:extLst>
      <p:ext uri="{BB962C8B-B14F-4D97-AF65-F5344CB8AC3E}">
        <p14:creationId xmlns:p14="http://schemas.microsoft.com/office/powerpoint/2010/main" val="3862394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Menu pop-up</a:t>
            </a:r>
            <a:endParaRPr lang="fr-FR" dirty="0"/>
          </a:p>
        </p:txBody>
      </p:sp>
      <p:sp>
        <p:nvSpPr>
          <p:cNvPr id="7" name="Content Placeholder 6">
            <a:extLst>
              <a:ext uri="{FF2B5EF4-FFF2-40B4-BE49-F238E27FC236}">
                <a16:creationId xmlns:a16="http://schemas.microsoft.com/office/drawing/2014/main" id="{9F17F89A-FD94-F11B-0B7C-3161135D0117}"/>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endParaRPr lang="fr-FR" dirty="0"/>
          </a:p>
          <a:p>
            <a:pPr marL="0" lvl="0" indent="0" algn="l" rtl="0">
              <a:lnSpc>
                <a:spcPct val="150000"/>
              </a:lnSpc>
              <a:spcBef>
                <a:spcPts val="1000"/>
              </a:spcBef>
              <a:spcAft>
                <a:spcPts val="0"/>
              </a:spcAft>
              <a:buNone/>
            </a:pPr>
            <a:endParaRPr lang="fr-FR" sz="1050" dirty="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&lt;</a:t>
            </a:r>
            <a:r>
              <a:rPr lang="fr-FR" sz="1200" dirty="0" err="1">
                <a:solidFill>
                  <a:schemeClr val="dk1"/>
                </a:solidFill>
                <a:latin typeface="Consolas"/>
                <a:ea typeface="Consolas"/>
                <a:cs typeface="Consolas"/>
                <a:sym typeface="Consolas"/>
              </a:rPr>
              <a:t>ImageButton</a:t>
            </a:r>
            <a:endParaRPr lang="fr-FR" sz="120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android:layout_width</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android:layout_height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wrap_content</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android:id</a:t>
            </a:r>
            <a:r>
              <a:rPr lang="fr-FR" sz="1200" dirty="0">
                <a:solidFill>
                  <a:schemeClr val="dk1"/>
                </a:solidFill>
                <a:latin typeface="Consolas"/>
                <a:ea typeface="Consolas"/>
                <a:cs typeface="Consolas"/>
                <a:sym typeface="Consolas"/>
              </a:rPr>
              <a:t>="@+id/</a:t>
            </a:r>
            <a:r>
              <a:rPr lang="fr-FR" sz="1200" dirty="0" err="1">
                <a:solidFill>
                  <a:schemeClr val="dk1"/>
                </a:solidFill>
                <a:latin typeface="Consolas"/>
                <a:ea typeface="Consolas"/>
                <a:cs typeface="Consolas"/>
                <a:sym typeface="Consolas"/>
              </a:rPr>
              <a:t>button_popup</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android:src</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drawable</a:t>
            </a:r>
            <a:r>
              <a:rPr lang="fr-FR" sz="1200" dirty="0">
                <a:solidFill>
                  <a:schemeClr val="dk1"/>
                </a:solidFill>
                <a:latin typeface="Consolas"/>
                <a:ea typeface="Consolas"/>
                <a:cs typeface="Consolas"/>
                <a:sym typeface="Consolas"/>
              </a:rPr>
              <a:t>/@drawable/ic_action_popup"/&gt;</a:t>
            </a:r>
          </a:p>
          <a:p>
            <a:pPr marL="0" lvl="0" indent="0" algn="l" rtl="0">
              <a:lnSpc>
                <a:spcPct val="150000"/>
              </a:lnSpc>
              <a:spcBef>
                <a:spcPts val="0"/>
              </a:spcBef>
              <a:spcAft>
                <a:spcPts val="0"/>
              </a:spcAft>
              <a:buClr>
                <a:schemeClr val="dk1"/>
              </a:buClr>
              <a:buSzPts val="1100"/>
              <a:buFont typeface="Arial"/>
              <a:buNone/>
            </a:pPr>
            <a:endParaRPr lang="fr-FR" sz="1050" dirty="0">
              <a:solidFill>
                <a:schemeClr val="dk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endParaRPr lang="fr-FR" sz="1050" dirty="0">
              <a:solidFill>
                <a:schemeClr val="dk1"/>
              </a:solidFill>
              <a:latin typeface="Consolas"/>
              <a:ea typeface="Consolas"/>
              <a:cs typeface="Consolas"/>
              <a:sym typeface="Consolas"/>
            </a:endParaRPr>
          </a:p>
          <a:p>
            <a:pPr marL="171450" indent="-171450">
              <a:lnSpc>
                <a:spcPct val="150000"/>
              </a:lnSpc>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Ajouter </a:t>
            </a:r>
            <a:r>
              <a:rPr lang="fr-FR" dirty="0" err="1"/>
              <a:t>ImageButton</a:t>
            </a:r>
            <a:endParaRPr lang="fr-FR" dirty="0"/>
          </a:p>
        </p:txBody>
      </p:sp>
      <p:sp>
        <p:nvSpPr>
          <p:cNvPr id="5" name="Content Placeholder 4">
            <a:extLst>
              <a:ext uri="{FF2B5EF4-FFF2-40B4-BE49-F238E27FC236}">
                <a16:creationId xmlns:a16="http://schemas.microsoft.com/office/drawing/2014/main" id="{AAB54E6A-C3EC-8825-1E63-43B60BA3CF77}"/>
              </a:ext>
            </a:extLst>
          </p:cNvPr>
          <p:cNvSpPr>
            <a:spLocks noGrp="1"/>
          </p:cNvSpPr>
          <p:nvPr>
            <p:ph sz="quarter" idx="14"/>
          </p:nvPr>
        </p:nvSpPr>
        <p:spPr/>
        <p:txBody>
          <a:bodyPr/>
          <a:lstStyle/>
          <a:p>
            <a:pPr marL="0" lvl="0" indent="0" algn="l" rtl="0">
              <a:lnSpc>
                <a:spcPct val="150000"/>
              </a:lnSpc>
              <a:spcBef>
                <a:spcPts val="1000"/>
              </a:spcBef>
              <a:spcAft>
                <a:spcPts val="0"/>
              </a:spcAft>
              <a:buNone/>
            </a:pPr>
            <a:r>
              <a:rPr lang="fr-FR" sz="1200" dirty="0" err="1">
                <a:solidFill>
                  <a:schemeClr val="dk1"/>
                </a:solidFill>
                <a:latin typeface="Consolas"/>
                <a:ea typeface="Consolas"/>
                <a:cs typeface="Consolas"/>
                <a:sym typeface="Consolas"/>
              </a:rPr>
              <a:t>private</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ImageButton</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mButton</a:t>
            </a:r>
            <a:r>
              <a:rPr lang="fr-FR" sz="1200" dirty="0">
                <a:solidFill>
                  <a:schemeClr val="dk1"/>
                </a:solidFill>
                <a:latin typeface="Consolas"/>
                <a:ea typeface="Consolas"/>
                <a:cs typeface="Consolas"/>
                <a:sym typeface="Consolas"/>
              </a:rPr>
              <a:t> = </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ImageButton</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findViewById</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R.id.button_popup</a:t>
            </a:r>
            <a:r>
              <a:rPr lang="fr-FR" sz="1200" dirty="0">
                <a:solidFill>
                  <a:schemeClr val="dk1"/>
                </a:solidFill>
                <a:latin typeface="Consolas"/>
                <a:ea typeface="Consolas"/>
                <a:cs typeface="Consolas"/>
                <a:sym typeface="Consolas"/>
              </a:rPr>
              <a:t>);</a:t>
            </a:r>
          </a:p>
          <a:p>
            <a:pPr marL="0" lvl="0" indent="0" algn="l" rtl="0">
              <a:lnSpc>
                <a:spcPct val="150000"/>
              </a:lnSpc>
              <a:spcBef>
                <a:spcPts val="1000"/>
              </a:spcBef>
              <a:spcAft>
                <a:spcPts val="0"/>
              </a:spcAft>
              <a:buNone/>
            </a:pPr>
            <a:endParaRPr lang="fr-FR" sz="1200" dirty="0">
              <a:solidFill>
                <a:schemeClr val="dk1"/>
              </a:solidFill>
              <a:latin typeface="Consolas"/>
              <a:ea typeface="Consolas"/>
              <a:cs typeface="Consolas"/>
              <a:sym typeface="Consolas"/>
            </a:endParaRPr>
          </a:p>
          <a:p>
            <a:pPr marL="0" lvl="0" indent="0" algn="l" rtl="0">
              <a:lnSpc>
                <a:spcPct val="150000"/>
              </a:lnSpc>
              <a:spcBef>
                <a:spcPts val="1000"/>
              </a:spcBef>
              <a:spcAft>
                <a:spcPts val="0"/>
              </a:spcAft>
              <a:buNone/>
            </a:pPr>
            <a:r>
              <a:rPr lang="fr-FR" dirty="0">
                <a:solidFill>
                  <a:schemeClr val="dk1"/>
                </a:solidFill>
              </a:rPr>
              <a:t>Dans</a:t>
            </a:r>
            <a:r>
              <a:rPr lang="fr-FR" sz="1200" dirty="0">
                <a:solidFill>
                  <a:schemeClr val="dk1"/>
                </a:solidFill>
              </a:rPr>
              <a:t> </a:t>
            </a:r>
            <a:r>
              <a:rPr lang="fr-FR" sz="1200" dirty="0" err="1">
                <a:solidFill>
                  <a:schemeClr val="dk1"/>
                </a:solidFill>
              </a:rPr>
              <a:t>onCreate</a:t>
            </a:r>
            <a:r>
              <a:rPr lang="fr-FR" sz="1200" dirty="0">
                <a:solidFill>
                  <a:schemeClr val="dk1"/>
                </a:solidFill>
              </a:rPr>
              <a:t>():</a:t>
            </a:r>
          </a:p>
          <a:p>
            <a:pPr marL="0" lvl="0" indent="0" algn="l" rtl="0">
              <a:lnSpc>
                <a:spcPct val="150000"/>
              </a:lnSpc>
              <a:spcBef>
                <a:spcPts val="1000"/>
              </a:spcBef>
              <a:spcAft>
                <a:spcPts val="0"/>
              </a:spcAft>
              <a:buNone/>
            </a:pPr>
            <a:endParaRPr lang="fr-FR" sz="1200"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fr-FR" sz="1200" dirty="0" err="1">
                <a:solidFill>
                  <a:schemeClr val="dk1"/>
                </a:solidFill>
                <a:latin typeface="Consolas"/>
                <a:ea typeface="Consolas"/>
                <a:cs typeface="Consolas"/>
                <a:sym typeface="Consolas"/>
              </a:rPr>
              <a:t>mButton.setOnClickListener</a:t>
            </a:r>
            <a:r>
              <a:rPr lang="fr-FR" sz="1200" dirty="0">
                <a:solidFill>
                  <a:schemeClr val="dk1"/>
                </a:solidFill>
                <a:latin typeface="Consolas"/>
                <a:ea typeface="Consolas"/>
                <a:cs typeface="Consolas"/>
                <a:sym typeface="Consolas"/>
              </a:rPr>
              <a:t>(new </a:t>
            </a:r>
            <a:r>
              <a:rPr lang="fr-FR" sz="1200" dirty="0" err="1">
                <a:solidFill>
                  <a:schemeClr val="dk1"/>
                </a:solidFill>
                <a:latin typeface="Consolas"/>
                <a:ea typeface="Consolas"/>
                <a:cs typeface="Consolas"/>
                <a:sym typeface="Consolas"/>
              </a:rPr>
              <a:t>View.OnClickListener</a:t>
            </a:r>
            <a:r>
              <a:rPr lang="fr-FR" sz="1200" dirty="0">
                <a:solidFill>
                  <a:schemeClr val="dk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a:solidFill>
                  <a:srgbClr val="990000"/>
                </a:solidFill>
                <a:latin typeface="Consolas"/>
                <a:ea typeface="Consolas"/>
                <a:cs typeface="Consolas"/>
                <a:sym typeface="Consolas"/>
              </a:rPr>
              <a:t>// définir </a:t>
            </a:r>
            <a:r>
              <a:rPr lang="fr-FR" sz="1200" dirty="0" err="1">
                <a:solidFill>
                  <a:srgbClr val="990000"/>
                </a:solidFill>
                <a:latin typeface="Consolas"/>
                <a:ea typeface="Consolas"/>
                <a:cs typeface="Consolas"/>
                <a:sym typeface="Consolas"/>
              </a:rPr>
              <a:t>onClick</a:t>
            </a:r>
            <a:endParaRPr lang="fr-FR" sz="1200" dirty="0">
              <a:solidFill>
                <a:srgbClr val="990000"/>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a:t>
            </a:r>
          </a:p>
        </p:txBody>
      </p:sp>
      <p:sp>
        <p:nvSpPr>
          <p:cNvPr id="6" name="Content Placeholder 5">
            <a:extLst>
              <a:ext uri="{FF2B5EF4-FFF2-40B4-BE49-F238E27FC236}">
                <a16:creationId xmlns:a16="http://schemas.microsoft.com/office/drawing/2014/main" id="{9F66E679-4249-6F2A-4B5F-83864339BBF0}"/>
              </a:ext>
            </a:extLst>
          </p:cNvPr>
          <p:cNvSpPr>
            <a:spLocks noGrp="1"/>
          </p:cNvSpPr>
          <p:nvPr>
            <p:ph sz="quarter" idx="15"/>
          </p:nvPr>
        </p:nvSpPr>
        <p:spPr/>
        <p:txBody>
          <a:bodyPr/>
          <a:lstStyle/>
          <a:p>
            <a:r>
              <a:rPr lang="fr-FR" dirty="0"/>
              <a:t>Attribuer un </a:t>
            </a:r>
            <a:r>
              <a:rPr lang="fr-FR" dirty="0" err="1"/>
              <a:t>onClickListener</a:t>
            </a:r>
            <a:r>
              <a:rPr lang="fr-FR" dirty="0"/>
              <a:t> au bouton</a:t>
            </a:r>
          </a:p>
        </p:txBody>
      </p:sp>
      <p:pic>
        <p:nvPicPr>
          <p:cNvPr id="9" name="Google Shape;783;p131">
            <a:extLst>
              <a:ext uri="{FF2B5EF4-FFF2-40B4-BE49-F238E27FC236}">
                <a16:creationId xmlns:a16="http://schemas.microsoft.com/office/drawing/2014/main" id="{C52C71D3-DD35-6727-5694-CCB405043593}"/>
              </a:ext>
            </a:extLst>
          </p:cNvPr>
          <p:cNvPicPr preferRelativeResize="0"/>
          <p:nvPr/>
        </p:nvPicPr>
        <p:blipFill>
          <a:blip r:embed="rId2">
            <a:alphaModFix/>
          </a:blip>
          <a:stretch>
            <a:fillRect/>
          </a:stretch>
        </p:blipFill>
        <p:spPr>
          <a:xfrm>
            <a:off x="843326" y="2138396"/>
            <a:ext cx="350025" cy="487925"/>
          </a:xfrm>
          <a:prstGeom prst="rect">
            <a:avLst/>
          </a:prstGeom>
          <a:noFill/>
          <a:ln>
            <a:noFill/>
          </a:ln>
        </p:spPr>
      </p:pic>
    </p:spTree>
    <p:extLst>
      <p:ext uri="{BB962C8B-B14F-4D97-AF65-F5344CB8AC3E}">
        <p14:creationId xmlns:p14="http://schemas.microsoft.com/office/powerpoint/2010/main" val="19047605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Menu pop-up</a:t>
            </a:r>
            <a:endParaRPr lang="fr-FR" dirty="0"/>
          </a:p>
        </p:txBody>
      </p:sp>
      <p:sp>
        <p:nvSpPr>
          <p:cNvPr id="4" name="Content Placeholder 3">
            <a:extLst>
              <a:ext uri="{FF2B5EF4-FFF2-40B4-BE49-F238E27FC236}">
                <a16:creationId xmlns:a16="http://schemas.microsoft.com/office/drawing/2014/main" id="{DAD8E6C3-A83A-10B2-00B8-920765702EAC}"/>
              </a:ext>
            </a:extLst>
          </p:cNvPr>
          <p:cNvSpPr>
            <a:spLocks noGrp="1"/>
          </p:cNvSpPr>
          <p:nvPr>
            <p:ph sz="quarter" idx="12"/>
          </p:nvPr>
        </p:nvSpPr>
        <p:spPr/>
        <p:txBody>
          <a:bodyPr/>
          <a:lstStyle/>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@Override</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public </a:t>
            </a:r>
            <a:r>
              <a:rPr lang="fr-FR" sz="1200" dirty="0" err="1">
                <a:solidFill>
                  <a:schemeClr val="dk1"/>
                </a:solidFill>
                <a:latin typeface="Consolas"/>
                <a:ea typeface="Consolas"/>
                <a:cs typeface="Consolas"/>
                <a:sym typeface="Consolas"/>
              </a:rPr>
              <a:t>void</a:t>
            </a: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onClick</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View</a:t>
            </a:r>
            <a:r>
              <a:rPr lang="fr-FR" sz="1200" dirty="0">
                <a:solidFill>
                  <a:schemeClr val="dk1"/>
                </a:solidFill>
                <a:latin typeface="Consolas"/>
                <a:ea typeface="Consolas"/>
                <a:cs typeface="Consolas"/>
                <a:sym typeface="Consolas"/>
              </a:rPr>
              <a:t> v) {</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PopupMenu</a:t>
            </a:r>
            <a:r>
              <a:rPr lang="fr-FR" sz="1200" dirty="0">
                <a:solidFill>
                  <a:schemeClr val="dk1"/>
                </a:solidFill>
                <a:latin typeface="Consolas"/>
                <a:ea typeface="Consolas"/>
                <a:cs typeface="Consolas"/>
                <a:sym typeface="Consolas"/>
              </a:rPr>
              <a:t> popup = new </a:t>
            </a:r>
            <a:r>
              <a:rPr lang="fr-FR" sz="1200" dirty="0" err="1">
                <a:solidFill>
                  <a:schemeClr val="dk1"/>
                </a:solidFill>
                <a:latin typeface="Consolas"/>
                <a:ea typeface="Consolas"/>
                <a:cs typeface="Consolas"/>
                <a:sym typeface="Consolas"/>
              </a:rPr>
              <a:t>PopupMenu</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MainActivity.this</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mButton</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popup.getMenuInflater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inflate</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R.menu.menu_popup</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popup.getMenu</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popup.setOnMenuItemClickListener</a:t>
            </a:r>
            <a:r>
              <a:rPr lang="fr-FR" sz="1200" dirty="0">
                <a:solidFill>
                  <a:schemeClr val="dk1"/>
                </a:solidFill>
                <a:latin typeface="Consolas"/>
                <a:ea typeface="Consolas"/>
                <a:cs typeface="Consolas"/>
                <a:sym typeface="Consolas"/>
              </a:rPr>
              <a: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new </a:t>
            </a:r>
            <a:r>
              <a:rPr lang="fr-FR" sz="1200" dirty="0" err="1">
                <a:solidFill>
                  <a:schemeClr val="dk1"/>
                </a:solidFill>
                <a:latin typeface="Consolas"/>
                <a:ea typeface="Consolas"/>
                <a:cs typeface="Consolas"/>
                <a:sym typeface="Consolas"/>
              </a:rPr>
              <a:t>PopupMenu.OnMenuItemClickListener</a:t>
            </a:r>
            <a:r>
              <a:rPr lang="fr-FR" sz="1200" dirty="0">
                <a:solidFill>
                  <a:schemeClr val="dk1"/>
                </a:solidFill>
                <a:latin typeface="Consolas"/>
                <a:ea typeface="Consolas"/>
                <a:cs typeface="Consolas"/>
                <a:sym typeface="Consolas"/>
              </a:rPr>
              <a:t>() {</a:t>
            </a:r>
          </a:p>
          <a:p>
            <a:pPr marL="45720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r>
              <a:rPr lang="fr-FR" sz="1200" dirty="0">
                <a:solidFill>
                  <a:srgbClr val="990000"/>
                </a:solidFill>
                <a:latin typeface="Consolas"/>
                <a:ea typeface="Consolas"/>
                <a:cs typeface="Consolas"/>
                <a:sym typeface="Consolas"/>
              </a:rPr>
              <a:t>// implémenter le click </a:t>
            </a:r>
            <a:r>
              <a:rPr lang="fr-FR" sz="1200" dirty="0" err="1">
                <a:solidFill>
                  <a:srgbClr val="990000"/>
                </a:solidFill>
                <a:latin typeface="Consolas"/>
                <a:ea typeface="Consolas"/>
                <a:cs typeface="Consolas"/>
                <a:sym typeface="Consolas"/>
              </a:rPr>
              <a:t>listener</a:t>
            </a:r>
            <a:r>
              <a:rPr lang="fr-FR" sz="1200" dirty="0">
                <a:solidFill>
                  <a:srgbClr val="990000"/>
                </a:solidFill>
                <a:latin typeface="Consolas"/>
                <a:ea typeface="Consolas"/>
                <a:cs typeface="Consolas"/>
                <a:sym typeface="Consolas"/>
              </a:rPr>
              <a:t>.</a:t>
            </a:r>
          </a:p>
          <a:p>
            <a:pPr marL="45720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     });</a:t>
            </a:r>
          </a:p>
          <a:p>
            <a:pPr marL="457200" lvl="0" indent="0" algn="l" rtl="0">
              <a:lnSpc>
                <a:spcPct val="150000"/>
              </a:lnSpc>
              <a:spcBef>
                <a:spcPts val="0"/>
              </a:spcBef>
              <a:spcAft>
                <a:spcPts val="0"/>
              </a:spcAft>
              <a:buNone/>
            </a:pPr>
            <a:r>
              <a:rPr lang="fr-FR" sz="1200" dirty="0" err="1">
                <a:solidFill>
                  <a:schemeClr val="dk1"/>
                </a:solidFill>
                <a:latin typeface="Consolas"/>
                <a:ea typeface="Consolas"/>
                <a:cs typeface="Consolas"/>
                <a:sym typeface="Consolas"/>
              </a:rPr>
              <a:t>popup.show</a:t>
            </a: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r>
              <a:rPr lang="fr-FR" sz="1200" dirty="0">
                <a:solidFill>
                  <a:schemeClr val="dk1"/>
                </a:solidFill>
                <a:latin typeface="Consolas"/>
                <a:ea typeface="Consolas"/>
                <a:cs typeface="Consolas"/>
                <a:sym typeface="Consolas"/>
              </a:rPr>
              <a:t>}</a:t>
            </a:r>
          </a:p>
          <a:p>
            <a:pPr marL="0" lvl="0" indent="0" algn="l" rtl="0">
              <a:lnSpc>
                <a:spcPct val="150000"/>
              </a:lnSpc>
              <a:spcBef>
                <a:spcPts val="0"/>
              </a:spcBef>
              <a:spcAft>
                <a:spcPts val="0"/>
              </a:spcAft>
              <a:buNone/>
            </a:pPr>
            <a:endParaRPr lang="fr-FR" sz="1050" dirty="0">
              <a:solidFill>
                <a:schemeClr val="dk1"/>
              </a:solidFill>
              <a:latin typeface="Consolas"/>
              <a:ea typeface="Consolas"/>
              <a:cs typeface="Consolas"/>
              <a:sym typeface="Consolas"/>
            </a:endParaRPr>
          </a:p>
          <a:p>
            <a:pPr>
              <a:lnSpc>
                <a:spcPct val="150000"/>
              </a:lnSpc>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a:t>
            </a:r>
            <a:r>
              <a:rPr lang="fr-FR" dirty="0" err="1"/>
              <a:t>onClick</a:t>
            </a:r>
            <a:endParaRPr lang="fr-FR" dirty="0"/>
          </a:p>
        </p:txBody>
      </p:sp>
    </p:spTree>
    <p:extLst>
      <p:ext uri="{BB962C8B-B14F-4D97-AF65-F5344CB8AC3E}">
        <p14:creationId xmlns:p14="http://schemas.microsoft.com/office/powerpoint/2010/main" val="18722212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Menu pop-up</a:t>
            </a:r>
            <a:endParaRPr lang="fr-FR" dirty="0"/>
          </a:p>
        </p:txBody>
      </p:sp>
      <p:sp>
        <p:nvSpPr>
          <p:cNvPr id="4" name="Content Placeholder 3">
            <a:extLst>
              <a:ext uri="{FF2B5EF4-FFF2-40B4-BE49-F238E27FC236}">
                <a16:creationId xmlns:a16="http://schemas.microsoft.com/office/drawing/2014/main" id="{DAD8E6C3-A83A-10B2-00B8-920765702EAC}"/>
              </a:ext>
            </a:extLst>
          </p:cNvPr>
          <p:cNvSpPr>
            <a:spLocks noGrp="1"/>
          </p:cNvSpPr>
          <p:nvPr>
            <p:ph sz="quarter" idx="12"/>
          </p:nvPr>
        </p:nvSpPr>
        <p:spPr/>
        <p:txBody>
          <a:bodyPr/>
          <a:lstStyle/>
          <a:p>
            <a:pPr marL="457200" lvl="0" indent="0" algn="l" rtl="0">
              <a:lnSpc>
                <a:spcPct val="150000"/>
              </a:lnSpc>
              <a:spcBef>
                <a:spcPts val="0"/>
              </a:spcBef>
              <a:spcAft>
                <a:spcPts val="0"/>
              </a:spcAft>
              <a:buNone/>
            </a:pPr>
            <a:endParaRPr lang="fr-FR" sz="1050" dirty="0">
              <a:solidFill>
                <a:schemeClr val="tx1"/>
              </a:solidFill>
              <a:latin typeface="Consolas"/>
              <a:ea typeface="Consolas"/>
              <a:cs typeface="Consolas"/>
              <a:sym typeface="Consolas"/>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boolean</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onMenuItemClick</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MenuItem</a:t>
            </a:r>
            <a:r>
              <a:rPr lang="fr-FR" sz="1200" dirty="0">
                <a:solidFill>
                  <a:schemeClr val="tx1"/>
                </a:solidFill>
                <a:latin typeface="Consolas"/>
                <a:ea typeface="Consolas"/>
                <a:cs typeface="Consolas"/>
                <a:sym typeface="Consolas"/>
              </a:rPr>
              <a:t> item)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switch (</a:t>
            </a:r>
            <a:r>
              <a:rPr lang="fr-FR" sz="1200" dirty="0" err="1">
                <a:solidFill>
                  <a:schemeClr val="tx1"/>
                </a:solidFill>
                <a:latin typeface="Consolas"/>
                <a:ea typeface="Consolas"/>
                <a:cs typeface="Consolas"/>
                <a:sym typeface="Consolas"/>
              </a:rPr>
              <a:t>item.getItemId</a:t>
            </a:r>
            <a:r>
              <a:rPr lang="fr-FR" sz="1200" dirty="0">
                <a:solidFill>
                  <a:schemeClr val="tx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case </a:t>
            </a:r>
            <a:r>
              <a:rPr lang="fr-FR" sz="1200" dirty="0" err="1">
                <a:solidFill>
                  <a:schemeClr val="tx1"/>
                </a:solidFill>
                <a:latin typeface="Consolas"/>
                <a:ea typeface="Consolas"/>
                <a:cs typeface="Consolas"/>
                <a:sym typeface="Consolas"/>
              </a:rPr>
              <a:t>R.id.option_forward</a:t>
            </a:r>
            <a:r>
              <a:rPr lang="fr-FR" sz="1200"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 Implémenter le code pour le bouton </a:t>
            </a:r>
            <a:r>
              <a:rPr lang="fr-FR" sz="1200" dirty="0" err="1">
                <a:solidFill>
                  <a:schemeClr val="tx1"/>
                </a:solidFill>
                <a:latin typeface="Consolas"/>
                <a:ea typeface="Consolas"/>
                <a:cs typeface="Consolas"/>
                <a:sym typeface="Consolas"/>
              </a:rPr>
              <a:t>Forward</a:t>
            </a:r>
            <a:r>
              <a:rPr lang="fr-FR" sz="1200"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return </a:t>
            </a:r>
            <a:r>
              <a:rPr lang="fr-FR" sz="1200" dirty="0" err="1">
                <a:solidFill>
                  <a:schemeClr val="tx1"/>
                </a:solidFill>
                <a:latin typeface="Consolas"/>
                <a:ea typeface="Consolas"/>
                <a:cs typeface="Consolas"/>
                <a:sym typeface="Consolas"/>
              </a:rPr>
              <a:t>true</a:t>
            </a:r>
            <a:r>
              <a:rPr lang="fr-FR" sz="1200"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default:</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return false;</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a:t>
            </a:r>
          </a:p>
          <a:p>
            <a:pPr>
              <a:lnSpc>
                <a:spcPct val="150000"/>
              </a:lnSpc>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a:t>
            </a:r>
            <a:r>
              <a:rPr lang="fr-FR" dirty="0" err="1"/>
              <a:t>onMenuItemClick</a:t>
            </a:r>
            <a:endParaRPr lang="fr-FR" dirty="0"/>
          </a:p>
        </p:txBody>
      </p:sp>
    </p:spTree>
    <p:extLst>
      <p:ext uri="{BB962C8B-B14F-4D97-AF65-F5344CB8AC3E}">
        <p14:creationId xmlns:p14="http://schemas.microsoft.com/office/powerpoint/2010/main" val="3831052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Dialogs</a:t>
            </a:r>
            <a:endParaRPr lang="fr-FR" dirty="0"/>
          </a:p>
        </p:txBody>
      </p:sp>
      <p:sp>
        <p:nvSpPr>
          <p:cNvPr id="4" name="Content Placeholder 3">
            <a:extLst>
              <a:ext uri="{FF2B5EF4-FFF2-40B4-BE49-F238E27FC236}">
                <a16:creationId xmlns:a16="http://schemas.microsoft.com/office/drawing/2014/main" id="{DAD8E6C3-A83A-10B2-00B8-920765702EAC}"/>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La boîte de dialogue apparaît en haut de la page, interrompant le flux de l'activité ;</a:t>
            </a:r>
          </a:p>
          <a:p>
            <a:pPr marL="171450" indent="-171450">
              <a:lnSpc>
                <a:spcPct val="150000"/>
              </a:lnSpc>
              <a:buFont typeface="Arial" panose="020B0604020202020204" pitchFamily="34" charset="0"/>
              <a:buChar char="•"/>
            </a:pPr>
            <a:r>
              <a:rPr lang="fr-FR" dirty="0">
                <a:solidFill>
                  <a:schemeClr val="tx1"/>
                </a:solidFill>
              </a:rPr>
              <a:t>L'utilisateur doit agir pour le faire disparaître.</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en" dirty="0"/>
              <a:t>Dialogs</a:t>
            </a:r>
            <a:endParaRPr lang="fr-FR" dirty="0"/>
          </a:p>
        </p:txBody>
      </p:sp>
      <p:sp>
        <p:nvSpPr>
          <p:cNvPr id="5" name="Google Shape;816;p136">
            <a:extLst>
              <a:ext uri="{FF2B5EF4-FFF2-40B4-BE49-F238E27FC236}">
                <a16:creationId xmlns:a16="http://schemas.microsoft.com/office/drawing/2014/main" id="{7FA5230B-B83A-6DE9-51D4-1A318DC8D38F}"/>
              </a:ext>
            </a:extLst>
          </p:cNvPr>
          <p:cNvSpPr txBox="1"/>
          <p:nvPr/>
        </p:nvSpPr>
        <p:spPr>
          <a:xfrm>
            <a:off x="4232571" y="5395854"/>
            <a:ext cx="1956300" cy="439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u="sng">
                <a:solidFill>
                  <a:schemeClr val="accent5"/>
                </a:solidFill>
                <a:latin typeface="Roboto"/>
                <a:ea typeface="Roboto"/>
                <a:cs typeface="Roboto"/>
                <a:sym typeface="Roboto"/>
                <a:hlinkClick r:id="rId2">
                  <a:extLst>
                    <a:ext uri="{A12FA001-AC4F-418D-AE19-62706E023703}">
                      <ahyp:hlinkClr xmlns:ahyp="http://schemas.microsoft.com/office/drawing/2018/hyperlinkcolor" val="tx"/>
                    </a:ext>
                  </a:extLst>
                </a:hlinkClick>
              </a:rPr>
              <a:t>DatePickerDialog</a:t>
            </a:r>
            <a:endParaRPr sz="1200"/>
          </a:p>
        </p:txBody>
      </p:sp>
      <p:sp>
        <p:nvSpPr>
          <p:cNvPr id="6" name="Google Shape;817;p136">
            <a:extLst>
              <a:ext uri="{FF2B5EF4-FFF2-40B4-BE49-F238E27FC236}">
                <a16:creationId xmlns:a16="http://schemas.microsoft.com/office/drawing/2014/main" id="{873959FE-D54F-A611-E0C0-BC85DD07A204}"/>
              </a:ext>
            </a:extLst>
          </p:cNvPr>
          <p:cNvSpPr txBox="1"/>
          <p:nvPr/>
        </p:nvSpPr>
        <p:spPr>
          <a:xfrm>
            <a:off x="2023183" y="5409386"/>
            <a:ext cx="2093400" cy="393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u="sng" dirty="0">
                <a:solidFill>
                  <a:schemeClr val="accent5"/>
                </a:solidFill>
                <a:latin typeface="Roboto"/>
                <a:ea typeface="Roboto"/>
                <a:cs typeface="Roboto"/>
                <a:sym typeface="Roboto"/>
                <a:hlinkClick r:id="rId3">
                  <a:extLst>
                    <a:ext uri="{A12FA001-AC4F-418D-AE19-62706E023703}">
                      <ahyp:hlinkClr xmlns:ahyp="http://schemas.microsoft.com/office/drawing/2018/hyperlinkcolor" val="tx"/>
                    </a:ext>
                  </a:extLst>
                </a:hlinkClick>
              </a:rPr>
              <a:t>TimePickerDialog</a:t>
            </a:r>
            <a:endParaRPr sz="1200" dirty="0"/>
          </a:p>
        </p:txBody>
      </p:sp>
      <p:pic>
        <p:nvPicPr>
          <p:cNvPr id="7" name="Google Shape;821;p136">
            <a:extLst>
              <a:ext uri="{FF2B5EF4-FFF2-40B4-BE49-F238E27FC236}">
                <a16:creationId xmlns:a16="http://schemas.microsoft.com/office/drawing/2014/main" id="{17A02E83-4F05-A3A8-85AA-5FCA6696A579}"/>
              </a:ext>
            </a:extLst>
          </p:cNvPr>
          <p:cNvPicPr preferRelativeResize="0"/>
          <p:nvPr/>
        </p:nvPicPr>
        <p:blipFill>
          <a:blip r:embed="rId4">
            <a:alphaModFix/>
          </a:blip>
          <a:stretch>
            <a:fillRect/>
          </a:stretch>
        </p:blipFill>
        <p:spPr>
          <a:xfrm>
            <a:off x="6749795" y="2653287"/>
            <a:ext cx="3526700" cy="1551425"/>
          </a:xfrm>
          <a:prstGeom prst="rect">
            <a:avLst/>
          </a:prstGeom>
          <a:noFill/>
          <a:ln>
            <a:noFill/>
          </a:ln>
        </p:spPr>
      </p:pic>
      <p:pic>
        <p:nvPicPr>
          <p:cNvPr id="8" name="Google Shape;822;p136">
            <a:extLst>
              <a:ext uri="{FF2B5EF4-FFF2-40B4-BE49-F238E27FC236}">
                <a16:creationId xmlns:a16="http://schemas.microsoft.com/office/drawing/2014/main" id="{4C4790FF-15A6-AC95-E837-CEE0ADB113CA}"/>
              </a:ext>
            </a:extLst>
          </p:cNvPr>
          <p:cNvPicPr preferRelativeResize="0"/>
          <p:nvPr/>
        </p:nvPicPr>
        <p:blipFill rotWithShape="1">
          <a:blip r:embed="rId5">
            <a:alphaModFix/>
          </a:blip>
          <a:srcRect r="51669"/>
          <a:stretch/>
        </p:blipFill>
        <p:spPr>
          <a:xfrm>
            <a:off x="7876645" y="3423404"/>
            <a:ext cx="1001450" cy="1790150"/>
          </a:xfrm>
          <a:prstGeom prst="rect">
            <a:avLst/>
          </a:prstGeom>
          <a:noFill/>
          <a:ln>
            <a:noFill/>
          </a:ln>
        </p:spPr>
      </p:pic>
      <p:pic>
        <p:nvPicPr>
          <p:cNvPr id="9" name="Google Shape;823;p136">
            <a:extLst>
              <a:ext uri="{FF2B5EF4-FFF2-40B4-BE49-F238E27FC236}">
                <a16:creationId xmlns:a16="http://schemas.microsoft.com/office/drawing/2014/main" id="{0A053E3A-DCAD-2005-704C-EAA3BE9D1C44}"/>
              </a:ext>
            </a:extLst>
          </p:cNvPr>
          <p:cNvPicPr preferRelativeResize="0"/>
          <p:nvPr/>
        </p:nvPicPr>
        <p:blipFill rotWithShape="1">
          <a:blip r:embed="rId5">
            <a:alphaModFix/>
          </a:blip>
          <a:srcRect l="51669" t="9762" b="12880"/>
          <a:stretch/>
        </p:blipFill>
        <p:spPr>
          <a:xfrm>
            <a:off x="4315356" y="3819365"/>
            <a:ext cx="1121912" cy="1551425"/>
          </a:xfrm>
          <a:prstGeom prst="rect">
            <a:avLst/>
          </a:prstGeom>
          <a:noFill/>
          <a:ln>
            <a:noFill/>
          </a:ln>
        </p:spPr>
      </p:pic>
      <p:sp>
        <p:nvSpPr>
          <p:cNvPr id="11" name="Google Shape;824;p136">
            <a:extLst>
              <a:ext uri="{FF2B5EF4-FFF2-40B4-BE49-F238E27FC236}">
                <a16:creationId xmlns:a16="http://schemas.microsoft.com/office/drawing/2014/main" id="{AB19E051-6210-4D54-0B57-2AB4C9F4F424}"/>
              </a:ext>
            </a:extLst>
          </p:cNvPr>
          <p:cNvSpPr txBox="1"/>
          <p:nvPr/>
        </p:nvSpPr>
        <p:spPr>
          <a:xfrm>
            <a:off x="7999333" y="5386586"/>
            <a:ext cx="1719000" cy="4392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u="sng">
                <a:solidFill>
                  <a:schemeClr val="accent5"/>
                </a:solidFill>
                <a:latin typeface="Roboto"/>
                <a:ea typeface="Roboto"/>
                <a:cs typeface="Roboto"/>
                <a:sym typeface="Roboto"/>
                <a:hlinkClick r:id="rId6">
                  <a:extLst>
                    <a:ext uri="{A12FA001-AC4F-418D-AE19-62706E023703}">
                      <ahyp:hlinkClr xmlns:ahyp="http://schemas.microsoft.com/office/drawing/2018/hyperlinkcolor" val="tx"/>
                    </a:ext>
                  </a:extLst>
                </a:hlinkClick>
              </a:rPr>
              <a:t>AlertDialog</a:t>
            </a:r>
            <a:endParaRPr sz="1200"/>
          </a:p>
        </p:txBody>
      </p:sp>
      <p:pic>
        <p:nvPicPr>
          <p:cNvPr id="12" name="Google Shape;825;p136">
            <a:extLst>
              <a:ext uri="{FF2B5EF4-FFF2-40B4-BE49-F238E27FC236}">
                <a16:creationId xmlns:a16="http://schemas.microsoft.com/office/drawing/2014/main" id="{D971B78B-216B-B2B0-8D30-D06180534AC2}"/>
              </a:ext>
            </a:extLst>
          </p:cNvPr>
          <p:cNvPicPr preferRelativeResize="0"/>
          <p:nvPr/>
        </p:nvPicPr>
        <p:blipFill rotWithShape="1">
          <a:blip r:embed="rId7">
            <a:alphaModFix/>
          </a:blip>
          <a:srcRect l="54408" t="8751" r="3540" b="8136"/>
          <a:stretch/>
        </p:blipFill>
        <p:spPr>
          <a:xfrm>
            <a:off x="2183045" y="3828477"/>
            <a:ext cx="1168182" cy="1551425"/>
          </a:xfrm>
          <a:prstGeom prst="rect">
            <a:avLst/>
          </a:prstGeom>
          <a:noFill/>
          <a:ln>
            <a:noFill/>
          </a:ln>
        </p:spPr>
      </p:pic>
    </p:spTree>
    <p:extLst>
      <p:ext uri="{BB962C8B-B14F-4D97-AF65-F5344CB8AC3E}">
        <p14:creationId xmlns:p14="http://schemas.microsoft.com/office/powerpoint/2010/main" val="338200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1</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dirty="0">
                <a:latin typeface="Calibri" panose="020F0502020204030204" pitchFamily="34" charset="0"/>
              </a:rPr>
              <a:t>Implémenter des éléments graphiques</a:t>
            </a: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b="1" dirty="0">
                <a:solidFill>
                  <a:srgbClr val="007842"/>
                </a:solidFill>
                <a:latin typeface="Calibri" panose="020F0502020204030204" pitchFamily="34" charset="0"/>
              </a:rPr>
              <a:t>Définition des Widgets </a:t>
            </a:r>
          </a:p>
          <a:p>
            <a:r>
              <a:rPr lang="fr-FR" sz="1200" dirty="0">
                <a:latin typeface="Calibri" panose="020F0502020204030204" pitchFamily="34" charset="0"/>
              </a:rPr>
              <a:t>Présentation des Widgets avancés </a:t>
            </a:r>
          </a:p>
          <a:p>
            <a:endParaRPr lang="fr-FR" sz="1200" dirty="0">
              <a:latin typeface="Calibri" panose="020F0502020204030204" pitchFamily="34" charset="0"/>
              <a:ea typeface="Liberation Sans Narrow"/>
              <a:cs typeface="Liberation Sans Narrow"/>
            </a:endParaRPr>
          </a:p>
        </p:txBody>
      </p:sp>
    </p:spTree>
    <p:extLst>
      <p:ext uri="{BB962C8B-B14F-4D97-AF65-F5344CB8AC3E}">
        <p14:creationId xmlns:p14="http://schemas.microsoft.com/office/powerpoint/2010/main" val="2725336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Dialogs</a:t>
            </a:r>
            <a:endParaRPr lang="fr-FR" dirty="0"/>
          </a:p>
        </p:txBody>
      </p:sp>
      <p:sp>
        <p:nvSpPr>
          <p:cNvPr id="4" name="Content Placeholder 3">
            <a:extLst>
              <a:ext uri="{FF2B5EF4-FFF2-40B4-BE49-F238E27FC236}">
                <a16:creationId xmlns:a16="http://schemas.microsoft.com/office/drawing/2014/main" id="{DAD8E6C3-A83A-10B2-00B8-920765702EAC}"/>
              </a:ext>
            </a:extLst>
          </p:cNvPr>
          <p:cNvSpPr>
            <a:spLocks noGrp="1"/>
          </p:cNvSpPr>
          <p:nvPr>
            <p:ph sz="quarter" idx="12"/>
          </p:nvPr>
        </p:nvSpPr>
        <p:spPr/>
        <p:txBody>
          <a:bodyPr/>
          <a:lstStyle/>
          <a:p>
            <a:pPr>
              <a:lnSpc>
                <a:spcPct val="150000"/>
              </a:lnSpc>
            </a:pPr>
            <a:r>
              <a:rPr lang="fr-FR" dirty="0" err="1"/>
              <a:t>AlertDialog</a:t>
            </a:r>
            <a:r>
              <a:rPr lang="fr-FR" dirty="0"/>
              <a:t> peut afficher :</a:t>
            </a:r>
          </a:p>
          <a:p>
            <a:pPr marL="171450" indent="-171450">
              <a:lnSpc>
                <a:spcPct val="150000"/>
              </a:lnSpc>
              <a:buFont typeface="Arial" panose="020B0604020202020204" pitchFamily="34" charset="0"/>
              <a:buChar char="•"/>
            </a:pPr>
            <a:r>
              <a:rPr lang="fr-FR" dirty="0"/>
              <a:t>Titre (facultatif) ;</a:t>
            </a:r>
          </a:p>
          <a:p>
            <a:pPr marL="171450" indent="-171450">
              <a:lnSpc>
                <a:spcPct val="150000"/>
              </a:lnSpc>
              <a:buFont typeface="Arial" panose="020B0604020202020204" pitchFamily="34" charset="0"/>
              <a:buChar char="•"/>
            </a:pPr>
            <a:r>
              <a:rPr lang="fr-FR" dirty="0"/>
              <a:t>Zone de contenu ;</a:t>
            </a:r>
          </a:p>
          <a:p>
            <a:pPr marL="171450" indent="-171450">
              <a:lnSpc>
                <a:spcPct val="150000"/>
              </a:lnSpc>
              <a:buFont typeface="Arial" panose="020B0604020202020204" pitchFamily="34" charset="0"/>
              <a:buChar char="•"/>
            </a:pPr>
            <a:r>
              <a:rPr lang="fr-FR" dirty="0"/>
              <a:t>Boutons d'action.</a:t>
            </a:r>
          </a:p>
          <a:p>
            <a:pPr>
              <a:lnSpc>
                <a:spcPct val="150000"/>
              </a:lnSpc>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en" dirty="0"/>
              <a:t>AlertDialog</a:t>
            </a:r>
            <a:endParaRPr lang="fr-FR" dirty="0"/>
          </a:p>
        </p:txBody>
      </p:sp>
      <p:pic>
        <p:nvPicPr>
          <p:cNvPr id="14" name="Google Shape;833;p137">
            <a:extLst>
              <a:ext uri="{FF2B5EF4-FFF2-40B4-BE49-F238E27FC236}">
                <a16:creationId xmlns:a16="http://schemas.microsoft.com/office/drawing/2014/main" id="{165AB826-545A-BA47-E7D1-5FB914DEC1ED}"/>
              </a:ext>
            </a:extLst>
          </p:cNvPr>
          <p:cNvPicPr preferRelativeResize="0">
            <a:picLocks noGrp="1"/>
          </p:cNvPicPr>
          <p:nvPr>
            <p:ph sz="quarter" idx="14"/>
          </p:nvPr>
        </p:nvPicPr>
        <p:blipFill>
          <a:blip r:embed="rId2">
            <a:alphaModFix/>
          </a:blip>
          <a:stretch>
            <a:fillRect/>
          </a:stretch>
        </p:blipFill>
        <p:spPr>
          <a:xfrm>
            <a:off x="6246876" y="2150667"/>
            <a:ext cx="5219700" cy="3265526"/>
          </a:xfrm>
          <a:prstGeom prst="rect">
            <a:avLst/>
          </a:prstGeom>
          <a:noFill/>
          <a:ln>
            <a:noFill/>
          </a:ln>
        </p:spPr>
      </p:pic>
    </p:spTree>
    <p:extLst>
      <p:ext uri="{BB962C8B-B14F-4D97-AF65-F5344CB8AC3E}">
        <p14:creationId xmlns:p14="http://schemas.microsoft.com/office/powerpoint/2010/main" val="3894937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Dialogs</a:t>
            </a:r>
            <a:endParaRPr lang="fr-FR" dirty="0"/>
          </a:p>
        </p:txBody>
      </p:sp>
      <p:sp>
        <p:nvSpPr>
          <p:cNvPr id="4" name="Content Placeholder 3">
            <a:extLst>
              <a:ext uri="{FF2B5EF4-FFF2-40B4-BE49-F238E27FC236}">
                <a16:creationId xmlns:a16="http://schemas.microsoft.com/office/drawing/2014/main" id="{DAD8E6C3-A83A-10B2-00B8-920765702EAC}"/>
              </a:ext>
            </a:extLst>
          </p:cNvPr>
          <p:cNvSpPr>
            <a:spLocks noGrp="1"/>
          </p:cNvSpPr>
          <p:nvPr>
            <p:ph sz="quarter" idx="12"/>
          </p:nvPr>
        </p:nvSpPr>
        <p:spPr/>
        <p:txBody>
          <a:bodyPr/>
          <a:lstStyle/>
          <a:p>
            <a:pPr>
              <a:lnSpc>
                <a:spcPct val="150000"/>
              </a:lnSpc>
            </a:pPr>
            <a:r>
              <a:rPr lang="fr-FR" dirty="0">
                <a:solidFill>
                  <a:schemeClr val="tx1"/>
                </a:solidFill>
              </a:rPr>
              <a:t>Utiliser </a:t>
            </a:r>
            <a:r>
              <a:rPr lang="fr-FR" b="1" dirty="0" err="1">
                <a:solidFill>
                  <a:schemeClr val="tx1"/>
                </a:solidFill>
              </a:rPr>
              <a:t>AlertDialog.Builder</a:t>
            </a:r>
            <a:r>
              <a:rPr lang="fr-FR" b="1" dirty="0">
                <a:solidFill>
                  <a:schemeClr val="tx1"/>
                </a:solidFill>
              </a:rPr>
              <a:t> </a:t>
            </a:r>
            <a:r>
              <a:rPr lang="fr-FR" dirty="0">
                <a:solidFill>
                  <a:schemeClr val="tx1"/>
                </a:solidFill>
              </a:rPr>
              <a:t>pour construire une boîte de dialogue d'alerte et définir les attributs :</a:t>
            </a:r>
          </a:p>
          <a:p>
            <a:pPr>
              <a:lnSpc>
                <a:spcPct val="150000"/>
              </a:lnSpc>
            </a:pPr>
            <a:endParaRPr lang="fr-FR" dirty="0">
              <a:solidFill>
                <a:schemeClr val="tx1"/>
              </a:solidFill>
            </a:endParaRP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public </a:t>
            </a:r>
            <a:r>
              <a:rPr lang="fr-FR" sz="1200" dirty="0" err="1">
                <a:solidFill>
                  <a:schemeClr val="tx1"/>
                </a:solidFill>
                <a:latin typeface="Consolas"/>
                <a:ea typeface="Consolas"/>
                <a:cs typeface="Consolas"/>
                <a:sym typeface="Consolas"/>
              </a:rPr>
              <a:t>void</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onClickShowAlert</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View</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view</a:t>
            </a:r>
            <a:r>
              <a:rPr lang="fr-FR" sz="1200" dirty="0">
                <a:solidFill>
                  <a:schemeClr val="tx1"/>
                </a:solidFill>
                <a:latin typeface="Consolas"/>
                <a:ea typeface="Consolas"/>
                <a:cs typeface="Consolas"/>
                <a:sym typeface="Consolas"/>
              </a:rPr>
              <a:t>) {</a:t>
            </a:r>
          </a:p>
          <a:p>
            <a:pPr marL="0" lvl="0" indent="457200" algn="l" rtl="0">
              <a:lnSpc>
                <a:spcPct val="150000"/>
              </a:lnSpc>
              <a:spcBef>
                <a:spcPts val="0"/>
              </a:spcBef>
              <a:spcAft>
                <a:spcPts val="0"/>
              </a:spcAft>
              <a:buNone/>
            </a:pPr>
            <a:r>
              <a:rPr lang="fr-FR" sz="1200" dirty="0" err="1">
                <a:solidFill>
                  <a:schemeClr val="tx1"/>
                </a:solidFill>
                <a:latin typeface="Consolas"/>
                <a:ea typeface="Consolas"/>
                <a:cs typeface="Consolas"/>
                <a:sym typeface="Consolas"/>
              </a:rPr>
              <a:t>AlertDialog.Builder</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alertDialog</a:t>
            </a:r>
            <a:r>
              <a:rPr lang="fr-FR" sz="1200" dirty="0">
                <a:solidFill>
                  <a:schemeClr val="tx1"/>
                </a:solidFill>
                <a:latin typeface="Consolas"/>
                <a:ea typeface="Consolas"/>
                <a:cs typeface="Consolas"/>
                <a:sym typeface="Consolas"/>
              </a:rPr>
              <a:t> = new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AlertDialog.Builder</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MainActivity.this</a:t>
            </a:r>
            <a:r>
              <a:rPr lang="fr-FR" sz="1200" dirty="0">
                <a:solidFill>
                  <a:schemeClr val="tx1"/>
                </a:solidFill>
                <a:latin typeface="Consolas"/>
                <a:ea typeface="Consolas"/>
                <a:cs typeface="Consolas"/>
                <a:sym typeface="Consolas"/>
              </a:rPr>
              <a:t>);</a:t>
            </a:r>
          </a:p>
          <a:p>
            <a:pPr marL="0" lvl="0" indent="457200" algn="l" rtl="0">
              <a:lnSpc>
                <a:spcPct val="150000"/>
              </a:lnSpc>
              <a:spcBef>
                <a:spcPts val="0"/>
              </a:spcBef>
              <a:spcAft>
                <a:spcPts val="0"/>
              </a:spcAft>
              <a:buNone/>
            </a:pPr>
            <a:r>
              <a:rPr lang="fr-FR" sz="1200" dirty="0" err="1">
                <a:solidFill>
                  <a:schemeClr val="tx1"/>
                </a:solidFill>
                <a:latin typeface="Consolas"/>
                <a:ea typeface="Consolas"/>
                <a:cs typeface="Consolas"/>
                <a:sym typeface="Consolas"/>
              </a:rPr>
              <a:t>alertDialog.setTitle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Connect</a:t>
            </a:r>
            <a:r>
              <a:rPr lang="fr-FR" sz="1200" dirty="0">
                <a:solidFill>
                  <a:schemeClr val="tx1"/>
                </a:solidFill>
                <a:latin typeface="Consolas"/>
                <a:ea typeface="Consolas"/>
                <a:cs typeface="Consolas"/>
                <a:sym typeface="Consolas"/>
              </a:rPr>
              <a:t> to Provider");</a:t>
            </a:r>
          </a:p>
          <a:p>
            <a:pPr marL="0" lvl="0" indent="457200" algn="l" rtl="0">
              <a:lnSpc>
                <a:spcPct val="150000"/>
              </a:lnSpc>
              <a:spcBef>
                <a:spcPts val="0"/>
              </a:spcBef>
              <a:spcAft>
                <a:spcPts val="0"/>
              </a:spcAft>
              <a:buClr>
                <a:schemeClr val="dk1"/>
              </a:buClr>
              <a:buSzPts val="1100"/>
              <a:buFont typeface="Arial"/>
              <a:buNone/>
            </a:pPr>
            <a:r>
              <a:rPr lang="fr-FR" sz="1200" dirty="0" err="1">
                <a:solidFill>
                  <a:schemeClr val="tx1"/>
                </a:solidFill>
                <a:latin typeface="Consolas"/>
                <a:ea typeface="Consolas"/>
                <a:cs typeface="Consolas"/>
                <a:sym typeface="Consolas"/>
              </a:rPr>
              <a:t>alertDialog.setMessage</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R.string.alert_message</a:t>
            </a:r>
            <a:r>
              <a:rPr lang="fr-FR" sz="1200" dirty="0">
                <a:solidFill>
                  <a:schemeClr val="tx1"/>
                </a:solidFill>
                <a:latin typeface="Consolas"/>
                <a:ea typeface="Consolas"/>
                <a:cs typeface="Consolas"/>
                <a:sym typeface="Consolas"/>
              </a:rPr>
              <a:t>);</a:t>
            </a:r>
          </a:p>
          <a:p>
            <a:pPr marL="0" lvl="0" indent="45720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 Le code pour définir les boutons à mettre ici.</a:t>
            </a:r>
          </a:p>
          <a:p>
            <a:pPr>
              <a:lnSpc>
                <a:spcPct val="150000"/>
              </a:lnSpc>
            </a:pPr>
            <a:endParaRPr lang="fr-FR" dirty="0">
              <a:solidFill>
                <a:schemeClr val="tx1"/>
              </a:solidFill>
            </a:endParaRPr>
          </a:p>
          <a:p>
            <a:pPr>
              <a:lnSpc>
                <a:spcPct val="150000"/>
              </a:lnSpc>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Construire l'</a:t>
            </a:r>
            <a:r>
              <a:rPr lang="fr-FR" dirty="0" err="1"/>
              <a:t>AlertDialog</a:t>
            </a:r>
            <a:endParaRPr lang="fr-FR" dirty="0"/>
          </a:p>
        </p:txBody>
      </p:sp>
      <p:sp>
        <p:nvSpPr>
          <p:cNvPr id="7" name="Content Placeholder 6">
            <a:extLst>
              <a:ext uri="{FF2B5EF4-FFF2-40B4-BE49-F238E27FC236}">
                <a16:creationId xmlns:a16="http://schemas.microsoft.com/office/drawing/2014/main" id="{5F90594F-4DE8-2660-20BD-5044C004D1A6}"/>
              </a:ext>
            </a:extLst>
          </p:cNvPr>
          <p:cNvSpPr>
            <a:spLocks noGrp="1"/>
          </p:cNvSpPr>
          <p:nvPr>
            <p:ph sz="quarter" idx="14"/>
          </p:nvPr>
        </p:nvSpPr>
        <p:spPr/>
        <p:txBody>
          <a:bodyPr/>
          <a:lstStyle/>
          <a:p>
            <a:pPr marL="171450" indent="-171450">
              <a:lnSpc>
                <a:spcPct val="150000"/>
              </a:lnSpc>
              <a:buFont typeface="Arial" panose="020B0604020202020204" pitchFamily="34" charset="0"/>
              <a:buChar char="•"/>
            </a:pPr>
            <a:r>
              <a:rPr lang="fr-FR" dirty="0" err="1">
                <a:solidFill>
                  <a:schemeClr val="tx1"/>
                </a:solidFill>
              </a:rPr>
              <a:t>alertDialog.setPositiveButton</a:t>
            </a:r>
            <a:r>
              <a:rPr lang="fr-FR" dirty="0">
                <a:solidFill>
                  <a:schemeClr val="tx1"/>
                </a:solidFill>
              </a:rPr>
              <a:t>()</a:t>
            </a:r>
          </a:p>
          <a:p>
            <a:pPr marL="171450" indent="-171450">
              <a:lnSpc>
                <a:spcPct val="150000"/>
              </a:lnSpc>
              <a:buFont typeface="Arial" panose="020B0604020202020204" pitchFamily="34" charset="0"/>
              <a:buChar char="•"/>
            </a:pPr>
            <a:r>
              <a:rPr lang="fr-FR" dirty="0" err="1">
                <a:solidFill>
                  <a:schemeClr val="tx1"/>
                </a:solidFill>
              </a:rPr>
              <a:t>alertDialog.setNeutralButton</a:t>
            </a:r>
            <a:r>
              <a:rPr lang="fr-FR" dirty="0">
                <a:solidFill>
                  <a:schemeClr val="tx1"/>
                </a:solidFill>
              </a:rPr>
              <a:t>()</a:t>
            </a:r>
          </a:p>
          <a:p>
            <a:pPr marL="171450" indent="-171450">
              <a:lnSpc>
                <a:spcPct val="150000"/>
              </a:lnSpc>
              <a:buFont typeface="Arial" panose="020B0604020202020204" pitchFamily="34" charset="0"/>
              <a:buChar char="•"/>
            </a:pPr>
            <a:r>
              <a:rPr lang="fr-FR" dirty="0" err="1">
                <a:solidFill>
                  <a:schemeClr val="tx1"/>
                </a:solidFill>
              </a:rPr>
              <a:t>alertDialog.setNegativeButton</a:t>
            </a:r>
            <a:r>
              <a:rPr lang="fr-FR" dirty="0">
                <a:solidFill>
                  <a:schemeClr val="tx1"/>
                </a:solidFill>
              </a:rPr>
              <a:t>()</a:t>
            </a: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a:p>
            <a:pPr marL="171450" indent="-171450">
              <a:lnSpc>
                <a:spcPct val="150000"/>
              </a:lnSpc>
              <a:buFont typeface="Arial" panose="020B0604020202020204" pitchFamily="34" charset="0"/>
              <a:buChar char="•"/>
            </a:pPr>
            <a:endParaRPr lang="fr-FR" dirty="0">
              <a:solidFill>
                <a:schemeClr val="tx1"/>
              </a:solidFill>
            </a:endParaRPr>
          </a:p>
        </p:txBody>
      </p:sp>
      <p:sp>
        <p:nvSpPr>
          <p:cNvPr id="8" name="Content Placeholder 7">
            <a:extLst>
              <a:ext uri="{FF2B5EF4-FFF2-40B4-BE49-F238E27FC236}">
                <a16:creationId xmlns:a16="http://schemas.microsoft.com/office/drawing/2014/main" id="{0F24E045-D1AC-706B-8CB9-26EBC450A071}"/>
              </a:ext>
            </a:extLst>
          </p:cNvPr>
          <p:cNvSpPr>
            <a:spLocks noGrp="1"/>
          </p:cNvSpPr>
          <p:nvPr>
            <p:ph sz="quarter" idx="15"/>
          </p:nvPr>
        </p:nvSpPr>
        <p:spPr/>
        <p:txBody>
          <a:bodyPr/>
          <a:lstStyle/>
          <a:p>
            <a:r>
              <a:rPr lang="fr-FR" dirty="0"/>
              <a:t>Définir les actions des boutons</a:t>
            </a:r>
          </a:p>
        </p:txBody>
      </p:sp>
    </p:spTree>
    <p:extLst>
      <p:ext uri="{BB962C8B-B14F-4D97-AF65-F5344CB8AC3E}">
        <p14:creationId xmlns:p14="http://schemas.microsoft.com/office/powerpoint/2010/main" val="2514720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Dialogs</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marL="0" lvl="0" indent="0" algn="l" rtl="0">
              <a:lnSpc>
                <a:spcPct val="150000"/>
              </a:lnSpc>
              <a:spcBef>
                <a:spcPts val="0"/>
              </a:spcBef>
              <a:spcAft>
                <a:spcPts val="0"/>
              </a:spcAft>
              <a:buNone/>
            </a:pPr>
            <a:r>
              <a:rPr lang="fr-FR" sz="1200" dirty="0" err="1">
                <a:solidFill>
                  <a:schemeClr val="tx1"/>
                </a:solidFill>
                <a:latin typeface="Consolas"/>
                <a:ea typeface="Consolas"/>
                <a:cs typeface="Consolas"/>
                <a:sym typeface="Consolas"/>
              </a:rPr>
              <a:t>alertDialog.setPositiveButton</a:t>
            </a:r>
            <a:r>
              <a:rPr lang="fr-FR" sz="1200" dirty="0">
                <a:solidFill>
                  <a:schemeClr val="tx1"/>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"OK", </a:t>
            </a:r>
            <a:r>
              <a:rPr lang="fr-FR" sz="1200" dirty="0" err="1">
                <a:solidFill>
                  <a:schemeClr val="tx1"/>
                </a:solidFill>
                <a:latin typeface="Consolas"/>
                <a:ea typeface="Consolas"/>
                <a:cs typeface="Consolas"/>
                <a:sym typeface="Consolas"/>
              </a:rPr>
              <a:t>newDialogInterface.OnClickListener</a:t>
            </a:r>
            <a:r>
              <a:rPr lang="fr-FR" sz="1200" dirty="0">
                <a:solidFill>
                  <a:schemeClr val="tx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public </a:t>
            </a:r>
            <a:r>
              <a:rPr lang="fr-FR" sz="1200" dirty="0" err="1">
                <a:solidFill>
                  <a:schemeClr val="tx1"/>
                </a:solidFill>
                <a:latin typeface="Consolas"/>
                <a:ea typeface="Consolas"/>
                <a:cs typeface="Consolas"/>
                <a:sym typeface="Consolas"/>
              </a:rPr>
              <a:t>void</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onClick</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DialogInterface</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dialog</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int</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which</a:t>
            </a:r>
            <a:r>
              <a:rPr lang="fr-FR" sz="1200" dirty="0">
                <a:solidFill>
                  <a:schemeClr val="tx1"/>
                </a:solidFill>
                <a:latin typeface="Consolas"/>
                <a:ea typeface="Consolas"/>
                <a:cs typeface="Consolas"/>
                <a:sym typeface="Consolas"/>
              </a:rPr>
              <a:t>)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 L'utilisateur a cliqué sur le bouton OK. </a:t>
            </a:r>
          </a:p>
          <a:p>
            <a:pPr marL="0" lvl="0" indent="0" algn="l" rtl="0">
              <a:lnSpc>
                <a:spcPct val="150000"/>
              </a:lnSpc>
              <a:spcBef>
                <a:spcPts val="0"/>
              </a:spcBef>
              <a:spcAft>
                <a:spcPts val="0"/>
              </a:spcAft>
              <a:buClr>
                <a:schemeClr val="dk1"/>
              </a:buClr>
              <a:buSzPts val="1100"/>
              <a:buFont typeface="Arial"/>
              <a:buNone/>
            </a:pPr>
            <a:r>
              <a:rPr lang="fr-FR" sz="1200" dirty="0">
                <a:solidFill>
                  <a:schemeClr val="tx1"/>
                </a:solidFill>
                <a:latin typeface="Consolas"/>
                <a:ea typeface="Consolas"/>
                <a:cs typeface="Consolas"/>
                <a:sym typeface="Consolas"/>
              </a:rPr>
              <a:t>    }</a:t>
            </a:r>
          </a:p>
          <a:p>
            <a:pPr marL="0" lvl="0" indent="0" algn="l" rtl="0">
              <a:lnSpc>
                <a:spcPct val="150000"/>
              </a:lnSpc>
              <a:spcBef>
                <a:spcPts val="0"/>
              </a:spcBef>
              <a:spcAft>
                <a:spcPts val="0"/>
              </a:spcAft>
              <a:buNone/>
            </a:pPr>
            <a:r>
              <a:rPr lang="fr-FR" sz="1200" dirty="0">
                <a:solidFill>
                  <a:schemeClr val="tx1"/>
                </a:solidFill>
                <a:latin typeface="Consolas"/>
                <a:ea typeface="Consolas"/>
                <a:cs typeface="Consolas"/>
                <a:sym typeface="Consolas"/>
              </a:rPr>
              <a:t>});</a:t>
            </a:r>
          </a:p>
          <a:p>
            <a:pPr>
              <a:lnSpc>
                <a:spcPct val="150000"/>
              </a:lnSpc>
            </a:pPr>
            <a:endParaRPr lang="fr-FR" dirty="0">
              <a:solidFill>
                <a:schemeClr val="tx1"/>
              </a:solidFill>
            </a:endParaRPr>
          </a:p>
          <a:p>
            <a:pPr>
              <a:lnSpc>
                <a:spcPct val="150000"/>
              </a:lnSpc>
            </a:pPr>
            <a:r>
              <a:rPr lang="fr-FR" dirty="0">
                <a:solidFill>
                  <a:schemeClr val="tx1"/>
                </a:solidFill>
              </a:rPr>
              <a:t>Même schéma pour </a:t>
            </a:r>
            <a:r>
              <a:rPr lang="fr-FR" b="1" dirty="0" err="1">
                <a:solidFill>
                  <a:schemeClr val="tx1"/>
                </a:solidFill>
              </a:rPr>
              <a:t>setNegativeButton</a:t>
            </a:r>
            <a:r>
              <a:rPr lang="fr-FR" b="1" dirty="0">
                <a:solidFill>
                  <a:schemeClr val="tx1"/>
                </a:solidFill>
              </a:rPr>
              <a:t>() </a:t>
            </a:r>
            <a:r>
              <a:rPr lang="fr-FR" dirty="0">
                <a:solidFill>
                  <a:schemeClr val="tx1"/>
                </a:solidFill>
              </a:rPr>
              <a:t>et </a:t>
            </a:r>
            <a:r>
              <a:rPr lang="fr-FR" b="1" dirty="0" err="1">
                <a:solidFill>
                  <a:schemeClr val="tx1"/>
                </a:solidFill>
              </a:rPr>
              <a:t>setNeutralButton</a:t>
            </a:r>
            <a:r>
              <a:rPr lang="fr-FR" b="1" dirty="0">
                <a:solidFill>
                  <a:schemeClr val="tx1"/>
                </a:solidFill>
              </a:rPr>
              <a:t>().</a:t>
            </a: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Exemple 1 de code d'</a:t>
            </a:r>
            <a:r>
              <a:rPr lang="fr-FR" dirty="0" err="1"/>
              <a:t>alertDialog</a:t>
            </a:r>
            <a:endParaRPr lang="fr-FR" dirty="0"/>
          </a:p>
        </p:txBody>
      </p:sp>
    </p:spTree>
    <p:extLst>
      <p:ext uri="{BB962C8B-B14F-4D97-AF65-F5344CB8AC3E}">
        <p14:creationId xmlns:p14="http://schemas.microsoft.com/office/powerpoint/2010/main" val="15090618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en" dirty="0"/>
              <a:t>Dialogs</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a:buFont typeface="+mj-lt"/>
              <a:buAutoNum type="arabicPeriod"/>
            </a:pPr>
            <a:r>
              <a:rPr lang="en-US" sz="1200" dirty="0">
                <a:solidFill>
                  <a:schemeClr val="tx1"/>
                </a:solidFill>
              </a:rPr>
              <a:t> </a:t>
            </a:r>
            <a:r>
              <a:rPr lang="en-US" sz="1200" dirty="0" err="1">
                <a:solidFill>
                  <a:schemeClr val="tx1"/>
                </a:solidFill>
              </a:rPr>
              <a:t>AlertDialog.Builder</a:t>
            </a:r>
            <a:r>
              <a:rPr lang="en-US" sz="1200" dirty="0">
                <a:solidFill>
                  <a:schemeClr val="tx1"/>
                </a:solidFill>
              </a:rPr>
              <a:t> </a:t>
            </a:r>
            <a:r>
              <a:rPr lang="en-US" sz="1200" dirty="0" err="1">
                <a:solidFill>
                  <a:schemeClr val="tx1"/>
                </a:solidFill>
              </a:rPr>
              <a:t>alertDialogBuilder</a:t>
            </a:r>
            <a:r>
              <a:rPr lang="en-US" sz="1200" dirty="0">
                <a:solidFill>
                  <a:schemeClr val="tx1"/>
                </a:solidFill>
              </a:rPr>
              <a:t> = new </a:t>
            </a:r>
            <a:r>
              <a:rPr lang="en-US" sz="1200" dirty="0" err="1">
                <a:solidFill>
                  <a:schemeClr val="tx1"/>
                </a:solidFill>
              </a:rPr>
              <a:t>AlertDialog.Builder</a:t>
            </a:r>
            <a:r>
              <a:rPr lang="en-US" sz="1200" dirty="0">
                <a:solidFill>
                  <a:schemeClr val="tx1"/>
                </a:solidFill>
              </a:rPr>
              <a:t>(this);</a:t>
            </a:r>
          </a:p>
          <a:p>
            <a:pPr>
              <a:buFont typeface="+mj-lt"/>
              <a:buAutoNum type="arabicPeriod"/>
            </a:pPr>
            <a:r>
              <a:rPr lang="en-US" sz="1200" dirty="0">
                <a:solidFill>
                  <a:schemeClr val="tx1"/>
                </a:solidFill>
              </a:rPr>
              <a:t>        </a:t>
            </a:r>
            <a:r>
              <a:rPr lang="en-US" sz="1200" dirty="0" err="1">
                <a:solidFill>
                  <a:schemeClr val="tx1"/>
                </a:solidFill>
              </a:rPr>
              <a:t>alertDialogBuilder.setMessage</a:t>
            </a:r>
            <a:r>
              <a:rPr lang="en-US" sz="1200" dirty="0">
                <a:solidFill>
                  <a:schemeClr val="tx1"/>
                </a:solidFill>
              </a:rPr>
              <a:t>("Are you </a:t>
            </a:r>
            <a:r>
              <a:rPr lang="en-US" sz="1200" dirty="0" err="1">
                <a:solidFill>
                  <a:schemeClr val="tx1"/>
                </a:solidFill>
              </a:rPr>
              <a:t>sure,You</a:t>
            </a:r>
            <a:r>
              <a:rPr lang="en-US" sz="1200" dirty="0">
                <a:solidFill>
                  <a:schemeClr val="tx1"/>
                </a:solidFill>
              </a:rPr>
              <a:t> wanted to make decision");</a:t>
            </a:r>
          </a:p>
          <a:p>
            <a:pPr>
              <a:buFont typeface="+mj-lt"/>
              <a:buAutoNum type="arabicPeriod"/>
            </a:pPr>
            <a:r>
              <a:rPr lang="en-US" sz="1200" dirty="0">
                <a:solidFill>
                  <a:schemeClr val="tx1"/>
                </a:solidFill>
              </a:rPr>
              <a:t>        </a:t>
            </a:r>
            <a:r>
              <a:rPr lang="en-US" sz="1200" b="1" dirty="0" err="1">
                <a:solidFill>
                  <a:schemeClr val="tx1"/>
                </a:solidFill>
              </a:rPr>
              <a:t>alertDialogBuilder.setPositiveButton</a:t>
            </a:r>
            <a:r>
              <a:rPr lang="en-US" sz="1200" dirty="0">
                <a:solidFill>
                  <a:schemeClr val="tx1"/>
                </a:solidFill>
              </a:rPr>
              <a:t>("</a:t>
            </a:r>
            <a:r>
              <a:rPr lang="en-US" sz="1200" b="1" dirty="0">
                <a:solidFill>
                  <a:srgbClr val="007842"/>
                </a:solidFill>
              </a:rPr>
              <a:t>yes</a:t>
            </a:r>
            <a:r>
              <a:rPr lang="en-US" sz="1200" dirty="0">
                <a:solidFill>
                  <a:schemeClr val="tx1"/>
                </a:solidFill>
              </a:rPr>
              <a:t>", new </a:t>
            </a:r>
            <a:r>
              <a:rPr lang="en-US" sz="1200" dirty="0" err="1">
                <a:solidFill>
                  <a:schemeClr val="tx1"/>
                </a:solidFill>
              </a:rPr>
              <a:t>DialogInterface.OnClickListener</a:t>
            </a:r>
            <a:r>
              <a:rPr lang="en-US" sz="1200" dirty="0">
                <a:solidFill>
                  <a:schemeClr val="tx1"/>
                </a:solidFill>
              </a:rPr>
              <a:t>() {</a:t>
            </a:r>
          </a:p>
          <a:p>
            <a:pPr>
              <a:buFont typeface="+mj-lt"/>
              <a:buAutoNum type="arabicPeriod"/>
            </a:pPr>
            <a:r>
              <a:rPr lang="en-US" sz="1200" dirty="0">
                <a:solidFill>
                  <a:schemeClr val="tx1"/>
                </a:solidFill>
              </a:rPr>
              <a:t>            @Override</a:t>
            </a:r>
          </a:p>
          <a:p>
            <a:pPr>
              <a:buFont typeface="+mj-lt"/>
              <a:buAutoNum type="arabicPeriod"/>
            </a:pPr>
            <a:r>
              <a:rPr lang="en-US" sz="1200" dirty="0">
                <a:solidFill>
                  <a:schemeClr val="tx1"/>
                </a:solidFill>
              </a:rPr>
              <a:t>            public void </a:t>
            </a:r>
            <a:r>
              <a:rPr lang="en-US" sz="1200" dirty="0" err="1">
                <a:solidFill>
                  <a:schemeClr val="tx1"/>
                </a:solidFill>
              </a:rPr>
              <a:t>onClick</a:t>
            </a:r>
            <a:r>
              <a:rPr lang="en-US" sz="1200" dirty="0">
                <a:solidFill>
                  <a:schemeClr val="tx1"/>
                </a:solidFill>
              </a:rPr>
              <a:t>(</a:t>
            </a:r>
            <a:r>
              <a:rPr lang="en-US" sz="1200" dirty="0" err="1">
                <a:solidFill>
                  <a:schemeClr val="tx1"/>
                </a:solidFill>
              </a:rPr>
              <a:t>DialogInterface</a:t>
            </a:r>
            <a:r>
              <a:rPr lang="en-US" sz="1200" dirty="0">
                <a:solidFill>
                  <a:schemeClr val="tx1"/>
                </a:solidFill>
              </a:rPr>
              <a:t> arg0, int arg1) {</a:t>
            </a:r>
          </a:p>
          <a:p>
            <a:pPr>
              <a:buFont typeface="+mj-lt"/>
              <a:buAutoNum type="arabicPeriod"/>
            </a:pPr>
            <a:r>
              <a:rPr lang="en-US" sz="1200" dirty="0">
                <a:solidFill>
                  <a:schemeClr val="tx1"/>
                </a:solidFill>
              </a:rPr>
              <a:t>                </a:t>
            </a:r>
            <a:r>
              <a:rPr lang="en-US" sz="1200" dirty="0" err="1">
                <a:solidFill>
                  <a:schemeClr val="tx1"/>
                </a:solidFill>
              </a:rPr>
              <a:t>Toast.makeText</a:t>
            </a:r>
            <a:r>
              <a:rPr lang="en-US" sz="1200" dirty="0">
                <a:solidFill>
                  <a:schemeClr val="tx1"/>
                </a:solidFill>
              </a:rPr>
              <a:t>(</a:t>
            </a:r>
            <a:r>
              <a:rPr lang="en-US" sz="1200" dirty="0" err="1">
                <a:solidFill>
                  <a:schemeClr val="tx1"/>
                </a:solidFill>
              </a:rPr>
              <a:t>MainActivity.this</a:t>
            </a:r>
            <a:r>
              <a:rPr lang="en-US" sz="1200" dirty="0">
                <a:solidFill>
                  <a:schemeClr val="tx1"/>
                </a:solidFill>
              </a:rPr>
              <a:t>, "You clicked yes button", </a:t>
            </a:r>
            <a:r>
              <a:rPr lang="en-US" sz="1200" dirty="0" err="1">
                <a:solidFill>
                  <a:schemeClr val="tx1"/>
                </a:solidFill>
              </a:rPr>
              <a:t>Toast.LENGTH_LONG</a:t>
            </a:r>
            <a:r>
              <a:rPr lang="en-US" sz="1200" dirty="0">
                <a:solidFill>
                  <a:schemeClr val="tx1"/>
                </a:solidFill>
              </a:rPr>
              <a:t>).show();</a:t>
            </a:r>
          </a:p>
          <a:p>
            <a:pPr>
              <a:buFont typeface="+mj-lt"/>
              <a:buAutoNum type="arabicPeriod"/>
            </a:pPr>
            <a:r>
              <a:rPr lang="en-US" sz="1200" dirty="0">
                <a:solidFill>
                  <a:schemeClr val="tx1"/>
                </a:solidFill>
              </a:rPr>
              <a:t>            }</a:t>
            </a:r>
          </a:p>
          <a:p>
            <a:pPr>
              <a:buFont typeface="+mj-lt"/>
              <a:buAutoNum type="arabicPeriod"/>
            </a:pPr>
            <a:r>
              <a:rPr lang="en-US" sz="1200" dirty="0">
                <a:solidFill>
                  <a:schemeClr val="tx1"/>
                </a:solidFill>
              </a:rPr>
              <a:t>        });</a:t>
            </a:r>
          </a:p>
          <a:p>
            <a:pPr>
              <a:buFont typeface="+mj-lt"/>
              <a:buAutoNum type="arabicPeriod"/>
            </a:pPr>
            <a:r>
              <a:rPr lang="en-US" sz="1200" dirty="0">
                <a:solidFill>
                  <a:schemeClr val="tx1"/>
                </a:solidFill>
              </a:rPr>
              <a:t>        </a:t>
            </a:r>
            <a:r>
              <a:rPr lang="en-US" sz="1200" b="1" dirty="0" err="1">
                <a:solidFill>
                  <a:schemeClr val="tx1"/>
                </a:solidFill>
              </a:rPr>
              <a:t>alertDialogBuilder.setNegativeButton</a:t>
            </a:r>
            <a:r>
              <a:rPr lang="en-US" sz="1200" dirty="0">
                <a:solidFill>
                  <a:schemeClr val="tx1"/>
                </a:solidFill>
              </a:rPr>
              <a:t>("</a:t>
            </a:r>
            <a:r>
              <a:rPr lang="en-US" sz="1200" b="1" dirty="0" err="1">
                <a:solidFill>
                  <a:srgbClr val="007842"/>
                </a:solidFill>
              </a:rPr>
              <a:t>No</a:t>
            </a:r>
            <a:r>
              <a:rPr lang="en-US" sz="1200" dirty="0" err="1">
                <a:solidFill>
                  <a:schemeClr val="tx1"/>
                </a:solidFill>
              </a:rPr>
              <a:t>",new</a:t>
            </a:r>
            <a:r>
              <a:rPr lang="en-US" sz="1200" dirty="0">
                <a:solidFill>
                  <a:schemeClr val="tx1"/>
                </a:solidFill>
              </a:rPr>
              <a:t> </a:t>
            </a:r>
            <a:r>
              <a:rPr lang="en-US" sz="1200" dirty="0" err="1">
                <a:solidFill>
                  <a:schemeClr val="tx1"/>
                </a:solidFill>
              </a:rPr>
              <a:t>DialogInterface.OnClickListener</a:t>
            </a:r>
            <a:r>
              <a:rPr lang="en-US" sz="1200" dirty="0">
                <a:solidFill>
                  <a:schemeClr val="tx1"/>
                </a:solidFill>
              </a:rPr>
              <a:t>() {</a:t>
            </a:r>
          </a:p>
          <a:p>
            <a:pPr>
              <a:buFont typeface="+mj-lt"/>
              <a:buAutoNum type="arabicPeriod"/>
            </a:pPr>
            <a:r>
              <a:rPr lang="en-US" sz="1200" dirty="0">
                <a:solidFill>
                  <a:schemeClr val="tx1"/>
                </a:solidFill>
              </a:rPr>
              <a:t>            @Override</a:t>
            </a:r>
          </a:p>
          <a:p>
            <a:pPr>
              <a:buFont typeface="+mj-lt"/>
              <a:buAutoNum type="arabicPeriod"/>
            </a:pPr>
            <a:r>
              <a:rPr lang="en-US" sz="1200" dirty="0">
                <a:solidFill>
                  <a:schemeClr val="tx1"/>
                </a:solidFill>
              </a:rPr>
              <a:t>            public void </a:t>
            </a:r>
            <a:r>
              <a:rPr lang="en-US" sz="1200" dirty="0" err="1">
                <a:solidFill>
                  <a:schemeClr val="tx1"/>
                </a:solidFill>
              </a:rPr>
              <a:t>onClick</a:t>
            </a:r>
            <a:r>
              <a:rPr lang="en-US" sz="1200" dirty="0">
                <a:solidFill>
                  <a:schemeClr val="tx1"/>
                </a:solidFill>
              </a:rPr>
              <a:t>(</a:t>
            </a:r>
            <a:r>
              <a:rPr lang="en-US" sz="1200" dirty="0" err="1">
                <a:solidFill>
                  <a:schemeClr val="tx1"/>
                </a:solidFill>
              </a:rPr>
              <a:t>DialogInterface</a:t>
            </a:r>
            <a:r>
              <a:rPr lang="en-US" sz="1200" dirty="0">
                <a:solidFill>
                  <a:schemeClr val="tx1"/>
                </a:solidFill>
              </a:rPr>
              <a:t> dialog, int which) {</a:t>
            </a:r>
          </a:p>
          <a:p>
            <a:pPr>
              <a:buFont typeface="+mj-lt"/>
              <a:buAutoNum type="arabicPeriod"/>
            </a:pPr>
            <a:r>
              <a:rPr lang="en-US" sz="1200" dirty="0">
                <a:solidFill>
                  <a:schemeClr val="tx1"/>
                </a:solidFill>
              </a:rPr>
              <a:t>                finish();</a:t>
            </a:r>
          </a:p>
          <a:p>
            <a:pPr>
              <a:buFont typeface="+mj-lt"/>
              <a:buAutoNum type="arabicPeriod"/>
            </a:pPr>
            <a:r>
              <a:rPr lang="en-US" sz="1200" dirty="0">
                <a:solidFill>
                  <a:schemeClr val="tx1"/>
                </a:solidFill>
              </a:rPr>
              <a:t>            }</a:t>
            </a:r>
          </a:p>
          <a:p>
            <a:pPr>
              <a:buFont typeface="+mj-lt"/>
              <a:buAutoNum type="arabicPeriod"/>
            </a:pPr>
            <a:r>
              <a:rPr lang="en-US" sz="1200" dirty="0">
                <a:solidFill>
                  <a:schemeClr val="tx1"/>
                </a:solidFill>
              </a:rPr>
              <a:t>        });</a:t>
            </a:r>
          </a:p>
          <a:p>
            <a:pPr>
              <a:buFont typeface="+mj-lt"/>
              <a:buAutoNum type="arabicPeriod"/>
            </a:pPr>
            <a:r>
              <a:rPr lang="en-US" sz="1200" dirty="0">
                <a:solidFill>
                  <a:schemeClr val="tx1"/>
                </a:solidFill>
              </a:rPr>
              <a:t>        </a:t>
            </a:r>
            <a:r>
              <a:rPr lang="en-US" sz="1200" dirty="0" err="1">
                <a:solidFill>
                  <a:schemeClr val="tx1"/>
                </a:solidFill>
              </a:rPr>
              <a:t>AlertDialog</a:t>
            </a:r>
            <a:r>
              <a:rPr lang="en-US" sz="1200" dirty="0">
                <a:solidFill>
                  <a:schemeClr val="tx1"/>
                </a:solidFill>
              </a:rPr>
              <a:t> </a:t>
            </a:r>
            <a:r>
              <a:rPr lang="en-US" sz="1200" dirty="0" err="1">
                <a:solidFill>
                  <a:schemeClr val="tx1"/>
                </a:solidFill>
              </a:rPr>
              <a:t>alertDialog</a:t>
            </a:r>
            <a:r>
              <a:rPr lang="en-US" sz="1200" dirty="0">
                <a:solidFill>
                  <a:schemeClr val="tx1"/>
                </a:solidFill>
              </a:rPr>
              <a:t> = </a:t>
            </a:r>
            <a:r>
              <a:rPr lang="en-US" sz="1200" dirty="0" err="1">
                <a:solidFill>
                  <a:schemeClr val="tx1"/>
                </a:solidFill>
              </a:rPr>
              <a:t>alertDialogBuilder.create</a:t>
            </a:r>
            <a:r>
              <a:rPr lang="en-US" sz="1200" dirty="0">
                <a:solidFill>
                  <a:schemeClr val="tx1"/>
                </a:solidFill>
              </a:rPr>
              <a:t>();</a:t>
            </a:r>
          </a:p>
          <a:p>
            <a:pPr>
              <a:buFont typeface="+mj-lt"/>
              <a:buAutoNum type="arabicPeriod"/>
            </a:pPr>
            <a:r>
              <a:rPr lang="en-US" sz="1200" dirty="0">
                <a:solidFill>
                  <a:schemeClr val="tx1"/>
                </a:solidFill>
              </a:rPr>
              <a:t>        </a:t>
            </a:r>
            <a:r>
              <a:rPr lang="en-US" sz="1200" dirty="0" err="1">
                <a:solidFill>
                  <a:schemeClr val="tx1"/>
                </a:solidFill>
              </a:rPr>
              <a:t>alertDialog.show</a:t>
            </a:r>
            <a:r>
              <a:rPr lang="en-US" sz="1200" dirty="0">
                <a:solidFill>
                  <a:schemeClr val="tx1"/>
                </a:solidFill>
              </a:rPr>
              <a:t>();</a:t>
            </a: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Exemple 2 de code d'</a:t>
            </a:r>
            <a:r>
              <a:rPr lang="fr-FR" dirty="0" err="1"/>
              <a:t>alertDialog</a:t>
            </a:r>
            <a:endParaRPr lang="fr-FR" dirty="0"/>
          </a:p>
        </p:txBody>
      </p:sp>
    </p:spTree>
    <p:extLst>
      <p:ext uri="{BB962C8B-B14F-4D97-AF65-F5344CB8AC3E}">
        <p14:creationId xmlns:p14="http://schemas.microsoft.com/office/powerpoint/2010/main" val="1259809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err="1"/>
              <a:t>Pickers</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marL="171450" lvl="0" indent="-171450" algn="l" rtl="0">
              <a:lnSpc>
                <a:spcPct val="150000"/>
              </a:lnSpc>
              <a:spcBef>
                <a:spcPts val="0"/>
              </a:spcBef>
              <a:spcAft>
                <a:spcPts val="0"/>
              </a:spcAft>
              <a:buFont typeface="Arial" panose="020B0604020202020204" pitchFamily="34" charset="0"/>
              <a:buChar char="•"/>
            </a:pPr>
            <a:r>
              <a:rPr lang="fr-FR" dirty="0" err="1">
                <a:hlinkClick r:id="rId2"/>
              </a:rPr>
              <a:t>DatePickerDialog</a:t>
            </a:r>
            <a:endParaRPr lang="fr-FR" dirty="0"/>
          </a:p>
          <a:p>
            <a:pPr marL="171450" lvl="0" indent="-171450" algn="l" rtl="0">
              <a:lnSpc>
                <a:spcPct val="150000"/>
              </a:lnSpc>
              <a:spcBef>
                <a:spcPts val="0"/>
              </a:spcBef>
              <a:spcAft>
                <a:spcPts val="0"/>
              </a:spcAft>
              <a:buFont typeface="Arial" panose="020B0604020202020204" pitchFamily="34" charset="0"/>
              <a:buChar char="•"/>
            </a:pPr>
            <a:r>
              <a:rPr lang="fr-FR" dirty="0" err="1">
                <a:hlinkClick r:id="rId3"/>
              </a:rPr>
              <a:t>TimePickerDialog</a:t>
            </a:r>
            <a:endParaRPr lang="fr-FR" dirty="0"/>
          </a:p>
          <a:p>
            <a:pPr lvl="0" algn="l" rtl="0">
              <a:lnSpc>
                <a:spcPct val="150000"/>
              </a:lnSpc>
              <a:spcBef>
                <a:spcPts val="0"/>
              </a:spcBef>
              <a:spcAft>
                <a:spcPts val="0"/>
              </a:spcAft>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en" dirty="0"/>
              <a:t>Pickers</a:t>
            </a:r>
            <a:endParaRPr lang="fr-FR" dirty="0"/>
          </a:p>
        </p:txBody>
      </p:sp>
      <p:sp>
        <p:nvSpPr>
          <p:cNvPr id="6" name="Content Placeholder 5">
            <a:extLst>
              <a:ext uri="{FF2B5EF4-FFF2-40B4-BE49-F238E27FC236}">
                <a16:creationId xmlns:a16="http://schemas.microsoft.com/office/drawing/2014/main" id="{011BEB11-AD8E-2FE3-B2BF-FA25CCBC61EF}"/>
              </a:ext>
            </a:extLst>
          </p:cNvPr>
          <p:cNvSpPr>
            <a:spLocks noGrp="1"/>
          </p:cNvSpPr>
          <p:nvPr>
            <p:ph sz="quarter" idx="14"/>
          </p:nvPr>
        </p:nvSpPr>
        <p:spPr/>
        <p:txBody>
          <a:bodyPr/>
          <a:lstStyle/>
          <a:p>
            <a:pPr marL="171450" indent="-171450">
              <a:lnSpc>
                <a:spcPct val="150000"/>
              </a:lnSpc>
              <a:buFont typeface="Arial" panose="020B0604020202020204" pitchFamily="34" charset="0"/>
              <a:buChar char="•"/>
            </a:pPr>
            <a:r>
              <a:rPr lang="fr-FR" dirty="0">
                <a:solidFill>
                  <a:schemeClr val="tx1"/>
                </a:solidFill>
              </a:rPr>
              <a:t>Utiliser le </a:t>
            </a:r>
            <a:r>
              <a:rPr lang="fr-FR" b="1" dirty="0" err="1">
                <a:solidFill>
                  <a:schemeClr val="tx1"/>
                </a:solidFill>
              </a:rPr>
              <a:t>DialogFragment</a:t>
            </a:r>
            <a:r>
              <a:rPr lang="fr-FR" dirty="0">
                <a:solidFill>
                  <a:schemeClr val="tx1"/>
                </a:solidFill>
              </a:rPr>
              <a:t> pour afficher un sélecteur ;</a:t>
            </a:r>
          </a:p>
          <a:p>
            <a:pPr marL="171450" indent="-171450">
              <a:lnSpc>
                <a:spcPct val="150000"/>
              </a:lnSpc>
              <a:buFont typeface="Arial" panose="020B0604020202020204" pitchFamily="34" charset="0"/>
              <a:buChar char="•"/>
            </a:pPr>
            <a:r>
              <a:rPr lang="fr-FR" b="1" dirty="0" err="1">
                <a:solidFill>
                  <a:schemeClr val="tx1"/>
                </a:solidFill>
              </a:rPr>
              <a:t>DialogFragment</a:t>
            </a:r>
            <a:r>
              <a:rPr lang="fr-FR" dirty="0">
                <a:solidFill>
                  <a:schemeClr val="tx1"/>
                </a:solidFill>
              </a:rPr>
              <a:t> est une fenêtre qui flotte au dessus de la fenêtre Activity.</a:t>
            </a:r>
          </a:p>
        </p:txBody>
      </p:sp>
      <p:sp>
        <p:nvSpPr>
          <p:cNvPr id="7" name="Content Placeholder 6">
            <a:extLst>
              <a:ext uri="{FF2B5EF4-FFF2-40B4-BE49-F238E27FC236}">
                <a16:creationId xmlns:a16="http://schemas.microsoft.com/office/drawing/2014/main" id="{FB5B1F4C-2307-9B50-7A28-1724D1CC4B4C}"/>
              </a:ext>
            </a:extLst>
          </p:cNvPr>
          <p:cNvSpPr>
            <a:spLocks noGrp="1"/>
          </p:cNvSpPr>
          <p:nvPr>
            <p:ph sz="quarter" idx="15"/>
          </p:nvPr>
        </p:nvSpPr>
        <p:spPr/>
        <p:txBody>
          <a:bodyPr/>
          <a:lstStyle/>
          <a:p>
            <a:r>
              <a:rPr lang="fr-FR" dirty="0"/>
              <a:t>Les </a:t>
            </a:r>
            <a:r>
              <a:rPr lang="fr-FR" dirty="0" err="1"/>
              <a:t>pickers</a:t>
            </a:r>
            <a:r>
              <a:rPr lang="fr-FR" dirty="0"/>
              <a:t> utilisent des fragments</a:t>
            </a:r>
          </a:p>
        </p:txBody>
      </p:sp>
      <p:pic>
        <p:nvPicPr>
          <p:cNvPr id="4" name="Google Shape;870;p142">
            <a:extLst>
              <a:ext uri="{FF2B5EF4-FFF2-40B4-BE49-F238E27FC236}">
                <a16:creationId xmlns:a16="http://schemas.microsoft.com/office/drawing/2014/main" id="{CD35CD5F-69B0-7C5F-67BD-8D67B4207AA6}"/>
              </a:ext>
            </a:extLst>
          </p:cNvPr>
          <p:cNvPicPr preferRelativeResize="0"/>
          <p:nvPr/>
        </p:nvPicPr>
        <p:blipFill>
          <a:blip r:embed="rId4">
            <a:alphaModFix/>
          </a:blip>
          <a:stretch>
            <a:fillRect/>
          </a:stretch>
        </p:blipFill>
        <p:spPr>
          <a:xfrm>
            <a:off x="720000" y="3284260"/>
            <a:ext cx="4238625" cy="2847975"/>
          </a:xfrm>
          <a:prstGeom prst="rect">
            <a:avLst/>
          </a:prstGeom>
          <a:noFill/>
          <a:ln>
            <a:noFill/>
          </a:ln>
        </p:spPr>
      </p:pic>
      <p:pic>
        <p:nvPicPr>
          <p:cNvPr id="8" name="Google Shape;878;p143">
            <a:extLst>
              <a:ext uri="{FF2B5EF4-FFF2-40B4-BE49-F238E27FC236}">
                <a16:creationId xmlns:a16="http://schemas.microsoft.com/office/drawing/2014/main" id="{6DC76D68-2E2C-131A-33BE-701EEB1D9127}"/>
              </a:ext>
            </a:extLst>
          </p:cNvPr>
          <p:cNvPicPr preferRelativeResize="0"/>
          <p:nvPr/>
        </p:nvPicPr>
        <p:blipFill>
          <a:blip r:embed="rId5">
            <a:alphaModFix/>
          </a:blip>
          <a:stretch>
            <a:fillRect/>
          </a:stretch>
        </p:blipFill>
        <p:spPr>
          <a:xfrm>
            <a:off x="7637376" y="2817535"/>
            <a:ext cx="2438400" cy="3314700"/>
          </a:xfrm>
          <a:prstGeom prst="rect">
            <a:avLst/>
          </a:prstGeom>
          <a:noFill/>
          <a:ln>
            <a:noFill/>
          </a:ln>
        </p:spPr>
      </p:pic>
    </p:spTree>
    <p:extLst>
      <p:ext uri="{BB962C8B-B14F-4D97-AF65-F5344CB8AC3E}">
        <p14:creationId xmlns:p14="http://schemas.microsoft.com/office/powerpoint/2010/main" val="10016718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err="1"/>
              <a:t>Pickers</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marL="171450" lvl="0" indent="-171450" algn="l" rtl="0">
              <a:lnSpc>
                <a:spcPct val="200000"/>
              </a:lnSpc>
              <a:spcBef>
                <a:spcPts val="0"/>
              </a:spcBef>
              <a:spcAft>
                <a:spcPts val="0"/>
              </a:spcAft>
              <a:buFont typeface="Arial" panose="020B0604020202020204" pitchFamily="34" charset="0"/>
              <a:buChar char="•"/>
            </a:pPr>
            <a:r>
              <a:rPr lang="fr-FR" dirty="0">
                <a:solidFill>
                  <a:schemeClr val="tx1"/>
                </a:solidFill>
              </a:rPr>
              <a:t>Un fragment est comme une mini-activité au sein d'une activité ;</a:t>
            </a:r>
          </a:p>
          <a:p>
            <a:pPr marL="628650" lvl="1" indent="-171450">
              <a:lnSpc>
                <a:spcPct val="200000"/>
              </a:lnSpc>
              <a:spcBef>
                <a:spcPts val="0"/>
              </a:spcBef>
              <a:buFont typeface="Arial" panose="020B0604020202020204" pitchFamily="34" charset="0"/>
              <a:buChar char="•"/>
            </a:pPr>
            <a:r>
              <a:rPr lang="fr-FR" dirty="0">
                <a:solidFill>
                  <a:schemeClr val="tx1"/>
                </a:solidFill>
              </a:rPr>
              <a:t>Gère son propre cycle de vie ;</a:t>
            </a:r>
          </a:p>
          <a:p>
            <a:pPr marL="628650" lvl="1" indent="-171450">
              <a:lnSpc>
                <a:spcPct val="200000"/>
              </a:lnSpc>
              <a:spcBef>
                <a:spcPts val="0"/>
              </a:spcBef>
              <a:buFont typeface="Arial" panose="020B0604020202020204" pitchFamily="34" charset="0"/>
              <a:buChar char="•"/>
            </a:pPr>
            <a:r>
              <a:rPr lang="fr-FR" dirty="0">
                <a:solidFill>
                  <a:schemeClr val="tx1"/>
                </a:solidFill>
              </a:rPr>
              <a:t>Reçoit ses propres événements d'entrée.</a:t>
            </a:r>
          </a:p>
          <a:p>
            <a:pPr marL="171450" lvl="0" indent="-171450" algn="l" rtl="0">
              <a:lnSpc>
                <a:spcPct val="200000"/>
              </a:lnSpc>
              <a:spcBef>
                <a:spcPts val="0"/>
              </a:spcBef>
              <a:spcAft>
                <a:spcPts val="0"/>
              </a:spcAft>
              <a:buFont typeface="Arial" panose="020B0604020202020204" pitchFamily="34" charset="0"/>
              <a:buChar char="•"/>
            </a:pPr>
            <a:r>
              <a:rPr lang="fr-FR" dirty="0">
                <a:solidFill>
                  <a:schemeClr val="tx1"/>
                </a:solidFill>
              </a:rPr>
              <a:t>Peut être ajouté ou supprimé pendant l'exécution de l'activité mère ;</a:t>
            </a:r>
          </a:p>
          <a:p>
            <a:pPr marL="171450" lvl="0" indent="-171450" algn="l" rtl="0">
              <a:lnSpc>
                <a:spcPct val="200000"/>
              </a:lnSpc>
              <a:spcBef>
                <a:spcPts val="0"/>
              </a:spcBef>
              <a:spcAft>
                <a:spcPts val="0"/>
              </a:spcAft>
              <a:buFont typeface="Arial" panose="020B0604020202020204" pitchFamily="34" charset="0"/>
              <a:buChar char="•"/>
            </a:pPr>
            <a:r>
              <a:rPr lang="fr-FR" dirty="0">
                <a:solidFill>
                  <a:schemeClr val="tx1"/>
                </a:solidFill>
              </a:rPr>
              <a:t>Plusieurs fragments peuvent être combinés dans une seule activité ;</a:t>
            </a:r>
          </a:p>
          <a:p>
            <a:pPr marL="171450" lvl="0" indent="-171450" algn="l" rtl="0">
              <a:lnSpc>
                <a:spcPct val="200000"/>
              </a:lnSpc>
              <a:spcBef>
                <a:spcPts val="0"/>
              </a:spcBef>
              <a:spcAft>
                <a:spcPts val="0"/>
              </a:spcAft>
              <a:buFont typeface="Arial" panose="020B0604020202020204" pitchFamily="34" charset="0"/>
              <a:buChar char="•"/>
            </a:pPr>
            <a:r>
              <a:rPr lang="fr-FR" dirty="0">
                <a:solidFill>
                  <a:schemeClr val="tx1"/>
                </a:solidFill>
              </a:rPr>
              <a:t>Peut être réutilisé dans plus d'une activité.</a:t>
            </a:r>
          </a:p>
          <a:p>
            <a:pPr lvl="0" algn="l" rtl="0">
              <a:lnSpc>
                <a:spcPct val="200000"/>
              </a:lnSpc>
              <a:spcBef>
                <a:spcPts val="0"/>
              </a:spcBef>
              <a:spcAft>
                <a:spcPts val="0"/>
              </a:spcAft>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Introduction aux fragments</a:t>
            </a:r>
          </a:p>
        </p:txBody>
      </p:sp>
      <p:sp>
        <p:nvSpPr>
          <p:cNvPr id="6" name="Content Placeholder 5">
            <a:extLst>
              <a:ext uri="{FF2B5EF4-FFF2-40B4-BE49-F238E27FC236}">
                <a16:creationId xmlns:a16="http://schemas.microsoft.com/office/drawing/2014/main" id="{011BEB11-AD8E-2FE3-B2BF-FA25CCBC61EF}"/>
              </a:ext>
            </a:extLst>
          </p:cNvPr>
          <p:cNvSpPr>
            <a:spLocks noGrp="1"/>
          </p:cNvSpPr>
          <p:nvPr>
            <p:ph sz="quarter" idx="14"/>
          </p:nvPr>
        </p:nvSpPr>
        <p:spPr/>
        <p:txBody>
          <a:bodyPr/>
          <a:lstStyle/>
          <a:p>
            <a:pPr marL="228600" indent="-228600">
              <a:lnSpc>
                <a:spcPct val="150000"/>
              </a:lnSpc>
              <a:buFont typeface="+mj-lt"/>
              <a:buAutoNum type="arabicPeriod"/>
            </a:pPr>
            <a:r>
              <a:rPr lang="fr-FR" dirty="0">
                <a:solidFill>
                  <a:schemeClr val="tx1"/>
                </a:solidFill>
              </a:rPr>
              <a:t>Ajouter un fragment vierge qui étend </a:t>
            </a:r>
            <a:r>
              <a:rPr lang="fr-FR" b="1" dirty="0" err="1">
                <a:solidFill>
                  <a:schemeClr val="tx1"/>
                </a:solidFill>
              </a:rPr>
              <a:t>DialogFragment</a:t>
            </a:r>
            <a:r>
              <a:rPr lang="fr-FR" dirty="0">
                <a:solidFill>
                  <a:schemeClr val="tx1"/>
                </a:solidFill>
              </a:rPr>
              <a:t> et implémente </a:t>
            </a:r>
            <a:r>
              <a:rPr lang="fr-FR" b="1" dirty="0" err="1">
                <a:solidFill>
                  <a:schemeClr val="tx1"/>
                </a:solidFill>
              </a:rPr>
              <a:t>DatePickerDialog.OnDateSetListener</a:t>
            </a:r>
            <a:r>
              <a:rPr lang="fr-FR" b="1" dirty="0">
                <a:solidFill>
                  <a:schemeClr val="tx1"/>
                </a:solidFill>
              </a:rPr>
              <a:t> </a:t>
            </a:r>
            <a:r>
              <a:rPr lang="fr-FR" dirty="0">
                <a:solidFill>
                  <a:schemeClr val="tx1"/>
                </a:solidFill>
              </a:rPr>
              <a:t>;</a:t>
            </a:r>
          </a:p>
          <a:p>
            <a:pPr marL="228600" indent="-228600">
              <a:lnSpc>
                <a:spcPct val="150000"/>
              </a:lnSpc>
              <a:buFont typeface="+mj-lt"/>
              <a:buAutoNum type="arabicPeriod"/>
            </a:pPr>
            <a:r>
              <a:rPr lang="fr-FR" dirty="0">
                <a:solidFill>
                  <a:schemeClr val="tx1"/>
                </a:solidFill>
              </a:rPr>
              <a:t>Dans </a:t>
            </a:r>
            <a:r>
              <a:rPr lang="fr-FR" b="1" dirty="0" err="1">
                <a:solidFill>
                  <a:schemeClr val="tx1"/>
                </a:solidFill>
              </a:rPr>
              <a:t>onCreateDialog</a:t>
            </a:r>
            <a:r>
              <a:rPr lang="fr-FR" b="1" dirty="0">
                <a:solidFill>
                  <a:schemeClr val="tx1"/>
                </a:solidFill>
              </a:rPr>
              <a:t>()</a:t>
            </a:r>
            <a:r>
              <a:rPr lang="fr-FR" dirty="0">
                <a:solidFill>
                  <a:schemeClr val="tx1"/>
                </a:solidFill>
              </a:rPr>
              <a:t>, initialiser la date et retourner le dialogue ;</a:t>
            </a:r>
          </a:p>
          <a:p>
            <a:pPr marL="228600" indent="-228600">
              <a:lnSpc>
                <a:spcPct val="150000"/>
              </a:lnSpc>
              <a:buFont typeface="+mj-lt"/>
              <a:buAutoNum type="arabicPeriod"/>
            </a:pPr>
            <a:r>
              <a:rPr lang="fr-FR" dirty="0">
                <a:solidFill>
                  <a:schemeClr val="tx1"/>
                </a:solidFill>
              </a:rPr>
              <a:t>Dans </a:t>
            </a:r>
            <a:r>
              <a:rPr lang="fr-FR" b="1" dirty="0" err="1">
                <a:solidFill>
                  <a:schemeClr val="tx1"/>
                </a:solidFill>
              </a:rPr>
              <a:t>onDateSet</a:t>
            </a:r>
            <a:r>
              <a:rPr lang="fr-FR" b="1" dirty="0">
                <a:solidFill>
                  <a:schemeClr val="tx1"/>
                </a:solidFill>
              </a:rPr>
              <a:t>(), </a:t>
            </a:r>
            <a:r>
              <a:rPr lang="fr-FR" dirty="0">
                <a:solidFill>
                  <a:schemeClr val="tx1"/>
                </a:solidFill>
              </a:rPr>
              <a:t>manipuler la date ;</a:t>
            </a:r>
          </a:p>
          <a:p>
            <a:pPr marL="228600" indent="-228600">
              <a:lnSpc>
                <a:spcPct val="150000"/>
              </a:lnSpc>
              <a:buFont typeface="+mj-lt"/>
              <a:buAutoNum type="arabicPeriod"/>
            </a:pPr>
            <a:r>
              <a:rPr lang="fr-FR" dirty="0">
                <a:solidFill>
                  <a:schemeClr val="tx1"/>
                </a:solidFill>
              </a:rPr>
              <a:t>Dans Activity, afficher le sélecteur et ajouter une méthode pour utiliser la date.</a:t>
            </a:r>
          </a:p>
          <a:p>
            <a:pPr marL="228600" indent="-228600">
              <a:lnSpc>
                <a:spcPct val="150000"/>
              </a:lnSpc>
              <a:buFont typeface="+mj-lt"/>
              <a:buAutoNum type="arabicPeriod"/>
            </a:pPr>
            <a:endParaRPr lang="fr-FR" dirty="0">
              <a:solidFill>
                <a:schemeClr val="tx1"/>
              </a:solidFill>
            </a:endParaRPr>
          </a:p>
          <a:p>
            <a:pPr marL="228600" indent="-228600">
              <a:lnSpc>
                <a:spcPct val="150000"/>
              </a:lnSpc>
              <a:buFont typeface="+mj-lt"/>
              <a:buAutoNum type="arabicPeriod"/>
            </a:pPr>
            <a:endParaRPr lang="fr-FR" dirty="0">
              <a:solidFill>
                <a:schemeClr val="tx1"/>
              </a:solidFill>
            </a:endParaRPr>
          </a:p>
        </p:txBody>
      </p:sp>
      <p:sp>
        <p:nvSpPr>
          <p:cNvPr id="7" name="Content Placeholder 6">
            <a:extLst>
              <a:ext uri="{FF2B5EF4-FFF2-40B4-BE49-F238E27FC236}">
                <a16:creationId xmlns:a16="http://schemas.microsoft.com/office/drawing/2014/main" id="{FB5B1F4C-2307-9B50-7A28-1724D1CC4B4C}"/>
              </a:ext>
            </a:extLst>
          </p:cNvPr>
          <p:cNvSpPr>
            <a:spLocks noGrp="1"/>
          </p:cNvSpPr>
          <p:nvPr>
            <p:ph sz="quarter" idx="15"/>
          </p:nvPr>
        </p:nvSpPr>
        <p:spPr/>
        <p:txBody>
          <a:bodyPr/>
          <a:lstStyle/>
          <a:p>
            <a:r>
              <a:rPr lang="fr-FR" dirty="0"/>
              <a:t>Création d'un dialogue de sélection de date</a:t>
            </a:r>
          </a:p>
        </p:txBody>
      </p:sp>
    </p:spTree>
    <p:extLst>
      <p:ext uri="{BB962C8B-B14F-4D97-AF65-F5344CB8AC3E}">
        <p14:creationId xmlns:p14="http://schemas.microsoft.com/office/powerpoint/2010/main" val="2143132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 </a:t>
            </a:r>
            <a:r>
              <a:rPr lang="fr-FR" dirty="0" err="1"/>
              <a:t>Pickers</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marL="228600" lvl="0" indent="-228600" algn="l" rtl="0">
              <a:lnSpc>
                <a:spcPct val="200000"/>
              </a:lnSpc>
              <a:spcBef>
                <a:spcPts val="0"/>
              </a:spcBef>
              <a:spcAft>
                <a:spcPts val="0"/>
              </a:spcAft>
              <a:buFont typeface="+mj-lt"/>
              <a:buAutoNum type="arabicPeriod"/>
            </a:pPr>
            <a:r>
              <a:rPr lang="fr-FR" dirty="0">
                <a:solidFill>
                  <a:schemeClr val="tx1"/>
                </a:solidFill>
              </a:rPr>
              <a:t>Ajouter un fragment vierge qui étend </a:t>
            </a:r>
            <a:r>
              <a:rPr lang="fr-FR" b="1" dirty="0" err="1">
                <a:solidFill>
                  <a:schemeClr val="tx1"/>
                </a:solidFill>
              </a:rPr>
              <a:t>DialogFragment</a:t>
            </a:r>
            <a:r>
              <a:rPr lang="fr-FR" dirty="0">
                <a:solidFill>
                  <a:schemeClr val="tx1"/>
                </a:solidFill>
              </a:rPr>
              <a:t> et implémente </a:t>
            </a:r>
            <a:r>
              <a:rPr lang="fr-FR" b="1" dirty="0" err="1">
                <a:solidFill>
                  <a:schemeClr val="tx1"/>
                </a:solidFill>
              </a:rPr>
              <a:t>TimePickerDialog.OnTimeSetListener</a:t>
            </a:r>
            <a:r>
              <a:rPr lang="fr-FR" b="1" dirty="0">
                <a:solidFill>
                  <a:schemeClr val="tx1"/>
                </a:solidFill>
              </a:rPr>
              <a:t> </a:t>
            </a:r>
            <a:r>
              <a:rPr lang="fr-FR" dirty="0">
                <a:solidFill>
                  <a:schemeClr val="tx1"/>
                </a:solidFill>
              </a:rPr>
              <a:t>;</a:t>
            </a:r>
          </a:p>
          <a:p>
            <a:pPr marL="228600" lvl="0" indent="-228600" algn="l" rtl="0">
              <a:lnSpc>
                <a:spcPct val="200000"/>
              </a:lnSpc>
              <a:spcBef>
                <a:spcPts val="0"/>
              </a:spcBef>
              <a:spcAft>
                <a:spcPts val="0"/>
              </a:spcAft>
              <a:buFont typeface="+mj-lt"/>
              <a:buAutoNum type="arabicPeriod"/>
            </a:pPr>
            <a:r>
              <a:rPr lang="fr-FR" dirty="0">
                <a:solidFill>
                  <a:schemeClr val="tx1"/>
                </a:solidFill>
              </a:rPr>
              <a:t>Dans </a:t>
            </a:r>
            <a:r>
              <a:rPr lang="fr-FR" b="1" dirty="0" err="1">
                <a:solidFill>
                  <a:schemeClr val="tx1"/>
                </a:solidFill>
              </a:rPr>
              <a:t>onCreateDialog</a:t>
            </a:r>
            <a:r>
              <a:rPr lang="fr-FR" b="1" dirty="0">
                <a:solidFill>
                  <a:schemeClr val="tx1"/>
                </a:solidFill>
              </a:rPr>
              <a:t>()</a:t>
            </a:r>
            <a:r>
              <a:rPr lang="fr-FR" dirty="0">
                <a:solidFill>
                  <a:schemeClr val="tx1"/>
                </a:solidFill>
              </a:rPr>
              <a:t>, initialiser l'heure et retourner le dialogue ;</a:t>
            </a:r>
          </a:p>
          <a:p>
            <a:pPr marL="228600" lvl="0" indent="-228600" algn="l" rtl="0">
              <a:lnSpc>
                <a:spcPct val="200000"/>
              </a:lnSpc>
              <a:spcBef>
                <a:spcPts val="0"/>
              </a:spcBef>
              <a:spcAft>
                <a:spcPts val="0"/>
              </a:spcAft>
              <a:buFont typeface="+mj-lt"/>
              <a:buAutoNum type="arabicPeriod"/>
            </a:pPr>
            <a:r>
              <a:rPr lang="fr-FR" dirty="0">
                <a:solidFill>
                  <a:schemeClr val="tx1"/>
                </a:solidFill>
              </a:rPr>
              <a:t>Dans </a:t>
            </a:r>
            <a:r>
              <a:rPr lang="fr-FR" b="1" dirty="0" err="1">
                <a:solidFill>
                  <a:schemeClr val="tx1"/>
                </a:solidFill>
              </a:rPr>
              <a:t>onTimeSet</a:t>
            </a:r>
            <a:r>
              <a:rPr lang="fr-FR" b="1" dirty="0">
                <a:solidFill>
                  <a:schemeClr val="tx1"/>
                </a:solidFill>
              </a:rPr>
              <a:t>(),</a:t>
            </a:r>
            <a:r>
              <a:rPr lang="fr-FR" dirty="0">
                <a:solidFill>
                  <a:schemeClr val="tx1"/>
                </a:solidFill>
              </a:rPr>
              <a:t> gérer l'heure ;</a:t>
            </a:r>
          </a:p>
          <a:p>
            <a:pPr marL="228600" lvl="0" indent="-228600" algn="l" rtl="0">
              <a:lnSpc>
                <a:spcPct val="200000"/>
              </a:lnSpc>
              <a:spcBef>
                <a:spcPts val="0"/>
              </a:spcBef>
              <a:spcAft>
                <a:spcPts val="0"/>
              </a:spcAft>
              <a:buFont typeface="+mj-lt"/>
              <a:buAutoNum type="arabicPeriod"/>
            </a:pPr>
            <a:r>
              <a:rPr lang="fr-FR" dirty="0">
                <a:solidFill>
                  <a:schemeClr val="tx1"/>
                </a:solidFill>
              </a:rPr>
              <a:t>Dans l'activité, afficher le sélecteur et ajouter une méthode pour utiliser le temps.</a:t>
            </a:r>
          </a:p>
          <a:p>
            <a:pPr marL="228600" lvl="0" indent="-228600" algn="l" rtl="0">
              <a:lnSpc>
                <a:spcPct val="200000"/>
              </a:lnSpc>
              <a:spcBef>
                <a:spcPts val="0"/>
              </a:spcBef>
              <a:spcAft>
                <a:spcPts val="0"/>
              </a:spcAft>
              <a:buFont typeface="+mj-lt"/>
              <a:buAutoNum type="arabicPeriod"/>
            </a:pPr>
            <a:endParaRPr lang="fr-FR" dirty="0"/>
          </a:p>
          <a:p>
            <a:pPr marL="228600" lvl="0" indent="-228600" algn="l" rtl="0">
              <a:lnSpc>
                <a:spcPct val="200000"/>
              </a:lnSpc>
              <a:spcBef>
                <a:spcPts val="0"/>
              </a:spcBef>
              <a:spcAft>
                <a:spcPts val="0"/>
              </a:spcAft>
              <a:buFont typeface="+mj-lt"/>
              <a:buAutoNum type="arabicPeriod"/>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Création d'une boîte de dialogue de sélection de l'heure</a:t>
            </a:r>
          </a:p>
        </p:txBody>
      </p:sp>
    </p:spTree>
    <p:extLst>
      <p:ext uri="{BB962C8B-B14F-4D97-AF65-F5344CB8AC3E}">
        <p14:creationId xmlns:p14="http://schemas.microsoft.com/office/powerpoint/2010/main" val="22131677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5716B6E-FDF9-48C3-A32D-D8D5D749A6E1}"/>
              </a:ext>
            </a:extLst>
          </p:cNvPr>
          <p:cNvSpPr>
            <a:spLocks noGrp="1"/>
          </p:cNvSpPr>
          <p:nvPr>
            <p:ph type="body" sz="quarter" idx="12"/>
          </p:nvPr>
        </p:nvSpPr>
        <p:spPr/>
        <p:txBody>
          <a:bodyPr/>
          <a:lstStyle/>
          <a:p>
            <a:r>
              <a:rPr lang="fr-FR" dirty="0"/>
              <a:t>CHAPITRE 1</a:t>
            </a:r>
          </a:p>
        </p:txBody>
      </p:sp>
      <p:sp>
        <p:nvSpPr>
          <p:cNvPr id="6" name="Espace réservé du texte 5">
            <a:extLst>
              <a:ext uri="{FF2B5EF4-FFF2-40B4-BE49-F238E27FC236}">
                <a16:creationId xmlns:a16="http://schemas.microsoft.com/office/drawing/2014/main" id="{B94F1B57-72DB-4F32-8E92-EE9A2A60FA31}"/>
              </a:ext>
            </a:extLst>
          </p:cNvPr>
          <p:cNvSpPr>
            <a:spLocks noGrp="1"/>
          </p:cNvSpPr>
          <p:nvPr>
            <p:ph type="body" sz="quarter" idx="13"/>
          </p:nvPr>
        </p:nvSpPr>
        <p:spPr/>
        <p:txBody>
          <a:bodyPr/>
          <a:lstStyle/>
          <a:p>
            <a:r>
              <a:rPr lang="fr-FR" dirty="0">
                <a:latin typeface="Calibri" panose="020F0502020204030204" pitchFamily="34" charset="0"/>
              </a:rPr>
              <a:t>Implémenter des éléments graphiques</a:t>
            </a:r>
          </a:p>
        </p:txBody>
      </p:sp>
      <p:sp>
        <p:nvSpPr>
          <p:cNvPr id="7" name="Espace réservé du texte 6">
            <a:extLst>
              <a:ext uri="{FF2B5EF4-FFF2-40B4-BE49-F238E27FC236}">
                <a16:creationId xmlns:a16="http://schemas.microsoft.com/office/drawing/2014/main" id="{314AACFB-8AE0-473A-B258-F7A4BCB1F6CC}"/>
              </a:ext>
            </a:extLst>
          </p:cNvPr>
          <p:cNvSpPr>
            <a:spLocks noGrp="1"/>
          </p:cNvSpPr>
          <p:nvPr>
            <p:ph type="body" sz="quarter" idx="14"/>
          </p:nvPr>
        </p:nvSpPr>
        <p:spPr/>
        <p:txBody>
          <a:bodyPr/>
          <a:lstStyle/>
          <a:p>
            <a:r>
              <a:rPr lang="fr-FR" sz="1200" dirty="0">
                <a:latin typeface="Calibri" panose="020F0502020204030204" pitchFamily="34" charset="0"/>
              </a:rPr>
              <a:t>Définition des Widgets </a:t>
            </a:r>
          </a:p>
          <a:p>
            <a:r>
              <a:rPr lang="fr-FR" sz="1200" b="1" dirty="0">
                <a:solidFill>
                  <a:srgbClr val="007842"/>
                </a:solidFill>
                <a:latin typeface="Calibri" panose="020F0502020204030204" pitchFamily="34" charset="0"/>
              </a:rPr>
              <a:t>Présentation des Widgets avancés </a:t>
            </a:r>
          </a:p>
          <a:p>
            <a:endParaRPr lang="fr-FR" sz="1200" dirty="0">
              <a:latin typeface="Calibri" panose="020F0502020204030204" pitchFamily="34" charset="0"/>
              <a:ea typeface="Liberation Sans Narrow"/>
              <a:cs typeface="Liberation Sans Narrow"/>
            </a:endParaRPr>
          </a:p>
        </p:txBody>
      </p:sp>
    </p:spTree>
    <p:extLst>
      <p:ext uri="{BB962C8B-B14F-4D97-AF65-F5344CB8AC3E}">
        <p14:creationId xmlns:p14="http://schemas.microsoft.com/office/powerpoint/2010/main" val="2581671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pPr algn="l">
              <a:lnSpc>
                <a:spcPct val="200000"/>
              </a:lnSpc>
              <a:spcBef>
                <a:spcPts val="0"/>
              </a:spcBef>
            </a:pPr>
            <a:r>
              <a:rPr lang="fr-FR" dirty="0">
                <a:solidFill>
                  <a:schemeClr val="tx1"/>
                </a:solidFill>
              </a:rPr>
              <a:t>Les </a:t>
            </a:r>
            <a:r>
              <a:rPr lang="fr-FR" dirty="0" err="1">
                <a:solidFill>
                  <a:schemeClr val="tx1"/>
                </a:solidFill>
              </a:rPr>
              <a:t>ListViews</a:t>
            </a:r>
            <a:r>
              <a:rPr lang="fr-FR" dirty="0">
                <a:solidFill>
                  <a:schemeClr val="tx1"/>
                </a:solidFill>
              </a:rPr>
              <a:t> sont comme toutes les autres listes où nous avons une série d'éléments alignés de manière verticale. Dans Android, ces listes sont utilisées de nombreuses façons, généralement comme des menus pour accéder à différents écrans.</a:t>
            </a:r>
            <a:endParaRPr lang="fr-MA" dirty="0">
              <a:solidFill>
                <a:schemeClr val="tx1"/>
              </a:solidFill>
            </a:endParaRPr>
          </a:p>
          <a:p>
            <a:pPr marL="228600" lvl="0" indent="-228600" algn="l" rtl="0">
              <a:lnSpc>
                <a:spcPct val="200000"/>
              </a:lnSpc>
              <a:spcBef>
                <a:spcPts val="0"/>
              </a:spcBef>
              <a:spcAft>
                <a:spcPts val="0"/>
              </a:spcAft>
              <a:buFont typeface="+mj-lt"/>
              <a:buAutoNum type="arabicPeriod"/>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pic>
        <p:nvPicPr>
          <p:cNvPr id="4" name="Picture 2" descr="Dans cet exemple, la méthode « getView » a été appelée sur les sept lignes visibles, mais pas sur les autres lignes de la liste">
            <a:extLst>
              <a:ext uri="{FF2B5EF4-FFF2-40B4-BE49-F238E27FC236}">
                <a16:creationId xmlns:a16="http://schemas.microsoft.com/office/drawing/2014/main" id="{D13EA13B-46DA-5835-31E9-C03F9D18E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685" y="2777269"/>
            <a:ext cx="2527802" cy="3672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10;&#10;Tune InList&#10;&#10;">
            <a:extLst>
              <a:ext uri="{FF2B5EF4-FFF2-40B4-BE49-F238E27FC236}">
                <a16:creationId xmlns:a16="http://schemas.microsoft.com/office/drawing/2014/main" id="{53B03AB5-1C8D-2648-7CA3-6798CEB10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273"/>
          <a:stretch/>
        </p:blipFill>
        <p:spPr bwMode="auto">
          <a:xfrm>
            <a:off x="4518890" y="2777269"/>
            <a:ext cx="2883501" cy="36873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taxibeat.com/wp-content/uploads/2012/09/01_Listview-en.png">
            <a:extLst>
              <a:ext uri="{FF2B5EF4-FFF2-40B4-BE49-F238E27FC236}">
                <a16:creationId xmlns:a16="http://schemas.microsoft.com/office/drawing/2014/main" id="{8AB59101-07C2-CD00-0ADC-DF24AECE8D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30"/>
          <a:stretch/>
        </p:blipFill>
        <p:spPr bwMode="auto">
          <a:xfrm>
            <a:off x="7673111" y="2777269"/>
            <a:ext cx="3104999" cy="368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28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dirty="0">
                <a:solidFill>
                  <a:schemeClr val="tx1"/>
                </a:solidFill>
              </a:rPr>
              <a:t>La gestion des listes se divise en deux parties distinctes : </a:t>
            </a:r>
          </a:p>
          <a:p>
            <a:pPr marL="285750" indent="-285750">
              <a:buFontTx/>
              <a:buChar char="-"/>
            </a:pPr>
            <a:r>
              <a:rPr lang="fr-FR" b="1" u="sng" dirty="0">
                <a:solidFill>
                  <a:schemeClr val="tx1"/>
                </a:solidFill>
              </a:rPr>
              <a:t>Adapter </a:t>
            </a:r>
            <a:r>
              <a:rPr lang="fr-FR" dirty="0">
                <a:solidFill>
                  <a:schemeClr val="tx1"/>
                </a:solidFill>
              </a:rPr>
              <a:t>: Les objets qui gèrent les donnée, On peut considérer un adaptateur comme un intermédiaire entre les données et la vue qui représente ces données ;</a:t>
            </a:r>
          </a:p>
          <a:p>
            <a:pPr marL="285750" indent="-285750">
              <a:buFontTx/>
              <a:buChar char="-"/>
            </a:pPr>
            <a:r>
              <a:rPr lang="fr-FR" b="1" u="sng" dirty="0" err="1">
                <a:solidFill>
                  <a:schemeClr val="tx1"/>
                </a:solidFill>
              </a:rPr>
              <a:t>AdapterView</a:t>
            </a:r>
            <a:r>
              <a:rPr lang="fr-FR" b="1" u="sng" dirty="0">
                <a:solidFill>
                  <a:schemeClr val="tx1"/>
                </a:solidFill>
              </a:rPr>
              <a:t> </a:t>
            </a:r>
            <a:r>
              <a:rPr lang="fr-FR" b="1" dirty="0">
                <a:solidFill>
                  <a:schemeClr val="tx1"/>
                </a:solidFill>
              </a:rPr>
              <a:t>: </a:t>
            </a:r>
            <a:r>
              <a:rPr lang="fr-FR" dirty="0">
                <a:solidFill>
                  <a:schemeClr val="tx1"/>
                </a:solidFill>
              </a:rPr>
              <a:t>gère l’affichage des données.</a:t>
            </a:r>
          </a:p>
          <a:p>
            <a:pPr marL="285750" indent="-285750">
              <a:buFontTx/>
              <a:buChar char="-"/>
            </a:pPr>
            <a:endParaRPr lang="fr-MA" dirty="0"/>
          </a:p>
          <a:p>
            <a:pPr lvl="0" algn="l" rtl="0">
              <a:lnSpc>
                <a:spcPct val="200000"/>
              </a:lnSpc>
              <a:spcBef>
                <a:spcPts val="0"/>
              </a:spcBef>
              <a:spcAft>
                <a:spcPts val="0"/>
              </a:spcAft>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pic>
        <p:nvPicPr>
          <p:cNvPr id="8" name="Picture 2" descr="Schéma du fonctionnement des « Adapter » et « AdapterView »">
            <a:extLst>
              <a:ext uri="{FF2B5EF4-FFF2-40B4-BE49-F238E27FC236}">
                <a16:creationId xmlns:a16="http://schemas.microsoft.com/office/drawing/2014/main" id="{01288E61-DBC3-5B73-98A2-4FBA17356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368"/>
          <a:stretch/>
        </p:blipFill>
        <p:spPr bwMode="auto">
          <a:xfrm>
            <a:off x="1980493" y="2863775"/>
            <a:ext cx="7676855" cy="360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67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49E2-4586-EA9B-9D5F-4DC659532708}"/>
              </a:ext>
            </a:extLst>
          </p:cNvPr>
          <p:cNvSpPr>
            <a:spLocks noGrp="1"/>
          </p:cNvSpPr>
          <p:nvPr>
            <p:ph type="title"/>
          </p:nvPr>
        </p:nvSpPr>
        <p:spPr/>
        <p:txBody>
          <a:bodyPr/>
          <a:lstStyle/>
          <a:p>
            <a:r>
              <a:rPr lang="fr-FR" dirty="0">
                <a:latin typeface="Calibri" panose="020F0502020204030204" pitchFamily="34" charset="0"/>
              </a:rPr>
              <a:t>Implémenter des éléments graphiques</a:t>
            </a:r>
          </a:p>
        </p:txBody>
      </p:sp>
      <p:sp>
        <p:nvSpPr>
          <p:cNvPr id="3" name="Text Placeholder 2">
            <a:extLst>
              <a:ext uri="{FF2B5EF4-FFF2-40B4-BE49-F238E27FC236}">
                <a16:creationId xmlns:a16="http://schemas.microsoft.com/office/drawing/2014/main" id="{8DDC1AA8-8ED3-DF5C-D5B4-B507B7AEFE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1A1C094A-A878-56D0-84C9-706B14BE4925}"/>
              </a:ext>
            </a:extLst>
          </p:cNvPr>
          <p:cNvSpPr>
            <a:spLocks noGrp="1"/>
          </p:cNvSpPr>
          <p:nvPr>
            <p:ph sz="quarter" idx="12"/>
          </p:nvPr>
        </p:nvSpPr>
        <p:spPr/>
        <p:txBody>
          <a:bodyPr/>
          <a:lstStyle/>
          <a:p>
            <a:pPr marL="171450" indent="-171450">
              <a:buFont typeface="Arial" panose="020B0604020202020204" pitchFamily="34" charset="0"/>
              <a:buChar char="•"/>
            </a:pPr>
            <a:r>
              <a:rPr lang="fr-FR" sz="1200" dirty="0"/>
              <a:t>Une application mobile est composée de plusieurs écrans (</a:t>
            </a:r>
            <a:r>
              <a:rPr lang="fr-FR" sz="1200" b="1" dirty="0">
                <a:solidFill>
                  <a:srgbClr val="007842"/>
                </a:solidFill>
              </a:rPr>
              <a:t>Screen</a:t>
            </a:r>
            <a:r>
              <a:rPr lang="fr-FR" sz="1200" dirty="0"/>
              <a:t>), chaque écran est composé de plusieurs </a:t>
            </a:r>
            <a:r>
              <a:rPr lang="fr-FR" sz="1200" b="1" dirty="0" err="1">
                <a:solidFill>
                  <a:srgbClr val="007842"/>
                </a:solidFill>
              </a:rPr>
              <a:t>View</a:t>
            </a:r>
            <a:r>
              <a:rPr lang="fr-FR" dirty="0"/>
              <a:t> ;</a:t>
            </a:r>
            <a:endParaRPr lang="fr-FR" sz="1200" dirty="0"/>
          </a:p>
          <a:p>
            <a:pPr marL="171450" indent="-171450">
              <a:buFont typeface="Arial" panose="020B0604020202020204" pitchFamily="34" charset="0"/>
              <a:buChar char="•"/>
            </a:pPr>
            <a:r>
              <a:rPr lang="fr-FR" sz="1200" dirty="0"/>
              <a:t>Une </a:t>
            </a:r>
            <a:r>
              <a:rPr lang="fr-FR" b="1" dirty="0" err="1">
                <a:solidFill>
                  <a:srgbClr val="007842"/>
                </a:solidFill>
              </a:rPr>
              <a:t>V</a:t>
            </a:r>
            <a:r>
              <a:rPr lang="fr-FR" sz="1200" b="1" dirty="0" err="1">
                <a:solidFill>
                  <a:srgbClr val="007842"/>
                </a:solidFill>
              </a:rPr>
              <a:t>iew</a:t>
            </a:r>
            <a:r>
              <a:rPr lang="fr-FR" sz="1200" dirty="0"/>
              <a:t> peut être un </a:t>
            </a:r>
            <a:r>
              <a:rPr lang="fr-FR" b="1" dirty="0" err="1">
                <a:solidFill>
                  <a:srgbClr val="007842"/>
                </a:solidFill>
              </a:rPr>
              <a:t>W</a:t>
            </a:r>
            <a:r>
              <a:rPr lang="fr-FR" sz="1200" b="1" dirty="0" err="1">
                <a:solidFill>
                  <a:srgbClr val="007842"/>
                </a:solidFill>
              </a:rPr>
              <a:t>idght</a:t>
            </a:r>
            <a:r>
              <a:rPr lang="fr-FR" sz="1200" dirty="0"/>
              <a:t> ou un </a:t>
            </a:r>
            <a:r>
              <a:rPr lang="fr-FR" sz="1200" b="1" dirty="0" err="1">
                <a:solidFill>
                  <a:srgbClr val="007842"/>
                </a:solidFill>
              </a:rPr>
              <a:t>Layout</a:t>
            </a:r>
            <a:r>
              <a:rPr lang="fr-FR" sz="1200" dirty="0"/>
              <a:t>.</a:t>
            </a:r>
          </a:p>
          <a:p>
            <a:pPr marL="171450" indent="-171450">
              <a:lnSpc>
                <a:spcPct val="150000"/>
              </a:lnSpc>
              <a:buFont typeface="Arial" panose="020B0604020202020204" pitchFamily="34" charset="0"/>
              <a:buChar char="•"/>
            </a:pPr>
            <a:endParaRPr lang="fr-FR" dirty="0"/>
          </a:p>
        </p:txBody>
      </p:sp>
      <p:sp>
        <p:nvSpPr>
          <p:cNvPr id="5" name="Content Placeholder 4">
            <a:extLst>
              <a:ext uri="{FF2B5EF4-FFF2-40B4-BE49-F238E27FC236}">
                <a16:creationId xmlns:a16="http://schemas.microsoft.com/office/drawing/2014/main" id="{91513C42-B4F5-B065-F354-606ED0BE27DC}"/>
              </a:ext>
            </a:extLst>
          </p:cNvPr>
          <p:cNvSpPr>
            <a:spLocks noGrp="1"/>
          </p:cNvSpPr>
          <p:nvPr>
            <p:ph sz="quarter" idx="13"/>
          </p:nvPr>
        </p:nvSpPr>
        <p:spPr/>
        <p:txBody>
          <a:bodyPr/>
          <a:lstStyle/>
          <a:p>
            <a:pPr>
              <a:lnSpc>
                <a:spcPct val="115000"/>
              </a:lnSpc>
              <a:spcAft>
                <a:spcPts val="1000"/>
              </a:spcAft>
            </a:pPr>
            <a:r>
              <a:rPr lang="fr-FR" altLang="ko-KR" dirty="0">
                <a:ln w="11430"/>
              </a:rPr>
              <a:t>Méta-modèle d’une application Android</a:t>
            </a:r>
            <a:endParaRPr lang="fr-MA" altLang="ko-KR" dirty="0">
              <a:ln w="11430"/>
            </a:endParaRPr>
          </a:p>
        </p:txBody>
      </p:sp>
      <p:pic>
        <p:nvPicPr>
          <p:cNvPr id="6" name="Picture 2" descr="RÃ©sultat de recherche d'images pour &quot;metamodel d'une application android&quot;">
            <a:extLst>
              <a:ext uri="{FF2B5EF4-FFF2-40B4-BE49-F238E27FC236}">
                <a16:creationId xmlns:a16="http://schemas.microsoft.com/office/drawing/2014/main" id="{A245FF7C-A2C0-69B6-5F0C-71B312635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163" y="2951328"/>
            <a:ext cx="809625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9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dirty="0">
                <a:solidFill>
                  <a:schemeClr val="tx1"/>
                </a:solidFill>
              </a:rPr>
              <a:t>Réalisation d’une liste simple se fait en 5 étapes :</a:t>
            </a:r>
          </a:p>
          <a:p>
            <a:endParaRPr lang="fr-FR" dirty="0">
              <a:solidFill>
                <a:schemeClr val="tx1"/>
              </a:solidFill>
            </a:endParaRPr>
          </a:p>
          <a:p>
            <a:pPr marL="342900" indent="-342900">
              <a:buFont typeface="+mj-lt"/>
              <a:buAutoNum type="arabicPeriod"/>
            </a:pPr>
            <a:r>
              <a:rPr lang="fr-FR" dirty="0">
                <a:solidFill>
                  <a:schemeClr val="tx1"/>
                </a:solidFill>
              </a:rPr>
              <a:t>Déclaration de la liste dans le fichier XML de </a:t>
            </a:r>
            <a:r>
              <a:rPr lang="fr-FR" dirty="0" err="1">
                <a:solidFill>
                  <a:schemeClr val="tx1"/>
                </a:solidFill>
              </a:rPr>
              <a:t>l’activity</a:t>
            </a:r>
            <a:r>
              <a:rPr lang="fr-FR" dirty="0">
                <a:solidFill>
                  <a:schemeClr val="tx1"/>
                </a:solidFill>
              </a:rPr>
              <a:t>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Créer la vue type : le </a:t>
            </a:r>
            <a:r>
              <a:rPr lang="fr-FR" dirty="0" err="1">
                <a:solidFill>
                  <a:schemeClr val="tx1"/>
                </a:solidFill>
              </a:rPr>
              <a:t>layout</a:t>
            </a:r>
            <a:r>
              <a:rPr lang="fr-FR" dirty="0">
                <a:solidFill>
                  <a:schemeClr val="tx1"/>
                </a:solidFill>
              </a:rPr>
              <a:t> qui va être utilisé par chaque ligne de la liste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Déclarer le tableau des données  qui va peupler les éléments de la liste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Instancier le « Adapter » qui va associer les données et les vues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Attribuer le « Adapter » à votre </a:t>
            </a:r>
            <a:r>
              <a:rPr lang="fr-FR" dirty="0" err="1">
                <a:solidFill>
                  <a:schemeClr val="tx1"/>
                </a:solidFill>
              </a:rPr>
              <a:t>ListView</a:t>
            </a:r>
            <a:r>
              <a:rPr lang="fr-FR" dirty="0">
                <a:solidFill>
                  <a:schemeClr val="tx1"/>
                </a:solidFill>
              </a:rPr>
              <a:t> crée.</a:t>
            </a:r>
          </a:p>
          <a:p>
            <a:r>
              <a:rPr lang="fr-FR" dirty="0">
                <a:solidFill>
                  <a:schemeClr val="tx1"/>
                </a:solidFill>
              </a:rPr>
              <a:t> </a:t>
            </a:r>
          </a:p>
          <a:p>
            <a:pPr marL="285750" indent="-285750">
              <a:buFontTx/>
              <a:buChar char="-"/>
            </a:pPr>
            <a:endParaRPr lang="fr-MA"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pic>
        <p:nvPicPr>
          <p:cNvPr id="4" name="Picture 2" descr="Une liste simple">
            <a:extLst>
              <a:ext uri="{FF2B5EF4-FFF2-40B4-BE49-F238E27FC236}">
                <a16:creationId xmlns:a16="http://schemas.microsoft.com/office/drawing/2014/main" id="{FB92CB68-4817-0522-3684-27FC02DF8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801" y="2984810"/>
            <a:ext cx="3333750" cy="1581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4184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1. Déclaration de la liste dans le fichier XML de </a:t>
            </a:r>
            <a:r>
              <a:rPr lang="fr-FR" b="1" dirty="0" err="1">
                <a:solidFill>
                  <a:schemeClr val="accent6">
                    <a:lumMod val="75000"/>
                  </a:schemeClr>
                </a:solidFill>
              </a:rPr>
              <a:t>l’activity</a:t>
            </a:r>
            <a:endParaRPr lang="fr-FR" b="1" dirty="0">
              <a:solidFill>
                <a:schemeClr val="accent6">
                  <a:lumMod val="75000"/>
                </a:schemeClr>
              </a:solidFill>
            </a:endParaRPr>
          </a:p>
          <a:p>
            <a:pPr fontAlgn="t"/>
            <a:r>
              <a:rPr lang="fr-FR" dirty="0">
                <a:solidFill>
                  <a:schemeClr val="tx1"/>
                </a:solidFill>
              </a:rPr>
              <a:t>Dans le fichier  : </a:t>
            </a:r>
            <a:r>
              <a:rPr lang="en-US" dirty="0">
                <a:solidFill>
                  <a:schemeClr val="tx1"/>
                </a:solidFill>
              </a:rPr>
              <a:t>/res/layout/main.xml , </a:t>
            </a:r>
            <a:r>
              <a:rPr lang="fr-FR" dirty="0">
                <a:solidFill>
                  <a:schemeClr val="tx1"/>
                </a:solidFill>
              </a:rPr>
              <a:t>il faut déclarer la liste comme suit </a:t>
            </a:r>
            <a:r>
              <a:rPr lang="en-US" dirty="0">
                <a:solidFill>
                  <a:schemeClr val="tx1"/>
                </a:solidFill>
              </a:rPr>
              <a:t>: </a:t>
            </a:r>
            <a:endParaRPr lang="en-US" sz="1050" dirty="0">
              <a:solidFill>
                <a:schemeClr val="tx1"/>
              </a:solidFill>
            </a:endParaRPr>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pPr marL="285750" indent="-285750">
              <a:buFontTx/>
              <a:buChar char="-"/>
            </a:pPr>
            <a:endParaRPr lang="fr-MA"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sp>
        <p:nvSpPr>
          <p:cNvPr id="6" name="Rectangle 5">
            <a:extLst>
              <a:ext uri="{FF2B5EF4-FFF2-40B4-BE49-F238E27FC236}">
                <a16:creationId xmlns:a16="http://schemas.microsoft.com/office/drawing/2014/main" id="{C43B474B-8C26-7B5E-2F87-FC38755230AC}"/>
              </a:ext>
            </a:extLst>
          </p:cNvPr>
          <p:cNvSpPr/>
          <p:nvPr/>
        </p:nvSpPr>
        <p:spPr>
          <a:xfrm>
            <a:off x="720000" y="2599337"/>
            <a:ext cx="893193" cy="276999"/>
          </a:xfrm>
          <a:prstGeom prst="rect">
            <a:avLst/>
          </a:prstGeom>
        </p:spPr>
        <p:txBody>
          <a:bodyPr wrap="none">
            <a:spAutoFit/>
          </a:bodyPr>
          <a:lstStyle/>
          <a:p>
            <a:r>
              <a:rPr lang="fr-FR" sz="1200" dirty="0"/>
              <a:t>Code XML :</a:t>
            </a:r>
            <a:endParaRPr lang="fr-MA" sz="1200" dirty="0"/>
          </a:p>
        </p:txBody>
      </p:sp>
      <p:sp>
        <p:nvSpPr>
          <p:cNvPr id="7" name="Rectangle 6">
            <a:extLst>
              <a:ext uri="{FF2B5EF4-FFF2-40B4-BE49-F238E27FC236}">
                <a16:creationId xmlns:a16="http://schemas.microsoft.com/office/drawing/2014/main" id="{DA2DE644-B378-0EDE-0BAA-7AAFA7651602}"/>
              </a:ext>
            </a:extLst>
          </p:cNvPr>
          <p:cNvSpPr/>
          <p:nvPr/>
        </p:nvSpPr>
        <p:spPr>
          <a:xfrm>
            <a:off x="970572" y="2933018"/>
            <a:ext cx="8569200" cy="34163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fontAlgn="t">
              <a:lnSpc>
                <a:spcPct val="150000"/>
              </a:lnSpc>
            </a:pPr>
            <a:r>
              <a:rPr lang="en-US" sz="1200" dirty="0"/>
              <a:t>&lt;LinearLayout xmlns:android="http://schemas.android.com/</a:t>
            </a:r>
            <a:r>
              <a:rPr lang="en-US" sz="1200" dirty="0" err="1"/>
              <a:t>apk</a:t>
            </a:r>
            <a:r>
              <a:rPr lang="en-US" sz="1200" dirty="0"/>
              <a:t>/res/android"</a:t>
            </a:r>
          </a:p>
          <a:p>
            <a:pPr fontAlgn="t">
              <a:lnSpc>
                <a:spcPct val="150000"/>
              </a:lnSpc>
            </a:pPr>
            <a:r>
              <a:rPr lang="en-US" sz="1200" dirty="0"/>
              <a:t>    android:layout_width="match_parent"</a:t>
            </a:r>
          </a:p>
          <a:p>
            <a:pPr fontAlgn="t">
              <a:lnSpc>
                <a:spcPct val="150000"/>
              </a:lnSpc>
            </a:pPr>
            <a:r>
              <a:rPr lang="en-US" sz="1200" dirty="0"/>
              <a:t>    android:layout_height="match_parent"</a:t>
            </a:r>
          </a:p>
          <a:p>
            <a:pPr fontAlgn="t">
              <a:lnSpc>
                <a:spcPct val="150000"/>
              </a:lnSpc>
            </a:pPr>
            <a:r>
              <a:rPr lang="en-US" sz="1200" dirty="0"/>
              <a:t>    android:orientation="vertical" &gt;</a:t>
            </a:r>
          </a:p>
          <a:p>
            <a:pPr fontAlgn="t">
              <a:lnSpc>
                <a:spcPct val="150000"/>
              </a:lnSpc>
            </a:pPr>
            <a:r>
              <a:rPr lang="en-US" sz="1200" dirty="0"/>
              <a:t> </a:t>
            </a:r>
          </a:p>
          <a:p>
            <a:pPr fontAlgn="t">
              <a:lnSpc>
                <a:spcPct val="150000"/>
              </a:lnSpc>
            </a:pPr>
            <a:r>
              <a:rPr lang="en-US" sz="1200" b="1" dirty="0"/>
              <a:t>         &lt;ListView</a:t>
            </a:r>
            <a:endParaRPr lang="en-US" sz="1200" dirty="0"/>
          </a:p>
          <a:p>
            <a:pPr fontAlgn="t">
              <a:lnSpc>
                <a:spcPct val="150000"/>
              </a:lnSpc>
            </a:pPr>
            <a:r>
              <a:rPr lang="en-US" sz="1200" b="1" dirty="0"/>
              <a:t>              </a:t>
            </a:r>
            <a:r>
              <a:rPr lang="en-US" sz="1200" b="1" dirty="0" err="1"/>
              <a:t>android:id</a:t>
            </a:r>
            <a:r>
              <a:rPr lang="en-US" sz="1200" b="1" dirty="0"/>
              <a:t>="@+id/list"</a:t>
            </a:r>
            <a:endParaRPr lang="en-US" sz="1200" dirty="0"/>
          </a:p>
          <a:p>
            <a:pPr fontAlgn="t">
              <a:lnSpc>
                <a:spcPct val="150000"/>
              </a:lnSpc>
            </a:pPr>
            <a:r>
              <a:rPr lang="en-US" sz="1200" b="1" dirty="0"/>
              <a:t>              android:layout_height="</a:t>
            </a:r>
            <a:r>
              <a:rPr lang="en-US" sz="1200" b="1" dirty="0" err="1"/>
              <a:t>wrap_content</a:t>
            </a:r>
            <a:r>
              <a:rPr lang="en-US" sz="1200" b="1" dirty="0"/>
              <a:t>"</a:t>
            </a:r>
            <a:endParaRPr lang="en-US" sz="1200" dirty="0"/>
          </a:p>
          <a:p>
            <a:pPr fontAlgn="t">
              <a:lnSpc>
                <a:spcPct val="150000"/>
              </a:lnSpc>
            </a:pPr>
            <a:r>
              <a:rPr lang="en-US" sz="1200" b="1" dirty="0"/>
              <a:t>              android:layout_width="match_parent"&gt;</a:t>
            </a:r>
            <a:endParaRPr lang="en-US" sz="1200" dirty="0"/>
          </a:p>
          <a:p>
            <a:pPr fontAlgn="t">
              <a:lnSpc>
                <a:spcPct val="150000"/>
              </a:lnSpc>
            </a:pPr>
            <a:r>
              <a:rPr lang="en-US" sz="1200" b="1" dirty="0"/>
              <a:t>         &lt;/ListView&gt;</a:t>
            </a:r>
            <a:endParaRPr lang="en-US" sz="1200" dirty="0"/>
          </a:p>
          <a:p>
            <a:pPr fontAlgn="t">
              <a:lnSpc>
                <a:spcPct val="150000"/>
              </a:lnSpc>
            </a:pPr>
            <a:r>
              <a:rPr lang="en-US" sz="1200" dirty="0"/>
              <a:t> </a:t>
            </a:r>
          </a:p>
          <a:p>
            <a:pPr fontAlgn="t">
              <a:lnSpc>
                <a:spcPct val="150000"/>
              </a:lnSpc>
            </a:pPr>
            <a:r>
              <a:rPr lang="en-US" sz="1200" dirty="0"/>
              <a:t>&lt;/LinearLayout&gt;</a:t>
            </a:r>
          </a:p>
        </p:txBody>
      </p:sp>
    </p:spTree>
    <p:extLst>
      <p:ext uri="{BB962C8B-B14F-4D97-AF65-F5344CB8AC3E}">
        <p14:creationId xmlns:p14="http://schemas.microsoft.com/office/powerpoint/2010/main" val="728218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 2.  Créer la vue type : le </a:t>
            </a:r>
            <a:r>
              <a:rPr lang="fr-FR" b="1" dirty="0" err="1">
                <a:solidFill>
                  <a:schemeClr val="accent6">
                    <a:lumMod val="75000"/>
                  </a:schemeClr>
                </a:solidFill>
              </a:rPr>
              <a:t>layout</a:t>
            </a:r>
            <a:r>
              <a:rPr lang="fr-FR" b="1" dirty="0">
                <a:solidFill>
                  <a:schemeClr val="accent6">
                    <a:lumMod val="75000"/>
                  </a:schemeClr>
                </a:solidFill>
              </a:rPr>
              <a:t> qui va être utilisé par chaque ligne de la liste</a:t>
            </a:r>
          </a:p>
          <a:p>
            <a:r>
              <a:rPr lang="fr-FR" dirty="0">
                <a:solidFill>
                  <a:schemeClr val="tx1"/>
                </a:solidFill>
              </a:rPr>
              <a:t>   Créer le fichier  : </a:t>
            </a:r>
            <a:r>
              <a:rPr lang="en-US" dirty="0">
                <a:solidFill>
                  <a:schemeClr val="tx1"/>
                </a:solidFill>
              </a:rPr>
              <a:t>/res/layout/list_layout.xml , </a:t>
            </a:r>
            <a:r>
              <a:rPr lang="fr-FR" dirty="0">
                <a:solidFill>
                  <a:schemeClr val="tx1"/>
                </a:solidFill>
              </a:rPr>
              <a:t>et créer le </a:t>
            </a:r>
            <a:r>
              <a:rPr lang="fr-FR" dirty="0" err="1">
                <a:solidFill>
                  <a:schemeClr val="tx1"/>
                </a:solidFill>
              </a:rPr>
              <a:t>layout</a:t>
            </a:r>
            <a:r>
              <a:rPr lang="fr-FR" dirty="0">
                <a:solidFill>
                  <a:schemeClr val="tx1"/>
                </a:solidFill>
              </a:rPr>
              <a:t> de la liste comme suit  </a:t>
            </a:r>
            <a:r>
              <a:rPr lang="en-US" dirty="0">
                <a:solidFill>
                  <a:schemeClr val="tx1"/>
                </a:solidFill>
              </a:rPr>
              <a:t>: </a:t>
            </a:r>
            <a:endParaRPr lang="en-US" sz="1050" dirty="0">
              <a:solidFill>
                <a:schemeClr val="tx1"/>
              </a:solidFill>
            </a:endParaRPr>
          </a:p>
          <a:p>
            <a:endParaRPr lang="fr-FR" b="1" dirty="0">
              <a:solidFill>
                <a:schemeClr val="accent6">
                  <a:lumMod val="75000"/>
                </a:schemeClr>
              </a:solidFill>
            </a:endParaRPr>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sp>
        <p:nvSpPr>
          <p:cNvPr id="4" name="Rectangle 3">
            <a:extLst>
              <a:ext uri="{FF2B5EF4-FFF2-40B4-BE49-F238E27FC236}">
                <a16:creationId xmlns:a16="http://schemas.microsoft.com/office/drawing/2014/main" id="{01388F38-0389-CD14-424A-14079F640673}"/>
              </a:ext>
            </a:extLst>
          </p:cNvPr>
          <p:cNvSpPr/>
          <p:nvPr/>
        </p:nvSpPr>
        <p:spPr>
          <a:xfrm>
            <a:off x="970572" y="3114308"/>
            <a:ext cx="8569200" cy="25567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50000"/>
              </a:lnSpc>
            </a:pPr>
            <a:endParaRPr lang="fr-MA" sz="1200" dirty="0"/>
          </a:p>
          <a:p>
            <a:pPr>
              <a:lnSpc>
                <a:spcPct val="150000"/>
              </a:lnSpc>
            </a:pPr>
            <a:r>
              <a:rPr lang="fr-MA" sz="1200" dirty="0"/>
              <a:t>&lt;TextView xmlns:android=</a:t>
            </a:r>
            <a:r>
              <a:rPr lang="fr-MA" sz="1200" i="1" dirty="0"/>
              <a:t>"http://schemas.android.com/</a:t>
            </a:r>
            <a:r>
              <a:rPr lang="fr-MA" sz="1200" i="1" dirty="0" err="1"/>
              <a:t>apk</a:t>
            </a:r>
            <a:r>
              <a:rPr lang="fr-MA" sz="1200" i="1" dirty="0"/>
              <a:t>/</a:t>
            </a:r>
            <a:r>
              <a:rPr lang="fr-MA" sz="1200" i="1" dirty="0" err="1"/>
              <a:t>res</a:t>
            </a:r>
            <a:r>
              <a:rPr lang="fr-MA" sz="1200" i="1" dirty="0"/>
              <a:t>/</a:t>
            </a:r>
            <a:r>
              <a:rPr lang="fr-MA" sz="1200" i="1" dirty="0" err="1"/>
              <a:t>android</a:t>
            </a:r>
            <a:r>
              <a:rPr lang="fr-MA" sz="1200" i="1" dirty="0"/>
              <a:t>"  </a:t>
            </a:r>
          </a:p>
          <a:p>
            <a:pPr>
              <a:lnSpc>
                <a:spcPct val="150000"/>
              </a:lnSpc>
            </a:pPr>
            <a:r>
              <a:rPr lang="fr-MA" sz="1200" dirty="0"/>
              <a:t> </a:t>
            </a:r>
            <a:r>
              <a:rPr lang="fr-MA" sz="1200" dirty="0" err="1"/>
              <a:t>android:id</a:t>
            </a:r>
            <a:r>
              <a:rPr lang="fr-MA" sz="1200" dirty="0"/>
              <a:t>=</a:t>
            </a:r>
            <a:r>
              <a:rPr lang="fr-MA" sz="1200" i="1" dirty="0"/>
              <a:t>"@+id/</a:t>
            </a:r>
            <a:r>
              <a:rPr lang="fr-MA" sz="1200" i="1" dirty="0" err="1"/>
              <a:t>text</a:t>
            </a:r>
            <a:r>
              <a:rPr lang="fr-MA" sz="1200" i="1" dirty="0"/>
              <a:t>"   </a:t>
            </a:r>
          </a:p>
          <a:p>
            <a:pPr>
              <a:lnSpc>
                <a:spcPct val="150000"/>
              </a:lnSpc>
            </a:pPr>
            <a:r>
              <a:rPr lang="fr-MA" sz="1200" dirty="0"/>
              <a:t> </a:t>
            </a:r>
            <a:r>
              <a:rPr lang="fr-MA" sz="1200" dirty="0" err="1"/>
              <a:t>android:layout_width</a:t>
            </a:r>
            <a:r>
              <a:rPr lang="fr-MA" sz="1200" dirty="0"/>
              <a:t>=</a:t>
            </a:r>
            <a:r>
              <a:rPr lang="fr-MA" sz="1200" i="1" dirty="0"/>
              <a:t>"</a:t>
            </a:r>
            <a:r>
              <a:rPr lang="fr-MA" sz="1200" i="1" dirty="0" err="1"/>
              <a:t>match_parent</a:t>
            </a:r>
            <a:r>
              <a:rPr lang="fr-MA" sz="1200" i="1" dirty="0"/>
              <a:t>"   </a:t>
            </a:r>
          </a:p>
          <a:p>
            <a:pPr>
              <a:lnSpc>
                <a:spcPct val="150000"/>
              </a:lnSpc>
            </a:pPr>
            <a:r>
              <a:rPr lang="fr-MA" sz="1200" dirty="0"/>
              <a:t> android:layout_height=</a:t>
            </a:r>
            <a:r>
              <a:rPr lang="fr-MA" sz="1200" i="1" dirty="0"/>
              <a:t>"</a:t>
            </a:r>
            <a:r>
              <a:rPr lang="fr-MA" sz="1200" i="1" dirty="0" err="1"/>
              <a:t>wrap_content</a:t>
            </a:r>
            <a:r>
              <a:rPr lang="fr-MA" sz="1200" i="1" dirty="0"/>
              <a:t>"  </a:t>
            </a:r>
          </a:p>
          <a:p>
            <a:pPr>
              <a:lnSpc>
                <a:spcPct val="150000"/>
              </a:lnSpc>
            </a:pPr>
            <a:r>
              <a:rPr lang="fr-MA" sz="1200" dirty="0"/>
              <a:t> </a:t>
            </a:r>
            <a:r>
              <a:rPr lang="fr-MA" sz="1200" dirty="0" err="1"/>
              <a:t>android:padding</a:t>
            </a:r>
            <a:r>
              <a:rPr lang="fr-MA" sz="1200" dirty="0"/>
              <a:t>=</a:t>
            </a:r>
            <a:r>
              <a:rPr lang="fr-MA" sz="1200" i="1" dirty="0"/>
              <a:t>"10dp"  </a:t>
            </a:r>
          </a:p>
          <a:p>
            <a:pPr>
              <a:lnSpc>
                <a:spcPct val="150000"/>
              </a:lnSpc>
            </a:pPr>
            <a:r>
              <a:rPr lang="fr-MA" sz="1200" dirty="0"/>
              <a:t> </a:t>
            </a:r>
            <a:r>
              <a:rPr lang="fr-MA" sz="1200" dirty="0" err="1"/>
              <a:t>android:textSize</a:t>
            </a:r>
            <a:r>
              <a:rPr lang="fr-MA" sz="1200" dirty="0"/>
              <a:t>=</a:t>
            </a:r>
            <a:r>
              <a:rPr lang="fr-MA" sz="1200" i="1" dirty="0"/>
              <a:t>"16sp" &gt;  </a:t>
            </a:r>
          </a:p>
          <a:p>
            <a:pPr>
              <a:lnSpc>
                <a:spcPct val="150000"/>
              </a:lnSpc>
            </a:pPr>
            <a:r>
              <a:rPr lang="fr-MA" sz="1200" dirty="0"/>
              <a:t>&lt;/TextView&gt;</a:t>
            </a:r>
          </a:p>
          <a:p>
            <a:pPr>
              <a:lnSpc>
                <a:spcPct val="150000"/>
              </a:lnSpc>
            </a:pPr>
            <a:endParaRPr lang="en-US" sz="1200" dirty="0"/>
          </a:p>
        </p:txBody>
      </p:sp>
      <p:sp>
        <p:nvSpPr>
          <p:cNvPr id="8" name="Rectangle 7">
            <a:extLst>
              <a:ext uri="{FF2B5EF4-FFF2-40B4-BE49-F238E27FC236}">
                <a16:creationId xmlns:a16="http://schemas.microsoft.com/office/drawing/2014/main" id="{68F09916-DD5E-21C8-5D5D-AA3AD4D45ADC}"/>
              </a:ext>
            </a:extLst>
          </p:cNvPr>
          <p:cNvSpPr/>
          <p:nvPr/>
        </p:nvSpPr>
        <p:spPr>
          <a:xfrm>
            <a:off x="855404" y="2737837"/>
            <a:ext cx="893193" cy="340734"/>
          </a:xfrm>
          <a:prstGeom prst="rect">
            <a:avLst/>
          </a:prstGeom>
        </p:spPr>
        <p:txBody>
          <a:bodyPr wrap="none">
            <a:spAutoFit/>
          </a:bodyPr>
          <a:lstStyle/>
          <a:p>
            <a:pPr>
              <a:lnSpc>
                <a:spcPct val="150000"/>
              </a:lnSpc>
            </a:pPr>
            <a:r>
              <a:rPr lang="fr-FR" sz="1200" dirty="0"/>
              <a:t>Code XML :</a:t>
            </a:r>
            <a:endParaRPr lang="fr-MA" sz="1200" dirty="0"/>
          </a:p>
        </p:txBody>
      </p:sp>
    </p:spTree>
    <p:extLst>
      <p:ext uri="{BB962C8B-B14F-4D97-AF65-F5344CB8AC3E}">
        <p14:creationId xmlns:p14="http://schemas.microsoft.com/office/powerpoint/2010/main" val="26773546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3. Déclarer le tableau des données  qui va peupler les éléments de la liste:</a:t>
            </a:r>
          </a:p>
          <a:p>
            <a:r>
              <a:rPr lang="fr-FR" dirty="0">
                <a:solidFill>
                  <a:schemeClr val="tx1"/>
                </a:solidFill>
              </a:rPr>
              <a:t>Dans la class Java de votre Activity, créer la liste des données qui vont peupler la liste </a:t>
            </a:r>
            <a:r>
              <a:rPr lang="fr-FR" dirty="0"/>
              <a:t>:</a:t>
            </a:r>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sp>
        <p:nvSpPr>
          <p:cNvPr id="6" name="Rectangle 5">
            <a:extLst>
              <a:ext uri="{FF2B5EF4-FFF2-40B4-BE49-F238E27FC236}">
                <a16:creationId xmlns:a16="http://schemas.microsoft.com/office/drawing/2014/main" id="{4A97CEA6-606E-8630-E024-A4F095E01FE8}"/>
              </a:ext>
            </a:extLst>
          </p:cNvPr>
          <p:cNvSpPr/>
          <p:nvPr/>
        </p:nvSpPr>
        <p:spPr>
          <a:xfrm>
            <a:off x="720000" y="2553171"/>
            <a:ext cx="878767" cy="276999"/>
          </a:xfrm>
          <a:prstGeom prst="rect">
            <a:avLst/>
          </a:prstGeom>
        </p:spPr>
        <p:txBody>
          <a:bodyPr wrap="none">
            <a:spAutoFit/>
          </a:bodyPr>
          <a:lstStyle/>
          <a:p>
            <a:r>
              <a:rPr lang="fr-FR" sz="1200" dirty="0"/>
              <a:t>Code Java :</a:t>
            </a:r>
            <a:endParaRPr lang="fr-MA" sz="1200" dirty="0"/>
          </a:p>
        </p:txBody>
      </p:sp>
      <p:sp>
        <p:nvSpPr>
          <p:cNvPr id="7" name="Rectangle 6">
            <a:extLst>
              <a:ext uri="{FF2B5EF4-FFF2-40B4-BE49-F238E27FC236}">
                <a16:creationId xmlns:a16="http://schemas.microsoft.com/office/drawing/2014/main" id="{086A9B03-3DC9-63FA-5B0C-D66B834394E8}"/>
              </a:ext>
            </a:extLst>
          </p:cNvPr>
          <p:cNvSpPr/>
          <p:nvPr/>
        </p:nvSpPr>
        <p:spPr>
          <a:xfrm>
            <a:off x="970572" y="2975324"/>
            <a:ext cx="8569200" cy="249299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1200" b="1" dirty="0"/>
              <a:t>public class MainActivity extends </a:t>
            </a:r>
            <a:r>
              <a:rPr lang="en-US" sz="1200" b="1" dirty="0" err="1"/>
              <a:t>ActionBarActivity</a:t>
            </a:r>
            <a:r>
              <a:rPr lang="en-US" sz="1200" b="1" dirty="0"/>
              <a:t> {</a:t>
            </a:r>
          </a:p>
          <a:p>
            <a:endParaRPr lang="fr-MA" sz="1200" dirty="0"/>
          </a:p>
          <a:p>
            <a:r>
              <a:rPr lang="fr-MA" sz="1200" dirty="0"/>
              <a:t>    @</a:t>
            </a:r>
            <a:r>
              <a:rPr lang="fr-MA" sz="1200" dirty="0" err="1"/>
              <a:t>Override</a:t>
            </a:r>
            <a:endParaRPr lang="fr-MA" sz="1200" dirty="0"/>
          </a:p>
          <a:p>
            <a:r>
              <a:rPr lang="fr-MA" sz="1200" dirty="0"/>
              <a:t>    </a:t>
            </a:r>
            <a:r>
              <a:rPr lang="fr-MA" sz="1200" b="1" dirty="0" err="1"/>
              <a:t>protected</a:t>
            </a:r>
            <a:r>
              <a:rPr lang="fr-MA" sz="1200" b="1" dirty="0"/>
              <a:t> </a:t>
            </a:r>
            <a:r>
              <a:rPr lang="fr-MA" sz="1200" b="1" dirty="0" err="1"/>
              <a:t>void</a:t>
            </a:r>
            <a:r>
              <a:rPr lang="fr-MA" sz="1200" b="1" dirty="0"/>
              <a:t> onCreate(Bundle savedInstanceState) {</a:t>
            </a:r>
          </a:p>
          <a:p>
            <a:r>
              <a:rPr lang="fr-MA" sz="1200" dirty="0"/>
              <a:t>        </a:t>
            </a:r>
            <a:r>
              <a:rPr lang="fr-MA" sz="1200" b="1" dirty="0"/>
              <a:t>super.onCreate(savedInstanceState);</a:t>
            </a:r>
          </a:p>
          <a:p>
            <a:r>
              <a:rPr lang="fr-MA" sz="1200" dirty="0"/>
              <a:t>        </a:t>
            </a:r>
            <a:r>
              <a:rPr lang="fr-MA" sz="1200" dirty="0" err="1"/>
              <a:t>setContentView</a:t>
            </a:r>
            <a:r>
              <a:rPr lang="fr-MA" sz="1200" dirty="0"/>
              <a:t>(</a:t>
            </a:r>
            <a:r>
              <a:rPr lang="fr-MA" sz="1200" dirty="0" err="1"/>
              <a:t>R.layout.</a:t>
            </a:r>
            <a:r>
              <a:rPr lang="fr-MA" sz="1200" i="1" dirty="0" err="1"/>
              <a:t>activity_main</a:t>
            </a:r>
            <a:r>
              <a:rPr lang="fr-MA" sz="1200" i="1" dirty="0"/>
              <a:t>);</a:t>
            </a:r>
          </a:p>
          <a:p>
            <a:endParaRPr lang="fr-MA" sz="1200" i="1" dirty="0"/>
          </a:p>
          <a:p>
            <a:pPr lvl="1"/>
            <a:r>
              <a:rPr lang="en-US" sz="1200" dirty="0"/>
              <a:t>String </a:t>
            </a:r>
            <a:r>
              <a:rPr lang="en-US" sz="1200" dirty="0" err="1"/>
              <a:t>listItems</a:t>
            </a:r>
            <a:r>
              <a:rPr lang="en-US" sz="1200" dirty="0"/>
              <a:t>[] = { "List Item 1", "List Item 2", "List Item 3",</a:t>
            </a:r>
          </a:p>
          <a:p>
            <a:pPr lvl="1"/>
            <a:r>
              <a:rPr lang="en-US" sz="1200" dirty="0"/>
              <a:t>"List Item 4", "List Item 5", "List Item 6", "List Item 7",</a:t>
            </a:r>
          </a:p>
          <a:p>
            <a:pPr lvl="1"/>
            <a:r>
              <a:rPr lang="en-US" sz="1200" dirty="0"/>
              <a:t>"List Item 8", "List Item 9", "List Item 10", "List Item 11",</a:t>
            </a:r>
          </a:p>
          <a:p>
            <a:pPr lvl="1"/>
            <a:r>
              <a:rPr lang="en-US" sz="1200" dirty="0"/>
              <a:t>"List Item 12" };</a:t>
            </a:r>
          </a:p>
          <a:p>
            <a:r>
              <a:rPr lang="fr-MA" sz="1200" dirty="0"/>
              <a:t>    }</a:t>
            </a:r>
            <a:endParaRPr lang="en-US" sz="1200" dirty="0"/>
          </a:p>
          <a:p>
            <a:endParaRPr lang="en-US" sz="1200" dirty="0"/>
          </a:p>
        </p:txBody>
      </p:sp>
    </p:spTree>
    <p:extLst>
      <p:ext uri="{BB962C8B-B14F-4D97-AF65-F5344CB8AC3E}">
        <p14:creationId xmlns:p14="http://schemas.microsoft.com/office/powerpoint/2010/main" val="1039468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4. Instancier le « Adapter » qui va associer les données et les vues</a:t>
            </a:r>
          </a:p>
          <a:p>
            <a:r>
              <a:rPr lang="fr-FR" dirty="0">
                <a:solidFill>
                  <a:schemeClr val="tx1"/>
                </a:solidFill>
              </a:rPr>
              <a:t>Dans la class Java de votre Activity, créer le Adapter de la liste :</a:t>
            </a:r>
            <a:endParaRPr lang="fr-FR" b="1" dirty="0">
              <a:solidFill>
                <a:schemeClr val="tx1"/>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sp>
        <p:nvSpPr>
          <p:cNvPr id="4" name="Rectangle 3">
            <a:extLst>
              <a:ext uri="{FF2B5EF4-FFF2-40B4-BE49-F238E27FC236}">
                <a16:creationId xmlns:a16="http://schemas.microsoft.com/office/drawing/2014/main" id="{04DE9127-FB37-FF1C-BEA6-79BEB7B3C6C4}"/>
              </a:ext>
            </a:extLst>
          </p:cNvPr>
          <p:cNvSpPr/>
          <p:nvPr/>
        </p:nvSpPr>
        <p:spPr>
          <a:xfrm>
            <a:off x="720000" y="2553171"/>
            <a:ext cx="1227387" cy="276999"/>
          </a:xfrm>
          <a:prstGeom prst="rect">
            <a:avLst/>
          </a:prstGeom>
        </p:spPr>
        <p:txBody>
          <a:bodyPr wrap="square">
            <a:spAutoFit/>
          </a:bodyPr>
          <a:lstStyle/>
          <a:p>
            <a:r>
              <a:rPr lang="fr-FR" sz="1200" dirty="0"/>
              <a:t>Code Java :</a:t>
            </a:r>
            <a:endParaRPr lang="fr-MA" sz="1200" dirty="0"/>
          </a:p>
        </p:txBody>
      </p:sp>
      <p:sp>
        <p:nvSpPr>
          <p:cNvPr id="8" name="Rectangle 7">
            <a:extLst>
              <a:ext uri="{FF2B5EF4-FFF2-40B4-BE49-F238E27FC236}">
                <a16:creationId xmlns:a16="http://schemas.microsoft.com/office/drawing/2014/main" id="{2B5EC0E1-149F-87EE-C150-F176BF2522F1}"/>
              </a:ext>
            </a:extLst>
          </p:cNvPr>
          <p:cNvSpPr/>
          <p:nvPr/>
        </p:nvSpPr>
        <p:spPr>
          <a:xfrm>
            <a:off x="970572" y="2830170"/>
            <a:ext cx="8569200" cy="366472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50000"/>
              </a:lnSpc>
            </a:pPr>
            <a:r>
              <a:rPr lang="en-US" sz="1200" b="1" dirty="0"/>
              <a:t>public class MainActivity extends </a:t>
            </a:r>
            <a:r>
              <a:rPr lang="en-US" sz="1200" b="1" dirty="0" err="1"/>
              <a:t>ActionBarActivity</a:t>
            </a:r>
            <a:r>
              <a:rPr lang="en-US" sz="1200" b="1" dirty="0"/>
              <a:t> {</a:t>
            </a:r>
          </a:p>
          <a:p>
            <a:pPr>
              <a:lnSpc>
                <a:spcPct val="150000"/>
              </a:lnSpc>
            </a:pPr>
            <a:endParaRPr lang="fr-MA" sz="1200" dirty="0"/>
          </a:p>
          <a:p>
            <a:pPr>
              <a:lnSpc>
                <a:spcPct val="150000"/>
              </a:lnSpc>
            </a:pPr>
            <a:r>
              <a:rPr lang="fr-MA" sz="1200" dirty="0"/>
              <a:t>    @</a:t>
            </a:r>
            <a:r>
              <a:rPr lang="fr-MA" sz="1200" dirty="0" err="1"/>
              <a:t>Override</a:t>
            </a:r>
            <a:endParaRPr lang="fr-MA" sz="1200" dirty="0"/>
          </a:p>
          <a:p>
            <a:pPr>
              <a:lnSpc>
                <a:spcPct val="150000"/>
              </a:lnSpc>
            </a:pPr>
            <a:r>
              <a:rPr lang="fr-MA" sz="1200" dirty="0"/>
              <a:t>    </a:t>
            </a:r>
            <a:r>
              <a:rPr lang="fr-MA" sz="1200" b="1" dirty="0" err="1"/>
              <a:t>protected</a:t>
            </a:r>
            <a:r>
              <a:rPr lang="fr-MA" sz="1200" b="1" dirty="0"/>
              <a:t> </a:t>
            </a:r>
            <a:r>
              <a:rPr lang="fr-MA" sz="1200" b="1" dirty="0" err="1"/>
              <a:t>void</a:t>
            </a:r>
            <a:r>
              <a:rPr lang="fr-MA" sz="1200" b="1" dirty="0"/>
              <a:t> onCreate(Bundle savedInstanceState) {</a:t>
            </a:r>
          </a:p>
          <a:p>
            <a:pPr>
              <a:lnSpc>
                <a:spcPct val="150000"/>
              </a:lnSpc>
            </a:pPr>
            <a:r>
              <a:rPr lang="fr-MA" sz="1200" dirty="0"/>
              <a:t>        </a:t>
            </a:r>
            <a:r>
              <a:rPr lang="fr-MA" sz="1200" b="1" dirty="0"/>
              <a:t>super.onCreate(savedInstanceState);</a:t>
            </a:r>
          </a:p>
          <a:p>
            <a:pPr>
              <a:lnSpc>
                <a:spcPct val="150000"/>
              </a:lnSpc>
            </a:pPr>
            <a:r>
              <a:rPr lang="fr-MA" sz="1200" dirty="0"/>
              <a:t>        </a:t>
            </a:r>
            <a:r>
              <a:rPr lang="fr-MA" sz="1200" dirty="0" err="1"/>
              <a:t>setContentView</a:t>
            </a:r>
            <a:r>
              <a:rPr lang="fr-MA" sz="1200" dirty="0"/>
              <a:t>(</a:t>
            </a:r>
            <a:r>
              <a:rPr lang="fr-MA" sz="1200" dirty="0" err="1"/>
              <a:t>R.layout.</a:t>
            </a:r>
            <a:r>
              <a:rPr lang="fr-MA" sz="1200" i="1" dirty="0" err="1"/>
              <a:t>activity_main</a:t>
            </a:r>
            <a:r>
              <a:rPr lang="fr-MA" sz="1200" i="1" dirty="0"/>
              <a:t>);</a:t>
            </a:r>
          </a:p>
          <a:p>
            <a:pPr lvl="1">
              <a:lnSpc>
                <a:spcPct val="150000"/>
              </a:lnSpc>
            </a:pPr>
            <a:r>
              <a:rPr lang="en-US" sz="1200" dirty="0"/>
              <a:t>String </a:t>
            </a:r>
            <a:r>
              <a:rPr lang="en-US" sz="1200" dirty="0" err="1"/>
              <a:t>listItems</a:t>
            </a:r>
            <a:r>
              <a:rPr lang="en-US" sz="1200" dirty="0"/>
              <a:t>[] = { "List Item 1", "List Item 2", "List Item 3",</a:t>
            </a:r>
          </a:p>
          <a:p>
            <a:pPr lvl="1">
              <a:lnSpc>
                <a:spcPct val="150000"/>
              </a:lnSpc>
            </a:pPr>
            <a:r>
              <a:rPr lang="en-US" sz="1200" dirty="0"/>
              <a:t>"List Item 4", "List Item 5", "List Item 6", "List Item 7",</a:t>
            </a:r>
          </a:p>
          <a:p>
            <a:pPr lvl="1">
              <a:lnSpc>
                <a:spcPct val="150000"/>
              </a:lnSpc>
            </a:pPr>
            <a:r>
              <a:rPr lang="en-US" sz="1200" dirty="0"/>
              <a:t>"List Item 8", "List Item 9", "List Item 10", "List Item 11",</a:t>
            </a:r>
          </a:p>
          <a:p>
            <a:pPr lvl="1">
              <a:lnSpc>
                <a:spcPct val="150000"/>
              </a:lnSpc>
            </a:pPr>
            <a:r>
              <a:rPr lang="en-US" sz="1200" dirty="0"/>
              <a:t>"List Item 12" };</a:t>
            </a:r>
          </a:p>
          <a:p>
            <a:pPr lvl="1">
              <a:lnSpc>
                <a:spcPct val="150000"/>
              </a:lnSpc>
            </a:pPr>
            <a:r>
              <a:rPr lang="en-US" sz="1200" dirty="0"/>
              <a:t> </a:t>
            </a:r>
            <a:r>
              <a:rPr lang="en-US" sz="1200" b="1" dirty="0" err="1"/>
              <a:t>ArrayAdapter</a:t>
            </a:r>
            <a:r>
              <a:rPr lang="en-US" sz="1200" b="1" dirty="0"/>
              <a:t>&lt;String</a:t>
            </a:r>
            <a:r>
              <a:rPr lang="en-US" sz="1200" dirty="0"/>
              <a:t>&gt; adapter = </a:t>
            </a:r>
            <a:r>
              <a:rPr lang="en-US" sz="1200" b="1" dirty="0"/>
              <a:t>new 				</a:t>
            </a:r>
            <a:r>
              <a:rPr lang="en-US" sz="1200" b="1" dirty="0" err="1"/>
              <a:t>ArrayAdapter</a:t>
            </a:r>
            <a:r>
              <a:rPr lang="en-US" sz="1200" b="1" dirty="0"/>
              <a:t>&lt;String&gt;(</a:t>
            </a:r>
            <a:r>
              <a:rPr lang="en-US" sz="1200" b="1" dirty="0" err="1"/>
              <a:t>this,R.layout.</a:t>
            </a:r>
            <a:r>
              <a:rPr lang="en-US" sz="1200" b="1" i="1" dirty="0" err="1"/>
              <a:t>list_layout</a:t>
            </a:r>
            <a:r>
              <a:rPr lang="en-US" sz="1200" b="1" i="1" dirty="0"/>
              <a:t>, </a:t>
            </a:r>
            <a:r>
              <a:rPr lang="en-US" sz="1200" b="1" i="1" dirty="0" err="1"/>
              <a:t>listItems</a:t>
            </a:r>
            <a:r>
              <a:rPr lang="en-US" sz="1200" b="1" i="1" dirty="0"/>
              <a:t>);</a:t>
            </a:r>
            <a:endParaRPr lang="en-US" sz="1200" dirty="0"/>
          </a:p>
          <a:p>
            <a:pPr>
              <a:lnSpc>
                <a:spcPct val="150000"/>
              </a:lnSpc>
            </a:pPr>
            <a:r>
              <a:rPr lang="fr-MA" sz="1200" dirty="0"/>
              <a:t>    }</a:t>
            </a:r>
            <a:endParaRPr lang="en-US" sz="1200" dirty="0"/>
          </a:p>
        </p:txBody>
      </p:sp>
    </p:spTree>
    <p:extLst>
      <p:ext uri="{BB962C8B-B14F-4D97-AF65-F5344CB8AC3E}">
        <p14:creationId xmlns:p14="http://schemas.microsoft.com/office/powerpoint/2010/main" val="13458785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5. Attribuer le « Adapter » à votre </a:t>
            </a:r>
            <a:r>
              <a:rPr lang="fr-FR" b="1" dirty="0" err="1">
                <a:solidFill>
                  <a:schemeClr val="accent6">
                    <a:lumMod val="75000"/>
                  </a:schemeClr>
                </a:solidFill>
              </a:rPr>
              <a:t>ListView</a:t>
            </a:r>
            <a:r>
              <a:rPr lang="fr-FR" b="1" dirty="0">
                <a:solidFill>
                  <a:schemeClr val="accent6">
                    <a:lumMod val="75000"/>
                  </a:schemeClr>
                </a:solidFill>
              </a:rPr>
              <a:t> crée</a:t>
            </a: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sp>
        <p:nvSpPr>
          <p:cNvPr id="6" name="Rectangle 5">
            <a:extLst>
              <a:ext uri="{FF2B5EF4-FFF2-40B4-BE49-F238E27FC236}">
                <a16:creationId xmlns:a16="http://schemas.microsoft.com/office/drawing/2014/main" id="{681A539A-BF77-BB41-5A5A-B03531170284}"/>
              </a:ext>
            </a:extLst>
          </p:cNvPr>
          <p:cNvSpPr/>
          <p:nvPr/>
        </p:nvSpPr>
        <p:spPr>
          <a:xfrm>
            <a:off x="720000" y="2368505"/>
            <a:ext cx="1227387" cy="276999"/>
          </a:xfrm>
          <a:prstGeom prst="rect">
            <a:avLst/>
          </a:prstGeom>
        </p:spPr>
        <p:txBody>
          <a:bodyPr wrap="square">
            <a:spAutoFit/>
          </a:bodyPr>
          <a:lstStyle/>
          <a:p>
            <a:r>
              <a:rPr lang="fr-FR" sz="1200" dirty="0"/>
              <a:t>Code Java :</a:t>
            </a:r>
            <a:endParaRPr lang="fr-MA" sz="1200" dirty="0"/>
          </a:p>
        </p:txBody>
      </p:sp>
      <p:sp>
        <p:nvSpPr>
          <p:cNvPr id="7" name="Rectangle 6">
            <a:extLst>
              <a:ext uri="{FF2B5EF4-FFF2-40B4-BE49-F238E27FC236}">
                <a16:creationId xmlns:a16="http://schemas.microsoft.com/office/drawing/2014/main" id="{5854E122-C226-7FED-3558-24CD64B90BBD}"/>
              </a:ext>
            </a:extLst>
          </p:cNvPr>
          <p:cNvSpPr/>
          <p:nvPr/>
        </p:nvSpPr>
        <p:spPr>
          <a:xfrm>
            <a:off x="970572" y="2645504"/>
            <a:ext cx="8569200" cy="366472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50000"/>
              </a:lnSpc>
            </a:pPr>
            <a:r>
              <a:rPr lang="en-US" sz="1200" b="1" dirty="0"/>
              <a:t>public class MainActivity extends </a:t>
            </a:r>
            <a:r>
              <a:rPr lang="en-US" sz="1200" b="1" dirty="0" err="1"/>
              <a:t>ActionBarActivity</a:t>
            </a:r>
            <a:r>
              <a:rPr lang="en-US" sz="1200" b="1" dirty="0"/>
              <a:t> {</a:t>
            </a:r>
          </a:p>
          <a:p>
            <a:pPr>
              <a:lnSpc>
                <a:spcPct val="150000"/>
              </a:lnSpc>
            </a:pPr>
            <a:endParaRPr lang="fr-MA" sz="1200" dirty="0"/>
          </a:p>
          <a:p>
            <a:pPr>
              <a:lnSpc>
                <a:spcPct val="150000"/>
              </a:lnSpc>
            </a:pPr>
            <a:r>
              <a:rPr lang="fr-MA" sz="1200" dirty="0"/>
              <a:t>    @</a:t>
            </a:r>
            <a:r>
              <a:rPr lang="fr-MA" sz="1200" dirty="0" err="1"/>
              <a:t>Override</a:t>
            </a:r>
            <a:endParaRPr lang="fr-MA" sz="1200" dirty="0"/>
          </a:p>
          <a:p>
            <a:pPr>
              <a:lnSpc>
                <a:spcPct val="150000"/>
              </a:lnSpc>
            </a:pPr>
            <a:r>
              <a:rPr lang="fr-MA" sz="1200" dirty="0"/>
              <a:t>    </a:t>
            </a:r>
            <a:r>
              <a:rPr lang="fr-MA" sz="1200" b="1" dirty="0" err="1"/>
              <a:t>protected</a:t>
            </a:r>
            <a:r>
              <a:rPr lang="fr-MA" sz="1200" b="1" dirty="0"/>
              <a:t> </a:t>
            </a:r>
            <a:r>
              <a:rPr lang="fr-MA" sz="1200" b="1" dirty="0" err="1"/>
              <a:t>void</a:t>
            </a:r>
            <a:r>
              <a:rPr lang="fr-MA" sz="1200" b="1" dirty="0"/>
              <a:t> onCreate(Bundle savedInstanceState) {</a:t>
            </a:r>
          </a:p>
          <a:p>
            <a:pPr>
              <a:lnSpc>
                <a:spcPct val="150000"/>
              </a:lnSpc>
            </a:pPr>
            <a:r>
              <a:rPr lang="fr-MA" sz="1200" dirty="0"/>
              <a:t>        </a:t>
            </a:r>
            <a:r>
              <a:rPr lang="fr-MA" sz="1200" b="1" dirty="0"/>
              <a:t>super.onCreate(savedInstanceState);</a:t>
            </a:r>
          </a:p>
          <a:p>
            <a:pPr>
              <a:lnSpc>
                <a:spcPct val="150000"/>
              </a:lnSpc>
            </a:pPr>
            <a:r>
              <a:rPr lang="fr-MA" sz="1200" dirty="0"/>
              <a:t>        </a:t>
            </a:r>
            <a:r>
              <a:rPr lang="fr-MA" sz="1200" dirty="0" err="1"/>
              <a:t>setContentView</a:t>
            </a:r>
            <a:r>
              <a:rPr lang="fr-MA" sz="1200" dirty="0"/>
              <a:t>(</a:t>
            </a:r>
            <a:r>
              <a:rPr lang="fr-MA" sz="1200" dirty="0" err="1"/>
              <a:t>R.layout.</a:t>
            </a:r>
            <a:r>
              <a:rPr lang="fr-MA" sz="1200" i="1" dirty="0" err="1"/>
              <a:t>activity_main</a:t>
            </a:r>
            <a:r>
              <a:rPr lang="fr-MA" sz="1200" i="1" dirty="0"/>
              <a:t>);</a:t>
            </a:r>
          </a:p>
          <a:p>
            <a:pPr lvl="1">
              <a:lnSpc>
                <a:spcPct val="150000"/>
              </a:lnSpc>
            </a:pPr>
            <a:r>
              <a:rPr lang="en-US" sz="1200" dirty="0"/>
              <a:t>String </a:t>
            </a:r>
            <a:r>
              <a:rPr lang="en-US" sz="1200" dirty="0" err="1"/>
              <a:t>listItems</a:t>
            </a:r>
            <a:r>
              <a:rPr lang="en-US" sz="1200" dirty="0"/>
              <a:t>[] = { "List Item 1", "List Item 2", "List Item 3",</a:t>
            </a:r>
          </a:p>
          <a:p>
            <a:pPr lvl="1">
              <a:lnSpc>
                <a:spcPct val="150000"/>
              </a:lnSpc>
            </a:pPr>
            <a:r>
              <a:rPr lang="en-US" sz="1200" dirty="0"/>
              <a:t>"List Item 4", "List Item 5", "List Item 6", "List Item 7",</a:t>
            </a:r>
          </a:p>
          <a:p>
            <a:pPr lvl="1">
              <a:lnSpc>
                <a:spcPct val="150000"/>
              </a:lnSpc>
            </a:pPr>
            <a:r>
              <a:rPr lang="en-US" sz="1200" dirty="0"/>
              <a:t>"List Item 8", "List Item 9", "List Item 10", "List Item 11",</a:t>
            </a:r>
          </a:p>
          <a:p>
            <a:pPr lvl="1">
              <a:lnSpc>
                <a:spcPct val="150000"/>
              </a:lnSpc>
            </a:pPr>
            <a:r>
              <a:rPr lang="en-US" sz="1200" dirty="0"/>
              <a:t>"List Item 12" };</a:t>
            </a:r>
          </a:p>
          <a:p>
            <a:pPr lvl="1">
              <a:lnSpc>
                <a:spcPct val="150000"/>
              </a:lnSpc>
            </a:pPr>
            <a:r>
              <a:rPr lang="en-US" sz="1200" dirty="0"/>
              <a:t> </a:t>
            </a:r>
            <a:r>
              <a:rPr lang="en-US" sz="1200" b="1" dirty="0" err="1"/>
              <a:t>ArrayAdapter</a:t>
            </a:r>
            <a:r>
              <a:rPr lang="en-US" sz="1200" b="1" dirty="0"/>
              <a:t>&lt;String</a:t>
            </a:r>
            <a:r>
              <a:rPr lang="en-US" sz="1200" dirty="0"/>
              <a:t>&gt; adapter = </a:t>
            </a:r>
            <a:r>
              <a:rPr lang="en-US" sz="1200" b="1" dirty="0"/>
              <a:t>new 	</a:t>
            </a:r>
            <a:r>
              <a:rPr lang="en-US" sz="1200" b="1" dirty="0" err="1"/>
              <a:t>ArrayAdapter</a:t>
            </a:r>
            <a:r>
              <a:rPr lang="en-US" sz="1200" b="1" dirty="0"/>
              <a:t>&lt;String&gt;(</a:t>
            </a:r>
            <a:r>
              <a:rPr lang="en-US" sz="1200" b="1" dirty="0" err="1"/>
              <a:t>this,R.layout.</a:t>
            </a:r>
            <a:r>
              <a:rPr lang="en-US" sz="1200" b="1" i="1" dirty="0" err="1"/>
              <a:t>list_layout</a:t>
            </a:r>
            <a:r>
              <a:rPr lang="en-US" sz="1200" b="1" i="1" dirty="0"/>
              <a:t>, </a:t>
            </a:r>
            <a:r>
              <a:rPr lang="en-US" sz="1200" b="1" i="1" dirty="0" err="1"/>
              <a:t>listItems</a:t>
            </a:r>
            <a:r>
              <a:rPr lang="en-US" sz="1200" b="1" i="1" dirty="0"/>
              <a:t>);</a:t>
            </a:r>
          </a:p>
          <a:p>
            <a:pPr lvl="1">
              <a:lnSpc>
                <a:spcPct val="150000"/>
              </a:lnSpc>
            </a:pPr>
            <a:r>
              <a:rPr lang="fr-MA" sz="1200" dirty="0"/>
              <a:t> </a:t>
            </a:r>
            <a:r>
              <a:rPr lang="fr-MA" sz="1200" b="1" dirty="0" err="1"/>
              <a:t>list.setAdapter</a:t>
            </a:r>
            <a:r>
              <a:rPr lang="fr-MA" sz="1200" b="1" dirty="0"/>
              <a:t>(adapter);</a:t>
            </a:r>
            <a:endParaRPr lang="en-US" sz="1200" b="1" dirty="0"/>
          </a:p>
          <a:p>
            <a:pPr>
              <a:lnSpc>
                <a:spcPct val="150000"/>
              </a:lnSpc>
            </a:pPr>
            <a:r>
              <a:rPr lang="fr-MA" sz="1200" dirty="0"/>
              <a:t>    }</a:t>
            </a:r>
            <a:endParaRPr lang="en-US" sz="1200" dirty="0"/>
          </a:p>
        </p:txBody>
      </p:sp>
    </p:spTree>
    <p:extLst>
      <p:ext uri="{BB962C8B-B14F-4D97-AF65-F5344CB8AC3E}">
        <p14:creationId xmlns:p14="http://schemas.microsoft.com/office/powerpoint/2010/main" val="11981396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dirty="0">
                <a:solidFill>
                  <a:schemeClr val="tx1"/>
                </a:solidFill>
              </a:rPr>
              <a:t>Réalisation d’une liste simple se fait en 5 étapes :</a:t>
            </a:r>
          </a:p>
          <a:p>
            <a:r>
              <a:rPr lang="fr-FR" dirty="0">
                <a:solidFill>
                  <a:schemeClr val="tx1"/>
                </a:solidFill>
              </a:rPr>
              <a:t>Aperçu du rendu ci après. </a:t>
            </a:r>
          </a:p>
          <a:p>
            <a:endParaRPr lang="fr-FR" dirty="0"/>
          </a:p>
          <a:p>
            <a:r>
              <a:rPr lang="fr-FR" sz="1600" b="1" dirty="0">
                <a:solidFill>
                  <a:srgbClr val="007842"/>
                </a:solidFill>
              </a:rPr>
              <a:t>Associer une </a:t>
            </a:r>
            <a:r>
              <a:rPr lang="fr-FR" sz="1600" b="1" dirty="0" err="1">
                <a:solidFill>
                  <a:srgbClr val="007842"/>
                </a:solidFill>
              </a:rPr>
              <a:t>Listener</a:t>
            </a:r>
            <a:r>
              <a:rPr lang="fr-FR" sz="1600" b="1" dirty="0">
                <a:solidFill>
                  <a:srgbClr val="007842"/>
                </a:solidFill>
              </a:rPr>
              <a:t> : </a:t>
            </a:r>
          </a:p>
          <a:p>
            <a:pPr marL="285750" indent="-285750">
              <a:buFontTx/>
              <a:buChar char="-"/>
            </a:pPr>
            <a:r>
              <a:rPr lang="fr-FR" dirty="0" err="1"/>
              <a:t>list.</a:t>
            </a:r>
            <a:r>
              <a:rPr lang="fr-FR" b="1" dirty="0" err="1">
                <a:solidFill>
                  <a:srgbClr val="007842"/>
                </a:solidFill>
              </a:rPr>
              <a:t>setOnItemClickListener</a:t>
            </a:r>
            <a:r>
              <a:rPr lang="fr-FR" dirty="0"/>
              <a:t>(</a:t>
            </a:r>
            <a:r>
              <a:rPr lang="fr-FR" dirty="0" err="1"/>
              <a:t>this</a:t>
            </a:r>
            <a:r>
              <a:rPr lang="fr-FR" dirty="0"/>
              <a:t>);</a:t>
            </a:r>
          </a:p>
          <a:p>
            <a:pPr marL="285750" indent="-285750">
              <a:buFontTx/>
              <a:buChar char="-"/>
            </a:pPr>
            <a:endParaRPr lang="fr-MA" dirty="0"/>
          </a:p>
          <a:p>
            <a:r>
              <a:rPr lang="fr-FR" sz="1200" dirty="0">
                <a:solidFill>
                  <a:schemeClr val="tx1"/>
                </a:solidFill>
              </a:rPr>
              <a:t>public </a:t>
            </a:r>
            <a:r>
              <a:rPr lang="fr-FR" sz="1200" dirty="0" err="1">
                <a:solidFill>
                  <a:schemeClr val="tx1"/>
                </a:solidFill>
              </a:rPr>
              <a:t>void</a:t>
            </a:r>
            <a:r>
              <a:rPr lang="fr-FR" sz="1200" dirty="0">
                <a:solidFill>
                  <a:schemeClr val="tx1"/>
                </a:solidFill>
              </a:rPr>
              <a:t> </a:t>
            </a:r>
            <a:r>
              <a:rPr lang="fr-FR" sz="1200" dirty="0" err="1">
                <a:solidFill>
                  <a:schemeClr val="tx1"/>
                </a:solidFill>
              </a:rPr>
              <a:t>onItemClick</a:t>
            </a:r>
            <a:r>
              <a:rPr lang="fr-FR" sz="1200" dirty="0">
                <a:solidFill>
                  <a:schemeClr val="tx1"/>
                </a:solidFill>
              </a:rPr>
              <a:t>(</a:t>
            </a:r>
            <a:r>
              <a:rPr lang="fr-FR" sz="1200" dirty="0" err="1">
                <a:solidFill>
                  <a:schemeClr val="tx1"/>
                </a:solidFill>
              </a:rPr>
              <a:t>AdapterView</a:t>
            </a:r>
            <a:r>
              <a:rPr lang="fr-FR" sz="1200" dirty="0">
                <a:solidFill>
                  <a:schemeClr val="tx1"/>
                </a:solidFill>
              </a:rPr>
              <a:t>&lt;?&gt; parent, </a:t>
            </a:r>
            <a:r>
              <a:rPr lang="fr-FR" sz="1200" dirty="0" err="1">
                <a:solidFill>
                  <a:schemeClr val="tx1"/>
                </a:solidFill>
              </a:rPr>
              <a:t>View</a:t>
            </a:r>
            <a:r>
              <a:rPr lang="fr-FR" sz="1200" dirty="0">
                <a:solidFill>
                  <a:schemeClr val="tx1"/>
                </a:solidFill>
              </a:rPr>
              <a:t> </a:t>
            </a:r>
            <a:r>
              <a:rPr lang="fr-FR" sz="1200" dirty="0" err="1">
                <a:solidFill>
                  <a:schemeClr val="tx1"/>
                </a:solidFill>
              </a:rPr>
              <a:t>view</a:t>
            </a:r>
            <a:r>
              <a:rPr lang="fr-FR" sz="1200" dirty="0">
                <a:solidFill>
                  <a:schemeClr val="tx1"/>
                </a:solidFill>
              </a:rPr>
              <a:t>, </a:t>
            </a:r>
            <a:r>
              <a:rPr lang="fr-FR" sz="1200" dirty="0" err="1">
                <a:solidFill>
                  <a:schemeClr val="tx1"/>
                </a:solidFill>
              </a:rPr>
              <a:t>int</a:t>
            </a:r>
            <a:r>
              <a:rPr lang="fr-FR" sz="1200" dirty="0">
                <a:solidFill>
                  <a:schemeClr val="tx1"/>
                </a:solidFill>
              </a:rPr>
              <a:t> position, long id) {</a:t>
            </a:r>
          </a:p>
          <a:p>
            <a:r>
              <a:rPr lang="fr-FR" sz="1200" dirty="0">
                <a:solidFill>
                  <a:schemeClr val="tx1"/>
                </a:solidFill>
              </a:rPr>
              <a:t>                </a:t>
            </a:r>
            <a:r>
              <a:rPr lang="fr-FR" sz="1200" dirty="0" err="1">
                <a:solidFill>
                  <a:schemeClr val="tx1"/>
                </a:solidFill>
              </a:rPr>
              <a:t>Toast.makeText</a:t>
            </a:r>
            <a:r>
              <a:rPr lang="fr-FR" sz="1200" dirty="0">
                <a:solidFill>
                  <a:schemeClr val="tx1"/>
                </a:solidFill>
              </a:rPr>
              <a:t>(</a:t>
            </a:r>
            <a:r>
              <a:rPr lang="fr-FR" sz="1200" dirty="0" err="1">
                <a:solidFill>
                  <a:schemeClr val="tx1"/>
                </a:solidFill>
              </a:rPr>
              <a:t>getApplicationContext</a:t>
            </a:r>
            <a:r>
              <a:rPr lang="fr-FR" sz="1200" dirty="0">
                <a:solidFill>
                  <a:schemeClr val="tx1"/>
                </a:solidFill>
              </a:rPr>
              <a:t>(),</a:t>
            </a:r>
          </a:p>
          <a:p>
            <a:r>
              <a:rPr lang="fr-FR" sz="1200" dirty="0">
                <a:solidFill>
                  <a:schemeClr val="tx1"/>
                </a:solidFill>
              </a:rPr>
              <a:t>                ((</a:t>
            </a:r>
            <a:r>
              <a:rPr lang="fr-FR" sz="1200" dirty="0" err="1">
                <a:solidFill>
                  <a:schemeClr val="tx1"/>
                </a:solidFill>
              </a:rPr>
              <a:t>TextView</a:t>
            </a:r>
            <a:r>
              <a:rPr lang="fr-FR" sz="1200" dirty="0">
                <a:solidFill>
                  <a:schemeClr val="tx1"/>
                </a:solidFill>
              </a:rPr>
              <a:t>) </a:t>
            </a:r>
            <a:r>
              <a:rPr lang="fr-FR" sz="1200" dirty="0" err="1">
                <a:solidFill>
                  <a:schemeClr val="tx1"/>
                </a:solidFill>
              </a:rPr>
              <a:t>view</a:t>
            </a:r>
            <a:r>
              <a:rPr lang="fr-FR" sz="1200" dirty="0">
                <a:solidFill>
                  <a:schemeClr val="tx1"/>
                </a:solidFill>
              </a:rPr>
              <a:t>).</a:t>
            </a:r>
            <a:r>
              <a:rPr lang="fr-FR" sz="1200" dirty="0" err="1">
                <a:solidFill>
                  <a:schemeClr val="tx1"/>
                </a:solidFill>
              </a:rPr>
              <a:t>getText</a:t>
            </a:r>
            <a:r>
              <a:rPr lang="fr-FR" sz="1200" dirty="0">
                <a:solidFill>
                  <a:schemeClr val="tx1"/>
                </a:solidFill>
              </a:rPr>
              <a:t>(), </a:t>
            </a:r>
            <a:r>
              <a:rPr lang="fr-FR" sz="1200" dirty="0" err="1">
                <a:solidFill>
                  <a:schemeClr val="tx1"/>
                </a:solidFill>
              </a:rPr>
              <a:t>Toast.LENGTH_SHORT</a:t>
            </a:r>
            <a:r>
              <a:rPr lang="fr-FR" sz="1200" dirty="0">
                <a:solidFill>
                  <a:schemeClr val="tx1"/>
                </a:solidFill>
              </a:rPr>
              <a:t>).show();</a:t>
            </a:r>
          </a:p>
          <a:p>
            <a:r>
              <a:rPr lang="fr-FR" sz="1200" dirty="0">
                <a:solidFill>
                  <a:schemeClr val="tx1"/>
                </a:solidFill>
              </a:rPr>
              <a:t>    }</a:t>
            </a:r>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endParaRPr lang="fr-FR" dirty="0"/>
          </a:p>
        </p:txBody>
      </p:sp>
      <p:pic>
        <p:nvPicPr>
          <p:cNvPr id="4" name="Picture 2" descr="C:\Users\EndUser\Desktop\Screenshot_2014-12-29-11-00-54.png">
            <a:extLst>
              <a:ext uri="{FF2B5EF4-FFF2-40B4-BE49-F238E27FC236}">
                <a16:creationId xmlns:a16="http://schemas.microsoft.com/office/drawing/2014/main" id="{39720D1B-C1B7-6823-743A-E1CE33A5DA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3299" y="1616658"/>
            <a:ext cx="2806786" cy="49898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au 14">
            <a:extLst>
              <a:ext uri="{FF2B5EF4-FFF2-40B4-BE49-F238E27FC236}">
                <a16:creationId xmlns:a16="http://schemas.microsoft.com/office/drawing/2014/main" id="{7990E78A-B430-8A07-20FC-9A462FFB2A2B}"/>
              </a:ext>
            </a:extLst>
          </p:cNvPr>
          <p:cNvGraphicFramePr>
            <a:graphicFrameLocks noGrp="1"/>
          </p:cNvGraphicFramePr>
          <p:nvPr>
            <p:extLst>
              <p:ext uri="{D42A27DB-BD31-4B8C-83A1-F6EECF244321}">
                <p14:modId xmlns:p14="http://schemas.microsoft.com/office/powerpoint/2010/main" val="426697080"/>
              </p:ext>
            </p:extLst>
          </p:nvPr>
        </p:nvGraphicFramePr>
        <p:xfrm>
          <a:off x="777922" y="5020796"/>
          <a:ext cx="7014950" cy="1217620"/>
        </p:xfrm>
        <a:graphic>
          <a:graphicData uri="http://schemas.openxmlformats.org/drawingml/2006/table">
            <a:tbl>
              <a:tblPr/>
              <a:tblGrid>
                <a:gridCol w="977896">
                  <a:extLst>
                    <a:ext uri="{9D8B030D-6E8A-4147-A177-3AD203B41FA5}">
                      <a16:colId xmlns:a16="http://schemas.microsoft.com/office/drawing/2014/main" val="20000"/>
                    </a:ext>
                  </a:extLst>
                </a:gridCol>
                <a:gridCol w="6037054">
                  <a:extLst>
                    <a:ext uri="{9D8B030D-6E8A-4147-A177-3AD203B41FA5}">
                      <a16:colId xmlns:a16="http://schemas.microsoft.com/office/drawing/2014/main" val="20001"/>
                    </a:ext>
                  </a:extLst>
                </a:gridCol>
              </a:tblGrid>
              <a:tr h="251134">
                <a:tc>
                  <a:txBody>
                    <a:bodyPr/>
                    <a:lstStyle/>
                    <a:p>
                      <a:pPr algn="l" fontAlgn="t"/>
                      <a:r>
                        <a:rPr lang="fr-FR" sz="1200" b="0" i="1">
                          <a:effectLst/>
                        </a:rPr>
                        <a:t>parent</a:t>
                      </a:r>
                    </a:p>
                  </a:txBody>
                  <a:tcPr marL="95250" marR="95250" marT="19050" marB="19050">
                    <a:lnL>
                      <a:noFill/>
                    </a:lnL>
                    <a:lnR>
                      <a:noFill/>
                    </a:lnR>
                    <a:lnT>
                      <a:noFill/>
                    </a:lnT>
                    <a:lnB>
                      <a:noFill/>
                    </a:lnB>
                    <a:solidFill>
                      <a:srgbClr val="FFFFFF"/>
                    </a:solidFill>
                  </a:tcPr>
                </a:tc>
                <a:tc>
                  <a:txBody>
                    <a:bodyPr/>
                    <a:lstStyle/>
                    <a:p>
                      <a:pPr algn="l" fontAlgn="t"/>
                      <a:r>
                        <a:rPr lang="fr-FR" sz="1200" b="0" dirty="0">
                          <a:effectLst/>
                        </a:rPr>
                        <a:t>L'</a:t>
                      </a:r>
                      <a:r>
                        <a:rPr lang="fr-FR" sz="1200" b="0" dirty="0" err="1">
                          <a:effectLst/>
                        </a:rPr>
                        <a:t>AdapterView</a:t>
                      </a:r>
                      <a:r>
                        <a:rPr lang="fr-FR" sz="1200" b="0" dirty="0">
                          <a:effectLst/>
                        </a:rPr>
                        <a:t> où le clic s'est produit.</a:t>
                      </a:r>
                    </a:p>
                  </a:txBody>
                  <a:tcPr marL="95250" marR="95250" marT="19050" marB="19050">
                    <a:lnL>
                      <a:noFill/>
                    </a:lnL>
                    <a:lnR>
                      <a:noFill/>
                    </a:lnR>
                    <a:lnT>
                      <a:noFill/>
                    </a:lnT>
                    <a:lnB>
                      <a:noFill/>
                    </a:lnB>
                    <a:solidFill>
                      <a:srgbClr val="FFFFFF"/>
                    </a:solidFill>
                  </a:tcPr>
                </a:tc>
                <a:extLst>
                  <a:ext uri="{0D108BD9-81ED-4DB2-BD59-A6C34878D82A}">
                    <a16:rowId xmlns:a16="http://schemas.microsoft.com/office/drawing/2014/main" val="10000"/>
                  </a:ext>
                </a:extLst>
              </a:tr>
              <a:tr h="464218">
                <a:tc>
                  <a:txBody>
                    <a:bodyPr/>
                    <a:lstStyle/>
                    <a:p>
                      <a:pPr algn="l" fontAlgn="t"/>
                      <a:r>
                        <a:rPr lang="fr-FR" sz="1200" b="0" i="1">
                          <a:effectLst/>
                        </a:rPr>
                        <a:t>view</a:t>
                      </a:r>
                    </a:p>
                  </a:txBody>
                  <a:tcPr marL="95250" marR="95250" marT="19050" marB="19050">
                    <a:lnL>
                      <a:noFill/>
                    </a:lnL>
                    <a:lnR>
                      <a:noFill/>
                    </a:lnR>
                    <a:lnT>
                      <a:noFill/>
                    </a:lnT>
                    <a:lnB>
                      <a:noFill/>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200" b="0" dirty="0">
                          <a:effectLst/>
                        </a:rPr>
                        <a:t>La vue de l'</a:t>
                      </a:r>
                      <a:r>
                        <a:rPr lang="fr-FR" sz="1200" b="0" dirty="0" err="1">
                          <a:effectLst/>
                        </a:rPr>
                        <a:t>AdapterView</a:t>
                      </a:r>
                      <a:r>
                        <a:rPr lang="fr-FR" sz="1200" b="0" dirty="0">
                          <a:effectLst/>
                        </a:rPr>
                        <a:t> qui a été cliquée (il s'agit d'une vue fournie par l'adaptateur).</a:t>
                      </a:r>
                    </a:p>
                  </a:txBody>
                  <a:tcPr marL="95250" marR="95250" marT="19050" marB="19050">
                    <a:lnL>
                      <a:noFill/>
                    </a:lnL>
                    <a:lnR>
                      <a:noFill/>
                    </a:lnR>
                    <a:lnT>
                      <a:noFill/>
                    </a:lnT>
                    <a:lnB>
                      <a:noFill/>
                    </a:lnB>
                    <a:solidFill>
                      <a:srgbClr val="FFFFFF"/>
                    </a:solidFill>
                  </a:tcPr>
                </a:tc>
                <a:extLst>
                  <a:ext uri="{0D108BD9-81ED-4DB2-BD59-A6C34878D82A}">
                    <a16:rowId xmlns:a16="http://schemas.microsoft.com/office/drawing/2014/main" val="10001"/>
                  </a:ext>
                </a:extLst>
              </a:tr>
              <a:tr h="251134">
                <a:tc>
                  <a:txBody>
                    <a:bodyPr/>
                    <a:lstStyle/>
                    <a:p>
                      <a:pPr algn="l" fontAlgn="t"/>
                      <a:r>
                        <a:rPr lang="fr-FR" sz="1200" b="0" i="1">
                          <a:effectLst/>
                        </a:rPr>
                        <a:t>position</a:t>
                      </a:r>
                    </a:p>
                  </a:txBody>
                  <a:tcPr marL="95250" marR="95250" marT="19050" marB="19050">
                    <a:lnL>
                      <a:noFill/>
                    </a:lnL>
                    <a:lnR>
                      <a:noFill/>
                    </a:lnR>
                    <a:lnT>
                      <a:noFill/>
                    </a:lnT>
                    <a:lnB>
                      <a:noFill/>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200" b="0" dirty="0">
                          <a:effectLst/>
                        </a:rPr>
                        <a:t>La position de la vue dans l'adaptateur.</a:t>
                      </a:r>
                    </a:p>
                  </a:txBody>
                  <a:tcPr marL="95250" marR="95250" marT="19050" marB="19050">
                    <a:lnL>
                      <a:noFill/>
                    </a:lnL>
                    <a:lnR>
                      <a:noFill/>
                    </a:lnR>
                    <a:lnT>
                      <a:noFill/>
                    </a:lnT>
                    <a:lnB>
                      <a:noFill/>
                    </a:lnB>
                    <a:solidFill>
                      <a:srgbClr val="FFFFFF"/>
                    </a:solidFill>
                  </a:tcPr>
                </a:tc>
                <a:extLst>
                  <a:ext uri="{0D108BD9-81ED-4DB2-BD59-A6C34878D82A}">
                    <a16:rowId xmlns:a16="http://schemas.microsoft.com/office/drawing/2014/main" val="10002"/>
                  </a:ext>
                </a:extLst>
              </a:tr>
              <a:tr h="251134">
                <a:tc>
                  <a:txBody>
                    <a:bodyPr/>
                    <a:lstStyle/>
                    <a:p>
                      <a:pPr algn="l" fontAlgn="t"/>
                      <a:r>
                        <a:rPr lang="fr-FR" sz="1200" b="0" i="1">
                          <a:effectLst/>
                        </a:rPr>
                        <a:t>id</a:t>
                      </a:r>
                    </a:p>
                  </a:txBody>
                  <a:tcPr marL="95250" marR="95250" marT="19050" marB="19050">
                    <a:lnL>
                      <a:noFill/>
                    </a:lnL>
                    <a:lnR>
                      <a:noFill/>
                    </a:lnR>
                    <a:lnT>
                      <a:noFill/>
                    </a:lnT>
                    <a:lnB>
                      <a:noFill/>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r-FR" sz="1200" b="0" dirty="0">
                          <a:effectLst/>
                        </a:rPr>
                        <a:t>L'identifiant de ligne de l'élément qui a été cliqué.</a:t>
                      </a:r>
                    </a:p>
                  </a:txBody>
                  <a:tcPr marL="95250" marR="95250" marT="19050" marB="19050">
                    <a:lnL>
                      <a:noFill/>
                    </a:lnL>
                    <a:lnR>
                      <a:noFill/>
                    </a:lnR>
                    <a:lnT>
                      <a:noFill/>
                    </a:lnT>
                    <a:lnB>
                      <a:noFill/>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26405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dirty="0">
                <a:solidFill>
                  <a:schemeClr val="tx1"/>
                </a:solidFill>
              </a:rPr>
              <a:t>Réalisation d’une liste personnalisée se fait en 5 étapes :</a:t>
            </a:r>
          </a:p>
          <a:p>
            <a:endParaRPr lang="fr-FR" dirty="0">
              <a:solidFill>
                <a:schemeClr val="tx1"/>
              </a:solidFill>
            </a:endParaRPr>
          </a:p>
          <a:p>
            <a:pPr marL="342900" indent="-342900">
              <a:buFont typeface="+mj-lt"/>
              <a:buAutoNum type="arabicPeriod"/>
            </a:pPr>
            <a:r>
              <a:rPr lang="fr-FR" dirty="0">
                <a:solidFill>
                  <a:schemeClr val="tx1"/>
                </a:solidFill>
              </a:rPr>
              <a:t>Déclaration de la liste dans le fichier XML de </a:t>
            </a:r>
            <a:r>
              <a:rPr lang="fr-FR" dirty="0" err="1">
                <a:solidFill>
                  <a:schemeClr val="tx1"/>
                </a:solidFill>
              </a:rPr>
              <a:t>l’activity</a:t>
            </a:r>
            <a:r>
              <a:rPr lang="fr-FR" dirty="0">
                <a:solidFill>
                  <a:schemeClr val="tx1"/>
                </a:solidFill>
              </a:rPr>
              <a:t>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Créer la vue personnalisée : le </a:t>
            </a:r>
            <a:r>
              <a:rPr lang="fr-FR" dirty="0" err="1">
                <a:solidFill>
                  <a:schemeClr val="tx1"/>
                </a:solidFill>
              </a:rPr>
              <a:t>layout</a:t>
            </a:r>
            <a:r>
              <a:rPr lang="fr-FR" dirty="0">
                <a:solidFill>
                  <a:schemeClr val="tx1"/>
                </a:solidFill>
              </a:rPr>
              <a:t> qui va être utilisé par chaque ligne de la liste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Déclarer les données  qui vont peupler les éléments de la liste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Instancier le « Adapter » qui va associer les données et les vues ;</a:t>
            </a:r>
          </a:p>
          <a:p>
            <a:pPr marL="342900" indent="-342900">
              <a:buFont typeface="+mj-lt"/>
              <a:buAutoNum type="arabicPeriod"/>
            </a:pPr>
            <a:endParaRPr lang="fr-FR" dirty="0">
              <a:solidFill>
                <a:schemeClr val="tx1"/>
              </a:solidFill>
            </a:endParaRPr>
          </a:p>
          <a:p>
            <a:pPr marL="342900" indent="-342900">
              <a:buFont typeface="+mj-lt"/>
              <a:buAutoNum type="arabicPeriod"/>
            </a:pPr>
            <a:r>
              <a:rPr lang="fr-FR" dirty="0">
                <a:solidFill>
                  <a:schemeClr val="tx1"/>
                </a:solidFill>
              </a:rPr>
              <a:t>Attribuer le « Adapter » à votre </a:t>
            </a:r>
            <a:r>
              <a:rPr lang="fr-FR" dirty="0" err="1">
                <a:solidFill>
                  <a:schemeClr val="tx1"/>
                </a:solidFill>
              </a:rPr>
              <a:t>ListView</a:t>
            </a:r>
            <a:r>
              <a:rPr lang="fr-FR" dirty="0">
                <a:solidFill>
                  <a:schemeClr val="tx1"/>
                </a:solidFill>
              </a:rPr>
              <a:t> crée.</a:t>
            </a:r>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pic>
        <p:nvPicPr>
          <p:cNvPr id="6" name="Picture 2" descr="http://techiedreams.com/wp-content/uploads/2012/11/custom-list-screen.png">
            <a:extLst>
              <a:ext uri="{FF2B5EF4-FFF2-40B4-BE49-F238E27FC236}">
                <a16:creationId xmlns:a16="http://schemas.microsoft.com/office/drawing/2014/main" id="{1E78B92C-8D7A-C160-26D0-5AF9081D1C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44"/>
          <a:stretch/>
        </p:blipFill>
        <p:spPr bwMode="auto">
          <a:xfrm>
            <a:off x="7807788" y="1776515"/>
            <a:ext cx="3343707" cy="477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93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1. Déclaration de la liste dans le fichier XML de </a:t>
            </a:r>
            <a:r>
              <a:rPr lang="fr-FR" b="1" dirty="0" err="1">
                <a:solidFill>
                  <a:schemeClr val="accent6">
                    <a:lumMod val="75000"/>
                  </a:schemeClr>
                </a:solidFill>
              </a:rPr>
              <a:t>l’activity</a:t>
            </a:r>
            <a:endParaRPr lang="fr-FR" b="1" dirty="0">
              <a:solidFill>
                <a:schemeClr val="accent6">
                  <a:lumMod val="75000"/>
                </a:schemeClr>
              </a:solidFill>
            </a:endParaRPr>
          </a:p>
          <a:p>
            <a:pPr fontAlgn="t"/>
            <a:r>
              <a:rPr lang="fr-FR" dirty="0"/>
              <a:t>Dans le fichier  : </a:t>
            </a:r>
            <a:r>
              <a:rPr lang="en-US" dirty="0"/>
              <a:t>/res/layout/main.xml , </a:t>
            </a:r>
            <a:r>
              <a:rPr lang="fr-FR" dirty="0"/>
              <a:t>il faut déclarer la liste comme suit </a:t>
            </a:r>
            <a:r>
              <a:rPr lang="en-US" dirty="0"/>
              <a:t>: </a:t>
            </a:r>
            <a:endParaRPr lang="en-US" sz="1050" dirty="0"/>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sp>
        <p:nvSpPr>
          <p:cNvPr id="4" name="Rectangle 3">
            <a:extLst>
              <a:ext uri="{FF2B5EF4-FFF2-40B4-BE49-F238E27FC236}">
                <a16:creationId xmlns:a16="http://schemas.microsoft.com/office/drawing/2014/main" id="{2E882072-9E51-6E65-B850-D5A4B1E48D41}"/>
              </a:ext>
            </a:extLst>
          </p:cNvPr>
          <p:cNvSpPr/>
          <p:nvPr/>
        </p:nvSpPr>
        <p:spPr>
          <a:xfrm>
            <a:off x="720000" y="2553171"/>
            <a:ext cx="1537356" cy="276999"/>
          </a:xfrm>
          <a:prstGeom prst="rect">
            <a:avLst/>
          </a:prstGeom>
        </p:spPr>
        <p:txBody>
          <a:bodyPr wrap="square">
            <a:spAutoFit/>
          </a:bodyPr>
          <a:lstStyle/>
          <a:p>
            <a:r>
              <a:rPr lang="fr-FR" sz="1200" dirty="0"/>
              <a:t>Code XML :</a:t>
            </a:r>
            <a:endParaRPr lang="fr-MA" sz="1200" dirty="0"/>
          </a:p>
        </p:txBody>
      </p:sp>
      <p:sp>
        <p:nvSpPr>
          <p:cNvPr id="7" name="Rectangle 6">
            <a:extLst>
              <a:ext uri="{FF2B5EF4-FFF2-40B4-BE49-F238E27FC236}">
                <a16:creationId xmlns:a16="http://schemas.microsoft.com/office/drawing/2014/main" id="{2B98E992-592B-D079-9757-3D5EA0BEB6AC}"/>
              </a:ext>
            </a:extLst>
          </p:cNvPr>
          <p:cNvSpPr/>
          <p:nvPr/>
        </p:nvSpPr>
        <p:spPr>
          <a:xfrm>
            <a:off x="970572" y="2968298"/>
            <a:ext cx="8569200" cy="34163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fontAlgn="t">
              <a:lnSpc>
                <a:spcPct val="150000"/>
              </a:lnSpc>
            </a:pPr>
            <a:r>
              <a:rPr lang="en-US" sz="1200" dirty="0"/>
              <a:t>&lt;LinearLayout xmlns:android="http://schemas.android.com/</a:t>
            </a:r>
            <a:r>
              <a:rPr lang="en-US" sz="1200" dirty="0" err="1"/>
              <a:t>apk</a:t>
            </a:r>
            <a:r>
              <a:rPr lang="en-US" sz="1200" dirty="0"/>
              <a:t>/res/android"</a:t>
            </a:r>
          </a:p>
          <a:p>
            <a:pPr fontAlgn="t">
              <a:lnSpc>
                <a:spcPct val="150000"/>
              </a:lnSpc>
            </a:pPr>
            <a:r>
              <a:rPr lang="en-US" sz="1200" dirty="0"/>
              <a:t>    android:layout_width="match_parent"</a:t>
            </a:r>
          </a:p>
          <a:p>
            <a:pPr fontAlgn="t">
              <a:lnSpc>
                <a:spcPct val="150000"/>
              </a:lnSpc>
            </a:pPr>
            <a:r>
              <a:rPr lang="en-US" sz="1200" dirty="0"/>
              <a:t>    android:layout_height="match_parent"</a:t>
            </a:r>
          </a:p>
          <a:p>
            <a:pPr fontAlgn="t">
              <a:lnSpc>
                <a:spcPct val="150000"/>
              </a:lnSpc>
            </a:pPr>
            <a:r>
              <a:rPr lang="en-US" sz="1200" dirty="0"/>
              <a:t>    android:orientation="vertical" &gt;</a:t>
            </a:r>
          </a:p>
          <a:p>
            <a:pPr fontAlgn="t">
              <a:lnSpc>
                <a:spcPct val="150000"/>
              </a:lnSpc>
            </a:pPr>
            <a:r>
              <a:rPr lang="en-US" sz="1200" dirty="0"/>
              <a:t> </a:t>
            </a:r>
          </a:p>
          <a:p>
            <a:pPr fontAlgn="t">
              <a:lnSpc>
                <a:spcPct val="150000"/>
              </a:lnSpc>
            </a:pPr>
            <a:r>
              <a:rPr lang="en-US" sz="1200" b="1" dirty="0"/>
              <a:t>         &lt;ListView</a:t>
            </a:r>
            <a:endParaRPr lang="en-US" sz="1200" dirty="0"/>
          </a:p>
          <a:p>
            <a:pPr fontAlgn="t">
              <a:lnSpc>
                <a:spcPct val="150000"/>
              </a:lnSpc>
            </a:pPr>
            <a:r>
              <a:rPr lang="en-US" sz="1200" b="1" dirty="0"/>
              <a:t>              </a:t>
            </a:r>
            <a:r>
              <a:rPr lang="en-US" sz="1200" b="1" dirty="0" err="1"/>
              <a:t>android:id</a:t>
            </a:r>
            <a:r>
              <a:rPr lang="en-US" sz="1200" b="1" dirty="0"/>
              <a:t>="@+id/list"</a:t>
            </a:r>
            <a:endParaRPr lang="en-US" sz="1200" dirty="0"/>
          </a:p>
          <a:p>
            <a:pPr fontAlgn="t">
              <a:lnSpc>
                <a:spcPct val="150000"/>
              </a:lnSpc>
            </a:pPr>
            <a:r>
              <a:rPr lang="en-US" sz="1200" b="1" dirty="0"/>
              <a:t>              android:layout_height="</a:t>
            </a:r>
            <a:r>
              <a:rPr lang="en-US" sz="1200" b="1" dirty="0" err="1"/>
              <a:t>wrap_content</a:t>
            </a:r>
            <a:r>
              <a:rPr lang="en-US" sz="1200" b="1" dirty="0"/>
              <a:t>"</a:t>
            </a:r>
            <a:endParaRPr lang="en-US" sz="1200" dirty="0"/>
          </a:p>
          <a:p>
            <a:pPr fontAlgn="t">
              <a:lnSpc>
                <a:spcPct val="150000"/>
              </a:lnSpc>
            </a:pPr>
            <a:r>
              <a:rPr lang="en-US" sz="1200" b="1" dirty="0"/>
              <a:t>              android:layout_width="match_parent"&gt;</a:t>
            </a:r>
            <a:endParaRPr lang="en-US" sz="1200" dirty="0"/>
          </a:p>
          <a:p>
            <a:pPr fontAlgn="t">
              <a:lnSpc>
                <a:spcPct val="150000"/>
              </a:lnSpc>
            </a:pPr>
            <a:r>
              <a:rPr lang="en-US" sz="1200" b="1" dirty="0"/>
              <a:t>         &lt;/ListView&gt;</a:t>
            </a:r>
            <a:endParaRPr lang="en-US" sz="1200" dirty="0"/>
          </a:p>
          <a:p>
            <a:pPr fontAlgn="t">
              <a:lnSpc>
                <a:spcPct val="150000"/>
              </a:lnSpc>
            </a:pPr>
            <a:r>
              <a:rPr lang="en-US" sz="1200" dirty="0"/>
              <a:t> </a:t>
            </a:r>
          </a:p>
          <a:p>
            <a:pPr fontAlgn="t">
              <a:lnSpc>
                <a:spcPct val="150000"/>
              </a:lnSpc>
            </a:pPr>
            <a:r>
              <a:rPr lang="en-US" sz="1200" dirty="0"/>
              <a:t>&lt;/LinearLayout&gt;</a:t>
            </a:r>
          </a:p>
        </p:txBody>
      </p:sp>
    </p:spTree>
    <p:extLst>
      <p:ext uri="{BB962C8B-B14F-4D97-AF65-F5344CB8AC3E}">
        <p14:creationId xmlns:p14="http://schemas.microsoft.com/office/powerpoint/2010/main" val="14791571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2. Déclaration de la liste dans le fichier XML de </a:t>
            </a:r>
            <a:r>
              <a:rPr lang="fr-FR" b="1" dirty="0" err="1">
                <a:solidFill>
                  <a:schemeClr val="accent6">
                    <a:lumMod val="75000"/>
                  </a:schemeClr>
                </a:solidFill>
              </a:rPr>
              <a:t>l’activity</a:t>
            </a:r>
            <a:endParaRPr lang="fr-FR" b="1" dirty="0">
              <a:solidFill>
                <a:schemeClr val="accent6">
                  <a:lumMod val="75000"/>
                </a:schemeClr>
              </a:solidFill>
            </a:endParaRPr>
          </a:p>
          <a:p>
            <a:pPr fontAlgn="t"/>
            <a:r>
              <a:rPr lang="fr-FR" dirty="0">
                <a:solidFill>
                  <a:schemeClr val="tx1"/>
                </a:solidFill>
              </a:rPr>
              <a:t>Créer le fichier  : </a:t>
            </a:r>
            <a:r>
              <a:rPr lang="en-US" dirty="0">
                <a:solidFill>
                  <a:schemeClr val="tx1"/>
                </a:solidFill>
              </a:rPr>
              <a:t>/res/layout/list_layout.xml , </a:t>
            </a:r>
            <a:r>
              <a:rPr lang="fr-FR" dirty="0">
                <a:solidFill>
                  <a:schemeClr val="tx1"/>
                </a:solidFill>
              </a:rPr>
              <a:t>et créer le </a:t>
            </a:r>
            <a:r>
              <a:rPr lang="fr-FR" dirty="0" err="1">
                <a:solidFill>
                  <a:schemeClr val="tx1"/>
                </a:solidFill>
              </a:rPr>
              <a:t>layout</a:t>
            </a:r>
            <a:r>
              <a:rPr lang="fr-FR" dirty="0">
                <a:solidFill>
                  <a:schemeClr val="tx1"/>
                </a:solidFill>
              </a:rPr>
              <a:t> de la liste .</a:t>
            </a:r>
          </a:p>
          <a:p>
            <a:pPr fontAlgn="t"/>
            <a:r>
              <a:rPr lang="fr-FR" dirty="0">
                <a:solidFill>
                  <a:schemeClr val="tx1"/>
                </a:solidFill>
              </a:rPr>
              <a:t>Il faut créer le design suivant qui va être le même pour tous les éléments de la liste.</a:t>
            </a:r>
          </a:p>
          <a:p>
            <a:pPr fontAlgn="t"/>
            <a:r>
              <a:rPr lang="en-US" dirty="0">
                <a:solidFill>
                  <a:schemeClr val="tx1"/>
                </a:solidFill>
              </a:rPr>
              <a:t> </a:t>
            </a:r>
            <a:endParaRPr lang="en-US" sz="1050" dirty="0">
              <a:solidFill>
                <a:schemeClr val="tx1"/>
              </a:solidFill>
            </a:endParaRPr>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pic>
        <p:nvPicPr>
          <p:cNvPr id="6" name="Picture 2" descr="http://techiedreams.com/wp-content/uploads/2012/11/custom-list-screen.png">
            <a:extLst>
              <a:ext uri="{FF2B5EF4-FFF2-40B4-BE49-F238E27FC236}">
                <a16:creationId xmlns:a16="http://schemas.microsoft.com/office/drawing/2014/main" id="{779652DC-00BD-19D5-F877-90B3A98451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96" t="25690" r="3447" b="54917"/>
          <a:stretch/>
        </p:blipFill>
        <p:spPr bwMode="auto">
          <a:xfrm>
            <a:off x="4279182" y="3293200"/>
            <a:ext cx="4522132" cy="14580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2">
            <a:extLst>
              <a:ext uri="{FF2B5EF4-FFF2-40B4-BE49-F238E27FC236}">
                <a16:creationId xmlns:a16="http://schemas.microsoft.com/office/drawing/2014/main" id="{F0EE3F80-2EA5-A178-0800-2A29E832876A}"/>
              </a:ext>
            </a:extLst>
          </p:cNvPr>
          <p:cNvSpPr txBox="1"/>
          <p:nvPr/>
        </p:nvSpPr>
        <p:spPr bwMode="auto">
          <a:xfrm>
            <a:off x="2842920" y="5156477"/>
            <a:ext cx="2095012" cy="307777"/>
          </a:xfrm>
          <a:prstGeom prst="rect">
            <a:avLst/>
          </a:prstGeom>
          <a:noFill/>
          <a:ln w="9525">
            <a:noFill/>
            <a:miter lim="800000"/>
            <a:headEnd/>
            <a:tailEnd/>
          </a:ln>
        </p:spPr>
        <p:txBody>
          <a:bodyPr wrap="square" rtlCol="0">
            <a:spAutoFit/>
          </a:bodyPr>
          <a:lstStyle/>
          <a:p>
            <a:r>
              <a:rPr lang="fr-MA" sz="1400" b="1" dirty="0" err="1">
                <a:solidFill>
                  <a:srgbClr val="0F17B1"/>
                </a:solidFill>
                <a:latin typeface="Arial" pitchFamily="34" charset="0"/>
                <a:ea typeface="맑은 고딕" pitchFamily="50" charset="-127"/>
                <a:cs typeface="Arial" pitchFamily="34" charset="0"/>
              </a:rPr>
              <a:t>ImageView</a:t>
            </a:r>
            <a:endParaRPr lang="fr-MA" sz="1400" b="1" dirty="0">
              <a:solidFill>
                <a:srgbClr val="0F17B1"/>
              </a:solidFill>
              <a:latin typeface="Arial" pitchFamily="34" charset="0"/>
              <a:ea typeface="맑은 고딕" pitchFamily="50" charset="-127"/>
              <a:cs typeface="Arial" pitchFamily="34" charset="0"/>
            </a:endParaRPr>
          </a:p>
        </p:txBody>
      </p:sp>
      <p:cxnSp>
        <p:nvCxnSpPr>
          <p:cNvPr id="9" name="Straight Arrow Connector 13">
            <a:extLst>
              <a:ext uri="{FF2B5EF4-FFF2-40B4-BE49-F238E27FC236}">
                <a16:creationId xmlns:a16="http://schemas.microsoft.com/office/drawing/2014/main" id="{0B5FA662-7CBB-F2BB-2D38-47B5A3A61295}"/>
              </a:ext>
            </a:extLst>
          </p:cNvPr>
          <p:cNvCxnSpPr/>
          <p:nvPr/>
        </p:nvCxnSpPr>
        <p:spPr bwMode="auto">
          <a:xfrm flipH="1">
            <a:off x="3415086" y="4022235"/>
            <a:ext cx="1062517" cy="978432"/>
          </a:xfrm>
          <a:prstGeom prst="straightConnector1">
            <a:avLst/>
          </a:prstGeom>
          <a:noFill/>
          <a:ln w="31750" cap="flat" cmpd="sng" algn="ctr">
            <a:solidFill>
              <a:srgbClr val="0000FF"/>
            </a:solidFill>
            <a:prstDash val="solid"/>
            <a:round/>
            <a:headEnd type="none" w="med" len="med"/>
            <a:tailEnd type="arrow"/>
          </a:ln>
          <a:effectLst/>
        </p:spPr>
      </p:cxnSp>
      <p:cxnSp>
        <p:nvCxnSpPr>
          <p:cNvPr id="11" name="Straight Arrow Connector 14">
            <a:extLst>
              <a:ext uri="{FF2B5EF4-FFF2-40B4-BE49-F238E27FC236}">
                <a16:creationId xmlns:a16="http://schemas.microsoft.com/office/drawing/2014/main" id="{ACE13C89-F080-53E6-7A67-116BCE8F1253}"/>
              </a:ext>
            </a:extLst>
          </p:cNvPr>
          <p:cNvCxnSpPr/>
          <p:nvPr/>
        </p:nvCxnSpPr>
        <p:spPr bwMode="auto">
          <a:xfrm flipV="1">
            <a:off x="6385017" y="3100190"/>
            <a:ext cx="3040381" cy="757019"/>
          </a:xfrm>
          <a:prstGeom prst="straightConnector1">
            <a:avLst/>
          </a:prstGeom>
          <a:noFill/>
          <a:ln w="31750" cap="flat" cmpd="sng" algn="ctr">
            <a:solidFill>
              <a:srgbClr val="0000FF"/>
            </a:solidFill>
            <a:prstDash val="solid"/>
            <a:round/>
            <a:headEnd type="none" w="med" len="med"/>
            <a:tailEnd type="arrow"/>
          </a:ln>
          <a:effectLst/>
        </p:spPr>
      </p:cxnSp>
      <p:sp>
        <p:nvSpPr>
          <p:cNvPr id="12" name="TextBox 15">
            <a:extLst>
              <a:ext uri="{FF2B5EF4-FFF2-40B4-BE49-F238E27FC236}">
                <a16:creationId xmlns:a16="http://schemas.microsoft.com/office/drawing/2014/main" id="{B3CCB9AF-E128-C1AE-EA38-D4A7450CE038}"/>
              </a:ext>
            </a:extLst>
          </p:cNvPr>
          <p:cNvSpPr txBox="1"/>
          <p:nvPr/>
        </p:nvSpPr>
        <p:spPr bwMode="auto">
          <a:xfrm>
            <a:off x="9425398" y="2882638"/>
            <a:ext cx="1406512" cy="307777"/>
          </a:xfrm>
          <a:prstGeom prst="rect">
            <a:avLst/>
          </a:prstGeom>
          <a:noFill/>
          <a:ln w="9525">
            <a:noFill/>
            <a:miter lim="800000"/>
            <a:headEnd/>
            <a:tailEnd/>
          </a:ln>
        </p:spPr>
        <p:txBody>
          <a:bodyPr wrap="square" rtlCol="0">
            <a:spAutoFit/>
          </a:bodyPr>
          <a:lstStyle/>
          <a:p>
            <a:r>
              <a:rPr lang="fr-MA" sz="1400" b="1" dirty="0">
                <a:solidFill>
                  <a:srgbClr val="0F17B1"/>
                </a:solidFill>
                <a:latin typeface="Arial" pitchFamily="34" charset="0"/>
                <a:ea typeface="맑은 고딕" pitchFamily="50" charset="-127"/>
                <a:cs typeface="Arial" pitchFamily="34" charset="0"/>
              </a:rPr>
              <a:t>TextView</a:t>
            </a:r>
          </a:p>
        </p:txBody>
      </p:sp>
      <p:cxnSp>
        <p:nvCxnSpPr>
          <p:cNvPr id="13" name="Straight Arrow Connector 16">
            <a:extLst>
              <a:ext uri="{FF2B5EF4-FFF2-40B4-BE49-F238E27FC236}">
                <a16:creationId xmlns:a16="http://schemas.microsoft.com/office/drawing/2014/main" id="{E1C4FD1D-1FB1-2D40-33CD-62395D070A20}"/>
              </a:ext>
            </a:extLst>
          </p:cNvPr>
          <p:cNvCxnSpPr/>
          <p:nvPr/>
        </p:nvCxnSpPr>
        <p:spPr bwMode="auto">
          <a:xfrm>
            <a:off x="5830415" y="4351028"/>
            <a:ext cx="2970899" cy="1454645"/>
          </a:xfrm>
          <a:prstGeom prst="straightConnector1">
            <a:avLst/>
          </a:prstGeom>
          <a:noFill/>
          <a:ln w="31750" cap="flat" cmpd="sng" algn="ctr">
            <a:solidFill>
              <a:srgbClr val="0000FF"/>
            </a:solidFill>
            <a:prstDash val="solid"/>
            <a:round/>
            <a:headEnd type="none" w="med" len="med"/>
            <a:tailEnd type="arrow"/>
          </a:ln>
          <a:effectLst/>
        </p:spPr>
      </p:cxnSp>
      <p:sp>
        <p:nvSpPr>
          <p:cNvPr id="14" name="TextBox 17">
            <a:extLst>
              <a:ext uri="{FF2B5EF4-FFF2-40B4-BE49-F238E27FC236}">
                <a16:creationId xmlns:a16="http://schemas.microsoft.com/office/drawing/2014/main" id="{432712A3-54EB-09F5-B7E4-27CCA667EEDF}"/>
              </a:ext>
            </a:extLst>
          </p:cNvPr>
          <p:cNvSpPr txBox="1"/>
          <p:nvPr/>
        </p:nvSpPr>
        <p:spPr bwMode="auto">
          <a:xfrm>
            <a:off x="8544478" y="5824458"/>
            <a:ext cx="1406512" cy="307777"/>
          </a:xfrm>
          <a:prstGeom prst="rect">
            <a:avLst/>
          </a:prstGeom>
          <a:noFill/>
          <a:ln w="9525">
            <a:noFill/>
            <a:miter lim="800000"/>
            <a:headEnd/>
            <a:tailEnd/>
          </a:ln>
        </p:spPr>
        <p:txBody>
          <a:bodyPr wrap="square" rtlCol="0">
            <a:spAutoFit/>
          </a:bodyPr>
          <a:lstStyle/>
          <a:p>
            <a:r>
              <a:rPr lang="fr-MA" sz="1400" b="1" dirty="0">
                <a:solidFill>
                  <a:srgbClr val="0F17B1"/>
                </a:solidFill>
                <a:latin typeface="Arial" pitchFamily="34" charset="0"/>
                <a:ea typeface="맑은 고딕" pitchFamily="50" charset="-127"/>
                <a:cs typeface="Arial" pitchFamily="34" charset="0"/>
              </a:rPr>
              <a:t>TextView</a:t>
            </a:r>
          </a:p>
        </p:txBody>
      </p:sp>
      <p:cxnSp>
        <p:nvCxnSpPr>
          <p:cNvPr id="15" name="Straight Arrow Connector 19">
            <a:extLst>
              <a:ext uri="{FF2B5EF4-FFF2-40B4-BE49-F238E27FC236}">
                <a16:creationId xmlns:a16="http://schemas.microsoft.com/office/drawing/2014/main" id="{EEAA79BE-D144-6CAB-70BC-097045B28D85}"/>
              </a:ext>
            </a:extLst>
          </p:cNvPr>
          <p:cNvCxnSpPr/>
          <p:nvPr/>
        </p:nvCxnSpPr>
        <p:spPr bwMode="auto">
          <a:xfrm>
            <a:off x="8793866" y="4009609"/>
            <a:ext cx="453868" cy="12626"/>
          </a:xfrm>
          <a:prstGeom prst="straightConnector1">
            <a:avLst/>
          </a:prstGeom>
          <a:noFill/>
          <a:ln w="31750" cap="flat" cmpd="sng" algn="ctr">
            <a:solidFill>
              <a:srgbClr val="0000FF"/>
            </a:solidFill>
            <a:prstDash val="solid"/>
            <a:round/>
            <a:headEnd type="none" w="med" len="med"/>
            <a:tailEnd type="arrow"/>
          </a:ln>
          <a:effectLst/>
        </p:spPr>
      </p:cxnSp>
      <p:cxnSp>
        <p:nvCxnSpPr>
          <p:cNvPr id="16" name="Straight Arrow Connector 22">
            <a:extLst>
              <a:ext uri="{FF2B5EF4-FFF2-40B4-BE49-F238E27FC236}">
                <a16:creationId xmlns:a16="http://schemas.microsoft.com/office/drawing/2014/main" id="{95163095-40B7-A65A-6BB7-B48E21E80C44}"/>
              </a:ext>
            </a:extLst>
          </p:cNvPr>
          <p:cNvCxnSpPr>
            <a:stCxn id="17" idx="3"/>
          </p:cNvCxnSpPr>
          <p:nvPr/>
        </p:nvCxnSpPr>
        <p:spPr bwMode="auto">
          <a:xfrm>
            <a:off x="3517968" y="3849186"/>
            <a:ext cx="569284" cy="9546"/>
          </a:xfrm>
          <a:prstGeom prst="straightConnector1">
            <a:avLst/>
          </a:prstGeom>
          <a:noFill/>
          <a:ln w="31750" cap="flat" cmpd="sng" algn="ctr">
            <a:solidFill>
              <a:srgbClr val="FF0000"/>
            </a:solidFill>
            <a:prstDash val="solid"/>
            <a:round/>
            <a:headEnd type="none" w="med" len="med"/>
            <a:tailEnd type="arrow"/>
          </a:ln>
          <a:effectLst/>
        </p:spPr>
      </p:cxnSp>
      <p:sp>
        <p:nvSpPr>
          <p:cNvPr id="17" name="TextBox 23">
            <a:extLst>
              <a:ext uri="{FF2B5EF4-FFF2-40B4-BE49-F238E27FC236}">
                <a16:creationId xmlns:a16="http://schemas.microsoft.com/office/drawing/2014/main" id="{B82C8100-063B-EDA0-D3B4-8CF021C57EAB}"/>
              </a:ext>
            </a:extLst>
          </p:cNvPr>
          <p:cNvSpPr txBox="1"/>
          <p:nvPr/>
        </p:nvSpPr>
        <p:spPr bwMode="auto">
          <a:xfrm>
            <a:off x="1422956" y="3695297"/>
            <a:ext cx="2095012" cy="307777"/>
          </a:xfrm>
          <a:prstGeom prst="rect">
            <a:avLst/>
          </a:prstGeom>
          <a:noFill/>
          <a:ln w="9525">
            <a:noFill/>
            <a:miter lim="800000"/>
            <a:headEnd/>
            <a:tailEnd/>
          </a:ln>
        </p:spPr>
        <p:txBody>
          <a:bodyPr wrap="square" rtlCol="0">
            <a:spAutoFit/>
          </a:bodyPr>
          <a:lstStyle/>
          <a:p>
            <a:r>
              <a:rPr lang="fr-MA" sz="1400" b="1" dirty="0">
                <a:solidFill>
                  <a:srgbClr val="FF0000"/>
                </a:solidFill>
                <a:latin typeface="Arial" pitchFamily="34" charset="0"/>
                <a:ea typeface="맑은 고딕" pitchFamily="50" charset="-127"/>
                <a:cs typeface="Arial" pitchFamily="34" charset="0"/>
              </a:rPr>
              <a:t>Parent RelativeLayout</a:t>
            </a:r>
          </a:p>
        </p:txBody>
      </p:sp>
      <p:sp>
        <p:nvSpPr>
          <p:cNvPr id="18" name="TextBox 21">
            <a:extLst>
              <a:ext uri="{FF2B5EF4-FFF2-40B4-BE49-F238E27FC236}">
                <a16:creationId xmlns:a16="http://schemas.microsoft.com/office/drawing/2014/main" id="{A60755F4-E889-6187-AF9C-6D4C9C5864ED}"/>
              </a:ext>
            </a:extLst>
          </p:cNvPr>
          <p:cNvSpPr txBox="1"/>
          <p:nvPr/>
        </p:nvSpPr>
        <p:spPr bwMode="auto">
          <a:xfrm>
            <a:off x="9487313" y="3845525"/>
            <a:ext cx="2095012" cy="307777"/>
          </a:xfrm>
          <a:prstGeom prst="rect">
            <a:avLst/>
          </a:prstGeom>
          <a:noFill/>
          <a:ln w="9525">
            <a:noFill/>
            <a:miter lim="800000"/>
            <a:headEnd/>
            <a:tailEnd/>
          </a:ln>
        </p:spPr>
        <p:txBody>
          <a:bodyPr wrap="square" rtlCol="0">
            <a:spAutoFit/>
          </a:bodyPr>
          <a:lstStyle/>
          <a:p>
            <a:r>
              <a:rPr lang="fr-MA" sz="1400" b="1" dirty="0" err="1">
                <a:solidFill>
                  <a:srgbClr val="0F17B1"/>
                </a:solidFill>
                <a:latin typeface="Arial" pitchFamily="34" charset="0"/>
                <a:ea typeface="맑은 고딕" pitchFamily="50" charset="-127"/>
                <a:cs typeface="Arial" pitchFamily="34" charset="0"/>
              </a:rPr>
              <a:t>ImageView</a:t>
            </a:r>
            <a:endParaRPr lang="fr-MA" sz="1400" b="1" dirty="0">
              <a:solidFill>
                <a:srgbClr val="0F17B1"/>
              </a:solidFill>
              <a:latin typeface="Arial" pitchFamily="34" charset="0"/>
              <a:ea typeface="맑은 고딕" pitchFamily="50" charset="-127"/>
              <a:cs typeface="Arial" pitchFamily="34" charset="0"/>
            </a:endParaRPr>
          </a:p>
        </p:txBody>
      </p:sp>
    </p:spTree>
    <p:extLst>
      <p:ext uri="{BB962C8B-B14F-4D97-AF65-F5344CB8AC3E}">
        <p14:creationId xmlns:p14="http://schemas.microsoft.com/office/powerpoint/2010/main" val="327217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EEBAF-7AE9-C2A8-E819-30822FD64556}"/>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6C43F9E0-5387-FF88-4B64-6D65C17C7F0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04B3A83E-8088-64B7-18AF-A70259766780}"/>
              </a:ext>
            </a:extLst>
          </p:cNvPr>
          <p:cNvSpPr>
            <a:spLocks noGrp="1"/>
          </p:cNvSpPr>
          <p:nvPr>
            <p:ph sz="quarter" idx="12"/>
          </p:nvPr>
        </p:nvSpPr>
        <p:spPr/>
        <p:txBody>
          <a:bodyPr/>
          <a:lstStyle/>
          <a:p>
            <a:pPr>
              <a:lnSpc>
                <a:spcPct val="200000"/>
              </a:lnSpc>
              <a:spcBef>
                <a:spcPts val="0"/>
              </a:spcBef>
            </a:pPr>
            <a:r>
              <a:rPr lang="fr-FR" dirty="0">
                <a:solidFill>
                  <a:schemeClr val="tx1"/>
                </a:solidFill>
              </a:rPr>
              <a:t>Un</a:t>
            </a:r>
            <a:r>
              <a:rPr lang="fr-FR" dirty="0"/>
              <a:t> </a:t>
            </a:r>
            <a:r>
              <a:rPr lang="fr-FR" dirty="0">
                <a:solidFill>
                  <a:srgbClr val="007842"/>
                </a:solidFill>
              </a:rPr>
              <a:t>widget</a:t>
            </a:r>
            <a:r>
              <a:rPr lang="fr-FR" dirty="0"/>
              <a:t> </a:t>
            </a:r>
            <a:r>
              <a:rPr lang="fr-FR" dirty="0">
                <a:solidFill>
                  <a:schemeClr val="tx1"/>
                </a:solidFill>
              </a:rPr>
              <a:t>est un </a:t>
            </a:r>
            <a:r>
              <a:rPr lang="fr-FR" dirty="0">
                <a:solidFill>
                  <a:srgbClr val="007842"/>
                </a:solidFill>
              </a:rPr>
              <a:t>élément d'une interface utilisateur graphique </a:t>
            </a:r>
            <a:r>
              <a:rPr lang="fr-FR" dirty="0">
                <a:solidFill>
                  <a:schemeClr val="tx1"/>
                </a:solidFill>
              </a:rPr>
              <a:t>(GUI) qui </a:t>
            </a:r>
            <a:r>
              <a:rPr lang="fr-FR" dirty="0">
                <a:solidFill>
                  <a:srgbClr val="007842"/>
                </a:solidFill>
              </a:rPr>
              <a:t>affiche</a:t>
            </a:r>
            <a:r>
              <a:rPr lang="fr-FR" dirty="0"/>
              <a:t> </a:t>
            </a:r>
            <a:r>
              <a:rPr lang="fr-FR" dirty="0">
                <a:solidFill>
                  <a:schemeClr val="tx1"/>
                </a:solidFill>
              </a:rPr>
              <a:t>des</a:t>
            </a:r>
            <a:r>
              <a:rPr lang="fr-FR" dirty="0"/>
              <a:t> </a:t>
            </a:r>
            <a:r>
              <a:rPr lang="fr-FR" dirty="0">
                <a:solidFill>
                  <a:srgbClr val="007842"/>
                </a:solidFill>
              </a:rPr>
              <a:t>informations</a:t>
            </a:r>
            <a:r>
              <a:rPr lang="fr-FR" dirty="0"/>
              <a:t> </a:t>
            </a:r>
            <a:r>
              <a:rPr lang="fr-FR" dirty="0">
                <a:solidFill>
                  <a:schemeClr val="tx1"/>
                </a:solidFill>
              </a:rPr>
              <a:t>ou</a:t>
            </a:r>
            <a:r>
              <a:rPr lang="fr-FR" dirty="0"/>
              <a:t> </a:t>
            </a:r>
            <a:r>
              <a:rPr lang="fr-FR" dirty="0">
                <a:solidFill>
                  <a:srgbClr val="007842"/>
                </a:solidFill>
              </a:rPr>
              <a:t>fournit</a:t>
            </a:r>
            <a:r>
              <a:rPr lang="fr-FR" dirty="0"/>
              <a:t> </a:t>
            </a:r>
            <a:r>
              <a:rPr lang="fr-FR" dirty="0">
                <a:solidFill>
                  <a:schemeClr val="tx1"/>
                </a:solidFill>
              </a:rPr>
              <a:t>un moyen spécifique pour un utilisateur </a:t>
            </a:r>
            <a:r>
              <a:rPr lang="fr-FR" dirty="0">
                <a:solidFill>
                  <a:srgbClr val="007842"/>
                </a:solidFill>
              </a:rPr>
              <a:t>d'interagir</a:t>
            </a:r>
            <a:r>
              <a:rPr lang="fr-FR" dirty="0"/>
              <a:t> </a:t>
            </a:r>
            <a:r>
              <a:rPr lang="fr-FR" dirty="0">
                <a:solidFill>
                  <a:schemeClr val="tx1"/>
                </a:solidFill>
              </a:rPr>
              <a:t>avec le système d'exploitation ou une application. </a:t>
            </a:r>
          </a:p>
          <a:p>
            <a:pPr>
              <a:lnSpc>
                <a:spcPct val="200000"/>
              </a:lnSpc>
              <a:spcBef>
                <a:spcPts val="0"/>
              </a:spcBef>
            </a:pPr>
            <a:endParaRPr lang="fr-FR" dirty="0"/>
          </a:p>
          <a:p>
            <a:pPr>
              <a:lnSpc>
                <a:spcPct val="200000"/>
              </a:lnSpc>
              <a:spcBef>
                <a:spcPts val="0"/>
              </a:spcBef>
            </a:pPr>
            <a:r>
              <a:rPr lang="fr-FR" dirty="0">
                <a:solidFill>
                  <a:schemeClr val="tx1"/>
                </a:solidFill>
              </a:rPr>
              <a:t>Les</a:t>
            </a:r>
            <a:r>
              <a:rPr lang="fr-FR" dirty="0"/>
              <a:t> </a:t>
            </a:r>
            <a:r>
              <a:rPr lang="fr-FR" dirty="0">
                <a:solidFill>
                  <a:srgbClr val="007842"/>
                </a:solidFill>
              </a:rPr>
              <a:t>widgets</a:t>
            </a:r>
            <a:r>
              <a:rPr lang="fr-FR" dirty="0"/>
              <a:t> </a:t>
            </a:r>
            <a:r>
              <a:rPr lang="fr-FR" dirty="0">
                <a:solidFill>
                  <a:schemeClr val="tx1"/>
                </a:solidFill>
              </a:rPr>
              <a:t>comprennent</a:t>
            </a:r>
            <a:r>
              <a:rPr lang="fr-FR" dirty="0"/>
              <a:t> </a:t>
            </a:r>
            <a:r>
              <a:rPr lang="fr-FR" dirty="0">
                <a:solidFill>
                  <a:schemeClr val="tx1"/>
                </a:solidFill>
              </a:rPr>
              <a:t>des</a:t>
            </a:r>
            <a:r>
              <a:rPr lang="fr-FR" dirty="0"/>
              <a:t> </a:t>
            </a:r>
            <a:r>
              <a:rPr lang="fr-FR" dirty="0">
                <a:solidFill>
                  <a:srgbClr val="007842"/>
                </a:solidFill>
              </a:rPr>
              <a:t>icônes</a:t>
            </a:r>
            <a:r>
              <a:rPr lang="fr-FR" dirty="0">
                <a:solidFill>
                  <a:schemeClr val="tx1"/>
                </a:solidFill>
              </a:rPr>
              <a:t>, des </a:t>
            </a:r>
            <a:r>
              <a:rPr lang="fr-FR" dirty="0">
                <a:solidFill>
                  <a:srgbClr val="007842"/>
                </a:solidFill>
              </a:rPr>
              <a:t>menus</a:t>
            </a:r>
            <a:r>
              <a:rPr lang="fr-FR" dirty="0"/>
              <a:t> </a:t>
            </a:r>
            <a:r>
              <a:rPr lang="fr-FR" dirty="0">
                <a:solidFill>
                  <a:srgbClr val="007842"/>
                </a:solidFill>
              </a:rPr>
              <a:t>déroulants</a:t>
            </a:r>
            <a:r>
              <a:rPr lang="fr-FR" dirty="0">
                <a:solidFill>
                  <a:schemeClr val="tx1"/>
                </a:solidFill>
              </a:rPr>
              <a:t>, des </a:t>
            </a:r>
            <a:r>
              <a:rPr lang="fr-FR" dirty="0">
                <a:solidFill>
                  <a:srgbClr val="007842"/>
                </a:solidFill>
              </a:rPr>
              <a:t>boutons</a:t>
            </a:r>
            <a:r>
              <a:rPr lang="fr-FR" dirty="0">
                <a:solidFill>
                  <a:schemeClr val="tx1"/>
                </a:solidFill>
              </a:rPr>
              <a:t>, des </a:t>
            </a:r>
            <a:r>
              <a:rPr lang="fr-FR" dirty="0">
                <a:solidFill>
                  <a:srgbClr val="007842"/>
                </a:solidFill>
              </a:rPr>
              <a:t>boîtes</a:t>
            </a:r>
            <a:r>
              <a:rPr lang="fr-FR" dirty="0"/>
              <a:t> </a:t>
            </a:r>
            <a:r>
              <a:rPr lang="fr-FR" dirty="0">
                <a:solidFill>
                  <a:schemeClr val="tx1"/>
                </a:solidFill>
              </a:rPr>
              <a:t>de</a:t>
            </a:r>
            <a:r>
              <a:rPr lang="fr-FR" dirty="0"/>
              <a:t> </a:t>
            </a:r>
            <a:r>
              <a:rPr lang="fr-FR" dirty="0">
                <a:solidFill>
                  <a:srgbClr val="007842"/>
                </a:solidFill>
              </a:rPr>
              <a:t>sélection</a:t>
            </a:r>
            <a:r>
              <a:rPr lang="fr-FR" dirty="0">
                <a:solidFill>
                  <a:schemeClr val="tx1"/>
                </a:solidFill>
              </a:rPr>
              <a:t>, des </a:t>
            </a:r>
            <a:r>
              <a:rPr lang="fr-FR" dirty="0">
                <a:solidFill>
                  <a:srgbClr val="007842"/>
                </a:solidFill>
              </a:rPr>
              <a:t>indicateurs</a:t>
            </a:r>
            <a:r>
              <a:rPr lang="fr-FR" dirty="0"/>
              <a:t> </a:t>
            </a:r>
            <a:r>
              <a:rPr lang="fr-FR" dirty="0">
                <a:solidFill>
                  <a:schemeClr val="tx1"/>
                </a:solidFill>
              </a:rPr>
              <a:t>de</a:t>
            </a:r>
            <a:r>
              <a:rPr lang="fr-FR" dirty="0"/>
              <a:t> </a:t>
            </a:r>
            <a:r>
              <a:rPr lang="fr-FR" dirty="0">
                <a:solidFill>
                  <a:srgbClr val="007842"/>
                </a:solidFill>
              </a:rPr>
              <a:t>progression</a:t>
            </a:r>
            <a:r>
              <a:rPr lang="fr-FR" dirty="0">
                <a:solidFill>
                  <a:schemeClr val="tx1"/>
                </a:solidFill>
              </a:rPr>
              <a:t>, des </a:t>
            </a:r>
            <a:r>
              <a:rPr lang="fr-FR" dirty="0">
                <a:solidFill>
                  <a:srgbClr val="007842"/>
                </a:solidFill>
              </a:rPr>
              <a:t>cases</a:t>
            </a:r>
            <a:r>
              <a:rPr lang="fr-FR" dirty="0"/>
              <a:t> </a:t>
            </a:r>
            <a:r>
              <a:rPr lang="fr-FR" dirty="0">
                <a:solidFill>
                  <a:schemeClr val="tx1"/>
                </a:solidFill>
              </a:rPr>
              <a:t>à </a:t>
            </a:r>
            <a:r>
              <a:rPr lang="fr-FR" dirty="0">
                <a:solidFill>
                  <a:srgbClr val="007842"/>
                </a:solidFill>
              </a:rPr>
              <a:t>cocher</a:t>
            </a:r>
            <a:r>
              <a:rPr lang="fr-FR" dirty="0"/>
              <a:t>, </a:t>
            </a:r>
            <a:r>
              <a:rPr lang="fr-FR" dirty="0">
                <a:solidFill>
                  <a:schemeClr val="tx1"/>
                </a:solidFill>
              </a:rPr>
              <a:t>des</a:t>
            </a:r>
            <a:r>
              <a:rPr lang="fr-FR" dirty="0"/>
              <a:t> </a:t>
            </a:r>
            <a:r>
              <a:rPr lang="fr-FR" dirty="0">
                <a:solidFill>
                  <a:srgbClr val="007842"/>
                </a:solidFill>
              </a:rPr>
              <a:t>barres</a:t>
            </a:r>
            <a:r>
              <a:rPr lang="fr-FR" dirty="0"/>
              <a:t> de </a:t>
            </a:r>
            <a:r>
              <a:rPr lang="fr-FR" dirty="0">
                <a:solidFill>
                  <a:srgbClr val="007842"/>
                </a:solidFill>
              </a:rPr>
              <a:t>défilement</a:t>
            </a:r>
            <a:r>
              <a:rPr lang="fr-FR" dirty="0"/>
              <a:t>, </a:t>
            </a:r>
            <a:r>
              <a:rPr lang="fr-FR" dirty="0">
                <a:solidFill>
                  <a:schemeClr val="tx1"/>
                </a:solidFill>
              </a:rPr>
              <a:t>des</a:t>
            </a:r>
            <a:r>
              <a:rPr lang="fr-FR" dirty="0"/>
              <a:t> </a:t>
            </a:r>
            <a:r>
              <a:rPr lang="fr-FR" dirty="0">
                <a:solidFill>
                  <a:srgbClr val="007842"/>
                </a:solidFill>
              </a:rPr>
              <a:t>fenêtres</a:t>
            </a:r>
            <a:r>
              <a:rPr lang="fr-FR" dirty="0"/>
              <a:t>, </a:t>
            </a:r>
            <a:r>
              <a:rPr lang="fr-FR" dirty="0">
                <a:solidFill>
                  <a:schemeClr val="tx1"/>
                </a:solidFill>
              </a:rPr>
              <a:t>des</a:t>
            </a:r>
            <a:r>
              <a:rPr lang="fr-FR" dirty="0"/>
              <a:t> </a:t>
            </a:r>
            <a:r>
              <a:rPr lang="fr-FR" dirty="0">
                <a:solidFill>
                  <a:srgbClr val="007842"/>
                </a:solidFill>
              </a:rPr>
              <a:t>bords</a:t>
            </a:r>
            <a:r>
              <a:rPr lang="fr-FR" dirty="0"/>
              <a:t> </a:t>
            </a:r>
            <a:r>
              <a:rPr lang="fr-FR" dirty="0">
                <a:solidFill>
                  <a:schemeClr val="tx1"/>
                </a:solidFill>
              </a:rPr>
              <a:t>de</a:t>
            </a:r>
            <a:r>
              <a:rPr lang="fr-FR" dirty="0"/>
              <a:t> </a:t>
            </a:r>
            <a:r>
              <a:rPr lang="fr-FR" dirty="0">
                <a:solidFill>
                  <a:srgbClr val="007842"/>
                </a:solidFill>
              </a:rPr>
              <a:t>fenêtre</a:t>
            </a:r>
            <a:r>
              <a:rPr lang="fr-FR" dirty="0"/>
              <a:t> </a:t>
            </a:r>
            <a:r>
              <a:rPr lang="fr-FR" dirty="0">
                <a:solidFill>
                  <a:schemeClr val="tx1"/>
                </a:solidFill>
              </a:rPr>
              <a:t>(qui vous permettent de redimensionner la fenêtre), des </a:t>
            </a:r>
            <a:r>
              <a:rPr lang="fr-FR" dirty="0">
                <a:solidFill>
                  <a:srgbClr val="007842"/>
                </a:solidFill>
              </a:rPr>
              <a:t>boutons</a:t>
            </a:r>
            <a:r>
              <a:rPr lang="fr-FR" dirty="0"/>
              <a:t> </a:t>
            </a:r>
            <a:r>
              <a:rPr lang="fr-FR" dirty="0">
                <a:solidFill>
                  <a:schemeClr val="tx1"/>
                </a:solidFill>
              </a:rPr>
              <a:t>de</a:t>
            </a:r>
            <a:r>
              <a:rPr lang="fr-FR" dirty="0"/>
              <a:t> </a:t>
            </a:r>
            <a:r>
              <a:rPr lang="fr-FR" dirty="0">
                <a:solidFill>
                  <a:srgbClr val="007842"/>
                </a:solidFill>
              </a:rPr>
              <a:t>basculement</a:t>
            </a:r>
            <a:r>
              <a:rPr lang="fr-FR" dirty="0"/>
              <a:t>, </a:t>
            </a:r>
            <a:r>
              <a:rPr lang="fr-FR" dirty="0">
                <a:solidFill>
                  <a:schemeClr val="tx1"/>
                </a:solidFill>
              </a:rPr>
              <a:t>des</a:t>
            </a:r>
            <a:r>
              <a:rPr lang="fr-FR" dirty="0"/>
              <a:t> </a:t>
            </a:r>
            <a:r>
              <a:rPr lang="fr-FR" dirty="0">
                <a:solidFill>
                  <a:srgbClr val="007842"/>
                </a:solidFill>
              </a:rPr>
              <a:t>formulaires</a:t>
            </a:r>
            <a:r>
              <a:rPr lang="fr-FR" dirty="0"/>
              <a:t> </a:t>
            </a:r>
            <a:r>
              <a:rPr lang="fr-FR" dirty="0">
                <a:solidFill>
                  <a:schemeClr val="tx1"/>
                </a:solidFill>
              </a:rPr>
              <a:t>et de nombreux autres dispositifs permettant d'afficher des informations et d'inviter, d'accepter et de répondre aux actions de l'utilisateur.</a:t>
            </a:r>
          </a:p>
          <a:p>
            <a:pPr>
              <a:lnSpc>
                <a:spcPct val="200000"/>
              </a:lnSpc>
              <a:spcBef>
                <a:spcPts val="0"/>
              </a:spcBef>
            </a:pPr>
            <a:endParaRPr lang="fr-FR" dirty="0">
              <a:solidFill>
                <a:schemeClr val="tx1"/>
              </a:solidFill>
            </a:endParaRPr>
          </a:p>
          <a:p>
            <a:pPr>
              <a:lnSpc>
                <a:spcPct val="200000"/>
              </a:lnSpc>
              <a:spcBef>
                <a:spcPts val="0"/>
              </a:spcBef>
            </a:pPr>
            <a:r>
              <a:rPr lang="fr-FR" dirty="0">
                <a:solidFill>
                  <a:schemeClr val="tx1"/>
                </a:solidFill>
              </a:rPr>
              <a:t>En programmation, le terme "widget" désigne également le petit programme qui est écrit afin de décrire l'aspect d'un widget particulier, son comportement et sa réponse aux actions de l'utilisateur. La plupart des systèmes d'exploitation comprennent un ensemble de widgets prêts à l'emploi qu'un programmeur peut incorporer dans une application, en spécifiant comment elle doit se comporter. De nouveaux widgets peuvent être créés.</a:t>
            </a:r>
          </a:p>
        </p:txBody>
      </p:sp>
      <p:sp>
        <p:nvSpPr>
          <p:cNvPr id="5" name="Content Placeholder 4">
            <a:extLst>
              <a:ext uri="{FF2B5EF4-FFF2-40B4-BE49-F238E27FC236}">
                <a16:creationId xmlns:a16="http://schemas.microsoft.com/office/drawing/2014/main" id="{0D9BAEA4-65C0-5F53-D41E-C7997B176B09}"/>
              </a:ext>
            </a:extLst>
          </p:cNvPr>
          <p:cNvSpPr>
            <a:spLocks noGrp="1"/>
          </p:cNvSpPr>
          <p:nvPr>
            <p:ph sz="quarter" idx="13"/>
          </p:nvPr>
        </p:nvSpPr>
        <p:spPr/>
        <p:txBody>
          <a:bodyPr/>
          <a:lstStyle/>
          <a:p>
            <a:r>
              <a:rPr lang="fr-FR" dirty="0"/>
              <a:t>Définition des widgets </a:t>
            </a:r>
          </a:p>
        </p:txBody>
      </p:sp>
    </p:spTree>
    <p:extLst>
      <p:ext uri="{BB962C8B-B14F-4D97-AF65-F5344CB8AC3E}">
        <p14:creationId xmlns:p14="http://schemas.microsoft.com/office/powerpoint/2010/main" val="3604658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2. Déclaration de la liste dans le fichier XML de </a:t>
            </a:r>
            <a:r>
              <a:rPr lang="fr-FR" b="1" dirty="0" err="1">
                <a:solidFill>
                  <a:schemeClr val="accent6">
                    <a:lumMod val="75000"/>
                  </a:schemeClr>
                </a:solidFill>
              </a:rPr>
              <a:t>l’activity</a:t>
            </a:r>
            <a:endParaRPr lang="fr-FR" b="1" dirty="0">
              <a:solidFill>
                <a:schemeClr val="accent6">
                  <a:lumMod val="75000"/>
                </a:schemeClr>
              </a:solidFill>
            </a:endParaRPr>
          </a:p>
          <a:p>
            <a:pPr fontAlgn="t"/>
            <a:r>
              <a:rPr lang="fr-FR" dirty="0">
                <a:solidFill>
                  <a:schemeClr val="tx1"/>
                </a:solidFill>
              </a:rPr>
              <a:t>Code source fichier : /</a:t>
            </a:r>
            <a:r>
              <a:rPr lang="fr-FR" dirty="0" err="1">
                <a:solidFill>
                  <a:schemeClr val="tx1"/>
                </a:solidFill>
              </a:rPr>
              <a:t>res</a:t>
            </a:r>
            <a:r>
              <a:rPr lang="fr-FR" dirty="0">
                <a:solidFill>
                  <a:schemeClr val="tx1"/>
                </a:solidFill>
              </a:rPr>
              <a:t>/</a:t>
            </a:r>
            <a:r>
              <a:rPr lang="fr-FR" dirty="0" err="1">
                <a:solidFill>
                  <a:schemeClr val="tx1"/>
                </a:solidFill>
              </a:rPr>
              <a:t>layout</a:t>
            </a:r>
            <a:r>
              <a:rPr lang="fr-FR" dirty="0">
                <a:solidFill>
                  <a:schemeClr val="tx1"/>
                </a:solidFill>
              </a:rPr>
              <a:t>/list_layout.xml </a:t>
            </a:r>
          </a:p>
          <a:p>
            <a:pPr fontAlgn="t"/>
            <a:r>
              <a:rPr lang="en-US" dirty="0"/>
              <a:t> </a:t>
            </a:r>
            <a:endParaRPr lang="en-US" sz="1050" dirty="0"/>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sp>
        <p:nvSpPr>
          <p:cNvPr id="6" name="Rectangle 5">
            <a:extLst>
              <a:ext uri="{FF2B5EF4-FFF2-40B4-BE49-F238E27FC236}">
                <a16:creationId xmlns:a16="http://schemas.microsoft.com/office/drawing/2014/main" id="{CBC09F9F-4BDB-7C00-52F8-80E6F3F387F6}"/>
              </a:ext>
            </a:extLst>
          </p:cNvPr>
          <p:cNvSpPr/>
          <p:nvPr/>
        </p:nvSpPr>
        <p:spPr>
          <a:xfrm>
            <a:off x="1142882" y="2494316"/>
            <a:ext cx="4240627" cy="39703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fr-MA" sz="1200" dirty="0"/>
              <a:t>&lt;RelativeLayout xmlns:android=</a:t>
            </a:r>
            <a:r>
              <a:rPr lang="fr-MA" sz="1200" i="1" dirty="0"/>
              <a:t>"http://schemas.android.com/</a:t>
            </a:r>
            <a:r>
              <a:rPr lang="fr-MA" sz="1200" i="1" dirty="0" err="1"/>
              <a:t>apk</a:t>
            </a:r>
            <a:r>
              <a:rPr lang="fr-MA" sz="1200" i="1" dirty="0"/>
              <a:t>/</a:t>
            </a:r>
            <a:r>
              <a:rPr lang="fr-MA" sz="1200" i="1" dirty="0" err="1"/>
              <a:t>res</a:t>
            </a:r>
            <a:r>
              <a:rPr lang="fr-MA" sz="1200" i="1" dirty="0"/>
              <a:t>/</a:t>
            </a:r>
            <a:r>
              <a:rPr lang="fr-MA" sz="1200" i="1" dirty="0" err="1"/>
              <a:t>android</a:t>
            </a:r>
            <a:r>
              <a:rPr lang="fr-MA" sz="1200" i="1" dirty="0"/>
              <a:t>"</a:t>
            </a:r>
          </a:p>
          <a:p>
            <a:r>
              <a:rPr lang="fr-MA" sz="1200" dirty="0"/>
              <a:t>android:layout_width=</a:t>
            </a:r>
            <a:r>
              <a:rPr lang="fr-MA" sz="1200" i="1" dirty="0"/>
              <a:t>"match_parent"</a:t>
            </a:r>
          </a:p>
          <a:p>
            <a:r>
              <a:rPr lang="fr-MA" sz="1200" dirty="0"/>
              <a:t>android:layout_height=</a:t>
            </a:r>
            <a:r>
              <a:rPr lang="fr-MA" sz="1200" i="1" dirty="0"/>
              <a:t>"</a:t>
            </a:r>
            <a:r>
              <a:rPr lang="fr-MA" sz="1200" i="1" dirty="0" err="1"/>
              <a:t>wrap_content</a:t>
            </a:r>
            <a:r>
              <a:rPr lang="fr-MA" sz="1200" i="1" dirty="0"/>
              <a:t>"</a:t>
            </a:r>
          </a:p>
          <a:p>
            <a:r>
              <a:rPr lang="fr-MA" sz="1200" dirty="0"/>
              <a:t>android:orientation=</a:t>
            </a:r>
            <a:r>
              <a:rPr lang="fr-MA" sz="1200" i="1" dirty="0"/>
              <a:t>"vertical"</a:t>
            </a:r>
          </a:p>
          <a:p>
            <a:r>
              <a:rPr lang="fr-MA" sz="1200" dirty="0" err="1"/>
              <a:t>android:padding</a:t>
            </a:r>
            <a:r>
              <a:rPr lang="fr-MA" sz="1200" dirty="0"/>
              <a:t>=</a:t>
            </a:r>
            <a:r>
              <a:rPr lang="fr-MA" sz="1200" i="1" dirty="0"/>
              <a:t>"5dp" &gt;</a:t>
            </a:r>
          </a:p>
          <a:p>
            <a:r>
              <a:rPr lang="fr-MA" sz="1200" dirty="0"/>
              <a:t> </a:t>
            </a:r>
          </a:p>
          <a:p>
            <a:r>
              <a:rPr lang="fr-MA" sz="1200" dirty="0"/>
              <a:t>&lt;</a:t>
            </a:r>
            <a:r>
              <a:rPr lang="fr-MA" sz="1200" dirty="0" err="1"/>
              <a:t>ImageView</a:t>
            </a:r>
            <a:endParaRPr lang="fr-MA" sz="1200" dirty="0"/>
          </a:p>
          <a:p>
            <a:r>
              <a:rPr lang="fr-MA" sz="1200" dirty="0" err="1"/>
              <a:t>android:id</a:t>
            </a:r>
            <a:r>
              <a:rPr lang="fr-MA" sz="1200" dirty="0"/>
              <a:t>=</a:t>
            </a:r>
            <a:r>
              <a:rPr lang="fr-MA" sz="1200" i="1" dirty="0"/>
              <a:t>"@+id/</a:t>
            </a:r>
            <a:r>
              <a:rPr lang="fr-MA" sz="1200" i="1" dirty="0" err="1"/>
              <a:t>thumb</a:t>
            </a:r>
            <a:r>
              <a:rPr lang="fr-MA" sz="1200" i="1" dirty="0"/>
              <a:t>"</a:t>
            </a:r>
          </a:p>
          <a:p>
            <a:r>
              <a:rPr lang="fr-MA" sz="1200" dirty="0"/>
              <a:t>android:layout_width=</a:t>
            </a:r>
            <a:r>
              <a:rPr lang="fr-MA" sz="1200" i="1" dirty="0"/>
              <a:t>"80dp"</a:t>
            </a:r>
          </a:p>
          <a:p>
            <a:r>
              <a:rPr lang="fr-MA" sz="1200" dirty="0"/>
              <a:t>android:layout_height=</a:t>
            </a:r>
            <a:r>
              <a:rPr lang="fr-MA" sz="1200" i="1" dirty="0"/>
              <a:t>"80dp"</a:t>
            </a:r>
          </a:p>
          <a:p>
            <a:r>
              <a:rPr lang="fr-MA" sz="1200" dirty="0" err="1"/>
              <a:t>android:contentDescription</a:t>
            </a:r>
            <a:r>
              <a:rPr lang="fr-MA" sz="1200" dirty="0"/>
              <a:t>=</a:t>
            </a:r>
            <a:r>
              <a:rPr lang="fr-MA" sz="1200" i="1" dirty="0"/>
              <a:t>"@string/</a:t>
            </a:r>
            <a:r>
              <a:rPr lang="fr-MA" sz="1200" i="1" dirty="0" err="1"/>
              <a:t>app_name</a:t>
            </a:r>
            <a:r>
              <a:rPr lang="fr-MA" sz="1200" i="1" dirty="0"/>
              <a:t>" /&gt;</a:t>
            </a:r>
            <a:endParaRPr lang="fr-MA" sz="1200" dirty="0"/>
          </a:p>
          <a:p>
            <a:r>
              <a:rPr lang="fr-MA" sz="1200" dirty="0"/>
              <a:t>&lt;LinearLayout</a:t>
            </a:r>
          </a:p>
          <a:p>
            <a:r>
              <a:rPr lang="fr-MA" sz="1200" dirty="0"/>
              <a:t>android:layout_width=</a:t>
            </a:r>
            <a:r>
              <a:rPr lang="fr-MA" sz="1200" i="1" dirty="0"/>
              <a:t>"</a:t>
            </a:r>
            <a:r>
              <a:rPr lang="fr-MA" sz="1200" i="1" dirty="0" err="1"/>
              <a:t>wrap_content</a:t>
            </a:r>
            <a:r>
              <a:rPr lang="fr-MA" sz="1200" i="1" dirty="0"/>
              <a:t>"</a:t>
            </a:r>
          </a:p>
          <a:p>
            <a:r>
              <a:rPr lang="fr-MA" sz="1200" dirty="0"/>
              <a:t>android:layout_height=</a:t>
            </a:r>
            <a:r>
              <a:rPr lang="fr-MA" sz="1200" i="1" dirty="0"/>
              <a:t>"</a:t>
            </a:r>
            <a:r>
              <a:rPr lang="fr-MA" sz="1200" i="1" dirty="0" err="1"/>
              <a:t>wrap_content</a:t>
            </a:r>
            <a:r>
              <a:rPr lang="fr-MA" sz="1200" i="1" dirty="0"/>
              <a:t>"</a:t>
            </a:r>
          </a:p>
          <a:p>
            <a:r>
              <a:rPr lang="fr-MA" sz="1200" dirty="0" err="1"/>
              <a:t>android:layout_centerVertical</a:t>
            </a:r>
            <a:r>
              <a:rPr lang="fr-MA" sz="1200" dirty="0"/>
              <a:t>=</a:t>
            </a:r>
            <a:r>
              <a:rPr lang="fr-MA" sz="1200" i="1" dirty="0"/>
              <a:t>"</a:t>
            </a:r>
            <a:r>
              <a:rPr lang="fr-MA" sz="1200" i="1" dirty="0" err="1"/>
              <a:t>true</a:t>
            </a:r>
            <a:r>
              <a:rPr lang="fr-MA" sz="1200" i="1" dirty="0"/>
              <a:t>"</a:t>
            </a:r>
          </a:p>
          <a:p>
            <a:r>
              <a:rPr lang="fr-MA" sz="1200" dirty="0" err="1"/>
              <a:t>android:layout_marginLeft</a:t>
            </a:r>
            <a:r>
              <a:rPr lang="fr-MA" sz="1200" dirty="0"/>
              <a:t>=</a:t>
            </a:r>
            <a:r>
              <a:rPr lang="fr-MA" sz="1200" i="1" dirty="0"/>
              <a:t>"10dp"</a:t>
            </a:r>
          </a:p>
          <a:p>
            <a:r>
              <a:rPr lang="fr-MA" sz="1200" dirty="0" err="1"/>
              <a:t>android:layout_marginRight</a:t>
            </a:r>
            <a:r>
              <a:rPr lang="fr-MA" sz="1200" dirty="0"/>
              <a:t>=</a:t>
            </a:r>
            <a:r>
              <a:rPr lang="fr-MA" sz="1200" i="1" dirty="0"/>
              <a:t>"5dp"</a:t>
            </a:r>
          </a:p>
          <a:p>
            <a:r>
              <a:rPr lang="fr-MA" sz="1200" dirty="0" err="1"/>
              <a:t>android:layout_toLeftOf</a:t>
            </a:r>
            <a:r>
              <a:rPr lang="fr-MA" sz="1200" dirty="0"/>
              <a:t>=</a:t>
            </a:r>
            <a:r>
              <a:rPr lang="fr-MA" sz="1200" i="1" dirty="0"/>
              <a:t>"@+id/</a:t>
            </a:r>
            <a:r>
              <a:rPr lang="fr-MA" sz="1200" i="1" dirty="0" err="1"/>
              <a:t>arrow</a:t>
            </a:r>
            <a:r>
              <a:rPr lang="fr-MA" sz="1200" i="1" dirty="0"/>
              <a:t>"</a:t>
            </a:r>
          </a:p>
          <a:p>
            <a:r>
              <a:rPr lang="fr-MA" sz="1200" dirty="0" err="1"/>
              <a:t>android:layout_toRightOf</a:t>
            </a:r>
            <a:r>
              <a:rPr lang="fr-MA" sz="1200" dirty="0"/>
              <a:t>=</a:t>
            </a:r>
            <a:r>
              <a:rPr lang="fr-MA" sz="1200" i="1" dirty="0"/>
              <a:t>"@+id/</a:t>
            </a:r>
            <a:r>
              <a:rPr lang="fr-MA" sz="1200" i="1" dirty="0" err="1"/>
              <a:t>thumb</a:t>
            </a:r>
            <a:r>
              <a:rPr lang="fr-MA" sz="1200" i="1" dirty="0"/>
              <a:t>"</a:t>
            </a:r>
          </a:p>
          <a:p>
            <a:r>
              <a:rPr lang="fr-MA" sz="1200" dirty="0"/>
              <a:t>android:orientation=</a:t>
            </a:r>
            <a:r>
              <a:rPr lang="fr-MA" sz="1200" i="1" dirty="0"/>
              <a:t>"vertical" &gt;</a:t>
            </a:r>
          </a:p>
        </p:txBody>
      </p:sp>
      <p:sp>
        <p:nvSpPr>
          <p:cNvPr id="8" name="Rectangle 7">
            <a:extLst>
              <a:ext uri="{FF2B5EF4-FFF2-40B4-BE49-F238E27FC236}">
                <a16:creationId xmlns:a16="http://schemas.microsoft.com/office/drawing/2014/main" id="{0DE0A10E-F680-FA68-9F59-1833FE964931}"/>
              </a:ext>
            </a:extLst>
          </p:cNvPr>
          <p:cNvSpPr/>
          <p:nvPr/>
        </p:nvSpPr>
        <p:spPr>
          <a:xfrm>
            <a:off x="7634473" y="2140373"/>
            <a:ext cx="3960440" cy="432426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fr-MA" sz="1100" dirty="0"/>
              <a:t>&lt;TextView</a:t>
            </a:r>
          </a:p>
          <a:p>
            <a:r>
              <a:rPr lang="fr-MA" sz="1100" dirty="0" err="1"/>
              <a:t>android:id</a:t>
            </a:r>
            <a:r>
              <a:rPr lang="fr-MA" sz="1100" dirty="0"/>
              <a:t>=</a:t>
            </a:r>
            <a:r>
              <a:rPr lang="fr-MA" sz="1100" i="1" dirty="0"/>
              <a:t>"@+id/</a:t>
            </a:r>
            <a:r>
              <a:rPr lang="fr-MA" sz="1100" i="1" dirty="0" err="1"/>
              <a:t>title</a:t>
            </a:r>
            <a:r>
              <a:rPr lang="fr-MA" sz="1100" i="1" dirty="0"/>
              <a:t>"</a:t>
            </a:r>
          </a:p>
          <a:p>
            <a:r>
              <a:rPr lang="fr-MA" sz="1100" dirty="0"/>
              <a:t>android:layout_width=</a:t>
            </a:r>
            <a:r>
              <a:rPr lang="fr-MA" sz="1100" i="1" dirty="0"/>
              <a:t>"</a:t>
            </a:r>
            <a:r>
              <a:rPr lang="fr-MA" sz="1100" i="1" dirty="0" err="1"/>
              <a:t>wrap_content</a:t>
            </a:r>
            <a:r>
              <a:rPr lang="fr-MA" sz="1100" i="1" dirty="0"/>
              <a:t>"</a:t>
            </a:r>
          </a:p>
          <a:p>
            <a:r>
              <a:rPr lang="fr-MA" sz="1100" dirty="0"/>
              <a:t>android:layout_height=</a:t>
            </a:r>
            <a:r>
              <a:rPr lang="fr-MA" sz="1100" i="1" dirty="0"/>
              <a:t>"</a:t>
            </a:r>
            <a:r>
              <a:rPr lang="fr-MA" sz="1100" i="1" dirty="0" err="1"/>
              <a:t>wrap_content</a:t>
            </a:r>
            <a:r>
              <a:rPr lang="fr-MA" sz="1100" i="1" dirty="0"/>
              <a:t>"</a:t>
            </a:r>
          </a:p>
          <a:p>
            <a:r>
              <a:rPr lang="fr-MA" sz="1100" u="sng" dirty="0" err="1"/>
              <a:t>android:text</a:t>
            </a:r>
            <a:r>
              <a:rPr lang="fr-MA" sz="1100" u="sng" dirty="0"/>
              <a:t>=</a:t>
            </a:r>
            <a:r>
              <a:rPr lang="fr-MA" sz="1100" i="1" u="sng" dirty="0"/>
              <a:t>"</a:t>
            </a:r>
            <a:r>
              <a:rPr lang="fr-MA" sz="1100" i="1" u="sng" dirty="0" err="1"/>
              <a:t>title</a:t>
            </a:r>
            <a:r>
              <a:rPr lang="fr-MA" sz="1100" i="1" u="sng" dirty="0"/>
              <a:t>"</a:t>
            </a:r>
          </a:p>
          <a:p>
            <a:r>
              <a:rPr lang="fr-MA" sz="1100" u="sng" dirty="0" err="1"/>
              <a:t>android:textSize</a:t>
            </a:r>
            <a:r>
              <a:rPr lang="fr-MA" sz="1100" u="sng" dirty="0"/>
              <a:t>=</a:t>
            </a:r>
            <a:r>
              <a:rPr lang="fr-MA" sz="1100" i="1" u="sng" dirty="0"/>
              <a:t>"16dp"</a:t>
            </a:r>
          </a:p>
          <a:p>
            <a:r>
              <a:rPr lang="fr-MA" sz="1100" dirty="0" err="1"/>
              <a:t>android:textStyle</a:t>
            </a:r>
            <a:r>
              <a:rPr lang="fr-MA" sz="1100" dirty="0"/>
              <a:t>=</a:t>
            </a:r>
            <a:r>
              <a:rPr lang="fr-MA" sz="1100" i="1" dirty="0"/>
              <a:t>"</a:t>
            </a:r>
            <a:r>
              <a:rPr lang="fr-MA" sz="1100" i="1" dirty="0" err="1"/>
              <a:t>bold</a:t>
            </a:r>
            <a:r>
              <a:rPr lang="fr-MA" sz="1100" i="1" dirty="0"/>
              <a:t>" /&gt;</a:t>
            </a:r>
            <a:r>
              <a:rPr lang="fr-MA" sz="1100" dirty="0"/>
              <a:t> </a:t>
            </a:r>
          </a:p>
          <a:p>
            <a:r>
              <a:rPr lang="fr-MA" sz="1100" dirty="0"/>
              <a:t>&lt;TextView</a:t>
            </a:r>
          </a:p>
          <a:p>
            <a:r>
              <a:rPr lang="fr-MA" sz="1100" dirty="0" err="1"/>
              <a:t>android:id</a:t>
            </a:r>
            <a:r>
              <a:rPr lang="fr-MA" sz="1100" dirty="0"/>
              <a:t>=</a:t>
            </a:r>
            <a:r>
              <a:rPr lang="fr-MA" sz="1100" i="1" dirty="0"/>
              <a:t>"@+id/</a:t>
            </a:r>
            <a:r>
              <a:rPr lang="fr-MA" sz="1100" i="1" dirty="0" err="1"/>
              <a:t>desc</a:t>
            </a:r>
            <a:r>
              <a:rPr lang="fr-MA" sz="1100" i="1" dirty="0"/>
              <a:t>"</a:t>
            </a:r>
          </a:p>
          <a:p>
            <a:r>
              <a:rPr lang="fr-MA" sz="1100" dirty="0"/>
              <a:t>android:layout_width=</a:t>
            </a:r>
            <a:r>
              <a:rPr lang="fr-MA" sz="1100" i="1" dirty="0"/>
              <a:t>"</a:t>
            </a:r>
            <a:r>
              <a:rPr lang="fr-MA" sz="1100" i="1" dirty="0" err="1"/>
              <a:t>wrap_content</a:t>
            </a:r>
            <a:r>
              <a:rPr lang="fr-MA" sz="1100" i="1" dirty="0"/>
              <a:t>"</a:t>
            </a:r>
          </a:p>
          <a:p>
            <a:r>
              <a:rPr lang="fr-MA" sz="1100" dirty="0"/>
              <a:t>android:layout_height=</a:t>
            </a:r>
            <a:r>
              <a:rPr lang="fr-MA" sz="1100" i="1" dirty="0"/>
              <a:t>"</a:t>
            </a:r>
            <a:r>
              <a:rPr lang="fr-MA" sz="1100" i="1" dirty="0" err="1"/>
              <a:t>wrap_content</a:t>
            </a:r>
            <a:r>
              <a:rPr lang="fr-MA" sz="1100" i="1" dirty="0"/>
              <a:t>"</a:t>
            </a:r>
          </a:p>
          <a:p>
            <a:r>
              <a:rPr lang="fr-MA" sz="1100" dirty="0" err="1"/>
              <a:t>android:layout_marginTop</a:t>
            </a:r>
            <a:r>
              <a:rPr lang="fr-MA" sz="1100" dirty="0"/>
              <a:t>=</a:t>
            </a:r>
            <a:r>
              <a:rPr lang="fr-MA" sz="1100" i="1" dirty="0"/>
              <a:t>"5dp"</a:t>
            </a:r>
          </a:p>
          <a:p>
            <a:r>
              <a:rPr lang="fr-MA" sz="1100" u="sng" dirty="0" err="1"/>
              <a:t>android:text</a:t>
            </a:r>
            <a:r>
              <a:rPr lang="fr-MA" sz="1100" u="sng" dirty="0"/>
              <a:t>=</a:t>
            </a:r>
            <a:r>
              <a:rPr lang="fr-MA" sz="1100" i="1" u="sng" dirty="0"/>
              <a:t>"</a:t>
            </a:r>
            <a:r>
              <a:rPr lang="fr-MA" sz="1100" i="1" u="sng" dirty="0" err="1"/>
              <a:t>desc</a:t>
            </a:r>
            <a:r>
              <a:rPr lang="fr-MA" sz="1100" i="1" u="sng" dirty="0"/>
              <a:t> vers "</a:t>
            </a:r>
          </a:p>
          <a:p>
            <a:r>
              <a:rPr lang="fr-MA" sz="1100" u="sng" dirty="0" err="1"/>
              <a:t>android:textSize</a:t>
            </a:r>
            <a:r>
              <a:rPr lang="fr-MA" sz="1100" u="sng" dirty="0"/>
              <a:t>=</a:t>
            </a:r>
            <a:r>
              <a:rPr lang="fr-MA" sz="1100" i="1" u="sng" dirty="0"/>
              <a:t>"12dp" /&gt;</a:t>
            </a:r>
          </a:p>
          <a:p>
            <a:r>
              <a:rPr lang="fr-MA" sz="1100" dirty="0"/>
              <a:t>&lt;/LinearLayout&gt; </a:t>
            </a:r>
          </a:p>
          <a:p>
            <a:r>
              <a:rPr lang="fr-MA" sz="1100" dirty="0"/>
              <a:t>&lt;</a:t>
            </a:r>
            <a:r>
              <a:rPr lang="fr-MA" sz="1100" dirty="0" err="1"/>
              <a:t>ImageView</a:t>
            </a:r>
            <a:endParaRPr lang="fr-MA" sz="1100" dirty="0"/>
          </a:p>
          <a:p>
            <a:r>
              <a:rPr lang="fr-MA" sz="1100" dirty="0" err="1"/>
              <a:t>android:id</a:t>
            </a:r>
            <a:r>
              <a:rPr lang="fr-MA" sz="1100" dirty="0"/>
              <a:t>=</a:t>
            </a:r>
            <a:r>
              <a:rPr lang="fr-MA" sz="1100" i="1" dirty="0"/>
              <a:t>"@+id/</a:t>
            </a:r>
            <a:r>
              <a:rPr lang="fr-MA" sz="1100" i="1" dirty="0" err="1"/>
              <a:t>arrow</a:t>
            </a:r>
            <a:r>
              <a:rPr lang="fr-MA" sz="1100" i="1" dirty="0"/>
              <a:t>"</a:t>
            </a:r>
          </a:p>
          <a:p>
            <a:r>
              <a:rPr lang="fr-MA" sz="1100" dirty="0"/>
              <a:t>android:layout_width=</a:t>
            </a:r>
            <a:r>
              <a:rPr lang="fr-MA" sz="1100" i="1" dirty="0"/>
              <a:t>"</a:t>
            </a:r>
            <a:r>
              <a:rPr lang="fr-MA" sz="1100" i="1" dirty="0" err="1"/>
              <a:t>wrap_content</a:t>
            </a:r>
            <a:r>
              <a:rPr lang="fr-MA" sz="1100" i="1" dirty="0"/>
              <a:t>"</a:t>
            </a:r>
          </a:p>
          <a:p>
            <a:r>
              <a:rPr lang="fr-MA" sz="1100" dirty="0"/>
              <a:t>android:layout_height=</a:t>
            </a:r>
            <a:r>
              <a:rPr lang="fr-MA" sz="1100" i="1" dirty="0"/>
              <a:t>"</a:t>
            </a:r>
            <a:r>
              <a:rPr lang="fr-MA" sz="1100" i="1" dirty="0" err="1"/>
              <a:t>wrap_content</a:t>
            </a:r>
            <a:r>
              <a:rPr lang="fr-MA" sz="1100" i="1" dirty="0"/>
              <a:t>"</a:t>
            </a:r>
          </a:p>
          <a:p>
            <a:r>
              <a:rPr lang="fr-MA" sz="1100" dirty="0" err="1"/>
              <a:t>android:layout_alignParentRight</a:t>
            </a:r>
            <a:r>
              <a:rPr lang="fr-MA" sz="1100" dirty="0"/>
              <a:t>=</a:t>
            </a:r>
            <a:r>
              <a:rPr lang="fr-MA" sz="1100" i="1" dirty="0"/>
              <a:t>"</a:t>
            </a:r>
            <a:r>
              <a:rPr lang="fr-MA" sz="1100" i="1" dirty="0" err="1"/>
              <a:t>true</a:t>
            </a:r>
            <a:r>
              <a:rPr lang="fr-MA" sz="1100" i="1" dirty="0"/>
              <a:t>"</a:t>
            </a:r>
          </a:p>
          <a:p>
            <a:r>
              <a:rPr lang="fr-MA" sz="1100" dirty="0" err="1"/>
              <a:t>android:layout_centerVertical</a:t>
            </a:r>
            <a:r>
              <a:rPr lang="fr-MA" sz="1100" dirty="0"/>
              <a:t>=</a:t>
            </a:r>
            <a:r>
              <a:rPr lang="fr-MA" sz="1100" i="1" dirty="0"/>
              <a:t>"</a:t>
            </a:r>
            <a:r>
              <a:rPr lang="fr-MA" sz="1100" i="1" dirty="0" err="1"/>
              <a:t>true</a:t>
            </a:r>
            <a:r>
              <a:rPr lang="fr-MA" sz="1100" i="1" dirty="0"/>
              <a:t>"</a:t>
            </a:r>
          </a:p>
          <a:p>
            <a:r>
              <a:rPr lang="fr-MA" sz="1100" dirty="0" err="1"/>
              <a:t>android:layout_marginRight</a:t>
            </a:r>
            <a:r>
              <a:rPr lang="fr-MA" sz="1100" dirty="0"/>
              <a:t>=</a:t>
            </a:r>
            <a:r>
              <a:rPr lang="fr-MA" sz="1100" i="1" dirty="0"/>
              <a:t>"5dp"</a:t>
            </a:r>
          </a:p>
          <a:p>
            <a:r>
              <a:rPr lang="fr-MA" sz="1100" dirty="0" err="1"/>
              <a:t>android:contentDescription</a:t>
            </a:r>
            <a:r>
              <a:rPr lang="fr-MA" sz="1100" dirty="0"/>
              <a:t>=</a:t>
            </a:r>
            <a:r>
              <a:rPr lang="fr-MA" sz="1100" i="1" dirty="0"/>
              <a:t>"@string/</a:t>
            </a:r>
            <a:r>
              <a:rPr lang="fr-MA" sz="1100" i="1" dirty="0" err="1"/>
              <a:t>app_name</a:t>
            </a:r>
            <a:r>
              <a:rPr lang="fr-MA" sz="1100" i="1" dirty="0"/>
              <a:t>"</a:t>
            </a:r>
          </a:p>
          <a:p>
            <a:r>
              <a:rPr lang="fr-MA" sz="1100" dirty="0" err="1"/>
              <a:t>android:src</a:t>
            </a:r>
            <a:r>
              <a:rPr lang="fr-MA" sz="1100" dirty="0"/>
              <a:t>=</a:t>
            </a:r>
            <a:r>
              <a:rPr lang="fr-MA" sz="1100" i="1" dirty="0"/>
              <a:t>"@</a:t>
            </a:r>
            <a:r>
              <a:rPr lang="fr-MA" sz="1100" i="1" dirty="0" err="1"/>
              <a:t>drawable</a:t>
            </a:r>
            <a:r>
              <a:rPr lang="fr-MA" sz="1100" i="1" dirty="0"/>
              <a:t>/</a:t>
            </a:r>
            <a:r>
              <a:rPr lang="fr-MA" sz="1100" i="1" dirty="0" err="1"/>
              <a:t>arrow_next</a:t>
            </a:r>
            <a:r>
              <a:rPr lang="fr-MA" sz="1100" i="1" dirty="0"/>
              <a:t>" /&gt;</a:t>
            </a:r>
            <a:r>
              <a:rPr lang="fr-MA" sz="1100" dirty="0"/>
              <a:t> </a:t>
            </a:r>
          </a:p>
          <a:p>
            <a:r>
              <a:rPr lang="fr-MA" sz="1100" dirty="0"/>
              <a:t>&lt;/RelativeLayout&gt; </a:t>
            </a:r>
          </a:p>
        </p:txBody>
      </p:sp>
    </p:spTree>
    <p:extLst>
      <p:ext uri="{BB962C8B-B14F-4D97-AF65-F5344CB8AC3E}">
        <p14:creationId xmlns:p14="http://schemas.microsoft.com/office/powerpoint/2010/main" val="34401298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3. Déclaration des données de la liste</a:t>
            </a:r>
          </a:p>
          <a:p>
            <a:pPr fontAlgn="t"/>
            <a:r>
              <a:rPr lang="en-US" dirty="0"/>
              <a:t> </a:t>
            </a:r>
            <a:endParaRPr lang="en-US" sz="1050" dirty="0"/>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a:p>
            <a:endParaRPr lang="fr-FR" b="1" dirty="0">
              <a:solidFill>
                <a:schemeClr val="accent6">
                  <a:lumMod val="75000"/>
                </a:schemeClr>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sp>
        <p:nvSpPr>
          <p:cNvPr id="4" name="Rectangle 3">
            <a:extLst>
              <a:ext uri="{FF2B5EF4-FFF2-40B4-BE49-F238E27FC236}">
                <a16:creationId xmlns:a16="http://schemas.microsoft.com/office/drawing/2014/main" id="{718ECD73-AFD3-F5E8-C1D7-967D24740854}"/>
              </a:ext>
            </a:extLst>
          </p:cNvPr>
          <p:cNvSpPr/>
          <p:nvPr/>
        </p:nvSpPr>
        <p:spPr>
          <a:xfrm>
            <a:off x="720000" y="2197693"/>
            <a:ext cx="1227387" cy="276999"/>
          </a:xfrm>
          <a:prstGeom prst="rect">
            <a:avLst/>
          </a:prstGeom>
        </p:spPr>
        <p:txBody>
          <a:bodyPr wrap="square">
            <a:spAutoFit/>
          </a:bodyPr>
          <a:lstStyle/>
          <a:p>
            <a:r>
              <a:rPr lang="fr-FR" sz="1200" dirty="0"/>
              <a:t>Code Java :</a:t>
            </a:r>
            <a:endParaRPr lang="fr-MA" sz="1200" dirty="0"/>
          </a:p>
        </p:txBody>
      </p:sp>
      <p:sp>
        <p:nvSpPr>
          <p:cNvPr id="7" name="Rectangle 6">
            <a:extLst>
              <a:ext uri="{FF2B5EF4-FFF2-40B4-BE49-F238E27FC236}">
                <a16:creationId xmlns:a16="http://schemas.microsoft.com/office/drawing/2014/main" id="{93B81685-5539-F1D5-21F2-0384E50F725B}"/>
              </a:ext>
            </a:extLst>
          </p:cNvPr>
          <p:cNvSpPr/>
          <p:nvPr/>
        </p:nvSpPr>
        <p:spPr>
          <a:xfrm>
            <a:off x="970572" y="2474692"/>
            <a:ext cx="8569200" cy="366472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nSpc>
                <a:spcPct val="150000"/>
              </a:lnSpc>
            </a:pPr>
            <a:endParaRPr lang="en-US" sz="1200" b="1" dirty="0"/>
          </a:p>
          <a:p>
            <a:pPr>
              <a:lnSpc>
                <a:spcPct val="150000"/>
              </a:lnSpc>
            </a:pPr>
            <a:r>
              <a:rPr lang="en-US" sz="1200" b="1" dirty="0"/>
              <a:t>private String title[] = { "Cup Cake", "Donut", "</a:t>
            </a:r>
            <a:r>
              <a:rPr lang="en-US" sz="1200" b="1" dirty="0" err="1"/>
              <a:t>Eclair</a:t>
            </a:r>
            <a:r>
              <a:rPr lang="en-US" sz="1200" b="1" dirty="0"/>
              <a:t>", "</a:t>
            </a:r>
            <a:r>
              <a:rPr lang="en-US" sz="1200" b="1" dirty="0" err="1"/>
              <a:t>Froyo</a:t>
            </a:r>
            <a:r>
              <a:rPr lang="en-US" sz="1200" b="1" dirty="0"/>
              <a:t>",</a:t>
            </a:r>
          </a:p>
          <a:p>
            <a:pPr>
              <a:lnSpc>
                <a:spcPct val="150000"/>
              </a:lnSpc>
            </a:pPr>
            <a:r>
              <a:rPr lang="en-US" sz="1200" dirty="0"/>
              <a:t>"Ginger Bread", "Honey Comb", "</a:t>
            </a:r>
            <a:r>
              <a:rPr lang="en-US" sz="1200" dirty="0" err="1"/>
              <a:t>Icecream</a:t>
            </a:r>
            <a:r>
              <a:rPr lang="en-US" sz="1200" dirty="0"/>
              <a:t> Sandwich", "Jelly Bean" };</a:t>
            </a:r>
          </a:p>
          <a:p>
            <a:pPr>
              <a:lnSpc>
                <a:spcPct val="150000"/>
              </a:lnSpc>
            </a:pPr>
            <a:endParaRPr lang="fr-MA" sz="1200" dirty="0"/>
          </a:p>
          <a:p>
            <a:pPr>
              <a:lnSpc>
                <a:spcPct val="150000"/>
              </a:lnSpc>
            </a:pPr>
            <a:r>
              <a:rPr lang="fr-MA" sz="1200" b="1" dirty="0" err="1"/>
              <a:t>private</a:t>
            </a:r>
            <a:r>
              <a:rPr lang="fr-MA" sz="1200" b="1" dirty="0"/>
              <a:t> String </a:t>
            </a:r>
            <a:r>
              <a:rPr lang="fr-MA" sz="1200" b="1" dirty="0" err="1"/>
              <a:t>desc</a:t>
            </a:r>
            <a:r>
              <a:rPr lang="fr-MA" sz="1200" b="1" dirty="0"/>
              <a:t>[] = { "version: 1.5", "version: 1.6",</a:t>
            </a:r>
          </a:p>
          <a:p>
            <a:pPr>
              <a:lnSpc>
                <a:spcPct val="150000"/>
              </a:lnSpc>
            </a:pPr>
            <a:r>
              <a:rPr lang="fr-MA" sz="1200" dirty="0"/>
              <a:t>"version: 2.0 &amp; 2.1", "version: 2.2", "version: 2.3",</a:t>
            </a:r>
          </a:p>
          <a:p>
            <a:pPr>
              <a:lnSpc>
                <a:spcPct val="150000"/>
              </a:lnSpc>
            </a:pPr>
            <a:r>
              <a:rPr lang="fr-MA" sz="1200" dirty="0"/>
              <a:t>"version: 3.0", "version: 4.0", "version: 4.1" };</a:t>
            </a:r>
          </a:p>
          <a:p>
            <a:pPr>
              <a:lnSpc>
                <a:spcPct val="150000"/>
              </a:lnSpc>
            </a:pPr>
            <a:endParaRPr lang="fr-MA" sz="1200" dirty="0"/>
          </a:p>
          <a:p>
            <a:pPr>
              <a:lnSpc>
                <a:spcPct val="150000"/>
              </a:lnSpc>
            </a:pPr>
            <a:r>
              <a:rPr lang="fr-MA" sz="1200" b="1" dirty="0" err="1"/>
              <a:t>private</a:t>
            </a:r>
            <a:r>
              <a:rPr lang="fr-MA" sz="1200" b="1" dirty="0"/>
              <a:t> </a:t>
            </a:r>
            <a:r>
              <a:rPr lang="fr-MA" sz="1200" b="1" dirty="0" err="1"/>
              <a:t>int</a:t>
            </a:r>
            <a:r>
              <a:rPr lang="fr-MA" sz="1200" b="1" dirty="0"/>
              <a:t> </a:t>
            </a:r>
            <a:r>
              <a:rPr lang="fr-MA" sz="1200" b="1" dirty="0" err="1"/>
              <a:t>thumb</a:t>
            </a:r>
            <a:r>
              <a:rPr lang="fr-MA" sz="1200" b="1" dirty="0"/>
              <a:t>[] = { </a:t>
            </a:r>
            <a:r>
              <a:rPr lang="fr-MA" sz="1200" b="1" dirty="0" err="1"/>
              <a:t>R.drawable.cupcake</a:t>
            </a:r>
            <a:r>
              <a:rPr lang="fr-MA" sz="1200" b="1" dirty="0"/>
              <a:t>, </a:t>
            </a:r>
            <a:r>
              <a:rPr lang="fr-MA" sz="1200" b="1" dirty="0" err="1"/>
              <a:t>R.drawable.donut</a:t>
            </a:r>
            <a:r>
              <a:rPr lang="fr-MA" sz="1200" b="1" dirty="0"/>
              <a:t>,</a:t>
            </a:r>
          </a:p>
          <a:p>
            <a:pPr>
              <a:lnSpc>
                <a:spcPct val="150000"/>
              </a:lnSpc>
            </a:pPr>
            <a:r>
              <a:rPr lang="fr-MA" sz="1200" dirty="0" err="1"/>
              <a:t>R.drawable.eclair</a:t>
            </a:r>
            <a:r>
              <a:rPr lang="fr-MA" sz="1200" dirty="0"/>
              <a:t>, </a:t>
            </a:r>
            <a:r>
              <a:rPr lang="fr-MA" sz="1200" dirty="0" err="1"/>
              <a:t>R.drawable.froyo</a:t>
            </a:r>
            <a:r>
              <a:rPr lang="fr-MA" sz="1200" dirty="0"/>
              <a:t>, </a:t>
            </a:r>
            <a:r>
              <a:rPr lang="fr-MA" sz="1200" dirty="0" err="1"/>
              <a:t>R.drawable.gingerbread</a:t>
            </a:r>
            <a:r>
              <a:rPr lang="fr-MA" sz="1200" dirty="0"/>
              <a:t>,</a:t>
            </a:r>
          </a:p>
          <a:p>
            <a:pPr>
              <a:lnSpc>
                <a:spcPct val="150000"/>
              </a:lnSpc>
            </a:pPr>
            <a:r>
              <a:rPr lang="fr-MA" sz="1200" dirty="0" err="1"/>
              <a:t>R.drawable.honeycomb</a:t>
            </a:r>
            <a:r>
              <a:rPr lang="fr-MA" sz="1200" dirty="0"/>
              <a:t>, </a:t>
            </a:r>
            <a:r>
              <a:rPr lang="fr-MA" sz="1200" dirty="0" err="1"/>
              <a:t>R.drawable.icecreamsandwich</a:t>
            </a:r>
            <a:r>
              <a:rPr lang="fr-MA" sz="1200" dirty="0"/>
              <a:t>,</a:t>
            </a:r>
          </a:p>
          <a:p>
            <a:pPr>
              <a:lnSpc>
                <a:spcPct val="150000"/>
              </a:lnSpc>
            </a:pPr>
            <a:r>
              <a:rPr lang="fr-MA" sz="1200" dirty="0" err="1"/>
              <a:t>R.drawable.jellybean</a:t>
            </a:r>
            <a:r>
              <a:rPr lang="fr-MA" sz="1200" dirty="0"/>
              <a:t>, };</a:t>
            </a:r>
          </a:p>
          <a:p>
            <a:pPr>
              <a:lnSpc>
                <a:spcPct val="150000"/>
              </a:lnSpc>
            </a:pPr>
            <a:endParaRPr lang="en-US" sz="1200" b="1" dirty="0"/>
          </a:p>
        </p:txBody>
      </p:sp>
    </p:spTree>
    <p:extLst>
      <p:ext uri="{BB962C8B-B14F-4D97-AF65-F5344CB8AC3E}">
        <p14:creationId xmlns:p14="http://schemas.microsoft.com/office/powerpoint/2010/main" val="4127304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5" name="Content Placeholder 4">
            <a:extLst>
              <a:ext uri="{FF2B5EF4-FFF2-40B4-BE49-F238E27FC236}">
                <a16:creationId xmlns:a16="http://schemas.microsoft.com/office/drawing/2014/main" id="{4A36037A-1BCD-B0AA-E888-8FA025301965}"/>
              </a:ext>
            </a:extLst>
          </p:cNvPr>
          <p:cNvSpPr>
            <a:spLocks noGrp="1"/>
          </p:cNvSpPr>
          <p:nvPr>
            <p:ph sz="quarter" idx="12"/>
          </p:nvPr>
        </p:nvSpPr>
        <p:spPr/>
        <p:txBody>
          <a:bodyPr/>
          <a:lstStyle/>
          <a:p>
            <a:r>
              <a:rPr lang="fr-FR" b="1" dirty="0">
                <a:solidFill>
                  <a:schemeClr val="accent6">
                    <a:lumMod val="75000"/>
                  </a:schemeClr>
                </a:solidFill>
              </a:rPr>
              <a:t>4. Instancier le « Adapter » </a:t>
            </a:r>
          </a:p>
          <a:p>
            <a:r>
              <a:rPr lang="fr-FR" dirty="0">
                <a:solidFill>
                  <a:schemeClr val="tx1"/>
                </a:solidFill>
              </a:rPr>
              <a:t>Créer la classe suivante : </a:t>
            </a:r>
          </a:p>
          <a:p>
            <a:pPr fontAlgn="t"/>
            <a:r>
              <a:rPr lang="en-US" dirty="0"/>
              <a:t> </a:t>
            </a:r>
            <a:endParaRPr lang="en-US" sz="1050" dirty="0"/>
          </a:p>
          <a:p>
            <a:endParaRPr lang="fr-FR" b="1" dirty="0">
              <a:solidFill>
                <a:schemeClr val="accent6">
                  <a:lumMod val="75000"/>
                </a:schemeClr>
              </a:solidFill>
            </a:endParaRPr>
          </a:p>
          <a:p>
            <a:endParaRPr lang="fr-FR" b="1" dirty="0">
              <a:solidFill>
                <a:schemeClr val="accent6">
                  <a:lumMod val="75000"/>
                </a:schemeClr>
              </a:solidFill>
            </a:endParaRPr>
          </a:p>
          <a:p>
            <a:pPr marL="285750" indent="-285750">
              <a:buFontTx/>
              <a:buChar char="-"/>
            </a:pPr>
            <a:endParaRPr lang="fr-MA"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sp>
        <p:nvSpPr>
          <p:cNvPr id="6" name="Rectangle 5">
            <a:extLst>
              <a:ext uri="{FF2B5EF4-FFF2-40B4-BE49-F238E27FC236}">
                <a16:creationId xmlns:a16="http://schemas.microsoft.com/office/drawing/2014/main" id="{46CFE45F-B423-F4F7-34ED-F7D140ACE473}"/>
              </a:ext>
            </a:extLst>
          </p:cNvPr>
          <p:cNvSpPr/>
          <p:nvPr/>
        </p:nvSpPr>
        <p:spPr>
          <a:xfrm>
            <a:off x="981618" y="2737837"/>
            <a:ext cx="3960440" cy="364715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fr-MA" sz="1100" b="1" dirty="0"/>
              <a:t>class </a:t>
            </a:r>
            <a:r>
              <a:rPr lang="fr-MA" sz="1100" b="1" dirty="0" err="1"/>
              <a:t>VersionAdapter</a:t>
            </a:r>
            <a:r>
              <a:rPr lang="fr-MA" sz="1100" b="1" dirty="0"/>
              <a:t> </a:t>
            </a:r>
            <a:r>
              <a:rPr lang="fr-MA" sz="1100" b="1" dirty="0" err="1"/>
              <a:t>extends</a:t>
            </a:r>
            <a:r>
              <a:rPr lang="fr-MA" sz="1100" b="1" dirty="0"/>
              <a:t> </a:t>
            </a:r>
            <a:r>
              <a:rPr lang="fr-MA" sz="1100" b="1" dirty="0" err="1"/>
              <a:t>BaseAdapter</a:t>
            </a:r>
            <a:r>
              <a:rPr lang="fr-MA" sz="1100" b="1" dirty="0"/>
              <a:t> {</a:t>
            </a:r>
          </a:p>
          <a:p>
            <a:endParaRPr lang="fr-MA" sz="1100" dirty="0"/>
          </a:p>
          <a:p>
            <a:r>
              <a:rPr lang="fr-MA" sz="1100" b="1" dirty="0" err="1"/>
              <a:t>private</a:t>
            </a:r>
            <a:r>
              <a:rPr lang="fr-MA" sz="1100" b="1" dirty="0"/>
              <a:t> </a:t>
            </a:r>
            <a:r>
              <a:rPr lang="fr-MA" sz="1100" b="1" dirty="0" err="1"/>
              <a:t>LayoutInflater</a:t>
            </a:r>
            <a:r>
              <a:rPr lang="fr-MA" sz="1100" b="1" dirty="0"/>
              <a:t> </a:t>
            </a:r>
            <a:r>
              <a:rPr lang="fr-MA" sz="1100" b="1" dirty="0" err="1"/>
              <a:t>layoutInflater</a:t>
            </a:r>
            <a:r>
              <a:rPr lang="fr-MA" sz="1100" b="1" dirty="0"/>
              <a:t>;</a:t>
            </a:r>
          </a:p>
          <a:p>
            <a:endParaRPr lang="fr-MA" sz="1100" dirty="0"/>
          </a:p>
          <a:p>
            <a:r>
              <a:rPr lang="fr-MA" sz="1100" b="1" dirty="0"/>
              <a:t>public </a:t>
            </a:r>
            <a:r>
              <a:rPr lang="fr-MA" sz="1100" b="1" dirty="0" err="1"/>
              <a:t>VersionAdapter</a:t>
            </a:r>
            <a:r>
              <a:rPr lang="fr-MA" sz="1100" b="1" dirty="0"/>
              <a:t>(MainActivity </a:t>
            </a:r>
            <a:r>
              <a:rPr lang="fr-MA" sz="1100" b="1" dirty="0" err="1"/>
              <a:t>activity</a:t>
            </a:r>
            <a:r>
              <a:rPr lang="fr-MA" sz="1100" b="1" dirty="0"/>
              <a:t>) {</a:t>
            </a:r>
          </a:p>
          <a:p>
            <a:r>
              <a:rPr lang="fr-MA" sz="1100" dirty="0"/>
              <a:t>// </a:t>
            </a:r>
            <a:r>
              <a:rPr lang="fr-MA" sz="1100" b="1" dirty="0"/>
              <a:t>TODO Auto-</a:t>
            </a:r>
            <a:r>
              <a:rPr lang="fr-MA" sz="1100" b="1" dirty="0" err="1"/>
              <a:t>generated</a:t>
            </a:r>
            <a:r>
              <a:rPr lang="fr-MA" sz="1100" b="1" dirty="0"/>
              <a:t> </a:t>
            </a:r>
            <a:r>
              <a:rPr lang="fr-MA" sz="1100" b="1" dirty="0" err="1"/>
              <a:t>constructor</a:t>
            </a:r>
            <a:r>
              <a:rPr lang="fr-MA" sz="1100" b="1" dirty="0"/>
              <a:t> stub</a:t>
            </a:r>
          </a:p>
          <a:p>
            <a:r>
              <a:rPr lang="fr-MA" sz="1100" dirty="0" err="1"/>
              <a:t>layoutInflater</a:t>
            </a:r>
            <a:r>
              <a:rPr lang="fr-MA" sz="1100" dirty="0"/>
              <a:t> = (</a:t>
            </a:r>
            <a:r>
              <a:rPr lang="fr-MA" sz="1100" dirty="0" err="1"/>
              <a:t>LayoutInflater</a:t>
            </a:r>
            <a:r>
              <a:rPr lang="fr-MA" sz="1100" dirty="0"/>
              <a:t>) </a:t>
            </a:r>
            <a:r>
              <a:rPr lang="fr-MA" sz="1100" dirty="0" err="1"/>
              <a:t>activity</a:t>
            </a:r>
            <a:endParaRPr lang="fr-MA" sz="1100" dirty="0"/>
          </a:p>
          <a:p>
            <a:r>
              <a:rPr lang="fr-MA" sz="1100" dirty="0"/>
              <a:t>.</a:t>
            </a:r>
            <a:r>
              <a:rPr lang="fr-MA" sz="1100" dirty="0" err="1"/>
              <a:t>getSystemService</a:t>
            </a:r>
            <a:r>
              <a:rPr lang="fr-MA" sz="1100" dirty="0"/>
              <a:t>(</a:t>
            </a:r>
            <a:r>
              <a:rPr lang="fr-MA" sz="1100" dirty="0" err="1"/>
              <a:t>Context.LAYOUT_INFLATER_SERVICE</a:t>
            </a:r>
            <a:r>
              <a:rPr lang="fr-MA" sz="1100" dirty="0"/>
              <a:t>);</a:t>
            </a:r>
          </a:p>
          <a:p>
            <a:r>
              <a:rPr lang="fr-MA" sz="1100" dirty="0"/>
              <a:t>}</a:t>
            </a:r>
          </a:p>
          <a:p>
            <a:endParaRPr lang="fr-MA" sz="1100" dirty="0"/>
          </a:p>
          <a:p>
            <a:r>
              <a:rPr lang="fr-MA" sz="1100" dirty="0"/>
              <a:t>@</a:t>
            </a:r>
            <a:r>
              <a:rPr lang="fr-MA" sz="1100" dirty="0" err="1"/>
              <a:t>Override</a:t>
            </a:r>
            <a:endParaRPr lang="fr-MA" sz="1100" dirty="0"/>
          </a:p>
          <a:p>
            <a:r>
              <a:rPr lang="fr-MA" sz="1100" b="1" dirty="0"/>
              <a:t>public </a:t>
            </a:r>
            <a:r>
              <a:rPr lang="fr-MA" sz="1100" b="1" dirty="0" err="1"/>
              <a:t>int</a:t>
            </a:r>
            <a:r>
              <a:rPr lang="fr-MA" sz="1100" b="1" dirty="0"/>
              <a:t> </a:t>
            </a:r>
            <a:r>
              <a:rPr lang="fr-MA" sz="1100" b="1" dirty="0" err="1"/>
              <a:t>getCount</a:t>
            </a:r>
            <a:r>
              <a:rPr lang="fr-MA" sz="1100" b="1" dirty="0"/>
              <a:t>() {</a:t>
            </a:r>
          </a:p>
          <a:p>
            <a:r>
              <a:rPr lang="fr-MA" sz="1100" dirty="0"/>
              <a:t>// </a:t>
            </a:r>
            <a:r>
              <a:rPr lang="fr-MA" sz="1100" b="1" dirty="0"/>
              <a:t>TODO Auto-</a:t>
            </a:r>
            <a:r>
              <a:rPr lang="fr-MA" sz="1100" b="1" dirty="0" err="1"/>
              <a:t>generated</a:t>
            </a:r>
            <a:r>
              <a:rPr lang="fr-MA" sz="1100" b="1" dirty="0"/>
              <a:t> </a:t>
            </a:r>
            <a:r>
              <a:rPr lang="fr-MA" sz="1100" b="1" dirty="0" err="1"/>
              <a:t>method</a:t>
            </a:r>
            <a:r>
              <a:rPr lang="fr-MA" sz="1100" b="1" dirty="0"/>
              <a:t> stub</a:t>
            </a:r>
          </a:p>
          <a:p>
            <a:r>
              <a:rPr lang="fr-MA" sz="1100" b="1" dirty="0"/>
              <a:t>return </a:t>
            </a:r>
            <a:r>
              <a:rPr lang="fr-MA" sz="1100" b="1" dirty="0" err="1"/>
              <a:t>title.length</a:t>
            </a:r>
            <a:r>
              <a:rPr lang="fr-MA" sz="1100" b="1" dirty="0"/>
              <a:t>;</a:t>
            </a:r>
          </a:p>
          <a:p>
            <a:r>
              <a:rPr lang="fr-MA" sz="1100" dirty="0"/>
              <a:t>}</a:t>
            </a:r>
          </a:p>
          <a:p>
            <a:endParaRPr lang="fr-MA" sz="1100" dirty="0"/>
          </a:p>
          <a:p>
            <a:r>
              <a:rPr lang="fr-MA" sz="1100" dirty="0"/>
              <a:t>@</a:t>
            </a:r>
            <a:r>
              <a:rPr lang="fr-MA" sz="1100" dirty="0" err="1"/>
              <a:t>Override</a:t>
            </a:r>
            <a:endParaRPr lang="fr-MA" sz="1100" dirty="0"/>
          </a:p>
          <a:p>
            <a:r>
              <a:rPr lang="fr-MA" sz="1100" b="1" dirty="0"/>
              <a:t>public Object </a:t>
            </a:r>
            <a:r>
              <a:rPr lang="fr-MA" sz="1100" b="1" dirty="0" err="1"/>
              <a:t>getItem</a:t>
            </a:r>
            <a:r>
              <a:rPr lang="fr-MA" sz="1100" b="1" dirty="0"/>
              <a:t>(</a:t>
            </a:r>
            <a:r>
              <a:rPr lang="fr-MA" sz="1100" b="1" dirty="0" err="1"/>
              <a:t>int</a:t>
            </a:r>
            <a:r>
              <a:rPr lang="fr-MA" sz="1100" b="1" dirty="0"/>
              <a:t> position) {</a:t>
            </a:r>
          </a:p>
          <a:p>
            <a:r>
              <a:rPr lang="fr-MA" sz="1100" dirty="0"/>
              <a:t>// </a:t>
            </a:r>
            <a:r>
              <a:rPr lang="fr-MA" sz="1100" b="1" dirty="0"/>
              <a:t>TODO Auto-</a:t>
            </a:r>
            <a:r>
              <a:rPr lang="fr-MA" sz="1100" b="1" dirty="0" err="1"/>
              <a:t>generated</a:t>
            </a:r>
            <a:r>
              <a:rPr lang="fr-MA" sz="1100" b="1" dirty="0"/>
              <a:t> </a:t>
            </a:r>
            <a:r>
              <a:rPr lang="fr-MA" sz="1100" b="1" dirty="0" err="1"/>
              <a:t>method</a:t>
            </a:r>
            <a:r>
              <a:rPr lang="fr-MA" sz="1100" b="1" dirty="0"/>
              <a:t> stub</a:t>
            </a:r>
          </a:p>
          <a:p>
            <a:r>
              <a:rPr lang="fr-MA" sz="1100" b="1" dirty="0"/>
              <a:t>return position;</a:t>
            </a:r>
          </a:p>
          <a:p>
            <a:r>
              <a:rPr lang="fr-MA" sz="1100" dirty="0"/>
              <a:t>} </a:t>
            </a:r>
          </a:p>
        </p:txBody>
      </p:sp>
      <p:sp>
        <p:nvSpPr>
          <p:cNvPr id="8" name="Rectangle 7">
            <a:extLst>
              <a:ext uri="{FF2B5EF4-FFF2-40B4-BE49-F238E27FC236}">
                <a16:creationId xmlns:a16="http://schemas.microsoft.com/office/drawing/2014/main" id="{7789C5C8-7C1D-12D9-C407-64386BA9D406}"/>
              </a:ext>
            </a:extLst>
          </p:cNvPr>
          <p:cNvSpPr/>
          <p:nvPr/>
        </p:nvSpPr>
        <p:spPr>
          <a:xfrm>
            <a:off x="7506136" y="1879222"/>
            <a:ext cx="3960440" cy="449353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fr-MA" sz="1100" dirty="0"/>
              <a:t>@</a:t>
            </a:r>
            <a:r>
              <a:rPr lang="fr-MA" sz="1100" dirty="0" err="1"/>
              <a:t>Override</a:t>
            </a:r>
            <a:endParaRPr lang="fr-MA" sz="1100" dirty="0"/>
          </a:p>
          <a:p>
            <a:r>
              <a:rPr lang="fr-MA" sz="1100" b="1" dirty="0"/>
              <a:t>public long </a:t>
            </a:r>
            <a:r>
              <a:rPr lang="fr-MA" sz="1100" b="1" dirty="0" err="1"/>
              <a:t>getItemId</a:t>
            </a:r>
            <a:r>
              <a:rPr lang="fr-MA" sz="1100" b="1" dirty="0"/>
              <a:t>(</a:t>
            </a:r>
            <a:r>
              <a:rPr lang="fr-MA" sz="1100" b="1" dirty="0" err="1"/>
              <a:t>int</a:t>
            </a:r>
            <a:r>
              <a:rPr lang="fr-MA" sz="1100" b="1" dirty="0"/>
              <a:t> position) {</a:t>
            </a:r>
          </a:p>
          <a:p>
            <a:r>
              <a:rPr lang="fr-MA" sz="1100" dirty="0"/>
              <a:t>// </a:t>
            </a:r>
            <a:r>
              <a:rPr lang="fr-MA" sz="1100" b="1" dirty="0"/>
              <a:t>TODO Auto-</a:t>
            </a:r>
            <a:r>
              <a:rPr lang="fr-MA" sz="1100" b="1" dirty="0" err="1"/>
              <a:t>generated</a:t>
            </a:r>
            <a:r>
              <a:rPr lang="fr-MA" sz="1100" b="1" dirty="0"/>
              <a:t> </a:t>
            </a:r>
            <a:r>
              <a:rPr lang="fr-MA" sz="1100" b="1" dirty="0" err="1"/>
              <a:t>method</a:t>
            </a:r>
            <a:r>
              <a:rPr lang="fr-MA" sz="1100" b="1" dirty="0"/>
              <a:t> stub</a:t>
            </a:r>
          </a:p>
          <a:p>
            <a:r>
              <a:rPr lang="fr-MA" sz="1100" b="1" dirty="0"/>
              <a:t>return position;</a:t>
            </a:r>
          </a:p>
          <a:p>
            <a:r>
              <a:rPr lang="fr-MA" sz="1100" dirty="0"/>
              <a:t>}</a:t>
            </a:r>
          </a:p>
          <a:p>
            <a:r>
              <a:rPr lang="fr-MA" sz="1100" dirty="0"/>
              <a:t>@</a:t>
            </a:r>
            <a:r>
              <a:rPr lang="fr-MA" sz="1100" dirty="0" err="1"/>
              <a:t>Override</a:t>
            </a:r>
            <a:endParaRPr lang="fr-MA" sz="1100" dirty="0"/>
          </a:p>
          <a:p>
            <a:r>
              <a:rPr lang="en-US" sz="1100" b="1" dirty="0"/>
              <a:t>public View </a:t>
            </a:r>
            <a:r>
              <a:rPr lang="en-US" sz="1100" b="1" dirty="0" err="1"/>
              <a:t>getView</a:t>
            </a:r>
            <a:r>
              <a:rPr lang="en-US" sz="1100" b="1" dirty="0"/>
              <a:t>(</a:t>
            </a:r>
            <a:r>
              <a:rPr lang="en-US" sz="1100" b="1" dirty="0" err="1"/>
              <a:t>int</a:t>
            </a:r>
            <a:r>
              <a:rPr lang="en-US" sz="1100" b="1" dirty="0"/>
              <a:t> position, View </a:t>
            </a:r>
            <a:r>
              <a:rPr lang="en-US" sz="1100" b="1" dirty="0" err="1"/>
              <a:t>convertView</a:t>
            </a:r>
            <a:r>
              <a:rPr lang="en-US" sz="1100" b="1" dirty="0"/>
              <a:t>, </a:t>
            </a:r>
            <a:r>
              <a:rPr lang="en-US" sz="1100" b="1" dirty="0" err="1"/>
              <a:t>ViewGroup</a:t>
            </a:r>
            <a:r>
              <a:rPr lang="en-US" sz="1100" b="1" dirty="0"/>
              <a:t> parent) {</a:t>
            </a:r>
          </a:p>
          <a:p>
            <a:r>
              <a:rPr lang="fr-MA" sz="1100" dirty="0"/>
              <a:t>// </a:t>
            </a:r>
            <a:r>
              <a:rPr lang="fr-MA" sz="1100" b="1" dirty="0"/>
              <a:t>TODO Auto-</a:t>
            </a:r>
            <a:r>
              <a:rPr lang="fr-MA" sz="1100" b="1" dirty="0" err="1"/>
              <a:t>generated</a:t>
            </a:r>
            <a:r>
              <a:rPr lang="fr-MA" sz="1100" b="1" dirty="0"/>
              <a:t> </a:t>
            </a:r>
            <a:r>
              <a:rPr lang="fr-MA" sz="1100" b="1" dirty="0" err="1"/>
              <a:t>method</a:t>
            </a:r>
            <a:r>
              <a:rPr lang="fr-MA" sz="1100" b="1" dirty="0"/>
              <a:t> stub</a:t>
            </a:r>
          </a:p>
          <a:p>
            <a:endParaRPr lang="fr-MA" sz="1100" dirty="0"/>
          </a:p>
          <a:p>
            <a:r>
              <a:rPr lang="fr-MA" sz="1100" dirty="0" err="1"/>
              <a:t>View</a:t>
            </a:r>
            <a:r>
              <a:rPr lang="fr-MA" sz="1100" dirty="0"/>
              <a:t> </a:t>
            </a:r>
            <a:r>
              <a:rPr lang="fr-MA" sz="1100" dirty="0" err="1"/>
              <a:t>listItem</a:t>
            </a:r>
            <a:r>
              <a:rPr lang="fr-MA" sz="1100" dirty="0"/>
              <a:t> = </a:t>
            </a:r>
            <a:r>
              <a:rPr lang="fr-MA" sz="1100" dirty="0" err="1"/>
              <a:t>convertView</a:t>
            </a:r>
            <a:r>
              <a:rPr lang="fr-MA" sz="1100" dirty="0"/>
              <a:t>;</a:t>
            </a:r>
          </a:p>
          <a:p>
            <a:r>
              <a:rPr lang="fr-MA" sz="1100" b="1" dirty="0" err="1"/>
              <a:t>int</a:t>
            </a:r>
            <a:r>
              <a:rPr lang="fr-MA" sz="1100" b="1" dirty="0"/>
              <a:t> pos = position;</a:t>
            </a:r>
          </a:p>
          <a:p>
            <a:r>
              <a:rPr lang="fr-MA" sz="1100" b="1" dirty="0"/>
              <a:t>if (</a:t>
            </a:r>
            <a:r>
              <a:rPr lang="fr-MA" sz="1100" b="1" dirty="0" err="1"/>
              <a:t>listItem</a:t>
            </a:r>
            <a:r>
              <a:rPr lang="fr-MA" sz="1100" b="1" dirty="0"/>
              <a:t> == null) {</a:t>
            </a:r>
          </a:p>
          <a:p>
            <a:r>
              <a:rPr lang="fr-MA" sz="1100" dirty="0" err="1"/>
              <a:t>listItem</a:t>
            </a:r>
            <a:r>
              <a:rPr lang="fr-MA" sz="1100" dirty="0"/>
              <a:t> = </a:t>
            </a:r>
            <a:r>
              <a:rPr lang="fr-MA" sz="1100" dirty="0" err="1"/>
              <a:t>layoutInflater.inflate</a:t>
            </a:r>
            <a:r>
              <a:rPr lang="fr-MA" sz="1100" dirty="0"/>
              <a:t>(</a:t>
            </a:r>
            <a:r>
              <a:rPr lang="fr-MA" sz="1100" dirty="0" err="1"/>
              <a:t>R.layout.list_item</a:t>
            </a:r>
            <a:r>
              <a:rPr lang="fr-MA" sz="1100" dirty="0"/>
              <a:t>, </a:t>
            </a:r>
            <a:r>
              <a:rPr lang="fr-MA" sz="1100" b="1" dirty="0"/>
              <a:t>null);</a:t>
            </a:r>
          </a:p>
          <a:p>
            <a:r>
              <a:rPr lang="fr-MA" sz="1100" dirty="0"/>
              <a:t>}</a:t>
            </a:r>
          </a:p>
          <a:p>
            <a:endParaRPr lang="fr-MA" sz="1100" dirty="0"/>
          </a:p>
          <a:p>
            <a:r>
              <a:rPr lang="fr-MA" sz="1100" dirty="0" err="1"/>
              <a:t>ImageView</a:t>
            </a:r>
            <a:r>
              <a:rPr lang="fr-MA" sz="1100" dirty="0"/>
              <a:t> iv = (</a:t>
            </a:r>
            <a:r>
              <a:rPr lang="fr-MA" sz="1100" dirty="0" err="1"/>
              <a:t>ImageView</a:t>
            </a:r>
            <a:r>
              <a:rPr lang="fr-MA" sz="1100" dirty="0"/>
              <a:t>) </a:t>
            </a:r>
            <a:r>
              <a:rPr lang="fr-MA" sz="1100" dirty="0" err="1"/>
              <a:t>listItem.findViewById</a:t>
            </a:r>
            <a:r>
              <a:rPr lang="fr-MA" sz="1100" dirty="0"/>
              <a:t>(</a:t>
            </a:r>
            <a:r>
              <a:rPr lang="fr-MA" sz="1100" dirty="0" err="1"/>
              <a:t>R.id.thumb</a:t>
            </a:r>
            <a:r>
              <a:rPr lang="fr-MA" sz="1100" dirty="0"/>
              <a:t>);</a:t>
            </a:r>
          </a:p>
          <a:p>
            <a:r>
              <a:rPr lang="fr-MA" sz="1100" dirty="0"/>
              <a:t>TextView </a:t>
            </a:r>
            <a:r>
              <a:rPr lang="fr-MA" sz="1100" dirty="0" err="1"/>
              <a:t>tvTitle</a:t>
            </a:r>
            <a:r>
              <a:rPr lang="fr-MA" sz="1100" dirty="0"/>
              <a:t> = (TextView) </a:t>
            </a:r>
            <a:r>
              <a:rPr lang="fr-MA" sz="1100" dirty="0" err="1"/>
              <a:t>listItem.findViewById</a:t>
            </a:r>
            <a:r>
              <a:rPr lang="fr-MA" sz="1100" dirty="0"/>
              <a:t>(</a:t>
            </a:r>
            <a:r>
              <a:rPr lang="fr-MA" sz="1100" dirty="0" err="1"/>
              <a:t>R.id.title</a:t>
            </a:r>
            <a:r>
              <a:rPr lang="fr-MA" sz="1100" dirty="0"/>
              <a:t>);</a:t>
            </a:r>
          </a:p>
          <a:p>
            <a:r>
              <a:rPr lang="fr-MA" sz="1100" dirty="0"/>
              <a:t>TextView </a:t>
            </a:r>
            <a:r>
              <a:rPr lang="fr-MA" sz="1100" dirty="0" err="1"/>
              <a:t>tvDesc</a:t>
            </a:r>
            <a:r>
              <a:rPr lang="fr-MA" sz="1100" dirty="0"/>
              <a:t> = (TextView) </a:t>
            </a:r>
            <a:r>
              <a:rPr lang="fr-MA" sz="1100" dirty="0" err="1"/>
              <a:t>listItem.findViewById</a:t>
            </a:r>
            <a:r>
              <a:rPr lang="fr-MA" sz="1100" dirty="0"/>
              <a:t>(</a:t>
            </a:r>
            <a:r>
              <a:rPr lang="fr-MA" sz="1100" dirty="0" err="1"/>
              <a:t>R.id.desc</a:t>
            </a:r>
            <a:r>
              <a:rPr lang="fr-MA" sz="1100" dirty="0"/>
              <a:t>);</a:t>
            </a:r>
          </a:p>
          <a:p>
            <a:endParaRPr lang="fr-MA" sz="1100" dirty="0"/>
          </a:p>
          <a:p>
            <a:r>
              <a:rPr lang="en-US" sz="1100" dirty="0"/>
              <a:t>// set the views in the layout</a:t>
            </a:r>
          </a:p>
          <a:p>
            <a:r>
              <a:rPr lang="fr-MA" sz="1100" dirty="0" err="1"/>
              <a:t>iv.setBackgroundResource</a:t>
            </a:r>
            <a:r>
              <a:rPr lang="fr-MA" sz="1100" dirty="0"/>
              <a:t>(</a:t>
            </a:r>
            <a:r>
              <a:rPr lang="fr-MA" sz="1100" dirty="0" err="1"/>
              <a:t>thumb</a:t>
            </a:r>
            <a:r>
              <a:rPr lang="fr-MA" sz="1100" dirty="0"/>
              <a:t>[pos]);</a:t>
            </a:r>
          </a:p>
          <a:p>
            <a:r>
              <a:rPr lang="fr-MA" sz="1100" dirty="0" err="1"/>
              <a:t>tvTitle.setText</a:t>
            </a:r>
            <a:r>
              <a:rPr lang="fr-MA" sz="1100" dirty="0"/>
              <a:t>(</a:t>
            </a:r>
            <a:r>
              <a:rPr lang="fr-MA" sz="1100" dirty="0" err="1"/>
              <a:t>title</a:t>
            </a:r>
            <a:r>
              <a:rPr lang="fr-MA" sz="1100" dirty="0"/>
              <a:t>[pos]);</a:t>
            </a:r>
          </a:p>
          <a:p>
            <a:r>
              <a:rPr lang="fr-MA" sz="1100" dirty="0" err="1"/>
              <a:t>tvDesc.setText</a:t>
            </a:r>
            <a:r>
              <a:rPr lang="fr-MA" sz="1100" dirty="0"/>
              <a:t>(</a:t>
            </a:r>
            <a:r>
              <a:rPr lang="fr-MA" sz="1100" dirty="0" err="1"/>
              <a:t>desc</a:t>
            </a:r>
            <a:r>
              <a:rPr lang="fr-MA" sz="1100" dirty="0"/>
              <a:t>[pos]);</a:t>
            </a:r>
          </a:p>
          <a:p>
            <a:r>
              <a:rPr lang="fr-MA" sz="1100" b="1" dirty="0"/>
              <a:t>return </a:t>
            </a:r>
            <a:r>
              <a:rPr lang="fr-MA" sz="1100" b="1" dirty="0" err="1"/>
              <a:t>listItem</a:t>
            </a:r>
            <a:r>
              <a:rPr lang="fr-MA" sz="1100" b="1" dirty="0"/>
              <a:t>;</a:t>
            </a:r>
          </a:p>
          <a:p>
            <a:r>
              <a:rPr lang="fr-MA" sz="1100" dirty="0"/>
              <a:t>}</a:t>
            </a:r>
            <a:endParaRPr lang="fr-MA" sz="1050" dirty="0"/>
          </a:p>
        </p:txBody>
      </p:sp>
    </p:spTree>
    <p:extLst>
      <p:ext uri="{BB962C8B-B14F-4D97-AF65-F5344CB8AC3E}">
        <p14:creationId xmlns:p14="http://schemas.microsoft.com/office/powerpoint/2010/main" val="1416534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ListView</a:t>
            </a:r>
            <a:endParaRPr lang="fr-FR" dirty="0"/>
          </a:p>
        </p:txBody>
      </p:sp>
      <p:sp>
        <p:nvSpPr>
          <p:cNvPr id="4" name="Content Placeholder 3">
            <a:extLst>
              <a:ext uri="{FF2B5EF4-FFF2-40B4-BE49-F238E27FC236}">
                <a16:creationId xmlns:a16="http://schemas.microsoft.com/office/drawing/2014/main" id="{AA6101B4-CDCE-ECA5-A543-850585705351}"/>
              </a:ext>
            </a:extLst>
          </p:cNvPr>
          <p:cNvSpPr>
            <a:spLocks noGrp="1"/>
          </p:cNvSpPr>
          <p:nvPr>
            <p:ph sz="quarter" idx="12"/>
          </p:nvPr>
        </p:nvSpPr>
        <p:spPr/>
        <p:txBody>
          <a:bodyPr/>
          <a:lstStyle/>
          <a:p>
            <a:r>
              <a:rPr lang="fr-FR" dirty="0">
                <a:solidFill>
                  <a:schemeClr val="tx1"/>
                </a:solidFill>
              </a:rPr>
              <a:t>Il faut attribuer le Adapter a la liste pour finalement avoir le rendu ci-après :</a:t>
            </a:r>
          </a:p>
          <a:p>
            <a:endParaRPr lang="fr-FR" dirty="0"/>
          </a:p>
          <a:p>
            <a:pPr marL="285750" indent="-285750">
              <a:buFontTx/>
              <a:buChar char="-"/>
            </a:pPr>
            <a:endParaRPr lang="fr-MA" dirty="0"/>
          </a:p>
          <a:p>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err="1"/>
              <a:t>ListView</a:t>
            </a:r>
            <a:r>
              <a:rPr lang="fr-FR" dirty="0"/>
              <a:t>  personnalisée </a:t>
            </a:r>
            <a:endParaRPr lang="fr-MA" dirty="0"/>
          </a:p>
        </p:txBody>
      </p:sp>
      <p:sp>
        <p:nvSpPr>
          <p:cNvPr id="9" name="Rectangle 8">
            <a:extLst>
              <a:ext uri="{FF2B5EF4-FFF2-40B4-BE49-F238E27FC236}">
                <a16:creationId xmlns:a16="http://schemas.microsoft.com/office/drawing/2014/main" id="{8FD00E01-3A0C-6859-69DD-9E86D888FEAB}"/>
              </a:ext>
            </a:extLst>
          </p:cNvPr>
          <p:cNvSpPr/>
          <p:nvPr/>
        </p:nvSpPr>
        <p:spPr>
          <a:xfrm>
            <a:off x="971214" y="2339425"/>
            <a:ext cx="4717570" cy="27699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fontAlgn="t"/>
            <a:r>
              <a:rPr lang="fr-MA" sz="1200" dirty="0" err="1"/>
              <a:t>list.setAdapter</a:t>
            </a:r>
            <a:r>
              <a:rPr lang="fr-MA" sz="1200" dirty="0"/>
              <a:t>(</a:t>
            </a:r>
            <a:r>
              <a:rPr lang="fr-MA" sz="1200" b="1" dirty="0"/>
              <a:t>new </a:t>
            </a:r>
            <a:r>
              <a:rPr lang="fr-MA" sz="1200" b="1" dirty="0" err="1"/>
              <a:t>VersionAdapter</a:t>
            </a:r>
            <a:r>
              <a:rPr lang="fr-MA" sz="1200" b="1" dirty="0"/>
              <a:t>(</a:t>
            </a:r>
            <a:r>
              <a:rPr lang="fr-MA" sz="1200" b="1" dirty="0" err="1"/>
              <a:t>this</a:t>
            </a:r>
            <a:r>
              <a:rPr lang="fr-MA" sz="1200" b="1" dirty="0"/>
              <a:t>));</a:t>
            </a:r>
            <a:endParaRPr lang="en-US" sz="1200" dirty="0"/>
          </a:p>
        </p:txBody>
      </p:sp>
      <p:pic>
        <p:nvPicPr>
          <p:cNvPr id="11" name="Picture 2">
            <a:extLst>
              <a:ext uri="{FF2B5EF4-FFF2-40B4-BE49-F238E27FC236}">
                <a16:creationId xmlns:a16="http://schemas.microsoft.com/office/drawing/2014/main" id="{27990DC0-4160-E3FE-4668-07C6A8F99461}"/>
              </a:ext>
            </a:extLst>
          </p:cNvPr>
          <p:cNvPicPr>
            <a:picLocks noGrp="1" noChangeAspect="1" noChangeArrowheads="1"/>
          </p:cNvPicPr>
          <p:nvPr>
            <p:ph sz="quarter" idx="14"/>
          </p:nvPr>
        </p:nvPicPr>
        <p:blipFill>
          <a:blip r:embed="rId2" cstate="print">
            <a:extLst>
              <a:ext uri="{28A0092B-C50C-407E-A947-70E740481C1C}">
                <a14:useLocalDpi xmlns:a14="http://schemas.microsoft.com/office/drawing/2010/main" val="0"/>
              </a:ext>
            </a:extLst>
          </a:blip>
          <a:srcRect/>
          <a:stretch>
            <a:fillRect/>
          </a:stretch>
        </p:blipFill>
        <p:spPr bwMode="auto">
          <a:xfrm>
            <a:off x="7586312" y="1943100"/>
            <a:ext cx="2540702"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92376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err="1"/>
              <a:t>RecyclerView</a:t>
            </a:r>
            <a:endParaRPr lang="fr-FR" dirty="0"/>
          </a:p>
        </p:txBody>
      </p:sp>
      <p:sp>
        <p:nvSpPr>
          <p:cNvPr id="6" name="Content Placeholder 5">
            <a:extLst>
              <a:ext uri="{FF2B5EF4-FFF2-40B4-BE49-F238E27FC236}">
                <a16:creationId xmlns:a16="http://schemas.microsoft.com/office/drawing/2014/main" id="{2DCF119F-0BA3-F347-792B-D58AC6608261}"/>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err="1">
                <a:solidFill>
                  <a:schemeClr val="tx1"/>
                </a:solidFill>
              </a:rPr>
              <a:t>RecyclerView</a:t>
            </a:r>
            <a:r>
              <a:rPr lang="fr-FR" dirty="0">
                <a:solidFill>
                  <a:schemeClr val="tx1"/>
                </a:solidFill>
              </a:rPr>
              <a:t> est un conteneur </a:t>
            </a:r>
            <a:r>
              <a:rPr lang="fr-FR" dirty="0" err="1">
                <a:solidFill>
                  <a:schemeClr val="tx1"/>
                </a:solidFill>
              </a:rPr>
              <a:t>défilable</a:t>
            </a:r>
            <a:r>
              <a:rPr lang="fr-FR" dirty="0">
                <a:solidFill>
                  <a:schemeClr val="tx1"/>
                </a:solidFill>
              </a:rPr>
              <a:t> pour les grands ensembles de données ;</a:t>
            </a:r>
          </a:p>
          <a:p>
            <a:pPr marL="171450" indent="-171450">
              <a:lnSpc>
                <a:spcPct val="150000"/>
              </a:lnSpc>
              <a:buFont typeface="Arial" panose="020B0604020202020204" pitchFamily="34" charset="0"/>
              <a:buChar char="•"/>
            </a:pPr>
            <a:r>
              <a:rPr lang="fr-FR" dirty="0">
                <a:solidFill>
                  <a:schemeClr val="tx1"/>
                </a:solidFill>
              </a:rPr>
              <a:t>Efficace :</a:t>
            </a:r>
          </a:p>
          <a:p>
            <a:pPr marL="628650" lvl="1" indent="-171450">
              <a:lnSpc>
                <a:spcPct val="150000"/>
              </a:lnSpc>
              <a:buFont typeface="Arial" panose="020B0604020202020204" pitchFamily="34" charset="0"/>
              <a:buChar char="•"/>
            </a:pPr>
            <a:r>
              <a:rPr lang="fr-FR" dirty="0">
                <a:solidFill>
                  <a:schemeClr val="tx1"/>
                </a:solidFill>
              </a:rPr>
              <a:t>Utilise et réutilise un nombre limité d'éléments de vue ;</a:t>
            </a:r>
          </a:p>
          <a:p>
            <a:pPr marL="628650" lvl="1" indent="-171450">
              <a:lnSpc>
                <a:spcPct val="150000"/>
              </a:lnSpc>
              <a:buFont typeface="Arial" panose="020B0604020202020204" pitchFamily="34" charset="0"/>
              <a:buChar char="•"/>
            </a:pPr>
            <a:r>
              <a:rPr lang="fr-FR" dirty="0">
                <a:solidFill>
                  <a:schemeClr val="tx1"/>
                </a:solidFill>
              </a:rPr>
              <a:t>Mise à jour rapide des données changeantes.</a:t>
            </a:r>
          </a:p>
          <a:p>
            <a:pPr marL="171450" indent="-171450">
              <a:lnSpc>
                <a:spcPct val="150000"/>
              </a:lnSpc>
              <a:buFont typeface="Arial" panose="020B0604020202020204" pitchFamily="34" charset="0"/>
              <a:buChar char="•"/>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MA" dirty="0"/>
              <a:t>Qu'est-ce qu'un </a:t>
            </a:r>
            <a:r>
              <a:rPr lang="fr-MA" dirty="0" err="1"/>
              <a:t>RecyclerView</a:t>
            </a:r>
            <a:r>
              <a:rPr lang="fr-MA" dirty="0"/>
              <a:t> ? </a:t>
            </a:r>
          </a:p>
          <a:p>
            <a:endParaRPr lang="fr-MA" dirty="0"/>
          </a:p>
        </p:txBody>
      </p:sp>
      <p:grpSp>
        <p:nvGrpSpPr>
          <p:cNvPr id="16" name="Group 15">
            <a:extLst>
              <a:ext uri="{FF2B5EF4-FFF2-40B4-BE49-F238E27FC236}">
                <a16:creationId xmlns:a16="http://schemas.microsoft.com/office/drawing/2014/main" id="{B3BADC3B-2264-34C2-383A-77B49E0F13A4}"/>
              </a:ext>
            </a:extLst>
          </p:cNvPr>
          <p:cNvGrpSpPr/>
          <p:nvPr/>
        </p:nvGrpSpPr>
        <p:grpSpPr>
          <a:xfrm>
            <a:off x="7732295" y="2189854"/>
            <a:ext cx="3380037" cy="4075591"/>
            <a:chOff x="7789486" y="2382359"/>
            <a:chExt cx="2857625" cy="3312451"/>
          </a:xfrm>
        </p:grpSpPr>
        <p:pic>
          <p:nvPicPr>
            <p:cNvPr id="13" name="Google Shape;298;p56">
              <a:extLst>
                <a:ext uri="{FF2B5EF4-FFF2-40B4-BE49-F238E27FC236}">
                  <a16:creationId xmlns:a16="http://schemas.microsoft.com/office/drawing/2014/main" id="{3AC23C26-2ED5-CF5D-EA39-E64D9E8665DC}"/>
                </a:ext>
              </a:extLst>
            </p:cNvPr>
            <p:cNvPicPr preferRelativeResize="0"/>
            <p:nvPr/>
          </p:nvPicPr>
          <p:blipFill>
            <a:blip r:embed="rId2">
              <a:alphaModFix/>
            </a:blip>
            <a:stretch>
              <a:fillRect/>
            </a:stretch>
          </p:blipFill>
          <p:spPr>
            <a:xfrm>
              <a:off x="7789486" y="2382359"/>
              <a:ext cx="2857625" cy="3312451"/>
            </a:xfrm>
            <a:prstGeom prst="rect">
              <a:avLst/>
            </a:prstGeom>
            <a:noFill/>
            <a:ln>
              <a:noFill/>
            </a:ln>
          </p:spPr>
        </p:pic>
        <p:pic>
          <p:nvPicPr>
            <p:cNvPr id="14" name="Google Shape;299;p56" descr="pv_wordlistsql-1.png">
              <a:extLst>
                <a:ext uri="{FF2B5EF4-FFF2-40B4-BE49-F238E27FC236}">
                  <a16:creationId xmlns:a16="http://schemas.microsoft.com/office/drawing/2014/main" id="{2AB12A11-2A9E-9F76-4D44-0C8C3EEAF357}"/>
                </a:ext>
              </a:extLst>
            </p:cNvPr>
            <p:cNvPicPr preferRelativeResize="0"/>
            <p:nvPr/>
          </p:nvPicPr>
          <p:blipFill rotWithShape="1">
            <a:blip r:embed="rId3">
              <a:alphaModFix/>
            </a:blip>
            <a:srcRect l="9803" t="13488" r="11263" b="17693"/>
            <a:stretch/>
          </p:blipFill>
          <p:spPr>
            <a:xfrm>
              <a:off x="7960411" y="3023059"/>
              <a:ext cx="1132475" cy="1817525"/>
            </a:xfrm>
            <a:prstGeom prst="rect">
              <a:avLst/>
            </a:prstGeom>
            <a:noFill/>
            <a:ln>
              <a:noFill/>
            </a:ln>
          </p:spPr>
        </p:pic>
        <p:sp>
          <p:nvSpPr>
            <p:cNvPr id="15" name="Google Shape;300;p56">
              <a:extLst>
                <a:ext uri="{FF2B5EF4-FFF2-40B4-BE49-F238E27FC236}">
                  <a16:creationId xmlns:a16="http://schemas.microsoft.com/office/drawing/2014/main" id="{C8D2B771-C6A2-7303-2CE3-31226C166A73}"/>
                </a:ext>
              </a:extLst>
            </p:cNvPr>
            <p:cNvSpPr/>
            <p:nvPr/>
          </p:nvSpPr>
          <p:spPr>
            <a:xfrm>
              <a:off x="8740686" y="4523484"/>
              <a:ext cx="352200" cy="317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26184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Composants du </a:t>
            </a:r>
            <a:r>
              <a:rPr lang="fr-FR" dirty="0" err="1"/>
              <a:t>RecyclerView</a:t>
            </a:r>
            <a:endParaRPr lang="fr-FR" dirty="0"/>
          </a:p>
        </p:txBody>
      </p:sp>
      <p:sp>
        <p:nvSpPr>
          <p:cNvPr id="4" name="Content Placeholder 3">
            <a:extLst>
              <a:ext uri="{FF2B5EF4-FFF2-40B4-BE49-F238E27FC236}">
                <a16:creationId xmlns:a16="http://schemas.microsoft.com/office/drawing/2014/main" id="{56FAD8EE-1475-2E8C-56DB-923E64BBA5FC}"/>
              </a:ext>
            </a:extLst>
          </p:cNvPr>
          <p:cNvSpPr>
            <a:spLocks noGrp="1"/>
          </p:cNvSpPr>
          <p:nvPr>
            <p:ph sz="quarter" idx="12"/>
          </p:nvPr>
        </p:nvSpPr>
        <p:spPr/>
        <p:txBody>
          <a:bodyPr/>
          <a:lstStyle/>
          <a:p>
            <a:pPr marL="171450" indent="-171450">
              <a:lnSpc>
                <a:spcPct val="200000"/>
              </a:lnSpc>
              <a:buFont typeface="Arial" panose="020B0604020202020204" pitchFamily="34" charset="0"/>
              <a:buChar char="•"/>
            </a:pPr>
            <a:r>
              <a:rPr lang="fr-FR" dirty="0">
                <a:solidFill>
                  <a:schemeClr val="tx1"/>
                </a:solidFill>
              </a:rPr>
              <a:t>Données ;</a:t>
            </a:r>
          </a:p>
          <a:p>
            <a:pPr marL="171450" indent="-171450">
              <a:lnSpc>
                <a:spcPct val="200000"/>
              </a:lnSpc>
              <a:buFont typeface="Arial" panose="020B0604020202020204" pitchFamily="34" charset="0"/>
              <a:buChar char="•"/>
            </a:pPr>
            <a:r>
              <a:rPr lang="fr-FR" dirty="0" err="1">
                <a:solidFill>
                  <a:schemeClr val="tx1"/>
                </a:solidFill>
              </a:rPr>
              <a:t>RecyclerView</a:t>
            </a:r>
            <a:r>
              <a:rPr lang="fr-FR" dirty="0">
                <a:solidFill>
                  <a:schemeClr val="tx1"/>
                </a:solidFill>
              </a:rPr>
              <a:t> liste déroulante pour les éléments de la liste : </a:t>
            </a:r>
            <a:r>
              <a:rPr lang="fr-FR" b="1" dirty="0" err="1">
                <a:solidFill>
                  <a:schemeClr val="tx1"/>
                </a:solidFill>
              </a:rPr>
              <a:t>RecyclerView</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Mise en page pour un élément de données : Fichier XML ;</a:t>
            </a:r>
          </a:p>
          <a:p>
            <a:pPr marL="171450" indent="-171450">
              <a:lnSpc>
                <a:spcPct val="200000"/>
              </a:lnSpc>
              <a:buFont typeface="Arial" panose="020B0604020202020204" pitchFamily="34" charset="0"/>
              <a:buChar char="•"/>
            </a:pPr>
            <a:r>
              <a:rPr lang="fr-FR" dirty="0">
                <a:solidFill>
                  <a:schemeClr val="tx1"/>
                </a:solidFill>
              </a:rPr>
              <a:t>Le gestionnaire de mise en page s'occupe de l'organisation des composants de l'interface utilisateur dans une vue : </a:t>
            </a:r>
            <a:r>
              <a:rPr lang="fr-FR" b="1" dirty="0" err="1">
                <a:solidFill>
                  <a:schemeClr val="tx1"/>
                </a:solidFill>
              </a:rPr>
              <a:t>Recyclerview.LayoutManager</a:t>
            </a:r>
            <a:r>
              <a:rPr lang="fr-FR" b="1" dirty="0">
                <a:solidFill>
                  <a:schemeClr val="tx1"/>
                </a:solidFill>
              </a:rPr>
              <a:t>   </a:t>
            </a:r>
            <a:r>
              <a:rPr lang="fr-FR" dirty="0">
                <a:solidFill>
                  <a:schemeClr val="tx1"/>
                </a:solidFill>
              </a:rPr>
              <a:t>;</a:t>
            </a:r>
          </a:p>
          <a:p>
            <a:pPr marL="171450" indent="-171450">
              <a:lnSpc>
                <a:spcPct val="200000"/>
              </a:lnSpc>
              <a:buFont typeface="Arial" panose="020B0604020202020204" pitchFamily="34" charset="0"/>
              <a:buChar char="•"/>
            </a:pPr>
            <a:r>
              <a:rPr lang="fr-FR" dirty="0">
                <a:solidFill>
                  <a:schemeClr val="tx1"/>
                </a:solidFill>
              </a:rPr>
              <a:t>L'adaptateur relie les données au </a:t>
            </a:r>
            <a:r>
              <a:rPr lang="fr-FR" dirty="0" err="1">
                <a:solidFill>
                  <a:schemeClr val="tx1"/>
                </a:solidFill>
              </a:rPr>
              <a:t>RecyclerView</a:t>
            </a:r>
            <a:r>
              <a:rPr lang="fr-FR" dirty="0">
                <a:solidFill>
                  <a:schemeClr val="tx1"/>
                </a:solidFill>
              </a:rPr>
              <a:t> : </a:t>
            </a:r>
            <a:r>
              <a:rPr lang="fr-FR" b="1" dirty="0" err="1">
                <a:solidFill>
                  <a:schemeClr val="tx1"/>
                </a:solidFill>
              </a:rPr>
              <a:t>RecyclerView.Adapter</a:t>
            </a:r>
            <a:r>
              <a:rPr lang="fr-FR" b="1" dirty="0">
                <a:solidFill>
                  <a:schemeClr val="tx1"/>
                </a:solidFill>
              </a:rPr>
              <a:t> ;</a:t>
            </a:r>
          </a:p>
          <a:p>
            <a:pPr marL="171450" indent="-171450">
              <a:lnSpc>
                <a:spcPct val="200000"/>
              </a:lnSpc>
              <a:buFont typeface="Arial" panose="020B0604020202020204" pitchFamily="34" charset="0"/>
              <a:buChar char="•"/>
            </a:pPr>
            <a:r>
              <a:rPr lang="fr-FR" dirty="0" err="1">
                <a:solidFill>
                  <a:schemeClr val="tx1"/>
                </a:solidFill>
              </a:rPr>
              <a:t>ViewHolder</a:t>
            </a:r>
            <a:r>
              <a:rPr lang="fr-FR" dirty="0">
                <a:solidFill>
                  <a:schemeClr val="tx1"/>
                </a:solidFill>
              </a:rPr>
              <a:t> contient les informations relatives à l'affichage d'un élément : </a:t>
            </a:r>
            <a:r>
              <a:rPr lang="fr-FR" b="1" dirty="0" err="1">
                <a:solidFill>
                  <a:schemeClr val="tx1"/>
                </a:solidFill>
              </a:rPr>
              <a:t>RecyclerView.ViewHolder</a:t>
            </a:r>
            <a:r>
              <a:rPr lang="fr-FR" dirty="0">
                <a:solidFill>
                  <a:schemeClr val="tx1"/>
                </a:solidFill>
              </a:rPr>
              <a:t>.</a:t>
            </a: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MA" dirty="0"/>
              <a:t>Vue d'ensemble</a:t>
            </a:r>
          </a:p>
        </p:txBody>
      </p:sp>
    </p:spTree>
    <p:extLst>
      <p:ext uri="{BB962C8B-B14F-4D97-AF65-F5344CB8AC3E}">
        <p14:creationId xmlns:p14="http://schemas.microsoft.com/office/powerpoint/2010/main" val="19647194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Composants du </a:t>
            </a:r>
            <a:r>
              <a:rPr lang="fr-FR" dirty="0" err="1"/>
              <a:t>RecyclerView</a:t>
            </a: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Aperçu de la façon dont les composants s'assemblent</a:t>
            </a:r>
            <a:endParaRPr lang="fr-MA" dirty="0"/>
          </a:p>
        </p:txBody>
      </p:sp>
      <p:pic>
        <p:nvPicPr>
          <p:cNvPr id="5" name="Google Shape;324;p59">
            <a:extLst>
              <a:ext uri="{FF2B5EF4-FFF2-40B4-BE49-F238E27FC236}">
                <a16:creationId xmlns:a16="http://schemas.microsoft.com/office/drawing/2014/main" id="{F9FCE055-FEB0-C23D-B02B-DF2B5D8BA759}"/>
              </a:ext>
            </a:extLst>
          </p:cNvPr>
          <p:cNvPicPr preferRelativeResize="0">
            <a:picLocks noGrp="1"/>
          </p:cNvPicPr>
          <p:nvPr>
            <p:ph sz="quarter" idx="12"/>
          </p:nvPr>
        </p:nvPicPr>
        <p:blipFill>
          <a:blip r:embed="rId2">
            <a:alphaModFix/>
          </a:blip>
          <a:stretch>
            <a:fillRect/>
          </a:stretch>
        </p:blipFill>
        <p:spPr>
          <a:xfrm>
            <a:off x="2912269" y="3186112"/>
            <a:ext cx="6362700" cy="2028825"/>
          </a:xfrm>
          <a:prstGeom prst="rect">
            <a:avLst/>
          </a:prstGeom>
          <a:noFill/>
          <a:ln>
            <a:noFill/>
          </a:ln>
        </p:spPr>
      </p:pic>
    </p:spTree>
    <p:extLst>
      <p:ext uri="{BB962C8B-B14F-4D97-AF65-F5344CB8AC3E}">
        <p14:creationId xmlns:p14="http://schemas.microsoft.com/office/powerpoint/2010/main" val="20610654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Composants du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Chaque </a:t>
            </a:r>
            <a:r>
              <a:rPr lang="fr-FR" dirty="0" err="1">
                <a:solidFill>
                  <a:schemeClr val="tx1"/>
                </a:solidFill>
              </a:rPr>
              <a:t>ViewGroup</a:t>
            </a:r>
            <a:r>
              <a:rPr lang="fr-FR" dirty="0">
                <a:solidFill>
                  <a:schemeClr val="tx1"/>
                </a:solidFill>
              </a:rPr>
              <a:t> possède un </a:t>
            </a:r>
            <a:r>
              <a:rPr lang="fr-FR" dirty="0" err="1">
                <a:solidFill>
                  <a:schemeClr val="tx1"/>
                </a:solidFill>
              </a:rPr>
              <a:t>layout</a:t>
            </a:r>
            <a:r>
              <a:rPr lang="fr-FR" dirty="0">
                <a:solidFill>
                  <a:schemeClr val="tx1"/>
                </a:solidFill>
              </a:rPr>
              <a:t> manager ;</a:t>
            </a:r>
          </a:p>
          <a:p>
            <a:pPr marL="171450" indent="-171450">
              <a:lnSpc>
                <a:spcPct val="150000"/>
              </a:lnSpc>
              <a:buFont typeface="Arial" panose="020B0604020202020204" pitchFamily="34" charset="0"/>
              <a:buChar char="•"/>
            </a:pPr>
            <a:r>
              <a:rPr lang="fr-FR" dirty="0">
                <a:solidFill>
                  <a:schemeClr val="tx1"/>
                </a:solidFill>
              </a:rPr>
              <a:t>Permet de positionner les Éléments ;</a:t>
            </a:r>
          </a:p>
          <a:p>
            <a:pPr marL="171450" indent="-171450">
              <a:lnSpc>
                <a:spcPct val="150000"/>
              </a:lnSpc>
              <a:buFont typeface="Arial" panose="020B0604020202020204" pitchFamily="34" charset="0"/>
              <a:buChar char="•"/>
            </a:pPr>
            <a:r>
              <a:rPr lang="fr-FR" dirty="0">
                <a:solidFill>
                  <a:schemeClr val="tx1"/>
                </a:solidFill>
              </a:rPr>
              <a:t>Réutilise les éléments d'affichage qui ne sont plus visibles pour l'utilisateur ;</a:t>
            </a:r>
          </a:p>
          <a:p>
            <a:pPr marL="171450" indent="-171450">
              <a:lnSpc>
                <a:spcPct val="150000"/>
              </a:lnSpc>
              <a:buFont typeface="Arial" panose="020B0604020202020204" pitchFamily="34" charset="0"/>
              <a:buChar char="•"/>
            </a:pPr>
            <a:r>
              <a:rPr lang="fr-FR" dirty="0">
                <a:solidFill>
                  <a:schemeClr val="tx1"/>
                </a:solidFill>
              </a:rPr>
              <a:t>Gestionnaires de mise en page intégrés  : </a:t>
            </a:r>
          </a:p>
          <a:p>
            <a:pPr marL="628650" lvl="1" indent="-171450">
              <a:lnSpc>
                <a:spcPct val="150000"/>
              </a:lnSpc>
              <a:buFont typeface="Arial" panose="020B0604020202020204" pitchFamily="34" charset="0"/>
              <a:buChar char="•"/>
            </a:pPr>
            <a:r>
              <a:rPr lang="fr-FR" dirty="0" err="1">
                <a:solidFill>
                  <a:schemeClr val="tx1"/>
                </a:solidFill>
              </a:rPr>
              <a:t>LinearLayoutManager</a:t>
            </a:r>
            <a:r>
              <a:rPr lang="fr-FR" dirty="0">
                <a:solidFill>
                  <a:schemeClr val="tx1"/>
                </a:solidFill>
              </a:rPr>
              <a:t> ;</a:t>
            </a:r>
          </a:p>
          <a:p>
            <a:pPr marL="628650" lvl="1" indent="-171450">
              <a:lnSpc>
                <a:spcPct val="150000"/>
              </a:lnSpc>
              <a:buFont typeface="Arial" panose="020B0604020202020204" pitchFamily="34" charset="0"/>
              <a:buChar char="•"/>
            </a:pPr>
            <a:r>
              <a:rPr lang="fr-FR" dirty="0" err="1">
                <a:solidFill>
                  <a:schemeClr val="tx1"/>
                </a:solidFill>
              </a:rPr>
              <a:t>GridLayoutManager</a:t>
            </a:r>
            <a:r>
              <a:rPr lang="fr-FR" dirty="0">
                <a:solidFill>
                  <a:schemeClr val="tx1"/>
                </a:solidFill>
              </a:rPr>
              <a:t> ;</a:t>
            </a:r>
          </a:p>
          <a:p>
            <a:pPr marL="628650" lvl="1" indent="-171450">
              <a:lnSpc>
                <a:spcPct val="150000"/>
              </a:lnSpc>
              <a:buFont typeface="Arial" panose="020B0604020202020204" pitchFamily="34" charset="0"/>
              <a:buChar char="•"/>
            </a:pPr>
            <a:r>
              <a:rPr lang="fr-FR" dirty="0" err="1">
                <a:solidFill>
                  <a:schemeClr val="tx1"/>
                </a:solidFill>
              </a:rPr>
              <a:t>StaggeredGridLayoutManager</a:t>
            </a:r>
            <a:r>
              <a:rPr lang="fr-FR" dirty="0">
                <a:solidFill>
                  <a:schemeClr val="tx1"/>
                </a:solidFill>
              </a:rPr>
              <a:t>.</a:t>
            </a:r>
          </a:p>
          <a:p>
            <a:pPr marL="171450" indent="-171450">
              <a:lnSpc>
                <a:spcPct val="150000"/>
              </a:lnSpc>
              <a:buFont typeface="Arial" panose="020B0604020202020204" pitchFamily="34" charset="0"/>
              <a:buChar char="•"/>
            </a:pPr>
            <a:r>
              <a:rPr lang="fr-FR" dirty="0">
                <a:solidFill>
                  <a:schemeClr val="tx1"/>
                </a:solidFill>
              </a:rPr>
              <a:t>Extension de </a:t>
            </a:r>
            <a:r>
              <a:rPr lang="fr-FR" dirty="0" err="1">
                <a:solidFill>
                  <a:schemeClr val="tx1"/>
                </a:solidFill>
              </a:rPr>
              <a:t>RecyclerView.LayoutManager</a:t>
            </a:r>
            <a:r>
              <a:rPr lang="fr-FR" dirty="0">
                <a:solidFill>
                  <a:schemeClr val="tx1"/>
                </a:solidFill>
              </a:rPr>
              <a:t>.</a:t>
            </a:r>
          </a:p>
          <a:p>
            <a:pPr marL="171450" indent="-171450">
              <a:lnSpc>
                <a:spcPct val="150000"/>
              </a:lnSpc>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Qu'est-ce qu'un </a:t>
            </a:r>
            <a:r>
              <a:rPr lang="fr-FR" dirty="0" err="1"/>
              <a:t>layout</a:t>
            </a:r>
            <a:r>
              <a:rPr lang="fr-FR" dirty="0"/>
              <a:t> manager ?</a:t>
            </a:r>
          </a:p>
        </p:txBody>
      </p:sp>
      <p:sp>
        <p:nvSpPr>
          <p:cNvPr id="7" name="Content Placeholder 6">
            <a:extLst>
              <a:ext uri="{FF2B5EF4-FFF2-40B4-BE49-F238E27FC236}">
                <a16:creationId xmlns:a16="http://schemas.microsoft.com/office/drawing/2014/main" id="{A38FEA39-2C5F-F31B-0689-B5957689AF5C}"/>
              </a:ext>
            </a:extLst>
          </p:cNvPr>
          <p:cNvSpPr>
            <a:spLocks noGrp="1"/>
          </p:cNvSpPr>
          <p:nvPr>
            <p:ph sz="quarter" idx="14"/>
          </p:nvPr>
        </p:nvSpPr>
        <p:spPr/>
        <p:txBody>
          <a:bodyPr/>
          <a:lstStyle/>
          <a:p>
            <a:pPr marL="171450" indent="-171450">
              <a:lnSpc>
                <a:spcPct val="150000"/>
              </a:lnSpc>
              <a:buFont typeface="Arial" panose="020B0604020202020204" pitchFamily="34" charset="0"/>
              <a:buChar char="•"/>
            </a:pPr>
            <a:r>
              <a:rPr lang="fr-FR" dirty="0">
                <a:solidFill>
                  <a:schemeClr val="tx1"/>
                </a:solidFill>
              </a:rPr>
              <a:t>Aide les interfaces incompatibles à fonctionner ensemble :</a:t>
            </a:r>
          </a:p>
          <a:p>
            <a:pPr marL="628650" lvl="1" indent="-171450">
              <a:lnSpc>
                <a:spcPct val="150000"/>
              </a:lnSpc>
              <a:buFont typeface="Arial" panose="020B0604020202020204" pitchFamily="34" charset="0"/>
              <a:buChar char="•"/>
            </a:pPr>
            <a:r>
              <a:rPr lang="fr-FR" b="1" dirty="0">
                <a:solidFill>
                  <a:schemeClr val="tx1"/>
                </a:solidFill>
              </a:rPr>
              <a:t>Exemple</a:t>
            </a:r>
            <a:r>
              <a:rPr lang="fr-FR" dirty="0">
                <a:solidFill>
                  <a:schemeClr val="tx1"/>
                </a:solidFill>
              </a:rPr>
              <a:t> : Prend les données du </a:t>
            </a:r>
            <a:r>
              <a:rPr lang="fr-FR" dirty="0">
                <a:hlinkClick r:id="rId2"/>
              </a:rPr>
              <a:t>curseur</a:t>
            </a:r>
            <a:r>
              <a:rPr lang="fr-FR" dirty="0"/>
              <a:t> </a:t>
            </a:r>
            <a:r>
              <a:rPr lang="fr-FR" dirty="0">
                <a:solidFill>
                  <a:schemeClr val="tx1"/>
                </a:solidFill>
              </a:rPr>
              <a:t>de la base de données et prépare les chaînes de caractères à placer dans une vue.</a:t>
            </a:r>
          </a:p>
          <a:p>
            <a:pPr marL="171450" indent="-171450">
              <a:lnSpc>
                <a:spcPct val="150000"/>
              </a:lnSpc>
              <a:buFont typeface="Arial" panose="020B0604020202020204" pitchFamily="34" charset="0"/>
              <a:buChar char="•"/>
            </a:pPr>
            <a:r>
              <a:rPr lang="fr-FR" dirty="0">
                <a:solidFill>
                  <a:schemeClr val="tx1"/>
                </a:solidFill>
              </a:rPr>
              <a:t>Intermédiaire entre les données et la vue ;</a:t>
            </a:r>
          </a:p>
          <a:p>
            <a:pPr marL="171450" indent="-171450">
              <a:lnSpc>
                <a:spcPct val="150000"/>
              </a:lnSpc>
              <a:buFont typeface="Arial" panose="020B0604020202020204" pitchFamily="34" charset="0"/>
              <a:buChar char="•"/>
            </a:pPr>
            <a:r>
              <a:rPr lang="fr-FR" dirty="0">
                <a:solidFill>
                  <a:schemeClr val="tx1"/>
                </a:solidFill>
              </a:rPr>
              <a:t>Gère la création, la mise à jour, l'ajout et la suppression des éléments de la vue lorsque les données sous-jacentes changent ;</a:t>
            </a:r>
          </a:p>
          <a:p>
            <a:pPr marL="171450" indent="-171450">
              <a:lnSpc>
                <a:spcPct val="150000"/>
              </a:lnSpc>
              <a:buFont typeface="Arial" panose="020B0604020202020204" pitchFamily="34" charset="0"/>
              <a:buChar char="•"/>
            </a:pPr>
            <a:r>
              <a:rPr lang="fr-FR" dirty="0" err="1">
                <a:hlinkClick r:id="rId3"/>
              </a:rPr>
              <a:t>RecyclerView.Adapter</a:t>
            </a:r>
            <a:r>
              <a:rPr lang="fr-FR" dirty="0">
                <a:hlinkClick r:id="rId3"/>
              </a:rPr>
              <a:t> </a:t>
            </a:r>
            <a:endParaRPr lang="fr-FR" dirty="0"/>
          </a:p>
        </p:txBody>
      </p:sp>
      <p:sp>
        <p:nvSpPr>
          <p:cNvPr id="8" name="Content Placeholder 7">
            <a:extLst>
              <a:ext uri="{FF2B5EF4-FFF2-40B4-BE49-F238E27FC236}">
                <a16:creationId xmlns:a16="http://schemas.microsoft.com/office/drawing/2014/main" id="{1C9E5AC9-F4D5-C4FD-AE13-F42E9C119019}"/>
              </a:ext>
            </a:extLst>
          </p:cNvPr>
          <p:cNvSpPr>
            <a:spLocks noGrp="1"/>
          </p:cNvSpPr>
          <p:nvPr>
            <p:ph sz="quarter" idx="15"/>
          </p:nvPr>
        </p:nvSpPr>
        <p:spPr/>
        <p:txBody>
          <a:bodyPr/>
          <a:lstStyle/>
          <a:p>
            <a:r>
              <a:rPr lang="fr-FR" dirty="0"/>
              <a:t>Qu'est-ce qu'un adapter ?</a:t>
            </a:r>
          </a:p>
          <a:p>
            <a:endParaRPr lang="fr-FR" dirty="0"/>
          </a:p>
        </p:txBody>
      </p:sp>
      <p:pic>
        <p:nvPicPr>
          <p:cNvPr id="9" name="Google Shape;341;p61">
            <a:extLst>
              <a:ext uri="{FF2B5EF4-FFF2-40B4-BE49-F238E27FC236}">
                <a16:creationId xmlns:a16="http://schemas.microsoft.com/office/drawing/2014/main" id="{C7C48B88-14B4-CE70-317E-329A6C53AFD1}"/>
              </a:ext>
            </a:extLst>
          </p:cNvPr>
          <p:cNvPicPr preferRelativeResize="0"/>
          <p:nvPr/>
        </p:nvPicPr>
        <p:blipFill>
          <a:blip r:embed="rId4">
            <a:alphaModFix/>
          </a:blip>
          <a:stretch>
            <a:fillRect/>
          </a:stretch>
        </p:blipFill>
        <p:spPr>
          <a:xfrm>
            <a:off x="6930190" y="4644653"/>
            <a:ext cx="4194730" cy="1531558"/>
          </a:xfrm>
          <a:prstGeom prst="rect">
            <a:avLst/>
          </a:prstGeom>
          <a:noFill/>
          <a:ln w="28575" cap="flat" cmpd="sng">
            <a:solidFill>
              <a:srgbClr val="4CAF50"/>
            </a:solidFill>
            <a:prstDash val="solid"/>
            <a:round/>
            <a:headEnd type="none" w="sm" len="sm"/>
            <a:tailEnd type="none" w="sm" len="sm"/>
          </a:ln>
        </p:spPr>
      </p:pic>
    </p:spTree>
    <p:extLst>
      <p:ext uri="{BB962C8B-B14F-4D97-AF65-F5344CB8AC3E}">
        <p14:creationId xmlns:p14="http://schemas.microsoft.com/office/powerpoint/2010/main" val="3302296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Composants du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Utilisé par l'adaptateur pour préparer une vue avec des données pour un élément de liste ;</a:t>
            </a:r>
          </a:p>
          <a:p>
            <a:pPr marL="171450" indent="-171450">
              <a:lnSpc>
                <a:spcPct val="150000"/>
              </a:lnSpc>
              <a:buFont typeface="Arial" panose="020B0604020202020204" pitchFamily="34" charset="0"/>
              <a:buChar char="•"/>
            </a:pPr>
            <a:r>
              <a:rPr lang="fr-FR" dirty="0">
                <a:solidFill>
                  <a:schemeClr val="tx1"/>
                </a:solidFill>
              </a:rPr>
              <a:t>Mise en page spécifiée dans un fichier de ressources XML ;</a:t>
            </a:r>
          </a:p>
          <a:p>
            <a:pPr marL="171450" indent="-171450">
              <a:lnSpc>
                <a:spcPct val="150000"/>
              </a:lnSpc>
              <a:buFont typeface="Arial" panose="020B0604020202020204" pitchFamily="34" charset="0"/>
              <a:buChar char="•"/>
            </a:pPr>
            <a:r>
              <a:rPr lang="fr-FR" dirty="0">
                <a:solidFill>
                  <a:schemeClr val="tx1"/>
                </a:solidFill>
              </a:rPr>
              <a:t>Peut avoir des éléments cliquables ;</a:t>
            </a:r>
          </a:p>
          <a:p>
            <a:pPr marL="171450" indent="-171450">
              <a:lnSpc>
                <a:spcPct val="150000"/>
              </a:lnSpc>
              <a:buFont typeface="Arial" panose="020B0604020202020204" pitchFamily="34" charset="0"/>
              <a:buChar char="•"/>
            </a:pPr>
            <a:r>
              <a:rPr lang="fr-FR" dirty="0">
                <a:solidFill>
                  <a:schemeClr val="tx1"/>
                </a:solidFill>
              </a:rPr>
              <a:t>Est placée par le gestionnaire de mise en page ;</a:t>
            </a:r>
          </a:p>
          <a:p>
            <a:pPr marL="171450" indent="-171450">
              <a:lnSpc>
                <a:spcPct val="150000"/>
              </a:lnSpc>
              <a:buFont typeface="Arial" panose="020B0604020202020204" pitchFamily="34" charset="0"/>
              <a:buChar char="•"/>
            </a:pPr>
            <a:r>
              <a:rPr lang="fr-FR" dirty="0" err="1">
                <a:hlinkClick r:id="rId2"/>
              </a:rPr>
              <a:t>RecyclerView.ViewHolder</a:t>
            </a:r>
            <a:r>
              <a:rPr lang="fr-FR" dirty="0"/>
              <a:t>.</a:t>
            </a:r>
          </a:p>
          <a:p>
            <a:pPr marL="171450" indent="-171450">
              <a:lnSpc>
                <a:spcPct val="150000"/>
              </a:lnSpc>
              <a:buFont typeface="Arial" panose="020B0604020202020204" pitchFamily="34" charset="0"/>
              <a:buChar char="•"/>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Qu'est-ce qu'un </a:t>
            </a:r>
            <a:r>
              <a:rPr lang="fr-FR" dirty="0" err="1"/>
              <a:t>ViewHolder</a:t>
            </a:r>
            <a:r>
              <a:rPr lang="fr-FR" dirty="0"/>
              <a:t> ?</a:t>
            </a:r>
          </a:p>
        </p:txBody>
      </p:sp>
      <p:pic>
        <p:nvPicPr>
          <p:cNvPr id="4" name="Google Shape;350;p62">
            <a:extLst>
              <a:ext uri="{FF2B5EF4-FFF2-40B4-BE49-F238E27FC236}">
                <a16:creationId xmlns:a16="http://schemas.microsoft.com/office/drawing/2014/main" id="{352B7DD6-64B4-91CD-8EA6-C9AFEA4B7E8E}"/>
              </a:ext>
            </a:extLst>
          </p:cNvPr>
          <p:cNvPicPr preferRelativeResize="0"/>
          <p:nvPr/>
        </p:nvPicPr>
        <p:blipFill>
          <a:blip r:embed="rId3">
            <a:alphaModFix/>
          </a:blip>
          <a:stretch>
            <a:fillRect/>
          </a:stretch>
        </p:blipFill>
        <p:spPr>
          <a:xfrm>
            <a:off x="3647731" y="4184461"/>
            <a:ext cx="4896537" cy="1654865"/>
          </a:xfrm>
          <a:prstGeom prst="rect">
            <a:avLst/>
          </a:prstGeom>
          <a:noFill/>
          <a:ln w="28575" cap="flat" cmpd="sng">
            <a:solidFill>
              <a:srgbClr val="4CAF50"/>
            </a:solidFill>
            <a:prstDash val="solid"/>
            <a:round/>
            <a:headEnd type="none" w="sm" len="sm"/>
            <a:tailEnd type="none" w="sm" len="sm"/>
          </a:ln>
        </p:spPr>
      </p:pic>
    </p:spTree>
    <p:extLst>
      <p:ext uri="{BB962C8B-B14F-4D97-AF65-F5344CB8AC3E}">
        <p14:creationId xmlns:p14="http://schemas.microsoft.com/office/powerpoint/2010/main" val="16642484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228600" indent="-228600">
              <a:lnSpc>
                <a:spcPct val="200000"/>
              </a:lnSpc>
              <a:buFont typeface="+mj-lt"/>
              <a:buAutoNum type="arabicPeriod"/>
            </a:pPr>
            <a:r>
              <a:rPr lang="fr-FR" dirty="0">
                <a:solidFill>
                  <a:schemeClr val="tx1"/>
                </a:solidFill>
              </a:rPr>
              <a:t>Ajouter la dépendance de </a:t>
            </a:r>
            <a:r>
              <a:rPr lang="fr-FR" b="1" dirty="0" err="1">
                <a:solidFill>
                  <a:schemeClr val="tx1"/>
                </a:solidFill>
              </a:rPr>
              <a:t>RecyclerView</a:t>
            </a:r>
            <a:r>
              <a:rPr lang="fr-FR" dirty="0">
                <a:solidFill>
                  <a:schemeClr val="tx1"/>
                </a:solidFill>
              </a:rPr>
              <a:t> à </a:t>
            </a:r>
            <a:r>
              <a:rPr lang="fr-FR" b="1" dirty="0" err="1">
                <a:solidFill>
                  <a:schemeClr val="tx1"/>
                </a:solidFill>
              </a:rPr>
              <a:t>build.gradle</a:t>
            </a:r>
            <a:r>
              <a:rPr lang="fr-FR" b="1" dirty="0">
                <a:solidFill>
                  <a:schemeClr val="tx1"/>
                </a:solidFill>
              </a:rPr>
              <a:t> </a:t>
            </a:r>
            <a:r>
              <a:rPr lang="fr-FR" dirty="0">
                <a:solidFill>
                  <a:schemeClr val="tx1"/>
                </a:solidFill>
              </a:rPr>
              <a:t>si nécessaire ;</a:t>
            </a:r>
          </a:p>
          <a:p>
            <a:pPr marL="228600" indent="-228600">
              <a:lnSpc>
                <a:spcPct val="200000"/>
              </a:lnSpc>
              <a:buFont typeface="+mj-lt"/>
              <a:buAutoNum type="arabicPeriod"/>
            </a:pPr>
            <a:r>
              <a:rPr lang="fr-FR" dirty="0">
                <a:solidFill>
                  <a:schemeClr val="tx1"/>
                </a:solidFill>
              </a:rPr>
              <a:t>Ajouter </a:t>
            </a:r>
            <a:r>
              <a:rPr lang="fr-FR" b="1" dirty="0" err="1">
                <a:solidFill>
                  <a:schemeClr val="tx1"/>
                </a:solidFill>
              </a:rPr>
              <a:t>RecyclerView</a:t>
            </a:r>
            <a:r>
              <a:rPr lang="fr-FR" dirty="0">
                <a:solidFill>
                  <a:schemeClr val="tx1"/>
                </a:solidFill>
              </a:rPr>
              <a:t> à la mise en page ;</a:t>
            </a:r>
          </a:p>
          <a:p>
            <a:pPr marL="228600" indent="-228600">
              <a:lnSpc>
                <a:spcPct val="200000"/>
              </a:lnSpc>
              <a:buFont typeface="+mj-lt"/>
              <a:buAutoNum type="arabicPeriod"/>
            </a:pPr>
            <a:r>
              <a:rPr lang="fr-FR" dirty="0">
                <a:solidFill>
                  <a:schemeClr val="tx1"/>
                </a:solidFill>
              </a:rPr>
              <a:t>Créer une mise en page XML pour l'élément ;</a:t>
            </a:r>
          </a:p>
          <a:p>
            <a:pPr marL="228600" indent="-228600">
              <a:lnSpc>
                <a:spcPct val="200000"/>
              </a:lnSpc>
              <a:buFont typeface="+mj-lt"/>
              <a:buAutoNum type="arabicPeriod"/>
            </a:pPr>
            <a:r>
              <a:rPr lang="fr-FR" dirty="0">
                <a:solidFill>
                  <a:schemeClr val="tx1"/>
                </a:solidFill>
              </a:rPr>
              <a:t>Extension de </a:t>
            </a:r>
            <a:r>
              <a:rPr lang="fr-FR" b="1" dirty="0" err="1">
                <a:solidFill>
                  <a:schemeClr val="tx1"/>
                </a:solidFill>
              </a:rPr>
              <a:t>RecyclerView.Adapter</a:t>
            </a:r>
            <a:r>
              <a:rPr lang="fr-FR" b="1" dirty="0">
                <a:solidFill>
                  <a:schemeClr val="tx1"/>
                </a:solidFill>
              </a:rPr>
              <a:t> </a:t>
            </a:r>
            <a:r>
              <a:rPr lang="fr-FR" dirty="0">
                <a:solidFill>
                  <a:schemeClr val="tx1"/>
                </a:solidFill>
              </a:rPr>
              <a:t>;</a:t>
            </a:r>
          </a:p>
          <a:p>
            <a:pPr marL="228600" indent="-228600">
              <a:lnSpc>
                <a:spcPct val="200000"/>
              </a:lnSpc>
              <a:buFont typeface="+mj-lt"/>
              <a:buAutoNum type="arabicPeriod"/>
            </a:pPr>
            <a:r>
              <a:rPr lang="fr-FR" dirty="0">
                <a:solidFill>
                  <a:schemeClr val="tx1"/>
                </a:solidFill>
              </a:rPr>
              <a:t>Extension de </a:t>
            </a:r>
            <a:r>
              <a:rPr lang="fr-FR" b="1" dirty="0" err="1">
                <a:solidFill>
                  <a:schemeClr val="tx1"/>
                </a:solidFill>
              </a:rPr>
              <a:t>RecyclerView.ViewHolder</a:t>
            </a:r>
            <a:r>
              <a:rPr lang="fr-FR" b="1" dirty="0">
                <a:solidFill>
                  <a:schemeClr val="tx1"/>
                </a:solidFill>
              </a:rPr>
              <a:t> </a:t>
            </a:r>
            <a:r>
              <a:rPr lang="fr-FR" dirty="0">
                <a:solidFill>
                  <a:schemeClr val="tx1"/>
                </a:solidFill>
              </a:rPr>
              <a:t>;</a:t>
            </a:r>
          </a:p>
          <a:p>
            <a:pPr marL="228600" indent="-228600">
              <a:lnSpc>
                <a:spcPct val="200000"/>
              </a:lnSpc>
              <a:buFont typeface="+mj-lt"/>
              <a:buAutoNum type="arabicPeriod"/>
            </a:pPr>
            <a:r>
              <a:rPr lang="fr-FR" dirty="0">
                <a:solidFill>
                  <a:schemeClr val="tx1"/>
                </a:solidFill>
              </a:rPr>
              <a:t>Dans l'activité </a:t>
            </a:r>
            <a:r>
              <a:rPr lang="fr-FR" b="1" dirty="0" err="1">
                <a:solidFill>
                  <a:schemeClr val="tx1"/>
                </a:solidFill>
              </a:rPr>
              <a:t>onCreate</a:t>
            </a:r>
            <a:r>
              <a:rPr lang="fr-FR" b="1" dirty="0">
                <a:solidFill>
                  <a:schemeClr val="tx1"/>
                </a:solidFill>
              </a:rPr>
              <a:t>()</a:t>
            </a:r>
            <a:r>
              <a:rPr lang="fr-FR" dirty="0">
                <a:solidFill>
                  <a:schemeClr val="tx1"/>
                </a:solidFill>
              </a:rPr>
              <a:t>, créer </a:t>
            </a:r>
            <a:r>
              <a:rPr lang="fr-FR" b="1" dirty="0" err="1">
                <a:solidFill>
                  <a:schemeClr val="tx1"/>
                </a:solidFill>
              </a:rPr>
              <a:t>RecyclerView</a:t>
            </a:r>
            <a:r>
              <a:rPr lang="fr-FR" dirty="0">
                <a:solidFill>
                  <a:schemeClr val="tx1"/>
                </a:solidFill>
              </a:rPr>
              <a:t> avec l'adaptateur et le gestionnaire de mise en page.</a:t>
            </a:r>
          </a:p>
          <a:p>
            <a:pPr marL="228600" indent="-228600">
              <a:lnSpc>
                <a:spcPct val="200000"/>
              </a:lnSpc>
              <a:buFont typeface="+mj-lt"/>
              <a:buAutoNum type="arabicPeriod"/>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Résumé des étapes</a:t>
            </a:r>
          </a:p>
          <a:p>
            <a:endParaRPr lang="fr-FR" dirty="0"/>
          </a:p>
        </p:txBody>
      </p:sp>
    </p:spTree>
    <p:extLst>
      <p:ext uri="{BB962C8B-B14F-4D97-AF65-F5344CB8AC3E}">
        <p14:creationId xmlns:p14="http://schemas.microsoft.com/office/powerpoint/2010/main" val="467659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EEBAF-7AE9-C2A8-E819-30822FD64556}"/>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6C43F9E0-5387-FF88-4B64-6D65C17C7F0B}"/>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t>
            </a:r>
          </a:p>
        </p:txBody>
      </p:sp>
      <p:sp>
        <p:nvSpPr>
          <p:cNvPr id="4" name="Content Placeholder 3">
            <a:extLst>
              <a:ext uri="{FF2B5EF4-FFF2-40B4-BE49-F238E27FC236}">
                <a16:creationId xmlns:a16="http://schemas.microsoft.com/office/drawing/2014/main" id="{04B3A83E-8088-64B7-18AF-A70259766780}"/>
              </a:ext>
            </a:extLst>
          </p:cNvPr>
          <p:cNvSpPr>
            <a:spLocks noGrp="1"/>
          </p:cNvSpPr>
          <p:nvPr>
            <p:ph sz="quarter" idx="12"/>
          </p:nvPr>
        </p:nvSpPr>
        <p:spPr/>
        <p:txBody>
          <a:bodyPr/>
          <a:lstStyle/>
          <a:p>
            <a:pPr marL="171450" indent="-171450">
              <a:lnSpc>
                <a:spcPct val="200000"/>
              </a:lnSpc>
              <a:spcBef>
                <a:spcPts val="0"/>
              </a:spcBef>
              <a:buFont typeface="Arial" panose="020B0604020202020204" pitchFamily="34" charset="0"/>
              <a:buChar char="•"/>
            </a:pPr>
            <a:r>
              <a:rPr lang="fr-FR" dirty="0" err="1">
                <a:solidFill>
                  <a:srgbClr val="007842"/>
                </a:solidFill>
              </a:rPr>
              <a:t>TextView</a:t>
            </a:r>
            <a:r>
              <a:rPr lang="fr-FR" dirty="0"/>
              <a:t> </a:t>
            </a:r>
            <a:r>
              <a:rPr lang="fr-FR" dirty="0">
                <a:solidFill>
                  <a:schemeClr val="tx1"/>
                </a:solidFill>
              </a:rPr>
              <a:t>est une sous-classe de </a:t>
            </a:r>
            <a:r>
              <a:rPr lang="fr-FR" dirty="0" err="1">
                <a:solidFill>
                  <a:schemeClr val="tx1"/>
                </a:solidFill>
              </a:rPr>
              <a:t>View</a:t>
            </a:r>
            <a:r>
              <a:rPr lang="fr-FR" dirty="0">
                <a:solidFill>
                  <a:schemeClr val="tx1"/>
                </a:solidFill>
              </a:rPr>
              <a:t> pour du texte à une ou plusieurs lignes ;</a:t>
            </a:r>
          </a:p>
          <a:p>
            <a:pPr marL="171450" indent="-171450">
              <a:lnSpc>
                <a:spcPct val="200000"/>
              </a:lnSpc>
              <a:spcBef>
                <a:spcPts val="0"/>
              </a:spcBef>
              <a:buFont typeface="Arial" panose="020B0604020202020204" pitchFamily="34" charset="0"/>
              <a:buChar char="•"/>
            </a:pPr>
            <a:r>
              <a:rPr lang="fr-FR" dirty="0" err="1">
                <a:solidFill>
                  <a:srgbClr val="007842"/>
                </a:solidFill>
              </a:rPr>
              <a:t>EditText</a:t>
            </a:r>
            <a:r>
              <a:rPr lang="fr-FR" dirty="0"/>
              <a:t> </a:t>
            </a:r>
            <a:r>
              <a:rPr lang="fr-FR" dirty="0">
                <a:solidFill>
                  <a:schemeClr val="tx1"/>
                </a:solidFill>
              </a:rPr>
              <a:t>est une sous-classe de </a:t>
            </a:r>
            <a:r>
              <a:rPr lang="fr-FR" dirty="0" err="1">
                <a:solidFill>
                  <a:schemeClr val="tx1"/>
                </a:solidFill>
              </a:rPr>
              <a:t>TextView</a:t>
            </a:r>
            <a:r>
              <a:rPr lang="fr-FR" dirty="0">
                <a:solidFill>
                  <a:schemeClr val="tx1"/>
                </a:solidFill>
              </a:rPr>
              <a:t> avec du texte modifiable ;</a:t>
            </a:r>
          </a:p>
          <a:p>
            <a:pPr marL="171450" indent="-171450">
              <a:lnSpc>
                <a:spcPct val="200000"/>
              </a:lnSpc>
              <a:spcBef>
                <a:spcPts val="0"/>
              </a:spcBef>
              <a:buFont typeface="Arial" panose="020B0604020202020204" pitchFamily="34" charset="0"/>
              <a:buChar char="•"/>
            </a:pPr>
            <a:r>
              <a:rPr lang="fr-FR" dirty="0">
                <a:solidFill>
                  <a:schemeClr val="tx1"/>
                </a:solidFill>
              </a:rPr>
              <a:t>Contrôlé par des attributs de mise en page (</a:t>
            </a:r>
            <a:r>
              <a:rPr lang="fr-FR" dirty="0" err="1">
                <a:solidFill>
                  <a:schemeClr val="tx1"/>
                </a:solidFill>
              </a:rPr>
              <a:t>layout</a:t>
            </a:r>
            <a:r>
              <a:rPr lang="fr-FR" dirty="0">
                <a:solidFill>
                  <a:schemeClr val="tx1"/>
                </a:solidFill>
              </a:rPr>
              <a:t>) ; </a:t>
            </a:r>
          </a:p>
          <a:p>
            <a:pPr marL="171450" indent="-171450">
              <a:lnSpc>
                <a:spcPct val="200000"/>
              </a:lnSpc>
              <a:spcBef>
                <a:spcPts val="0"/>
              </a:spcBef>
              <a:buFont typeface="Arial" panose="020B0604020202020204" pitchFamily="34" charset="0"/>
              <a:buChar char="•"/>
            </a:pPr>
            <a:r>
              <a:rPr lang="fr-FR" dirty="0">
                <a:solidFill>
                  <a:schemeClr val="tx1"/>
                </a:solidFill>
              </a:rPr>
              <a:t>Définir le texte :</a:t>
            </a:r>
          </a:p>
          <a:p>
            <a:pPr marL="628650" lvl="1" indent="-171450">
              <a:lnSpc>
                <a:spcPct val="200000"/>
              </a:lnSpc>
              <a:spcBef>
                <a:spcPts val="0"/>
              </a:spcBef>
              <a:buFont typeface="Arial" panose="020B0604020202020204" pitchFamily="34" charset="0"/>
              <a:buChar char="•"/>
            </a:pPr>
            <a:r>
              <a:rPr lang="fr-FR" dirty="0">
                <a:solidFill>
                  <a:schemeClr val="tx1"/>
                </a:solidFill>
              </a:rPr>
              <a:t>statiquement à partir d'une ressource de type chaîne de caractères en XML;</a:t>
            </a:r>
          </a:p>
          <a:p>
            <a:pPr marL="628650" lvl="1" indent="-171450">
              <a:lnSpc>
                <a:spcPct val="200000"/>
              </a:lnSpc>
              <a:spcBef>
                <a:spcPts val="0"/>
              </a:spcBef>
              <a:buFont typeface="Arial" panose="020B0604020202020204" pitchFamily="34" charset="0"/>
              <a:buChar char="•"/>
            </a:pPr>
            <a:r>
              <a:rPr lang="fr-FR" dirty="0">
                <a:solidFill>
                  <a:schemeClr val="tx1"/>
                </a:solidFill>
              </a:rPr>
              <a:t>dynamiquement à partir du code Java et de toute autre source.</a:t>
            </a:r>
          </a:p>
        </p:txBody>
      </p:sp>
      <p:sp>
        <p:nvSpPr>
          <p:cNvPr id="5" name="Content Placeholder 4">
            <a:extLst>
              <a:ext uri="{FF2B5EF4-FFF2-40B4-BE49-F238E27FC236}">
                <a16:creationId xmlns:a16="http://schemas.microsoft.com/office/drawing/2014/main" id="{0D9BAEA4-65C0-5F53-D41E-C7997B176B09}"/>
              </a:ext>
            </a:extLst>
          </p:cNvPr>
          <p:cNvSpPr>
            <a:spLocks noGrp="1"/>
          </p:cNvSpPr>
          <p:nvPr>
            <p:ph sz="quarter" idx="13"/>
          </p:nvPr>
        </p:nvSpPr>
        <p:spPr/>
        <p:txBody>
          <a:bodyPr/>
          <a:lstStyle/>
          <a:p>
            <a:r>
              <a:rPr lang="fr-FR" dirty="0" err="1"/>
              <a:t>TextView</a:t>
            </a:r>
            <a:r>
              <a:rPr lang="fr-FR" dirty="0"/>
              <a:t> pour le texte</a:t>
            </a:r>
          </a:p>
        </p:txBody>
      </p:sp>
    </p:spTree>
    <p:extLst>
      <p:ext uri="{BB962C8B-B14F-4D97-AF65-F5344CB8AC3E}">
        <p14:creationId xmlns:p14="http://schemas.microsoft.com/office/powerpoint/2010/main" val="9880688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a:lnSpc>
                <a:spcPct val="200000"/>
              </a:lnSpc>
            </a:pPr>
            <a:r>
              <a:rPr lang="fr-FR" dirty="0">
                <a:solidFill>
                  <a:schemeClr val="tx1"/>
                </a:solidFill>
                <a:latin typeface="+mj-lt"/>
              </a:rPr>
              <a:t>Ajouter la dépendance de </a:t>
            </a:r>
            <a:r>
              <a:rPr lang="fr-FR" dirty="0" err="1">
                <a:solidFill>
                  <a:schemeClr val="tx1"/>
                </a:solidFill>
                <a:latin typeface="+mj-lt"/>
              </a:rPr>
              <a:t>RecyclerView</a:t>
            </a:r>
            <a:r>
              <a:rPr lang="fr-FR" dirty="0">
                <a:solidFill>
                  <a:schemeClr val="tx1"/>
                </a:solidFill>
                <a:latin typeface="+mj-lt"/>
              </a:rPr>
              <a:t> à </a:t>
            </a:r>
            <a:r>
              <a:rPr lang="fr-FR" dirty="0" err="1">
                <a:solidFill>
                  <a:schemeClr val="tx1"/>
                </a:solidFill>
                <a:latin typeface="+mj-lt"/>
              </a:rPr>
              <a:t>build.gradle</a:t>
            </a:r>
            <a:r>
              <a:rPr lang="fr-FR" dirty="0">
                <a:solidFill>
                  <a:schemeClr val="tx1"/>
                </a:solidFill>
                <a:latin typeface="+mj-lt"/>
              </a:rPr>
              <a:t> si nécessaire :</a:t>
            </a:r>
          </a:p>
          <a:p>
            <a:pPr algn="l">
              <a:lnSpc>
                <a:spcPct val="200000"/>
              </a:lnSpc>
            </a:pPr>
            <a:r>
              <a:rPr kumimoji="0" lang="fr-FR" altLang="fr-FR" i="0" u="none" strike="noStrike" cap="none" normalizeH="0" baseline="0" dirty="0" err="1">
                <a:ln>
                  <a:noFill/>
                </a:ln>
                <a:solidFill>
                  <a:schemeClr val="tx1"/>
                </a:solidFill>
                <a:effectLst/>
              </a:rPr>
              <a:t>dependencies</a:t>
            </a:r>
            <a:r>
              <a:rPr kumimoji="0" lang="fr-FR" altLang="fr-FR" i="0" u="none" strike="noStrike" cap="none" normalizeH="0" baseline="0" dirty="0">
                <a:ln>
                  <a:noFill/>
                </a:ln>
                <a:solidFill>
                  <a:schemeClr val="tx1"/>
                </a:solidFill>
                <a:effectLst/>
              </a:rPr>
              <a:t> {</a:t>
            </a:r>
            <a:br>
              <a:rPr kumimoji="0" lang="fr-FR" altLang="fr-FR" i="0" u="none" strike="noStrike" cap="none" normalizeH="0" baseline="0" dirty="0">
                <a:ln>
                  <a:noFill/>
                </a:ln>
                <a:solidFill>
                  <a:schemeClr val="tx1"/>
                </a:solidFill>
                <a:effectLst/>
              </a:rPr>
            </a:br>
            <a:r>
              <a:rPr kumimoji="0" lang="fr-FR" altLang="fr-FR" i="0" u="none" strike="noStrike" cap="none" normalizeH="0" baseline="0" dirty="0">
                <a:ln>
                  <a:noFill/>
                </a:ln>
                <a:solidFill>
                  <a:schemeClr val="tx1"/>
                </a:solidFill>
                <a:effectLst/>
              </a:rPr>
              <a:t>    </a:t>
            </a:r>
            <a:r>
              <a:rPr kumimoji="0" lang="fr-FR" altLang="fr-FR" i="0" u="none" strike="noStrike" cap="none" normalizeH="0" baseline="0" dirty="0" err="1">
                <a:ln>
                  <a:noFill/>
                </a:ln>
                <a:solidFill>
                  <a:schemeClr val="tx1"/>
                </a:solidFill>
                <a:effectLst/>
              </a:rPr>
              <a:t>implementation</a:t>
            </a:r>
            <a:r>
              <a:rPr kumimoji="0" lang="fr-FR" altLang="fr-FR" i="0" u="none" strike="noStrike" cap="none" normalizeH="0" baseline="0" dirty="0">
                <a:ln>
                  <a:noFill/>
                </a:ln>
                <a:solidFill>
                  <a:schemeClr val="tx1"/>
                </a:solidFill>
                <a:effectLst/>
              </a:rPr>
              <a:t> "androidx.recyclerview:recyclerview:1.2.1"</a:t>
            </a:r>
            <a:br>
              <a:rPr kumimoji="0" lang="fr-FR" altLang="fr-FR" i="0" u="none" strike="noStrike" cap="none" normalizeH="0" baseline="0" dirty="0">
                <a:ln>
                  <a:noFill/>
                </a:ln>
                <a:solidFill>
                  <a:schemeClr val="tx1"/>
                </a:solidFill>
                <a:effectLst/>
              </a:rPr>
            </a:br>
            <a:r>
              <a:rPr kumimoji="0" lang="fr-FR" altLang="fr-FR" i="0" u="none" strike="noStrike" cap="none" normalizeH="0" baseline="0" dirty="0">
                <a:ln>
                  <a:noFill/>
                </a:ln>
                <a:solidFill>
                  <a:schemeClr val="tx1"/>
                </a:solidFill>
                <a:effectLst/>
              </a:rPr>
              <a:t>    // Pour contrôler la sélection des éléments par le toucher et la souris.</a:t>
            </a:r>
            <a:br>
              <a:rPr kumimoji="0" lang="fr-FR" altLang="fr-FR" i="0" u="none" strike="noStrike" cap="none" normalizeH="0" baseline="0" dirty="0">
                <a:ln>
                  <a:noFill/>
                </a:ln>
                <a:solidFill>
                  <a:schemeClr val="tx1"/>
                </a:solidFill>
                <a:effectLst/>
              </a:rPr>
            </a:br>
            <a:r>
              <a:rPr kumimoji="0" lang="fr-FR" altLang="fr-FR" i="0" u="none" strike="noStrike" cap="none" normalizeH="0" baseline="0" dirty="0">
                <a:ln>
                  <a:noFill/>
                </a:ln>
                <a:solidFill>
                  <a:schemeClr val="tx1"/>
                </a:solidFill>
                <a:effectLst/>
              </a:rPr>
              <a:t>    </a:t>
            </a:r>
            <a:r>
              <a:rPr kumimoji="0" lang="fr-FR" altLang="fr-FR" i="0" u="none" strike="noStrike" cap="none" normalizeH="0" baseline="0" dirty="0" err="1">
                <a:ln>
                  <a:noFill/>
                </a:ln>
                <a:solidFill>
                  <a:schemeClr val="tx1"/>
                </a:solidFill>
                <a:effectLst/>
              </a:rPr>
              <a:t>implementation</a:t>
            </a:r>
            <a:r>
              <a:rPr kumimoji="0" lang="fr-FR" altLang="fr-FR" i="0" u="none" strike="noStrike" cap="none" normalizeH="0" baseline="0" dirty="0">
                <a:ln>
                  <a:noFill/>
                </a:ln>
                <a:solidFill>
                  <a:schemeClr val="tx1"/>
                </a:solidFill>
                <a:effectLst/>
              </a:rPr>
              <a:t> "androidx.recyclerview:recyclerview-selection:1.1.0"</a:t>
            </a:r>
            <a:br>
              <a:rPr kumimoji="0" lang="fr-FR" altLang="fr-FR" i="0" u="none" strike="noStrike" cap="none" normalizeH="0" baseline="0" dirty="0">
                <a:ln>
                  <a:noFill/>
                </a:ln>
                <a:solidFill>
                  <a:schemeClr val="tx1"/>
                </a:solidFill>
                <a:effectLst/>
              </a:rPr>
            </a:br>
            <a:r>
              <a:rPr kumimoji="0" lang="fr-FR" altLang="fr-FR" i="0" u="none" strike="noStrike" cap="none" normalizeH="0" baseline="0" dirty="0">
                <a:ln>
                  <a:noFill/>
                </a:ln>
                <a:solidFill>
                  <a:schemeClr val="tx1"/>
                </a:solidFill>
                <a:effectLst/>
              </a:rPr>
              <a:t>} </a:t>
            </a:r>
          </a:p>
          <a:p>
            <a:pPr>
              <a:lnSpc>
                <a:spcPct val="200000"/>
              </a:lnSpc>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Ajouter la dépendance à app/</a:t>
            </a:r>
            <a:r>
              <a:rPr lang="fr-FR" dirty="0" err="1"/>
              <a:t>build.gradle</a:t>
            </a:r>
            <a:endParaRPr lang="fr-FR" dirty="0"/>
          </a:p>
        </p:txBody>
      </p:sp>
      <p:sp>
        <p:nvSpPr>
          <p:cNvPr id="5" name="Content Placeholder 4">
            <a:extLst>
              <a:ext uri="{FF2B5EF4-FFF2-40B4-BE49-F238E27FC236}">
                <a16:creationId xmlns:a16="http://schemas.microsoft.com/office/drawing/2014/main" id="{CC9D53A3-4E56-7AD2-E2F8-D9A0FCC60C3E}"/>
              </a:ext>
            </a:extLst>
          </p:cNvPr>
          <p:cNvSpPr>
            <a:spLocks noGrp="1"/>
          </p:cNvSpPr>
          <p:nvPr>
            <p:ph sz="quarter" idx="14"/>
          </p:nvPr>
        </p:nvSpPr>
        <p:spPr/>
        <p:txBody>
          <a:bodyPr/>
          <a:lstStyle/>
          <a:p>
            <a:pPr>
              <a:lnSpc>
                <a:spcPct val="200000"/>
              </a:lnSpc>
            </a:pPr>
            <a:r>
              <a:rPr lang="fr-FR" dirty="0">
                <a:solidFill>
                  <a:schemeClr val="tx1"/>
                </a:solidFill>
              </a:rPr>
              <a:t>Ajouter une vue de recyclage à un modèle XML : </a:t>
            </a:r>
          </a:p>
          <a:p>
            <a:pPr algn="l">
              <a:lnSpc>
                <a:spcPct val="200000"/>
              </a:lnSpc>
            </a:pP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androidx.recyclerview.widget.RecyclerView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recyclerview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nSpc>
                <a:spcPct val="200000"/>
              </a:lnSpc>
            </a:pPr>
            <a:endParaRPr lang="fr-FR" dirty="0"/>
          </a:p>
          <a:p>
            <a:pPr>
              <a:lnSpc>
                <a:spcPct val="200000"/>
              </a:lnSpc>
            </a:pPr>
            <a:endParaRPr lang="fr-FR" dirty="0"/>
          </a:p>
          <a:p>
            <a:endParaRPr lang="fr-FR" dirty="0"/>
          </a:p>
        </p:txBody>
      </p:sp>
      <p:sp>
        <p:nvSpPr>
          <p:cNvPr id="7" name="Content Placeholder 6">
            <a:extLst>
              <a:ext uri="{FF2B5EF4-FFF2-40B4-BE49-F238E27FC236}">
                <a16:creationId xmlns:a16="http://schemas.microsoft.com/office/drawing/2014/main" id="{3241C9F2-6396-8070-AB36-AD030AB9A0AA}"/>
              </a:ext>
            </a:extLst>
          </p:cNvPr>
          <p:cNvSpPr>
            <a:spLocks noGrp="1"/>
          </p:cNvSpPr>
          <p:nvPr>
            <p:ph sz="quarter" idx="15"/>
          </p:nvPr>
        </p:nvSpPr>
        <p:spPr/>
        <p:txBody>
          <a:bodyPr/>
          <a:lstStyle/>
          <a:p>
            <a:r>
              <a:rPr lang="fr-FR" dirty="0"/>
              <a:t>Ajouter la dépendance à app/</a:t>
            </a:r>
            <a:r>
              <a:rPr lang="fr-FR" dirty="0" err="1"/>
              <a:t>build.gradle</a:t>
            </a:r>
            <a:endParaRPr lang="fr-FR" dirty="0"/>
          </a:p>
        </p:txBody>
      </p:sp>
    </p:spTree>
    <p:extLst>
      <p:ext uri="{BB962C8B-B14F-4D97-AF65-F5344CB8AC3E}">
        <p14:creationId xmlns:p14="http://schemas.microsoft.com/office/powerpoint/2010/main" val="33246631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1000"/>
              </a:spcBef>
              <a:spcAft>
                <a:spcPts val="0"/>
              </a:spcAft>
              <a:buNone/>
            </a:pPr>
            <a:r>
              <a:rPr lang="en-US" dirty="0">
                <a:solidFill>
                  <a:schemeClr val="dk1"/>
                </a:solidFill>
                <a:latin typeface="Consolas"/>
                <a:ea typeface="Consolas"/>
                <a:cs typeface="Consolas"/>
                <a:sym typeface="Consolas"/>
              </a:rPr>
              <a:t>&lt;</a:t>
            </a:r>
            <a:r>
              <a:rPr lang="en-US" dirty="0" err="1">
                <a:solidFill>
                  <a:schemeClr val="dk1"/>
                </a:solidFill>
                <a:latin typeface="Consolas"/>
                <a:ea typeface="Consolas"/>
                <a:cs typeface="Consolas"/>
                <a:sym typeface="Consolas"/>
              </a:rPr>
              <a:t>LinearLayout</a:t>
            </a:r>
            <a:r>
              <a:rPr lang="en-US" dirty="0">
                <a:solidFill>
                  <a:schemeClr val="dk1"/>
                </a:solidFill>
                <a:latin typeface="Consolas"/>
                <a:ea typeface="Consolas"/>
                <a:cs typeface="Consolas"/>
                <a:sym typeface="Consolas"/>
              </a:rPr>
              <a:t> …&gt;</a:t>
            </a:r>
          </a:p>
          <a:p>
            <a:pPr marL="0" lvl="0" indent="0" algn="l" rtl="0">
              <a:lnSpc>
                <a:spcPct val="115000"/>
              </a:lnSpc>
              <a:spcBef>
                <a:spcPts val="1000"/>
              </a:spcBef>
              <a:spcAft>
                <a:spcPts val="0"/>
              </a:spcAft>
              <a:buNone/>
            </a:pPr>
            <a:r>
              <a:rPr lang="en-US" dirty="0">
                <a:solidFill>
                  <a:schemeClr val="dk1"/>
                </a:solidFill>
                <a:latin typeface="Consolas"/>
                <a:ea typeface="Consolas"/>
                <a:cs typeface="Consolas"/>
                <a:sym typeface="Consolas"/>
              </a:rPr>
              <a:t>  &lt;</a:t>
            </a:r>
            <a:r>
              <a:rPr lang="en-US" dirty="0" err="1">
                <a:solidFill>
                  <a:schemeClr val="dk1"/>
                </a:solidFill>
                <a:latin typeface="Consolas"/>
                <a:ea typeface="Consolas"/>
                <a:cs typeface="Consolas"/>
                <a:sym typeface="Consolas"/>
              </a:rPr>
              <a:t>TextView</a:t>
            </a:r>
            <a:endParaRPr lang="en-US" dirty="0">
              <a:solidFill>
                <a:schemeClr val="dk1"/>
              </a:solidFill>
              <a:latin typeface="Consolas"/>
              <a:ea typeface="Consolas"/>
              <a:cs typeface="Consolas"/>
              <a:sym typeface="Consolas"/>
            </a:endParaRPr>
          </a:p>
          <a:p>
            <a:pPr marL="0" lvl="0" indent="0" algn="l" rtl="0">
              <a:lnSpc>
                <a:spcPct val="115000"/>
              </a:lnSpc>
              <a:spcBef>
                <a:spcPts val="1000"/>
              </a:spcBef>
              <a:spcAft>
                <a:spcPts val="0"/>
              </a:spcAft>
              <a:buNone/>
            </a:pPr>
            <a:r>
              <a:rPr lang="en-US" dirty="0">
                <a:solidFill>
                  <a:schemeClr val="dk1"/>
                </a:solidFill>
                <a:latin typeface="Consolas"/>
                <a:ea typeface="Consolas"/>
                <a:cs typeface="Consolas"/>
                <a:sym typeface="Consolas"/>
              </a:rPr>
              <a:t>    </a:t>
            </a:r>
            <a:r>
              <a:rPr lang="en-US" dirty="0" err="1">
                <a:solidFill>
                  <a:schemeClr val="dk1"/>
                </a:solidFill>
                <a:latin typeface="Consolas"/>
                <a:ea typeface="Consolas"/>
                <a:cs typeface="Consolas"/>
                <a:sym typeface="Consolas"/>
              </a:rPr>
              <a:t>android:id</a:t>
            </a:r>
            <a:r>
              <a:rPr lang="en-US" dirty="0">
                <a:solidFill>
                  <a:schemeClr val="dk1"/>
                </a:solidFill>
                <a:latin typeface="Consolas"/>
                <a:ea typeface="Consolas"/>
                <a:cs typeface="Consolas"/>
                <a:sym typeface="Consolas"/>
              </a:rPr>
              <a:t>="@+id/word"</a:t>
            </a:r>
          </a:p>
          <a:p>
            <a:pPr marL="0" lvl="0" indent="0" algn="l" rtl="0">
              <a:lnSpc>
                <a:spcPct val="115000"/>
              </a:lnSpc>
              <a:spcBef>
                <a:spcPts val="1000"/>
              </a:spcBef>
              <a:spcAft>
                <a:spcPts val="0"/>
              </a:spcAft>
              <a:buNone/>
            </a:pPr>
            <a:r>
              <a:rPr lang="en-US" dirty="0">
                <a:solidFill>
                  <a:schemeClr val="dk1"/>
                </a:solidFill>
                <a:latin typeface="Consolas"/>
                <a:ea typeface="Consolas"/>
                <a:cs typeface="Consolas"/>
                <a:sym typeface="Consolas"/>
              </a:rPr>
              <a:t>    style="@style/</a:t>
            </a:r>
            <a:r>
              <a:rPr lang="en-US" dirty="0" err="1">
                <a:solidFill>
                  <a:schemeClr val="dk1"/>
                </a:solidFill>
                <a:latin typeface="Consolas"/>
                <a:ea typeface="Consolas"/>
                <a:cs typeface="Consolas"/>
                <a:sym typeface="Consolas"/>
              </a:rPr>
              <a:t>word_title</a:t>
            </a:r>
            <a:r>
              <a:rPr lang="en-US" dirty="0">
                <a:solidFill>
                  <a:schemeClr val="dk1"/>
                </a:solidFill>
                <a:latin typeface="Consolas"/>
                <a:ea typeface="Consolas"/>
                <a:cs typeface="Consolas"/>
                <a:sym typeface="Consolas"/>
              </a:rPr>
              <a:t>" /&gt;</a:t>
            </a:r>
          </a:p>
          <a:p>
            <a:pPr marL="0" lvl="0" indent="0" algn="l" rtl="0">
              <a:lnSpc>
                <a:spcPct val="115000"/>
              </a:lnSpc>
              <a:spcBef>
                <a:spcPts val="1000"/>
              </a:spcBef>
              <a:spcAft>
                <a:spcPts val="0"/>
              </a:spcAft>
              <a:buNone/>
            </a:pPr>
            <a:r>
              <a:rPr lang="en-US" dirty="0">
                <a:solidFill>
                  <a:schemeClr val="dk1"/>
                </a:solidFill>
                <a:latin typeface="Consolas"/>
                <a:ea typeface="Consolas"/>
                <a:cs typeface="Consolas"/>
                <a:sym typeface="Consolas"/>
              </a:rPr>
              <a:t>&lt;/</a:t>
            </a:r>
            <a:r>
              <a:rPr lang="en-US" dirty="0" err="1">
                <a:solidFill>
                  <a:schemeClr val="dk1"/>
                </a:solidFill>
                <a:latin typeface="Consolas"/>
                <a:ea typeface="Consolas"/>
                <a:cs typeface="Consolas"/>
                <a:sym typeface="Consolas"/>
              </a:rPr>
              <a:t>LinearLayout</a:t>
            </a:r>
            <a:r>
              <a:rPr lang="en-US" dirty="0">
                <a:solidFill>
                  <a:schemeClr val="dk1"/>
                </a:solidFill>
                <a:latin typeface="Consolas"/>
                <a:ea typeface="Consolas"/>
                <a:cs typeface="Consolas"/>
                <a:sym typeface="Consolas"/>
              </a:rPr>
              <a:t>&gt;</a:t>
            </a:r>
          </a:p>
          <a:p>
            <a:endParaRPr lang="fr-FR" dirty="0"/>
          </a:p>
          <a:p>
            <a:pPr>
              <a:lnSpc>
                <a:spcPct val="200000"/>
              </a:lnSpc>
            </a:pP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Créer un </a:t>
            </a:r>
            <a:r>
              <a:rPr lang="fr-FR" dirty="0" err="1"/>
              <a:t>layout</a:t>
            </a:r>
            <a:r>
              <a:rPr lang="fr-FR" dirty="0"/>
              <a:t> pour 1 élément de liste</a:t>
            </a:r>
          </a:p>
        </p:txBody>
      </p:sp>
      <p:pic>
        <p:nvPicPr>
          <p:cNvPr id="12" name="Google Shape;391;p67">
            <a:extLst>
              <a:ext uri="{FF2B5EF4-FFF2-40B4-BE49-F238E27FC236}">
                <a16:creationId xmlns:a16="http://schemas.microsoft.com/office/drawing/2014/main" id="{D14DAC80-D1F7-1DDF-32C1-669C71585A85}"/>
              </a:ext>
            </a:extLst>
          </p:cNvPr>
          <p:cNvPicPr preferRelativeResize="0"/>
          <p:nvPr/>
        </p:nvPicPr>
        <p:blipFill>
          <a:blip r:embed="rId2">
            <a:alphaModFix/>
          </a:blip>
          <a:stretch>
            <a:fillRect/>
          </a:stretch>
        </p:blipFill>
        <p:spPr>
          <a:xfrm>
            <a:off x="7426747" y="2382359"/>
            <a:ext cx="2857625" cy="3312451"/>
          </a:xfrm>
          <a:prstGeom prst="rect">
            <a:avLst/>
          </a:prstGeom>
          <a:noFill/>
          <a:ln>
            <a:noFill/>
          </a:ln>
        </p:spPr>
      </p:pic>
      <p:pic>
        <p:nvPicPr>
          <p:cNvPr id="13" name="Google Shape;392;p67" descr="pv_wordlistsql-1.png">
            <a:extLst>
              <a:ext uri="{FF2B5EF4-FFF2-40B4-BE49-F238E27FC236}">
                <a16:creationId xmlns:a16="http://schemas.microsoft.com/office/drawing/2014/main" id="{3F692582-D4FB-D725-D462-B2F077FB0EB8}"/>
              </a:ext>
            </a:extLst>
          </p:cNvPr>
          <p:cNvPicPr preferRelativeResize="0"/>
          <p:nvPr/>
        </p:nvPicPr>
        <p:blipFill rotWithShape="1">
          <a:blip r:embed="rId3">
            <a:alphaModFix/>
          </a:blip>
          <a:srcRect l="9803" t="13488" r="11263" b="17693"/>
          <a:stretch/>
        </p:blipFill>
        <p:spPr>
          <a:xfrm>
            <a:off x="7597672" y="3023059"/>
            <a:ext cx="1132475" cy="1817525"/>
          </a:xfrm>
          <a:prstGeom prst="rect">
            <a:avLst/>
          </a:prstGeom>
          <a:noFill/>
          <a:ln>
            <a:noFill/>
          </a:ln>
        </p:spPr>
      </p:pic>
      <p:sp>
        <p:nvSpPr>
          <p:cNvPr id="14" name="Google Shape;393;p67">
            <a:extLst>
              <a:ext uri="{FF2B5EF4-FFF2-40B4-BE49-F238E27FC236}">
                <a16:creationId xmlns:a16="http://schemas.microsoft.com/office/drawing/2014/main" id="{352CE876-12A7-B881-3CB6-77E4E5B95009}"/>
              </a:ext>
            </a:extLst>
          </p:cNvPr>
          <p:cNvSpPr/>
          <p:nvPr/>
        </p:nvSpPr>
        <p:spPr>
          <a:xfrm>
            <a:off x="8377947" y="4523484"/>
            <a:ext cx="352200" cy="3171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2267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public class </a:t>
            </a:r>
            <a:r>
              <a:rPr lang="fr-FR" sz="1200" dirty="0" err="1">
                <a:solidFill>
                  <a:schemeClr val="tx1"/>
                </a:solidFill>
                <a:latin typeface="Consolas"/>
                <a:ea typeface="Consolas"/>
                <a:cs typeface="Consolas"/>
                <a:sym typeface="Consolas"/>
              </a:rPr>
              <a:t>WordListAdapter</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extends</a:t>
            </a:r>
            <a:r>
              <a:rPr lang="fr-FR"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RecyclerView.Adapter</a:t>
            </a:r>
            <a:r>
              <a:rPr lang="fr-FR" sz="1200" dirty="0">
                <a:solidFill>
                  <a:schemeClr val="tx1"/>
                </a:solidFill>
                <a:latin typeface="Consolas"/>
                <a:ea typeface="Consolas"/>
                <a:cs typeface="Consolas"/>
                <a:sym typeface="Consolas"/>
              </a:rPr>
              <a:t>&lt;</a:t>
            </a:r>
            <a:r>
              <a:rPr lang="fr-FR" sz="1200" dirty="0" err="1">
                <a:solidFill>
                  <a:schemeClr val="tx1"/>
                </a:solidFill>
                <a:latin typeface="Consolas"/>
                <a:ea typeface="Consolas"/>
                <a:cs typeface="Consolas"/>
                <a:sym typeface="Consolas"/>
              </a:rPr>
              <a:t>WordListAdapter.WordViewHolder</a:t>
            </a:r>
            <a:r>
              <a:rPr lang="fr-FR" sz="1200" dirty="0">
                <a:solidFill>
                  <a:schemeClr val="tx1"/>
                </a:solidFill>
                <a:latin typeface="Consolas"/>
                <a:ea typeface="Consolas"/>
                <a:cs typeface="Consolas"/>
                <a:sym typeface="Consolas"/>
              </a:rPr>
              <a:t>&gt; {</a:t>
            </a:r>
          </a:p>
          <a:p>
            <a:pPr marL="0" lvl="0" indent="0" algn="l" rtl="0">
              <a:lnSpc>
                <a:spcPct val="115000"/>
              </a:lnSpc>
              <a:spcBef>
                <a:spcPts val="500"/>
              </a:spcBef>
              <a:spcAft>
                <a:spcPts val="0"/>
              </a:spcAft>
              <a:buNone/>
            </a:pPr>
            <a:endParaRPr lang="fr-FR" sz="1200" dirty="0">
              <a:solidFill>
                <a:schemeClr val="tx1"/>
              </a:solidFill>
              <a:latin typeface="Consolas"/>
              <a:ea typeface="Consolas"/>
              <a:cs typeface="Consolas"/>
              <a:sym typeface="Consolas"/>
            </a:endParaRPr>
          </a:p>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    public </a:t>
            </a:r>
            <a:r>
              <a:rPr lang="fr-FR" sz="1200" dirty="0" err="1">
                <a:solidFill>
                  <a:schemeClr val="tx1"/>
                </a:solidFill>
                <a:latin typeface="Consolas"/>
                <a:ea typeface="Consolas"/>
                <a:cs typeface="Consolas"/>
                <a:sym typeface="Consolas"/>
              </a:rPr>
              <a:t>WordListAdapter</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Context</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context</a:t>
            </a: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LinkedList</a:t>
            </a:r>
            <a:r>
              <a:rPr lang="fr-FR" sz="1200" dirty="0">
                <a:solidFill>
                  <a:schemeClr val="tx1"/>
                </a:solidFill>
                <a:latin typeface="Consolas"/>
                <a:ea typeface="Consolas"/>
                <a:cs typeface="Consolas"/>
                <a:sym typeface="Consolas"/>
              </a:rPr>
              <a:t>&lt;String&gt; </a:t>
            </a:r>
            <a:r>
              <a:rPr lang="fr-FR" sz="1200" dirty="0" err="1">
                <a:solidFill>
                  <a:schemeClr val="tx1"/>
                </a:solidFill>
                <a:latin typeface="Consolas"/>
                <a:ea typeface="Consolas"/>
                <a:cs typeface="Consolas"/>
                <a:sym typeface="Consolas"/>
              </a:rPr>
              <a:t>wordList</a:t>
            </a:r>
            <a:r>
              <a:rPr lang="fr-FR" sz="1200" dirty="0">
                <a:solidFill>
                  <a:schemeClr val="tx1"/>
                </a:solidFill>
                <a:latin typeface="Consolas"/>
                <a:ea typeface="Consolas"/>
                <a:cs typeface="Consolas"/>
                <a:sym typeface="Consolas"/>
              </a:rPr>
              <a:t>) {</a:t>
            </a:r>
          </a:p>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mInflater</a:t>
            </a:r>
            <a:r>
              <a:rPr lang="fr-FR" sz="1200" dirty="0">
                <a:solidFill>
                  <a:schemeClr val="tx1"/>
                </a:solidFill>
                <a:latin typeface="Consolas"/>
                <a:ea typeface="Consolas"/>
                <a:cs typeface="Consolas"/>
                <a:sym typeface="Consolas"/>
              </a:rPr>
              <a:t> = </a:t>
            </a:r>
            <a:r>
              <a:rPr lang="fr-FR" sz="1200" dirty="0" err="1">
                <a:solidFill>
                  <a:schemeClr val="tx1"/>
                </a:solidFill>
                <a:latin typeface="Consolas"/>
                <a:ea typeface="Consolas"/>
                <a:cs typeface="Consolas"/>
                <a:sym typeface="Consolas"/>
              </a:rPr>
              <a:t>LayoutInflater.from</a:t>
            </a:r>
            <a:r>
              <a:rPr lang="fr-FR" sz="1200" dirty="0">
                <a:solidFill>
                  <a:schemeClr val="tx1"/>
                </a:solidFill>
                <a:latin typeface="Consolas"/>
                <a:ea typeface="Consolas"/>
                <a:cs typeface="Consolas"/>
                <a:sym typeface="Consolas"/>
              </a:rPr>
              <a:t>(</a:t>
            </a:r>
            <a:r>
              <a:rPr lang="fr-FR" sz="1200" dirty="0" err="1">
                <a:solidFill>
                  <a:schemeClr val="tx1"/>
                </a:solidFill>
                <a:latin typeface="Consolas"/>
                <a:ea typeface="Consolas"/>
                <a:cs typeface="Consolas"/>
                <a:sym typeface="Consolas"/>
              </a:rPr>
              <a:t>context</a:t>
            </a:r>
            <a:r>
              <a:rPr lang="fr-FR" sz="1200" dirty="0">
                <a:solidFill>
                  <a:schemeClr val="tx1"/>
                </a:solidFill>
                <a:latin typeface="Consolas"/>
                <a:ea typeface="Consolas"/>
                <a:cs typeface="Consolas"/>
                <a:sym typeface="Consolas"/>
              </a:rPr>
              <a:t>);</a:t>
            </a:r>
          </a:p>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        </a:t>
            </a:r>
            <a:r>
              <a:rPr lang="fr-FR" sz="1200" dirty="0" err="1">
                <a:solidFill>
                  <a:schemeClr val="tx1"/>
                </a:solidFill>
                <a:latin typeface="Consolas"/>
                <a:ea typeface="Consolas"/>
                <a:cs typeface="Consolas"/>
                <a:sym typeface="Consolas"/>
              </a:rPr>
              <a:t>this.mWordList</a:t>
            </a:r>
            <a:r>
              <a:rPr lang="fr-FR" sz="1200" dirty="0">
                <a:solidFill>
                  <a:schemeClr val="tx1"/>
                </a:solidFill>
                <a:latin typeface="Consolas"/>
                <a:ea typeface="Consolas"/>
                <a:cs typeface="Consolas"/>
                <a:sym typeface="Consolas"/>
              </a:rPr>
              <a:t> = </a:t>
            </a:r>
            <a:r>
              <a:rPr lang="fr-FR" sz="1200" dirty="0" err="1">
                <a:solidFill>
                  <a:schemeClr val="tx1"/>
                </a:solidFill>
                <a:latin typeface="Consolas"/>
                <a:ea typeface="Consolas"/>
                <a:cs typeface="Consolas"/>
                <a:sym typeface="Consolas"/>
              </a:rPr>
              <a:t>wordList</a:t>
            </a:r>
            <a:r>
              <a:rPr lang="fr-FR" sz="1200" dirty="0">
                <a:solidFill>
                  <a:schemeClr val="tx1"/>
                </a:solidFill>
                <a:latin typeface="Consolas"/>
                <a:ea typeface="Consolas"/>
                <a:cs typeface="Consolas"/>
                <a:sym typeface="Consolas"/>
              </a:rPr>
              <a:t>;</a:t>
            </a:r>
          </a:p>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    }</a:t>
            </a:r>
          </a:p>
          <a:p>
            <a:pPr marL="0" lvl="0" indent="0" algn="l" rtl="0">
              <a:lnSpc>
                <a:spcPct val="115000"/>
              </a:lnSpc>
              <a:spcBef>
                <a:spcPts val="500"/>
              </a:spcBef>
              <a:spcAft>
                <a:spcPts val="200"/>
              </a:spcAft>
              <a:buNone/>
            </a:pPr>
            <a:r>
              <a:rPr lang="fr-FR" sz="1200" dirty="0">
                <a:solidFill>
                  <a:schemeClr val="tx1"/>
                </a:solidFill>
                <a:latin typeface="Consolas"/>
                <a:ea typeface="Consolas"/>
                <a:cs typeface="Consolas"/>
                <a:sym typeface="Consolas"/>
              </a:rPr>
              <a:t>}</a:t>
            </a:r>
          </a:p>
          <a:p>
            <a:endParaRPr lang="fr-FR" dirty="0">
              <a:solidFill>
                <a:schemeClr val="tx1"/>
              </a:solidFill>
            </a:endParaRPr>
          </a:p>
          <a:p>
            <a:pPr>
              <a:lnSpc>
                <a:spcPct val="200000"/>
              </a:lnSpc>
            </a:pPr>
            <a:endParaRPr lang="fr-FR" dirty="0">
              <a:solidFill>
                <a:schemeClr val="tx1"/>
              </a:solidFill>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r>
              <a:rPr lang="fr-FR" dirty="0"/>
              <a:t>Implémenter l'adaptateur</a:t>
            </a:r>
          </a:p>
        </p:txBody>
      </p:sp>
      <p:sp>
        <p:nvSpPr>
          <p:cNvPr id="4" name="Content Placeholder 3">
            <a:extLst>
              <a:ext uri="{FF2B5EF4-FFF2-40B4-BE49-F238E27FC236}">
                <a16:creationId xmlns:a16="http://schemas.microsoft.com/office/drawing/2014/main" id="{4395FC02-8347-BBFF-82D6-737FBEAF3594}"/>
              </a:ext>
            </a:extLst>
          </p:cNvPr>
          <p:cNvSpPr>
            <a:spLocks noGrp="1"/>
          </p:cNvSpPr>
          <p:nvPr>
            <p:ph sz="quarter" idx="14"/>
          </p:nvPr>
        </p:nvSpPr>
        <p:spPr/>
        <p:txBody>
          <a:bodyPr/>
          <a:lstStyle/>
          <a:p>
            <a:pPr marL="171450" indent="-171450">
              <a:buFont typeface="Arial" panose="020B0604020202020204" pitchFamily="34" charset="0"/>
              <a:buChar char="•"/>
            </a:pPr>
            <a:r>
              <a:rPr lang="fr-FR" dirty="0" err="1">
                <a:solidFill>
                  <a:schemeClr val="tx1"/>
                </a:solidFill>
              </a:rPr>
              <a:t>onCreateViewHolder</a:t>
            </a:r>
            <a:r>
              <a:rPr lang="fr-FR" dirty="0">
                <a:solidFill>
                  <a:schemeClr val="tx1"/>
                </a:solidFill>
              </a:rPr>
              <a:t>()</a:t>
            </a:r>
          </a:p>
          <a:p>
            <a:pPr marL="171450" indent="-171450">
              <a:buFont typeface="Arial" panose="020B0604020202020204" pitchFamily="34" charset="0"/>
              <a:buChar char="•"/>
            </a:pPr>
            <a:r>
              <a:rPr lang="fr-FR" dirty="0" err="1">
                <a:solidFill>
                  <a:schemeClr val="tx1"/>
                </a:solidFill>
              </a:rPr>
              <a:t>inBindViewHolder</a:t>
            </a:r>
            <a:r>
              <a:rPr lang="fr-FR" dirty="0">
                <a:solidFill>
                  <a:schemeClr val="tx1"/>
                </a:solidFill>
              </a:rPr>
              <a:t>()</a:t>
            </a:r>
          </a:p>
          <a:p>
            <a:pPr marL="171450" indent="-171450">
              <a:buFont typeface="Arial" panose="020B0604020202020204" pitchFamily="34" charset="0"/>
              <a:buChar char="•"/>
            </a:pPr>
            <a:r>
              <a:rPr lang="fr-FR" dirty="0" err="1">
                <a:solidFill>
                  <a:schemeClr val="tx1"/>
                </a:solidFill>
              </a:rPr>
              <a:t>getItemCount</a:t>
            </a:r>
            <a:r>
              <a:rPr lang="fr-FR" dirty="0">
                <a:solidFill>
                  <a:schemeClr val="tx1"/>
                </a:solidFill>
              </a:rPr>
              <a:t>()</a:t>
            </a:r>
          </a:p>
          <a:p>
            <a:pPr marL="171450" indent="-171450">
              <a:buFont typeface="Arial" panose="020B0604020202020204" pitchFamily="34" charset="0"/>
              <a:buChar char="•"/>
            </a:pPr>
            <a:endParaRPr lang="fr-FR" dirty="0">
              <a:solidFill>
                <a:schemeClr val="tx1"/>
              </a:solidFill>
            </a:endParaRPr>
          </a:p>
          <a:p>
            <a:r>
              <a:rPr lang="fr-FR" dirty="0">
                <a:solidFill>
                  <a:schemeClr val="tx1"/>
                </a:solidFill>
              </a:rPr>
              <a:t>Jetons-y un coup d'œil !</a:t>
            </a:r>
          </a:p>
        </p:txBody>
      </p:sp>
      <p:sp>
        <p:nvSpPr>
          <p:cNvPr id="5" name="Content Placeholder 4">
            <a:extLst>
              <a:ext uri="{FF2B5EF4-FFF2-40B4-BE49-F238E27FC236}">
                <a16:creationId xmlns:a16="http://schemas.microsoft.com/office/drawing/2014/main" id="{4E47682D-F1E7-EFFE-0775-0E2F8DFF6BB9}"/>
              </a:ext>
            </a:extLst>
          </p:cNvPr>
          <p:cNvSpPr>
            <a:spLocks noGrp="1"/>
          </p:cNvSpPr>
          <p:nvPr>
            <p:ph sz="quarter" idx="15"/>
          </p:nvPr>
        </p:nvSpPr>
        <p:spPr/>
        <p:txBody>
          <a:bodyPr/>
          <a:lstStyle/>
          <a:p>
            <a:r>
              <a:rPr lang="fr-FR" dirty="0"/>
              <a:t>L'adaptateur a 3 méthodes requises</a:t>
            </a:r>
          </a:p>
        </p:txBody>
      </p:sp>
    </p:spTree>
    <p:extLst>
      <p:ext uri="{BB962C8B-B14F-4D97-AF65-F5344CB8AC3E}">
        <p14:creationId xmlns:p14="http://schemas.microsoft.com/office/powerpoint/2010/main" val="8591509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@Override</a:t>
            </a: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public </a:t>
            </a:r>
            <a:r>
              <a:rPr lang="fr-FR" sz="1200" dirty="0" err="1">
                <a:solidFill>
                  <a:schemeClr val="dk1"/>
                </a:solidFill>
                <a:latin typeface="Consolas"/>
                <a:ea typeface="Consolas"/>
                <a:cs typeface="Consolas"/>
                <a:sym typeface="Consolas"/>
              </a:rPr>
              <a:t>WordViewHolder</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onCreateViewHolder</a:t>
            </a:r>
            <a:r>
              <a:rPr lang="fr-FR" sz="1200" dirty="0">
                <a:solidFill>
                  <a:schemeClr val="dk1"/>
                </a:solidFill>
                <a:latin typeface="Consolas"/>
                <a:ea typeface="Consolas"/>
                <a:cs typeface="Consolas"/>
                <a:sym typeface="Consolas"/>
              </a:rPr>
              <a: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ViewGroup</a:t>
            </a:r>
            <a:r>
              <a:rPr lang="fr-FR" sz="1200" dirty="0">
                <a:solidFill>
                  <a:schemeClr val="dk1"/>
                </a:solidFill>
                <a:latin typeface="Consolas"/>
                <a:ea typeface="Consolas"/>
                <a:cs typeface="Consolas"/>
                <a:sym typeface="Consolas"/>
              </a:rPr>
              <a:t> parent, </a:t>
            </a:r>
            <a:r>
              <a:rPr lang="fr-FR" sz="1200" dirty="0" err="1">
                <a:solidFill>
                  <a:schemeClr val="dk1"/>
                </a:solidFill>
                <a:latin typeface="Consolas"/>
                <a:ea typeface="Consolas"/>
                <a:cs typeface="Consolas"/>
                <a:sym typeface="Consolas"/>
              </a:rPr>
              <a:t>int</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viewType</a:t>
            </a:r>
            <a:r>
              <a:rPr lang="fr-FR" sz="1200" dirty="0">
                <a:solidFill>
                  <a:schemeClr val="dk1"/>
                </a:solidFill>
                <a:latin typeface="Consolas"/>
                <a:ea typeface="Consolas"/>
                <a:cs typeface="Consolas"/>
                <a:sym typeface="Consolas"/>
              </a:rPr>
              <a:t>) {</a:t>
            </a: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Create</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from</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layout</a:t>
            </a:r>
            <a:endParaRPr lang="fr-FR" sz="1200" dirty="0">
              <a:solidFill>
                <a:schemeClr val="dk1"/>
              </a:solidFill>
              <a:latin typeface="Consolas"/>
              <a:ea typeface="Consolas"/>
              <a:cs typeface="Consolas"/>
              <a:sym typeface="Consolas"/>
            </a:endParaRP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mItemView</a:t>
            </a: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mInflater.inflate</a:t>
            </a:r>
            <a:r>
              <a:rPr lang="fr-FR" sz="1200" dirty="0">
                <a:solidFill>
                  <a:schemeClr val="dk1"/>
                </a:solidFill>
                <a:latin typeface="Consolas"/>
                <a:ea typeface="Consolas"/>
                <a:cs typeface="Consolas"/>
                <a:sym typeface="Consolas"/>
              </a:rPr>
              <a:t>(</a:t>
            </a: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R.layout.wordlist_item</a:t>
            </a:r>
            <a:r>
              <a:rPr lang="fr-FR" sz="1200" dirty="0">
                <a:solidFill>
                  <a:schemeClr val="dk1"/>
                </a:solidFill>
                <a:latin typeface="Consolas"/>
                <a:ea typeface="Consolas"/>
                <a:cs typeface="Consolas"/>
                <a:sym typeface="Consolas"/>
              </a:rPr>
              <a:t>, parent, false);</a:t>
            </a: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        return new </a:t>
            </a:r>
            <a:r>
              <a:rPr lang="fr-FR" sz="1200" dirty="0" err="1">
                <a:solidFill>
                  <a:schemeClr val="dk1"/>
                </a:solidFill>
                <a:latin typeface="Consolas"/>
                <a:ea typeface="Consolas"/>
                <a:cs typeface="Consolas"/>
                <a:sym typeface="Consolas"/>
              </a:rPr>
              <a:t>WordViewHolder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mItemView</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this</a:t>
            </a:r>
            <a:r>
              <a:rPr lang="fr-FR" sz="1200" dirty="0">
                <a:solidFill>
                  <a:schemeClr val="dk1"/>
                </a:solidFill>
                <a:latin typeface="Consolas"/>
                <a:ea typeface="Consolas"/>
                <a:cs typeface="Consolas"/>
                <a:sym typeface="Consolas"/>
              </a:rPr>
              <a:t>);</a:t>
            </a:r>
          </a:p>
          <a:p>
            <a:pPr marL="0" lvl="0" indent="0" algn="l" rtl="0">
              <a:lnSpc>
                <a:spcPct val="115000"/>
              </a:lnSpc>
              <a:spcBef>
                <a:spcPts val="400"/>
              </a:spcBef>
              <a:spcAft>
                <a:spcPts val="0"/>
              </a:spcAft>
              <a:buNone/>
            </a:pPr>
            <a:r>
              <a:rPr lang="fr-FR" sz="1200" dirty="0">
                <a:solidFill>
                  <a:schemeClr val="dk1"/>
                </a:solidFill>
                <a:latin typeface="Consolas"/>
                <a:ea typeface="Consolas"/>
                <a:cs typeface="Consolas"/>
                <a:sym typeface="Consolas"/>
              </a:rPr>
              <a:t>}</a:t>
            </a: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err="1"/>
              <a:t>onCreateViewHolder</a:t>
            </a:r>
            <a:r>
              <a:rPr lang="fr-FR" dirty="0"/>
              <a:t>()</a:t>
            </a:r>
          </a:p>
        </p:txBody>
      </p:sp>
      <p:sp>
        <p:nvSpPr>
          <p:cNvPr id="4" name="Content Placeholder 3">
            <a:extLst>
              <a:ext uri="{FF2B5EF4-FFF2-40B4-BE49-F238E27FC236}">
                <a16:creationId xmlns:a16="http://schemas.microsoft.com/office/drawing/2014/main" id="{4395FC02-8347-BBFF-82D6-737FBEAF3594}"/>
              </a:ext>
            </a:extLst>
          </p:cNvPr>
          <p:cNvSpPr>
            <a:spLocks noGrp="1"/>
          </p:cNvSpPr>
          <p:nvPr>
            <p:ph sz="quarter" idx="14"/>
          </p:nvPr>
        </p:nvSpPr>
        <p:spPr/>
        <p:txBody>
          <a:bodyPr/>
          <a:lstStyle/>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@Override</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public </a:t>
            </a:r>
            <a:r>
              <a:rPr lang="fr-FR" sz="1200" dirty="0" err="1">
                <a:solidFill>
                  <a:schemeClr val="dk1"/>
                </a:solidFill>
                <a:latin typeface="Consolas"/>
                <a:ea typeface="Consolas"/>
                <a:cs typeface="Consolas"/>
                <a:sym typeface="Consolas"/>
              </a:rPr>
              <a:t>void</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onBindViewHolder</a:t>
            </a:r>
            <a:r>
              <a:rPr lang="fr-FR" sz="1200" dirty="0">
                <a:solidFill>
                  <a:schemeClr val="dk1"/>
                </a:solidFill>
                <a:latin typeface="Consolas"/>
                <a:ea typeface="Consolas"/>
                <a:cs typeface="Consolas"/>
                <a:sym typeface="Consolas"/>
              </a:rPr>
              <a: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WordViewHolder</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holder</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int</a:t>
            </a:r>
            <a:r>
              <a:rPr lang="fr-FR" sz="1200" dirty="0">
                <a:solidFill>
                  <a:schemeClr val="dk1"/>
                </a:solidFill>
                <a:latin typeface="Consolas"/>
                <a:ea typeface="Consolas"/>
                <a:cs typeface="Consolas"/>
                <a:sym typeface="Consolas"/>
              </a:rPr>
              <a:t> position) {</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Retrieve</a:t>
            </a:r>
            <a:r>
              <a:rPr lang="fr-FR" sz="1200" dirty="0">
                <a:solidFill>
                  <a:schemeClr val="dk1"/>
                </a:solidFill>
                <a:latin typeface="Consolas"/>
                <a:ea typeface="Consolas"/>
                <a:cs typeface="Consolas"/>
                <a:sym typeface="Consolas"/>
              </a:rPr>
              <a:t> the data for </a:t>
            </a:r>
            <a:r>
              <a:rPr lang="fr-FR" sz="1200" dirty="0" err="1">
                <a:solidFill>
                  <a:schemeClr val="dk1"/>
                </a:solidFill>
                <a:latin typeface="Consolas"/>
                <a:ea typeface="Consolas"/>
                <a:cs typeface="Consolas"/>
                <a:sym typeface="Consolas"/>
              </a:rPr>
              <a:t>that</a:t>
            </a:r>
            <a:r>
              <a:rPr lang="fr-FR" sz="1200" dirty="0">
                <a:solidFill>
                  <a:schemeClr val="dk1"/>
                </a:solidFill>
                <a:latin typeface="Consolas"/>
                <a:ea typeface="Consolas"/>
                <a:cs typeface="Consolas"/>
                <a:sym typeface="Consolas"/>
              </a:rPr>
              <a:t> position</a:t>
            </a:r>
          </a:p>
          <a:p>
            <a:pPr marL="0" lvl="0" indent="0" algn="l" rtl="0">
              <a:spcBef>
                <a:spcPts val="0"/>
              </a:spcBef>
              <a:spcAft>
                <a:spcPts val="0"/>
              </a:spcAft>
              <a:buNone/>
            </a:pPr>
            <a:r>
              <a:rPr lang="fr-FR" sz="1200" dirty="0">
                <a:solidFill>
                  <a:schemeClr val="dk1"/>
                </a:solidFill>
                <a:latin typeface="Consolas"/>
                <a:ea typeface="Consolas"/>
                <a:cs typeface="Consolas"/>
                <a:sym typeface="Consolas"/>
              </a:rPr>
              <a:t>        String </a:t>
            </a:r>
            <a:r>
              <a:rPr lang="fr-FR" sz="1200" dirty="0" err="1">
                <a:solidFill>
                  <a:schemeClr val="dk1"/>
                </a:solidFill>
                <a:latin typeface="Consolas"/>
                <a:ea typeface="Consolas"/>
                <a:cs typeface="Consolas"/>
                <a:sym typeface="Consolas"/>
              </a:rPr>
              <a:t>mCurrent</a:t>
            </a: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mWordList.get</a:t>
            </a:r>
            <a:r>
              <a:rPr lang="fr-FR" sz="1200" dirty="0">
                <a:solidFill>
                  <a:schemeClr val="dk1"/>
                </a:solidFill>
                <a:latin typeface="Consolas"/>
                <a:ea typeface="Consolas"/>
                <a:cs typeface="Consolas"/>
                <a:sym typeface="Consolas"/>
              </a:rPr>
              <a:t>(position);</a:t>
            </a: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Add</a:t>
            </a:r>
            <a:r>
              <a:rPr lang="fr-FR" sz="1200" dirty="0">
                <a:solidFill>
                  <a:schemeClr val="dk1"/>
                </a:solidFill>
                <a:latin typeface="Consolas"/>
                <a:ea typeface="Consolas"/>
                <a:cs typeface="Consolas"/>
                <a:sym typeface="Consolas"/>
              </a:rPr>
              <a:t> the data to the </a:t>
            </a:r>
            <a:r>
              <a:rPr lang="fr-FR" sz="1200" dirty="0" err="1">
                <a:solidFill>
                  <a:schemeClr val="dk1"/>
                </a:solidFill>
                <a:latin typeface="Consolas"/>
                <a:ea typeface="Consolas"/>
                <a:cs typeface="Consolas"/>
                <a:sym typeface="Consolas"/>
              </a:rPr>
              <a:t>view</a:t>
            </a:r>
            <a:endParaRPr lang="fr-FR" sz="1200" dirty="0">
              <a:solidFill>
                <a:schemeClr val="dk1"/>
              </a:solidFill>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holder.wordItemView.setText</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mCurrent</a:t>
            </a:r>
            <a:r>
              <a:rPr lang="fr-FR" sz="1200" dirty="0">
                <a:solidFill>
                  <a:schemeClr val="dk1"/>
                </a:solidFill>
                <a:latin typeface="Consolas"/>
                <a:ea typeface="Consolas"/>
                <a:cs typeface="Consolas"/>
                <a:sym typeface="Consolas"/>
              </a:rPr>
              <a:t>);</a:t>
            </a:r>
          </a:p>
          <a:p>
            <a:pPr marL="0" lvl="0" indent="0" algn="l" rtl="0">
              <a:spcBef>
                <a:spcPts val="0"/>
              </a:spcBef>
              <a:spcAft>
                <a:spcPts val="200"/>
              </a:spcAft>
              <a:buNone/>
            </a:pPr>
            <a:r>
              <a:rPr lang="fr-FR" sz="1200" dirty="0">
                <a:solidFill>
                  <a:schemeClr val="dk1"/>
                </a:solidFill>
                <a:latin typeface="Consolas"/>
                <a:ea typeface="Consolas"/>
                <a:cs typeface="Consolas"/>
                <a:sym typeface="Consolas"/>
              </a:rPr>
              <a:t>}</a:t>
            </a:r>
          </a:p>
        </p:txBody>
      </p:sp>
      <p:sp>
        <p:nvSpPr>
          <p:cNvPr id="5" name="Content Placeholder 4">
            <a:extLst>
              <a:ext uri="{FF2B5EF4-FFF2-40B4-BE49-F238E27FC236}">
                <a16:creationId xmlns:a16="http://schemas.microsoft.com/office/drawing/2014/main" id="{4E47682D-F1E7-EFFE-0775-0E2F8DFF6BB9}"/>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err="1"/>
              <a:t>onBindViewHolder</a:t>
            </a:r>
            <a:r>
              <a:rPr lang="fr-FR" dirty="0"/>
              <a:t>()</a:t>
            </a:r>
          </a:p>
        </p:txBody>
      </p:sp>
    </p:spTree>
    <p:extLst>
      <p:ext uri="{BB962C8B-B14F-4D97-AF65-F5344CB8AC3E}">
        <p14:creationId xmlns:p14="http://schemas.microsoft.com/office/powerpoint/2010/main" val="8994498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0"/>
              </a:spcBef>
              <a:spcAft>
                <a:spcPts val="0"/>
              </a:spcAft>
              <a:buNone/>
            </a:pPr>
            <a:r>
              <a:rPr lang="en-US" sz="1200" dirty="0">
                <a:solidFill>
                  <a:schemeClr val="dk1"/>
                </a:solidFill>
                <a:latin typeface="Consolas"/>
                <a:ea typeface="Consolas"/>
                <a:cs typeface="Consolas"/>
                <a:sym typeface="Consolas"/>
              </a:rPr>
              <a:t> @Override</a:t>
            </a:r>
          </a:p>
          <a:p>
            <a:pPr marL="0" lvl="0" indent="0" algn="l" rtl="0">
              <a:lnSpc>
                <a:spcPct val="115000"/>
              </a:lnSpc>
              <a:spcBef>
                <a:spcPts val="0"/>
              </a:spcBef>
              <a:spcAft>
                <a:spcPts val="0"/>
              </a:spcAft>
              <a:buNone/>
            </a:pPr>
            <a:r>
              <a:rPr lang="en-US" sz="1200" dirty="0">
                <a:solidFill>
                  <a:schemeClr val="dk1"/>
                </a:solidFill>
                <a:latin typeface="Consolas"/>
                <a:ea typeface="Consolas"/>
                <a:cs typeface="Consolas"/>
                <a:sym typeface="Consolas"/>
              </a:rPr>
              <a:t> public int </a:t>
            </a:r>
            <a:r>
              <a:rPr lang="en-US" sz="1200" dirty="0" err="1">
                <a:solidFill>
                  <a:schemeClr val="dk1"/>
                </a:solidFill>
                <a:latin typeface="Consolas"/>
                <a:ea typeface="Consolas"/>
                <a:cs typeface="Consolas"/>
                <a:sym typeface="Consolas"/>
              </a:rPr>
              <a:t>getItemCount</a:t>
            </a:r>
            <a:r>
              <a:rPr lang="en-US" sz="1200" dirty="0">
                <a:solidFill>
                  <a:schemeClr val="dk1"/>
                </a:solidFill>
                <a:latin typeface="Consolas"/>
                <a:ea typeface="Consolas"/>
                <a:cs typeface="Consolas"/>
                <a:sym typeface="Consolas"/>
              </a:rPr>
              <a:t>() {</a:t>
            </a:r>
          </a:p>
          <a:p>
            <a:pPr marL="0" lvl="0" indent="0" algn="l" rtl="0">
              <a:lnSpc>
                <a:spcPct val="115000"/>
              </a:lnSpc>
              <a:spcBef>
                <a:spcPts val="0"/>
              </a:spcBef>
              <a:spcAft>
                <a:spcPts val="0"/>
              </a:spcAft>
              <a:buNone/>
            </a:pPr>
            <a:r>
              <a:rPr lang="en-US" sz="1200" dirty="0">
                <a:solidFill>
                  <a:schemeClr val="dk1"/>
                </a:solidFill>
                <a:latin typeface="Consolas"/>
                <a:ea typeface="Consolas"/>
                <a:cs typeface="Consolas"/>
                <a:sym typeface="Consolas"/>
              </a:rPr>
              <a:t>   // Return the number of data items to display</a:t>
            </a:r>
          </a:p>
          <a:p>
            <a:pPr marL="0" lvl="0" indent="0" algn="l" rtl="0">
              <a:lnSpc>
                <a:spcPct val="115000"/>
              </a:lnSpc>
              <a:spcBef>
                <a:spcPts val="0"/>
              </a:spcBef>
              <a:spcAft>
                <a:spcPts val="0"/>
              </a:spcAft>
              <a:buNone/>
            </a:pPr>
            <a:r>
              <a:rPr lang="en-US" sz="1200" dirty="0">
                <a:solidFill>
                  <a:schemeClr val="dk1"/>
                </a:solidFill>
                <a:latin typeface="Consolas"/>
                <a:ea typeface="Consolas"/>
                <a:cs typeface="Consolas"/>
                <a:sym typeface="Consolas"/>
              </a:rPr>
              <a:t>   return </a:t>
            </a:r>
            <a:r>
              <a:rPr lang="en-US" sz="1200" dirty="0" err="1">
                <a:solidFill>
                  <a:schemeClr val="dk1"/>
                </a:solidFill>
                <a:latin typeface="Consolas"/>
                <a:ea typeface="Consolas"/>
                <a:cs typeface="Consolas"/>
                <a:sym typeface="Consolas"/>
              </a:rPr>
              <a:t>mWordList.size</a:t>
            </a:r>
            <a:r>
              <a:rPr lang="en-US" sz="1200" dirty="0">
                <a:solidFill>
                  <a:schemeClr val="dk1"/>
                </a:solidFill>
                <a:latin typeface="Consolas"/>
                <a:ea typeface="Consolas"/>
                <a:cs typeface="Consolas"/>
                <a:sym typeface="Consolas"/>
              </a:rPr>
              <a:t>();</a:t>
            </a:r>
          </a:p>
          <a:p>
            <a:pPr marL="0" lvl="0" indent="0" algn="l" rtl="0">
              <a:lnSpc>
                <a:spcPct val="115000"/>
              </a:lnSpc>
              <a:spcBef>
                <a:spcPts val="0"/>
              </a:spcBef>
              <a:spcAft>
                <a:spcPts val="0"/>
              </a:spcAft>
              <a:buNone/>
            </a:pPr>
            <a:r>
              <a:rPr lang="en-US" sz="1200" dirty="0">
                <a:solidFill>
                  <a:schemeClr val="dk1"/>
                </a:solidFill>
                <a:latin typeface="Consolas"/>
                <a:ea typeface="Consolas"/>
                <a:cs typeface="Consolas"/>
                <a:sym typeface="Consolas"/>
              </a:rPr>
              <a:t> }</a:t>
            </a: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err="1"/>
              <a:t>getItemCount</a:t>
            </a:r>
            <a:r>
              <a:rPr lang="fr-FR" dirty="0"/>
              <a:t>()</a:t>
            </a:r>
          </a:p>
        </p:txBody>
      </p:sp>
      <p:sp>
        <p:nvSpPr>
          <p:cNvPr id="4" name="Content Placeholder 3">
            <a:extLst>
              <a:ext uri="{FF2B5EF4-FFF2-40B4-BE49-F238E27FC236}">
                <a16:creationId xmlns:a16="http://schemas.microsoft.com/office/drawing/2014/main" id="{4395FC02-8347-BBFF-82D6-737FBEAF3594}"/>
              </a:ext>
            </a:extLst>
          </p:cNvPr>
          <p:cNvSpPr>
            <a:spLocks noGrp="1"/>
          </p:cNvSpPr>
          <p:nvPr>
            <p:ph sz="quarter" idx="14"/>
          </p:nvPr>
        </p:nvSpPr>
        <p:spPr/>
        <p:txBody>
          <a:bodyPr/>
          <a:lstStyle/>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class </a:t>
            </a:r>
            <a:r>
              <a:rPr lang="fr-FR" sz="1200" dirty="0" err="1">
                <a:solidFill>
                  <a:schemeClr val="tx1"/>
                </a:solidFill>
                <a:latin typeface="Consolas"/>
                <a:ea typeface="Consolas"/>
                <a:cs typeface="Consolas"/>
                <a:sym typeface="Consolas"/>
              </a:rPr>
              <a:t>WordViewHolder</a:t>
            </a: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extends</a:t>
            </a: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RecyclerView.ViewHolder</a:t>
            </a:r>
            <a:r>
              <a:rPr lang="fr-FR" sz="1200" dirty="0">
                <a:solidFill>
                  <a:schemeClr val="tx1"/>
                </a:solidFill>
                <a:latin typeface="Consolas"/>
                <a:ea typeface="Consolas"/>
                <a:cs typeface="Consolas"/>
                <a:sym typeface="Consolas"/>
              </a:rPr>
              <a:t> { //.. }</a:t>
            </a:r>
          </a:p>
          <a:p>
            <a:pPr marL="0" lvl="0" indent="0" algn="l" rtl="0">
              <a:lnSpc>
                <a:spcPct val="115000"/>
              </a:lnSpc>
              <a:spcBef>
                <a:spcPts val="500"/>
              </a:spcBef>
              <a:spcAft>
                <a:spcPts val="0"/>
              </a:spcAft>
              <a:buNone/>
            </a:pPr>
            <a:endParaRPr lang="fr-FR" sz="1200" dirty="0">
              <a:solidFill>
                <a:schemeClr val="tx1"/>
              </a:solidFill>
              <a:latin typeface="Consolas"/>
              <a:ea typeface="Consolas"/>
              <a:cs typeface="Consolas"/>
              <a:sym typeface="Consolas"/>
            </a:endParaRPr>
          </a:p>
          <a:p>
            <a:pPr marL="0" lvl="0" indent="0" algn="l" rtl="0">
              <a:spcBef>
                <a:spcPts val="1000"/>
              </a:spcBef>
              <a:spcAft>
                <a:spcPts val="0"/>
              </a:spcAft>
              <a:buNone/>
            </a:pPr>
            <a:r>
              <a:rPr lang="fr-FR" dirty="0">
                <a:solidFill>
                  <a:schemeClr val="tx1"/>
                </a:solidFill>
              </a:rPr>
              <a:t>Si l'on veut gérer les clics de souris :</a:t>
            </a:r>
          </a:p>
          <a:p>
            <a:pPr marL="0" lvl="0" indent="0" algn="l" rtl="0">
              <a:spcBef>
                <a:spcPts val="1000"/>
              </a:spcBef>
              <a:spcAft>
                <a:spcPts val="0"/>
              </a:spcAft>
              <a:buNone/>
            </a:pPr>
            <a:endParaRPr lang="fr-FR" sz="1200" dirty="0">
              <a:solidFill>
                <a:schemeClr val="tx1"/>
              </a:solidFill>
            </a:endParaRPr>
          </a:p>
          <a:p>
            <a:pPr marL="0" lvl="0" indent="0" algn="l" rtl="0">
              <a:lnSpc>
                <a:spcPct val="115000"/>
              </a:lnSpc>
              <a:spcBef>
                <a:spcPts val="500"/>
              </a:spcBef>
              <a:spcAft>
                <a:spcPts val="0"/>
              </a:spcAft>
              <a:buNone/>
            </a:pPr>
            <a:r>
              <a:rPr lang="fr-FR" sz="1200" dirty="0">
                <a:solidFill>
                  <a:schemeClr val="tx1"/>
                </a:solidFill>
                <a:latin typeface="Consolas"/>
                <a:ea typeface="Consolas"/>
                <a:cs typeface="Consolas"/>
                <a:sym typeface="Consolas"/>
              </a:rPr>
              <a:t>class </a:t>
            </a:r>
            <a:r>
              <a:rPr lang="fr-FR" sz="1200" dirty="0" err="1">
                <a:solidFill>
                  <a:schemeClr val="tx1"/>
                </a:solidFill>
                <a:latin typeface="Consolas"/>
                <a:ea typeface="Consolas"/>
                <a:cs typeface="Consolas"/>
                <a:sym typeface="Consolas"/>
              </a:rPr>
              <a:t>WordViewHolder</a:t>
            </a: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extends</a:t>
            </a: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RecyclerView.ViewHolder</a:t>
            </a:r>
            <a:r>
              <a:rPr lang="fr-FR" sz="1200" dirty="0">
                <a:solidFill>
                  <a:schemeClr val="tx1"/>
                </a:solidFill>
                <a:latin typeface="Consolas"/>
                <a:ea typeface="Consolas"/>
                <a:cs typeface="Consolas"/>
                <a:sym typeface="Consolas"/>
              </a:rPr>
              <a:t> </a:t>
            </a:r>
          </a:p>
          <a:p>
            <a:pPr marL="0" lvl="0" indent="0" algn="l" rtl="0">
              <a:lnSpc>
                <a:spcPct val="115000"/>
              </a:lnSpc>
              <a:spcBef>
                <a:spcPts val="500"/>
              </a:spcBef>
              <a:spcAft>
                <a:spcPts val="200"/>
              </a:spcAft>
              <a:buNone/>
            </a:pPr>
            <a:r>
              <a:rPr lang="fr-FR" sz="1200"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implements</a:t>
            </a:r>
            <a:r>
              <a:rPr lang="fr-FR" sz="1200" b="1" dirty="0">
                <a:solidFill>
                  <a:schemeClr val="tx1"/>
                </a:solidFill>
                <a:latin typeface="Consolas"/>
                <a:ea typeface="Consolas"/>
                <a:cs typeface="Consolas"/>
                <a:sym typeface="Consolas"/>
              </a:rPr>
              <a:t> </a:t>
            </a:r>
            <a:r>
              <a:rPr lang="fr-FR" sz="1200" b="1" dirty="0" err="1">
                <a:solidFill>
                  <a:schemeClr val="tx1"/>
                </a:solidFill>
                <a:latin typeface="Consolas"/>
                <a:ea typeface="Consolas"/>
                <a:cs typeface="Consolas"/>
                <a:sym typeface="Consolas"/>
              </a:rPr>
              <a:t>View.OnClickListener</a:t>
            </a:r>
            <a:r>
              <a:rPr lang="fr-FR" sz="1200" dirty="0">
                <a:solidFill>
                  <a:schemeClr val="tx1"/>
                </a:solidFill>
                <a:latin typeface="Consolas"/>
                <a:ea typeface="Consolas"/>
                <a:cs typeface="Consolas"/>
                <a:sym typeface="Consolas"/>
              </a:rPr>
              <a:t> { //.. }</a:t>
            </a:r>
          </a:p>
        </p:txBody>
      </p:sp>
      <p:sp>
        <p:nvSpPr>
          <p:cNvPr id="5" name="Content Placeholder 4">
            <a:extLst>
              <a:ext uri="{FF2B5EF4-FFF2-40B4-BE49-F238E27FC236}">
                <a16:creationId xmlns:a16="http://schemas.microsoft.com/office/drawing/2014/main" id="{4E47682D-F1E7-EFFE-0775-0E2F8DFF6BB9}"/>
              </a:ext>
            </a:extLst>
          </p:cNvPr>
          <p:cNvSpPr>
            <a:spLocks noGrp="1"/>
          </p:cNvSpPr>
          <p:nvPr>
            <p:ph sz="quarter" idx="15"/>
          </p:nvPr>
        </p:nvSpPr>
        <p:spPr/>
        <p:txBody>
          <a:bodyPr/>
          <a:lstStyle/>
          <a:p>
            <a:pPr marL="0" lvl="0" indent="0" algn="l" rtl="0">
              <a:spcBef>
                <a:spcPts val="0"/>
              </a:spcBef>
              <a:spcAft>
                <a:spcPts val="0"/>
              </a:spcAft>
              <a:buClr>
                <a:schemeClr val="dk1"/>
              </a:buClr>
              <a:buSzPts val="1100"/>
              <a:buFont typeface="Arial"/>
              <a:buNone/>
            </a:pPr>
            <a:r>
              <a:rPr lang="fr-FR" dirty="0"/>
              <a:t>Créer le gestionnaire de vue dans la classe d'adaptateur</a:t>
            </a:r>
          </a:p>
        </p:txBody>
      </p:sp>
    </p:spTree>
    <p:extLst>
      <p:ext uri="{BB962C8B-B14F-4D97-AF65-F5344CB8AC3E}">
        <p14:creationId xmlns:p14="http://schemas.microsoft.com/office/powerpoint/2010/main" val="42253277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0"/>
              </a:spcBef>
              <a:spcAft>
                <a:spcPts val="0"/>
              </a:spcAft>
              <a:buNone/>
            </a:pPr>
            <a:r>
              <a:rPr lang="fr-FR" sz="1200" dirty="0">
                <a:solidFill>
                  <a:schemeClr val="dk1"/>
                </a:solidFill>
                <a:latin typeface="Consolas"/>
                <a:ea typeface="Consolas"/>
                <a:cs typeface="Consolas"/>
                <a:sym typeface="Consolas"/>
              </a:rPr>
              <a:t>public </a:t>
            </a:r>
            <a:r>
              <a:rPr lang="fr-FR" sz="1200" b="1" dirty="0" err="1">
                <a:solidFill>
                  <a:schemeClr val="dk1"/>
                </a:solidFill>
                <a:latin typeface="Consolas"/>
                <a:ea typeface="Consolas"/>
                <a:cs typeface="Consolas"/>
                <a:sym typeface="Consolas"/>
              </a:rPr>
              <a:t>WordViewHolder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View</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itemView</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WordListAdapter</a:t>
            </a:r>
            <a:r>
              <a:rPr lang="fr-FR" sz="1200" dirty="0">
                <a:solidFill>
                  <a:schemeClr val="dk1"/>
                </a:solidFill>
                <a:latin typeface="Consolas"/>
                <a:ea typeface="Consolas"/>
                <a:cs typeface="Consolas"/>
                <a:sym typeface="Consolas"/>
              </a:rPr>
              <a:t> adapter) {</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super(</a:t>
            </a:r>
            <a:r>
              <a:rPr lang="fr-FR" sz="1200" dirty="0" err="1">
                <a:solidFill>
                  <a:schemeClr val="dk1"/>
                </a:solidFill>
                <a:latin typeface="Consolas"/>
                <a:ea typeface="Consolas"/>
                <a:cs typeface="Consolas"/>
                <a:sym typeface="Consolas"/>
              </a:rPr>
              <a:t>itemView</a:t>
            </a:r>
            <a:r>
              <a:rPr lang="fr-FR" sz="1200" dirty="0">
                <a:solidFill>
                  <a:schemeClr val="dk1"/>
                </a:solidFill>
                <a:latin typeface="Consolas"/>
                <a:ea typeface="Consolas"/>
                <a:cs typeface="Consolas"/>
                <a:sym typeface="Consolas"/>
              </a:rPr>
              <a:t>);</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Get</a:t>
            </a:r>
            <a:r>
              <a:rPr lang="fr-FR" sz="1200" dirty="0">
                <a:solidFill>
                  <a:schemeClr val="dk1"/>
                </a:solidFill>
                <a:latin typeface="Consolas"/>
                <a:ea typeface="Consolas"/>
                <a:cs typeface="Consolas"/>
                <a:sym typeface="Consolas"/>
              </a:rPr>
              <a:t> the </a:t>
            </a:r>
            <a:r>
              <a:rPr lang="fr-FR" sz="1200" dirty="0" err="1">
                <a:solidFill>
                  <a:schemeClr val="dk1"/>
                </a:solidFill>
                <a:latin typeface="Consolas"/>
                <a:ea typeface="Consolas"/>
                <a:cs typeface="Consolas"/>
                <a:sym typeface="Consolas"/>
              </a:rPr>
              <a:t>layout</a:t>
            </a:r>
            <a:endParaRPr lang="fr-FR" sz="1200" dirty="0">
              <a:solidFill>
                <a:schemeClr val="dk1"/>
              </a:solidFill>
              <a:latin typeface="Consolas"/>
              <a:ea typeface="Consolas"/>
              <a:cs typeface="Consolas"/>
              <a:sym typeface="Consolas"/>
            </a:endParaRP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wordItemView</a:t>
            </a:r>
            <a:r>
              <a:rPr lang="fr-FR" sz="1200" b="1" dirty="0">
                <a:solidFill>
                  <a:schemeClr val="dk1"/>
                </a:solidFill>
                <a:latin typeface="Consolas"/>
                <a:ea typeface="Consolas"/>
                <a:cs typeface="Consolas"/>
                <a:sym typeface="Consolas"/>
              </a:rPr>
              <a:t> = </a:t>
            </a:r>
            <a:r>
              <a:rPr lang="fr-FR" sz="1200" b="1" dirty="0" err="1">
                <a:solidFill>
                  <a:schemeClr val="dk1"/>
                </a:solidFill>
                <a:latin typeface="Consolas"/>
                <a:ea typeface="Consolas"/>
                <a:cs typeface="Consolas"/>
                <a:sym typeface="Consolas"/>
              </a:rPr>
              <a:t>itemView.findViewById</a:t>
            </a:r>
            <a:r>
              <a:rPr lang="fr-FR" sz="1200" b="1" dirty="0">
                <a:solidFill>
                  <a:schemeClr val="dk1"/>
                </a:solidFill>
                <a:latin typeface="Consolas"/>
                <a:ea typeface="Consolas"/>
                <a:cs typeface="Consolas"/>
                <a:sym typeface="Consolas"/>
              </a:rPr>
              <a:t>(</a:t>
            </a:r>
            <a:r>
              <a:rPr lang="fr-FR" sz="1200" b="1" dirty="0" err="1">
                <a:solidFill>
                  <a:schemeClr val="dk1"/>
                </a:solidFill>
                <a:latin typeface="Consolas"/>
                <a:ea typeface="Consolas"/>
                <a:cs typeface="Consolas"/>
                <a:sym typeface="Consolas"/>
              </a:rPr>
              <a:t>R.id.word</a:t>
            </a:r>
            <a:r>
              <a:rPr lang="fr-FR" sz="1200" b="1" dirty="0">
                <a:solidFill>
                  <a:schemeClr val="dk1"/>
                </a:solidFill>
                <a:latin typeface="Consolas"/>
                <a:ea typeface="Consolas"/>
                <a:cs typeface="Consolas"/>
                <a:sym typeface="Consolas"/>
              </a:rPr>
              <a:t>);</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 Associate </a:t>
            </a:r>
            <a:r>
              <a:rPr lang="fr-FR" sz="1200" dirty="0" err="1">
                <a:solidFill>
                  <a:schemeClr val="dk1"/>
                </a:solidFill>
                <a:latin typeface="Consolas"/>
                <a:ea typeface="Consolas"/>
                <a:cs typeface="Consolas"/>
                <a:sym typeface="Consolas"/>
              </a:rPr>
              <a:t>with</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this</a:t>
            </a:r>
            <a:r>
              <a:rPr lang="fr-FR" sz="1200" dirty="0">
                <a:solidFill>
                  <a:schemeClr val="dk1"/>
                </a:solidFill>
                <a:latin typeface="Consolas"/>
                <a:ea typeface="Consolas"/>
                <a:cs typeface="Consolas"/>
                <a:sym typeface="Consolas"/>
              </a:rPr>
              <a:t> adapter</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a:t>
            </a:r>
            <a:r>
              <a:rPr lang="fr-FR" sz="1200" b="1" dirty="0" err="1">
                <a:solidFill>
                  <a:schemeClr val="dk1"/>
                </a:solidFill>
                <a:latin typeface="Consolas"/>
                <a:ea typeface="Consolas"/>
                <a:cs typeface="Consolas"/>
                <a:sym typeface="Consolas"/>
              </a:rPr>
              <a:t>this.mAdapter</a:t>
            </a:r>
            <a:r>
              <a:rPr lang="fr-FR" sz="1200" b="1" dirty="0">
                <a:solidFill>
                  <a:schemeClr val="dk1"/>
                </a:solidFill>
                <a:latin typeface="Consolas"/>
                <a:ea typeface="Consolas"/>
                <a:cs typeface="Consolas"/>
                <a:sym typeface="Consolas"/>
              </a:rPr>
              <a:t> = adapter;</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Add</a:t>
            </a:r>
            <a:r>
              <a:rPr lang="fr-FR" sz="1200" dirty="0">
                <a:solidFill>
                  <a:schemeClr val="dk1"/>
                </a:solidFill>
                <a:latin typeface="Consolas"/>
                <a:ea typeface="Consolas"/>
                <a:cs typeface="Consolas"/>
                <a:sym typeface="Consolas"/>
              </a:rPr>
              <a:t> click </a:t>
            </a:r>
            <a:r>
              <a:rPr lang="fr-FR" sz="1200" dirty="0" err="1">
                <a:solidFill>
                  <a:schemeClr val="dk1"/>
                </a:solidFill>
                <a:latin typeface="Consolas"/>
                <a:ea typeface="Consolas"/>
                <a:cs typeface="Consolas"/>
                <a:sym typeface="Consolas"/>
              </a:rPr>
              <a:t>listener</a:t>
            </a:r>
            <a:r>
              <a:rPr lang="fr-FR" sz="1200" dirty="0">
                <a:solidFill>
                  <a:schemeClr val="dk1"/>
                </a:solidFill>
                <a:latin typeface="Consolas"/>
                <a:ea typeface="Consolas"/>
                <a:cs typeface="Consolas"/>
                <a:sym typeface="Consolas"/>
              </a:rPr>
              <a:t>, if </a:t>
            </a:r>
            <a:r>
              <a:rPr lang="fr-FR" sz="1200" dirty="0" err="1">
                <a:solidFill>
                  <a:schemeClr val="dk1"/>
                </a:solidFill>
                <a:latin typeface="Consolas"/>
                <a:ea typeface="Consolas"/>
                <a:cs typeface="Consolas"/>
                <a:sym typeface="Consolas"/>
              </a:rPr>
              <a:t>desired</a:t>
            </a:r>
            <a:endParaRPr lang="fr-FR" sz="1200" dirty="0">
              <a:solidFill>
                <a:schemeClr val="dk1"/>
              </a:solidFill>
              <a:latin typeface="Consolas"/>
              <a:ea typeface="Consolas"/>
              <a:cs typeface="Consolas"/>
              <a:sym typeface="Consolas"/>
            </a:endParaRP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itemView.setOnClickListener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this</a:t>
            </a:r>
            <a:r>
              <a:rPr lang="fr-FR" sz="1200" dirty="0">
                <a:solidFill>
                  <a:schemeClr val="dk1"/>
                </a:solidFill>
                <a:latin typeface="Consolas"/>
                <a:ea typeface="Consolas"/>
                <a:cs typeface="Consolas"/>
                <a:sym typeface="Consolas"/>
              </a:rPr>
              <a:t>);</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a:t>
            </a:r>
          </a:p>
          <a:p>
            <a:pPr marL="0" lvl="0" indent="0" algn="l" rtl="0">
              <a:lnSpc>
                <a:spcPct val="115000"/>
              </a:lnSpc>
              <a:spcBef>
                <a:spcPts val="200"/>
              </a:spcBef>
              <a:spcAft>
                <a:spcPts val="0"/>
              </a:spcAft>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Implement</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onClick</a:t>
            </a:r>
            <a:r>
              <a:rPr lang="fr-FR" sz="1200" dirty="0">
                <a:solidFill>
                  <a:schemeClr val="dk1"/>
                </a:solidFill>
                <a:latin typeface="Consolas"/>
                <a:ea typeface="Consolas"/>
                <a:cs typeface="Consolas"/>
                <a:sym typeface="Consolas"/>
              </a:rPr>
              <a:t>() if </a:t>
            </a:r>
            <a:r>
              <a:rPr lang="fr-FR" sz="1200" dirty="0" err="1">
                <a:solidFill>
                  <a:schemeClr val="dk1"/>
                </a:solidFill>
                <a:latin typeface="Consolas"/>
                <a:ea typeface="Consolas"/>
                <a:cs typeface="Consolas"/>
                <a:sym typeface="Consolas"/>
              </a:rPr>
              <a:t>desired</a:t>
            </a:r>
            <a:endParaRPr lang="fr-FR" sz="1200" dirty="0">
              <a:solidFill>
                <a:schemeClr val="dk1"/>
              </a:solidFill>
              <a:latin typeface="Consolas"/>
              <a:ea typeface="Consolas"/>
              <a:cs typeface="Consolas"/>
              <a:sym typeface="Consolas"/>
            </a:endParaRPr>
          </a:p>
          <a:p>
            <a:pPr marL="0" lvl="0" indent="0" algn="l" rtl="0">
              <a:lnSpc>
                <a:spcPct val="115000"/>
              </a:lnSpc>
              <a:spcBef>
                <a:spcPts val="1000"/>
              </a:spcBef>
              <a:spcAft>
                <a:spcPts val="0"/>
              </a:spcAft>
              <a:buNone/>
            </a:pPr>
            <a:endParaRPr lang="fr-FR" sz="9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lang="en-US" sz="1200" dirty="0">
              <a:solidFill>
                <a:schemeClr val="dk1"/>
              </a:solidFill>
              <a:latin typeface="Consolas"/>
              <a:ea typeface="Consolas"/>
              <a:cs typeface="Consolas"/>
              <a:sym typeface="Consolas"/>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Constructeur de </a:t>
            </a:r>
            <a:r>
              <a:rPr lang="fr-FR" dirty="0" err="1"/>
              <a:t>view</a:t>
            </a:r>
            <a:r>
              <a:rPr lang="fr-FR" dirty="0"/>
              <a:t> </a:t>
            </a:r>
            <a:r>
              <a:rPr lang="fr-FR" dirty="0" err="1"/>
              <a:t>holder</a:t>
            </a:r>
            <a:endParaRPr lang="fr-FR" dirty="0"/>
          </a:p>
          <a:p>
            <a:pPr marL="0" lvl="0" indent="0" algn="l" rtl="0">
              <a:spcBef>
                <a:spcPts val="0"/>
              </a:spcBef>
              <a:spcAft>
                <a:spcPts val="0"/>
              </a:spcAft>
              <a:buClr>
                <a:schemeClr val="dk1"/>
              </a:buClr>
              <a:buSzPts val="1100"/>
              <a:buFont typeface="Arial"/>
              <a:buNone/>
            </a:pPr>
            <a:endParaRPr lang="fr-FR" dirty="0"/>
          </a:p>
        </p:txBody>
      </p:sp>
    </p:spTree>
    <p:extLst>
      <p:ext uri="{BB962C8B-B14F-4D97-AF65-F5344CB8AC3E}">
        <p14:creationId xmlns:p14="http://schemas.microsoft.com/office/powerpoint/2010/main" val="5582725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Implémentation de </a:t>
            </a:r>
            <a:r>
              <a:rPr lang="fr-FR" dirty="0" err="1"/>
              <a:t>RecyclerView</a:t>
            </a:r>
            <a:endParaRPr lang="fr-FR" dirty="0"/>
          </a:p>
        </p:txBody>
      </p:sp>
      <p:sp>
        <p:nvSpPr>
          <p:cNvPr id="6" name="Content Placeholder 5">
            <a:extLst>
              <a:ext uri="{FF2B5EF4-FFF2-40B4-BE49-F238E27FC236}">
                <a16:creationId xmlns:a16="http://schemas.microsoft.com/office/drawing/2014/main" id="{2377921D-6A62-8515-D940-7CA15030C225}"/>
              </a:ext>
            </a:extLst>
          </p:cNvPr>
          <p:cNvSpPr>
            <a:spLocks noGrp="1"/>
          </p:cNvSpPr>
          <p:nvPr>
            <p:ph sz="quarter" idx="12"/>
          </p:nvPr>
        </p:nvSpPr>
        <p:spPr/>
        <p:txBody>
          <a:bodyPr/>
          <a:lstStyle/>
          <a:p>
            <a:pPr marL="0" lvl="0" indent="0" algn="l" rtl="0">
              <a:lnSpc>
                <a:spcPct val="115000"/>
              </a:lnSpc>
              <a:spcBef>
                <a:spcPts val="500"/>
              </a:spcBef>
              <a:spcAft>
                <a:spcPts val="0"/>
              </a:spcAft>
              <a:buNone/>
            </a:pPr>
            <a:r>
              <a:rPr lang="fr-FR" dirty="0" err="1">
                <a:solidFill>
                  <a:schemeClr val="dk1"/>
                </a:solidFill>
                <a:latin typeface="Consolas"/>
                <a:ea typeface="Consolas"/>
                <a:cs typeface="Consolas"/>
                <a:sym typeface="Consolas"/>
              </a:rPr>
              <a:t>mRecyclerView</a:t>
            </a:r>
            <a:r>
              <a:rPr lang="fr-FR" dirty="0">
                <a:solidFill>
                  <a:schemeClr val="dk1"/>
                </a:solidFill>
                <a:latin typeface="Consolas"/>
                <a:ea typeface="Consolas"/>
                <a:cs typeface="Consolas"/>
                <a:sym typeface="Consolas"/>
              </a:rPr>
              <a:t> = </a:t>
            </a:r>
            <a:r>
              <a:rPr lang="fr-FR" dirty="0" err="1">
                <a:solidFill>
                  <a:schemeClr val="dk1"/>
                </a:solidFill>
                <a:latin typeface="Consolas"/>
                <a:ea typeface="Consolas"/>
                <a:cs typeface="Consolas"/>
                <a:sym typeface="Consolas"/>
              </a:rPr>
              <a:t>findViewById</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R.id.recyclerview</a:t>
            </a:r>
            <a:r>
              <a:rPr lang="fr-FR" dirty="0">
                <a:solidFill>
                  <a:schemeClr val="dk1"/>
                </a:solidFill>
                <a:latin typeface="Consolas"/>
                <a:ea typeface="Consolas"/>
                <a:cs typeface="Consolas"/>
                <a:sym typeface="Consolas"/>
              </a:rPr>
              <a:t>);</a:t>
            </a:r>
          </a:p>
          <a:p>
            <a:pPr marL="0" lvl="0" indent="0" algn="l" rtl="0">
              <a:lnSpc>
                <a:spcPct val="115000"/>
              </a:lnSpc>
              <a:spcBef>
                <a:spcPts val="500"/>
              </a:spcBef>
              <a:spcAft>
                <a:spcPts val="0"/>
              </a:spcAft>
              <a:buNone/>
            </a:pPr>
            <a:r>
              <a:rPr lang="fr-FR" dirty="0" err="1">
                <a:solidFill>
                  <a:schemeClr val="dk1"/>
                </a:solidFill>
                <a:latin typeface="Consolas"/>
                <a:ea typeface="Consolas"/>
                <a:cs typeface="Consolas"/>
                <a:sym typeface="Consolas"/>
              </a:rPr>
              <a:t>mAdapter</a:t>
            </a:r>
            <a:r>
              <a:rPr lang="fr-FR" dirty="0">
                <a:solidFill>
                  <a:schemeClr val="dk1"/>
                </a:solidFill>
                <a:latin typeface="Consolas"/>
                <a:ea typeface="Consolas"/>
                <a:cs typeface="Consolas"/>
                <a:sym typeface="Consolas"/>
              </a:rPr>
              <a:t> = new </a:t>
            </a:r>
            <a:r>
              <a:rPr lang="fr-FR" dirty="0" err="1">
                <a:solidFill>
                  <a:schemeClr val="dk1"/>
                </a:solidFill>
                <a:latin typeface="Consolas"/>
                <a:ea typeface="Consolas"/>
                <a:cs typeface="Consolas"/>
                <a:sym typeface="Consolas"/>
              </a:rPr>
              <a:t>WordListAdapter</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this</a:t>
            </a:r>
            <a:r>
              <a:rPr lang="fr-FR" dirty="0">
                <a:solidFill>
                  <a:schemeClr val="dk1"/>
                </a:solidFill>
                <a:latin typeface="Consolas"/>
                <a:ea typeface="Consolas"/>
                <a:cs typeface="Consolas"/>
                <a:sym typeface="Consolas"/>
              </a:rPr>
              <a:t>, </a:t>
            </a:r>
            <a:r>
              <a:rPr lang="fr-FR" dirty="0" err="1">
                <a:solidFill>
                  <a:schemeClr val="dk1"/>
                </a:solidFill>
                <a:latin typeface="Consolas"/>
                <a:ea typeface="Consolas"/>
                <a:cs typeface="Consolas"/>
                <a:sym typeface="Consolas"/>
              </a:rPr>
              <a:t>mWordList</a:t>
            </a:r>
            <a:r>
              <a:rPr lang="fr-FR" dirty="0">
                <a:solidFill>
                  <a:schemeClr val="dk1"/>
                </a:solidFill>
                <a:latin typeface="Consolas"/>
                <a:ea typeface="Consolas"/>
                <a:cs typeface="Consolas"/>
                <a:sym typeface="Consolas"/>
              </a:rPr>
              <a:t>);</a:t>
            </a:r>
          </a:p>
          <a:p>
            <a:pPr marL="0" lvl="0" indent="0" algn="l" rtl="0">
              <a:lnSpc>
                <a:spcPct val="115000"/>
              </a:lnSpc>
              <a:spcBef>
                <a:spcPts val="500"/>
              </a:spcBef>
              <a:spcAft>
                <a:spcPts val="0"/>
              </a:spcAft>
              <a:buNone/>
            </a:pPr>
            <a:r>
              <a:rPr lang="fr-FR" dirty="0" err="1">
                <a:solidFill>
                  <a:schemeClr val="dk1"/>
                </a:solidFill>
                <a:latin typeface="Consolas"/>
                <a:ea typeface="Consolas"/>
                <a:cs typeface="Consolas"/>
                <a:sym typeface="Consolas"/>
              </a:rPr>
              <a:t>mRecyclerView.setAdapter</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mAdapter</a:t>
            </a:r>
            <a:r>
              <a:rPr lang="fr-FR" dirty="0">
                <a:solidFill>
                  <a:schemeClr val="dk1"/>
                </a:solidFill>
                <a:latin typeface="Consolas"/>
                <a:ea typeface="Consolas"/>
                <a:cs typeface="Consolas"/>
                <a:sym typeface="Consolas"/>
              </a:rPr>
              <a:t>);</a:t>
            </a:r>
          </a:p>
          <a:p>
            <a:pPr marL="0" lvl="0" indent="0" algn="l" rtl="0">
              <a:lnSpc>
                <a:spcPct val="115000"/>
              </a:lnSpc>
              <a:spcBef>
                <a:spcPts val="500"/>
              </a:spcBef>
              <a:spcAft>
                <a:spcPts val="0"/>
              </a:spcAft>
              <a:buNone/>
            </a:pPr>
            <a:r>
              <a:rPr lang="fr-FR" dirty="0" err="1">
                <a:solidFill>
                  <a:schemeClr val="dk1"/>
                </a:solidFill>
                <a:latin typeface="Consolas"/>
                <a:ea typeface="Consolas"/>
                <a:cs typeface="Consolas"/>
                <a:sym typeface="Consolas"/>
              </a:rPr>
              <a:t>mRecyclerView.setLayoutManager</a:t>
            </a:r>
            <a:r>
              <a:rPr lang="fr-FR" dirty="0">
                <a:solidFill>
                  <a:schemeClr val="dk1"/>
                </a:solidFill>
                <a:latin typeface="Consolas"/>
                <a:ea typeface="Consolas"/>
                <a:cs typeface="Consolas"/>
                <a:sym typeface="Consolas"/>
              </a:rPr>
              <a:t>(new </a:t>
            </a:r>
            <a:r>
              <a:rPr lang="fr-FR" dirty="0" err="1">
                <a:solidFill>
                  <a:schemeClr val="dk1"/>
                </a:solidFill>
                <a:latin typeface="Consolas"/>
                <a:ea typeface="Consolas"/>
                <a:cs typeface="Consolas"/>
                <a:sym typeface="Consolas"/>
              </a:rPr>
              <a:t>LinearLayoutManager</a:t>
            </a:r>
            <a:r>
              <a:rPr lang="fr-FR" dirty="0">
                <a:solidFill>
                  <a:schemeClr val="dk1"/>
                </a:solidFill>
                <a:latin typeface="Consolas"/>
                <a:ea typeface="Consolas"/>
                <a:cs typeface="Consolas"/>
                <a:sym typeface="Consolas"/>
              </a:rPr>
              <a:t>(</a:t>
            </a:r>
            <a:r>
              <a:rPr lang="fr-FR" dirty="0" err="1">
                <a:solidFill>
                  <a:schemeClr val="dk1"/>
                </a:solidFill>
                <a:latin typeface="Consolas"/>
                <a:ea typeface="Consolas"/>
                <a:cs typeface="Consolas"/>
                <a:sym typeface="Consolas"/>
              </a:rPr>
              <a:t>this</a:t>
            </a:r>
            <a:r>
              <a:rPr lang="fr-FR" dirty="0">
                <a:solidFill>
                  <a:schemeClr val="dk1"/>
                </a:solidFill>
                <a:latin typeface="Consolas"/>
                <a:ea typeface="Consolas"/>
                <a:cs typeface="Consolas"/>
                <a:sym typeface="Consolas"/>
              </a:rPr>
              <a:t>));</a:t>
            </a:r>
          </a:p>
          <a:p>
            <a:pPr marL="0" lvl="0" indent="0" algn="l" rtl="0">
              <a:lnSpc>
                <a:spcPct val="115000"/>
              </a:lnSpc>
              <a:spcBef>
                <a:spcPts val="500"/>
              </a:spcBef>
              <a:spcAft>
                <a:spcPts val="0"/>
              </a:spcAft>
              <a:buNone/>
            </a:pPr>
            <a:endParaRPr lang="fr-FR" sz="1050" i="1" dirty="0">
              <a:solidFill>
                <a:srgbClr val="666666"/>
              </a:solidFill>
              <a:latin typeface="Consolas"/>
              <a:ea typeface="Consolas"/>
              <a:cs typeface="Consolas"/>
              <a:sym typeface="Consolas"/>
            </a:endParaRPr>
          </a:p>
          <a:p>
            <a:pPr marL="0" lvl="0" indent="0" algn="l" rtl="0">
              <a:lnSpc>
                <a:spcPct val="115000"/>
              </a:lnSpc>
              <a:spcBef>
                <a:spcPts val="1000"/>
              </a:spcBef>
              <a:spcAft>
                <a:spcPts val="0"/>
              </a:spcAft>
              <a:buNone/>
            </a:pPr>
            <a:endParaRPr lang="fr-FR" sz="900" dirty="0">
              <a:solidFill>
                <a:schemeClr val="dk1"/>
              </a:solidFill>
              <a:latin typeface="Consolas"/>
              <a:ea typeface="Consolas"/>
              <a:cs typeface="Consolas"/>
              <a:sym typeface="Consolas"/>
            </a:endParaRPr>
          </a:p>
          <a:p>
            <a:pPr marL="0" lvl="0" indent="0" algn="l" rtl="0">
              <a:lnSpc>
                <a:spcPct val="115000"/>
              </a:lnSpc>
              <a:spcBef>
                <a:spcPts val="0"/>
              </a:spcBef>
              <a:spcAft>
                <a:spcPts val="0"/>
              </a:spcAft>
              <a:buNone/>
            </a:pPr>
            <a:endParaRPr lang="en-US" sz="1200" dirty="0">
              <a:solidFill>
                <a:schemeClr val="dk1"/>
              </a:solidFill>
              <a:latin typeface="Consolas"/>
              <a:ea typeface="Consolas"/>
              <a:cs typeface="Consolas"/>
              <a:sym typeface="Consolas"/>
            </a:endParaRPr>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3"/>
          </p:nvPr>
        </p:nvSpPr>
        <p:spPr/>
        <p:txBody>
          <a:bodyPr/>
          <a:lstStyle/>
          <a:p>
            <a:pPr marL="0" lvl="0" indent="0" algn="l" rtl="0">
              <a:spcBef>
                <a:spcPts val="0"/>
              </a:spcBef>
              <a:spcAft>
                <a:spcPts val="0"/>
              </a:spcAft>
              <a:buClr>
                <a:schemeClr val="dk1"/>
              </a:buClr>
              <a:buSzPts val="1100"/>
              <a:buFont typeface="Arial"/>
              <a:buNone/>
            </a:pPr>
            <a:r>
              <a:rPr lang="fr-FR" dirty="0"/>
              <a:t>Créer le </a:t>
            </a:r>
            <a:r>
              <a:rPr lang="fr-FR" dirty="0" err="1"/>
              <a:t>RecyclerView</a:t>
            </a:r>
            <a:r>
              <a:rPr lang="fr-FR" dirty="0"/>
              <a:t> dans l'activité dans </a:t>
            </a:r>
            <a:r>
              <a:rPr lang="fr-FR" dirty="0" err="1"/>
              <a:t>onCreate</a:t>
            </a:r>
            <a:r>
              <a:rPr lang="fr-FR" dirty="0"/>
              <a:t>()</a:t>
            </a:r>
          </a:p>
        </p:txBody>
      </p:sp>
    </p:spTree>
    <p:extLst>
      <p:ext uri="{BB962C8B-B14F-4D97-AF65-F5344CB8AC3E}">
        <p14:creationId xmlns:p14="http://schemas.microsoft.com/office/powerpoint/2010/main" val="37712849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10" name="Content Placeholder 9">
            <a:extLst>
              <a:ext uri="{FF2B5EF4-FFF2-40B4-BE49-F238E27FC236}">
                <a16:creationId xmlns:a16="http://schemas.microsoft.com/office/drawing/2014/main" id="{F4220764-2FF6-AAA5-89E3-CAAB93AFD686}"/>
              </a:ext>
            </a:extLst>
          </p:cNvPr>
          <p:cNvSpPr>
            <a:spLocks noGrp="1"/>
          </p:cNvSpPr>
          <p:nvPr>
            <p:ph sz="quarter" idx="12"/>
          </p:nvPr>
        </p:nvSpPr>
        <p:spPr/>
        <p:txBody>
          <a:bodyPr/>
          <a:lstStyle/>
          <a:p>
            <a:pPr>
              <a:spcBef>
                <a:spcPts val="0"/>
              </a:spcBef>
              <a:buClr>
                <a:schemeClr val="dk1"/>
              </a:buClr>
              <a:buSzPts val="1100"/>
            </a:pPr>
            <a:r>
              <a:rPr lang="fr-FR" dirty="0">
                <a:solidFill>
                  <a:schemeClr val="tx1"/>
                </a:solidFill>
              </a:rPr>
              <a:t>Dans cette partie, les étapes pour la mise en place d'une application à base d'un  </a:t>
            </a:r>
            <a:r>
              <a:rPr lang="fr-FR" dirty="0" err="1">
                <a:solidFill>
                  <a:schemeClr val="tx1"/>
                </a:solidFill>
              </a:rPr>
              <a:t>RecyclerView</a:t>
            </a:r>
            <a:r>
              <a:rPr lang="fr-FR" dirty="0">
                <a:solidFill>
                  <a:schemeClr val="tx1"/>
                </a:solidFill>
              </a:rPr>
              <a:t> avec le langage </a:t>
            </a:r>
            <a:r>
              <a:rPr lang="fr-FR" dirty="0" err="1">
                <a:solidFill>
                  <a:schemeClr val="tx1"/>
                </a:solidFill>
              </a:rPr>
              <a:t>Kotlin</a:t>
            </a:r>
            <a:r>
              <a:rPr lang="fr-FR" dirty="0">
                <a:solidFill>
                  <a:schemeClr val="tx1"/>
                </a:solidFill>
              </a:rPr>
              <a:t> seront présentées.  l'application affiche une liste de nombres, et possède un </a:t>
            </a:r>
            <a:r>
              <a:rPr lang="fr-FR" dirty="0" err="1">
                <a:solidFill>
                  <a:schemeClr val="tx1"/>
                </a:solidFill>
              </a:rPr>
              <a:t>RecyclerView.Adapter</a:t>
            </a:r>
            <a:r>
              <a:rPr lang="fr-FR" dirty="0">
                <a:solidFill>
                  <a:schemeClr val="tx1"/>
                </a:solidFill>
              </a:rPr>
              <a:t> qui utilise une liste d'entiers comme données source pour créer des vues d'éléments pour la liste. </a:t>
            </a:r>
          </a:p>
          <a:p>
            <a:pPr>
              <a:spcBef>
                <a:spcPts val="0"/>
              </a:spcBef>
              <a:buClr>
                <a:schemeClr val="dk1"/>
              </a:buClr>
              <a:buSzPts val="1100"/>
            </a:pPr>
            <a:endParaRPr lang="fr-FR" dirty="0">
              <a:solidFill>
                <a:schemeClr val="tx1"/>
              </a:solidFill>
            </a:endParaRPr>
          </a:p>
          <a:p>
            <a:pPr>
              <a:spcBef>
                <a:spcPts val="0"/>
              </a:spcBef>
              <a:buClr>
                <a:schemeClr val="dk1"/>
              </a:buClr>
              <a:buSzPts val="1100"/>
            </a:pPr>
            <a:r>
              <a:rPr lang="fr-FR" dirty="0">
                <a:solidFill>
                  <a:schemeClr val="tx1"/>
                </a:solidFill>
              </a:rPr>
              <a:t>Une mise en page d'élément de liste contient un </a:t>
            </a:r>
            <a:r>
              <a:rPr lang="fr-FR" dirty="0" err="1">
                <a:solidFill>
                  <a:schemeClr val="tx1"/>
                </a:solidFill>
              </a:rPr>
              <a:t>TextView</a:t>
            </a:r>
            <a:r>
              <a:rPr lang="fr-FR" dirty="0">
                <a:solidFill>
                  <a:schemeClr val="tx1"/>
                </a:solidFill>
              </a:rPr>
              <a:t>, et une vue (</a:t>
            </a:r>
            <a:r>
              <a:rPr lang="fr-FR" dirty="0" err="1">
                <a:solidFill>
                  <a:schemeClr val="tx1"/>
                </a:solidFill>
              </a:rPr>
              <a:t>ViewHolder</a:t>
            </a:r>
            <a:r>
              <a:rPr lang="fr-FR" dirty="0">
                <a:solidFill>
                  <a:schemeClr val="tx1"/>
                </a:solidFill>
              </a:rPr>
              <a:t>) est utilisée pour contenir une référence à cette vue. Un </a:t>
            </a:r>
            <a:r>
              <a:rPr lang="fr-FR" dirty="0" err="1">
                <a:solidFill>
                  <a:schemeClr val="tx1"/>
                </a:solidFill>
              </a:rPr>
              <a:t>ViewHolder</a:t>
            </a:r>
            <a:r>
              <a:rPr lang="fr-FR" dirty="0">
                <a:solidFill>
                  <a:schemeClr val="tx1"/>
                </a:solidFill>
              </a:rPr>
              <a:t> facilite la mise à jour du </a:t>
            </a:r>
            <a:r>
              <a:rPr lang="fr-FR" dirty="0" err="1">
                <a:solidFill>
                  <a:schemeClr val="tx1"/>
                </a:solidFill>
              </a:rPr>
              <a:t>TextView</a:t>
            </a:r>
            <a:r>
              <a:rPr lang="fr-FR" dirty="0">
                <a:solidFill>
                  <a:schemeClr val="tx1"/>
                </a:solidFill>
              </a:rPr>
              <a:t> quand les vues sont recyclées, lorsque l'utilisateur fait défiler la liste.</a:t>
            </a:r>
          </a:p>
          <a:p>
            <a:pPr>
              <a:spcBef>
                <a:spcPts val="0"/>
              </a:spcBef>
              <a:buClr>
                <a:schemeClr val="dk1"/>
              </a:buClr>
              <a:buSzPts val="1100"/>
            </a:pPr>
            <a:endParaRPr lang="fr-FR" dirty="0">
              <a:solidFill>
                <a:schemeClr val="tx1"/>
              </a:solidFill>
            </a:endParaRPr>
          </a:p>
          <a:p>
            <a:pPr marL="0" lvl="0" indent="0" rtl="0">
              <a:spcBef>
                <a:spcPts val="0"/>
              </a:spcBef>
              <a:spcAft>
                <a:spcPts val="0"/>
              </a:spcAft>
              <a:buClr>
                <a:schemeClr val="dk1"/>
              </a:buClr>
              <a:buSzPts val="1100"/>
              <a:buFont typeface="Arial"/>
              <a:buNone/>
            </a:pPr>
            <a:endParaRPr lang="fr-FR" dirty="0">
              <a:solidFill>
                <a:schemeClr val="tx1"/>
              </a:solidFill>
            </a:endParaRPr>
          </a:p>
        </p:txBody>
      </p:sp>
      <p:sp>
        <p:nvSpPr>
          <p:cNvPr id="14" name="Content Placeholder 13">
            <a:extLst>
              <a:ext uri="{FF2B5EF4-FFF2-40B4-BE49-F238E27FC236}">
                <a16:creationId xmlns:a16="http://schemas.microsoft.com/office/drawing/2014/main" id="{D7EE947C-7877-EDB3-2380-ABDCF56A3DD8}"/>
              </a:ext>
            </a:extLst>
          </p:cNvPr>
          <p:cNvSpPr>
            <a:spLocks noGrp="1"/>
          </p:cNvSpPr>
          <p:nvPr>
            <p:ph sz="quarter" idx="13"/>
          </p:nvPr>
        </p:nvSpPr>
        <p:spPr/>
        <p:txBody>
          <a:bodyPr/>
          <a:lstStyle/>
          <a:p>
            <a:r>
              <a:rPr lang="en" dirty="0"/>
              <a:t>RecyclerViewDemo app</a:t>
            </a:r>
            <a:endParaRPr lang="fr-FR" dirty="0"/>
          </a:p>
        </p:txBody>
      </p:sp>
      <p:pic>
        <p:nvPicPr>
          <p:cNvPr id="16" name="Google Shape;135;p22">
            <a:extLst>
              <a:ext uri="{FF2B5EF4-FFF2-40B4-BE49-F238E27FC236}">
                <a16:creationId xmlns:a16="http://schemas.microsoft.com/office/drawing/2014/main" id="{CF35B5D0-76BC-F92C-E7F6-FE498456E81E}"/>
              </a:ext>
            </a:extLst>
          </p:cNvPr>
          <p:cNvPicPr preferRelativeResize="0">
            <a:picLocks noGrp="1"/>
          </p:cNvPicPr>
          <p:nvPr>
            <p:ph sz="quarter" idx="14"/>
          </p:nvPr>
        </p:nvPicPr>
        <p:blipFill rotWithShape="1">
          <a:blip r:embed="rId2">
            <a:alphaModFix/>
          </a:blip>
          <a:srcRect/>
          <a:stretch/>
        </p:blipFill>
        <p:spPr>
          <a:xfrm>
            <a:off x="7587087" y="1943100"/>
            <a:ext cx="2539151" cy="4514850"/>
          </a:xfrm>
          <a:prstGeom prst="rect">
            <a:avLst/>
          </a:prstGeom>
          <a:noFill/>
          <a:ln w="9525" cap="flat" cmpd="sng">
            <a:solidFill>
              <a:srgbClr val="D9D9D9"/>
            </a:solidFill>
            <a:prstDash val="solid"/>
            <a:round/>
            <a:headEnd type="none" w="sm" len="sm"/>
            <a:tailEnd type="none" w="sm" len="sm"/>
          </a:ln>
        </p:spPr>
      </p:pic>
    </p:spTree>
    <p:extLst>
      <p:ext uri="{BB962C8B-B14F-4D97-AF65-F5344CB8AC3E}">
        <p14:creationId xmlns:p14="http://schemas.microsoft.com/office/powerpoint/2010/main" val="42487789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6" name="Content Placeholder 5">
            <a:extLst>
              <a:ext uri="{FF2B5EF4-FFF2-40B4-BE49-F238E27FC236}">
                <a16:creationId xmlns:a16="http://schemas.microsoft.com/office/drawing/2014/main" id="{AB8678D4-AD9A-3437-FFCC-16785AE2FD7A}"/>
              </a:ext>
            </a:extLst>
          </p:cNvPr>
          <p:cNvSpPr>
            <a:spLocks noGrp="1"/>
          </p:cNvSpPr>
          <p:nvPr>
            <p:ph sz="quarter" idx="13"/>
          </p:nvPr>
        </p:nvSpPr>
        <p:spPr/>
        <p:txBody>
          <a:bodyPr/>
          <a:lstStyle/>
          <a:p>
            <a:r>
              <a:rPr lang="en" dirty="0"/>
              <a:t>Adapter pour RecyclerViewDemo</a:t>
            </a:r>
            <a:endParaRPr lang="fr-FR" dirty="0"/>
          </a:p>
          <a:p>
            <a:endParaRPr lang="fr-FR" dirty="0"/>
          </a:p>
        </p:txBody>
      </p:sp>
      <p:sp>
        <p:nvSpPr>
          <p:cNvPr id="8" name="Content Placeholder 7">
            <a:extLst>
              <a:ext uri="{FF2B5EF4-FFF2-40B4-BE49-F238E27FC236}">
                <a16:creationId xmlns:a16="http://schemas.microsoft.com/office/drawing/2014/main" id="{8CA8D43B-51A8-7C1B-B7BA-C64D6E6D0267}"/>
              </a:ext>
            </a:extLst>
          </p:cNvPr>
          <p:cNvSpPr>
            <a:spLocks noGrp="1"/>
          </p:cNvSpPr>
          <p:nvPr>
            <p:ph sz="quarter" idx="14"/>
          </p:nvPr>
        </p:nvSpPr>
        <p:spPr/>
        <p:txBody>
          <a:bodyPr/>
          <a:lstStyle/>
          <a:p>
            <a:pPr marL="0" lvl="0" indent="0" algn="l" rtl="0">
              <a:lnSpc>
                <a:spcPct val="100000"/>
              </a:lnSpc>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1000" dirty="0">
                <a:solidFill>
                  <a:srgbClr val="3F51B5"/>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10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onCreateViewHolder</a:t>
            </a:r>
            <a:r>
              <a:rPr lang="fr-FR" sz="1200" dirty="0">
                <a:solidFill>
                  <a:schemeClr val="dk1"/>
                </a:solidFill>
                <a:latin typeface="Consolas"/>
                <a:ea typeface="Consolas"/>
                <a:cs typeface="Consolas"/>
                <a:sym typeface="Consolas"/>
              </a:rPr>
              <a:t>(parent:</a:t>
            </a:r>
            <a:r>
              <a:rPr lang="fr-FR" sz="10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ViewGroup</a:t>
            </a:r>
            <a:r>
              <a:rPr lang="fr-FR" sz="1200" dirty="0">
                <a:solidFill>
                  <a:schemeClr val="dk1"/>
                </a:solidFill>
                <a:latin typeface="Consolas"/>
                <a:ea typeface="Consolas"/>
                <a:cs typeface="Consolas"/>
                <a:sym typeface="Consolas"/>
              </a:rPr>
              <a:t>,</a:t>
            </a:r>
            <a:r>
              <a:rPr lang="fr-FR" sz="10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viewType</a:t>
            </a:r>
            <a:r>
              <a:rPr lang="fr-FR" sz="1200" dirty="0">
                <a:solidFill>
                  <a:schemeClr val="dk1"/>
                </a:solidFill>
                <a:latin typeface="Consolas"/>
                <a:ea typeface="Consolas"/>
                <a:cs typeface="Consolas"/>
                <a:sym typeface="Consolas"/>
              </a:rPr>
              <a:t>:</a:t>
            </a:r>
            <a:r>
              <a:rPr lang="fr-FR" sz="1000" dirty="0">
                <a:solidFill>
                  <a:schemeClr val="dk1"/>
                </a:solidFill>
                <a:latin typeface="Consolas"/>
                <a:ea typeface="Consolas"/>
                <a:cs typeface="Consolas"/>
                <a:sym typeface="Consolas"/>
              </a:rPr>
              <a:t> </a:t>
            </a:r>
            <a:r>
              <a:rPr lang="fr-FR" sz="1200" dirty="0">
                <a:solidFill>
                  <a:schemeClr val="dk1"/>
                </a:solidFill>
                <a:latin typeface="Consolas"/>
                <a:ea typeface="Consolas"/>
                <a:cs typeface="Consolas"/>
                <a:sym typeface="Consolas"/>
              </a:rPr>
              <a:t>Int):</a:t>
            </a:r>
            <a:br>
              <a:rPr lang="fr-FR" sz="1000" dirty="0">
                <a:solidFill>
                  <a:schemeClr val="dk1"/>
                </a:solidFill>
                <a:latin typeface="Consolas"/>
                <a:ea typeface="Consolas"/>
                <a:cs typeface="Consolas"/>
                <a:sym typeface="Consolas"/>
              </a:rPr>
            </a:br>
            <a:r>
              <a:rPr lang="fr-FR" sz="10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IntViewHolder</a:t>
            </a:r>
            <a:r>
              <a:rPr lang="fr-FR" sz="1000" dirty="0">
                <a:solidFill>
                  <a:schemeClr val="dk1"/>
                </a:solidFill>
                <a:latin typeface="Consolas"/>
                <a:ea typeface="Consolas"/>
                <a:cs typeface="Consolas"/>
                <a:sym typeface="Consolas"/>
              </a:rPr>
              <a:t> </a:t>
            </a: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layout</a:t>
            </a:r>
            <a:r>
              <a:rPr lang="fr-FR" sz="1200" dirty="0">
                <a:solidFill>
                  <a:schemeClr val="dk1"/>
                </a:solidFill>
                <a:latin typeface="Consolas"/>
                <a:ea typeface="Consolas"/>
                <a:cs typeface="Consolas"/>
                <a:sym typeface="Consolas"/>
              </a:rPr>
              <a:t> = </a:t>
            </a:r>
            <a:r>
              <a:rPr lang="fr-FR" sz="1200" dirty="0" err="1">
                <a:solidFill>
                  <a:schemeClr val="dk1"/>
                </a:solidFill>
                <a:latin typeface="Consolas"/>
                <a:ea typeface="Consolas"/>
                <a:cs typeface="Consolas"/>
                <a:sym typeface="Consolas"/>
              </a:rPr>
              <a:t>LayoutInflater.from</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parent.context</a:t>
            </a:r>
            <a:r>
              <a:rPr lang="fr-FR" sz="1200" dirty="0">
                <a:solidFill>
                  <a:schemeClr val="dk1"/>
                </a:solidFill>
                <a:latin typeface="Consolas"/>
                <a:ea typeface="Consolas"/>
                <a:cs typeface="Consolas"/>
                <a:sym typeface="Consolas"/>
              </a:rPr>
              <a:t>)</a:t>
            </a:r>
            <a:br>
              <a:rPr lang="fr-FR" sz="1200" dirty="0">
                <a:solidFill>
                  <a:schemeClr val="dk1"/>
                </a:solidFill>
                <a:latin typeface="Consolas"/>
                <a:ea typeface="Consolas"/>
                <a:cs typeface="Consolas"/>
                <a:sym typeface="Consolas"/>
              </a:rPr>
            </a:b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inflate</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R.layout.item_view</a:t>
            </a:r>
            <a:r>
              <a:rPr lang="fr-FR" sz="1200" dirty="0">
                <a:solidFill>
                  <a:schemeClr val="dk1"/>
                </a:solidFill>
                <a:latin typeface="Consolas"/>
                <a:ea typeface="Consolas"/>
                <a:cs typeface="Consolas"/>
                <a:sym typeface="Consolas"/>
              </a:rPr>
              <a:t>, parent, </a:t>
            </a:r>
            <a:r>
              <a:rPr lang="fr-FR" sz="1200" dirty="0">
                <a:solidFill>
                  <a:srgbClr val="3F51B5"/>
                </a:solidFill>
                <a:latin typeface="Consolas"/>
                <a:ea typeface="Consolas"/>
                <a:cs typeface="Consolas"/>
                <a:sym typeface="Consolas"/>
              </a:rPr>
              <a:t>false</a:t>
            </a: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IntViewHolder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layout</a:t>
            </a: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endParaRPr lang="fr-FR" sz="1200" dirty="0">
              <a:solidFill>
                <a:schemeClr val="dk1"/>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900" dirty="0">
                <a:solidFill>
                  <a:srgbClr val="3F51B5"/>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9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onBindViewHolder</a:t>
            </a:r>
            <a:r>
              <a:rPr lang="fr-FR" sz="1200" dirty="0">
                <a:solidFill>
                  <a:schemeClr val="dk1"/>
                </a:solidFill>
                <a:latin typeface="Consolas"/>
                <a:ea typeface="Consolas"/>
                <a:cs typeface="Consolas"/>
                <a:sym typeface="Consolas"/>
              </a:rPr>
              <a:t>(</a:t>
            </a:r>
            <a:r>
              <a:rPr lang="fr-FR" sz="1200" dirty="0" err="1">
                <a:solidFill>
                  <a:schemeClr val="dk1"/>
                </a:solidFill>
                <a:latin typeface="Consolas"/>
                <a:ea typeface="Consolas"/>
                <a:cs typeface="Consolas"/>
                <a:sym typeface="Consolas"/>
              </a:rPr>
              <a:t>holder</a:t>
            </a:r>
            <a:r>
              <a:rPr lang="fr-FR" sz="1200" dirty="0">
                <a:solidFill>
                  <a:schemeClr val="dk1"/>
                </a:solidFill>
                <a:latin typeface="Consolas"/>
                <a:ea typeface="Consolas"/>
                <a:cs typeface="Consolas"/>
                <a:sym typeface="Consolas"/>
              </a:rPr>
              <a:t>:</a:t>
            </a:r>
            <a:r>
              <a:rPr lang="fr-FR" sz="9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IntViewHolder</a:t>
            </a:r>
            <a:r>
              <a:rPr lang="fr-FR" sz="1200" dirty="0">
                <a:solidFill>
                  <a:schemeClr val="dk1"/>
                </a:solidFill>
                <a:latin typeface="Consolas"/>
                <a:ea typeface="Consolas"/>
                <a:cs typeface="Consolas"/>
                <a:sym typeface="Consolas"/>
              </a:rPr>
              <a:t>, position:</a:t>
            </a:r>
            <a:r>
              <a:rPr lang="fr-FR" sz="900" dirty="0">
                <a:solidFill>
                  <a:schemeClr val="dk1"/>
                </a:solidFill>
                <a:latin typeface="Consolas"/>
                <a:ea typeface="Consolas"/>
                <a:cs typeface="Consolas"/>
                <a:sym typeface="Consolas"/>
              </a:rPr>
              <a:t> </a:t>
            </a:r>
            <a:r>
              <a:rPr lang="fr-FR" sz="1200" dirty="0">
                <a:solidFill>
                  <a:schemeClr val="dk1"/>
                </a:solidFill>
                <a:latin typeface="Consolas"/>
                <a:ea typeface="Consolas"/>
                <a:cs typeface="Consolas"/>
                <a:sym typeface="Consolas"/>
              </a:rPr>
              <a:t>Int)</a:t>
            </a:r>
            <a:r>
              <a:rPr lang="fr-FR" sz="900" dirty="0">
                <a:solidFill>
                  <a:schemeClr val="dk1"/>
                </a:solidFill>
                <a:latin typeface="Consolas"/>
                <a:ea typeface="Consolas"/>
                <a:cs typeface="Consolas"/>
                <a:sym typeface="Consolas"/>
              </a:rPr>
              <a:t> </a:t>
            </a: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   </a:t>
            </a:r>
            <a:r>
              <a:rPr lang="fr-FR" sz="1200" dirty="0" err="1">
                <a:solidFill>
                  <a:schemeClr val="dk1"/>
                </a:solidFill>
                <a:latin typeface="Consolas"/>
                <a:ea typeface="Consolas"/>
                <a:cs typeface="Consolas"/>
                <a:sym typeface="Consolas"/>
              </a:rPr>
              <a:t>holder.textView.text</a:t>
            </a:r>
            <a:r>
              <a:rPr lang="fr-FR" sz="1200" dirty="0">
                <a:solidFill>
                  <a:schemeClr val="dk1"/>
                </a:solidFill>
                <a:latin typeface="Consolas"/>
                <a:ea typeface="Consolas"/>
                <a:cs typeface="Consolas"/>
                <a:sym typeface="Consolas"/>
              </a:rPr>
              <a:t> = </a:t>
            </a:r>
            <a:r>
              <a:rPr lang="fr-FR" sz="1200" dirty="0" err="1">
                <a:solidFill>
                  <a:srgbClr val="3F51B5"/>
                </a:solidFill>
                <a:latin typeface="Consolas"/>
                <a:ea typeface="Consolas"/>
                <a:cs typeface="Consolas"/>
                <a:sym typeface="Consolas"/>
              </a:rPr>
              <a:t>data</a:t>
            </a:r>
            <a:r>
              <a:rPr lang="fr-FR" sz="1200" dirty="0" err="1">
                <a:solidFill>
                  <a:schemeClr val="dk1"/>
                </a:solidFill>
                <a:latin typeface="Consolas"/>
                <a:ea typeface="Consolas"/>
                <a:cs typeface="Consolas"/>
                <a:sym typeface="Consolas"/>
              </a:rPr>
              <a:t>.</a:t>
            </a:r>
            <a:r>
              <a:rPr lang="fr-FR" sz="1200" dirty="0" err="1">
                <a:solidFill>
                  <a:srgbClr val="3F51B5"/>
                </a:solidFill>
                <a:latin typeface="Consolas"/>
                <a:ea typeface="Consolas"/>
                <a:cs typeface="Consolas"/>
                <a:sym typeface="Consolas"/>
              </a:rPr>
              <a:t>get</a:t>
            </a:r>
            <a:r>
              <a:rPr lang="fr-FR" sz="1200" dirty="0">
                <a:solidFill>
                  <a:schemeClr val="dk1"/>
                </a:solidFill>
                <a:latin typeface="Consolas"/>
                <a:ea typeface="Consolas"/>
                <a:cs typeface="Consolas"/>
                <a:sym typeface="Consolas"/>
              </a:rPr>
              <a:t>(position).</a:t>
            </a:r>
            <a:r>
              <a:rPr lang="fr-FR" sz="1200" dirty="0" err="1">
                <a:solidFill>
                  <a:schemeClr val="dk1"/>
                </a:solidFill>
                <a:latin typeface="Consolas"/>
                <a:ea typeface="Consolas"/>
                <a:cs typeface="Consolas"/>
                <a:sym typeface="Consolas"/>
              </a:rPr>
              <a:t>toString</a:t>
            </a:r>
            <a:r>
              <a:rPr lang="fr-FR" sz="1200" dirty="0">
                <a:solidFill>
                  <a:schemeClr val="dk1"/>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chemeClr val="dk1"/>
                </a:solidFill>
                <a:latin typeface="Consolas"/>
                <a:ea typeface="Consolas"/>
                <a:cs typeface="Consolas"/>
                <a:sym typeface="Consolas"/>
              </a:rPr>
              <a:t>}</a:t>
            </a:r>
            <a:endParaRPr lang="fr-FR" sz="1200" dirty="0">
              <a:latin typeface="Consolas"/>
              <a:ea typeface="Consolas"/>
              <a:cs typeface="Consolas"/>
              <a:sym typeface="Consolas"/>
            </a:endParaRPr>
          </a:p>
        </p:txBody>
      </p:sp>
      <p:sp>
        <p:nvSpPr>
          <p:cNvPr id="9" name="Content Placeholder 8">
            <a:extLst>
              <a:ext uri="{FF2B5EF4-FFF2-40B4-BE49-F238E27FC236}">
                <a16:creationId xmlns:a16="http://schemas.microsoft.com/office/drawing/2014/main" id="{ACDBB08A-6143-EBE2-55B4-C02F7503FF8C}"/>
              </a:ext>
            </a:extLst>
          </p:cNvPr>
          <p:cNvSpPr>
            <a:spLocks noGrp="1"/>
          </p:cNvSpPr>
          <p:nvPr>
            <p:ph sz="quarter" idx="15"/>
          </p:nvPr>
        </p:nvSpPr>
        <p:spPr/>
        <p:txBody>
          <a:bodyPr/>
          <a:lstStyle/>
          <a:p>
            <a:r>
              <a:rPr lang="fr-FR" dirty="0"/>
              <a:t>Fonctions pour </a:t>
            </a:r>
            <a:r>
              <a:rPr lang="fr-FR" dirty="0" err="1"/>
              <a:t>RecyclerViewDemo</a:t>
            </a:r>
            <a:endParaRPr lang="fr-FR" dirty="0"/>
          </a:p>
        </p:txBody>
      </p:sp>
      <p:sp>
        <p:nvSpPr>
          <p:cNvPr id="5" name="TextBox 4">
            <a:extLst>
              <a:ext uri="{FF2B5EF4-FFF2-40B4-BE49-F238E27FC236}">
                <a16:creationId xmlns:a16="http://schemas.microsoft.com/office/drawing/2014/main" id="{A2546618-DE77-8B4C-566D-6D1754E8F323}"/>
              </a:ext>
            </a:extLst>
          </p:cNvPr>
          <p:cNvSpPr txBox="1"/>
          <p:nvPr/>
        </p:nvSpPr>
        <p:spPr>
          <a:xfrm>
            <a:off x="876833" y="2089167"/>
            <a:ext cx="10432909" cy="1996509"/>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fr-FR" sz="1200" dirty="0">
                <a:solidFill>
                  <a:srgbClr val="3F51B5"/>
                </a:solidFill>
                <a:latin typeface="Consolas"/>
                <a:ea typeface="Consolas"/>
                <a:cs typeface="Consolas"/>
                <a:sym typeface="Consolas"/>
              </a:rPr>
              <a:t>class</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NumberListAdapter</a:t>
            </a:r>
            <a:r>
              <a:rPr lang="fr-FR" sz="1200" dirty="0">
                <a:solidFill>
                  <a:srgbClr val="37474F"/>
                </a:solidFill>
                <a:latin typeface="Consolas"/>
                <a:ea typeface="Consolas"/>
                <a:cs typeface="Consolas"/>
                <a:sym typeface="Consolas"/>
              </a:rPr>
              <a:t>(</a:t>
            </a:r>
            <a:r>
              <a:rPr lang="fr-FR" sz="1200" dirty="0">
                <a:solidFill>
                  <a:srgbClr val="3F51B5"/>
                </a:solidFill>
                <a:latin typeface="Consolas"/>
                <a:ea typeface="Consolas"/>
                <a:cs typeface="Consolas"/>
                <a:sym typeface="Consolas"/>
              </a:rPr>
              <a:t>var</a:t>
            </a:r>
            <a:r>
              <a:rPr lang="fr-FR" sz="1200" dirty="0">
                <a:solidFill>
                  <a:srgbClr val="37474F"/>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data</a:t>
            </a:r>
            <a:r>
              <a:rPr lang="fr-FR" sz="1200" dirty="0">
                <a:solidFill>
                  <a:srgbClr val="37474F"/>
                </a:solidFill>
                <a:latin typeface="Consolas"/>
                <a:ea typeface="Consolas"/>
                <a:cs typeface="Consolas"/>
                <a:sym typeface="Consolas"/>
              </a:rPr>
              <a:t>: List&lt;Int&gt;):</a:t>
            </a:r>
          </a:p>
          <a:p>
            <a:pPr marL="0" lvl="0" indent="0" algn="l" rtl="0">
              <a:lnSpc>
                <a:spcPct val="100000"/>
              </a:lnSpc>
              <a:spcBef>
                <a:spcPts val="100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RecyclerView.Adapter</a:t>
            </a:r>
            <a:r>
              <a:rPr lang="fr-FR" sz="1200" dirty="0">
                <a:solidFill>
                  <a:srgbClr val="37474F"/>
                </a:solidFill>
                <a:latin typeface="Consolas"/>
                <a:ea typeface="Consolas"/>
                <a:cs typeface="Consolas"/>
                <a:sym typeface="Consolas"/>
              </a:rPr>
              <a:t>&lt;</a:t>
            </a:r>
            <a:r>
              <a:rPr lang="fr-FR" sz="1200" dirty="0" err="1">
                <a:solidFill>
                  <a:srgbClr val="37474F"/>
                </a:solidFill>
                <a:latin typeface="Consolas"/>
                <a:ea typeface="Consolas"/>
                <a:cs typeface="Consolas"/>
                <a:sym typeface="Consolas"/>
              </a:rPr>
              <a:t>NumberListAdapter.IntViewHolder</a:t>
            </a:r>
            <a:r>
              <a:rPr lang="fr-FR" sz="1200" dirty="0">
                <a:solidFill>
                  <a:srgbClr val="37474F"/>
                </a:solidFill>
                <a:latin typeface="Consolas"/>
                <a:ea typeface="Consolas"/>
                <a:cs typeface="Consolas"/>
                <a:sym typeface="Consolas"/>
              </a:rPr>
              <a:t>&gt;() {</a:t>
            </a:r>
          </a:p>
          <a:p>
            <a:pPr marL="0" lvl="0" indent="0" algn="l" rtl="0">
              <a:lnSpc>
                <a:spcPct val="100000"/>
              </a:lnSpc>
              <a:spcBef>
                <a:spcPts val="100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class</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IntViewHolder</a:t>
            </a:r>
            <a:r>
              <a:rPr lang="fr-FR" sz="1200" dirty="0">
                <a:solidFill>
                  <a:srgbClr val="37474F"/>
                </a:solidFill>
                <a:latin typeface="Consolas"/>
                <a:ea typeface="Consolas"/>
                <a:cs typeface="Consolas"/>
                <a:sym typeface="Consolas"/>
              </a:rPr>
              <a:t>(</a:t>
            </a:r>
            <a:r>
              <a:rPr lang="fr-FR" sz="1200" dirty="0">
                <a:solidFill>
                  <a:srgbClr val="3F51B5"/>
                </a:solidFill>
                <a:latin typeface="Consolas"/>
                <a:ea typeface="Consolas"/>
                <a:cs typeface="Consolas"/>
                <a:sym typeface="Consolas"/>
              </a:rPr>
              <a:t>val</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row</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View</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RecyclerView.ViewHolder</a:t>
            </a:r>
            <a:r>
              <a:rPr lang="fr-FR" sz="1200" dirty="0">
                <a:solidFill>
                  <a:srgbClr val="37474F"/>
                </a:solidFill>
                <a:latin typeface="Consolas"/>
                <a:ea typeface="Consolas"/>
                <a:cs typeface="Consolas"/>
                <a:sym typeface="Consolas"/>
              </a:rPr>
              <a:t>(</a:t>
            </a:r>
            <a:r>
              <a:rPr lang="fr-FR" sz="1200" dirty="0" err="1">
                <a:solidFill>
                  <a:srgbClr val="37474F"/>
                </a:solidFill>
                <a:latin typeface="Consolas"/>
                <a:ea typeface="Consolas"/>
                <a:cs typeface="Consolas"/>
                <a:sym typeface="Consolas"/>
              </a:rPr>
              <a:t>row</a:t>
            </a:r>
            <a:r>
              <a:rPr lang="fr-FR" sz="1200" dirty="0">
                <a:solidFill>
                  <a:srgbClr val="37474F"/>
                </a:solidFill>
                <a:latin typeface="Consolas"/>
                <a:ea typeface="Consolas"/>
                <a:cs typeface="Consolas"/>
                <a:sym typeface="Consolas"/>
              </a:rPr>
              <a:t>) {</a:t>
            </a:r>
          </a:p>
          <a:p>
            <a:pPr marL="0" lvl="0" indent="0" algn="l" rtl="0">
              <a:lnSpc>
                <a:spcPct val="100000"/>
              </a:lnSpc>
              <a:spcBef>
                <a:spcPts val="100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textView</a:t>
            </a:r>
            <a:r>
              <a:rPr lang="fr-FR" sz="1200" dirty="0">
                <a:solidFill>
                  <a:srgbClr val="37474F"/>
                </a:solidFill>
                <a:latin typeface="Consolas"/>
                <a:ea typeface="Consolas"/>
                <a:cs typeface="Consolas"/>
                <a:sym typeface="Consolas"/>
              </a:rPr>
              <a:t> = </a:t>
            </a:r>
            <a:r>
              <a:rPr lang="fr-FR" sz="1200" dirty="0" err="1">
                <a:solidFill>
                  <a:srgbClr val="37474F"/>
                </a:solidFill>
                <a:latin typeface="Consolas"/>
                <a:ea typeface="Consolas"/>
                <a:cs typeface="Consolas"/>
                <a:sym typeface="Consolas"/>
              </a:rPr>
              <a:t>row.findViewById</a:t>
            </a:r>
            <a:r>
              <a:rPr lang="fr-FR" sz="1200" dirty="0">
                <a:solidFill>
                  <a:srgbClr val="37474F"/>
                </a:solidFill>
                <a:latin typeface="Consolas"/>
                <a:ea typeface="Consolas"/>
                <a:cs typeface="Consolas"/>
                <a:sym typeface="Consolas"/>
              </a:rPr>
              <a:t>&lt;</a:t>
            </a:r>
            <a:r>
              <a:rPr lang="fr-FR" sz="1200" dirty="0" err="1">
                <a:solidFill>
                  <a:srgbClr val="37474F"/>
                </a:solidFill>
                <a:latin typeface="Consolas"/>
                <a:ea typeface="Consolas"/>
                <a:cs typeface="Consolas"/>
                <a:sym typeface="Consolas"/>
              </a:rPr>
              <a:t>TextView</a:t>
            </a:r>
            <a:r>
              <a:rPr lang="fr-FR" sz="1200" dirty="0">
                <a:solidFill>
                  <a:srgbClr val="37474F"/>
                </a:solidFill>
                <a:latin typeface="Consolas"/>
                <a:ea typeface="Consolas"/>
                <a:cs typeface="Consolas"/>
                <a:sym typeface="Consolas"/>
              </a:rPr>
              <a:t>&gt;(</a:t>
            </a:r>
            <a:r>
              <a:rPr lang="fr-FR" sz="1200" dirty="0" err="1">
                <a:solidFill>
                  <a:srgbClr val="37474F"/>
                </a:solidFill>
                <a:latin typeface="Consolas"/>
                <a:ea typeface="Consolas"/>
                <a:cs typeface="Consolas"/>
                <a:sym typeface="Consolas"/>
              </a:rPr>
              <a:t>R.id.number</a:t>
            </a:r>
            <a:r>
              <a:rPr lang="fr-FR" sz="1200" dirty="0">
                <a:solidFill>
                  <a:srgbClr val="37474F"/>
                </a:solidFill>
                <a:latin typeface="Consolas"/>
                <a:ea typeface="Consolas"/>
                <a:cs typeface="Consolas"/>
                <a:sym typeface="Consolas"/>
              </a:rPr>
              <a:t>)</a:t>
            </a:r>
          </a:p>
          <a:p>
            <a:pPr marL="0" lvl="0" indent="0" algn="l" rtl="0">
              <a:lnSpc>
                <a:spcPct val="150000"/>
              </a:lnSpc>
              <a:spcBef>
                <a:spcPts val="100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p>
          <a:p>
            <a:pPr marL="0" lvl="0" indent="0" algn="l" rtl="0">
              <a:lnSpc>
                <a:spcPct val="150000"/>
              </a:lnSpc>
              <a:spcBef>
                <a:spcPts val="100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a:t>
            </a:r>
            <a:endParaRPr lang="fr-FR" sz="1200" dirty="0">
              <a:solidFill>
                <a:schemeClr val="dk1"/>
              </a:solidFill>
              <a:latin typeface="Consolas"/>
              <a:ea typeface="Consolas"/>
              <a:cs typeface="Consolas"/>
              <a:sym typeface="Consolas"/>
            </a:endParaRPr>
          </a:p>
        </p:txBody>
      </p:sp>
    </p:spTree>
    <p:extLst>
      <p:ext uri="{BB962C8B-B14F-4D97-AF65-F5344CB8AC3E}">
        <p14:creationId xmlns:p14="http://schemas.microsoft.com/office/powerpoint/2010/main" val="29701097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2743-E8EE-907B-C201-EB624947509B}"/>
              </a:ext>
            </a:extLst>
          </p:cNvPr>
          <p:cNvSpPr>
            <a:spLocks noGrp="1"/>
          </p:cNvSpPr>
          <p:nvPr>
            <p:ph type="title"/>
          </p:nvPr>
        </p:nvSpPr>
        <p:spPr/>
        <p:txBody>
          <a:bodyPr/>
          <a:lstStyle/>
          <a:p>
            <a:r>
              <a:rPr lang="fr-FR" dirty="0">
                <a:latin typeface="Calibri" panose="020F0502020204030204" pitchFamily="34" charset="0"/>
              </a:rPr>
              <a:t>Implémenter des éléments graphiques</a:t>
            </a:r>
            <a:endParaRPr lang="fr-FR" dirty="0"/>
          </a:p>
        </p:txBody>
      </p:sp>
      <p:sp>
        <p:nvSpPr>
          <p:cNvPr id="3" name="Text Placeholder 2">
            <a:extLst>
              <a:ext uri="{FF2B5EF4-FFF2-40B4-BE49-F238E27FC236}">
                <a16:creationId xmlns:a16="http://schemas.microsoft.com/office/drawing/2014/main" id="{23FEC49D-CD91-F04F-8B7B-6C19284AC426}"/>
              </a:ext>
            </a:extLst>
          </p:cNvPr>
          <p:cNvSpPr>
            <a:spLocks noGrp="1"/>
          </p:cNvSpPr>
          <p:nvPr>
            <p:ph type="body" sz="quarter" idx="11"/>
          </p:nvPr>
        </p:nvSpPr>
        <p:spPr/>
        <p:txBody>
          <a:bodyPr/>
          <a:lstStyle/>
          <a:p>
            <a:r>
              <a:rPr lang="fr-FR" sz="1600" b="1" dirty="0">
                <a:solidFill>
                  <a:srgbClr val="007842"/>
                </a:solidFill>
                <a:latin typeface="Calibri" panose="020F0502020204030204" pitchFamily="34" charset="0"/>
              </a:rPr>
              <a:t>Widgets avancés  : </a:t>
            </a:r>
            <a:r>
              <a:rPr lang="fr-FR" dirty="0"/>
              <a:t>Démo </a:t>
            </a:r>
            <a:r>
              <a:rPr lang="fr-FR" dirty="0" err="1"/>
              <a:t>RecyclerView</a:t>
            </a:r>
            <a:r>
              <a:rPr lang="fr-FR" dirty="0"/>
              <a:t> avec </a:t>
            </a:r>
            <a:r>
              <a:rPr lang="fr-FR" dirty="0" err="1"/>
              <a:t>Kotlin</a:t>
            </a:r>
            <a:endParaRPr lang="fr-FR" dirty="0"/>
          </a:p>
        </p:txBody>
      </p:sp>
      <p:sp>
        <p:nvSpPr>
          <p:cNvPr id="4" name="Content Placeholder 3">
            <a:extLst>
              <a:ext uri="{FF2B5EF4-FFF2-40B4-BE49-F238E27FC236}">
                <a16:creationId xmlns:a16="http://schemas.microsoft.com/office/drawing/2014/main" id="{8206AA55-983F-4BA5-D29A-9FA84CFAACBA}"/>
              </a:ext>
            </a:extLst>
          </p:cNvPr>
          <p:cNvSpPr>
            <a:spLocks noGrp="1"/>
          </p:cNvSpPr>
          <p:nvPr>
            <p:ph sz="quarter" idx="13"/>
          </p:nvPr>
        </p:nvSpPr>
        <p:spPr/>
        <p:txBody>
          <a:bodyPr/>
          <a:lstStyle/>
          <a:p>
            <a:r>
              <a:rPr lang="fr-FR" dirty="0"/>
              <a:t>Dans MainActivity.tk définir l'adaptateur sur le </a:t>
            </a:r>
            <a:r>
              <a:rPr lang="fr-FR" dirty="0" err="1"/>
              <a:t>RecyclerView</a:t>
            </a:r>
            <a:endParaRPr lang="fr-FR" dirty="0"/>
          </a:p>
        </p:txBody>
      </p:sp>
      <p:sp>
        <p:nvSpPr>
          <p:cNvPr id="6" name="Content Placeholder 5">
            <a:extLst>
              <a:ext uri="{FF2B5EF4-FFF2-40B4-BE49-F238E27FC236}">
                <a16:creationId xmlns:a16="http://schemas.microsoft.com/office/drawing/2014/main" id="{B9419CE4-5AF0-CA4B-3DBF-7FB04AB28217}"/>
              </a:ext>
            </a:extLst>
          </p:cNvPr>
          <p:cNvSpPr>
            <a:spLocks noGrp="1"/>
          </p:cNvSpPr>
          <p:nvPr>
            <p:ph sz="quarter" idx="14"/>
          </p:nvPr>
        </p:nvSpPr>
        <p:spPr/>
        <p:txBody>
          <a:bodyPr/>
          <a:lstStyle/>
          <a:p>
            <a:pPr marL="0" lvl="0" indent="0" algn="l" rtl="0">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800" dirty="0">
                <a:solidFill>
                  <a:srgbClr val="3F51B5"/>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800" dirty="0">
                <a:latin typeface="Consolas"/>
                <a:ea typeface="Consolas"/>
                <a:cs typeface="Consolas"/>
                <a:sym typeface="Consolas"/>
              </a:rPr>
              <a:t> </a:t>
            </a:r>
            <a:r>
              <a:rPr lang="fr-FR" sz="1200" dirty="0" err="1">
                <a:latin typeface="Consolas"/>
                <a:ea typeface="Consolas"/>
                <a:cs typeface="Consolas"/>
                <a:sym typeface="Consolas"/>
              </a:rPr>
              <a:t>onCreateViewHolder</a:t>
            </a:r>
            <a:r>
              <a:rPr lang="fr-FR" sz="1200" dirty="0">
                <a:latin typeface="Consolas"/>
                <a:ea typeface="Consolas"/>
                <a:cs typeface="Consolas"/>
                <a:sym typeface="Consolas"/>
              </a:rPr>
              <a:t>(parent:</a:t>
            </a:r>
            <a:r>
              <a:rPr lang="fr-FR" sz="800" dirty="0">
                <a:latin typeface="Consolas"/>
                <a:ea typeface="Consolas"/>
                <a:cs typeface="Consolas"/>
                <a:sym typeface="Consolas"/>
              </a:rPr>
              <a:t> </a:t>
            </a:r>
            <a:r>
              <a:rPr lang="fr-FR" sz="1200" dirty="0" err="1">
                <a:latin typeface="Consolas"/>
                <a:ea typeface="Consolas"/>
                <a:cs typeface="Consolas"/>
                <a:sym typeface="Consolas"/>
              </a:rPr>
              <a:t>ViewGroup</a:t>
            </a:r>
            <a:r>
              <a:rPr lang="fr-FR" sz="1200" dirty="0">
                <a:latin typeface="Consolas"/>
                <a:ea typeface="Consolas"/>
                <a:cs typeface="Consolas"/>
                <a:sym typeface="Consolas"/>
              </a:rPr>
              <a:t>,</a:t>
            </a:r>
            <a:r>
              <a:rPr lang="fr-FR" sz="800" dirty="0">
                <a:latin typeface="Consolas"/>
                <a:ea typeface="Consolas"/>
                <a:cs typeface="Consolas"/>
                <a:sym typeface="Consolas"/>
              </a:rPr>
              <a:t> </a:t>
            </a:r>
            <a:r>
              <a:rPr lang="fr-FR" sz="1200" dirty="0" err="1">
                <a:latin typeface="Consolas"/>
                <a:ea typeface="Consolas"/>
                <a:cs typeface="Consolas"/>
                <a:sym typeface="Consolas"/>
              </a:rPr>
              <a:t>viewType</a:t>
            </a:r>
            <a:r>
              <a:rPr lang="fr-FR" sz="1200" dirty="0">
                <a:latin typeface="Consolas"/>
                <a:ea typeface="Consolas"/>
                <a:cs typeface="Consolas"/>
                <a:sym typeface="Consolas"/>
              </a:rPr>
              <a:t>:</a:t>
            </a:r>
            <a:r>
              <a:rPr lang="fr-FR" sz="800" dirty="0">
                <a:latin typeface="Consolas"/>
                <a:ea typeface="Consolas"/>
                <a:cs typeface="Consolas"/>
                <a:sym typeface="Consolas"/>
              </a:rPr>
              <a:t> </a:t>
            </a:r>
            <a:r>
              <a:rPr lang="fr-FR" sz="1200" dirty="0">
                <a:latin typeface="Consolas"/>
                <a:ea typeface="Consolas"/>
                <a:cs typeface="Consolas"/>
                <a:sym typeface="Consolas"/>
              </a:rPr>
              <a:t>Int):</a:t>
            </a:r>
            <a:r>
              <a:rPr lang="fr-FR" sz="800" dirty="0">
                <a:latin typeface="Consolas"/>
                <a:ea typeface="Consolas"/>
                <a:cs typeface="Consolas"/>
                <a:sym typeface="Consolas"/>
              </a:rPr>
              <a:t> </a:t>
            </a:r>
            <a:r>
              <a:rPr lang="fr-FR" sz="1200" dirty="0" err="1">
                <a:latin typeface="Consolas"/>
                <a:ea typeface="Consolas"/>
                <a:cs typeface="Consolas"/>
                <a:sym typeface="Consolas"/>
              </a:rPr>
              <a:t>IntViewHolder</a:t>
            </a:r>
            <a:r>
              <a:rPr lang="fr-FR" sz="1200" dirty="0">
                <a:latin typeface="Consolas"/>
                <a:ea typeface="Consolas"/>
                <a:cs typeface="Consolas"/>
                <a:sym typeface="Consolas"/>
              </a:rPr>
              <a:t>{</a:t>
            </a:r>
            <a:br>
              <a:rPr lang="fr-FR" sz="1200" dirty="0">
                <a:latin typeface="Consolas"/>
                <a:ea typeface="Consolas"/>
                <a:cs typeface="Consolas"/>
                <a:sym typeface="Consolas"/>
              </a:rPr>
            </a:b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000" dirty="0">
                <a:latin typeface="Consolas"/>
                <a:ea typeface="Consolas"/>
                <a:cs typeface="Consolas"/>
                <a:sym typeface="Consolas"/>
              </a:rPr>
              <a:t> </a:t>
            </a:r>
            <a:r>
              <a:rPr lang="fr-FR" sz="1200" dirty="0" err="1">
                <a:latin typeface="Consolas"/>
                <a:ea typeface="Consolas"/>
                <a:cs typeface="Consolas"/>
                <a:sym typeface="Consolas"/>
              </a:rPr>
              <a:t>layout</a:t>
            </a:r>
            <a:r>
              <a:rPr lang="fr-FR" sz="1000" dirty="0">
                <a:latin typeface="Consolas"/>
                <a:ea typeface="Consolas"/>
                <a:cs typeface="Consolas"/>
                <a:sym typeface="Consolas"/>
              </a:rPr>
              <a:t> </a:t>
            </a:r>
            <a:r>
              <a:rPr lang="fr-FR" sz="1200" dirty="0">
                <a:latin typeface="Consolas"/>
                <a:ea typeface="Consolas"/>
                <a:cs typeface="Consolas"/>
                <a:sym typeface="Consolas"/>
              </a:rPr>
              <a:t>=</a:t>
            </a:r>
            <a:r>
              <a:rPr lang="fr-FR" sz="1000" dirty="0">
                <a:latin typeface="Consolas"/>
                <a:ea typeface="Consolas"/>
                <a:cs typeface="Consolas"/>
                <a:sym typeface="Consolas"/>
              </a:rPr>
              <a:t> </a:t>
            </a:r>
            <a:r>
              <a:rPr lang="fr-FR" sz="1200" dirty="0" err="1">
                <a:latin typeface="Consolas"/>
                <a:ea typeface="Consolas"/>
                <a:cs typeface="Consolas"/>
                <a:sym typeface="Consolas"/>
              </a:rPr>
              <a:t>LayoutInflater.from</a:t>
            </a:r>
            <a:r>
              <a:rPr lang="fr-FR" sz="1200" dirty="0">
                <a:latin typeface="Consolas"/>
                <a:ea typeface="Consolas"/>
                <a:cs typeface="Consolas"/>
                <a:sym typeface="Consolas"/>
              </a:rPr>
              <a:t>(</a:t>
            </a:r>
            <a:r>
              <a:rPr lang="fr-FR" sz="1200" dirty="0" err="1">
                <a:latin typeface="Consolas"/>
                <a:ea typeface="Consolas"/>
                <a:cs typeface="Consolas"/>
                <a:sym typeface="Consolas"/>
              </a:rPr>
              <a:t>parent.context</a:t>
            </a:r>
            <a:r>
              <a:rPr lang="fr-FR" sz="1200" dirty="0">
                <a:latin typeface="Consolas"/>
                <a:ea typeface="Consolas"/>
                <a:cs typeface="Consolas"/>
                <a:sym typeface="Consolas"/>
              </a:rPr>
              <a:t>).</a:t>
            </a:r>
            <a:r>
              <a:rPr lang="fr-FR" sz="1200" dirty="0" err="1">
                <a:latin typeface="Consolas"/>
                <a:ea typeface="Consolas"/>
                <a:cs typeface="Consolas"/>
                <a:sym typeface="Consolas"/>
              </a:rPr>
              <a:t>inflate</a:t>
            </a:r>
            <a:r>
              <a:rPr lang="fr-FR" sz="1200" dirty="0">
                <a:latin typeface="Consolas"/>
                <a:ea typeface="Consolas"/>
                <a:cs typeface="Consolas"/>
                <a:sym typeface="Consolas"/>
              </a:rPr>
              <a:t>(</a:t>
            </a:r>
            <a:r>
              <a:rPr lang="fr-FR" sz="1200" dirty="0" err="1">
                <a:latin typeface="Consolas"/>
                <a:ea typeface="Consolas"/>
                <a:cs typeface="Consolas"/>
                <a:sym typeface="Consolas"/>
              </a:rPr>
              <a:t>R.layout.item_view</a:t>
            </a:r>
            <a:r>
              <a:rPr lang="fr-FR" sz="1200" dirty="0">
                <a:latin typeface="Consolas"/>
                <a:ea typeface="Consolas"/>
                <a:cs typeface="Consolas"/>
                <a:sym typeface="Consolas"/>
              </a:rPr>
              <a:t>,</a:t>
            </a:r>
            <a:br>
              <a:rPr lang="fr-FR" sz="1200" dirty="0">
                <a:latin typeface="Consolas"/>
                <a:ea typeface="Consolas"/>
                <a:cs typeface="Consolas"/>
                <a:sym typeface="Consolas"/>
              </a:rPr>
            </a:br>
            <a:r>
              <a:rPr lang="fr-FR" sz="1200" dirty="0">
                <a:latin typeface="Consolas"/>
                <a:ea typeface="Consolas"/>
                <a:cs typeface="Consolas"/>
                <a:sym typeface="Consolas"/>
              </a:rPr>
              <a:t>         parent, </a:t>
            </a:r>
            <a:r>
              <a:rPr lang="fr-FR" sz="1200" dirty="0">
                <a:solidFill>
                  <a:srgbClr val="3F51B5"/>
                </a:solidFill>
                <a:latin typeface="Consolas"/>
                <a:ea typeface="Consolas"/>
                <a:cs typeface="Consolas"/>
                <a:sym typeface="Consolas"/>
              </a:rPr>
              <a:t>false</a:t>
            </a: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latin typeface="Consolas"/>
                <a:ea typeface="Consolas"/>
                <a:cs typeface="Consolas"/>
                <a:sym typeface="Consolas"/>
              </a:rPr>
              <a:t> </a:t>
            </a:r>
            <a:r>
              <a:rPr lang="fr-FR" sz="1200" dirty="0" err="1">
                <a:latin typeface="Consolas"/>
                <a:ea typeface="Consolas"/>
                <a:cs typeface="Consolas"/>
                <a:sym typeface="Consolas"/>
              </a:rPr>
              <a:t>holder</a:t>
            </a:r>
            <a:r>
              <a:rPr lang="fr-FR" sz="1200" dirty="0">
                <a:latin typeface="Consolas"/>
                <a:ea typeface="Consolas"/>
                <a:cs typeface="Consolas"/>
                <a:sym typeface="Consolas"/>
              </a:rPr>
              <a:t> = </a:t>
            </a:r>
            <a:r>
              <a:rPr lang="fr-FR" sz="1200" dirty="0" err="1">
                <a:latin typeface="Consolas"/>
                <a:ea typeface="Consolas"/>
                <a:cs typeface="Consolas"/>
                <a:sym typeface="Consolas"/>
              </a:rPr>
              <a:t>IntViewHolder</a:t>
            </a:r>
            <a:r>
              <a:rPr lang="fr-FR" sz="1200" dirty="0">
                <a:latin typeface="Consolas"/>
                <a:ea typeface="Consolas"/>
                <a:cs typeface="Consolas"/>
                <a:sym typeface="Consolas"/>
              </a:rPr>
              <a:t>(</a:t>
            </a:r>
            <a:r>
              <a:rPr lang="fr-FR" sz="1200" dirty="0" err="1">
                <a:latin typeface="Consolas"/>
                <a:ea typeface="Consolas"/>
                <a:cs typeface="Consolas"/>
                <a:sym typeface="Consolas"/>
              </a:rPr>
              <a:t>layout</a:t>
            </a: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err="1">
                <a:latin typeface="Consolas"/>
                <a:ea typeface="Consolas"/>
                <a:cs typeface="Consolas"/>
                <a:sym typeface="Consolas"/>
              </a:rPr>
              <a:t>holder.row.setOnClickListener</a:t>
            </a:r>
            <a:r>
              <a:rPr lang="fr-FR" sz="1200" dirty="0">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C53929"/>
                </a:solidFill>
                <a:latin typeface="Consolas"/>
                <a:ea typeface="Consolas"/>
                <a:cs typeface="Consolas"/>
                <a:sym typeface="Consolas"/>
              </a:rPr>
              <a:t>// Do </a:t>
            </a:r>
            <a:r>
              <a:rPr lang="fr-FR" sz="1200" dirty="0" err="1">
                <a:solidFill>
                  <a:srgbClr val="C53929"/>
                </a:solidFill>
                <a:latin typeface="Consolas"/>
                <a:ea typeface="Consolas"/>
                <a:cs typeface="Consolas"/>
                <a:sym typeface="Consolas"/>
              </a:rPr>
              <a:t>something</a:t>
            </a:r>
            <a:r>
              <a:rPr lang="fr-FR" sz="1200" dirty="0">
                <a:solidFill>
                  <a:srgbClr val="C53929"/>
                </a:solidFill>
                <a:latin typeface="Consolas"/>
                <a:ea typeface="Consolas"/>
                <a:cs typeface="Consolas"/>
                <a:sym typeface="Consolas"/>
              </a:rPr>
              <a:t> on click</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    </a:t>
            </a:r>
            <a:r>
              <a:rPr lang="fr-FR" sz="1200" dirty="0">
                <a:solidFill>
                  <a:srgbClr val="3F51B5"/>
                </a:solidFill>
                <a:latin typeface="Consolas"/>
                <a:ea typeface="Consolas"/>
                <a:cs typeface="Consolas"/>
                <a:sym typeface="Consolas"/>
              </a:rPr>
              <a:t>return</a:t>
            </a:r>
            <a:r>
              <a:rPr lang="fr-FR" sz="1200" dirty="0">
                <a:latin typeface="Consolas"/>
                <a:ea typeface="Consolas"/>
                <a:cs typeface="Consolas"/>
                <a:sym typeface="Consolas"/>
              </a:rPr>
              <a:t> </a:t>
            </a:r>
            <a:r>
              <a:rPr lang="fr-FR" sz="1200" dirty="0" err="1">
                <a:latin typeface="Consolas"/>
                <a:ea typeface="Consolas"/>
                <a:cs typeface="Consolas"/>
                <a:sym typeface="Consolas"/>
              </a:rPr>
              <a:t>holder</a:t>
            </a:r>
            <a:endParaRPr lang="fr-FR" sz="12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r>
              <a:rPr lang="fr-FR" sz="1200" dirty="0">
                <a:latin typeface="Consolas"/>
                <a:ea typeface="Consolas"/>
                <a:cs typeface="Consolas"/>
                <a:sym typeface="Consolas"/>
              </a:rPr>
              <a:t>}</a:t>
            </a:r>
          </a:p>
          <a:p>
            <a:pPr marL="0" lvl="0" indent="0" algn="l" rtl="0">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pPr marL="0" lvl="0" indent="0" algn="l" rtl="0">
              <a:spcBef>
                <a:spcPts val="0"/>
              </a:spcBef>
              <a:spcAft>
                <a:spcPts val="0"/>
              </a:spcAft>
              <a:buNone/>
            </a:pPr>
            <a:endParaRPr lang="fr-FR" sz="1200" dirty="0">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endParaRPr lang="fr-FR" sz="1200" dirty="0">
              <a:latin typeface="Consolas"/>
              <a:ea typeface="Consolas"/>
              <a:cs typeface="Consolas"/>
              <a:sym typeface="Consolas"/>
            </a:endParaRPr>
          </a:p>
          <a:p>
            <a:endParaRPr lang="fr-FR" dirty="0"/>
          </a:p>
        </p:txBody>
      </p:sp>
      <p:sp>
        <p:nvSpPr>
          <p:cNvPr id="7" name="Content Placeholder 6">
            <a:extLst>
              <a:ext uri="{FF2B5EF4-FFF2-40B4-BE49-F238E27FC236}">
                <a16:creationId xmlns:a16="http://schemas.microsoft.com/office/drawing/2014/main" id="{BB8B0DBD-4FB4-43B4-8AF1-0851BCCC4F91}"/>
              </a:ext>
            </a:extLst>
          </p:cNvPr>
          <p:cNvSpPr>
            <a:spLocks noGrp="1"/>
          </p:cNvSpPr>
          <p:nvPr>
            <p:ph sz="quarter" idx="15"/>
          </p:nvPr>
        </p:nvSpPr>
        <p:spPr/>
        <p:txBody>
          <a:bodyPr/>
          <a:lstStyle/>
          <a:p>
            <a:r>
              <a:rPr lang="fr-FR" dirty="0"/>
              <a:t>Dans </a:t>
            </a:r>
            <a:r>
              <a:rPr lang="en" dirty="0">
                <a:sym typeface="Courier New"/>
              </a:rPr>
              <a:t>NumberListAdapter.kt </a:t>
            </a:r>
            <a:r>
              <a:rPr lang="fr-FR" dirty="0"/>
              <a:t>Rendre les éléments de la liste cliquables</a:t>
            </a:r>
          </a:p>
        </p:txBody>
      </p:sp>
      <p:sp>
        <p:nvSpPr>
          <p:cNvPr id="5" name="TextBox 4">
            <a:extLst>
              <a:ext uri="{FF2B5EF4-FFF2-40B4-BE49-F238E27FC236}">
                <a16:creationId xmlns:a16="http://schemas.microsoft.com/office/drawing/2014/main" id="{A2546618-DE77-8B4C-566D-6D1754E8F323}"/>
              </a:ext>
            </a:extLst>
          </p:cNvPr>
          <p:cNvSpPr txBox="1"/>
          <p:nvPr/>
        </p:nvSpPr>
        <p:spPr>
          <a:xfrm>
            <a:off x="876833" y="2089167"/>
            <a:ext cx="10432909" cy="1816972"/>
          </a:xfrm>
          <a:prstGeom prst="rect">
            <a:avLst/>
          </a:prstGeom>
          <a:noFill/>
        </p:spPr>
        <p:txBody>
          <a:bodyPr wrap="square">
            <a:spAutoFit/>
          </a:bodyPr>
          <a:lstStyle/>
          <a:p>
            <a:pPr marL="0" lvl="0" indent="0" algn="l" rtl="0">
              <a:lnSpc>
                <a:spcPct val="100000"/>
              </a:lnSpc>
              <a:spcBef>
                <a:spcPts val="0"/>
              </a:spcBef>
              <a:spcAft>
                <a:spcPts val="0"/>
              </a:spcAft>
              <a:buClr>
                <a:schemeClr val="dk1"/>
              </a:buClr>
              <a:buSzPts val="1100"/>
              <a:buFont typeface="Arial"/>
              <a:buNone/>
            </a:pPr>
            <a:r>
              <a:rPr lang="fr-FR" sz="1200" dirty="0" err="1">
                <a:solidFill>
                  <a:srgbClr val="3F51B5"/>
                </a:solidFill>
                <a:latin typeface="Consolas"/>
                <a:ea typeface="Consolas"/>
                <a:cs typeface="Consolas"/>
                <a:sym typeface="Consolas"/>
              </a:rPr>
              <a:t>override</a:t>
            </a:r>
            <a:r>
              <a:rPr lang="fr-FR" sz="1200" dirty="0">
                <a:solidFill>
                  <a:srgbClr val="37474F"/>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fun</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onCreate</a:t>
            </a:r>
            <a:r>
              <a:rPr lang="fr-FR" sz="1200" dirty="0">
                <a:solidFill>
                  <a:srgbClr val="37474F"/>
                </a:solidFill>
                <a:latin typeface="Consolas"/>
                <a:ea typeface="Consolas"/>
                <a:cs typeface="Consolas"/>
                <a:sym typeface="Consolas"/>
              </a:rPr>
              <a:t>(</a:t>
            </a:r>
            <a:r>
              <a:rPr lang="fr-FR" sz="1200" dirty="0" err="1">
                <a:solidFill>
                  <a:srgbClr val="37474F"/>
                </a:solidFill>
                <a:latin typeface="Consolas"/>
                <a:ea typeface="Consolas"/>
                <a:cs typeface="Consolas"/>
                <a:sym typeface="Consolas"/>
              </a:rPr>
              <a:t>savedInstanceState</a:t>
            </a:r>
            <a:r>
              <a:rPr lang="fr-FR" sz="1200" dirty="0">
                <a:solidFill>
                  <a:srgbClr val="37474F"/>
                </a:solidFill>
                <a:latin typeface="Consolas"/>
                <a:ea typeface="Consolas"/>
                <a:cs typeface="Consolas"/>
                <a:sym typeface="Consolas"/>
              </a:rPr>
              <a:t>: Bundle?) {</a:t>
            </a:r>
          </a:p>
          <a:p>
            <a:pPr marL="0"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F51B5"/>
                </a:solidFill>
                <a:latin typeface="Consolas"/>
                <a:ea typeface="Consolas"/>
                <a:cs typeface="Consolas"/>
                <a:sym typeface="Consolas"/>
              </a:rPr>
              <a:t>super</a:t>
            </a:r>
            <a:r>
              <a:rPr lang="fr-FR" sz="1200" dirty="0" err="1">
                <a:solidFill>
                  <a:srgbClr val="37474F"/>
                </a:solidFill>
                <a:latin typeface="Consolas"/>
                <a:ea typeface="Consolas"/>
                <a:cs typeface="Consolas"/>
                <a:sym typeface="Consolas"/>
              </a:rPr>
              <a:t>.onCreate</a:t>
            </a:r>
            <a:r>
              <a:rPr lang="fr-FR" sz="1200" dirty="0">
                <a:solidFill>
                  <a:srgbClr val="37474F"/>
                </a:solidFill>
                <a:latin typeface="Consolas"/>
                <a:ea typeface="Consolas"/>
                <a:cs typeface="Consolas"/>
                <a:sym typeface="Consolas"/>
              </a:rPr>
              <a:t>(</a:t>
            </a:r>
            <a:r>
              <a:rPr lang="fr-FR" sz="1200" dirty="0" err="1">
                <a:solidFill>
                  <a:srgbClr val="37474F"/>
                </a:solidFill>
                <a:latin typeface="Consolas"/>
                <a:ea typeface="Consolas"/>
                <a:cs typeface="Consolas"/>
                <a:sym typeface="Consolas"/>
              </a:rPr>
              <a:t>savedInstanceState</a:t>
            </a:r>
            <a:r>
              <a:rPr lang="fr-FR" sz="1200" dirty="0">
                <a:solidFill>
                  <a:srgbClr val="37474F"/>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setContentView</a:t>
            </a:r>
            <a:r>
              <a:rPr lang="fr-FR" sz="1200" dirty="0">
                <a:solidFill>
                  <a:srgbClr val="37474F"/>
                </a:solidFill>
                <a:latin typeface="Consolas"/>
                <a:ea typeface="Consolas"/>
                <a:cs typeface="Consolas"/>
                <a:sym typeface="Consolas"/>
              </a:rPr>
              <a:t>(</a:t>
            </a:r>
            <a:r>
              <a:rPr lang="fr-FR" sz="1200" dirty="0" err="1">
                <a:solidFill>
                  <a:srgbClr val="37474F"/>
                </a:solidFill>
                <a:latin typeface="Consolas"/>
                <a:ea typeface="Consolas"/>
                <a:cs typeface="Consolas"/>
                <a:sym typeface="Consolas"/>
              </a:rPr>
              <a:t>R.layout.activity_main</a:t>
            </a:r>
            <a:r>
              <a:rPr lang="fr-FR" sz="1200" dirty="0">
                <a:solidFill>
                  <a:srgbClr val="37474F"/>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endParaRPr lang="fr-FR" sz="1200" dirty="0">
              <a:solidFill>
                <a:srgbClr val="37474F"/>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a:solidFill>
                  <a:srgbClr val="3F51B5"/>
                </a:solidFill>
                <a:latin typeface="Consolas"/>
                <a:ea typeface="Consolas"/>
                <a:cs typeface="Consolas"/>
                <a:sym typeface="Consolas"/>
              </a:rPr>
              <a:t>val</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rv</a:t>
            </a: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RecyclerView</a:t>
            </a:r>
            <a:r>
              <a:rPr lang="fr-FR" sz="1200" dirty="0">
                <a:solidFill>
                  <a:srgbClr val="37474F"/>
                </a:solidFill>
                <a:latin typeface="Consolas"/>
                <a:ea typeface="Consolas"/>
                <a:cs typeface="Consolas"/>
                <a:sym typeface="Consolas"/>
              </a:rPr>
              <a:t> = </a:t>
            </a:r>
            <a:r>
              <a:rPr lang="fr-FR" sz="1200" dirty="0" err="1">
                <a:solidFill>
                  <a:srgbClr val="37474F"/>
                </a:solidFill>
                <a:latin typeface="Consolas"/>
                <a:ea typeface="Consolas"/>
                <a:cs typeface="Consolas"/>
                <a:sym typeface="Consolas"/>
              </a:rPr>
              <a:t>findViewById</a:t>
            </a:r>
            <a:r>
              <a:rPr lang="fr-FR" sz="1200" dirty="0">
                <a:solidFill>
                  <a:srgbClr val="37474F"/>
                </a:solidFill>
                <a:latin typeface="Consolas"/>
                <a:ea typeface="Consolas"/>
                <a:cs typeface="Consolas"/>
                <a:sym typeface="Consolas"/>
              </a:rPr>
              <a:t>(</a:t>
            </a:r>
            <a:r>
              <a:rPr lang="fr-FR" sz="1200" dirty="0" err="1">
                <a:solidFill>
                  <a:srgbClr val="37474F"/>
                </a:solidFill>
                <a:latin typeface="Consolas"/>
                <a:ea typeface="Consolas"/>
                <a:cs typeface="Consolas"/>
                <a:sym typeface="Consolas"/>
              </a:rPr>
              <a:t>R.id.rv</a:t>
            </a:r>
            <a:r>
              <a:rPr lang="fr-FR" sz="1200" dirty="0">
                <a:solidFill>
                  <a:srgbClr val="37474F"/>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dirty="0" err="1">
                <a:solidFill>
                  <a:srgbClr val="37474F"/>
                </a:solidFill>
                <a:latin typeface="Consolas"/>
                <a:ea typeface="Consolas"/>
                <a:cs typeface="Consolas"/>
                <a:sym typeface="Consolas"/>
              </a:rPr>
              <a:t>rv.layoutManager</a:t>
            </a:r>
            <a:r>
              <a:rPr lang="fr-FR" sz="1200" dirty="0">
                <a:solidFill>
                  <a:srgbClr val="37474F"/>
                </a:solidFill>
                <a:latin typeface="Consolas"/>
                <a:ea typeface="Consolas"/>
                <a:cs typeface="Consolas"/>
                <a:sym typeface="Consolas"/>
              </a:rPr>
              <a:t> = </a:t>
            </a:r>
            <a:r>
              <a:rPr lang="fr-FR" sz="1200" dirty="0" err="1">
                <a:solidFill>
                  <a:srgbClr val="37474F"/>
                </a:solidFill>
                <a:latin typeface="Consolas"/>
                <a:ea typeface="Consolas"/>
                <a:cs typeface="Consolas"/>
                <a:sym typeface="Consolas"/>
              </a:rPr>
              <a:t>LinearLayoutManager</a:t>
            </a:r>
            <a:r>
              <a:rPr lang="fr-FR" sz="1200" dirty="0">
                <a:solidFill>
                  <a:srgbClr val="37474F"/>
                </a:solidFill>
                <a:latin typeface="Consolas"/>
                <a:ea typeface="Consolas"/>
                <a:cs typeface="Consolas"/>
                <a:sym typeface="Consolas"/>
              </a:rPr>
              <a:t>(</a:t>
            </a:r>
            <a:r>
              <a:rPr lang="fr-FR" sz="1200" dirty="0" err="1">
                <a:solidFill>
                  <a:srgbClr val="3F51B5"/>
                </a:solidFill>
                <a:latin typeface="Consolas"/>
                <a:ea typeface="Consolas"/>
                <a:cs typeface="Consolas"/>
                <a:sym typeface="Consolas"/>
              </a:rPr>
              <a:t>this</a:t>
            </a:r>
            <a:r>
              <a:rPr lang="fr-FR" sz="1200" dirty="0">
                <a:solidFill>
                  <a:srgbClr val="37474F"/>
                </a:solidFill>
                <a:latin typeface="Consolas"/>
                <a:ea typeface="Consolas"/>
                <a:cs typeface="Consolas"/>
                <a:sym typeface="Consolas"/>
              </a:rPr>
              <a:t>)</a:t>
            </a:r>
          </a:p>
          <a:p>
            <a:pPr marL="0" lvl="0" indent="0" algn="l" rtl="0">
              <a:lnSpc>
                <a:spcPct val="100000"/>
              </a:lnSpc>
              <a:spcBef>
                <a:spcPts val="0"/>
              </a:spcBef>
              <a:spcAft>
                <a:spcPts val="0"/>
              </a:spcAft>
              <a:buClr>
                <a:schemeClr val="dk1"/>
              </a:buClr>
              <a:buSzPts val="1100"/>
              <a:buFont typeface="Arial"/>
              <a:buNone/>
            </a:pPr>
            <a:endParaRPr lang="fr-FR" sz="1200" dirty="0">
              <a:solidFill>
                <a:srgbClr val="37474F"/>
              </a:solidFill>
              <a:latin typeface="Consolas"/>
              <a:ea typeface="Consolas"/>
              <a:cs typeface="Consolas"/>
              <a:sym typeface="Consolas"/>
            </a:endParaRPr>
          </a:p>
          <a:p>
            <a:pPr marL="0" lvl="0" indent="0" algn="l" rtl="0">
              <a:lnSpc>
                <a:spcPct val="10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   </a:t>
            </a:r>
            <a:r>
              <a:rPr lang="fr-FR" sz="1200" b="1" dirty="0" err="1">
                <a:solidFill>
                  <a:srgbClr val="37474F"/>
                </a:solidFill>
                <a:latin typeface="Consolas"/>
                <a:ea typeface="Consolas"/>
                <a:cs typeface="Consolas"/>
                <a:sym typeface="Consolas"/>
              </a:rPr>
              <a:t>rv.adapter</a:t>
            </a:r>
            <a:r>
              <a:rPr lang="fr-FR" sz="1200" b="1" dirty="0">
                <a:solidFill>
                  <a:srgbClr val="37474F"/>
                </a:solidFill>
                <a:latin typeface="Consolas"/>
                <a:ea typeface="Consolas"/>
                <a:cs typeface="Consolas"/>
                <a:sym typeface="Consolas"/>
              </a:rPr>
              <a:t> = </a:t>
            </a:r>
            <a:r>
              <a:rPr lang="fr-FR" sz="1200" b="1" dirty="0" err="1">
                <a:solidFill>
                  <a:srgbClr val="37474F"/>
                </a:solidFill>
                <a:latin typeface="Consolas"/>
                <a:ea typeface="Consolas"/>
                <a:cs typeface="Consolas"/>
                <a:sym typeface="Consolas"/>
              </a:rPr>
              <a:t>NumberListAdapter</a:t>
            </a:r>
            <a:r>
              <a:rPr lang="fr-FR" sz="1200" b="1" dirty="0">
                <a:solidFill>
                  <a:srgbClr val="37474F"/>
                </a:solidFill>
                <a:latin typeface="Consolas"/>
                <a:ea typeface="Consolas"/>
                <a:cs typeface="Consolas"/>
                <a:sym typeface="Consolas"/>
              </a:rPr>
              <a:t>(</a:t>
            </a:r>
            <a:r>
              <a:rPr lang="fr-FR" sz="1200" b="1" dirty="0" err="1">
                <a:solidFill>
                  <a:srgbClr val="37474F"/>
                </a:solidFill>
                <a:latin typeface="Consolas"/>
                <a:ea typeface="Consolas"/>
                <a:cs typeface="Consolas"/>
                <a:sym typeface="Consolas"/>
              </a:rPr>
              <a:t>IntRange</a:t>
            </a:r>
            <a:r>
              <a:rPr lang="fr-FR" sz="1200" b="1" dirty="0">
                <a:solidFill>
                  <a:srgbClr val="37474F"/>
                </a:solidFill>
                <a:latin typeface="Consolas"/>
                <a:ea typeface="Consolas"/>
                <a:cs typeface="Consolas"/>
                <a:sym typeface="Consolas"/>
              </a:rPr>
              <a:t>(</a:t>
            </a:r>
            <a:r>
              <a:rPr lang="fr-FR" sz="1200" b="1" dirty="0">
                <a:solidFill>
                  <a:srgbClr val="C53929"/>
                </a:solidFill>
                <a:latin typeface="Consolas"/>
                <a:ea typeface="Consolas"/>
                <a:cs typeface="Consolas"/>
                <a:sym typeface="Consolas"/>
              </a:rPr>
              <a:t>0</a:t>
            </a:r>
            <a:r>
              <a:rPr lang="fr-FR" sz="1200" b="1" dirty="0">
                <a:solidFill>
                  <a:srgbClr val="37474F"/>
                </a:solidFill>
                <a:latin typeface="Consolas"/>
                <a:ea typeface="Consolas"/>
                <a:cs typeface="Consolas"/>
                <a:sym typeface="Consolas"/>
              </a:rPr>
              <a:t>,</a:t>
            </a:r>
            <a:r>
              <a:rPr lang="fr-FR" sz="1200" b="1" dirty="0">
                <a:solidFill>
                  <a:srgbClr val="C53929"/>
                </a:solidFill>
                <a:latin typeface="Consolas"/>
                <a:ea typeface="Consolas"/>
                <a:cs typeface="Consolas"/>
                <a:sym typeface="Consolas"/>
              </a:rPr>
              <a:t>100</a:t>
            </a:r>
            <a:r>
              <a:rPr lang="fr-FR" sz="1200" b="1" dirty="0">
                <a:solidFill>
                  <a:srgbClr val="37474F"/>
                </a:solidFill>
                <a:latin typeface="Consolas"/>
                <a:ea typeface="Consolas"/>
                <a:cs typeface="Consolas"/>
                <a:sym typeface="Consolas"/>
              </a:rPr>
              <a:t>).</a:t>
            </a:r>
            <a:r>
              <a:rPr lang="fr-FR" sz="1200" b="1" dirty="0" err="1">
                <a:solidFill>
                  <a:srgbClr val="37474F"/>
                </a:solidFill>
                <a:latin typeface="Consolas"/>
                <a:ea typeface="Consolas"/>
                <a:cs typeface="Consolas"/>
                <a:sym typeface="Consolas"/>
              </a:rPr>
              <a:t>toList</a:t>
            </a:r>
            <a:r>
              <a:rPr lang="fr-FR" sz="1200" b="1" dirty="0">
                <a:solidFill>
                  <a:srgbClr val="37474F"/>
                </a:solidFill>
                <a:latin typeface="Consolas"/>
                <a:ea typeface="Consolas"/>
                <a:cs typeface="Consolas"/>
                <a:sym typeface="Consolas"/>
              </a:rPr>
              <a:t>())</a:t>
            </a:r>
          </a:p>
          <a:p>
            <a:pPr marL="0" lvl="0" indent="0" algn="l" rtl="0">
              <a:lnSpc>
                <a:spcPct val="150000"/>
              </a:lnSpc>
              <a:spcBef>
                <a:spcPts val="0"/>
              </a:spcBef>
              <a:spcAft>
                <a:spcPts val="0"/>
              </a:spcAft>
              <a:buClr>
                <a:schemeClr val="dk1"/>
              </a:buClr>
              <a:buSzPts val="1100"/>
              <a:buFont typeface="Arial"/>
              <a:buNone/>
            </a:pPr>
            <a:r>
              <a:rPr lang="fr-FR" sz="1200" dirty="0">
                <a:solidFill>
                  <a:srgbClr val="37474F"/>
                </a:solidFill>
                <a:latin typeface="Consolas"/>
                <a:ea typeface="Consolas"/>
                <a:cs typeface="Consolas"/>
                <a:sym typeface="Consolas"/>
              </a:rPr>
              <a:t>}</a:t>
            </a:r>
            <a:endParaRPr lang="fr-FR" sz="1200" dirty="0">
              <a:solidFill>
                <a:schemeClr val="dk1"/>
              </a:solidFill>
              <a:latin typeface="Consolas"/>
              <a:ea typeface="Consolas"/>
              <a:cs typeface="Consolas"/>
              <a:sym typeface="Consolas"/>
            </a:endParaRPr>
          </a:p>
        </p:txBody>
      </p:sp>
      <p:grpSp>
        <p:nvGrpSpPr>
          <p:cNvPr id="11" name="Groupe 9">
            <a:extLst>
              <a:ext uri="{FF2B5EF4-FFF2-40B4-BE49-F238E27FC236}">
                <a16:creationId xmlns:a16="http://schemas.microsoft.com/office/drawing/2014/main" id="{3007FE67-798D-BF95-E6AA-958FF86CD668}"/>
              </a:ext>
            </a:extLst>
          </p:cNvPr>
          <p:cNvGrpSpPr/>
          <p:nvPr/>
        </p:nvGrpSpPr>
        <p:grpSpPr>
          <a:xfrm>
            <a:off x="4825379" y="4980797"/>
            <a:ext cx="6722755" cy="1576005"/>
            <a:chOff x="1779843" y="3179058"/>
            <a:chExt cx="6722755" cy="1576005"/>
          </a:xfrm>
        </p:grpSpPr>
        <p:grpSp>
          <p:nvGrpSpPr>
            <p:cNvPr id="12" name="Groupe 10">
              <a:extLst>
                <a:ext uri="{FF2B5EF4-FFF2-40B4-BE49-F238E27FC236}">
                  <a16:creationId xmlns:a16="http://schemas.microsoft.com/office/drawing/2014/main" id="{5CC53138-4A86-EBF1-B865-4DD163F70844}"/>
                </a:ext>
              </a:extLst>
            </p:cNvPr>
            <p:cNvGrpSpPr/>
            <p:nvPr/>
          </p:nvGrpSpPr>
          <p:grpSpPr>
            <a:xfrm>
              <a:off x="1779843" y="3179058"/>
              <a:ext cx="6722755" cy="1576005"/>
              <a:chOff x="1779843" y="3179058"/>
              <a:chExt cx="6722755" cy="1576005"/>
            </a:xfrm>
          </p:grpSpPr>
          <p:sp>
            <p:nvSpPr>
              <p:cNvPr id="14" name="Forme libre : forme 12">
                <a:extLst>
                  <a:ext uri="{FF2B5EF4-FFF2-40B4-BE49-F238E27FC236}">
                    <a16:creationId xmlns:a16="http://schemas.microsoft.com/office/drawing/2014/main" id="{15F9EDA7-86F2-7474-2DDD-8214DE2363B7}"/>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15" name="Forme libre : forme 13">
                <a:extLst>
                  <a:ext uri="{FF2B5EF4-FFF2-40B4-BE49-F238E27FC236}">
                    <a16:creationId xmlns:a16="http://schemas.microsoft.com/office/drawing/2014/main" id="{ADA17B54-9AA9-B959-017C-71926028CA3B}"/>
                  </a:ext>
                </a:extLst>
              </p:cNvPr>
              <p:cNvSpPr/>
              <p:nvPr/>
            </p:nvSpPr>
            <p:spPr>
              <a:xfrm>
                <a:off x="2131875" y="3565339"/>
                <a:ext cx="6370723" cy="1189724"/>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Comme pour toute autre vue, il est possible d'ajouter des écouteurs de clics à une vue entière d'éléments de liste ou à une vue enfant de celle-ci. Étant donné que les </a:t>
                </a:r>
                <a:r>
                  <a:rPr lang="fr-FR" sz="1200" dirty="0" err="1">
                    <a:solidFill>
                      <a:schemeClr val="tx1"/>
                    </a:solidFill>
                  </a:rPr>
                  <a:t>view</a:t>
                </a:r>
                <a:r>
                  <a:rPr lang="fr-FR" sz="1200" dirty="0">
                    <a:solidFill>
                      <a:schemeClr val="tx1"/>
                    </a:solidFill>
                  </a:rPr>
                  <a:t> </a:t>
                </a:r>
                <a:r>
                  <a:rPr lang="fr-FR" sz="1200" dirty="0" err="1">
                    <a:solidFill>
                      <a:schemeClr val="tx1"/>
                    </a:solidFill>
                  </a:rPr>
                  <a:t>holders</a:t>
                </a:r>
                <a:r>
                  <a:rPr lang="fr-FR" sz="1200" dirty="0">
                    <a:solidFill>
                      <a:schemeClr val="tx1"/>
                    </a:solidFill>
                  </a:rPr>
                  <a:t> sont recyclés, il suffit de configurer les click </a:t>
                </a:r>
                <a:r>
                  <a:rPr lang="fr-FR" sz="1200" dirty="0" err="1">
                    <a:solidFill>
                      <a:schemeClr val="tx1"/>
                    </a:solidFill>
                  </a:rPr>
                  <a:t>listeners</a:t>
                </a:r>
                <a:r>
                  <a:rPr lang="fr-FR" sz="1200" dirty="0">
                    <a:solidFill>
                      <a:schemeClr val="tx1"/>
                    </a:solidFill>
                  </a:rPr>
                  <a:t> une seule fois lorsque le </a:t>
                </a:r>
                <a:r>
                  <a:rPr lang="fr-FR" sz="1200" dirty="0" err="1">
                    <a:solidFill>
                      <a:schemeClr val="tx1"/>
                    </a:solidFill>
                  </a:rPr>
                  <a:t>ViewHolder</a:t>
                </a:r>
                <a:r>
                  <a:rPr lang="fr-FR" sz="1200" dirty="0">
                    <a:solidFill>
                      <a:schemeClr val="tx1"/>
                    </a:solidFill>
                  </a:rPr>
                  <a:t> est créé, et non lorsqu'il est lié (ou relié). Lorsqu'un élément est cliqué, il est possible de faire en sorte qu'un message Toast apparaisse avec la valeur du </a:t>
                </a:r>
                <a:r>
                  <a:rPr lang="fr-FR" sz="1200" dirty="0" err="1">
                    <a:solidFill>
                      <a:schemeClr val="tx1"/>
                    </a:solidFill>
                  </a:rPr>
                  <a:t>TextView</a:t>
                </a:r>
                <a:r>
                  <a:rPr lang="fr-FR" sz="1200" dirty="0">
                    <a:solidFill>
                      <a:schemeClr val="tx1"/>
                    </a:solidFill>
                  </a:rPr>
                  <a:t>.</a:t>
                </a:r>
              </a:p>
            </p:txBody>
          </p:sp>
          <p:sp>
            <p:nvSpPr>
              <p:cNvPr id="16" name="Rectangle 15">
                <a:extLst>
                  <a:ext uri="{FF2B5EF4-FFF2-40B4-BE49-F238E27FC236}">
                    <a16:creationId xmlns:a16="http://schemas.microsoft.com/office/drawing/2014/main" id="{81330E0E-9590-5538-5FBC-30ED24BEC8C4}"/>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13" name="Graphique 11">
              <a:extLst>
                <a:ext uri="{FF2B5EF4-FFF2-40B4-BE49-F238E27FC236}">
                  <a16:creationId xmlns:a16="http://schemas.microsoft.com/office/drawing/2014/main" id="{19B788D9-73D3-5709-E968-310A321625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grpSp>
        <p:nvGrpSpPr>
          <p:cNvPr id="19" name="Groupe 9">
            <a:extLst>
              <a:ext uri="{FF2B5EF4-FFF2-40B4-BE49-F238E27FC236}">
                <a16:creationId xmlns:a16="http://schemas.microsoft.com/office/drawing/2014/main" id="{10466E9A-0BCB-1A26-89D2-4E0C884BC7E0}"/>
              </a:ext>
            </a:extLst>
          </p:cNvPr>
          <p:cNvGrpSpPr/>
          <p:nvPr/>
        </p:nvGrpSpPr>
        <p:grpSpPr>
          <a:xfrm>
            <a:off x="5878325" y="1923736"/>
            <a:ext cx="5613253" cy="1305560"/>
            <a:chOff x="1779843" y="3179058"/>
            <a:chExt cx="5613253" cy="1305560"/>
          </a:xfrm>
        </p:grpSpPr>
        <p:grpSp>
          <p:nvGrpSpPr>
            <p:cNvPr id="20" name="Groupe 10">
              <a:extLst>
                <a:ext uri="{FF2B5EF4-FFF2-40B4-BE49-F238E27FC236}">
                  <a16:creationId xmlns:a16="http://schemas.microsoft.com/office/drawing/2014/main" id="{845280FA-E208-00F4-96C9-57D4699AFCEF}"/>
                </a:ext>
              </a:extLst>
            </p:cNvPr>
            <p:cNvGrpSpPr/>
            <p:nvPr/>
          </p:nvGrpSpPr>
          <p:grpSpPr>
            <a:xfrm>
              <a:off x="1779843" y="3179058"/>
              <a:ext cx="5613253" cy="1305560"/>
              <a:chOff x="1779843" y="3179058"/>
              <a:chExt cx="5613253" cy="1305560"/>
            </a:xfrm>
          </p:grpSpPr>
          <p:sp>
            <p:nvSpPr>
              <p:cNvPr id="22" name="Forme libre : forme 12">
                <a:extLst>
                  <a:ext uri="{FF2B5EF4-FFF2-40B4-BE49-F238E27FC236}">
                    <a16:creationId xmlns:a16="http://schemas.microsoft.com/office/drawing/2014/main" id="{DD27AD85-CA57-CED7-A810-9043140CAE7C}"/>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007842"/>
                    </a:solidFill>
                  </a:rPr>
                  <a:t>Remarques</a:t>
                </a:r>
              </a:p>
            </p:txBody>
          </p:sp>
          <p:sp>
            <p:nvSpPr>
              <p:cNvPr id="23" name="Forme libre : forme 13">
                <a:extLst>
                  <a:ext uri="{FF2B5EF4-FFF2-40B4-BE49-F238E27FC236}">
                    <a16:creationId xmlns:a16="http://schemas.microsoft.com/office/drawing/2014/main" id="{567FF781-62F7-2ED8-0130-9E36C4F60A9F}"/>
                  </a:ext>
                </a:extLst>
              </p:cNvPr>
              <p:cNvSpPr/>
              <p:nvPr/>
            </p:nvSpPr>
            <p:spPr>
              <a:xfrm>
                <a:off x="2246008" y="3565339"/>
                <a:ext cx="5147088" cy="919279"/>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00784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0" bIns="72000" numCol="1" spcCol="1270" anchor="b" anchorCtr="0">
                <a:noAutofit/>
              </a:bodyPr>
              <a:lstStyle/>
              <a:p>
                <a:r>
                  <a:rPr lang="fr-FR" sz="1200" dirty="0">
                    <a:solidFill>
                      <a:schemeClr val="tx1"/>
                    </a:solidFill>
                  </a:rPr>
                  <a:t>Dans l'activité principale, nous configurons le </a:t>
                </a:r>
                <a:r>
                  <a:rPr lang="fr-FR" sz="1200" dirty="0" err="1">
                    <a:solidFill>
                      <a:schemeClr val="tx1"/>
                    </a:solidFill>
                  </a:rPr>
                  <a:t>RecyclerView</a:t>
                </a:r>
                <a:r>
                  <a:rPr lang="fr-FR" sz="1200" dirty="0">
                    <a:solidFill>
                      <a:schemeClr val="tx1"/>
                    </a:solidFill>
                  </a:rPr>
                  <a:t>. À noter que nous initialisons </a:t>
                </a:r>
                <a:r>
                  <a:rPr lang="fr-FR" sz="1200" dirty="0" err="1">
                    <a:solidFill>
                      <a:schemeClr val="tx1"/>
                    </a:solidFill>
                  </a:rPr>
                  <a:t>NumberListAdapter</a:t>
                </a:r>
                <a:r>
                  <a:rPr lang="fr-FR" sz="1200" dirty="0">
                    <a:solidFill>
                      <a:schemeClr val="tx1"/>
                    </a:solidFill>
                  </a:rPr>
                  <a:t> en créant une liste de chiffres de 0 à 100. Puis nous plaçons l'adaptateur sur le </a:t>
                </a:r>
                <a:r>
                  <a:rPr lang="fr-FR" sz="1200" dirty="0" err="1">
                    <a:solidFill>
                      <a:schemeClr val="tx1"/>
                    </a:solidFill>
                  </a:rPr>
                  <a:t>RecyclerView</a:t>
                </a:r>
                <a:r>
                  <a:rPr lang="fr-FR" sz="1200" dirty="0">
                    <a:solidFill>
                      <a:schemeClr val="tx1"/>
                    </a:solidFill>
                  </a:rPr>
                  <a:t>.</a:t>
                </a:r>
              </a:p>
            </p:txBody>
          </p:sp>
          <p:sp>
            <p:nvSpPr>
              <p:cNvPr id="24" name="Rectangle 23">
                <a:extLst>
                  <a:ext uri="{FF2B5EF4-FFF2-40B4-BE49-F238E27FC236}">
                    <a16:creationId xmlns:a16="http://schemas.microsoft.com/office/drawing/2014/main" id="{149187AA-12F8-513F-613A-B26E805E53B0}"/>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21" name="Graphique 11">
              <a:extLst>
                <a:ext uri="{FF2B5EF4-FFF2-40B4-BE49-F238E27FC236}">
                  <a16:creationId xmlns:a16="http://schemas.microsoft.com/office/drawing/2014/main" id="{34807A01-29E8-2729-1693-602C072B43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1768091359"/>
      </p:ext>
    </p:extLst>
  </p:cSld>
  <p:clrMapOvr>
    <a:masterClrMapping/>
  </p:clrMapOvr>
</p:sld>
</file>

<file path=ppt/theme/theme1.xml><?xml version="1.0" encoding="utf-8"?>
<a:theme xmlns:a="http://schemas.openxmlformats.org/drawingml/2006/main" name="BASE RT VALIDEE O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RT VALIDEE OK" id="{BA342A57-EAB6-4D7E-892F-6283F0790B36}" vid="{49F05F4C-B370-465F-B45B-A0D009F9B739}"/>
    </a:ext>
  </a:extLst>
</a:theme>
</file>

<file path=docProps/app.xml><?xml version="1.0" encoding="utf-8"?>
<Properties xmlns="http://schemas.openxmlformats.org/officeDocument/2006/extended-properties" xmlns:vt="http://schemas.openxmlformats.org/officeDocument/2006/docPropsVTypes">
  <Template>BASE RT VALIDEE OK</Template>
  <TotalTime>39000</TotalTime>
  <Words>28684</Words>
  <Application>Microsoft Macintosh PowerPoint</Application>
  <PresentationFormat>Grand écran</PresentationFormat>
  <Paragraphs>3854</Paragraphs>
  <Slides>269</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269</vt:i4>
      </vt:variant>
    </vt:vector>
  </HeadingPairs>
  <TitlesOfParts>
    <vt:vector size="281" baseType="lpstr">
      <vt:lpstr>-apple-system</vt:lpstr>
      <vt:lpstr>Arial</vt:lpstr>
      <vt:lpstr>Calibri</vt:lpstr>
      <vt:lpstr>Consolas</vt:lpstr>
      <vt:lpstr>Courier New</vt:lpstr>
      <vt:lpstr>ffa</vt:lpstr>
      <vt:lpstr>ffe</vt:lpstr>
      <vt:lpstr>JetBrains Mono</vt:lpstr>
      <vt:lpstr>Roboto</vt:lpstr>
      <vt:lpstr>Roboto Condensed</vt:lpstr>
      <vt:lpstr>Source Code Pro</vt:lpstr>
      <vt:lpstr>BASE RT VALIDEE OK</vt:lpstr>
      <vt:lpstr>Présentation PowerPoint</vt:lpstr>
      <vt:lpstr>Présentation PowerPoint</vt:lpstr>
      <vt:lpstr>Présentation PowerPoint</vt:lpstr>
      <vt:lpstr>Présentation PowerPoint</vt:lpstr>
      <vt:lpstr>Présentation PowerPoint</vt:lpstr>
      <vt:lpstr>Présentation PowerPoint</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Présentation PowerPoint</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Présentation PowerPoint</vt:lpstr>
      <vt:lpstr>Présentation PowerPoint</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Présentation PowerPoint</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Implémenter des éléments graphiques</vt:lpstr>
      <vt:lpstr>Présentation PowerPoint</vt:lpstr>
      <vt:lpstr>Présentation PowerPoint</vt:lpstr>
      <vt:lpstr>Gérer les évènements</vt:lpstr>
      <vt:lpstr>Présentation PowerPoint</vt:lpstr>
      <vt:lpstr>Gérer les évènements</vt:lpstr>
      <vt:lpstr>Gérer les évènements</vt:lpstr>
      <vt:lpstr>Gérer les évènements</vt:lpstr>
      <vt:lpstr>Gérer les évènements</vt:lpstr>
      <vt:lpstr>Gérer les évènements</vt:lpstr>
      <vt:lpstr>Présentation PowerPoint</vt:lpstr>
      <vt:lpstr>Présentation PowerPoint</vt:lpstr>
      <vt:lpstr>Présentation PowerPoint</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Présentation PowerPoint</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Présentation PowerPoint</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Présentation PowerPoint</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Coder des custom view</vt:lpstr>
      <vt:lpstr>Présentation PowerPoint</vt:lpstr>
      <vt:lpstr>Présentation PowerPoint</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Présentation PowerPoint</vt:lpstr>
      <vt:lpstr>Gérer des animations entre les activités</vt:lpstr>
      <vt:lpstr>Gérer des animations entre les activités</vt:lpstr>
      <vt:lpstr>Gérer des animations entre les activités</vt:lpstr>
      <vt:lpstr>Gérer des animations entre les activités</vt:lpstr>
      <vt:lpstr>Gérer des animations entre les activités</vt:lpstr>
      <vt:lpstr>Présentation PowerPoint</vt:lpstr>
      <vt:lpstr>Gérer des animations entre les activités</vt:lpstr>
      <vt:lpstr>Gérer des animations entre les activités</vt:lpstr>
      <vt:lpstr>Gérer des animations entre les activités</vt:lpstr>
      <vt:lpstr>Présentation PowerPoint</vt:lpstr>
      <vt:lpstr>Présentation PowerPoint</vt:lpstr>
      <vt:lpstr>Créer des effets d’animations</vt:lpstr>
      <vt:lpstr>Présentation PowerPoint</vt:lpstr>
      <vt:lpstr>Créer des effets d’animations</vt:lpstr>
      <vt:lpstr>Créer des effets d’animations</vt:lpstr>
      <vt:lpstr>Créer des effets d’animations</vt:lpstr>
      <vt:lpstr>Créer des effets d’animations</vt:lpstr>
      <vt:lpstr>Créer des effets d’animations</vt:lpstr>
      <vt:lpstr>Créer des effets d’animations</vt:lpstr>
      <vt:lpstr>Créer des effets d’animations</vt:lpstr>
      <vt:lpstr>Créer des effets d’animations</vt:lpstr>
      <vt:lpstr>Créer des effets d’animations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MORIN Coralie - externe</dc:creator>
  <cp:keywords/>
  <dc:description/>
  <cp:lastModifiedBy>Driss HATOCHI</cp:lastModifiedBy>
  <cp:revision>801</cp:revision>
  <dcterms:created xsi:type="dcterms:W3CDTF">2021-11-26T14:51:18Z</dcterms:created>
  <dcterms:modified xsi:type="dcterms:W3CDTF">2023-02-07T09:24:56Z</dcterms:modified>
  <cp:category/>
</cp:coreProperties>
</file>