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 id="257" r:id="rId3"/>
    <p:sldId id="285" r:id="rId4"/>
    <p:sldId id="327" r:id="rId5"/>
    <p:sldId id="258" r:id="rId6"/>
    <p:sldId id="260" r:id="rId7"/>
    <p:sldId id="284" r:id="rId8"/>
    <p:sldId id="286" r:id="rId9"/>
    <p:sldId id="287" r:id="rId10"/>
    <p:sldId id="288" r:id="rId11"/>
    <p:sldId id="289" r:id="rId12"/>
    <p:sldId id="291" r:id="rId13"/>
    <p:sldId id="297" r:id="rId14"/>
    <p:sldId id="298" r:id="rId15"/>
    <p:sldId id="299" r:id="rId16"/>
    <p:sldId id="300" r:id="rId17"/>
    <p:sldId id="301" r:id="rId18"/>
    <p:sldId id="302" r:id="rId19"/>
    <p:sldId id="292" r:id="rId20"/>
    <p:sldId id="303" r:id="rId21"/>
    <p:sldId id="304" r:id="rId22"/>
    <p:sldId id="305" r:id="rId23"/>
    <p:sldId id="306" r:id="rId24"/>
    <p:sldId id="307" r:id="rId25"/>
    <p:sldId id="293" r:id="rId26"/>
    <p:sldId id="308" r:id="rId27"/>
    <p:sldId id="309" r:id="rId28"/>
    <p:sldId id="310" r:id="rId29"/>
    <p:sldId id="311" r:id="rId30"/>
    <p:sldId id="294" r:id="rId31"/>
    <p:sldId id="313" r:id="rId32"/>
    <p:sldId id="312" r:id="rId33"/>
    <p:sldId id="314" r:id="rId34"/>
    <p:sldId id="315" r:id="rId35"/>
    <p:sldId id="295" r:id="rId36"/>
    <p:sldId id="317" r:id="rId37"/>
    <p:sldId id="316" r:id="rId38"/>
    <p:sldId id="318" r:id="rId39"/>
    <p:sldId id="319" r:id="rId40"/>
    <p:sldId id="320" r:id="rId41"/>
    <p:sldId id="321" r:id="rId42"/>
    <p:sldId id="296" r:id="rId43"/>
    <p:sldId id="322" r:id="rId44"/>
    <p:sldId id="323" r:id="rId45"/>
    <p:sldId id="325" r:id="rId46"/>
    <p:sldId id="324" r:id="rId47"/>
    <p:sldId id="326" r:id="rId48"/>
    <p:sldId id="280" r:id="rId49"/>
    <p:sldId id="281" r:id="rId50"/>
    <p:sldId id="282" r:id="rId51"/>
    <p:sldId id="283" r:id="rId52"/>
    <p:sldId id="279" r:id="rId53"/>
    <p:sldId id="262" r:id="rId5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CC1618A-F626-44C8-8EC3-26E51222801D}">
          <p14:sldIdLst>
            <p14:sldId id="256"/>
            <p14:sldId id="257"/>
            <p14:sldId id="285"/>
            <p14:sldId id="327"/>
            <p14:sldId id="258"/>
          </p14:sldIdLst>
        </p14:section>
        <p14:section name="PARTIE 1" id="{3C683F54-3A29-4C3D-A74E-D6648487C232}">
          <p14:sldIdLst>
            <p14:sldId id="260"/>
            <p14:sldId id="284"/>
            <p14:sldId id="286"/>
            <p14:sldId id="287"/>
            <p14:sldId id="288"/>
            <p14:sldId id="289"/>
            <p14:sldId id="291"/>
            <p14:sldId id="297"/>
            <p14:sldId id="298"/>
            <p14:sldId id="299"/>
            <p14:sldId id="300"/>
            <p14:sldId id="301"/>
            <p14:sldId id="302"/>
            <p14:sldId id="292"/>
            <p14:sldId id="303"/>
            <p14:sldId id="304"/>
            <p14:sldId id="305"/>
            <p14:sldId id="306"/>
            <p14:sldId id="307"/>
            <p14:sldId id="293"/>
            <p14:sldId id="308"/>
            <p14:sldId id="309"/>
            <p14:sldId id="310"/>
            <p14:sldId id="311"/>
            <p14:sldId id="294"/>
            <p14:sldId id="313"/>
            <p14:sldId id="312"/>
            <p14:sldId id="314"/>
            <p14:sldId id="315"/>
            <p14:sldId id="295"/>
            <p14:sldId id="317"/>
            <p14:sldId id="316"/>
            <p14:sldId id="318"/>
            <p14:sldId id="319"/>
            <p14:sldId id="320"/>
            <p14:sldId id="321"/>
            <p14:sldId id="296"/>
            <p14:sldId id="322"/>
            <p14:sldId id="323"/>
            <p14:sldId id="325"/>
            <p14:sldId id="324"/>
            <p14:sldId id="326"/>
          </p14:sldIdLst>
        </p14:section>
        <p14:section name="PARTIE 2" id="{46981892-6905-46FE-9A9B-962B1915B8BC}">
          <p14:sldIdLst/>
        </p14:section>
        <p14:section name="PARTIE 3" id="{74949801-2984-41F1-82F4-CE204DFC0F25}">
          <p14:sldIdLst/>
        </p14:section>
        <p14:section name="PARTIE 4" id="{8EEE7657-BD4B-4C88-8AD4-6188B2789AD6}">
          <p14:sldIdLst/>
        </p14:section>
        <p14:section name="PARTIE 5" id="{8EDEFD9E-FCAE-4B11-A112-0437E68667D2}">
          <p14:sldIdLst/>
        </p14:section>
        <p14:section name="EXEMPLES POUR MISE EN PAGE" id="{BA2BF09E-3244-4D57-A2AB-8BBDB1A52430}">
          <p14:sldIdLst>
            <p14:sldId id="280"/>
            <p14:sldId id="281"/>
            <p14:sldId id="282"/>
            <p14:sldId id="283"/>
            <p14:sldId id="279"/>
            <p14:sldId id="2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9D71D-8B2A-6A11-B687-14CF0725CBBE}" name="Fattoum Mihoubi" initials="FM" userId="aad5a4b6a67bf3b6" providerId="Windows Live"/>
  <p188:author id="{099F15A0-505E-68E9-9902-4D68850D9707}" name="CM graphiste" initials="Cg" userId="4b78d96517c7152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D0D0D0"/>
    <a:srgbClr val="B3BB03"/>
    <a:srgbClr val="08ACA2"/>
    <a:srgbClr val="40C3D5"/>
    <a:srgbClr val="CCFFFF"/>
    <a:srgbClr val="0059A1"/>
    <a:srgbClr val="FF7800"/>
    <a:srgbClr val="007842"/>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63" autoAdjust="0"/>
    <p:restoredTop sz="94660"/>
  </p:normalViewPr>
  <p:slideViewPr>
    <p:cSldViewPr snapToGrid="0">
      <p:cViewPr varScale="1">
        <p:scale>
          <a:sx n="103" d="100"/>
          <a:sy n="103" d="100"/>
        </p:scale>
        <p:origin x="200"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6A3C2-DB80-4046-B1F3-C0E9B8885A7A}" type="doc">
      <dgm:prSet loTypeId="urn:microsoft.com/office/officeart/2005/8/layout/hierarchy3" loCatId="list" qsTypeId="urn:microsoft.com/office/officeart/2005/8/quickstyle/simple1" qsCatId="simple" csTypeId="urn:microsoft.com/office/officeart/2005/8/colors/accent0_3" csCatId="mainScheme" phldr="1"/>
      <dgm:spPr/>
      <dgm:t>
        <a:bodyPr/>
        <a:lstStyle/>
        <a:p>
          <a:endParaRPr lang="fr-FR"/>
        </a:p>
      </dgm:t>
    </dgm:pt>
    <dgm:pt modelId="{112E47F2-F70B-4786-B564-8AD099C81FD2}">
      <dgm:prSet custT="1"/>
      <dgm:spPr>
        <a:solidFill>
          <a:srgbClr val="FF7800"/>
        </a:solidFill>
        <a:ln>
          <a:noFill/>
        </a:ln>
      </dgm:spPr>
      <dgm:t>
        <a:bodyPr/>
        <a:lstStyle/>
        <a:p>
          <a:pPr>
            <a:lnSpc>
              <a:spcPts val="1400"/>
            </a:lnSpc>
            <a:spcBef>
              <a:spcPts val="600"/>
            </a:spcBef>
            <a:spcAft>
              <a:spcPts val="0"/>
            </a:spcAft>
          </a:pPr>
          <a:r>
            <a:rPr lang="fr-FR" sz="1200" dirty="0"/>
            <a:t>Un langage de script (également appelé script) est une série de commandes qui peuvent être exécutées sans compilation. </a:t>
          </a:r>
        </a:p>
      </dgm:t>
    </dgm:pt>
    <dgm:pt modelId="{D69E2369-6638-4C4A-9486-3FF72524ACC0}" type="parTrans" cxnId="{9F985A0D-FAE0-4E16-A3BA-242C15CA7611}">
      <dgm:prSet/>
      <dgm:spPr/>
      <dgm:t>
        <a:bodyPr/>
        <a:lstStyle/>
        <a:p>
          <a:pPr>
            <a:lnSpc>
              <a:spcPts val="1400"/>
            </a:lnSpc>
            <a:spcBef>
              <a:spcPts val="600"/>
            </a:spcBef>
            <a:spcAft>
              <a:spcPts val="0"/>
            </a:spcAft>
          </a:pPr>
          <a:endParaRPr lang="fr-FR" sz="1200"/>
        </a:p>
      </dgm:t>
    </dgm:pt>
    <dgm:pt modelId="{5A5CC49B-4364-4860-BEA0-C5DBEA837F1E}" type="sibTrans" cxnId="{9F985A0D-FAE0-4E16-A3BA-242C15CA7611}">
      <dgm:prSet/>
      <dgm:spPr/>
      <dgm:t>
        <a:bodyPr/>
        <a:lstStyle/>
        <a:p>
          <a:pPr>
            <a:lnSpc>
              <a:spcPts val="1400"/>
            </a:lnSpc>
            <a:spcBef>
              <a:spcPts val="600"/>
            </a:spcBef>
            <a:spcAft>
              <a:spcPts val="0"/>
            </a:spcAft>
          </a:pPr>
          <a:endParaRPr lang="fr-FR" sz="1200"/>
        </a:p>
      </dgm:t>
    </dgm:pt>
    <dgm:pt modelId="{B3F34F5D-A657-4648-A9FA-337563C33E0F}">
      <dgm:prSet custT="1"/>
      <dgm:spPr>
        <a:solidFill>
          <a:srgbClr val="B3BB03"/>
        </a:solidFill>
        <a:ln>
          <a:noFill/>
        </a:ln>
      </dgm:spPr>
      <dgm:t>
        <a:bodyPr/>
        <a:lstStyle/>
        <a:p>
          <a:pPr>
            <a:lnSpc>
              <a:spcPts val="1400"/>
            </a:lnSpc>
            <a:spcBef>
              <a:spcPts val="600"/>
            </a:spcBef>
            <a:spcAft>
              <a:spcPts val="0"/>
            </a:spcAft>
          </a:pPr>
          <a:r>
            <a:rPr lang="fr-FR" sz="1200" dirty="0"/>
            <a:t>Tous les langages de script sont des langages de programmation, mais tous les langages de programmation ne sont pas des langages de script. </a:t>
          </a:r>
        </a:p>
      </dgm:t>
    </dgm:pt>
    <dgm:pt modelId="{B3E52D76-F817-4A49-BDE3-433D5656295E}" type="parTrans" cxnId="{6ED6EA60-6F40-48C3-A8AD-6C096FDC1912}">
      <dgm:prSet/>
      <dgm:spPr/>
      <dgm:t>
        <a:bodyPr/>
        <a:lstStyle/>
        <a:p>
          <a:pPr>
            <a:lnSpc>
              <a:spcPts val="1400"/>
            </a:lnSpc>
            <a:spcBef>
              <a:spcPts val="600"/>
            </a:spcBef>
            <a:spcAft>
              <a:spcPts val="0"/>
            </a:spcAft>
          </a:pPr>
          <a:endParaRPr lang="fr-FR" sz="1200"/>
        </a:p>
      </dgm:t>
    </dgm:pt>
    <dgm:pt modelId="{97F8667F-14C0-4140-966D-E1AE6407D88A}" type="sibTrans" cxnId="{6ED6EA60-6F40-48C3-A8AD-6C096FDC1912}">
      <dgm:prSet/>
      <dgm:spPr/>
      <dgm:t>
        <a:bodyPr/>
        <a:lstStyle/>
        <a:p>
          <a:pPr>
            <a:lnSpc>
              <a:spcPts val="1400"/>
            </a:lnSpc>
            <a:spcBef>
              <a:spcPts val="600"/>
            </a:spcBef>
            <a:spcAft>
              <a:spcPts val="0"/>
            </a:spcAft>
          </a:pPr>
          <a:endParaRPr lang="fr-FR" sz="1200"/>
        </a:p>
      </dgm:t>
    </dgm:pt>
    <dgm:pt modelId="{8ED2C4E6-12F4-4255-953C-6D990B270004}">
      <dgm:prSet custT="1"/>
      <dgm:spPr>
        <a:solidFill>
          <a:srgbClr val="40C3D5"/>
        </a:solidFill>
        <a:ln>
          <a:noFill/>
        </a:ln>
      </dgm:spPr>
      <dgm:t>
        <a:bodyPr/>
        <a:lstStyle/>
        <a:p>
          <a:pPr>
            <a:lnSpc>
              <a:spcPts val="1400"/>
            </a:lnSpc>
            <a:spcBef>
              <a:spcPts val="600"/>
            </a:spcBef>
            <a:spcAft>
              <a:spcPts val="0"/>
            </a:spcAft>
          </a:pPr>
          <a:r>
            <a:rPr lang="fr-FR" sz="1200" dirty="0"/>
            <a:t>Les langages de script utilisent un programme appelé interpréteur pour traduire les commandes.</a:t>
          </a:r>
        </a:p>
      </dgm:t>
    </dgm:pt>
    <dgm:pt modelId="{5832C8F6-7A86-4D7B-BC6A-81C92707CE17}" type="parTrans" cxnId="{DF5683F7-5E1D-4034-ABE3-FA820B5FF709}">
      <dgm:prSet/>
      <dgm:spPr/>
      <dgm:t>
        <a:bodyPr/>
        <a:lstStyle/>
        <a:p>
          <a:pPr>
            <a:lnSpc>
              <a:spcPts val="1400"/>
            </a:lnSpc>
            <a:spcBef>
              <a:spcPts val="600"/>
            </a:spcBef>
            <a:spcAft>
              <a:spcPts val="0"/>
            </a:spcAft>
          </a:pPr>
          <a:endParaRPr lang="fr-FR" sz="1200"/>
        </a:p>
      </dgm:t>
    </dgm:pt>
    <dgm:pt modelId="{E7C4C5CB-99F8-4EED-B3B4-F278CB52062B}" type="sibTrans" cxnId="{DF5683F7-5E1D-4034-ABE3-FA820B5FF709}">
      <dgm:prSet/>
      <dgm:spPr/>
      <dgm:t>
        <a:bodyPr/>
        <a:lstStyle/>
        <a:p>
          <a:pPr>
            <a:lnSpc>
              <a:spcPts val="1400"/>
            </a:lnSpc>
            <a:spcBef>
              <a:spcPts val="600"/>
            </a:spcBef>
            <a:spcAft>
              <a:spcPts val="0"/>
            </a:spcAft>
          </a:pPr>
          <a:endParaRPr lang="fr-FR" sz="1200"/>
        </a:p>
      </dgm:t>
    </dgm:pt>
    <dgm:pt modelId="{72800656-0392-45F8-A5C3-822AD42C432D}" type="pres">
      <dgm:prSet presAssocID="{2C56A3C2-DB80-4046-B1F3-C0E9B8885A7A}" presName="diagram" presStyleCnt="0">
        <dgm:presLayoutVars>
          <dgm:chPref val="1"/>
          <dgm:dir/>
          <dgm:animOne val="branch"/>
          <dgm:animLvl val="lvl"/>
          <dgm:resizeHandles/>
        </dgm:presLayoutVars>
      </dgm:prSet>
      <dgm:spPr/>
    </dgm:pt>
    <dgm:pt modelId="{475CB64C-1FAB-4FE9-90D4-79AFAA64C612}" type="pres">
      <dgm:prSet presAssocID="{112E47F2-F70B-4786-B564-8AD099C81FD2}" presName="root" presStyleCnt="0"/>
      <dgm:spPr/>
    </dgm:pt>
    <dgm:pt modelId="{312E47CB-1CCE-4B50-8A3A-24467D43A66F}" type="pres">
      <dgm:prSet presAssocID="{112E47F2-F70B-4786-B564-8AD099C81FD2}" presName="rootComposite" presStyleCnt="0"/>
      <dgm:spPr/>
    </dgm:pt>
    <dgm:pt modelId="{48EDEA05-933E-4B75-8A50-29466888AE72}" type="pres">
      <dgm:prSet presAssocID="{112E47F2-F70B-4786-B564-8AD099C81FD2}" presName="rootText" presStyleLbl="node1" presStyleIdx="0" presStyleCnt="3"/>
      <dgm:spPr/>
    </dgm:pt>
    <dgm:pt modelId="{73C40842-5E16-429E-B8A6-3551C1B0D309}" type="pres">
      <dgm:prSet presAssocID="{112E47F2-F70B-4786-B564-8AD099C81FD2}" presName="rootConnector" presStyleLbl="node1" presStyleIdx="0" presStyleCnt="3"/>
      <dgm:spPr/>
    </dgm:pt>
    <dgm:pt modelId="{7210E8A4-C428-4A1A-A5CB-B301CFF7F276}" type="pres">
      <dgm:prSet presAssocID="{112E47F2-F70B-4786-B564-8AD099C81FD2}" presName="childShape" presStyleCnt="0"/>
      <dgm:spPr/>
    </dgm:pt>
    <dgm:pt modelId="{77D9C8BD-FE82-4F4C-8BD4-6D402C371184}" type="pres">
      <dgm:prSet presAssocID="{B3F34F5D-A657-4648-A9FA-337563C33E0F}" presName="root" presStyleCnt="0"/>
      <dgm:spPr/>
    </dgm:pt>
    <dgm:pt modelId="{9BB11741-844A-4D4D-9697-60F468B7618C}" type="pres">
      <dgm:prSet presAssocID="{B3F34F5D-A657-4648-A9FA-337563C33E0F}" presName="rootComposite" presStyleCnt="0"/>
      <dgm:spPr/>
    </dgm:pt>
    <dgm:pt modelId="{A147EF93-01ED-41FE-859B-3DAF19F4CCB5}" type="pres">
      <dgm:prSet presAssocID="{B3F34F5D-A657-4648-A9FA-337563C33E0F}" presName="rootText" presStyleLbl="node1" presStyleIdx="1" presStyleCnt="3"/>
      <dgm:spPr/>
    </dgm:pt>
    <dgm:pt modelId="{051404F5-D5AA-482B-9FEC-529591FC2F77}" type="pres">
      <dgm:prSet presAssocID="{B3F34F5D-A657-4648-A9FA-337563C33E0F}" presName="rootConnector" presStyleLbl="node1" presStyleIdx="1" presStyleCnt="3"/>
      <dgm:spPr/>
    </dgm:pt>
    <dgm:pt modelId="{60C9B4B7-EC90-4EF1-9970-F992A59EF5D4}" type="pres">
      <dgm:prSet presAssocID="{B3F34F5D-A657-4648-A9FA-337563C33E0F}" presName="childShape" presStyleCnt="0"/>
      <dgm:spPr/>
    </dgm:pt>
    <dgm:pt modelId="{357C0E7E-8CE5-4EB8-9EB2-4273CCBCEC70}" type="pres">
      <dgm:prSet presAssocID="{8ED2C4E6-12F4-4255-953C-6D990B270004}" presName="root" presStyleCnt="0"/>
      <dgm:spPr/>
    </dgm:pt>
    <dgm:pt modelId="{295FF358-E5E7-4F0D-8C6D-71B76ED792D1}" type="pres">
      <dgm:prSet presAssocID="{8ED2C4E6-12F4-4255-953C-6D990B270004}" presName="rootComposite" presStyleCnt="0"/>
      <dgm:spPr/>
    </dgm:pt>
    <dgm:pt modelId="{FBADC9D4-679B-4C8A-A898-E42B1D624ED2}" type="pres">
      <dgm:prSet presAssocID="{8ED2C4E6-12F4-4255-953C-6D990B270004}" presName="rootText" presStyleLbl="node1" presStyleIdx="2" presStyleCnt="3"/>
      <dgm:spPr/>
    </dgm:pt>
    <dgm:pt modelId="{AA47767E-A7E2-48B3-AE8F-AF05EE2668A9}" type="pres">
      <dgm:prSet presAssocID="{8ED2C4E6-12F4-4255-953C-6D990B270004}" presName="rootConnector" presStyleLbl="node1" presStyleIdx="2" presStyleCnt="3"/>
      <dgm:spPr/>
    </dgm:pt>
    <dgm:pt modelId="{60CF4226-69E2-42D7-B852-048A5F8274DB}" type="pres">
      <dgm:prSet presAssocID="{8ED2C4E6-12F4-4255-953C-6D990B270004}" presName="childShape" presStyleCnt="0"/>
      <dgm:spPr/>
    </dgm:pt>
  </dgm:ptLst>
  <dgm:cxnLst>
    <dgm:cxn modelId="{9F985A0D-FAE0-4E16-A3BA-242C15CA7611}" srcId="{2C56A3C2-DB80-4046-B1F3-C0E9B8885A7A}" destId="{112E47F2-F70B-4786-B564-8AD099C81FD2}" srcOrd="0" destOrd="0" parTransId="{D69E2369-6638-4C4A-9486-3FF72524ACC0}" sibTransId="{5A5CC49B-4364-4860-BEA0-C5DBEA837F1E}"/>
    <dgm:cxn modelId="{6127D949-C2FE-4341-82D1-9AB60A6F4142}" type="presOf" srcId="{8ED2C4E6-12F4-4255-953C-6D990B270004}" destId="{FBADC9D4-679B-4C8A-A898-E42B1D624ED2}" srcOrd="0" destOrd="0" presId="urn:microsoft.com/office/officeart/2005/8/layout/hierarchy3"/>
    <dgm:cxn modelId="{6ED6EA60-6F40-48C3-A8AD-6C096FDC1912}" srcId="{2C56A3C2-DB80-4046-B1F3-C0E9B8885A7A}" destId="{B3F34F5D-A657-4648-A9FA-337563C33E0F}" srcOrd="1" destOrd="0" parTransId="{B3E52D76-F817-4A49-BDE3-433D5656295E}" sibTransId="{97F8667F-14C0-4140-966D-E1AE6407D88A}"/>
    <dgm:cxn modelId="{E43EAA65-C384-49F5-A8F5-119457C90EFD}" type="presOf" srcId="{112E47F2-F70B-4786-B564-8AD099C81FD2}" destId="{73C40842-5E16-429E-B8A6-3551C1B0D309}" srcOrd="1" destOrd="0" presId="urn:microsoft.com/office/officeart/2005/8/layout/hierarchy3"/>
    <dgm:cxn modelId="{64794EAD-7346-4AFB-B8B6-AB551E0D5B44}" type="presOf" srcId="{2C56A3C2-DB80-4046-B1F3-C0E9B8885A7A}" destId="{72800656-0392-45F8-A5C3-822AD42C432D}" srcOrd="0" destOrd="0" presId="urn:microsoft.com/office/officeart/2005/8/layout/hierarchy3"/>
    <dgm:cxn modelId="{5F31F8C5-0131-4479-ADF3-E62E875EF828}" type="presOf" srcId="{112E47F2-F70B-4786-B564-8AD099C81FD2}" destId="{48EDEA05-933E-4B75-8A50-29466888AE72}" srcOrd="0" destOrd="0" presId="urn:microsoft.com/office/officeart/2005/8/layout/hierarchy3"/>
    <dgm:cxn modelId="{58CD74E9-6378-4A58-996C-3E2D96F3E000}" type="presOf" srcId="{8ED2C4E6-12F4-4255-953C-6D990B270004}" destId="{AA47767E-A7E2-48B3-AE8F-AF05EE2668A9}" srcOrd="1" destOrd="0" presId="urn:microsoft.com/office/officeart/2005/8/layout/hierarchy3"/>
    <dgm:cxn modelId="{E419BFF4-962C-4AD5-A760-6BE019CC5F58}" type="presOf" srcId="{B3F34F5D-A657-4648-A9FA-337563C33E0F}" destId="{A147EF93-01ED-41FE-859B-3DAF19F4CCB5}" srcOrd="0" destOrd="0" presId="urn:microsoft.com/office/officeart/2005/8/layout/hierarchy3"/>
    <dgm:cxn modelId="{DF5683F7-5E1D-4034-ABE3-FA820B5FF709}" srcId="{2C56A3C2-DB80-4046-B1F3-C0E9B8885A7A}" destId="{8ED2C4E6-12F4-4255-953C-6D990B270004}" srcOrd="2" destOrd="0" parTransId="{5832C8F6-7A86-4D7B-BC6A-81C92707CE17}" sibTransId="{E7C4C5CB-99F8-4EED-B3B4-F278CB52062B}"/>
    <dgm:cxn modelId="{971D8AFF-F3AC-41A2-8B02-D2E822DE3475}" type="presOf" srcId="{B3F34F5D-A657-4648-A9FA-337563C33E0F}" destId="{051404F5-D5AA-482B-9FEC-529591FC2F77}" srcOrd="1" destOrd="0" presId="urn:microsoft.com/office/officeart/2005/8/layout/hierarchy3"/>
    <dgm:cxn modelId="{82D49ACC-67C6-4695-AA6F-0E5DF64057D1}" type="presParOf" srcId="{72800656-0392-45F8-A5C3-822AD42C432D}" destId="{475CB64C-1FAB-4FE9-90D4-79AFAA64C612}" srcOrd="0" destOrd="0" presId="urn:microsoft.com/office/officeart/2005/8/layout/hierarchy3"/>
    <dgm:cxn modelId="{6D70D998-3831-4DAB-8800-E95B88E81BDE}" type="presParOf" srcId="{475CB64C-1FAB-4FE9-90D4-79AFAA64C612}" destId="{312E47CB-1CCE-4B50-8A3A-24467D43A66F}" srcOrd="0" destOrd="0" presId="urn:microsoft.com/office/officeart/2005/8/layout/hierarchy3"/>
    <dgm:cxn modelId="{148A3D88-2FF3-4C4D-AD48-2A9F9E0E9795}" type="presParOf" srcId="{312E47CB-1CCE-4B50-8A3A-24467D43A66F}" destId="{48EDEA05-933E-4B75-8A50-29466888AE72}" srcOrd="0" destOrd="0" presId="urn:microsoft.com/office/officeart/2005/8/layout/hierarchy3"/>
    <dgm:cxn modelId="{3A56FF61-48BA-4C7C-94D3-E7D64D1E5DE9}" type="presParOf" srcId="{312E47CB-1CCE-4B50-8A3A-24467D43A66F}" destId="{73C40842-5E16-429E-B8A6-3551C1B0D309}" srcOrd="1" destOrd="0" presId="urn:microsoft.com/office/officeart/2005/8/layout/hierarchy3"/>
    <dgm:cxn modelId="{F5EBE5C7-55DC-433A-AAF5-0CEACCE31F79}" type="presParOf" srcId="{475CB64C-1FAB-4FE9-90D4-79AFAA64C612}" destId="{7210E8A4-C428-4A1A-A5CB-B301CFF7F276}" srcOrd="1" destOrd="0" presId="urn:microsoft.com/office/officeart/2005/8/layout/hierarchy3"/>
    <dgm:cxn modelId="{E5202D4F-41B9-4F7A-9A7A-C5971538BC0C}" type="presParOf" srcId="{72800656-0392-45F8-A5C3-822AD42C432D}" destId="{77D9C8BD-FE82-4F4C-8BD4-6D402C371184}" srcOrd="1" destOrd="0" presId="urn:microsoft.com/office/officeart/2005/8/layout/hierarchy3"/>
    <dgm:cxn modelId="{2E014C7A-4634-4227-A17A-53773B65659D}" type="presParOf" srcId="{77D9C8BD-FE82-4F4C-8BD4-6D402C371184}" destId="{9BB11741-844A-4D4D-9697-60F468B7618C}" srcOrd="0" destOrd="0" presId="urn:microsoft.com/office/officeart/2005/8/layout/hierarchy3"/>
    <dgm:cxn modelId="{E8BBC2A4-1781-4F10-8A8E-CD1CC7708511}" type="presParOf" srcId="{9BB11741-844A-4D4D-9697-60F468B7618C}" destId="{A147EF93-01ED-41FE-859B-3DAF19F4CCB5}" srcOrd="0" destOrd="0" presId="urn:microsoft.com/office/officeart/2005/8/layout/hierarchy3"/>
    <dgm:cxn modelId="{E87A1E25-5C8D-4FB1-BF9B-1326F5DB1E83}" type="presParOf" srcId="{9BB11741-844A-4D4D-9697-60F468B7618C}" destId="{051404F5-D5AA-482B-9FEC-529591FC2F77}" srcOrd="1" destOrd="0" presId="urn:microsoft.com/office/officeart/2005/8/layout/hierarchy3"/>
    <dgm:cxn modelId="{2C8A0C3C-B457-4D70-8A24-80532F999611}" type="presParOf" srcId="{77D9C8BD-FE82-4F4C-8BD4-6D402C371184}" destId="{60C9B4B7-EC90-4EF1-9970-F992A59EF5D4}" srcOrd="1" destOrd="0" presId="urn:microsoft.com/office/officeart/2005/8/layout/hierarchy3"/>
    <dgm:cxn modelId="{49E351FE-6AFD-4946-8002-C4B232B5F486}" type="presParOf" srcId="{72800656-0392-45F8-A5C3-822AD42C432D}" destId="{357C0E7E-8CE5-4EB8-9EB2-4273CCBCEC70}" srcOrd="2" destOrd="0" presId="urn:microsoft.com/office/officeart/2005/8/layout/hierarchy3"/>
    <dgm:cxn modelId="{390844D7-4727-4FC9-8F84-2953D45067AB}" type="presParOf" srcId="{357C0E7E-8CE5-4EB8-9EB2-4273CCBCEC70}" destId="{295FF358-E5E7-4F0D-8C6D-71B76ED792D1}" srcOrd="0" destOrd="0" presId="urn:microsoft.com/office/officeart/2005/8/layout/hierarchy3"/>
    <dgm:cxn modelId="{B512D5F7-6667-40BE-87D6-A3F784D9593D}" type="presParOf" srcId="{295FF358-E5E7-4F0D-8C6D-71B76ED792D1}" destId="{FBADC9D4-679B-4C8A-A898-E42B1D624ED2}" srcOrd="0" destOrd="0" presId="urn:microsoft.com/office/officeart/2005/8/layout/hierarchy3"/>
    <dgm:cxn modelId="{1C65D14F-D291-46E4-BC28-04A4B0612FB0}" type="presParOf" srcId="{295FF358-E5E7-4F0D-8C6D-71B76ED792D1}" destId="{AA47767E-A7E2-48B3-AE8F-AF05EE2668A9}" srcOrd="1" destOrd="0" presId="urn:microsoft.com/office/officeart/2005/8/layout/hierarchy3"/>
    <dgm:cxn modelId="{323BEFF9-4889-40CC-9F59-395A5AC92EF8}" type="presParOf" srcId="{357C0E7E-8CE5-4EB8-9EB2-4273CCBCEC70}" destId="{60CF4226-69E2-42D7-B852-048A5F8274DB}" srcOrd="1" destOrd="0" presId="urn:microsoft.com/office/officeart/2005/8/layout/hierarchy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30BCE-64B7-43E1-BABC-550AE710E17F}"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fr-FR"/>
        </a:p>
      </dgm:t>
    </dgm:pt>
    <dgm:pt modelId="{C6292B85-4872-435C-9713-2B144A3D1CEB}">
      <dgm:prSet custT="1"/>
      <dgm:spPr>
        <a:solidFill>
          <a:srgbClr val="08ACA2"/>
        </a:solidFill>
        <a:ln>
          <a:noFill/>
        </a:ln>
      </dgm:spPr>
      <dgm:t>
        <a:bodyPr/>
        <a:lstStyle/>
        <a:p>
          <a:pPr algn="l"/>
          <a:r>
            <a:rPr lang="fr-FR" sz="1400" b="1" dirty="0"/>
            <a:t>Un serveur web </a:t>
          </a:r>
          <a:endParaRPr lang="fr-FR" sz="1400" b="0" dirty="0"/>
        </a:p>
      </dgm:t>
    </dgm:pt>
    <dgm:pt modelId="{2CD0E709-7221-4ED4-A230-B6ECC99B51B9}" type="parTrans" cxnId="{268771DA-34D1-4AF0-9700-BC49E607CCF4}">
      <dgm:prSet/>
      <dgm:spPr/>
      <dgm:t>
        <a:bodyPr/>
        <a:lstStyle/>
        <a:p>
          <a:endParaRPr lang="fr-FR"/>
        </a:p>
      </dgm:t>
    </dgm:pt>
    <dgm:pt modelId="{7AAD8135-6C29-43DA-9509-B8A406705053}" type="sibTrans" cxnId="{268771DA-34D1-4AF0-9700-BC49E607CCF4}">
      <dgm:prSet/>
      <dgm:spPr>
        <a:solidFill>
          <a:srgbClr val="08ACA2"/>
        </a:solidFill>
        <a:ln>
          <a:solidFill>
            <a:srgbClr val="08ACA2"/>
          </a:solidFill>
        </a:ln>
      </dgm:spPr>
      <dgm:t>
        <a:bodyPr/>
        <a:lstStyle/>
        <a:p>
          <a:endParaRPr lang="fr-FR"/>
        </a:p>
      </dgm:t>
    </dgm:pt>
    <dgm:pt modelId="{A718E27D-06E7-4001-8EE8-B249A5AFD663}">
      <dgm:prSet custT="1"/>
      <dgm:spPr>
        <a:solidFill>
          <a:schemeClr val="bg1">
            <a:lumMod val="95000"/>
            <a:alpha val="90000"/>
          </a:schemeClr>
        </a:solidFill>
        <a:ln>
          <a:noFill/>
        </a:ln>
      </dgm:spPr>
      <dgm:t>
        <a:bodyPr/>
        <a:lstStyle/>
        <a:p>
          <a:r>
            <a:rPr lang="fr-FR" sz="1200" b="0" dirty="0">
              <a:solidFill>
                <a:srgbClr val="565656"/>
              </a:solidFill>
            </a:rPr>
            <a:t>Un serveur web sert à rendre accessibles des pages web sur internet via le protocole HTTP.</a:t>
          </a:r>
          <a:endParaRPr lang="fr-FR" sz="1200" dirty="0">
            <a:solidFill>
              <a:srgbClr val="565656"/>
            </a:solidFill>
          </a:endParaRPr>
        </a:p>
      </dgm:t>
    </dgm:pt>
    <dgm:pt modelId="{08184583-444C-4440-82B6-0206965B981B}" type="parTrans" cxnId="{BBBE75D7-EF9A-47A5-A560-9E132BCE47BD}">
      <dgm:prSet/>
      <dgm:spPr/>
      <dgm:t>
        <a:bodyPr/>
        <a:lstStyle/>
        <a:p>
          <a:endParaRPr lang="fr-FR"/>
        </a:p>
      </dgm:t>
    </dgm:pt>
    <dgm:pt modelId="{7DFA8F52-55D9-4624-A46B-5325C5F07D22}" type="sibTrans" cxnId="{BBBE75D7-EF9A-47A5-A560-9E132BCE47BD}">
      <dgm:prSet/>
      <dgm:spPr/>
      <dgm:t>
        <a:bodyPr/>
        <a:lstStyle/>
        <a:p>
          <a:endParaRPr lang="fr-FR"/>
        </a:p>
      </dgm:t>
    </dgm:pt>
    <dgm:pt modelId="{1D093CC8-3C41-4702-8449-3019130B7D96}">
      <dgm:prSet custT="1"/>
      <dgm:spPr>
        <a:solidFill>
          <a:schemeClr val="bg1">
            <a:lumMod val="95000"/>
            <a:alpha val="90000"/>
          </a:schemeClr>
        </a:solidFill>
        <a:ln>
          <a:noFill/>
        </a:ln>
      </dgm:spPr>
      <dgm:t>
        <a:bodyPr/>
        <a:lstStyle/>
        <a:p>
          <a:pPr rtl="0"/>
          <a:r>
            <a:rPr lang="fr-FR" sz="1200" b="0" dirty="0">
              <a:solidFill>
                <a:srgbClr val="565656"/>
              </a:solidFill>
            </a:rPr>
            <a:t>Un serveur web répond par défaut sur le port 80.</a:t>
          </a:r>
        </a:p>
      </dgm:t>
    </dgm:pt>
    <dgm:pt modelId="{46818484-F64A-40A8-8A5C-62A91AED4B09}" type="sibTrans" cxnId="{3F7AE9E9-7EE4-42F1-9C94-241189DAEF11}">
      <dgm:prSet/>
      <dgm:spPr/>
      <dgm:t>
        <a:bodyPr/>
        <a:lstStyle/>
        <a:p>
          <a:endParaRPr lang="fr-FR"/>
        </a:p>
      </dgm:t>
    </dgm:pt>
    <dgm:pt modelId="{145DA35E-3E48-4E79-BAD2-ED7D506C664D}" type="parTrans" cxnId="{3F7AE9E9-7EE4-42F1-9C94-241189DAEF11}">
      <dgm:prSet/>
      <dgm:spPr/>
      <dgm:t>
        <a:bodyPr/>
        <a:lstStyle/>
        <a:p>
          <a:endParaRPr lang="fr-FR"/>
        </a:p>
      </dgm:t>
    </dgm:pt>
    <dgm:pt modelId="{E368B208-3995-4A39-A82E-0640644704E0}">
      <dgm:prSet custT="1"/>
      <dgm:spPr>
        <a:solidFill>
          <a:schemeClr val="bg1">
            <a:lumMod val="95000"/>
            <a:alpha val="90000"/>
          </a:schemeClr>
        </a:solidFill>
        <a:ln>
          <a:noFill/>
        </a:ln>
      </dgm:spPr>
      <dgm:t>
        <a:bodyPr/>
        <a:lstStyle/>
        <a:p>
          <a:pPr rtl="0"/>
          <a:r>
            <a:rPr lang="fr-FR" sz="1200" b="0" dirty="0">
              <a:solidFill>
                <a:srgbClr val="565656"/>
              </a:solidFill>
            </a:rPr>
            <a:t>Pour qu’un site Web soit accessible à tout moment, le serveur Web sur lequel il est hébergé doit être connecté à Internet en permanence</a:t>
          </a:r>
        </a:p>
      </dgm:t>
    </dgm:pt>
    <dgm:pt modelId="{6F0E18F9-FE76-4790-92C1-D70A7D4D5FA2}" type="sibTrans" cxnId="{E6040B5F-D2ED-4C13-9C07-0607C45A731C}">
      <dgm:prSet/>
      <dgm:spPr/>
      <dgm:t>
        <a:bodyPr/>
        <a:lstStyle/>
        <a:p>
          <a:endParaRPr lang="fr-FR"/>
        </a:p>
      </dgm:t>
    </dgm:pt>
    <dgm:pt modelId="{DFC2C601-3BB3-432F-B158-B251CF92DF92}" type="parTrans" cxnId="{E6040B5F-D2ED-4C13-9C07-0607C45A731C}">
      <dgm:prSet/>
      <dgm:spPr/>
      <dgm:t>
        <a:bodyPr/>
        <a:lstStyle/>
        <a:p>
          <a:endParaRPr lang="fr-FR"/>
        </a:p>
      </dgm:t>
    </dgm:pt>
    <dgm:pt modelId="{B0AD6237-1B96-448B-B385-01E8CEF74248}" type="pres">
      <dgm:prSet presAssocID="{DEC30BCE-64B7-43E1-BABC-550AE710E17F}" presName="linear" presStyleCnt="0">
        <dgm:presLayoutVars>
          <dgm:dir/>
          <dgm:animLvl val="lvl"/>
          <dgm:resizeHandles val="exact"/>
        </dgm:presLayoutVars>
      </dgm:prSet>
      <dgm:spPr/>
    </dgm:pt>
    <dgm:pt modelId="{631302D5-11F7-4F4B-980A-9A18807BB0AB}" type="pres">
      <dgm:prSet presAssocID="{C6292B85-4872-435C-9713-2B144A3D1CEB}" presName="parentLin" presStyleCnt="0"/>
      <dgm:spPr/>
    </dgm:pt>
    <dgm:pt modelId="{56099017-496E-49CE-97ED-EB12905E037F}" type="pres">
      <dgm:prSet presAssocID="{C6292B85-4872-435C-9713-2B144A3D1CEB}" presName="parentLeftMargin" presStyleLbl="node1" presStyleIdx="0" presStyleCnt="1"/>
      <dgm:spPr/>
    </dgm:pt>
    <dgm:pt modelId="{2D8CBAC1-C166-4E41-8E73-68B60F521E6D}" type="pres">
      <dgm:prSet presAssocID="{C6292B85-4872-435C-9713-2B144A3D1CEB}" presName="parentText" presStyleLbl="node1" presStyleIdx="0" presStyleCnt="1" custScaleY="26199" custLinFactNeighborY="-36748">
        <dgm:presLayoutVars>
          <dgm:chMax val="0"/>
          <dgm:bulletEnabled val="1"/>
        </dgm:presLayoutVars>
      </dgm:prSet>
      <dgm:spPr/>
    </dgm:pt>
    <dgm:pt modelId="{8108ABFD-54A2-4B89-94CA-E7D423FF90D9}" type="pres">
      <dgm:prSet presAssocID="{C6292B85-4872-435C-9713-2B144A3D1CEB}" presName="negativeSpace" presStyleCnt="0"/>
      <dgm:spPr/>
    </dgm:pt>
    <dgm:pt modelId="{D65477C9-9722-4605-9BE8-9D47DA498ED8}" type="pres">
      <dgm:prSet presAssocID="{C6292B85-4872-435C-9713-2B144A3D1CEB}" presName="childText" presStyleLbl="conFgAcc1" presStyleIdx="0" presStyleCnt="1" custScaleX="93750" custScaleY="55624">
        <dgm:presLayoutVars>
          <dgm:bulletEnabled val="1"/>
        </dgm:presLayoutVars>
      </dgm:prSet>
      <dgm:spPr/>
    </dgm:pt>
  </dgm:ptLst>
  <dgm:cxnLst>
    <dgm:cxn modelId="{5BEDE410-42F1-4549-92B8-6A43D2307BAC}" type="presOf" srcId="{DEC30BCE-64B7-43E1-BABC-550AE710E17F}" destId="{B0AD6237-1B96-448B-B385-01E8CEF74248}" srcOrd="0" destOrd="0" presId="urn:microsoft.com/office/officeart/2005/8/layout/list1"/>
    <dgm:cxn modelId="{A302D71E-14F1-41BF-AC56-B557EF4D272A}" type="presOf" srcId="{1D093CC8-3C41-4702-8449-3019130B7D96}" destId="{D65477C9-9722-4605-9BE8-9D47DA498ED8}" srcOrd="0" destOrd="1" presId="urn:microsoft.com/office/officeart/2005/8/layout/list1"/>
    <dgm:cxn modelId="{2E7CA734-3016-41F0-B2C7-FB0437E57BFA}" type="presOf" srcId="{A718E27D-06E7-4001-8EE8-B249A5AFD663}" destId="{D65477C9-9722-4605-9BE8-9D47DA498ED8}" srcOrd="0" destOrd="0" presId="urn:microsoft.com/office/officeart/2005/8/layout/list1"/>
    <dgm:cxn modelId="{E6040B5F-D2ED-4C13-9C07-0607C45A731C}" srcId="{C6292B85-4872-435C-9713-2B144A3D1CEB}" destId="{E368B208-3995-4A39-A82E-0640644704E0}" srcOrd="2" destOrd="0" parTransId="{DFC2C601-3BB3-432F-B158-B251CF92DF92}" sibTransId="{6F0E18F9-FE76-4790-92C1-D70A7D4D5FA2}"/>
    <dgm:cxn modelId="{8F3BC988-4489-4174-A59F-23655B89ADE2}" type="presOf" srcId="{E368B208-3995-4A39-A82E-0640644704E0}" destId="{D65477C9-9722-4605-9BE8-9D47DA498ED8}" srcOrd="0" destOrd="2" presId="urn:microsoft.com/office/officeart/2005/8/layout/list1"/>
    <dgm:cxn modelId="{E053B1B1-19ED-4006-A112-9DE90D95F062}" type="presOf" srcId="{C6292B85-4872-435C-9713-2B144A3D1CEB}" destId="{56099017-496E-49CE-97ED-EB12905E037F}" srcOrd="0" destOrd="0" presId="urn:microsoft.com/office/officeart/2005/8/layout/list1"/>
    <dgm:cxn modelId="{BBBE75D7-EF9A-47A5-A560-9E132BCE47BD}" srcId="{C6292B85-4872-435C-9713-2B144A3D1CEB}" destId="{A718E27D-06E7-4001-8EE8-B249A5AFD663}" srcOrd="0" destOrd="0" parTransId="{08184583-444C-4440-82B6-0206965B981B}" sibTransId="{7DFA8F52-55D9-4624-A46B-5325C5F07D22}"/>
    <dgm:cxn modelId="{268771DA-34D1-4AF0-9700-BC49E607CCF4}" srcId="{DEC30BCE-64B7-43E1-BABC-550AE710E17F}" destId="{C6292B85-4872-435C-9713-2B144A3D1CEB}" srcOrd="0" destOrd="0" parTransId="{2CD0E709-7221-4ED4-A230-B6ECC99B51B9}" sibTransId="{7AAD8135-6C29-43DA-9509-B8A406705053}"/>
    <dgm:cxn modelId="{544298E1-3ADB-413F-B75E-49B19FA41AC0}" type="presOf" srcId="{C6292B85-4872-435C-9713-2B144A3D1CEB}" destId="{2D8CBAC1-C166-4E41-8E73-68B60F521E6D}" srcOrd="1" destOrd="0" presId="urn:microsoft.com/office/officeart/2005/8/layout/list1"/>
    <dgm:cxn modelId="{3F7AE9E9-7EE4-42F1-9C94-241189DAEF11}" srcId="{C6292B85-4872-435C-9713-2B144A3D1CEB}" destId="{1D093CC8-3C41-4702-8449-3019130B7D96}" srcOrd="1" destOrd="0" parTransId="{145DA35E-3E48-4E79-BAD2-ED7D506C664D}" sibTransId="{46818484-F64A-40A8-8A5C-62A91AED4B09}"/>
    <dgm:cxn modelId="{C9953F61-4CBF-46B1-85E1-DB12BA9590F0}" type="presParOf" srcId="{B0AD6237-1B96-448B-B385-01E8CEF74248}" destId="{631302D5-11F7-4F4B-980A-9A18807BB0AB}" srcOrd="0" destOrd="0" presId="urn:microsoft.com/office/officeart/2005/8/layout/list1"/>
    <dgm:cxn modelId="{DBD3001B-42F3-4A27-8893-457190C2206D}" type="presParOf" srcId="{631302D5-11F7-4F4B-980A-9A18807BB0AB}" destId="{56099017-496E-49CE-97ED-EB12905E037F}" srcOrd="0" destOrd="0" presId="urn:microsoft.com/office/officeart/2005/8/layout/list1"/>
    <dgm:cxn modelId="{3A673E15-BEF2-427C-A7F3-E4081F3034E4}" type="presParOf" srcId="{631302D5-11F7-4F4B-980A-9A18807BB0AB}" destId="{2D8CBAC1-C166-4E41-8E73-68B60F521E6D}" srcOrd="1" destOrd="0" presId="urn:microsoft.com/office/officeart/2005/8/layout/list1"/>
    <dgm:cxn modelId="{6AC90A83-4E5E-4280-9FD4-82850146A556}" type="presParOf" srcId="{B0AD6237-1B96-448B-B385-01E8CEF74248}" destId="{8108ABFD-54A2-4B89-94CA-E7D423FF90D9}" srcOrd="1" destOrd="0" presId="urn:microsoft.com/office/officeart/2005/8/layout/list1"/>
    <dgm:cxn modelId="{7C559AD0-DE48-49F4-A8B5-FCCE74B0D7BB}" type="presParOf" srcId="{B0AD6237-1B96-448B-B385-01E8CEF74248}" destId="{D65477C9-9722-4605-9BE8-9D47DA498ED8}" srcOrd="2"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499F7-1D8E-4D54-B481-9B10528AE3F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8A6BA28D-E7AD-4FE0-A230-8A1877AB9619}">
      <dgm:prSet custT="1"/>
      <dgm:spPr>
        <a:solidFill>
          <a:srgbClr val="40C3D5"/>
        </a:solidFill>
      </dgm:spPr>
      <dgm:t>
        <a:bodyPr/>
        <a:lstStyle/>
        <a:p>
          <a:pPr algn="l"/>
          <a:r>
            <a:rPr lang="fr-FR" sz="1200" b="1" dirty="0">
              <a:solidFill>
                <a:schemeClr val="bg1"/>
              </a:solidFill>
            </a:rPr>
            <a:t>Écouteur d'événement (Event </a:t>
          </a:r>
          <a:r>
            <a:rPr lang="fr-FR" sz="1200" b="1" dirty="0" err="1">
              <a:solidFill>
                <a:schemeClr val="bg1"/>
              </a:solidFill>
            </a:rPr>
            <a:t>Listner</a:t>
          </a:r>
          <a:r>
            <a:rPr lang="fr-FR" sz="1200" b="1" dirty="0">
              <a:solidFill>
                <a:schemeClr val="bg1"/>
              </a:solidFill>
            </a:rPr>
            <a:t>) :</a:t>
          </a:r>
        </a:p>
        <a:p>
          <a:pPr algn="l"/>
          <a:r>
            <a:rPr lang="fr-FR" sz="1200" dirty="0">
              <a:solidFill>
                <a:schemeClr val="bg1"/>
              </a:solidFill>
            </a:rPr>
            <a:t>L'écouteur d'événement est un objet qui attend qu’un certain événement se produise (un clic, un mouvement de souris, etc.)</a:t>
          </a:r>
        </a:p>
      </dgm:t>
    </dgm:pt>
    <dgm:pt modelId="{362ACB35-5D07-4F24-8DCD-DCE9B2A443ED}" type="parTrans" cxnId="{BBB168C9-4138-4091-9667-48FD34D3E427}">
      <dgm:prSet/>
      <dgm:spPr/>
      <dgm:t>
        <a:bodyPr/>
        <a:lstStyle/>
        <a:p>
          <a:endParaRPr lang="fr-FR" sz="1200"/>
        </a:p>
      </dgm:t>
    </dgm:pt>
    <dgm:pt modelId="{34CDC147-0678-4F05-8E4D-9FA1B1483AE7}" type="sibTrans" cxnId="{BBB168C9-4138-4091-9667-48FD34D3E427}">
      <dgm:prSet/>
      <dgm:spPr/>
      <dgm:t>
        <a:bodyPr/>
        <a:lstStyle/>
        <a:p>
          <a:endParaRPr lang="fr-FR" sz="1200"/>
        </a:p>
      </dgm:t>
    </dgm:pt>
    <dgm:pt modelId="{B9E41F1D-5C4E-4E1D-A4A3-136AEEAEACC1}">
      <dgm:prSet custT="1"/>
      <dgm:spPr>
        <a:solidFill>
          <a:srgbClr val="40C3D5"/>
        </a:solidFill>
      </dgm:spPr>
      <dgm:t>
        <a:bodyPr/>
        <a:lstStyle/>
        <a:p>
          <a:pPr algn="l"/>
          <a:r>
            <a:rPr lang="fr-FR" sz="1200" b="1" dirty="0">
              <a:solidFill>
                <a:schemeClr val="bg1"/>
              </a:solidFill>
            </a:rPr>
            <a:t>Gestionnaire d'événements :</a:t>
          </a:r>
        </a:p>
        <a:p>
          <a:pPr algn="l"/>
          <a:r>
            <a:rPr lang="fr-FR" sz="1200" dirty="0">
              <a:solidFill>
                <a:schemeClr val="bg1"/>
              </a:solidFill>
            </a:rPr>
            <a:t>le gestionnaire d'événements correspond généralement une fonction appelée suite à la production de l’événement.</a:t>
          </a:r>
        </a:p>
      </dgm:t>
    </dgm:pt>
    <dgm:pt modelId="{B0398AF4-1739-4E5D-A767-85493AF69F9E}" type="parTrans" cxnId="{272270E9-4E01-4C0B-B73B-F49939D5FEC9}">
      <dgm:prSet/>
      <dgm:spPr/>
      <dgm:t>
        <a:bodyPr/>
        <a:lstStyle/>
        <a:p>
          <a:endParaRPr lang="fr-FR" sz="1200"/>
        </a:p>
      </dgm:t>
    </dgm:pt>
    <dgm:pt modelId="{F5A79A54-116E-4894-A419-894BFFB06969}" type="sibTrans" cxnId="{272270E9-4E01-4C0B-B73B-F49939D5FEC9}">
      <dgm:prSet/>
      <dgm:spPr/>
      <dgm:t>
        <a:bodyPr/>
        <a:lstStyle/>
        <a:p>
          <a:endParaRPr lang="fr-FR" sz="1200"/>
        </a:p>
      </dgm:t>
    </dgm:pt>
    <dgm:pt modelId="{2B0D6BE5-EBD3-4D2C-BCD3-0C19FCB05565}" type="pres">
      <dgm:prSet presAssocID="{A39499F7-1D8E-4D54-B481-9B10528AE3F8}" presName="linearFlow" presStyleCnt="0">
        <dgm:presLayoutVars>
          <dgm:dir/>
          <dgm:resizeHandles val="exact"/>
        </dgm:presLayoutVars>
      </dgm:prSet>
      <dgm:spPr/>
    </dgm:pt>
    <dgm:pt modelId="{B021FD2B-2F8D-4021-9E1D-23366CB3E429}" type="pres">
      <dgm:prSet presAssocID="{8A6BA28D-E7AD-4FE0-A230-8A1877AB9619}" presName="composite" presStyleCnt="0"/>
      <dgm:spPr/>
    </dgm:pt>
    <dgm:pt modelId="{F3D6F706-5A27-4721-9755-41E259B42A7B}" type="pres">
      <dgm:prSet presAssocID="{8A6BA28D-E7AD-4FE0-A230-8A1877AB9619}" presName="imgShp" presStyleLbl="fgImgPlace1" presStyleIdx="0" presStyleCnt="2"/>
      <dgm:spPr>
        <a:solidFill>
          <a:schemeClr val="bg1"/>
        </a:solidFill>
        <a:ln>
          <a:noFill/>
        </a:ln>
      </dgm:spPr>
    </dgm:pt>
    <dgm:pt modelId="{448D7B0D-D6EE-4117-94C1-4EA4C45770DC}" type="pres">
      <dgm:prSet presAssocID="{8A6BA28D-E7AD-4FE0-A230-8A1877AB9619}" presName="txShp" presStyleLbl="node1" presStyleIdx="0" presStyleCnt="2" custScaleX="115387" custLinFactNeighborX="10209">
        <dgm:presLayoutVars>
          <dgm:bulletEnabled val="1"/>
        </dgm:presLayoutVars>
      </dgm:prSet>
      <dgm:spPr/>
    </dgm:pt>
    <dgm:pt modelId="{501FEFF3-DF59-4FA4-AEBE-3B267E785F03}" type="pres">
      <dgm:prSet presAssocID="{34CDC147-0678-4F05-8E4D-9FA1B1483AE7}" presName="spacing" presStyleCnt="0"/>
      <dgm:spPr/>
    </dgm:pt>
    <dgm:pt modelId="{8ADA0521-6C93-4D16-B1E3-F6E9BF00F0A9}" type="pres">
      <dgm:prSet presAssocID="{B9E41F1D-5C4E-4E1D-A4A3-136AEEAEACC1}" presName="composite" presStyleCnt="0"/>
      <dgm:spPr/>
    </dgm:pt>
    <dgm:pt modelId="{3E752213-E1F8-4C50-B44B-C57A224D2359}" type="pres">
      <dgm:prSet presAssocID="{B9E41F1D-5C4E-4E1D-A4A3-136AEEAEACC1}" presName="imgShp" presStyleLbl="fgImgPlace1" presStyleIdx="1" presStyleCnt="2"/>
      <dgm:spPr>
        <a:solidFill>
          <a:schemeClr val="bg1"/>
        </a:solidFill>
        <a:ln>
          <a:noFill/>
        </a:ln>
      </dgm:spPr>
    </dgm:pt>
    <dgm:pt modelId="{D6468B48-40AD-4679-83C9-7BC1C0F94102}" type="pres">
      <dgm:prSet presAssocID="{B9E41F1D-5C4E-4E1D-A4A3-136AEEAEACC1}" presName="txShp" presStyleLbl="node1" presStyleIdx="1" presStyleCnt="2" custScaleX="115387" custLinFactNeighborX="10209">
        <dgm:presLayoutVars>
          <dgm:bulletEnabled val="1"/>
        </dgm:presLayoutVars>
      </dgm:prSet>
      <dgm:spPr/>
    </dgm:pt>
  </dgm:ptLst>
  <dgm:cxnLst>
    <dgm:cxn modelId="{4C891050-71ED-4C09-883B-F34ED66F7D93}" type="presOf" srcId="{B9E41F1D-5C4E-4E1D-A4A3-136AEEAEACC1}" destId="{D6468B48-40AD-4679-83C9-7BC1C0F94102}" srcOrd="0" destOrd="0" presId="urn:microsoft.com/office/officeart/2005/8/layout/vList3"/>
    <dgm:cxn modelId="{D196ED9F-5A18-4DE8-AA47-3D50993CDEE7}" type="presOf" srcId="{8A6BA28D-E7AD-4FE0-A230-8A1877AB9619}" destId="{448D7B0D-D6EE-4117-94C1-4EA4C45770DC}" srcOrd="0" destOrd="0" presId="urn:microsoft.com/office/officeart/2005/8/layout/vList3"/>
    <dgm:cxn modelId="{FBCE01B2-458A-423C-B211-D06B038634B6}" type="presOf" srcId="{A39499F7-1D8E-4D54-B481-9B10528AE3F8}" destId="{2B0D6BE5-EBD3-4D2C-BCD3-0C19FCB05565}" srcOrd="0" destOrd="0" presId="urn:microsoft.com/office/officeart/2005/8/layout/vList3"/>
    <dgm:cxn modelId="{BBB168C9-4138-4091-9667-48FD34D3E427}" srcId="{A39499F7-1D8E-4D54-B481-9B10528AE3F8}" destId="{8A6BA28D-E7AD-4FE0-A230-8A1877AB9619}" srcOrd="0" destOrd="0" parTransId="{362ACB35-5D07-4F24-8DCD-DCE9B2A443ED}" sibTransId="{34CDC147-0678-4F05-8E4D-9FA1B1483AE7}"/>
    <dgm:cxn modelId="{272270E9-4E01-4C0B-B73B-F49939D5FEC9}" srcId="{A39499F7-1D8E-4D54-B481-9B10528AE3F8}" destId="{B9E41F1D-5C4E-4E1D-A4A3-136AEEAEACC1}" srcOrd="1" destOrd="0" parTransId="{B0398AF4-1739-4E5D-A767-85493AF69F9E}" sibTransId="{F5A79A54-116E-4894-A419-894BFFB06969}"/>
    <dgm:cxn modelId="{387621BF-38A6-4230-A3A2-D07CE277B93D}" type="presParOf" srcId="{2B0D6BE5-EBD3-4D2C-BCD3-0C19FCB05565}" destId="{B021FD2B-2F8D-4021-9E1D-23366CB3E429}" srcOrd="0" destOrd="0" presId="urn:microsoft.com/office/officeart/2005/8/layout/vList3"/>
    <dgm:cxn modelId="{C379D33C-5894-4020-9ADF-4ACB0222B19A}" type="presParOf" srcId="{B021FD2B-2F8D-4021-9E1D-23366CB3E429}" destId="{F3D6F706-5A27-4721-9755-41E259B42A7B}" srcOrd="0" destOrd="0" presId="urn:microsoft.com/office/officeart/2005/8/layout/vList3"/>
    <dgm:cxn modelId="{5820DB8D-75B9-490D-823D-A079F03FE0A0}" type="presParOf" srcId="{B021FD2B-2F8D-4021-9E1D-23366CB3E429}" destId="{448D7B0D-D6EE-4117-94C1-4EA4C45770DC}" srcOrd="1" destOrd="0" presId="urn:microsoft.com/office/officeart/2005/8/layout/vList3"/>
    <dgm:cxn modelId="{5891B7AC-423F-434C-9A08-E29580CDEA3D}" type="presParOf" srcId="{2B0D6BE5-EBD3-4D2C-BCD3-0C19FCB05565}" destId="{501FEFF3-DF59-4FA4-AEBE-3B267E785F03}" srcOrd="1" destOrd="0" presId="urn:microsoft.com/office/officeart/2005/8/layout/vList3"/>
    <dgm:cxn modelId="{39C05D9F-6A96-4F85-8747-D132953FD829}" type="presParOf" srcId="{2B0D6BE5-EBD3-4D2C-BCD3-0C19FCB05565}" destId="{8ADA0521-6C93-4D16-B1E3-F6E9BF00F0A9}" srcOrd="2" destOrd="0" presId="urn:microsoft.com/office/officeart/2005/8/layout/vList3"/>
    <dgm:cxn modelId="{5DFDDA86-B119-4EFE-AD0B-B3B68DBFCF07}" type="presParOf" srcId="{8ADA0521-6C93-4D16-B1E3-F6E9BF00F0A9}" destId="{3E752213-E1F8-4C50-B44B-C57A224D2359}" srcOrd="0" destOrd="0" presId="urn:microsoft.com/office/officeart/2005/8/layout/vList3"/>
    <dgm:cxn modelId="{18C98252-4CBB-4A29-BA40-CE96B093ED31}" type="presParOf" srcId="{8ADA0521-6C93-4D16-B1E3-F6E9BF00F0A9}" destId="{D6468B48-40AD-4679-83C9-7BC1C0F94102}"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272A16-57C1-47AD-B833-5CB307F5F3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AC5038AB-7157-4A56-94AD-0187D7E2D7BB}">
      <dgm:prSet custT="1"/>
      <dgm:spPr>
        <a:solidFill>
          <a:srgbClr val="0258A3"/>
        </a:solidFill>
        <a:ln>
          <a:noFill/>
        </a:ln>
      </dgm:spPr>
      <dgm:t>
        <a:bodyPr/>
        <a:lstStyle/>
        <a:p>
          <a:r>
            <a:rPr lang="pt-BR" sz="1400" b="1" dirty="0"/>
            <a:t>CM</a:t>
          </a:r>
          <a:endParaRPr lang="fr-FR" sz="1400" dirty="0"/>
        </a:p>
      </dgm:t>
    </dgm:pt>
    <dgm:pt modelId="{1B2895A0-F7E3-4E45-BBCA-BBECD8AC82F1}" type="parTrans" cxnId="{59009FBF-444B-459D-A768-B5F7C62E5534}">
      <dgm:prSet/>
      <dgm:spPr/>
      <dgm:t>
        <a:bodyPr/>
        <a:lstStyle/>
        <a:p>
          <a:endParaRPr lang="fr-FR" sz="1400"/>
        </a:p>
      </dgm:t>
    </dgm:pt>
    <dgm:pt modelId="{B34399F8-7F6C-435C-8D9E-618AA47560D4}" type="sibTrans" cxnId="{59009FBF-444B-459D-A768-B5F7C62E5534}">
      <dgm:prSet/>
      <dgm:spPr/>
      <dgm:t>
        <a:bodyPr/>
        <a:lstStyle/>
        <a:p>
          <a:endParaRPr lang="fr-FR" sz="1400"/>
        </a:p>
      </dgm:t>
    </dgm:pt>
    <dgm:pt modelId="{20030E7F-E05F-425D-849A-70A68E640622}">
      <dgm:prSet custT="1"/>
      <dgm:spPr>
        <a:solidFill>
          <a:srgbClr val="B3BB03"/>
        </a:solidFill>
        <a:ln>
          <a:noFill/>
        </a:ln>
      </dgm:spPr>
      <dgm:t>
        <a:bodyPr/>
        <a:lstStyle/>
        <a:p>
          <a:r>
            <a:rPr lang="pt-BR" sz="1400" b="1" dirty="0"/>
            <a:t>MS-DOS</a:t>
          </a:r>
          <a:endParaRPr lang="fr-FR" sz="1400" dirty="0"/>
        </a:p>
      </dgm:t>
    </dgm:pt>
    <dgm:pt modelId="{9297F32C-2FEF-49C9-8F8F-C21B8487C7D5}" type="parTrans" cxnId="{C7DB495D-AE2F-40AF-8F02-C0E7FB3348B6}">
      <dgm:prSet/>
      <dgm:spPr/>
      <dgm:t>
        <a:bodyPr/>
        <a:lstStyle/>
        <a:p>
          <a:endParaRPr lang="fr-FR" sz="1400"/>
        </a:p>
      </dgm:t>
    </dgm:pt>
    <dgm:pt modelId="{225D0F03-6B5A-43F7-8F62-272EC63855D5}" type="sibTrans" cxnId="{C7DB495D-AE2F-40AF-8F02-C0E7FB3348B6}">
      <dgm:prSet/>
      <dgm:spPr/>
      <dgm:t>
        <a:bodyPr/>
        <a:lstStyle/>
        <a:p>
          <a:endParaRPr lang="fr-FR" sz="1400"/>
        </a:p>
      </dgm:t>
    </dgm:pt>
    <dgm:pt modelId="{F71E3502-A740-410E-89E2-103DB614E319}">
      <dgm:prSet custT="1"/>
      <dgm:spPr>
        <a:solidFill>
          <a:srgbClr val="018146"/>
        </a:solidFill>
        <a:ln>
          <a:noFill/>
        </a:ln>
      </dgm:spPr>
      <dgm:t>
        <a:bodyPr/>
        <a:lstStyle/>
        <a:p>
          <a:r>
            <a:rPr lang="pt-BR" sz="1400" b="1" dirty="0"/>
            <a:t>MAC OS X</a:t>
          </a:r>
          <a:endParaRPr lang="fr-FR" sz="1400" dirty="0"/>
        </a:p>
      </dgm:t>
    </dgm:pt>
    <dgm:pt modelId="{4E8FF62A-7E4F-426D-97E7-5AB0D43E8D4C}" type="parTrans" cxnId="{FDD583B1-C344-40FC-9FAC-EB357D0C246A}">
      <dgm:prSet/>
      <dgm:spPr/>
      <dgm:t>
        <a:bodyPr/>
        <a:lstStyle/>
        <a:p>
          <a:endParaRPr lang="fr-FR" sz="1400"/>
        </a:p>
      </dgm:t>
    </dgm:pt>
    <dgm:pt modelId="{898F6453-8E73-45D9-BB57-7000074BADF2}" type="sibTrans" cxnId="{FDD583B1-C344-40FC-9FAC-EB357D0C246A}">
      <dgm:prSet/>
      <dgm:spPr/>
      <dgm:t>
        <a:bodyPr/>
        <a:lstStyle/>
        <a:p>
          <a:endParaRPr lang="fr-FR" sz="1400"/>
        </a:p>
      </dgm:t>
    </dgm:pt>
    <dgm:pt modelId="{2D2AC70F-80E3-4069-8A45-629859BD311A}">
      <dgm:prSet custT="1"/>
      <dgm:spPr>
        <a:solidFill>
          <a:srgbClr val="40C3D5"/>
        </a:solidFill>
        <a:ln>
          <a:noFill/>
        </a:ln>
      </dgm:spPr>
      <dgm:t>
        <a:bodyPr/>
        <a:lstStyle/>
        <a:p>
          <a:r>
            <a:rPr lang="pt-BR" sz="1400" b="1" dirty="0"/>
            <a:t>Windows</a:t>
          </a:r>
          <a:endParaRPr lang="fr-FR" sz="1400" dirty="0"/>
        </a:p>
      </dgm:t>
    </dgm:pt>
    <dgm:pt modelId="{EF7E0281-2678-45FB-A022-7093278AE44E}" type="parTrans" cxnId="{DC93D234-6C86-49CC-8718-AD6E4DDABD85}">
      <dgm:prSet/>
      <dgm:spPr/>
      <dgm:t>
        <a:bodyPr/>
        <a:lstStyle/>
        <a:p>
          <a:endParaRPr lang="fr-FR" sz="1400"/>
        </a:p>
      </dgm:t>
    </dgm:pt>
    <dgm:pt modelId="{3BAFAB6B-57ED-4615-BD88-256FB0EB8097}" type="sibTrans" cxnId="{DC93D234-6C86-49CC-8718-AD6E4DDABD85}">
      <dgm:prSet/>
      <dgm:spPr/>
      <dgm:t>
        <a:bodyPr/>
        <a:lstStyle/>
        <a:p>
          <a:endParaRPr lang="fr-FR" sz="1400"/>
        </a:p>
      </dgm:t>
    </dgm:pt>
    <dgm:pt modelId="{045FAB5F-C6B0-47A4-92E9-9006EC08AAC8}">
      <dgm:prSet custT="1"/>
      <dgm:spPr>
        <a:solidFill>
          <a:srgbClr val="FF7800"/>
        </a:solidFill>
        <a:ln>
          <a:noFill/>
        </a:ln>
      </dgm:spPr>
      <dgm:t>
        <a:bodyPr/>
        <a:lstStyle/>
        <a:p>
          <a:r>
            <a:rPr lang="pt-BR" sz="1400" b="1"/>
            <a:t>UNIX</a:t>
          </a:r>
          <a:endParaRPr lang="fr-FR" sz="1400"/>
        </a:p>
      </dgm:t>
    </dgm:pt>
    <dgm:pt modelId="{D08C3D50-FAE6-419A-BB9C-E3482A2A317F}" type="parTrans" cxnId="{71523B01-F98A-4E1A-829A-91A287F119FB}">
      <dgm:prSet/>
      <dgm:spPr/>
      <dgm:t>
        <a:bodyPr/>
        <a:lstStyle/>
        <a:p>
          <a:endParaRPr lang="fr-FR" sz="1400"/>
        </a:p>
      </dgm:t>
    </dgm:pt>
    <dgm:pt modelId="{D08663EB-02C1-4074-BA30-66F6F9B9264E}" type="sibTrans" cxnId="{71523B01-F98A-4E1A-829A-91A287F119FB}">
      <dgm:prSet/>
      <dgm:spPr/>
      <dgm:t>
        <a:bodyPr/>
        <a:lstStyle/>
        <a:p>
          <a:endParaRPr lang="fr-FR" sz="1400"/>
        </a:p>
      </dgm:t>
    </dgm:pt>
    <dgm:pt modelId="{8401965F-22C5-421A-9200-2151D02B16D0}">
      <dgm:prSet custT="1"/>
      <dgm:spPr>
        <a:solidFill>
          <a:srgbClr val="08ACA5"/>
        </a:solidFill>
        <a:ln>
          <a:noFill/>
        </a:ln>
      </dgm:spPr>
      <dgm:t>
        <a:bodyPr/>
        <a:lstStyle/>
        <a:p>
          <a:r>
            <a:rPr lang="pt-BR" sz="1400" b="1" dirty="0"/>
            <a:t>LinuxP/</a:t>
          </a:r>
          <a:endParaRPr lang="fr-FR" sz="1400" dirty="0"/>
        </a:p>
      </dgm:t>
    </dgm:pt>
    <dgm:pt modelId="{23A17621-DE70-4289-8741-DB75F2618AA3}" type="parTrans" cxnId="{941631C2-31C9-4E9E-A4F3-56DF5A9EBF9B}">
      <dgm:prSet/>
      <dgm:spPr/>
      <dgm:t>
        <a:bodyPr/>
        <a:lstStyle/>
        <a:p>
          <a:endParaRPr lang="fr-FR" sz="1400"/>
        </a:p>
      </dgm:t>
    </dgm:pt>
    <dgm:pt modelId="{DAF1C525-F89A-41BD-97D7-D7FDFEF2483E}" type="sibTrans" cxnId="{941631C2-31C9-4E9E-A4F3-56DF5A9EBF9B}">
      <dgm:prSet/>
      <dgm:spPr/>
      <dgm:t>
        <a:bodyPr/>
        <a:lstStyle/>
        <a:p>
          <a:endParaRPr lang="fr-FR" sz="1400"/>
        </a:p>
      </dgm:t>
    </dgm:pt>
    <dgm:pt modelId="{9B05970E-B22F-45AA-90BE-21972DC44B16}" type="pres">
      <dgm:prSet presAssocID="{76272A16-57C1-47AD-B833-5CB307F5F32A}" presName="diagram" presStyleCnt="0">
        <dgm:presLayoutVars>
          <dgm:dir/>
          <dgm:resizeHandles val="exact"/>
        </dgm:presLayoutVars>
      </dgm:prSet>
      <dgm:spPr/>
    </dgm:pt>
    <dgm:pt modelId="{DC399643-51A6-45F7-8E37-47D3C116F895}" type="pres">
      <dgm:prSet presAssocID="{AC5038AB-7157-4A56-94AD-0187D7E2D7BB}" presName="node" presStyleLbl="node1" presStyleIdx="0" presStyleCnt="6">
        <dgm:presLayoutVars>
          <dgm:bulletEnabled val="1"/>
        </dgm:presLayoutVars>
      </dgm:prSet>
      <dgm:spPr/>
    </dgm:pt>
    <dgm:pt modelId="{84BDE455-ACDE-49FD-9D27-2C55652DED92}" type="pres">
      <dgm:prSet presAssocID="{B34399F8-7F6C-435C-8D9E-618AA47560D4}" presName="sibTrans" presStyleCnt="0"/>
      <dgm:spPr/>
    </dgm:pt>
    <dgm:pt modelId="{54FC8773-A4A6-41C3-95FC-624820E63937}" type="pres">
      <dgm:prSet presAssocID="{20030E7F-E05F-425D-849A-70A68E640622}" presName="node" presStyleLbl="node1" presStyleIdx="1" presStyleCnt="6">
        <dgm:presLayoutVars>
          <dgm:bulletEnabled val="1"/>
        </dgm:presLayoutVars>
      </dgm:prSet>
      <dgm:spPr/>
    </dgm:pt>
    <dgm:pt modelId="{58F3F4EC-1F4C-42DF-9105-BD90531AA17F}" type="pres">
      <dgm:prSet presAssocID="{225D0F03-6B5A-43F7-8F62-272EC63855D5}" presName="sibTrans" presStyleCnt="0"/>
      <dgm:spPr/>
    </dgm:pt>
    <dgm:pt modelId="{850E1C53-3790-41C6-AA47-BB3EB5BCA170}" type="pres">
      <dgm:prSet presAssocID="{F71E3502-A740-410E-89E2-103DB614E319}" presName="node" presStyleLbl="node1" presStyleIdx="2" presStyleCnt="6">
        <dgm:presLayoutVars>
          <dgm:bulletEnabled val="1"/>
        </dgm:presLayoutVars>
      </dgm:prSet>
      <dgm:spPr/>
    </dgm:pt>
    <dgm:pt modelId="{9F377CC5-2282-4452-8682-3AF6608CE442}" type="pres">
      <dgm:prSet presAssocID="{898F6453-8E73-45D9-BB57-7000074BADF2}" presName="sibTrans" presStyleCnt="0"/>
      <dgm:spPr/>
    </dgm:pt>
    <dgm:pt modelId="{DD15CFBC-B2EC-48B8-BB63-3363BC7E5C16}" type="pres">
      <dgm:prSet presAssocID="{2D2AC70F-80E3-4069-8A45-629859BD311A}" presName="node" presStyleLbl="node1" presStyleIdx="3" presStyleCnt="6">
        <dgm:presLayoutVars>
          <dgm:bulletEnabled val="1"/>
        </dgm:presLayoutVars>
      </dgm:prSet>
      <dgm:spPr/>
    </dgm:pt>
    <dgm:pt modelId="{AFC2B690-957F-4012-9800-F3009B9415E3}" type="pres">
      <dgm:prSet presAssocID="{3BAFAB6B-57ED-4615-BD88-256FB0EB8097}" presName="sibTrans" presStyleCnt="0"/>
      <dgm:spPr/>
    </dgm:pt>
    <dgm:pt modelId="{19E622CF-7169-4B51-B23D-742D0D03451E}" type="pres">
      <dgm:prSet presAssocID="{045FAB5F-C6B0-47A4-92E9-9006EC08AAC8}" presName="node" presStyleLbl="node1" presStyleIdx="4" presStyleCnt="6">
        <dgm:presLayoutVars>
          <dgm:bulletEnabled val="1"/>
        </dgm:presLayoutVars>
      </dgm:prSet>
      <dgm:spPr/>
    </dgm:pt>
    <dgm:pt modelId="{DE3BF2CD-B2A2-47A6-AE55-8A49E8F1FCD2}" type="pres">
      <dgm:prSet presAssocID="{D08663EB-02C1-4074-BA30-66F6F9B9264E}" presName="sibTrans" presStyleCnt="0"/>
      <dgm:spPr/>
    </dgm:pt>
    <dgm:pt modelId="{066F6B82-1246-4619-B970-690267A8005A}" type="pres">
      <dgm:prSet presAssocID="{8401965F-22C5-421A-9200-2151D02B16D0}" presName="node" presStyleLbl="node1" presStyleIdx="5" presStyleCnt="6">
        <dgm:presLayoutVars>
          <dgm:bulletEnabled val="1"/>
        </dgm:presLayoutVars>
      </dgm:prSet>
      <dgm:spPr/>
    </dgm:pt>
  </dgm:ptLst>
  <dgm:cxnLst>
    <dgm:cxn modelId="{71523B01-F98A-4E1A-829A-91A287F119FB}" srcId="{76272A16-57C1-47AD-B833-5CB307F5F32A}" destId="{045FAB5F-C6B0-47A4-92E9-9006EC08AAC8}" srcOrd="4" destOrd="0" parTransId="{D08C3D50-FAE6-419A-BB9C-E3482A2A317F}" sibTransId="{D08663EB-02C1-4074-BA30-66F6F9B9264E}"/>
    <dgm:cxn modelId="{DC93D234-6C86-49CC-8718-AD6E4DDABD85}" srcId="{76272A16-57C1-47AD-B833-5CB307F5F32A}" destId="{2D2AC70F-80E3-4069-8A45-629859BD311A}" srcOrd="3" destOrd="0" parTransId="{EF7E0281-2678-45FB-A022-7093278AE44E}" sibTransId="{3BAFAB6B-57ED-4615-BD88-256FB0EB8097}"/>
    <dgm:cxn modelId="{C7DB495D-AE2F-40AF-8F02-C0E7FB3348B6}" srcId="{76272A16-57C1-47AD-B833-5CB307F5F32A}" destId="{20030E7F-E05F-425D-849A-70A68E640622}" srcOrd="1" destOrd="0" parTransId="{9297F32C-2FEF-49C9-8F8F-C21B8487C7D5}" sibTransId="{225D0F03-6B5A-43F7-8F62-272EC63855D5}"/>
    <dgm:cxn modelId="{35F74373-F902-4154-97EC-03047EEFF432}" type="presOf" srcId="{8401965F-22C5-421A-9200-2151D02B16D0}" destId="{066F6B82-1246-4619-B970-690267A8005A}" srcOrd="0" destOrd="0" presId="urn:microsoft.com/office/officeart/2005/8/layout/default"/>
    <dgm:cxn modelId="{763BF98A-ABC2-4E66-9514-675E4425B7CF}" type="presOf" srcId="{20030E7F-E05F-425D-849A-70A68E640622}" destId="{54FC8773-A4A6-41C3-95FC-624820E63937}" srcOrd="0" destOrd="0" presId="urn:microsoft.com/office/officeart/2005/8/layout/default"/>
    <dgm:cxn modelId="{912B9C94-8E24-4E2D-AA47-BEB08C7A86B7}" type="presOf" srcId="{F71E3502-A740-410E-89E2-103DB614E319}" destId="{850E1C53-3790-41C6-AA47-BB3EB5BCA170}" srcOrd="0" destOrd="0" presId="urn:microsoft.com/office/officeart/2005/8/layout/default"/>
    <dgm:cxn modelId="{3D4EEDAC-3A2A-4BA3-902C-EBE584892B1D}" type="presOf" srcId="{76272A16-57C1-47AD-B833-5CB307F5F32A}" destId="{9B05970E-B22F-45AA-90BE-21972DC44B16}" srcOrd="0" destOrd="0" presId="urn:microsoft.com/office/officeart/2005/8/layout/default"/>
    <dgm:cxn modelId="{FDD583B1-C344-40FC-9FAC-EB357D0C246A}" srcId="{76272A16-57C1-47AD-B833-5CB307F5F32A}" destId="{F71E3502-A740-410E-89E2-103DB614E319}" srcOrd="2" destOrd="0" parTransId="{4E8FF62A-7E4F-426D-97E7-5AB0D43E8D4C}" sibTransId="{898F6453-8E73-45D9-BB57-7000074BADF2}"/>
    <dgm:cxn modelId="{59009FBF-444B-459D-A768-B5F7C62E5534}" srcId="{76272A16-57C1-47AD-B833-5CB307F5F32A}" destId="{AC5038AB-7157-4A56-94AD-0187D7E2D7BB}" srcOrd="0" destOrd="0" parTransId="{1B2895A0-F7E3-4E45-BBCA-BBECD8AC82F1}" sibTransId="{B34399F8-7F6C-435C-8D9E-618AA47560D4}"/>
    <dgm:cxn modelId="{941631C2-31C9-4E9E-A4F3-56DF5A9EBF9B}" srcId="{76272A16-57C1-47AD-B833-5CB307F5F32A}" destId="{8401965F-22C5-421A-9200-2151D02B16D0}" srcOrd="5" destOrd="0" parTransId="{23A17621-DE70-4289-8741-DB75F2618AA3}" sibTransId="{DAF1C525-F89A-41BD-97D7-D7FDFEF2483E}"/>
    <dgm:cxn modelId="{01E7ACCB-FE99-4571-8641-AF188995CD4A}" type="presOf" srcId="{2D2AC70F-80E3-4069-8A45-629859BD311A}" destId="{DD15CFBC-B2EC-48B8-BB63-3363BC7E5C16}" srcOrd="0" destOrd="0" presId="urn:microsoft.com/office/officeart/2005/8/layout/default"/>
    <dgm:cxn modelId="{68F56ECD-A636-4566-AA8D-90787CE0ACC5}" type="presOf" srcId="{AC5038AB-7157-4A56-94AD-0187D7E2D7BB}" destId="{DC399643-51A6-45F7-8E37-47D3C116F895}" srcOrd="0" destOrd="0" presId="urn:microsoft.com/office/officeart/2005/8/layout/default"/>
    <dgm:cxn modelId="{EBA98BD2-C9B9-413A-BFDD-C74B71DC1903}" type="presOf" srcId="{045FAB5F-C6B0-47A4-92E9-9006EC08AAC8}" destId="{19E622CF-7169-4B51-B23D-742D0D03451E}" srcOrd="0" destOrd="0" presId="urn:microsoft.com/office/officeart/2005/8/layout/default"/>
    <dgm:cxn modelId="{7C3F2E23-1A4C-4E37-88C0-6EBA50C39742}" type="presParOf" srcId="{9B05970E-B22F-45AA-90BE-21972DC44B16}" destId="{DC399643-51A6-45F7-8E37-47D3C116F895}" srcOrd="0" destOrd="0" presId="urn:microsoft.com/office/officeart/2005/8/layout/default"/>
    <dgm:cxn modelId="{8E5D8971-E8FA-4B04-BC88-4BD21BF1F61B}" type="presParOf" srcId="{9B05970E-B22F-45AA-90BE-21972DC44B16}" destId="{84BDE455-ACDE-49FD-9D27-2C55652DED92}" srcOrd="1" destOrd="0" presId="urn:microsoft.com/office/officeart/2005/8/layout/default"/>
    <dgm:cxn modelId="{61052A7F-343F-41A5-9E43-C980B22C0CA8}" type="presParOf" srcId="{9B05970E-B22F-45AA-90BE-21972DC44B16}" destId="{54FC8773-A4A6-41C3-95FC-624820E63937}" srcOrd="2" destOrd="0" presId="urn:microsoft.com/office/officeart/2005/8/layout/default"/>
    <dgm:cxn modelId="{BFC2811E-A48B-4DEF-8F44-FB326C8B282C}" type="presParOf" srcId="{9B05970E-B22F-45AA-90BE-21972DC44B16}" destId="{58F3F4EC-1F4C-42DF-9105-BD90531AA17F}" srcOrd="3" destOrd="0" presId="urn:microsoft.com/office/officeart/2005/8/layout/default"/>
    <dgm:cxn modelId="{0FAF5D65-4C95-4207-BDCA-CAD1BDB19996}" type="presParOf" srcId="{9B05970E-B22F-45AA-90BE-21972DC44B16}" destId="{850E1C53-3790-41C6-AA47-BB3EB5BCA170}" srcOrd="4" destOrd="0" presId="urn:microsoft.com/office/officeart/2005/8/layout/default"/>
    <dgm:cxn modelId="{1F3FA162-CFE5-4CD6-B564-EF1F50EAF24E}" type="presParOf" srcId="{9B05970E-B22F-45AA-90BE-21972DC44B16}" destId="{9F377CC5-2282-4452-8682-3AF6608CE442}" srcOrd="5" destOrd="0" presId="urn:microsoft.com/office/officeart/2005/8/layout/default"/>
    <dgm:cxn modelId="{CF7E4AA7-40EA-41E9-B07A-E81B6A0325E3}" type="presParOf" srcId="{9B05970E-B22F-45AA-90BE-21972DC44B16}" destId="{DD15CFBC-B2EC-48B8-BB63-3363BC7E5C16}" srcOrd="6" destOrd="0" presId="urn:microsoft.com/office/officeart/2005/8/layout/default"/>
    <dgm:cxn modelId="{3D3E25FC-5E04-4B3B-883A-79C08D31BB9D}" type="presParOf" srcId="{9B05970E-B22F-45AA-90BE-21972DC44B16}" destId="{AFC2B690-957F-4012-9800-F3009B9415E3}" srcOrd="7" destOrd="0" presId="urn:microsoft.com/office/officeart/2005/8/layout/default"/>
    <dgm:cxn modelId="{A71D8F88-ADD4-4DA9-9B72-49A7763CA552}" type="presParOf" srcId="{9B05970E-B22F-45AA-90BE-21972DC44B16}" destId="{19E622CF-7169-4B51-B23D-742D0D03451E}" srcOrd="8" destOrd="0" presId="urn:microsoft.com/office/officeart/2005/8/layout/default"/>
    <dgm:cxn modelId="{1FF0DC76-E930-4855-BF54-D708B80E62A8}" type="presParOf" srcId="{9B05970E-B22F-45AA-90BE-21972DC44B16}" destId="{DE3BF2CD-B2A2-47A6-AE55-8A49E8F1FCD2}" srcOrd="9" destOrd="0" presId="urn:microsoft.com/office/officeart/2005/8/layout/default"/>
    <dgm:cxn modelId="{AF601256-E2D9-43BD-B84F-B8FF478A66B1}" type="presParOf" srcId="{9B05970E-B22F-45AA-90BE-21972DC44B16}" destId="{066F6B82-1246-4619-B970-690267A8005A}"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DEA05-933E-4B75-8A50-29466888AE72}">
      <dsp:nvSpPr>
        <dsp:cNvPr id="0" name=""/>
        <dsp:cNvSpPr/>
      </dsp:nvSpPr>
      <dsp:spPr>
        <a:xfrm>
          <a:off x="67891" y="619"/>
          <a:ext cx="2444106" cy="1222053"/>
        </a:xfrm>
        <a:prstGeom prst="roundRect">
          <a:avLst>
            <a:gd name="adj" fmla="val 10000"/>
          </a:avLst>
        </a:prstGeom>
        <a:solidFill>
          <a:srgbClr val="FF78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ts val="1400"/>
            </a:lnSpc>
            <a:spcBef>
              <a:spcPct val="0"/>
            </a:spcBef>
            <a:spcAft>
              <a:spcPts val="0"/>
            </a:spcAft>
            <a:buNone/>
          </a:pPr>
          <a:r>
            <a:rPr lang="fr-FR" sz="1200" kern="1200" dirty="0"/>
            <a:t>Un langage de script (également appelé script) est une série de commandes qui peuvent être exécutées sans compilation. </a:t>
          </a:r>
        </a:p>
      </dsp:txBody>
      <dsp:txXfrm>
        <a:off x="103684" y="36412"/>
        <a:ext cx="2372520" cy="1150467"/>
      </dsp:txXfrm>
    </dsp:sp>
    <dsp:sp modelId="{A147EF93-01ED-41FE-859B-3DAF19F4CCB5}">
      <dsp:nvSpPr>
        <dsp:cNvPr id="0" name=""/>
        <dsp:cNvSpPr/>
      </dsp:nvSpPr>
      <dsp:spPr>
        <a:xfrm>
          <a:off x="3123025" y="619"/>
          <a:ext cx="2444106" cy="1222053"/>
        </a:xfrm>
        <a:prstGeom prst="roundRect">
          <a:avLst>
            <a:gd name="adj" fmla="val 10000"/>
          </a:avLst>
        </a:prstGeom>
        <a:solidFill>
          <a:srgbClr val="B3BB0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ts val="1400"/>
            </a:lnSpc>
            <a:spcBef>
              <a:spcPct val="0"/>
            </a:spcBef>
            <a:spcAft>
              <a:spcPts val="0"/>
            </a:spcAft>
            <a:buNone/>
          </a:pPr>
          <a:r>
            <a:rPr lang="fr-FR" sz="1200" kern="1200" dirty="0"/>
            <a:t>Tous les langages de script sont des langages de programmation, mais tous les langages de programmation ne sont pas des langages de script. </a:t>
          </a:r>
        </a:p>
      </dsp:txBody>
      <dsp:txXfrm>
        <a:off x="3158818" y="36412"/>
        <a:ext cx="2372520" cy="1150467"/>
      </dsp:txXfrm>
    </dsp:sp>
    <dsp:sp modelId="{FBADC9D4-679B-4C8A-A898-E42B1D624ED2}">
      <dsp:nvSpPr>
        <dsp:cNvPr id="0" name=""/>
        <dsp:cNvSpPr/>
      </dsp:nvSpPr>
      <dsp:spPr>
        <a:xfrm>
          <a:off x="6178159" y="619"/>
          <a:ext cx="2444106" cy="1222053"/>
        </a:xfrm>
        <a:prstGeom prst="roundRect">
          <a:avLst>
            <a:gd name="adj" fmla="val 10000"/>
          </a:avLst>
        </a:prstGeom>
        <a:solidFill>
          <a:srgbClr val="40C3D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ts val="1400"/>
            </a:lnSpc>
            <a:spcBef>
              <a:spcPct val="0"/>
            </a:spcBef>
            <a:spcAft>
              <a:spcPts val="0"/>
            </a:spcAft>
            <a:buNone/>
          </a:pPr>
          <a:r>
            <a:rPr lang="fr-FR" sz="1200" kern="1200" dirty="0"/>
            <a:t>Les langages de script utilisent un programme appelé interpréteur pour traduire les commandes.</a:t>
          </a:r>
        </a:p>
      </dsp:txBody>
      <dsp:txXfrm>
        <a:off x="6213952" y="36412"/>
        <a:ext cx="2372520" cy="1150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477C9-9722-4605-9BE8-9D47DA498ED8}">
      <dsp:nvSpPr>
        <dsp:cNvPr id="0" name=""/>
        <dsp:cNvSpPr/>
      </dsp:nvSpPr>
      <dsp:spPr>
        <a:xfrm>
          <a:off x="0" y="536643"/>
          <a:ext cx="8013585" cy="1205483"/>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3406" tIns="374904" rIns="663406" bIns="85344" numCol="1" spcCol="1270" anchor="t" anchorCtr="0">
          <a:noAutofit/>
        </a:bodyPr>
        <a:lstStyle/>
        <a:p>
          <a:pPr marL="114300" lvl="1" indent="-114300" algn="l" defTabSz="533400">
            <a:lnSpc>
              <a:spcPct val="90000"/>
            </a:lnSpc>
            <a:spcBef>
              <a:spcPct val="0"/>
            </a:spcBef>
            <a:spcAft>
              <a:spcPct val="15000"/>
            </a:spcAft>
            <a:buChar char="•"/>
          </a:pPr>
          <a:r>
            <a:rPr lang="fr-FR" sz="1200" b="0" kern="1200" dirty="0">
              <a:solidFill>
                <a:srgbClr val="565656"/>
              </a:solidFill>
            </a:rPr>
            <a:t>Un serveur web sert à rendre accessibles des pages web sur internet via le protocole HTTP.</a:t>
          </a:r>
          <a:endParaRPr lang="fr-FR" sz="1200" kern="1200" dirty="0">
            <a:solidFill>
              <a:srgbClr val="565656"/>
            </a:solidFill>
          </a:endParaRPr>
        </a:p>
        <a:p>
          <a:pPr marL="114300" lvl="1" indent="-114300" algn="l" defTabSz="533400" rtl="0">
            <a:lnSpc>
              <a:spcPct val="90000"/>
            </a:lnSpc>
            <a:spcBef>
              <a:spcPct val="0"/>
            </a:spcBef>
            <a:spcAft>
              <a:spcPct val="15000"/>
            </a:spcAft>
            <a:buChar char="•"/>
          </a:pPr>
          <a:r>
            <a:rPr lang="fr-FR" sz="1200" b="0" kern="1200" dirty="0">
              <a:solidFill>
                <a:srgbClr val="565656"/>
              </a:solidFill>
            </a:rPr>
            <a:t>Un serveur web répond par défaut sur le port 80.</a:t>
          </a:r>
        </a:p>
        <a:p>
          <a:pPr marL="114300" lvl="1" indent="-114300" algn="l" defTabSz="533400" rtl="0">
            <a:lnSpc>
              <a:spcPct val="90000"/>
            </a:lnSpc>
            <a:spcBef>
              <a:spcPct val="0"/>
            </a:spcBef>
            <a:spcAft>
              <a:spcPct val="15000"/>
            </a:spcAft>
            <a:buChar char="•"/>
          </a:pPr>
          <a:r>
            <a:rPr lang="fr-FR" sz="1200" b="0" kern="1200" dirty="0">
              <a:solidFill>
                <a:srgbClr val="565656"/>
              </a:solidFill>
            </a:rPr>
            <a:t>Pour qu’un site Web soit accessible à tout moment, le serveur Web sur lequel il est hébergé doit être connecté à Internet en permanence</a:t>
          </a:r>
        </a:p>
      </dsp:txBody>
      <dsp:txXfrm>
        <a:off x="0" y="536643"/>
        <a:ext cx="8013585" cy="1205483"/>
      </dsp:txXfrm>
    </dsp:sp>
    <dsp:sp modelId="{2D8CBAC1-C166-4E41-8E73-68B60F521E6D}">
      <dsp:nvSpPr>
        <dsp:cNvPr id="0" name=""/>
        <dsp:cNvSpPr/>
      </dsp:nvSpPr>
      <dsp:spPr>
        <a:xfrm>
          <a:off x="427391" y="292038"/>
          <a:ext cx="5983477" cy="494972"/>
        </a:xfrm>
        <a:prstGeom prst="roundRect">
          <a:avLst/>
        </a:prstGeom>
        <a:solidFill>
          <a:srgbClr val="08ACA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161" tIns="0" rIns="226161" bIns="0" numCol="1" spcCol="1270" anchor="ctr" anchorCtr="0">
          <a:noAutofit/>
        </a:bodyPr>
        <a:lstStyle/>
        <a:p>
          <a:pPr marL="0" lvl="0" indent="0" algn="l" defTabSz="622300">
            <a:lnSpc>
              <a:spcPct val="90000"/>
            </a:lnSpc>
            <a:spcBef>
              <a:spcPct val="0"/>
            </a:spcBef>
            <a:spcAft>
              <a:spcPct val="35000"/>
            </a:spcAft>
            <a:buNone/>
          </a:pPr>
          <a:r>
            <a:rPr lang="fr-FR" sz="1400" b="1" kern="1200" dirty="0"/>
            <a:t>Un serveur web </a:t>
          </a:r>
          <a:endParaRPr lang="fr-FR" sz="1400" b="0" kern="1200" dirty="0"/>
        </a:p>
      </dsp:txBody>
      <dsp:txXfrm>
        <a:off x="451554" y="316201"/>
        <a:ext cx="5935151" cy="446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D7B0D-D6EE-4117-94C1-4EA4C45770DC}">
      <dsp:nvSpPr>
        <dsp:cNvPr id="0" name=""/>
        <dsp:cNvSpPr/>
      </dsp:nvSpPr>
      <dsp:spPr>
        <a:xfrm rot="10800000">
          <a:off x="1189696" y="216"/>
          <a:ext cx="4801551" cy="787825"/>
        </a:xfrm>
        <a:prstGeom prst="homePlate">
          <a:avLst/>
        </a:prstGeom>
        <a:solidFill>
          <a:srgbClr val="40C3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409" tIns="45720" rIns="85344" bIns="45720" numCol="1" spcCol="1270" anchor="ctr" anchorCtr="0">
          <a:noAutofit/>
        </a:bodyPr>
        <a:lstStyle/>
        <a:p>
          <a:pPr marL="0" lvl="0" indent="0" algn="l" defTabSz="533400">
            <a:lnSpc>
              <a:spcPct val="90000"/>
            </a:lnSpc>
            <a:spcBef>
              <a:spcPct val="0"/>
            </a:spcBef>
            <a:spcAft>
              <a:spcPct val="35000"/>
            </a:spcAft>
            <a:buNone/>
          </a:pPr>
          <a:r>
            <a:rPr lang="fr-FR" sz="1200" b="1" kern="1200" dirty="0">
              <a:solidFill>
                <a:schemeClr val="bg1"/>
              </a:solidFill>
            </a:rPr>
            <a:t>Écouteur d'événement (Event </a:t>
          </a:r>
          <a:r>
            <a:rPr lang="fr-FR" sz="1200" b="1" kern="1200" dirty="0" err="1">
              <a:solidFill>
                <a:schemeClr val="bg1"/>
              </a:solidFill>
            </a:rPr>
            <a:t>Listner</a:t>
          </a:r>
          <a:r>
            <a:rPr lang="fr-FR" sz="1200" b="1" kern="1200" dirty="0">
              <a:solidFill>
                <a:schemeClr val="bg1"/>
              </a:solidFill>
            </a:rPr>
            <a:t>) :</a:t>
          </a:r>
        </a:p>
        <a:p>
          <a:pPr marL="0" lvl="0" indent="0" algn="l" defTabSz="533400">
            <a:lnSpc>
              <a:spcPct val="90000"/>
            </a:lnSpc>
            <a:spcBef>
              <a:spcPct val="0"/>
            </a:spcBef>
            <a:spcAft>
              <a:spcPct val="35000"/>
            </a:spcAft>
            <a:buNone/>
          </a:pPr>
          <a:r>
            <a:rPr lang="fr-FR" sz="1200" kern="1200" dirty="0">
              <a:solidFill>
                <a:schemeClr val="bg1"/>
              </a:solidFill>
            </a:rPr>
            <a:t>L'écouteur d'événement est un objet qui attend qu’un certain événement se produise (un clic, un mouvement de souris, etc.)</a:t>
          </a:r>
        </a:p>
      </dsp:txBody>
      <dsp:txXfrm rot="10800000">
        <a:off x="1386652" y="216"/>
        <a:ext cx="4604595" cy="787825"/>
      </dsp:txXfrm>
    </dsp:sp>
    <dsp:sp modelId="{F3D6F706-5A27-4721-9755-41E259B42A7B}">
      <dsp:nvSpPr>
        <dsp:cNvPr id="0" name=""/>
        <dsp:cNvSpPr/>
      </dsp:nvSpPr>
      <dsp:spPr>
        <a:xfrm>
          <a:off x="691106" y="216"/>
          <a:ext cx="787825" cy="787825"/>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6468B48-40AD-4679-83C9-7BC1C0F94102}">
      <dsp:nvSpPr>
        <dsp:cNvPr id="0" name=""/>
        <dsp:cNvSpPr/>
      </dsp:nvSpPr>
      <dsp:spPr>
        <a:xfrm rot="10800000">
          <a:off x="1189696" y="984998"/>
          <a:ext cx="4801551" cy="787825"/>
        </a:xfrm>
        <a:prstGeom prst="homePlate">
          <a:avLst/>
        </a:prstGeom>
        <a:solidFill>
          <a:srgbClr val="40C3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7409" tIns="45720" rIns="85344" bIns="45720" numCol="1" spcCol="1270" anchor="ctr" anchorCtr="0">
          <a:noAutofit/>
        </a:bodyPr>
        <a:lstStyle/>
        <a:p>
          <a:pPr marL="0" lvl="0" indent="0" algn="l" defTabSz="533400">
            <a:lnSpc>
              <a:spcPct val="90000"/>
            </a:lnSpc>
            <a:spcBef>
              <a:spcPct val="0"/>
            </a:spcBef>
            <a:spcAft>
              <a:spcPct val="35000"/>
            </a:spcAft>
            <a:buNone/>
          </a:pPr>
          <a:r>
            <a:rPr lang="fr-FR" sz="1200" b="1" kern="1200" dirty="0">
              <a:solidFill>
                <a:schemeClr val="bg1"/>
              </a:solidFill>
            </a:rPr>
            <a:t>Gestionnaire d'événements :</a:t>
          </a:r>
        </a:p>
        <a:p>
          <a:pPr marL="0" lvl="0" indent="0" algn="l" defTabSz="533400">
            <a:lnSpc>
              <a:spcPct val="90000"/>
            </a:lnSpc>
            <a:spcBef>
              <a:spcPct val="0"/>
            </a:spcBef>
            <a:spcAft>
              <a:spcPct val="35000"/>
            </a:spcAft>
            <a:buNone/>
          </a:pPr>
          <a:r>
            <a:rPr lang="fr-FR" sz="1200" kern="1200" dirty="0">
              <a:solidFill>
                <a:schemeClr val="bg1"/>
              </a:solidFill>
            </a:rPr>
            <a:t>le gestionnaire d'événements correspond généralement une fonction appelée suite à la production de l’événement.</a:t>
          </a:r>
        </a:p>
      </dsp:txBody>
      <dsp:txXfrm rot="10800000">
        <a:off x="1386652" y="984998"/>
        <a:ext cx="4604595" cy="787825"/>
      </dsp:txXfrm>
    </dsp:sp>
    <dsp:sp modelId="{3E752213-E1F8-4C50-B44B-C57A224D2359}">
      <dsp:nvSpPr>
        <dsp:cNvPr id="0" name=""/>
        <dsp:cNvSpPr/>
      </dsp:nvSpPr>
      <dsp:spPr>
        <a:xfrm>
          <a:off x="691106" y="984998"/>
          <a:ext cx="787825" cy="787825"/>
        </a:xfrm>
        <a:prstGeom prst="ellipse">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99643-51A6-45F7-8E37-47D3C116F895}">
      <dsp:nvSpPr>
        <dsp:cNvPr id="0" name=""/>
        <dsp:cNvSpPr/>
      </dsp:nvSpPr>
      <dsp:spPr>
        <a:xfrm>
          <a:off x="924" y="345256"/>
          <a:ext cx="1165376" cy="699225"/>
        </a:xfrm>
        <a:prstGeom prst="rect">
          <a:avLst/>
        </a:prstGeom>
        <a:solidFill>
          <a:srgbClr val="0258A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CM</a:t>
          </a:r>
          <a:endParaRPr lang="fr-FR" sz="1400" kern="1200" dirty="0"/>
        </a:p>
      </dsp:txBody>
      <dsp:txXfrm>
        <a:off x="924" y="345256"/>
        <a:ext cx="1165376" cy="699225"/>
      </dsp:txXfrm>
    </dsp:sp>
    <dsp:sp modelId="{54FC8773-A4A6-41C3-95FC-624820E63937}">
      <dsp:nvSpPr>
        <dsp:cNvPr id="0" name=""/>
        <dsp:cNvSpPr/>
      </dsp:nvSpPr>
      <dsp:spPr>
        <a:xfrm>
          <a:off x="1282838" y="345256"/>
          <a:ext cx="1165376" cy="699225"/>
        </a:xfrm>
        <a:prstGeom prst="rect">
          <a:avLst/>
        </a:prstGeom>
        <a:solidFill>
          <a:srgbClr val="B3BB0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MS-DOS</a:t>
          </a:r>
          <a:endParaRPr lang="fr-FR" sz="1400" kern="1200" dirty="0"/>
        </a:p>
      </dsp:txBody>
      <dsp:txXfrm>
        <a:off x="1282838" y="345256"/>
        <a:ext cx="1165376" cy="699225"/>
      </dsp:txXfrm>
    </dsp:sp>
    <dsp:sp modelId="{850E1C53-3790-41C6-AA47-BB3EB5BCA170}">
      <dsp:nvSpPr>
        <dsp:cNvPr id="0" name=""/>
        <dsp:cNvSpPr/>
      </dsp:nvSpPr>
      <dsp:spPr>
        <a:xfrm>
          <a:off x="2564752" y="345256"/>
          <a:ext cx="1165376" cy="699225"/>
        </a:xfrm>
        <a:prstGeom prst="rect">
          <a:avLst/>
        </a:prstGeom>
        <a:solidFill>
          <a:srgbClr val="01814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MAC OS X</a:t>
          </a:r>
          <a:endParaRPr lang="fr-FR" sz="1400" kern="1200" dirty="0"/>
        </a:p>
      </dsp:txBody>
      <dsp:txXfrm>
        <a:off x="2564752" y="345256"/>
        <a:ext cx="1165376" cy="699225"/>
      </dsp:txXfrm>
    </dsp:sp>
    <dsp:sp modelId="{DD15CFBC-B2EC-48B8-BB63-3363BC7E5C16}">
      <dsp:nvSpPr>
        <dsp:cNvPr id="0" name=""/>
        <dsp:cNvSpPr/>
      </dsp:nvSpPr>
      <dsp:spPr>
        <a:xfrm>
          <a:off x="3846666" y="345256"/>
          <a:ext cx="1165376" cy="699225"/>
        </a:xfrm>
        <a:prstGeom prst="rect">
          <a:avLst/>
        </a:prstGeom>
        <a:solidFill>
          <a:srgbClr val="40C3D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Windows</a:t>
          </a:r>
          <a:endParaRPr lang="fr-FR" sz="1400" kern="1200" dirty="0"/>
        </a:p>
      </dsp:txBody>
      <dsp:txXfrm>
        <a:off x="3846666" y="345256"/>
        <a:ext cx="1165376" cy="699225"/>
      </dsp:txXfrm>
    </dsp:sp>
    <dsp:sp modelId="{19E622CF-7169-4B51-B23D-742D0D03451E}">
      <dsp:nvSpPr>
        <dsp:cNvPr id="0" name=""/>
        <dsp:cNvSpPr/>
      </dsp:nvSpPr>
      <dsp:spPr>
        <a:xfrm>
          <a:off x="5128580" y="345256"/>
          <a:ext cx="1165376" cy="699225"/>
        </a:xfrm>
        <a:prstGeom prst="rect">
          <a:avLst/>
        </a:prstGeom>
        <a:solidFill>
          <a:srgbClr val="FF78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a:t>UNIX</a:t>
          </a:r>
          <a:endParaRPr lang="fr-FR" sz="1400" kern="1200"/>
        </a:p>
      </dsp:txBody>
      <dsp:txXfrm>
        <a:off x="5128580" y="345256"/>
        <a:ext cx="1165376" cy="699225"/>
      </dsp:txXfrm>
    </dsp:sp>
    <dsp:sp modelId="{066F6B82-1246-4619-B970-690267A8005A}">
      <dsp:nvSpPr>
        <dsp:cNvPr id="0" name=""/>
        <dsp:cNvSpPr/>
      </dsp:nvSpPr>
      <dsp:spPr>
        <a:xfrm>
          <a:off x="6410493" y="345256"/>
          <a:ext cx="1165376" cy="699225"/>
        </a:xfrm>
        <a:prstGeom prst="rect">
          <a:avLst/>
        </a:prstGeom>
        <a:solidFill>
          <a:srgbClr val="08ACA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t-BR" sz="1400" b="1" kern="1200" dirty="0"/>
            <a:t>LinuxP/</a:t>
          </a:r>
          <a:endParaRPr lang="fr-FR" sz="1400" kern="1200" dirty="0"/>
        </a:p>
      </dsp:txBody>
      <dsp:txXfrm>
        <a:off x="6410493" y="345256"/>
        <a:ext cx="1165376" cy="6992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UVERTURE">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059073E6-445F-2C41-958F-6D98C4F4206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27" t="3384" r="3808" b="1450"/>
          <a:stretch/>
        </p:blipFill>
        <p:spPr>
          <a:xfrm>
            <a:off x="0" y="0"/>
            <a:ext cx="12192000" cy="6858000"/>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8" name="Rectangle : avec coins arrondis en haut 7">
            <a:extLst>
              <a:ext uri="{FF2B5EF4-FFF2-40B4-BE49-F238E27FC236}">
                <a16:creationId xmlns:a16="http://schemas.microsoft.com/office/drawing/2014/main" id="{C72253F4-9644-4C8B-A3E0-02E53E246244}"/>
              </a:ext>
            </a:extLst>
          </p:cNvPr>
          <p:cNvSpPr/>
          <p:nvPr/>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latin typeface="+mn-lt"/>
            </a:endParaRPr>
          </a:p>
        </p:txBody>
      </p:sp>
      <p:sp>
        <p:nvSpPr>
          <p:cNvPr id="9" name="Espace réservé du texte 8">
            <a:extLst>
              <a:ext uri="{FF2B5EF4-FFF2-40B4-BE49-F238E27FC236}">
                <a16:creationId xmlns:a16="http://schemas.microsoft.com/office/drawing/2014/main" id="{B32B4672-C29D-4299-A0C2-9E75A3B5431C}"/>
              </a:ext>
            </a:extLst>
          </p:cNvPr>
          <p:cNvSpPr>
            <a:spLocks noGrp="1"/>
          </p:cNvSpPr>
          <p:nvPr>
            <p:ph type="body" sz="quarter" idx="10" hasCustomPrompt="1"/>
          </p:nvPr>
        </p:nvSpPr>
        <p:spPr>
          <a:xfrm>
            <a:off x="5486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10" name="Image 9">
            <a:extLst>
              <a:ext uri="{FF2B5EF4-FFF2-40B4-BE49-F238E27FC236}">
                <a16:creationId xmlns:a16="http://schemas.microsoft.com/office/drawing/2014/main" id="{C7DE88CE-59BB-47A0-8D9C-3D1AB1E95AD3}"/>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4" name="Image 13">
            <a:extLst>
              <a:ext uri="{FF2B5EF4-FFF2-40B4-BE49-F238E27FC236}">
                <a16:creationId xmlns:a16="http://schemas.microsoft.com/office/drawing/2014/main" id="{8EB8F109-143F-400A-81E3-0FD05EFC8165}"/>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6" name="Picture 6">
            <a:extLst>
              <a:ext uri="{FF2B5EF4-FFF2-40B4-BE49-F238E27FC236}">
                <a16:creationId xmlns:a16="http://schemas.microsoft.com/office/drawing/2014/main" id="{380888E0-1F6D-45A2-8426-4A3795CC46FF}"/>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4775292" y="229196"/>
            <a:ext cx="1181846" cy="1167606"/>
          </a:xfrm>
          <a:prstGeom prst="rect">
            <a:avLst/>
          </a:prstGeom>
          <a:noFill/>
          <a:ln cap="flat">
            <a:noFill/>
          </a:ln>
        </p:spPr>
      </p:pic>
      <p:pic>
        <p:nvPicPr>
          <p:cNvPr id="17" name="Image 16">
            <a:extLst>
              <a:ext uri="{FF2B5EF4-FFF2-40B4-BE49-F238E27FC236}">
                <a16:creationId xmlns:a16="http://schemas.microsoft.com/office/drawing/2014/main" id="{3330E48E-A994-4C6A-8027-A13FC3048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1742" y="474891"/>
            <a:ext cx="2002221" cy="645160"/>
          </a:xfrm>
          <a:prstGeom prst="rect">
            <a:avLst/>
          </a:prstGeom>
        </p:spPr>
      </p:pic>
      <p:sp>
        <p:nvSpPr>
          <p:cNvPr id="13" name="Espace réservé du texte 8">
            <a:extLst>
              <a:ext uri="{FF2B5EF4-FFF2-40B4-BE49-F238E27FC236}">
                <a16:creationId xmlns:a16="http://schemas.microsoft.com/office/drawing/2014/main" id="{8DAA1C59-9DB9-4F3F-BFD9-7F90975A627A}"/>
              </a:ext>
            </a:extLst>
          </p:cNvPr>
          <p:cNvSpPr>
            <a:spLocks noGrp="1"/>
          </p:cNvSpPr>
          <p:nvPr>
            <p:ph type="body" sz="quarter" idx="12" hasCustomPrompt="1"/>
          </p:nvPr>
        </p:nvSpPr>
        <p:spPr>
          <a:xfrm>
            <a:off x="1199838" y="5011742"/>
            <a:ext cx="9514600" cy="865074"/>
          </a:xfrm>
          <a:prstGeom prst="rect">
            <a:avLst/>
          </a:prstGeom>
          <a:ln>
            <a:noFill/>
          </a:ln>
        </p:spPr>
        <p:txBody>
          <a:bodyPr anchor="ctr" anchorCtr="0"/>
          <a:lstStyle>
            <a:lvl1pPr marL="0" indent="0" algn="ctr">
              <a:buNone/>
              <a:defRPr sz="2400" b="1">
                <a:solidFill>
                  <a:srgbClr val="0059A1"/>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279359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3327172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FDBD6794-60B3-406B-9B2E-BC88DFAAE4E6}"/>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5739729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75ED2EE0-4309-4E33-AF9F-5A38D86F8682}"/>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FC264691-6334-46DB-9B91-971892A207B5}"/>
              </a:ext>
            </a:extLst>
          </p:cNvPr>
          <p:cNvSpPr>
            <a:spLocks noGrp="1"/>
          </p:cNvSpPr>
          <p:nvPr>
            <p:ph sz="quarter" idx="18"/>
          </p:nvPr>
        </p:nvSpPr>
        <p:spPr>
          <a:xfrm>
            <a:off x="6244752"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91802854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7" name="Espace réservé du contenu 17">
            <a:extLst>
              <a:ext uri="{FF2B5EF4-FFF2-40B4-BE49-F238E27FC236}">
                <a16:creationId xmlns:a16="http://schemas.microsoft.com/office/drawing/2014/main" id="{B0E164D1-F0CB-41BA-B0D6-1AA6A05C46A6}"/>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4" name="Espace réservé du graphique SmartArt 3">
            <a:extLst>
              <a:ext uri="{FF2B5EF4-FFF2-40B4-BE49-F238E27FC236}">
                <a16:creationId xmlns:a16="http://schemas.microsoft.com/office/drawing/2014/main" id="{BB05B298-E949-438E-A2E8-B39D8AF50DC0}"/>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2192214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4CFF3C1-2B8D-4FA3-BEE4-66FC2C16B6B0}"/>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FF7800"/>
                </a:solidFill>
                <a:latin typeface="+mn-lt"/>
                <a:cs typeface="Calibri" panose="020F0502020204030204" pitchFamily="34" charset="0"/>
              </a:rPr>
              <a:t>PARTIE 2</a:t>
            </a:r>
          </a:p>
        </p:txBody>
      </p:sp>
    </p:spTree>
    <p:extLst>
      <p:ext uri="{BB962C8B-B14F-4D97-AF65-F5344CB8AC3E}">
        <p14:creationId xmlns:p14="http://schemas.microsoft.com/office/powerpoint/2010/main" val="31787467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FF7800"/>
                </a:solidFill>
                <a:latin typeface="+mn-lt"/>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358424649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FF7800"/>
                </a:solidFill>
                <a:latin typeface="+mn-lt"/>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FF7800"/>
                </a:solidFill>
                <a:latin typeface="+mn-lt"/>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3471795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9" name="Espace réservé du contenu 17">
            <a:extLst>
              <a:ext uri="{FF2B5EF4-FFF2-40B4-BE49-F238E27FC236}">
                <a16:creationId xmlns:a16="http://schemas.microsoft.com/office/drawing/2014/main" id="{78AD1031-8ADA-4B66-AAD3-853DD72671E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41" name="Espace réservé du contenu 17">
            <a:extLst>
              <a:ext uri="{FF2B5EF4-FFF2-40B4-BE49-F238E27FC236}">
                <a16:creationId xmlns:a16="http://schemas.microsoft.com/office/drawing/2014/main" id="{AF696FEE-43DC-4212-8C09-D8AA74AE2344}"/>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88452817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20" name="Espace réservé du contenu 17">
            <a:extLst>
              <a:ext uri="{FF2B5EF4-FFF2-40B4-BE49-F238E27FC236}">
                <a16:creationId xmlns:a16="http://schemas.microsoft.com/office/drawing/2014/main" id="{BED646B9-8338-48D1-BF55-13431CEC86F1}"/>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21" name="Espace réservé du contenu 17">
            <a:extLst>
              <a:ext uri="{FF2B5EF4-FFF2-40B4-BE49-F238E27FC236}">
                <a16:creationId xmlns:a16="http://schemas.microsoft.com/office/drawing/2014/main" id="{F90D8B21-7FE8-43FF-8927-84F3544E5A6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26" name="Espace réservé du contenu 17">
            <a:extLst>
              <a:ext uri="{FF2B5EF4-FFF2-40B4-BE49-F238E27FC236}">
                <a16:creationId xmlns:a16="http://schemas.microsoft.com/office/drawing/2014/main" id="{DA1560E5-393C-444A-B869-EABF205A500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27" name="Espace réservé du contenu 17">
            <a:extLst>
              <a:ext uri="{FF2B5EF4-FFF2-40B4-BE49-F238E27FC236}">
                <a16:creationId xmlns:a16="http://schemas.microsoft.com/office/drawing/2014/main" id="{04D77DDE-74D4-4367-BC63-DE4E7D60B1D7}"/>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91631092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D01ACF50-EE82-4B5E-8A9D-43D21EC67D64}"/>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3D507C7D-30B2-44FE-B13D-06D13A0C7EC1}"/>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B12901F6-F3E1-4666-9353-572D133F5B4D}"/>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9C7198E7-9F90-4FA4-8BB8-82CA1201FED3}"/>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20" name="Espace réservé du graphique SmartArt 3">
            <a:extLst>
              <a:ext uri="{FF2B5EF4-FFF2-40B4-BE49-F238E27FC236}">
                <a16:creationId xmlns:a16="http://schemas.microsoft.com/office/drawing/2014/main" id="{FC89E9C9-39C3-47DB-9109-01A1516654CB}"/>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50983928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SOMMAIR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6F38022-88E9-2043-9513-74C16F7C5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83"/>
            <a:ext cx="12191996" cy="6854433"/>
          </a:xfrm>
          <a:prstGeom prst="rect">
            <a:avLst/>
          </a:prstGeom>
          <a:noFill/>
          <a:ln cap="flat">
            <a:noFill/>
          </a:ln>
        </p:spPr>
      </p:pic>
      <p:sp>
        <p:nvSpPr>
          <p:cNvPr id="3" name="ZoneTexte 9">
            <a:extLst>
              <a:ext uri="{FF2B5EF4-FFF2-40B4-BE49-F238E27FC236}">
                <a16:creationId xmlns:a16="http://schemas.microsoft.com/office/drawing/2014/main" id="{F509BA39-798B-5E4D-9884-552E5B82AF7F}"/>
              </a:ext>
            </a:extLst>
          </p:cNvPr>
          <p:cNvSpPr txBox="1"/>
          <p:nvPr/>
        </p:nvSpPr>
        <p:spPr>
          <a:xfrm>
            <a:off x="2738276" y="1124878"/>
            <a:ext cx="2787649" cy="64633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1" i="0" u="none" strike="noStrike" kern="1200" cap="none" spc="0" baseline="0" dirty="0">
                <a:solidFill>
                  <a:srgbClr val="0059A1"/>
                </a:solidFill>
                <a:uFillTx/>
                <a:latin typeface="+mn-lt"/>
                <a:cs typeface="Calibri" panose="020F0502020204030204" pitchFamily="34" charset="0"/>
              </a:rPr>
              <a:t>SOMMAIRE</a:t>
            </a:r>
            <a:endParaRPr lang="fr-FR" sz="3000" b="0" i="0" u="none" strike="noStrike" kern="1200" cap="none" spc="0" baseline="0" dirty="0">
              <a:solidFill>
                <a:srgbClr val="0059A1"/>
              </a:solidFill>
              <a:uFillTx/>
              <a:latin typeface="+mn-lt"/>
              <a:cs typeface="Calibri" panose="020F0502020204030204" pitchFamily="34" charset="0"/>
            </a:endParaRPr>
          </a:p>
        </p:txBody>
      </p:sp>
      <p:sp>
        <p:nvSpPr>
          <p:cNvPr id="6" name="Espace réservé du texte 5">
            <a:extLst>
              <a:ext uri="{FF2B5EF4-FFF2-40B4-BE49-F238E27FC236}">
                <a16:creationId xmlns:a16="http://schemas.microsoft.com/office/drawing/2014/main" id="{C4B4EED8-911E-4A36-849E-C21E2507F223}"/>
              </a:ext>
            </a:extLst>
          </p:cNvPr>
          <p:cNvSpPr>
            <a:spLocks noGrp="1"/>
          </p:cNvSpPr>
          <p:nvPr>
            <p:ph type="body" sz="quarter" idx="10" hasCustomPrompt="1"/>
          </p:nvPr>
        </p:nvSpPr>
        <p:spPr>
          <a:xfrm>
            <a:off x="7265988" y="631825"/>
            <a:ext cx="4364037" cy="5211763"/>
          </a:xfrm>
          <a:prstGeom prst="rect">
            <a:avLst/>
          </a:prstGeom>
        </p:spPr>
        <p:txBody>
          <a:bodyPr tIns="144000" bIns="72000"/>
          <a:lstStyle>
            <a:lvl1pPr marL="0" indent="0" algn="ctr">
              <a:lnSpc>
                <a:spcPts val="1600"/>
              </a:lnSpc>
              <a:spcBef>
                <a:spcPts val="600"/>
              </a:spcBef>
              <a:spcAft>
                <a:spcPts val="600"/>
              </a:spcAft>
              <a:buClr>
                <a:srgbClr val="FF7800"/>
              </a:buClr>
              <a:buFont typeface="+mj-lt"/>
              <a:buAutoNum type="arabicPeriod"/>
              <a:defRPr sz="2000" b="1" baseline="0">
                <a:solidFill>
                  <a:srgbClr val="0059A1"/>
                </a:solidFill>
                <a:latin typeface="+mn-lt"/>
                <a:cs typeface="Calibri" panose="020F0502020204030204" pitchFamily="34" charset="0"/>
              </a:defRPr>
            </a:lvl1pPr>
            <a:lvl2pPr marL="457200" indent="0" algn="ctr">
              <a:lnSpc>
                <a:spcPts val="1600"/>
              </a:lnSpc>
              <a:spcBef>
                <a:spcPts val="600"/>
              </a:spcBef>
              <a:spcAft>
                <a:spcPts val="0"/>
              </a:spcAft>
              <a:buClr>
                <a:srgbClr val="FF7800"/>
              </a:buClr>
              <a:buFont typeface="+mj-lt"/>
              <a:buNone/>
              <a:defRPr sz="1400" b="0">
                <a:solidFill>
                  <a:srgbClr val="565656"/>
                </a:solidFill>
                <a:latin typeface="+mn-lt"/>
                <a:cs typeface="Calibri" panose="020F0502020204030204" pitchFamily="34" charset="0"/>
              </a:defRPr>
            </a:lvl2pPr>
            <a:lvl3pPr marL="914400" indent="0" algn="ctr">
              <a:lnSpc>
                <a:spcPts val="1600"/>
              </a:lnSpc>
              <a:spcBef>
                <a:spcPts val="600"/>
              </a:spcBef>
              <a:spcAft>
                <a:spcPts val="0"/>
              </a:spcAft>
              <a:buNone/>
              <a:defRPr sz="1400" b="0">
                <a:solidFill>
                  <a:srgbClr val="565656"/>
                </a:solidFill>
                <a:latin typeface="Calibri" panose="020F0502020204030204" pitchFamily="34" charset="0"/>
                <a:cs typeface="Calibri" panose="020F0502020204030204" pitchFamily="34" charset="0"/>
              </a:defRPr>
            </a:lvl3pPr>
            <a:lvl4pPr>
              <a:defRPr b="1">
                <a:solidFill>
                  <a:srgbClr val="0059A1"/>
                </a:solidFill>
              </a:defRPr>
            </a:lvl4pPr>
            <a:lvl5pPr>
              <a:defRPr b="1">
                <a:solidFill>
                  <a:srgbClr val="0059A1"/>
                </a:solidFill>
              </a:defRPr>
            </a:lvl5pPr>
          </a:lstStyle>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lvl="1"/>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0" indent="-457200" algn="ctr" defTabSz="914400" rtl="0" eaLnBrk="1" fontAlgn="auto" latinLnBrk="0" hangingPunct="1">
              <a:lnSpc>
                <a:spcPct val="90000"/>
              </a:lnSpc>
              <a:spcBef>
                <a:spcPts val="500"/>
              </a:spcBef>
              <a:spcAft>
                <a:spcPts val="0"/>
              </a:spcAft>
              <a:buClr>
                <a:srgbClr val="FF7800"/>
              </a:buClr>
              <a:buSzTx/>
              <a:tabLst/>
              <a:defRPr/>
            </a:pPr>
            <a:r>
              <a:rPr lang="fr-FR" dirty="0"/>
              <a:t>TITRE DE PARTIE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r>
              <a:rPr lang="fr-FR" dirty="0"/>
              <a:t>Titre du Chapitre</a:t>
            </a:r>
          </a:p>
          <a:p>
            <a:pPr marL="457200" marR="0" lvl="1" indent="0" algn="ctr" defTabSz="914400" rtl="0" eaLnBrk="1" fontAlgn="auto" latinLnBrk="0" hangingPunct="1">
              <a:lnSpc>
                <a:spcPts val="1600"/>
              </a:lnSpc>
              <a:spcBef>
                <a:spcPts val="600"/>
              </a:spcBef>
              <a:spcAft>
                <a:spcPts val="0"/>
              </a:spcAft>
              <a:buClrTx/>
              <a:buSzTx/>
              <a:buFont typeface="Arial" panose="020B0604020202020204" pitchFamily="34" charset="0"/>
              <a:buNone/>
              <a:tabLst/>
              <a:defRPr/>
            </a:pPr>
            <a:endParaRPr lang="fr-FR" dirty="0"/>
          </a:p>
          <a:p>
            <a:pPr lvl="2"/>
            <a:endParaRPr lang="fr-FR" dirty="0"/>
          </a:p>
        </p:txBody>
      </p:sp>
      <p:pic>
        <p:nvPicPr>
          <p:cNvPr id="7" name="Picture 6">
            <a:extLst>
              <a:ext uri="{FF2B5EF4-FFF2-40B4-BE49-F238E27FC236}">
                <a16:creationId xmlns:a16="http://schemas.microsoft.com/office/drawing/2014/main" id="{C6DA6285-643C-4042-BD5A-38635D1EE5B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69715" y="242587"/>
            <a:ext cx="728497" cy="719719"/>
          </a:xfrm>
          <a:prstGeom prst="rect">
            <a:avLst/>
          </a:prstGeom>
          <a:noFill/>
          <a:ln cap="flat">
            <a:noFill/>
          </a:ln>
        </p:spPr>
      </p:pic>
      <p:pic>
        <p:nvPicPr>
          <p:cNvPr id="8" name="Image 7">
            <a:extLst>
              <a:ext uri="{FF2B5EF4-FFF2-40B4-BE49-F238E27FC236}">
                <a16:creationId xmlns:a16="http://schemas.microsoft.com/office/drawing/2014/main" id="{12EB657E-6B47-4020-B868-B1DC10441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869" y="327669"/>
            <a:ext cx="1469045" cy="473359"/>
          </a:xfrm>
          <a:prstGeom prst="rect">
            <a:avLst/>
          </a:prstGeom>
        </p:spPr>
      </p:pic>
    </p:spTree>
    <p:extLst>
      <p:ext uri="{BB962C8B-B14F-4D97-AF65-F5344CB8AC3E}">
        <p14:creationId xmlns:p14="http://schemas.microsoft.com/office/powerpoint/2010/main" val="318148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F9867F03-2BC3-4BDA-8555-2923755EDA53}"/>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E20A429D-19F9-4CB7-9EA8-F4570AD4F60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1C6B9A0C-90B8-40DC-BADB-E1EB4D27D5EE}"/>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09581302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E58E3747-11F3-42D6-9C18-246A446EAFB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0D355BCB-565A-4CEF-A875-89C7B86D977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501805DE-36F7-4FBC-8E4D-FD223573713F}"/>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BFA3B769-35A0-44EB-9835-5C87BAA92328}"/>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6593701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D16F5FE7-C2ED-4828-98D1-9EA31E750CA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FEC8A0A0-247F-47F2-A454-02619D4DBEC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CA4BBCD8-ADD1-42BA-B028-F3183FB8B731}"/>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DB95436-4AF3-46A6-B62B-9B447F599393}"/>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03CF4E82-F61E-4F42-9B5B-19C31D3AF80F}"/>
              </a:ext>
            </a:extLst>
          </p:cNvPr>
          <p:cNvSpPr>
            <a:spLocks noGrp="1"/>
          </p:cNvSpPr>
          <p:nvPr>
            <p:ph sz="quarter" idx="18"/>
          </p:nvPr>
        </p:nvSpPr>
        <p:spPr>
          <a:xfrm>
            <a:off x="6244752"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260165882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71286F82-2752-4AEF-BD8E-6EC8D8C6FD95}"/>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46ED03F3-E69B-4772-BE43-AAFDF26960DF}"/>
              </a:ext>
            </a:extLst>
          </p:cNvPr>
          <p:cNvSpPr/>
          <p:nvPr/>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5C079538-489D-41EA-AAA1-D199B5349FA0}"/>
              </a:ext>
            </a:extLst>
          </p:cNvPr>
          <p:cNvSpPr txBox="1">
            <a:spLocks/>
          </p:cNvSpPr>
          <p:nvPr/>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CAEA01B-5730-49AF-B481-A6C6B7AF023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FF7800"/>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7E616C85-2662-4EE6-AE05-B1B05A42C09D}"/>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FF7800"/>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3A83167-A358-4553-94AB-5B6872C2243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00C48E3-F090-48F3-AEA4-ABDFD44BE6E4}"/>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FF7800"/>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BB498A7E-C19C-4F31-8207-316BDD219066}"/>
              </a:ext>
            </a:extLst>
          </p:cNvPr>
          <p:cNvSpPr>
            <a:spLocks noGrp="1"/>
          </p:cNvSpPr>
          <p:nvPr>
            <p:ph sz="quarter" idx="16"/>
          </p:nvPr>
        </p:nvSpPr>
        <p:spPr>
          <a:xfrm>
            <a:off x="718175" y="4275205"/>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6E03E097-D5FF-467B-B7A6-4D8F82ED4908}"/>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388553619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920E2D18-11A5-4C02-8DC2-7675E9AC0C8F}"/>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59A1"/>
                </a:solidFill>
                <a:latin typeface="+mn-lt"/>
                <a:cs typeface="Calibri" panose="020F0502020204030204" pitchFamily="34" charset="0"/>
              </a:rPr>
              <a:t>PARTIE 3</a:t>
            </a:r>
          </a:p>
        </p:txBody>
      </p:sp>
    </p:spTree>
    <p:extLst>
      <p:ext uri="{BB962C8B-B14F-4D97-AF65-F5344CB8AC3E}">
        <p14:creationId xmlns:p14="http://schemas.microsoft.com/office/powerpoint/2010/main" val="80340002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59A1"/>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59A1"/>
                </a:solidFill>
                <a:latin typeface="+mn-lt"/>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421717476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59A1"/>
                </a:solidFill>
                <a:latin typeface="+mn-lt"/>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59A1"/>
                </a:solidFill>
                <a:latin typeface="+mn-lt"/>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586517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8" name="Espace réservé du contenu 17">
            <a:extLst>
              <a:ext uri="{FF2B5EF4-FFF2-40B4-BE49-F238E27FC236}">
                <a16:creationId xmlns:a16="http://schemas.microsoft.com/office/drawing/2014/main" id="{60F8EBFA-4CB5-426E-911F-3868DEB727CD}"/>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40" name="Espace réservé du contenu 17">
            <a:extLst>
              <a:ext uri="{FF2B5EF4-FFF2-40B4-BE49-F238E27FC236}">
                <a16:creationId xmlns:a16="http://schemas.microsoft.com/office/drawing/2014/main" id="{A23F7AE1-0D31-46CE-98C5-5863FFA7C7B8}"/>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38567145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0059A1"/>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71A9B66F-C19E-4819-B8A3-620DFB61F977}"/>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2D7BC632-2B7D-460A-9D1E-35D5519904F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EA1A26D4-BFEF-4AEA-B14C-6F6B05DE5F7D}"/>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652197E3-D6CB-4497-8530-4F462CE9D168}"/>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93045911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A7482346-9406-422E-A3AB-F6E61E6418A5}"/>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7DE2AD3F-7CB8-468A-8B56-A389CD2728A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2D57DCFA-F8F2-400F-925F-2E4E842CB2B7}"/>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7651D515-72AC-4354-8320-E7AC71A09E37}"/>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E8F4B906-414B-4740-AD96-520BBB7E5F05}"/>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5804815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MODALITES PEDAGOGIQUE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F4EF1A-7B41-4424-8C3F-35D9C533D3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6590" cy="6858000"/>
          </a:xfrm>
          <a:prstGeom prst="rect">
            <a:avLst/>
          </a:prstGeom>
        </p:spPr>
      </p:pic>
      <p:sp>
        <p:nvSpPr>
          <p:cNvPr id="6" name="ZoneTexte 15">
            <a:extLst>
              <a:ext uri="{FF2B5EF4-FFF2-40B4-BE49-F238E27FC236}">
                <a16:creationId xmlns:a16="http://schemas.microsoft.com/office/drawing/2014/main" id="{35305712-A66C-F549-A6A6-7FABFCDA4CDC}"/>
              </a:ext>
            </a:extLst>
          </p:cNvPr>
          <p:cNvSpPr txBox="1"/>
          <p:nvPr/>
        </p:nvSpPr>
        <p:spPr>
          <a:xfrm>
            <a:off x="11789199" y="6603277"/>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8" name="ZoneTexte 17">
            <a:extLst>
              <a:ext uri="{FF2B5EF4-FFF2-40B4-BE49-F238E27FC236}">
                <a16:creationId xmlns:a16="http://schemas.microsoft.com/office/drawing/2014/main" id="{15A3A4DC-3397-664C-AF69-B25199659E74}"/>
              </a:ext>
            </a:extLst>
          </p:cNvPr>
          <p:cNvSpPr txBox="1"/>
          <p:nvPr/>
        </p:nvSpPr>
        <p:spPr>
          <a:xfrm>
            <a:off x="4245835" y="660870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0" name="Google Shape;86;p16">
            <a:extLst>
              <a:ext uri="{FF2B5EF4-FFF2-40B4-BE49-F238E27FC236}">
                <a16:creationId xmlns:a16="http://schemas.microsoft.com/office/drawing/2014/main" id="{0E060007-F668-4DF5-BC6B-856DB623B728}"/>
              </a:ext>
            </a:extLst>
          </p:cNvPr>
          <p:cNvSpPr/>
          <p:nvPr/>
        </p:nvSpPr>
        <p:spPr>
          <a:xfrm>
            <a:off x="1754550" y="1618530"/>
            <a:ext cx="8682900" cy="4463400"/>
          </a:xfrm>
          <a:prstGeom prst="rect">
            <a:avLst/>
          </a:prstGeom>
          <a:solidFill>
            <a:srgbClr val="FFFFFF"/>
          </a:solidFill>
          <a:ln w="9525" cap="flat" cmpd="sng">
            <a:solidFill>
              <a:srgbClr val="A5A5A5"/>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mn-lt"/>
              <a:ea typeface="Calibri"/>
              <a:cs typeface="Calibri"/>
              <a:sym typeface="Calibri"/>
            </a:endParaRPr>
          </a:p>
        </p:txBody>
      </p:sp>
      <p:sp>
        <p:nvSpPr>
          <p:cNvPr id="11" name="Google Shape;87;p16">
            <a:extLst>
              <a:ext uri="{FF2B5EF4-FFF2-40B4-BE49-F238E27FC236}">
                <a16:creationId xmlns:a16="http://schemas.microsoft.com/office/drawing/2014/main" id="{45AF851D-664A-4877-8D80-FDA445C2C6CC}"/>
              </a:ext>
            </a:extLst>
          </p:cNvPr>
          <p:cNvSpPr txBox="1"/>
          <p:nvPr/>
        </p:nvSpPr>
        <p:spPr>
          <a:xfrm>
            <a:off x="0" y="536034"/>
            <a:ext cx="5260200" cy="523180"/>
          </a:xfrm>
          <a:prstGeom prst="rect">
            <a:avLst/>
          </a:prstGeom>
          <a:noFill/>
          <a:ln>
            <a:noFill/>
          </a:ln>
        </p:spPr>
        <p:txBody>
          <a:bodyPr spcFirstLastPara="1" wrap="square" lIns="91425" tIns="45700" rIns="91425" bIns="45700" anchor="t" anchorCtr="1">
            <a:spAutoFit/>
          </a:bodyPr>
          <a:lstStyle/>
          <a:p>
            <a:pPr marL="0" marR="0" lvl="0" indent="0" algn="ctr" rtl="0">
              <a:spcBef>
                <a:spcPts val="0"/>
              </a:spcBef>
              <a:spcAft>
                <a:spcPts val="0"/>
              </a:spcAft>
              <a:buNone/>
            </a:pPr>
            <a:r>
              <a:rPr lang="fr-FR" sz="2800" b="1" i="0" u="none" strike="noStrike" cap="none" dirty="0">
                <a:solidFill>
                  <a:srgbClr val="008245"/>
                </a:solidFill>
                <a:latin typeface="+mn-lt"/>
                <a:ea typeface="Arial"/>
                <a:cs typeface="Calibri" panose="020F0502020204030204" pitchFamily="34" charset="0"/>
                <a:sym typeface="Arial"/>
              </a:rPr>
              <a:t>MODALITÉS </a:t>
            </a:r>
            <a:r>
              <a:rPr lang="fr-FR" sz="2800" b="1" dirty="0">
                <a:solidFill>
                  <a:srgbClr val="008245"/>
                </a:solidFill>
                <a:latin typeface="+mn-lt"/>
                <a:cs typeface="Calibri" panose="020F0502020204030204" pitchFamily="34" charset="0"/>
              </a:rPr>
              <a:t>PÉDAGOGIQUES</a:t>
            </a:r>
            <a:endParaRPr sz="2800" b="1" i="0" u="none" strike="noStrike" cap="none" dirty="0">
              <a:solidFill>
                <a:srgbClr val="008245"/>
              </a:solidFill>
              <a:latin typeface="+mn-lt"/>
              <a:ea typeface="Arial"/>
              <a:cs typeface="Calibri" panose="020F0502020204030204" pitchFamily="34" charset="0"/>
              <a:sym typeface="Arial"/>
            </a:endParaRPr>
          </a:p>
        </p:txBody>
      </p:sp>
      <p:grpSp>
        <p:nvGrpSpPr>
          <p:cNvPr id="55" name="Groupe 54">
            <a:extLst>
              <a:ext uri="{FF2B5EF4-FFF2-40B4-BE49-F238E27FC236}">
                <a16:creationId xmlns:a16="http://schemas.microsoft.com/office/drawing/2014/main" id="{9C28F931-6C6C-47E8-B6BA-FF540874AF4A}"/>
              </a:ext>
            </a:extLst>
          </p:cNvPr>
          <p:cNvGrpSpPr/>
          <p:nvPr/>
        </p:nvGrpSpPr>
        <p:grpSpPr>
          <a:xfrm>
            <a:off x="1927160" y="1910684"/>
            <a:ext cx="8337681" cy="3879092"/>
            <a:chOff x="1985405" y="1978790"/>
            <a:chExt cx="8337681" cy="3879092"/>
          </a:xfrm>
        </p:grpSpPr>
        <p:grpSp>
          <p:nvGrpSpPr>
            <p:cNvPr id="54" name="Groupe 53">
              <a:extLst>
                <a:ext uri="{FF2B5EF4-FFF2-40B4-BE49-F238E27FC236}">
                  <a16:creationId xmlns:a16="http://schemas.microsoft.com/office/drawing/2014/main" id="{D1CD823F-212C-4F8B-816D-D21EE24EAD8E}"/>
                </a:ext>
              </a:extLst>
            </p:cNvPr>
            <p:cNvGrpSpPr/>
            <p:nvPr/>
          </p:nvGrpSpPr>
          <p:grpSpPr>
            <a:xfrm>
              <a:off x="1985405" y="2096568"/>
              <a:ext cx="1584000" cy="3761314"/>
              <a:chOff x="2149789" y="2096568"/>
              <a:chExt cx="1584000" cy="3761314"/>
            </a:xfrm>
          </p:grpSpPr>
          <p:grpSp>
            <p:nvGrpSpPr>
              <p:cNvPr id="49" name="Groupe 48">
                <a:extLst>
                  <a:ext uri="{FF2B5EF4-FFF2-40B4-BE49-F238E27FC236}">
                    <a16:creationId xmlns:a16="http://schemas.microsoft.com/office/drawing/2014/main" id="{F1B17ECF-4583-4AFE-8F93-B7DFB3D97D8F}"/>
                  </a:ext>
                </a:extLst>
              </p:cNvPr>
              <p:cNvGrpSpPr/>
              <p:nvPr/>
            </p:nvGrpSpPr>
            <p:grpSpPr>
              <a:xfrm>
                <a:off x="2149789" y="2096568"/>
                <a:ext cx="1584000" cy="3761314"/>
                <a:chOff x="2149789" y="2096568"/>
                <a:chExt cx="1584000" cy="3761314"/>
              </a:xfrm>
            </p:grpSpPr>
            <p:sp>
              <p:nvSpPr>
                <p:cNvPr id="12" name="Google Shape;88;p16">
                  <a:extLst>
                    <a:ext uri="{FF2B5EF4-FFF2-40B4-BE49-F238E27FC236}">
                      <a16:creationId xmlns:a16="http://schemas.microsoft.com/office/drawing/2014/main" id="{7933F26D-BE4B-4DEB-BB94-B71B66167D9A}"/>
                    </a:ext>
                  </a:extLst>
                </p:cNvPr>
                <p:cNvSpPr/>
                <p:nvPr/>
              </p:nvSpPr>
              <p:spPr>
                <a:xfrm>
                  <a:off x="2621839" y="2096568"/>
                  <a:ext cx="639900" cy="59900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32" name="Google Shape;108;p16">
                  <a:extLst>
                    <a:ext uri="{FF2B5EF4-FFF2-40B4-BE49-F238E27FC236}">
                      <a16:creationId xmlns:a16="http://schemas.microsoft.com/office/drawing/2014/main" id="{C0B1F164-8A10-4478-9E4A-371EF847301C}"/>
                    </a:ext>
                  </a:extLst>
                </p:cNvPr>
                <p:cNvSpPr txBox="1"/>
                <p:nvPr/>
              </p:nvSpPr>
              <p:spPr>
                <a:xfrm>
                  <a:off x="2149789"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i="0" u="none" strike="noStrike" cap="none" dirty="0">
                      <a:solidFill>
                        <a:srgbClr val="0059A1"/>
                      </a:solidFill>
                      <a:latin typeface="+mn-lt"/>
                      <a:ea typeface="Calibri"/>
                      <a:cs typeface="Calibri" panose="020F0502020204030204" pitchFamily="34" charset="0"/>
                      <a:sym typeface="Calibri"/>
                    </a:rPr>
                    <a:t>LE GUIDE DE SOUTIEN</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Il contient le ré</a:t>
                  </a:r>
                  <a:r>
                    <a:rPr lang="fr-FR" sz="1400" b="0" i="0" u="none" strike="noStrike" cap="none" dirty="0">
                      <a:solidFill>
                        <a:srgbClr val="3F3F3F"/>
                      </a:solidFill>
                      <a:latin typeface="+mn-lt"/>
                      <a:ea typeface="Calibri"/>
                      <a:cs typeface="Calibri" panose="020F0502020204030204" pitchFamily="34" charset="0"/>
                      <a:sym typeface="Calibri"/>
                    </a:rPr>
                    <a:t>sumé théorique et le manuel des travaux pratiques</a:t>
                  </a:r>
                  <a:endParaRPr lang="fr-FR" sz="1400" dirty="0">
                    <a:latin typeface="+mn-lt"/>
                    <a:cs typeface="Calibri" panose="020F0502020204030204" pitchFamily="34" charset="0"/>
                  </a:endParaRPr>
                </a:p>
              </p:txBody>
            </p:sp>
          </p:grpSp>
          <p:grpSp>
            <p:nvGrpSpPr>
              <p:cNvPr id="2" name="Groupe 1">
                <a:extLst>
                  <a:ext uri="{FF2B5EF4-FFF2-40B4-BE49-F238E27FC236}">
                    <a16:creationId xmlns:a16="http://schemas.microsoft.com/office/drawing/2014/main" id="{571D3AF8-CDE8-4FB0-9B48-4D15B7A820C3}"/>
                  </a:ext>
                </a:extLst>
              </p:cNvPr>
              <p:cNvGrpSpPr/>
              <p:nvPr/>
            </p:nvGrpSpPr>
            <p:grpSpPr>
              <a:xfrm>
                <a:off x="2587039" y="3022198"/>
                <a:ext cx="637500" cy="596700"/>
                <a:chOff x="2587039" y="3022198"/>
                <a:chExt cx="637500" cy="596700"/>
              </a:xfrm>
            </p:grpSpPr>
            <p:sp>
              <p:nvSpPr>
                <p:cNvPr id="37" name="Google Shape;113;p16">
                  <a:extLst>
                    <a:ext uri="{FF2B5EF4-FFF2-40B4-BE49-F238E27FC236}">
                      <a16:creationId xmlns:a16="http://schemas.microsoft.com/office/drawing/2014/main" id="{5E939301-5B96-4B78-8B8F-D06410BB794E}"/>
                    </a:ext>
                  </a:extLst>
                </p:cNvPr>
                <p:cNvSpPr/>
                <p:nvPr/>
              </p:nvSpPr>
              <p:spPr>
                <a:xfrm>
                  <a:off x="2587039"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mn-lt"/>
                    <a:ea typeface="Calibri"/>
                    <a:cs typeface="Calibri"/>
                    <a:sym typeface="Calibri"/>
                  </a:endParaRPr>
                </a:p>
              </p:txBody>
            </p:sp>
            <p:sp>
              <p:nvSpPr>
                <p:cNvPr id="42" name="Rectangle 41">
                  <a:extLst>
                    <a:ext uri="{FF2B5EF4-FFF2-40B4-BE49-F238E27FC236}">
                      <a16:creationId xmlns:a16="http://schemas.microsoft.com/office/drawing/2014/main" id="{F242B4FE-EB7E-4FA9-AB3C-67B43CEF323F}"/>
                    </a:ext>
                  </a:extLst>
                </p:cNvPr>
                <p:cNvSpPr/>
                <p:nvPr/>
              </p:nvSpPr>
              <p:spPr>
                <a:xfrm>
                  <a:off x="2735710" y="3089715"/>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1</a:t>
                  </a:r>
                  <a:endParaRPr lang="fr-FR" sz="2400" b="1" dirty="0">
                    <a:solidFill>
                      <a:srgbClr val="0059A1"/>
                    </a:solidFill>
                    <a:latin typeface="+mn-lt"/>
                    <a:cs typeface="Calibri" panose="020F0502020204030204" pitchFamily="34" charset="0"/>
                  </a:endParaRPr>
                </a:p>
              </p:txBody>
            </p:sp>
          </p:grpSp>
        </p:grpSp>
        <p:grpSp>
          <p:nvGrpSpPr>
            <p:cNvPr id="50" name="Groupe 49">
              <a:extLst>
                <a:ext uri="{FF2B5EF4-FFF2-40B4-BE49-F238E27FC236}">
                  <a16:creationId xmlns:a16="http://schemas.microsoft.com/office/drawing/2014/main" id="{53168013-0FB2-4E00-BBAC-599AA4E6EADF}"/>
                </a:ext>
              </a:extLst>
            </p:cNvPr>
            <p:cNvGrpSpPr/>
            <p:nvPr/>
          </p:nvGrpSpPr>
          <p:grpSpPr>
            <a:xfrm>
              <a:off x="3683025" y="2056878"/>
              <a:ext cx="1584000" cy="3801004"/>
              <a:chOff x="3765217" y="2056878"/>
              <a:chExt cx="1584000" cy="3801004"/>
            </a:xfrm>
          </p:grpSpPr>
          <p:grpSp>
            <p:nvGrpSpPr>
              <p:cNvPr id="13" name="Google Shape;89;p16">
                <a:extLst>
                  <a:ext uri="{FF2B5EF4-FFF2-40B4-BE49-F238E27FC236}">
                    <a16:creationId xmlns:a16="http://schemas.microsoft.com/office/drawing/2014/main" id="{00A56C00-FE86-4D41-AA52-9DAC693266D6}"/>
                  </a:ext>
                </a:extLst>
              </p:cNvPr>
              <p:cNvGrpSpPr/>
              <p:nvPr/>
            </p:nvGrpSpPr>
            <p:grpSpPr>
              <a:xfrm>
                <a:off x="4140067" y="2056878"/>
                <a:ext cx="834300" cy="662869"/>
                <a:chOff x="4002843" y="1987306"/>
                <a:chExt cx="834300" cy="662869"/>
              </a:xfrm>
            </p:grpSpPr>
            <p:sp>
              <p:nvSpPr>
                <p:cNvPr id="14" name="Google Shape;90;p16">
                  <a:extLst>
                    <a:ext uri="{FF2B5EF4-FFF2-40B4-BE49-F238E27FC236}">
                      <a16:creationId xmlns:a16="http://schemas.microsoft.com/office/drawing/2014/main" id="{49164E02-095E-447C-9FE2-E3996451B6CB}"/>
                    </a:ext>
                  </a:extLst>
                </p:cNvPr>
                <p:cNvSpPr/>
                <p:nvPr/>
              </p:nvSpPr>
              <p:spPr>
                <a:xfrm>
                  <a:off x="4002843" y="1987306"/>
                  <a:ext cx="834300" cy="662869"/>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sp>
              <p:nvSpPr>
                <p:cNvPr id="15" name="Google Shape;91;p16">
                  <a:extLst>
                    <a:ext uri="{FF2B5EF4-FFF2-40B4-BE49-F238E27FC236}">
                      <a16:creationId xmlns:a16="http://schemas.microsoft.com/office/drawing/2014/main" id="{74C91C81-9CC6-4F6E-B22E-499C2B644CA9}"/>
                    </a:ext>
                  </a:extLst>
                </p:cNvPr>
                <p:cNvSpPr/>
                <p:nvPr/>
              </p:nvSpPr>
              <p:spPr>
                <a:xfrm>
                  <a:off x="4116776" y="2182747"/>
                  <a:ext cx="589749" cy="110877"/>
                </a:xfrm>
                <a:custGeom>
                  <a:avLst/>
                  <a:gdLst/>
                  <a:ahLst/>
                  <a:cxnLst/>
                  <a:rect l="l" t="t" r="r" b="b"/>
                  <a:pathLst>
                    <a:path w="589749" h="110877" extrusionOk="0">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dirty="0">
                    <a:solidFill>
                      <a:srgbClr val="8CBABE"/>
                    </a:solidFill>
                    <a:latin typeface="+mn-lt"/>
                    <a:ea typeface="Arial"/>
                    <a:cs typeface="Calibri" panose="020F0502020204030204" pitchFamily="34" charset="0"/>
                    <a:sym typeface="Arial"/>
                  </a:endParaRPr>
                </a:p>
              </p:txBody>
            </p:sp>
          </p:grpSp>
          <p:sp>
            <p:nvSpPr>
              <p:cNvPr id="33" name="Google Shape;109;p16">
                <a:extLst>
                  <a:ext uri="{FF2B5EF4-FFF2-40B4-BE49-F238E27FC236}">
                    <a16:creationId xmlns:a16="http://schemas.microsoft.com/office/drawing/2014/main" id="{8659226A-8566-4547-90E4-29C67DDAEE06}"/>
                  </a:ext>
                </a:extLst>
              </p:cNvPr>
              <p:cNvSpPr txBox="1"/>
              <p:nvPr/>
            </p:nvSpPr>
            <p:spPr>
              <a:xfrm>
                <a:off x="3765217"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LA VERSION PDF</a:t>
                </a:r>
                <a:endParaRPr lang="fr-FR" sz="1400" dirty="0">
                  <a:solidFill>
                    <a:srgbClr val="0059A1"/>
                  </a:solidFill>
                  <a:latin typeface="+mn-lt"/>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Une version PDF est mise en ligne sur l’espace apprenant et formateur de la plateforme </a:t>
                </a:r>
                <a:r>
                  <a:rPr lang="fr-FR" sz="1400" dirty="0" err="1">
                    <a:solidFill>
                      <a:srgbClr val="3F3F3F"/>
                    </a:solidFill>
                    <a:latin typeface="+mn-lt"/>
                    <a:ea typeface="Calibri"/>
                    <a:cs typeface="Calibri" panose="020F0502020204030204" pitchFamily="34" charset="0"/>
                    <a:sym typeface="Calibri"/>
                  </a:rPr>
                  <a:t>WebForce</a:t>
                </a:r>
                <a:r>
                  <a:rPr lang="fr-FR" sz="1400" dirty="0">
                    <a:solidFill>
                      <a:srgbClr val="3F3F3F"/>
                    </a:solidFill>
                    <a:latin typeface="+mn-lt"/>
                    <a:ea typeface="Calibri"/>
                    <a:cs typeface="Calibri" panose="020F0502020204030204" pitchFamily="34" charset="0"/>
                    <a:sym typeface="Calibri"/>
                  </a:rPr>
                  <a:t> Life</a:t>
                </a:r>
                <a:endParaRPr sz="1400" dirty="0">
                  <a:latin typeface="+mn-lt"/>
                  <a:cs typeface="Calibri" panose="020F0502020204030204" pitchFamily="34" charset="0"/>
                </a:endParaRPr>
              </a:p>
            </p:txBody>
          </p:sp>
          <p:grpSp>
            <p:nvGrpSpPr>
              <p:cNvPr id="3" name="Groupe 2">
                <a:extLst>
                  <a:ext uri="{FF2B5EF4-FFF2-40B4-BE49-F238E27FC236}">
                    <a16:creationId xmlns:a16="http://schemas.microsoft.com/office/drawing/2014/main" id="{BDE17767-F768-4176-8AD7-89F9CDE01BB4}"/>
                  </a:ext>
                </a:extLst>
              </p:cNvPr>
              <p:cNvGrpSpPr/>
              <p:nvPr/>
            </p:nvGrpSpPr>
            <p:grpSpPr>
              <a:xfrm>
                <a:off x="4238467" y="3022198"/>
                <a:ext cx="637500" cy="596700"/>
                <a:chOff x="4120713" y="3022198"/>
                <a:chExt cx="637500" cy="596700"/>
              </a:xfrm>
            </p:grpSpPr>
            <p:sp>
              <p:nvSpPr>
                <p:cNvPr id="38" name="Google Shape;114;p16">
                  <a:extLst>
                    <a:ext uri="{FF2B5EF4-FFF2-40B4-BE49-F238E27FC236}">
                      <a16:creationId xmlns:a16="http://schemas.microsoft.com/office/drawing/2014/main" id="{C66B6963-835B-4014-8DC3-454D0121E7B7}"/>
                    </a:ext>
                  </a:extLst>
                </p:cNvPr>
                <p:cNvSpPr/>
                <p:nvPr/>
              </p:nvSpPr>
              <p:spPr>
                <a:xfrm>
                  <a:off x="4120713"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3" name="Rectangle 42">
                  <a:extLst>
                    <a:ext uri="{FF2B5EF4-FFF2-40B4-BE49-F238E27FC236}">
                      <a16:creationId xmlns:a16="http://schemas.microsoft.com/office/drawing/2014/main" id="{11DE01EE-0C34-4152-BB99-A583588087AA}"/>
                    </a:ext>
                  </a:extLst>
                </p:cNvPr>
                <p:cNvSpPr/>
                <p:nvPr/>
              </p:nvSpPr>
              <p:spPr>
                <a:xfrm>
                  <a:off x="4269384"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2</a:t>
                  </a:r>
                  <a:endParaRPr lang="fr-FR" sz="2400" dirty="0">
                    <a:solidFill>
                      <a:srgbClr val="0059A1"/>
                    </a:solidFill>
                    <a:latin typeface="+mn-lt"/>
                    <a:cs typeface="Calibri" panose="020F0502020204030204" pitchFamily="34" charset="0"/>
                  </a:endParaRPr>
                </a:p>
              </p:txBody>
            </p:sp>
          </p:grpSp>
        </p:grpSp>
        <p:grpSp>
          <p:nvGrpSpPr>
            <p:cNvPr id="51" name="Groupe 50">
              <a:extLst>
                <a:ext uri="{FF2B5EF4-FFF2-40B4-BE49-F238E27FC236}">
                  <a16:creationId xmlns:a16="http://schemas.microsoft.com/office/drawing/2014/main" id="{0FBFEF04-8A2B-40A1-8A14-FF1A972D7027}"/>
                </a:ext>
              </a:extLst>
            </p:cNvPr>
            <p:cNvGrpSpPr/>
            <p:nvPr/>
          </p:nvGrpSpPr>
          <p:grpSpPr>
            <a:xfrm>
              <a:off x="5368360" y="1987059"/>
              <a:ext cx="1584000" cy="3870823"/>
              <a:chOff x="5399182" y="1987059"/>
              <a:chExt cx="1584000" cy="3870823"/>
            </a:xfrm>
          </p:grpSpPr>
          <p:grpSp>
            <p:nvGrpSpPr>
              <p:cNvPr id="16" name="Google Shape;92;p16">
                <a:extLst>
                  <a:ext uri="{FF2B5EF4-FFF2-40B4-BE49-F238E27FC236}">
                    <a16:creationId xmlns:a16="http://schemas.microsoft.com/office/drawing/2014/main" id="{5EF59CFE-3BC9-48F5-970B-496A0424FF6E}"/>
                  </a:ext>
                </a:extLst>
              </p:cNvPr>
              <p:cNvGrpSpPr/>
              <p:nvPr/>
            </p:nvGrpSpPr>
            <p:grpSpPr>
              <a:xfrm>
                <a:off x="5893069" y="1987059"/>
                <a:ext cx="596226" cy="710511"/>
                <a:chOff x="5683857" y="1993534"/>
                <a:chExt cx="596226" cy="710511"/>
              </a:xfrm>
            </p:grpSpPr>
            <p:sp>
              <p:nvSpPr>
                <p:cNvPr id="17" name="Google Shape;93;p16">
                  <a:extLst>
                    <a:ext uri="{FF2B5EF4-FFF2-40B4-BE49-F238E27FC236}">
                      <a16:creationId xmlns:a16="http://schemas.microsoft.com/office/drawing/2014/main" id="{656579B1-1AA0-42D1-9D38-B03DEF2DBD3E}"/>
                    </a:ext>
                  </a:extLst>
                </p:cNvPr>
                <p:cNvSpPr/>
                <p:nvPr/>
              </p:nvSpPr>
              <p:spPr>
                <a:xfrm>
                  <a:off x="5683857" y="1993534"/>
                  <a:ext cx="596226" cy="710511"/>
                </a:xfrm>
                <a:custGeom>
                  <a:avLst/>
                  <a:gdLst/>
                  <a:ahLst/>
                  <a:cxnLst/>
                  <a:rect l="l" t="t" r="r" b="b"/>
                  <a:pathLst>
                    <a:path w="3312367" h="3947283" extrusionOk="0">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1"/>
                    <a:buFont typeface="Calibri"/>
                    <a:buNone/>
                  </a:pPr>
                  <a:endParaRPr sz="2701" b="0" i="0" u="none" strike="noStrike" cap="none" dirty="0">
                    <a:solidFill>
                      <a:srgbClr val="FFFFFF"/>
                    </a:solidFill>
                    <a:latin typeface="+mn-lt"/>
                    <a:ea typeface="Arial"/>
                    <a:cs typeface="Calibri" panose="020F0502020204030204" pitchFamily="34" charset="0"/>
                    <a:sym typeface="Arial"/>
                  </a:endParaRPr>
                </a:p>
              </p:txBody>
            </p:sp>
            <p:sp>
              <p:nvSpPr>
                <p:cNvPr id="18" name="Google Shape;94;p16">
                  <a:extLst>
                    <a:ext uri="{FF2B5EF4-FFF2-40B4-BE49-F238E27FC236}">
                      <a16:creationId xmlns:a16="http://schemas.microsoft.com/office/drawing/2014/main" id="{7B5595EC-C083-4201-AC46-D24C1B97FAF0}"/>
                    </a:ext>
                  </a:extLst>
                </p:cNvPr>
                <p:cNvSpPr/>
                <p:nvPr/>
              </p:nvSpPr>
              <p:spPr>
                <a:xfrm>
                  <a:off x="5820945" y="2188975"/>
                  <a:ext cx="297000" cy="297000"/>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34" name="Google Shape;110;p16">
                <a:extLst>
                  <a:ext uri="{FF2B5EF4-FFF2-40B4-BE49-F238E27FC236}">
                    <a16:creationId xmlns:a16="http://schemas.microsoft.com/office/drawing/2014/main" id="{F15BDCD3-F419-4D05-ABDE-CA5F0E04D18D}"/>
                  </a:ext>
                </a:extLst>
              </p:cNvPr>
              <p:cNvSpPr txBox="1"/>
              <p:nvPr/>
            </p:nvSpPr>
            <p:spPr>
              <a:xfrm>
                <a:off x="5399182"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CONTENUS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TÉLÉCHARGEABLES</a:t>
                </a:r>
              </a:p>
              <a:p>
                <a:pPr marL="0" marR="0" lvl="0" indent="0" algn="ctr" rtl="0">
                  <a:lnSpc>
                    <a:spcPct val="100000"/>
                  </a:lnSpc>
                  <a:spcBef>
                    <a:spcPts val="0"/>
                  </a:spcBef>
                  <a:spcAft>
                    <a:spcPts val="0"/>
                  </a:spcAft>
                  <a:buClr>
                    <a:srgbClr val="3F3F3F"/>
                  </a:buClr>
                  <a:buSzPts val="1200"/>
                  <a:buFont typeface="Arial"/>
                  <a:buNone/>
                </a:pPr>
                <a:r>
                  <a:rPr lang="fr-FR" sz="1400" dirty="0">
                    <a:solidFill>
                      <a:srgbClr val="3F3F3F"/>
                    </a:solidFill>
                    <a:latin typeface="+mn-lt"/>
                    <a:cs typeface="Calibri" panose="020F0502020204030204" pitchFamily="34" charset="0"/>
                    <a:sym typeface="Arial"/>
                  </a:rPr>
                  <a:t>L</a:t>
                </a:r>
                <a:r>
                  <a:rPr lang="fr-FR" sz="1400" b="0" i="0" u="none" strike="noStrike" cap="none" dirty="0">
                    <a:solidFill>
                      <a:srgbClr val="3F3F3F"/>
                    </a:solidFill>
                    <a:latin typeface="+mn-lt"/>
                    <a:cs typeface="Calibri" panose="020F0502020204030204" pitchFamily="34" charset="0"/>
                    <a:sym typeface="Arial"/>
                  </a:rPr>
                  <a:t>es fiches de résumés ou des exercices sont téléchargeables sur </a:t>
                </a:r>
                <a:r>
                  <a:rPr lang="fr-FR" sz="1400" b="0" i="0" u="none" strike="noStrike" cap="none" dirty="0" err="1">
                    <a:solidFill>
                      <a:srgbClr val="3F3F3F"/>
                    </a:solidFill>
                    <a:latin typeface="+mn-lt"/>
                    <a:cs typeface="Calibri" panose="020F0502020204030204" pitchFamily="34" charset="0"/>
                    <a:sym typeface="Arial"/>
                  </a:rPr>
                  <a:t>WebForce</a:t>
                </a:r>
                <a:r>
                  <a:rPr lang="fr-FR" sz="1400" b="0" i="0" u="none" strike="noStrike" cap="none" dirty="0">
                    <a:solidFill>
                      <a:srgbClr val="3F3F3F"/>
                    </a:solidFill>
                    <a:latin typeface="+mn-lt"/>
                    <a:cs typeface="Calibri" panose="020F0502020204030204" pitchFamily="34" charset="0"/>
                    <a:sym typeface="Arial"/>
                  </a:rPr>
                  <a:t> Life</a:t>
                </a:r>
                <a:endParaRPr sz="1400" dirty="0">
                  <a:latin typeface="+mn-lt"/>
                  <a:cs typeface="Calibri" panose="020F0502020204030204" pitchFamily="34" charset="0"/>
                </a:endParaRPr>
              </a:p>
            </p:txBody>
          </p:sp>
          <p:grpSp>
            <p:nvGrpSpPr>
              <p:cNvPr id="4" name="Groupe 3">
                <a:extLst>
                  <a:ext uri="{FF2B5EF4-FFF2-40B4-BE49-F238E27FC236}">
                    <a16:creationId xmlns:a16="http://schemas.microsoft.com/office/drawing/2014/main" id="{BCF3B8CB-0AFA-4BC7-A5E8-AB8E9EE0F607}"/>
                  </a:ext>
                </a:extLst>
              </p:cNvPr>
              <p:cNvGrpSpPr/>
              <p:nvPr/>
            </p:nvGrpSpPr>
            <p:grpSpPr>
              <a:xfrm>
                <a:off x="5872432" y="3022198"/>
                <a:ext cx="637500" cy="596700"/>
                <a:chOff x="5682736" y="3022198"/>
                <a:chExt cx="637500" cy="596700"/>
              </a:xfrm>
            </p:grpSpPr>
            <p:sp>
              <p:nvSpPr>
                <p:cNvPr id="39" name="Google Shape;115;p16">
                  <a:extLst>
                    <a:ext uri="{FF2B5EF4-FFF2-40B4-BE49-F238E27FC236}">
                      <a16:creationId xmlns:a16="http://schemas.microsoft.com/office/drawing/2014/main" id="{01B88BC7-6575-41BE-A376-FD599582882D}"/>
                    </a:ext>
                  </a:extLst>
                </p:cNvPr>
                <p:cNvSpPr/>
                <p:nvPr/>
              </p:nvSpPr>
              <p:spPr>
                <a:xfrm>
                  <a:off x="5682736"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4" name="Rectangle 43">
                  <a:extLst>
                    <a:ext uri="{FF2B5EF4-FFF2-40B4-BE49-F238E27FC236}">
                      <a16:creationId xmlns:a16="http://schemas.microsoft.com/office/drawing/2014/main" id="{F479660E-AC03-43D5-9673-1DF0F3723B62}"/>
                    </a:ext>
                  </a:extLst>
                </p:cNvPr>
                <p:cNvSpPr/>
                <p:nvPr/>
              </p:nvSpPr>
              <p:spPr>
                <a:xfrm>
                  <a:off x="5831407"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3</a:t>
                  </a:r>
                  <a:endParaRPr lang="fr-FR" sz="2400" dirty="0">
                    <a:solidFill>
                      <a:srgbClr val="0059A1"/>
                    </a:solidFill>
                    <a:latin typeface="+mn-lt"/>
                    <a:cs typeface="Calibri" panose="020F0502020204030204" pitchFamily="34" charset="0"/>
                  </a:endParaRPr>
                </a:p>
              </p:txBody>
            </p:sp>
          </p:grpSp>
        </p:grpSp>
        <p:grpSp>
          <p:nvGrpSpPr>
            <p:cNvPr id="52" name="Groupe 51">
              <a:extLst>
                <a:ext uri="{FF2B5EF4-FFF2-40B4-BE49-F238E27FC236}">
                  <a16:creationId xmlns:a16="http://schemas.microsoft.com/office/drawing/2014/main" id="{9249766A-ED49-499D-BE6B-09AF81BF1AC1}"/>
                </a:ext>
              </a:extLst>
            </p:cNvPr>
            <p:cNvGrpSpPr/>
            <p:nvPr/>
          </p:nvGrpSpPr>
          <p:grpSpPr>
            <a:xfrm>
              <a:off x="7055034" y="2000757"/>
              <a:ext cx="1584000" cy="3857125"/>
              <a:chOff x="6993390" y="2000757"/>
              <a:chExt cx="1584000" cy="3857125"/>
            </a:xfrm>
          </p:grpSpPr>
          <p:sp>
            <p:nvSpPr>
              <p:cNvPr id="19" name="Google Shape;95;p16">
                <a:extLst>
                  <a:ext uri="{FF2B5EF4-FFF2-40B4-BE49-F238E27FC236}">
                    <a16:creationId xmlns:a16="http://schemas.microsoft.com/office/drawing/2014/main" id="{33808313-CF1E-4013-8D42-4D58E3AC816D}"/>
                  </a:ext>
                </a:extLst>
              </p:cNvPr>
              <p:cNvSpPr/>
              <p:nvPr/>
            </p:nvSpPr>
            <p:spPr>
              <a:xfrm rot="10800000" flipH="1">
                <a:off x="7488218" y="2000757"/>
                <a:ext cx="594345" cy="667447"/>
              </a:xfrm>
              <a:custGeom>
                <a:avLst/>
                <a:gdLst/>
                <a:ahLst/>
                <a:cxnLst/>
                <a:rect l="l" t="t" r="r" b="b"/>
                <a:pathLst>
                  <a:path w="3496146" h="3926159" extrusionOk="0">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5" name="Google Shape;111;p16">
                <a:extLst>
                  <a:ext uri="{FF2B5EF4-FFF2-40B4-BE49-F238E27FC236}">
                    <a16:creationId xmlns:a16="http://schemas.microsoft.com/office/drawing/2014/main" id="{3CAFA74A-EC50-4261-BC86-5E55CE603BE5}"/>
                  </a:ext>
                </a:extLst>
              </p:cNvPr>
              <p:cNvSpPr txBox="1"/>
              <p:nvPr/>
            </p:nvSpPr>
            <p:spPr>
              <a:xfrm>
                <a:off x="6993390" y="3799884"/>
                <a:ext cx="1584000" cy="2057998"/>
              </a:xfrm>
              <a:prstGeom prst="rect">
                <a:avLst/>
              </a:prstGeom>
              <a:noFill/>
              <a:ln w="28575">
                <a:solidFill>
                  <a:srgbClr val="FF7800"/>
                </a:solidFill>
              </a:ln>
            </p:spPr>
            <p:txBody>
              <a:bodyPr spcFirstLastPara="1" wrap="square" lIns="91425" tIns="45700" rIns="91425" bIns="45700" anchor="t" anchorCtr="0">
                <a:noAutofit/>
              </a:bodyPr>
              <a:lstStyle/>
              <a:p>
                <a:pPr algn="ctr"/>
                <a:r>
                  <a:rPr lang="fr-FR" sz="1400" b="1" dirty="0">
                    <a:solidFill>
                      <a:schemeClr val="accent1">
                        <a:lumMod val="75000"/>
                      </a:schemeClr>
                    </a:solidFill>
                    <a:latin typeface="+mn-lt"/>
                    <a:cs typeface="Calibri" panose="020F0502020204030204" pitchFamily="34" charset="0"/>
                  </a:rPr>
                  <a:t>DU CONTENU INTERACTIF</a:t>
                </a:r>
              </a:p>
              <a:p>
                <a:pPr algn="ctr"/>
                <a:r>
                  <a:rPr lang="fr-FR" altLang="ko-KR" sz="1400" dirty="0">
                    <a:solidFill>
                      <a:prstClr val="black">
                        <a:lumMod val="75000"/>
                        <a:lumOff val="25000"/>
                      </a:prstClr>
                    </a:solidFill>
                    <a:latin typeface="+mn-lt"/>
                    <a:ea typeface="Arial Unicode MS"/>
                    <a:cs typeface="Calibri" panose="020F0502020204030204" pitchFamily="34" charset="0"/>
                  </a:rPr>
                  <a:t>Vous disposez de contenus interactifs sous forme d’exercices et de cours à utiliser sur </a:t>
                </a:r>
                <a:r>
                  <a:rPr lang="fr-FR" altLang="ko-KR" sz="1400" dirty="0" err="1">
                    <a:solidFill>
                      <a:prstClr val="black">
                        <a:lumMod val="75000"/>
                        <a:lumOff val="25000"/>
                      </a:prstClr>
                    </a:solidFill>
                    <a:latin typeface="+mn-lt"/>
                    <a:ea typeface="Arial Unicode MS"/>
                    <a:cs typeface="Calibri" panose="020F0502020204030204" pitchFamily="34" charset="0"/>
                  </a:rPr>
                  <a:t>WebForce</a:t>
                </a:r>
                <a:r>
                  <a:rPr lang="fr-FR" altLang="ko-KR" sz="1400" dirty="0">
                    <a:solidFill>
                      <a:prstClr val="black">
                        <a:lumMod val="75000"/>
                        <a:lumOff val="25000"/>
                      </a:prstClr>
                    </a:solidFill>
                    <a:latin typeface="+mn-lt"/>
                    <a:ea typeface="Arial Unicode MS"/>
                    <a:cs typeface="Calibri" panose="020F0502020204030204" pitchFamily="34" charset="0"/>
                  </a:rPr>
                  <a:t> Life</a:t>
                </a:r>
              </a:p>
            </p:txBody>
          </p:sp>
          <p:grpSp>
            <p:nvGrpSpPr>
              <p:cNvPr id="47" name="Groupe 46">
                <a:extLst>
                  <a:ext uri="{FF2B5EF4-FFF2-40B4-BE49-F238E27FC236}">
                    <a16:creationId xmlns:a16="http://schemas.microsoft.com/office/drawing/2014/main" id="{C9533FDB-CEE9-4748-AEF3-227DE66DAD60}"/>
                  </a:ext>
                </a:extLst>
              </p:cNvPr>
              <p:cNvGrpSpPr/>
              <p:nvPr/>
            </p:nvGrpSpPr>
            <p:grpSpPr>
              <a:xfrm>
                <a:off x="7466640" y="3022198"/>
                <a:ext cx="637500" cy="596700"/>
                <a:chOff x="7317740" y="3022198"/>
                <a:chExt cx="637500" cy="596700"/>
              </a:xfrm>
            </p:grpSpPr>
            <p:sp>
              <p:nvSpPr>
                <p:cNvPr id="40" name="Google Shape;116;p16">
                  <a:extLst>
                    <a:ext uri="{FF2B5EF4-FFF2-40B4-BE49-F238E27FC236}">
                      <a16:creationId xmlns:a16="http://schemas.microsoft.com/office/drawing/2014/main" id="{C0321714-09AB-4477-AF46-0355090C7B66}"/>
                    </a:ext>
                  </a:extLst>
                </p:cNvPr>
                <p:cNvSpPr/>
                <p:nvPr/>
              </p:nvSpPr>
              <p:spPr>
                <a:xfrm>
                  <a:off x="7317740"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5" name="Rectangle 44">
                  <a:extLst>
                    <a:ext uri="{FF2B5EF4-FFF2-40B4-BE49-F238E27FC236}">
                      <a16:creationId xmlns:a16="http://schemas.microsoft.com/office/drawing/2014/main" id="{02FE990F-251D-42F5-AFDB-585EB748C15A}"/>
                    </a:ext>
                  </a:extLst>
                </p:cNvPr>
                <p:cNvSpPr/>
                <p:nvPr/>
              </p:nvSpPr>
              <p:spPr>
                <a:xfrm>
                  <a:off x="7466411"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4</a:t>
                  </a:r>
                  <a:endParaRPr lang="fr-FR" sz="2400" dirty="0">
                    <a:solidFill>
                      <a:srgbClr val="0059A1"/>
                    </a:solidFill>
                    <a:latin typeface="+mn-lt"/>
                    <a:cs typeface="Calibri" panose="020F0502020204030204" pitchFamily="34" charset="0"/>
                  </a:endParaRPr>
                </a:p>
              </p:txBody>
            </p:sp>
          </p:grpSp>
        </p:grpSp>
        <p:grpSp>
          <p:nvGrpSpPr>
            <p:cNvPr id="53" name="Groupe 52">
              <a:extLst>
                <a:ext uri="{FF2B5EF4-FFF2-40B4-BE49-F238E27FC236}">
                  <a16:creationId xmlns:a16="http://schemas.microsoft.com/office/drawing/2014/main" id="{12892AF0-9D05-4888-91C9-2CA347DB9340}"/>
                </a:ext>
              </a:extLst>
            </p:cNvPr>
            <p:cNvGrpSpPr/>
            <p:nvPr/>
          </p:nvGrpSpPr>
          <p:grpSpPr>
            <a:xfrm>
              <a:off x="8739086" y="1978790"/>
              <a:ext cx="1584000" cy="3879092"/>
              <a:chOff x="8584976" y="1958242"/>
              <a:chExt cx="1584000" cy="3879092"/>
            </a:xfrm>
          </p:grpSpPr>
          <p:grpSp>
            <p:nvGrpSpPr>
              <p:cNvPr id="20" name="Google Shape;96;p16">
                <a:extLst>
                  <a:ext uri="{FF2B5EF4-FFF2-40B4-BE49-F238E27FC236}">
                    <a16:creationId xmlns:a16="http://schemas.microsoft.com/office/drawing/2014/main" id="{C8642362-652B-4310-A119-E03E2FFE80C5}"/>
                  </a:ext>
                </a:extLst>
              </p:cNvPr>
              <p:cNvGrpSpPr/>
              <p:nvPr/>
            </p:nvGrpSpPr>
            <p:grpSpPr>
              <a:xfrm>
                <a:off x="8998065" y="1958242"/>
                <a:ext cx="757823" cy="716613"/>
                <a:chOff x="8688204" y="1938095"/>
                <a:chExt cx="757823" cy="716613"/>
              </a:xfrm>
            </p:grpSpPr>
            <p:grpSp>
              <p:nvGrpSpPr>
                <p:cNvPr id="21" name="Google Shape;97;p16">
                  <a:extLst>
                    <a:ext uri="{FF2B5EF4-FFF2-40B4-BE49-F238E27FC236}">
                      <a16:creationId xmlns:a16="http://schemas.microsoft.com/office/drawing/2014/main" id="{102E8E3C-616C-4953-A13F-2E3BE4D20E9D}"/>
                    </a:ext>
                  </a:extLst>
                </p:cNvPr>
                <p:cNvGrpSpPr/>
                <p:nvPr/>
              </p:nvGrpSpPr>
              <p:grpSpPr>
                <a:xfrm>
                  <a:off x="8688204" y="1938095"/>
                  <a:ext cx="757823" cy="716613"/>
                  <a:chOff x="7051340" y="4835372"/>
                  <a:chExt cx="1381125" cy="1306019"/>
                </a:xfrm>
              </p:grpSpPr>
              <p:sp>
                <p:nvSpPr>
                  <p:cNvPr id="23" name="Google Shape;98;p16">
                    <a:extLst>
                      <a:ext uri="{FF2B5EF4-FFF2-40B4-BE49-F238E27FC236}">
                        <a16:creationId xmlns:a16="http://schemas.microsoft.com/office/drawing/2014/main" id="{E26EDCD2-CBA8-493E-AEB6-9DFB96DF84F3}"/>
                      </a:ext>
                    </a:extLst>
                  </p:cNvPr>
                  <p:cNvSpPr/>
                  <p:nvPr/>
                </p:nvSpPr>
                <p:spPr>
                  <a:xfrm>
                    <a:off x="8272236" y="5859034"/>
                    <a:ext cx="142875" cy="180975"/>
                  </a:xfrm>
                  <a:custGeom>
                    <a:avLst/>
                    <a:gdLst/>
                    <a:ahLst/>
                    <a:cxnLst/>
                    <a:rect l="l" t="t" r="r" b="b"/>
                    <a:pathLst>
                      <a:path w="142875" h="180975" extrusionOk="0">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4" name="Google Shape;99;p16">
                    <a:extLst>
                      <a:ext uri="{FF2B5EF4-FFF2-40B4-BE49-F238E27FC236}">
                        <a16:creationId xmlns:a16="http://schemas.microsoft.com/office/drawing/2014/main" id="{2622F02E-318B-42D7-84EA-D60ED2BCCD94}"/>
                      </a:ext>
                    </a:extLst>
                  </p:cNvPr>
                  <p:cNvSpPr/>
                  <p:nvPr/>
                </p:nvSpPr>
                <p:spPr>
                  <a:xfrm>
                    <a:off x="7072640" y="5859034"/>
                    <a:ext cx="142875" cy="180975"/>
                  </a:xfrm>
                  <a:custGeom>
                    <a:avLst/>
                    <a:gdLst/>
                    <a:ahLst/>
                    <a:cxnLst/>
                    <a:rect l="l" t="t" r="r" b="b"/>
                    <a:pathLst>
                      <a:path w="142875" h="180975" extrusionOk="0">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5" name="Google Shape;100;p16">
                    <a:extLst>
                      <a:ext uri="{FF2B5EF4-FFF2-40B4-BE49-F238E27FC236}">
                        <a16:creationId xmlns:a16="http://schemas.microsoft.com/office/drawing/2014/main" id="{D3C1CB21-78E2-4B49-A75A-2166EB09BDFC}"/>
                      </a:ext>
                    </a:extLst>
                  </p:cNvPr>
                  <p:cNvSpPr/>
                  <p:nvPr/>
                </p:nvSpPr>
                <p:spPr>
                  <a:xfrm>
                    <a:off x="7051340" y="4835372"/>
                    <a:ext cx="1381125" cy="962025"/>
                  </a:xfrm>
                  <a:custGeom>
                    <a:avLst/>
                    <a:gdLst/>
                    <a:ahLst/>
                    <a:cxnLst/>
                    <a:rect l="l" t="t" r="r" b="b"/>
                    <a:pathLst>
                      <a:path w="1381125" h="962025" extrusionOk="0">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6" name="Google Shape;101;p16">
                    <a:extLst>
                      <a:ext uri="{FF2B5EF4-FFF2-40B4-BE49-F238E27FC236}">
                        <a16:creationId xmlns:a16="http://schemas.microsoft.com/office/drawing/2014/main" id="{55FF01F2-1FCD-434E-8F95-1520D0F58E8F}"/>
                      </a:ext>
                    </a:extLst>
                  </p:cNvPr>
                  <p:cNvSpPr/>
                  <p:nvPr/>
                </p:nvSpPr>
                <p:spPr>
                  <a:xfrm>
                    <a:off x="8239108" y="5775490"/>
                    <a:ext cx="161925" cy="323850"/>
                  </a:xfrm>
                  <a:custGeom>
                    <a:avLst/>
                    <a:gdLst/>
                    <a:ahLst/>
                    <a:cxnLst/>
                    <a:rect l="l" t="t" r="r" b="b"/>
                    <a:pathLst>
                      <a:path w="161925" h="323850" extrusionOk="0">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7" name="Google Shape;102;p16">
                    <a:extLst>
                      <a:ext uri="{FF2B5EF4-FFF2-40B4-BE49-F238E27FC236}">
                        <a16:creationId xmlns:a16="http://schemas.microsoft.com/office/drawing/2014/main" id="{068A9634-40D3-4631-A31E-58E4FBF85050}"/>
                      </a:ext>
                    </a:extLst>
                  </p:cNvPr>
                  <p:cNvSpPr/>
                  <p:nvPr/>
                </p:nvSpPr>
                <p:spPr>
                  <a:xfrm>
                    <a:off x="8147668" y="5703100"/>
                    <a:ext cx="219075" cy="409575"/>
                  </a:xfrm>
                  <a:custGeom>
                    <a:avLst/>
                    <a:gdLst/>
                    <a:ahLst/>
                    <a:cxnLst/>
                    <a:rect l="l" t="t" r="r" b="b"/>
                    <a:pathLst>
                      <a:path w="219075" h="409575" extrusionOk="0">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8" name="Google Shape;103;p16">
                    <a:extLst>
                      <a:ext uri="{FF2B5EF4-FFF2-40B4-BE49-F238E27FC236}">
                        <a16:creationId xmlns:a16="http://schemas.microsoft.com/office/drawing/2014/main" id="{1456FD85-CC02-4B55-8A0B-6A2523FDE04F}"/>
                      </a:ext>
                    </a:extLst>
                  </p:cNvPr>
                  <p:cNvSpPr/>
                  <p:nvPr/>
                </p:nvSpPr>
                <p:spPr>
                  <a:xfrm>
                    <a:off x="7082810" y="5775490"/>
                    <a:ext cx="161925" cy="323850"/>
                  </a:xfrm>
                  <a:custGeom>
                    <a:avLst/>
                    <a:gdLst/>
                    <a:ahLst/>
                    <a:cxnLst/>
                    <a:rect l="l" t="t" r="r" b="b"/>
                    <a:pathLst>
                      <a:path w="161925" h="323850" extrusionOk="0">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29" name="Google Shape;104;p16">
                    <a:extLst>
                      <a:ext uri="{FF2B5EF4-FFF2-40B4-BE49-F238E27FC236}">
                        <a16:creationId xmlns:a16="http://schemas.microsoft.com/office/drawing/2014/main" id="{76404DD8-B1FA-4733-9810-4E31780A31C2}"/>
                      </a:ext>
                    </a:extLst>
                  </p:cNvPr>
                  <p:cNvSpPr/>
                  <p:nvPr/>
                </p:nvSpPr>
                <p:spPr>
                  <a:xfrm>
                    <a:off x="7112181" y="5704052"/>
                    <a:ext cx="219075" cy="409575"/>
                  </a:xfrm>
                  <a:custGeom>
                    <a:avLst/>
                    <a:gdLst/>
                    <a:ahLst/>
                    <a:cxnLst/>
                    <a:rect l="l" t="t" r="r" b="b"/>
                    <a:pathLst>
                      <a:path w="219075" h="409575" extrusionOk="0">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0" name="Google Shape;105;p16">
                    <a:extLst>
                      <a:ext uri="{FF2B5EF4-FFF2-40B4-BE49-F238E27FC236}">
                        <a16:creationId xmlns:a16="http://schemas.microsoft.com/office/drawing/2014/main" id="{03F39855-3911-4F21-91F4-641D62DEBBFC}"/>
                      </a:ext>
                    </a:extLst>
                  </p:cNvPr>
                  <p:cNvSpPr/>
                  <p:nvPr/>
                </p:nvSpPr>
                <p:spPr>
                  <a:xfrm>
                    <a:off x="7186441" y="5598466"/>
                    <a:ext cx="400050" cy="542925"/>
                  </a:xfrm>
                  <a:custGeom>
                    <a:avLst/>
                    <a:gdLst/>
                    <a:ahLst/>
                    <a:cxnLst/>
                    <a:rect l="l" t="t" r="r" b="b"/>
                    <a:pathLst>
                      <a:path w="400050" h="542925" extrusionOk="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sp>
                <p:nvSpPr>
                  <p:cNvPr id="31" name="Google Shape;106;p16">
                    <a:extLst>
                      <a:ext uri="{FF2B5EF4-FFF2-40B4-BE49-F238E27FC236}">
                        <a16:creationId xmlns:a16="http://schemas.microsoft.com/office/drawing/2014/main" id="{7FE7B66B-73AB-414D-BFA8-370E6354DF43}"/>
                      </a:ext>
                    </a:extLst>
                  </p:cNvPr>
                  <p:cNvSpPr/>
                  <p:nvPr/>
                </p:nvSpPr>
                <p:spPr>
                  <a:xfrm>
                    <a:off x="7891770" y="5598377"/>
                    <a:ext cx="400049" cy="542925"/>
                  </a:xfrm>
                  <a:custGeom>
                    <a:avLst/>
                    <a:gdLst/>
                    <a:ahLst/>
                    <a:cxnLst/>
                    <a:rect l="l" t="t" r="r" b="b"/>
                    <a:pathLst>
                      <a:path w="400050" h="542925" extrusionOk="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00000"/>
                      </a:solidFill>
                      <a:latin typeface="+mn-lt"/>
                      <a:ea typeface="Arial"/>
                      <a:cs typeface="Calibri" panose="020F0502020204030204" pitchFamily="34" charset="0"/>
                      <a:sym typeface="Arial"/>
                    </a:endParaRPr>
                  </a:p>
                </p:txBody>
              </p:sp>
            </p:grpSp>
            <p:sp>
              <p:nvSpPr>
                <p:cNvPr id="22" name="Google Shape;107;p16">
                  <a:extLst>
                    <a:ext uri="{FF2B5EF4-FFF2-40B4-BE49-F238E27FC236}">
                      <a16:creationId xmlns:a16="http://schemas.microsoft.com/office/drawing/2014/main" id="{DFC04C1D-B2E2-470B-9301-57345C5B81C7}"/>
                    </a:ext>
                  </a:extLst>
                </p:cNvPr>
                <p:cNvSpPr/>
                <p:nvPr/>
              </p:nvSpPr>
              <p:spPr>
                <a:xfrm>
                  <a:off x="8947491" y="2019659"/>
                  <a:ext cx="243387" cy="421200"/>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dirty="0">
                    <a:solidFill>
                      <a:srgbClr val="FFFFFF"/>
                    </a:solidFill>
                    <a:latin typeface="+mn-lt"/>
                    <a:ea typeface="Arial"/>
                    <a:cs typeface="Calibri" panose="020F0502020204030204" pitchFamily="34" charset="0"/>
                    <a:sym typeface="Arial"/>
                  </a:endParaRPr>
                </a:p>
              </p:txBody>
            </p:sp>
          </p:grpSp>
          <p:sp>
            <p:nvSpPr>
              <p:cNvPr id="36" name="Google Shape;112;p16">
                <a:extLst>
                  <a:ext uri="{FF2B5EF4-FFF2-40B4-BE49-F238E27FC236}">
                    <a16:creationId xmlns:a16="http://schemas.microsoft.com/office/drawing/2014/main" id="{8392A872-668E-4A9A-913D-65B0A7ACCA1C}"/>
                  </a:ext>
                </a:extLst>
              </p:cNvPr>
              <p:cNvSpPr txBox="1"/>
              <p:nvPr/>
            </p:nvSpPr>
            <p:spPr>
              <a:xfrm>
                <a:off x="8584976" y="3785334"/>
                <a:ext cx="1584000" cy="2052000"/>
              </a:xfrm>
              <a:prstGeom prst="rect">
                <a:avLst/>
              </a:prstGeom>
              <a:noFill/>
              <a:ln w="28575">
                <a:solidFill>
                  <a:srgbClr val="FF7800"/>
                </a:solid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DES RESSOURCES</a:t>
                </a:r>
                <a:endParaRPr lang="fr-FR" sz="1400" dirty="0">
                  <a:solidFill>
                    <a:srgbClr val="0059A1"/>
                  </a:solidFill>
                  <a:latin typeface="+mn-lt"/>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mn-lt"/>
                    <a:ea typeface="Calibri"/>
                    <a:cs typeface="Calibri" panose="020F0502020204030204" pitchFamily="34" charset="0"/>
                    <a:sym typeface="Calibri"/>
                  </a:rPr>
                  <a:t>EN LIGNES</a:t>
                </a:r>
              </a:p>
              <a:p>
                <a:pPr marL="0" marR="0" lvl="0" indent="0" algn="ctr" rtl="0">
                  <a:spcBef>
                    <a:spcPts val="0"/>
                  </a:spcBef>
                  <a:spcAft>
                    <a:spcPts val="0"/>
                  </a:spcAft>
                  <a:buNone/>
                </a:pPr>
                <a:r>
                  <a:rPr lang="fr-FR" sz="1400" dirty="0">
                    <a:solidFill>
                      <a:srgbClr val="3F3F3F"/>
                    </a:solidFill>
                    <a:latin typeface="+mn-lt"/>
                    <a:ea typeface="Calibri"/>
                    <a:cs typeface="Calibri" panose="020F0502020204030204" pitchFamily="34" charset="0"/>
                    <a:sym typeface="Calibri"/>
                  </a:rPr>
                  <a:t>Les ressources sont consultables en synchrone et en asynchrone pour s’adapter au rythme de l’apprentissage</a:t>
                </a:r>
                <a:endParaRPr sz="1400" dirty="0">
                  <a:latin typeface="+mn-lt"/>
                  <a:cs typeface="Calibri" panose="020F0502020204030204" pitchFamily="34" charset="0"/>
                </a:endParaRPr>
              </a:p>
            </p:txBody>
          </p:sp>
          <p:grpSp>
            <p:nvGrpSpPr>
              <p:cNvPr id="48" name="Groupe 47">
                <a:extLst>
                  <a:ext uri="{FF2B5EF4-FFF2-40B4-BE49-F238E27FC236}">
                    <a16:creationId xmlns:a16="http://schemas.microsoft.com/office/drawing/2014/main" id="{280DCA49-D46C-4C24-938D-E6AEBB0001B7}"/>
                  </a:ext>
                </a:extLst>
              </p:cNvPr>
              <p:cNvGrpSpPr/>
              <p:nvPr/>
            </p:nvGrpSpPr>
            <p:grpSpPr>
              <a:xfrm>
                <a:off x="9058226" y="3022198"/>
                <a:ext cx="637500" cy="596700"/>
                <a:chOff x="8888631" y="3022198"/>
                <a:chExt cx="637500" cy="596700"/>
              </a:xfrm>
            </p:grpSpPr>
            <p:sp>
              <p:nvSpPr>
                <p:cNvPr id="41" name="Google Shape;117;p16">
                  <a:extLst>
                    <a:ext uri="{FF2B5EF4-FFF2-40B4-BE49-F238E27FC236}">
                      <a16:creationId xmlns:a16="http://schemas.microsoft.com/office/drawing/2014/main" id="{91C1C6C2-C400-4174-A96D-A6662F0869E6}"/>
                    </a:ext>
                  </a:extLst>
                </p:cNvPr>
                <p:cNvSpPr/>
                <p:nvPr/>
              </p:nvSpPr>
              <p:spPr>
                <a:xfrm>
                  <a:off x="8888631"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lt"/>
                    <a:ea typeface="Calibri"/>
                    <a:cs typeface="Calibri"/>
                    <a:sym typeface="Calibri"/>
                  </a:endParaRPr>
                </a:p>
              </p:txBody>
            </p:sp>
            <p:sp>
              <p:nvSpPr>
                <p:cNvPr id="46" name="Rectangle 45">
                  <a:extLst>
                    <a:ext uri="{FF2B5EF4-FFF2-40B4-BE49-F238E27FC236}">
                      <a16:creationId xmlns:a16="http://schemas.microsoft.com/office/drawing/2014/main" id="{45C71F86-9EA2-4D55-BB59-D1F4EE5A95AA}"/>
                    </a:ext>
                  </a:extLst>
                </p:cNvPr>
                <p:cNvSpPr/>
                <p:nvPr/>
              </p:nvSpPr>
              <p:spPr>
                <a:xfrm>
                  <a:off x="9037302" y="3089716"/>
                  <a:ext cx="340158" cy="461665"/>
                </a:xfrm>
                <a:prstGeom prst="rect">
                  <a:avLst/>
                </a:prstGeom>
              </p:spPr>
              <p:txBody>
                <a:bodyPr wrap="none">
                  <a:spAutoFit/>
                </a:bodyPr>
                <a:lstStyle/>
                <a:p>
                  <a:r>
                    <a:rPr lang="fr-FR" sz="2400" b="1" dirty="0">
                      <a:solidFill>
                        <a:srgbClr val="0059A1"/>
                      </a:solidFill>
                      <a:latin typeface="+mn-lt"/>
                      <a:ea typeface="Calibri"/>
                      <a:cs typeface="Calibri" panose="020F0502020204030204" pitchFamily="34" charset="0"/>
                      <a:sym typeface="Calibri"/>
                    </a:rPr>
                    <a:t>5</a:t>
                  </a:r>
                  <a:endParaRPr lang="fr-FR" sz="2400" dirty="0">
                    <a:solidFill>
                      <a:srgbClr val="0059A1"/>
                    </a:solidFill>
                    <a:latin typeface="+mn-lt"/>
                    <a:cs typeface="Calibri" panose="020F0502020204030204" pitchFamily="34" charset="0"/>
                  </a:endParaRPr>
                </a:p>
              </p:txBody>
            </p:sp>
          </p:grpSp>
        </p:grpSp>
      </p:grpSp>
      <p:pic>
        <p:nvPicPr>
          <p:cNvPr id="56" name="Picture 6">
            <a:extLst>
              <a:ext uri="{FF2B5EF4-FFF2-40B4-BE49-F238E27FC236}">
                <a16:creationId xmlns:a16="http://schemas.microsoft.com/office/drawing/2014/main" id="{52C87499-F26E-42E1-98A6-A3BFE5679C3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57" name="Image 56">
            <a:extLst>
              <a:ext uri="{FF2B5EF4-FFF2-40B4-BE49-F238E27FC236}">
                <a16:creationId xmlns:a16="http://schemas.microsoft.com/office/drawing/2014/main" id="{06CD588E-6549-4B4F-A2D9-B53DA88EA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Tree>
    <p:extLst>
      <p:ext uri="{BB962C8B-B14F-4D97-AF65-F5344CB8AC3E}">
        <p14:creationId xmlns:p14="http://schemas.microsoft.com/office/powerpoint/2010/main" val="1574965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E8E6A3F-FE11-434D-8055-718F10BD31AD}"/>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7754E7A3-23B5-4832-AD2D-99F1E6238A89}"/>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D18950D4-0418-4D13-AE0C-C83972C537F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40293928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D188F6A5-2C76-4A6A-BC5D-99B01A452A21}"/>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FD3A502-EF75-495E-B424-492F67570A23}"/>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95962043-E27C-42EE-99F7-5CAD1CC7246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B0F08291-DD42-4AED-A366-C5BAC2FE8EA9}"/>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55821227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C9C8F4BB-374A-49DB-B8F2-777479694B1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98274026-62C8-40A4-BC6D-169B2EF73F7B}"/>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5CB56DF4-F065-44B5-A562-0EE2400FC4F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F9DF2A7-7C84-4349-84F1-917A42451F56}"/>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3E7A700A-E433-4FB3-939E-AAF060A2CB2C}"/>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427012616"/>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5"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7" name="Larme 26">
            <a:extLst>
              <a:ext uri="{FF2B5EF4-FFF2-40B4-BE49-F238E27FC236}">
                <a16:creationId xmlns:a16="http://schemas.microsoft.com/office/drawing/2014/main" id="{76590D20-3420-45CA-AE94-D181462C15B0}"/>
              </a:ext>
            </a:extLst>
          </p:cNvPr>
          <p:cNvSpPr/>
          <p:nvPr/>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8" name="Titre 1">
            <a:extLst>
              <a:ext uri="{FF2B5EF4-FFF2-40B4-BE49-F238E27FC236}">
                <a16:creationId xmlns:a16="http://schemas.microsoft.com/office/drawing/2014/main" id="{1E48C12A-F09A-4CF9-9FCF-4EF0D363D6FE}"/>
              </a:ext>
            </a:extLst>
          </p:cNvPr>
          <p:cNvSpPr txBox="1">
            <a:spLocks/>
          </p:cNvSpPr>
          <p:nvPr/>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6F4FB526-5220-403D-BB68-68DEB3803216}"/>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59A1"/>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7371BF7A-E168-423B-BCF1-10E3FCECCBEF}"/>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59A1"/>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24C1B9C4-8E21-4E19-9E4A-549DF7578ABB}"/>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A583CA3C-4C17-44A9-B6F0-6B81274D6D5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059A1"/>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48E8D1E1-1228-4D04-BE4C-38DDAF563920}"/>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28C20A44-D67E-4346-ADC0-5F47640C923C}"/>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233070915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userDrawn="1"/>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6DBE2F9F-4211-49CA-BF0B-D0ECE25E418E}"/>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565656"/>
                </a:solidFill>
                <a:latin typeface="+mn-lt"/>
                <a:cs typeface="Calibri" panose="020F0502020204030204" pitchFamily="34" charset="0"/>
              </a:rPr>
              <a:t>PARTIE 4</a:t>
            </a:r>
          </a:p>
        </p:txBody>
      </p:sp>
    </p:spTree>
    <p:extLst>
      <p:ext uri="{BB962C8B-B14F-4D97-AF65-F5344CB8AC3E}">
        <p14:creationId xmlns:p14="http://schemas.microsoft.com/office/powerpoint/2010/main" val="167533544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565656"/>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565656"/>
                </a:solidFill>
                <a:latin typeface="+mn-lt"/>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212599262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565656"/>
                </a:solidFill>
                <a:latin typeface="+mn-lt"/>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565656"/>
                </a:solidFill>
                <a:latin typeface="+mn-lt"/>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4190011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CONTENU PARTIE 4">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FD268392-113C-4677-B873-27169F68897E}"/>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4C226CBB-76E9-4425-AAD9-AAC5552AC26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9BDC0B92-6190-4B32-870C-7A2192CEDC6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21219517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IDE CONTENU PARTIE 4">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553138A2-4FE1-4557-B728-DADBF9C5A8CE}"/>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4BB8F40C-4FFE-47FE-A1ED-B26ED85FBB34}"/>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0E45366F-81BA-43D2-9515-4619C7E838B7}"/>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7C27053F-05CB-428F-9E41-8405D7811618}"/>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4FF8DEED-C0BC-4E5E-B966-7660D1194DD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402939691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F5C28D2E-71A3-46E7-AFC4-3E520C7A4B6B}"/>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B3BB03"/>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12B53D5A-075D-45CD-8D40-2013E14BC30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B6C55E92-0682-4AD5-850F-FE515CC11E23}"/>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B502CBAD-16DB-49DB-A285-36AB6E864E4F}"/>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1A7A5150-C561-4C5A-A86E-861B163907C4}"/>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531462D8-71C6-49B7-A03C-06DD436C3208}"/>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9487694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2" name="ZoneTexte 1">
            <a:extLst>
              <a:ext uri="{FF2B5EF4-FFF2-40B4-BE49-F238E27FC236}">
                <a16:creationId xmlns:a16="http://schemas.microsoft.com/office/drawing/2014/main" id="{BA95BDE1-CEFC-4626-B293-4F4F3B5A0BD6}"/>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07842"/>
                </a:solidFill>
                <a:latin typeface="+mn-lt"/>
                <a:cs typeface="Calibri" panose="020F0502020204030204" pitchFamily="34" charset="0"/>
              </a:rPr>
              <a:t>PARTIE 1</a:t>
            </a:r>
          </a:p>
        </p:txBody>
      </p:sp>
    </p:spTree>
    <p:extLst>
      <p:ext uri="{BB962C8B-B14F-4D97-AF65-F5344CB8AC3E}">
        <p14:creationId xmlns:p14="http://schemas.microsoft.com/office/powerpoint/2010/main" val="205137344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LIDE CONTENU PARTIE 4">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3669DE80-9A4E-4F5C-9423-6E5DF6CFA529}"/>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853679BA-2EFA-4096-8881-98E331388410}"/>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5C5346E1-8CC2-4958-AB14-FCE2CB71F8D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A3697F0C-E420-4D74-853D-93691ABE18D8}"/>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99930610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B7CA97BB-4CB7-4698-B235-F6D137F8F427}"/>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B9D904B8-58EE-41C7-A032-0692E60BC64A}"/>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E5BE0F54-DEA6-4E8E-A8EC-E50E8C558124}"/>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48E3FED2-6251-4E4A-84FB-5AF6B144C05D}"/>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D0932877-E829-419E-8C47-449FEAD6E36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967961907"/>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LIDE CONTENU PARTIE 4">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9376104C-185D-4D91-AF27-F7A1747BFEDA}"/>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999B830B-5510-40A0-96D9-BC171871FB8D}"/>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461222FF-D043-4C8A-A409-E1348D7607D3}"/>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A9E5122-54F0-4793-BB4A-CFE0B9990149}"/>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C5401457-2EB1-43B4-AC3B-4945B8D65C78}"/>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0783F089-EA6D-4F15-B1AA-374A44D11044}"/>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389663117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SLIDE CONTENU PARTIE 4">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996FB551-F74D-4585-9C34-3F2BC52902A5}"/>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10393"/>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cs typeface="Calibri" panose="020F0502020204030204" pitchFamily="34" charset="0"/>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D0D0D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cs typeface="Calibri" panose="020F0502020204030204" pitchFamily="34" charset="0"/>
            </a:endParaRPr>
          </a:p>
        </p:txBody>
      </p:sp>
      <p:sp>
        <p:nvSpPr>
          <p:cNvPr id="28" name="Larme 27">
            <a:extLst>
              <a:ext uri="{FF2B5EF4-FFF2-40B4-BE49-F238E27FC236}">
                <a16:creationId xmlns:a16="http://schemas.microsoft.com/office/drawing/2014/main" id="{B9069FAB-14A1-46F7-8F20-8CE169421BA1}"/>
              </a:ext>
            </a:extLst>
          </p:cNvPr>
          <p:cNvSpPr/>
          <p:nvPr/>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01D5BEB5-1544-4AF6-9411-851BAF3A93A3}"/>
              </a:ext>
            </a:extLst>
          </p:cNvPr>
          <p:cNvSpPr txBox="1">
            <a:spLocks/>
          </p:cNvSpPr>
          <p:nvPr/>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E2F08842-10C8-4B8C-BD82-B6D8AC5BEF45}"/>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565656"/>
                </a:solidFill>
                <a:latin typeface="+mn-lt"/>
                <a:cs typeface="Calibri" panose="020F0502020204030204" pitchFamily="34" charset="0"/>
              </a:defRPr>
            </a:lvl1pPr>
          </a:lstStyle>
          <a:p>
            <a:r>
              <a:rPr lang="fr-FR" dirty="0"/>
              <a:t>Modifiez le style du titre</a:t>
            </a:r>
          </a:p>
        </p:txBody>
      </p:sp>
      <p:sp>
        <p:nvSpPr>
          <p:cNvPr id="17" name="Espace réservé du texte 14">
            <a:extLst>
              <a:ext uri="{FF2B5EF4-FFF2-40B4-BE49-F238E27FC236}">
                <a16:creationId xmlns:a16="http://schemas.microsoft.com/office/drawing/2014/main" id="{40024736-EDCC-42D8-8A32-27C0B9898815}"/>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565656"/>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45EA661F-869A-4AE9-95C1-2849CD3D8E4F}"/>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D6F06444-AA59-44A2-A98B-9E44E449818F}"/>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565656"/>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8A5BB764-8069-4EE7-8A85-C6C2D8F01E0C}"/>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D8410EBF-B8B5-4313-9634-DC94B37BB424}"/>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54035029"/>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8ACA2"/>
              </a:solidFill>
              <a:latin typeface="+mn-lt"/>
            </a:endParaRP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
        <p:nvSpPr>
          <p:cNvPr id="15" name="ZoneTexte 14">
            <a:extLst>
              <a:ext uri="{FF2B5EF4-FFF2-40B4-BE49-F238E27FC236}">
                <a16:creationId xmlns:a16="http://schemas.microsoft.com/office/drawing/2014/main" id="{B82AF947-447B-4FE6-B61B-2F8EE1D38661}"/>
              </a:ext>
            </a:extLst>
          </p:cNvPr>
          <p:cNvSpPr txBox="1"/>
          <p:nvPr userDrawn="1"/>
        </p:nvSpPr>
        <p:spPr>
          <a:xfrm>
            <a:off x="6300000" y="561659"/>
            <a:ext cx="5580000" cy="523220"/>
          </a:xfrm>
          <a:prstGeom prst="rect">
            <a:avLst/>
          </a:prstGeom>
          <a:noFill/>
        </p:spPr>
        <p:txBody>
          <a:bodyPr wrap="square" rtlCol="0">
            <a:spAutoFit/>
          </a:bodyPr>
          <a:lstStyle/>
          <a:p>
            <a:pPr algn="ctr"/>
            <a:r>
              <a:rPr lang="fr-FR" sz="2800" b="1" dirty="0">
                <a:solidFill>
                  <a:srgbClr val="08ACA2"/>
                </a:solidFill>
                <a:latin typeface="+mn-lt"/>
                <a:cs typeface="Calibri" panose="020F0502020204030204" pitchFamily="34" charset="0"/>
              </a:rPr>
              <a:t>PARTIE 5</a:t>
            </a:r>
          </a:p>
        </p:txBody>
      </p:sp>
    </p:spTree>
    <p:extLst>
      <p:ext uri="{BB962C8B-B14F-4D97-AF65-F5344CB8AC3E}">
        <p14:creationId xmlns:p14="http://schemas.microsoft.com/office/powerpoint/2010/main" val="309443864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8ACA2"/>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8ACA2"/>
                </a:solidFill>
                <a:latin typeface="+mn-lt"/>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182074813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_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8ACA2"/>
                </a:solidFill>
                <a:latin typeface="+mn-lt"/>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8ACA2"/>
                </a:solidFill>
                <a:latin typeface="+mn-lt"/>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1088071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a:t>Cliquez pour modifier les styles du texte du masque</a:t>
            </a:r>
          </a:p>
        </p:txBody>
      </p:sp>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38" name="Espace réservé du contenu 17">
            <a:extLst>
              <a:ext uri="{FF2B5EF4-FFF2-40B4-BE49-F238E27FC236}">
                <a16:creationId xmlns:a16="http://schemas.microsoft.com/office/drawing/2014/main" id="{CEE9311F-3302-40EF-86D9-CE260077BECB}"/>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512234354"/>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4" name="Espace réservé du contenu 17">
            <a:extLst>
              <a:ext uri="{FF2B5EF4-FFF2-40B4-BE49-F238E27FC236}">
                <a16:creationId xmlns:a16="http://schemas.microsoft.com/office/drawing/2014/main" id="{F54FF629-1060-42F2-B17C-221D6A9DA1F0}"/>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2BCDF821-63BB-4016-A07B-CF2C73981ACB}"/>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contenu 17">
            <a:extLst>
              <a:ext uri="{FF2B5EF4-FFF2-40B4-BE49-F238E27FC236}">
                <a16:creationId xmlns:a16="http://schemas.microsoft.com/office/drawing/2014/main" id="{74725AE3-BEC8-4777-993F-0F569BC8BA9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9" name="Espace réservé du contenu 17">
            <a:extLst>
              <a:ext uri="{FF2B5EF4-FFF2-40B4-BE49-F238E27FC236}">
                <a16:creationId xmlns:a16="http://schemas.microsoft.com/office/drawing/2014/main" id="{35A4B93F-37B0-4E91-96EF-D4CCBA44F28F}"/>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10907606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9BC6743C-7007-4E53-A187-C2F86747E3CB}"/>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A6D2DB02-6871-4743-80D6-5FDAD4A3154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E7FE0FE1-9BA0-4D08-AEBE-60141E974E3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4CEFC9B8-96CB-457A-A178-A0441AD23A30}"/>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8" name="Espace réservé du graphique SmartArt 3">
            <a:extLst>
              <a:ext uri="{FF2B5EF4-FFF2-40B4-BE49-F238E27FC236}">
                <a16:creationId xmlns:a16="http://schemas.microsoft.com/office/drawing/2014/main" id="{A0CC5A10-2B00-48CD-BFCD-47B2A576A09D}"/>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4922473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007842"/>
                </a:solidFill>
                <a:latin typeface="+mn-lt"/>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n-lt"/>
            </a:endParaRP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mn-lt"/>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mn-lt"/>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3434400483"/>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B3B952A4-9676-4A4E-9A1A-0AA22EA99387}"/>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FD5AD111-9A5C-477A-AD92-E1ADD22F70B5}"/>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E612597A-795B-4D93-91AB-8EB60F592382}"/>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4174334006"/>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10DC38BB-1095-4F24-A9B0-339FD0D5C985}"/>
              </a:ext>
            </a:extLst>
          </p:cNvPr>
          <p:cNvSpPr>
            <a:spLocks noGrp="1"/>
          </p:cNvSpPr>
          <p:nvPr>
            <p:ph sz="quarter" idx="12"/>
          </p:nvPr>
        </p:nvSpPr>
        <p:spPr>
          <a:xfrm>
            <a:off x="719999"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36661DF6-671A-4555-82FD-2A476AC745D1}"/>
              </a:ext>
            </a:extLst>
          </p:cNvPr>
          <p:cNvSpPr>
            <a:spLocks noGrp="1"/>
          </p:cNvSpPr>
          <p:nvPr>
            <p:ph sz="quarter" idx="13"/>
          </p:nvPr>
        </p:nvSpPr>
        <p:spPr>
          <a:xfrm>
            <a:off x="720000"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4E5B57C-A81A-451A-A753-4ACE075C6417}"/>
              </a:ext>
            </a:extLst>
          </p:cNvPr>
          <p:cNvSpPr>
            <a:spLocks noGrp="1"/>
          </p:cNvSpPr>
          <p:nvPr>
            <p:ph sz="quarter" idx="14"/>
          </p:nvPr>
        </p:nvSpPr>
        <p:spPr>
          <a:xfrm>
            <a:off x="6246576" y="1943056"/>
            <a:ext cx="5220000"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895FA5C4-3D1E-4BA8-9DCF-DACD9BD7115E}"/>
              </a:ext>
            </a:extLst>
          </p:cNvPr>
          <p:cNvSpPr>
            <a:spLocks noGrp="1"/>
          </p:cNvSpPr>
          <p:nvPr>
            <p:ph sz="quarter" idx="15"/>
          </p:nvPr>
        </p:nvSpPr>
        <p:spPr>
          <a:xfrm>
            <a:off x="6246576" y="1616658"/>
            <a:ext cx="5220000"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73928280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CF0AAEE2-2201-4F14-AF62-4A22DC7679C7}"/>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E8A82995-0FFF-434C-BB03-5C5A0FE2D6F9}"/>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ABE700D7-AB0F-4BFD-80A7-CF68A0FBE49A}"/>
              </a:ext>
            </a:extLst>
          </p:cNvPr>
          <p:cNvSpPr>
            <a:spLocks noGrp="1"/>
          </p:cNvSpPr>
          <p:nvPr>
            <p:ph sz="quarter" idx="14"/>
          </p:nvPr>
        </p:nvSpPr>
        <p:spPr>
          <a:xfrm>
            <a:off x="6246576"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contenu 17">
            <a:extLst>
              <a:ext uri="{FF2B5EF4-FFF2-40B4-BE49-F238E27FC236}">
                <a16:creationId xmlns:a16="http://schemas.microsoft.com/office/drawing/2014/main" id="{A27378F7-5D54-4F1B-8357-2778DC84A7BD}"/>
              </a:ext>
            </a:extLst>
          </p:cNvPr>
          <p:cNvSpPr>
            <a:spLocks noGrp="1"/>
          </p:cNvSpPr>
          <p:nvPr>
            <p:ph sz="quarter" idx="16"/>
          </p:nvPr>
        </p:nvSpPr>
        <p:spPr>
          <a:xfrm>
            <a:off x="718175"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FC2F13B5-1ACF-419F-BE0A-D1BF5994963A}"/>
              </a:ext>
            </a:extLst>
          </p:cNvPr>
          <p:cNvSpPr>
            <a:spLocks noGrp="1"/>
          </p:cNvSpPr>
          <p:nvPr>
            <p:ph sz="quarter" idx="18"/>
          </p:nvPr>
        </p:nvSpPr>
        <p:spPr>
          <a:xfrm>
            <a:off x="6244752" y="4277416"/>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Tree>
    <p:extLst>
      <p:ext uri="{BB962C8B-B14F-4D97-AF65-F5344CB8AC3E}">
        <p14:creationId xmlns:p14="http://schemas.microsoft.com/office/powerpoint/2010/main" val="1476055673"/>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4" name="ZoneTexte 17">
            <a:extLst>
              <a:ext uri="{FF2B5EF4-FFF2-40B4-BE49-F238E27FC236}">
                <a16:creationId xmlns:a16="http://schemas.microsoft.com/office/drawing/2014/main" id="{56D6034C-E67C-4ED1-AE13-596CF27A08A1}"/>
              </a:ext>
            </a:extLst>
          </p:cNvPr>
          <p:cNvSpPr txBox="1"/>
          <p:nvPr/>
        </p:nvSpPr>
        <p:spPr>
          <a:xfrm>
            <a:off x="4245835" y="6613768"/>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mn-lt"/>
            </a:endParaRP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16" name="Titre 1">
            <a:extLst>
              <a:ext uri="{FF2B5EF4-FFF2-40B4-BE49-F238E27FC236}">
                <a16:creationId xmlns:a16="http://schemas.microsoft.com/office/drawing/2014/main" id="{52C0C6F6-1E97-45E0-BBD8-2867B1B8A59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8ACA2"/>
                </a:solidFill>
                <a:latin typeface="+mn-lt"/>
                <a:cs typeface="Calibri" panose="020F0502020204030204" pitchFamily="34" charset="0"/>
              </a:defRPr>
            </a:lvl1pPr>
          </a:lstStyle>
          <a:p>
            <a:r>
              <a:rPr lang="fr-FR"/>
              <a:t>Modifiez le style du titre</a:t>
            </a:r>
            <a:endParaRPr lang="fr-FR" dirty="0"/>
          </a:p>
        </p:txBody>
      </p:sp>
      <p:sp>
        <p:nvSpPr>
          <p:cNvPr id="17" name="Espace réservé du texte 14">
            <a:extLst>
              <a:ext uri="{FF2B5EF4-FFF2-40B4-BE49-F238E27FC236}">
                <a16:creationId xmlns:a16="http://schemas.microsoft.com/office/drawing/2014/main" id="{293521B7-A853-438D-A687-825E40C5B62C}"/>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8ACA2"/>
                </a:solidFill>
                <a:latin typeface="+mn-lt"/>
                <a:cs typeface="Calibri" panose="020F0502020204030204" pitchFamily="34" charset="0"/>
              </a:defRPr>
            </a:lvl1pPr>
          </a:lstStyle>
          <a:p>
            <a:pPr lvl="0"/>
            <a:r>
              <a:rPr lang="fr-FR" dirty="0"/>
              <a:t>Modifiez le style du titre</a:t>
            </a:r>
          </a:p>
        </p:txBody>
      </p:sp>
      <p:sp>
        <p:nvSpPr>
          <p:cNvPr id="12" name="Espace réservé du contenu 17">
            <a:extLst>
              <a:ext uri="{FF2B5EF4-FFF2-40B4-BE49-F238E27FC236}">
                <a16:creationId xmlns:a16="http://schemas.microsoft.com/office/drawing/2014/main" id="{57BF2949-6478-4CBC-862F-99507C64D642}"/>
              </a:ext>
            </a:extLst>
          </p:cNvPr>
          <p:cNvSpPr>
            <a:spLocks noGrp="1"/>
          </p:cNvSpPr>
          <p:nvPr>
            <p:ph sz="quarter" idx="12"/>
          </p:nvPr>
        </p:nvSpPr>
        <p:spPr>
          <a:xfrm>
            <a:off x="719999" y="1943055"/>
            <a:ext cx="5220000" cy="2159999"/>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3" name="Espace réservé du contenu 17">
            <a:extLst>
              <a:ext uri="{FF2B5EF4-FFF2-40B4-BE49-F238E27FC236}">
                <a16:creationId xmlns:a16="http://schemas.microsoft.com/office/drawing/2014/main" id="{8D30330D-647D-4544-AC2A-21A3DCD6EF46}"/>
              </a:ext>
            </a:extLst>
          </p:cNvPr>
          <p:cNvSpPr>
            <a:spLocks noGrp="1"/>
          </p:cNvSpPr>
          <p:nvPr>
            <p:ph sz="quarter" idx="13"/>
          </p:nvPr>
        </p:nvSpPr>
        <p:spPr>
          <a:xfrm>
            <a:off x="720000" y="1616658"/>
            <a:ext cx="10744752" cy="319714"/>
          </a:xfrm>
          <a:prstGeom prst="rect">
            <a:avLst/>
          </a:prstGeom>
        </p:spPr>
        <p:txBody>
          <a:bodyPr/>
          <a:lstStyle>
            <a:lvl1pPr marL="0" indent="0">
              <a:lnSpc>
                <a:spcPts val="1600"/>
              </a:lnSpc>
              <a:spcBef>
                <a:spcPts val="600"/>
              </a:spcBef>
              <a:buNone/>
              <a:defRPr sz="1600" b="1">
                <a:solidFill>
                  <a:srgbClr val="08ACA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4" name="Espace réservé du contenu 17">
            <a:extLst>
              <a:ext uri="{FF2B5EF4-FFF2-40B4-BE49-F238E27FC236}">
                <a16:creationId xmlns:a16="http://schemas.microsoft.com/office/drawing/2014/main" id="{6F592889-89AE-42D7-852A-E4F09F1B9C88}"/>
              </a:ext>
            </a:extLst>
          </p:cNvPr>
          <p:cNvSpPr>
            <a:spLocks noGrp="1"/>
          </p:cNvSpPr>
          <p:nvPr>
            <p:ph sz="quarter" idx="16"/>
          </p:nvPr>
        </p:nvSpPr>
        <p:spPr>
          <a:xfrm>
            <a:off x="718175" y="4277638"/>
            <a:ext cx="5220000" cy="21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5" name="Espace réservé du graphique SmartArt 3">
            <a:extLst>
              <a:ext uri="{FF2B5EF4-FFF2-40B4-BE49-F238E27FC236}">
                <a16:creationId xmlns:a16="http://schemas.microsoft.com/office/drawing/2014/main" id="{7211DF1C-2FF0-4953-B51E-23D9B45157D9}"/>
              </a:ext>
            </a:extLst>
          </p:cNvPr>
          <p:cNvSpPr>
            <a:spLocks noGrp="1"/>
          </p:cNvSpPr>
          <p:nvPr>
            <p:ph type="dgm" sz="quarter" idx="17"/>
          </p:nvPr>
        </p:nvSpPr>
        <p:spPr>
          <a:xfrm>
            <a:off x="6738381" y="2590066"/>
            <a:ext cx="4114800" cy="2900291"/>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067621127"/>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1" name="Espace réservé du texte 14">
            <a:extLst>
              <a:ext uri="{FF2B5EF4-FFF2-40B4-BE49-F238E27FC236}">
                <a16:creationId xmlns:a16="http://schemas.microsoft.com/office/drawing/2014/main" id="{91FB0E2E-3AF2-49D2-91D9-A43BD56D3318}"/>
              </a:ext>
            </a:extLst>
          </p:cNvPr>
          <p:cNvSpPr>
            <a:spLocks noGrp="1"/>
          </p:cNvSpPr>
          <p:nvPr>
            <p:ph type="body" sz="quarter" idx="11" hasCustomPrompt="1"/>
          </p:nvPr>
        </p:nvSpPr>
        <p:spPr>
          <a:xfrm>
            <a:off x="303825" y="259040"/>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Modèle tableau Partie 1</a:t>
            </a:r>
          </a:p>
        </p:txBody>
      </p:sp>
      <p:sp>
        <p:nvSpPr>
          <p:cNvPr id="22" name="Espace réservé du texte 14">
            <a:extLst>
              <a:ext uri="{FF2B5EF4-FFF2-40B4-BE49-F238E27FC236}">
                <a16:creationId xmlns:a16="http://schemas.microsoft.com/office/drawing/2014/main" id="{CC45EBC1-707D-4535-9D38-C514BDBACFD8}"/>
              </a:ext>
            </a:extLst>
          </p:cNvPr>
          <p:cNvSpPr>
            <a:spLocks noGrp="1"/>
          </p:cNvSpPr>
          <p:nvPr>
            <p:ph type="body" sz="quarter" idx="12" hasCustomPrompt="1"/>
          </p:nvPr>
        </p:nvSpPr>
        <p:spPr>
          <a:xfrm>
            <a:off x="303825" y="2955519"/>
            <a:ext cx="2340000"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Idée SmartArt</a:t>
            </a:r>
          </a:p>
        </p:txBody>
      </p:sp>
      <p:sp>
        <p:nvSpPr>
          <p:cNvPr id="23" name="Espace réservé du texte 14">
            <a:extLst>
              <a:ext uri="{FF2B5EF4-FFF2-40B4-BE49-F238E27FC236}">
                <a16:creationId xmlns:a16="http://schemas.microsoft.com/office/drawing/2014/main" id="{AD4CEB1A-6ABA-434B-BFA1-E51DDF73C041}"/>
              </a:ext>
            </a:extLst>
          </p:cNvPr>
          <p:cNvSpPr>
            <a:spLocks noGrp="1"/>
          </p:cNvSpPr>
          <p:nvPr>
            <p:ph type="body" sz="quarter" idx="13" hasCustomPrompt="1"/>
          </p:nvPr>
        </p:nvSpPr>
        <p:spPr>
          <a:xfrm>
            <a:off x="303824" y="5429545"/>
            <a:ext cx="2458425"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Modèle Remarque Partie 1</a:t>
            </a:r>
          </a:p>
        </p:txBody>
      </p:sp>
    </p:spTree>
    <p:extLst>
      <p:ext uri="{BB962C8B-B14F-4D97-AF65-F5344CB8AC3E}">
        <p14:creationId xmlns:p14="http://schemas.microsoft.com/office/powerpoint/2010/main" val="14172861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des couleurs">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F0498E62-9F86-4F9E-BD25-FD7D39749911}"/>
              </a:ext>
            </a:extLst>
          </p:cNvPr>
          <p:cNvGrpSpPr/>
          <p:nvPr userDrawn="1"/>
        </p:nvGrpSpPr>
        <p:grpSpPr>
          <a:xfrm>
            <a:off x="1524000" y="0"/>
            <a:ext cx="9144000" cy="6858000"/>
            <a:chOff x="1524000" y="0"/>
            <a:chExt cx="9144000" cy="6858000"/>
          </a:xfrm>
        </p:grpSpPr>
        <p:pic>
          <p:nvPicPr>
            <p:cNvPr id="4" name="Image 3" descr="Une image contenant carré&#10;&#10;Description générée automatiquement">
              <a:extLst>
                <a:ext uri="{FF2B5EF4-FFF2-40B4-BE49-F238E27FC236}">
                  <a16:creationId xmlns:a16="http://schemas.microsoft.com/office/drawing/2014/main" id="{7DC5F6AB-DED9-43E0-8BDF-9C454F3DB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ctangle 2">
              <a:extLst>
                <a:ext uri="{FF2B5EF4-FFF2-40B4-BE49-F238E27FC236}">
                  <a16:creationId xmlns:a16="http://schemas.microsoft.com/office/drawing/2014/main" id="{C98E7BC9-5AEC-4891-A245-792C9694B2FB}"/>
                </a:ext>
              </a:extLst>
            </p:cNvPr>
            <p:cNvSpPr/>
            <p:nvPr userDrawn="1"/>
          </p:nvSpPr>
          <p:spPr>
            <a:xfrm>
              <a:off x="5333999" y="4391025"/>
              <a:ext cx="1333500" cy="13335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3BE5862-66B4-44BC-AC21-B6F4843CB8C1}"/>
                </a:ext>
              </a:extLst>
            </p:cNvPr>
            <p:cNvSpPr/>
            <p:nvPr userDrawn="1"/>
          </p:nvSpPr>
          <p:spPr>
            <a:xfrm>
              <a:off x="5278582" y="5724525"/>
              <a:ext cx="1506682" cy="323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4D205A8-DDB0-478F-922D-91DEE0A113CC}"/>
                </a:ext>
              </a:extLst>
            </p:cNvPr>
            <p:cNvSpPr txBox="1"/>
            <p:nvPr userDrawn="1"/>
          </p:nvSpPr>
          <p:spPr>
            <a:xfrm>
              <a:off x="5308968" y="5724524"/>
              <a:ext cx="1445909" cy="923330"/>
            </a:xfrm>
            <a:prstGeom prst="rect">
              <a:avLst/>
            </a:prstGeom>
            <a:noFill/>
          </p:spPr>
          <p:txBody>
            <a:bodyPr wrap="none" rtlCol="0">
              <a:spAutoFit/>
            </a:bodyPr>
            <a:lstStyle/>
            <a:p>
              <a:pPr algn="ctr"/>
              <a:r>
                <a:rPr lang="fr-FR" dirty="0"/>
                <a:t>#BFBFBF</a:t>
              </a:r>
            </a:p>
            <a:p>
              <a:pPr algn="ctr"/>
              <a:r>
                <a:rPr lang="fr-FR" dirty="0"/>
                <a:t>Gris légendes</a:t>
              </a:r>
            </a:p>
            <a:p>
              <a:pPr algn="ctr"/>
              <a:r>
                <a:rPr lang="fr-FR" dirty="0"/>
                <a:t>et sources</a:t>
              </a:r>
            </a:p>
          </p:txBody>
        </p:sp>
        <p:sp>
          <p:nvSpPr>
            <p:cNvPr id="9" name="Rectangle 8">
              <a:extLst>
                <a:ext uri="{FF2B5EF4-FFF2-40B4-BE49-F238E27FC236}">
                  <a16:creationId xmlns:a16="http://schemas.microsoft.com/office/drawing/2014/main" id="{68F6B3C9-BA51-4802-8135-1226828DAD3A}"/>
                </a:ext>
              </a:extLst>
            </p:cNvPr>
            <p:cNvSpPr/>
            <p:nvPr userDrawn="1"/>
          </p:nvSpPr>
          <p:spPr>
            <a:xfrm>
              <a:off x="1835728" y="4229442"/>
              <a:ext cx="1506682" cy="181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008177F-658F-4D94-A1F6-95C0929FF244}"/>
                </a:ext>
              </a:extLst>
            </p:cNvPr>
            <p:cNvSpPr/>
            <p:nvPr userDrawn="1"/>
          </p:nvSpPr>
          <p:spPr>
            <a:xfrm>
              <a:off x="1924564" y="4391025"/>
              <a:ext cx="1333500" cy="133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7009157-5C21-4326-B92C-FE1BC4F36CF7}"/>
                </a:ext>
              </a:extLst>
            </p:cNvPr>
            <p:cNvSpPr txBox="1"/>
            <p:nvPr userDrawn="1"/>
          </p:nvSpPr>
          <p:spPr>
            <a:xfrm>
              <a:off x="2054115" y="5729377"/>
              <a:ext cx="1074397" cy="923330"/>
            </a:xfrm>
            <a:prstGeom prst="rect">
              <a:avLst/>
            </a:prstGeom>
            <a:noFill/>
          </p:spPr>
          <p:txBody>
            <a:bodyPr wrap="none" rtlCol="0">
              <a:spAutoFit/>
            </a:bodyPr>
            <a:lstStyle/>
            <a:p>
              <a:pPr algn="ctr"/>
              <a:r>
                <a:rPr lang="fr-FR" dirty="0"/>
                <a:t>#F2F2F2</a:t>
              </a:r>
            </a:p>
            <a:p>
              <a:pPr algn="ctr"/>
              <a:r>
                <a:rPr lang="fr-FR" dirty="0"/>
                <a:t>Gris Fond</a:t>
              </a:r>
            </a:p>
            <a:p>
              <a:pPr algn="ctr"/>
              <a:r>
                <a:rPr lang="fr-FR" dirty="0"/>
                <a:t>SmartArt</a:t>
              </a:r>
            </a:p>
          </p:txBody>
        </p:sp>
        <p:sp>
          <p:nvSpPr>
            <p:cNvPr id="12" name="ZoneTexte 11">
              <a:extLst>
                <a:ext uri="{FF2B5EF4-FFF2-40B4-BE49-F238E27FC236}">
                  <a16:creationId xmlns:a16="http://schemas.microsoft.com/office/drawing/2014/main" id="{52D4355A-0740-4211-952C-CC29CA7492C7}"/>
                </a:ext>
              </a:extLst>
            </p:cNvPr>
            <p:cNvSpPr txBox="1"/>
            <p:nvPr userDrawn="1"/>
          </p:nvSpPr>
          <p:spPr>
            <a:xfrm>
              <a:off x="3796902" y="6001523"/>
              <a:ext cx="1082604" cy="369332"/>
            </a:xfrm>
            <a:prstGeom prst="rect">
              <a:avLst/>
            </a:prstGeom>
            <a:noFill/>
          </p:spPr>
          <p:txBody>
            <a:bodyPr wrap="none" rtlCol="0">
              <a:spAutoFit/>
            </a:bodyPr>
            <a:lstStyle/>
            <a:p>
              <a:pPr algn="ctr"/>
              <a:r>
                <a:rPr lang="fr-FR" dirty="0"/>
                <a:t>Gris texte</a:t>
              </a:r>
            </a:p>
          </p:txBody>
        </p:sp>
        <p:sp>
          <p:nvSpPr>
            <p:cNvPr id="13" name="ZoneTexte 12">
              <a:extLst>
                <a:ext uri="{FF2B5EF4-FFF2-40B4-BE49-F238E27FC236}">
                  <a16:creationId xmlns:a16="http://schemas.microsoft.com/office/drawing/2014/main" id="{BA652F57-F3A2-4210-84B2-14FFAD7E2ADF}"/>
                </a:ext>
              </a:extLst>
            </p:cNvPr>
            <p:cNvSpPr txBox="1"/>
            <p:nvPr userDrawn="1"/>
          </p:nvSpPr>
          <p:spPr>
            <a:xfrm>
              <a:off x="2136927" y="3914367"/>
              <a:ext cx="904287" cy="369332"/>
            </a:xfrm>
            <a:prstGeom prst="rect">
              <a:avLst/>
            </a:prstGeom>
            <a:noFill/>
          </p:spPr>
          <p:txBody>
            <a:bodyPr wrap="none" rtlCol="0">
              <a:spAutoFit/>
            </a:bodyPr>
            <a:lstStyle/>
            <a:p>
              <a:pPr algn="ctr"/>
              <a:r>
                <a:rPr lang="fr-FR" dirty="0"/>
                <a:t>Partie 2</a:t>
              </a:r>
            </a:p>
          </p:txBody>
        </p:sp>
        <p:sp>
          <p:nvSpPr>
            <p:cNvPr id="14" name="ZoneTexte 13">
              <a:extLst>
                <a:ext uri="{FF2B5EF4-FFF2-40B4-BE49-F238E27FC236}">
                  <a16:creationId xmlns:a16="http://schemas.microsoft.com/office/drawing/2014/main" id="{A5D8931A-D979-49B5-B231-6E2EC18AC910}"/>
                </a:ext>
              </a:extLst>
            </p:cNvPr>
            <p:cNvSpPr txBox="1"/>
            <p:nvPr userDrawn="1"/>
          </p:nvSpPr>
          <p:spPr>
            <a:xfrm>
              <a:off x="2128740" y="1941869"/>
              <a:ext cx="904287" cy="369332"/>
            </a:xfrm>
            <a:prstGeom prst="rect">
              <a:avLst/>
            </a:prstGeom>
            <a:noFill/>
          </p:spPr>
          <p:txBody>
            <a:bodyPr wrap="none" rtlCol="0">
              <a:spAutoFit/>
            </a:bodyPr>
            <a:lstStyle/>
            <a:p>
              <a:pPr algn="ctr"/>
              <a:r>
                <a:rPr lang="fr-FR" dirty="0"/>
                <a:t>Partie 3</a:t>
              </a:r>
            </a:p>
          </p:txBody>
        </p:sp>
        <p:sp>
          <p:nvSpPr>
            <p:cNvPr id="15" name="ZoneTexte 14">
              <a:extLst>
                <a:ext uri="{FF2B5EF4-FFF2-40B4-BE49-F238E27FC236}">
                  <a16:creationId xmlns:a16="http://schemas.microsoft.com/office/drawing/2014/main" id="{C91DF774-E247-4F4C-B814-C4B9D979EDAD}"/>
                </a:ext>
              </a:extLst>
            </p:cNvPr>
            <p:cNvSpPr txBox="1"/>
            <p:nvPr userDrawn="1"/>
          </p:nvSpPr>
          <p:spPr>
            <a:xfrm>
              <a:off x="3796902" y="1941869"/>
              <a:ext cx="904287" cy="369332"/>
            </a:xfrm>
            <a:prstGeom prst="rect">
              <a:avLst/>
            </a:prstGeom>
            <a:noFill/>
          </p:spPr>
          <p:txBody>
            <a:bodyPr wrap="none" rtlCol="0">
              <a:spAutoFit/>
            </a:bodyPr>
            <a:lstStyle/>
            <a:p>
              <a:pPr algn="ctr"/>
              <a:r>
                <a:rPr lang="fr-FR" dirty="0"/>
                <a:t>Partie 1</a:t>
              </a:r>
            </a:p>
          </p:txBody>
        </p:sp>
        <p:sp>
          <p:nvSpPr>
            <p:cNvPr id="16" name="ZoneTexte 15">
              <a:extLst>
                <a:ext uri="{FF2B5EF4-FFF2-40B4-BE49-F238E27FC236}">
                  <a16:creationId xmlns:a16="http://schemas.microsoft.com/office/drawing/2014/main" id="{0550321F-4D29-4E88-92FD-9597EA630586}"/>
                </a:ext>
              </a:extLst>
            </p:cNvPr>
            <p:cNvSpPr txBox="1"/>
            <p:nvPr userDrawn="1"/>
          </p:nvSpPr>
          <p:spPr>
            <a:xfrm>
              <a:off x="3873546" y="6278522"/>
              <a:ext cx="904287" cy="369332"/>
            </a:xfrm>
            <a:prstGeom prst="rect">
              <a:avLst/>
            </a:prstGeom>
            <a:noFill/>
          </p:spPr>
          <p:txBody>
            <a:bodyPr wrap="none" rtlCol="0">
              <a:spAutoFit/>
            </a:bodyPr>
            <a:lstStyle/>
            <a:p>
              <a:pPr algn="ctr"/>
              <a:r>
                <a:rPr lang="fr-FR" dirty="0"/>
                <a:t>Partie 4</a:t>
              </a:r>
            </a:p>
          </p:txBody>
        </p:sp>
        <p:sp>
          <p:nvSpPr>
            <p:cNvPr id="17" name="ZoneTexte 16">
              <a:extLst>
                <a:ext uri="{FF2B5EF4-FFF2-40B4-BE49-F238E27FC236}">
                  <a16:creationId xmlns:a16="http://schemas.microsoft.com/office/drawing/2014/main" id="{62410D43-8CB5-4AB9-90E9-4613F004C781}"/>
                </a:ext>
              </a:extLst>
            </p:cNvPr>
            <p:cNvSpPr txBox="1"/>
            <p:nvPr userDrawn="1"/>
          </p:nvSpPr>
          <p:spPr>
            <a:xfrm>
              <a:off x="7271694" y="3914367"/>
              <a:ext cx="904287" cy="369332"/>
            </a:xfrm>
            <a:prstGeom prst="rect">
              <a:avLst/>
            </a:prstGeom>
            <a:noFill/>
          </p:spPr>
          <p:txBody>
            <a:bodyPr wrap="none" rtlCol="0">
              <a:spAutoFit/>
            </a:bodyPr>
            <a:lstStyle/>
            <a:p>
              <a:pPr algn="ctr"/>
              <a:r>
                <a:rPr lang="fr-FR" dirty="0"/>
                <a:t>Partie 5</a:t>
              </a:r>
            </a:p>
          </p:txBody>
        </p:sp>
      </p:grpSp>
      <p:sp>
        <p:nvSpPr>
          <p:cNvPr id="19" name="Espace réservé du texte 14">
            <a:extLst>
              <a:ext uri="{FF2B5EF4-FFF2-40B4-BE49-F238E27FC236}">
                <a16:creationId xmlns:a16="http://schemas.microsoft.com/office/drawing/2014/main" id="{52DBA773-482D-48A7-8A5E-1D13E56D6BDB}"/>
              </a:ext>
            </a:extLst>
          </p:cNvPr>
          <p:cNvSpPr>
            <a:spLocks noGrp="1"/>
          </p:cNvSpPr>
          <p:nvPr>
            <p:ph type="body" sz="quarter" idx="13" hasCustomPrompt="1"/>
          </p:nvPr>
        </p:nvSpPr>
        <p:spPr>
          <a:xfrm>
            <a:off x="140363" y="42239"/>
            <a:ext cx="5801701" cy="444906"/>
          </a:xfrm>
          <a:prstGeom prst="rect">
            <a:avLst/>
          </a:prstGeom>
        </p:spPr>
        <p:txBody>
          <a:bodyPr/>
          <a:lstStyle>
            <a:lvl1pPr marL="0" indent="0">
              <a:buNone/>
              <a:defRPr sz="1600" b="1">
                <a:solidFill>
                  <a:schemeClr val="tx1">
                    <a:lumMod val="95000"/>
                    <a:lumOff val="5000"/>
                  </a:schemeClr>
                </a:solidFill>
                <a:latin typeface="+mn-lt"/>
                <a:cs typeface="Calibri" panose="020F0502020204030204" pitchFamily="34" charset="0"/>
              </a:defRPr>
            </a:lvl1pPr>
          </a:lstStyle>
          <a:p>
            <a:pPr lvl="0"/>
            <a:r>
              <a:rPr lang="fr-FR" sz="1600" b="1" dirty="0"/>
              <a:t>Couleurs de la Chartre Graphique à utiliser</a:t>
            </a:r>
          </a:p>
        </p:txBody>
      </p:sp>
    </p:spTree>
    <p:extLst>
      <p:ext uri="{BB962C8B-B14F-4D97-AF65-F5344CB8AC3E}">
        <p14:creationId xmlns:p14="http://schemas.microsoft.com/office/powerpoint/2010/main" val="32208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SOUS TITR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BCF723-1661-47C5-B591-91AFA83614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4" name="Espace réservé du texte 8">
            <a:extLst>
              <a:ext uri="{FF2B5EF4-FFF2-40B4-BE49-F238E27FC236}">
                <a16:creationId xmlns:a16="http://schemas.microsoft.com/office/drawing/2014/main" id="{2BDA7845-9444-4930-BE19-5C1B1014E983}"/>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mn-lt"/>
                <a:cs typeface="Calibri" panose="020F0502020204030204" pitchFamily="34" charset="0"/>
              </a:defRPr>
            </a:lvl1pPr>
          </a:lstStyle>
          <a:p>
            <a:pPr lvl="0"/>
            <a:r>
              <a:rPr lang="fr-FR" dirty="0"/>
              <a:t>CHAPITRE</a:t>
            </a:r>
          </a:p>
        </p:txBody>
      </p:sp>
      <p:sp>
        <p:nvSpPr>
          <p:cNvPr id="5" name="Espace réservé du texte 8">
            <a:extLst>
              <a:ext uri="{FF2B5EF4-FFF2-40B4-BE49-F238E27FC236}">
                <a16:creationId xmlns:a16="http://schemas.microsoft.com/office/drawing/2014/main" id="{4809C7DE-9779-420A-8030-5A065DA4BB2A}"/>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mn-lt"/>
                <a:cs typeface="Calibri" panose="020F0502020204030204" pitchFamily="34" charset="0"/>
              </a:defRPr>
            </a:lvl1pPr>
          </a:lstStyle>
          <a:p>
            <a:pPr lvl="0"/>
            <a:r>
              <a:rPr lang="fr-FR" dirty="0"/>
              <a:t>TITRE</a:t>
            </a:r>
          </a:p>
        </p:txBody>
      </p:sp>
      <p:sp>
        <p:nvSpPr>
          <p:cNvPr id="6" name="Espace réservé du texte 8">
            <a:extLst>
              <a:ext uri="{FF2B5EF4-FFF2-40B4-BE49-F238E27FC236}">
                <a16:creationId xmlns:a16="http://schemas.microsoft.com/office/drawing/2014/main" id="{643812D2-798F-4D90-95C2-EB37B1AC8BB5}"/>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D0D0D0"/>
                </a:solidFill>
                <a:latin typeface="+mn-lt"/>
                <a:cs typeface="Calibri" panose="020F0502020204030204" pitchFamily="34" charset="0"/>
              </a:defRPr>
            </a:lvl1pPr>
          </a:lstStyle>
          <a:p>
            <a:pPr lvl="0"/>
            <a:r>
              <a:rPr lang="fr-FR" dirty="0"/>
              <a:t>….</a:t>
            </a:r>
          </a:p>
          <a:p>
            <a:pPr lvl="0"/>
            <a:r>
              <a:rPr lang="fr-FR" dirty="0"/>
              <a:t>….</a:t>
            </a:r>
          </a:p>
          <a:p>
            <a:pPr lvl="0"/>
            <a:r>
              <a:rPr lang="fr-FR" dirty="0"/>
              <a:t>….</a:t>
            </a:r>
          </a:p>
        </p:txBody>
      </p:sp>
      <p:pic>
        <p:nvPicPr>
          <p:cNvPr id="8" name="Picture 6">
            <a:extLst>
              <a:ext uri="{FF2B5EF4-FFF2-40B4-BE49-F238E27FC236}">
                <a16:creationId xmlns:a16="http://schemas.microsoft.com/office/drawing/2014/main" id="{9D13FEA9-E768-4EC7-A637-269D21B3827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9" name="Image 8">
            <a:extLst>
              <a:ext uri="{FF2B5EF4-FFF2-40B4-BE49-F238E27FC236}">
                <a16:creationId xmlns:a16="http://schemas.microsoft.com/office/drawing/2014/main" id="{A6FF1D3F-9FB4-4E41-A0B6-E51D5BFAC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28861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47930864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17" name="Espace réservé du contenu 17">
            <a:extLst>
              <a:ext uri="{FF2B5EF4-FFF2-40B4-BE49-F238E27FC236}">
                <a16:creationId xmlns:a16="http://schemas.microsoft.com/office/drawing/2014/main" id="{507D4316-1D41-4D01-A3CD-CD9C219D875B}"/>
              </a:ext>
            </a:extLst>
          </p:cNvPr>
          <p:cNvSpPr>
            <a:spLocks noGrp="1"/>
          </p:cNvSpPr>
          <p:nvPr>
            <p:ph sz="quarter" idx="14"/>
          </p:nvPr>
        </p:nvSpPr>
        <p:spPr>
          <a:xfrm>
            <a:off x="720000" y="4440838"/>
            <a:ext cx="10746576" cy="198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18" name="Espace réservé du contenu 17">
            <a:extLst>
              <a:ext uri="{FF2B5EF4-FFF2-40B4-BE49-F238E27FC236}">
                <a16:creationId xmlns:a16="http://schemas.microsoft.com/office/drawing/2014/main" id="{3239D91A-2D6D-481E-95ED-52B93532FC00}"/>
              </a:ext>
            </a:extLst>
          </p:cNvPr>
          <p:cNvSpPr>
            <a:spLocks noGrp="1"/>
          </p:cNvSpPr>
          <p:nvPr>
            <p:ph sz="quarter" idx="15"/>
          </p:nvPr>
        </p:nvSpPr>
        <p:spPr>
          <a:xfrm>
            <a:off x="720000" y="4114440"/>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9126503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 y="2795"/>
            <a:ext cx="12191999" cy="685241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p:nvSpPr>
        <p:spPr>
          <a:xfrm>
            <a:off x="11789199" y="6610393"/>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mn-lt"/>
              </a:rPr>
              <a:t>‹N°›</a:t>
            </a:fld>
            <a:endParaRPr lang="fr-FR" sz="1000" b="0" i="0" u="none" strike="noStrike" kern="1200" cap="none" spc="0" baseline="0" dirty="0">
              <a:solidFill>
                <a:srgbClr val="AFABAB"/>
              </a:solidFill>
              <a:uFillTx/>
              <a:latin typeface="+mn-lt"/>
              <a:cs typeface="Calibri" panose="020F0502020204030204" pitchFamily="34" charset="0"/>
            </a:endParaRPr>
          </a:p>
        </p:txBody>
      </p:sp>
      <p:sp>
        <p:nvSpPr>
          <p:cNvPr id="21" name="ZoneTexte 17">
            <a:extLst>
              <a:ext uri="{FF2B5EF4-FFF2-40B4-BE49-F238E27FC236}">
                <a16:creationId xmlns:a16="http://schemas.microsoft.com/office/drawing/2014/main" id="{653B9011-6E88-480C-A2FF-CAF8F07CA624}"/>
              </a:ext>
            </a:extLst>
          </p:cNvPr>
          <p:cNvSpPr txBox="1"/>
          <p:nvPr/>
        </p:nvSpPr>
        <p:spPr>
          <a:xfrm>
            <a:off x="4245835" y="6612223"/>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mn-lt"/>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00050"/>
            <a:ext cx="5075172" cy="415143"/>
          </a:xfrm>
          <a:prstGeom prst="rect">
            <a:avLst/>
          </a:prstGeom>
        </p:spPr>
        <p:txBody>
          <a:bodyPr anchor="ctr" anchorCtr="0"/>
          <a:lstStyle>
            <a:lvl1pPr>
              <a:defRPr sz="2000" b="1">
                <a:solidFill>
                  <a:srgbClr val="007842"/>
                </a:solidFill>
                <a:latin typeface="+mn-lt"/>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80000" y="725765"/>
            <a:ext cx="5075172" cy="444906"/>
          </a:xfrm>
          <a:prstGeom prst="rect">
            <a:avLst/>
          </a:prstGeom>
        </p:spPr>
        <p:txBody>
          <a:bodyPr/>
          <a:lstStyle>
            <a:lvl1pPr marL="0" indent="0">
              <a:buNone/>
              <a:defRPr sz="1600" b="1">
                <a:solidFill>
                  <a:srgbClr val="007842"/>
                </a:solidFill>
                <a:latin typeface="+mn-lt"/>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n-lt"/>
            </a:endParaRPr>
          </a:p>
        </p:txBody>
      </p:sp>
      <p:sp>
        <p:nvSpPr>
          <p:cNvPr id="26" name="Titre 1">
            <a:extLst>
              <a:ext uri="{FF2B5EF4-FFF2-40B4-BE49-F238E27FC236}">
                <a16:creationId xmlns:a16="http://schemas.microsoft.com/office/drawing/2014/main" id="{162E31AE-77E9-423F-99DF-8DB95407A37E}"/>
              </a:ext>
            </a:extLst>
          </p:cNvPr>
          <p:cNvSpPr txBox="1">
            <a:spLocks/>
          </p:cNvSpPr>
          <p:nvPr/>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cs typeface="Calibri" panose="020F0502020204030204" pitchFamily="34" charset="0"/>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34" name="Espace réservé du contenu 17">
            <a:extLst>
              <a:ext uri="{FF2B5EF4-FFF2-40B4-BE49-F238E27FC236}">
                <a16:creationId xmlns:a16="http://schemas.microsoft.com/office/drawing/2014/main" id="{C1813B6F-EA0F-4ED3-A5D5-81BBD2A6B362}"/>
              </a:ext>
            </a:extLst>
          </p:cNvPr>
          <p:cNvSpPr>
            <a:spLocks noGrp="1"/>
          </p:cNvSpPr>
          <p:nvPr>
            <p:ph sz="quarter" idx="16"/>
          </p:nvPr>
        </p:nvSpPr>
        <p:spPr>
          <a:xfrm>
            <a:off x="720000" y="5241342"/>
            <a:ext cx="10746576" cy="1260000"/>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457200" indent="0">
              <a:lnSpc>
                <a:spcPts val="1600"/>
              </a:lnSpc>
              <a:spcBef>
                <a:spcPts val="600"/>
              </a:spcBef>
              <a:buFont typeface="Arial" panose="020B0604020202020204" pitchFamily="34" charset="0"/>
              <a:buNone/>
              <a:defRPr sz="1200">
                <a:solidFill>
                  <a:srgbClr val="565656"/>
                </a:solidFill>
                <a:latin typeface="+mn-lt"/>
              </a:defRPr>
            </a:lvl2pPr>
            <a:lvl3pPr marL="914400" indent="0">
              <a:lnSpc>
                <a:spcPts val="1600"/>
              </a:lnSpc>
              <a:spcBef>
                <a:spcPts val="600"/>
              </a:spcBef>
              <a:buFont typeface="Arial" panose="020B0604020202020204" pitchFamily="34" charset="0"/>
              <a:buNone/>
              <a:defRPr sz="1200">
                <a:solidFill>
                  <a:srgbClr val="565656"/>
                </a:solidFill>
                <a:latin typeface="+mn-lt"/>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r>
              <a:rPr lang="fr-FR" dirty="0"/>
              <a:t>Cliquez pour modifier les styles du texte du masque</a:t>
            </a:r>
          </a:p>
          <a:p>
            <a:pPr lvl="1"/>
            <a:r>
              <a:rPr lang="fr-FR" dirty="0"/>
              <a:t>suite</a:t>
            </a:r>
          </a:p>
          <a:p>
            <a:pPr lvl="2"/>
            <a:r>
              <a:rPr lang="fr-FR" dirty="0"/>
              <a:t>suite</a:t>
            </a:r>
          </a:p>
        </p:txBody>
      </p:sp>
      <p:sp>
        <p:nvSpPr>
          <p:cNvPr id="37" name="Espace réservé du contenu 17">
            <a:extLst>
              <a:ext uri="{FF2B5EF4-FFF2-40B4-BE49-F238E27FC236}">
                <a16:creationId xmlns:a16="http://schemas.microsoft.com/office/drawing/2014/main" id="{3BB6CC4D-99E0-45C4-869B-636A77589425}"/>
              </a:ext>
            </a:extLst>
          </p:cNvPr>
          <p:cNvSpPr>
            <a:spLocks noGrp="1"/>
          </p:cNvSpPr>
          <p:nvPr>
            <p:ph sz="quarter" idx="17"/>
          </p:nvPr>
        </p:nvSpPr>
        <p:spPr>
          <a:xfrm>
            <a:off x="720000" y="4914944"/>
            <a:ext cx="10746576" cy="319714"/>
          </a:xfrm>
          <a:prstGeom prst="rect">
            <a:avLst/>
          </a:prstGeom>
        </p:spPr>
        <p:txBody>
          <a:bodyPr/>
          <a:lstStyle>
            <a:lvl1pPr marL="0" indent="0">
              <a:lnSpc>
                <a:spcPts val="1600"/>
              </a:lnSpc>
              <a:spcBef>
                <a:spcPts val="600"/>
              </a:spcBef>
              <a:buNone/>
              <a:defRPr sz="1600" b="1">
                <a:solidFill>
                  <a:srgbClr val="007842"/>
                </a:solidFill>
                <a:latin typeface="+mn-lt"/>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r>
              <a:rPr lang="fr-FR" dirty="0"/>
              <a:t>Cliquez pour modifier les styles du texte du masque</a:t>
            </a:r>
          </a:p>
        </p:txBody>
      </p:sp>
      <p:sp>
        <p:nvSpPr>
          <p:cNvPr id="38" name="Espace réservé du graphique SmartArt 3">
            <a:extLst>
              <a:ext uri="{FF2B5EF4-FFF2-40B4-BE49-F238E27FC236}">
                <a16:creationId xmlns:a16="http://schemas.microsoft.com/office/drawing/2014/main" id="{B44B8488-A9B4-4FCF-9BBF-7B0C116FAD23}"/>
              </a:ext>
            </a:extLst>
          </p:cNvPr>
          <p:cNvSpPr>
            <a:spLocks noGrp="1"/>
          </p:cNvSpPr>
          <p:nvPr>
            <p:ph type="dgm" sz="quarter" idx="18"/>
          </p:nvPr>
        </p:nvSpPr>
        <p:spPr>
          <a:xfrm>
            <a:off x="2976158" y="3429588"/>
            <a:ext cx="6239683" cy="1260000"/>
          </a:xfrm>
          <a:prstGeom prst="rect">
            <a:avLst/>
          </a:prstGeom>
        </p:spPr>
        <p:txBody>
          <a:bodyPr/>
          <a:lstStyle>
            <a:lvl1pPr>
              <a:defRPr>
                <a:solidFill>
                  <a:srgbClr val="565656"/>
                </a:solidFill>
              </a:defRPr>
            </a:lvl1pPr>
          </a:lstStyle>
          <a:p>
            <a:endParaRPr lang="fr-FR" dirty="0"/>
          </a:p>
        </p:txBody>
      </p:sp>
    </p:spTree>
    <p:extLst>
      <p:ext uri="{BB962C8B-B14F-4D97-AF65-F5344CB8AC3E}">
        <p14:creationId xmlns:p14="http://schemas.microsoft.com/office/powerpoint/2010/main" val="15380256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36075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31" r:id="rId8"/>
    <p:sldLayoutId id="2147483732" r:id="rId9"/>
    <p:sldLayoutId id="2147483728" r:id="rId10"/>
    <p:sldLayoutId id="2147483729" r:id="rId11"/>
    <p:sldLayoutId id="2147483734" r:id="rId12"/>
    <p:sldLayoutId id="2147483735" r:id="rId13"/>
    <p:sldLayoutId id="2147483716" r:id="rId14"/>
    <p:sldLayoutId id="2147483717" r:id="rId15"/>
    <p:sldLayoutId id="2147483718" r:id="rId16"/>
    <p:sldLayoutId id="2147483711" r:id="rId17"/>
    <p:sldLayoutId id="2147483736" r:id="rId18"/>
    <p:sldLayoutId id="2147483737" r:id="rId19"/>
    <p:sldLayoutId id="2147483738" r:id="rId20"/>
    <p:sldLayoutId id="2147483739" r:id="rId21"/>
    <p:sldLayoutId id="2147483741" r:id="rId22"/>
    <p:sldLayoutId id="2147483740" r:id="rId23"/>
    <p:sldLayoutId id="2147483719" r:id="rId24"/>
    <p:sldLayoutId id="2147483720" r:id="rId25"/>
    <p:sldLayoutId id="2147483721" r:id="rId26"/>
    <p:sldLayoutId id="2147483712" r:id="rId27"/>
    <p:sldLayoutId id="2147483742" r:id="rId28"/>
    <p:sldLayoutId id="2147483743" r:id="rId29"/>
    <p:sldLayoutId id="2147483744" r:id="rId30"/>
    <p:sldLayoutId id="2147483745" r:id="rId31"/>
    <p:sldLayoutId id="2147483746" r:id="rId32"/>
    <p:sldLayoutId id="2147483747" r:id="rId33"/>
    <p:sldLayoutId id="2147483722" r:id="rId34"/>
    <p:sldLayoutId id="2147483723" r:id="rId35"/>
    <p:sldLayoutId id="2147483724" r:id="rId36"/>
    <p:sldLayoutId id="2147483713" r:id="rId37"/>
    <p:sldLayoutId id="2147483749" r:id="rId38"/>
    <p:sldLayoutId id="2147483750" r:id="rId39"/>
    <p:sldLayoutId id="2147483751" r:id="rId40"/>
    <p:sldLayoutId id="2147483752" r:id="rId41"/>
    <p:sldLayoutId id="2147483753" r:id="rId42"/>
    <p:sldLayoutId id="2147483755" r:id="rId43"/>
    <p:sldLayoutId id="2147483725" r:id="rId44"/>
    <p:sldLayoutId id="2147483726" r:id="rId45"/>
    <p:sldLayoutId id="2147483727" r:id="rId46"/>
    <p:sldLayoutId id="2147483714" r:id="rId47"/>
    <p:sldLayoutId id="2147483757" r:id="rId48"/>
    <p:sldLayoutId id="2147483762" r:id="rId49"/>
    <p:sldLayoutId id="2147483761" r:id="rId50"/>
    <p:sldLayoutId id="2147483760" r:id="rId51"/>
    <p:sldLayoutId id="2147483759" r:id="rId52"/>
    <p:sldLayoutId id="2147483758" r:id="rId53"/>
    <p:sldLayoutId id="2147483733" r:id="rId54"/>
    <p:sldLayoutId id="2147483715"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5.svg"/><Relationship Id="rId7" Type="http://schemas.openxmlformats.org/officeDocument/2006/relationships/diagramLayout" Target="../diagrams/layout1.xml"/><Relationship Id="rId2" Type="http://schemas.openxmlformats.org/officeDocument/2006/relationships/image" Target="../media/image14.png"/><Relationship Id="rId1" Type="http://schemas.openxmlformats.org/officeDocument/2006/relationships/slideLayout" Target="../slideLayouts/slideLayout54.xml"/><Relationship Id="rId6" Type="http://schemas.openxmlformats.org/officeDocument/2006/relationships/diagramData" Target="../diagrams/data1.xml"/><Relationship Id="rId5" Type="http://schemas.openxmlformats.org/officeDocument/2006/relationships/image" Target="../media/image17.svg"/><Relationship Id="rId10" Type="http://schemas.microsoft.com/office/2007/relationships/diagramDrawing" Target="../diagrams/drawing1.xml"/><Relationship Id="rId4" Type="http://schemas.openxmlformats.org/officeDocument/2006/relationships/image" Target="../media/image16.png"/><Relationship Id="rId9" Type="http://schemas.openxmlformats.org/officeDocument/2006/relationships/diagramColors" Target="../diagrams/colors1.xml"/></Relationships>
</file>

<file path=ppt/slides/_rels/slide4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5.svg"/><Relationship Id="rId7" Type="http://schemas.openxmlformats.org/officeDocument/2006/relationships/diagramLayout" Target="../diagrams/layout2.xml"/><Relationship Id="rId2" Type="http://schemas.openxmlformats.org/officeDocument/2006/relationships/image" Target="../media/image14.png"/><Relationship Id="rId1" Type="http://schemas.openxmlformats.org/officeDocument/2006/relationships/slideLayout" Target="../slideLayouts/slideLayout54.xml"/><Relationship Id="rId6" Type="http://schemas.openxmlformats.org/officeDocument/2006/relationships/diagramData" Target="../diagrams/data2.xml"/><Relationship Id="rId5" Type="http://schemas.openxmlformats.org/officeDocument/2006/relationships/image" Target="../media/image19.svg"/><Relationship Id="rId10" Type="http://schemas.microsoft.com/office/2007/relationships/diagramDrawing" Target="../diagrams/drawing2.xml"/><Relationship Id="rId4" Type="http://schemas.openxmlformats.org/officeDocument/2006/relationships/image" Target="../media/image18.png"/><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image" Target="../media/image27.png"/><Relationship Id="rId3" Type="http://schemas.openxmlformats.org/officeDocument/2006/relationships/image" Target="../media/image15.svg"/><Relationship Id="rId7" Type="http://schemas.openxmlformats.org/officeDocument/2006/relationships/diagramLayout" Target="../diagrams/layout3.xml"/><Relationship Id="rId12"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54.xml"/><Relationship Id="rId6" Type="http://schemas.openxmlformats.org/officeDocument/2006/relationships/diagramData" Target="../diagrams/data3.xml"/><Relationship Id="rId11" Type="http://schemas.openxmlformats.org/officeDocument/2006/relationships/image" Target="../media/image25.png"/><Relationship Id="rId5" Type="http://schemas.openxmlformats.org/officeDocument/2006/relationships/image" Target="../media/image24.svg"/><Relationship Id="rId10" Type="http://schemas.microsoft.com/office/2007/relationships/diagramDrawing" Target="../diagrams/drawing3.xml"/><Relationship Id="rId4" Type="http://schemas.openxmlformats.org/officeDocument/2006/relationships/image" Target="../media/image23.png"/><Relationship Id="rId9" Type="http://schemas.openxmlformats.org/officeDocument/2006/relationships/diagramColors" Target="../diagrams/colors3.xml"/><Relationship Id="rId14" Type="http://schemas.openxmlformats.org/officeDocument/2006/relationships/image" Target="../media/image28.svg"/></Relationships>
</file>

<file path=ppt/slides/_rels/slide5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5.svg"/><Relationship Id="rId7" Type="http://schemas.openxmlformats.org/officeDocument/2006/relationships/diagramLayout" Target="../diagrams/layout4.xml"/><Relationship Id="rId2" Type="http://schemas.openxmlformats.org/officeDocument/2006/relationships/image" Target="../media/image14.png"/><Relationship Id="rId1" Type="http://schemas.openxmlformats.org/officeDocument/2006/relationships/slideLayout" Target="../slideLayouts/slideLayout54.xml"/><Relationship Id="rId6" Type="http://schemas.openxmlformats.org/officeDocument/2006/relationships/diagramData" Target="../diagrams/data4.xml"/><Relationship Id="rId5" Type="http://schemas.openxmlformats.org/officeDocument/2006/relationships/image" Target="../media/image30.svg"/><Relationship Id="rId10" Type="http://schemas.microsoft.com/office/2007/relationships/diagramDrawing" Target="../diagrams/drawing4.xml"/><Relationship Id="rId4" Type="http://schemas.openxmlformats.org/officeDocument/2006/relationships/image" Target="../media/image29.png"/><Relationship Id="rId9" Type="http://schemas.openxmlformats.org/officeDocument/2006/relationships/diagramColors" Target="../diagrams/colors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8666C30-6210-4B41-9CE4-A52F5A567ADE}"/>
              </a:ext>
            </a:extLst>
          </p:cNvPr>
          <p:cNvSpPr>
            <a:spLocks noGrp="1"/>
          </p:cNvSpPr>
          <p:nvPr>
            <p:ph type="body" sz="quarter" idx="10"/>
          </p:nvPr>
        </p:nvSpPr>
        <p:spPr/>
        <p:txBody>
          <a:bodyPr/>
          <a:lstStyle/>
          <a:p>
            <a:r>
              <a:rPr lang="fr-FR" dirty="0"/>
              <a:t>20 heures</a:t>
            </a:r>
          </a:p>
        </p:txBody>
      </p:sp>
      <p:sp>
        <p:nvSpPr>
          <p:cNvPr id="5" name="Espace réservé du texte 4">
            <a:extLst>
              <a:ext uri="{FF2B5EF4-FFF2-40B4-BE49-F238E27FC236}">
                <a16:creationId xmlns:a16="http://schemas.microsoft.com/office/drawing/2014/main" id="{669DF0E0-483A-4F4C-957C-53D73DBEC0CD}"/>
              </a:ext>
            </a:extLst>
          </p:cNvPr>
          <p:cNvSpPr>
            <a:spLocks noGrp="1"/>
          </p:cNvSpPr>
          <p:nvPr>
            <p:ph type="body" sz="quarter" idx="12"/>
          </p:nvPr>
        </p:nvSpPr>
        <p:spPr>
          <a:xfrm>
            <a:off x="1124800" y="4872986"/>
            <a:ext cx="9514600" cy="1428960"/>
          </a:xfrm>
        </p:spPr>
        <p:txBody>
          <a:bodyPr/>
          <a:lstStyle/>
          <a:p>
            <a:r>
              <a:rPr lang="fr-FR" dirty="0"/>
              <a:t>RÉSUMÉ THÉORIQUE – FILIÈRE INFRASTRUCTURE DIGITALE </a:t>
            </a:r>
          </a:p>
          <a:p>
            <a:r>
              <a:rPr lang="fr-FR" dirty="0"/>
              <a:t>Option Cybersécurité</a:t>
            </a:r>
          </a:p>
          <a:p>
            <a:r>
              <a:rPr lang="fr-FR" dirty="0"/>
              <a:t>M206 Stratégies de gestion des risques</a:t>
            </a:r>
          </a:p>
        </p:txBody>
      </p:sp>
    </p:spTree>
    <p:extLst>
      <p:ext uri="{BB962C8B-B14F-4D97-AF65-F5344CB8AC3E}">
        <p14:creationId xmlns:p14="http://schemas.microsoft.com/office/powerpoint/2010/main" val="236052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55937" y="652713"/>
            <a:ext cx="5075172" cy="415143"/>
          </a:xfrm>
        </p:spPr>
        <p:txBody>
          <a:bodyPr/>
          <a:lstStyle/>
          <a:p>
            <a:r>
              <a:rPr lang="fr-FR" dirty="0"/>
              <a:t>Introduction à la gestion des risques en cybersécurité</a:t>
            </a:r>
            <a:br>
              <a:rPr lang="fr-FR" dirty="0"/>
            </a:b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Les données sensibles sont des informations précieuses et confidentielles pour une organisation, telles que des informations personnelles des clients, des secrets commerciaux, des données financières, médicales ou juridiques. La protection de ces données est d'une importance cruciale, car leur divulgation non autorisée, leur modification ou leur perte peuvent entraîner des conséquences graves pour l'organisation et les individus concernés. C'est là que la gestion des risques entre en jeu pour garantir la sécurité de ces données sensibles.</a:t>
            </a:r>
          </a:p>
          <a:p>
            <a:r>
              <a:rPr lang="fr-FR" dirty="0"/>
              <a:t>Ci-après le rôle clé de la gestion des risques dans la protection des données sensibles :</a:t>
            </a:r>
          </a:p>
          <a:p>
            <a:pPr marL="171450" indent="-171450">
              <a:buFont typeface="Arial" panose="020B0604020202020204" pitchFamily="34" charset="0"/>
              <a:buChar char="•"/>
            </a:pPr>
            <a:r>
              <a:rPr lang="fr-FR" dirty="0"/>
              <a:t>Identification des données sensibles : La gestion des risques permet d'identifier les données sensibles présentes au sein de l'organisation. Cela inclut l'identification des types de données, leur emplacement et leur classification en fonction de leur niveau de sensibilité. Par exemple, il peut s'agir de données personnelles identifiables (PII), de données financières, de secrets commerciaux ou d'autres informations confidentielles.</a:t>
            </a:r>
          </a:p>
          <a:p>
            <a:pPr marL="171450" indent="-171450">
              <a:buFont typeface="Arial" panose="020B0604020202020204" pitchFamily="34" charset="0"/>
              <a:buChar char="•"/>
            </a:pPr>
            <a:r>
              <a:rPr lang="fr-FR" dirty="0"/>
              <a:t>Évaluation des risques : Une fois les données sensibles identifiées, la gestion des risques évalue les risques potentiels qui pèsent sur ces données. Cela implique l'identification des menaces qui pourraient compromettre la sécurité de ces données (par exemple, les attaques de pirates informatiques, les vols ou les erreurs humaines) et l'évaluation de la probabilité de ces menaces et de leur impact potentiel.</a:t>
            </a:r>
          </a:p>
          <a:p>
            <a:pPr marL="171450" indent="-171450">
              <a:buFont typeface="Arial" panose="020B0604020202020204" pitchFamily="34" charset="0"/>
              <a:buChar char="•"/>
            </a:pPr>
            <a:r>
              <a:rPr lang="fr-FR" dirty="0"/>
              <a:t>Mise en place de mesures de sécurité appropriées : Sur la base de l'évaluation des risques, la gestion des risques met en place des mesures de sécurité appropriées pour protéger les données sensibles. Cela peut inclure des mesures techniques telles que le cryptage des données, la gestion des accès et des identités, la surveillance des activités suspectes, ainsi que des mesures organisationnelles, telles que des politiques de sécurité, des formations et des procédures de contrôle.</a:t>
            </a:r>
          </a:p>
          <a:p>
            <a:pPr marL="171450" indent="-171450">
              <a:buFont typeface="Arial" panose="020B0604020202020204" pitchFamily="34" charset="0"/>
              <a:buChar char="•"/>
            </a:pPr>
            <a:r>
              <a:rPr lang="fr-FR" dirty="0"/>
              <a:t>Gestion des vulnérabilités : La gestion des risques aide à identifier et à gérer les vulnérabilités qui pourraient permettre l'accès non autorisé ou la compromission des données sensibles. Cela implique la mise en place de correctifs de sécurité, de configurations appropriées des systèmes et des réseaux, ainsi que la surveillance continue des vulnérabilités émergentes.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err="1"/>
              <a:t>Rôle</a:t>
            </a:r>
            <a:r>
              <a:rPr lang="en-US" dirty="0"/>
              <a:t> de la gestion des </a:t>
            </a:r>
            <a:r>
              <a:rPr lang="en-US" dirty="0" err="1"/>
              <a:t>risques</a:t>
            </a:r>
            <a:r>
              <a:rPr lang="en-US" dirty="0"/>
              <a:t> dans la protection des </a:t>
            </a:r>
            <a:r>
              <a:rPr lang="en-US" dirty="0" err="1"/>
              <a:t>données</a:t>
            </a:r>
            <a:r>
              <a:rPr lang="en-US" dirty="0"/>
              <a:t> </a:t>
            </a:r>
            <a:r>
              <a:rPr lang="en-US" dirty="0" err="1"/>
              <a:t>sensibles</a:t>
            </a:r>
            <a:r>
              <a:rPr lang="en-US" dirty="0"/>
              <a:t>.</a:t>
            </a:r>
            <a:endParaRPr lang="fr-FR" dirty="0"/>
          </a:p>
        </p:txBody>
      </p:sp>
    </p:spTree>
    <p:extLst>
      <p:ext uri="{BB962C8B-B14F-4D97-AF65-F5344CB8AC3E}">
        <p14:creationId xmlns:p14="http://schemas.microsoft.com/office/powerpoint/2010/main" val="290291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55937" y="652713"/>
            <a:ext cx="5075172" cy="415143"/>
          </a:xfrm>
        </p:spPr>
        <p:txBody>
          <a:bodyPr/>
          <a:lstStyle/>
          <a:p>
            <a:r>
              <a:rPr lang="fr-FR" dirty="0"/>
              <a:t>Introduction à la gestion des risques en cybersécurité</a:t>
            </a:r>
            <a:br>
              <a:rPr lang="fr-FR" dirty="0"/>
            </a:b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marL="171450" indent="-171450">
              <a:buFont typeface="Arial" panose="020B0604020202020204" pitchFamily="34" charset="0"/>
              <a:buChar char="•"/>
            </a:pPr>
            <a:r>
              <a:rPr lang="fr-FR" dirty="0"/>
              <a:t>Sensibilisation et formation : La gestion des risques joue un rôle essentiel dans la sensibilisation et la formation des employés sur l'importance de la protection des données sensibles. Cela peut inclure des programmes de sensibilisation à la sécurité, des formations sur les bonnes pratiques en matière de protection des données, ainsi que des campagnes de sensibilisation à la cybersécurité.</a:t>
            </a:r>
          </a:p>
          <a:p>
            <a:pPr marL="171450" indent="-171450">
              <a:buFont typeface="Arial" panose="020B0604020202020204" pitchFamily="34" charset="0"/>
              <a:buChar char="•"/>
            </a:pPr>
            <a:r>
              <a:rPr lang="fr-FR" dirty="0"/>
              <a:t>Surveillance et gestion des incidents : La gestion des risques comprend également la surveillance continue des activités liées aux données sensibles, ainsi que la mise en place de procédures de gestion des incidents pour répondre rapidement aux incidents de sécurité. Cela permet une détection précoce, une réponse efficace et une réduction des impacts potentiels sur les données sensibles.</a:t>
            </a:r>
          </a:p>
          <a:p>
            <a:pPr marL="171450" indent="-171450">
              <a:buFont typeface="Arial" panose="020B0604020202020204" pitchFamily="34" charset="0"/>
              <a:buChar char="•"/>
            </a:pPr>
            <a:endParaRPr lang="fr-FR" dirty="0"/>
          </a:p>
          <a:p>
            <a:r>
              <a:rPr lang="fr-FR" dirty="0"/>
              <a:t>En résumé, la gestion des risques joue un rôle crucial dans la protection des données sensibles en identifiant, évaluant et gérant les risques associés à ces données. En mettant en place des mesures de sécurité appropriées, en gérant les vulnérabilités, en sensibilisant et en formant les employés, ainsi qu'en surveillant et en répondant aux incidents, la gestion des risques contribue à assurer la confidentialité, l'intégrité et la disponibilité des données sensibles au sein de l'organisation.</a:t>
            </a:r>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Rôle de la gestion des risques dans la protection des données sensibles.</a:t>
            </a:r>
          </a:p>
        </p:txBody>
      </p:sp>
    </p:spTree>
    <p:extLst>
      <p:ext uri="{BB962C8B-B14F-4D97-AF65-F5344CB8AC3E}">
        <p14:creationId xmlns:p14="http://schemas.microsoft.com/office/powerpoint/2010/main" val="318653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DA61319-64F0-42CE-860D-BB003F5C6432}"/>
              </a:ext>
            </a:extLst>
          </p:cNvPr>
          <p:cNvSpPr>
            <a:spLocks noGrp="1"/>
          </p:cNvSpPr>
          <p:nvPr>
            <p:ph type="body" sz="quarter" idx="14"/>
          </p:nvPr>
        </p:nvSpPr>
        <p:spPr/>
        <p:txBody>
          <a:bodyPr/>
          <a:lstStyle/>
          <a:p>
            <a:r>
              <a:rPr lang="fr-FR" dirty="0"/>
              <a:t>Dans ce chapitre, vous allez identifier les actifs critiques de votre organisation, évaluer les menaces et vulnérabilités, et analyser l'impact potentiel des incidents de sécurité.</a:t>
            </a:r>
          </a:p>
        </p:txBody>
      </p:sp>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a:lstStyle/>
          <a:p>
            <a:r>
              <a:rPr lang="fr-FR" dirty="0"/>
              <a:t>3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a:lstStyle/>
          <a:p>
            <a:r>
              <a:rPr lang="fr-FR" dirty="0"/>
              <a:t>CHAPITRE 2</a:t>
            </a: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a:lstStyle/>
          <a:p>
            <a:r>
              <a:rPr lang="en-US" dirty="0" err="1"/>
              <a:t>Analyse</a:t>
            </a:r>
            <a:r>
              <a:rPr lang="en-US" dirty="0"/>
              <a:t> de </a:t>
            </a:r>
            <a:r>
              <a:rPr lang="en-US" dirty="0" err="1"/>
              <a:t>l'environnement</a:t>
            </a:r>
            <a:endParaRPr lang="fr-FR" dirty="0"/>
          </a:p>
        </p:txBody>
      </p:sp>
    </p:spTree>
    <p:extLst>
      <p:ext uri="{BB962C8B-B14F-4D97-AF65-F5344CB8AC3E}">
        <p14:creationId xmlns:p14="http://schemas.microsoft.com/office/powerpoint/2010/main" val="127875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Analyse de l'environnement</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Dans le contexte de la gestion des risques en cybersécurité, l'identification des actifs critiques est une étape essentielle pour garantir la sécurité des systèmes d'information d'une organisation. Les actifs critiques font référence aux ressources et aux éléments importants pour le fonctionnement et la réussite de l'organisation. L'identification de ces actifs est cruciale car elle permet de concentrer les efforts de protection et de mettre en place des mesures de sécurité appropriées. Voici comment procéder :</a:t>
            </a:r>
          </a:p>
          <a:p>
            <a:r>
              <a:rPr lang="fr-FR" dirty="0"/>
              <a:t>Pour la partie des systèmes informatiques :</a:t>
            </a:r>
          </a:p>
          <a:p>
            <a:pPr marL="171450" indent="-171450">
              <a:buFont typeface="Arial" panose="020B0604020202020204" pitchFamily="34" charset="0"/>
              <a:buChar char="•"/>
            </a:pPr>
            <a:r>
              <a:rPr lang="fr-FR" dirty="0"/>
              <a:t>Identifiez les systèmes informatiques utilisés par l'organisation. Il peut s'agir de serveurs, d'ordinateurs, de réseaux, de logiciels, de bases de données, de sites web, etc.</a:t>
            </a:r>
          </a:p>
          <a:p>
            <a:pPr marL="171450" indent="-171450">
              <a:buFont typeface="Arial" panose="020B0604020202020204" pitchFamily="34" charset="0"/>
              <a:buChar char="•"/>
            </a:pPr>
            <a:r>
              <a:rPr lang="fr-FR" dirty="0"/>
              <a:t>Évaluez l'importance de chaque système en termes de contribution aux activités de l'organisation, à la fourniture de services, à la gestion des données, etc. Les systèmes qui sont essentiels au bon fonctionnement de l'organisation sont considérés comme des actifs critiques.</a:t>
            </a:r>
          </a:p>
          <a:p>
            <a:r>
              <a:rPr lang="fr-FR" dirty="0"/>
              <a:t>Données :</a:t>
            </a:r>
          </a:p>
          <a:p>
            <a:pPr marL="171450" indent="-171450">
              <a:buFont typeface="Arial" panose="020B0604020202020204" pitchFamily="34" charset="0"/>
              <a:buChar char="•"/>
            </a:pPr>
            <a:r>
              <a:rPr lang="fr-FR" dirty="0"/>
              <a:t>Identifiez les types de données que l'organisation collecte, traite et stocke. Cela peut inclure des informations sur les clients, les employés, les partenaires commerciaux, les produits, les transactions financières, etc.</a:t>
            </a:r>
          </a:p>
          <a:p>
            <a:pPr marL="171450" indent="-171450">
              <a:buFont typeface="Arial" panose="020B0604020202020204" pitchFamily="34" charset="0"/>
              <a:buChar char="•"/>
            </a:pPr>
            <a:r>
              <a:rPr lang="fr-FR" dirty="0"/>
              <a:t>Évaluez l'importance de chaque type de données en termes de confidentialité, d'intégrité et de disponibilité. Les données qui sont essentielles pour l'organisation, telles que les informations financières, les secrets commerciaux ou les données sensibles, sont considérées comme des actifs critiques.</a:t>
            </a:r>
          </a:p>
          <a:p>
            <a:r>
              <a:rPr lang="fr-FR" dirty="0"/>
              <a:t>Processus :</a:t>
            </a:r>
          </a:p>
          <a:p>
            <a:pPr marL="171450" indent="-171450">
              <a:buFont typeface="Arial" panose="020B0604020202020204" pitchFamily="34" charset="0"/>
              <a:buChar char="•"/>
            </a:pPr>
            <a:r>
              <a:rPr lang="fr-FR" dirty="0"/>
              <a:t>Identifiez les processus clés de l'organisation, c'est-à-dire les étapes et les activités essentielles à son fonctionnement. Cela peut inclure des processus liés à la production, aux opérations, aux ventes, aux services client, à la conformité réglementaire, etc.</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Identification des actifs critique</a:t>
            </a:r>
          </a:p>
        </p:txBody>
      </p:sp>
    </p:spTree>
    <p:extLst>
      <p:ext uri="{BB962C8B-B14F-4D97-AF65-F5344CB8AC3E}">
        <p14:creationId xmlns:p14="http://schemas.microsoft.com/office/powerpoint/2010/main" val="237970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Analyse de l'environnement</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marL="171450" indent="-171450">
              <a:buFont typeface="Arial" panose="020B0604020202020204" pitchFamily="34" charset="0"/>
              <a:buChar char="•"/>
            </a:pPr>
            <a:r>
              <a:rPr lang="fr-FR" dirty="0"/>
              <a:t>Évaluez l'importance de chaque processus en termes d'impact sur les objectifs de l'organisation, la satisfaction des clients, la conformité aux réglementations, etc. Les processus qui sont vitaux pour le bon déroulement des activités de l'organisation sont considérés comme des actifs critiques.</a:t>
            </a:r>
          </a:p>
          <a:p>
            <a:endParaRPr lang="fr-FR" dirty="0"/>
          </a:p>
          <a:p>
            <a:r>
              <a:rPr lang="fr-FR" dirty="0"/>
              <a:t>L'identification des actifs critiques peut être réalisée en collaboration avec les différentes parties prenantes de l'organisation, notamment les responsables de chaque domaine. Il est important de recueillir les connaissances et les informations spécifiques de ces parties prenantes pour une identification précise des actifs.</a:t>
            </a:r>
          </a:p>
          <a:p>
            <a:r>
              <a:rPr lang="fr-FR" dirty="0"/>
              <a:t>Une fois les actifs critiques identifiés, il est possible de prendre des mesures de protection appropriées pour assurer leur sécurité, telles que la mise en place de contrôles d'accès, le chiffrement des données, la surveillance des systèmes, les sauvegardes régulières, etc. Ces mesures contribuent à réduire les risques et à garantir la protection des actifs critiques de l'organisation.</a:t>
            </a:r>
          </a:p>
          <a:p>
            <a:endParaRPr lang="fr-FR" dirty="0"/>
          </a:p>
          <a:p>
            <a:r>
              <a:rPr lang="fr-FR" dirty="0"/>
              <a:t>En résumé, l'identification des actifs critiques est une étape cruciale de la gestion des risques en cybersécurité. Elle permet de déterminer les systèmes informatiques, les données et les processus essentiels pour l'organisation, afin de mettre en place des mesures de sécurité adéquates et de prévenir les incidents de sécurité.</a:t>
            </a:r>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Identification des actifs critique</a:t>
            </a:r>
          </a:p>
        </p:txBody>
      </p:sp>
    </p:spTree>
    <p:extLst>
      <p:ext uri="{BB962C8B-B14F-4D97-AF65-F5344CB8AC3E}">
        <p14:creationId xmlns:p14="http://schemas.microsoft.com/office/powerpoint/2010/main" val="172498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Analyse de l'environnement</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Dans le domaine de la cybersécurité, l'évaluation des menaces et des vulnérabilités est une étape cruciale pour comprendre les risques auxquels une organisation est exposée. Elle consiste à identifier les menaces potentielles et les vulnérabilités qui pourraient être exploitées par des attaquants. Voici comment procéder :</a:t>
            </a:r>
          </a:p>
          <a:p>
            <a:r>
              <a:rPr lang="fr-FR" dirty="0"/>
              <a:t>Menaces potentielles :</a:t>
            </a:r>
          </a:p>
          <a:p>
            <a:pPr marL="171450" indent="-171450">
              <a:buFont typeface="Arial" panose="020B0604020202020204" pitchFamily="34" charset="0"/>
              <a:buChar char="•"/>
            </a:pPr>
            <a:r>
              <a:rPr lang="fr-FR" dirty="0"/>
              <a:t>Identifiez les différentes sources de menaces auxquelles votre organisation peut être confrontée. Cela peut inclure des attaques de pirates informatiques, des logiciels malveillants, des attaques par déni de service, des vols de données, etc.</a:t>
            </a:r>
          </a:p>
          <a:p>
            <a:pPr marL="171450" indent="-171450">
              <a:buFont typeface="Arial" panose="020B0604020202020204" pitchFamily="34" charset="0"/>
              <a:buChar char="•"/>
            </a:pPr>
            <a:r>
              <a:rPr lang="fr-FR" dirty="0"/>
              <a:t>Évaluez l'ampleur des menaces en termes de fréquence, de sophistication et de motivation des attaquants. Cela peut être basé sur des recherches sur les tendances de la cybersécurité, les menaces émergentes et les attaques déjà connues.</a:t>
            </a:r>
          </a:p>
          <a:p>
            <a:r>
              <a:rPr lang="fr-FR" dirty="0"/>
              <a:t>Vulnérabilités :</a:t>
            </a:r>
          </a:p>
          <a:p>
            <a:pPr marL="171450" indent="-171450">
              <a:buFont typeface="Arial" panose="020B0604020202020204" pitchFamily="34" charset="0"/>
              <a:buChar char="•"/>
            </a:pPr>
            <a:r>
              <a:rPr lang="fr-FR" dirty="0"/>
              <a:t>Identifiez les vulnérabilités potentielles présentes dans les systèmes, les réseaux et les processus de votre organisation. Les vulnérabilités peuvent être des faiblesses de sécurité connues, telles que des logiciels obsolètes, des configurations incorrectes, des mots de passe faibles, des autorisations d'accès inappropriées, etc.</a:t>
            </a:r>
          </a:p>
          <a:p>
            <a:pPr marL="171450" indent="-171450">
              <a:buFont typeface="Arial" panose="020B0604020202020204" pitchFamily="34" charset="0"/>
              <a:buChar char="•"/>
            </a:pPr>
            <a:r>
              <a:rPr lang="fr-FR" dirty="0"/>
              <a:t>Évaluez l'impact potentiel de ces vulnérabilités sur la sécurité de votre organisation. Cela peut inclure la facilité d'exploitation, l'ampleur des dommages possibles, les conséquences opérationnelles et financières, ainsi que les répercussions sur la réputation de l'organisation.</a:t>
            </a:r>
          </a:p>
          <a:p>
            <a:r>
              <a:rPr lang="fr-FR" dirty="0"/>
              <a:t>Corrélation des menaces et des vulnérabilités :</a:t>
            </a:r>
          </a:p>
          <a:p>
            <a:pPr marL="171450" indent="-171450">
              <a:buFont typeface="Arial" panose="020B0604020202020204" pitchFamily="34" charset="0"/>
              <a:buChar char="•"/>
            </a:pPr>
            <a:r>
              <a:rPr lang="fr-FR" dirty="0"/>
              <a:t>Analysez comment les menaces potentielles pourraient exploiter les vulnérabilités identifiées dans votre organisation. Par exemple, un attaquant pourrait exploiter une vulnérabilité de sécurité dans un système pour accéder à des données sensibles ou perturber les opérations.</a:t>
            </a:r>
          </a:p>
          <a:p>
            <a:pPr marL="171450" indent="-171450">
              <a:buFont typeface="Arial" panose="020B0604020202020204" pitchFamily="34" charset="0"/>
              <a:buChar char="•"/>
            </a:pPr>
            <a:r>
              <a:rPr lang="fr-FR" dirty="0"/>
              <a:t>Évaluez la probabilité que ces menaces exploitent effectivement les vulnérabilités. Cela peut être basé sur l'accessibilité des vulnérabilités, la valeur des actifs concernés, les motivations potentielles des attaquants et d'autres facteurs contextuels.</a:t>
            </a:r>
          </a:p>
          <a:p>
            <a:pPr marL="171450" indent="-171450">
              <a:buFont typeface="Arial" panose="020B0604020202020204" pitchFamily="34" charset="0"/>
              <a:buChar char="•"/>
            </a:pPr>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Évaluation des menaces et vulnérabilités</a:t>
            </a:r>
          </a:p>
        </p:txBody>
      </p:sp>
    </p:spTree>
    <p:extLst>
      <p:ext uri="{BB962C8B-B14F-4D97-AF65-F5344CB8AC3E}">
        <p14:creationId xmlns:p14="http://schemas.microsoft.com/office/powerpoint/2010/main" val="80326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Analyse de l'environnement</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L'évaluation des menaces et des vulnérabilités permet de prendre conscience des risques potentiels auxquels votre organisation est confrontée. Cela aide à prioriser les efforts de sécurité et à mettre en place des mesures de protection appropriées pour réduire les risques. Cela peut inclure la correction des vulnérabilités, la mise en place de contrôles de sécurité supplémentaires, la sensibilisation et la formation des employés, ainsi que la surveillance continue des menaces et des vulnérabilités émergentes.</a:t>
            </a:r>
          </a:p>
          <a:p>
            <a:endParaRPr lang="fr-FR" dirty="0"/>
          </a:p>
          <a:p>
            <a:r>
              <a:rPr lang="fr-FR" dirty="0"/>
              <a:t>En résumé, l'évaluation des menaces et des vulnérabilités consiste à identifier les menaces potentielles et les vulnérabilités présentes dans les systèmes et les processus de votre organisation. Cette étape permet de comprendre les risques et de prendre des mesures pour renforcer la sécurité et protéger les actifs critiques.</a:t>
            </a:r>
          </a:p>
          <a:p>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Évaluation des menaces et vulnérabilités</a:t>
            </a:r>
          </a:p>
        </p:txBody>
      </p:sp>
    </p:spTree>
    <p:extLst>
      <p:ext uri="{BB962C8B-B14F-4D97-AF65-F5344CB8AC3E}">
        <p14:creationId xmlns:p14="http://schemas.microsoft.com/office/powerpoint/2010/main" val="1274357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Analyse de l'environnement</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L'analyse de l'impact potentiel des incidents est une étape importante de la gestion des risques en cybersécurité. Elle vise à évaluer les conséquences financières, opérationnelles et de réputation associées à des incidents de sécurité. Cette analyse permet de mieux comprendre les risques et de prendre des mesures pour atténuer les conséquences négatives. Voici comment procéder :</a:t>
            </a:r>
          </a:p>
          <a:p>
            <a:r>
              <a:rPr lang="fr-FR" dirty="0"/>
              <a:t>Conséquences financières :</a:t>
            </a:r>
          </a:p>
          <a:p>
            <a:pPr marL="171450" indent="-171450">
              <a:buFont typeface="Arial" panose="020B0604020202020204" pitchFamily="34" charset="0"/>
              <a:buChar char="•"/>
            </a:pPr>
            <a:r>
              <a:rPr lang="fr-FR" dirty="0"/>
              <a:t>Évaluez les coûts potentiels liés à un incident de sécurité. Cela peut inclure les pertes financières directes, telles que les pertes de revenus, les amendes réglementaires, les frais de remédiation, les pertes liées à la réputation, etc.</a:t>
            </a:r>
          </a:p>
          <a:p>
            <a:pPr marL="171450" indent="-171450">
              <a:buFont typeface="Arial" panose="020B0604020202020204" pitchFamily="34" charset="0"/>
              <a:buChar char="•"/>
            </a:pPr>
            <a:r>
              <a:rPr lang="fr-FR" dirty="0"/>
              <a:t>Tenez compte des coûts indirects, tels que les coûts de notification des clients, les dépenses de communication pour gérer la crise, les coûts de récupération des données, les pertes de productivité, etc.</a:t>
            </a:r>
          </a:p>
          <a:p>
            <a:r>
              <a:rPr lang="fr-FR" dirty="0"/>
              <a:t>Conséquences opérationnelles :</a:t>
            </a:r>
          </a:p>
          <a:p>
            <a:pPr marL="171450" indent="-171450">
              <a:buFont typeface="Arial" panose="020B0604020202020204" pitchFamily="34" charset="0"/>
              <a:buChar char="•"/>
            </a:pPr>
            <a:r>
              <a:rPr lang="fr-FR" dirty="0"/>
              <a:t>Identifiez les impacts potentiels sur les opérations de l'organisation. Cela peut inclure des interruptions de service, des perturbations des processus, des temps d'arrêt des systèmes critiques, des retards dans les livraisons, des problèmes de productivité, etc.</a:t>
            </a:r>
          </a:p>
          <a:p>
            <a:pPr marL="171450" indent="-171450">
              <a:buFont typeface="Arial" panose="020B0604020202020204" pitchFamily="34" charset="0"/>
              <a:buChar char="•"/>
            </a:pPr>
            <a:r>
              <a:rPr lang="fr-FR" dirty="0"/>
              <a:t>Évaluez l'ampleur des conséquences opérationnelles en termes de durée des perturbations, d'impact sur la chaîne d'approvisionnement, de perte de clientèle, de dégradation de la qualité des services, etc.</a:t>
            </a:r>
          </a:p>
          <a:p>
            <a:r>
              <a:rPr lang="fr-FR" dirty="0"/>
              <a:t>Conséquences de réputation :</a:t>
            </a:r>
          </a:p>
          <a:p>
            <a:pPr marL="171450" indent="-171450">
              <a:buFont typeface="Arial" panose="020B0604020202020204" pitchFamily="34" charset="0"/>
              <a:buChar char="•"/>
            </a:pPr>
            <a:r>
              <a:rPr lang="fr-FR" dirty="0"/>
              <a:t>Analysez l'impact potentiel sur la réputation de l'organisation. Cela peut inclure la perte de confiance des clients, des partenaires commerciaux et du public, une mauvaise perception de la qualité et de la sécurité des services, une atteinte à l'image de marque, etc.</a:t>
            </a:r>
          </a:p>
          <a:p>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Analyse de l'impact potentiel des incidents </a:t>
            </a:r>
          </a:p>
        </p:txBody>
      </p:sp>
    </p:spTree>
    <p:extLst>
      <p:ext uri="{BB962C8B-B14F-4D97-AF65-F5344CB8AC3E}">
        <p14:creationId xmlns:p14="http://schemas.microsoft.com/office/powerpoint/2010/main" val="1788657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Analyse de l'environnement</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marL="171450" indent="-171450">
              <a:buFont typeface="Arial" panose="020B0604020202020204" pitchFamily="34" charset="0"/>
              <a:buChar char="•"/>
            </a:pPr>
            <a:r>
              <a:rPr lang="fr-FR" dirty="0"/>
              <a:t>Évaluez les conséquences à long terme sur la réputation de l'organisation, y compris la fidélité des clients, les opportunités commerciales perdues, les difficultés à regagner la confiance, etc.</a:t>
            </a:r>
          </a:p>
          <a:p>
            <a:r>
              <a:rPr lang="fr-FR" dirty="0"/>
              <a:t>L'analyse de l'impact potentiel des incidents doit être réalisée en prenant en compte les spécificités de l'organisation, son secteur d'activité et son contexte. Elle peut nécessiter l'implication de différentes parties prenantes, telles que les responsables de la sécurité, les responsables financiers, les responsables des opérations et les spécialistes des relations publiques.</a:t>
            </a:r>
          </a:p>
          <a:p>
            <a:r>
              <a:rPr lang="fr-FR" dirty="0"/>
              <a:t>Une fois l'analyse de l'impact réalisée, il est possible de prendre des mesures pour atténuer les conséquences négatives. Cela peut inclure la mise en place de plans de continuité des activités, la souscription à des assurances, la sensibilisation et la formation des employés, l'amélioration des contrôles de sécurité, etc.</a:t>
            </a:r>
          </a:p>
          <a:p>
            <a:r>
              <a:rPr lang="fr-FR" dirty="0"/>
              <a:t>En résumé, l'analyse de l'impact potentiel des incidents vise à évaluer les conséquences financières, opérationnelles et de réputation liées aux incidents de sécurité. Cette étape permet de mieux comprendre les risques et de prendre des mesures pour minimiser les impacts négatifs sur l'organisation.</a:t>
            </a:r>
          </a:p>
          <a:p>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Analyse de l'impact potentiel des incidents </a:t>
            </a:r>
          </a:p>
        </p:txBody>
      </p:sp>
    </p:spTree>
    <p:extLst>
      <p:ext uri="{BB962C8B-B14F-4D97-AF65-F5344CB8AC3E}">
        <p14:creationId xmlns:p14="http://schemas.microsoft.com/office/powerpoint/2010/main" val="2859956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DA61319-64F0-42CE-860D-BB003F5C6432}"/>
              </a:ext>
            </a:extLst>
          </p:cNvPr>
          <p:cNvSpPr>
            <a:spLocks noGrp="1"/>
          </p:cNvSpPr>
          <p:nvPr>
            <p:ph type="body" sz="quarter" idx="14"/>
          </p:nvPr>
        </p:nvSpPr>
        <p:spPr/>
        <p:txBody>
          <a:bodyPr/>
          <a:lstStyle/>
          <a:p>
            <a:r>
              <a:rPr lang="fr-FR" dirty="0"/>
              <a:t>Dans ce chapitre, vous serez exposé aux différentes approches de gestion des risques en cybersécurité, telles que l'ISO 27005, NIST SP 800-30, OCTAVE, etc. Vous comprendrez les étapes clés de la gestion des risques, à savoir l'identification, l'évaluation, le traitement et le suivi. Vous apprendrez également comment sélectionner les mesures de sécurité appropriées pour atténuer les risques identifiés.</a:t>
            </a:r>
          </a:p>
        </p:txBody>
      </p:sp>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a:lstStyle/>
          <a:p>
            <a:r>
              <a:rPr lang="fr-FR" dirty="0"/>
              <a:t>3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a:lstStyle/>
          <a:p>
            <a:r>
              <a:rPr lang="fr-FR" dirty="0"/>
              <a:t>CHAPITRE 3</a:t>
            </a: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a:lstStyle/>
          <a:p>
            <a:r>
              <a:rPr lang="en-US" dirty="0" err="1"/>
              <a:t>Méthodologies</a:t>
            </a:r>
            <a:r>
              <a:rPr lang="en-US" dirty="0"/>
              <a:t> de gestion des </a:t>
            </a:r>
            <a:r>
              <a:rPr lang="en-US" dirty="0" err="1"/>
              <a:t>risques</a:t>
            </a:r>
            <a:endParaRPr lang="fr-FR" dirty="0"/>
          </a:p>
        </p:txBody>
      </p:sp>
    </p:spTree>
    <p:extLst>
      <p:ext uri="{BB962C8B-B14F-4D97-AF65-F5344CB8AC3E}">
        <p14:creationId xmlns:p14="http://schemas.microsoft.com/office/powerpoint/2010/main" val="198159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E62FA2-868D-48C1-BCFF-837C37AF36D1}"/>
              </a:ext>
            </a:extLst>
          </p:cNvPr>
          <p:cNvSpPr>
            <a:spLocks noGrp="1"/>
          </p:cNvSpPr>
          <p:nvPr>
            <p:ph type="body" sz="quarter" idx="10"/>
          </p:nvPr>
        </p:nvSpPr>
        <p:spPr>
          <a:xfrm>
            <a:off x="7278021" y="704014"/>
            <a:ext cx="4364037" cy="5211763"/>
          </a:xfrm>
        </p:spPr>
        <p:txBody>
          <a:bodyPr anchor="ctr"/>
          <a:lstStyle/>
          <a:p>
            <a:pPr marL="288000" indent="-288000">
              <a:spcAft>
                <a:spcPts val="0"/>
              </a:spcAft>
            </a:pPr>
            <a:r>
              <a:rPr lang="fr-FR" dirty="0"/>
              <a:t>Introduction à la gestion des risques en cybersécurité</a:t>
            </a:r>
          </a:p>
          <a:p>
            <a:pPr marL="144000" indent="-144000">
              <a:spcAft>
                <a:spcPts val="0"/>
              </a:spcAft>
              <a:buClrTx/>
              <a:buFont typeface="Arial" panose="020B0604020202020204" pitchFamily="34" charset="0"/>
              <a:buChar char="•"/>
            </a:pPr>
            <a:r>
              <a:rPr lang="fr-FR" sz="1400" b="0" dirty="0">
                <a:solidFill>
                  <a:srgbClr val="565656"/>
                </a:solidFill>
              </a:rPr>
              <a:t>Définitions et concepts clés de la gestion des risques en cybersécurité.</a:t>
            </a:r>
          </a:p>
          <a:p>
            <a:pPr marL="144000" indent="-144000">
              <a:spcAft>
                <a:spcPts val="0"/>
              </a:spcAft>
              <a:buClrTx/>
              <a:buFont typeface="Arial" panose="020B0604020202020204" pitchFamily="34" charset="0"/>
              <a:buChar char="•"/>
            </a:pPr>
            <a:r>
              <a:rPr lang="fr-FR" sz="1400" b="0" dirty="0">
                <a:solidFill>
                  <a:srgbClr val="565656"/>
                </a:solidFill>
              </a:rPr>
              <a:t>Importance de la gestion des risques pour assurer la sécurité des systèmes d'information.</a:t>
            </a:r>
          </a:p>
          <a:p>
            <a:pPr marL="144000" indent="-144000">
              <a:spcAft>
                <a:spcPts val="0"/>
              </a:spcAft>
              <a:buClrTx/>
              <a:buFont typeface="Arial" panose="020B0604020202020204" pitchFamily="34" charset="0"/>
              <a:buChar char="•"/>
            </a:pPr>
            <a:r>
              <a:rPr lang="fr-FR" sz="1400" b="0" dirty="0">
                <a:solidFill>
                  <a:srgbClr val="565656"/>
                </a:solidFill>
              </a:rPr>
              <a:t>Rôle de la gestion des risques dans la protection des données sensibles.</a:t>
            </a:r>
          </a:p>
          <a:p>
            <a:pPr marL="288000" indent="-288000">
              <a:spcBef>
                <a:spcPts val="1200"/>
              </a:spcBef>
              <a:spcAft>
                <a:spcPts val="0"/>
              </a:spcAft>
              <a:buFont typeface="+mj-lt"/>
              <a:buAutoNum type="arabicPeriod" startAt="2"/>
            </a:pPr>
            <a:r>
              <a:rPr lang="fr-FR" dirty="0"/>
              <a:t>Analyse de l'environnement</a:t>
            </a:r>
          </a:p>
          <a:p>
            <a:pPr marL="144000" indent="-144000">
              <a:spcAft>
                <a:spcPts val="0"/>
              </a:spcAft>
              <a:buClrTx/>
              <a:buFont typeface="Arial" panose="020B0604020202020204" pitchFamily="34" charset="0"/>
              <a:buChar char="•"/>
            </a:pPr>
            <a:r>
              <a:rPr lang="fr-FR" sz="1400" b="0" dirty="0">
                <a:solidFill>
                  <a:srgbClr val="565656"/>
                </a:solidFill>
              </a:rPr>
              <a:t>Identification des actifs critiques </a:t>
            </a:r>
          </a:p>
          <a:p>
            <a:pPr marL="144000" indent="-144000">
              <a:spcAft>
                <a:spcPts val="0"/>
              </a:spcAft>
              <a:buClrTx/>
              <a:buFont typeface="Arial" panose="020B0604020202020204" pitchFamily="34" charset="0"/>
              <a:buChar char="•"/>
            </a:pPr>
            <a:r>
              <a:rPr lang="fr-FR" sz="1400" b="0" dirty="0">
                <a:solidFill>
                  <a:srgbClr val="565656"/>
                </a:solidFill>
              </a:rPr>
              <a:t>Évaluation des menaces et vulnérabilités </a:t>
            </a:r>
          </a:p>
          <a:p>
            <a:pPr marL="144000" indent="-144000">
              <a:spcAft>
                <a:spcPts val="0"/>
              </a:spcAft>
              <a:buClrTx/>
              <a:buFont typeface="Arial" panose="020B0604020202020204" pitchFamily="34" charset="0"/>
              <a:buChar char="•"/>
            </a:pPr>
            <a:r>
              <a:rPr lang="fr-FR" sz="1400" b="0" dirty="0">
                <a:solidFill>
                  <a:srgbClr val="565656"/>
                </a:solidFill>
              </a:rPr>
              <a:t>Analyse de l'impact potentiel des incidents.</a:t>
            </a:r>
          </a:p>
          <a:p>
            <a:pPr marL="288000" indent="-288000">
              <a:spcBef>
                <a:spcPts val="1200"/>
              </a:spcBef>
              <a:spcAft>
                <a:spcPts val="0"/>
              </a:spcAft>
              <a:buFont typeface="+mj-lt"/>
              <a:buAutoNum type="arabicPeriod" startAt="3"/>
            </a:pPr>
            <a:r>
              <a:rPr lang="fr-FR" dirty="0"/>
              <a:t>Méthodologies de gestion des risques</a:t>
            </a:r>
          </a:p>
          <a:p>
            <a:pPr marL="144000" indent="-144000">
              <a:spcAft>
                <a:spcPts val="0"/>
              </a:spcAft>
              <a:buClrTx/>
              <a:buFont typeface="Arial" panose="020B0604020202020204" pitchFamily="34" charset="0"/>
              <a:buChar char="•"/>
            </a:pPr>
            <a:r>
              <a:rPr lang="fr-FR" sz="1400" b="0" dirty="0">
                <a:solidFill>
                  <a:srgbClr val="565656"/>
                </a:solidFill>
              </a:rPr>
              <a:t>Présentation des différentes approches de gestion des risques en cybersécurité</a:t>
            </a:r>
          </a:p>
          <a:p>
            <a:pPr marL="144000" indent="-144000">
              <a:spcAft>
                <a:spcPts val="0"/>
              </a:spcAft>
              <a:buClrTx/>
              <a:buFont typeface="Arial" panose="020B0604020202020204" pitchFamily="34" charset="0"/>
              <a:buChar char="•"/>
            </a:pPr>
            <a:r>
              <a:rPr lang="fr-FR" sz="1400" b="0" dirty="0">
                <a:solidFill>
                  <a:srgbClr val="565656"/>
                </a:solidFill>
              </a:rPr>
              <a:t>Les étapes de la gestion des risques </a:t>
            </a:r>
          </a:p>
          <a:p>
            <a:pPr marL="144000" indent="-144000">
              <a:spcAft>
                <a:spcPts val="0"/>
              </a:spcAft>
              <a:buClrTx/>
              <a:buFont typeface="Arial" panose="020B0604020202020204" pitchFamily="34" charset="0"/>
              <a:buChar char="•"/>
            </a:pPr>
            <a:r>
              <a:rPr lang="fr-FR" sz="1400" b="0" dirty="0">
                <a:solidFill>
                  <a:srgbClr val="565656"/>
                </a:solidFill>
              </a:rPr>
              <a:t>Les mesures appropriées pour atténuer les risques identifiés.</a:t>
            </a:r>
          </a:p>
        </p:txBody>
      </p:sp>
    </p:spTree>
    <p:extLst>
      <p:ext uri="{BB962C8B-B14F-4D97-AF65-F5344CB8AC3E}">
        <p14:creationId xmlns:p14="http://schemas.microsoft.com/office/powerpoint/2010/main" val="2139572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Méthodologies</a:t>
            </a:r>
            <a:r>
              <a:rPr lang="en-US" dirty="0"/>
              <a:t> de gestion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Dans le domaine de la cybersécurité, la gestion des risques joue un rôle essentiel pour assurer la protection des systèmes d'information contre les menaces et les attaques. La gestion efficace des risques permet aux organisations de prendre des décisions éclairées pour allouer leurs ressources, mettre en place des contrôles de sécurité appropriés et réduire les impacts négatifs des incidents de sécurité.</a:t>
            </a:r>
          </a:p>
          <a:p>
            <a:r>
              <a:rPr lang="fr-FR" dirty="0"/>
              <a:t>Cependant, la gestion des risques en cybersécurité peut être complexe en raison de la nature évolutive et sophistiquée des menaces numériques. C'est pourquoi il existe différentes approches et </a:t>
            </a:r>
            <a:r>
              <a:rPr lang="fr-FR" dirty="0" err="1"/>
              <a:t>frameworks</a:t>
            </a:r>
            <a:r>
              <a:rPr lang="fr-FR" dirty="0"/>
              <a:t> qui ont été développés pour aider les organisations à évaluer, traiter et gérer les risques de manière systématique et efficace.</a:t>
            </a:r>
          </a:p>
          <a:p>
            <a:r>
              <a:rPr lang="fr-FR" dirty="0"/>
              <a:t>Dans ce chapitre, nous allons explorer quelques-unes des approches les plus couramment utilisées dans la gestion des risques en cybersécurité. Nous allons examiner en détail des </a:t>
            </a:r>
            <a:r>
              <a:rPr lang="fr-FR" dirty="0" err="1"/>
              <a:t>frameworks</a:t>
            </a:r>
            <a:r>
              <a:rPr lang="fr-FR" dirty="0"/>
              <a:t> tels que l'ISO 27005, le NIST SP 800-30 et OCTAVE, qui offrent des méthodologies éprouvées pour évaluer et traiter les risques de sécurité.</a:t>
            </a:r>
          </a:p>
          <a:p>
            <a:pPr marL="171450" indent="-171450">
              <a:buFont typeface="Arial" panose="020B0604020202020204" pitchFamily="34" charset="0"/>
              <a:buChar char="•"/>
            </a:pPr>
            <a:r>
              <a:rPr lang="fr-FR" dirty="0"/>
              <a:t>L'ISO 27005, par exemple, est un standard international largement reconnu qui fournit des lignes directrices détaillées pour la gestion des risques en cybersécurité. Il met l'accent sur l'identification des actifs, l'évaluation des menaces et des vulnérabilités, l'analyse des risques et la mise en place de mesures de traitement des risques. L'ISO 27005 permet aux organisations de suivre une approche cohérente et structurée dans leur gestion des risques.</a:t>
            </a:r>
          </a:p>
          <a:p>
            <a:pPr marL="171450" indent="-171450">
              <a:buFont typeface="Arial" panose="020B0604020202020204" pitchFamily="34" charset="0"/>
              <a:buChar char="•"/>
            </a:pPr>
            <a:r>
              <a:rPr lang="fr-FR" dirty="0"/>
              <a:t>Le NIST SP 800-30, quant à lui, est un guide publié par l'Institut National des Standards et de la Technologie (NIST) aux États-Unis. Il fournit une méthodologie détaillée pour évaluer les risques liés à la sécurité de l'information. Cette approche propose des étapes clés telles que l'identification des actifs, l'évaluation des menaces et des vulnérabilités, l'estimation des risques, la sélection et l'application des contrôles de sécurité, ainsi que la surveillance continue des risques.</a:t>
            </a:r>
          </a:p>
          <a:p>
            <a:pPr marL="171450" indent="-171450">
              <a:buFont typeface="Arial" panose="020B0604020202020204" pitchFamily="34" charset="0"/>
              <a:buChar char="•"/>
            </a:pPr>
            <a:r>
              <a:rPr lang="fr-FR" dirty="0"/>
              <a:t>Enfin, OCTAVE (</a:t>
            </a:r>
            <a:r>
              <a:rPr lang="fr-FR" dirty="0" err="1"/>
              <a:t>Operationally</a:t>
            </a:r>
            <a:r>
              <a:rPr lang="fr-FR" dirty="0"/>
              <a:t> Critical </a:t>
            </a:r>
            <a:r>
              <a:rPr lang="fr-FR" dirty="0" err="1"/>
              <a:t>Threat</a:t>
            </a:r>
            <a:r>
              <a:rPr lang="fr-FR" dirty="0"/>
              <a:t>, Asset, and </a:t>
            </a:r>
            <a:r>
              <a:rPr lang="fr-FR" dirty="0" err="1"/>
              <a:t>Vulnerability</a:t>
            </a:r>
            <a:r>
              <a:rPr lang="fr-FR" dirty="0"/>
              <a:t> Evaluation) est une méthodologie développée par le CERT Coordination Center (CERT/CC) de l'Université Carnegie Mellon. Elle se concentre sur la collaboration entre les parties prenantes de l'organisation pour comprendre les objectifs métier, les actifs critiques, les menaces potentielles et les vulnérabilités. L'approche OCTAVE prend en compte les aspects opérationnels, organisationnels et technologiques dans la gestion des risques.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Présentation des différentes approches de gestion des risques</a:t>
            </a:r>
          </a:p>
        </p:txBody>
      </p:sp>
    </p:spTree>
    <p:extLst>
      <p:ext uri="{BB962C8B-B14F-4D97-AF65-F5344CB8AC3E}">
        <p14:creationId xmlns:p14="http://schemas.microsoft.com/office/powerpoint/2010/main" val="2583625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Méthodologies</a:t>
            </a:r>
            <a:r>
              <a:rPr lang="en-US" dirty="0"/>
              <a:t> de gestion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marL="171450" indent="-171450">
              <a:buFont typeface="Arial" panose="020B0604020202020204" pitchFamily="34" charset="0"/>
              <a:buChar char="•"/>
            </a:pPr>
            <a:r>
              <a:rPr lang="fr-FR" dirty="0"/>
              <a:t>Au cours de ce chapitre, nous allons examiner les principes, les processus et les meilleures pratiques de ces différentes approches. Nous explorerons leurs différences, leurs points forts et leurs domaines d'application afin de vous aider à choisir l'approche la mieux adaptée à votre organisation.</a:t>
            </a:r>
          </a:p>
          <a:p>
            <a:endParaRPr lang="fr-FR" dirty="0"/>
          </a:p>
          <a:p>
            <a:r>
              <a:rPr lang="fr-FR" dirty="0"/>
              <a:t>En résumé, ce chapitre présente différentes approches de gestion des risques en cybersécurité, telles que l'ISO 27005, le NIST SP 800-30 et OCTAVE. Ces </a:t>
            </a:r>
            <a:r>
              <a:rPr lang="fr-FR" dirty="0" err="1"/>
              <a:t>frameworks</a:t>
            </a:r>
            <a:r>
              <a:rPr lang="fr-FR" dirty="0"/>
              <a:t> offrent des méthodologies structurées pour évaluer et traiter les risques de sécurité. En comprenant ces approches, vous serez mieux équipé pour gérer efficacement les risques et protéger vos systèmes d'information contre les menaces numériques.</a:t>
            </a:r>
          </a:p>
          <a:p>
            <a:pPr marL="171450" indent="-171450">
              <a:buFont typeface="Arial" panose="020B0604020202020204" pitchFamily="34" charset="0"/>
              <a:buChar char="•"/>
            </a:pPr>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Présentation des différentes approches de gestion des risques</a:t>
            </a:r>
          </a:p>
        </p:txBody>
      </p:sp>
    </p:spTree>
    <p:extLst>
      <p:ext uri="{BB962C8B-B14F-4D97-AF65-F5344CB8AC3E}">
        <p14:creationId xmlns:p14="http://schemas.microsoft.com/office/powerpoint/2010/main" val="1890289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Méthodologies</a:t>
            </a:r>
            <a:r>
              <a:rPr lang="en-US" dirty="0"/>
              <a:t> de gestion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La gestion des risques est un processus essentiel pour assurer la sécurité des systèmes d'information d'une organisation. Elle vise à identifier, évaluer, traiter et suivre les risques potentiels qui pourraient compromettre la confidentialité, l'intégrité et la disponibilité des actifs critiques. En comprenant les différentes étapes de la gestion des risques, vous serez en mesure de prendre des décisions éclairées pour protéger votre organisation contre les menaces numériques.</a:t>
            </a:r>
          </a:p>
          <a:p>
            <a:pPr marL="171450" indent="-171450">
              <a:buFont typeface="Arial" panose="020B0604020202020204" pitchFamily="34" charset="0"/>
              <a:buChar char="•"/>
            </a:pPr>
            <a:r>
              <a:rPr lang="fr-FR" b="1" dirty="0"/>
              <a:t>Identification des risques </a:t>
            </a:r>
            <a:r>
              <a:rPr lang="fr-FR" dirty="0"/>
              <a:t>: La première étape de la gestion des risques consiste à identifier les risques potentiels auxquels une organisation est confrontée. Cela implique d'identifier les actifs critiques (tels que les systèmes, les données et les processus essentiels), d'identifier les menaces potentielles (telles que les attaques informatiques, les catastrophes naturelles, etc.) et de comprendre les vulnérabilités existantes dans le système.</a:t>
            </a:r>
          </a:p>
          <a:p>
            <a:pPr marL="171450" indent="-171450">
              <a:buFont typeface="Arial" panose="020B0604020202020204" pitchFamily="34" charset="0"/>
              <a:buChar char="•"/>
            </a:pPr>
            <a:r>
              <a:rPr lang="fr-FR" b="1" dirty="0"/>
              <a:t>Évaluation des risques </a:t>
            </a:r>
            <a:r>
              <a:rPr lang="fr-FR" dirty="0"/>
              <a:t>: Une fois les risques identifiés, il est important de les évaluer afin de comprendre leur impact potentiel et leur probabilité de se produire. Cette évaluation des risques permet de classer les risques en fonction de leur gravité, de leur probabilité et de leur urgence, ce qui aide à hiérarchiser les mesures de gestion des risques.</a:t>
            </a:r>
          </a:p>
          <a:p>
            <a:pPr marL="171450" indent="-171450" algn="l">
              <a:buFont typeface="Arial" panose="020B0604020202020204" pitchFamily="34" charset="0"/>
              <a:buChar char="•"/>
            </a:pPr>
            <a:r>
              <a:rPr lang="fr-FR" b="1" dirty="0"/>
              <a:t>Traitement des risques : </a:t>
            </a:r>
            <a:r>
              <a:rPr lang="fr-FR" dirty="0"/>
              <a:t>Après avoir évalué les risques, il est temps de prendre des mesures pour traiter ces risques. Le traitement des risques vise à réduire l'impact potentiel des risques identifiés et à minimiser leur probabilité de se produire. Il existe différentes stratégies de traitement des risques, telles que l'acceptation des risques, la réduction des risques, le transfert des risques ou l'évitement des risques. Ces stratégies peuvent impliquer la mise en place de mesures de sécurité, la formation des employés, l'adoption de politiques et de procédures, etc.</a:t>
            </a:r>
          </a:p>
          <a:p>
            <a:pPr marL="171450" indent="-171450" algn="l">
              <a:buFont typeface="Arial" panose="020B0604020202020204" pitchFamily="34" charset="0"/>
              <a:buChar char="•"/>
            </a:pPr>
            <a:r>
              <a:rPr lang="fr-FR" b="1" dirty="0"/>
              <a:t>Suivi des risques </a:t>
            </a:r>
            <a:r>
              <a:rPr lang="fr-FR" dirty="0"/>
              <a:t>: Une fois les mesures de traitement des risques mises en place, il est important de surveiller et de suivre régulièrement les risques pour s'assurer de leur efficacité. Cela implique de mettre en place des mécanismes de surveillance, d'effectuer des évaluations périodiques, de maintenir une veille technologique pour identifier de nouvelles menaces et vulnérabilités, et d'ajuster les mesures de gestion des risques en conséquence. Le suivi des risques est un processus continu qui vise à maintenir une posture de sécurité optimale au fil du temps.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a:t>Les étapes de la gestion des </a:t>
            </a:r>
            <a:r>
              <a:rPr lang="en-US" dirty="0" err="1"/>
              <a:t>risques</a:t>
            </a:r>
            <a:endParaRPr lang="fr-FR" dirty="0"/>
          </a:p>
        </p:txBody>
      </p:sp>
    </p:spTree>
    <p:extLst>
      <p:ext uri="{BB962C8B-B14F-4D97-AF65-F5344CB8AC3E}">
        <p14:creationId xmlns:p14="http://schemas.microsoft.com/office/powerpoint/2010/main" val="3036149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Méthodologies</a:t>
            </a:r>
            <a:r>
              <a:rPr lang="en-US" dirty="0"/>
              <a:t> de gestion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dirty="0"/>
              <a:t>Il est essentiel de noter que la gestion des risques est un processus itératif et continu. Les risques évoluent avec le temps, de nouvelles menaces apparaissent et les environnements technologiques changent. Par conséquent, il est important de réévaluer régulièrement les risques, de mettre à jour les mesures de gestion des risques et d'adapter les stratégies en fonction de l'évolution du paysage de la cybersécurité.</a:t>
            </a:r>
          </a:p>
          <a:p>
            <a:pPr algn="l"/>
            <a:r>
              <a:rPr lang="fr-FR" dirty="0"/>
              <a:t>En résumé, la gestion des risques comprend les étapes d'identification des risques, d'évaluation des risques, de traitement des risques et de suivi des risques. Ces étapes permettent d'identifier, d'évaluer, de réduire et de surveiller les risques liés à la sécurité des systèmes d'information. En suivant ces étapes, les organisations peuvent mieux gérer les risques et protéger leurs actifs critiques.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a:t>Les étapes de la gestion des </a:t>
            </a:r>
            <a:r>
              <a:rPr lang="en-US" dirty="0" err="1"/>
              <a:t>risques</a:t>
            </a:r>
            <a:endParaRPr lang="fr-FR" dirty="0"/>
          </a:p>
        </p:txBody>
      </p:sp>
    </p:spTree>
    <p:extLst>
      <p:ext uri="{BB962C8B-B14F-4D97-AF65-F5344CB8AC3E}">
        <p14:creationId xmlns:p14="http://schemas.microsoft.com/office/powerpoint/2010/main" val="49876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Méthodologies</a:t>
            </a:r>
            <a:r>
              <a:rPr lang="en-US" dirty="0"/>
              <a:t> de gestion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dirty="0"/>
              <a:t>Lorsqu'il s'agit de gérer les risques en cybersécurité, il est crucial de sélectionner et de mettre en œuvre les bonnes mesures de sécurité pour atténuer les risques identifiés. Ces mesures de sécurité sont conçues pour prévenir, détecter et contrer les menaces potentielles, ainsi que pour minimiser l'impact des incidents de sécurité. Voici les étapes clés de la sélection des mesures de sécurité appropriées :</a:t>
            </a:r>
          </a:p>
          <a:p>
            <a:pPr marL="171450" indent="-171450" algn="l">
              <a:buFont typeface="Arial" panose="020B0604020202020204" pitchFamily="34" charset="0"/>
              <a:buChar char="•"/>
            </a:pPr>
            <a:r>
              <a:rPr lang="fr-FR" dirty="0"/>
              <a:t>Analyse des risques : Avant de choisir les mesures de sécurité, il est important de comprendre en détail les risques identifiés lors de l'évaluation des risques. Cela inclut de prendre en compte l'impact potentiel des risques sur les actifs critiques, ainsi que la probabilité de leur survenue. L'analyse des risques permet de hiérarchiser les risques en fonction de leur gravité, ce qui oriente la sélection des mesures de sécurité.</a:t>
            </a:r>
          </a:p>
          <a:p>
            <a:pPr marL="171450" indent="-171450" algn="l">
              <a:buFont typeface="Arial" panose="020B0604020202020204" pitchFamily="34" charset="0"/>
              <a:buChar char="•"/>
            </a:pPr>
            <a:r>
              <a:rPr lang="fr-FR" dirty="0"/>
              <a:t>Identification des exigences de sécurité : Une fois les risques analysés, il est essentiel d'identifier les exigences de sécurité spécifiques de l'organisation. Cela implique de déterminer les objectifs de sécurité, les contraintes réglementaires, les politiques internes et les normes de l'industrie auxquelles l'organisation doit se conformer. Ces exigences serviront de base pour choisir les mesures de sécurité appropriées.</a:t>
            </a:r>
          </a:p>
          <a:p>
            <a:pPr marL="171450" indent="-171450" algn="l">
              <a:buFont typeface="Arial" panose="020B0604020202020204" pitchFamily="34" charset="0"/>
              <a:buChar char="•"/>
            </a:pPr>
            <a:r>
              <a:rPr lang="fr-FR" dirty="0"/>
              <a:t>Évaluation des options de sécurité : À cette étape, il est temps d'évaluer différentes options de sécurité disponibles pour atténuer les risques identifiés. Il existe une large gamme de mesures de sécurité, telles que le chiffrement des données, les pare-feu, les systèmes de détection d'intrusion, les politiques de sécurité, la formation des employés, les sauvegardes régulières, etc. Chaque option doit être évaluée en fonction de son efficacité, de sa faisabilité, de son coût et de sa compatibilité avec les exigences de sécurité.</a:t>
            </a:r>
          </a:p>
          <a:p>
            <a:pPr marL="171450" indent="-171450" algn="l">
              <a:buFont typeface="Arial" panose="020B0604020202020204" pitchFamily="34" charset="0"/>
              <a:buChar char="•"/>
            </a:pPr>
            <a:r>
              <a:rPr lang="fr-FR" dirty="0"/>
              <a:t>Priorisation des mesures de sécurité : Une fois les options de sécurité évaluées, il est nécessaire de les prioriser en fonction de leur pertinence et de leur impact attendu sur la réduction des risques. Certaines mesures peuvent avoir un impact significatif sur plusieurs risques, tandis que d'autres peuvent être spécifiques à un risque particulier. Il est important de considérer les ressources disponibles, les contraintes budgétaires et les délais pour décider des mesures de sécurité à mettre en œuvre en priorité.</a:t>
            </a:r>
          </a:p>
          <a:p>
            <a:pPr marL="171450" indent="-171450" algn="l">
              <a:buFont typeface="Arial" panose="020B0604020202020204" pitchFamily="34" charset="0"/>
              <a:buChar char="•"/>
            </a:pPr>
            <a:r>
              <a:rPr lang="fr-FR" dirty="0"/>
              <a:t>Mise en œuvre des mesures de sécurité : Une fois les mesures de sécurité sélectionnées, il est temps de les mettre en œuvre dans l'environnement informatique de l'organisation</a:t>
            </a:r>
          </a:p>
          <a:p>
            <a:pPr algn="l"/>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Les mesures appropriées pour atténuer les risques identifiés</a:t>
            </a:r>
          </a:p>
        </p:txBody>
      </p:sp>
    </p:spTree>
    <p:extLst>
      <p:ext uri="{BB962C8B-B14F-4D97-AF65-F5344CB8AC3E}">
        <p14:creationId xmlns:p14="http://schemas.microsoft.com/office/powerpoint/2010/main" val="1729692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DA61319-64F0-42CE-860D-BB003F5C6432}"/>
              </a:ext>
            </a:extLst>
          </p:cNvPr>
          <p:cNvSpPr>
            <a:spLocks noGrp="1"/>
          </p:cNvSpPr>
          <p:nvPr>
            <p:ph type="body" sz="quarter" idx="14"/>
          </p:nvPr>
        </p:nvSpPr>
        <p:spPr/>
        <p:txBody>
          <a:bodyPr/>
          <a:lstStyle/>
          <a:p>
            <a:r>
              <a:rPr lang="fr-FR" dirty="0"/>
              <a:t>Dans ce chapitre, vous explorerez les techniques d'identification des risques spécifiques à la cybersécurité, telles que l'analyse des menaces et des vulnérabilités. Vous découvrirez comment utiliser des modèles de menace pour identifier les scénarios d'attaque potentiels. De plus, vous apprendrez à analyser ces scénarios d'attaque afin d'évaluer les risques qui leur sont associés.</a:t>
            </a:r>
          </a:p>
        </p:txBody>
      </p:sp>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a:lstStyle/>
          <a:p>
            <a:r>
              <a:rPr lang="fr-FR" dirty="0"/>
              <a:t>3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a:lstStyle/>
          <a:p>
            <a:r>
              <a:rPr lang="fr-FR" dirty="0"/>
              <a:t>CHAPITRE 4</a:t>
            </a: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a:lstStyle/>
          <a:p>
            <a:r>
              <a:rPr lang="en-US" dirty="0"/>
              <a:t>Identification des </a:t>
            </a:r>
            <a:r>
              <a:rPr lang="en-US" dirty="0" err="1"/>
              <a:t>risques</a:t>
            </a:r>
            <a:endParaRPr lang="fr-FR" dirty="0"/>
          </a:p>
        </p:txBody>
      </p:sp>
    </p:spTree>
    <p:extLst>
      <p:ext uri="{BB962C8B-B14F-4D97-AF65-F5344CB8AC3E}">
        <p14:creationId xmlns:p14="http://schemas.microsoft.com/office/powerpoint/2010/main" val="430836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a:t>Identification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dirty="0"/>
              <a:t>Dans le domaine de la cybersécurité, l'identification des risques est une étape clé pour protéger les systèmes d'information contre les menaces numériques. Les techniques d'identification des risques se concentrent sur l'identification des menaces potentielles et des vulnérabilités qui pourraient être exploitées par les attaquants. Voici quelques techniques couramment utilisées :</a:t>
            </a:r>
          </a:p>
          <a:p>
            <a:pPr marL="171450" indent="-171450" algn="l">
              <a:buFont typeface="Arial" panose="020B0604020202020204" pitchFamily="34" charset="0"/>
              <a:buChar char="•"/>
            </a:pPr>
            <a:r>
              <a:rPr lang="fr-FR" dirty="0"/>
              <a:t>Analyse des menaces : L'analyse des menaces consiste à identifier les différentes menaces potentielles auxquelles une organisation peut être confrontée. Cela inclut l'identification des attaques informatiques courantes telles que les virus, les logiciels malveillants, les attaques par déni de service (DDoS), le phishing, les attaques de force brute, etc. L'analyse des menaces peut être basée sur des recherches et des rapports de sécurité, des données historiques sur les attaques, ainsi que sur une compréhension des pratiques de l'industrie.</a:t>
            </a:r>
          </a:p>
          <a:p>
            <a:pPr marL="171450" indent="-171450" algn="l">
              <a:buFont typeface="Arial" panose="020B0604020202020204" pitchFamily="34" charset="0"/>
              <a:buChar char="•"/>
            </a:pPr>
            <a:r>
              <a:rPr lang="fr-FR" dirty="0"/>
              <a:t>Analyse des vulnérabilités : L'analyse des vulnérabilités vise à identifier les faiblesses ou les points d'entrée potentiels dans les systèmes d'information. Cela peut inclure des vulnérabilités connues dans les logiciels, les systèmes d'exploitation, les protocoles de communication, ainsi que des erreurs de configuration ou des pratiques de sécurité inadéquates. L'analyse des vulnérabilités peut être réalisée à l'aide de scanners de vulnérabilités automatisés, d'outils d'analyse de code source, de tests d'intrusion ou d'audits de sécurité.</a:t>
            </a:r>
          </a:p>
          <a:p>
            <a:pPr marL="171450" indent="-171450" algn="l">
              <a:buFont typeface="Arial" panose="020B0604020202020204" pitchFamily="34" charset="0"/>
              <a:buChar char="•"/>
            </a:pPr>
            <a:r>
              <a:rPr lang="fr-FR" dirty="0"/>
              <a:t>Évaluation des risques : Une fois que les menaces et les vulnérabilités sont identifiées, il est important d'évaluer les risques associés. Cela implique de déterminer l'impact potentiel des menaces sur les actifs critiques de l'organisation, ainsi que la probabilité de leur exploitation. L'évaluation des risques peut être réalisée en attribuant des niveaux de gravité aux menaces et en évaluant la probabilité de leur occurrence. Cela permet de hiérarchiser les risques en fonction de leur criticité et de prendre des décisions éclairées pour les traiter.</a:t>
            </a:r>
          </a:p>
          <a:p>
            <a:pPr marL="171450" indent="-171450" algn="l">
              <a:buFont typeface="Arial" panose="020B0604020202020204" pitchFamily="34" charset="0"/>
              <a:buChar char="•"/>
            </a:pPr>
            <a:r>
              <a:rPr lang="fr-FR" dirty="0"/>
              <a:t>Méthodes d'exploitation : Pour une analyse plus approfondie des menaces et des vulnérabilités, il est parfois nécessaire de comprendre comment les attaquants pourraient exploiter ces faiblesses. Cela peut impliquer l'étude de techniques d'attaque spécifiques, l'analyse des modes opératoires des attaquants ou même la réalisation de tests d'intrusion contrôlés pour identifier les points faibles. Comprendre les méthodes d'exploitation potentielles permet d'anticiper les attaques et de prendre des mesures de sécurité appropriées pour les contrer.</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a:t>Techniques </a:t>
            </a:r>
            <a:r>
              <a:rPr lang="en-US" dirty="0" err="1"/>
              <a:t>d'identification</a:t>
            </a:r>
            <a:r>
              <a:rPr lang="en-US" dirty="0"/>
              <a:t> des </a:t>
            </a:r>
            <a:r>
              <a:rPr lang="en-US" dirty="0" err="1"/>
              <a:t>risques</a:t>
            </a:r>
            <a:endParaRPr lang="fr-FR" dirty="0"/>
          </a:p>
        </p:txBody>
      </p:sp>
    </p:spTree>
    <p:extLst>
      <p:ext uri="{BB962C8B-B14F-4D97-AF65-F5344CB8AC3E}">
        <p14:creationId xmlns:p14="http://schemas.microsoft.com/office/powerpoint/2010/main" val="1615246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a:t>Identification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dirty="0"/>
              <a:t>L'utilisation des modèles de menace est une approche essentielle dans la cybersécurité pour identifier les scénarios d'attaque potentiels auxquels une organisation peut être confrontée. Ces modèles de menace permettent d'anticiper les actions des attaquants en se mettant à leur place, et de comprendre les différentes techniques et méthodes qu'ils pourraient utiliser pour compromettre la sécurité des systèmes d'information.</a:t>
            </a:r>
          </a:p>
          <a:p>
            <a:pPr algn="l"/>
            <a:r>
              <a:rPr lang="fr-FR" dirty="0"/>
              <a:t>Voici les étapes clés de l'utilisation des modèles de menace pour identifier les scénarios d'attaque potentiels :</a:t>
            </a:r>
          </a:p>
          <a:p>
            <a:pPr marL="171450" indent="-171450" algn="l">
              <a:buFont typeface="Arial" panose="020B0604020202020204" pitchFamily="34" charset="0"/>
              <a:buChar char="•"/>
            </a:pPr>
            <a:r>
              <a:rPr lang="fr-FR" dirty="0"/>
              <a:t>Compréhension des actifs critiques : Avant de commencer à utiliser les modèles de menace, il est important d'avoir une compréhension claire des actifs critiques de votre organisation, tels que les données sensibles, les systèmes clés et les processus opérationnels. Cela permet de déterminer quels sont les éléments les plus importants à protéger et à prendre en compte lors de l'identification des scénarios d'attaque potentiels.</a:t>
            </a:r>
          </a:p>
          <a:p>
            <a:pPr marL="171450" indent="-171450" algn="l">
              <a:buFont typeface="Arial" panose="020B0604020202020204" pitchFamily="34" charset="0"/>
              <a:buChar char="•"/>
            </a:pPr>
            <a:r>
              <a:rPr lang="fr-FR" dirty="0"/>
              <a:t>Identification des acteurs malveillants : Dans cette étape, vous devez identifier les différentes catégories d'acteurs malveillants qui pourraient cibler votre organisation. Cela peut inclure des hackers, des employés mécontents, des concurrents, des groupes de cybercriminalité organisée, etc. Chaque catégorie d'acteurs malveillants peut avoir des motivations et des capacités différentes, ce qui doit être pris en compte lors de l'élaboration des modèles de menace.</a:t>
            </a:r>
          </a:p>
          <a:p>
            <a:pPr marL="171450" indent="-171450" algn="l">
              <a:buFont typeface="Arial" panose="020B0604020202020204" pitchFamily="34" charset="0"/>
              <a:buChar char="•"/>
            </a:pPr>
            <a:r>
              <a:rPr lang="fr-FR" dirty="0"/>
              <a:t>Création de scénarios d'attaque potentiels : Une fois que vous avez identifié les acteurs malveillants potentiels, vous pouvez commencer à créer des scénarios d'attaque en vous mettant à leur place. Ces scénarios décrivent comment un acteur malveillant pourrait exploiter les vulnérabilités de votre système pour atteindre ses objectifs. Par exemple, un scénario d'attaque pourrait être un hacker exploitant une vulnérabilité logicielle pour accéder à des données sensibles ou un employé malveillant utilisant ses privilèges d'accès pour voler des informations confidentielles.</a:t>
            </a:r>
          </a:p>
          <a:p>
            <a:pPr marL="171450" indent="-171450" algn="l">
              <a:buFont typeface="Arial" panose="020B0604020202020204" pitchFamily="34" charset="0"/>
              <a:buChar char="•"/>
            </a:pPr>
            <a:r>
              <a:rPr lang="fr-FR" dirty="0"/>
              <a:t>Analyse des scénarios d'attaque : Une fois que vous avez créé des scénarios d'attaque potentiels, vous devez les analyser en termes de leur probabilité et de leur impact. Cela implique d'évaluer la facilité d'exécution du scénario, la probabilité que l'attaquant réussisse à atteindre son objectif et les conséquences potentielles pour votre organisation. L'analyse des scénarios d'attaque permet de prioriser les mesures de sécurité en se concentrant sur les scénarios les plus critiques et les plus probables.</a:t>
            </a:r>
          </a:p>
          <a:p>
            <a:pPr marL="171450" indent="-171450" algn="l">
              <a:buFont typeface="Arial" panose="020B0604020202020204" pitchFamily="34" charset="0"/>
              <a:buChar char="•"/>
            </a:pPr>
            <a:r>
              <a:rPr lang="fr-FR" dirty="0"/>
              <a:t>Mise en place de contre-mesures appropriées : Une fois que vous avez identifié les scénarios d'attaque potentiels et analysé leur probabilité et leur impact, vous pouvez déterminer les contre-mesures appropriées pour atténuer les risques. Cela peut inclure la mise en place de contrôles de sécurité tels que l'installation de log</a:t>
            </a:r>
          </a:p>
          <a:p>
            <a:pPr algn="l"/>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Utilisation des modèles de menace pour identifier les scénarios d'attaque potentiels.</a:t>
            </a:r>
          </a:p>
        </p:txBody>
      </p:sp>
    </p:spTree>
    <p:extLst>
      <p:ext uri="{BB962C8B-B14F-4D97-AF65-F5344CB8AC3E}">
        <p14:creationId xmlns:p14="http://schemas.microsoft.com/office/powerpoint/2010/main" val="2002259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a:t>Identification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dirty="0"/>
              <a:t>L'analyse des scénarios d'attaque est une étape importante dans la gestion des risques en cybersécurité. Elle consiste à évaluer les risques potentiels associés à chaque scénario d'attaque identifié. Voici les étapes clés de l'analyse des scénarios d'attaque :</a:t>
            </a:r>
          </a:p>
          <a:p>
            <a:pPr algn="l"/>
            <a:endParaRPr lang="fr-FR" dirty="0"/>
          </a:p>
          <a:p>
            <a:pPr marL="171450" indent="-171450" algn="l">
              <a:buFont typeface="Arial" panose="020B0604020202020204" pitchFamily="34" charset="0"/>
              <a:buChar char="•"/>
            </a:pPr>
            <a:r>
              <a:rPr lang="fr-FR" dirty="0"/>
              <a:t>Compréhension des scénarios d'attaque : Tout d'abord, il est important de comprendre les différents scénarios d'attaque qui ont été identifiés. Ces scénarios décrivent comment un attaquant potentiel pourrait exploiter les vulnérabilités de votre système pour atteindre son objectif. Par exemple, un scénario d'attaque pourrait être un pirate informatique qui utilise une technique de phishing pour voler des informations d'identification d'un employé et accéder à des données sensibles.</a:t>
            </a:r>
          </a:p>
          <a:p>
            <a:pPr marL="171450" indent="-171450" algn="l">
              <a:buFont typeface="Arial" panose="020B0604020202020204" pitchFamily="34" charset="0"/>
              <a:buChar char="•"/>
            </a:pPr>
            <a:r>
              <a:rPr lang="fr-FR" dirty="0"/>
              <a:t>valuation de la probabilité : L'étape suivante consiste à évaluer la probabilité que chaque scénario d'attaque se produise. Cela peut être basé sur des facteurs tels que la sophistication de l'attaque, la présence de mesures de sécurité en place et les tendances actuelles en matière de cyberattaques. Il est important de considérer à la fois la probabilité générale d'un scénario d'attaque se produisant et la probabilité qu'il se produise avec succès.</a:t>
            </a:r>
          </a:p>
          <a:p>
            <a:pPr marL="171450" indent="-171450" algn="l">
              <a:buFont typeface="Arial" panose="020B0604020202020204" pitchFamily="34" charset="0"/>
              <a:buChar char="•"/>
            </a:pPr>
            <a:r>
              <a:rPr lang="fr-FR" dirty="0"/>
              <a:t>Évaluation de l'impact : Une fois que vous avez évalué la probabilité de chaque scénario d'attaque, vous devez évaluer l'impact potentiel sur votre organisation s'il se produit. Cela implique de considérer les conséquences financières, opérationnelles et de réputation qui pourraient résulter de chaque scénario. Par exemple, un scénario d'attaque réussi qui entraîne une violation de données pourrait avoir un impact financier important en raison des amendes légales, des coûts de récupération et de la perte de confiance des clients.</a:t>
            </a:r>
          </a:p>
          <a:p>
            <a:pPr marL="171450" indent="-171450" algn="l">
              <a:buFont typeface="Arial" panose="020B0604020202020204" pitchFamily="34" charset="0"/>
              <a:buChar char="•"/>
            </a:pPr>
            <a:r>
              <a:rPr lang="fr-FR" dirty="0"/>
              <a:t>Priorisation des risques : Une fois que vous avez évalué la probabilité et l'impact de chaque scénario d'attaque, vous pouvez les prioriser en fonction de leur niveau de risque. Cela permet de se concentrer sur les scénarios les plus critiques et de consacrer les ressources appropriées pour les atténuer. Les scénarios qui présentent à la fois une probabilité élevée et un impact important doivent être traités en priorité.</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Analyse des scénarios d'attaque pour évaluer les risques </a:t>
            </a:r>
          </a:p>
        </p:txBody>
      </p:sp>
    </p:spTree>
    <p:extLst>
      <p:ext uri="{BB962C8B-B14F-4D97-AF65-F5344CB8AC3E}">
        <p14:creationId xmlns:p14="http://schemas.microsoft.com/office/powerpoint/2010/main" val="194983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a:t>Identification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marL="171450" indent="-171450" algn="l">
              <a:buFont typeface="Arial" panose="020B0604020202020204" pitchFamily="34" charset="0"/>
              <a:buChar char="•"/>
            </a:pPr>
            <a:r>
              <a:rPr lang="fr-FR" dirty="0"/>
              <a:t>Développement de mesures de mitigation : Enfin, pour chaque scénario d'attaque priorisé, vous devez développer des mesures de mitigation appropriées pour réduire les risques. Cela peut inclure la mise en place de contrôles de sécurité supplémentaires, tels que l'amélioration de la protection des données, le renforcement des pare-feu, l'utilisation de l'authentification à plusieurs facteurs, etc. L'objectif est de réduire la probabilité d'un scénario d'attaque réussi et de minimiser l'impact potentiel s'il se produit.</a:t>
            </a:r>
          </a:p>
          <a:p>
            <a:pPr marL="171450" indent="-171450" algn="l">
              <a:buFont typeface="Arial" panose="020B0604020202020204" pitchFamily="34" charset="0"/>
              <a:buChar char="•"/>
            </a:pPr>
            <a:endParaRPr lang="fr-FR" dirty="0"/>
          </a:p>
          <a:p>
            <a:pPr marL="171450" indent="-171450" algn="l">
              <a:buFont typeface="Arial" panose="020B0604020202020204" pitchFamily="34" charset="0"/>
              <a:buChar char="•"/>
            </a:pPr>
            <a:endParaRPr lang="fr-FR" dirty="0"/>
          </a:p>
          <a:p>
            <a:pPr algn="l"/>
            <a:r>
              <a:rPr lang="fr-FR" dirty="0"/>
              <a:t>En réalisant une analyse des scénarios d'attaque, vous serez en mesure d'identifier les risques spécifiques auxquels votre organisation est confrontée et de prendre les mesures appropriées pour les atténuer. Cela contribuera à renforcer la sécurité de vos systèmes d'information et à protéger vos données sensibles contre les attaques potentielles.</a:t>
            </a:r>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err="1"/>
              <a:t>Analyse</a:t>
            </a:r>
            <a:r>
              <a:rPr lang="en-US" dirty="0"/>
              <a:t> des </a:t>
            </a:r>
            <a:r>
              <a:rPr lang="en-US" dirty="0" err="1"/>
              <a:t>scénarios</a:t>
            </a:r>
            <a:r>
              <a:rPr lang="en-US" dirty="0"/>
              <a:t> </a:t>
            </a:r>
            <a:r>
              <a:rPr lang="en-US" dirty="0" err="1"/>
              <a:t>d'attaque</a:t>
            </a:r>
            <a:endParaRPr lang="fr-FR" dirty="0"/>
          </a:p>
        </p:txBody>
      </p:sp>
    </p:spTree>
    <p:extLst>
      <p:ext uri="{BB962C8B-B14F-4D97-AF65-F5344CB8AC3E}">
        <p14:creationId xmlns:p14="http://schemas.microsoft.com/office/powerpoint/2010/main" val="38963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E62FA2-868D-48C1-BCFF-837C37AF36D1}"/>
              </a:ext>
            </a:extLst>
          </p:cNvPr>
          <p:cNvSpPr>
            <a:spLocks noGrp="1"/>
          </p:cNvSpPr>
          <p:nvPr>
            <p:ph type="body" sz="quarter" idx="10"/>
          </p:nvPr>
        </p:nvSpPr>
        <p:spPr/>
        <p:txBody>
          <a:bodyPr anchor="ctr"/>
          <a:lstStyle/>
          <a:p>
            <a:pPr marL="288000" indent="-288000">
              <a:spcBef>
                <a:spcPts val="1200"/>
              </a:spcBef>
              <a:spcAft>
                <a:spcPts val="0"/>
              </a:spcAft>
              <a:buFont typeface="+mj-lt"/>
              <a:buAutoNum type="arabicPeriod" startAt="4"/>
            </a:pPr>
            <a:r>
              <a:rPr lang="fr-FR" dirty="0"/>
              <a:t>Identification des risques </a:t>
            </a:r>
            <a:endParaRPr lang="fr-FR" dirty="0">
              <a:solidFill>
                <a:srgbClr val="565656"/>
              </a:solidFill>
            </a:endParaRPr>
          </a:p>
          <a:p>
            <a:pPr marL="144000" indent="-144000">
              <a:spcAft>
                <a:spcPts val="0"/>
              </a:spcAft>
              <a:buClrTx/>
              <a:buFont typeface="Arial" panose="020B0604020202020204" pitchFamily="34" charset="0"/>
              <a:buChar char="•"/>
            </a:pPr>
            <a:r>
              <a:rPr lang="fr-FR" sz="1400" b="0" dirty="0">
                <a:solidFill>
                  <a:srgbClr val="565656"/>
                </a:solidFill>
              </a:rPr>
              <a:t>Techniques d'identification des risques spécifiques</a:t>
            </a:r>
          </a:p>
          <a:p>
            <a:pPr marL="144000" indent="-144000">
              <a:spcAft>
                <a:spcPts val="0"/>
              </a:spcAft>
              <a:buClrTx/>
              <a:buFont typeface="Arial" panose="020B0604020202020204" pitchFamily="34" charset="0"/>
              <a:buChar char="•"/>
            </a:pPr>
            <a:r>
              <a:rPr lang="fr-FR" sz="1400" b="0" dirty="0">
                <a:solidFill>
                  <a:srgbClr val="565656"/>
                </a:solidFill>
              </a:rPr>
              <a:t>Utilisation des modèles de menace pour identifier les scénarios d'attaque potentiels.</a:t>
            </a:r>
          </a:p>
          <a:p>
            <a:pPr marL="144000" indent="-144000">
              <a:spcAft>
                <a:spcPts val="0"/>
              </a:spcAft>
              <a:buClrTx/>
              <a:buFont typeface="Arial" panose="020B0604020202020204" pitchFamily="34" charset="0"/>
              <a:buChar char="•"/>
            </a:pPr>
            <a:r>
              <a:rPr lang="fr-FR" sz="1400" b="0" dirty="0">
                <a:solidFill>
                  <a:srgbClr val="565656"/>
                </a:solidFill>
              </a:rPr>
              <a:t>Analyse des scénarios d'attaque pour évaluer les risque</a:t>
            </a:r>
          </a:p>
          <a:p>
            <a:pPr marL="288000" indent="-288000">
              <a:spcBef>
                <a:spcPts val="1200"/>
              </a:spcBef>
              <a:spcAft>
                <a:spcPts val="0"/>
              </a:spcAft>
              <a:buFont typeface="+mj-lt"/>
              <a:buAutoNum type="arabicPeriod" startAt="5"/>
            </a:pPr>
            <a:r>
              <a:rPr lang="fr-FR" dirty="0"/>
              <a:t>Évaluation des risques </a:t>
            </a:r>
          </a:p>
          <a:p>
            <a:pPr marL="144000" indent="-144000">
              <a:spcAft>
                <a:spcPts val="0"/>
              </a:spcAft>
              <a:buClrTx/>
              <a:buFont typeface="Arial" panose="020B0604020202020204" pitchFamily="34" charset="0"/>
              <a:buChar char="•"/>
            </a:pPr>
            <a:r>
              <a:rPr lang="fr-FR" sz="1400" b="0" dirty="0">
                <a:solidFill>
                  <a:srgbClr val="565656"/>
                </a:solidFill>
              </a:rPr>
              <a:t>Méthodes quantitatives et qualitatives d'évaluation des risques </a:t>
            </a:r>
          </a:p>
          <a:p>
            <a:pPr marL="144000" indent="-144000">
              <a:spcAft>
                <a:spcPts val="0"/>
              </a:spcAft>
              <a:buClrTx/>
              <a:buFont typeface="Arial" panose="020B0604020202020204" pitchFamily="34" charset="0"/>
              <a:buChar char="•"/>
            </a:pPr>
            <a:r>
              <a:rPr lang="fr-FR" sz="1400" b="0" dirty="0">
                <a:solidFill>
                  <a:srgbClr val="565656"/>
                </a:solidFill>
              </a:rPr>
              <a:t>Analyse des impacts et des probabilités pour déterminer le niveau de risque</a:t>
            </a:r>
          </a:p>
          <a:p>
            <a:pPr marL="144000" indent="-144000">
              <a:spcAft>
                <a:spcPts val="0"/>
              </a:spcAft>
              <a:buClrTx/>
              <a:buFont typeface="Arial" panose="020B0604020202020204" pitchFamily="34" charset="0"/>
              <a:buChar char="•"/>
            </a:pPr>
            <a:r>
              <a:rPr lang="fr-FR" sz="1400" b="0" dirty="0">
                <a:solidFill>
                  <a:srgbClr val="565656"/>
                </a:solidFill>
              </a:rPr>
              <a:t> Classement des risques </a:t>
            </a:r>
          </a:p>
          <a:p>
            <a:pPr marL="457200" indent="-457200">
              <a:spcBef>
                <a:spcPts val="1200"/>
              </a:spcBef>
              <a:spcAft>
                <a:spcPts val="0"/>
              </a:spcAft>
              <a:buFont typeface="+mj-lt"/>
              <a:buAutoNum type="arabicPeriod" startAt="6"/>
            </a:pPr>
            <a:r>
              <a:rPr lang="fr-FR" dirty="0"/>
              <a:t>Traitement des risques</a:t>
            </a:r>
          </a:p>
          <a:p>
            <a:pPr marL="144000" indent="-144000">
              <a:spcAft>
                <a:spcPts val="0"/>
              </a:spcAft>
              <a:buClrTx/>
              <a:buFont typeface="Arial" panose="020B0604020202020204" pitchFamily="34" charset="0"/>
              <a:buChar char="•"/>
            </a:pPr>
            <a:r>
              <a:rPr lang="fr-FR" sz="1400" b="0" dirty="0">
                <a:solidFill>
                  <a:srgbClr val="565656"/>
                </a:solidFill>
              </a:rPr>
              <a:t>Stratégies de traitement des risques </a:t>
            </a:r>
          </a:p>
          <a:p>
            <a:pPr marL="144000" indent="-144000">
              <a:spcAft>
                <a:spcPts val="0"/>
              </a:spcAft>
              <a:buClrTx/>
              <a:buFont typeface="Arial" panose="020B0604020202020204" pitchFamily="34" charset="0"/>
              <a:buChar char="•"/>
            </a:pPr>
            <a:r>
              <a:rPr lang="fr-FR" sz="1400" b="0" dirty="0">
                <a:solidFill>
                  <a:srgbClr val="565656"/>
                </a:solidFill>
              </a:rPr>
              <a:t>Mise en œuvre des mesures de sécurité appropriées pour réduire les risques </a:t>
            </a:r>
          </a:p>
          <a:p>
            <a:pPr marL="144000" indent="-144000">
              <a:spcAft>
                <a:spcPts val="0"/>
              </a:spcAft>
              <a:buClrTx/>
              <a:buFont typeface="Arial" panose="020B0604020202020204" pitchFamily="34" charset="0"/>
              <a:buChar char="•"/>
            </a:pPr>
            <a:r>
              <a:rPr lang="fr-FR" sz="1400" b="0" dirty="0">
                <a:solidFill>
                  <a:srgbClr val="565656"/>
                </a:solidFill>
              </a:rPr>
              <a:t>Intégration de la gestion des risques dans les processus organisationnels .</a:t>
            </a:r>
          </a:p>
        </p:txBody>
      </p:sp>
    </p:spTree>
    <p:extLst>
      <p:ext uri="{BB962C8B-B14F-4D97-AF65-F5344CB8AC3E}">
        <p14:creationId xmlns:p14="http://schemas.microsoft.com/office/powerpoint/2010/main" val="1944629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DA61319-64F0-42CE-860D-BB003F5C6432}"/>
              </a:ext>
            </a:extLst>
          </p:cNvPr>
          <p:cNvSpPr>
            <a:spLocks noGrp="1"/>
          </p:cNvSpPr>
          <p:nvPr>
            <p:ph type="body" sz="quarter" idx="14"/>
          </p:nvPr>
        </p:nvSpPr>
        <p:spPr/>
        <p:txBody>
          <a:bodyPr/>
          <a:lstStyle/>
          <a:p>
            <a:r>
              <a:rPr lang="fr-FR" dirty="0"/>
              <a:t>Dans ce chapitre, vous découvrirez les méthodes d'évaluation des risques en cybersécurité, qu'elles soient quantitatives ou qualitatives. Vous apprendrez à analyser les impacts et les probabilités afin de déterminer le niveau de risque associé à chaque scénario d'attaque. De plus, vous comprendrez comment classer les risques en fonction de leur gravité et de leur probabilité, ce qui permettra de prioriser les actions de gestion des risques.</a:t>
            </a:r>
          </a:p>
        </p:txBody>
      </p:sp>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a:lstStyle/>
          <a:p>
            <a:r>
              <a:rPr lang="fr-FR" dirty="0"/>
              <a:t>3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a:lstStyle/>
          <a:p>
            <a:r>
              <a:rPr lang="fr-FR" dirty="0"/>
              <a:t>CHAPITRE 5</a:t>
            </a: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a:lstStyle/>
          <a:p>
            <a:r>
              <a:rPr lang="fr-FR" dirty="0"/>
              <a:t>Évaluation des risques</a:t>
            </a:r>
          </a:p>
        </p:txBody>
      </p:sp>
    </p:spTree>
    <p:extLst>
      <p:ext uri="{BB962C8B-B14F-4D97-AF65-F5344CB8AC3E}">
        <p14:creationId xmlns:p14="http://schemas.microsoft.com/office/powerpoint/2010/main" val="2998011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Évaluation</a:t>
            </a:r>
            <a:r>
              <a:rPr lang="en-US" dirty="0"/>
              <a:t>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dirty="0"/>
              <a:t>L'évaluation des risques en cybersécurité est une étape essentielle pour comprendre les vulnérabilités et les menaces potentielles auxquelles une organisation est confrontée. Il existe deux approches principales pour évaluer les risques en cybersécurité : les méthodes quantitatives et les méthodes qualitatives.</a:t>
            </a:r>
          </a:p>
          <a:p>
            <a:pPr algn="l"/>
            <a:r>
              <a:rPr lang="fr-FR" b="1" u="sng" dirty="0"/>
              <a:t>Méthodes quantitatives d'évaluation des risques : </a:t>
            </a:r>
          </a:p>
          <a:p>
            <a:pPr algn="l"/>
            <a:endParaRPr lang="fr-FR" b="1" u="sng" dirty="0"/>
          </a:p>
          <a:p>
            <a:pPr algn="l"/>
            <a:r>
              <a:rPr lang="fr-FR" dirty="0"/>
              <a:t>Les méthodes quantitatives cherchent à quantifier les risques en attribuant des valeurs numériques aux différentes dimensions du risque, telles que la probabilité d'occurrence d'une menace, l'impact financier d'une attaque, etc. Voici quelques-unes des techniques couramment utilisées dans les méthodes quantitatives :</a:t>
            </a:r>
          </a:p>
          <a:p>
            <a:pPr marL="171450" indent="-171450" algn="l">
              <a:buFont typeface="Arial" panose="020B0604020202020204" pitchFamily="34" charset="0"/>
              <a:buChar char="•"/>
            </a:pPr>
            <a:r>
              <a:rPr lang="fr-FR" dirty="0"/>
              <a:t>Analyse coût-bénéfice : Cette méthode compare les coûts de mise en place de mesures de sécurité avec les bénéfices attendus en termes de réduction des risques. Elle utilise des données financières pour évaluer les coûts des incidents de sécurité et les économies réalisées grâce à la mise en œuvre de mesures de mitigation.</a:t>
            </a:r>
          </a:p>
          <a:p>
            <a:pPr marL="171450" indent="-171450" algn="l">
              <a:buFont typeface="Arial" panose="020B0604020202020204" pitchFamily="34" charset="0"/>
              <a:buChar char="•"/>
            </a:pPr>
            <a:r>
              <a:rPr lang="fr-FR" dirty="0"/>
              <a:t>Analyse du retour sur investissement (ROI) : Cette méthode évalue le rendement financier attendu de l'investissement dans des mesures de sécurité en comparant les coûts et les avantages financiers potentiels. Elle prend en compte les coûts de mise en œuvre des mesures de sécurité et les économies réalisées grâce à la réduction des risques.</a:t>
            </a:r>
          </a:p>
          <a:p>
            <a:pPr marL="171450" indent="-171450" algn="l">
              <a:buFont typeface="Arial" panose="020B0604020202020204" pitchFamily="34" charset="0"/>
              <a:buChar char="•"/>
            </a:pPr>
            <a:r>
              <a:rPr lang="fr-FR" dirty="0"/>
              <a:t>Analyse quantitative des risques (AQR) : Cette méthode utilise des modèles mathématiques pour calculer les probabilités d'occurrence des menaces, les impacts financiers potentiels et les niveaux de risque associés. Elle peut s'appuyer sur des données historiques, des statistiques et des simulations pour évaluer les risques.</a:t>
            </a:r>
          </a:p>
          <a:p>
            <a:pPr algn="l"/>
            <a:endParaRPr lang="fr-FR" dirty="0"/>
          </a:p>
          <a:p>
            <a:pPr algn="l"/>
            <a:r>
              <a:rPr lang="fr-FR" dirty="0"/>
              <a:t>Les méthodes quantitatives offrent une approche plus rigoureuse et chiffrée de l'évaluation des risques en cybersécurité, ce qui permet une analyse plus précise des coûts et des avantages associés aux mesures de sécurité.</a:t>
            </a:r>
          </a:p>
          <a:p>
            <a:pPr algn="l"/>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err="1"/>
              <a:t>Méthodes</a:t>
            </a:r>
            <a:r>
              <a:rPr lang="en-US" dirty="0"/>
              <a:t> </a:t>
            </a:r>
            <a:r>
              <a:rPr lang="en-US" dirty="0" err="1"/>
              <a:t>quantitatives</a:t>
            </a:r>
            <a:r>
              <a:rPr lang="en-US" dirty="0"/>
              <a:t> et </a:t>
            </a:r>
            <a:r>
              <a:rPr lang="en-US" dirty="0" err="1"/>
              <a:t>qualitatives</a:t>
            </a:r>
            <a:r>
              <a:rPr lang="en-US" dirty="0"/>
              <a:t> </a:t>
            </a:r>
            <a:r>
              <a:rPr lang="en-US" dirty="0" err="1"/>
              <a:t>d'évaluation</a:t>
            </a:r>
            <a:r>
              <a:rPr lang="en-US" dirty="0"/>
              <a:t> des </a:t>
            </a:r>
            <a:r>
              <a:rPr lang="en-US" dirty="0" err="1"/>
              <a:t>risques</a:t>
            </a:r>
            <a:endParaRPr lang="fr-FR" dirty="0"/>
          </a:p>
        </p:txBody>
      </p:sp>
    </p:spTree>
    <p:extLst>
      <p:ext uri="{BB962C8B-B14F-4D97-AF65-F5344CB8AC3E}">
        <p14:creationId xmlns:p14="http://schemas.microsoft.com/office/powerpoint/2010/main" val="2734737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Évaluation</a:t>
            </a:r>
            <a:r>
              <a:rPr lang="en-US" dirty="0"/>
              <a:t>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b="1" u="sng" dirty="0"/>
              <a:t>Méthodes qualitatives d'évaluation des risques :</a:t>
            </a:r>
            <a:endParaRPr lang="fr-FR" dirty="0"/>
          </a:p>
          <a:p>
            <a:pPr algn="l"/>
            <a:r>
              <a:rPr lang="fr-FR" dirty="0"/>
              <a:t>Les méthodes qualitatives se concentrent davantage sur les caractéristiques qualitatives des risques, telles que leur probabilité subjective, leur impact sur les opérations et la réputation, et la maturité des mesures de sécurité existantes. Voici quelques-unes des techniques couramment utilisées dans les méthodes qualitatives :</a:t>
            </a:r>
          </a:p>
          <a:p>
            <a:pPr marL="171450" indent="-171450" algn="l">
              <a:buFont typeface="Arial" panose="020B0604020202020204" pitchFamily="34" charset="0"/>
              <a:buChar char="•"/>
            </a:pPr>
            <a:r>
              <a:rPr lang="fr-FR" dirty="0"/>
              <a:t>Matrice d'évaluation des risques : Cette méthode utilise une matrice pour évaluer les risques en fonction de leur probabilité et de leur impact, en attribuant des catégories de risques (faible, moyen, élevé) ou des scores de gravité.</a:t>
            </a:r>
          </a:p>
          <a:p>
            <a:pPr marL="171450" indent="-171450" algn="l">
              <a:buFont typeface="Arial" panose="020B0604020202020204" pitchFamily="34" charset="0"/>
              <a:buChar char="•"/>
            </a:pPr>
            <a:r>
              <a:rPr lang="fr-FR" dirty="0"/>
              <a:t>Analyse qualitative des risques (AQR) : Cette méthode utilise des critères qualitatifs pour évaluer la probabilité d'occurrence des menaces, l'impact potentiel sur les activités et la réputation, la disponibilité des mesures de sécurité existantes, etc. Elle se base souvent sur l'expertise et l'expérience des professionnels de la cybersécurité.</a:t>
            </a:r>
          </a:p>
          <a:p>
            <a:pPr marL="171450" indent="-171450" algn="l">
              <a:buFont typeface="Arial" panose="020B0604020202020204" pitchFamily="34" charset="0"/>
              <a:buChar char="•"/>
            </a:pPr>
            <a:r>
              <a:rPr lang="fr-FR" dirty="0"/>
              <a:t>Évaluation des niveaux de maturité : Cette méthode évalue la maturité des mesures de sécurité actuellement en place dans l'organisation en utilisant des cadres de référence tels que le modèle de maturité de la sécurité de l'information (CMMI-SVC), qui fournit une évaluation qualitative des pratiques de sécurité.</a:t>
            </a:r>
          </a:p>
          <a:p>
            <a:pPr marL="171450" indent="-171450" algn="l">
              <a:buFont typeface="Arial" panose="020B0604020202020204" pitchFamily="34" charset="0"/>
              <a:buChar char="•"/>
            </a:pPr>
            <a:endParaRPr lang="fr-FR" dirty="0"/>
          </a:p>
          <a:p>
            <a:pPr algn="l"/>
            <a:r>
              <a:rPr lang="fr-FR" dirty="0"/>
              <a:t>Les méthodes qualitatives offrent une approche plus subjective et descriptive de l'évaluation des risques en cybersécurité, permettant une évaluation plus rapide et une compréhension plus intuitive des risques.</a:t>
            </a:r>
          </a:p>
          <a:p>
            <a:pPr algn="l"/>
            <a:endParaRPr lang="fr-FR" dirty="0"/>
          </a:p>
          <a:p>
            <a:pPr algn="l"/>
            <a:r>
              <a:rPr lang="fr-FR" dirty="0"/>
              <a:t>Il est important de noter que les méthodes quantitatives et qualitatives peuvent être utilisées conjointement pour une évaluation des risques plus complète. L'approche choisie dépendra des besoins et des ressources de l'organisation.</a:t>
            </a:r>
          </a:p>
          <a:p>
            <a:pPr algn="l"/>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err="1"/>
              <a:t>Méthodes</a:t>
            </a:r>
            <a:r>
              <a:rPr lang="en-US" dirty="0"/>
              <a:t> </a:t>
            </a:r>
            <a:r>
              <a:rPr lang="en-US" dirty="0" err="1"/>
              <a:t>quantitatives</a:t>
            </a:r>
            <a:r>
              <a:rPr lang="en-US" dirty="0"/>
              <a:t> et </a:t>
            </a:r>
            <a:r>
              <a:rPr lang="en-US" dirty="0" err="1"/>
              <a:t>qualitatives</a:t>
            </a:r>
            <a:r>
              <a:rPr lang="en-US" dirty="0"/>
              <a:t> </a:t>
            </a:r>
            <a:r>
              <a:rPr lang="en-US" dirty="0" err="1"/>
              <a:t>d'évaluation</a:t>
            </a:r>
            <a:r>
              <a:rPr lang="en-US" dirty="0"/>
              <a:t> des </a:t>
            </a:r>
            <a:r>
              <a:rPr lang="en-US" dirty="0" err="1"/>
              <a:t>risques</a:t>
            </a:r>
            <a:endParaRPr lang="fr-FR" dirty="0"/>
          </a:p>
        </p:txBody>
      </p:sp>
    </p:spTree>
    <p:extLst>
      <p:ext uri="{BB962C8B-B14F-4D97-AF65-F5344CB8AC3E}">
        <p14:creationId xmlns:p14="http://schemas.microsoft.com/office/powerpoint/2010/main" val="4264187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Évaluation</a:t>
            </a:r>
            <a:r>
              <a:rPr lang="en-US" dirty="0"/>
              <a:t>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dirty="0"/>
              <a:t>L'analyse des impacts et des probabilités est une étape cruciale de l'évaluation des risques en cybersécurité. Elle vise à déterminer le niveau de risque associé à chaque scénario d'attaque identifié. Voici comment cela fonctionne :</a:t>
            </a:r>
          </a:p>
          <a:p>
            <a:pPr marL="171450" indent="-171450" algn="l">
              <a:buFont typeface="Arial" panose="020B0604020202020204" pitchFamily="34" charset="0"/>
              <a:buChar char="•"/>
            </a:pPr>
            <a:r>
              <a:rPr lang="fr-FR" dirty="0"/>
              <a:t>Analyse des impacts : L'analyse des impacts consiste à évaluer les conséquences potentielles d'un scénario d'attaque sur votre organisation. Cela comprend les dommages financiers, les perturbations opérationnelles, les atteintes à la réputation et la perte de données sensibles. Plus les conséquences d'un scénario d'attaque sont graves, plus le risque associé est élevé. Par exemple, une attaque réussie qui compromet les données personnelles des clients peut avoir un impact financier et une réputation négative importants.</a:t>
            </a:r>
          </a:p>
          <a:p>
            <a:pPr marL="171450" indent="-171450" algn="l">
              <a:buFont typeface="Arial" panose="020B0604020202020204" pitchFamily="34" charset="0"/>
              <a:buChar char="•"/>
            </a:pPr>
            <a:r>
              <a:rPr lang="fr-FR" dirty="0"/>
              <a:t>Analyse des probabilités : L'analyse des probabilités évalue la probabilité qu'un scénario d'attaque se produise. Il s'agit de déterminer la fréquence à laquelle un scénario d'attaque spécifique pourrait se produire, en tenant compte de divers facteurs tels que la vulnérabilité du système, les tendances actuelles des attaques et les capacités des attaquants potentiels. Plus la probabilité d'un scénario d'attaque est élevée, plus le risque associé est élevé.</a:t>
            </a:r>
          </a:p>
          <a:p>
            <a:pPr marL="171450" indent="-171450" algn="l">
              <a:buFont typeface="Arial" panose="020B0604020202020204" pitchFamily="34" charset="0"/>
              <a:buChar char="•"/>
            </a:pPr>
            <a:r>
              <a:rPr lang="fr-FR" dirty="0"/>
              <a:t>Détermination du niveau de risque : Une fois que vous avez évalué les impacts et les probabilités de chaque scénario d'attaque, vous pouvez déterminer le niveau de risque associé à chaque scénario. Cela peut être fait en utilisant une matrice de risques qui croise les niveaux d'impacts et de probabilités. Par exemple, vous pouvez utiliser une échelle de risques avec des catégories telles que faible, moyen et élevé. Cette évaluation du niveau de risque permet de prioriser les scénarios d'attaque en fonction de leur gravité.</a:t>
            </a:r>
          </a:p>
          <a:p>
            <a:pPr marL="171450" indent="-171450" algn="l">
              <a:buFont typeface="Arial" panose="020B0604020202020204" pitchFamily="34" charset="0"/>
              <a:buChar char="•"/>
            </a:pPr>
            <a:r>
              <a:rPr lang="fr-FR" dirty="0"/>
              <a:t>Prise de décision et mesures d'atténuation : Une fois que vous avez identifié les scénarios d'attaque avec les niveaux de risque les plus élevés, vous pouvez prendre des décisions éclairées sur les mesures d'atténuation à mettre en place. Cela peut inclure la mise en œuvre de contrôles de sécurité supplémentaires, l'amélioration de la formation en sensibilisation à la sécurité, la mise à jour des systèmes et des logiciels, etc. Les mesures d'atténuation doivent être adaptées aux niveaux de risque identifiés pour réduire efficacement les vulnérabilités.</a:t>
            </a:r>
          </a:p>
          <a:p>
            <a:pPr algn="l"/>
            <a:r>
              <a:rPr lang="fr-FR" dirty="0"/>
              <a:t>En utilisant une analyse des impacts et des probabilités, vous serez en mesure de comprendre les risques potentiels associés à chaque scénario d'attaque et de prendre des mesures proactives pour les atténuer. Cela contribuera à renforcer la sécurité de vos systèmes d'information et à protéger votre organisation contre les attaques potentielles.</a:t>
            </a:r>
          </a:p>
          <a:p>
            <a:pPr algn="l"/>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err="1"/>
              <a:t>Analyse</a:t>
            </a:r>
            <a:r>
              <a:rPr lang="en-US" dirty="0"/>
              <a:t> des impacts et des </a:t>
            </a:r>
            <a:r>
              <a:rPr lang="en-US" dirty="0" err="1"/>
              <a:t>probabilités</a:t>
            </a:r>
            <a:r>
              <a:rPr lang="en-US" dirty="0"/>
              <a:t> pour </a:t>
            </a:r>
            <a:r>
              <a:rPr lang="en-US" dirty="0" err="1"/>
              <a:t>déterminer</a:t>
            </a:r>
            <a:r>
              <a:rPr lang="en-US" dirty="0"/>
              <a:t> le </a:t>
            </a:r>
            <a:r>
              <a:rPr lang="en-US" dirty="0" err="1"/>
              <a:t>niveau</a:t>
            </a:r>
            <a:r>
              <a:rPr lang="en-US" dirty="0"/>
              <a:t> de </a:t>
            </a:r>
            <a:r>
              <a:rPr lang="en-US" dirty="0" err="1"/>
              <a:t>risque</a:t>
            </a:r>
            <a:r>
              <a:rPr lang="en-US" dirty="0"/>
              <a:t> </a:t>
            </a:r>
            <a:endParaRPr lang="fr-FR" dirty="0"/>
          </a:p>
        </p:txBody>
      </p:sp>
    </p:spTree>
    <p:extLst>
      <p:ext uri="{BB962C8B-B14F-4D97-AF65-F5344CB8AC3E}">
        <p14:creationId xmlns:p14="http://schemas.microsoft.com/office/powerpoint/2010/main" val="3188570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Évaluation</a:t>
            </a:r>
            <a:r>
              <a:rPr lang="en-US" dirty="0"/>
              <a:t>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Lorsqu'il s'agit de gérer les risques en cybersécurité, il est important de classer les risques identifiés en fonction de leur gravité et de leur probabilité. Cela permet de hiérarchiser les risques et de déterminer les mesures de gestion les plus appropriées. Voici comment procéder :</a:t>
            </a:r>
          </a:p>
          <a:p>
            <a:pPr marL="171450" indent="-171450">
              <a:buFont typeface="Arial" panose="020B0604020202020204" pitchFamily="34" charset="0"/>
              <a:buChar char="•"/>
            </a:pPr>
            <a:r>
              <a:rPr lang="fr-FR" dirty="0"/>
              <a:t>Gravité des risques : La gravité d'un risque se réfère à l'impact potentiel qu'un incident de sécurité peut avoir sur votre organisation. Il s'agit d'évaluer les conséquences financières, opérationnelles et de réputation qui pourraient résulter de la réalisation d'un risque. Par exemple, une attaque réussie qui entraîne la perte de données sensibles, une interruption majeure des activités ou une violation de la confidentialité des clients aura un impact plus grave qu'une tentative d'attaque sans succès. Vous pouvez attribuer des niveaux de gravité tels que faible, moyen et élevé à chaque risque, en fonction de l'ampleur de ses conséquences potentielles.</a:t>
            </a:r>
          </a:p>
          <a:p>
            <a:pPr marL="171450" indent="-171450">
              <a:buFont typeface="Arial" panose="020B0604020202020204" pitchFamily="34" charset="0"/>
              <a:buChar char="•"/>
            </a:pPr>
            <a:r>
              <a:rPr lang="fr-FR" dirty="0"/>
              <a:t>Probabilité des risques : La probabilité d'un risque se réfère à la possibilité que ce risque se matérialise ou se produise. Il s'agit d'évaluer la fréquence à laquelle un incident de sécurité spécifique peut se produire, en tenant compte de divers facteurs tels que les vulnérabilités du système, les tendances actuelles des attaques et les capacités des attaquants potentiels. Par exemple, un risque de piratage élevé peut être associé à une probabilité plus élevée si votre organisation ne dispose pas de mesures de sécurité adéquates et si elle est fréquemment ciblée par des attaques. Vous pouvez attribuer des niveaux de probabilité tels que faible, moyen et élevé à chaque risque, en fonction de la probabilité estimée de sa réalisation.</a:t>
            </a:r>
          </a:p>
          <a:p>
            <a:pPr marL="171450" indent="-171450">
              <a:buFont typeface="Arial" panose="020B0604020202020204" pitchFamily="34" charset="0"/>
              <a:buChar char="•"/>
            </a:pPr>
            <a:r>
              <a:rPr lang="fr-FR" dirty="0"/>
              <a:t>Classement des risques : Une fois que vous avez évalué la gravité et la probabilité de chaque risque, vous pouvez les classer en utilisant une matrice de risques ou un système de notation. La matrice de risques croise les niveaux de gravité et de probabilité pour obtenir une classification des risques en fonction de leur importance. Par exemple, vous pouvez avoir des catégories de risques telles que "risques élevés", "risques moyens" et "risques faibles". Les risques élevés seront ceux qui ont une gravité élevée et une probabilité élevée, tandis que les risques faibles seront ceux avec une gravité faible et une probabilité faible. Ce classement permet de prioriser les actions de gestion des risques en se concentrant sur les risques les plus critiques.</a:t>
            </a:r>
          </a:p>
          <a:p>
            <a:r>
              <a:rPr lang="fr-FR" dirty="0"/>
              <a:t>Le classement des risques en fonction de leur gravité et de leur probabilité vous permet d'identifier les risques les plus importants et de concentrer vos ressources et efforts sur leur gestion. En mettant en place des mesures de sécurité appropriées pour les risques les plus élevés, vous pourrez réduire efficacement les vulnérabilités et protéger votre organisation contre les menaces en cybersécurité.</a:t>
            </a:r>
          </a:p>
          <a:p>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err="1"/>
              <a:t>Classement</a:t>
            </a:r>
            <a:r>
              <a:rPr lang="en-US" dirty="0"/>
              <a:t> des </a:t>
            </a:r>
            <a:r>
              <a:rPr lang="en-US" dirty="0" err="1"/>
              <a:t>risques</a:t>
            </a:r>
            <a:endParaRPr lang="fr-FR" dirty="0"/>
          </a:p>
        </p:txBody>
      </p:sp>
    </p:spTree>
    <p:extLst>
      <p:ext uri="{BB962C8B-B14F-4D97-AF65-F5344CB8AC3E}">
        <p14:creationId xmlns:p14="http://schemas.microsoft.com/office/powerpoint/2010/main" val="2691771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DA61319-64F0-42CE-860D-BB003F5C6432}"/>
              </a:ext>
            </a:extLst>
          </p:cNvPr>
          <p:cNvSpPr>
            <a:spLocks noGrp="1"/>
          </p:cNvSpPr>
          <p:nvPr>
            <p:ph type="body" sz="quarter" idx="14"/>
          </p:nvPr>
        </p:nvSpPr>
        <p:spPr/>
        <p:txBody>
          <a:bodyPr/>
          <a:lstStyle/>
          <a:p>
            <a:r>
              <a:rPr lang="fr-FR" dirty="0"/>
              <a:t>Dans ce chapitre, vous explorerez les stratégies de traitement des risques, telles que l'atténuation, le transfert, l'acceptation et l'évitement. Vous apprendrez à mettre en œuvre les mesures de sécurité appropriées afin de réduire les risques à un niveau acceptable. De plus, vous comprendrez l'importance d'intégrer la gestion des risques dans les processus organisationnels pour assurer une gestion continue des risques et maintenir un niveau de sécurité élevé.</a:t>
            </a:r>
          </a:p>
        </p:txBody>
      </p:sp>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a:lstStyle/>
          <a:p>
            <a:r>
              <a:rPr lang="fr-FR" dirty="0"/>
              <a:t>3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a:lstStyle/>
          <a:p>
            <a:r>
              <a:rPr lang="fr-FR" dirty="0"/>
              <a:t>CHAPITRE 6</a:t>
            </a: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a:lstStyle/>
          <a:p>
            <a:r>
              <a:rPr lang="fr-FR" dirty="0"/>
              <a:t>Traitement des risques</a:t>
            </a:r>
          </a:p>
        </p:txBody>
      </p:sp>
    </p:spTree>
    <p:extLst>
      <p:ext uri="{BB962C8B-B14F-4D97-AF65-F5344CB8AC3E}">
        <p14:creationId xmlns:p14="http://schemas.microsoft.com/office/powerpoint/2010/main" val="3842309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Traitement</a:t>
            </a:r>
            <a:r>
              <a:rPr lang="en-US" dirty="0"/>
              <a:t>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Lorsque vous avez identifié et évalué les risques en cybersécurité, il est essentiel de mettre en place des stratégies de traitement appropriées pour réduire les risques à un niveau acceptable. Voici les principales stratégies de traitement des risques :</a:t>
            </a:r>
          </a:p>
          <a:p>
            <a:endParaRPr lang="fr-FR" dirty="0"/>
          </a:p>
          <a:p>
            <a:r>
              <a:rPr lang="fr-FR" b="1" u="sng" dirty="0"/>
              <a:t>Atténuation des risques : </a:t>
            </a:r>
          </a:p>
          <a:p>
            <a:r>
              <a:rPr lang="fr-FR" dirty="0"/>
              <a:t>L'atténuation des risques consiste à prendre des mesures pour réduire la probabilité d'occurrence d'un risque ou à minimiser son impact potentiel. Cela peut impliquer la mise en place de contrôles de sécurité tels que des pare-feu, des systèmes de détection d'intrusion, des politiques de sécurité strictes, des formations en sensibilisation à la sécurité, des sauvegardes régulières des données, etc. L'objectif est de rendre les systèmes plus résilients et de réduire les vulnérabilités qui pourraient être exploitées par des attaquants.</a:t>
            </a:r>
          </a:p>
          <a:p>
            <a:r>
              <a:rPr lang="fr-FR" b="1" u="sng" dirty="0"/>
              <a:t>Transfert des risques : </a:t>
            </a:r>
          </a:p>
          <a:p>
            <a:r>
              <a:rPr lang="fr-FR" dirty="0"/>
              <a:t>Le transfert des risques consiste à déléguer la responsabilité financière ou opérationnelle d'un risque à une autre partie. Cela peut se faire par le biais de contrats d'assurance ou d'accords de sous-traitance avec des fournisseurs de services spécialisés en cybersécurité. Par exemple, vous pouvez transférer le risque de perte de données à une entreprise spécialisée dans la sauvegarde et la récupération des données. Cependant, il est important de noter que la responsabilité finale de la gestion des risques demeure auprès de l'organisation.</a:t>
            </a:r>
          </a:p>
          <a:p>
            <a:r>
              <a:rPr lang="fr-FR" b="1" u="sng" dirty="0"/>
              <a:t>Acceptation des risques : </a:t>
            </a:r>
          </a:p>
          <a:p>
            <a:r>
              <a:rPr lang="fr-FR" dirty="0"/>
              <a:t>L'acceptation des risques signifie que l'organisation reconnaît l'existence d'un risque mais choisit de l'accepter sans prendre de mesures d'atténuation spécifiques. Cette approche peut être utilisée lorsque les coûts ou les efforts nécessaires pour atténuer le risque sont disproportionnés par rapport à l'impact potentiel. Cependant, il est important de prendre en compte les conséquences potentielles et de mettre en place des mesures de surveillance et de réponse pour atténuer les effets néfastes si le risque se matérialise.</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err="1"/>
              <a:t>Stratégies</a:t>
            </a:r>
            <a:r>
              <a:rPr lang="en-US" dirty="0"/>
              <a:t> de </a:t>
            </a:r>
            <a:r>
              <a:rPr lang="en-US" dirty="0" err="1"/>
              <a:t>traitement</a:t>
            </a:r>
            <a:r>
              <a:rPr lang="en-US" dirty="0"/>
              <a:t> des </a:t>
            </a:r>
            <a:r>
              <a:rPr lang="en-US" dirty="0" err="1"/>
              <a:t>risques</a:t>
            </a:r>
            <a:r>
              <a:rPr lang="en-US" dirty="0"/>
              <a:t> </a:t>
            </a:r>
            <a:endParaRPr lang="fr-FR" dirty="0"/>
          </a:p>
        </p:txBody>
      </p:sp>
    </p:spTree>
    <p:extLst>
      <p:ext uri="{BB962C8B-B14F-4D97-AF65-F5344CB8AC3E}">
        <p14:creationId xmlns:p14="http://schemas.microsoft.com/office/powerpoint/2010/main" val="202744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Traitement</a:t>
            </a:r>
            <a:r>
              <a:rPr lang="en-US" dirty="0"/>
              <a:t>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b="1" u="sng" dirty="0"/>
              <a:t>Évitement des risques : </a:t>
            </a:r>
          </a:p>
          <a:p>
            <a:r>
              <a:rPr lang="fr-FR" dirty="0"/>
              <a:t>L'évitement des risques consiste à prendre des mesures pour éviter complètement l'exposition à un risque spécifique. Cela peut inclure l'arrêt ou la suppression d'un système ou d'un processus qui présente des risques trop élevés et qui ne peut pas être atténué de manière efficace. Cependant, cette approche doit être utilisée avec prudence, car elle peut entraîner des conséquences indésirables, notamment la perte de fonctionnalités ou d'opportunités commerciales.</a:t>
            </a:r>
          </a:p>
          <a:p>
            <a:endParaRPr lang="fr-FR" dirty="0"/>
          </a:p>
          <a:p>
            <a:r>
              <a:rPr lang="fr-FR" dirty="0"/>
              <a:t>Il est important de souligner que chaque stratégie de traitement des risques a ses avantages et ses limites, et la meilleure approche dépendra des caractéristiques spécifiques de l'organisation et des risques identifiés. Il est souvent recommandé d'adopter une approche combinée en utilisant différentes stratégies en fonction des besoins et des ressources disponibles.</a:t>
            </a:r>
          </a:p>
          <a:p>
            <a:endParaRPr lang="fr-FR" dirty="0"/>
          </a:p>
          <a:p>
            <a:r>
              <a:rPr lang="fr-FR" dirty="0"/>
              <a:t>En résumé, les stratégies de traitement des risques en cybersécurité visent à atténuer, transférer, accepter ou éviter les risques identifiés. En combinant ces stratégies de manière appropriée, vous pouvez réduire efficacement les vulnérabilités et protéger votre organisation contre les menaces en cybersécurité.</a:t>
            </a:r>
          </a:p>
          <a:p>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err="1"/>
              <a:t>Stratégies</a:t>
            </a:r>
            <a:r>
              <a:rPr lang="en-US" dirty="0"/>
              <a:t> de </a:t>
            </a:r>
            <a:r>
              <a:rPr lang="en-US" dirty="0" err="1"/>
              <a:t>traitement</a:t>
            </a:r>
            <a:r>
              <a:rPr lang="en-US" dirty="0"/>
              <a:t> des </a:t>
            </a:r>
            <a:r>
              <a:rPr lang="en-US" dirty="0" err="1"/>
              <a:t>risques</a:t>
            </a:r>
            <a:r>
              <a:rPr lang="en-US" dirty="0"/>
              <a:t> </a:t>
            </a:r>
            <a:endParaRPr lang="fr-FR" dirty="0"/>
          </a:p>
        </p:txBody>
      </p:sp>
    </p:spTree>
    <p:extLst>
      <p:ext uri="{BB962C8B-B14F-4D97-AF65-F5344CB8AC3E}">
        <p14:creationId xmlns:p14="http://schemas.microsoft.com/office/powerpoint/2010/main" val="757193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Traitement</a:t>
            </a:r>
            <a:r>
              <a:rPr lang="en-US" dirty="0"/>
              <a:t>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Une fois que vous avez identifié et évalué les risques en cybersécurité, la prochaine étape consiste à mettre en œuvre des mesures de sécurité appropriées pour atténuer ces risques. Voici les étapes à suivre pour une mise en œuvre efficace des mesures de sécurité :</a:t>
            </a:r>
          </a:p>
          <a:p>
            <a:r>
              <a:rPr lang="fr-FR" b="1" u="sng" dirty="0"/>
              <a:t>Identifier les mesures de sécurité nécessaires : </a:t>
            </a:r>
          </a:p>
          <a:p>
            <a:r>
              <a:rPr lang="fr-FR" dirty="0"/>
              <a:t>Sur la base de l'analyse des risques, identifiez les mesures de sécurité spécifiques qui sont nécessaires pour réduire les risques à un niveau acceptable. Ces mesures peuvent inclure des contrôles techniques tels que des pare-feu, des antivirus, des systèmes de détection d'intrusion, des chiffrements, des authentifications robustes, ainsi que des contrôles organisationnels tels que des politiques de sécurité, des formations en sensibilisation à la sécurité, des processus de gestion des incidents, etc.</a:t>
            </a:r>
          </a:p>
          <a:p>
            <a:r>
              <a:rPr lang="fr-FR" b="1" u="sng" dirty="0"/>
              <a:t>Prioriser les mesures de sécurité : </a:t>
            </a:r>
          </a:p>
          <a:p>
            <a:r>
              <a:rPr lang="fr-FR" dirty="0"/>
              <a:t>Il est souvent nécessaire de hiérarchiser les mesures de sécurité en fonction de leur impact potentiel et de leur faisabilité. Identifiez les mesures qui ont le plus grand impact sur la réduction des risques et qui sont réalisables en termes de ressources, de budget et de contraintes opérationnelles. Cela vous aidera à définir les priorités et à allouer les ressources de manière efficace.</a:t>
            </a:r>
          </a:p>
          <a:p>
            <a:r>
              <a:rPr lang="fr-FR" b="1" u="sng" dirty="0"/>
              <a:t>Mettre en œuvre les mesures de sécurité : </a:t>
            </a:r>
          </a:p>
          <a:p>
            <a:r>
              <a:rPr lang="fr-FR" dirty="0"/>
              <a:t>Une fois que les mesures de sécurité ont été identifiées et priorisées, il est temps de les mettre en œuvre. Cela peut inclure l'installation et la configuration de logiciels de sécurité, la mise en place de politiques et de procédures, la formation du personnel sur les bonnes pratiques de sécurité, etc. Assurez-vous de suivre les recommandations des fournisseurs et de respecter les normes et les réglementations en matière de cybersécurité qui s'appliquent à votre secteur.</a:t>
            </a:r>
          </a:p>
          <a:p>
            <a:r>
              <a:rPr lang="fr-FR" b="1" u="sng" dirty="0"/>
              <a:t>Test et évaluation des mesures de sécurité : </a:t>
            </a:r>
          </a:p>
          <a:p>
            <a:r>
              <a:rPr lang="fr-FR" dirty="0"/>
              <a:t>Il est essentiel de tester régulièrement les mesures de sécurité mises en place pour vous assurer de leur efficacité. Cela peut inclure des tests d'intrusion, des audits de sécurité, des analyses de vulnérabilités, etc. En identifiant les éventuelles lacunes ou faiblesses, vous pouvez apporter les ajustements nécessaires pour renforcer la sécurité de votre environnement.</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Mise en œuvre des mesures de sécurité pour réduire les risques en cybersécurité</a:t>
            </a:r>
          </a:p>
        </p:txBody>
      </p:sp>
    </p:spTree>
    <p:extLst>
      <p:ext uri="{BB962C8B-B14F-4D97-AF65-F5344CB8AC3E}">
        <p14:creationId xmlns:p14="http://schemas.microsoft.com/office/powerpoint/2010/main" val="2236791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Traitement</a:t>
            </a:r>
            <a:r>
              <a:rPr lang="en-US" dirty="0"/>
              <a:t>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b="1" u="sng" dirty="0"/>
              <a:t>Maintenance et mise à jour : </a:t>
            </a:r>
          </a:p>
          <a:p>
            <a:r>
              <a:rPr lang="fr-FR" dirty="0"/>
              <a:t>Les mesures de sécurité doivent être maintenues et mises à jour régulièrement pour rester efficaces face à l'évolution des menaces et des technologies. Assurez-vous de garder vos systèmes et logiciels à jour avec les derniers correctifs de sécurité, de surveiller les nouvelles vulnérabilités et de mettre en place des mécanismes de suivi pour détecter tout incident de sécurité potentiel.</a:t>
            </a:r>
          </a:p>
          <a:p>
            <a:r>
              <a:rPr lang="fr-FR" b="1" u="sng" dirty="0"/>
              <a:t>Surveillance continue : </a:t>
            </a:r>
          </a:p>
          <a:p>
            <a:r>
              <a:rPr lang="fr-FR" dirty="0"/>
              <a:t>La cybersécurité est un processus continu. Il est important de mettre en place des mécanismes de surveillance et de détection des incidents pour repérer rapidement toute activité suspecte ou tout comportement anormal. Cela peut inclure la mise en place de systèmes de détection d'intrusion, de journaux d'audit, de rapports de sécurité réguliers, etc. En surveillant de manière proactive votre environnement, vous pouvez réagir rapidement aux menaces et atténuer les risques.</a:t>
            </a:r>
          </a:p>
          <a:p>
            <a:endParaRPr lang="fr-FR" dirty="0"/>
          </a:p>
          <a:p>
            <a:endParaRPr lang="fr-FR" dirty="0"/>
          </a:p>
          <a:p>
            <a:r>
              <a:rPr lang="fr-FR" dirty="0"/>
              <a:t>En résumé, la mise en œuvre de mesures de sécurité appropriées nécessite une planification soigneuse, une identification des mesures nécessaires, une priorisation des actions, une mise en œuvre efficace, des tests réguliers, une maintenance continue et une surveillance proactive. En suivant ces étapes, vous pouvez réduire les risques à un niveau acceptable et renforcer la sécurité de vos systèmes d'information.</a:t>
            </a:r>
          </a:p>
          <a:p>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Mise en œuvre des mesures de sécurité pour réduire les risques en cybersécurité</a:t>
            </a:r>
          </a:p>
        </p:txBody>
      </p:sp>
    </p:spTree>
    <p:extLst>
      <p:ext uri="{BB962C8B-B14F-4D97-AF65-F5344CB8AC3E}">
        <p14:creationId xmlns:p14="http://schemas.microsoft.com/office/powerpoint/2010/main" val="239483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E62FA2-868D-48C1-BCFF-837C37AF36D1}"/>
              </a:ext>
            </a:extLst>
          </p:cNvPr>
          <p:cNvSpPr>
            <a:spLocks noGrp="1"/>
          </p:cNvSpPr>
          <p:nvPr>
            <p:ph type="body" sz="quarter" idx="10"/>
          </p:nvPr>
        </p:nvSpPr>
        <p:spPr/>
        <p:txBody>
          <a:bodyPr anchor="ctr"/>
          <a:lstStyle/>
          <a:p>
            <a:pPr marL="457200" indent="-457200">
              <a:spcBef>
                <a:spcPts val="1200"/>
              </a:spcBef>
              <a:spcAft>
                <a:spcPts val="0"/>
              </a:spcAft>
              <a:buFont typeface="+mj-lt"/>
              <a:buAutoNum type="arabicPeriod" startAt="7"/>
            </a:pPr>
            <a:r>
              <a:rPr lang="fr-FR" dirty="0"/>
              <a:t>Suivi et amélioration continue </a:t>
            </a:r>
          </a:p>
          <a:p>
            <a:pPr marL="144000" indent="-144000">
              <a:spcAft>
                <a:spcPts val="0"/>
              </a:spcAft>
              <a:buClrTx/>
              <a:buFont typeface="Arial" panose="020B0604020202020204" pitchFamily="34" charset="0"/>
              <a:buChar char="•"/>
            </a:pPr>
            <a:r>
              <a:rPr lang="fr-FR" sz="1400" b="0" dirty="0">
                <a:solidFill>
                  <a:srgbClr val="565656"/>
                </a:solidFill>
              </a:rPr>
              <a:t>Surveillance des risques résiduels </a:t>
            </a:r>
          </a:p>
          <a:p>
            <a:pPr marL="144000" indent="-144000">
              <a:spcAft>
                <a:spcPts val="0"/>
              </a:spcAft>
              <a:buClrTx/>
              <a:buFont typeface="Arial" panose="020B0604020202020204" pitchFamily="34" charset="0"/>
              <a:buChar char="•"/>
            </a:pPr>
            <a:r>
              <a:rPr lang="fr-FR" sz="1400" b="0" dirty="0">
                <a:solidFill>
                  <a:srgbClr val="565656"/>
                </a:solidFill>
              </a:rPr>
              <a:t>Révision régulière des stratégies de gestion des risques </a:t>
            </a:r>
          </a:p>
          <a:p>
            <a:pPr marL="144000" indent="-144000">
              <a:spcAft>
                <a:spcPts val="0"/>
              </a:spcAft>
              <a:buClrTx/>
              <a:buFont typeface="Arial" panose="020B0604020202020204" pitchFamily="34" charset="0"/>
              <a:buChar char="•"/>
            </a:pPr>
            <a:r>
              <a:rPr lang="fr-FR" sz="1400" b="0" dirty="0">
                <a:solidFill>
                  <a:srgbClr val="565656"/>
                </a:solidFill>
              </a:rPr>
              <a:t>Application du cycle PDCA (Plan-Do-Check-</a:t>
            </a:r>
            <a:r>
              <a:rPr lang="fr-FR" sz="1400" b="0" dirty="0" err="1">
                <a:solidFill>
                  <a:srgbClr val="565656"/>
                </a:solidFill>
              </a:rPr>
              <a:t>Act</a:t>
            </a:r>
            <a:r>
              <a:rPr lang="fr-FR" sz="1400" b="0" dirty="0">
                <a:solidFill>
                  <a:srgbClr val="565656"/>
                </a:solidFill>
              </a:rPr>
              <a:t>) pour l'amélioration continue de la gestion des risques.</a:t>
            </a:r>
          </a:p>
        </p:txBody>
      </p:sp>
    </p:spTree>
    <p:extLst>
      <p:ext uri="{BB962C8B-B14F-4D97-AF65-F5344CB8AC3E}">
        <p14:creationId xmlns:p14="http://schemas.microsoft.com/office/powerpoint/2010/main" val="3529323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Traitement</a:t>
            </a:r>
            <a:r>
              <a:rPr lang="en-US" dirty="0"/>
              <a:t>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L'intégration de la gestion des risques dans les processus organisationnels est une approche stratégique visant à garantir que la gestion des risques en cybersécurité est une pratique continue et intégrée dans toutes les activités d'une organisation. Cela permet de maintenir une vigilance constante face aux menaces et de s'adapter aux changements du paysage de la cybersécurité. Voici les étapes clés de cette intégration :</a:t>
            </a:r>
          </a:p>
          <a:p>
            <a:r>
              <a:rPr lang="fr-FR" b="1" u="sng" dirty="0"/>
              <a:t>Sensibilisation à la gestion des risques : </a:t>
            </a:r>
          </a:p>
          <a:p>
            <a:r>
              <a:rPr lang="fr-FR" dirty="0"/>
              <a:t>Il est essentiel de sensibiliser l'ensemble de l'organisation à l'importance de la gestion des risques en cybersécurité. Cela peut inclure des sessions de formation et de sensibilisation sur les risques en cybersécurité, les bonnes pratiques de sécurité et les politiques de l'organisation. L'objectif est de créer une culture de la sécurité où tous les membres de l'organisation comprennent les risques et leur responsabilité dans leur gestion.</a:t>
            </a:r>
          </a:p>
          <a:p>
            <a:r>
              <a:rPr lang="fr-FR" b="1" u="sng" dirty="0"/>
              <a:t>Intégration dans les politiques et les processus : </a:t>
            </a:r>
          </a:p>
          <a:p>
            <a:r>
              <a:rPr lang="fr-FR" dirty="0"/>
              <a:t>La gestion des risques en cybersécurité doit être intégrée dans les politiques et les processus organisationnels existants. Cela peut inclure l'élaboration de politiques de sécurité claires et de procédures opérationnelles standardisées pour gérer les risques liés à la cybersécurité. Par exemple, des politiques de gestion des mots de passe, des procédures de gestion des incidents de sécurité, des contrôles d'accès aux systèmes, etc. Ces politiques et procédures doivent être régulièrement révisées et mises à jour pour refléter les changements technologiques et les nouvelles menaces.</a:t>
            </a:r>
          </a:p>
          <a:p>
            <a:r>
              <a:rPr lang="fr-FR" u="sng" dirty="0"/>
              <a:t>Intégration dans le cycle de vie des projets : </a:t>
            </a:r>
          </a:p>
          <a:p>
            <a:r>
              <a:rPr lang="fr-FR" dirty="0"/>
              <a:t>La gestion des risques en cybersécurité doit être prise en compte dès le début de chaque projet. Cela signifie que les évaluations des risques en cybersécurité doivent être effectuées lors de la planification des projets, des phases de conception, de développement et de déploiement. L'objectif est de s'assurer que les mesures de sécurité appropriées sont intégrées dès le départ et que les risques sont gérés tout au long du cycle de vie du projet.</a:t>
            </a:r>
          </a:p>
          <a:p>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a:t>Comment assurer </a:t>
            </a:r>
            <a:r>
              <a:rPr lang="en-US" dirty="0" err="1"/>
              <a:t>une</a:t>
            </a:r>
            <a:r>
              <a:rPr lang="en-US" dirty="0"/>
              <a:t> gestion continue des </a:t>
            </a:r>
            <a:r>
              <a:rPr lang="en-US" dirty="0" err="1"/>
              <a:t>risques</a:t>
            </a:r>
            <a:r>
              <a:rPr lang="en-US" dirty="0"/>
              <a:t>.</a:t>
            </a:r>
            <a:endParaRPr lang="fr-FR" dirty="0"/>
          </a:p>
        </p:txBody>
      </p:sp>
    </p:spTree>
    <p:extLst>
      <p:ext uri="{BB962C8B-B14F-4D97-AF65-F5344CB8AC3E}">
        <p14:creationId xmlns:p14="http://schemas.microsoft.com/office/powerpoint/2010/main" val="3084301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en-US" dirty="0" err="1"/>
              <a:t>Traitement</a:t>
            </a:r>
            <a:r>
              <a:rPr lang="en-US" dirty="0"/>
              <a:t> des </a:t>
            </a:r>
            <a:r>
              <a:rPr lang="en-US" dirty="0" err="1"/>
              <a:t>risques</a:t>
            </a: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b="1" u="sng" dirty="0"/>
              <a:t>Surveillance continue et évaluation des risques : </a:t>
            </a:r>
          </a:p>
          <a:p>
            <a:r>
              <a:rPr lang="fr-FR" dirty="0"/>
              <a:t>La gestion des risques en cybersécurité ne se limite pas à une activité ponctuelle, mais nécessite une surveillance continue. Cela implique de mettre en place des mécanismes de surveillance et d'évaluation régulière des risques en cybersécurité. Cela peut inclure des audits de sécurité, des analyses de vulnérabilités, des tests de pénétration, des rapports de conformité, etc. Ces évaluations permettent d'identifier les nouveaux risques, d'évaluer l'efficacité des mesures de sécurité existantes et de prendre les mesures appropriées pour atténuer les risques.</a:t>
            </a:r>
          </a:p>
          <a:p>
            <a:r>
              <a:rPr lang="fr-FR" b="1" u="sng" dirty="0"/>
              <a:t>Communication et sensibilisation continues : </a:t>
            </a:r>
          </a:p>
          <a:p>
            <a:r>
              <a:rPr lang="fr-FR" dirty="0"/>
              <a:t>La gestion des risques en cybersécurité doit être un processus transparent et communiqué efficacement à tous les niveaux de l'organisation. Il est important de partager les résultats des évaluations des risques, les mesures de sécurité mises en place et les bonnes pratiques de sécurité avec tous les membres de l'organisation. Cela peut se faire à travers des rapports de sécurité réguliers, des sessions de sensibilisation, des formations continues, etc. L'objectif est de maintenir une culture de la sécurité et de faire en sorte que tous les acteurs soient responsables de la gestion des risques en cybersécurité.</a:t>
            </a:r>
          </a:p>
          <a:p>
            <a:endParaRPr lang="fr-FR" dirty="0"/>
          </a:p>
          <a:p>
            <a:r>
              <a:rPr lang="fr-FR" dirty="0"/>
              <a:t>En intégrant la gestion des risques dans les processus organisationnels, une organisation peut assurer une gestion continue des risques en cybersécurité et s'adapter aux nouvelles menaces et aux changements du paysage de la cybersécurité. Cela permet de protéger efficacement les systèmes d'information et de réduire les risques pour l'organisation dans son ensemble.</a:t>
            </a:r>
          </a:p>
          <a:p>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a:t>Comment assurer </a:t>
            </a:r>
            <a:r>
              <a:rPr lang="en-US" dirty="0" err="1"/>
              <a:t>une</a:t>
            </a:r>
            <a:r>
              <a:rPr lang="en-US" dirty="0"/>
              <a:t> gestion continue des </a:t>
            </a:r>
            <a:r>
              <a:rPr lang="en-US" dirty="0" err="1"/>
              <a:t>risques</a:t>
            </a:r>
            <a:r>
              <a:rPr lang="en-US" dirty="0"/>
              <a:t>.</a:t>
            </a:r>
            <a:endParaRPr lang="fr-FR" dirty="0"/>
          </a:p>
        </p:txBody>
      </p:sp>
    </p:spTree>
    <p:extLst>
      <p:ext uri="{BB962C8B-B14F-4D97-AF65-F5344CB8AC3E}">
        <p14:creationId xmlns:p14="http://schemas.microsoft.com/office/powerpoint/2010/main" val="2586824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DA61319-64F0-42CE-860D-BB003F5C6432}"/>
              </a:ext>
            </a:extLst>
          </p:cNvPr>
          <p:cNvSpPr>
            <a:spLocks noGrp="1"/>
          </p:cNvSpPr>
          <p:nvPr>
            <p:ph type="body" sz="quarter" idx="14"/>
          </p:nvPr>
        </p:nvSpPr>
        <p:spPr/>
        <p:txBody>
          <a:bodyPr/>
          <a:lstStyle/>
          <a:p>
            <a:r>
              <a:rPr lang="fr-FR" dirty="0"/>
              <a:t>Dans ce chapitre, vous apprendrez à surveiller les risques résiduels une fois que les mesures de sécurité ont été mises en place. Vous comprendrez l'importance de réviser régulièrement les stratégies de gestion des risques pour faire face aux nouveaux défis et menaces. De plus, vous découvrirez l'application du cycle PDCA (Plan-Do-Check-</a:t>
            </a:r>
            <a:r>
              <a:rPr lang="fr-FR" dirty="0" err="1"/>
              <a:t>Act</a:t>
            </a:r>
            <a:r>
              <a:rPr lang="fr-FR" dirty="0"/>
              <a:t>) pour une amélioration continue de la gestion des risques, en mettant en place des actions planifiées, en les exécutant, en vérifiant les résultats et en agissant en conséquence pour renforcer la sécurité.</a:t>
            </a:r>
          </a:p>
        </p:txBody>
      </p:sp>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a:lstStyle/>
          <a:p>
            <a:r>
              <a:rPr lang="fr-FR" dirty="0"/>
              <a:t>2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a:lstStyle/>
          <a:p>
            <a:r>
              <a:rPr lang="fr-FR" dirty="0"/>
              <a:t>CHAPITRE 7</a:t>
            </a: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a:lstStyle/>
          <a:p>
            <a:r>
              <a:rPr lang="fr-FR" dirty="0"/>
              <a:t>Suivi et amélioration continue</a:t>
            </a:r>
          </a:p>
        </p:txBody>
      </p:sp>
    </p:spTree>
    <p:extLst>
      <p:ext uri="{BB962C8B-B14F-4D97-AF65-F5344CB8AC3E}">
        <p14:creationId xmlns:p14="http://schemas.microsoft.com/office/powerpoint/2010/main" val="183001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Suivi et amélioration continue</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dirty="0"/>
              <a:t>La surveillance des risques résiduels est une étape cruciale après la mise en œuvre des mesures de sécurité pour évaluer l'efficacité de ces mesures et identifier les risques qui persistent malgré leur application. Voici les éléments clés de cette étape :</a:t>
            </a:r>
          </a:p>
          <a:p>
            <a:pPr algn="l"/>
            <a:endParaRPr lang="fr-FR" dirty="0"/>
          </a:p>
          <a:p>
            <a:pPr algn="l"/>
            <a:r>
              <a:rPr lang="fr-FR" b="1" u="sng" dirty="0"/>
              <a:t>Définition des risques résiduels : </a:t>
            </a:r>
          </a:p>
          <a:p>
            <a:pPr algn="l"/>
            <a:r>
              <a:rPr lang="fr-FR" dirty="0"/>
              <a:t>Les risques résiduels sont les risques qui subsistent après la mise en œuvre des mesures de sécurité. Ils peuvent être causés par des vulnérabilités non corrigées, des menaces émergentes ou des erreurs humaines. Il est essentiel de définir clairement ces risques résiduels afin de pouvoir les surveiller efficacement.</a:t>
            </a:r>
          </a:p>
          <a:p>
            <a:pPr algn="l"/>
            <a:r>
              <a:rPr lang="fr-FR" b="1" u="sng" dirty="0"/>
              <a:t>Identification des indicateurs de risque : </a:t>
            </a:r>
          </a:p>
          <a:p>
            <a:pPr algn="l"/>
            <a:r>
              <a:rPr lang="fr-FR" dirty="0"/>
              <a:t>Les indicateurs de risque sont des signes ou des événements qui peuvent indiquer la présence ou l'aggravation d'un risque résiduel. Ils peuvent inclure des tentatives d'intrusion, des erreurs de sécurité, des anomalies de trafic réseau, etc. Il est important d'identifier les indicateurs de risque pertinents pour pouvoir les surveiller.</a:t>
            </a:r>
          </a:p>
          <a:p>
            <a:pPr algn="l"/>
            <a:r>
              <a:rPr lang="fr-FR" b="1" u="sng" dirty="0"/>
              <a:t>Mise en place de mécanismes de surveillance : </a:t>
            </a:r>
          </a:p>
          <a:p>
            <a:pPr algn="l"/>
            <a:r>
              <a:rPr lang="fr-FR" dirty="0"/>
              <a:t>Pour surveiller les risques résiduels, il est nécessaire de mettre en place des mécanismes de surveillance appropriés. Cela peut inclure l'utilisation de logiciels de détection d'intrusion, de systèmes de journalisation des événements, de surveillance du trafic réseau, de rapports de conformité, etc. Ces mécanismes permettent de collecter des données pertinentes pour évaluer la présence ou l'évolution des risques résiduels.</a:t>
            </a:r>
          </a:p>
          <a:p>
            <a:pPr algn="l"/>
            <a:r>
              <a:rPr lang="fr-FR" b="1" u="sng" dirty="0"/>
              <a:t>Analyse des données de surveillance : </a:t>
            </a:r>
          </a:p>
          <a:p>
            <a:pPr algn="l"/>
            <a:r>
              <a:rPr lang="fr-FR" dirty="0"/>
              <a:t>Les données collectées par les mécanismes de surveillance doivent être analysées régulièrement pour évaluer l'état des risques résiduels. Cela peut être fait à l'aide de techniques d'analyse de données et de rapports de sécurité. L'objectif est de détecter les signes d'une augmentation des risques résiduels ou de l'apparition de nouvelles vulnérabilités afin de pouvoir prendre des mesures correctives appropriées.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a:t>Surveillance des </a:t>
            </a:r>
            <a:r>
              <a:rPr lang="en-US" dirty="0" err="1"/>
              <a:t>risques</a:t>
            </a:r>
            <a:r>
              <a:rPr lang="en-US" dirty="0"/>
              <a:t> </a:t>
            </a:r>
            <a:r>
              <a:rPr lang="en-US" dirty="0" err="1"/>
              <a:t>résiduels</a:t>
            </a:r>
            <a:r>
              <a:rPr lang="en-US" dirty="0"/>
              <a:t> </a:t>
            </a:r>
            <a:endParaRPr lang="fr-FR" dirty="0"/>
          </a:p>
        </p:txBody>
      </p:sp>
    </p:spTree>
    <p:extLst>
      <p:ext uri="{BB962C8B-B14F-4D97-AF65-F5344CB8AC3E}">
        <p14:creationId xmlns:p14="http://schemas.microsoft.com/office/powerpoint/2010/main" val="1793546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Suivi et amélioration continue</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b="1" u="sng" dirty="0"/>
              <a:t>Réévaluation des mesures de sécurité : </a:t>
            </a:r>
          </a:p>
          <a:p>
            <a:pPr algn="l"/>
            <a:r>
              <a:rPr lang="fr-FR" dirty="0"/>
              <a:t>La surveillance des risques résiduels permet d'évaluer l'efficacité des mesures de sécurité mises en place. Si des risques résiduels significatifs persistent, il peut être nécessaire de réévaluer les mesures de sécurité existantes et d'envisager des améliorations ou des ajustements. Cela peut inclure des mises à jour des logiciels, des renforcements des contrôles de sécurité, des formations supplémentaires, etc.</a:t>
            </a:r>
          </a:p>
          <a:p>
            <a:pPr algn="l"/>
            <a:endParaRPr lang="fr-FR" dirty="0"/>
          </a:p>
          <a:p>
            <a:pPr algn="l"/>
            <a:r>
              <a:rPr lang="fr-FR" b="1" u="sng" dirty="0"/>
              <a:t>Rapports et communication : </a:t>
            </a:r>
          </a:p>
          <a:p>
            <a:pPr algn="l"/>
            <a:r>
              <a:rPr lang="fr-FR" dirty="0"/>
              <a:t>Les résultats de la surveillance des risques résiduels doivent être rapportés et communiqués aux parties prenantes concernées, notamment aux responsables de la sécurité, à la direction et aux équipes informatiques. Ces rapports permettent de prendre des décisions éclairées sur les actions à entreprendre pour atténuer les risques résiduels et renforcer la sécurité globale de l'organisation.</a:t>
            </a:r>
          </a:p>
          <a:p>
            <a:pPr algn="l"/>
            <a:endParaRPr lang="fr-FR" dirty="0"/>
          </a:p>
          <a:p>
            <a:pPr algn="l"/>
            <a:endParaRPr lang="fr-FR" dirty="0"/>
          </a:p>
          <a:p>
            <a:pPr algn="l"/>
            <a:r>
              <a:rPr lang="fr-FR" dirty="0"/>
              <a:t>En surveillant les risques résiduels, une organisation peut s'assurer que les mesures de sécurité mises en œuvre sont efficaces et adaptées aux menaces et aux vulnérabilités actuelles. Cela permet de réduire les risques résiduels et de maintenir un niveau de sécurité adéquat pour les systèmes d'information de l'organisation.</a:t>
            </a:r>
          </a:p>
          <a:p>
            <a:pPr algn="l"/>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a:t>Surveillance des </a:t>
            </a:r>
            <a:r>
              <a:rPr lang="en-US" dirty="0" err="1"/>
              <a:t>risques</a:t>
            </a:r>
            <a:r>
              <a:rPr lang="en-US" dirty="0"/>
              <a:t> </a:t>
            </a:r>
            <a:r>
              <a:rPr lang="en-US" dirty="0" err="1"/>
              <a:t>résiduels</a:t>
            </a:r>
            <a:r>
              <a:rPr lang="en-US" dirty="0"/>
              <a:t> </a:t>
            </a:r>
            <a:endParaRPr lang="fr-FR" dirty="0"/>
          </a:p>
        </p:txBody>
      </p:sp>
    </p:spTree>
    <p:extLst>
      <p:ext uri="{BB962C8B-B14F-4D97-AF65-F5344CB8AC3E}">
        <p14:creationId xmlns:p14="http://schemas.microsoft.com/office/powerpoint/2010/main" val="1463337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Suivi et amélioration continue</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dirty="0"/>
              <a:t>La révision régulière des stratégies de gestion des risques est une pratique essentielle pour assurer une cybersécurité efficace dans un environnement en constante évolution. Cette étape permet de s'adapter aux nouveaux défis, aux menaces émergentes et aux évolutions technologiques. Voici les points clés de cette démarche :</a:t>
            </a:r>
          </a:p>
          <a:p>
            <a:pPr algn="l"/>
            <a:endParaRPr lang="fr-FR" dirty="0"/>
          </a:p>
          <a:p>
            <a:pPr algn="l"/>
            <a:r>
              <a:rPr lang="fr-FR" b="1" u="sng" dirty="0"/>
              <a:t>Surveillance du paysage de la cybersécurité :</a:t>
            </a:r>
          </a:p>
          <a:p>
            <a:pPr algn="l"/>
            <a:r>
              <a:rPr lang="fr-FR" dirty="0"/>
              <a:t> Il est crucial de suivre attentivement les tendances et les évolutions du paysage de la cybersécurité. Cela comprend l'identification des nouvelles menaces, des vulnérabilités découvertes, des attaques récentes, des réglementations ou des normes mises à jour, etc. Une veille active permet de rester informé des nouveaux défis auxquels l'organisation pourrait être confrontée.</a:t>
            </a:r>
          </a:p>
          <a:p>
            <a:pPr algn="l"/>
            <a:r>
              <a:rPr lang="fr-FR" b="1" u="sng" dirty="0"/>
              <a:t>Évaluation des stratégies existantes : </a:t>
            </a:r>
          </a:p>
          <a:p>
            <a:pPr algn="l"/>
            <a:r>
              <a:rPr lang="fr-FR" dirty="0"/>
              <a:t>L'étape suivante consiste à évaluer les stratégies de gestion des risques existantes. Il s'agit de passer en revue les politiques, les procédures, les mesures de sécurité et les contrôles en place pour déterminer leur efficacité et leur adéquation face aux nouveaux défis. Cette évaluation permet d'identifier les lacunes et les domaines qui nécessitent une attention particulière.</a:t>
            </a:r>
          </a:p>
          <a:p>
            <a:pPr algn="l"/>
            <a:r>
              <a:rPr lang="fr-FR" b="1" u="sng" dirty="0"/>
              <a:t>Identification des nouveaux risques : </a:t>
            </a:r>
          </a:p>
          <a:p>
            <a:pPr algn="l"/>
            <a:r>
              <a:rPr lang="fr-FR" dirty="0"/>
              <a:t>En tenant compte des informations recueillies sur le paysage de la cybersécurité, il est important d'identifier les nouveaux risques qui pourraient affecter l'organisation. Cela peut inclure de nouvelles vulnérabilités, des techniques d'attaque avancées, des changements dans les comportements des utilisateurs, etc. L'objectif est de comprendre les risques émergents afin de pouvoir les gérer de manière proactive.</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Révision régulière des stratégies de gestion des risques</a:t>
            </a:r>
          </a:p>
        </p:txBody>
      </p:sp>
    </p:spTree>
    <p:extLst>
      <p:ext uri="{BB962C8B-B14F-4D97-AF65-F5344CB8AC3E}">
        <p14:creationId xmlns:p14="http://schemas.microsoft.com/office/powerpoint/2010/main" val="3071719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Suivi et amélioration continue</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b="1" u="sng" dirty="0"/>
              <a:t>Adaptation des mesures de sécurité : </a:t>
            </a:r>
          </a:p>
          <a:p>
            <a:pPr algn="l"/>
            <a:r>
              <a:rPr lang="fr-FR" dirty="0"/>
              <a:t>Sur la base de l'évaluation des stratégies existantes et de l'identification des nouveaux risques, il est nécessaire d'adapter les mesures de sécurité en conséquence. Cela peut impliquer la mise en place de nouvelles politiques, l'ajustement des contrôles existants, l'adoption de nouvelles technologies de sécurité, la formation du personnel, etc. L'objectif est de renforcer la résilience face aux nouveaux défis.</a:t>
            </a:r>
          </a:p>
          <a:p>
            <a:pPr algn="l"/>
            <a:r>
              <a:rPr lang="fr-FR" b="1" u="sng" dirty="0"/>
              <a:t>Implémentation des changements : </a:t>
            </a:r>
          </a:p>
          <a:p>
            <a:pPr algn="l"/>
            <a:r>
              <a:rPr lang="fr-FR" dirty="0"/>
              <a:t>Une fois les ajustements identifiés, il est temps de mettre en œuvre les changements nécessaires. Cela peut nécessiter une coordination entre différentes équipes, une communication claire des nouvelles directives et une formation appropriée pour s'assurer que les mesures de sécurité mises en place sont bien appliquées. Une gestion efficace du changement est essentielle pour une transition fluide.</a:t>
            </a:r>
          </a:p>
          <a:p>
            <a:pPr algn="l"/>
            <a:r>
              <a:rPr lang="fr-FR" b="1" u="sng" dirty="0"/>
              <a:t>Suivi et évaluation continue : </a:t>
            </a:r>
          </a:p>
          <a:p>
            <a:pPr algn="l"/>
            <a:r>
              <a:rPr lang="fr-FR" dirty="0"/>
              <a:t>Après avoir apporté des modifications, il est important de surveiller en permanence l'efficacité des nouvelles stratégies de gestion des risques. Cela peut être fait par le biais de tests de pénétration, d'audits de sécurité, de rapports de conformité, de surveillance des incidents, etc. L'objectif est d'assurer une évaluation continue et de détecter rapidement les éventuels problèmes ou lacunes.</a:t>
            </a:r>
          </a:p>
          <a:p>
            <a:pPr algn="l"/>
            <a:endParaRPr lang="fr-FR" dirty="0"/>
          </a:p>
          <a:p>
            <a:pPr algn="l"/>
            <a:endParaRPr lang="fr-FR" dirty="0"/>
          </a:p>
          <a:p>
            <a:pPr algn="l"/>
            <a:r>
              <a:rPr lang="fr-FR" dirty="0"/>
              <a:t>En révisant régulièrement les stratégies de gestion des risques, une organisation peut s'adapter aux nouveaux défis et aux menaces émergentes de manière proactive. Cela garantit une cybersécurité solide et permet de réduire les risques potentiels pour les systèmes d'information.</a:t>
            </a:r>
          </a:p>
          <a:p>
            <a:pPr algn="l"/>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Révision régulière des stratégies de gestion des risques</a:t>
            </a:r>
          </a:p>
        </p:txBody>
      </p:sp>
    </p:spTree>
    <p:extLst>
      <p:ext uri="{BB962C8B-B14F-4D97-AF65-F5344CB8AC3E}">
        <p14:creationId xmlns:p14="http://schemas.microsoft.com/office/powerpoint/2010/main" val="23908587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0" y="508334"/>
            <a:ext cx="5075172" cy="415143"/>
          </a:xfrm>
        </p:spPr>
        <p:txBody>
          <a:bodyPr/>
          <a:lstStyle/>
          <a:p>
            <a:r>
              <a:rPr lang="fr-FR" dirty="0"/>
              <a:t>Suivi et amélioration continue</a:t>
            </a:r>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algn="l"/>
            <a:r>
              <a:rPr lang="fr-FR" dirty="0"/>
              <a:t>Le cycle PDCA, également connu sous le nom de cycle de Deming ou cycle d'amélioration continue, est une approche largement utilisée dans la gestion de la qualité et peut également être appliquée à la gestion des risques en cybersécurité. Ci-dessous les étapes du cycle PDCA :</a:t>
            </a:r>
          </a:p>
          <a:p>
            <a:pPr marL="171450" indent="-171450" algn="l">
              <a:buFont typeface="Arial" panose="020B0604020202020204" pitchFamily="34" charset="0"/>
              <a:buChar char="•"/>
            </a:pPr>
            <a:r>
              <a:rPr lang="fr-FR" dirty="0"/>
              <a:t>Plan (Planifier) : Dans cette première étape, l'objectif est de planifier et de préparer la gestion des risques. Cela implique de définir les objectifs de gestion des risques, d'identifier les processus nécessaires, de rassembler les ressources appropriées et de déterminer les critères de mesure pour évaluer le succès. Il est important de comprendre les besoins et les attentes des parties prenantes, ainsi que les contraintes spécifiques de l'organisation.</a:t>
            </a:r>
          </a:p>
          <a:p>
            <a:pPr marL="171450" indent="-171450" algn="l">
              <a:buFont typeface="Arial" panose="020B0604020202020204" pitchFamily="34" charset="0"/>
              <a:buChar char="•"/>
            </a:pPr>
            <a:r>
              <a:rPr lang="fr-FR" dirty="0"/>
              <a:t>Do (Faire) : Cette étape consiste à mettre en œuvre les actions et les mesures planifiées. Cela peut inclure la mise en place de politiques de sécurité, l'installation de technologies de protection, la formation du personnel, l'établissement de procédures opérationnelles, etc. L'objectif est de concrétiser les plans et de mettre en place les mesures de gestion des risques nécessaires.</a:t>
            </a:r>
          </a:p>
          <a:p>
            <a:pPr marL="171450" indent="-171450" algn="l">
              <a:buFont typeface="Arial" panose="020B0604020202020204" pitchFamily="34" charset="0"/>
              <a:buChar char="•"/>
            </a:pPr>
            <a:r>
              <a:rPr lang="fr-FR" dirty="0"/>
              <a:t>Check (Vérifier) : Une fois les actions mises en œuvre, il est important de vérifier leur efficacité et de mesurer les résultats. Cela implique de surveiller les performances, d'effectuer des évaluations régulières, de collecter des données pertinentes et de comparer les résultats aux critères de mesure établis dans la phase de planification. Cette étape permet de déterminer si les actions entreprises ont eu l'effet escompté.</a:t>
            </a:r>
          </a:p>
          <a:p>
            <a:pPr marL="171450" indent="-171450" algn="l">
              <a:buFont typeface="Arial" panose="020B0604020202020204" pitchFamily="34" charset="0"/>
              <a:buChar char="•"/>
            </a:pPr>
            <a:r>
              <a:rPr lang="fr-FR" dirty="0" err="1"/>
              <a:t>Act</a:t>
            </a:r>
            <a:r>
              <a:rPr lang="fr-FR" dirty="0"/>
              <a:t> (Agir) : Sur la base des résultats de la vérification, il est temps d'agir pour améliorer la gestion des risques. Si les résultats sont conformes aux attentes, les mesures mises en place peuvent être maintenues et renforcées. Cependant, si des écarts ou des problèmes sont identifiés, des actions correctives doivent être prises. Cela peut inclure des ajustements, des modifications des mesures de sécurité, des mises à jour des politiques, des formations supplémentaires, etc.</a:t>
            </a:r>
          </a:p>
          <a:p>
            <a:pPr algn="l"/>
            <a:r>
              <a:rPr lang="fr-FR" dirty="0"/>
              <a:t>Une fois l'action corrective mise en place, le cycle PDCA recommence avec la phase de planification, permettant ainsi une amélioration continue de la gestion des risques. L'objectif est d'identifier les opportunités d'amélioration, d'apporter des ajustements et de consolider les processus de gestion des risques au fil du temps.</a:t>
            </a:r>
          </a:p>
          <a:p>
            <a:pPr algn="l"/>
            <a:r>
              <a:rPr lang="fr-FR" dirty="0"/>
              <a:t>L'application du cycle PDCA permet une approche systématique de la gestion des risques en cybersécurité, en favorisant l'amélioration continue et l'adaptation aux évolutions du paysage de la cybersécurité. Cela garantit que les mesures de gestion des risques sont efficaces, alignées sur les objectifs de l'organisation et maintenues de manière proactive.</a:t>
            </a:r>
          </a:p>
          <a:p>
            <a:pPr algn="l"/>
            <a:br>
              <a:rPr lang="fr-FR" dirty="0"/>
            </a:br>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a:t>Application du cycle PDCA (Plan-Do-Check-Act) </a:t>
            </a:r>
            <a:endParaRPr lang="fr-FR" dirty="0"/>
          </a:p>
        </p:txBody>
      </p:sp>
    </p:spTree>
    <p:extLst>
      <p:ext uri="{BB962C8B-B14F-4D97-AF65-F5344CB8AC3E}">
        <p14:creationId xmlns:p14="http://schemas.microsoft.com/office/powerpoint/2010/main" val="4202414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a:extLst>
              <a:ext uri="{FF2B5EF4-FFF2-40B4-BE49-F238E27FC236}">
                <a16:creationId xmlns:a16="http://schemas.microsoft.com/office/drawing/2014/main" id="{426D7DA1-5BF2-4D69-A7A6-1573B5B6FAEC}"/>
              </a:ext>
            </a:extLst>
          </p:cNvPr>
          <p:cNvGraphicFramePr>
            <a:graphicFrameLocks noGrp="1"/>
          </p:cNvGraphicFramePr>
          <p:nvPr>
            <p:extLst>
              <p:ext uri="{D42A27DB-BD31-4B8C-83A1-F6EECF244321}">
                <p14:modId xmlns:p14="http://schemas.microsoft.com/office/powerpoint/2010/main" val="3281854106"/>
              </p:ext>
            </p:extLst>
          </p:nvPr>
        </p:nvGraphicFramePr>
        <p:xfrm>
          <a:off x="2473249" y="553254"/>
          <a:ext cx="9360000" cy="2268000"/>
        </p:xfrm>
        <a:graphic>
          <a:graphicData uri="http://schemas.openxmlformats.org/drawingml/2006/table">
            <a:tbl>
              <a:tblPr firstRow="1" bandRow="1">
                <a:tableStyleId>{5C22544A-7EE6-4342-B048-85BDC9FD1C3A}</a:tableStyleId>
              </a:tblPr>
              <a:tblGrid>
                <a:gridCol w="2160000">
                  <a:extLst>
                    <a:ext uri="{9D8B030D-6E8A-4147-A177-3AD203B41FA5}">
                      <a16:colId xmlns:a16="http://schemas.microsoft.com/office/drawing/2014/main" val="2823892678"/>
                    </a:ext>
                  </a:extLst>
                </a:gridCol>
                <a:gridCol w="7200000">
                  <a:extLst>
                    <a:ext uri="{9D8B030D-6E8A-4147-A177-3AD203B41FA5}">
                      <a16:colId xmlns:a16="http://schemas.microsoft.com/office/drawing/2014/main" val="3028048031"/>
                    </a:ext>
                  </a:extLst>
                </a:gridCol>
              </a:tblGrid>
              <a:tr h="360000">
                <a:tc>
                  <a:txBody>
                    <a:bodyPr/>
                    <a:lstStyle/>
                    <a:p>
                      <a:pPr algn="ctr"/>
                      <a:endParaRPr lang="fr-FR" sz="1400" b="1" dirty="0">
                        <a:solidFill>
                          <a:schemeClr val="bg1"/>
                        </a:solidFill>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solidFill>
                  </a:tcPr>
                </a:tc>
                <a:tc>
                  <a:txBody>
                    <a:bodyPr/>
                    <a:lstStyle/>
                    <a:p>
                      <a:pPr algn="ctr"/>
                      <a:r>
                        <a:rPr lang="fr-FR" sz="1400" dirty="0">
                          <a:solidFill>
                            <a:schemeClr val="bg1"/>
                          </a:solidFill>
                        </a:rPr>
                        <a:t>Serveur </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solidFill>
                  </a:tcPr>
                </a:tc>
                <a:extLst>
                  <a:ext uri="{0D108BD9-81ED-4DB2-BD59-A6C34878D82A}">
                    <a16:rowId xmlns:a16="http://schemas.microsoft.com/office/drawing/2014/main" val="2517512519"/>
                  </a:ext>
                </a:extLst>
              </a:tr>
              <a:tr h="360000">
                <a:tc>
                  <a:txBody>
                    <a:bodyPr/>
                    <a:lstStyle/>
                    <a:p>
                      <a:pPr marL="0" algn="l" defTabSz="914400" rtl="0" eaLnBrk="1" latinLnBrk="0" hangingPunct="1"/>
                      <a:r>
                        <a:rPr lang="fr-FR" sz="1400" b="1" kern="1200" dirty="0">
                          <a:solidFill>
                            <a:schemeClr val="bg1"/>
                          </a:solidFill>
                          <a:latin typeface="+mn-lt"/>
                          <a:ea typeface="+mn-ea"/>
                          <a:cs typeface="+mn-cs"/>
                        </a:rPr>
                        <a:t>Fonctionnalité </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solidFill>
                  </a:tcPr>
                </a:tc>
                <a:tc>
                  <a:txBody>
                    <a:bodyPr/>
                    <a:lstStyle/>
                    <a:p>
                      <a:pPr algn="just">
                        <a:lnSpc>
                          <a:spcPts val="1400"/>
                        </a:lnSpc>
                        <a:spcBef>
                          <a:spcPts val="600"/>
                        </a:spcBef>
                      </a:pPr>
                      <a:r>
                        <a:rPr lang="fr-FR" sz="1200" dirty="0">
                          <a:solidFill>
                            <a:srgbClr val="565656"/>
                          </a:solidFill>
                        </a:rPr>
                        <a:t>Les systèmes serveurs traitent les demandes des clients pour divers  services.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4142745841"/>
                  </a:ext>
                </a:extLst>
              </a:tr>
              <a:tr h="360000">
                <a:tc>
                  <a:txBody>
                    <a:bodyPr/>
                    <a:lstStyle/>
                    <a:p>
                      <a:pPr marL="0" algn="l" defTabSz="914400" rtl="0" eaLnBrk="1" latinLnBrk="0" hangingPunct="1"/>
                      <a:r>
                        <a:rPr lang="fr-FR" sz="1400" b="1" kern="1200" dirty="0">
                          <a:solidFill>
                            <a:schemeClr val="bg1"/>
                          </a:solidFill>
                          <a:latin typeface="+mn-lt"/>
                          <a:ea typeface="+mn-ea"/>
                          <a:cs typeface="+mn-cs"/>
                        </a:rPr>
                        <a:t> Configuration</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solidFill>
                  </a:tcPr>
                </a:tc>
                <a:tc>
                  <a:txBody>
                    <a:bodyPr/>
                    <a:lstStyle/>
                    <a:p>
                      <a:pPr algn="just">
                        <a:lnSpc>
                          <a:spcPts val="1400"/>
                        </a:lnSpc>
                        <a:spcBef>
                          <a:spcPts val="600"/>
                        </a:spcBef>
                      </a:pPr>
                      <a:r>
                        <a:rPr lang="fr-FR" sz="1200" dirty="0">
                          <a:solidFill>
                            <a:srgbClr val="565656"/>
                          </a:solidFill>
                        </a:rPr>
                        <a:t>Les systèmes de serveurs ont une configuration plus complexe et sophistiquée.</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3833504183"/>
                  </a:ext>
                </a:extLst>
              </a:tr>
              <a:tr h="360000">
                <a:tc>
                  <a:txBody>
                    <a:bodyPr/>
                    <a:lstStyle/>
                    <a:p>
                      <a:pPr algn="l"/>
                      <a:r>
                        <a:rPr lang="fr-FR" sz="1400" b="1" kern="1200" dirty="0">
                          <a:solidFill>
                            <a:schemeClr val="bg1"/>
                          </a:solidFill>
                          <a:latin typeface="+mn-lt"/>
                          <a:ea typeface="+mn-ea"/>
                          <a:cs typeface="+mn-cs"/>
                        </a:rPr>
                        <a:t>Mode de Connexion</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solidFill>
                  </a:tcPr>
                </a:tc>
                <a:tc>
                  <a:txBody>
                    <a:bodyPr/>
                    <a:lstStyle/>
                    <a:p>
                      <a:pPr algn="just">
                        <a:lnSpc>
                          <a:spcPts val="1400"/>
                        </a:lnSpc>
                        <a:spcBef>
                          <a:spcPts val="600"/>
                        </a:spcBef>
                      </a:pPr>
                      <a:r>
                        <a:rPr lang="fr-FR" sz="1200" dirty="0">
                          <a:solidFill>
                            <a:srgbClr val="565656"/>
                          </a:solidFill>
                        </a:rPr>
                        <a:t>Ils prennent en charge la connexion simultanée de plusieurs utilisateurs.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3174078767"/>
                  </a:ext>
                </a:extLst>
              </a:tr>
              <a:tr h="468000">
                <a:tc>
                  <a:txBody>
                    <a:bodyPr/>
                    <a:lstStyle/>
                    <a:p>
                      <a:pPr marL="0" algn="l" defTabSz="914400" rtl="0" eaLnBrk="1" latinLnBrk="0" hangingPunct="1"/>
                      <a:r>
                        <a:rPr lang="fr-FR" sz="1400" b="1" kern="1200" dirty="0">
                          <a:solidFill>
                            <a:schemeClr val="bg1"/>
                          </a:solidFill>
                          <a:latin typeface="+mn-lt"/>
                          <a:ea typeface="+mn-ea"/>
                          <a:cs typeface="+mn-cs"/>
                        </a:rPr>
                        <a:t>Tâches exécutées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solidFill>
                  </a:tcPr>
                </a:tc>
                <a:tc>
                  <a:txBody>
                    <a:bodyPr/>
                    <a:lstStyle/>
                    <a:p>
                      <a:pPr algn="just">
                        <a:lnSpc>
                          <a:spcPts val="1400"/>
                        </a:lnSpc>
                        <a:spcBef>
                          <a:spcPts val="600"/>
                        </a:spcBef>
                      </a:pPr>
                      <a:r>
                        <a:rPr lang="fr-FR" sz="1200" dirty="0">
                          <a:solidFill>
                            <a:srgbClr val="565656"/>
                          </a:solidFill>
                        </a:rPr>
                        <a:t>Les tâches complexes telles que l'analyse des données, le stockage et le traitement de grands ensembles de données ainsi que la satisfaction des demandes des clients sont courantes pour les systèmes de serveurs.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318445707"/>
                  </a:ext>
                </a:extLst>
              </a:tr>
              <a:tr h="360000">
                <a:tc>
                  <a:txBody>
                    <a:bodyPr/>
                    <a:lstStyle/>
                    <a:p>
                      <a:pPr algn="l"/>
                      <a:r>
                        <a:rPr lang="fr-FR" sz="1400" b="1" dirty="0">
                          <a:solidFill>
                            <a:schemeClr val="bg1"/>
                          </a:solidFill>
                        </a:rPr>
                        <a:t>Power Off</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solidFill>
                  </a:tcPr>
                </a:tc>
                <a:tc>
                  <a:txBody>
                    <a:bodyPr/>
                    <a:lstStyle/>
                    <a:p>
                      <a:pPr algn="just">
                        <a:lnSpc>
                          <a:spcPts val="1400"/>
                        </a:lnSpc>
                        <a:spcBef>
                          <a:spcPts val="600"/>
                        </a:spcBef>
                      </a:pPr>
                      <a:r>
                        <a:rPr lang="fr-FR" sz="1200" dirty="0">
                          <a:solidFill>
                            <a:srgbClr val="565656"/>
                          </a:solidFill>
                        </a:rPr>
                        <a:t>L'arrêt des serveurs peut avoir de graves répercussions. Ils ne sont généralement jamais éteints.</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1752123961"/>
                  </a:ext>
                </a:extLst>
              </a:tr>
            </a:tbl>
          </a:graphicData>
        </a:graphic>
      </p:graphicFrame>
      <p:grpSp>
        <p:nvGrpSpPr>
          <p:cNvPr id="10" name="Groupe 9">
            <a:extLst>
              <a:ext uri="{FF2B5EF4-FFF2-40B4-BE49-F238E27FC236}">
                <a16:creationId xmlns:a16="http://schemas.microsoft.com/office/drawing/2014/main" id="{646CDFDB-064F-47B4-A5C9-5A197C8417F5}"/>
              </a:ext>
            </a:extLst>
          </p:cNvPr>
          <p:cNvGrpSpPr/>
          <p:nvPr/>
        </p:nvGrpSpPr>
        <p:grpSpPr>
          <a:xfrm>
            <a:off x="3610990" y="5408558"/>
            <a:ext cx="6414675" cy="1106281"/>
            <a:chOff x="1779843" y="3179058"/>
            <a:chExt cx="6414675" cy="1106281"/>
          </a:xfrm>
        </p:grpSpPr>
        <p:grpSp>
          <p:nvGrpSpPr>
            <p:cNvPr id="11" name="Groupe 10">
              <a:extLst>
                <a:ext uri="{FF2B5EF4-FFF2-40B4-BE49-F238E27FC236}">
                  <a16:creationId xmlns:a16="http://schemas.microsoft.com/office/drawing/2014/main" id="{C17E26E0-A2F2-4F36-B78D-AB7D39961C7A}"/>
                </a:ext>
              </a:extLst>
            </p:cNvPr>
            <p:cNvGrpSpPr/>
            <p:nvPr/>
          </p:nvGrpSpPr>
          <p:grpSpPr>
            <a:xfrm>
              <a:off x="1779843" y="3179058"/>
              <a:ext cx="6414675" cy="1106281"/>
              <a:chOff x="1779843" y="3179058"/>
              <a:chExt cx="6414675" cy="1106281"/>
            </a:xfrm>
          </p:grpSpPr>
          <p:sp>
            <p:nvSpPr>
              <p:cNvPr id="13" name="Forme libre : forme 12">
                <a:extLst>
                  <a:ext uri="{FF2B5EF4-FFF2-40B4-BE49-F238E27FC236}">
                    <a16:creationId xmlns:a16="http://schemas.microsoft.com/office/drawing/2014/main" id="{D4C43694-5CBF-42F6-AAAD-257A66A3D88C}"/>
                  </a:ext>
                </a:extLst>
              </p:cNvPr>
              <p:cNvSpPr/>
              <p:nvPr/>
            </p:nvSpPr>
            <p:spPr>
              <a:xfrm>
                <a:off x="2474061" y="3322237"/>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007842"/>
                    </a:solidFill>
                  </a:rPr>
                  <a:t>Remarques</a:t>
                </a:r>
              </a:p>
            </p:txBody>
          </p:sp>
          <p:sp>
            <p:nvSpPr>
              <p:cNvPr id="14" name="Forme libre : forme 13">
                <a:extLst>
                  <a:ext uri="{FF2B5EF4-FFF2-40B4-BE49-F238E27FC236}">
                    <a16:creationId xmlns:a16="http://schemas.microsoft.com/office/drawing/2014/main" id="{DB3357AF-3879-4F83-80E9-A6ADFC0098E2}"/>
                  </a:ext>
                </a:extLst>
              </p:cNvPr>
              <p:cNvSpPr/>
              <p:nvPr/>
            </p:nvSpPr>
            <p:spPr>
              <a:xfrm>
                <a:off x="2131876" y="3565339"/>
                <a:ext cx="6062642" cy="720000"/>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00784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0" bIns="72000" numCol="1" spcCol="1270" anchor="b" anchorCtr="0">
                <a:noAutofit/>
              </a:bodyPr>
              <a:lstStyle/>
              <a:p>
                <a:pPr marL="171450" indent="-171450">
                  <a:buFont typeface="Arial" panose="020B0604020202020204" pitchFamily="34" charset="0"/>
                  <a:buChar char="•"/>
                </a:pPr>
                <a:r>
                  <a:rPr lang="fr-FR" sz="1200" dirty="0">
                    <a:solidFill>
                      <a:srgbClr val="565656"/>
                    </a:solidFill>
                  </a:rPr>
                  <a:t>Les chaînes sont écrites entre guillemets simples ou doubles. </a:t>
                </a:r>
              </a:p>
              <a:p>
                <a:pPr marL="171450" indent="-171450">
                  <a:buFont typeface="Arial" panose="020B0604020202020204" pitchFamily="34" charset="0"/>
                  <a:buChar char="•"/>
                </a:pPr>
                <a:r>
                  <a:rPr lang="fr-FR" sz="1200" dirty="0">
                    <a:solidFill>
                      <a:srgbClr val="565656"/>
                    </a:solidFill>
                  </a:rPr>
                  <a:t>Les nombres sont écrits sans guillemets.</a:t>
                </a:r>
              </a:p>
            </p:txBody>
          </p:sp>
          <p:sp>
            <p:nvSpPr>
              <p:cNvPr id="15" name="Rectangle 14">
                <a:extLst>
                  <a:ext uri="{FF2B5EF4-FFF2-40B4-BE49-F238E27FC236}">
                    <a16:creationId xmlns:a16="http://schemas.microsoft.com/office/drawing/2014/main" id="{934BCF67-27F6-4810-859B-3BD4D07FCEAA}"/>
                  </a:ext>
                </a:extLst>
              </p:cNvPr>
              <p:cNvSpPr/>
              <p:nvPr/>
            </p:nvSpPr>
            <p:spPr>
              <a:xfrm>
                <a:off x="1779843" y="3179058"/>
                <a:ext cx="648000" cy="648000"/>
              </a:xfrm>
              <a:prstGeom prst="rect">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dirty="0"/>
              </a:p>
            </p:txBody>
          </p:sp>
        </p:grpSp>
        <p:pic>
          <p:nvPicPr>
            <p:cNvPr id="12" name="Graphique 11">
              <a:extLst>
                <a:ext uri="{FF2B5EF4-FFF2-40B4-BE49-F238E27FC236}">
                  <a16:creationId xmlns:a16="http://schemas.microsoft.com/office/drawing/2014/main" id="{171A71A7-247E-4C30-81E2-B409E462C7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7546" y="3262513"/>
              <a:ext cx="580297" cy="576000"/>
            </a:xfrm>
            <a:prstGeom prst="rect">
              <a:avLst/>
            </a:prstGeom>
          </p:spPr>
        </p:pic>
      </p:grpSp>
      <p:graphicFrame>
        <p:nvGraphicFramePr>
          <p:cNvPr id="16" name="Diagramme 15">
            <a:extLst>
              <a:ext uri="{FF2B5EF4-FFF2-40B4-BE49-F238E27FC236}">
                <a16:creationId xmlns:a16="http://schemas.microsoft.com/office/drawing/2014/main" id="{B19DAB01-3131-420D-8E9A-8EFB802F30CE}"/>
              </a:ext>
            </a:extLst>
          </p:cNvPr>
          <p:cNvGraphicFramePr/>
          <p:nvPr>
            <p:extLst>
              <p:ext uri="{D42A27DB-BD31-4B8C-83A1-F6EECF244321}">
                <p14:modId xmlns:p14="http://schemas.microsoft.com/office/powerpoint/2010/main" val="979578484"/>
              </p:ext>
            </p:extLst>
          </p:nvPr>
        </p:nvGraphicFramePr>
        <p:xfrm>
          <a:off x="2473249" y="3429000"/>
          <a:ext cx="8690158" cy="12232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Espace réservé du texte 16">
            <a:extLst>
              <a:ext uri="{FF2B5EF4-FFF2-40B4-BE49-F238E27FC236}">
                <a16:creationId xmlns:a16="http://schemas.microsoft.com/office/drawing/2014/main" id="{A5BABD6D-23EC-4947-9110-DA30D202D5F8}"/>
              </a:ext>
            </a:extLst>
          </p:cNvPr>
          <p:cNvSpPr>
            <a:spLocks noGrp="1"/>
          </p:cNvSpPr>
          <p:nvPr>
            <p:ph type="body" sz="quarter" idx="11"/>
          </p:nvPr>
        </p:nvSpPr>
        <p:spPr>
          <a:xfrm>
            <a:off x="303824" y="259040"/>
            <a:ext cx="2875793" cy="444906"/>
          </a:xfrm>
        </p:spPr>
        <p:txBody>
          <a:bodyPr/>
          <a:lstStyle/>
          <a:p>
            <a:r>
              <a:rPr lang="fr-FR" sz="1400" b="1" dirty="0"/>
              <a:t>Ex : Modèle tableau Partie 1</a:t>
            </a:r>
          </a:p>
        </p:txBody>
      </p:sp>
      <p:sp>
        <p:nvSpPr>
          <p:cNvPr id="18" name="Espace réservé du texte 17">
            <a:extLst>
              <a:ext uri="{FF2B5EF4-FFF2-40B4-BE49-F238E27FC236}">
                <a16:creationId xmlns:a16="http://schemas.microsoft.com/office/drawing/2014/main" id="{71838718-30E1-4445-AFFE-103B83F3383B}"/>
              </a:ext>
            </a:extLst>
          </p:cNvPr>
          <p:cNvSpPr>
            <a:spLocks noGrp="1"/>
          </p:cNvSpPr>
          <p:nvPr>
            <p:ph type="body" sz="quarter" idx="12"/>
          </p:nvPr>
        </p:nvSpPr>
        <p:spPr>
          <a:xfrm>
            <a:off x="303824" y="2955519"/>
            <a:ext cx="5121615" cy="444906"/>
          </a:xfrm>
        </p:spPr>
        <p:txBody>
          <a:bodyPr/>
          <a:lstStyle/>
          <a:p>
            <a:r>
              <a:rPr lang="fr-FR" sz="1400" b="1" dirty="0"/>
              <a:t>Ex : </a:t>
            </a:r>
            <a:r>
              <a:rPr lang="fr-FR" sz="1400" dirty="0"/>
              <a:t>Idée de </a:t>
            </a:r>
            <a:r>
              <a:rPr lang="fr-FR" sz="1400" b="1" dirty="0"/>
              <a:t>SmartArt (Pour changer la forme, allez dans insertion, puis SmartArt)</a:t>
            </a:r>
          </a:p>
          <a:p>
            <a:endParaRPr lang="fr-FR" sz="1400" dirty="0"/>
          </a:p>
        </p:txBody>
      </p:sp>
      <p:sp>
        <p:nvSpPr>
          <p:cNvPr id="19" name="Espace réservé du texte 18">
            <a:extLst>
              <a:ext uri="{FF2B5EF4-FFF2-40B4-BE49-F238E27FC236}">
                <a16:creationId xmlns:a16="http://schemas.microsoft.com/office/drawing/2014/main" id="{7023950B-B28A-4279-A4F2-4FE972DB37F8}"/>
              </a:ext>
            </a:extLst>
          </p:cNvPr>
          <p:cNvSpPr>
            <a:spLocks noGrp="1"/>
          </p:cNvSpPr>
          <p:nvPr>
            <p:ph type="body" sz="quarter" idx="13"/>
          </p:nvPr>
        </p:nvSpPr>
        <p:spPr>
          <a:xfrm>
            <a:off x="303825" y="5429545"/>
            <a:ext cx="2875792" cy="444906"/>
          </a:xfrm>
        </p:spPr>
        <p:txBody>
          <a:bodyPr/>
          <a:lstStyle/>
          <a:p>
            <a:r>
              <a:rPr lang="fr-FR" sz="1400" b="1" dirty="0"/>
              <a:t>Ex : Modèle Remarque Partie 1</a:t>
            </a:r>
          </a:p>
          <a:p>
            <a:endParaRPr lang="fr-FR" sz="1400" dirty="0"/>
          </a:p>
        </p:txBody>
      </p:sp>
      <p:graphicFrame>
        <p:nvGraphicFramePr>
          <p:cNvPr id="20" name="Tableau 19">
            <a:extLst>
              <a:ext uri="{FF2B5EF4-FFF2-40B4-BE49-F238E27FC236}">
                <a16:creationId xmlns:a16="http://schemas.microsoft.com/office/drawing/2014/main" id="{70C076BB-CA77-4108-8992-7E4C4DE64C66}"/>
              </a:ext>
            </a:extLst>
          </p:cNvPr>
          <p:cNvGraphicFramePr>
            <a:graphicFrameLocks noGrp="1"/>
          </p:cNvGraphicFramePr>
          <p:nvPr>
            <p:extLst>
              <p:ext uri="{D42A27DB-BD31-4B8C-83A1-F6EECF244321}">
                <p14:modId xmlns:p14="http://schemas.microsoft.com/office/powerpoint/2010/main" val="1450653271"/>
              </p:ext>
            </p:extLst>
          </p:nvPr>
        </p:nvGraphicFramePr>
        <p:xfrm>
          <a:off x="174881" y="553254"/>
          <a:ext cx="2160000" cy="216408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3578053745"/>
                    </a:ext>
                  </a:extLst>
                </a:gridCol>
                <a:gridCol w="720000">
                  <a:extLst>
                    <a:ext uri="{9D8B030D-6E8A-4147-A177-3AD203B41FA5}">
                      <a16:colId xmlns:a16="http://schemas.microsoft.com/office/drawing/2014/main" val="3955896111"/>
                    </a:ext>
                  </a:extLst>
                </a:gridCol>
                <a:gridCol w="720000">
                  <a:extLst>
                    <a:ext uri="{9D8B030D-6E8A-4147-A177-3AD203B41FA5}">
                      <a16:colId xmlns:a16="http://schemas.microsoft.com/office/drawing/2014/main" val="683341738"/>
                    </a:ext>
                  </a:extLst>
                </a:gridCol>
              </a:tblGrid>
              <a:tr h="386903">
                <a:tc>
                  <a:txBody>
                    <a:bodyPr/>
                    <a:lstStyle/>
                    <a:p>
                      <a:pPr algn="ctr"/>
                      <a:r>
                        <a:rPr lang="fr-FR" sz="1400" dirty="0"/>
                        <a:t>Fichier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solidFill>
                  </a:tcPr>
                </a:tc>
                <a:tc>
                  <a:txBody>
                    <a:bodyPr/>
                    <a:lstStyle/>
                    <a:p>
                      <a:pPr algn="ctr"/>
                      <a:r>
                        <a:rPr lang="fr-FR" sz="1400" dirty="0"/>
                        <a:t>Table Début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solidFill>
                  </a:tcPr>
                </a:tc>
                <a:tc>
                  <a:txBody>
                    <a:bodyPr/>
                    <a:lstStyle/>
                    <a:p>
                      <a:pPr algn="ctr"/>
                      <a:r>
                        <a:rPr lang="fr-FR" sz="1400" dirty="0"/>
                        <a:t>Fin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solidFill>
                  </a:tcPr>
                </a:tc>
                <a:extLst>
                  <a:ext uri="{0D108BD9-81ED-4DB2-BD59-A6C34878D82A}">
                    <a16:rowId xmlns:a16="http://schemas.microsoft.com/office/drawing/2014/main" val="1268207324"/>
                  </a:ext>
                </a:extLst>
              </a:tr>
              <a:tr h="221087">
                <a:tc>
                  <a:txBody>
                    <a:bodyPr/>
                    <a:lstStyle/>
                    <a:p>
                      <a:pPr algn="ctr"/>
                      <a:r>
                        <a:rPr lang="fr-FR" sz="1200" dirty="0">
                          <a:solidFill>
                            <a:srgbClr val="565656"/>
                          </a:solidFill>
                        </a:rPr>
                        <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1296307700"/>
                  </a:ext>
                </a:extLst>
              </a:tr>
              <a:tr h="221087">
                <a:tc>
                  <a:txBody>
                    <a:bodyPr/>
                    <a:lstStyle/>
                    <a:p>
                      <a:pPr algn="ctr"/>
                      <a:r>
                        <a:rPr lang="fr-FR" sz="1200" dirty="0">
                          <a:solidFill>
                            <a:srgbClr val="565656"/>
                          </a:solidFill>
                        </a:rPr>
                        <a:t>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4124452533"/>
                  </a:ext>
                </a:extLst>
              </a:tr>
              <a:tr h="221087">
                <a:tc>
                  <a:txBody>
                    <a:bodyPr/>
                    <a:lstStyle/>
                    <a:p>
                      <a:pPr algn="ctr"/>
                      <a:r>
                        <a:rPr lang="fr-FR" sz="1200" dirty="0">
                          <a:solidFill>
                            <a:srgbClr val="565656"/>
                          </a:solidFill>
                        </a:rPr>
                        <a: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3383267020"/>
                  </a:ext>
                </a:extLst>
              </a:tr>
              <a:tr h="221087">
                <a:tc>
                  <a:txBody>
                    <a:bodyPr/>
                    <a:lstStyle/>
                    <a:p>
                      <a:pPr algn="ctr"/>
                      <a:r>
                        <a:rPr lang="fr-FR" sz="1200" dirty="0">
                          <a:solidFill>
                            <a:srgbClr val="565656"/>
                          </a:solidFill>
                        </a:rPr>
                        <a:t>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2441481544"/>
                  </a:ext>
                </a:extLst>
              </a:tr>
              <a:tr h="221087">
                <a:tc>
                  <a:txBody>
                    <a:bodyPr/>
                    <a:lstStyle/>
                    <a:p>
                      <a:pPr algn="ctr"/>
                      <a:r>
                        <a:rPr lang="fr-FR" sz="1200" dirty="0">
                          <a:solidFill>
                            <a:srgbClr val="565656"/>
                          </a:solidFill>
                        </a:rPr>
                        <a: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4211283894"/>
                  </a:ext>
                </a:extLst>
              </a:tr>
              <a:tr h="221087">
                <a:tc>
                  <a:txBody>
                    <a:bodyPr/>
                    <a:lstStyle/>
                    <a:p>
                      <a:pPr algn="ctr"/>
                      <a:r>
                        <a:rPr lang="fr-FR" sz="1200" dirty="0">
                          <a:solidFill>
                            <a:srgbClr val="565656"/>
                          </a:solidFill>
                        </a:rPr>
                        <a:t>F</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tc>
                  <a:txBody>
                    <a:bodyPr/>
                    <a:lstStyle/>
                    <a:p>
                      <a:pPr algn="ctr"/>
                      <a:r>
                        <a:rPr lang="fr-FR" sz="1200" dirty="0">
                          <a:solidFill>
                            <a:srgbClr val="565656"/>
                          </a:solidFill>
                        </a:rPr>
                        <a:t>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18146">
                        <a:alpha val="10000"/>
                      </a:srgbClr>
                    </a:solidFill>
                  </a:tcPr>
                </a:tc>
                <a:extLst>
                  <a:ext uri="{0D108BD9-81ED-4DB2-BD59-A6C34878D82A}">
                    <a16:rowId xmlns:a16="http://schemas.microsoft.com/office/drawing/2014/main" val="2999207976"/>
                  </a:ext>
                </a:extLst>
              </a:tr>
            </a:tbl>
          </a:graphicData>
        </a:graphic>
      </p:graphicFrame>
    </p:spTree>
    <p:extLst>
      <p:ext uri="{BB962C8B-B14F-4D97-AF65-F5344CB8AC3E}">
        <p14:creationId xmlns:p14="http://schemas.microsoft.com/office/powerpoint/2010/main" val="3778233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AC1A7A7C-B62E-4718-87C1-4FB439594E35}"/>
              </a:ext>
            </a:extLst>
          </p:cNvPr>
          <p:cNvGrpSpPr/>
          <p:nvPr/>
        </p:nvGrpSpPr>
        <p:grpSpPr>
          <a:xfrm>
            <a:off x="2784423" y="5305182"/>
            <a:ext cx="5032033" cy="1286281"/>
            <a:chOff x="1779843" y="3179058"/>
            <a:chExt cx="5032033" cy="1286281"/>
          </a:xfrm>
        </p:grpSpPr>
        <p:grpSp>
          <p:nvGrpSpPr>
            <p:cNvPr id="8" name="Groupe 7">
              <a:extLst>
                <a:ext uri="{FF2B5EF4-FFF2-40B4-BE49-F238E27FC236}">
                  <a16:creationId xmlns:a16="http://schemas.microsoft.com/office/drawing/2014/main" id="{9F24A37F-5817-44E5-93AC-4CF379AF1993}"/>
                </a:ext>
              </a:extLst>
            </p:cNvPr>
            <p:cNvGrpSpPr/>
            <p:nvPr/>
          </p:nvGrpSpPr>
          <p:grpSpPr>
            <a:xfrm>
              <a:off x="1779843" y="3179058"/>
              <a:ext cx="5032033" cy="1286281"/>
              <a:chOff x="1779843" y="3179058"/>
              <a:chExt cx="5032033" cy="1286281"/>
            </a:xfrm>
          </p:grpSpPr>
          <p:sp>
            <p:nvSpPr>
              <p:cNvPr id="10" name="Forme libre : forme 9">
                <a:extLst>
                  <a:ext uri="{FF2B5EF4-FFF2-40B4-BE49-F238E27FC236}">
                    <a16:creationId xmlns:a16="http://schemas.microsoft.com/office/drawing/2014/main" id="{1AD893B8-65BF-4C3E-922C-D17D8394BBDC}"/>
                  </a:ext>
                </a:extLst>
              </p:cNvPr>
              <p:cNvSpPr/>
              <p:nvPr/>
            </p:nvSpPr>
            <p:spPr>
              <a:xfrm>
                <a:off x="2474061" y="3322237"/>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FF7701"/>
                    </a:solidFill>
                  </a:rPr>
                  <a:t>Remarques</a:t>
                </a:r>
              </a:p>
            </p:txBody>
          </p:sp>
          <p:sp>
            <p:nvSpPr>
              <p:cNvPr id="11" name="Forme libre : forme 10">
                <a:extLst>
                  <a:ext uri="{FF2B5EF4-FFF2-40B4-BE49-F238E27FC236}">
                    <a16:creationId xmlns:a16="http://schemas.microsoft.com/office/drawing/2014/main" id="{BAB9E697-706C-4470-9BEA-2918BBC4A1CE}"/>
                  </a:ext>
                </a:extLst>
              </p:cNvPr>
              <p:cNvSpPr/>
              <p:nvPr/>
            </p:nvSpPr>
            <p:spPr>
              <a:xfrm>
                <a:off x="2131876" y="3565339"/>
                <a:ext cx="4680000" cy="900000"/>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FF770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marL="171450" indent="-171450" algn="just">
                  <a:buFont typeface="Arial" panose="020B0604020202020204" pitchFamily="34" charset="0"/>
                  <a:buChar char="•"/>
                </a:pPr>
                <a:r>
                  <a:rPr lang="fr-FR" sz="1200" dirty="0">
                    <a:solidFill>
                      <a:srgbClr val="565656"/>
                    </a:solidFill>
                  </a:rPr>
                  <a:t>Une méthode est une propriété dont la valeur est une fonction. Son rôle est de définir un comportement (action) pour l’objet</a:t>
                </a:r>
              </a:p>
              <a:p>
                <a:pPr marL="171450" indent="-171450" algn="just">
                  <a:buFont typeface="Arial" panose="020B0604020202020204" pitchFamily="34" charset="0"/>
                  <a:buChar char="•"/>
                </a:pPr>
                <a:r>
                  <a:rPr lang="fr-FR" sz="1200" dirty="0">
                    <a:solidFill>
                      <a:srgbClr val="565656"/>
                    </a:solidFill>
                  </a:rPr>
                  <a:t>On peut utiliser var au lieu de </a:t>
                </a:r>
                <a:r>
                  <a:rPr lang="fr-FR" sz="1200" dirty="0" err="1">
                    <a:solidFill>
                      <a:srgbClr val="565656"/>
                    </a:solidFill>
                  </a:rPr>
                  <a:t>const</a:t>
                </a:r>
                <a:endParaRPr lang="fr-FR" sz="1200" dirty="0">
                  <a:solidFill>
                    <a:srgbClr val="565656"/>
                  </a:solidFill>
                </a:endParaRPr>
              </a:p>
            </p:txBody>
          </p:sp>
          <p:sp>
            <p:nvSpPr>
              <p:cNvPr id="12" name="Rectangle 11">
                <a:extLst>
                  <a:ext uri="{FF2B5EF4-FFF2-40B4-BE49-F238E27FC236}">
                    <a16:creationId xmlns:a16="http://schemas.microsoft.com/office/drawing/2014/main" id="{D38268FE-C025-4A35-81B3-74541C1B9436}"/>
                  </a:ext>
                </a:extLst>
              </p:cNvPr>
              <p:cNvSpPr/>
              <p:nvPr/>
            </p:nvSpPr>
            <p:spPr>
              <a:xfrm>
                <a:off x="1779843" y="3179058"/>
                <a:ext cx="648000" cy="648000"/>
              </a:xfrm>
              <a:prstGeom prst="rect">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dirty="0"/>
              </a:p>
            </p:txBody>
          </p:sp>
        </p:grpSp>
        <p:pic>
          <p:nvPicPr>
            <p:cNvPr id="9" name="Graphique 8">
              <a:extLst>
                <a:ext uri="{FF2B5EF4-FFF2-40B4-BE49-F238E27FC236}">
                  <a16:creationId xmlns:a16="http://schemas.microsoft.com/office/drawing/2014/main" id="{D8B317F9-7DDF-47AC-9F57-50D6327101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7546" y="3262513"/>
              <a:ext cx="580297" cy="576000"/>
            </a:xfrm>
            <a:prstGeom prst="rect">
              <a:avLst/>
            </a:prstGeom>
          </p:spPr>
        </p:pic>
      </p:grpSp>
      <p:sp>
        <p:nvSpPr>
          <p:cNvPr id="14" name="Espace réservé du texte 13">
            <a:extLst>
              <a:ext uri="{FF2B5EF4-FFF2-40B4-BE49-F238E27FC236}">
                <a16:creationId xmlns:a16="http://schemas.microsoft.com/office/drawing/2014/main" id="{2BD846D8-1BC7-4A33-B89B-7B2C3E014A3A}"/>
              </a:ext>
            </a:extLst>
          </p:cNvPr>
          <p:cNvSpPr>
            <a:spLocks noGrp="1"/>
          </p:cNvSpPr>
          <p:nvPr>
            <p:ph type="body" sz="quarter" idx="11"/>
          </p:nvPr>
        </p:nvSpPr>
        <p:spPr>
          <a:xfrm>
            <a:off x="303824" y="259040"/>
            <a:ext cx="2548301" cy="444906"/>
          </a:xfrm>
        </p:spPr>
        <p:txBody>
          <a:bodyPr/>
          <a:lstStyle/>
          <a:p>
            <a:r>
              <a:rPr lang="fr-FR" sz="1400" b="1" dirty="0"/>
              <a:t>Ex : Modèle tableau Partie 2</a:t>
            </a:r>
          </a:p>
          <a:p>
            <a:endParaRPr lang="fr-FR" sz="1400" dirty="0"/>
          </a:p>
        </p:txBody>
      </p:sp>
      <p:sp>
        <p:nvSpPr>
          <p:cNvPr id="15" name="Espace réservé du texte 14">
            <a:extLst>
              <a:ext uri="{FF2B5EF4-FFF2-40B4-BE49-F238E27FC236}">
                <a16:creationId xmlns:a16="http://schemas.microsoft.com/office/drawing/2014/main" id="{3285E006-8490-472A-935B-96881A2DC594}"/>
              </a:ext>
            </a:extLst>
          </p:cNvPr>
          <p:cNvSpPr>
            <a:spLocks noGrp="1"/>
          </p:cNvSpPr>
          <p:nvPr>
            <p:ph type="body" sz="quarter" idx="12"/>
          </p:nvPr>
        </p:nvSpPr>
        <p:spPr/>
        <p:txBody>
          <a:bodyPr/>
          <a:lstStyle/>
          <a:p>
            <a:r>
              <a:rPr lang="fr-FR" sz="1400" b="1" dirty="0"/>
              <a:t>Ex : Idée SmartArt</a:t>
            </a:r>
          </a:p>
          <a:p>
            <a:endParaRPr lang="fr-FR" sz="1400" dirty="0"/>
          </a:p>
        </p:txBody>
      </p:sp>
      <p:sp>
        <p:nvSpPr>
          <p:cNvPr id="16" name="Espace réservé du texte 15">
            <a:extLst>
              <a:ext uri="{FF2B5EF4-FFF2-40B4-BE49-F238E27FC236}">
                <a16:creationId xmlns:a16="http://schemas.microsoft.com/office/drawing/2014/main" id="{877984D5-8A6E-4BA8-9711-D070002CEDB4}"/>
              </a:ext>
            </a:extLst>
          </p:cNvPr>
          <p:cNvSpPr>
            <a:spLocks noGrp="1"/>
          </p:cNvSpPr>
          <p:nvPr>
            <p:ph type="body" sz="quarter" idx="13"/>
          </p:nvPr>
        </p:nvSpPr>
        <p:spPr>
          <a:xfrm>
            <a:off x="303824" y="5429545"/>
            <a:ext cx="2832632" cy="444906"/>
          </a:xfrm>
        </p:spPr>
        <p:txBody>
          <a:bodyPr/>
          <a:lstStyle/>
          <a:p>
            <a:r>
              <a:rPr lang="fr-FR" sz="1400" b="1" dirty="0"/>
              <a:t>Ex : Modèle Remarque Partie 2</a:t>
            </a:r>
          </a:p>
          <a:p>
            <a:endParaRPr lang="fr-FR" sz="1400" dirty="0"/>
          </a:p>
        </p:txBody>
      </p:sp>
      <p:graphicFrame>
        <p:nvGraphicFramePr>
          <p:cNvPr id="17" name="Espace réservé du contenu 6">
            <a:extLst>
              <a:ext uri="{FF2B5EF4-FFF2-40B4-BE49-F238E27FC236}">
                <a16:creationId xmlns:a16="http://schemas.microsoft.com/office/drawing/2014/main" id="{3B00BB61-E0E2-48E5-94E3-AE1DAE76A677}"/>
              </a:ext>
            </a:extLst>
          </p:cNvPr>
          <p:cNvGraphicFramePr>
            <a:graphicFrameLocks noGrp="1"/>
          </p:cNvGraphicFramePr>
          <p:nvPr>
            <p:extLst>
              <p:ext uri="{D42A27DB-BD31-4B8C-83A1-F6EECF244321}">
                <p14:modId xmlns:p14="http://schemas.microsoft.com/office/powerpoint/2010/main" val="1307493210"/>
              </p:ext>
            </p:extLst>
          </p:nvPr>
        </p:nvGraphicFramePr>
        <p:xfrm>
          <a:off x="1960256" y="2955519"/>
          <a:ext cx="8547825" cy="22787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8" name="Group 104">
            <a:extLst>
              <a:ext uri="{FF2B5EF4-FFF2-40B4-BE49-F238E27FC236}">
                <a16:creationId xmlns:a16="http://schemas.microsoft.com/office/drawing/2014/main" id="{ADA5F31E-D735-4051-A636-1366FA046F21}"/>
              </a:ext>
            </a:extLst>
          </p:cNvPr>
          <p:cNvGraphicFramePr>
            <a:graphicFrameLocks/>
          </p:cNvGraphicFramePr>
          <p:nvPr>
            <p:extLst>
              <p:ext uri="{D42A27DB-BD31-4B8C-83A1-F6EECF244321}">
                <p14:modId xmlns:p14="http://schemas.microsoft.com/office/powerpoint/2010/main" val="1253873443"/>
              </p:ext>
            </p:extLst>
          </p:nvPr>
        </p:nvGraphicFramePr>
        <p:xfrm>
          <a:off x="3019575" y="313938"/>
          <a:ext cx="8640000" cy="2160000"/>
        </p:xfrm>
        <a:graphic>
          <a:graphicData uri="http://schemas.openxmlformats.org/drawingml/2006/table">
            <a:tbl>
              <a:tblPr firstRow="1" bandRow="1">
                <a:tableStyleId>{B301B821-A1FF-4177-AEE7-76D212191A09}</a:tableStyleId>
              </a:tblPr>
              <a:tblGrid>
                <a:gridCol w="2160000">
                  <a:extLst>
                    <a:ext uri="{9D8B030D-6E8A-4147-A177-3AD203B41FA5}">
                      <a16:colId xmlns:a16="http://schemas.microsoft.com/office/drawing/2014/main" val="20000"/>
                    </a:ext>
                  </a:extLst>
                </a:gridCol>
                <a:gridCol w="6480000">
                  <a:extLst>
                    <a:ext uri="{9D8B030D-6E8A-4147-A177-3AD203B41FA5}">
                      <a16:colId xmlns:a16="http://schemas.microsoft.com/office/drawing/2014/main" val="20001"/>
                    </a:ext>
                  </a:extLst>
                </a:gridCol>
              </a:tblGrid>
              <a:tr h="360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a:ln>
                            <a:noFill/>
                          </a:ln>
                          <a:solidFill>
                            <a:schemeClr val="bg1"/>
                          </a:solidFill>
                          <a:effectLst/>
                        </a:rPr>
                        <a:t>Méthode</a:t>
                      </a:r>
                      <a:endParaRPr kumimoji="0" lang="fr-FR" sz="1400" b="0" i="0" u="none" strike="noStrike" cap="none" normalizeH="0" baseline="0" dirty="0">
                        <a:ln>
                          <a:noFill/>
                        </a:ln>
                        <a:solidFill>
                          <a:schemeClr val="bg1"/>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400" b="1" u="none" strike="noStrike" cap="none" normalizeH="0" baseline="0" dirty="0">
                          <a:ln>
                            <a:noFill/>
                          </a:ln>
                          <a:solidFill>
                            <a:schemeClr val="bg1"/>
                          </a:solidFill>
                          <a:effectLst/>
                        </a:rPr>
                        <a:t>Description</a:t>
                      </a:r>
                      <a:endParaRPr kumimoji="0" lang="fr-FR" sz="1400" b="0" i="0" u="none" strike="noStrike" cap="none" normalizeH="0" baseline="0" dirty="0">
                        <a:ln>
                          <a:noFill/>
                        </a:ln>
                        <a:solidFill>
                          <a:schemeClr val="bg1"/>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solidFill>
                  </a:tcPr>
                </a:tc>
                <a:extLst>
                  <a:ext uri="{0D108BD9-81ED-4DB2-BD59-A6C34878D82A}">
                    <a16:rowId xmlns:a16="http://schemas.microsoft.com/office/drawing/2014/main" val="10000"/>
                  </a:ext>
                </a:extLst>
              </a:tr>
              <a:tr h="360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u="none" strike="noStrike" cap="none" normalizeH="0" baseline="0" dirty="0" err="1">
                          <a:ln>
                            <a:noFill/>
                          </a:ln>
                          <a:solidFill>
                            <a:srgbClr val="565656"/>
                          </a:solidFill>
                          <a:effectLst/>
                        </a:rPr>
                        <a:t>length</a:t>
                      </a:r>
                      <a:endParaRPr kumimoji="0" lang="fr-FR" sz="1200" b="1" i="0" u="none" strike="noStrike" cap="none" normalizeH="0" baseline="0" dirty="0">
                        <a:ln>
                          <a:noFill/>
                        </a:ln>
                        <a:solidFill>
                          <a:srgbClr val="565656"/>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alpha val="1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0" u="none" strike="noStrike" cap="none" normalizeH="0" baseline="0" dirty="0">
                          <a:ln>
                            <a:noFill/>
                          </a:ln>
                          <a:solidFill>
                            <a:srgbClr val="565656"/>
                          </a:solidFill>
                          <a:effectLst/>
                        </a:rPr>
                        <a:t>C'est un entier qui indique la taille de la chaîne de caractères.</a:t>
                      </a:r>
                      <a:endParaRPr kumimoji="0" lang="fr-FR" sz="1200" b="0" i="0" u="none" strike="noStrike" cap="none" normalizeH="0" baseline="0" dirty="0">
                        <a:ln>
                          <a:noFill/>
                        </a:ln>
                        <a:solidFill>
                          <a:srgbClr val="565656"/>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alpha val="10000"/>
                      </a:srgbClr>
                    </a:solidFill>
                  </a:tcPr>
                </a:tc>
                <a:extLst>
                  <a:ext uri="{0D108BD9-81ED-4DB2-BD59-A6C34878D82A}">
                    <a16:rowId xmlns:a16="http://schemas.microsoft.com/office/drawing/2014/main" val="10001"/>
                  </a:ext>
                </a:extLst>
              </a:tr>
              <a:tr h="360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u="none" strike="noStrike" cap="none" normalizeH="0" baseline="0" dirty="0" err="1">
                          <a:ln>
                            <a:noFill/>
                          </a:ln>
                          <a:solidFill>
                            <a:srgbClr val="565656"/>
                          </a:solidFill>
                          <a:effectLst/>
                        </a:rPr>
                        <a:t>charAt</a:t>
                      </a:r>
                      <a:r>
                        <a:rPr kumimoji="0" lang="fr-FR" sz="1200" b="1" u="none" strike="noStrike" cap="none" normalizeH="0" baseline="0" dirty="0">
                          <a:ln>
                            <a:noFill/>
                          </a:ln>
                          <a:solidFill>
                            <a:srgbClr val="565656"/>
                          </a:solidFill>
                          <a:effectLst/>
                        </a:rPr>
                        <a:t>()</a:t>
                      </a:r>
                      <a:endParaRPr kumimoji="0" lang="fr-FR" sz="1200" b="1" i="0" u="none" strike="noStrike" cap="none" normalizeH="0" baseline="0" dirty="0">
                        <a:ln>
                          <a:noFill/>
                        </a:ln>
                        <a:solidFill>
                          <a:srgbClr val="565656"/>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alpha val="1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0" u="none" strike="noStrike" cap="none" normalizeH="0" baseline="0" dirty="0">
                          <a:ln>
                            <a:noFill/>
                          </a:ln>
                          <a:solidFill>
                            <a:srgbClr val="565656"/>
                          </a:solidFill>
                          <a:effectLst/>
                        </a:rPr>
                        <a:t>Méthode qui permet d'accéder à un caractère isolé d'une chaîne.</a:t>
                      </a:r>
                      <a:endParaRPr kumimoji="0" lang="fr-FR" sz="1200" b="0" i="0" u="none" strike="noStrike" cap="none" normalizeH="0" baseline="0" dirty="0">
                        <a:ln>
                          <a:noFill/>
                        </a:ln>
                        <a:solidFill>
                          <a:srgbClr val="565656"/>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alpha val="10000"/>
                      </a:srgbClr>
                    </a:solidFill>
                  </a:tcPr>
                </a:tc>
                <a:extLst>
                  <a:ext uri="{0D108BD9-81ED-4DB2-BD59-A6C34878D82A}">
                    <a16:rowId xmlns:a16="http://schemas.microsoft.com/office/drawing/2014/main" val="10002"/>
                  </a:ext>
                </a:extLst>
              </a:tr>
              <a:tr h="360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u="none" strike="noStrike" cap="none" normalizeH="0" baseline="0" dirty="0" err="1">
                          <a:ln>
                            <a:noFill/>
                          </a:ln>
                          <a:solidFill>
                            <a:srgbClr val="565656"/>
                          </a:solidFill>
                          <a:effectLst/>
                        </a:rPr>
                        <a:t>substring</a:t>
                      </a:r>
                      <a:r>
                        <a:rPr kumimoji="0" lang="fr-FR" sz="1200" b="1" u="none" strike="noStrike" cap="none" normalizeH="0" baseline="0" dirty="0">
                          <a:ln>
                            <a:noFill/>
                          </a:ln>
                          <a:solidFill>
                            <a:srgbClr val="565656"/>
                          </a:solidFill>
                          <a:effectLst/>
                        </a:rPr>
                        <a:t>(</a:t>
                      </a:r>
                      <a:r>
                        <a:rPr kumimoji="0" lang="fr-FR" sz="1200" b="1" u="none" strike="noStrike" cap="none" normalizeH="0" baseline="0" dirty="0" err="1">
                          <a:ln>
                            <a:noFill/>
                          </a:ln>
                          <a:solidFill>
                            <a:srgbClr val="565656"/>
                          </a:solidFill>
                          <a:effectLst/>
                        </a:rPr>
                        <a:t>x,y</a:t>
                      </a:r>
                      <a:r>
                        <a:rPr kumimoji="0" lang="fr-FR" sz="1200" b="1" u="none" strike="noStrike" cap="none" normalizeH="0" baseline="0" dirty="0">
                          <a:ln>
                            <a:noFill/>
                          </a:ln>
                          <a:solidFill>
                            <a:srgbClr val="565656"/>
                          </a:solidFill>
                          <a:effectLst/>
                        </a:rPr>
                        <a:t>)</a:t>
                      </a:r>
                      <a:endParaRPr kumimoji="0" lang="fr-FR" sz="1200" b="1" i="0" u="none" strike="noStrike" cap="none" normalizeH="0" baseline="0" dirty="0">
                        <a:ln>
                          <a:noFill/>
                        </a:ln>
                        <a:solidFill>
                          <a:srgbClr val="565656"/>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alpha val="1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0" u="none" strike="noStrike" cap="none" normalizeH="0" baseline="0" dirty="0">
                          <a:ln>
                            <a:noFill/>
                          </a:ln>
                          <a:solidFill>
                            <a:srgbClr val="565656"/>
                          </a:solidFill>
                          <a:effectLst/>
                        </a:rPr>
                        <a:t>Méthode qui renvoie un string partiel situé entre la position x et la position y-1.</a:t>
                      </a:r>
                      <a:endParaRPr kumimoji="0" lang="fr-FR" sz="1200" b="0" i="0" u="none" strike="noStrike" cap="none" normalizeH="0" baseline="0" dirty="0">
                        <a:ln>
                          <a:noFill/>
                        </a:ln>
                        <a:solidFill>
                          <a:srgbClr val="565656"/>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alpha val="10000"/>
                      </a:srgbClr>
                    </a:solidFill>
                  </a:tcPr>
                </a:tc>
                <a:extLst>
                  <a:ext uri="{0D108BD9-81ED-4DB2-BD59-A6C34878D82A}">
                    <a16:rowId xmlns:a16="http://schemas.microsoft.com/office/drawing/2014/main" val="10003"/>
                  </a:ext>
                </a:extLst>
              </a:tr>
              <a:tr h="360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u="none" strike="noStrike" cap="none" normalizeH="0" baseline="0">
                          <a:ln>
                            <a:noFill/>
                          </a:ln>
                          <a:solidFill>
                            <a:srgbClr val="565656"/>
                          </a:solidFill>
                          <a:effectLst/>
                        </a:rPr>
                        <a:t>toLowerCase()</a:t>
                      </a:r>
                      <a:endParaRPr kumimoji="0" lang="fr-FR" sz="1200" b="1" i="0" u="none" strike="noStrike" cap="none" normalizeH="0" baseline="0">
                        <a:ln>
                          <a:noFill/>
                        </a:ln>
                        <a:solidFill>
                          <a:srgbClr val="565656"/>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alpha val="1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0" u="none" strike="noStrike" cap="none" normalizeH="0" baseline="0" dirty="0">
                          <a:ln>
                            <a:noFill/>
                          </a:ln>
                          <a:solidFill>
                            <a:srgbClr val="565656"/>
                          </a:solidFill>
                          <a:effectLst/>
                        </a:rPr>
                        <a:t>Transforme toutes les lettres en minuscules.</a:t>
                      </a:r>
                      <a:endParaRPr kumimoji="0" lang="fr-FR" sz="1200" b="0" i="0" u="none" strike="noStrike" cap="none" normalizeH="0" baseline="0" dirty="0">
                        <a:ln>
                          <a:noFill/>
                        </a:ln>
                        <a:solidFill>
                          <a:srgbClr val="565656"/>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alpha val="10000"/>
                      </a:srgbClr>
                    </a:solidFill>
                  </a:tcPr>
                </a:tc>
                <a:extLst>
                  <a:ext uri="{0D108BD9-81ED-4DB2-BD59-A6C34878D82A}">
                    <a16:rowId xmlns:a16="http://schemas.microsoft.com/office/drawing/2014/main" val="10004"/>
                  </a:ext>
                </a:extLst>
              </a:tr>
              <a:tr h="360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u="none" strike="noStrike" cap="none" normalizeH="0" baseline="0" dirty="0" err="1">
                          <a:ln>
                            <a:noFill/>
                          </a:ln>
                          <a:solidFill>
                            <a:srgbClr val="565656"/>
                          </a:solidFill>
                          <a:effectLst/>
                        </a:rPr>
                        <a:t>toUpperCase</a:t>
                      </a:r>
                      <a:r>
                        <a:rPr kumimoji="0" lang="fr-FR" sz="1200" b="1" u="none" strike="noStrike" cap="none" normalizeH="0" baseline="0" dirty="0">
                          <a:ln>
                            <a:noFill/>
                          </a:ln>
                          <a:solidFill>
                            <a:srgbClr val="565656"/>
                          </a:solidFill>
                          <a:effectLst/>
                        </a:rPr>
                        <a:t>()</a:t>
                      </a:r>
                      <a:endParaRPr kumimoji="0" lang="fr-FR" sz="1200" b="1" i="0" u="none" strike="noStrike" cap="none" normalizeH="0" baseline="0" dirty="0">
                        <a:ln>
                          <a:noFill/>
                        </a:ln>
                        <a:solidFill>
                          <a:srgbClr val="565656"/>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alpha val="1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0" u="none" strike="noStrike" cap="none" normalizeH="0" baseline="0" dirty="0">
                          <a:ln>
                            <a:noFill/>
                          </a:ln>
                          <a:solidFill>
                            <a:srgbClr val="565656"/>
                          </a:solidFill>
                          <a:effectLst/>
                        </a:rPr>
                        <a:t>Transforme toutes les lettres en Majuscules.</a:t>
                      </a:r>
                      <a:endParaRPr kumimoji="0" lang="fr-FR" sz="1200" b="0" i="0" u="none" strike="noStrike" cap="none" normalizeH="0" baseline="0" dirty="0">
                        <a:ln>
                          <a:noFill/>
                        </a:ln>
                        <a:solidFill>
                          <a:srgbClr val="565656"/>
                        </a:solidFill>
                        <a:effectLst/>
                        <a:latin typeface="Montserrat Light" panose="00000400000000000000" pitchFamily="50" charset="0"/>
                      </a:endParaRPr>
                    </a:p>
                  </a:txBody>
                  <a:tcPr marL="144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01">
                        <a:alpha val="1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4256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019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382EB073-F875-43F4-B6B0-2897C7E96208}"/>
              </a:ext>
            </a:extLst>
          </p:cNvPr>
          <p:cNvGraphicFramePr>
            <a:graphicFrameLocks/>
          </p:cNvGraphicFramePr>
          <p:nvPr>
            <p:extLst>
              <p:ext uri="{D42A27DB-BD31-4B8C-83A1-F6EECF244321}">
                <p14:modId xmlns:p14="http://schemas.microsoft.com/office/powerpoint/2010/main" val="336148607"/>
              </p:ext>
            </p:extLst>
          </p:nvPr>
        </p:nvGraphicFramePr>
        <p:xfrm>
          <a:off x="2897640" y="426085"/>
          <a:ext cx="7200000" cy="1800000"/>
        </p:xfrm>
        <a:graphic>
          <a:graphicData uri="http://schemas.openxmlformats.org/drawingml/2006/table">
            <a:tbl>
              <a:tblPr firstRow="1" bandRow="1">
                <a:tableStyleId>{7DF18680-E054-41AD-8BC1-D1AEF772440D}</a:tableStyleId>
              </a:tblPr>
              <a:tblGrid>
                <a:gridCol w="360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tblGrid>
              <a:tr h="360000">
                <a:tc>
                  <a:txBody>
                    <a:bodyPr/>
                    <a:lstStyle/>
                    <a:p>
                      <a:pPr algn="l"/>
                      <a:r>
                        <a:rPr lang="fr-FR" sz="1400" dirty="0"/>
                        <a:t>Fonctionnalité</a:t>
                      </a:r>
                      <a:endParaRPr lang="fr-FR" sz="1400" dirty="0">
                        <a:solidFill>
                          <a:sysClr val="windowText" lastClr="000000"/>
                        </a:solidFill>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solidFill>
                  </a:tcPr>
                </a:tc>
                <a:tc>
                  <a:txBody>
                    <a:bodyPr/>
                    <a:lstStyle/>
                    <a:p>
                      <a:pPr algn="l"/>
                      <a:r>
                        <a:rPr lang="fr-FR" sz="1400" dirty="0"/>
                        <a:t>Syntaxe</a:t>
                      </a:r>
                      <a:endParaRPr lang="fr-FR" sz="1400" dirty="0">
                        <a:solidFill>
                          <a:sysClr val="windowText" lastClr="000000"/>
                        </a:solidFill>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solidFill>
                  </a:tcPr>
                </a:tc>
                <a:extLst>
                  <a:ext uri="{0D108BD9-81ED-4DB2-BD59-A6C34878D82A}">
                    <a16:rowId xmlns:a16="http://schemas.microsoft.com/office/drawing/2014/main" val="10000"/>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rPr>
                        <a:t>Déplacer fichier1 dans le répertoire /</a:t>
                      </a:r>
                      <a:r>
                        <a:rPr lang="fr-FR" sz="1200" kern="1200" dirty="0" err="1">
                          <a:solidFill>
                            <a:srgbClr val="565656"/>
                          </a:solidFill>
                        </a:rPr>
                        <a:t>tmp</a:t>
                      </a:r>
                      <a:endParaRPr lang="fr-FR" sz="1200" kern="1200" dirty="0">
                        <a:solidFill>
                          <a:srgbClr val="565656"/>
                        </a:solidFill>
                        <a:latin typeface="+mn-lt"/>
                        <a:ea typeface="+mn-ea"/>
                        <a:cs typeface="+mn-cs"/>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fr-FR" sz="1200" kern="1200" dirty="0">
                          <a:solidFill>
                            <a:srgbClr val="565656"/>
                          </a:solidFill>
                        </a:rPr>
                        <a:t>mv fichier1 /</a:t>
                      </a:r>
                      <a:r>
                        <a:rPr lang="fr-FR" sz="1200" kern="1200" dirty="0" err="1">
                          <a:solidFill>
                            <a:srgbClr val="565656"/>
                          </a:solidFill>
                        </a:rPr>
                        <a:t>tmp</a:t>
                      </a:r>
                      <a:endParaRPr lang="fr-FR" sz="1200" kern="1200" dirty="0">
                        <a:solidFill>
                          <a:srgbClr val="565656"/>
                        </a:solidFill>
                        <a:latin typeface="+mn-lt"/>
                        <a:ea typeface="+mn-ea"/>
                        <a:cs typeface="+mn-cs"/>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1"/>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rPr>
                        <a:t>Déplace le répertoire TEST dans le répertoire /</a:t>
                      </a:r>
                      <a:r>
                        <a:rPr lang="fr-FR" sz="1200" kern="1200" dirty="0" err="1">
                          <a:solidFill>
                            <a:srgbClr val="565656"/>
                          </a:solidFill>
                        </a:rPr>
                        <a:t>tmp</a:t>
                      </a:r>
                      <a:endParaRPr lang="fr-FR" sz="1200" kern="1200" dirty="0">
                        <a:solidFill>
                          <a:srgbClr val="565656"/>
                        </a:solidFill>
                        <a:latin typeface="+mn-lt"/>
                        <a:ea typeface="+mn-ea"/>
                        <a:cs typeface="+mn-cs"/>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rPr>
                        <a:t>mv TEST /</a:t>
                      </a:r>
                      <a:r>
                        <a:rPr lang="fr-FR" sz="1200" kern="1200" dirty="0" err="1">
                          <a:solidFill>
                            <a:srgbClr val="565656"/>
                          </a:solidFill>
                        </a:rPr>
                        <a:t>tmp</a:t>
                      </a:r>
                      <a:endParaRPr lang="fr-FR" sz="1200" kern="1200" dirty="0">
                        <a:solidFill>
                          <a:srgbClr val="565656"/>
                        </a:solidFill>
                        <a:latin typeface="+mn-lt"/>
                        <a:ea typeface="+mn-ea"/>
                        <a:cs typeface="+mn-cs"/>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2"/>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rPr>
                        <a:t>Supprimer des fichiers</a:t>
                      </a:r>
                      <a:endParaRPr lang="fr-FR" sz="1200" kern="1200" dirty="0">
                        <a:solidFill>
                          <a:srgbClr val="565656"/>
                        </a:solidFill>
                        <a:latin typeface="+mn-lt"/>
                        <a:ea typeface="+mn-ea"/>
                        <a:cs typeface="+mn-cs"/>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kern="1200" dirty="0" err="1">
                          <a:solidFill>
                            <a:srgbClr val="565656"/>
                          </a:solidFill>
                        </a:rPr>
                        <a:t>rm</a:t>
                      </a:r>
                      <a:r>
                        <a:rPr lang="fr-FR" sz="1200" kern="1200" dirty="0">
                          <a:solidFill>
                            <a:srgbClr val="565656"/>
                          </a:solidFill>
                        </a:rPr>
                        <a:t> fichier1 fichier2</a:t>
                      </a:r>
                      <a:endParaRPr lang="fr-FR" sz="1200" kern="1200" dirty="0">
                        <a:solidFill>
                          <a:srgbClr val="565656"/>
                        </a:solidFill>
                        <a:latin typeface="+mn-lt"/>
                        <a:ea typeface="+mn-ea"/>
                        <a:cs typeface="+mn-cs"/>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3"/>
                  </a:ext>
                </a:extLst>
              </a:tr>
              <a:tr h="360000">
                <a:tc>
                  <a:txBody>
                    <a:bodyPr/>
                    <a:lstStyle/>
                    <a:p>
                      <a:pPr marL="228600" indent="-228600" algn="l" defTabSz="914400" rtl="0" eaLnBrk="1" latinLnBrk="0" hangingPunct="1">
                        <a:spcBef>
                          <a:spcPts val="2000"/>
                        </a:spcBef>
                        <a:buClr>
                          <a:schemeClr val="accent1"/>
                        </a:buClr>
                        <a:buSzPct val="75000"/>
                        <a:buFont typeface="Wingdings" pitchFamily="2" charset="2"/>
                        <a:buNone/>
                      </a:pPr>
                      <a:r>
                        <a:rPr lang="fr-FR" sz="1200" kern="1200" dirty="0">
                          <a:solidFill>
                            <a:srgbClr val="565656"/>
                          </a:solidFill>
                        </a:rPr>
                        <a:t>Supprimer un répertoire vide</a:t>
                      </a:r>
                      <a:endParaRPr lang="fr-FR" sz="1200" kern="1200" dirty="0">
                        <a:solidFill>
                          <a:srgbClr val="565656"/>
                        </a:solidFill>
                        <a:latin typeface="+mn-lt"/>
                        <a:ea typeface="+mn-ea"/>
                        <a:cs typeface="+mn-cs"/>
                      </a:endParaRP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tc>
                  <a:txBody>
                    <a:bodyPr/>
                    <a:lstStyle/>
                    <a:p>
                      <a:pPr marL="228600" marR="0" lvl="0" indent="-228600" algn="l" defTabSz="914400" rtl="0" eaLnBrk="1" fontAlgn="auto" latinLnBrk="0" hangingPunct="1">
                        <a:lnSpc>
                          <a:spcPct val="100000"/>
                        </a:lnSpc>
                        <a:spcBef>
                          <a:spcPts val="2000"/>
                        </a:spcBef>
                        <a:spcAft>
                          <a:spcPts val="0"/>
                        </a:spcAft>
                        <a:buClr>
                          <a:schemeClr val="accent1"/>
                        </a:buClr>
                        <a:buSzPct val="75000"/>
                        <a:buFont typeface="Wingdings" pitchFamily="2" charset="2"/>
                        <a:buNone/>
                        <a:tabLst/>
                        <a:defRPr/>
                      </a:pPr>
                      <a:r>
                        <a:rPr lang="fr-FR" sz="1200" kern="1200" dirty="0" err="1">
                          <a:solidFill>
                            <a:srgbClr val="565656"/>
                          </a:solidFill>
                        </a:rPr>
                        <a:t>rmdir</a:t>
                      </a:r>
                      <a:r>
                        <a:rPr lang="fr-FR" sz="1200" kern="1200" dirty="0">
                          <a:solidFill>
                            <a:srgbClr val="565656"/>
                          </a:solidFill>
                        </a:rPr>
                        <a:t> rep</a:t>
                      </a:r>
                    </a:p>
                  </a:txBody>
                  <a:tcPr marL="144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58A3">
                        <a:alpha val="10000"/>
                      </a:srgbClr>
                    </a:solidFill>
                  </a:tcPr>
                </a:tc>
                <a:extLst>
                  <a:ext uri="{0D108BD9-81ED-4DB2-BD59-A6C34878D82A}">
                    <a16:rowId xmlns:a16="http://schemas.microsoft.com/office/drawing/2014/main" val="10004"/>
                  </a:ext>
                </a:extLst>
              </a:tr>
            </a:tbl>
          </a:graphicData>
        </a:graphic>
      </p:graphicFrame>
      <p:grpSp>
        <p:nvGrpSpPr>
          <p:cNvPr id="7" name="Groupe 6">
            <a:extLst>
              <a:ext uri="{FF2B5EF4-FFF2-40B4-BE49-F238E27FC236}">
                <a16:creationId xmlns:a16="http://schemas.microsoft.com/office/drawing/2014/main" id="{2CC10AD0-37FE-4325-B2A4-E5B09D2A75A7}"/>
              </a:ext>
            </a:extLst>
          </p:cNvPr>
          <p:cNvGrpSpPr/>
          <p:nvPr/>
        </p:nvGrpSpPr>
        <p:grpSpPr>
          <a:xfrm>
            <a:off x="2897640" y="5658034"/>
            <a:ext cx="6112033" cy="926281"/>
            <a:chOff x="1779843" y="3179058"/>
            <a:chExt cx="6112033" cy="926281"/>
          </a:xfrm>
        </p:grpSpPr>
        <p:grpSp>
          <p:nvGrpSpPr>
            <p:cNvPr id="8" name="Groupe 7">
              <a:extLst>
                <a:ext uri="{FF2B5EF4-FFF2-40B4-BE49-F238E27FC236}">
                  <a16:creationId xmlns:a16="http://schemas.microsoft.com/office/drawing/2014/main" id="{412CF888-52B1-4C68-A87F-064B95748F00}"/>
                </a:ext>
              </a:extLst>
            </p:cNvPr>
            <p:cNvGrpSpPr/>
            <p:nvPr/>
          </p:nvGrpSpPr>
          <p:grpSpPr>
            <a:xfrm>
              <a:off x="1779843" y="3179058"/>
              <a:ext cx="6112033" cy="926281"/>
              <a:chOff x="1779843" y="3179058"/>
              <a:chExt cx="6112033" cy="926281"/>
            </a:xfrm>
          </p:grpSpPr>
          <p:sp>
            <p:nvSpPr>
              <p:cNvPr id="10" name="Forme libre : forme 9">
                <a:extLst>
                  <a:ext uri="{FF2B5EF4-FFF2-40B4-BE49-F238E27FC236}">
                    <a16:creationId xmlns:a16="http://schemas.microsoft.com/office/drawing/2014/main" id="{9D7D09E5-410E-471D-8063-3E131B36156E}"/>
                  </a:ext>
                </a:extLst>
              </p:cNvPr>
              <p:cNvSpPr/>
              <p:nvPr/>
            </p:nvSpPr>
            <p:spPr>
              <a:xfrm>
                <a:off x="2474061" y="3322237"/>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0258A3"/>
                    </a:solidFill>
                  </a:rPr>
                  <a:t>Remarque</a:t>
                </a:r>
              </a:p>
            </p:txBody>
          </p:sp>
          <p:sp>
            <p:nvSpPr>
              <p:cNvPr id="11" name="Forme libre : forme 10">
                <a:extLst>
                  <a:ext uri="{FF2B5EF4-FFF2-40B4-BE49-F238E27FC236}">
                    <a16:creationId xmlns:a16="http://schemas.microsoft.com/office/drawing/2014/main" id="{27611DB7-B43E-4C9E-997A-24D8FDA126E3}"/>
                  </a:ext>
                </a:extLst>
              </p:cNvPr>
              <p:cNvSpPr/>
              <p:nvPr/>
            </p:nvSpPr>
            <p:spPr>
              <a:xfrm>
                <a:off x="2131876" y="3565339"/>
                <a:ext cx="5760000" cy="540000"/>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0258A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marL="171450" indent="-171450" algn="just">
                  <a:buFont typeface="Arial" panose="020B0604020202020204" pitchFamily="34" charset="0"/>
                  <a:buChar char="•"/>
                </a:pPr>
                <a:r>
                  <a:rPr lang="fr-FR" sz="1200" dirty="0">
                    <a:solidFill>
                      <a:srgbClr val="565656"/>
                    </a:solidFill>
                  </a:rPr>
                  <a:t>Re-exécuter ce code en supprimant l’espace entre l’élément « div » et la balise « h1 »</a:t>
                </a:r>
                <a:endParaRPr lang="fr-FR" dirty="0">
                  <a:solidFill>
                    <a:srgbClr val="565656"/>
                  </a:solidFill>
                </a:endParaRPr>
              </a:p>
            </p:txBody>
          </p:sp>
          <p:sp>
            <p:nvSpPr>
              <p:cNvPr id="12" name="Rectangle 11">
                <a:extLst>
                  <a:ext uri="{FF2B5EF4-FFF2-40B4-BE49-F238E27FC236}">
                    <a16:creationId xmlns:a16="http://schemas.microsoft.com/office/drawing/2014/main" id="{1FF823B5-D3F0-4700-8513-EC3F37C8A4B3}"/>
                  </a:ext>
                </a:extLst>
              </p:cNvPr>
              <p:cNvSpPr/>
              <p:nvPr/>
            </p:nvSpPr>
            <p:spPr>
              <a:xfrm>
                <a:off x="1779843" y="3179058"/>
                <a:ext cx="648000" cy="648000"/>
              </a:xfrm>
              <a:prstGeom prst="rect">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dirty="0"/>
              </a:p>
            </p:txBody>
          </p:sp>
        </p:grpSp>
        <p:pic>
          <p:nvPicPr>
            <p:cNvPr id="9" name="Graphique 8">
              <a:extLst>
                <a:ext uri="{FF2B5EF4-FFF2-40B4-BE49-F238E27FC236}">
                  <a16:creationId xmlns:a16="http://schemas.microsoft.com/office/drawing/2014/main" id="{D051A581-453C-4956-8086-3AB0FC198E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7546" y="3262513"/>
              <a:ext cx="580297" cy="576000"/>
            </a:xfrm>
            <a:prstGeom prst="rect">
              <a:avLst/>
            </a:prstGeom>
          </p:spPr>
        </p:pic>
      </p:grpSp>
      <p:sp>
        <p:nvSpPr>
          <p:cNvPr id="13" name="Espace réservé du texte 12">
            <a:extLst>
              <a:ext uri="{FF2B5EF4-FFF2-40B4-BE49-F238E27FC236}">
                <a16:creationId xmlns:a16="http://schemas.microsoft.com/office/drawing/2014/main" id="{8CB2FD9D-E6B1-4DE9-B2BD-ADD216F6167B}"/>
              </a:ext>
            </a:extLst>
          </p:cNvPr>
          <p:cNvSpPr>
            <a:spLocks noGrp="1"/>
          </p:cNvSpPr>
          <p:nvPr>
            <p:ph type="body" sz="quarter" idx="11"/>
          </p:nvPr>
        </p:nvSpPr>
        <p:spPr>
          <a:xfrm>
            <a:off x="303824" y="259040"/>
            <a:ext cx="2544161" cy="444906"/>
          </a:xfrm>
        </p:spPr>
        <p:txBody>
          <a:bodyPr/>
          <a:lstStyle/>
          <a:p>
            <a:r>
              <a:rPr lang="fr-FR" sz="1400" b="1" dirty="0"/>
              <a:t>Ex : Modèle tableau Partie 3</a:t>
            </a:r>
          </a:p>
          <a:p>
            <a:endParaRPr lang="fr-FR" sz="1400" dirty="0"/>
          </a:p>
        </p:txBody>
      </p:sp>
      <p:sp>
        <p:nvSpPr>
          <p:cNvPr id="14" name="Espace réservé du texte 13">
            <a:extLst>
              <a:ext uri="{FF2B5EF4-FFF2-40B4-BE49-F238E27FC236}">
                <a16:creationId xmlns:a16="http://schemas.microsoft.com/office/drawing/2014/main" id="{07274A32-DF84-4658-902F-22A1EF057114}"/>
              </a:ext>
            </a:extLst>
          </p:cNvPr>
          <p:cNvSpPr>
            <a:spLocks noGrp="1"/>
          </p:cNvSpPr>
          <p:nvPr>
            <p:ph type="body" sz="quarter" idx="12"/>
          </p:nvPr>
        </p:nvSpPr>
        <p:spPr/>
        <p:txBody>
          <a:bodyPr/>
          <a:lstStyle/>
          <a:p>
            <a:r>
              <a:rPr lang="fr-FR" sz="1400" b="1" dirty="0"/>
              <a:t>Ex : Idée SmartArt</a:t>
            </a:r>
          </a:p>
          <a:p>
            <a:endParaRPr lang="fr-FR" sz="1400" dirty="0"/>
          </a:p>
        </p:txBody>
      </p:sp>
      <p:sp>
        <p:nvSpPr>
          <p:cNvPr id="15" name="Espace réservé du texte 14">
            <a:extLst>
              <a:ext uri="{FF2B5EF4-FFF2-40B4-BE49-F238E27FC236}">
                <a16:creationId xmlns:a16="http://schemas.microsoft.com/office/drawing/2014/main" id="{7331A119-A288-407F-B156-EDF25DBBB6D1}"/>
              </a:ext>
            </a:extLst>
          </p:cNvPr>
          <p:cNvSpPr>
            <a:spLocks noGrp="1"/>
          </p:cNvSpPr>
          <p:nvPr>
            <p:ph type="body" sz="quarter" idx="13"/>
          </p:nvPr>
        </p:nvSpPr>
        <p:spPr>
          <a:xfrm>
            <a:off x="303824" y="5429545"/>
            <a:ext cx="2945849" cy="444906"/>
          </a:xfrm>
        </p:spPr>
        <p:txBody>
          <a:bodyPr/>
          <a:lstStyle/>
          <a:p>
            <a:r>
              <a:rPr lang="fr-FR" sz="1400" dirty="0"/>
              <a:t>Ex : </a:t>
            </a:r>
            <a:r>
              <a:rPr lang="fr-FR" sz="1400" b="1" dirty="0"/>
              <a:t>Modèle Remarque Partie 3</a:t>
            </a:r>
            <a:endParaRPr lang="fr-FR" sz="1400" dirty="0"/>
          </a:p>
          <a:p>
            <a:endParaRPr lang="fr-FR" sz="1400" dirty="0"/>
          </a:p>
        </p:txBody>
      </p:sp>
      <p:grpSp>
        <p:nvGrpSpPr>
          <p:cNvPr id="16" name="Groupe 15">
            <a:extLst>
              <a:ext uri="{FF2B5EF4-FFF2-40B4-BE49-F238E27FC236}">
                <a16:creationId xmlns:a16="http://schemas.microsoft.com/office/drawing/2014/main" id="{528BBEAF-9D4F-4302-B449-ACBE0FAA7BD0}"/>
              </a:ext>
            </a:extLst>
          </p:cNvPr>
          <p:cNvGrpSpPr/>
          <p:nvPr/>
        </p:nvGrpSpPr>
        <p:grpSpPr>
          <a:xfrm>
            <a:off x="1153633" y="3532136"/>
            <a:ext cx="9884733" cy="1136179"/>
            <a:chOff x="974621" y="2181779"/>
            <a:chExt cx="9884733" cy="1136179"/>
          </a:xfrm>
        </p:grpSpPr>
        <p:sp>
          <p:nvSpPr>
            <p:cNvPr id="17" name="Rectangle : coins arrondis 16">
              <a:extLst>
                <a:ext uri="{FF2B5EF4-FFF2-40B4-BE49-F238E27FC236}">
                  <a16:creationId xmlns:a16="http://schemas.microsoft.com/office/drawing/2014/main" id="{65F79EAF-D9BC-4F16-AB88-07915B8122BD}"/>
                </a:ext>
              </a:extLst>
            </p:cNvPr>
            <p:cNvSpPr/>
            <p:nvPr/>
          </p:nvSpPr>
          <p:spPr>
            <a:xfrm>
              <a:off x="974621" y="2181779"/>
              <a:ext cx="1694353" cy="1136179"/>
            </a:xfrm>
            <a:prstGeom prst="roundRect">
              <a:avLst/>
            </a:prstGeom>
            <a:solidFill>
              <a:srgbClr val="FF77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E7977EA7-6E0E-4DC8-B3AE-D5F15C9A586F}"/>
                </a:ext>
              </a:extLst>
            </p:cNvPr>
            <p:cNvSpPr/>
            <p:nvPr/>
          </p:nvSpPr>
          <p:spPr>
            <a:xfrm>
              <a:off x="6491970" y="2181779"/>
              <a:ext cx="1694353" cy="1136179"/>
            </a:xfrm>
            <a:prstGeom prst="roundRect">
              <a:avLst/>
            </a:prstGeom>
            <a:solidFill>
              <a:srgbClr val="B3B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B8E16687-A11E-4779-8F86-6111F39C5684}"/>
                </a:ext>
              </a:extLst>
            </p:cNvPr>
            <p:cNvSpPr/>
            <p:nvPr/>
          </p:nvSpPr>
          <p:spPr>
            <a:xfrm>
              <a:off x="9165001" y="2181779"/>
              <a:ext cx="1694353" cy="1136179"/>
            </a:xfrm>
            <a:prstGeom prst="roundRect">
              <a:avLst/>
            </a:prstGeom>
            <a:solidFill>
              <a:srgbClr val="025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48E38E5C-A8E8-4FDA-85B3-7C5069362FEA}"/>
                </a:ext>
              </a:extLst>
            </p:cNvPr>
            <p:cNvSpPr/>
            <p:nvPr/>
          </p:nvSpPr>
          <p:spPr>
            <a:xfrm>
              <a:off x="3613207" y="2181779"/>
              <a:ext cx="1694353" cy="1136179"/>
            </a:xfrm>
            <a:prstGeom prst="roundRect">
              <a:avLst/>
            </a:prstGeom>
            <a:solidFill>
              <a:srgbClr val="40C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fleche-droite.png" descr="fleche-droite.png">
              <a:extLst>
                <a:ext uri="{FF2B5EF4-FFF2-40B4-BE49-F238E27FC236}">
                  <a16:creationId xmlns:a16="http://schemas.microsoft.com/office/drawing/2014/main" id="{AE6299D7-4DB9-443E-BDC6-E06DB31AF336}"/>
                </a:ext>
              </a:extLst>
            </p:cNvPr>
            <p:cNvPicPr>
              <a:picLocks noChangeAspect="1"/>
            </p:cNvPicPr>
            <p:nvPr/>
          </p:nvPicPr>
          <p:blipFill>
            <a:blip r:embed="rId6"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780064" y="2357204"/>
              <a:ext cx="785330" cy="785328"/>
            </a:xfrm>
            <a:prstGeom prst="rect">
              <a:avLst/>
            </a:prstGeom>
            <a:ln w="12700">
              <a:miter lim="400000"/>
            </a:ln>
          </p:spPr>
        </p:pic>
        <p:pic>
          <p:nvPicPr>
            <p:cNvPr id="22" name="fleche-droite.png" descr="fleche-droite.png">
              <a:extLst>
                <a:ext uri="{FF2B5EF4-FFF2-40B4-BE49-F238E27FC236}">
                  <a16:creationId xmlns:a16="http://schemas.microsoft.com/office/drawing/2014/main" id="{9A29133F-38F8-4B05-8F38-6C42502C8759}"/>
                </a:ext>
              </a:extLst>
            </p:cNvPr>
            <p:cNvPicPr>
              <a:picLocks noChangeAspect="1"/>
            </p:cNvPicPr>
            <p:nvPr/>
          </p:nvPicPr>
          <p:blipFill>
            <a:blip r:embed="rId6"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5528364" y="2357204"/>
              <a:ext cx="785330" cy="785328"/>
            </a:xfrm>
            <a:prstGeom prst="rect">
              <a:avLst/>
            </a:prstGeom>
            <a:ln w="12700">
              <a:miter lim="400000"/>
            </a:ln>
          </p:spPr>
        </p:pic>
        <p:pic>
          <p:nvPicPr>
            <p:cNvPr id="23" name="fleche-droite.png" descr="fleche-droite.png">
              <a:extLst>
                <a:ext uri="{FF2B5EF4-FFF2-40B4-BE49-F238E27FC236}">
                  <a16:creationId xmlns:a16="http://schemas.microsoft.com/office/drawing/2014/main" id="{8A62663C-413E-4F5D-8482-528B323AF3D4}"/>
                </a:ext>
              </a:extLst>
            </p:cNvPr>
            <p:cNvPicPr>
              <a:picLocks noChangeAspect="1"/>
            </p:cNvPicPr>
            <p:nvPr/>
          </p:nvPicPr>
          <p:blipFill>
            <a:blip r:embed="rId6"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8276666" y="2357204"/>
              <a:ext cx="785330" cy="785328"/>
            </a:xfrm>
            <a:prstGeom prst="rect">
              <a:avLst/>
            </a:prstGeom>
            <a:ln w="12700">
              <a:miter lim="400000"/>
            </a:ln>
          </p:spPr>
        </p:pic>
        <p:sp>
          <p:nvSpPr>
            <p:cNvPr id="24" name="Clarifier les objectifs et établir un cadre d’étude">
              <a:extLst>
                <a:ext uri="{FF2B5EF4-FFF2-40B4-BE49-F238E27FC236}">
                  <a16:creationId xmlns:a16="http://schemas.microsoft.com/office/drawing/2014/main" id="{5DB015BE-2588-4CE4-A900-74B588BAAE71}"/>
                </a:ext>
              </a:extLst>
            </p:cNvPr>
            <p:cNvSpPr txBox="1"/>
            <p:nvPr/>
          </p:nvSpPr>
          <p:spPr>
            <a:xfrm>
              <a:off x="1035792" y="2380538"/>
              <a:ext cx="1572011" cy="738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1600">
                  <a:solidFill>
                    <a:srgbClr val="FFFFFF"/>
                  </a:solidFill>
                </a:defRPr>
              </a:lvl1pPr>
            </a:lstStyle>
            <a:p>
              <a:r>
                <a:rPr sz="1400" b="1" dirty="0"/>
                <a:t>Clarifier les </a:t>
              </a:r>
              <a:r>
                <a:rPr sz="1400" b="1" dirty="0" err="1"/>
                <a:t>objectifs</a:t>
              </a:r>
              <a:r>
                <a:rPr sz="1400" b="1" dirty="0"/>
                <a:t> et </a:t>
              </a:r>
              <a:r>
                <a:rPr sz="1400" b="1" dirty="0" err="1"/>
                <a:t>établir</a:t>
              </a:r>
              <a:r>
                <a:rPr sz="1400" b="1" dirty="0"/>
                <a:t> un cadre </a:t>
              </a:r>
              <a:r>
                <a:rPr sz="1400" b="1" dirty="0" err="1"/>
                <a:t>d’étude</a:t>
              </a:r>
              <a:endParaRPr sz="1400" b="1" dirty="0"/>
            </a:p>
          </p:txBody>
        </p:sp>
        <p:sp>
          <p:nvSpPr>
            <p:cNvPr id="25" name="Identifier les concurrents et recueillir les données">
              <a:extLst>
                <a:ext uri="{FF2B5EF4-FFF2-40B4-BE49-F238E27FC236}">
                  <a16:creationId xmlns:a16="http://schemas.microsoft.com/office/drawing/2014/main" id="{23B83574-5B2A-4700-BEDB-B1C71298190E}"/>
                </a:ext>
              </a:extLst>
            </p:cNvPr>
            <p:cNvSpPr txBox="1"/>
            <p:nvPr/>
          </p:nvSpPr>
          <p:spPr>
            <a:xfrm>
              <a:off x="3636425" y="2272817"/>
              <a:ext cx="1647916" cy="954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1600">
                  <a:solidFill>
                    <a:srgbClr val="FFFFFF"/>
                  </a:solidFill>
                </a:defRPr>
              </a:lvl1pPr>
            </a:lstStyle>
            <a:p>
              <a:r>
                <a:rPr sz="1400" b="1" dirty="0"/>
                <a:t>Identifier les </a:t>
              </a:r>
              <a:r>
                <a:rPr sz="1400" b="1" dirty="0" err="1"/>
                <a:t>concurrents</a:t>
              </a:r>
              <a:r>
                <a:rPr sz="1400" b="1" dirty="0"/>
                <a:t> et </a:t>
              </a:r>
              <a:r>
                <a:rPr sz="1400" b="1" dirty="0" err="1"/>
                <a:t>recueillir</a:t>
              </a:r>
              <a:r>
                <a:rPr sz="1400" b="1" dirty="0"/>
                <a:t> les </a:t>
              </a:r>
              <a:r>
                <a:rPr sz="1400" b="1" dirty="0" err="1"/>
                <a:t>données</a:t>
              </a:r>
              <a:endParaRPr sz="1400" b="1" dirty="0"/>
            </a:p>
          </p:txBody>
        </p:sp>
        <p:sp>
          <p:nvSpPr>
            <p:cNvPr id="26" name="L’analyse des données">
              <a:extLst>
                <a:ext uri="{FF2B5EF4-FFF2-40B4-BE49-F238E27FC236}">
                  <a16:creationId xmlns:a16="http://schemas.microsoft.com/office/drawing/2014/main" id="{DAD22CB4-7BBF-464B-BCBE-5772EC7DB6C2}"/>
                </a:ext>
              </a:extLst>
            </p:cNvPr>
            <p:cNvSpPr txBox="1"/>
            <p:nvPr/>
          </p:nvSpPr>
          <p:spPr>
            <a:xfrm>
              <a:off x="6620327" y="2488260"/>
              <a:ext cx="1437638"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1600">
                  <a:solidFill>
                    <a:srgbClr val="FFFFFF"/>
                  </a:solidFill>
                </a:defRPr>
              </a:lvl1pPr>
            </a:lstStyle>
            <a:p>
              <a:r>
                <a:rPr sz="1400" b="1" dirty="0" err="1"/>
                <a:t>L’analyse</a:t>
              </a:r>
              <a:r>
                <a:rPr sz="1400" b="1" dirty="0"/>
                <a:t> des </a:t>
              </a:r>
              <a:r>
                <a:rPr sz="1400" b="1" dirty="0" err="1"/>
                <a:t>données</a:t>
              </a:r>
              <a:endParaRPr sz="1400" b="1" dirty="0"/>
            </a:p>
          </p:txBody>
        </p:sp>
        <p:sp>
          <p:nvSpPr>
            <p:cNvPr id="27" name="Interpréter les résultats de l’analyse concurrentielle">
              <a:extLst>
                <a:ext uri="{FF2B5EF4-FFF2-40B4-BE49-F238E27FC236}">
                  <a16:creationId xmlns:a16="http://schemas.microsoft.com/office/drawing/2014/main" id="{7A13527C-CCA5-42A1-B7E1-B3FFA7E4EBB4}"/>
                </a:ext>
              </a:extLst>
            </p:cNvPr>
            <p:cNvSpPr txBox="1"/>
            <p:nvPr/>
          </p:nvSpPr>
          <p:spPr>
            <a:xfrm>
              <a:off x="9183643" y="2380538"/>
              <a:ext cx="1657069" cy="738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lgn="ctr">
                <a:defRPr sz="1600">
                  <a:solidFill>
                    <a:srgbClr val="FFFFFF"/>
                  </a:solidFill>
                </a:defRPr>
              </a:lvl1pPr>
            </a:lstStyle>
            <a:p>
              <a:r>
                <a:rPr sz="1400" b="1" dirty="0" err="1"/>
                <a:t>Interpréter</a:t>
              </a:r>
              <a:r>
                <a:rPr sz="1400" b="1" dirty="0"/>
                <a:t> les </a:t>
              </a:r>
              <a:r>
                <a:rPr sz="1400" b="1" dirty="0" err="1"/>
                <a:t>résultats</a:t>
              </a:r>
              <a:r>
                <a:rPr sz="1400" b="1" dirty="0"/>
                <a:t> de </a:t>
              </a:r>
              <a:r>
                <a:rPr sz="1400" b="1" dirty="0" err="1"/>
                <a:t>l’analyse</a:t>
              </a:r>
              <a:r>
                <a:rPr sz="1400" b="1" dirty="0"/>
                <a:t> </a:t>
              </a:r>
              <a:r>
                <a:rPr sz="1400" b="1" dirty="0" err="1"/>
                <a:t>concurrentielle</a:t>
              </a:r>
              <a:endParaRPr sz="1400" b="1" dirty="0"/>
            </a:p>
          </p:txBody>
        </p:sp>
      </p:grpSp>
    </p:spTree>
    <p:extLst>
      <p:ext uri="{BB962C8B-B14F-4D97-AF65-F5344CB8AC3E}">
        <p14:creationId xmlns:p14="http://schemas.microsoft.com/office/powerpoint/2010/main" val="3770883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8EFD465C-A993-4FD6-ABAE-F91E8A94655F}"/>
              </a:ext>
            </a:extLst>
          </p:cNvPr>
          <p:cNvGraphicFramePr>
            <a:graphicFrameLocks noGrp="1"/>
          </p:cNvGraphicFramePr>
          <p:nvPr>
            <p:extLst>
              <p:ext uri="{D42A27DB-BD31-4B8C-83A1-F6EECF244321}">
                <p14:modId xmlns:p14="http://schemas.microsoft.com/office/powerpoint/2010/main" val="2259694579"/>
              </p:ext>
            </p:extLst>
          </p:nvPr>
        </p:nvGraphicFramePr>
        <p:xfrm>
          <a:off x="3021612" y="325017"/>
          <a:ext cx="5760000" cy="2160000"/>
        </p:xfrm>
        <a:graphic>
          <a:graphicData uri="http://schemas.openxmlformats.org/drawingml/2006/table">
            <a:tbl>
              <a:tblPr firstRow="1" bandRow="1">
                <a:tableStyleId>{B301B821-A1FF-4177-AEE7-76D212191A09}</a:tableStyleId>
              </a:tblPr>
              <a:tblGrid>
                <a:gridCol w="1080000">
                  <a:extLst>
                    <a:ext uri="{9D8B030D-6E8A-4147-A177-3AD203B41FA5}">
                      <a16:colId xmlns:a16="http://schemas.microsoft.com/office/drawing/2014/main" val="1264238721"/>
                    </a:ext>
                  </a:extLst>
                </a:gridCol>
                <a:gridCol w="4680000">
                  <a:extLst>
                    <a:ext uri="{9D8B030D-6E8A-4147-A177-3AD203B41FA5}">
                      <a16:colId xmlns:a16="http://schemas.microsoft.com/office/drawing/2014/main" val="827556976"/>
                    </a:ext>
                  </a:extLst>
                </a:gridCol>
              </a:tblGrid>
              <a:tr h="360000">
                <a:tc>
                  <a:txBody>
                    <a:bodyPr/>
                    <a:lstStyle/>
                    <a:p>
                      <a:pPr algn="l" fontAlgn="t"/>
                      <a:r>
                        <a:rPr lang="fr-FR" sz="1400" b="1" dirty="0">
                          <a:effectLst/>
                        </a:rPr>
                        <a:t>Sélecteur</a:t>
                      </a: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solidFill>
                  </a:tcPr>
                </a:tc>
                <a:tc>
                  <a:txBody>
                    <a:bodyPr/>
                    <a:lstStyle/>
                    <a:p>
                      <a:pPr algn="l" fontAlgn="t"/>
                      <a:r>
                        <a:rPr lang="fr-FR" sz="1400" b="1" dirty="0">
                          <a:effectLst/>
                        </a:rPr>
                        <a:t>Description</a:t>
                      </a: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solidFill>
                  </a:tcPr>
                </a:tc>
                <a:extLst>
                  <a:ext uri="{0D108BD9-81ED-4DB2-BD59-A6C34878D82A}">
                    <a16:rowId xmlns:a16="http://schemas.microsoft.com/office/drawing/2014/main" val="3957433719"/>
                  </a:ext>
                </a:extLst>
              </a:tr>
              <a:tr h="360000">
                <a:tc>
                  <a:txBody>
                    <a:bodyPr/>
                    <a:lstStyle/>
                    <a:p>
                      <a:pPr algn="l" fontAlgn="t"/>
                      <a:r>
                        <a:rPr lang="fr-FR" sz="1200" b="1" dirty="0">
                          <a:solidFill>
                            <a:srgbClr val="565656"/>
                          </a:solidFill>
                          <a:effectLst/>
                        </a:rPr>
                        <a:t>:</a:t>
                      </a:r>
                      <a:r>
                        <a:rPr lang="fr-FR" sz="1200" b="1" dirty="0" err="1">
                          <a:solidFill>
                            <a:srgbClr val="565656"/>
                          </a:solidFill>
                          <a:effectLst/>
                        </a:rPr>
                        <a:t>disabled</a:t>
                      </a:r>
                      <a:endParaRPr lang="fr-FR" sz="1200" b="1" dirty="0">
                        <a:solidFill>
                          <a:srgbClr val="565656"/>
                        </a:solidFill>
                        <a:effectLst/>
                      </a:endParaRP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alpha val="10000"/>
                      </a:srgbClr>
                    </a:solidFill>
                  </a:tcPr>
                </a:tc>
                <a:tc>
                  <a:txBody>
                    <a:bodyPr/>
                    <a:lstStyle/>
                    <a:p>
                      <a:pPr algn="l" fontAlgn="t"/>
                      <a:r>
                        <a:rPr lang="en-US" sz="1200" dirty="0" err="1">
                          <a:solidFill>
                            <a:srgbClr val="565656"/>
                          </a:solidFill>
                          <a:effectLst/>
                        </a:rPr>
                        <a:t>Sélectionner</a:t>
                      </a:r>
                      <a:r>
                        <a:rPr lang="en-US" sz="1200" dirty="0">
                          <a:solidFill>
                            <a:srgbClr val="565656"/>
                          </a:solidFill>
                          <a:effectLst/>
                        </a:rPr>
                        <a:t> les </a:t>
                      </a:r>
                      <a:r>
                        <a:rPr lang="en-US" sz="1200" dirty="0" err="1">
                          <a:solidFill>
                            <a:srgbClr val="565656"/>
                          </a:solidFill>
                          <a:effectLst/>
                        </a:rPr>
                        <a:t>éléments</a:t>
                      </a:r>
                      <a:r>
                        <a:rPr lang="en-US" sz="1200" dirty="0">
                          <a:solidFill>
                            <a:srgbClr val="565656"/>
                          </a:solidFill>
                          <a:effectLst/>
                        </a:rPr>
                        <a:t> </a:t>
                      </a:r>
                      <a:r>
                        <a:rPr lang="en-US" sz="1200" dirty="0" err="1">
                          <a:solidFill>
                            <a:srgbClr val="565656"/>
                          </a:solidFill>
                          <a:effectLst/>
                        </a:rPr>
                        <a:t>désactivés</a:t>
                      </a:r>
                      <a:endParaRPr lang="en-US" sz="1200" dirty="0">
                        <a:solidFill>
                          <a:srgbClr val="565656"/>
                        </a:solidFill>
                        <a:effectLst/>
                      </a:endParaRP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alpha val="10000"/>
                      </a:srgbClr>
                    </a:solidFill>
                  </a:tcPr>
                </a:tc>
                <a:extLst>
                  <a:ext uri="{0D108BD9-81ED-4DB2-BD59-A6C34878D82A}">
                    <a16:rowId xmlns:a16="http://schemas.microsoft.com/office/drawing/2014/main" val="3393719255"/>
                  </a:ext>
                </a:extLst>
              </a:tr>
              <a:tr h="360000">
                <a:tc>
                  <a:txBody>
                    <a:bodyPr/>
                    <a:lstStyle/>
                    <a:p>
                      <a:pPr algn="l" fontAlgn="t"/>
                      <a:r>
                        <a:rPr lang="fr-FR" sz="1200" b="1" dirty="0">
                          <a:solidFill>
                            <a:srgbClr val="565656"/>
                          </a:solidFill>
                          <a:effectLst/>
                        </a:rPr>
                        <a:t>:</a:t>
                      </a:r>
                      <a:r>
                        <a:rPr lang="fr-FR" sz="1200" b="1" dirty="0" err="1">
                          <a:solidFill>
                            <a:srgbClr val="565656"/>
                          </a:solidFill>
                          <a:effectLst/>
                        </a:rPr>
                        <a:t>invalid</a:t>
                      </a:r>
                      <a:endParaRPr lang="fr-FR" sz="1200" b="1" dirty="0">
                        <a:solidFill>
                          <a:srgbClr val="565656"/>
                        </a:solidFill>
                        <a:effectLst/>
                      </a:endParaRP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alpha val="10000"/>
                      </a:srgbClr>
                    </a:solidFill>
                  </a:tcPr>
                </a:tc>
                <a:tc>
                  <a:txBody>
                    <a:bodyPr/>
                    <a:lstStyle/>
                    <a:p>
                      <a:pPr algn="l" fontAlgn="t"/>
                      <a:r>
                        <a:rPr lang="en-US" sz="1200" dirty="0" err="1">
                          <a:solidFill>
                            <a:srgbClr val="565656"/>
                          </a:solidFill>
                          <a:effectLst/>
                        </a:rPr>
                        <a:t>Sélectionner</a:t>
                      </a:r>
                      <a:r>
                        <a:rPr lang="en-US" sz="1200" dirty="0">
                          <a:solidFill>
                            <a:srgbClr val="565656"/>
                          </a:solidFill>
                          <a:effectLst/>
                        </a:rPr>
                        <a:t> les </a:t>
                      </a:r>
                      <a:r>
                        <a:rPr lang="en-US" sz="1200" dirty="0" err="1">
                          <a:solidFill>
                            <a:srgbClr val="565656"/>
                          </a:solidFill>
                          <a:effectLst/>
                        </a:rPr>
                        <a:t>éléments</a:t>
                      </a:r>
                      <a:r>
                        <a:rPr lang="en-US" sz="1200" dirty="0">
                          <a:solidFill>
                            <a:srgbClr val="565656"/>
                          </a:solidFill>
                          <a:effectLst/>
                        </a:rPr>
                        <a:t> don’t la </a:t>
                      </a:r>
                      <a:r>
                        <a:rPr lang="en-US" sz="1200" dirty="0" err="1">
                          <a:solidFill>
                            <a:srgbClr val="565656"/>
                          </a:solidFill>
                          <a:effectLst/>
                        </a:rPr>
                        <a:t>valeur</a:t>
                      </a:r>
                      <a:r>
                        <a:rPr lang="en-US" sz="1200" dirty="0">
                          <a:solidFill>
                            <a:srgbClr val="565656"/>
                          </a:solidFill>
                          <a:effectLst/>
                        </a:rPr>
                        <a:t> </a:t>
                      </a:r>
                      <a:r>
                        <a:rPr lang="en-US" sz="1200" dirty="0" err="1">
                          <a:solidFill>
                            <a:srgbClr val="565656"/>
                          </a:solidFill>
                          <a:effectLst/>
                        </a:rPr>
                        <a:t>est</a:t>
                      </a:r>
                      <a:r>
                        <a:rPr lang="en-US" sz="1200" dirty="0">
                          <a:solidFill>
                            <a:srgbClr val="565656"/>
                          </a:solidFill>
                          <a:effectLst/>
                        </a:rPr>
                        <a:t> </a:t>
                      </a:r>
                      <a:r>
                        <a:rPr lang="en-US" sz="1200" dirty="0" err="1">
                          <a:solidFill>
                            <a:srgbClr val="565656"/>
                          </a:solidFill>
                          <a:effectLst/>
                        </a:rPr>
                        <a:t>invalide</a:t>
                      </a:r>
                      <a:endParaRPr lang="en-US" sz="1200" dirty="0">
                        <a:solidFill>
                          <a:srgbClr val="565656"/>
                        </a:solidFill>
                        <a:effectLst/>
                      </a:endParaRP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alpha val="10000"/>
                      </a:srgbClr>
                    </a:solidFill>
                  </a:tcPr>
                </a:tc>
                <a:extLst>
                  <a:ext uri="{0D108BD9-81ED-4DB2-BD59-A6C34878D82A}">
                    <a16:rowId xmlns:a16="http://schemas.microsoft.com/office/drawing/2014/main" val="3592377458"/>
                  </a:ext>
                </a:extLst>
              </a:tr>
              <a:tr h="360000">
                <a:tc>
                  <a:txBody>
                    <a:bodyPr/>
                    <a:lstStyle/>
                    <a:p>
                      <a:pPr algn="l" fontAlgn="t"/>
                      <a:r>
                        <a:rPr lang="fr-FR" sz="1200" b="1">
                          <a:solidFill>
                            <a:srgbClr val="565656"/>
                          </a:solidFill>
                          <a:effectLst/>
                        </a:rPr>
                        <a:t>:optional</a:t>
                      </a: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alpha val="10000"/>
                      </a:srgbClr>
                    </a:solidFill>
                  </a:tcPr>
                </a:tc>
                <a:tc>
                  <a:txBody>
                    <a:bodyPr/>
                    <a:lstStyle/>
                    <a:p>
                      <a:pPr algn="l" fontAlgn="t"/>
                      <a:r>
                        <a:rPr lang="fr-FR" sz="1200" dirty="0">
                          <a:solidFill>
                            <a:srgbClr val="565656"/>
                          </a:solidFill>
                          <a:effectLst/>
                        </a:rPr>
                        <a:t>Sélectionner les éléments d'entrée sans attribut "requis" spécifié</a:t>
                      </a:r>
                      <a:endParaRPr lang="en-US" sz="1200" dirty="0">
                        <a:solidFill>
                          <a:srgbClr val="565656"/>
                        </a:solidFill>
                        <a:effectLst/>
                      </a:endParaRP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alpha val="10000"/>
                      </a:srgbClr>
                    </a:solidFill>
                  </a:tcPr>
                </a:tc>
                <a:extLst>
                  <a:ext uri="{0D108BD9-81ED-4DB2-BD59-A6C34878D82A}">
                    <a16:rowId xmlns:a16="http://schemas.microsoft.com/office/drawing/2014/main" val="3485328076"/>
                  </a:ext>
                </a:extLst>
              </a:tr>
              <a:tr h="360000">
                <a:tc>
                  <a:txBody>
                    <a:bodyPr/>
                    <a:lstStyle/>
                    <a:p>
                      <a:pPr algn="l" fontAlgn="t"/>
                      <a:r>
                        <a:rPr lang="fr-FR" sz="1200" b="1">
                          <a:solidFill>
                            <a:srgbClr val="565656"/>
                          </a:solidFill>
                          <a:effectLst/>
                        </a:rPr>
                        <a:t>:required</a:t>
                      </a: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alpha val="10000"/>
                      </a:srgbClr>
                    </a:solidFill>
                  </a:tcPr>
                </a:tc>
                <a:tc>
                  <a:txBody>
                    <a:bodyPr/>
                    <a:lstStyle/>
                    <a:p>
                      <a:pPr algn="l" fontAlgn="t"/>
                      <a:r>
                        <a:rPr lang="fr-FR" sz="1200" dirty="0">
                          <a:solidFill>
                            <a:srgbClr val="565656"/>
                          </a:solidFill>
                          <a:effectLst/>
                        </a:rPr>
                        <a:t>Sélectionner les éléments d'entrée avec l'attribut "requis" spécifié</a:t>
                      </a:r>
                      <a:endParaRPr lang="en-US" sz="1200" dirty="0">
                        <a:solidFill>
                          <a:srgbClr val="565656"/>
                        </a:solidFill>
                        <a:effectLst/>
                      </a:endParaRP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alpha val="10000"/>
                      </a:srgbClr>
                    </a:solidFill>
                  </a:tcPr>
                </a:tc>
                <a:extLst>
                  <a:ext uri="{0D108BD9-81ED-4DB2-BD59-A6C34878D82A}">
                    <a16:rowId xmlns:a16="http://schemas.microsoft.com/office/drawing/2014/main" val="1903096415"/>
                  </a:ext>
                </a:extLst>
              </a:tr>
              <a:tr h="360000">
                <a:tc>
                  <a:txBody>
                    <a:bodyPr/>
                    <a:lstStyle/>
                    <a:p>
                      <a:pPr algn="l" fontAlgn="t"/>
                      <a:r>
                        <a:rPr lang="fr-FR" sz="1200" b="1" dirty="0">
                          <a:solidFill>
                            <a:srgbClr val="565656"/>
                          </a:solidFill>
                          <a:effectLst/>
                        </a:rPr>
                        <a:t>:</a:t>
                      </a:r>
                      <a:r>
                        <a:rPr lang="fr-FR" sz="1200" b="1" dirty="0" err="1">
                          <a:solidFill>
                            <a:srgbClr val="565656"/>
                          </a:solidFill>
                          <a:effectLst/>
                        </a:rPr>
                        <a:t>valid</a:t>
                      </a:r>
                      <a:endParaRPr lang="fr-FR" sz="1200" b="1" dirty="0">
                        <a:solidFill>
                          <a:srgbClr val="565656"/>
                        </a:solidFill>
                        <a:effectLst/>
                      </a:endParaRP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alpha val="10000"/>
                      </a:srgbClr>
                    </a:solidFill>
                  </a:tcPr>
                </a:tc>
                <a:tc>
                  <a:txBody>
                    <a:bodyPr/>
                    <a:lstStyle/>
                    <a:p>
                      <a:pPr algn="l" fontAlgn="t"/>
                      <a:r>
                        <a:rPr lang="fr-FR" sz="1200" dirty="0">
                          <a:solidFill>
                            <a:srgbClr val="565656"/>
                          </a:solidFill>
                          <a:effectLst/>
                        </a:rPr>
                        <a:t>Sélectionner les éléments d'entrée avec des valeurs valides</a:t>
                      </a:r>
                      <a:endParaRPr lang="en-US" sz="1200" dirty="0">
                        <a:solidFill>
                          <a:srgbClr val="565656"/>
                        </a:solidFill>
                        <a:effectLst/>
                      </a:endParaRPr>
                    </a:p>
                  </a:txBody>
                  <a:tcPr marL="108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65656">
                        <a:alpha val="10000"/>
                      </a:srgbClr>
                    </a:solidFill>
                  </a:tcPr>
                </a:tc>
                <a:extLst>
                  <a:ext uri="{0D108BD9-81ED-4DB2-BD59-A6C34878D82A}">
                    <a16:rowId xmlns:a16="http://schemas.microsoft.com/office/drawing/2014/main" val="956530271"/>
                  </a:ext>
                </a:extLst>
              </a:tr>
            </a:tbl>
          </a:graphicData>
        </a:graphic>
      </p:graphicFrame>
      <p:grpSp>
        <p:nvGrpSpPr>
          <p:cNvPr id="7" name="Groupe 6">
            <a:extLst>
              <a:ext uri="{FF2B5EF4-FFF2-40B4-BE49-F238E27FC236}">
                <a16:creationId xmlns:a16="http://schemas.microsoft.com/office/drawing/2014/main" id="{56E031E5-E2CB-406A-9BD4-5C0F36BEEC6E}"/>
              </a:ext>
            </a:extLst>
          </p:cNvPr>
          <p:cNvGrpSpPr/>
          <p:nvPr/>
        </p:nvGrpSpPr>
        <p:grpSpPr>
          <a:xfrm>
            <a:off x="3423717" y="5429070"/>
            <a:ext cx="7552032" cy="1178281"/>
            <a:chOff x="1779843" y="3179058"/>
            <a:chExt cx="7552032" cy="1178281"/>
          </a:xfrm>
        </p:grpSpPr>
        <p:grpSp>
          <p:nvGrpSpPr>
            <p:cNvPr id="8" name="Groupe 7">
              <a:extLst>
                <a:ext uri="{FF2B5EF4-FFF2-40B4-BE49-F238E27FC236}">
                  <a16:creationId xmlns:a16="http://schemas.microsoft.com/office/drawing/2014/main" id="{A01F192A-96CA-4AA2-AEC2-884122A5FECE}"/>
                </a:ext>
              </a:extLst>
            </p:cNvPr>
            <p:cNvGrpSpPr/>
            <p:nvPr/>
          </p:nvGrpSpPr>
          <p:grpSpPr>
            <a:xfrm>
              <a:off x="1779843" y="3179058"/>
              <a:ext cx="7552032" cy="1178281"/>
              <a:chOff x="1779843" y="3179058"/>
              <a:chExt cx="7552032" cy="1178281"/>
            </a:xfrm>
          </p:grpSpPr>
          <p:sp>
            <p:nvSpPr>
              <p:cNvPr id="10" name="Forme libre : forme 9">
                <a:extLst>
                  <a:ext uri="{FF2B5EF4-FFF2-40B4-BE49-F238E27FC236}">
                    <a16:creationId xmlns:a16="http://schemas.microsoft.com/office/drawing/2014/main" id="{25C954B6-2614-4DD4-B9F2-7610E4947104}"/>
                  </a:ext>
                </a:extLst>
              </p:cNvPr>
              <p:cNvSpPr/>
              <p:nvPr/>
            </p:nvSpPr>
            <p:spPr>
              <a:xfrm>
                <a:off x="2474061" y="3322237"/>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565656"/>
                    </a:solidFill>
                  </a:rPr>
                  <a:t>Remarques</a:t>
                </a:r>
              </a:p>
            </p:txBody>
          </p:sp>
          <p:sp>
            <p:nvSpPr>
              <p:cNvPr id="11" name="Forme libre : forme 10">
                <a:extLst>
                  <a:ext uri="{FF2B5EF4-FFF2-40B4-BE49-F238E27FC236}">
                    <a16:creationId xmlns:a16="http://schemas.microsoft.com/office/drawing/2014/main" id="{BF31A29E-34F1-4EE8-BD37-9892A0BD5B90}"/>
                  </a:ext>
                </a:extLst>
              </p:cNvPr>
              <p:cNvSpPr/>
              <p:nvPr/>
            </p:nvSpPr>
            <p:spPr>
              <a:xfrm>
                <a:off x="2131875" y="3565339"/>
                <a:ext cx="7200000" cy="792000"/>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56565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marL="171450" lvl="1" indent="-171450" algn="just">
                  <a:lnSpc>
                    <a:spcPts val="1600"/>
                  </a:lnSpc>
                  <a:spcBef>
                    <a:spcPts val="600"/>
                  </a:spcBef>
                  <a:buFont typeface="Arial" panose="020B0604020202020204" pitchFamily="34" charset="0"/>
                  <a:buChar char="•"/>
                </a:pPr>
                <a:r>
                  <a:rPr lang="fr-FR" sz="1200" dirty="0">
                    <a:solidFill>
                      <a:srgbClr val="565656"/>
                    </a:solidFill>
                  </a:rPr>
                  <a:t>Les événements </a:t>
                </a:r>
                <a:r>
                  <a:rPr lang="fr-FR" sz="1200" b="1" dirty="0" err="1">
                    <a:solidFill>
                      <a:srgbClr val="565656"/>
                    </a:solidFill>
                  </a:rPr>
                  <a:t>keydown</a:t>
                </a:r>
                <a:r>
                  <a:rPr lang="fr-FR" sz="1200" dirty="0">
                    <a:solidFill>
                      <a:srgbClr val="565656"/>
                    </a:solidFill>
                  </a:rPr>
                  <a:t> et </a:t>
                </a:r>
                <a:r>
                  <a:rPr lang="fr-FR" sz="1200" b="1" dirty="0" err="1">
                    <a:solidFill>
                      <a:srgbClr val="565656"/>
                    </a:solidFill>
                  </a:rPr>
                  <a:t>keypress</a:t>
                </a:r>
                <a:r>
                  <a:rPr lang="fr-FR" sz="1200" dirty="0">
                    <a:solidFill>
                      <a:srgbClr val="565656"/>
                    </a:solidFill>
                  </a:rPr>
                  <a:t> sont déclenchés avant toute modification apportée à la zone de texte. </a:t>
                </a:r>
              </a:p>
              <a:p>
                <a:pPr marL="171450" lvl="1" indent="-171450" algn="just">
                  <a:lnSpc>
                    <a:spcPts val="1600"/>
                  </a:lnSpc>
                  <a:spcBef>
                    <a:spcPts val="600"/>
                  </a:spcBef>
                  <a:buFont typeface="Arial" panose="020B0604020202020204" pitchFamily="34" charset="0"/>
                  <a:buChar char="•"/>
                </a:pPr>
                <a:r>
                  <a:rPr lang="fr-FR" sz="1200" dirty="0">
                    <a:solidFill>
                      <a:srgbClr val="565656"/>
                    </a:solidFill>
                  </a:rPr>
                  <a:t>L'événement </a:t>
                </a:r>
                <a:r>
                  <a:rPr lang="fr-FR" sz="1200" b="1" dirty="0" err="1">
                    <a:solidFill>
                      <a:srgbClr val="565656"/>
                    </a:solidFill>
                  </a:rPr>
                  <a:t>keyup</a:t>
                </a:r>
                <a:r>
                  <a:rPr lang="fr-FR" sz="1200" dirty="0">
                    <a:solidFill>
                      <a:srgbClr val="565656"/>
                    </a:solidFill>
                  </a:rPr>
                  <a:t> se déclenche après que les modifications soient été apportées à la zone de texte.</a:t>
                </a:r>
                <a:endParaRPr lang="fr-FR" dirty="0">
                  <a:solidFill>
                    <a:srgbClr val="565656"/>
                  </a:solidFill>
                </a:endParaRPr>
              </a:p>
            </p:txBody>
          </p:sp>
          <p:sp>
            <p:nvSpPr>
              <p:cNvPr id="12" name="Rectangle 11">
                <a:extLst>
                  <a:ext uri="{FF2B5EF4-FFF2-40B4-BE49-F238E27FC236}">
                    <a16:creationId xmlns:a16="http://schemas.microsoft.com/office/drawing/2014/main" id="{9A8E3067-67F7-4F9F-B818-AEA67177E416}"/>
                  </a:ext>
                </a:extLst>
              </p:cNvPr>
              <p:cNvSpPr/>
              <p:nvPr/>
            </p:nvSpPr>
            <p:spPr>
              <a:xfrm>
                <a:off x="1779843" y="3179058"/>
                <a:ext cx="648000" cy="648000"/>
              </a:xfrm>
              <a:prstGeom prst="rect">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dirty="0"/>
              </a:p>
            </p:txBody>
          </p:sp>
        </p:grpSp>
        <p:pic>
          <p:nvPicPr>
            <p:cNvPr id="9" name="Graphique 8">
              <a:extLst>
                <a:ext uri="{FF2B5EF4-FFF2-40B4-BE49-F238E27FC236}">
                  <a16:creationId xmlns:a16="http://schemas.microsoft.com/office/drawing/2014/main" id="{F510BD3E-E671-406C-9C5D-5B13A40FDE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7546" y="3262513"/>
              <a:ext cx="580297" cy="576000"/>
            </a:xfrm>
            <a:prstGeom prst="rect">
              <a:avLst/>
            </a:prstGeom>
          </p:spPr>
        </p:pic>
      </p:grpSp>
      <p:sp>
        <p:nvSpPr>
          <p:cNvPr id="13" name="Espace réservé du texte 12">
            <a:extLst>
              <a:ext uri="{FF2B5EF4-FFF2-40B4-BE49-F238E27FC236}">
                <a16:creationId xmlns:a16="http://schemas.microsoft.com/office/drawing/2014/main" id="{8CF9404D-392C-457A-B4A9-E0FDC7983F09}"/>
              </a:ext>
            </a:extLst>
          </p:cNvPr>
          <p:cNvSpPr>
            <a:spLocks noGrp="1"/>
          </p:cNvSpPr>
          <p:nvPr>
            <p:ph type="body" sz="quarter" idx="11"/>
          </p:nvPr>
        </p:nvSpPr>
        <p:spPr>
          <a:xfrm>
            <a:off x="303824" y="259040"/>
            <a:ext cx="2717787" cy="444906"/>
          </a:xfrm>
        </p:spPr>
        <p:txBody>
          <a:bodyPr/>
          <a:lstStyle/>
          <a:p>
            <a:r>
              <a:rPr lang="fr-FR" sz="1400" b="1" dirty="0"/>
              <a:t>Ex : Modèle tableau Partie 4</a:t>
            </a:r>
          </a:p>
          <a:p>
            <a:endParaRPr lang="fr-FR" sz="1400" dirty="0"/>
          </a:p>
        </p:txBody>
      </p:sp>
      <p:sp>
        <p:nvSpPr>
          <p:cNvPr id="14" name="Espace réservé du texte 13">
            <a:extLst>
              <a:ext uri="{FF2B5EF4-FFF2-40B4-BE49-F238E27FC236}">
                <a16:creationId xmlns:a16="http://schemas.microsoft.com/office/drawing/2014/main" id="{0D07B10C-BFFD-4659-8070-3B6273254CBF}"/>
              </a:ext>
            </a:extLst>
          </p:cNvPr>
          <p:cNvSpPr>
            <a:spLocks noGrp="1"/>
          </p:cNvSpPr>
          <p:nvPr>
            <p:ph type="body" sz="quarter" idx="12"/>
          </p:nvPr>
        </p:nvSpPr>
        <p:spPr/>
        <p:txBody>
          <a:bodyPr/>
          <a:lstStyle/>
          <a:p>
            <a:r>
              <a:rPr lang="fr-FR" sz="1400" b="1" dirty="0"/>
              <a:t>Ex : Idée SmartArt</a:t>
            </a:r>
          </a:p>
          <a:p>
            <a:endParaRPr lang="fr-FR" sz="1400" dirty="0"/>
          </a:p>
        </p:txBody>
      </p:sp>
      <p:sp>
        <p:nvSpPr>
          <p:cNvPr id="15" name="Espace réservé du texte 14">
            <a:extLst>
              <a:ext uri="{FF2B5EF4-FFF2-40B4-BE49-F238E27FC236}">
                <a16:creationId xmlns:a16="http://schemas.microsoft.com/office/drawing/2014/main" id="{C54C5F64-C89C-4E89-8096-B7F03EF50AF2}"/>
              </a:ext>
            </a:extLst>
          </p:cNvPr>
          <p:cNvSpPr>
            <a:spLocks noGrp="1"/>
          </p:cNvSpPr>
          <p:nvPr>
            <p:ph type="body" sz="quarter" idx="13"/>
          </p:nvPr>
        </p:nvSpPr>
        <p:spPr>
          <a:xfrm>
            <a:off x="303824" y="5429545"/>
            <a:ext cx="3119893" cy="444906"/>
          </a:xfrm>
        </p:spPr>
        <p:txBody>
          <a:bodyPr/>
          <a:lstStyle/>
          <a:p>
            <a:r>
              <a:rPr lang="fr-FR" sz="1400" dirty="0"/>
              <a:t>Ex : </a:t>
            </a:r>
            <a:r>
              <a:rPr lang="fr-FR" sz="1400" b="1" dirty="0"/>
              <a:t>Modèle Remarque Partie 4</a:t>
            </a:r>
            <a:endParaRPr lang="fr-FR" sz="1400" dirty="0"/>
          </a:p>
        </p:txBody>
      </p:sp>
      <p:grpSp>
        <p:nvGrpSpPr>
          <p:cNvPr id="17" name="Groupe 16">
            <a:extLst>
              <a:ext uri="{FF2B5EF4-FFF2-40B4-BE49-F238E27FC236}">
                <a16:creationId xmlns:a16="http://schemas.microsoft.com/office/drawing/2014/main" id="{77E1A319-9A19-4112-835E-9757513B988E}"/>
              </a:ext>
            </a:extLst>
          </p:cNvPr>
          <p:cNvGrpSpPr/>
          <p:nvPr/>
        </p:nvGrpSpPr>
        <p:grpSpPr>
          <a:xfrm>
            <a:off x="2643825" y="3070523"/>
            <a:ext cx="6257532" cy="1773041"/>
            <a:chOff x="2144596" y="2528999"/>
            <a:chExt cx="7169085" cy="2031325"/>
          </a:xfrm>
        </p:grpSpPr>
        <p:graphicFrame>
          <p:nvGraphicFramePr>
            <p:cNvPr id="18" name="Diagramme 17">
              <a:extLst>
                <a:ext uri="{FF2B5EF4-FFF2-40B4-BE49-F238E27FC236}">
                  <a16:creationId xmlns:a16="http://schemas.microsoft.com/office/drawing/2014/main" id="{A8C9E884-B86A-4DA0-8960-5FFE92DEF254}"/>
                </a:ext>
              </a:extLst>
            </p:cNvPr>
            <p:cNvGraphicFramePr/>
            <p:nvPr>
              <p:extLst>
                <p:ext uri="{D42A27DB-BD31-4B8C-83A1-F6EECF244321}">
                  <p14:modId xmlns:p14="http://schemas.microsoft.com/office/powerpoint/2010/main" val="2784307127"/>
                </p:ext>
              </p:extLst>
            </p:nvPr>
          </p:nvGraphicFramePr>
          <p:xfrm>
            <a:off x="2144596" y="2528999"/>
            <a:ext cx="7169085" cy="20313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9" name="Graphique 18" descr="Badge 1 contour">
              <a:extLst>
                <a:ext uri="{FF2B5EF4-FFF2-40B4-BE49-F238E27FC236}">
                  <a16:creationId xmlns:a16="http://schemas.microsoft.com/office/drawing/2014/main" id="{5DF5CF87-A70E-4CA9-8733-49F615C833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44596" y="2528999"/>
              <a:ext cx="900000" cy="900000"/>
            </a:xfrm>
            <a:prstGeom prst="rect">
              <a:avLst/>
            </a:prstGeom>
          </p:spPr>
        </p:pic>
        <p:pic>
          <p:nvPicPr>
            <p:cNvPr id="20" name="Graphique 19" descr="Badge contour">
              <a:extLst>
                <a:ext uri="{FF2B5EF4-FFF2-40B4-BE49-F238E27FC236}">
                  <a16:creationId xmlns:a16="http://schemas.microsoft.com/office/drawing/2014/main" id="{10EFEFE4-1253-48B3-A35E-A22A009B5F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38097" y="3660324"/>
              <a:ext cx="900000" cy="900000"/>
            </a:xfrm>
            <a:prstGeom prst="rect">
              <a:avLst/>
            </a:prstGeom>
          </p:spPr>
        </p:pic>
      </p:grpSp>
    </p:spTree>
    <p:extLst>
      <p:ext uri="{BB962C8B-B14F-4D97-AF65-F5344CB8AC3E}">
        <p14:creationId xmlns:p14="http://schemas.microsoft.com/office/powerpoint/2010/main" val="1398116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650B4892-55A4-48C6-AC76-1C47F9FB4AF6}"/>
              </a:ext>
            </a:extLst>
          </p:cNvPr>
          <p:cNvGraphicFramePr>
            <a:graphicFrameLocks noGrp="1"/>
          </p:cNvGraphicFramePr>
          <p:nvPr>
            <p:extLst>
              <p:ext uri="{D42A27DB-BD31-4B8C-83A1-F6EECF244321}">
                <p14:modId xmlns:p14="http://schemas.microsoft.com/office/powerpoint/2010/main" val="3207718047"/>
              </p:ext>
            </p:extLst>
          </p:nvPr>
        </p:nvGraphicFramePr>
        <p:xfrm>
          <a:off x="3010266" y="324463"/>
          <a:ext cx="8640000" cy="3060000"/>
        </p:xfrm>
        <a:graphic>
          <a:graphicData uri="http://schemas.openxmlformats.org/drawingml/2006/table">
            <a:tbl>
              <a:tblPr firstRow="1" bandRow="1">
                <a:tableStyleId>{B301B821-A1FF-4177-AEE7-76D212191A09}</a:tableStyleId>
              </a:tblPr>
              <a:tblGrid>
                <a:gridCol w="2160000">
                  <a:extLst>
                    <a:ext uri="{9D8B030D-6E8A-4147-A177-3AD203B41FA5}">
                      <a16:colId xmlns:a16="http://schemas.microsoft.com/office/drawing/2014/main" val="2670098002"/>
                    </a:ext>
                  </a:extLst>
                </a:gridCol>
                <a:gridCol w="6480000">
                  <a:extLst>
                    <a:ext uri="{9D8B030D-6E8A-4147-A177-3AD203B41FA5}">
                      <a16:colId xmlns:a16="http://schemas.microsoft.com/office/drawing/2014/main" val="4221776385"/>
                    </a:ext>
                  </a:extLst>
                </a:gridCol>
              </a:tblGrid>
              <a:tr h="360000">
                <a:tc>
                  <a:txBody>
                    <a:bodyPr/>
                    <a:lstStyle/>
                    <a:p>
                      <a:pPr algn="l" fontAlgn="t"/>
                      <a:r>
                        <a:rPr lang="fr-FR" sz="1400" dirty="0">
                          <a:effectLst/>
                        </a:rPr>
                        <a:t>Propriété</a:t>
                      </a: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solidFill>
                  </a:tcPr>
                </a:tc>
                <a:tc>
                  <a:txBody>
                    <a:bodyPr/>
                    <a:lstStyle/>
                    <a:p>
                      <a:pPr algn="l" fontAlgn="t"/>
                      <a:r>
                        <a:rPr lang="fr-FR" sz="1400" dirty="0">
                          <a:effectLst/>
                        </a:rPr>
                        <a:t>Description</a:t>
                      </a: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solidFill>
                  </a:tcPr>
                </a:tc>
                <a:extLst>
                  <a:ext uri="{0D108BD9-81ED-4DB2-BD59-A6C34878D82A}">
                    <a16:rowId xmlns:a16="http://schemas.microsoft.com/office/drawing/2014/main" val="3688268878"/>
                  </a:ext>
                </a:extLst>
              </a:tr>
              <a:tr h="360000">
                <a:tc>
                  <a:txBody>
                    <a:bodyPr/>
                    <a:lstStyle/>
                    <a:p>
                      <a:pPr algn="l" fontAlgn="t"/>
                      <a:r>
                        <a:rPr lang="fr-FR" sz="1200" b="1" dirty="0" err="1">
                          <a:solidFill>
                            <a:srgbClr val="565656"/>
                          </a:solidFill>
                          <a:effectLst/>
                        </a:rPr>
                        <a:t>onreadystatechange</a:t>
                      </a:r>
                      <a:endParaRPr lang="fr-FR" sz="1200" b="1" dirty="0">
                        <a:solidFill>
                          <a:srgbClr val="565656"/>
                        </a:solidFill>
                        <a:effectLst/>
                      </a:endParaRP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tc>
                  <a:txBody>
                    <a:bodyPr/>
                    <a:lstStyle/>
                    <a:p>
                      <a:pPr algn="l" fontAlgn="t"/>
                      <a:r>
                        <a:rPr lang="fr-FR" sz="1200" dirty="0">
                          <a:solidFill>
                            <a:srgbClr val="565656"/>
                          </a:solidFill>
                          <a:effectLst/>
                        </a:rPr>
                        <a:t>Définit une fonction à appeler lorsque la propriété </a:t>
                      </a:r>
                      <a:r>
                        <a:rPr lang="fr-FR" sz="1200" b="1" dirty="0" err="1">
                          <a:solidFill>
                            <a:srgbClr val="565656"/>
                          </a:solidFill>
                          <a:effectLst/>
                        </a:rPr>
                        <a:t>readyState</a:t>
                      </a:r>
                      <a:r>
                        <a:rPr lang="fr-FR" sz="1200" dirty="0">
                          <a:solidFill>
                            <a:srgbClr val="565656"/>
                          </a:solidFill>
                          <a:effectLst/>
                        </a:rPr>
                        <a:t> change</a:t>
                      </a:r>
                      <a:endParaRPr lang="en-US" sz="1200" dirty="0">
                        <a:solidFill>
                          <a:srgbClr val="565656"/>
                        </a:solidFill>
                        <a:effectLst/>
                      </a:endParaRP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extLst>
                  <a:ext uri="{0D108BD9-81ED-4DB2-BD59-A6C34878D82A}">
                    <a16:rowId xmlns:a16="http://schemas.microsoft.com/office/drawing/2014/main" val="4252768398"/>
                  </a:ext>
                </a:extLst>
              </a:tr>
              <a:tr h="360000">
                <a:tc>
                  <a:txBody>
                    <a:bodyPr/>
                    <a:lstStyle/>
                    <a:p>
                      <a:pPr algn="l" fontAlgn="t"/>
                      <a:r>
                        <a:rPr lang="fr-FR" sz="1200" b="1" dirty="0" err="1">
                          <a:solidFill>
                            <a:srgbClr val="565656"/>
                          </a:solidFill>
                          <a:effectLst/>
                        </a:rPr>
                        <a:t>readyState</a:t>
                      </a:r>
                      <a:endParaRPr lang="fr-FR" sz="1200" b="1" dirty="0">
                        <a:solidFill>
                          <a:srgbClr val="565656"/>
                        </a:solidFill>
                        <a:effectLst/>
                      </a:endParaRP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tc>
                  <a:txBody>
                    <a:bodyPr/>
                    <a:lstStyle/>
                    <a:p>
                      <a:pPr algn="l" fontAlgn="t"/>
                      <a:r>
                        <a:rPr lang="fr-FR" sz="1200" dirty="0">
                          <a:solidFill>
                            <a:srgbClr val="565656"/>
                          </a:solidFill>
                          <a:effectLst/>
                        </a:rPr>
                        <a:t>Contient le statut de </a:t>
                      </a:r>
                      <a:r>
                        <a:rPr lang="fr-FR" sz="1200" dirty="0" err="1">
                          <a:solidFill>
                            <a:srgbClr val="565656"/>
                          </a:solidFill>
                          <a:effectLst/>
                        </a:rPr>
                        <a:t>XMLHttpRequest</a:t>
                      </a:r>
                      <a:endParaRPr lang="fr-FR" sz="1200" dirty="0">
                        <a:solidFill>
                          <a:srgbClr val="565656"/>
                        </a:solidFill>
                        <a:effectLst/>
                      </a:endParaRP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extLst>
                  <a:ext uri="{0D108BD9-81ED-4DB2-BD59-A6C34878D82A}">
                    <a16:rowId xmlns:a16="http://schemas.microsoft.com/office/drawing/2014/main" val="771639812"/>
                  </a:ext>
                </a:extLst>
              </a:tr>
              <a:tr h="360000">
                <a:tc>
                  <a:txBody>
                    <a:bodyPr/>
                    <a:lstStyle/>
                    <a:p>
                      <a:pPr algn="l" fontAlgn="t"/>
                      <a:r>
                        <a:rPr lang="fr-FR" sz="1200" b="1">
                          <a:solidFill>
                            <a:srgbClr val="565656"/>
                          </a:solidFill>
                          <a:effectLst/>
                        </a:rPr>
                        <a:t>responseText</a:t>
                      </a: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tc>
                  <a:txBody>
                    <a:bodyPr/>
                    <a:lstStyle/>
                    <a:p>
                      <a:pPr algn="l" fontAlgn="t"/>
                      <a:r>
                        <a:rPr lang="fr-FR" sz="1200" dirty="0">
                          <a:solidFill>
                            <a:srgbClr val="565656"/>
                          </a:solidFill>
                          <a:effectLst/>
                        </a:rPr>
                        <a:t>Renvoie les données de réponse sous forme de chaîne</a:t>
                      </a:r>
                      <a:endParaRPr lang="en-US" sz="1200" dirty="0">
                        <a:solidFill>
                          <a:srgbClr val="565656"/>
                        </a:solidFill>
                        <a:effectLst/>
                      </a:endParaRP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extLst>
                  <a:ext uri="{0D108BD9-81ED-4DB2-BD59-A6C34878D82A}">
                    <a16:rowId xmlns:a16="http://schemas.microsoft.com/office/drawing/2014/main" val="1134770142"/>
                  </a:ext>
                </a:extLst>
              </a:tr>
              <a:tr h="360000">
                <a:tc>
                  <a:txBody>
                    <a:bodyPr/>
                    <a:lstStyle/>
                    <a:p>
                      <a:pPr algn="l" fontAlgn="t"/>
                      <a:r>
                        <a:rPr lang="fr-FR" sz="1200" b="1">
                          <a:solidFill>
                            <a:srgbClr val="565656"/>
                          </a:solidFill>
                          <a:effectLst/>
                        </a:rPr>
                        <a:t>responseXML</a:t>
                      </a: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tc>
                  <a:txBody>
                    <a:bodyPr/>
                    <a:lstStyle/>
                    <a:p>
                      <a:pPr algn="l" fontAlgn="t"/>
                      <a:r>
                        <a:rPr lang="fr-FR" sz="1200" dirty="0">
                          <a:solidFill>
                            <a:srgbClr val="565656"/>
                          </a:solidFill>
                          <a:effectLst/>
                        </a:rPr>
                        <a:t>Renvoie les données de réponse sous forme de données XML</a:t>
                      </a:r>
                      <a:endParaRPr lang="en-US" sz="1200" dirty="0">
                        <a:solidFill>
                          <a:srgbClr val="565656"/>
                        </a:solidFill>
                        <a:effectLst/>
                      </a:endParaRP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extLst>
                  <a:ext uri="{0D108BD9-81ED-4DB2-BD59-A6C34878D82A}">
                    <a16:rowId xmlns:a16="http://schemas.microsoft.com/office/drawing/2014/main" val="4200641078"/>
                  </a:ext>
                </a:extLst>
              </a:tr>
              <a:tr h="900000">
                <a:tc>
                  <a:txBody>
                    <a:bodyPr/>
                    <a:lstStyle/>
                    <a:p>
                      <a:pPr algn="l" fontAlgn="t"/>
                      <a:r>
                        <a:rPr lang="fr-FR" sz="1200" b="1">
                          <a:solidFill>
                            <a:srgbClr val="565656"/>
                          </a:solidFill>
                          <a:effectLst/>
                        </a:rPr>
                        <a:t>status</a:t>
                      </a: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tc>
                  <a:txBody>
                    <a:bodyPr/>
                    <a:lstStyle/>
                    <a:p>
                      <a:pPr marL="0" indent="0" algn="l" fontAlgn="t">
                        <a:buFont typeface="Arial" panose="020B0604020202020204" pitchFamily="34" charset="0"/>
                        <a:buNone/>
                      </a:pPr>
                      <a:r>
                        <a:rPr lang="fr-FR" sz="1200" dirty="0">
                          <a:solidFill>
                            <a:srgbClr val="565656"/>
                          </a:solidFill>
                          <a:effectLst/>
                        </a:rPr>
                        <a:t>Renvoie le numéro d'état d'une requête</a:t>
                      </a:r>
                      <a:br>
                        <a:rPr lang="en-US" sz="1200" dirty="0">
                          <a:solidFill>
                            <a:srgbClr val="565656"/>
                          </a:solidFill>
                          <a:effectLst/>
                        </a:rPr>
                      </a:br>
                      <a:r>
                        <a:rPr lang="en-US" sz="1200" dirty="0">
                          <a:solidFill>
                            <a:srgbClr val="565656"/>
                          </a:solidFill>
                          <a:effectLst/>
                        </a:rPr>
                        <a:t>200: "OK"</a:t>
                      </a:r>
                      <a:br>
                        <a:rPr lang="en-US" sz="1200" dirty="0">
                          <a:solidFill>
                            <a:srgbClr val="565656"/>
                          </a:solidFill>
                          <a:effectLst/>
                        </a:rPr>
                      </a:br>
                      <a:r>
                        <a:rPr lang="en-US" sz="1200" dirty="0">
                          <a:solidFill>
                            <a:srgbClr val="565656"/>
                          </a:solidFill>
                          <a:effectLst/>
                        </a:rPr>
                        <a:t>403: "Forbidden"</a:t>
                      </a:r>
                      <a:br>
                        <a:rPr lang="en-US" sz="1200" dirty="0">
                          <a:solidFill>
                            <a:srgbClr val="565656"/>
                          </a:solidFill>
                          <a:effectLst/>
                        </a:rPr>
                      </a:br>
                      <a:r>
                        <a:rPr lang="en-US" sz="1200" dirty="0">
                          <a:solidFill>
                            <a:srgbClr val="565656"/>
                          </a:solidFill>
                          <a:effectLst/>
                        </a:rPr>
                        <a:t>404: "Not Found"</a:t>
                      </a: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extLst>
                  <a:ext uri="{0D108BD9-81ED-4DB2-BD59-A6C34878D82A}">
                    <a16:rowId xmlns:a16="http://schemas.microsoft.com/office/drawing/2014/main" val="2833327354"/>
                  </a:ext>
                </a:extLst>
              </a:tr>
              <a:tr h="360000">
                <a:tc>
                  <a:txBody>
                    <a:bodyPr/>
                    <a:lstStyle/>
                    <a:p>
                      <a:pPr algn="l" fontAlgn="t"/>
                      <a:r>
                        <a:rPr lang="fr-FR" sz="1200" b="1" dirty="0" err="1">
                          <a:solidFill>
                            <a:srgbClr val="565656"/>
                          </a:solidFill>
                          <a:effectLst/>
                        </a:rPr>
                        <a:t>statusText</a:t>
                      </a:r>
                      <a:endParaRPr lang="fr-FR" sz="1200" b="1" dirty="0">
                        <a:solidFill>
                          <a:srgbClr val="565656"/>
                        </a:solidFill>
                        <a:effectLst/>
                      </a:endParaRP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tc>
                  <a:txBody>
                    <a:bodyPr/>
                    <a:lstStyle/>
                    <a:p>
                      <a:pPr algn="l" fontAlgn="t"/>
                      <a:r>
                        <a:rPr lang="fr-FR" sz="1200" dirty="0">
                          <a:solidFill>
                            <a:srgbClr val="565656"/>
                          </a:solidFill>
                          <a:effectLst/>
                        </a:rPr>
                        <a:t>Renvoie le texte d'état (par exemple "OK" ou "Not </a:t>
                      </a:r>
                      <a:r>
                        <a:rPr lang="fr-FR" sz="1200" dirty="0" err="1">
                          <a:solidFill>
                            <a:srgbClr val="565656"/>
                          </a:solidFill>
                          <a:effectLst/>
                        </a:rPr>
                        <a:t>Found</a:t>
                      </a:r>
                      <a:r>
                        <a:rPr lang="fr-FR" sz="1200" dirty="0">
                          <a:solidFill>
                            <a:srgbClr val="565656"/>
                          </a:solidFill>
                          <a:effectLst/>
                        </a:rPr>
                        <a:t>")</a:t>
                      </a:r>
                      <a:endParaRPr lang="en-US" sz="1200" dirty="0">
                        <a:solidFill>
                          <a:srgbClr val="565656"/>
                        </a:solidFill>
                        <a:effectLst/>
                      </a:endParaRPr>
                    </a:p>
                  </a:txBody>
                  <a:tcPr marL="144000" marR="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CA5">
                        <a:alpha val="10000"/>
                      </a:srgbClr>
                    </a:solidFill>
                  </a:tcPr>
                </a:tc>
                <a:extLst>
                  <a:ext uri="{0D108BD9-81ED-4DB2-BD59-A6C34878D82A}">
                    <a16:rowId xmlns:a16="http://schemas.microsoft.com/office/drawing/2014/main" val="2512380824"/>
                  </a:ext>
                </a:extLst>
              </a:tr>
            </a:tbl>
          </a:graphicData>
        </a:graphic>
      </p:graphicFrame>
      <p:grpSp>
        <p:nvGrpSpPr>
          <p:cNvPr id="7" name="Groupe 6">
            <a:extLst>
              <a:ext uri="{FF2B5EF4-FFF2-40B4-BE49-F238E27FC236}">
                <a16:creationId xmlns:a16="http://schemas.microsoft.com/office/drawing/2014/main" id="{62FEA68E-CBA3-45B0-AE31-1F7BF57AFAA3}"/>
              </a:ext>
            </a:extLst>
          </p:cNvPr>
          <p:cNvGrpSpPr/>
          <p:nvPr/>
        </p:nvGrpSpPr>
        <p:grpSpPr>
          <a:xfrm>
            <a:off x="3010266" y="5453410"/>
            <a:ext cx="6472031" cy="926281"/>
            <a:chOff x="1779843" y="3179058"/>
            <a:chExt cx="6472031" cy="926281"/>
          </a:xfrm>
        </p:grpSpPr>
        <p:grpSp>
          <p:nvGrpSpPr>
            <p:cNvPr id="8" name="Groupe 7">
              <a:extLst>
                <a:ext uri="{FF2B5EF4-FFF2-40B4-BE49-F238E27FC236}">
                  <a16:creationId xmlns:a16="http://schemas.microsoft.com/office/drawing/2014/main" id="{EBD4790C-CCC9-47DB-826E-3BF7DA9CF2DB}"/>
                </a:ext>
              </a:extLst>
            </p:cNvPr>
            <p:cNvGrpSpPr/>
            <p:nvPr/>
          </p:nvGrpSpPr>
          <p:grpSpPr>
            <a:xfrm>
              <a:off x="1779843" y="3179058"/>
              <a:ext cx="6472031" cy="926281"/>
              <a:chOff x="1779843" y="3179058"/>
              <a:chExt cx="6472031" cy="926281"/>
            </a:xfrm>
          </p:grpSpPr>
          <p:sp>
            <p:nvSpPr>
              <p:cNvPr id="10" name="Forme libre : forme 9">
                <a:extLst>
                  <a:ext uri="{FF2B5EF4-FFF2-40B4-BE49-F238E27FC236}">
                    <a16:creationId xmlns:a16="http://schemas.microsoft.com/office/drawing/2014/main" id="{EC05D105-6D47-4598-B229-288D9B6F079A}"/>
                  </a:ext>
                </a:extLst>
              </p:cNvPr>
              <p:cNvSpPr/>
              <p:nvPr/>
            </p:nvSpPr>
            <p:spPr>
              <a:xfrm>
                <a:off x="2474061" y="3322237"/>
                <a:ext cx="1059031" cy="236141"/>
              </a:xfrm>
              <a:custGeom>
                <a:avLst/>
                <a:gdLst>
                  <a:gd name="connsiteX0" fmla="*/ 0 w 1249994"/>
                  <a:gd name="connsiteY0" fmla="*/ 0 h 264421"/>
                  <a:gd name="connsiteX1" fmla="*/ 1249994 w 1249994"/>
                  <a:gd name="connsiteY1" fmla="*/ 0 h 264421"/>
                  <a:gd name="connsiteX2" fmla="*/ 1249994 w 1249994"/>
                  <a:gd name="connsiteY2" fmla="*/ 264421 h 264421"/>
                  <a:gd name="connsiteX3" fmla="*/ 0 w 1249994"/>
                  <a:gd name="connsiteY3" fmla="*/ 264421 h 264421"/>
                  <a:gd name="connsiteX4" fmla="*/ 0 w 1249994"/>
                  <a:gd name="connsiteY4" fmla="*/ 0 h 26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994" h="264421">
                    <a:moveTo>
                      <a:pt x="0" y="0"/>
                    </a:moveTo>
                    <a:lnTo>
                      <a:pt x="1249994" y="0"/>
                    </a:lnTo>
                    <a:lnTo>
                      <a:pt x="1249994" y="264421"/>
                    </a:lnTo>
                    <a:lnTo>
                      <a:pt x="0" y="2644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defTabSz="666750">
                  <a:lnSpc>
                    <a:spcPct val="90000"/>
                  </a:lnSpc>
                  <a:spcBef>
                    <a:spcPct val="0"/>
                  </a:spcBef>
                  <a:spcAft>
                    <a:spcPct val="35000"/>
                  </a:spcAft>
                  <a:buNone/>
                </a:pPr>
                <a:r>
                  <a:rPr lang="fr-FR" sz="1400" b="1" kern="1200" dirty="0">
                    <a:solidFill>
                      <a:srgbClr val="08ACA5"/>
                    </a:solidFill>
                  </a:rPr>
                  <a:t>Remarque</a:t>
                </a:r>
              </a:p>
            </p:txBody>
          </p:sp>
          <p:sp>
            <p:nvSpPr>
              <p:cNvPr id="11" name="Forme libre : forme 10">
                <a:extLst>
                  <a:ext uri="{FF2B5EF4-FFF2-40B4-BE49-F238E27FC236}">
                    <a16:creationId xmlns:a16="http://schemas.microsoft.com/office/drawing/2014/main" id="{84C2D6BB-362D-4153-8A11-DD209EDB09CB}"/>
                  </a:ext>
                </a:extLst>
              </p:cNvPr>
              <p:cNvSpPr/>
              <p:nvPr/>
            </p:nvSpPr>
            <p:spPr>
              <a:xfrm>
                <a:off x="2131874" y="3565339"/>
                <a:ext cx="6120000" cy="540000"/>
              </a:xfrm>
              <a:custGeom>
                <a:avLst/>
                <a:gdLst>
                  <a:gd name="connsiteX0" fmla="*/ 0 w 6062642"/>
                  <a:gd name="connsiteY0" fmla="*/ 0 h 1249994"/>
                  <a:gd name="connsiteX1" fmla="*/ 6062642 w 6062642"/>
                  <a:gd name="connsiteY1" fmla="*/ 0 h 1249994"/>
                  <a:gd name="connsiteX2" fmla="*/ 6062642 w 6062642"/>
                  <a:gd name="connsiteY2" fmla="*/ 1249994 h 1249994"/>
                  <a:gd name="connsiteX3" fmla="*/ 0 w 6062642"/>
                  <a:gd name="connsiteY3" fmla="*/ 1249994 h 1249994"/>
                  <a:gd name="connsiteX4" fmla="*/ 0 w 6062642"/>
                  <a:gd name="connsiteY4" fmla="*/ 0 h 124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2642" h="1249994">
                    <a:moveTo>
                      <a:pt x="0" y="0"/>
                    </a:moveTo>
                    <a:lnTo>
                      <a:pt x="6062642" y="0"/>
                    </a:lnTo>
                    <a:lnTo>
                      <a:pt x="6062642" y="1249994"/>
                    </a:lnTo>
                    <a:lnTo>
                      <a:pt x="0" y="1249994"/>
                    </a:lnTo>
                    <a:lnTo>
                      <a:pt x="0" y="0"/>
                    </a:lnTo>
                    <a:close/>
                  </a:path>
                </a:pathLst>
              </a:custGeom>
              <a:solidFill>
                <a:schemeClr val="bg1">
                  <a:lumMod val="95000"/>
                </a:schemeClr>
              </a:solidFill>
              <a:ln w="28575">
                <a:solidFill>
                  <a:srgbClr val="08ACA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000" tIns="0" rIns="108000" bIns="72000" numCol="1" spcCol="1270" anchor="b" anchorCtr="0">
                <a:noAutofit/>
              </a:bodyPr>
              <a:lstStyle/>
              <a:p>
                <a:pPr marL="171450" indent="-171450">
                  <a:buFont typeface="Arial" panose="020B0604020202020204" pitchFamily="34" charset="0"/>
                  <a:buChar char="•"/>
                </a:pPr>
                <a:r>
                  <a:rPr lang="fr-FR" sz="1200" dirty="0">
                    <a:solidFill>
                      <a:srgbClr val="565656"/>
                    </a:solidFill>
                  </a:rPr>
                  <a:t>Si aucun élément n'est trouvé par le sélecteur alors la requête Ajax ne sera pas envoyée</a:t>
                </a:r>
                <a:endParaRPr lang="fr-FR" dirty="0">
                  <a:solidFill>
                    <a:srgbClr val="565656"/>
                  </a:solidFill>
                </a:endParaRPr>
              </a:p>
            </p:txBody>
          </p:sp>
          <p:sp>
            <p:nvSpPr>
              <p:cNvPr id="12" name="Rectangle 11">
                <a:extLst>
                  <a:ext uri="{FF2B5EF4-FFF2-40B4-BE49-F238E27FC236}">
                    <a16:creationId xmlns:a16="http://schemas.microsoft.com/office/drawing/2014/main" id="{05B13A0A-65D3-4523-8C55-8DAD269A910A}"/>
                  </a:ext>
                </a:extLst>
              </p:cNvPr>
              <p:cNvSpPr/>
              <p:nvPr/>
            </p:nvSpPr>
            <p:spPr>
              <a:xfrm>
                <a:off x="1779843" y="3179058"/>
                <a:ext cx="648000" cy="648000"/>
              </a:xfrm>
              <a:prstGeom prst="rect">
                <a:avLst/>
              </a:prstGeom>
              <a:blipFill rotWithShape="1">
                <a:blip r:embed="rId2">
                  <a:extLs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dirty="0"/>
              </a:p>
            </p:txBody>
          </p:sp>
        </p:grpSp>
        <p:pic>
          <p:nvPicPr>
            <p:cNvPr id="9" name="Graphique 8">
              <a:extLst>
                <a:ext uri="{FF2B5EF4-FFF2-40B4-BE49-F238E27FC236}">
                  <a16:creationId xmlns:a16="http://schemas.microsoft.com/office/drawing/2014/main" id="{5E02942E-FDA1-48B3-9EDC-D63DC835A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7546" y="3262513"/>
              <a:ext cx="580297" cy="576000"/>
            </a:xfrm>
            <a:prstGeom prst="rect">
              <a:avLst/>
            </a:prstGeom>
          </p:spPr>
        </p:pic>
      </p:grpSp>
      <p:sp>
        <p:nvSpPr>
          <p:cNvPr id="13" name="Espace réservé du texte 12">
            <a:extLst>
              <a:ext uri="{FF2B5EF4-FFF2-40B4-BE49-F238E27FC236}">
                <a16:creationId xmlns:a16="http://schemas.microsoft.com/office/drawing/2014/main" id="{0A7397FC-41A5-4395-A254-F7C468C59AF9}"/>
              </a:ext>
            </a:extLst>
          </p:cNvPr>
          <p:cNvSpPr>
            <a:spLocks noGrp="1"/>
          </p:cNvSpPr>
          <p:nvPr>
            <p:ph type="body" sz="quarter" idx="11"/>
          </p:nvPr>
        </p:nvSpPr>
        <p:spPr>
          <a:xfrm>
            <a:off x="303825" y="259040"/>
            <a:ext cx="2599796" cy="444906"/>
          </a:xfrm>
        </p:spPr>
        <p:txBody>
          <a:bodyPr/>
          <a:lstStyle/>
          <a:p>
            <a:r>
              <a:rPr lang="fr-FR" sz="1400" dirty="0"/>
              <a:t>Ex : </a:t>
            </a:r>
            <a:r>
              <a:rPr lang="fr-FR" sz="1400" b="1" dirty="0"/>
              <a:t>Modèle tableau Partie 5</a:t>
            </a:r>
          </a:p>
          <a:p>
            <a:endParaRPr lang="fr-FR" sz="1400" dirty="0"/>
          </a:p>
        </p:txBody>
      </p:sp>
      <p:sp>
        <p:nvSpPr>
          <p:cNvPr id="14" name="Espace réservé du texte 13">
            <a:extLst>
              <a:ext uri="{FF2B5EF4-FFF2-40B4-BE49-F238E27FC236}">
                <a16:creationId xmlns:a16="http://schemas.microsoft.com/office/drawing/2014/main" id="{27EE1529-6CC7-487E-A598-D28ED735BEE9}"/>
              </a:ext>
            </a:extLst>
          </p:cNvPr>
          <p:cNvSpPr>
            <a:spLocks noGrp="1"/>
          </p:cNvSpPr>
          <p:nvPr>
            <p:ph type="body" sz="quarter" idx="12"/>
          </p:nvPr>
        </p:nvSpPr>
        <p:spPr/>
        <p:txBody>
          <a:bodyPr/>
          <a:lstStyle/>
          <a:p>
            <a:r>
              <a:rPr lang="fr-FR" sz="1400" dirty="0"/>
              <a:t>Ex : </a:t>
            </a:r>
            <a:r>
              <a:rPr lang="fr-FR" sz="1400" b="1" dirty="0"/>
              <a:t>Idée SmartArt</a:t>
            </a:r>
          </a:p>
          <a:p>
            <a:endParaRPr lang="fr-FR" sz="1400" dirty="0"/>
          </a:p>
        </p:txBody>
      </p:sp>
      <p:sp>
        <p:nvSpPr>
          <p:cNvPr id="15" name="Espace réservé du texte 14">
            <a:extLst>
              <a:ext uri="{FF2B5EF4-FFF2-40B4-BE49-F238E27FC236}">
                <a16:creationId xmlns:a16="http://schemas.microsoft.com/office/drawing/2014/main" id="{DE02E637-A594-4F70-8A21-592E91F937EA}"/>
              </a:ext>
            </a:extLst>
          </p:cNvPr>
          <p:cNvSpPr>
            <a:spLocks noGrp="1"/>
          </p:cNvSpPr>
          <p:nvPr>
            <p:ph type="body" sz="quarter" idx="13"/>
          </p:nvPr>
        </p:nvSpPr>
        <p:spPr>
          <a:xfrm>
            <a:off x="303824" y="5429545"/>
            <a:ext cx="2706442" cy="345613"/>
          </a:xfrm>
        </p:spPr>
        <p:txBody>
          <a:bodyPr/>
          <a:lstStyle/>
          <a:p>
            <a:r>
              <a:rPr lang="fr-FR" sz="1400" dirty="0"/>
              <a:t>Ex : </a:t>
            </a:r>
            <a:r>
              <a:rPr lang="fr-FR" sz="1400" b="1" dirty="0"/>
              <a:t>Modèle Remarque Partie 5</a:t>
            </a:r>
            <a:endParaRPr lang="fr-FR" sz="1400" dirty="0"/>
          </a:p>
        </p:txBody>
      </p:sp>
      <p:graphicFrame>
        <p:nvGraphicFramePr>
          <p:cNvPr id="16" name="Diagramme 15">
            <a:extLst>
              <a:ext uri="{FF2B5EF4-FFF2-40B4-BE49-F238E27FC236}">
                <a16:creationId xmlns:a16="http://schemas.microsoft.com/office/drawing/2014/main" id="{1016B932-AB1E-4F64-81E9-207BF72D22AF}"/>
              </a:ext>
            </a:extLst>
          </p:cNvPr>
          <p:cNvGraphicFramePr/>
          <p:nvPr>
            <p:extLst>
              <p:ext uri="{D42A27DB-BD31-4B8C-83A1-F6EECF244321}">
                <p14:modId xmlns:p14="http://schemas.microsoft.com/office/powerpoint/2010/main" val="488641413"/>
              </p:ext>
            </p:extLst>
          </p:nvPr>
        </p:nvGraphicFramePr>
        <p:xfrm>
          <a:off x="1473825" y="3703251"/>
          <a:ext cx="7576795" cy="13897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045571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93B0BF-08FD-48BD-B490-4FC571176839}"/>
              </a:ext>
            </a:extLst>
          </p:cNvPr>
          <p:cNvSpPr>
            <a:spLocks noGrp="1"/>
          </p:cNvSpPr>
          <p:nvPr>
            <p:ph type="body" sz="quarter" idx="13"/>
          </p:nvPr>
        </p:nvSpPr>
        <p:spPr/>
        <p:txBody>
          <a:bodyPr/>
          <a:lstStyle/>
          <a:p>
            <a:r>
              <a:rPr lang="fr-FR" sz="1600" b="1" dirty="0"/>
              <a:t>Couleurs de la Charte Graphique à utiliser par l’expert</a:t>
            </a:r>
          </a:p>
        </p:txBody>
      </p:sp>
    </p:spTree>
    <p:extLst>
      <p:ext uri="{BB962C8B-B14F-4D97-AF65-F5344CB8AC3E}">
        <p14:creationId xmlns:p14="http://schemas.microsoft.com/office/powerpoint/2010/main" val="257991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DA61319-64F0-42CE-860D-BB003F5C6432}"/>
              </a:ext>
            </a:extLst>
          </p:cNvPr>
          <p:cNvSpPr>
            <a:spLocks noGrp="1"/>
          </p:cNvSpPr>
          <p:nvPr>
            <p:ph type="body" sz="quarter" idx="14"/>
          </p:nvPr>
        </p:nvSpPr>
        <p:spPr/>
        <p:txBody>
          <a:bodyPr/>
          <a:lstStyle/>
          <a:p>
            <a:r>
              <a:rPr lang="fr-FR" dirty="0"/>
              <a:t>Dans ce chapitre, vous explorerez les concepts clés de la gestion des risques en cybersécurité. Vous comprendrez son importance pour protéger les systèmes d'information contre les menaces. Vous découvrirez également son rôle dans la protection des données sensibles.</a:t>
            </a:r>
          </a:p>
        </p:txBody>
      </p:sp>
      <p:sp>
        <p:nvSpPr>
          <p:cNvPr id="6" name="Espace réservé du texte 5">
            <a:extLst>
              <a:ext uri="{FF2B5EF4-FFF2-40B4-BE49-F238E27FC236}">
                <a16:creationId xmlns:a16="http://schemas.microsoft.com/office/drawing/2014/main" id="{CAFA07B2-668D-45F7-9D1B-204936B3E8E3}"/>
              </a:ext>
            </a:extLst>
          </p:cNvPr>
          <p:cNvSpPr>
            <a:spLocks noGrp="1"/>
          </p:cNvSpPr>
          <p:nvPr>
            <p:ph type="body" sz="quarter" idx="15"/>
          </p:nvPr>
        </p:nvSpPr>
        <p:spPr/>
        <p:txBody>
          <a:bodyPr/>
          <a:lstStyle/>
          <a:p>
            <a:r>
              <a:rPr lang="fr-FR" dirty="0"/>
              <a:t>2 heures</a:t>
            </a:r>
          </a:p>
        </p:txBody>
      </p:sp>
      <p:sp>
        <p:nvSpPr>
          <p:cNvPr id="3" name="Espace réservé du texte 2">
            <a:extLst>
              <a:ext uri="{FF2B5EF4-FFF2-40B4-BE49-F238E27FC236}">
                <a16:creationId xmlns:a16="http://schemas.microsoft.com/office/drawing/2014/main" id="{8C7F9F2D-1982-43FE-A931-7B2DCEE0D7C8}"/>
              </a:ext>
            </a:extLst>
          </p:cNvPr>
          <p:cNvSpPr>
            <a:spLocks noGrp="1"/>
          </p:cNvSpPr>
          <p:nvPr>
            <p:ph type="body" sz="quarter" idx="12"/>
          </p:nvPr>
        </p:nvSpPr>
        <p:spPr/>
        <p:txBody>
          <a:bodyPr/>
          <a:lstStyle/>
          <a:p>
            <a:r>
              <a:rPr lang="fr-FR" dirty="0"/>
              <a:t>CHAPITRE 1</a:t>
            </a:r>
          </a:p>
        </p:txBody>
      </p:sp>
      <p:sp>
        <p:nvSpPr>
          <p:cNvPr id="4" name="Espace réservé du texte 3">
            <a:extLst>
              <a:ext uri="{FF2B5EF4-FFF2-40B4-BE49-F238E27FC236}">
                <a16:creationId xmlns:a16="http://schemas.microsoft.com/office/drawing/2014/main" id="{4839E087-F6B7-4299-B152-4EC0D038356D}"/>
              </a:ext>
            </a:extLst>
          </p:cNvPr>
          <p:cNvSpPr>
            <a:spLocks noGrp="1"/>
          </p:cNvSpPr>
          <p:nvPr>
            <p:ph type="body" sz="quarter" idx="13"/>
          </p:nvPr>
        </p:nvSpPr>
        <p:spPr/>
        <p:txBody>
          <a:bodyPr/>
          <a:lstStyle/>
          <a:p>
            <a:r>
              <a:rPr lang="fr-FR" dirty="0"/>
              <a:t>Introduction à la gestion des risques en cybersécurité</a:t>
            </a:r>
          </a:p>
        </p:txBody>
      </p:sp>
    </p:spTree>
    <p:extLst>
      <p:ext uri="{BB962C8B-B14F-4D97-AF65-F5344CB8AC3E}">
        <p14:creationId xmlns:p14="http://schemas.microsoft.com/office/powerpoint/2010/main" val="33640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55937" y="652713"/>
            <a:ext cx="5075172" cy="415143"/>
          </a:xfrm>
        </p:spPr>
        <p:txBody>
          <a:bodyPr/>
          <a:lstStyle/>
          <a:p>
            <a:r>
              <a:rPr lang="fr-FR" dirty="0"/>
              <a:t>Introduction à la gestion des risques en cybersécurité</a:t>
            </a:r>
            <a:br>
              <a:rPr lang="fr-FR" dirty="0"/>
            </a:b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La gestion des risques en cybersécurité est une discipline qui vise à identifier, évaluer et gérer les risques liés à la sécurité des systèmes d'information. Elle est essentielle pour assurer la protection des données sensibles, la disponibilité des services informatiques et la continuité des opérations.</a:t>
            </a:r>
          </a:p>
          <a:p>
            <a:r>
              <a:rPr lang="fr-FR" dirty="0"/>
              <a:t>La définition des termes clés est fondamentale pour comprendre la gestion des risques en cybersécurité. Ci-dessous une explication de certains de ces termes :</a:t>
            </a:r>
          </a:p>
          <a:p>
            <a:pPr marL="171450" indent="-171450">
              <a:buFont typeface="Arial" panose="020B0604020202020204" pitchFamily="34" charset="0"/>
              <a:buChar char="•"/>
            </a:pPr>
            <a:r>
              <a:rPr lang="fr-FR" dirty="0"/>
              <a:t>Risque : En cybersécurité, le risque est la possibilité qu'un incident de sécurité se produise et engendre des conséquences néfastes. Les risques peuvent inclure des attaques de logiciels malveillants, des violations de données, des attaques par déni de service, etc.</a:t>
            </a:r>
          </a:p>
          <a:p>
            <a:pPr marL="171450" indent="-171450">
              <a:buFont typeface="Arial" panose="020B0604020202020204" pitchFamily="34" charset="0"/>
              <a:buChar char="•"/>
            </a:pPr>
            <a:r>
              <a:rPr lang="fr-FR" dirty="0"/>
              <a:t>Actif : Un actif en cybersécurité est une ressource précieuse pour une organisation, telle que des informations sensibles, des systèmes informatiques, des bases de données ou des infrastructures réseau. La protection de ces actifs est une priorité dans la gestion des risques.</a:t>
            </a:r>
          </a:p>
          <a:p>
            <a:pPr marL="171450" indent="-171450">
              <a:buFont typeface="Arial" panose="020B0604020202020204" pitchFamily="34" charset="0"/>
              <a:buChar char="•"/>
            </a:pPr>
            <a:r>
              <a:rPr lang="fr-FR" dirty="0"/>
              <a:t>Menace : Une menace représente une source potentielle d'incident de sécurité. Cela peut être un individu malveillant, un groupe de pirates informatiques, un logiciel malveillant ou toute autre entité ayant la capacité de causer des dommages aux systèmes d'information.</a:t>
            </a:r>
          </a:p>
          <a:p>
            <a:pPr marL="171450" indent="-171450">
              <a:buFont typeface="Arial" panose="020B0604020202020204" pitchFamily="34" charset="0"/>
              <a:buChar char="•"/>
            </a:pPr>
            <a:r>
              <a:rPr lang="fr-FR" dirty="0"/>
              <a:t>Vulnérabilité : Une vulnérabilité désigne une faiblesse ou une faille dans un système ou une application qui peut être exploitée par des attaquants. Les vulnérabilités peuvent résulter de configurations incorrectes, de bogues logiciels ou de pratiques de sécurité inadéquates.</a:t>
            </a:r>
          </a:p>
          <a:p>
            <a:pPr marL="171450" indent="-171450">
              <a:buFont typeface="Arial" panose="020B0604020202020204" pitchFamily="34" charset="0"/>
              <a:buChar char="•"/>
            </a:pPr>
            <a:r>
              <a:rPr lang="fr-FR" dirty="0"/>
              <a:t>Impact : L'impact fait référence aux conséquences potentielles d'un incident de sécurité sur les activités d'une organisation. Cela peut inclure des pertes financières, des perturbations opérationnelles, des atteintes à la réputation de l'entreprise, des violations de la confidentialité ou des sanctions légales.</a:t>
            </a:r>
          </a:p>
          <a:p>
            <a:endParaRPr lang="fr-FR" dirty="0"/>
          </a:p>
          <a:p>
            <a:r>
              <a:rPr lang="fr-FR" dirty="0"/>
              <a:t>Il est important de comprendre ces définitions et concepts clés pour mettre en place une approche efficace de la gestion des risques en cybersécurité. En étudiant des ressources spécialisées dans le domaine de la cybersécurité, vous pourrez trouver des contenus narratifs détaillés et des exemples concrets pour approfondir votre compréhension de ces concepts clés.</a:t>
            </a:r>
          </a:p>
          <a:p>
            <a:endParaRPr lang="fr-FR" dirty="0"/>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Définitions et concepts clés de la gestion des risques en cybersécurité.</a:t>
            </a:r>
          </a:p>
        </p:txBody>
      </p:sp>
    </p:spTree>
    <p:extLst>
      <p:ext uri="{BB962C8B-B14F-4D97-AF65-F5344CB8AC3E}">
        <p14:creationId xmlns:p14="http://schemas.microsoft.com/office/powerpoint/2010/main" val="340922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55937" y="652713"/>
            <a:ext cx="5075172" cy="415143"/>
          </a:xfrm>
        </p:spPr>
        <p:txBody>
          <a:bodyPr/>
          <a:lstStyle/>
          <a:p>
            <a:r>
              <a:rPr lang="fr-FR" dirty="0"/>
              <a:t>Introduction à la gestion des risques en cybersécurité</a:t>
            </a:r>
            <a:br>
              <a:rPr lang="fr-FR" dirty="0"/>
            </a:b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r>
              <a:rPr lang="fr-FR" dirty="0"/>
              <a:t>La sécurité des systèmes d'information est d'une importance capitale dans le monde numérique d'aujourd'hui, où les organisations dépendent largement de la technologie pour leurs opérations. Les systèmes d'information contiennent des données sensibles, telles que des informations confidentielles des clients, des secrets commerciaux, des données financières et bien plus encore. La perte, la compromission ou l'indisponibilité de ces informations peuvent avoir des conséquences désastreuses pour une entreprise, allant des pertes financières aux dommages à la réputation.</a:t>
            </a:r>
          </a:p>
          <a:p>
            <a:pPr marL="171450" indent="-171450">
              <a:buFont typeface="Arial" panose="020B0604020202020204" pitchFamily="34" charset="0"/>
              <a:buChar char="•"/>
            </a:pPr>
            <a:r>
              <a:rPr lang="fr-FR" dirty="0"/>
              <a:t>C'est là qu'intervient la gestion des risques en cybersécurité. La gestion des risques consiste à identifier, évaluer et gérer les risques liés à la sécurité des systèmes d'information. Voici pourquoi cela revêt une importance cruciale :</a:t>
            </a:r>
          </a:p>
          <a:p>
            <a:pPr marL="171450" indent="-171450">
              <a:buFont typeface="Arial" panose="020B0604020202020204" pitchFamily="34" charset="0"/>
              <a:buChar char="•"/>
            </a:pPr>
            <a:r>
              <a:rPr lang="fr-FR" dirty="0"/>
              <a:t>Prévention des incidents de sécurité : La gestion des risques permet d'identifier les vulnérabilités et les menaces potentielles qui pourraient compromettre la sécurité des systèmes d'information. En évaluant ces risques, les organisations peuvent prendre des mesures préventives pour réduire les probabilités d'incidents de sécurité, tels que des attaques de logiciels malveillants, des violations de données ou des intrusions.</a:t>
            </a:r>
          </a:p>
          <a:p>
            <a:pPr marL="171450" indent="-171450">
              <a:buFont typeface="Arial" panose="020B0604020202020204" pitchFamily="34" charset="0"/>
              <a:buChar char="•"/>
            </a:pPr>
            <a:r>
              <a:rPr lang="fr-FR" dirty="0"/>
              <a:t>Protection des données sensibles : Les systèmes d'information contiennent souvent des données sensibles et confidentielles qui doivent être protégées. La gestion des risques permet d'identifier les actifs critiques et de mettre en place des mesures de sécurité appropriées pour protéger ces informations précieuses contre les accès non autorisés, les fuites ou les pertes.</a:t>
            </a:r>
          </a:p>
          <a:p>
            <a:pPr marL="171450" indent="-171450">
              <a:buFont typeface="Arial" panose="020B0604020202020204" pitchFamily="34" charset="0"/>
              <a:buChar char="•"/>
            </a:pPr>
            <a:r>
              <a:rPr lang="fr-FR" dirty="0"/>
              <a:t>Continuité des opérations : Les incidents de sécurité peuvent entraîner une interruption des opérations commerciales, ce qui peut avoir un impact financier considérable. La gestion des risques permet d'identifier les risques potentiels pour la continuité des activités et de mettre en place des mesures de prévention, de détection et de récupération pour minimiser les perturbations et assurer la continuité des opérations.</a:t>
            </a:r>
          </a:p>
          <a:p>
            <a:pPr marL="171450" indent="-171450">
              <a:buFont typeface="Arial" panose="020B0604020202020204" pitchFamily="34" charset="0"/>
              <a:buChar char="•"/>
            </a:pPr>
            <a:r>
              <a:rPr lang="fr-FR" dirty="0"/>
              <a:t>Gestion des ressources : La gestion des risques aide les organisations à allouer efficacement leurs ressources en se concentrant sur les risques les plus critiques. En évaluant et en hiérarchisant les risques, les organisations peuvent prendre des décisions éclairées sur l'investissement dans les mesures de sécurité les plus pertinentes et les plus efficaces.</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en-US" dirty="0"/>
              <a:t>Importance de la gestion des </a:t>
            </a:r>
            <a:r>
              <a:rPr lang="en-US" dirty="0" err="1"/>
              <a:t>risques</a:t>
            </a:r>
            <a:r>
              <a:rPr lang="en-US" dirty="0"/>
              <a:t> pour assurer la </a:t>
            </a:r>
            <a:r>
              <a:rPr lang="en-US" dirty="0" err="1"/>
              <a:t>sécurité</a:t>
            </a:r>
            <a:r>
              <a:rPr lang="en-US" dirty="0"/>
              <a:t> des </a:t>
            </a:r>
            <a:r>
              <a:rPr lang="en-US" dirty="0" err="1"/>
              <a:t>systèmes</a:t>
            </a:r>
            <a:r>
              <a:rPr lang="en-US" dirty="0"/>
              <a:t> </a:t>
            </a:r>
            <a:r>
              <a:rPr lang="en-US" dirty="0" err="1"/>
              <a:t>d'information</a:t>
            </a:r>
            <a:r>
              <a:rPr lang="en-US" dirty="0"/>
              <a:t>.</a:t>
            </a:r>
            <a:endParaRPr lang="fr-FR" dirty="0"/>
          </a:p>
        </p:txBody>
      </p:sp>
    </p:spTree>
    <p:extLst>
      <p:ext uri="{BB962C8B-B14F-4D97-AF65-F5344CB8AC3E}">
        <p14:creationId xmlns:p14="http://schemas.microsoft.com/office/powerpoint/2010/main" val="2983332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re 27">
            <a:extLst>
              <a:ext uri="{FF2B5EF4-FFF2-40B4-BE49-F238E27FC236}">
                <a16:creationId xmlns:a16="http://schemas.microsoft.com/office/drawing/2014/main" id="{65B3F688-13E6-4ED4-B7F1-F888E07BD98A}"/>
              </a:ext>
            </a:extLst>
          </p:cNvPr>
          <p:cNvSpPr>
            <a:spLocks noGrp="1"/>
          </p:cNvSpPr>
          <p:nvPr>
            <p:ph type="title"/>
          </p:nvPr>
        </p:nvSpPr>
        <p:spPr>
          <a:xfrm>
            <a:off x="155937" y="652713"/>
            <a:ext cx="5075172" cy="415143"/>
          </a:xfrm>
        </p:spPr>
        <p:txBody>
          <a:bodyPr/>
          <a:lstStyle/>
          <a:p>
            <a:r>
              <a:rPr lang="fr-FR" dirty="0"/>
              <a:t>Introduction à la gestion des risques en cybersécurité</a:t>
            </a:r>
            <a:br>
              <a:rPr lang="fr-FR" dirty="0"/>
            </a:br>
            <a:endParaRPr lang="fr-FR" dirty="0"/>
          </a:p>
        </p:txBody>
      </p:sp>
      <p:sp>
        <p:nvSpPr>
          <p:cNvPr id="30" name="Espace réservé du contenu 29">
            <a:extLst>
              <a:ext uri="{FF2B5EF4-FFF2-40B4-BE49-F238E27FC236}">
                <a16:creationId xmlns:a16="http://schemas.microsoft.com/office/drawing/2014/main" id="{1DD27DCC-AFE2-4CDB-BC88-51E58C7DD647}"/>
              </a:ext>
            </a:extLst>
          </p:cNvPr>
          <p:cNvSpPr>
            <a:spLocks noGrp="1"/>
          </p:cNvSpPr>
          <p:nvPr>
            <p:ph sz="quarter" idx="12"/>
          </p:nvPr>
        </p:nvSpPr>
        <p:spPr/>
        <p:txBody>
          <a:bodyPr/>
          <a:lstStyle/>
          <a:p>
            <a:pPr marL="171450" indent="-171450">
              <a:buFont typeface="Arial" panose="020B0604020202020204" pitchFamily="34" charset="0"/>
              <a:buChar char="•"/>
            </a:pPr>
            <a:r>
              <a:rPr lang="fr-FR" dirty="0"/>
              <a:t>Conformité aux réglementations : De nombreuses industries sont soumises à des réglementations strictes en matière de protection des données et de confidentialité. La gestion des risques permet aux organisations de s'assurer qu'elles respectent les exigences légales et réglementaires en matière de sécurité des systèmes d'information. Cela peut les aider à éviter des amendes, des sanctions et des répercussions négatives sur leur réputation.</a:t>
            </a:r>
          </a:p>
          <a:p>
            <a:endParaRPr lang="fr-FR" dirty="0"/>
          </a:p>
          <a:p>
            <a:r>
              <a:rPr lang="fr-FR" dirty="0"/>
              <a:t>En résumé, la gestion des risques en cybersécurité est essentielle pour assurer la sécurité des systèmes d'information. Elle permet de prévenir les incidents de sécurité, de protéger les données sensibles, d'assurer la continuité</a:t>
            </a:r>
          </a:p>
        </p:txBody>
      </p:sp>
      <p:sp>
        <p:nvSpPr>
          <p:cNvPr id="31" name="Espace réservé du contenu 30">
            <a:extLst>
              <a:ext uri="{FF2B5EF4-FFF2-40B4-BE49-F238E27FC236}">
                <a16:creationId xmlns:a16="http://schemas.microsoft.com/office/drawing/2014/main" id="{C7B1CFE3-484B-424B-AB21-7942777C8FCC}"/>
              </a:ext>
            </a:extLst>
          </p:cNvPr>
          <p:cNvSpPr>
            <a:spLocks noGrp="1"/>
          </p:cNvSpPr>
          <p:nvPr>
            <p:ph sz="quarter" idx="13"/>
          </p:nvPr>
        </p:nvSpPr>
        <p:spPr/>
        <p:txBody>
          <a:bodyPr/>
          <a:lstStyle/>
          <a:p>
            <a:r>
              <a:rPr lang="fr-FR" dirty="0"/>
              <a:t>Importance de la gestion des risques pour assurer la sécurité des systèmes d'information.</a:t>
            </a:r>
          </a:p>
        </p:txBody>
      </p:sp>
    </p:spTree>
    <p:extLst>
      <p:ext uri="{BB962C8B-B14F-4D97-AF65-F5344CB8AC3E}">
        <p14:creationId xmlns:p14="http://schemas.microsoft.com/office/powerpoint/2010/main" val="1788835713"/>
      </p:ext>
    </p:extLst>
  </p:cSld>
  <p:clrMapOvr>
    <a:masterClrMapping/>
  </p:clrMapOvr>
</p:sld>
</file>

<file path=ppt/theme/theme1.xml><?xml version="1.0" encoding="utf-8"?>
<a:theme xmlns:a="http://schemas.openxmlformats.org/drawingml/2006/main" name="BASE RT VALIDEE 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E RT VALIDEE OK" id="{BA342A57-EAB6-4D7E-892F-6283F0790B36}" vid="{49F05F4C-B370-465F-B45B-A0D009F9B739}"/>
    </a:ext>
  </a:extLst>
</a:theme>
</file>

<file path=docProps/app.xml><?xml version="1.0" encoding="utf-8"?>
<Properties xmlns="http://schemas.openxmlformats.org/officeDocument/2006/extended-properties" xmlns:vt="http://schemas.openxmlformats.org/officeDocument/2006/docPropsVTypes">
  <Template>BASE RT VALIDEE OK</Template>
  <TotalTime>4068</TotalTime>
  <Words>12162</Words>
  <Application>Microsoft Macintosh PowerPoint</Application>
  <PresentationFormat>Grand écran</PresentationFormat>
  <Paragraphs>505</Paragraphs>
  <Slides>53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53</vt:i4>
      </vt:variant>
    </vt:vector>
  </HeadingPairs>
  <TitlesOfParts>
    <vt:vector size="58" baseType="lpstr">
      <vt:lpstr>Arial</vt:lpstr>
      <vt:lpstr>Calibri</vt:lpstr>
      <vt:lpstr>Montserrat Light</vt:lpstr>
      <vt:lpstr>Wingdings</vt:lpstr>
      <vt:lpstr>BASE RT VALIDEE OK</vt:lpstr>
      <vt:lpstr>Présentation PowerPoint</vt:lpstr>
      <vt:lpstr>Présentation PowerPoint</vt:lpstr>
      <vt:lpstr>Présentation PowerPoint</vt:lpstr>
      <vt:lpstr>Présentation PowerPoint</vt:lpstr>
      <vt:lpstr>Présentation PowerPoint</vt:lpstr>
      <vt:lpstr>Présentation PowerPoint</vt:lpstr>
      <vt:lpstr>Introduction à la gestion des risques en cybersécurité </vt:lpstr>
      <vt:lpstr>Introduction à la gestion des risques en cybersécurité </vt:lpstr>
      <vt:lpstr>Introduction à la gestion des risques en cybersécurité </vt:lpstr>
      <vt:lpstr>Introduction à la gestion des risques en cybersécurité </vt:lpstr>
      <vt:lpstr>Introduction à la gestion des risques en cybersécurité </vt:lpstr>
      <vt:lpstr>Présentation PowerPoint</vt:lpstr>
      <vt:lpstr>Analyse de l'environnement</vt:lpstr>
      <vt:lpstr>Analyse de l'environnement</vt:lpstr>
      <vt:lpstr>Analyse de l'environnement</vt:lpstr>
      <vt:lpstr>Analyse de l'environnement</vt:lpstr>
      <vt:lpstr>Analyse de l'environnement</vt:lpstr>
      <vt:lpstr>Analyse de l'environnement</vt:lpstr>
      <vt:lpstr>Présentation PowerPoint</vt:lpstr>
      <vt:lpstr>Méthodologies de gestion des risques</vt:lpstr>
      <vt:lpstr>Méthodologies de gestion des risques</vt:lpstr>
      <vt:lpstr>Méthodologies de gestion des risques</vt:lpstr>
      <vt:lpstr>Méthodologies de gestion des risques</vt:lpstr>
      <vt:lpstr>Méthodologies de gestion des risques</vt:lpstr>
      <vt:lpstr>Présentation PowerPoint</vt:lpstr>
      <vt:lpstr>Identification des risques</vt:lpstr>
      <vt:lpstr>Identification des risques</vt:lpstr>
      <vt:lpstr>Identification des risques</vt:lpstr>
      <vt:lpstr>Identification des risques</vt:lpstr>
      <vt:lpstr>Présentation PowerPoint</vt:lpstr>
      <vt:lpstr>Évaluation des risques</vt:lpstr>
      <vt:lpstr>Évaluation des risques</vt:lpstr>
      <vt:lpstr>Évaluation des risques</vt:lpstr>
      <vt:lpstr>Évaluation des risques</vt:lpstr>
      <vt:lpstr>Présentation PowerPoint</vt:lpstr>
      <vt:lpstr>Traitement des risques</vt:lpstr>
      <vt:lpstr>Traitement des risques</vt:lpstr>
      <vt:lpstr>Traitement des risques</vt:lpstr>
      <vt:lpstr>Traitement des risques</vt:lpstr>
      <vt:lpstr>Traitement des risques</vt:lpstr>
      <vt:lpstr>Traitement des risques</vt:lpstr>
      <vt:lpstr>Présentation PowerPoint</vt:lpstr>
      <vt:lpstr>Suivi et amélioration continue</vt:lpstr>
      <vt:lpstr>Suivi et amélioration continue</vt:lpstr>
      <vt:lpstr>Suivi et amélioration continue</vt:lpstr>
      <vt:lpstr>Suivi et amélioration continue</vt:lpstr>
      <vt:lpstr>Suivi et amélioration continue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MORIN Coralie - externe</dc:creator>
  <cp:lastModifiedBy>Driss HATOCHI</cp:lastModifiedBy>
  <cp:revision>142</cp:revision>
  <dcterms:created xsi:type="dcterms:W3CDTF">2021-11-26T14:51:18Z</dcterms:created>
  <dcterms:modified xsi:type="dcterms:W3CDTF">2023-06-23T11:37:09Z</dcterms:modified>
</cp:coreProperties>
</file>