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3" r:id="rId1"/>
  </p:sldMasterIdLst>
  <p:notesMasterIdLst>
    <p:notesMasterId r:id="rId163"/>
  </p:notesMasterIdLst>
  <p:sldIdLst>
    <p:sldId id="256" r:id="rId2"/>
    <p:sldId id="257" r:id="rId3"/>
    <p:sldId id="258" r:id="rId4"/>
    <p:sldId id="259" r:id="rId5"/>
    <p:sldId id="260" r:id="rId6"/>
    <p:sldId id="261" r:id="rId7"/>
    <p:sldId id="284" r:id="rId8"/>
    <p:sldId id="566" r:id="rId9"/>
    <p:sldId id="355" r:id="rId10"/>
    <p:sldId id="567" r:id="rId11"/>
    <p:sldId id="568" r:id="rId12"/>
    <p:sldId id="569" r:id="rId13"/>
    <p:sldId id="570" r:id="rId14"/>
    <p:sldId id="571" r:id="rId15"/>
    <p:sldId id="572" r:id="rId16"/>
    <p:sldId id="573" r:id="rId17"/>
    <p:sldId id="575" r:id="rId18"/>
    <p:sldId id="574" r:id="rId19"/>
    <p:sldId id="578" r:id="rId20"/>
    <p:sldId id="576" r:id="rId21"/>
    <p:sldId id="579" r:id="rId22"/>
    <p:sldId id="364" r:id="rId23"/>
    <p:sldId id="580" r:id="rId24"/>
    <p:sldId id="581" r:id="rId25"/>
    <p:sldId id="582" r:id="rId26"/>
    <p:sldId id="583" r:id="rId27"/>
    <p:sldId id="584" r:id="rId28"/>
    <p:sldId id="585" r:id="rId29"/>
    <p:sldId id="586" r:id="rId30"/>
    <p:sldId id="587" r:id="rId31"/>
    <p:sldId id="588" r:id="rId32"/>
    <p:sldId id="590" r:id="rId33"/>
    <p:sldId id="589" r:id="rId34"/>
    <p:sldId id="591" r:id="rId35"/>
    <p:sldId id="592" r:id="rId36"/>
    <p:sldId id="593" r:id="rId37"/>
    <p:sldId id="594" r:id="rId38"/>
    <p:sldId id="595" r:id="rId39"/>
    <p:sldId id="596" r:id="rId40"/>
    <p:sldId id="597" r:id="rId41"/>
    <p:sldId id="598" r:id="rId42"/>
    <p:sldId id="599" r:id="rId43"/>
    <p:sldId id="600" r:id="rId44"/>
    <p:sldId id="601" r:id="rId45"/>
    <p:sldId id="602" r:id="rId46"/>
    <p:sldId id="603" r:id="rId47"/>
    <p:sldId id="604" r:id="rId48"/>
    <p:sldId id="605" r:id="rId49"/>
    <p:sldId id="606" r:id="rId50"/>
    <p:sldId id="607" r:id="rId51"/>
    <p:sldId id="608" r:id="rId52"/>
    <p:sldId id="609" r:id="rId53"/>
    <p:sldId id="610" r:id="rId54"/>
    <p:sldId id="611" r:id="rId55"/>
    <p:sldId id="370" r:id="rId56"/>
    <p:sldId id="371" r:id="rId57"/>
    <p:sldId id="372" r:id="rId58"/>
    <p:sldId id="612" r:id="rId59"/>
    <p:sldId id="614" r:id="rId60"/>
    <p:sldId id="615" r:id="rId61"/>
    <p:sldId id="617" r:id="rId62"/>
    <p:sldId id="618" r:id="rId63"/>
    <p:sldId id="619" r:id="rId64"/>
    <p:sldId id="620" r:id="rId65"/>
    <p:sldId id="621" r:id="rId66"/>
    <p:sldId id="622" r:id="rId67"/>
    <p:sldId id="623" r:id="rId68"/>
    <p:sldId id="374" r:id="rId69"/>
    <p:sldId id="387" r:id="rId70"/>
    <p:sldId id="624" r:id="rId71"/>
    <p:sldId id="263" r:id="rId72"/>
    <p:sldId id="264" r:id="rId73"/>
    <p:sldId id="1178" r:id="rId74"/>
    <p:sldId id="1160" r:id="rId75"/>
    <p:sldId id="1161" r:id="rId76"/>
    <p:sldId id="1183" r:id="rId77"/>
    <p:sldId id="1162" r:id="rId78"/>
    <p:sldId id="1163" r:id="rId79"/>
    <p:sldId id="1203" r:id="rId80"/>
    <p:sldId id="1182" r:id="rId81"/>
    <p:sldId id="1212" r:id="rId82"/>
    <p:sldId id="1184" r:id="rId83"/>
    <p:sldId id="1176" r:id="rId84"/>
    <p:sldId id="1166" r:id="rId85"/>
    <p:sldId id="1167" r:id="rId86"/>
    <p:sldId id="1204" r:id="rId87"/>
    <p:sldId id="1171" r:id="rId88"/>
    <p:sldId id="1172" r:id="rId89"/>
    <p:sldId id="1173" r:id="rId90"/>
    <p:sldId id="1177" r:id="rId91"/>
    <p:sldId id="1174" r:id="rId92"/>
    <p:sldId id="289" r:id="rId93"/>
    <p:sldId id="290" r:id="rId94"/>
    <p:sldId id="1179" r:id="rId95"/>
    <p:sldId id="1199" r:id="rId96"/>
    <p:sldId id="292" r:id="rId97"/>
    <p:sldId id="1200" r:id="rId98"/>
    <p:sldId id="1181" r:id="rId99"/>
    <p:sldId id="1201" r:id="rId100"/>
    <p:sldId id="1190" r:id="rId101"/>
    <p:sldId id="1191" r:id="rId102"/>
    <p:sldId id="1192" r:id="rId103"/>
    <p:sldId id="1213" r:id="rId104"/>
    <p:sldId id="1202" r:id="rId105"/>
    <p:sldId id="1214" r:id="rId106"/>
    <p:sldId id="267" r:id="rId107"/>
    <p:sldId id="268" r:id="rId108"/>
    <p:sldId id="269" r:id="rId109"/>
    <p:sldId id="270" r:id="rId110"/>
    <p:sldId id="427" r:id="rId111"/>
    <p:sldId id="625" r:id="rId112"/>
    <p:sldId id="626" r:id="rId113"/>
    <p:sldId id="627" r:id="rId114"/>
    <p:sldId id="630" r:id="rId115"/>
    <p:sldId id="631" r:id="rId116"/>
    <p:sldId id="632" r:id="rId117"/>
    <p:sldId id="628" r:id="rId118"/>
    <p:sldId id="633" r:id="rId119"/>
    <p:sldId id="634" r:id="rId120"/>
    <p:sldId id="635" r:id="rId121"/>
    <p:sldId id="636" r:id="rId122"/>
    <p:sldId id="637" r:id="rId123"/>
    <p:sldId id="638" r:id="rId124"/>
    <p:sldId id="639" r:id="rId125"/>
    <p:sldId id="629" r:id="rId126"/>
    <p:sldId id="640" r:id="rId127"/>
    <p:sldId id="641" r:id="rId128"/>
    <p:sldId id="643" r:id="rId129"/>
    <p:sldId id="642" r:id="rId130"/>
    <p:sldId id="1118" r:id="rId131"/>
    <p:sldId id="1119" r:id="rId132"/>
    <p:sldId id="1148" r:id="rId133"/>
    <p:sldId id="1149" r:id="rId134"/>
    <p:sldId id="1150" r:id="rId135"/>
    <p:sldId id="1151" r:id="rId136"/>
    <p:sldId id="1152" r:id="rId137"/>
    <p:sldId id="1198" r:id="rId138"/>
    <p:sldId id="1153" r:id="rId139"/>
    <p:sldId id="1154" r:id="rId140"/>
    <p:sldId id="1155" r:id="rId141"/>
    <p:sldId id="1205" r:id="rId142"/>
    <p:sldId id="1121" r:id="rId143"/>
    <p:sldId id="1156" r:id="rId144"/>
    <p:sldId id="1206" r:id="rId145"/>
    <p:sldId id="1209" r:id="rId146"/>
    <p:sldId id="1210" r:id="rId147"/>
    <p:sldId id="1211" r:id="rId148"/>
    <p:sldId id="1123" r:id="rId149"/>
    <p:sldId id="1185" r:id="rId150"/>
    <p:sldId id="1207" r:id="rId151"/>
    <p:sldId id="1208" r:id="rId152"/>
    <p:sldId id="1215" r:id="rId153"/>
    <p:sldId id="1216" r:id="rId154"/>
    <p:sldId id="1217" r:id="rId155"/>
    <p:sldId id="1218" r:id="rId156"/>
    <p:sldId id="1186" r:id="rId157"/>
    <p:sldId id="1147" r:id="rId158"/>
    <p:sldId id="1194" r:id="rId159"/>
    <p:sldId id="1195" r:id="rId160"/>
    <p:sldId id="1193" r:id="rId161"/>
    <p:sldId id="1188" r:id="rId16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9D71D-8B2A-6A11-B687-14CF0725CBBE}" name="Fattoum Mihoubi" initials="FM" userId="aad5a4b6a67bf3b6" providerId="Windows Live"/>
  <p188:author id="{099F15A0-505E-68E9-9902-4D68850D9707}" name="CM graphiste" initials="Cg" userId="4b78d96517c71523" providerId="Windows Live"/>
  <p188:author id="{51002EB2-8AF5-0EC9-8F01-8162D5E5220F}" name="Hatim TADILI" initials="HT" userId="Hatim TADIL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1D"/>
    <a:srgbClr val="E1EFE8"/>
    <a:srgbClr val="007842"/>
    <a:srgbClr val="F8D7CD"/>
    <a:srgbClr val="018146"/>
    <a:srgbClr val="F5F8F3"/>
    <a:srgbClr val="E5F7ED"/>
    <a:srgbClr val="565656"/>
    <a:srgbClr val="D0D0D0"/>
    <a:srgbClr val="B3BB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9" autoAdjust="0"/>
    <p:restoredTop sz="95593" autoAdjust="0"/>
  </p:normalViewPr>
  <p:slideViewPr>
    <p:cSldViewPr snapToGrid="0">
      <p:cViewPr>
        <p:scale>
          <a:sx n="142" d="100"/>
          <a:sy n="142" d="100"/>
        </p:scale>
        <p:origin x="-544" y="-1264"/>
      </p:cViewPr>
      <p:guideLst/>
    </p:cSldViewPr>
  </p:slideViewPr>
  <p:notesTextViewPr>
    <p:cViewPr>
      <p:scale>
        <a:sx n="400" d="100"/>
        <a:sy n="4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iagrams/_rels/data4.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diagrams/_rels/data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ata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ata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ata8.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8.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6A3C2-DB80-4046-B1F3-C0E9B8885A7A}"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fr-FR"/>
        </a:p>
      </dgm:t>
    </dgm:pt>
    <dgm:pt modelId="{112E47F2-F70B-4786-B564-8AD099C81FD2}">
      <dgm:prSet custT="1"/>
      <dgm:spPr>
        <a:solidFill>
          <a:srgbClr val="FF7800"/>
        </a:solidFill>
        <a:ln>
          <a:noFill/>
        </a:ln>
      </dgm:spPr>
      <dgm:t>
        <a:bodyPr/>
        <a:lstStyle/>
        <a:p>
          <a:pPr>
            <a:lnSpc>
              <a:spcPts val="1400"/>
            </a:lnSpc>
            <a:spcBef>
              <a:spcPts val="600"/>
            </a:spcBef>
            <a:spcAft>
              <a:spcPts val="0"/>
            </a:spcAft>
          </a:pPr>
          <a:r>
            <a:rPr lang="fr-FR" sz="1600" kern="1200" dirty="0"/>
            <a:t>Quelle est la fréquence de planification de sauvegarde minimale?</a:t>
          </a:r>
          <a:endParaRPr lang="fr-FR" sz="1200" kern="1200" dirty="0">
            <a:solidFill>
              <a:prstClr val="white"/>
            </a:solidFill>
            <a:latin typeface="Calibri" panose="020F0502020204030204"/>
            <a:ea typeface="+mn-ea"/>
            <a:cs typeface="+mn-cs"/>
          </a:endParaRPr>
        </a:p>
      </dgm:t>
    </dgm:pt>
    <dgm:pt modelId="{D69E2369-6638-4C4A-9486-3FF72524ACC0}" type="parTrans" cxnId="{9F985A0D-FAE0-4E16-A3BA-242C15CA7611}">
      <dgm:prSet/>
      <dgm:spPr/>
      <dgm:t>
        <a:bodyPr/>
        <a:lstStyle/>
        <a:p>
          <a:pPr>
            <a:lnSpc>
              <a:spcPts val="1400"/>
            </a:lnSpc>
            <a:spcBef>
              <a:spcPts val="600"/>
            </a:spcBef>
            <a:spcAft>
              <a:spcPts val="0"/>
            </a:spcAft>
          </a:pPr>
          <a:endParaRPr lang="fr-FR" sz="1200"/>
        </a:p>
      </dgm:t>
    </dgm:pt>
    <dgm:pt modelId="{5A5CC49B-4364-4860-BEA0-C5DBEA837F1E}" type="sibTrans" cxnId="{9F985A0D-FAE0-4E16-A3BA-242C15CA7611}">
      <dgm:prSet/>
      <dgm:spPr/>
      <dgm:t>
        <a:bodyPr/>
        <a:lstStyle/>
        <a:p>
          <a:pPr>
            <a:lnSpc>
              <a:spcPts val="1400"/>
            </a:lnSpc>
            <a:spcBef>
              <a:spcPts val="600"/>
            </a:spcBef>
            <a:spcAft>
              <a:spcPts val="0"/>
            </a:spcAft>
          </a:pPr>
          <a:endParaRPr lang="fr-FR" sz="1200"/>
        </a:p>
      </dgm:t>
    </dgm:pt>
    <dgm:pt modelId="{B3F34F5D-A657-4648-A9FA-337563C33E0F}">
      <dgm:prSet custT="1"/>
      <dgm:spPr>
        <a:solidFill>
          <a:srgbClr val="B3BB03"/>
        </a:solidFill>
        <a:ln>
          <a:noFill/>
        </a:ln>
      </dgm:spPr>
      <dgm:t>
        <a:bodyPr/>
        <a:lstStyle/>
        <a:p>
          <a:pPr>
            <a:lnSpc>
              <a:spcPts val="1400"/>
            </a:lnSpc>
            <a:spcBef>
              <a:spcPts val="600"/>
            </a:spcBef>
            <a:spcAft>
              <a:spcPts val="0"/>
            </a:spcAft>
          </a:pPr>
          <a:r>
            <a:rPr lang="fr-FR" sz="1600" kern="1200" dirty="0"/>
            <a:t>Combien de données peuvent être perdues après qu'une catastrophe a causé un préjudice important à l'organisation?</a:t>
          </a:r>
          <a:endParaRPr lang="fr-FR" sz="1200" kern="1200" dirty="0">
            <a:solidFill>
              <a:prstClr val="white"/>
            </a:solidFill>
            <a:latin typeface="Calibri" panose="020F0502020204030204"/>
            <a:ea typeface="+mn-ea"/>
            <a:cs typeface="+mn-cs"/>
          </a:endParaRPr>
        </a:p>
      </dgm:t>
    </dgm:pt>
    <dgm:pt modelId="{B3E52D76-F817-4A49-BDE3-433D5656295E}" type="parTrans" cxnId="{6ED6EA60-6F40-48C3-A8AD-6C096FDC1912}">
      <dgm:prSet/>
      <dgm:spPr/>
      <dgm:t>
        <a:bodyPr/>
        <a:lstStyle/>
        <a:p>
          <a:pPr>
            <a:lnSpc>
              <a:spcPts val="1400"/>
            </a:lnSpc>
            <a:spcBef>
              <a:spcPts val="600"/>
            </a:spcBef>
            <a:spcAft>
              <a:spcPts val="0"/>
            </a:spcAft>
          </a:pPr>
          <a:endParaRPr lang="fr-FR" sz="1200"/>
        </a:p>
      </dgm:t>
    </dgm:pt>
    <dgm:pt modelId="{97F8667F-14C0-4140-966D-E1AE6407D88A}" type="sibTrans" cxnId="{6ED6EA60-6F40-48C3-A8AD-6C096FDC1912}">
      <dgm:prSet/>
      <dgm:spPr/>
      <dgm:t>
        <a:bodyPr/>
        <a:lstStyle/>
        <a:p>
          <a:pPr>
            <a:lnSpc>
              <a:spcPts val="1400"/>
            </a:lnSpc>
            <a:spcBef>
              <a:spcPts val="600"/>
            </a:spcBef>
            <a:spcAft>
              <a:spcPts val="0"/>
            </a:spcAft>
          </a:pPr>
          <a:endParaRPr lang="fr-FR" sz="1200"/>
        </a:p>
      </dgm:t>
    </dgm:pt>
    <dgm:pt modelId="{8ED2C4E6-12F4-4255-953C-6D990B270004}">
      <dgm:prSet custT="1"/>
      <dgm:spPr>
        <a:solidFill>
          <a:srgbClr val="40C3D5"/>
        </a:solidFill>
        <a:ln>
          <a:noFill/>
        </a:ln>
      </dgm:spPr>
      <dgm:t>
        <a:bodyPr/>
        <a:lstStyle/>
        <a:p>
          <a:pPr>
            <a:lnSpc>
              <a:spcPts val="1400"/>
            </a:lnSpc>
            <a:spcBef>
              <a:spcPts val="600"/>
            </a:spcBef>
            <a:spcAft>
              <a:spcPts val="0"/>
            </a:spcAft>
          </a:pPr>
          <a:r>
            <a:rPr lang="fr-FR" sz="1600" kern="1200" dirty="0"/>
            <a:t>Jusqu'où l'équipe informatique doit remonter pour utiliser des techniques de récupération sans retarder la perte de données par rapport au RTO attendu?</a:t>
          </a:r>
          <a:endParaRPr lang="fr-FR" sz="1200" kern="1200" dirty="0">
            <a:solidFill>
              <a:prstClr val="white"/>
            </a:solidFill>
            <a:latin typeface="Calibri" panose="020F0502020204030204"/>
            <a:ea typeface="+mn-ea"/>
            <a:cs typeface="+mn-cs"/>
          </a:endParaRPr>
        </a:p>
      </dgm:t>
    </dgm:pt>
    <dgm:pt modelId="{5832C8F6-7A86-4D7B-BC6A-81C92707CE17}" type="parTrans" cxnId="{DF5683F7-5E1D-4034-ABE3-FA820B5FF709}">
      <dgm:prSet/>
      <dgm:spPr/>
      <dgm:t>
        <a:bodyPr/>
        <a:lstStyle/>
        <a:p>
          <a:pPr>
            <a:lnSpc>
              <a:spcPts val="1400"/>
            </a:lnSpc>
            <a:spcBef>
              <a:spcPts val="600"/>
            </a:spcBef>
            <a:spcAft>
              <a:spcPts val="0"/>
            </a:spcAft>
          </a:pPr>
          <a:endParaRPr lang="fr-FR" sz="1200"/>
        </a:p>
      </dgm:t>
    </dgm:pt>
    <dgm:pt modelId="{E7C4C5CB-99F8-4EED-B3B4-F278CB52062B}" type="sibTrans" cxnId="{DF5683F7-5E1D-4034-ABE3-FA820B5FF709}">
      <dgm:prSet/>
      <dgm:spPr/>
      <dgm:t>
        <a:bodyPr/>
        <a:lstStyle/>
        <a:p>
          <a:pPr>
            <a:lnSpc>
              <a:spcPts val="1400"/>
            </a:lnSpc>
            <a:spcBef>
              <a:spcPts val="600"/>
            </a:spcBef>
            <a:spcAft>
              <a:spcPts val="0"/>
            </a:spcAft>
          </a:pPr>
          <a:endParaRPr lang="fr-FR" sz="1200"/>
        </a:p>
      </dgm:t>
    </dgm:pt>
    <dgm:pt modelId="{72800656-0392-45F8-A5C3-822AD42C432D}" type="pres">
      <dgm:prSet presAssocID="{2C56A3C2-DB80-4046-B1F3-C0E9B8885A7A}" presName="diagram" presStyleCnt="0">
        <dgm:presLayoutVars>
          <dgm:chPref val="1"/>
          <dgm:dir/>
          <dgm:animOne val="branch"/>
          <dgm:animLvl val="lvl"/>
          <dgm:resizeHandles/>
        </dgm:presLayoutVars>
      </dgm:prSet>
      <dgm:spPr/>
    </dgm:pt>
    <dgm:pt modelId="{475CB64C-1FAB-4FE9-90D4-79AFAA64C612}" type="pres">
      <dgm:prSet presAssocID="{112E47F2-F70B-4786-B564-8AD099C81FD2}" presName="root" presStyleCnt="0"/>
      <dgm:spPr/>
    </dgm:pt>
    <dgm:pt modelId="{312E47CB-1CCE-4B50-8A3A-24467D43A66F}" type="pres">
      <dgm:prSet presAssocID="{112E47F2-F70B-4786-B564-8AD099C81FD2}" presName="rootComposite" presStyleCnt="0"/>
      <dgm:spPr/>
    </dgm:pt>
    <dgm:pt modelId="{48EDEA05-933E-4B75-8A50-29466888AE72}" type="pres">
      <dgm:prSet presAssocID="{112E47F2-F70B-4786-B564-8AD099C81FD2}" presName="rootText" presStyleLbl="node1" presStyleIdx="0" presStyleCnt="3" custScaleY="182220"/>
      <dgm:spPr/>
    </dgm:pt>
    <dgm:pt modelId="{73C40842-5E16-429E-B8A6-3551C1B0D309}" type="pres">
      <dgm:prSet presAssocID="{112E47F2-F70B-4786-B564-8AD099C81FD2}" presName="rootConnector" presStyleLbl="node1" presStyleIdx="0" presStyleCnt="3"/>
      <dgm:spPr/>
    </dgm:pt>
    <dgm:pt modelId="{7210E8A4-C428-4A1A-A5CB-B301CFF7F276}" type="pres">
      <dgm:prSet presAssocID="{112E47F2-F70B-4786-B564-8AD099C81FD2}" presName="childShape" presStyleCnt="0"/>
      <dgm:spPr/>
    </dgm:pt>
    <dgm:pt modelId="{77D9C8BD-FE82-4F4C-8BD4-6D402C371184}" type="pres">
      <dgm:prSet presAssocID="{B3F34F5D-A657-4648-A9FA-337563C33E0F}" presName="root" presStyleCnt="0"/>
      <dgm:spPr/>
    </dgm:pt>
    <dgm:pt modelId="{9BB11741-844A-4D4D-9697-60F468B7618C}" type="pres">
      <dgm:prSet presAssocID="{B3F34F5D-A657-4648-A9FA-337563C33E0F}" presName="rootComposite" presStyleCnt="0"/>
      <dgm:spPr/>
    </dgm:pt>
    <dgm:pt modelId="{A147EF93-01ED-41FE-859B-3DAF19F4CCB5}" type="pres">
      <dgm:prSet presAssocID="{B3F34F5D-A657-4648-A9FA-337563C33E0F}" presName="rootText" presStyleLbl="node1" presStyleIdx="1" presStyleCnt="3" custScaleY="181557"/>
      <dgm:spPr/>
    </dgm:pt>
    <dgm:pt modelId="{051404F5-D5AA-482B-9FEC-529591FC2F77}" type="pres">
      <dgm:prSet presAssocID="{B3F34F5D-A657-4648-A9FA-337563C33E0F}" presName="rootConnector" presStyleLbl="node1" presStyleIdx="1" presStyleCnt="3"/>
      <dgm:spPr/>
    </dgm:pt>
    <dgm:pt modelId="{60C9B4B7-EC90-4EF1-9970-F992A59EF5D4}" type="pres">
      <dgm:prSet presAssocID="{B3F34F5D-A657-4648-A9FA-337563C33E0F}" presName="childShape" presStyleCnt="0"/>
      <dgm:spPr/>
    </dgm:pt>
    <dgm:pt modelId="{357C0E7E-8CE5-4EB8-9EB2-4273CCBCEC70}" type="pres">
      <dgm:prSet presAssocID="{8ED2C4E6-12F4-4255-953C-6D990B270004}" presName="root" presStyleCnt="0"/>
      <dgm:spPr/>
    </dgm:pt>
    <dgm:pt modelId="{295FF358-E5E7-4F0D-8C6D-71B76ED792D1}" type="pres">
      <dgm:prSet presAssocID="{8ED2C4E6-12F4-4255-953C-6D990B270004}" presName="rootComposite" presStyleCnt="0"/>
      <dgm:spPr/>
    </dgm:pt>
    <dgm:pt modelId="{FBADC9D4-679B-4C8A-A898-E42B1D624ED2}" type="pres">
      <dgm:prSet presAssocID="{8ED2C4E6-12F4-4255-953C-6D990B270004}" presName="rootText" presStyleLbl="node1" presStyleIdx="2" presStyleCnt="3" custScaleY="179396"/>
      <dgm:spPr/>
    </dgm:pt>
    <dgm:pt modelId="{AA47767E-A7E2-48B3-AE8F-AF05EE2668A9}" type="pres">
      <dgm:prSet presAssocID="{8ED2C4E6-12F4-4255-953C-6D990B270004}" presName="rootConnector" presStyleLbl="node1" presStyleIdx="2" presStyleCnt="3"/>
      <dgm:spPr/>
    </dgm:pt>
    <dgm:pt modelId="{60CF4226-69E2-42D7-B852-048A5F8274DB}" type="pres">
      <dgm:prSet presAssocID="{8ED2C4E6-12F4-4255-953C-6D990B270004}" presName="childShape" presStyleCnt="0"/>
      <dgm:spPr/>
    </dgm:pt>
  </dgm:ptLst>
  <dgm:cxnLst>
    <dgm:cxn modelId="{A0B78205-AEAE-4A10-B7E5-3F86C91B6E55}" type="presOf" srcId="{112E47F2-F70B-4786-B564-8AD099C81FD2}" destId="{73C40842-5E16-429E-B8A6-3551C1B0D309}" srcOrd="1" destOrd="0" presId="urn:microsoft.com/office/officeart/2005/8/layout/hierarchy3"/>
    <dgm:cxn modelId="{9F985A0D-FAE0-4E16-A3BA-242C15CA7611}" srcId="{2C56A3C2-DB80-4046-B1F3-C0E9B8885A7A}" destId="{112E47F2-F70B-4786-B564-8AD099C81FD2}" srcOrd="0" destOrd="0" parTransId="{D69E2369-6638-4C4A-9486-3FF72524ACC0}" sibTransId="{5A5CC49B-4364-4860-BEA0-C5DBEA837F1E}"/>
    <dgm:cxn modelId="{8803BE21-FDBF-41F2-93DD-92C6C35C43FF}" type="presOf" srcId="{B3F34F5D-A657-4648-A9FA-337563C33E0F}" destId="{051404F5-D5AA-482B-9FEC-529591FC2F77}" srcOrd="1" destOrd="0" presId="urn:microsoft.com/office/officeart/2005/8/layout/hierarchy3"/>
    <dgm:cxn modelId="{54CF8D26-7F01-46E0-B0BB-8AE75151570A}" type="presOf" srcId="{8ED2C4E6-12F4-4255-953C-6D990B270004}" destId="{AA47767E-A7E2-48B3-AE8F-AF05EE2668A9}" srcOrd="1" destOrd="0" presId="urn:microsoft.com/office/officeart/2005/8/layout/hierarchy3"/>
    <dgm:cxn modelId="{FBF32240-644E-4BA1-A39F-BC1A9AFD48EA}" type="presOf" srcId="{2C56A3C2-DB80-4046-B1F3-C0E9B8885A7A}" destId="{72800656-0392-45F8-A5C3-822AD42C432D}" srcOrd="0" destOrd="0" presId="urn:microsoft.com/office/officeart/2005/8/layout/hierarchy3"/>
    <dgm:cxn modelId="{A478C243-20D5-42D4-B4D6-8D11A31A202A}" type="presOf" srcId="{8ED2C4E6-12F4-4255-953C-6D990B270004}" destId="{FBADC9D4-679B-4C8A-A898-E42B1D624ED2}" srcOrd="0" destOrd="0" presId="urn:microsoft.com/office/officeart/2005/8/layout/hierarchy3"/>
    <dgm:cxn modelId="{1BEB4260-51A0-4E6F-BA0C-C8D28CC67451}" type="presOf" srcId="{B3F34F5D-A657-4648-A9FA-337563C33E0F}" destId="{A147EF93-01ED-41FE-859B-3DAF19F4CCB5}" srcOrd="0" destOrd="0" presId="urn:microsoft.com/office/officeart/2005/8/layout/hierarchy3"/>
    <dgm:cxn modelId="{6ED6EA60-6F40-48C3-A8AD-6C096FDC1912}" srcId="{2C56A3C2-DB80-4046-B1F3-C0E9B8885A7A}" destId="{B3F34F5D-A657-4648-A9FA-337563C33E0F}" srcOrd="1" destOrd="0" parTransId="{B3E52D76-F817-4A49-BDE3-433D5656295E}" sibTransId="{97F8667F-14C0-4140-966D-E1AE6407D88A}"/>
    <dgm:cxn modelId="{DF5683F7-5E1D-4034-ABE3-FA820B5FF709}" srcId="{2C56A3C2-DB80-4046-B1F3-C0E9B8885A7A}" destId="{8ED2C4E6-12F4-4255-953C-6D990B270004}" srcOrd="2" destOrd="0" parTransId="{5832C8F6-7A86-4D7B-BC6A-81C92707CE17}" sibTransId="{E7C4C5CB-99F8-4EED-B3B4-F278CB52062B}"/>
    <dgm:cxn modelId="{6BDD27FF-D1FB-4A65-9D11-0FEE6868BB29}" type="presOf" srcId="{112E47F2-F70B-4786-B564-8AD099C81FD2}" destId="{48EDEA05-933E-4B75-8A50-29466888AE72}" srcOrd="0" destOrd="0" presId="urn:microsoft.com/office/officeart/2005/8/layout/hierarchy3"/>
    <dgm:cxn modelId="{2714BB04-749B-4A73-8CBF-63FF3D25221F}" type="presParOf" srcId="{72800656-0392-45F8-A5C3-822AD42C432D}" destId="{475CB64C-1FAB-4FE9-90D4-79AFAA64C612}" srcOrd="0" destOrd="0" presId="urn:microsoft.com/office/officeart/2005/8/layout/hierarchy3"/>
    <dgm:cxn modelId="{9E9AAA78-9D54-4FA5-88BC-9B10C66A0774}" type="presParOf" srcId="{475CB64C-1FAB-4FE9-90D4-79AFAA64C612}" destId="{312E47CB-1CCE-4B50-8A3A-24467D43A66F}" srcOrd="0" destOrd="0" presId="urn:microsoft.com/office/officeart/2005/8/layout/hierarchy3"/>
    <dgm:cxn modelId="{71347A95-624B-450B-909A-18176415CE17}" type="presParOf" srcId="{312E47CB-1CCE-4B50-8A3A-24467D43A66F}" destId="{48EDEA05-933E-4B75-8A50-29466888AE72}" srcOrd="0" destOrd="0" presId="urn:microsoft.com/office/officeart/2005/8/layout/hierarchy3"/>
    <dgm:cxn modelId="{1BA33553-0B77-4265-8ABF-1103E35865C2}" type="presParOf" srcId="{312E47CB-1CCE-4B50-8A3A-24467D43A66F}" destId="{73C40842-5E16-429E-B8A6-3551C1B0D309}" srcOrd="1" destOrd="0" presId="urn:microsoft.com/office/officeart/2005/8/layout/hierarchy3"/>
    <dgm:cxn modelId="{8F5AFD92-E148-44BB-9A27-569A7247C561}" type="presParOf" srcId="{475CB64C-1FAB-4FE9-90D4-79AFAA64C612}" destId="{7210E8A4-C428-4A1A-A5CB-B301CFF7F276}" srcOrd="1" destOrd="0" presId="urn:microsoft.com/office/officeart/2005/8/layout/hierarchy3"/>
    <dgm:cxn modelId="{5093B3E2-8D1D-4238-864A-B32C30745F02}" type="presParOf" srcId="{72800656-0392-45F8-A5C3-822AD42C432D}" destId="{77D9C8BD-FE82-4F4C-8BD4-6D402C371184}" srcOrd="1" destOrd="0" presId="urn:microsoft.com/office/officeart/2005/8/layout/hierarchy3"/>
    <dgm:cxn modelId="{F5D01E1A-9735-4665-BD7B-F4F3125F941C}" type="presParOf" srcId="{77D9C8BD-FE82-4F4C-8BD4-6D402C371184}" destId="{9BB11741-844A-4D4D-9697-60F468B7618C}" srcOrd="0" destOrd="0" presId="urn:microsoft.com/office/officeart/2005/8/layout/hierarchy3"/>
    <dgm:cxn modelId="{64FA300E-9969-4812-AF56-940AF7143D29}" type="presParOf" srcId="{9BB11741-844A-4D4D-9697-60F468B7618C}" destId="{A147EF93-01ED-41FE-859B-3DAF19F4CCB5}" srcOrd="0" destOrd="0" presId="urn:microsoft.com/office/officeart/2005/8/layout/hierarchy3"/>
    <dgm:cxn modelId="{FE6762F2-D45E-4635-9FD6-4F84AA956824}" type="presParOf" srcId="{9BB11741-844A-4D4D-9697-60F468B7618C}" destId="{051404F5-D5AA-482B-9FEC-529591FC2F77}" srcOrd="1" destOrd="0" presId="urn:microsoft.com/office/officeart/2005/8/layout/hierarchy3"/>
    <dgm:cxn modelId="{B078CE77-9EA3-4EC8-8C4E-F7668A453338}" type="presParOf" srcId="{77D9C8BD-FE82-4F4C-8BD4-6D402C371184}" destId="{60C9B4B7-EC90-4EF1-9970-F992A59EF5D4}" srcOrd="1" destOrd="0" presId="urn:microsoft.com/office/officeart/2005/8/layout/hierarchy3"/>
    <dgm:cxn modelId="{13027F4D-D929-45EA-8FAC-1B66F55FA330}" type="presParOf" srcId="{72800656-0392-45F8-A5C3-822AD42C432D}" destId="{357C0E7E-8CE5-4EB8-9EB2-4273CCBCEC70}" srcOrd="2" destOrd="0" presId="urn:microsoft.com/office/officeart/2005/8/layout/hierarchy3"/>
    <dgm:cxn modelId="{8A23C275-ECF2-4DB0-B9A4-B8509EFF65EA}" type="presParOf" srcId="{357C0E7E-8CE5-4EB8-9EB2-4273CCBCEC70}" destId="{295FF358-E5E7-4F0D-8C6D-71B76ED792D1}" srcOrd="0" destOrd="0" presId="urn:microsoft.com/office/officeart/2005/8/layout/hierarchy3"/>
    <dgm:cxn modelId="{F3570FF1-FC20-4626-ADC5-6523D7DF63E9}" type="presParOf" srcId="{295FF358-E5E7-4F0D-8C6D-71B76ED792D1}" destId="{FBADC9D4-679B-4C8A-A898-E42B1D624ED2}" srcOrd="0" destOrd="0" presId="urn:microsoft.com/office/officeart/2005/8/layout/hierarchy3"/>
    <dgm:cxn modelId="{3C3BE46D-35CC-47E0-B331-8961A1C010C4}" type="presParOf" srcId="{295FF358-E5E7-4F0D-8C6D-71B76ED792D1}" destId="{AA47767E-A7E2-48B3-AE8F-AF05EE2668A9}" srcOrd="1" destOrd="0" presId="urn:microsoft.com/office/officeart/2005/8/layout/hierarchy3"/>
    <dgm:cxn modelId="{D586C4D2-3609-44E0-A58F-65759CBBFE09}" type="presParOf" srcId="{357C0E7E-8CE5-4EB8-9EB2-4273CCBCEC70}" destId="{60CF4226-69E2-42D7-B852-048A5F8274D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56A3C2-DB80-4046-B1F3-C0E9B8885A7A}"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fr-FR"/>
        </a:p>
      </dgm:t>
    </dgm:pt>
    <dgm:pt modelId="{112E47F2-F70B-4786-B564-8AD099C81FD2}">
      <dgm:prSet custT="1"/>
      <dgm:spPr>
        <a:solidFill>
          <a:srgbClr val="FF7800"/>
        </a:solidFill>
        <a:ln>
          <a:noFill/>
        </a:ln>
      </dgm:spPr>
      <dgm:t>
        <a:bodyPr/>
        <a:lstStyle/>
        <a:p>
          <a:pPr>
            <a:lnSpc>
              <a:spcPts val="1400"/>
            </a:lnSpc>
            <a:spcBef>
              <a:spcPts val="600"/>
            </a:spcBef>
            <a:spcAft>
              <a:spcPts val="0"/>
            </a:spcAft>
          </a:pPr>
          <a:r>
            <a:rPr lang="fr-FR" sz="1600" kern="1200" dirty="0"/>
            <a:t>Améliorer l'efficacité du Plan de Continuité d'Activité (PCA)</a:t>
          </a:r>
          <a:endParaRPr lang="fr-FR" sz="1200" kern="1200" dirty="0">
            <a:solidFill>
              <a:prstClr val="white"/>
            </a:solidFill>
            <a:latin typeface="Calibri" panose="020F0502020204030204"/>
            <a:ea typeface="+mn-ea"/>
            <a:cs typeface="+mn-cs"/>
          </a:endParaRPr>
        </a:p>
      </dgm:t>
    </dgm:pt>
    <dgm:pt modelId="{D69E2369-6638-4C4A-9486-3FF72524ACC0}" type="parTrans" cxnId="{9F985A0D-FAE0-4E16-A3BA-242C15CA7611}">
      <dgm:prSet/>
      <dgm:spPr/>
      <dgm:t>
        <a:bodyPr/>
        <a:lstStyle/>
        <a:p>
          <a:pPr>
            <a:lnSpc>
              <a:spcPts val="1400"/>
            </a:lnSpc>
            <a:spcBef>
              <a:spcPts val="600"/>
            </a:spcBef>
            <a:spcAft>
              <a:spcPts val="0"/>
            </a:spcAft>
          </a:pPr>
          <a:endParaRPr lang="fr-FR" sz="1200"/>
        </a:p>
      </dgm:t>
    </dgm:pt>
    <dgm:pt modelId="{5A5CC49B-4364-4860-BEA0-C5DBEA837F1E}" type="sibTrans" cxnId="{9F985A0D-FAE0-4E16-A3BA-242C15CA7611}">
      <dgm:prSet/>
      <dgm:spPr/>
      <dgm:t>
        <a:bodyPr/>
        <a:lstStyle/>
        <a:p>
          <a:pPr>
            <a:lnSpc>
              <a:spcPts val="1400"/>
            </a:lnSpc>
            <a:spcBef>
              <a:spcPts val="600"/>
            </a:spcBef>
            <a:spcAft>
              <a:spcPts val="0"/>
            </a:spcAft>
          </a:pPr>
          <a:endParaRPr lang="fr-FR" sz="1200"/>
        </a:p>
      </dgm:t>
    </dgm:pt>
    <dgm:pt modelId="{B3F34F5D-A657-4648-A9FA-337563C33E0F}">
      <dgm:prSet custT="1"/>
      <dgm:spPr>
        <a:solidFill>
          <a:srgbClr val="B3BB03"/>
        </a:solidFill>
        <a:ln>
          <a:noFill/>
        </a:ln>
      </dgm:spPr>
      <dgm:t>
        <a:bodyPr/>
        <a:lstStyle/>
        <a:p>
          <a:pPr>
            <a:lnSpc>
              <a:spcPts val="1400"/>
            </a:lnSpc>
            <a:spcBef>
              <a:spcPts val="600"/>
            </a:spcBef>
            <a:spcAft>
              <a:spcPts val="0"/>
            </a:spcAft>
          </a:pPr>
          <a:r>
            <a:rPr lang="fr-FR" sz="1600" kern="1200" dirty="0"/>
            <a:t>Protéger les applications essentielles sans lesquelles l'entreprise ne peut fonctionner</a:t>
          </a:r>
          <a:endParaRPr lang="fr-FR" sz="1200" kern="1200" dirty="0">
            <a:solidFill>
              <a:prstClr val="white"/>
            </a:solidFill>
            <a:latin typeface="Calibri" panose="020F0502020204030204"/>
            <a:ea typeface="+mn-ea"/>
            <a:cs typeface="+mn-cs"/>
          </a:endParaRPr>
        </a:p>
      </dgm:t>
    </dgm:pt>
    <dgm:pt modelId="{B3E52D76-F817-4A49-BDE3-433D5656295E}" type="parTrans" cxnId="{6ED6EA60-6F40-48C3-A8AD-6C096FDC1912}">
      <dgm:prSet/>
      <dgm:spPr/>
      <dgm:t>
        <a:bodyPr/>
        <a:lstStyle/>
        <a:p>
          <a:pPr>
            <a:lnSpc>
              <a:spcPts val="1400"/>
            </a:lnSpc>
            <a:spcBef>
              <a:spcPts val="600"/>
            </a:spcBef>
            <a:spcAft>
              <a:spcPts val="0"/>
            </a:spcAft>
          </a:pPr>
          <a:endParaRPr lang="fr-FR" sz="1200"/>
        </a:p>
      </dgm:t>
    </dgm:pt>
    <dgm:pt modelId="{97F8667F-14C0-4140-966D-E1AE6407D88A}" type="sibTrans" cxnId="{6ED6EA60-6F40-48C3-A8AD-6C096FDC1912}">
      <dgm:prSet/>
      <dgm:spPr/>
      <dgm:t>
        <a:bodyPr/>
        <a:lstStyle/>
        <a:p>
          <a:pPr>
            <a:lnSpc>
              <a:spcPts val="1400"/>
            </a:lnSpc>
            <a:spcBef>
              <a:spcPts val="600"/>
            </a:spcBef>
            <a:spcAft>
              <a:spcPts val="0"/>
            </a:spcAft>
          </a:pPr>
          <a:endParaRPr lang="fr-FR" sz="1200"/>
        </a:p>
      </dgm:t>
    </dgm:pt>
    <dgm:pt modelId="{8ED2C4E6-12F4-4255-953C-6D990B270004}">
      <dgm:prSet custT="1"/>
      <dgm:spPr>
        <a:solidFill>
          <a:srgbClr val="40C3D5"/>
        </a:solidFill>
        <a:ln>
          <a:noFill/>
        </a:ln>
      </dgm:spPr>
      <dgm:t>
        <a:bodyPr/>
        <a:lstStyle/>
        <a:p>
          <a:pPr>
            <a:lnSpc>
              <a:spcPts val="1400"/>
            </a:lnSpc>
            <a:spcBef>
              <a:spcPts val="600"/>
            </a:spcBef>
            <a:spcAft>
              <a:spcPts val="0"/>
            </a:spcAft>
          </a:pPr>
          <a:r>
            <a:rPr lang="fr-FR" sz="1600" kern="1200" dirty="0"/>
            <a:t>Aider à déterminer votre accord de niveau de service (SLA) pendant l'interruption</a:t>
          </a:r>
          <a:endParaRPr lang="fr-FR" sz="1200" kern="1200" dirty="0">
            <a:solidFill>
              <a:prstClr val="white"/>
            </a:solidFill>
            <a:latin typeface="Calibri" panose="020F0502020204030204"/>
            <a:ea typeface="+mn-ea"/>
            <a:cs typeface="+mn-cs"/>
          </a:endParaRPr>
        </a:p>
      </dgm:t>
    </dgm:pt>
    <dgm:pt modelId="{5832C8F6-7A86-4D7B-BC6A-81C92707CE17}" type="parTrans" cxnId="{DF5683F7-5E1D-4034-ABE3-FA820B5FF709}">
      <dgm:prSet/>
      <dgm:spPr/>
      <dgm:t>
        <a:bodyPr/>
        <a:lstStyle/>
        <a:p>
          <a:pPr>
            <a:lnSpc>
              <a:spcPts val="1400"/>
            </a:lnSpc>
            <a:spcBef>
              <a:spcPts val="600"/>
            </a:spcBef>
            <a:spcAft>
              <a:spcPts val="0"/>
            </a:spcAft>
          </a:pPr>
          <a:endParaRPr lang="fr-FR" sz="1200"/>
        </a:p>
      </dgm:t>
    </dgm:pt>
    <dgm:pt modelId="{E7C4C5CB-99F8-4EED-B3B4-F278CB52062B}" type="sibTrans" cxnId="{DF5683F7-5E1D-4034-ABE3-FA820B5FF709}">
      <dgm:prSet/>
      <dgm:spPr/>
      <dgm:t>
        <a:bodyPr/>
        <a:lstStyle/>
        <a:p>
          <a:pPr>
            <a:lnSpc>
              <a:spcPts val="1400"/>
            </a:lnSpc>
            <a:spcBef>
              <a:spcPts val="600"/>
            </a:spcBef>
            <a:spcAft>
              <a:spcPts val="0"/>
            </a:spcAft>
          </a:pPr>
          <a:endParaRPr lang="fr-FR" sz="1200"/>
        </a:p>
      </dgm:t>
    </dgm:pt>
    <dgm:pt modelId="{72800656-0392-45F8-A5C3-822AD42C432D}" type="pres">
      <dgm:prSet presAssocID="{2C56A3C2-DB80-4046-B1F3-C0E9B8885A7A}" presName="diagram" presStyleCnt="0">
        <dgm:presLayoutVars>
          <dgm:chPref val="1"/>
          <dgm:dir/>
          <dgm:animOne val="branch"/>
          <dgm:animLvl val="lvl"/>
          <dgm:resizeHandles/>
        </dgm:presLayoutVars>
      </dgm:prSet>
      <dgm:spPr/>
    </dgm:pt>
    <dgm:pt modelId="{475CB64C-1FAB-4FE9-90D4-79AFAA64C612}" type="pres">
      <dgm:prSet presAssocID="{112E47F2-F70B-4786-B564-8AD099C81FD2}" presName="root" presStyleCnt="0"/>
      <dgm:spPr/>
    </dgm:pt>
    <dgm:pt modelId="{312E47CB-1CCE-4B50-8A3A-24467D43A66F}" type="pres">
      <dgm:prSet presAssocID="{112E47F2-F70B-4786-B564-8AD099C81FD2}" presName="rootComposite" presStyleCnt="0"/>
      <dgm:spPr/>
    </dgm:pt>
    <dgm:pt modelId="{48EDEA05-933E-4B75-8A50-29466888AE72}" type="pres">
      <dgm:prSet presAssocID="{112E47F2-F70B-4786-B564-8AD099C81FD2}" presName="rootText" presStyleLbl="node1" presStyleIdx="0" presStyleCnt="3" custScaleY="182220"/>
      <dgm:spPr/>
    </dgm:pt>
    <dgm:pt modelId="{73C40842-5E16-429E-B8A6-3551C1B0D309}" type="pres">
      <dgm:prSet presAssocID="{112E47F2-F70B-4786-B564-8AD099C81FD2}" presName="rootConnector" presStyleLbl="node1" presStyleIdx="0" presStyleCnt="3"/>
      <dgm:spPr/>
    </dgm:pt>
    <dgm:pt modelId="{7210E8A4-C428-4A1A-A5CB-B301CFF7F276}" type="pres">
      <dgm:prSet presAssocID="{112E47F2-F70B-4786-B564-8AD099C81FD2}" presName="childShape" presStyleCnt="0"/>
      <dgm:spPr/>
    </dgm:pt>
    <dgm:pt modelId="{77D9C8BD-FE82-4F4C-8BD4-6D402C371184}" type="pres">
      <dgm:prSet presAssocID="{B3F34F5D-A657-4648-A9FA-337563C33E0F}" presName="root" presStyleCnt="0"/>
      <dgm:spPr/>
    </dgm:pt>
    <dgm:pt modelId="{9BB11741-844A-4D4D-9697-60F468B7618C}" type="pres">
      <dgm:prSet presAssocID="{B3F34F5D-A657-4648-A9FA-337563C33E0F}" presName="rootComposite" presStyleCnt="0"/>
      <dgm:spPr/>
    </dgm:pt>
    <dgm:pt modelId="{A147EF93-01ED-41FE-859B-3DAF19F4CCB5}" type="pres">
      <dgm:prSet presAssocID="{B3F34F5D-A657-4648-A9FA-337563C33E0F}" presName="rootText" presStyleLbl="node1" presStyleIdx="1" presStyleCnt="3" custScaleY="181557"/>
      <dgm:spPr/>
    </dgm:pt>
    <dgm:pt modelId="{051404F5-D5AA-482B-9FEC-529591FC2F77}" type="pres">
      <dgm:prSet presAssocID="{B3F34F5D-A657-4648-A9FA-337563C33E0F}" presName="rootConnector" presStyleLbl="node1" presStyleIdx="1" presStyleCnt="3"/>
      <dgm:spPr/>
    </dgm:pt>
    <dgm:pt modelId="{60C9B4B7-EC90-4EF1-9970-F992A59EF5D4}" type="pres">
      <dgm:prSet presAssocID="{B3F34F5D-A657-4648-A9FA-337563C33E0F}" presName="childShape" presStyleCnt="0"/>
      <dgm:spPr/>
    </dgm:pt>
    <dgm:pt modelId="{357C0E7E-8CE5-4EB8-9EB2-4273CCBCEC70}" type="pres">
      <dgm:prSet presAssocID="{8ED2C4E6-12F4-4255-953C-6D990B270004}" presName="root" presStyleCnt="0"/>
      <dgm:spPr/>
    </dgm:pt>
    <dgm:pt modelId="{295FF358-E5E7-4F0D-8C6D-71B76ED792D1}" type="pres">
      <dgm:prSet presAssocID="{8ED2C4E6-12F4-4255-953C-6D990B270004}" presName="rootComposite" presStyleCnt="0"/>
      <dgm:spPr/>
    </dgm:pt>
    <dgm:pt modelId="{FBADC9D4-679B-4C8A-A898-E42B1D624ED2}" type="pres">
      <dgm:prSet presAssocID="{8ED2C4E6-12F4-4255-953C-6D990B270004}" presName="rootText" presStyleLbl="node1" presStyleIdx="2" presStyleCnt="3" custScaleY="179396"/>
      <dgm:spPr/>
    </dgm:pt>
    <dgm:pt modelId="{AA47767E-A7E2-48B3-AE8F-AF05EE2668A9}" type="pres">
      <dgm:prSet presAssocID="{8ED2C4E6-12F4-4255-953C-6D990B270004}" presName="rootConnector" presStyleLbl="node1" presStyleIdx="2" presStyleCnt="3"/>
      <dgm:spPr/>
    </dgm:pt>
    <dgm:pt modelId="{60CF4226-69E2-42D7-B852-048A5F8274DB}" type="pres">
      <dgm:prSet presAssocID="{8ED2C4E6-12F4-4255-953C-6D990B270004}" presName="childShape" presStyleCnt="0"/>
      <dgm:spPr/>
    </dgm:pt>
  </dgm:ptLst>
  <dgm:cxnLst>
    <dgm:cxn modelId="{9F985A0D-FAE0-4E16-A3BA-242C15CA7611}" srcId="{2C56A3C2-DB80-4046-B1F3-C0E9B8885A7A}" destId="{112E47F2-F70B-4786-B564-8AD099C81FD2}" srcOrd="0" destOrd="0" parTransId="{D69E2369-6638-4C4A-9486-3FF72524ACC0}" sibTransId="{5A5CC49B-4364-4860-BEA0-C5DBEA837F1E}"/>
    <dgm:cxn modelId="{082C9524-1A18-4E20-8746-0AE6D4399C85}" type="presOf" srcId="{8ED2C4E6-12F4-4255-953C-6D990B270004}" destId="{AA47767E-A7E2-48B3-AE8F-AF05EE2668A9}" srcOrd="1" destOrd="0" presId="urn:microsoft.com/office/officeart/2005/8/layout/hierarchy3"/>
    <dgm:cxn modelId="{1493E029-D721-4D47-828E-DD44E316EF99}" type="presOf" srcId="{8ED2C4E6-12F4-4255-953C-6D990B270004}" destId="{FBADC9D4-679B-4C8A-A898-E42B1D624ED2}" srcOrd="0" destOrd="0" presId="urn:microsoft.com/office/officeart/2005/8/layout/hierarchy3"/>
    <dgm:cxn modelId="{6379D13B-5F9B-4F08-8339-82A6310F9761}" type="presOf" srcId="{2C56A3C2-DB80-4046-B1F3-C0E9B8885A7A}" destId="{72800656-0392-45F8-A5C3-822AD42C432D}" srcOrd="0" destOrd="0" presId="urn:microsoft.com/office/officeart/2005/8/layout/hierarchy3"/>
    <dgm:cxn modelId="{99FD6949-0F74-4331-AC32-83D3361C114D}" type="presOf" srcId="{112E47F2-F70B-4786-B564-8AD099C81FD2}" destId="{73C40842-5E16-429E-B8A6-3551C1B0D309}" srcOrd="1" destOrd="0" presId="urn:microsoft.com/office/officeart/2005/8/layout/hierarchy3"/>
    <dgm:cxn modelId="{6ED6EA60-6F40-48C3-A8AD-6C096FDC1912}" srcId="{2C56A3C2-DB80-4046-B1F3-C0E9B8885A7A}" destId="{B3F34F5D-A657-4648-A9FA-337563C33E0F}" srcOrd="1" destOrd="0" parTransId="{B3E52D76-F817-4A49-BDE3-433D5656295E}" sibTransId="{97F8667F-14C0-4140-966D-E1AE6407D88A}"/>
    <dgm:cxn modelId="{EC651EA4-E29C-4981-92F5-A03D3564488B}" type="presOf" srcId="{B3F34F5D-A657-4648-A9FA-337563C33E0F}" destId="{051404F5-D5AA-482B-9FEC-529591FC2F77}" srcOrd="1" destOrd="0" presId="urn:microsoft.com/office/officeart/2005/8/layout/hierarchy3"/>
    <dgm:cxn modelId="{073454BC-E607-4E35-91BA-F320AE503BA7}" type="presOf" srcId="{112E47F2-F70B-4786-B564-8AD099C81FD2}" destId="{48EDEA05-933E-4B75-8A50-29466888AE72}" srcOrd="0" destOrd="0" presId="urn:microsoft.com/office/officeart/2005/8/layout/hierarchy3"/>
    <dgm:cxn modelId="{BA9A75EA-AC3C-4F68-BF59-E45C5407BE6E}" type="presOf" srcId="{B3F34F5D-A657-4648-A9FA-337563C33E0F}" destId="{A147EF93-01ED-41FE-859B-3DAF19F4CCB5}" srcOrd="0" destOrd="0" presId="urn:microsoft.com/office/officeart/2005/8/layout/hierarchy3"/>
    <dgm:cxn modelId="{DF5683F7-5E1D-4034-ABE3-FA820B5FF709}" srcId="{2C56A3C2-DB80-4046-B1F3-C0E9B8885A7A}" destId="{8ED2C4E6-12F4-4255-953C-6D990B270004}" srcOrd="2" destOrd="0" parTransId="{5832C8F6-7A86-4D7B-BC6A-81C92707CE17}" sibTransId="{E7C4C5CB-99F8-4EED-B3B4-F278CB52062B}"/>
    <dgm:cxn modelId="{6D5E01AD-0725-4102-B885-02681DC791F6}" type="presParOf" srcId="{72800656-0392-45F8-A5C3-822AD42C432D}" destId="{475CB64C-1FAB-4FE9-90D4-79AFAA64C612}" srcOrd="0" destOrd="0" presId="urn:microsoft.com/office/officeart/2005/8/layout/hierarchy3"/>
    <dgm:cxn modelId="{866BBF8A-70F7-4426-962B-1F4E376FE4AD}" type="presParOf" srcId="{475CB64C-1FAB-4FE9-90D4-79AFAA64C612}" destId="{312E47CB-1CCE-4B50-8A3A-24467D43A66F}" srcOrd="0" destOrd="0" presId="urn:microsoft.com/office/officeart/2005/8/layout/hierarchy3"/>
    <dgm:cxn modelId="{5C78F5D6-31DE-4A8F-8576-9AADD4257E2A}" type="presParOf" srcId="{312E47CB-1CCE-4B50-8A3A-24467D43A66F}" destId="{48EDEA05-933E-4B75-8A50-29466888AE72}" srcOrd="0" destOrd="0" presId="urn:microsoft.com/office/officeart/2005/8/layout/hierarchy3"/>
    <dgm:cxn modelId="{D65FE173-454C-42E2-96C8-7F3687F62ED5}" type="presParOf" srcId="{312E47CB-1CCE-4B50-8A3A-24467D43A66F}" destId="{73C40842-5E16-429E-B8A6-3551C1B0D309}" srcOrd="1" destOrd="0" presId="urn:microsoft.com/office/officeart/2005/8/layout/hierarchy3"/>
    <dgm:cxn modelId="{C3924D97-A89D-4161-8E8A-71E17770C170}" type="presParOf" srcId="{475CB64C-1FAB-4FE9-90D4-79AFAA64C612}" destId="{7210E8A4-C428-4A1A-A5CB-B301CFF7F276}" srcOrd="1" destOrd="0" presId="urn:microsoft.com/office/officeart/2005/8/layout/hierarchy3"/>
    <dgm:cxn modelId="{0F09982D-C09E-4092-B45A-ABD87077BD8B}" type="presParOf" srcId="{72800656-0392-45F8-A5C3-822AD42C432D}" destId="{77D9C8BD-FE82-4F4C-8BD4-6D402C371184}" srcOrd="1" destOrd="0" presId="urn:microsoft.com/office/officeart/2005/8/layout/hierarchy3"/>
    <dgm:cxn modelId="{073B02A5-1FCD-4B84-9EAE-CAAE8DB44681}" type="presParOf" srcId="{77D9C8BD-FE82-4F4C-8BD4-6D402C371184}" destId="{9BB11741-844A-4D4D-9697-60F468B7618C}" srcOrd="0" destOrd="0" presId="urn:microsoft.com/office/officeart/2005/8/layout/hierarchy3"/>
    <dgm:cxn modelId="{773C8822-E52F-4824-930C-F0251663273C}" type="presParOf" srcId="{9BB11741-844A-4D4D-9697-60F468B7618C}" destId="{A147EF93-01ED-41FE-859B-3DAF19F4CCB5}" srcOrd="0" destOrd="0" presId="urn:microsoft.com/office/officeart/2005/8/layout/hierarchy3"/>
    <dgm:cxn modelId="{66C3C593-FB6D-47B0-B73C-2F6DD2442F93}" type="presParOf" srcId="{9BB11741-844A-4D4D-9697-60F468B7618C}" destId="{051404F5-D5AA-482B-9FEC-529591FC2F77}" srcOrd="1" destOrd="0" presId="urn:microsoft.com/office/officeart/2005/8/layout/hierarchy3"/>
    <dgm:cxn modelId="{4980CE88-4C82-4F6D-BE3D-59D97965EB38}" type="presParOf" srcId="{77D9C8BD-FE82-4F4C-8BD4-6D402C371184}" destId="{60C9B4B7-EC90-4EF1-9970-F992A59EF5D4}" srcOrd="1" destOrd="0" presId="urn:microsoft.com/office/officeart/2005/8/layout/hierarchy3"/>
    <dgm:cxn modelId="{B95E71A0-5E9A-43D0-995A-AD48F584B647}" type="presParOf" srcId="{72800656-0392-45F8-A5C3-822AD42C432D}" destId="{357C0E7E-8CE5-4EB8-9EB2-4273CCBCEC70}" srcOrd="2" destOrd="0" presId="urn:microsoft.com/office/officeart/2005/8/layout/hierarchy3"/>
    <dgm:cxn modelId="{0043867F-F5E6-4E8A-B13A-25DEDBCE0D9B}" type="presParOf" srcId="{357C0E7E-8CE5-4EB8-9EB2-4273CCBCEC70}" destId="{295FF358-E5E7-4F0D-8C6D-71B76ED792D1}" srcOrd="0" destOrd="0" presId="urn:microsoft.com/office/officeart/2005/8/layout/hierarchy3"/>
    <dgm:cxn modelId="{C723C7A3-01C5-4FDC-85AB-B339BE8605E6}" type="presParOf" srcId="{295FF358-E5E7-4F0D-8C6D-71B76ED792D1}" destId="{FBADC9D4-679B-4C8A-A898-E42B1D624ED2}" srcOrd="0" destOrd="0" presId="urn:microsoft.com/office/officeart/2005/8/layout/hierarchy3"/>
    <dgm:cxn modelId="{541A5F2D-6FF9-45A4-A4A9-6DFF4EE0594B}" type="presParOf" srcId="{295FF358-E5E7-4F0D-8C6D-71B76ED792D1}" destId="{AA47767E-A7E2-48B3-AE8F-AF05EE2668A9}" srcOrd="1" destOrd="0" presId="urn:microsoft.com/office/officeart/2005/8/layout/hierarchy3"/>
    <dgm:cxn modelId="{576311E6-A861-4B32-8696-0C1B2F01BB29}" type="presParOf" srcId="{357C0E7E-8CE5-4EB8-9EB2-4273CCBCEC70}" destId="{60CF4226-69E2-42D7-B852-048A5F8274D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56A3C2-DB80-4046-B1F3-C0E9B8885A7A}"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fr-FR"/>
        </a:p>
      </dgm:t>
    </dgm:pt>
    <dgm:pt modelId="{112E47F2-F70B-4786-B564-8AD099C81FD2}">
      <dgm:prSet custT="1"/>
      <dgm:spPr>
        <a:solidFill>
          <a:srgbClr val="FF7800"/>
        </a:solidFill>
        <a:ln>
          <a:noFill/>
        </a:ln>
      </dgm:spPr>
      <dgm:t>
        <a:bodyPr/>
        <a:lstStyle/>
        <a:p>
          <a:pPr>
            <a:lnSpc>
              <a:spcPts val="1400"/>
            </a:lnSpc>
            <a:spcBef>
              <a:spcPts val="600"/>
            </a:spcBef>
            <a:spcAft>
              <a:spcPts val="0"/>
            </a:spcAft>
          </a:pPr>
          <a:r>
            <a:rPr lang="fr-FR" sz="1600" kern="1200" dirty="0"/>
            <a:t>La durée en temps réel à définir pour récupérer un site à partir du moment où l'incident interrompt le flux normal des opérations jusqu'à sa restauration</a:t>
          </a:r>
          <a:endParaRPr lang="fr-FR" sz="1200" kern="1200" dirty="0">
            <a:solidFill>
              <a:prstClr val="white"/>
            </a:solidFill>
            <a:latin typeface="Calibri" panose="020F0502020204030204"/>
            <a:ea typeface="+mn-ea"/>
            <a:cs typeface="+mn-cs"/>
          </a:endParaRPr>
        </a:p>
      </dgm:t>
    </dgm:pt>
    <dgm:pt modelId="{D69E2369-6638-4C4A-9486-3FF72524ACC0}" type="parTrans" cxnId="{9F985A0D-FAE0-4E16-A3BA-242C15CA7611}">
      <dgm:prSet/>
      <dgm:spPr/>
      <dgm:t>
        <a:bodyPr/>
        <a:lstStyle/>
        <a:p>
          <a:pPr>
            <a:lnSpc>
              <a:spcPts val="1400"/>
            </a:lnSpc>
            <a:spcBef>
              <a:spcPts val="600"/>
            </a:spcBef>
            <a:spcAft>
              <a:spcPts val="0"/>
            </a:spcAft>
          </a:pPr>
          <a:endParaRPr lang="fr-FR" sz="1200"/>
        </a:p>
      </dgm:t>
    </dgm:pt>
    <dgm:pt modelId="{5A5CC49B-4364-4860-BEA0-C5DBEA837F1E}" type="sibTrans" cxnId="{9F985A0D-FAE0-4E16-A3BA-242C15CA7611}">
      <dgm:prSet/>
      <dgm:spPr/>
      <dgm:t>
        <a:bodyPr/>
        <a:lstStyle/>
        <a:p>
          <a:pPr>
            <a:lnSpc>
              <a:spcPts val="1400"/>
            </a:lnSpc>
            <a:spcBef>
              <a:spcPts val="600"/>
            </a:spcBef>
            <a:spcAft>
              <a:spcPts val="0"/>
            </a:spcAft>
          </a:pPr>
          <a:endParaRPr lang="fr-FR" sz="1200"/>
        </a:p>
      </dgm:t>
    </dgm:pt>
    <dgm:pt modelId="{B3F34F5D-A657-4648-A9FA-337563C33E0F}">
      <dgm:prSet custT="1"/>
      <dgm:spPr>
        <a:solidFill>
          <a:srgbClr val="B3BB03"/>
        </a:solidFill>
        <a:ln>
          <a:noFill/>
        </a:ln>
      </dgm:spPr>
      <dgm:t>
        <a:bodyPr/>
        <a:lstStyle/>
        <a:p>
          <a:pPr>
            <a:lnSpc>
              <a:spcPts val="1400"/>
            </a:lnSpc>
            <a:spcBef>
              <a:spcPts val="600"/>
            </a:spcBef>
            <a:spcAft>
              <a:spcPts val="0"/>
            </a:spcAft>
          </a:pPr>
          <a:r>
            <a:rPr lang="fr-FR" sz="1600" kern="1200" dirty="0"/>
            <a:t>Quelles préparations informatiques doivent être conçues pour la mise en œuvre du plan de reprise après sinistre</a:t>
          </a:r>
          <a:endParaRPr lang="fr-FR" sz="1200" kern="1200" dirty="0">
            <a:solidFill>
              <a:prstClr val="white"/>
            </a:solidFill>
            <a:latin typeface="Calibri" panose="020F0502020204030204"/>
            <a:ea typeface="+mn-ea"/>
            <a:cs typeface="+mn-cs"/>
          </a:endParaRPr>
        </a:p>
      </dgm:t>
    </dgm:pt>
    <dgm:pt modelId="{B3E52D76-F817-4A49-BDE3-433D5656295E}" type="parTrans" cxnId="{6ED6EA60-6F40-48C3-A8AD-6C096FDC1912}">
      <dgm:prSet/>
      <dgm:spPr/>
      <dgm:t>
        <a:bodyPr/>
        <a:lstStyle/>
        <a:p>
          <a:pPr>
            <a:lnSpc>
              <a:spcPts val="1400"/>
            </a:lnSpc>
            <a:spcBef>
              <a:spcPts val="600"/>
            </a:spcBef>
            <a:spcAft>
              <a:spcPts val="0"/>
            </a:spcAft>
          </a:pPr>
          <a:endParaRPr lang="fr-FR" sz="1200"/>
        </a:p>
      </dgm:t>
    </dgm:pt>
    <dgm:pt modelId="{97F8667F-14C0-4140-966D-E1AE6407D88A}" type="sibTrans" cxnId="{6ED6EA60-6F40-48C3-A8AD-6C096FDC1912}">
      <dgm:prSet/>
      <dgm:spPr/>
      <dgm:t>
        <a:bodyPr/>
        <a:lstStyle/>
        <a:p>
          <a:pPr>
            <a:lnSpc>
              <a:spcPts val="1400"/>
            </a:lnSpc>
            <a:spcBef>
              <a:spcPts val="600"/>
            </a:spcBef>
            <a:spcAft>
              <a:spcPts val="0"/>
            </a:spcAft>
          </a:pPr>
          <a:endParaRPr lang="fr-FR" sz="1200"/>
        </a:p>
      </dgm:t>
    </dgm:pt>
    <dgm:pt modelId="{8ED2C4E6-12F4-4255-953C-6D990B270004}">
      <dgm:prSet custT="1"/>
      <dgm:spPr>
        <a:solidFill>
          <a:srgbClr val="40C3D5"/>
        </a:solidFill>
        <a:ln>
          <a:noFill/>
        </a:ln>
      </dgm:spPr>
      <dgm:t>
        <a:bodyPr/>
        <a:lstStyle/>
        <a:p>
          <a:pPr>
            <a:lnSpc>
              <a:spcPts val="1400"/>
            </a:lnSpc>
            <a:spcBef>
              <a:spcPts val="600"/>
            </a:spcBef>
            <a:spcAft>
              <a:spcPts val="0"/>
            </a:spcAft>
          </a:pPr>
          <a:r>
            <a:rPr lang="fr-FR" sz="1600" kern="1200" dirty="0"/>
            <a:t>Le niveau acceptable de risque de perte de données, lorsque le système ou les applications clés sont hors ligne.</a:t>
          </a:r>
          <a:endParaRPr lang="fr-FR" sz="1200" kern="1200" dirty="0">
            <a:solidFill>
              <a:prstClr val="white"/>
            </a:solidFill>
            <a:latin typeface="Calibri" panose="020F0502020204030204"/>
            <a:ea typeface="+mn-ea"/>
            <a:cs typeface="+mn-cs"/>
          </a:endParaRPr>
        </a:p>
      </dgm:t>
    </dgm:pt>
    <dgm:pt modelId="{5832C8F6-7A86-4D7B-BC6A-81C92707CE17}" type="parTrans" cxnId="{DF5683F7-5E1D-4034-ABE3-FA820B5FF709}">
      <dgm:prSet/>
      <dgm:spPr/>
      <dgm:t>
        <a:bodyPr/>
        <a:lstStyle/>
        <a:p>
          <a:pPr>
            <a:lnSpc>
              <a:spcPts val="1400"/>
            </a:lnSpc>
            <a:spcBef>
              <a:spcPts val="600"/>
            </a:spcBef>
            <a:spcAft>
              <a:spcPts val="0"/>
            </a:spcAft>
          </a:pPr>
          <a:endParaRPr lang="fr-FR" sz="1200"/>
        </a:p>
      </dgm:t>
    </dgm:pt>
    <dgm:pt modelId="{E7C4C5CB-99F8-4EED-B3B4-F278CB52062B}" type="sibTrans" cxnId="{DF5683F7-5E1D-4034-ABE3-FA820B5FF709}">
      <dgm:prSet/>
      <dgm:spPr/>
      <dgm:t>
        <a:bodyPr/>
        <a:lstStyle/>
        <a:p>
          <a:pPr>
            <a:lnSpc>
              <a:spcPts val="1400"/>
            </a:lnSpc>
            <a:spcBef>
              <a:spcPts val="600"/>
            </a:spcBef>
            <a:spcAft>
              <a:spcPts val="0"/>
            </a:spcAft>
          </a:pPr>
          <a:endParaRPr lang="fr-FR" sz="1200"/>
        </a:p>
      </dgm:t>
    </dgm:pt>
    <dgm:pt modelId="{72800656-0392-45F8-A5C3-822AD42C432D}" type="pres">
      <dgm:prSet presAssocID="{2C56A3C2-DB80-4046-B1F3-C0E9B8885A7A}" presName="diagram" presStyleCnt="0">
        <dgm:presLayoutVars>
          <dgm:chPref val="1"/>
          <dgm:dir/>
          <dgm:animOne val="branch"/>
          <dgm:animLvl val="lvl"/>
          <dgm:resizeHandles/>
        </dgm:presLayoutVars>
      </dgm:prSet>
      <dgm:spPr/>
    </dgm:pt>
    <dgm:pt modelId="{475CB64C-1FAB-4FE9-90D4-79AFAA64C612}" type="pres">
      <dgm:prSet presAssocID="{112E47F2-F70B-4786-B564-8AD099C81FD2}" presName="root" presStyleCnt="0"/>
      <dgm:spPr/>
    </dgm:pt>
    <dgm:pt modelId="{312E47CB-1CCE-4B50-8A3A-24467D43A66F}" type="pres">
      <dgm:prSet presAssocID="{112E47F2-F70B-4786-B564-8AD099C81FD2}" presName="rootComposite" presStyleCnt="0"/>
      <dgm:spPr/>
    </dgm:pt>
    <dgm:pt modelId="{48EDEA05-933E-4B75-8A50-29466888AE72}" type="pres">
      <dgm:prSet presAssocID="{112E47F2-F70B-4786-B564-8AD099C81FD2}" presName="rootText" presStyleLbl="node1" presStyleIdx="0" presStyleCnt="3" custScaleY="182220"/>
      <dgm:spPr/>
    </dgm:pt>
    <dgm:pt modelId="{73C40842-5E16-429E-B8A6-3551C1B0D309}" type="pres">
      <dgm:prSet presAssocID="{112E47F2-F70B-4786-B564-8AD099C81FD2}" presName="rootConnector" presStyleLbl="node1" presStyleIdx="0" presStyleCnt="3"/>
      <dgm:spPr/>
    </dgm:pt>
    <dgm:pt modelId="{7210E8A4-C428-4A1A-A5CB-B301CFF7F276}" type="pres">
      <dgm:prSet presAssocID="{112E47F2-F70B-4786-B564-8AD099C81FD2}" presName="childShape" presStyleCnt="0"/>
      <dgm:spPr/>
    </dgm:pt>
    <dgm:pt modelId="{77D9C8BD-FE82-4F4C-8BD4-6D402C371184}" type="pres">
      <dgm:prSet presAssocID="{B3F34F5D-A657-4648-A9FA-337563C33E0F}" presName="root" presStyleCnt="0"/>
      <dgm:spPr/>
    </dgm:pt>
    <dgm:pt modelId="{9BB11741-844A-4D4D-9697-60F468B7618C}" type="pres">
      <dgm:prSet presAssocID="{B3F34F5D-A657-4648-A9FA-337563C33E0F}" presName="rootComposite" presStyleCnt="0"/>
      <dgm:spPr/>
    </dgm:pt>
    <dgm:pt modelId="{A147EF93-01ED-41FE-859B-3DAF19F4CCB5}" type="pres">
      <dgm:prSet presAssocID="{B3F34F5D-A657-4648-A9FA-337563C33E0F}" presName="rootText" presStyleLbl="node1" presStyleIdx="1" presStyleCnt="3" custScaleY="181557"/>
      <dgm:spPr/>
    </dgm:pt>
    <dgm:pt modelId="{051404F5-D5AA-482B-9FEC-529591FC2F77}" type="pres">
      <dgm:prSet presAssocID="{B3F34F5D-A657-4648-A9FA-337563C33E0F}" presName="rootConnector" presStyleLbl="node1" presStyleIdx="1" presStyleCnt="3"/>
      <dgm:spPr/>
    </dgm:pt>
    <dgm:pt modelId="{60C9B4B7-EC90-4EF1-9970-F992A59EF5D4}" type="pres">
      <dgm:prSet presAssocID="{B3F34F5D-A657-4648-A9FA-337563C33E0F}" presName="childShape" presStyleCnt="0"/>
      <dgm:spPr/>
    </dgm:pt>
    <dgm:pt modelId="{357C0E7E-8CE5-4EB8-9EB2-4273CCBCEC70}" type="pres">
      <dgm:prSet presAssocID="{8ED2C4E6-12F4-4255-953C-6D990B270004}" presName="root" presStyleCnt="0"/>
      <dgm:spPr/>
    </dgm:pt>
    <dgm:pt modelId="{295FF358-E5E7-4F0D-8C6D-71B76ED792D1}" type="pres">
      <dgm:prSet presAssocID="{8ED2C4E6-12F4-4255-953C-6D990B270004}" presName="rootComposite" presStyleCnt="0"/>
      <dgm:spPr/>
    </dgm:pt>
    <dgm:pt modelId="{FBADC9D4-679B-4C8A-A898-E42B1D624ED2}" type="pres">
      <dgm:prSet presAssocID="{8ED2C4E6-12F4-4255-953C-6D990B270004}" presName="rootText" presStyleLbl="node1" presStyleIdx="2" presStyleCnt="3" custScaleY="179396"/>
      <dgm:spPr/>
    </dgm:pt>
    <dgm:pt modelId="{AA47767E-A7E2-48B3-AE8F-AF05EE2668A9}" type="pres">
      <dgm:prSet presAssocID="{8ED2C4E6-12F4-4255-953C-6D990B270004}" presName="rootConnector" presStyleLbl="node1" presStyleIdx="2" presStyleCnt="3"/>
      <dgm:spPr/>
    </dgm:pt>
    <dgm:pt modelId="{60CF4226-69E2-42D7-B852-048A5F8274DB}" type="pres">
      <dgm:prSet presAssocID="{8ED2C4E6-12F4-4255-953C-6D990B270004}" presName="childShape" presStyleCnt="0"/>
      <dgm:spPr/>
    </dgm:pt>
  </dgm:ptLst>
  <dgm:cxnLst>
    <dgm:cxn modelId="{16621507-7AA9-4CEF-BB64-91C9416FBD4A}" type="presOf" srcId="{B3F34F5D-A657-4648-A9FA-337563C33E0F}" destId="{051404F5-D5AA-482B-9FEC-529591FC2F77}" srcOrd="1" destOrd="0" presId="urn:microsoft.com/office/officeart/2005/8/layout/hierarchy3"/>
    <dgm:cxn modelId="{9F985A0D-FAE0-4E16-A3BA-242C15CA7611}" srcId="{2C56A3C2-DB80-4046-B1F3-C0E9B8885A7A}" destId="{112E47F2-F70B-4786-B564-8AD099C81FD2}" srcOrd="0" destOrd="0" parTransId="{D69E2369-6638-4C4A-9486-3FF72524ACC0}" sibTransId="{5A5CC49B-4364-4860-BEA0-C5DBEA837F1E}"/>
    <dgm:cxn modelId="{6ED6EA60-6F40-48C3-A8AD-6C096FDC1912}" srcId="{2C56A3C2-DB80-4046-B1F3-C0E9B8885A7A}" destId="{B3F34F5D-A657-4648-A9FA-337563C33E0F}" srcOrd="1" destOrd="0" parTransId="{B3E52D76-F817-4A49-BDE3-433D5656295E}" sibTransId="{97F8667F-14C0-4140-966D-E1AE6407D88A}"/>
    <dgm:cxn modelId="{250EBF92-171E-42C8-BF0B-D8CF0DDC4D04}" type="presOf" srcId="{2C56A3C2-DB80-4046-B1F3-C0E9B8885A7A}" destId="{72800656-0392-45F8-A5C3-822AD42C432D}" srcOrd="0" destOrd="0" presId="urn:microsoft.com/office/officeart/2005/8/layout/hierarchy3"/>
    <dgm:cxn modelId="{A561C7AA-CD38-42D3-9840-BD0665B5F28E}" type="presOf" srcId="{112E47F2-F70B-4786-B564-8AD099C81FD2}" destId="{48EDEA05-933E-4B75-8A50-29466888AE72}" srcOrd="0" destOrd="0" presId="urn:microsoft.com/office/officeart/2005/8/layout/hierarchy3"/>
    <dgm:cxn modelId="{523599C1-1CF1-4E61-BD8B-F5D5F2BCCDB4}" type="presOf" srcId="{112E47F2-F70B-4786-B564-8AD099C81FD2}" destId="{73C40842-5E16-429E-B8A6-3551C1B0D309}" srcOrd="1" destOrd="0" presId="urn:microsoft.com/office/officeart/2005/8/layout/hierarchy3"/>
    <dgm:cxn modelId="{AAD94CDD-A5A2-456C-9CAD-85A0C35D772E}" type="presOf" srcId="{B3F34F5D-A657-4648-A9FA-337563C33E0F}" destId="{A147EF93-01ED-41FE-859B-3DAF19F4CCB5}" srcOrd="0" destOrd="0" presId="urn:microsoft.com/office/officeart/2005/8/layout/hierarchy3"/>
    <dgm:cxn modelId="{B487C3EC-40AC-4991-BD1E-C9B9F16FADB3}" type="presOf" srcId="{8ED2C4E6-12F4-4255-953C-6D990B270004}" destId="{FBADC9D4-679B-4C8A-A898-E42B1D624ED2}" srcOrd="0" destOrd="0" presId="urn:microsoft.com/office/officeart/2005/8/layout/hierarchy3"/>
    <dgm:cxn modelId="{DF5683F7-5E1D-4034-ABE3-FA820B5FF709}" srcId="{2C56A3C2-DB80-4046-B1F3-C0E9B8885A7A}" destId="{8ED2C4E6-12F4-4255-953C-6D990B270004}" srcOrd="2" destOrd="0" parTransId="{5832C8F6-7A86-4D7B-BC6A-81C92707CE17}" sibTransId="{E7C4C5CB-99F8-4EED-B3B4-F278CB52062B}"/>
    <dgm:cxn modelId="{E3F798F9-41CA-4797-AD93-1477DD2A7CD1}" type="presOf" srcId="{8ED2C4E6-12F4-4255-953C-6D990B270004}" destId="{AA47767E-A7E2-48B3-AE8F-AF05EE2668A9}" srcOrd="1" destOrd="0" presId="urn:microsoft.com/office/officeart/2005/8/layout/hierarchy3"/>
    <dgm:cxn modelId="{DC47A5AD-C8CC-4234-B7C2-CBFF9A799134}" type="presParOf" srcId="{72800656-0392-45F8-A5C3-822AD42C432D}" destId="{475CB64C-1FAB-4FE9-90D4-79AFAA64C612}" srcOrd="0" destOrd="0" presId="urn:microsoft.com/office/officeart/2005/8/layout/hierarchy3"/>
    <dgm:cxn modelId="{DCFDA60A-2092-42CD-9ED7-48492861DD20}" type="presParOf" srcId="{475CB64C-1FAB-4FE9-90D4-79AFAA64C612}" destId="{312E47CB-1CCE-4B50-8A3A-24467D43A66F}" srcOrd="0" destOrd="0" presId="urn:microsoft.com/office/officeart/2005/8/layout/hierarchy3"/>
    <dgm:cxn modelId="{B777BAD6-884A-4590-A28E-AFFA2BD54936}" type="presParOf" srcId="{312E47CB-1CCE-4B50-8A3A-24467D43A66F}" destId="{48EDEA05-933E-4B75-8A50-29466888AE72}" srcOrd="0" destOrd="0" presId="urn:microsoft.com/office/officeart/2005/8/layout/hierarchy3"/>
    <dgm:cxn modelId="{D82341E0-2363-4B81-956B-4F8703F8EDCF}" type="presParOf" srcId="{312E47CB-1CCE-4B50-8A3A-24467D43A66F}" destId="{73C40842-5E16-429E-B8A6-3551C1B0D309}" srcOrd="1" destOrd="0" presId="urn:microsoft.com/office/officeart/2005/8/layout/hierarchy3"/>
    <dgm:cxn modelId="{AE3CE307-B95D-4846-8626-DDEE0DFBE2CB}" type="presParOf" srcId="{475CB64C-1FAB-4FE9-90D4-79AFAA64C612}" destId="{7210E8A4-C428-4A1A-A5CB-B301CFF7F276}" srcOrd="1" destOrd="0" presId="urn:microsoft.com/office/officeart/2005/8/layout/hierarchy3"/>
    <dgm:cxn modelId="{A9C3783C-D22E-4377-A538-B0EA42865D3F}" type="presParOf" srcId="{72800656-0392-45F8-A5C3-822AD42C432D}" destId="{77D9C8BD-FE82-4F4C-8BD4-6D402C371184}" srcOrd="1" destOrd="0" presId="urn:microsoft.com/office/officeart/2005/8/layout/hierarchy3"/>
    <dgm:cxn modelId="{EB459F57-47E2-458C-ABAF-9B2E1164DD49}" type="presParOf" srcId="{77D9C8BD-FE82-4F4C-8BD4-6D402C371184}" destId="{9BB11741-844A-4D4D-9697-60F468B7618C}" srcOrd="0" destOrd="0" presId="urn:microsoft.com/office/officeart/2005/8/layout/hierarchy3"/>
    <dgm:cxn modelId="{05F4795B-0D84-4CBF-A7D6-2C2D29450E84}" type="presParOf" srcId="{9BB11741-844A-4D4D-9697-60F468B7618C}" destId="{A147EF93-01ED-41FE-859B-3DAF19F4CCB5}" srcOrd="0" destOrd="0" presId="urn:microsoft.com/office/officeart/2005/8/layout/hierarchy3"/>
    <dgm:cxn modelId="{D7F62402-D604-4FB3-AAF3-A3D94DAC5EBD}" type="presParOf" srcId="{9BB11741-844A-4D4D-9697-60F468B7618C}" destId="{051404F5-D5AA-482B-9FEC-529591FC2F77}" srcOrd="1" destOrd="0" presId="urn:microsoft.com/office/officeart/2005/8/layout/hierarchy3"/>
    <dgm:cxn modelId="{36F4FFDC-AA34-4779-ADE2-6CE1B0333921}" type="presParOf" srcId="{77D9C8BD-FE82-4F4C-8BD4-6D402C371184}" destId="{60C9B4B7-EC90-4EF1-9970-F992A59EF5D4}" srcOrd="1" destOrd="0" presId="urn:microsoft.com/office/officeart/2005/8/layout/hierarchy3"/>
    <dgm:cxn modelId="{E4134373-1B11-4190-BEE5-E03C6F62BC15}" type="presParOf" srcId="{72800656-0392-45F8-A5C3-822AD42C432D}" destId="{357C0E7E-8CE5-4EB8-9EB2-4273CCBCEC70}" srcOrd="2" destOrd="0" presId="urn:microsoft.com/office/officeart/2005/8/layout/hierarchy3"/>
    <dgm:cxn modelId="{93FE7016-74E6-4DE9-9C23-56391EB20B62}" type="presParOf" srcId="{357C0E7E-8CE5-4EB8-9EB2-4273CCBCEC70}" destId="{295FF358-E5E7-4F0D-8C6D-71B76ED792D1}" srcOrd="0" destOrd="0" presId="urn:microsoft.com/office/officeart/2005/8/layout/hierarchy3"/>
    <dgm:cxn modelId="{90B495F3-D905-47FE-92D7-B9794B2E0207}" type="presParOf" srcId="{295FF358-E5E7-4F0D-8C6D-71B76ED792D1}" destId="{FBADC9D4-679B-4C8A-A898-E42B1D624ED2}" srcOrd="0" destOrd="0" presId="urn:microsoft.com/office/officeart/2005/8/layout/hierarchy3"/>
    <dgm:cxn modelId="{41523A2E-0A48-4308-9492-523AA56BE8E2}" type="presParOf" srcId="{295FF358-E5E7-4F0D-8C6D-71B76ED792D1}" destId="{AA47767E-A7E2-48B3-AE8F-AF05EE2668A9}" srcOrd="1" destOrd="0" presId="urn:microsoft.com/office/officeart/2005/8/layout/hierarchy3"/>
    <dgm:cxn modelId="{91BCCB7C-8694-4F55-A71A-0FB2EB41FC04}" type="presParOf" srcId="{357C0E7E-8CE5-4EB8-9EB2-4273CCBCEC70}" destId="{60CF4226-69E2-42D7-B852-048A5F8274D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9499F7-1D8E-4D54-B481-9B10528AE3F8}" type="doc">
      <dgm:prSet loTypeId="urn:microsoft.com/office/officeart/2005/8/layout/vList3" loCatId="list" qsTypeId="urn:microsoft.com/office/officeart/2005/8/quickstyle/simple1" qsCatId="simple" csTypeId="urn:microsoft.com/office/officeart/2005/8/colors/accent6_2" csCatId="accent6" phldr="1"/>
      <dgm:spPr/>
      <dgm:t>
        <a:bodyPr/>
        <a:lstStyle/>
        <a:p>
          <a:endParaRPr lang="fr-FR"/>
        </a:p>
      </dgm:t>
    </dgm:pt>
    <dgm:pt modelId="{8A6BA28D-E7AD-4FE0-A230-8A1877AB9619}">
      <dgm:prSet/>
      <dgm:spPr/>
      <dgm:t>
        <a:bodyPr/>
        <a:lstStyle/>
        <a:p>
          <a:r>
            <a:rPr lang="fr-FR"/>
            <a:t>La disparité des technologies utilisées par chaque fournisseur Cloud qui se traduit par une grande diversité d’APIs et de modèles d’intégration de données, peu standardisée</a:t>
          </a:r>
          <a:endParaRPr lang="fr-FR" dirty="0"/>
        </a:p>
      </dgm:t>
    </dgm:pt>
    <dgm:pt modelId="{362ACB35-5D07-4F24-8DCD-DCE9B2A443ED}" type="parTrans" cxnId="{BBB168C9-4138-4091-9667-48FD34D3E427}">
      <dgm:prSet/>
      <dgm:spPr/>
      <dgm:t>
        <a:bodyPr/>
        <a:lstStyle/>
        <a:p>
          <a:endParaRPr lang="fr-FR"/>
        </a:p>
      </dgm:t>
    </dgm:pt>
    <dgm:pt modelId="{34CDC147-0678-4F05-8E4D-9FA1B1483AE7}" type="sibTrans" cxnId="{BBB168C9-4138-4091-9667-48FD34D3E427}">
      <dgm:prSet/>
      <dgm:spPr/>
      <dgm:t>
        <a:bodyPr/>
        <a:lstStyle/>
        <a:p>
          <a:endParaRPr lang="fr-FR"/>
        </a:p>
      </dgm:t>
    </dgm:pt>
    <dgm:pt modelId="{B9E41F1D-5C4E-4E1D-A4A3-136AEEAEACC1}">
      <dgm:prSet/>
      <dgm:spPr/>
      <dgm:t>
        <a:bodyPr/>
        <a:lstStyle/>
        <a:p>
          <a:r>
            <a:rPr lang="fr-FR"/>
            <a:t>La complexité des configurations entre applications SaaS qui rend la portabilité des données et des configurations entre applications SaaS encore peu assurée;</a:t>
          </a:r>
          <a:endParaRPr lang="fr-FR" dirty="0"/>
        </a:p>
      </dgm:t>
    </dgm:pt>
    <dgm:pt modelId="{B0398AF4-1739-4E5D-A767-85493AF69F9E}" type="parTrans" cxnId="{272270E9-4E01-4C0B-B73B-F49939D5FEC9}">
      <dgm:prSet/>
      <dgm:spPr/>
      <dgm:t>
        <a:bodyPr/>
        <a:lstStyle/>
        <a:p>
          <a:endParaRPr lang="fr-FR"/>
        </a:p>
      </dgm:t>
    </dgm:pt>
    <dgm:pt modelId="{F5A79A54-116E-4894-A419-894BFFB06969}" type="sibTrans" cxnId="{272270E9-4E01-4C0B-B73B-F49939D5FEC9}">
      <dgm:prSet/>
      <dgm:spPr/>
      <dgm:t>
        <a:bodyPr/>
        <a:lstStyle/>
        <a:p>
          <a:endParaRPr lang="fr-FR"/>
        </a:p>
      </dgm:t>
    </dgm:pt>
    <dgm:pt modelId="{840BDC3B-BD34-4560-8B59-9E41EB5C264C}">
      <dgm:prSet/>
      <dgm:spPr/>
      <dgm:t>
        <a:bodyPr/>
        <a:lstStyle/>
        <a:p>
          <a:r>
            <a:rPr lang="fr-FR"/>
            <a:t>L’impact négatif de la portabilité des applications modulaires à base de microservices complexe à mettre en œuvre sur les performances;</a:t>
          </a:r>
          <a:endParaRPr lang="fr-FR" dirty="0"/>
        </a:p>
      </dgm:t>
    </dgm:pt>
    <dgm:pt modelId="{AC431F04-332D-4792-911D-6812A41E150C}" type="parTrans" cxnId="{7D98BBBA-8A1C-4C86-8A26-0F56BA7848F8}">
      <dgm:prSet/>
      <dgm:spPr/>
      <dgm:t>
        <a:bodyPr/>
        <a:lstStyle/>
        <a:p>
          <a:endParaRPr lang="fr-FR"/>
        </a:p>
      </dgm:t>
    </dgm:pt>
    <dgm:pt modelId="{45972DA5-1C6C-4BA4-A993-0D752FEE9503}" type="sibTrans" cxnId="{7D98BBBA-8A1C-4C86-8A26-0F56BA7848F8}">
      <dgm:prSet/>
      <dgm:spPr/>
      <dgm:t>
        <a:bodyPr/>
        <a:lstStyle/>
        <a:p>
          <a:endParaRPr lang="fr-FR"/>
        </a:p>
      </dgm:t>
    </dgm:pt>
    <dgm:pt modelId="{A56D59C3-144C-4C13-A05F-1C88E1B4F08A}">
      <dgm:prSet/>
      <dgm:spPr/>
      <dgm:t>
        <a:bodyPr/>
        <a:lstStyle/>
        <a:p>
          <a:r>
            <a:rPr lang="fr-FR" dirty="0"/>
            <a:t>Des technologies spécifiques à chaque fournisseur de Cloud qui préfèreraient conserver une exclusivité et privilégient les solutions propriétaires, qui nécessitent des investissements lourds en formation pour les clients;</a:t>
          </a:r>
        </a:p>
      </dgm:t>
    </dgm:pt>
    <dgm:pt modelId="{99BAF934-43A2-477A-80B4-360B6A3D851B}" type="parTrans" cxnId="{05B8CAD0-16A8-4BE8-8D38-A16C74D0F35C}">
      <dgm:prSet/>
      <dgm:spPr/>
      <dgm:t>
        <a:bodyPr/>
        <a:lstStyle/>
        <a:p>
          <a:endParaRPr lang="fr-FR"/>
        </a:p>
      </dgm:t>
    </dgm:pt>
    <dgm:pt modelId="{B7F76E9B-D38C-48D4-8BCF-D8F05349A24B}" type="sibTrans" cxnId="{05B8CAD0-16A8-4BE8-8D38-A16C74D0F35C}">
      <dgm:prSet/>
      <dgm:spPr/>
      <dgm:t>
        <a:bodyPr/>
        <a:lstStyle/>
        <a:p>
          <a:endParaRPr lang="fr-FR"/>
        </a:p>
      </dgm:t>
    </dgm:pt>
    <dgm:pt modelId="{107CEFEF-CC13-4515-AE57-321B884CB534}">
      <dgm:prSet/>
      <dgm:spPr/>
      <dgm:t>
        <a:bodyPr/>
        <a:lstStyle/>
        <a:p>
          <a:r>
            <a:rPr lang="fr-FR"/>
            <a:t>Des notions de partage des responsabilités qui peuvent vite déboucher sur une situation confuse en termes de sécurité;</a:t>
          </a:r>
          <a:endParaRPr lang="fr-FR" dirty="0"/>
        </a:p>
      </dgm:t>
    </dgm:pt>
    <dgm:pt modelId="{E72A08E0-4C3F-4FC4-9C7B-5699D3C68DFD}" type="parTrans" cxnId="{A1B670AF-BFCD-473F-8755-FEE1B3AF689E}">
      <dgm:prSet/>
      <dgm:spPr/>
      <dgm:t>
        <a:bodyPr/>
        <a:lstStyle/>
        <a:p>
          <a:endParaRPr lang="fr-FR"/>
        </a:p>
      </dgm:t>
    </dgm:pt>
    <dgm:pt modelId="{7DC06250-D147-4E33-9BAE-071610473B81}" type="sibTrans" cxnId="{A1B670AF-BFCD-473F-8755-FEE1B3AF689E}">
      <dgm:prSet/>
      <dgm:spPr/>
      <dgm:t>
        <a:bodyPr/>
        <a:lstStyle/>
        <a:p>
          <a:endParaRPr lang="fr-FR"/>
        </a:p>
      </dgm:t>
    </dgm:pt>
    <dgm:pt modelId="{DBDAEA3C-6764-48ED-892D-76CB99C9932E}">
      <dgm:prSet/>
      <dgm:spPr/>
      <dgm:t>
        <a:bodyPr/>
        <a:lstStyle/>
        <a:p>
          <a:r>
            <a:rPr lang="fr-FR"/>
            <a:t>La spécialisation des développeurs sur une technologie Cloud donnée;</a:t>
          </a:r>
          <a:endParaRPr lang="fr-FR" dirty="0"/>
        </a:p>
      </dgm:t>
    </dgm:pt>
    <dgm:pt modelId="{56DA1584-6547-40A5-9990-8AC002C6A706}" type="parTrans" cxnId="{C9F54643-8F3B-4134-96D6-3180B5E44B55}">
      <dgm:prSet/>
      <dgm:spPr/>
      <dgm:t>
        <a:bodyPr/>
        <a:lstStyle/>
        <a:p>
          <a:endParaRPr lang="fr-FR"/>
        </a:p>
      </dgm:t>
    </dgm:pt>
    <dgm:pt modelId="{E44B563C-35A2-4C9B-B7BA-A4ED05C0D610}" type="sibTrans" cxnId="{C9F54643-8F3B-4134-96D6-3180B5E44B55}">
      <dgm:prSet/>
      <dgm:spPr/>
      <dgm:t>
        <a:bodyPr/>
        <a:lstStyle/>
        <a:p>
          <a:endParaRPr lang="fr-FR"/>
        </a:p>
      </dgm:t>
    </dgm:pt>
    <dgm:pt modelId="{B5024223-6D1E-4E7A-AC31-8D3C513246A0}">
      <dgm:prSet/>
      <dgm:spPr/>
      <dgm:t>
        <a:bodyPr/>
        <a:lstStyle/>
        <a:p>
          <a:r>
            <a:rPr lang="fr-FR"/>
            <a:t>Le risque en matière de cybersécurité entrainé par la confusion autour du partage des responsabilités au niveau de l’écosystème Multi-Cloud.</a:t>
          </a:r>
          <a:endParaRPr lang="fr-FR" dirty="0"/>
        </a:p>
      </dgm:t>
    </dgm:pt>
    <dgm:pt modelId="{8E226D6C-86F3-4581-A566-67EAA886EDE0}" type="parTrans" cxnId="{A7ED8BEA-D76D-414A-85C5-4CD20504EA63}">
      <dgm:prSet/>
      <dgm:spPr/>
      <dgm:t>
        <a:bodyPr/>
        <a:lstStyle/>
        <a:p>
          <a:endParaRPr lang="fr-FR"/>
        </a:p>
      </dgm:t>
    </dgm:pt>
    <dgm:pt modelId="{4F4E1645-C8CA-4785-BF1E-3DAF6C8C6924}" type="sibTrans" cxnId="{A7ED8BEA-D76D-414A-85C5-4CD20504EA63}">
      <dgm:prSet/>
      <dgm:spPr/>
      <dgm:t>
        <a:bodyPr/>
        <a:lstStyle/>
        <a:p>
          <a:endParaRPr lang="fr-FR"/>
        </a:p>
      </dgm:t>
    </dgm:pt>
    <dgm:pt modelId="{2B0D6BE5-EBD3-4D2C-BCD3-0C19FCB05565}" type="pres">
      <dgm:prSet presAssocID="{A39499F7-1D8E-4D54-B481-9B10528AE3F8}" presName="linearFlow" presStyleCnt="0">
        <dgm:presLayoutVars>
          <dgm:dir/>
          <dgm:resizeHandles val="exact"/>
        </dgm:presLayoutVars>
      </dgm:prSet>
      <dgm:spPr/>
    </dgm:pt>
    <dgm:pt modelId="{B021FD2B-2F8D-4021-9E1D-23366CB3E429}" type="pres">
      <dgm:prSet presAssocID="{8A6BA28D-E7AD-4FE0-A230-8A1877AB9619}" presName="composite" presStyleCnt="0"/>
      <dgm:spPr/>
    </dgm:pt>
    <dgm:pt modelId="{F3D6F706-5A27-4721-9755-41E259B42A7B}" type="pres">
      <dgm:prSet presAssocID="{8A6BA28D-E7AD-4FE0-A230-8A1877AB9619}" presName="imgShp" presStyleLbl="fgImgPlac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contour"/>
        </a:ext>
      </dgm:extLst>
    </dgm:pt>
    <dgm:pt modelId="{448D7B0D-D6EE-4117-94C1-4EA4C45770DC}" type="pres">
      <dgm:prSet presAssocID="{8A6BA28D-E7AD-4FE0-A230-8A1877AB9619}" presName="txShp" presStyleLbl="node1" presStyleIdx="0" presStyleCnt="7">
        <dgm:presLayoutVars>
          <dgm:bulletEnabled val="1"/>
        </dgm:presLayoutVars>
      </dgm:prSet>
      <dgm:spPr/>
    </dgm:pt>
    <dgm:pt modelId="{501FEFF3-DF59-4FA4-AEBE-3B267E785F03}" type="pres">
      <dgm:prSet presAssocID="{34CDC147-0678-4F05-8E4D-9FA1B1483AE7}" presName="spacing" presStyleCnt="0"/>
      <dgm:spPr/>
    </dgm:pt>
    <dgm:pt modelId="{8ADA0521-6C93-4D16-B1E3-F6E9BF00F0A9}" type="pres">
      <dgm:prSet presAssocID="{B9E41F1D-5C4E-4E1D-A4A3-136AEEAEACC1}" presName="composite" presStyleCnt="0"/>
      <dgm:spPr/>
    </dgm:pt>
    <dgm:pt modelId="{3E752213-E1F8-4C50-B44B-C57A224D2359}" type="pres">
      <dgm:prSet presAssocID="{B9E41F1D-5C4E-4E1D-A4A3-136AEEAEACC1}" presName="imgShp" presStyleLbl="fgImgPlac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000" b="-4000"/>
          </a:stretch>
        </a:blipFill>
      </dgm:spPr>
      <dgm:extLst>
        <a:ext uri="{E40237B7-FDA0-4F09-8148-C483321AD2D9}">
          <dgm14:cNvPr xmlns:dgm14="http://schemas.microsoft.com/office/drawing/2010/diagram" id="0" name="" descr="Badge contour"/>
        </a:ext>
      </dgm:extLst>
    </dgm:pt>
    <dgm:pt modelId="{D6468B48-40AD-4679-83C9-7BC1C0F94102}" type="pres">
      <dgm:prSet presAssocID="{B9E41F1D-5C4E-4E1D-A4A3-136AEEAEACC1}" presName="txShp" presStyleLbl="node1" presStyleIdx="1" presStyleCnt="7">
        <dgm:presLayoutVars>
          <dgm:bulletEnabled val="1"/>
        </dgm:presLayoutVars>
      </dgm:prSet>
      <dgm:spPr/>
    </dgm:pt>
    <dgm:pt modelId="{FC93165D-10B7-44EF-B404-AB6FCAC8081A}" type="pres">
      <dgm:prSet presAssocID="{F5A79A54-116E-4894-A419-894BFFB06969}" presName="spacing" presStyleCnt="0"/>
      <dgm:spPr/>
    </dgm:pt>
    <dgm:pt modelId="{F5289816-F743-40F6-B1AD-26AF2C3565D2}" type="pres">
      <dgm:prSet presAssocID="{840BDC3B-BD34-4560-8B59-9E41EB5C264C}" presName="composite" presStyleCnt="0"/>
      <dgm:spPr/>
    </dgm:pt>
    <dgm:pt modelId="{5B60854E-4EA0-4A0C-AD98-9861E59B72E7}" type="pres">
      <dgm:prSet presAssocID="{840BDC3B-BD34-4560-8B59-9E41EB5C264C}" presName="imgShp" presStyleLbl="fgImgPlac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000" b="-2000"/>
          </a:stretch>
        </a:blipFill>
      </dgm:spPr>
      <dgm:extLst>
        <a:ext uri="{E40237B7-FDA0-4F09-8148-C483321AD2D9}">
          <dgm14:cNvPr xmlns:dgm14="http://schemas.microsoft.com/office/drawing/2010/diagram" id="0" name="" descr="Badge 3 contour"/>
        </a:ext>
      </dgm:extLst>
    </dgm:pt>
    <dgm:pt modelId="{36D7B45F-3229-4AC7-8AF6-16064DA80DCD}" type="pres">
      <dgm:prSet presAssocID="{840BDC3B-BD34-4560-8B59-9E41EB5C264C}" presName="txShp" presStyleLbl="node1" presStyleIdx="2" presStyleCnt="7">
        <dgm:presLayoutVars>
          <dgm:bulletEnabled val="1"/>
        </dgm:presLayoutVars>
      </dgm:prSet>
      <dgm:spPr/>
    </dgm:pt>
    <dgm:pt modelId="{4B2BB337-7760-4C6D-B3FA-75DE391A50DB}" type="pres">
      <dgm:prSet presAssocID="{45972DA5-1C6C-4BA4-A993-0D752FEE9503}" presName="spacing" presStyleCnt="0"/>
      <dgm:spPr/>
    </dgm:pt>
    <dgm:pt modelId="{04402ABC-9A57-4AAA-992F-ABDA7503825A}" type="pres">
      <dgm:prSet presAssocID="{A56D59C3-144C-4C13-A05F-1C88E1B4F08A}" presName="composite" presStyleCnt="0"/>
      <dgm:spPr/>
    </dgm:pt>
    <dgm:pt modelId="{A17B146F-DA35-4496-9551-242EBDCCABD3}" type="pres">
      <dgm:prSet presAssocID="{A56D59C3-144C-4C13-A05F-1C88E1B4F08A}" presName="imgShp" presStyleLbl="fgImgPlac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contour"/>
        </a:ext>
      </dgm:extLst>
    </dgm:pt>
    <dgm:pt modelId="{498CCA09-D90A-43C6-8E86-242F74EF8156}" type="pres">
      <dgm:prSet presAssocID="{A56D59C3-144C-4C13-A05F-1C88E1B4F08A}" presName="txShp" presStyleLbl="node1" presStyleIdx="3" presStyleCnt="7">
        <dgm:presLayoutVars>
          <dgm:bulletEnabled val="1"/>
        </dgm:presLayoutVars>
      </dgm:prSet>
      <dgm:spPr/>
    </dgm:pt>
    <dgm:pt modelId="{50C07BCC-F36B-4FB0-8C3E-4BD93A124296}" type="pres">
      <dgm:prSet presAssocID="{B7F76E9B-D38C-48D4-8BCF-D8F05349A24B}" presName="spacing" presStyleCnt="0"/>
      <dgm:spPr/>
    </dgm:pt>
    <dgm:pt modelId="{4BE2B64F-21F3-4C38-AF01-15F32FE345A1}" type="pres">
      <dgm:prSet presAssocID="{107CEFEF-CC13-4515-AE57-321B884CB534}" presName="composite" presStyleCnt="0"/>
      <dgm:spPr/>
    </dgm:pt>
    <dgm:pt modelId="{9EF5103F-E5B8-43A2-A9E8-07FF6B04D674}" type="pres">
      <dgm:prSet presAssocID="{107CEFEF-CC13-4515-AE57-321B884CB534}" presName="imgShp" presStyleLbl="fgImgPlac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5 contour"/>
        </a:ext>
      </dgm:extLst>
    </dgm:pt>
    <dgm:pt modelId="{E6108B2B-0E4E-486F-8A62-DE11E30BA4BB}" type="pres">
      <dgm:prSet presAssocID="{107CEFEF-CC13-4515-AE57-321B884CB534}" presName="txShp" presStyleLbl="node1" presStyleIdx="4" presStyleCnt="7">
        <dgm:presLayoutVars>
          <dgm:bulletEnabled val="1"/>
        </dgm:presLayoutVars>
      </dgm:prSet>
      <dgm:spPr/>
    </dgm:pt>
    <dgm:pt modelId="{05B0E7FB-AD31-4EFE-9CD7-DAECBFF2A93C}" type="pres">
      <dgm:prSet presAssocID="{7DC06250-D147-4E33-9BAE-071610473B81}" presName="spacing" presStyleCnt="0"/>
      <dgm:spPr/>
    </dgm:pt>
    <dgm:pt modelId="{0E0AE2D8-3AC1-4ADC-A727-75E1582BDE48}" type="pres">
      <dgm:prSet presAssocID="{DBDAEA3C-6764-48ED-892D-76CB99C9932E}" presName="composite" presStyleCnt="0"/>
      <dgm:spPr/>
    </dgm:pt>
    <dgm:pt modelId="{8E9966A9-BE29-415B-B6B3-F63DD3FB1DEF}" type="pres">
      <dgm:prSet presAssocID="{DBDAEA3C-6764-48ED-892D-76CB99C9932E}" presName="imgShp" presStyleLbl="fgImgPlac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dge 6 contour"/>
        </a:ext>
      </dgm:extLst>
    </dgm:pt>
    <dgm:pt modelId="{6911B666-F5CE-4ED4-A319-75ADCE41E772}" type="pres">
      <dgm:prSet presAssocID="{DBDAEA3C-6764-48ED-892D-76CB99C9932E}" presName="txShp" presStyleLbl="node1" presStyleIdx="5" presStyleCnt="7">
        <dgm:presLayoutVars>
          <dgm:bulletEnabled val="1"/>
        </dgm:presLayoutVars>
      </dgm:prSet>
      <dgm:spPr/>
    </dgm:pt>
    <dgm:pt modelId="{D99BEC12-D0A9-4F6A-8D31-5523304F8E2D}" type="pres">
      <dgm:prSet presAssocID="{E44B563C-35A2-4C9B-B7BA-A4ED05C0D610}" presName="spacing" presStyleCnt="0"/>
      <dgm:spPr/>
    </dgm:pt>
    <dgm:pt modelId="{38FF39AD-BC6E-4188-B42A-ADFDF2F4EE90}" type="pres">
      <dgm:prSet presAssocID="{B5024223-6D1E-4E7A-AC31-8D3C513246A0}" presName="composite" presStyleCnt="0"/>
      <dgm:spPr/>
    </dgm:pt>
    <dgm:pt modelId="{38B8AF01-46D7-4783-B047-850A32488CC0}" type="pres">
      <dgm:prSet presAssocID="{B5024223-6D1E-4E7A-AC31-8D3C513246A0}" presName="imgShp" presStyleLbl="fgImgPlac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adge 7 contour"/>
        </a:ext>
      </dgm:extLst>
    </dgm:pt>
    <dgm:pt modelId="{047CB280-7F1C-4377-86B6-14B6D9BB102C}" type="pres">
      <dgm:prSet presAssocID="{B5024223-6D1E-4E7A-AC31-8D3C513246A0}" presName="txShp" presStyleLbl="node1" presStyleIdx="6" presStyleCnt="7">
        <dgm:presLayoutVars>
          <dgm:bulletEnabled val="1"/>
        </dgm:presLayoutVars>
      </dgm:prSet>
      <dgm:spPr/>
    </dgm:pt>
  </dgm:ptLst>
  <dgm:cxnLst>
    <dgm:cxn modelId="{C9F54643-8F3B-4134-96D6-3180B5E44B55}" srcId="{A39499F7-1D8E-4D54-B481-9B10528AE3F8}" destId="{DBDAEA3C-6764-48ED-892D-76CB99C9932E}" srcOrd="5" destOrd="0" parTransId="{56DA1584-6547-40A5-9990-8AC002C6A706}" sibTransId="{E44B563C-35A2-4C9B-B7BA-A4ED05C0D610}"/>
    <dgm:cxn modelId="{9CA54754-3F1F-45CB-8F68-0D9880B442DB}" type="presOf" srcId="{B9E41F1D-5C4E-4E1D-A4A3-136AEEAEACC1}" destId="{D6468B48-40AD-4679-83C9-7BC1C0F94102}" srcOrd="0" destOrd="0" presId="urn:microsoft.com/office/officeart/2005/8/layout/vList3"/>
    <dgm:cxn modelId="{BA998256-55B9-4653-B180-A08BD1F1F73D}" type="presOf" srcId="{107CEFEF-CC13-4515-AE57-321B884CB534}" destId="{E6108B2B-0E4E-486F-8A62-DE11E30BA4BB}" srcOrd="0" destOrd="0" presId="urn:microsoft.com/office/officeart/2005/8/layout/vList3"/>
    <dgm:cxn modelId="{26B18878-1F7F-4E5A-80F3-6669E7B4CA9E}" type="presOf" srcId="{B5024223-6D1E-4E7A-AC31-8D3C513246A0}" destId="{047CB280-7F1C-4377-86B6-14B6D9BB102C}" srcOrd="0" destOrd="0" presId="urn:microsoft.com/office/officeart/2005/8/layout/vList3"/>
    <dgm:cxn modelId="{6E439881-75CE-4E6A-9575-C501B10281A4}" type="presOf" srcId="{DBDAEA3C-6764-48ED-892D-76CB99C9932E}" destId="{6911B666-F5CE-4ED4-A319-75ADCE41E772}" srcOrd="0" destOrd="0" presId="urn:microsoft.com/office/officeart/2005/8/layout/vList3"/>
    <dgm:cxn modelId="{A81E7B8C-9906-48C5-99A5-28D55C2B078C}" type="presOf" srcId="{8A6BA28D-E7AD-4FE0-A230-8A1877AB9619}" destId="{448D7B0D-D6EE-4117-94C1-4EA4C45770DC}" srcOrd="0" destOrd="0" presId="urn:microsoft.com/office/officeart/2005/8/layout/vList3"/>
    <dgm:cxn modelId="{A1B670AF-BFCD-473F-8755-FEE1B3AF689E}" srcId="{A39499F7-1D8E-4D54-B481-9B10528AE3F8}" destId="{107CEFEF-CC13-4515-AE57-321B884CB534}" srcOrd="4" destOrd="0" parTransId="{E72A08E0-4C3F-4FC4-9C7B-5699D3C68DFD}" sibTransId="{7DC06250-D147-4E33-9BAE-071610473B81}"/>
    <dgm:cxn modelId="{7D98BBBA-8A1C-4C86-8A26-0F56BA7848F8}" srcId="{A39499F7-1D8E-4D54-B481-9B10528AE3F8}" destId="{840BDC3B-BD34-4560-8B59-9E41EB5C264C}" srcOrd="2" destOrd="0" parTransId="{AC431F04-332D-4792-911D-6812A41E150C}" sibTransId="{45972DA5-1C6C-4BA4-A993-0D752FEE9503}"/>
    <dgm:cxn modelId="{BBB168C9-4138-4091-9667-48FD34D3E427}" srcId="{A39499F7-1D8E-4D54-B481-9B10528AE3F8}" destId="{8A6BA28D-E7AD-4FE0-A230-8A1877AB9619}" srcOrd="0" destOrd="0" parTransId="{362ACB35-5D07-4F24-8DCD-DCE9B2A443ED}" sibTransId="{34CDC147-0678-4F05-8E4D-9FA1B1483AE7}"/>
    <dgm:cxn modelId="{05B8CAD0-16A8-4BE8-8D38-A16C74D0F35C}" srcId="{A39499F7-1D8E-4D54-B481-9B10528AE3F8}" destId="{A56D59C3-144C-4C13-A05F-1C88E1B4F08A}" srcOrd="3" destOrd="0" parTransId="{99BAF934-43A2-477A-80B4-360B6A3D851B}" sibTransId="{B7F76E9B-D38C-48D4-8BCF-D8F05349A24B}"/>
    <dgm:cxn modelId="{984217D4-D48C-49DC-A5CB-2DA89C066302}" type="presOf" srcId="{840BDC3B-BD34-4560-8B59-9E41EB5C264C}" destId="{36D7B45F-3229-4AC7-8AF6-16064DA80DCD}" srcOrd="0" destOrd="0" presId="urn:microsoft.com/office/officeart/2005/8/layout/vList3"/>
    <dgm:cxn modelId="{983759DA-5668-4B3E-9892-B46C17D7C249}" type="presOf" srcId="{A56D59C3-144C-4C13-A05F-1C88E1B4F08A}" destId="{498CCA09-D90A-43C6-8E86-242F74EF8156}" srcOrd="0" destOrd="0" presId="urn:microsoft.com/office/officeart/2005/8/layout/vList3"/>
    <dgm:cxn modelId="{E4DD59DE-EC41-4BCA-A458-1538FA1BEF9F}" type="presOf" srcId="{A39499F7-1D8E-4D54-B481-9B10528AE3F8}" destId="{2B0D6BE5-EBD3-4D2C-BCD3-0C19FCB05565}" srcOrd="0" destOrd="0" presId="urn:microsoft.com/office/officeart/2005/8/layout/vList3"/>
    <dgm:cxn modelId="{272270E9-4E01-4C0B-B73B-F49939D5FEC9}" srcId="{A39499F7-1D8E-4D54-B481-9B10528AE3F8}" destId="{B9E41F1D-5C4E-4E1D-A4A3-136AEEAEACC1}" srcOrd="1" destOrd="0" parTransId="{B0398AF4-1739-4E5D-A767-85493AF69F9E}" sibTransId="{F5A79A54-116E-4894-A419-894BFFB06969}"/>
    <dgm:cxn modelId="{A7ED8BEA-D76D-414A-85C5-4CD20504EA63}" srcId="{A39499F7-1D8E-4D54-B481-9B10528AE3F8}" destId="{B5024223-6D1E-4E7A-AC31-8D3C513246A0}" srcOrd="6" destOrd="0" parTransId="{8E226D6C-86F3-4581-A566-67EAA886EDE0}" sibTransId="{4F4E1645-C8CA-4785-BF1E-3DAF6C8C6924}"/>
    <dgm:cxn modelId="{494A9D5E-3FC2-46E0-AA00-99F40798B7B2}" type="presParOf" srcId="{2B0D6BE5-EBD3-4D2C-BCD3-0C19FCB05565}" destId="{B021FD2B-2F8D-4021-9E1D-23366CB3E429}" srcOrd="0" destOrd="0" presId="urn:microsoft.com/office/officeart/2005/8/layout/vList3"/>
    <dgm:cxn modelId="{31F0B6E6-9578-4070-90E7-AAB8CD8577BD}" type="presParOf" srcId="{B021FD2B-2F8D-4021-9E1D-23366CB3E429}" destId="{F3D6F706-5A27-4721-9755-41E259B42A7B}" srcOrd="0" destOrd="0" presId="urn:microsoft.com/office/officeart/2005/8/layout/vList3"/>
    <dgm:cxn modelId="{67E76AFC-B181-4FD8-96E0-77775DDAFC00}" type="presParOf" srcId="{B021FD2B-2F8D-4021-9E1D-23366CB3E429}" destId="{448D7B0D-D6EE-4117-94C1-4EA4C45770DC}" srcOrd="1" destOrd="0" presId="urn:microsoft.com/office/officeart/2005/8/layout/vList3"/>
    <dgm:cxn modelId="{231BD023-86BD-485F-B4C1-D9CA5961E298}" type="presParOf" srcId="{2B0D6BE5-EBD3-4D2C-BCD3-0C19FCB05565}" destId="{501FEFF3-DF59-4FA4-AEBE-3B267E785F03}" srcOrd="1" destOrd="0" presId="urn:microsoft.com/office/officeart/2005/8/layout/vList3"/>
    <dgm:cxn modelId="{6F49DAF4-8362-439D-8FDE-4EFC865F5A55}" type="presParOf" srcId="{2B0D6BE5-EBD3-4D2C-BCD3-0C19FCB05565}" destId="{8ADA0521-6C93-4D16-B1E3-F6E9BF00F0A9}" srcOrd="2" destOrd="0" presId="urn:microsoft.com/office/officeart/2005/8/layout/vList3"/>
    <dgm:cxn modelId="{86993C85-9CF3-4B1F-8FF5-D41B714C5F84}" type="presParOf" srcId="{8ADA0521-6C93-4D16-B1E3-F6E9BF00F0A9}" destId="{3E752213-E1F8-4C50-B44B-C57A224D2359}" srcOrd="0" destOrd="0" presId="urn:microsoft.com/office/officeart/2005/8/layout/vList3"/>
    <dgm:cxn modelId="{36C5ECBD-05DB-4671-A16E-3293FB5F5637}" type="presParOf" srcId="{8ADA0521-6C93-4D16-B1E3-F6E9BF00F0A9}" destId="{D6468B48-40AD-4679-83C9-7BC1C0F94102}" srcOrd="1" destOrd="0" presId="urn:microsoft.com/office/officeart/2005/8/layout/vList3"/>
    <dgm:cxn modelId="{FCBCD8D8-AC2C-4107-AAE1-028FE3820B5D}" type="presParOf" srcId="{2B0D6BE5-EBD3-4D2C-BCD3-0C19FCB05565}" destId="{FC93165D-10B7-44EF-B404-AB6FCAC8081A}" srcOrd="3" destOrd="0" presId="urn:microsoft.com/office/officeart/2005/8/layout/vList3"/>
    <dgm:cxn modelId="{EBD67D01-C8EE-4C7E-92B6-1C9595080AAC}" type="presParOf" srcId="{2B0D6BE5-EBD3-4D2C-BCD3-0C19FCB05565}" destId="{F5289816-F743-40F6-B1AD-26AF2C3565D2}" srcOrd="4" destOrd="0" presId="urn:microsoft.com/office/officeart/2005/8/layout/vList3"/>
    <dgm:cxn modelId="{7E838859-ABA9-42AB-A87B-2D089319F78A}" type="presParOf" srcId="{F5289816-F743-40F6-B1AD-26AF2C3565D2}" destId="{5B60854E-4EA0-4A0C-AD98-9861E59B72E7}" srcOrd="0" destOrd="0" presId="urn:microsoft.com/office/officeart/2005/8/layout/vList3"/>
    <dgm:cxn modelId="{C38BD729-553D-4D4D-B41A-0E4F9D9AD034}" type="presParOf" srcId="{F5289816-F743-40F6-B1AD-26AF2C3565D2}" destId="{36D7B45F-3229-4AC7-8AF6-16064DA80DCD}" srcOrd="1" destOrd="0" presId="urn:microsoft.com/office/officeart/2005/8/layout/vList3"/>
    <dgm:cxn modelId="{16C268F6-441B-40B9-B1B9-58C20B1669D9}" type="presParOf" srcId="{2B0D6BE5-EBD3-4D2C-BCD3-0C19FCB05565}" destId="{4B2BB337-7760-4C6D-B3FA-75DE391A50DB}" srcOrd="5" destOrd="0" presId="urn:microsoft.com/office/officeart/2005/8/layout/vList3"/>
    <dgm:cxn modelId="{17D7BA70-BCB6-4C81-A966-714C18AC4B69}" type="presParOf" srcId="{2B0D6BE5-EBD3-4D2C-BCD3-0C19FCB05565}" destId="{04402ABC-9A57-4AAA-992F-ABDA7503825A}" srcOrd="6" destOrd="0" presId="urn:microsoft.com/office/officeart/2005/8/layout/vList3"/>
    <dgm:cxn modelId="{09F3B016-3553-4852-B97B-2CC95DA7A901}" type="presParOf" srcId="{04402ABC-9A57-4AAA-992F-ABDA7503825A}" destId="{A17B146F-DA35-4496-9551-242EBDCCABD3}" srcOrd="0" destOrd="0" presId="urn:microsoft.com/office/officeart/2005/8/layout/vList3"/>
    <dgm:cxn modelId="{CA14C71E-54B9-4DD0-812F-58055C21699F}" type="presParOf" srcId="{04402ABC-9A57-4AAA-992F-ABDA7503825A}" destId="{498CCA09-D90A-43C6-8E86-242F74EF8156}" srcOrd="1" destOrd="0" presId="urn:microsoft.com/office/officeart/2005/8/layout/vList3"/>
    <dgm:cxn modelId="{5C631EE1-A04C-46F0-B2AF-99A01846D319}" type="presParOf" srcId="{2B0D6BE5-EBD3-4D2C-BCD3-0C19FCB05565}" destId="{50C07BCC-F36B-4FB0-8C3E-4BD93A124296}" srcOrd="7" destOrd="0" presId="urn:microsoft.com/office/officeart/2005/8/layout/vList3"/>
    <dgm:cxn modelId="{ED7B0962-F6E8-44A1-ACCA-385AD2611C3C}" type="presParOf" srcId="{2B0D6BE5-EBD3-4D2C-BCD3-0C19FCB05565}" destId="{4BE2B64F-21F3-4C38-AF01-15F32FE345A1}" srcOrd="8" destOrd="0" presId="urn:microsoft.com/office/officeart/2005/8/layout/vList3"/>
    <dgm:cxn modelId="{E0C6BD01-339A-4687-9C5C-9780C288631B}" type="presParOf" srcId="{4BE2B64F-21F3-4C38-AF01-15F32FE345A1}" destId="{9EF5103F-E5B8-43A2-A9E8-07FF6B04D674}" srcOrd="0" destOrd="0" presId="urn:microsoft.com/office/officeart/2005/8/layout/vList3"/>
    <dgm:cxn modelId="{3A6D1C01-AF7C-4360-9B07-08B140F38F2A}" type="presParOf" srcId="{4BE2B64F-21F3-4C38-AF01-15F32FE345A1}" destId="{E6108B2B-0E4E-486F-8A62-DE11E30BA4BB}" srcOrd="1" destOrd="0" presId="urn:microsoft.com/office/officeart/2005/8/layout/vList3"/>
    <dgm:cxn modelId="{0A701849-ABFB-41AF-86C6-E1DEAB143D1B}" type="presParOf" srcId="{2B0D6BE5-EBD3-4D2C-BCD3-0C19FCB05565}" destId="{05B0E7FB-AD31-4EFE-9CD7-DAECBFF2A93C}" srcOrd="9" destOrd="0" presId="urn:microsoft.com/office/officeart/2005/8/layout/vList3"/>
    <dgm:cxn modelId="{B009F98D-601D-4980-B3A3-A49A49CD66A2}" type="presParOf" srcId="{2B0D6BE5-EBD3-4D2C-BCD3-0C19FCB05565}" destId="{0E0AE2D8-3AC1-4ADC-A727-75E1582BDE48}" srcOrd="10" destOrd="0" presId="urn:microsoft.com/office/officeart/2005/8/layout/vList3"/>
    <dgm:cxn modelId="{57BFA5E1-985B-428D-B3D9-5E3DA6B33C26}" type="presParOf" srcId="{0E0AE2D8-3AC1-4ADC-A727-75E1582BDE48}" destId="{8E9966A9-BE29-415B-B6B3-F63DD3FB1DEF}" srcOrd="0" destOrd="0" presId="urn:microsoft.com/office/officeart/2005/8/layout/vList3"/>
    <dgm:cxn modelId="{9F14D377-A9A6-40F8-96EE-172FAD2576AC}" type="presParOf" srcId="{0E0AE2D8-3AC1-4ADC-A727-75E1582BDE48}" destId="{6911B666-F5CE-4ED4-A319-75ADCE41E772}" srcOrd="1" destOrd="0" presId="urn:microsoft.com/office/officeart/2005/8/layout/vList3"/>
    <dgm:cxn modelId="{3F139071-3F18-4B6B-8C80-CBF4C2A9033B}" type="presParOf" srcId="{2B0D6BE5-EBD3-4D2C-BCD3-0C19FCB05565}" destId="{D99BEC12-D0A9-4F6A-8D31-5523304F8E2D}" srcOrd="11" destOrd="0" presId="urn:microsoft.com/office/officeart/2005/8/layout/vList3"/>
    <dgm:cxn modelId="{ABEC9D5F-3E4B-44F5-9B52-344D1CF99455}" type="presParOf" srcId="{2B0D6BE5-EBD3-4D2C-BCD3-0C19FCB05565}" destId="{38FF39AD-BC6E-4188-B42A-ADFDF2F4EE90}" srcOrd="12" destOrd="0" presId="urn:microsoft.com/office/officeart/2005/8/layout/vList3"/>
    <dgm:cxn modelId="{2DB3D252-91A2-45FC-9446-6F3232B8B415}" type="presParOf" srcId="{38FF39AD-BC6E-4188-B42A-ADFDF2F4EE90}" destId="{38B8AF01-46D7-4783-B047-850A32488CC0}" srcOrd="0" destOrd="0" presId="urn:microsoft.com/office/officeart/2005/8/layout/vList3"/>
    <dgm:cxn modelId="{DA05156C-6495-40BE-A274-426FE4C38DF7}" type="presParOf" srcId="{38FF39AD-BC6E-4188-B42A-ADFDF2F4EE90}" destId="{047CB280-7F1C-4377-86B6-14B6D9BB102C}" srcOrd="1" destOrd="0" presId="urn:microsoft.com/office/officeart/2005/8/layout/vList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E0D7B1-37AA-425A-9B6A-35A11304597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FR"/>
        </a:p>
      </dgm:t>
    </dgm:pt>
    <dgm:pt modelId="{4DEF273D-0060-40C0-B85A-C60AD6F52C04}">
      <dgm:prSet/>
      <dgm:spPr/>
      <dgm:t>
        <a:bodyPr/>
        <a:lstStyle/>
        <a:p>
          <a:r>
            <a:rPr lang="fr-FR" b="1" dirty="0"/>
            <a:t>Rentable</a:t>
          </a:r>
          <a:r>
            <a:rPr lang="fr-FR" dirty="0"/>
            <a:t> : cette approche est rentable et ne nécessite pas de projet de développement majeur.</a:t>
          </a:r>
        </a:p>
      </dgm:t>
    </dgm:pt>
    <dgm:pt modelId="{C2258851-1300-4CE2-A440-903664E19D0A}" type="parTrans" cxnId="{9059B11D-7778-47B3-B462-63DD86376737}">
      <dgm:prSet/>
      <dgm:spPr/>
      <dgm:t>
        <a:bodyPr/>
        <a:lstStyle/>
        <a:p>
          <a:endParaRPr lang="fr-FR"/>
        </a:p>
      </dgm:t>
    </dgm:pt>
    <dgm:pt modelId="{43A85F28-0B26-4BE6-AF0C-1CEDD2986498}" type="sibTrans" cxnId="{9059B11D-7778-47B3-B462-63DD86376737}">
      <dgm:prSet/>
      <dgm:spPr/>
      <dgm:t>
        <a:bodyPr/>
        <a:lstStyle/>
        <a:p>
          <a:endParaRPr lang="fr-FR"/>
        </a:p>
      </dgm:t>
    </dgm:pt>
    <dgm:pt modelId="{D2706410-CA75-4052-A34A-08266B45FCD0}">
      <dgm:prSet/>
      <dgm:spPr/>
      <dgm:t>
        <a:bodyPr/>
        <a:lstStyle/>
        <a:p>
          <a:r>
            <a:rPr lang="fr-FR" b="1" dirty="0"/>
            <a:t>Commencez petit et évoluez selon vos besoins </a:t>
          </a:r>
          <a:r>
            <a:rPr lang="fr-FR" dirty="0"/>
            <a:t>: la reformulation vous permet de déplacer certaines charges de travail vers le Cloud, d'expérimenter l'environnement Cloud, de tirer des leçons, puis de passer à d'autres charges de travail, sans s'engager dans un effort de migration important. </a:t>
          </a:r>
        </a:p>
      </dgm:t>
    </dgm:pt>
    <dgm:pt modelId="{B9248FCC-2751-4161-8848-FB6762928560}" type="parTrans" cxnId="{CDA3DB75-9AB1-459B-9E45-2A04A70C0E66}">
      <dgm:prSet/>
      <dgm:spPr/>
      <dgm:t>
        <a:bodyPr/>
        <a:lstStyle/>
        <a:p>
          <a:endParaRPr lang="fr-FR"/>
        </a:p>
      </dgm:t>
    </dgm:pt>
    <dgm:pt modelId="{4771C190-3499-4511-A48A-03CE2835DCDE}" type="sibTrans" cxnId="{CDA3DB75-9AB1-459B-9E45-2A04A70C0E66}">
      <dgm:prSet/>
      <dgm:spPr/>
      <dgm:t>
        <a:bodyPr/>
        <a:lstStyle/>
        <a:p>
          <a:endParaRPr lang="fr-FR"/>
        </a:p>
      </dgm:t>
    </dgm:pt>
    <dgm:pt modelId="{C1A1F1CD-08D7-4128-853D-222E01CDB8E6}">
      <dgm:prSet/>
      <dgm:spPr/>
      <dgm:t>
        <a:bodyPr/>
        <a:lstStyle/>
        <a:p>
          <a:r>
            <a:rPr lang="fr-FR" b="1" dirty="0"/>
            <a:t>Fonctionnalité Cloud native : </a:t>
          </a:r>
          <a:r>
            <a:rPr lang="fr-FR" dirty="0"/>
            <a:t>la redéploiement permet aux applications de tirer parti des fonctionnalités Cloud telles que la mise à l'échelle automatique, les services de stockage et de traitement de données gérés, l'infrastructure en tant que code (IaaC), etc.</a:t>
          </a:r>
        </a:p>
      </dgm:t>
    </dgm:pt>
    <dgm:pt modelId="{0DBE2292-23C0-4AF9-90E8-2207B6FD489B}" type="parTrans" cxnId="{E63235AF-157C-4CAE-A0CA-C38C81AE6B84}">
      <dgm:prSet/>
      <dgm:spPr/>
      <dgm:t>
        <a:bodyPr/>
        <a:lstStyle/>
        <a:p>
          <a:endParaRPr lang="fr-FR"/>
        </a:p>
      </dgm:t>
    </dgm:pt>
    <dgm:pt modelId="{F42A3941-33DA-4871-B71A-0DFB1CF4BCB8}" type="sibTrans" cxnId="{E63235AF-157C-4CAE-A0CA-C38C81AE6B84}">
      <dgm:prSet/>
      <dgm:spPr/>
      <dgm:t>
        <a:bodyPr/>
        <a:lstStyle/>
        <a:p>
          <a:endParaRPr lang="fr-FR"/>
        </a:p>
      </dgm:t>
    </dgm:pt>
    <dgm:pt modelId="{61ABCA78-59C6-48B5-A4B8-BC62D7D5E400}" type="pres">
      <dgm:prSet presAssocID="{73E0D7B1-37AA-425A-9B6A-35A113045976}" presName="linearFlow" presStyleCnt="0">
        <dgm:presLayoutVars>
          <dgm:dir/>
          <dgm:resizeHandles val="exact"/>
        </dgm:presLayoutVars>
      </dgm:prSet>
      <dgm:spPr/>
    </dgm:pt>
    <dgm:pt modelId="{39DE3DD1-2F9D-43EA-8016-899B911B3037}" type="pres">
      <dgm:prSet presAssocID="{4DEF273D-0060-40C0-B85A-C60AD6F52C04}" presName="composite" presStyleCnt="0"/>
      <dgm:spPr/>
    </dgm:pt>
    <dgm:pt modelId="{8EF23685-E170-4E8E-A9C6-6CC042DA14DE}" type="pres">
      <dgm:prSet presAssocID="{4DEF273D-0060-40C0-B85A-C60AD6F52C04}"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contour"/>
        </a:ext>
      </dgm:extLst>
    </dgm:pt>
    <dgm:pt modelId="{B7F9D2F6-C650-41B6-A147-F2D18EA75761}" type="pres">
      <dgm:prSet presAssocID="{4DEF273D-0060-40C0-B85A-C60AD6F52C04}" presName="txShp" presStyleLbl="node1" presStyleIdx="0" presStyleCnt="3">
        <dgm:presLayoutVars>
          <dgm:bulletEnabled val="1"/>
        </dgm:presLayoutVars>
      </dgm:prSet>
      <dgm:spPr/>
    </dgm:pt>
    <dgm:pt modelId="{758A6859-9A45-4D42-9590-2E4715427C5F}" type="pres">
      <dgm:prSet presAssocID="{43A85F28-0B26-4BE6-AF0C-1CEDD2986498}" presName="spacing" presStyleCnt="0"/>
      <dgm:spPr/>
    </dgm:pt>
    <dgm:pt modelId="{AAB8670A-384A-4D7B-8179-4B459FF18A28}" type="pres">
      <dgm:prSet presAssocID="{D2706410-CA75-4052-A34A-08266B45FCD0}" presName="composite" presStyleCnt="0"/>
      <dgm:spPr/>
    </dgm:pt>
    <dgm:pt modelId="{0A0E28E7-C238-428A-9F0D-EB482D3A982F}" type="pres">
      <dgm:prSet presAssocID="{D2706410-CA75-4052-A34A-08266B45FCD0}"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contour"/>
        </a:ext>
      </dgm:extLst>
    </dgm:pt>
    <dgm:pt modelId="{A6A91725-D72D-4336-9F84-3C6FCC6057BD}" type="pres">
      <dgm:prSet presAssocID="{D2706410-CA75-4052-A34A-08266B45FCD0}" presName="txShp" presStyleLbl="node1" presStyleIdx="1" presStyleCnt="3">
        <dgm:presLayoutVars>
          <dgm:bulletEnabled val="1"/>
        </dgm:presLayoutVars>
      </dgm:prSet>
      <dgm:spPr/>
    </dgm:pt>
    <dgm:pt modelId="{17FD07C1-DABA-47DF-BF50-A5134EDD3C46}" type="pres">
      <dgm:prSet presAssocID="{4771C190-3499-4511-A48A-03CE2835DCDE}" presName="spacing" presStyleCnt="0"/>
      <dgm:spPr/>
    </dgm:pt>
    <dgm:pt modelId="{F42AB4D0-C620-4531-99D5-502E104332D3}" type="pres">
      <dgm:prSet presAssocID="{C1A1F1CD-08D7-4128-853D-222E01CDB8E6}" presName="composite" presStyleCnt="0"/>
      <dgm:spPr/>
    </dgm:pt>
    <dgm:pt modelId="{662A3DB4-8438-4CE9-9A7F-FB420520958A}" type="pres">
      <dgm:prSet presAssocID="{C1A1F1CD-08D7-4128-853D-222E01CDB8E6}"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contour"/>
        </a:ext>
      </dgm:extLst>
    </dgm:pt>
    <dgm:pt modelId="{7FC6D26D-6B1B-4D24-8054-7EFC6531B566}" type="pres">
      <dgm:prSet presAssocID="{C1A1F1CD-08D7-4128-853D-222E01CDB8E6}" presName="txShp" presStyleLbl="node1" presStyleIdx="2" presStyleCnt="3">
        <dgm:presLayoutVars>
          <dgm:bulletEnabled val="1"/>
        </dgm:presLayoutVars>
      </dgm:prSet>
      <dgm:spPr/>
    </dgm:pt>
  </dgm:ptLst>
  <dgm:cxnLst>
    <dgm:cxn modelId="{6613660C-E63D-4A87-8680-C790BACFC7C7}" type="presOf" srcId="{D2706410-CA75-4052-A34A-08266B45FCD0}" destId="{A6A91725-D72D-4336-9F84-3C6FCC6057BD}" srcOrd="0" destOrd="0" presId="urn:microsoft.com/office/officeart/2005/8/layout/vList3"/>
    <dgm:cxn modelId="{9059B11D-7778-47B3-B462-63DD86376737}" srcId="{73E0D7B1-37AA-425A-9B6A-35A113045976}" destId="{4DEF273D-0060-40C0-B85A-C60AD6F52C04}" srcOrd="0" destOrd="0" parTransId="{C2258851-1300-4CE2-A440-903664E19D0A}" sibTransId="{43A85F28-0B26-4BE6-AF0C-1CEDD2986498}"/>
    <dgm:cxn modelId="{9C86486D-86FD-4368-BB16-0A86F62881A2}" type="presOf" srcId="{73E0D7B1-37AA-425A-9B6A-35A113045976}" destId="{61ABCA78-59C6-48B5-A4B8-BC62D7D5E400}" srcOrd="0" destOrd="0" presId="urn:microsoft.com/office/officeart/2005/8/layout/vList3"/>
    <dgm:cxn modelId="{F75ABD75-BF7C-4376-A53E-AF9BAE86BFED}" type="presOf" srcId="{C1A1F1CD-08D7-4128-853D-222E01CDB8E6}" destId="{7FC6D26D-6B1B-4D24-8054-7EFC6531B566}" srcOrd="0" destOrd="0" presId="urn:microsoft.com/office/officeart/2005/8/layout/vList3"/>
    <dgm:cxn modelId="{CDA3DB75-9AB1-459B-9E45-2A04A70C0E66}" srcId="{73E0D7B1-37AA-425A-9B6A-35A113045976}" destId="{D2706410-CA75-4052-A34A-08266B45FCD0}" srcOrd="1" destOrd="0" parTransId="{B9248FCC-2751-4161-8848-FB6762928560}" sibTransId="{4771C190-3499-4511-A48A-03CE2835DCDE}"/>
    <dgm:cxn modelId="{E63235AF-157C-4CAE-A0CA-C38C81AE6B84}" srcId="{73E0D7B1-37AA-425A-9B6A-35A113045976}" destId="{C1A1F1CD-08D7-4128-853D-222E01CDB8E6}" srcOrd="2" destOrd="0" parTransId="{0DBE2292-23C0-4AF9-90E8-2207B6FD489B}" sibTransId="{F42A3941-33DA-4871-B71A-0DFB1CF4BCB8}"/>
    <dgm:cxn modelId="{D1346FED-043E-491C-9BE7-2C4B14D4224C}" type="presOf" srcId="{4DEF273D-0060-40C0-B85A-C60AD6F52C04}" destId="{B7F9D2F6-C650-41B6-A147-F2D18EA75761}" srcOrd="0" destOrd="0" presId="urn:microsoft.com/office/officeart/2005/8/layout/vList3"/>
    <dgm:cxn modelId="{5E1DD7AB-A71B-428D-95F4-588EE29C74F9}" type="presParOf" srcId="{61ABCA78-59C6-48B5-A4B8-BC62D7D5E400}" destId="{39DE3DD1-2F9D-43EA-8016-899B911B3037}" srcOrd="0" destOrd="0" presId="urn:microsoft.com/office/officeart/2005/8/layout/vList3"/>
    <dgm:cxn modelId="{57A00322-AD20-4B56-9786-28DE5916541C}" type="presParOf" srcId="{39DE3DD1-2F9D-43EA-8016-899B911B3037}" destId="{8EF23685-E170-4E8E-A9C6-6CC042DA14DE}" srcOrd="0" destOrd="0" presId="urn:microsoft.com/office/officeart/2005/8/layout/vList3"/>
    <dgm:cxn modelId="{8149CC6C-CEBC-4A5A-A876-2A18D9358162}" type="presParOf" srcId="{39DE3DD1-2F9D-43EA-8016-899B911B3037}" destId="{B7F9D2F6-C650-41B6-A147-F2D18EA75761}" srcOrd="1" destOrd="0" presId="urn:microsoft.com/office/officeart/2005/8/layout/vList3"/>
    <dgm:cxn modelId="{77793F77-749B-4E96-9AA9-C418C00F9523}" type="presParOf" srcId="{61ABCA78-59C6-48B5-A4B8-BC62D7D5E400}" destId="{758A6859-9A45-4D42-9590-2E4715427C5F}" srcOrd="1" destOrd="0" presId="urn:microsoft.com/office/officeart/2005/8/layout/vList3"/>
    <dgm:cxn modelId="{CE0E6992-59A7-464B-9B70-8D388B945836}" type="presParOf" srcId="{61ABCA78-59C6-48B5-A4B8-BC62D7D5E400}" destId="{AAB8670A-384A-4D7B-8179-4B459FF18A28}" srcOrd="2" destOrd="0" presId="urn:microsoft.com/office/officeart/2005/8/layout/vList3"/>
    <dgm:cxn modelId="{9A06BC79-508A-47EC-85D0-BC064197154F}" type="presParOf" srcId="{AAB8670A-384A-4D7B-8179-4B459FF18A28}" destId="{0A0E28E7-C238-428A-9F0D-EB482D3A982F}" srcOrd="0" destOrd="0" presId="urn:microsoft.com/office/officeart/2005/8/layout/vList3"/>
    <dgm:cxn modelId="{C1A2FD01-BB1D-449F-B012-2526F600A9CA}" type="presParOf" srcId="{AAB8670A-384A-4D7B-8179-4B459FF18A28}" destId="{A6A91725-D72D-4336-9F84-3C6FCC6057BD}" srcOrd="1" destOrd="0" presId="urn:microsoft.com/office/officeart/2005/8/layout/vList3"/>
    <dgm:cxn modelId="{E38F9EC4-DB73-4D62-BF7A-4C259F1D0052}" type="presParOf" srcId="{61ABCA78-59C6-48B5-A4B8-BC62D7D5E400}" destId="{17FD07C1-DABA-47DF-BF50-A5134EDD3C46}" srcOrd="3" destOrd="0" presId="urn:microsoft.com/office/officeart/2005/8/layout/vList3"/>
    <dgm:cxn modelId="{1C84134C-4CE8-4B3D-8143-FB838C4F88B6}" type="presParOf" srcId="{61ABCA78-59C6-48B5-A4B8-BC62D7D5E400}" destId="{F42AB4D0-C620-4531-99D5-502E104332D3}" srcOrd="4" destOrd="0" presId="urn:microsoft.com/office/officeart/2005/8/layout/vList3"/>
    <dgm:cxn modelId="{DFBE730E-A328-4965-B9C1-847C91F4712B}" type="presParOf" srcId="{F42AB4D0-C620-4531-99D5-502E104332D3}" destId="{662A3DB4-8438-4CE9-9A7F-FB420520958A}" srcOrd="0" destOrd="0" presId="urn:microsoft.com/office/officeart/2005/8/layout/vList3"/>
    <dgm:cxn modelId="{790664E7-6291-4DF8-95DD-B641035EFD21}" type="presParOf" srcId="{F42AB4D0-C620-4531-99D5-502E104332D3}" destId="{7FC6D26D-6B1B-4D24-8054-7EFC6531B56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E0D7B1-37AA-425A-9B6A-35A11304597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FR"/>
        </a:p>
      </dgm:t>
    </dgm:pt>
    <dgm:pt modelId="{4DEF273D-0060-40C0-B85A-C60AD6F52C04}">
      <dgm:prSet custT="1"/>
      <dgm:spPr/>
      <dgm:t>
        <a:bodyPr/>
        <a:lstStyle/>
        <a:p>
          <a:r>
            <a:rPr lang="fr-FR" sz="1400" b="1" kern="1200" dirty="0"/>
            <a:t>La </a:t>
          </a:r>
          <a:r>
            <a:rPr lang="fr-FR" sz="1400" b="1" kern="1200" dirty="0">
              <a:solidFill>
                <a:prstClr val="white"/>
              </a:solidFill>
              <a:latin typeface="Calibri" panose="020F0502020204030204"/>
              <a:ea typeface="+mn-ea"/>
              <a:cs typeface="+mn-cs"/>
            </a:rPr>
            <a:t>portée du travail peut s'étendre </a:t>
          </a:r>
          <a:r>
            <a:rPr lang="fr-FR" sz="1400" b="0" kern="1200" dirty="0">
              <a:solidFill>
                <a:prstClr val="white"/>
              </a:solidFill>
              <a:latin typeface="Calibri" panose="020F0502020204030204"/>
              <a:ea typeface="+mn-ea"/>
              <a:cs typeface="+mn-cs"/>
            </a:rPr>
            <a:t>: </a:t>
          </a:r>
          <a:r>
            <a:rPr lang="fr-FR" sz="1400" kern="1200" dirty="0">
              <a:solidFill>
                <a:prstClr val="white"/>
              </a:solidFill>
              <a:latin typeface="Calibri" panose="020F0502020204030204"/>
              <a:ea typeface="+mn-ea"/>
              <a:cs typeface="+mn-cs"/>
            </a:rPr>
            <a:t>la « dérive de la portée » peut transformer un projet de re-plateforme en un projet de refactorisation à part entière. La gestion de la portée et la prévention des modifications inutiles sont essentielles pour atténuer ce problème.</a:t>
          </a:r>
        </a:p>
      </dgm:t>
    </dgm:pt>
    <dgm:pt modelId="{C2258851-1300-4CE2-A440-903664E19D0A}" type="parTrans" cxnId="{9059B11D-7778-47B3-B462-63DD86376737}">
      <dgm:prSet/>
      <dgm:spPr/>
      <dgm:t>
        <a:bodyPr/>
        <a:lstStyle/>
        <a:p>
          <a:endParaRPr lang="fr-FR"/>
        </a:p>
      </dgm:t>
    </dgm:pt>
    <dgm:pt modelId="{43A85F28-0B26-4BE6-AF0C-1CEDD2986498}" type="sibTrans" cxnId="{9059B11D-7778-47B3-B462-63DD86376737}">
      <dgm:prSet/>
      <dgm:spPr/>
      <dgm:t>
        <a:bodyPr/>
        <a:lstStyle/>
        <a:p>
          <a:endParaRPr lang="fr-FR"/>
        </a:p>
      </dgm:t>
    </dgm:pt>
    <dgm:pt modelId="{D2706410-CA75-4052-A34A-08266B45FCD0}">
      <dgm:prSet custT="1"/>
      <dgm:spPr/>
      <dgm:t>
        <a:bodyPr/>
        <a:lstStyle/>
        <a:p>
          <a:r>
            <a:rPr lang="fr-FR" sz="1400" b="1" kern="1200" dirty="0">
              <a:solidFill>
                <a:prstClr val="white"/>
              </a:solidFill>
              <a:latin typeface="Calibri" panose="020F0502020204030204"/>
              <a:ea typeface="+mn-ea"/>
              <a:cs typeface="+mn-cs"/>
            </a:rPr>
            <a:t>Changements agressifs : </a:t>
          </a:r>
          <a:r>
            <a:rPr lang="fr-FR" sz="1400" kern="1200" dirty="0">
              <a:solidFill>
                <a:prstClr val="white"/>
              </a:solidFill>
              <a:latin typeface="Calibri" panose="020F0502020204030204"/>
              <a:ea typeface="+mn-ea"/>
              <a:cs typeface="+mn-cs"/>
            </a:rPr>
            <a:t>pour minimiser le travail, vous devez vous en tenir à des composants Cloud communs et bien connus. Les composants spécialisés nécessitent souvent des modifications radicales de l'application et peuvent ne pas être utiles à moins qu'ils n'offrent une valeur commerciale élevée ou que leur utilisation ne soit inévitable.</a:t>
          </a:r>
        </a:p>
      </dgm:t>
    </dgm:pt>
    <dgm:pt modelId="{B9248FCC-2751-4161-8848-FB6762928560}" type="parTrans" cxnId="{CDA3DB75-9AB1-459B-9E45-2A04A70C0E66}">
      <dgm:prSet/>
      <dgm:spPr/>
      <dgm:t>
        <a:bodyPr/>
        <a:lstStyle/>
        <a:p>
          <a:endParaRPr lang="fr-FR"/>
        </a:p>
      </dgm:t>
    </dgm:pt>
    <dgm:pt modelId="{4771C190-3499-4511-A48A-03CE2835DCDE}" type="sibTrans" cxnId="{CDA3DB75-9AB1-459B-9E45-2A04A70C0E66}">
      <dgm:prSet/>
      <dgm:spPr/>
      <dgm:t>
        <a:bodyPr/>
        <a:lstStyle/>
        <a:p>
          <a:endParaRPr lang="fr-FR"/>
        </a:p>
      </dgm:t>
    </dgm:pt>
    <dgm:pt modelId="{C1A1F1CD-08D7-4128-853D-222E01CDB8E6}">
      <dgm:prSet custT="1"/>
      <dgm:spPr/>
      <dgm:t>
        <a:bodyPr/>
        <a:lstStyle/>
        <a:p>
          <a:r>
            <a:rPr lang="fr-FR" sz="1400" b="1" kern="1200" dirty="0">
              <a:solidFill>
                <a:prstClr val="white"/>
              </a:solidFill>
              <a:latin typeface="Calibri" panose="020F0502020204030204"/>
              <a:ea typeface="+mn-ea"/>
              <a:cs typeface="+mn-cs"/>
            </a:rPr>
            <a:t>L'automatisation est nécessaire :</a:t>
          </a:r>
          <a:r>
            <a:rPr lang="fr-FR" sz="1500" b="1" kern="1200" dirty="0"/>
            <a:t> </a:t>
          </a:r>
          <a:r>
            <a:rPr lang="fr-FR" sz="1400" kern="1200" dirty="0">
              <a:solidFill>
                <a:prstClr val="white"/>
              </a:solidFill>
              <a:latin typeface="Calibri" panose="020F0502020204030204"/>
              <a:ea typeface="+mn-ea"/>
              <a:cs typeface="+mn-cs"/>
            </a:rPr>
            <a:t>la re-plateforme est extrêmement limitée si la charge de travail résultante dans le Cloud est gérée manuellement. Cela signifie que vous devez investir dans une automatisation de base qui offre un certain niveau de flexibilité lors de l'exploitation du système dans le Cloud.</a:t>
          </a:r>
        </a:p>
      </dgm:t>
    </dgm:pt>
    <dgm:pt modelId="{0DBE2292-23C0-4AF9-90E8-2207B6FD489B}" type="parTrans" cxnId="{E63235AF-157C-4CAE-A0CA-C38C81AE6B84}">
      <dgm:prSet/>
      <dgm:spPr/>
      <dgm:t>
        <a:bodyPr/>
        <a:lstStyle/>
        <a:p>
          <a:endParaRPr lang="fr-FR"/>
        </a:p>
      </dgm:t>
    </dgm:pt>
    <dgm:pt modelId="{F42A3941-33DA-4871-B71A-0DFB1CF4BCB8}" type="sibTrans" cxnId="{E63235AF-157C-4CAE-A0CA-C38C81AE6B84}">
      <dgm:prSet/>
      <dgm:spPr/>
      <dgm:t>
        <a:bodyPr/>
        <a:lstStyle/>
        <a:p>
          <a:endParaRPr lang="fr-FR"/>
        </a:p>
      </dgm:t>
    </dgm:pt>
    <dgm:pt modelId="{61ABCA78-59C6-48B5-A4B8-BC62D7D5E400}" type="pres">
      <dgm:prSet presAssocID="{73E0D7B1-37AA-425A-9B6A-35A113045976}" presName="linearFlow" presStyleCnt="0">
        <dgm:presLayoutVars>
          <dgm:dir/>
          <dgm:resizeHandles val="exact"/>
        </dgm:presLayoutVars>
      </dgm:prSet>
      <dgm:spPr/>
    </dgm:pt>
    <dgm:pt modelId="{39DE3DD1-2F9D-43EA-8016-899B911B3037}" type="pres">
      <dgm:prSet presAssocID="{4DEF273D-0060-40C0-B85A-C60AD6F52C04}" presName="composite" presStyleCnt="0"/>
      <dgm:spPr/>
    </dgm:pt>
    <dgm:pt modelId="{8EF23685-E170-4E8E-A9C6-6CC042DA14DE}" type="pres">
      <dgm:prSet presAssocID="{4DEF273D-0060-40C0-B85A-C60AD6F52C04}"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contour"/>
        </a:ext>
      </dgm:extLst>
    </dgm:pt>
    <dgm:pt modelId="{B7F9D2F6-C650-41B6-A147-F2D18EA75761}" type="pres">
      <dgm:prSet presAssocID="{4DEF273D-0060-40C0-B85A-C60AD6F52C04}" presName="txShp" presStyleLbl="node1" presStyleIdx="0" presStyleCnt="3">
        <dgm:presLayoutVars>
          <dgm:bulletEnabled val="1"/>
        </dgm:presLayoutVars>
      </dgm:prSet>
      <dgm:spPr/>
    </dgm:pt>
    <dgm:pt modelId="{758A6859-9A45-4D42-9590-2E4715427C5F}" type="pres">
      <dgm:prSet presAssocID="{43A85F28-0B26-4BE6-AF0C-1CEDD2986498}" presName="spacing" presStyleCnt="0"/>
      <dgm:spPr/>
    </dgm:pt>
    <dgm:pt modelId="{AAB8670A-384A-4D7B-8179-4B459FF18A28}" type="pres">
      <dgm:prSet presAssocID="{D2706410-CA75-4052-A34A-08266B45FCD0}" presName="composite" presStyleCnt="0"/>
      <dgm:spPr/>
    </dgm:pt>
    <dgm:pt modelId="{0A0E28E7-C238-428A-9F0D-EB482D3A982F}" type="pres">
      <dgm:prSet presAssocID="{D2706410-CA75-4052-A34A-08266B45FCD0}"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contour"/>
        </a:ext>
      </dgm:extLst>
    </dgm:pt>
    <dgm:pt modelId="{A6A91725-D72D-4336-9F84-3C6FCC6057BD}" type="pres">
      <dgm:prSet presAssocID="{D2706410-CA75-4052-A34A-08266B45FCD0}" presName="txShp" presStyleLbl="node1" presStyleIdx="1" presStyleCnt="3">
        <dgm:presLayoutVars>
          <dgm:bulletEnabled val="1"/>
        </dgm:presLayoutVars>
      </dgm:prSet>
      <dgm:spPr/>
    </dgm:pt>
    <dgm:pt modelId="{17FD07C1-DABA-47DF-BF50-A5134EDD3C46}" type="pres">
      <dgm:prSet presAssocID="{4771C190-3499-4511-A48A-03CE2835DCDE}" presName="spacing" presStyleCnt="0"/>
      <dgm:spPr/>
    </dgm:pt>
    <dgm:pt modelId="{F42AB4D0-C620-4531-99D5-502E104332D3}" type="pres">
      <dgm:prSet presAssocID="{C1A1F1CD-08D7-4128-853D-222E01CDB8E6}" presName="composite" presStyleCnt="0"/>
      <dgm:spPr/>
    </dgm:pt>
    <dgm:pt modelId="{662A3DB4-8438-4CE9-9A7F-FB420520958A}" type="pres">
      <dgm:prSet presAssocID="{C1A1F1CD-08D7-4128-853D-222E01CDB8E6}"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contour"/>
        </a:ext>
      </dgm:extLst>
    </dgm:pt>
    <dgm:pt modelId="{7FC6D26D-6B1B-4D24-8054-7EFC6531B566}" type="pres">
      <dgm:prSet presAssocID="{C1A1F1CD-08D7-4128-853D-222E01CDB8E6}" presName="txShp" presStyleLbl="node1" presStyleIdx="2" presStyleCnt="3">
        <dgm:presLayoutVars>
          <dgm:bulletEnabled val="1"/>
        </dgm:presLayoutVars>
      </dgm:prSet>
      <dgm:spPr/>
    </dgm:pt>
  </dgm:ptLst>
  <dgm:cxnLst>
    <dgm:cxn modelId="{6613660C-E63D-4A87-8680-C790BACFC7C7}" type="presOf" srcId="{D2706410-CA75-4052-A34A-08266B45FCD0}" destId="{A6A91725-D72D-4336-9F84-3C6FCC6057BD}" srcOrd="0" destOrd="0" presId="urn:microsoft.com/office/officeart/2005/8/layout/vList3"/>
    <dgm:cxn modelId="{9059B11D-7778-47B3-B462-63DD86376737}" srcId="{73E0D7B1-37AA-425A-9B6A-35A113045976}" destId="{4DEF273D-0060-40C0-B85A-C60AD6F52C04}" srcOrd="0" destOrd="0" parTransId="{C2258851-1300-4CE2-A440-903664E19D0A}" sibTransId="{43A85F28-0B26-4BE6-AF0C-1CEDD2986498}"/>
    <dgm:cxn modelId="{9C86486D-86FD-4368-BB16-0A86F62881A2}" type="presOf" srcId="{73E0D7B1-37AA-425A-9B6A-35A113045976}" destId="{61ABCA78-59C6-48B5-A4B8-BC62D7D5E400}" srcOrd="0" destOrd="0" presId="urn:microsoft.com/office/officeart/2005/8/layout/vList3"/>
    <dgm:cxn modelId="{F75ABD75-BF7C-4376-A53E-AF9BAE86BFED}" type="presOf" srcId="{C1A1F1CD-08D7-4128-853D-222E01CDB8E6}" destId="{7FC6D26D-6B1B-4D24-8054-7EFC6531B566}" srcOrd="0" destOrd="0" presId="urn:microsoft.com/office/officeart/2005/8/layout/vList3"/>
    <dgm:cxn modelId="{CDA3DB75-9AB1-459B-9E45-2A04A70C0E66}" srcId="{73E0D7B1-37AA-425A-9B6A-35A113045976}" destId="{D2706410-CA75-4052-A34A-08266B45FCD0}" srcOrd="1" destOrd="0" parTransId="{B9248FCC-2751-4161-8848-FB6762928560}" sibTransId="{4771C190-3499-4511-A48A-03CE2835DCDE}"/>
    <dgm:cxn modelId="{E63235AF-157C-4CAE-A0CA-C38C81AE6B84}" srcId="{73E0D7B1-37AA-425A-9B6A-35A113045976}" destId="{C1A1F1CD-08D7-4128-853D-222E01CDB8E6}" srcOrd="2" destOrd="0" parTransId="{0DBE2292-23C0-4AF9-90E8-2207B6FD489B}" sibTransId="{F42A3941-33DA-4871-B71A-0DFB1CF4BCB8}"/>
    <dgm:cxn modelId="{D1346FED-043E-491C-9BE7-2C4B14D4224C}" type="presOf" srcId="{4DEF273D-0060-40C0-B85A-C60AD6F52C04}" destId="{B7F9D2F6-C650-41B6-A147-F2D18EA75761}" srcOrd="0" destOrd="0" presId="urn:microsoft.com/office/officeart/2005/8/layout/vList3"/>
    <dgm:cxn modelId="{5E1DD7AB-A71B-428D-95F4-588EE29C74F9}" type="presParOf" srcId="{61ABCA78-59C6-48B5-A4B8-BC62D7D5E400}" destId="{39DE3DD1-2F9D-43EA-8016-899B911B3037}" srcOrd="0" destOrd="0" presId="urn:microsoft.com/office/officeart/2005/8/layout/vList3"/>
    <dgm:cxn modelId="{57A00322-AD20-4B56-9786-28DE5916541C}" type="presParOf" srcId="{39DE3DD1-2F9D-43EA-8016-899B911B3037}" destId="{8EF23685-E170-4E8E-A9C6-6CC042DA14DE}" srcOrd="0" destOrd="0" presId="urn:microsoft.com/office/officeart/2005/8/layout/vList3"/>
    <dgm:cxn modelId="{8149CC6C-CEBC-4A5A-A876-2A18D9358162}" type="presParOf" srcId="{39DE3DD1-2F9D-43EA-8016-899B911B3037}" destId="{B7F9D2F6-C650-41B6-A147-F2D18EA75761}" srcOrd="1" destOrd="0" presId="urn:microsoft.com/office/officeart/2005/8/layout/vList3"/>
    <dgm:cxn modelId="{77793F77-749B-4E96-9AA9-C418C00F9523}" type="presParOf" srcId="{61ABCA78-59C6-48B5-A4B8-BC62D7D5E400}" destId="{758A6859-9A45-4D42-9590-2E4715427C5F}" srcOrd="1" destOrd="0" presId="urn:microsoft.com/office/officeart/2005/8/layout/vList3"/>
    <dgm:cxn modelId="{CE0E6992-59A7-464B-9B70-8D388B945836}" type="presParOf" srcId="{61ABCA78-59C6-48B5-A4B8-BC62D7D5E400}" destId="{AAB8670A-384A-4D7B-8179-4B459FF18A28}" srcOrd="2" destOrd="0" presId="urn:microsoft.com/office/officeart/2005/8/layout/vList3"/>
    <dgm:cxn modelId="{9A06BC79-508A-47EC-85D0-BC064197154F}" type="presParOf" srcId="{AAB8670A-384A-4D7B-8179-4B459FF18A28}" destId="{0A0E28E7-C238-428A-9F0D-EB482D3A982F}" srcOrd="0" destOrd="0" presId="urn:microsoft.com/office/officeart/2005/8/layout/vList3"/>
    <dgm:cxn modelId="{C1A2FD01-BB1D-449F-B012-2526F600A9CA}" type="presParOf" srcId="{AAB8670A-384A-4D7B-8179-4B459FF18A28}" destId="{A6A91725-D72D-4336-9F84-3C6FCC6057BD}" srcOrd="1" destOrd="0" presId="urn:microsoft.com/office/officeart/2005/8/layout/vList3"/>
    <dgm:cxn modelId="{E38F9EC4-DB73-4D62-BF7A-4C259F1D0052}" type="presParOf" srcId="{61ABCA78-59C6-48B5-A4B8-BC62D7D5E400}" destId="{17FD07C1-DABA-47DF-BF50-A5134EDD3C46}" srcOrd="3" destOrd="0" presId="urn:microsoft.com/office/officeart/2005/8/layout/vList3"/>
    <dgm:cxn modelId="{1C84134C-4CE8-4B3D-8143-FB838C4F88B6}" type="presParOf" srcId="{61ABCA78-59C6-48B5-A4B8-BC62D7D5E400}" destId="{F42AB4D0-C620-4531-99D5-502E104332D3}" srcOrd="4" destOrd="0" presId="urn:microsoft.com/office/officeart/2005/8/layout/vList3"/>
    <dgm:cxn modelId="{DFBE730E-A328-4965-B9C1-847C91F4712B}" type="presParOf" srcId="{F42AB4D0-C620-4531-99D5-502E104332D3}" destId="{662A3DB4-8438-4CE9-9A7F-FB420520958A}" srcOrd="0" destOrd="0" presId="urn:microsoft.com/office/officeart/2005/8/layout/vList3"/>
    <dgm:cxn modelId="{790664E7-6291-4DF8-95DD-B641035EFD21}" type="presParOf" srcId="{F42AB4D0-C620-4531-99D5-502E104332D3}" destId="{7FC6D26D-6B1B-4D24-8054-7EFC6531B56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E0D7B1-37AA-425A-9B6A-35A11304597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FR"/>
        </a:p>
      </dgm:t>
    </dgm:pt>
    <dgm:pt modelId="{4DEF273D-0060-40C0-B85A-C60AD6F52C04}">
      <dgm:prSet custT="1"/>
      <dgm:spPr/>
      <dgm:t>
        <a:bodyPr/>
        <a:lstStyle/>
        <a:p>
          <a:r>
            <a:rPr lang="fr-FR" sz="1400" b="1" kern="1200" dirty="0">
              <a:solidFill>
                <a:prstClr val="white"/>
              </a:solidFill>
              <a:latin typeface="Calibri" panose="020F0502020204030204"/>
              <a:ea typeface="+mn-ea"/>
              <a:cs typeface="+mn-cs"/>
            </a:rPr>
            <a:t>Économies à long terme </a:t>
          </a:r>
          <a:r>
            <a:rPr lang="fr-FR" sz="1400" kern="1200" dirty="0">
              <a:solidFill>
                <a:prstClr val="white"/>
              </a:solidFill>
              <a:latin typeface="Calibri" panose="020F0502020204030204"/>
              <a:ea typeface="+mn-ea"/>
              <a:cs typeface="+mn-cs"/>
            </a:rPr>
            <a:t>: peuvent réduire les coûts en faisant correspondre les besoins réels en ressources avec l'infrastructure Cloud. La possibilité d'évoluer selon les besoins réduit la consommation de ressources et offre un retour sur investissement durable de vos efforts de refactorisation.</a:t>
          </a:r>
        </a:p>
      </dgm:t>
    </dgm:pt>
    <dgm:pt modelId="{C2258851-1300-4CE2-A440-903664E19D0A}" type="parTrans" cxnId="{9059B11D-7778-47B3-B462-63DD86376737}">
      <dgm:prSet/>
      <dgm:spPr/>
      <dgm:t>
        <a:bodyPr/>
        <a:lstStyle/>
        <a:p>
          <a:endParaRPr lang="fr-FR"/>
        </a:p>
      </dgm:t>
    </dgm:pt>
    <dgm:pt modelId="{43A85F28-0B26-4BE6-AF0C-1CEDD2986498}" type="sibTrans" cxnId="{9059B11D-7778-47B3-B462-63DD86376737}">
      <dgm:prSet/>
      <dgm:spPr/>
      <dgm:t>
        <a:bodyPr/>
        <a:lstStyle/>
        <a:p>
          <a:endParaRPr lang="fr-FR"/>
        </a:p>
      </dgm:t>
    </dgm:pt>
    <dgm:pt modelId="{D2706410-CA75-4052-A34A-08266B45FCD0}">
      <dgm:prSet custT="1"/>
      <dgm:spPr/>
      <dgm:t>
        <a:bodyPr/>
        <a:lstStyle/>
        <a:p>
          <a:r>
            <a:rPr lang="fr-FR" sz="1400" b="1" kern="1200" dirty="0">
              <a:solidFill>
                <a:prstClr val="white"/>
              </a:solidFill>
              <a:latin typeface="Calibri" panose="020F0502020204030204"/>
              <a:ea typeface="+mn-ea"/>
              <a:cs typeface="+mn-cs"/>
            </a:rPr>
            <a:t>S'adapter à l'évolution des besoins : </a:t>
          </a:r>
          <a:r>
            <a:rPr lang="fr-FR" sz="1400" kern="1200" dirty="0">
              <a:solidFill>
                <a:prstClr val="white"/>
              </a:solidFill>
              <a:latin typeface="Calibri" panose="020F0502020204030204"/>
              <a:ea typeface="+mn-ea"/>
              <a:cs typeface="+mn-cs"/>
            </a:rPr>
            <a:t>les architectures Cloud natives et de microservices permettent aux applications de changer rapidement pour s'adapter aux nouvelles exigences des clients, en ajoutant de nouvelles fonctionnalités ou en modifiant les fonctionnalités existantes.</a:t>
          </a:r>
        </a:p>
      </dgm:t>
    </dgm:pt>
    <dgm:pt modelId="{B9248FCC-2751-4161-8848-FB6762928560}" type="parTrans" cxnId="{CDA3DB75-9AB1-459B-9E45-2A04A70C0E66}">
      <dgm:prSet/>
      <dgm:spPr/>
      <dgm:t>
        <a:bodyPr/>
        <a:lstStyle/>
        <a:p>
          <a:endParaRPr lang="fr-FR"/>
        </a:p>
      </dgm:t>
    </dgm:pt>
    <dgm:pt modelId="{4771C190-3499-4511-A48A-03CE2835DCDE}" type="sibTrans" cxnId="{CDA3DB75-9AB1-459B-9E45-2A04A70C0E66}">
      <dgm:prSet/>
      <dgm:spPr/>
      <dgm:t>
        <a:bodyPr/>
        <a:lstStyle/>
        <a:p>
          <a:endParaRPr lang="fr-FR"/>
        </a:p>
      </dgm:t>
    </dgm:pt>
    <dgm:pt modelId="{C1A1F1CD-08D7-4128-853D-222E01CDB8E6}">
      <dgm:prSet custT="1"/>
      <dgm:spPr/>
      <dgm:t>
        <a:bodyPr/>
        <a:lstStyle/>
        <a:p>
          <a:r>
            <a:rPr lang="fr-FR" sz="1400" b="1" kern="1200" dirty="0">
              <a:solidFill>
                <a:prstClr val="white"/>
              </a:solidFill>
              <a:latin typeface="Calibri" panose="020F0502020204030204"/>
              <a:ea typeface="+mn-ea"/>
              <a:cs typeface="+mn-cs"/>
            </a:rPr>
            <a:t>Résilience accrue </a:t>
          </a:r>
          <a:r>
            <a:rPr lang="fr-FR" sz="1400" kern="1200" dirty="0">
              <a:solidFill>
                <a:prstClr val="white"/>
              </a:solidFill>
              <a:latin typeface="Calibri" panose="020F0502020204030204"/>
              <a:ea typeface="+mn-ea"/>
              <a:cs typeface="+mn-cs"/>
            </a:rPr>
            <a:t>: En découplant les composants de l'application et en connectant ensemble des solutions gérées qui offrent une haute disponibilité, l'application hérite de la durabilité de ce Cloud.</a:t>
          </a:r>
        </a:p>
      </dgm:t>
    </dgm:pt>
    <dgm:pt modelId="{0DBE2292-23C0-4AF9-90E8-2207B6FD489B}" type="parTrans" cxnId="{E63235AF-157C-4CAE-A0CA-C38C81AE6B84}">
      <dgm:prSet/>
      <dgm:spPr/>
      <dgm:t>
        <a:bodyPr/>
        <a:lstStyle/>
        <a:p>
          <a:endParaRPr lang="fr-FR"/>
        </a:p>
      </dgm:t>
    </dgm:pt>
    <dgm:pt modelId="{F42A3941-33DA-4871-B71A-0DFB1CF4BCB8}" type="sibTrans" cxnId="{E63235AF-157C-4CAE-A0CA-C38C81AE6B84}">
      <dgm:prSet/>
      <dgm:spPr/>
      <dgm:t>
        <a:bodyPr/>
        <a:lstStyle/>
        <a:p>
          <a:endParaRPr lang="fr-FR"/>
        </a:p>
      </dgm:t>
    </dgm:pt>
    <dgm:pt modelId="{61ABCA78-59C6-48B5-A4B8-BC62D7D5E400}" type="pres">
      <dgm:prSet presAssocID="{73E0D7B1-37AA-425A-9B6A-35A113045976}" presName="linearFlow" presStyleCnt="0">
        <dgm:presLayoutVars>
          <dgm:dir/>
          <dgm:resizeHandles val="exact"/>
        </dgm:presLayoutVars>
      </dgm:prSet>
      <dgm:spPr/>
    </dgm:pt>
    <dgm:pt modelId="{39DE3DD1-2F9D-43EA-8016-899B911B3037}" type="pres">
      <dgm:prSet presAssocID="{4DEF273D-0060-40C0-B85A-C60AD6F52C04}" presName="composite" presStyleCnt="0"/>
      <dgm:spPr/>
    </dgm:pt>
    <dgm:pt modelId="{8EF23685-E170-4E8E-A9C6-6CC042DA14DE}" type="pres">
      <dgm:prSet presAssocID="{4DEF273D-0060-40C0-B85A-C60AD6F52C04}"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contour"/>
        </a:ext>
      </dgm:extLst>
    </dgm:pt>
    <dgm:pt modelId="{B7F9D2F6-C650-41B6-A147-F2D18EA75761}" type="pres">
      <dgm:prSet presAssocID="{4DEF273D-0060-40C0-B85A-C60AD6F52C04}" presName="txShp" presStyleLbl="node1" presStyleIdx="0" presStyleCnt="3">
        <dgm:presLayoutVars>
          <dgm:bulletEnabled val="1"/>
        </dgm:presLayoutVars>
      </dgm:prSet>
      <dgm:spPr/>
    </dgm:pt>
    <dgm:pt modelId="{758A6859-9A45-4D42-9590-2E4715427C5F}" type="pres">
      <dgm:prSet presAssocID="{43A85F28-0B26-4BE6-AF0C-1CEDD2986498}" presName="spacing" presStyleCnt="0"/>
      <dgm:spPr/>
    </dgm:pt>
    <dgm:pt modelId="{AAB8670A-384A-4D7B-8179-4B459FF18A28}" type="pres">
      <dgm:prSet presAssocID="{D2706410-CA75-4052-A34A-08266B45FCD0}" presName="composite" presStyleCnt="0"/>
      <dgm:spPr/>
    </dgm:pt>
    <dgm:pt modelId="{0A0E28E7-C238-428A-9F0D-EB482D3A982F}" type="pres">
      <dgm:prSet presAssocID="{D2706410-CA75-4052-A34A-08266B45FCD0}"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contour"/>
        </a:ext>
      </dgm:extLst>
    </dgm:pt>
    <dgm:pt modelId="{A6A91725-D72D-4336-9F84-3C6FCC6057BD}" type="pres">
      <dgm:prSet presAssocID="{D2706410-CA75-4052-A34A-08266B45FCD0}" presName="txShp" presStyleLbl="node1" presStyleIdx="1" presStyleCnt="3">
        <dgm:presLayoutVars>
          <dgm:bulletEnabled val="1"/>
        </dgm:presLayoutVars>
      </dgm:prSet>
      <dgm:spPr/>
    </dgm:pt>
    <dgm:pt modelId="{17FD07C1-DABA-47DF-BF50-A5134EDD3C46}" type="pres">
      <dgm:prSet presAssocID="{4771C190-3499-4511-A48A-03CE2835DCDE}" presName="spacing" presStyleCnt="0"/>
      <dgm:spPr/>
    </dgm:pt>
    <dgm:pt modelId="{F42AB4D0-C620-4531-99D5-502E104332D3}" type="pres">
      <dgm:prSet presAssocID="{C1A1F1CD-08D7-4128-853D-222E01CDB8E6}" presName="composite" presStyleCnt="0"/>
      <dgm:spPr/>
    </dgm:pt>
    <dgm:pt modelId="{662A3DB4-8438-4CE9-9A7F-FB420520958A}" type="pres">
      <dgm:prSet presAssocID="{C1A1F1CD-08D7-4128-853D-222E01CDB8E6}"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contour"/>
        </a:ext>
      </dgm:extLst>
    </dgm:pt>
    <dgm:pt modelId="{7FC6D26D-6B1B-4D24-8054-7EFC6531B566}" type="pres">
      <dgm:prSet presAssocID="{C1A1F1CD-08D7-4128-853D-222E01CDB8E6}" presName="txShp" presStyleLbl="node1" presStyleIdx="2" presStyleCnt="3">
        <dgm:presLayoutVars>
          <dgm:bulletEnabled val="1"/>
        </dgm:presLayoutVars>
      </dgm:prSet>
      <dgm:spPr/>
    </dgm:pt>
  </dgm:ptLst>
  <dgm:cxnLst>
    <dgm:cxn modelId="{6613660C-E63D-4A87-8680-C790BACFC7C7}" type="presOf" srcId="{D2706410-CA75-4052-A34A-08266B45FCD0}" destId="{A6A91725-D72D-4336-9F84-3C6FCC6057BD}" srcOrd="0" destOrd="0" presId="urn:microsoft.com/office/officeart/2005/8/layout/vList3"/>
    <dgm:cxn modelId="{9059B11D-7778-47B3-B462-63DD86376737}" srcId="{73E0D7B1-37AA-425A-9B6A-35A113045976}" destId="{4DEF273D-0060-40C0-B85A-C60AD6F52C04}" srcOrd="0" destOrd="0" parTransId="{C2258851-1300-4CE2-A440-903664E19D0A}" sibTransId="{43A85F28-0B26-4BE6-AF0C-1CEDD2986498}"/>
    <dgm:cxn modelId="{9C86486D-86FD-4368-BB16-0A86F62881A2}" type="presOf" srcId="{73E0D7B1-37AA-425A-9B6A-35A113045976}" destId="{61ABCA78-59C6-48B5-A4B8-BC62D7D5E400}" srcOrd="0" destOrd="0" presId="urn:microsoft.com/office/officeart/2005/8/layout/vList3"/>
    <dgm:cxn modelId="{F75ABD75-BF7C-4376-A53E-AF9BAE86BFED}" type="presOf" srcId="{C1A1F1CD-08D7-4128-853D-222E01CDB8E6}" destId="{7FC6D26D-6B1B-4D24-8054-7EFC6531B566}" srcOrd="0" destOrd="0" presId="urn:microsoft.com/office/officeart/2005/8/layout/vList3"/>
    <dgm:cxn modelId="{CDA3DB75-9AB1-459B-9E45-2A04A70C0E66}" srcId="{73E0D7B1-37AA-425A-9B6A-35A113045976}" destId="{D2706410-CA75-4052-A34A-08266B45FCD0}" srcOrd="1" destOrd="0" parTransId="{B9248FCC-2751-4161-8848-FB6762928560}" sibTransId="{4771C190-3499-4511-A48A-03CE2835DCDE}"/>
    <dgm:cxn modelId="{E63235AF-157C-4CAE-A0CA-C38C81AE6B84}" srcId="{73E0D7B1-37AA-425A-9B6A-35A113045976}" destId="{C1A1F1CD-08D7-4128-853D-222E01CDB8E6}" srcOrd="2" destOrd="0" parTransId="{0DBE2292-23C0-4AF9-90E8-2207B6FD489B}" sibTransId="{F42A3941-33DA-4871-B71A-0DFB1CF4BCB8}"/>
    <dgm:cxn modelId="{D1346FED-043E-491C-9BE7-2C4B14D4224C}" type="presOf" srcId="{4DEF273D-0060-40C0-B85A-C60AD6F52C04}" destId="{B7F9D2F6-C650-41B6-A147-F2D18EA75761}" srcOrd="0" destOrd="0" presId="urn:microsoft.com/office/officeart/2005/8/layout/vList3"/>
    <dgm:cxn modelId="{5E1DD7AB-A71B-428D-95F4-588EE29C74F9}" type="presParOf" srcId="{61ABCA78-59C6-48B5-A4B8-BC62D7D5E400}" destId="{39DE3DD1-2F9D-43EA-8016-899B911B3037}" srcOrd="0" destOrd="0" presId="urn:microsoft.com/office/officeart/2005/8/layout/vList3"/>
    <dgm:cxn modelId="{57A00322-AD20-4B56-9786-28DE5916541C}" type="presParOf" srcId="{39DE3DD1-2F9D-43EA-8016-899B911B3037}" destId="{8EF23685-E170-4E8E-A9C6-6CC042DA14DE}" srcOrd="0" destOrd="0" presId="urn:microsoft.com/office/officeart/2005/8/layout/vList3"/>
    <dgm:cxn modelId="{8149CC6C-CEBC-4A5A-A876-2A18D9358162}" type="presParOf" srcId="{39DE3DD1-2F9D-43EA-8016-899B911B3037}" destId="{B7F9D2F6-C650-41B6-A147-F2D18EA75761}" srcOrd="1" destOrd="0" presId="urn:microsoft.com/office/officeart/2005/8/layout/vList3"/>
    <dgm:cxn modelId="{77793F77-749B-4E96-9AA9-C418C00F9523}" type="presParOf" srcId="{61ABCA78-59C6-48B5-A4B8-BC62D7D5E400}" destId="{758A6859-9A45-4D42-9590-2E4715427C5F}" srcOrd="1" destOrd="0" presId="urn:microsoft.com/office/officeart/2005/8/layout/vList3"/>
    <dgm:cxn modelId="{CE0E6992-59A7-464B-9B70-8D388B945836}" type="presParOf" srcId="{61ABCA78-59C6-48B5-A4B8-BC62D7D5E400}" destId="{AAB8670A-384A-4D7B-8179-4B459FF18A28}" srcOrd="2" destOrd="0" presId="urn:microsoft.com/office/officeart/2005/8/layout/vList3"/>
    <dgm:cxn modelId="{9A06BC79-508A-47EC-85D0-BC064197154F}" type="presParOf" srcId="{AAB8670A-384A-4D7B-8179-4B459FF18A28}" destId="{0A0E28E7-C238-428A-9F0D-EB482D3A982F}" srcOrd="0" destOrd="0" presId="urn:microsoft.com/office/officeart/2005/8/layout/vList3"/>
    <dgm:cxn modelId="{C1A2FD01-BB1D-449F-B012-2526F600A9CA}" type="presParOf" srcId="{AAB8670A-384A-4D7B-8179-4B459FF18A28}" destId="{A6A91725-D72D-4336-9F84-3C6FCC6057BD}" srcOrd="1" destOrd="0" presId="urn:microsoft.com/office/officeart/2005/8/layout/vList3"/>
    <dgm:cxn modelId="{E38F9EC4-DB73-4D62-BF7A-4C259F1D0052}" type="presParOf" srcId="{61ABCA78-59C6-48B5-A4B8-BC62D7D5E400}" destId="{17FD07C1-DABA-47DF-BF50-A5134EDD3C46}" srcOrd="3" destOrd="0" presId="urn:microsoft.com/office/officeart/2005/8/layout/vList3"/>
    <dgm:cxn modelId="{1C84134C-4CE8-4B3D-8143-FB838C4F88B6}" type="presParOf" srcId="{61ABCA78-59C6-48B5-A4B8-BC62D7D5E400}" destId="{F42AB4D0-C620-4531-99D5-502E104332D3}" srcOrd="4" destOrd="0" presId="urn:microsoft.com/office/officeart/2005/8/layout/vList3"/>
    <dgm:cxn modelId="{DFBE730E-A328-4965-B9C1-847C91F4712B}" type="presParOf" srcId="{F42AB4D0-C620-4531-99D5-502E104332D3}" destId="{662A3DB4-8438-4CE9-9A7F-FB420520958A}" srcOrd="0" destOrd="0" presId="urn:microsoft.com/office/officeart/2005/8/layout/vList3"/>
    <dgm:cxn modelId="{790664E7-6291-4DF8-95DD-B641035EFD21}" type="presParOf" srcId="{F42AB4D0-C620-4531-99D5-502E104332D3}" destId="{7FC6D26D-6B1B-4D24-8054-7EFC6531B56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E0D7B1-37AA-425A-9B6A-35A11304597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FR"/>
        </a:p>
      </dgm:t>
    </dgm:pt>
    <dgm:pt modelId="{4DEF273D-0060-40C0-B85A-C60AD6F52C04}">
      <dgm:prSet custT="1"/>
      <dgm:spPr/>
      <dgm:t>
        <a:bodyPr/>
        <a:lstStyle/>
        <a:p>
          <a:r>
            <a:rPr lang="fr-FR" sz="1400" b="1" kern="1200" dirty="0">
              <a:solidFill>
                <a:prstClr val="white"/>
              </a:solidFill>
              <a:latin typeface="Calibri" panose="020F0502020204030204"/>
              <a:ea typeface="+mn-ea"/>
              <a:cs typeface="+mn-cs"/>
            </a:rPr>
            <a:t>Verrouillage du fournisseur :</a:t>
          </a:r>
          <a:r>
            <a:rPr lang="fr-FR" sz="1400" kern="1200" dirty="0">
              <a:solidFill>
                <a:prstClr val="white"/>
              </a:solidFill>
              <a:latin typeface="Calibri" panose="020F0502020204030204"/>
              <a:ea typeface="+mn-ea"/>
              <a:cs typeface="+mn-cs"/>
            </a:rPr>
            <a:t> plus votre application est native du Cloud, plus elle est susceptible de consommer de fonctionnalités Cloud. Cela rend les applications étroitement couplées au Cloud public que vous utilisez.</a:t>
          </a:r>
        </a:p>
      </dgm:t>
    </dgm:pt>
    <dgm:pt modelId="{C2258851-1300-4CE2-A440-903664E19D0A}" type="parTrans" cxnId="{9059B11D-7778-47B3-B462-63DD86376737}">
      <dgm:prSet/>
      <dgm:spPr/>
      <dgm:t>
        <a:bodyPr/>
        <a:lstStyle/>
        <a:p>
          <a:endParaRPr lang="fr-FR"/>
        </a:p>
      </dgm:t>
    </dgm:pt>
    <dgm:pt modelId="{43A85F28-0B26-4BE6-AF0C-1CEDD2986498}" type="sibTrans" cxnId="{9059B11D-7778-47B3-B462-63DD86376737}">
      <dgm:prSet/>
      <dgm:spPr/>
      <dgm:t>
        <a:bodyPr/>
        <a:lstStyle/>
        <a:p>
          <a:endParaRPr lang="fr-FR"/>
        </a:p>
      </dgm:t>
    </dgm:pt>
    <dgm:pt modelId="{D2706410-CA75-4052-A34A-08266B45FCD0}">
      <dgm:prSet custT="1"/>
      <dgm:spPr/>
      <dgm:t>
        <a:bodyPr/>
        <a:lstStyle/>
        <a:p>
          <a:r>
            <a:rPr lang="fr-FR" sz="1400" b="1" kern="1200" dirty="0">
              <a:solidFill>
                <a:prstClr val="white"/>
              </a:solidFill>
              <a:latin typeface="Calibri" panose="020F0502020204030204"/>
              <a:ea typeface="+mn-ea"/>
              <a:cs typeface="+mn-cs"/>
            </a:rPr>
            <a:t>Temps</a:t>
          </a:r>
          <a:r>
            <a:rPr lang="fr-FR" sz="1400" kern="1200" dirty="0">
              <a:solidFill>
                <a:prstClr val="white"/>
              </a:solidFill>
              <a:latin typeface="Calibri" panose="020F0502020204030204"/>
              <a:ea typeface="+mn-ea"/>
              <a:cs typeface="+mn-cs"/>
            </a:rPr>
            <a:t> : la réarchitecture est gourmande en ressources et beaucoup plus complexe qu'une migration lift-and-shift, ce qui signifie que les projets prennent beaucoup plus de temps pour commencer à montrer de la valeur commerciale.</a:t>
          </a:r>
        </a:p>
      </dgm:t>
    </dgm:pt>
    <dgm:pt modelId="{B9248FCC-2751-4161-8848-FB6762928560}" type="parTrans" cxnId="{CDA3DB75-9AB1-459B-9E45-2A04A70C0E66}">
      <dgm:prSet/>
      <dgm:spPr/>
      <dgm:t>
        <a:bodyPr/>
        <a:lstStyle/>
        <a:p>
          <a:endParaRPr lang="fr-FR"/>
        </a:p>
      </dgm:t>
    </dgm:pt>
    <dgm:pt modelId="{4771C190-3499-4511-A48A-03CE2835DCDE}" type="sibTrans" cxnId="{CDA3DB75-9AB1-459B-9E45-2A04A70C0E66}">
      <dgm:prSet/>
      <dgm:spPr/>
      <dgm:t>
        <a:bodyPr/>
        <a:lstStyle/>
        <a:p>
          <a:endParaRPr lang="fr-FR"/>
        </a:p>
      </dgm:t>
    </dgm:pt>
    <dgm:pt modelId="{C1A1F1CD-08D7-4128-853D-222E01CDB8E6}">
      <dgm:prSet custT="1"/>
      <dgm:spPr/>
      <dgm:t>
        <a:bodyPr/>
        <a:lstStyle/>
        <a:p>
          <a:r>
            <a:rPr lang="fr-FR" sz="1400" b="1" kern="1200" dirty="0">
              <a:solidFill>
                <a:prstClr val="white"/>
              </a:solidFill>
              <a:latin typeface="Calibri" panose="020F0502020204030204"/>
              <a:ea typeface="+mn-ea"/>
              <a:cs typeface="+mn-cs"/>
            </a:rPr>
            <a:t>Compétences</a:t>
          </a:r>
          <a:r>
            <a:rPr lang="fr-FR" sz="1400" kern="1200" dirty="0">
              <a:solidFill>
                <a:prstClr val="white"/>
              </a:solidFill>
              <a:latin typeface="Calibri" panose="020F0502020204030204"/>
              <a:ea typeface="+mn-ea"/>
              <a:cs typeface="+mn-cs"/>
            </a:rPr>
            <a:t> : la réarchitecture n'est pas pour les débutants. Cela nécessite des compétences avancées en matière de codage, d'automatisation et de DevOps.</a:t>
          </a:r>
        </a:p>
      </dgm:t>
    </dgm:pt>
    <dgm:pt modelId="{0DBE2292-23C0-4AF9-90E8-2207B6FD489B}" type="parTrans" cxnId="{E63235AF-157C-4CAE-A0CA-C38C81AE6B84}">
      <dgm:prSet/>
      <dgm:spPr/>
      <dgm:t>
        <a:bodyPr/>
        <a:lstStyle/>
        <a:p>
          <a:endParaRPr lang="fr-FR"/>
        </a:p>
      </dgm:t>
    </dgm:pt>
    <dgm:pt modelId="{F42A3941-33DA-4871-B71A-0DFB1CF4BCB8}" type="sibTrans" cxnId="{E63235AF-157C-4CAE-A0CA-C38C81AE6B84}">
      <dgm:prSet/>
      <dgm:spPr/>
      <dgm:t>
        <a:bodyPr/>
        <a:lstStyle/>
        <a:p>
          <a:endParaRPr lang="fr-FR"/>
        </a:p>
      </dgm:t>
    </dgm:pt>
    <dgm:pt modelId="{096558F5-2442-4EF3-8272-893BB14B17D0}">
      <dgm:prSet custT="1"/>
      <dgm:spPr/>
      <dgm:t>
        <a:bodyPr/>
        <a:lstStyle/>
        <a:p>
          <a:r>
            <a:rPr lang="fr-FR" sz="1400" b="1" kern="1200" dirty="0">
              <a:solidFill>
                <a:prstClr val="white"/>
              </a:solidFill>
              <a:latin typeface="Calibri" panose="020F0502020204030204"/>
              <a:ea typeface="+mn-ea"/>
              <a:cs typeface="+mn-cs"/>
            </a:rPr>
            <a:t>Se tromper</a:t>
          </a:r>
          <a:r>
            <a:rPr lang="fr-FR" sz="1400" kern="1200" dirty="0">
              <a:solidFill>
                <a:prstClr val="white"/>
              </a:solidFill>
              <a:latin typeface="Calibri" panose="020F0502020204030204"/>
              <a:ea typeface="+mn-ea"/>
              <a:cs typeface="+mn-cs"/>
            </a:rPr>
            <a:t> : la réarchitecture signifie modifier de nombreux aspects de l'application, il existe donc un risque élevé d'erreurs au niveau du code, de la configuration et de l'infrastructure. Chaque erreur peut entraîner des retards, des augmentations de coûts et d'éventuelles pannes.</a:t>
          </a:r>
        </a:p>
      </dgm:t>
    </dgm:pt>
    <dgm:pt modelId="{6F9730AD-7145-44DD-AC33-42D70ED73F5A}" type="parTrans" cxnId="{7911309F-81E1-4912-AC31-45A098086862}">
      <dgm:prSet/>
      <dgm:spPr/>
      <dgm:t>
        <a:bodyPr/>
        <a:lstStyle/>
        <a:p>
          <a:endParaRPr lang="fr-FR"/>
        </a:p>
      </dgm:t>
    </dgm:pt>
    <dgm:pt modelId="{704A5F66-8BB0-426B-861B-2B7860469B6C}" type="sibTrans" cxnId="{7911309F-81E1-4912-AC31-45A098086862}">
      <dgm:prSet/>
      <dgm:spPr/>
      <dgm:t>
        <a:bodyPr/>
        <a:lstStyle/>
        <a:p>
          <a:endParaRPr lang="fr-FR"/>
        </a:p>
      </dgm:t>
    </dgm:pt>
    <dgm:pt modelId="{61ABCA78-59C6-48B5-A4B8-BC62D7D5E400}" type="pres">
      <dgm:prSet presAssocID="{73E0D7B1-37AA-425A-9B6A-35A113045976}" presName="linearFlow" presStyleCnt="0">
        <dgm:presLayoutVars>
          <dgm:dir/>
          <dgm:resizeHandles val="exact"/>
        </dgm:presLayoutVars>
      </dgm:prSet>
      <dgm:spPr/>
    </dgm:pt>
    <dgm:pt modelId="{39DE3DD1-2F9D-43EA-8016-899B911B3037}" type="pres">
      <dgm:prSet presAssocID="{4DEF273D-0060-40C0-B85A-C60AD6F52C04}" presName="composite" presStyleCnt="0"/>
      <dgm:spPr/>
    </dgm:pt>
    <dgm:pt modelId="{8EF23685-E170-4E8E-A9C6-6CC042DA14DE}" type="pres">
      <dgm:prSet presAssocID="{4DEF273D-0060-40C0-B85A-C60AD6F52C04}"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contour"/>
        </a:ext>
      </dgm:extLst>
    </dgm:pt>
    <dgm:pt modelId="{B7F9D2F6-C650-41B6-A147-F2D18EA75761}" type="pres">
      <dgm:prSet presAssocID="{4DEF273D-0060-40C0-B85A-C60AD6F52C04}" presName="txShp" presStyleLbl="node1" presStyleIdx="0" presStyleCnt="4">
        <dgm:presLayoutVars>
          <dgm:bulletEnabled val="1"/>
        </dgm:presLayoutVars>
      </dgm:prSet>
      <dgm:spPr/>
    </dgm:pt>
    <dgm:pt modelId="{758A6859-9A45-4D42-9590-2E4715427C5F}" type="pres">
      <dgm:prSet presAssocID="{43A85F28-0B26-4BE6-AF0C-1CEDD2986498}" presName="spacing" presStyleCnt="0"/>
      <dgm:spPr/>
    </dgm:pt>
    <dgm:pt modelId="{AAB8670A-384A-4D7B-8179-4B459FF18A28}" type="pres">
      <dgm:prSet presAssocID="{D2706410-CA75-4052-A34A-08266B45FCD0}" presName="composite" presStyleCnt="0"/>
      <dgm:spPr/>
    </dgm:pt>
    <dgm:pt modelId="{0A0E28E7-C238-428A-9F0D-EB482D3A982F}" type="pres">
      <dgm:prSet presAssocID="{D2706410-CA75-4052-A34A-08266B45FCD0}"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contour"/>
        </a:ext>
      </dgm:extLst>
    </dgm:pt>
    <dgm:pt modelId="{A6A91725-D72D-4336-9F84-3C6FCC6057BD}" type="pres">
      <dgm:prSet presAssocID="{D2706410-CA75-4052-A34A-08266B45FCD0}" presName="txShp" presStyleLbl="node1" presStyleIdx="1" presStyleCnt="4">
        <dgm:presLayoutVars>
          <dgm:bulletEnabled val="1"/>
        </dgm:presLayoutVars>
      </dgm:prSet>
      <dgm:spPr/>
    </dgm:pt>
    <dgm:pt modelId="{17FD07C1-DABA-47DF-BF50-A5134EDD3C46}" type="pres">
      <dgm:prSet presAssocID="{4771C190-3499-4511-A48A-03CE2835DCDE}" presName="spacing" presStyleCnt="0"/>
      <dgm:spPr/>
    </dgm:pt>
    <dgm:pt modelId="{F42AB4D0-C620-4531-99D5-502E104332D3}" type="pres">
      <dgm:prSet presAssocID="{C1A1F1CD-08D7-4128-853D-222E01CDB8E6}" presName="composite" presStyleCnt="0"/>
      <dgm:spPr/>
    </dgm:pt>
    <dgm:pt modelId="{662A3DB4-8438-4CE9-9A7F-FB420520958A}" type="pres">
      <dgm:prSet presAssocID="{C1A1F1CD-08D7-4128-853D-222E01CDB8E6}"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contour"/>
        </a:ext>
      </dgm:extLst>
    </dgm:pt>
    <dgm:pt modelId="{7FC6D26D-6B1B-4D24-8054-7EFC6531B566}" type="pres">
      <dgm:prSet presAssocID="{C1A1F1CD-08D7-4128-853D-222E01CDB8E6}" presName="txShp" presStyleLbl="node1" presStyleIdx="2" presStyleCnt="4">
        <dgm:presLayoutVars>
          <dgm:bulletEnabled val="1"/>
        </dgm:presLayoutVars>
      </dgm:prSet>
      <dgm:spPr/>
    </dgm:pt>
    <dgm:pt modelId="{3B4C2BA1-11AB-4149-8D61-FA5AB1F0BDAD}" type="pres">
      <dgm:prSet presAssocID="{F42A3941-33DA-4871-B71A-0DFB1CF4BCB8}" presName="spacing" presStyleCnt="0"/>
      <dgm:spPr/>
    </dgm:pt>
    <dgm:pt modelId="{4126ABAA-8ED4-4D4B-8834-9BDCCF521244}" type="pres">
      <dgm:prSet presAssocID="{096558F5-2442-4EF3-8272-893BB14B17D0}" presName="composite" presStyleCnt="0"/>
      <dgm:spPr/>
    </dgm:pt>
    <dgm:pt modelId="{A7E810FC-0F87-4B32-89FE-B86A929999D6}" type="pres">
      <dgm:prSet presAssocID="{096558F5-2442-4EF3-8272-893BB14B17D0}"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contour"/>
        </a:ext>
      </dgm:extLst>
    </dgm:pt>
    <dgm:pt modelId="{4FF0CE83-9F96-49CF-9A6D-CD12EBB37FEF}" type="pres">
      <dgm:prSet presAssocID="{096558F5-2442-4EF3-8272-893BB14B17D0}" presName="txShp" presStyleLbl="node1" presStyleIdx="3" presStyleCnt="4">
        <dgm:presLayoutVars>
          <dgm:bulletEnabled val="1"/>
        </dgm:presLayoutVars>
      </dgm:prSet>
      <dgm:spPr/>
    </dgm:pt>
  </dgm:ptLst>
  <dgm:cxnLst>
    <dgm:cxn modelId="{6613660C-E63D-4A87-8680-C790BACFC7C7}" type="presOf" srcId="{D2706410-CA75-4052-A34A-08266B45FCD0}" destId="{A6A91725-D72D-4336-9F84-3C6FCC6057BD}" srcOrd="0" destOrd="0" presId="urn:microsoft.com/office/officeart/2005/8/layout/vList3"/>
    <dgm:cxn modelId="{9059B11D-7778-47B3-B462-63DD86376737}" srcId="{73E0D7B1-37AA-425A-9B6A-35A113045976}" destId="{4DEF273D-0060-40C0-B85A-C60AD6F52C04}" srcOrd="0" destOrd="0" parTransId="{C2258851-1300-4CE2-A440-903664E19D0A}" sibTransId="{43A85F28-0B26-4BE6-AF0C-1CEDD2986498}"/>
    <dgm:cxn modelId="{9C86486D-86FD-4368-BB16-0A86F62881A2}" type="presOf" srcId="{73E0D7B1-37AA-425A-9B6A-35A113045976}" destId="{61ABCA78-59C6-48B5-A4B8-BC62D7D5E400}" srcOrd="0" destOrd="0" presId="urn:microsoft.com/office/officeart/2005/8/layout/vList3"/>
    <dgm:cxn modelId="{F75ABD75-BF7C-4376-A53E-AF9BAE86BFED}" type="presOf" srcId="{C1A1F1CD-08D7-4128-853D-222E01CDB8E6}" destId="{7FC6D26D-6B1B-4D24-8054-7EFC6531B566}" srcOrd="0" destOrd="0" presId="urn:microsoft.com/office/officeart/2005/8/layout/vList3"/>
    <dgm:cxn modelId="{CDA3DB75-9AB1-459B-9E45-2A04A70C0E66}" srcId="{73E0D7B1-37AA-425A-9B6A-35A113045976}" destId="{D2706410-CA75-4052-A34A-08266B45FCD0}" srcOrd="1" destOrd="0" parTransId="{B9248FCC-2751-4161-8848-FB6762928560}" sibTransId="{4771C190-3499-4511-A48A-03CE2835DCDE}"/>
    <dgm:cxn modelId="{7911309F-81E1-4912-AC31-45A098086862}" srcId="{73E0D7B1-37AA-425A-9B6A-35A113045976}" destId="{096558F5-2442-4EF3-8272-893BB14B17D0}" srcOrd="3" destOrd="0" parTransId="{6F9730AD-7145-44DD-AC33-42D70ED73F5A}" sibTransId="{704A5F66-8BB0-426B-861B-2B7860469B6C}"/>
    <dgm:cxn modelId="{E63235AF-157C-4CAE-A0CA-C38C81AE6B84}" srcId="{73E0D7B1-37AA-425A-9B6A-35A113045976}" destId="{C1A1F1CD-08D7-4128-853D-222E01CDB8E6}" srcOrd="2" destOrd="0" parTransId="{0DBE2292-23C0-4AF9-90E8-2207B6FD489B}" sibTransId="{F42A3941-33DA-4871-B71A-0DFB1CF4BCB8}"/>
    <dgm:cxn modelId="{D1346FED-043E-491C-9BE7-2C4B14D4224C}" type="presOf" srcId="{4DEF273D-0060-40C0-B85A-C60AD6F52C04}" destId="{B7F9D2F6-C650-41B6-A147-F2D18EA75761}" srcOrd="0" destOrd="0" presId="urn:microsoft.com/office/officeart/2005/8/layout/vList3"/>
    <dgm:cxn modelId="{90118AF0-4775-49A6-93D4-26ED32939717}" type="presOf" srcId="{096558F5-2442-4EF3-8272-893BB14B17D0}" destId="{4FF0CE83-9F96-49CF-9A6D-CD12EBB37FEF}" srcOrd="0" destOrd="0" presId="urn:microsoft.com/office/officeart/2005/8/layout/vList3"/>
    <dgm:cxn modelId="{5E1DD7AB-A71B-428D-95F4-588EE29C74F9}" type="presParOf" srcId="{61ABCA78-59C6-48B5-A4B8-BC62D7D5E400}" destId="{39DE3DD1-2F9D-43EA-8016-899B911B3037}" srcOrd="0" destOrd="0" presId="urn:microsoft.com/office/officeart/2005/8/layout/vList3"/>
    <dgm:cxn modelId="{57A00322-AD20-4B56-9786-28DE5916541C}" type="presParOf" srcId="{39DE3DD1-2F9D-43EA-8016-899B911B3037}" destId="{8EF23685-E170-4E8E-A9C6-6CC042DA14DE}" srcOrd="0" destOrd="0" presId="urn:microsoft.com/office/officeart/2005/8/layout/vList3"/>
    <dgm:cxn modelId="{8149CC6C-CEBC-4A5A-A876-2A18D9358162}" type="presParOf" srcId="{39DE3DD1-2F9D-43EA-8016-899B911B3037}" destId="{B7F9D2F6-C650-41B6-A147-F2D18EA75761}" srcOrd="1" destOrd="0" presId="urn:microsoft.com/office/officeart/2005/8/layout/vList3"/>
    <dgm:cxn modelId="{77793F77-749B-4E96-9AA9-C418C00F9523}" type="presParOf" srcId="{61ABCA78-59C6-48B5-A4B8-BC62D7D5E400}" destId="{758A6859-9A45-4D42-9590-2E4715427C5F}" srcOrd="1" destOrd="0" presId="urn:microsoft.com/office/officeart/2005/8/layout/vList3"/>
    <dgm:cxn modelId="{CE0E6992-59A7-464B-9B70-8D388B945836}" type="presParOf" srcId="{61ABCA78-59C6-48B5-A4B8-BC62D7D5E400}" destId="{AAB8670A-384A-4D7B-8179-4B459FF18A28}" srcOrd="2" destOrd="0" presId="urn:microsoft.com/office/officeart/2005/8/layout/vList3"/>
    <dgm:cxn modelId="{9A06BC79-508A-47EC-85D0-BC064197154F}" type="presParOf" srcId="{AAB8670A-384A-4D7B-8179-4B459FF18A28}" destId="{0A0E28E7-C238-428A-9F0D-EB482D3A982F}" srcOrd="0" destOrd="0" presId="urn:microsoft.com/office/officeart/2005/8/layout/vList3"/>
    <dgm:cxn modelId="{C1A2FD01-BB1D-449F-B012-2526F600A9CA}" type="presParOf" srcId="{AAB8670A-384A-4D7B-8179-4B459FF18A28}" destId="{A6A91725-D72D-4336-9F84-3C6FCC6057BD}" srcOrd="1" destOrd="0" presId="urn:microsoft.com/office/officeart/2005/8/layout/vList3"/>
    <dgm:cxn modelId="{E38F9EC4-DB73-4D62-BF7A-4C259F1D0052}" type="presParOf" srcId="{61ABCA78-59C6-48B5-A4B8-BC62D7D5E400}" destId="{17FD07C1-DABA-47DF-BF50-A5134EDD3C46}" srcOrd="3" destOrd="0" presId="urn:microsoft.com/office/officeart/2005/8/layout/vList3"/>
    <dgm:cxn modelId="{1C84134C-4CE8-4B3D-8143-FB838C4F88B6}" type="presParOf" srcId="{61ABCA78-59C6-48B5-A4B8-BC62D7D5E400}" destId="{F42AB4D0-C620-4531-99D5-502E104332D3}" srcOrd="4" destOrd="0" presId="urn:microsoft.com/office/officeart/2005/8/layout/vList3"/>
    <dgm:cxn modelId="{DFBE730E-A328-4965-B9C1-847C91F4712B}" type="presParOf" srcId="{F42AB4D0-C620-4531-99D5-502E104332D3}" destId="{662A3DB4-8438-4CE9-9A7F-FB420520958A}" srcOrd="0" destOrd="0" presId="urn:microsoft.com/office/officeart/2005/8/layout/vList3"/>
    <dgm:cxn modelId="{790664E7-6291-4DF8-95DD-B641035EFD21}" type="presParOf" srcId="{F42AB4D0-C620-4531-99D5-502E104332D3}" destId="{7FC6D26D-6B1B-4D24-8054-7EFC6531B566}" srcOrd="1" destOrd="0" presId="urn:microsoft.com/office/officeart/2005/8/layout/vList3"/>
    <dgm:cxn modelId="{D066E06A-E191-41AC-94CA-0AA70DEDCF59}" type="presParOf" srcId="{61ABCA78-59C6-48B5-A4B8-BC62D7D5E400}" destId="{3B4C2BA1-11AB-4149-8D61-FA5AB1F0BDAD}" srcOrd="5" destOrd="0" presId="urn:microsoft.com/office/officeart/2005/8/layout/vList3"/>
    <dgm:cxn modelId="{7C6AC81F-5DDB-46E8-90EC-FCADCE236AB1}" type="presParOf" srcId="{61ABCA78-59C6-48B5-A4B8-BC62D7D5E400}" destId="{4126ABAA-8ED4-4D4B-8834-9BDCCF521244}" srcOrd="6" destOrd="0" presId="urn:microsoft.com/office/officeart/2005/8/layout/vList3"/>
    <dgm:cxn modelId="{8E7D5855-EF16-4E6A-9808-13FF5B9C3FA1}" type="presParOf" srcId="{4126ABAA-8ED4-4D4B-8834-9BDCCF521244}" destId="{A7E810FC-0F87-4B32-89FE-B86A929999D6}" srcOrd="0" destOrd="0" presId="urn:microsoft.com/office/officeart/2005/8/layout/vList3"/>
    <dgm:cxn modelId="{579E2D8E-4AB4-4149-897A-FCF31DD991DD}" type="presParOf" srcId="{4126ABAA-8ED4-4D4B-8834-9BDCCF521244}" destId="{4FF0CE83-9F96-49CF-9A6D-CD12EBB37FE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DEA05-933E-4B75-8A50-29466888AE72}">
      <dsp:nvSpPr>
        <dsp:cNvPr id="0" name=""/>
        <dsp:cNvSpPr/>
      </dsp:nvSpPr>
      <dsp:spPr>
        <a:xfrm>
          <a:off x="1060" y="57148"/>
          <a:ext cx="2482296" cy="2261619"/>
        </a:xfrm>
        <a:prstGeom prst="roundRect">
          <a:avLst>
            <a:gd name="adj" fmla="val 10000"/>
          </a:avLst>
        </a:prstGeom>
        <a:solidFill>
          <a:srgbClr val="FF78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ts val="1400"/>
            </a:lnSpc>
            <a:spcBef>
              <a:spcPct val="0"/>
            </a:spcBef>
            <a:spcAft>
              <a:spcPts val="0"/>
            </a:spcAft>
            <a:buNone/>
          </a:pPr>
          <a:r>
            <a:rPr lang="fr-FR" sz="1600" kern="1200" dirty="0"/>
            <a:t>Quelle est la fréquence de planification de sauvegarde minimale?</a:t>
          </a:r>
          <a:endParaRPr lang="fr-FR" sz="1200" kern="1200" dirty="0">
            <a:solidFill>
              <a:prstClr val="white"/>
            </a:solidFill>
            <a:latin typeface="Calibri" panose="020F0502020204030204"/>
            <a:ea typeface="+mn-ea"/>
            <a:cs typeface="+mn-cs"/>
          </a:endParaRPr>
        </a:p>
      </dsp:txBody>
      <dsp:txXfrm>
        <a:off x="67301" y="123389"/>
        <a:ext cx="2349814" cy="2129137"/>
      </dsp:txXfrm>
    </dsp:sp>
    <dsp:sp modelId="{A147EF93-01ED-41FE-859B-3DAF19F4CCB5}">
      <dsp:nvSpPr>
        <dsp:cNvPr id="0" name=""/>
        <dsp:cNvSpPr/>
      </dsp:nvSpPr>
      <dsp:spPr>
        <a:xfrm>
          <a:off x="3103930" y="57148"/>
          <a:ext cx="2482296" cy="2253391"/>
        </a:xfrm>
        <a:prstGeom prst="roundRect">
          <a:avLst>
            <a:gd name="adj" fmla="val 10000"/>
          </a:avLst>
        </a:prstGeom>
        <a:solidFill>
          <a:srgbClr val="B3BB0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ts val="1400"/>
            </a:lnSpc>
            <a:spcBef>
              <a:spcPct val="0"/>
            </a:spcBef>
            <a:spcAft>
              <a:spcPts val="0"/>
            </a:spcAft>
            <a:buNone/>
          </a:pPr>
          <a:r>
            <a:rPr lang="fr-FR" sz="1600" kern="1200" dirty="0"/>
            <a:t>Combien de données peuvent être perdues après qu'une catastrophe a causé un préjudice important à l'organisation?</a:t>
          </a:r>
          <a:endParaRPr lang="fr-FR" sz="1200" kern="1200" dirty="0">
            <a:solidFill>
              <a:prstClr val="white"/>
            </a:solidFill>
            <a:latin typeface="Calibri" panose="020F0502020204030204"/>
            <a:ea typeface="+mn-ea"/>
            <a:cs typeface="+mn-cs"/>
          </a:endParaRPr>
        </a:p>
      </dsp:txBody>
      <dsp:txXfrm>
        <a:off x="3169930" y="123148"/>
        <a:ext cx="2350296" cy="2121391"/>
      </dsp:txXfrm>
    </dsp:sp>
    <dsp:sp modelId="{FBADC9D4-679B-4C8A-A898-E42B1D624ED2}">
      <dsp:nvSpPr>
        <dsp:cNvPr id="0" name=""/>
        <dsp:cNvSpPr/>
      </dsp:nvSpPr>
      <dsp:spPr>
        <a:xfrm>
          <a:off x="6206801" y="57148"/>
          <a:ext cx="2482296" cy="2226569"/>
        </a:xfrm>
        <a:prstGeom prst="roundRect">
          <a:avLst>
            <a:gd name="adj" fmla="val 10000"/>
          </a:avLst>
        </a:prstGeom>
        <a:solidFill>
          <a:srgbClr val="40C3D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ts val="1400"/>
            </a:lnSpc>
            <a:spcBef>
              <a:spcPct val="0"/>
            </a:spcBef>
            <a:spcAft>
              <a:spcPts val="0"/>
            </a:spcAft>
            <a:buNone/>
          </a:pPr>
          <a:r>
            <a:rPr lang="fr-FR" sz="1600" kern="1200" dirty="0"/>
            <a:t>Jusqu'où l'équipe informatique doit remonter pour utiliser des techniques de récupération sans retarder la perte de données par rapport au RTO attendu?</a:t>
          </a:r>
          <a:endParaRPr lang="fr-FR" sz="1200" kern="1200" dirty="0">
            <a:solidFill>
              <a:prstClr val="white"/>
            </a:solidFill>
            <a:latin typeface="Calibri" panose="020F0502020204030204"/>
            <a:ea typeface="+mn-ea"/>
            <a:cs typeface="+mn-cs"/>
          </a:endParaRPr>
        </a:p>
      </dsp:txBody>
      <dsp:txXfrm>
        <a:off x="6272015" y="122362"/>
        <a:ext cx="2351868" cy="2096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DEA05-933E-4B75-8A50-29466888AE72}">
      <dsp:nvSpPr>
        <dsp:cNvPr id="0" name=""/>
        <dsp:cNvSpPr/>
      </dsp:nvSpPr>
      <dsp:spPr>
        <a:xfrm>
          <a:off x="688751" y="605"/>
          <a:ext cx="2105764" cy="1918561"/>
        </a:xfrm>
        <a:prstGeom prst="roundRect">
          <a:avLst>
            <a:gd name="adj" fmla="val 10000"/>
          </a:avLst>
        </a:prstGeom>
        <a:solidFill>
          <a:srgbClr val="FF78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ts val="1400"/>
            </a:lnSpc>
            <a:spcBef>
              <a:spcPct val="0"/>
            </a:spcBef>
            <a:spcAft>
              <a:spcPts val="0"/>
            </a:spcAft>
            <a:buNone/>
          </a:pPr>
          <a:r>
            <a:rPr lang="fr-FR" sz="1600" kern="1200" dirty="0"/>
            <a:t>Améliorer l'efficacité du Plan de Continuité d'Activité (PCA)</a:t>
          </a:r>
          <a:endParaRPr lang="fr-FR" sz="1200" kern="1200" dirty="0">
            <a:solidFill>
              <a:prstClr val="white"/>
            </a:solidFill>
            <a:latin typeface="Calibri" panose="020F0502020204030204"/>
            <a:ea typeface="+mn-ea"/>
            <a:cs typeface="+mn-cs"/>
          </a:endParaRPr>
        </a:p>
      </dsp:txBody>
      <dsp:txXfrm>
        <a:off x="744944" y="56798"/>
        <a:ext cx="1993378" cy="1806175"/>
      </dsp:txXfrm>
    </dsp:sp>
    <dsp:sp modelId="{A147EF93-01ED-41FE-859B-3DAF19F4CCB5}">
      <dsp:nvSpPr>
        <dsp:cNvPr id="0" name=""/>
        <dsp:cNvSpPr/>
      </dsp:nvSpPr>
      <dsp:spPr>
        <a:xfrm>
          <a:off x="3320956" y="605"/>
          <a:ext cx="2105764" cy="1911581"/>
        </a:xfrm>
        <a:prstGeom prst="roundRect">
          <a:avLst>
            <a:gd name="adj" fmla="val 10000"/>
          </a:avLst>
        </a:prstGeom>
        <a:solidFill>
          <a:srgbClr val="B3BB0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ts val="1400"/>
            </a:lnSpc>
            <a:spcBef>
              <a:spcPct val="0"/>
            </a:spcBef>
            <a:spcAft>
              <a:spcPts val="0"/>
            </a:spcAft>
            <a:buNone/>
          </a:pPr>
          <a:r>
            <a:rPr lang="fr-FR" sz="1600" kern="1200" dirty="0"/>
            <a:t>Protéger les applications essentielles sans lesquelles l'entreprise ne peut fonctionner</a:t>
          </a:r>
          <a:endParaRPr lang="fr-FR" sz="1200" kern="1200" dirty="0">
            <a:solidFill>
              <a:prstClr val="white"/>
            </a:solidFill>
            <a:latin typeface="Calibri" panose="020F0502020204030204"/>
            <a:ea typeface="+mn-ea"/>
            <a:cs typeface="+mn-cs"/>
          </a:endParaRPr>
        </a:p>
      </dsp:txBody>
      <dsp:txXfrm>
        <a:off x="3376944" y="56593"/>
        <a:ext cx="1993788" cy="1799605"/>
      </dsp:txXfrm>
    </dsp:sp>
    <dsp:sp modelId="{FBADC9D4-679B-4C8A-A898-E42B1D624ED2}">
      <dsp:nvSpPr>
        <dsp:cNvPr id="0" name=""/>
        <dsp:cNvSpPr/>
      </dsp:nvSpPr>
      <dsp:spPr>
        <a:xfrm>
          <a:off x="5953161" y="605"/>
          <a:ext cx="2105764" cy="1888828"/>
        </a:xfrm>
        <a:prstGeom prst="roundRect">
          <a:avLst>
            <a:gd name="adj" fmla="val 10000"/>
          </a:avLst>
        </a:prstGeom>
        <a:solidFill>
          <a:srgbClr val="40C3D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ts val="1400"/>
            </a:lnSpc>
            <a:spcBef>
              <a:spcPct val="0"/>
            </a:spcBef>
            <a:spcAft>
              <a:spcPts val="0"/>
            </a:spcAft>
            <a:buNone/>
          </a:pPr>
          <a:r>
            <a:rPr lang="fr-FR" sz="1600" kern="1200" dirty="0"/>
            <a:t>Aider à déterminer votre accord de niveau de service (SLA) pendant l'interruption</a:t>
          </a:r>
          <a:endParaRPr lang="fr-FR" sz="1200" kern="1200" dirty="0">
            <a:solidFill>
              <a:prstClr val="white"/>
            </a:solidFill>
            <a:latin typeface="Calibri" panose="020F0502020204030204"/>
            <a:ea typeface="+mn-ea"/>
            <a:cs typeface="+mn-cs"/>
          </a:endParaRPr>
        </a:p>
      </dsp:txBody>
      <dsp:txXfrm>
        <a:off x="6008483" y="55927"/>
        <a:ext cx="1995120" cy="1778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DEA05-933E-4B75-8A50-29466888AE72}">
      <dsp:nvSpPr>
        <dsp:cNvPr id="0" name=""/>
        <dsp:cNvSpPr/>
      </dsp:nvSpPr>
      <dsp:spPr>
        <a:xfrm>
          <a:off x="1060" y="57148"/>
          <a:ext cx="2482296" cy="2261619"/>
        </a:xfrm>
        <a:prstGeom prst="roundRect">
          <a:avLst>
            <a:gd name="adj" fmla="val 10000"/>
          </a:avLst>
        </a:prstGeom>
        <a:solidFill>
          <a:srgbClr val="FF78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ts val="1400"/>
            </a:lnSpc>
            <a:spcBef>
              <a:spcPct val="0"/>
            </a:spcBef>
            <a:spcAft>
              <a:spcPts val="0"/>
            </a:spcAft>
            <a:buNone/>
          </a:pPr>
          <a:r>
            <a:rPr lang="fr-FR" sz="1600" kern="1200" dirty="0"/>
            <a:t>La durée en temps réel à définir pour récupérer un site à partir du moment où l'incident interrompt le flux normal des opérations jusqu'à sa restauration</a:t>
          </a:r>
          <a:endParaRPr lang="fr-FR" sz="1200" kern="1200" dirty="0">
            <a:solidFill>
              <a:prstClr val="white"/>
            </a:solidFill>
            <a:latin typeface="Calibri" panose="020F0502020204030204"/>
            <a:ea typeface="+mn-ea"/>
            <a:cs typeface="+mn-cs"/>
          </a:endParaRPr>
        </a:p>
      </dsp:txBody>
      <dsp:txXfrm>
        <a:off x="67301" y="123389"/>
        <a:ext cx="2349814" cy="2129137"/>
      </dsp:txXfrm>
    </dsp:sp>
    <dsp:sp modelId="{A147EF93-01ED-41FE-859B-3DAF19F4CCB5}">
      <dsp:nvSpPr>
        <dsp:cNvPr id="0" name=""/>
        <dsp:cNvSpPr/>
      </dsp:nvSpPr>
      <dsp:spPr>
        <a:xfrm>
          <a:off x="3103930" y="57148"/>
          <a:ext cx="2482296" cy="2253391"/>
        </a:xfrm>
        <a:prstGeom prst="roundRect">
          <a:avLst>
            <a:gd name="adj" fmla="val 10000"/>
          </a:avLst>
        </a:prstGeom>
        <a:solidFill>
          <a:srgbClr val="B3BB0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ts val="1400"/>
            </a:lnSpc>
            <a:spcBef>
              <a:spcPct val="0"/>
            </a:spcBef>
            <a:spcAft>
              <a:spcPts val="0"/>
            </a:spcAft>
            <a:buNone/>
          </a:pPr>
          <a:r>
            <a:rPr lang="fr-FR" sz="1600" kern="1200" dirty="0"/>
            <a:t>Quelles préparations informatiques doivent être conçues pour la mise en œuvre du plan de reprise après sinistre</a:t>
          </a:r>
          <a:endParaRPr lang="fr-FR" sz="1200" kern="1200" dirty="0">
            <a:solidFill>
              <a:prstClr val="white"/>
            </a:solidFill>
            <a:latin typeface="Calibri" panose="020F0502020204030204"/>
            <a:ea typeface="+mn-ea"/>
            <a:cs typeface="+mn-cs"/>
          </a:endParaRPr>
        </a:p>
      </dsp:txBody>
      <dsp:txXfrm>
        <a:off x="3169930" y="123148"/>
        <a:ext cx="2350296" cy="2121391"/>
      </dsp:txXfrm>
    </dsp:sp>
    <dsp:sp modelId="{FBADC9D4-679B-4C8A-A898-E42B1D624ED2}">
      <dsp:nvSpPr>
        <dsp:cNvPr id="0" name=""/>
        <dsp:cNvSpPr/>
      </dsp:nvSpPr>
      <dsp:spPr>
        <a:xfrm>
          <a:off x="6206801" y="57148"/>
          <a:ext cx="2482296" cy="2226569"/>
        </a:xfrm>
        <a:prstGeom prst="roundRect">
          <a:avLst>
            <a:gd name="adj" fmla="val 10000"/>
          </a:avLst>
        </a:prstGeom>
        <a:solidFill>
          <a:srgbClr val="40C3D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ts val="1400"/>
            </a:lnSpc>
            <a:spcBef>
              <a:spcPct val="0"/>
            </a:spcBef>
            <a:spcAft>
              <a:spcPts val="0"/>
            </a:spcAft>
            <a:buNone/>
          </a:pPr>
          <a:r>
            <a:rPr lang="fr-FR" sz="1600" kern="1200" dirty="0"/>
            <a:t>Le niveau acceptable de risque de perte de données, lorsque le système ou les applications clés sont hors ligne.</a:t>
          </a:r>
          <a:endParaRPr lang="fr-FR" sz="1200" kern="1200" dirty="0">
            <a:solidFill>
              <a:prstClr val="white"/>
            </a:solidFill>
            <a:latin typeface="Calibri" panose="020F0502020204030204"/>
            <a:ea typeface="+mn-ea"/>
            <a:cs typeface="+mn-cs"/>
          </a:endParaRPr>
        </a:p>
      </dsp:txBody>
      <dsp:txXfrm>
        <a:off x="6272015" y="122362"/>
        <a:ext cx="2351868" cy="20961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D7B0D-D6EE-4117-94C1-4EA4C45770DC}">
      <dsp:nvSpPr>
        <dsp:cNvPr id="0" name=""/>
        <dsp:cNvSpPr/>
      </dsp:nvSpPr>
      <dsp:spPr>
        <a:xfrm rot="10800000">
          <a:off x="1456967" y="1512"/>
          <a:ext cx="5353701" cy="433913"/>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344" tIns="30480" rIns="56896" bIns="30480" numCol="1" spcCol="1270" anchor="ctr" anchorCtr="0">
          <a:noAutofit/>
        </a:bodyPr>
        <a:lstStyle/>
        <a:p>
          <a:pPr marL="0" lvl="0" indent="0" algn="ctr" defTabSz="355600">
            <a:lnSpc>
              <a:spcPct val="90000"/>
            </a:lnSpc>
            <a:spcBef>
              <a:spcPct val="0"/>
            </a:spcBef>
            <a:spcAft>
              <a:spcPct val="35000"/>
            </a:spcAft>
            <a:buNone/>
          </a:pPr>
          <a:r>
            <a:rPr lang="fr-FR" sz="800" kern="1200"/>
            <a:t>La disparité des technologies utilisées par chaque fournisseur Cloud qui se traduit par une grande diversité d’APIs et de modèles d’intégration de données, peu standardisée</a:t>
          </a:r>
          <a:endParaRPr lang="fr-FR" sz="800" kern="1200" dirty="0"/>
        </a:p>
      </dsp:txBody>
      <dsp:txXfrm rot="10800000">
        <a:off x="1565445" y="1512"/>
        <a:ext cx="5245223" cy="433913"/>
      </dsp:txXfrm>
    </dsp:sp>
    <dsp:sp modelId="{F3D6F706-5A27-4721-9755-41E259B42A7B}">
      <dsp:nvSpPr>
        <dsp:cNvPr id="0" name=""/>
        <dsp:cNvSpPr/>
      </dsp:nvSpPr>
      <dsp:spPr>
        <a:xfrm>
          <a:off x="1240010" y="1512"/>
          <a:ext cx="433913" cy="43391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468B48-40AD-4679-83C9-7BC1C0F94102}">
      <dsp:nvSpPr>
        <dsp:cNvPr id="0" name=""/>
        <dsp:cNvSpPr/>
      </dsp:nvSpPr>
      <dsp:spPr>
        <a:xfrm rot="10800000">
          <a:off x="1456967" y="564951"/>
          <a:ext cx="5353701" cy="433913"/>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344" tIns="30480" rIns="56896" bIns="30480" numCol="1" spcCol="1270" anchor="ctr" anchorCtr="0">
          <a:noAutofit/>
        </a:bodyPr>
        <a:lstStyle/>
        <a:p>
          <a:pPr marL="0" lvl="0" indent="0" algn="ctr" defTabSz="355600">
            <a:lnSpc>
              <a:spcPct val="90000"/>
            </a:lnSpc>
            <a:spcBef>
              <a:spcPct val="0"/>
            </a:spcBef>
            <a:spcAft>
              <a:spcPct val="35000"/>
            </a:spcAft>
            <a:buNone/>
          </a:pPr>
          <a:r>
            <a:rPr lang="fr-FR" sz="800" kern="1200"/>
            <a:t>La complexité des configurations entre applications SaaS qui rend la portabilité des données et des configurations entre applications SaaS encore peu assurée;</a:t>
          </a:r>
          <a:endParaRPr lang="fr-FR" sz="800" kern="1200" dirty="0"/>
        </a:p>
      </dsp:txBody>
      <dsp:txXfrm rot="10800000">
        <a:off x="1565445" y="564951"/>
        <a:ext cx="5245223" cy="433913"/>
      </dsp:txXfrm>
    </dsp:sp>
    <dsp:sp modelId="{3E752213-E1F8-4C50-B44B-C57A224D2359}">
      <dsp:nvSpPr>
        <dsp:cNvPr id="0" name=""/>
        <dsp:cNvSpPr/>
      </dsp:nvSpPr>
      <dsp:spPr>
        <a:xfrm>
          <a:off x="1240010" y="564951"/>
          <a:ext cx="433913" cy="43391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D7B45F-3229-4AC7-8AF6-16064DA80DCD}">
      <dsp:nvSpPr>
        <dsp:cNvPr id="0" name=""/>
        <dsp:cNvSpPr/>
      </dsp:nvSpPr>
      <dsp:spPr>
        <a:xfrm rot="10800000">
          <a:off x="1456967" y="1128391"/>
          <a:ext cx="5353701" cy="433913"/>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344" tIns="30480" rIns="56896" bIns="30480" numCol="1" spcCol="1270" anchor="ctr" anchorCtr="0">
          <a:noAutofit/>
        </a:bodyPr>
        <a:lstStyle/>
        <a:p>
          <a:pPr marL="0" lvl="0" indent="0" algn="ctr" defTabSz="355600">
            <a:lnSpc>
              <a:spcPct val="90000"/>
            </a:lnSpc>
            <a:spcBef>
              <a:spcPct val="0"/>
            </a:spcBef>
            <a:spcAft>
              <a:spcPct val="35000"/>
            </a:spcAft>
            <a:buNone/>
          </a:pPr>
          <a:r>
            <a:rPr lang="fr-FR" sz="800" kern="1200"/>
            <a:t>L’impact négatif de la portabilité des applications modulaires à base de microservices complexe à mettre en œuvre sur les performances;</a:t>
          </a:r>
          <a:endParaRPr lang="fr-FR" sz="800" kern="1200" dirty="0"/>
        </a:p>
      </dsp:txBody>
      <dsp:txXfrm rot="10800000">
        <a:off x="1565445" y="1128391"/>
        <a:ext cx="5245223" cy="433913"/>
      </dsp:txXfrm>
    </dsp:sp>
    <dsp:sp modelId="{5B60854E-4EA0-4A0C-AD98-9861E59B72E7}">
      <dsp:nvSpPr>
        <dsp:cNvPr id="0" name=""/>
        <dsp:cNvSpPr/>
      </dsp:nvSpPr>
      <dsp:spPr>
        <a:xfrm>
          <a:off x="1240010" y="1128391"/>
          <a:ext cx="433913" cy="43391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8CCA09-D90A-43C6-8E86-242F74EF8156}">
      <dsp:nvSpPr>
        <dsp:cNvPr id="0" name=""/>
        <dsp:cNvSpPr/>
      </dsp:nvSpPr>
      <dsp:spPr>
        <a:xfrm rot="10800000">
          <a:off x="1456967" y="1691830"/>
          <a:ext cx="5353701" cy="433913"/>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344" tIns="30480" rIns="56896" bIns="30480" numCol="1" spcCol="1270" anchor="ctr" anchorCtr="0">
          <a:noAutofit/>
        </a:bodyPr>
        <a:lstStyle/>
        <a:p>
          <a:pPr marL="0" lvl="0" indent="0" algn="ctr" defTabSz="355600">
            <a:lnSpc>
              <a:spcPct val="90000"/>
            </a:lnSpc>
            <a:spcBef>
              <a:spcPct val="0"/>
            </a:spcBef>
            <a:spcAft>
              <a:spcPct val="35000"/>
            </a:spcAft>
            <a:buNone/>
          </a:pPr>
          <a:r>
            <a:rPr lang="fr-FR" sz="800" kern="1200" dirty="0"/>
            <a:t>Des technologies spécifiques à chaque fournisseur de Cloud qui préfèreraient conserver une exclusivité et privilégient les solutions propriétaires, qui nécessitent des investissements lourds en formation pour les clients;</a:t>
          </a:r>
        </a:p>
      </dsp:txBody>
      <dsp:txXfrm rot="10800000">
        <a:off x="1565445" y="1691830"/>
        <a:ext cx="5245223" cy="433913"/>
      </dsp:txXfrm>
    </dsp:sp>
    <dsp:sp modelId="{A17B146F-DA35-4496-9551-242EBDCCABD3}">
      <dsp:nvSpPr>
        <dsp:cNvPr id="0" name=""/>
        <dsp:cNvSpPr/>
      </dsp:nvSpPr>
      <dsp:spPr>
        <a:xfrm>
          <a:off x="1240010" y="1691830"/>
          <a:ext cx="433913" cy="433913"/>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108B2B-0E4E-486F-8A62-DE11E30BA4BB}">
      <dsp:nvSpPr>
        <dsp:cNvPr id="0" name=""/>
        <dsp:cNvSpPr/>
      </dsp:nvSpPr>
      <dsp:spPr>
        <a:xfrm rot="10800000">
          <a:off x="1456967" y="2255269"/>
          <a:ext cx="5353701" cy="433913"/>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344" tIns="30480" rIns="56896" bIns="30480" numCol="1" spcCol="1270" anchor="ctr" anchorCtr="0">
          <a:noAutofit/>
        </a:bodyPr>
        <a:lstStyle/>
        <a:p>
          <a:pPr marL="0" lvl="0" indent="0" algn="ctr" defTabSz="355600">
            <a:lnSpc>
              <a:spcPct val="90000"/>
            </a:lnSpc>
            <a:spcBef>
              <a:spcPct val="0"/>
            </a:spcBef>
            <a:spcAft>
              <a:spcPct val="35000"/>
            </a:spcAft>
            <a:buNone/>
          </a:pPr>
          <a:r>
            <a:rPr lang="fr-FR" sz="800" kern="1200"/>
            <a:t>Des notions de partage des responsabilités qui peuvent vite déboucher sur une situation confuse en termes de sécurité;</a:t>
          </a:r>
          <a:endParaRPr lang="fr-FR" sz="800" kern="1200" dirty="0"/>
        </a:p>
      </dsp:txBody>
      <dsp:txXfrm rot="10800000">
        <a:off x="1565445" y="2255269"/>
        <a:ext cx="5245223" cy="433913"/>
      </dsp:txXfrm>
    </dsp:sp>
    <dsp:sp modelId="{9EF5103F-E5B8-43A2-A9E8-07FF6B04D674}">
      <dsp:nvSpPr>
        <dsp:cNvPr id="0" name=""/>
        <dsp:cNvSpPr/>
      </dsp:nvSpPr>
      <dsp:spPr>
        <a:xfrm>
          <a:off x="1240010" y="2255269"/>
          <a:ext cx="433913" cy="433913"/>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11B666-F5CE-4ED4-A319-75ADCE41E772}">
      <dsp:nvSpPr>
        <dsp:cNvPr id="0" name=""/>
        <dsp:cNvSpPr/>
      </dsp:nvSpPr>
      <dsp:spPr>
        <a:xfrm rot="10800000">
          <a:off x="1456967" y="2818709"/>
          <a:ext cx="5353701" cy="433913"/>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344" tIns="30480" rIns="56896" bIns="30480" numCol="1" spcCol="1270" anchor="ctr" anchorCtr="0">
          <a:noAutofit/>
        </a:bodyPr>
        <a:lstStyle/>
        <a:p>
          <a:pPr marL="0" lvl="0" indent="0" algn="ctr" defTabSz="355600">
            <a:lnSpc>
              <a:spcPct val="90000"/>
            </a:lnSpc>
            <a:spcBef>
              <a:spcPct val="0"/>
            </a:spcBef>
            <a:spcAft>
              <a:spcPct val="35000"/>
            </a:spcAft>
            <a:buNone/>
          </a:pPr>
          <a:r>
            <a:rPr lang="fr-FR" sz="800" kern="1200"/>
            <a:t>La spécialisation des développeurs sur une technologie Cloud donnée;</a:t>
          </a:r>
          <a:endParaRPr lang="fr-FR" sz="800" kern="1200" dirty="0"/>
        </a:p>
      </dsp:txBody>
      <dsp:txXfrm rot="10800000">
        <a:off x="1565445" y="2818709"/>
        <a:ext cx="5245223" cy="433913"/>
      </dsp:txXfrm>
    </dsp:sp>
    <dsp:sp modelId="{8E9966A9-BE29-415B-B6B3-F63DD3FB1DEF}">
      <dsp:nvSpPr>
        <dsp:cNvPr id="0" name=""/>
        <dsp:cNvSpPr/>
      </dsp:nvSpPr>
      <dsp:spPr>
        <a:xfrm>
          <a:off x="1240010" y="2818709"/>
          <a:ext cx="433913" cy="433913"/>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7CB280-7F1C-4377-86B6-14B6D9BB102C}">
      <dsp:nvSpPr>
        <dsp:cNvPr id="0" name=""/>
        <dsp:cNvSpPr/>
      </dsp:nvSpPr>
      <dsp:spPr>
        <a:xfrm rot="10800000">
          <a:off x="1456967" y="3382148"/>
          <a:ext cx="5353701" cy="433913"/>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344" tIns="30480" rIns="56896" bIns="30480" numCol="1" spcCol="1270" anchor="ctr" anchorCtr="0">
          <a:noAutofit/>
        </a:bodyPr>
        <a:lstStyle/>
        <a:p>
          <a:pPr marL="0" lvl="0" indent="0" algn="ctr" defTabSz="355600">
            <a:lnSpc>
              <a:spcPct val="90000"/>
            </a:lnSpc>
            <a:spcBef>
              <a:spcPct val="0"/>
            </a:spcBef>
            <a:spcAft>
              <a:spcPct val="35000"/>
            </a:spcAft>
            <a:buNone/>
          </a:pPr>
          <a:r>
            <a:rPr lang="fr-FR" sz="800" kern="1200"/>
            <a:t>Le risque en matière de cybersécurité entrainé par la confusion autour du partage des responsabilités au niveau de l’écosystème Multi-Cloud.</a:t>
          </a:r>
          <a:endParaRPr lang="fr-FR" sz="800" kern="1200" dirty="0"/>
        </a:p>
      </dsp:txBody>
      <dsp:txXfrm rot="10800000">
        <a:off x="1565445" y="3382148"/>
        <a:ext cx="5245223" cy="433913"/>
      </dsp:txXfrm>
    </dsp:sp>
    <dsp:sp modelId="{38B8AF01-46D7-4783-B047-850A32488CC0}">
      <dsp:nvSpPr>
        <dsp:cNvPr id="0" name=""/>
        <dsp:cNvSpPr/>
      </dsp:nvSpPr>
      <dsp:spPr>
        <a:xfrm>
          <a:off x="1240010" y="3382148"/>
          <a:ext cx="433913" cy="433913"/>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9D2F6-C650-41B6-A147-F2D18EA75761}">
      <dsp:nvSpPr>
        <dsp:cNvPr id="0" name=""/>
        <dsp:cNvSpPr/>
      </dsp:nvSpPr>
      <dsp:spPr>
        <a:xfrm rot="10800000">
          <a:off x="2024419" y="383"/>
          <a:ext cx="7146473" cy="8974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760" tIns="53340" rIns="99568"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Rentable</a:t>
          </a:r>
          <a:r>
            <a:rPr lang="fr-FR" sz="1400" kern="1200" dirty="0"/>
            <a:t> : cette approche est rentable et ne nécessite pas de projet de développement majeur.</a:t>
          </a:r>
        </a:p>
      </dsp:txBody>
      <dsp:txXfrm rot="10800000">
        <a:off x="2248787" y="383"/>
        <a:ext cx="6922105" cy="897472"/>
      </dsp:txXfrm>
    </dsp:sp>
    <dsp:sp modelId="{8EF23685-E170-4E8E-A9C6-6CC042DA14DE}">
      <dsp:nvSpPr>
        <dsp:cNvPr id="0" name=""/>
        <dsp:cNvSpPr/>
      </dsp:nvSpPr>
      <dsp:spPr>
        <a:xfrm>
          <a:off x="1575683" y="383"/>
          <a:ext cx="897472" cy="89747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A91725-D72D-4336-9F84-3C6FCC6057BD}">
      <dsp:nvSpPr>
        <dsp:cNvPr id="0" name=""/>
        <dsp:cNvSpPr/>
      </dsp:nvSpPr>
      <dsp:spPr>
        <a:xfrm rot="10800000">
          <a:off x="2024419" y="1122223"/>
          <a:ext cx="7146473" cy="8974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760" tIns="53340" rIns="99568"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Commencez petit et évoluez selon vos besoins </a:t>
          </a:r>
          <a:r>
            <a:rPr lang="fr-FR" sz="1400" kern="1200" dirty="0"/>
            <a:t>: la reformulation vous permet de déplacer certaines charges de travail vers le Cloud, d'expérimenter l'environnement Cloud, de tirer des leçons, puis de passer à d'autres charges de travail, sans s'engager dans un effort de migration important. </a:t>
          </a:r>
        </a:p>
      </dsp:txBody>
      <dsp:txXfrm rot="10800000">
        <a:off x="2248787" y="1122223"/>
        <a:ext cx="6922105" cy="897472"/>
      </dsp:txXfrm>
    </dsp:sp>
    <dsp:sp modelId="{0A0E28E7-C238-428A-9F0D-EB482D3A982F}">
      <dsp:nvSpPr>
        <dsp:cNvPr id="0" name=""/>
        <dsp:cNvSpPr/>
      </dsp:nvSpPr>
      <dsp:spPr>
        <a:xfrm>
          <a:off x="1575683" y="1122223"/>
          <a:ext cx="897472" cy="89747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C6D26D-6B1B-4D24-8054-7EFC6531B566}">
      <dsp:nvSpPr>
        <dsp:cNvPr id="0" name=""/>
        <dsp:cNvSpPr/>
      </dsp:nvSpPr>
      <dsp:spPr>
        <a:xfrm rot="10800000">
          <a:off x="2024419" y="2244064"/>
          <a:ext cx="7146473" cy="8974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760" tIns="53340" rIns="99568"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Fonctionnalité Cloud native : </a:t>
          </a:r>
          <a:r>
            <a:rPr lang="fr-FR" sz="1400" kern="1200" dirty="0"/>
            <a:t>la redéploiement permet aux applications de tirer parti des fonctionnalités Cloud telles que la mise à l'échelle automatique, les services de stockage et de traitement de données gérés, l'infrastructure en tant que code (IaaC), etc.</a:t>
          </a:r>
        </a:p>
      </dsp:txBody>
      <dsp:txXfrm rot="10800000">
        <a:off x="2248787" y="2244064"/>
        <a:ext cx="6922105" cy="897472"/>
      </dsp:txXfrm>
    </dsp:sp>
    <dsp:sp modelId="{662A3DB4-8438-4CE9-9A7F-FB420520958A}">
      <dsp:nvSpPr>
        <dsp:cNvPr id="0" name=""/>
        <dsp:cNvSpPr/>
      </dsp:nvSpPr>
      <dsp:spPr>
        <a:xfrm>
          <a:off x="1575683" y="2244064"/>
          <a:ext cx="897472" cy="89747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9D2F6-C650-41B6-A147-F2D18EA75761}">
      <dsp:nvSpPr>
        <dsp:cNvPr id="0" name=""/>
        <dsp:cNvSpPr/>
      </dsp:nvSpPr>
      <dsp:spPr>
        <a:xfrm rot="10800000">
          <a:off x="2052211" y="431"/>
          <a:ext cx="7146473" cy="10086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782" tIns="53340" rIns="99568"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La </a:t>
          </a:r>
          <a:r>
            <a:rPr lang="fr-FR" sz="1400" b="1" kern="1200" dirty="0">
              <a:solidFill>
                <a:prstClr val="white"/>
              </a:solidFill>
              <a:latin typeface="Calibri" panose="020F0502020204030204"/>
              <a:ea typeface="+mn-ea"/>
              <a:cs typeface="+mn-cs"/>
            </a:rPr>
            <a:t>portée du travail peut s'étendre </a:t>
          </a:r>
          <a:r>
            <a:rPr lang="fr-FR" sz="1400" b="0" kern="1200" dirty="0">
              <a:solidFill>
                <a:prstClr val="white"/>
              </a:solidFill>
              <a:latin typeface="Calibri" panose="020F0502020204030204"/>
              <a:ea typeface="+mn-ea"/>
              <a:cs typeface="+mn-cs"/>
            </a:rPr>
            <a:t>: </a:t>
          </a:r>
          <a:r>
            <a:rPr lang="fr-FR" sz="1400" kern="1200" dirty="0">
              <a:solidFill>
                <a:prstClr val="white"/>
              </a:solidFill>
              <a:latin typeface="Calibri" panose="020F0502020204030204"/>
              <a:ea typeface="+mn-ea"/>
              <a:cs typeface="+mn-cs"/>
            </a:rPr>
            <a:t>la « dérive de la portée » peut transformer un projet de re-plateforme en un projet de refactorisation à part entière. La gestion de la portée et la prévention des modifications inutiles sont essentielles pour atténuer ce problème.</a:t>
          </a:r>
        </a:p>
      </dsp:txBody>
      <dsp:txXfrm rot="10800000">
        <a:off x="2304370" y="431"/>
        <a:ext cx="6894314" cy="1008638"/>
      </dsp:txXfrm>
    </dsp:sp>
    <dsp:sp modelId="{8EF23685-E170-4E8E-A9C6-6CC042DA14DE}">
      <dsp:nvSpPr>
        <dsp:cNvPr id="0" name=""/>
        <dsp:cNvSpPr/>
      </dsp:nvSpPr>
      <dsp:spPr>
        <a:xfrm>
          <a:off x="1547891" y="431"/>
          <a:ext cx="1008638" cy="100863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A91725-D72D-4336-9F84-3C6FCC6057BD}">
      <dsp:nvSpPr>
        <dsp:cNvPr id="0" name=""/>
        <dsp:cNvSpPr/>
      </dsp:nvSpPr>
      <dsp:spPr>
        <a:xfrm rot="10800000">
          <a:off x="2052211" y="1261229"/>
          <a:ext cx="7146473" cy="10086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782" tIns="53340" rIns="99568"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prstClr val="white"/>
              </a:solidFill>
              <a:latin typeface="Calibri" panose="020F0502020204030204"/>
              <a:ea typeface="+mn-ea"/>
              <a:cs typeface="+mn-cs"/>
            </a:rPr>
            <a:t>Changements agressifs : </a:t>
          </a:r>
          <a:r>
            <a:rPr lang="fr-FR" sz="1400" kern="1200" dirty="0">
              <a:solidFill>
                <a:prstClr val="white"/>
              </a:solidFill>
              <a:latin typeface="Calibri" panose="020F0502020204030204"/>
              <a:ea typeface="+mn-ea"/>
              <a:cs typeface="+mn-cs"/>
            </a:rPr>
            <a:t>pour minimiser le travail, vous devez vous en tenir à des composants Cloud communs et bien connus. Les composants spécialisés nécessitent souvent des modifications radicales de l'application et peuvent ne pas être utiles à moins qu'ils n'offrent une valeur commerciale élevée ou que leur utilisation ne soit inévitable.</a:t>
          </a:r>
        </a:p>
      </dsp:txBody>
      <dsp:txXfrm rot="10800000">
        <a:off x="2304370" y="1261229"/>
        <a:ext cx="6894314" cy="1008638"/>
      </dsp:txXfrm>
    </dsp:sp>
    <dsp:sp modelId="{0A0E28E7-C238-428A-9F0D-EB482D3A982F}">
      <dsp:nvSpPr>
        <dsp:cNvPr id="0" name=""/>
        <dsp:cNvSpPr/>
      </dsp:nvSpPr>
      <dsp:spPr>
        <a:xfrm>
          <a:off x="1547891" y="1261229"/>
          <a:ext cx="1008638" cy="100863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C6D26D-6B1B-4D24-8054-7EFC6531B566}">
      <dsp:nvSpPr>
        <dsp:cNvPr id="0" name=""/>
        <dsp:cNvSpPr/>
      </dsp:nvSpPr>
      <dsp:spPr>
        <a:xfrm rot="10800000">
          <a:off x="2052211" y="2522027"/>
          <a:ext cx="7146473" cy="10086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782" tIns="53340" rIns="99568"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prstClr val="white"/>
              </a:solidFill>
              <a:latin typeface="Calibri" panose="020F0502020204030204"/>
              <a:ea typeface="+mn-ea"/>
              <a:cs typeface="+mn-cs"/>
            </a:rPr>
            <a:t>L'automatisation est nécessaire :</a:t>
          </a:r>
          <a:r>
            <a:rPr lang="fr-FR" sz="1500" b="1" kern="1200" dirty="0"/>
            <a:t> </a:t>
          </a:r>
          <a:r>
            <a:rPr lang="fr-FR" sz="1400" kern="1200" dirty="0">
              <a:solidFill>
                <a:prstClr val="white"/>
              </a:solidFill>
              <a:latin typeface="Calibri" panose="020F0502020204030204"/>
              <a:ea typeface="+mn-ea"/>
              <a:cs typeface="+mn-cs"/>
            </a:rPr>
            <a:t>la re-plateforme est extrêmement limitée si la charge de travail résultante dans le Cloud est gérée manuellement. Cela signifie que vous devez investir dans une automatisation de base qui offre un certain niveau de flexibilité lors de l'exploitation du système dans le Cloud.</a:t>
          </a:r>
        </a:p>
      </dsp:txBody>
      <dsp:txXfrm rot="10800000">
        <a:off x="2304370" y="2522027"/>
        <a:ext cx="6894314" cy="1008638"/>
      </dsp:txXfrm>
    </dsp:sp>
    <dsp:sp modelId="{662A3DB4-8438-4CE9-9A7F-FB420520958A}">
      <dsp:nvSpPr>
        <dsp:cNvPr id="0" name=""/>
        <dsp:cNvSpPr/>
      </dsp:nvSpPr>
      <dsp:spPr>
        <a:xfrm>
          <a:off x="1547891" y="2522027"/>
          <a:ext cx="1008638" cy="100863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9D2F6-C650-41B6-A147-F2D18EA75761}">
      <dsp:nvSpPr>
        <dsp:cNvPr id="0" name=""/>
        <dsp:cNvSpPr/>
      </dsp:nvSpPr>
      <dsp:spPr>
        <a:xfrm rot="10800000">
          <a:off x="2024419" y="383"/>
          <a:ext cx="7146473" cy="8974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760" tIns="53340" rIns="99568"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prstClr val="white"/>
              </a:solidFill>
              <a:latin typeface="Calibri" panose="020F0502020204030204"/>
              <a:ea typeface="+mn-ea"/>
              <a:cs typeface="+mn-cs"/>
            </a:rPr>
            <a:t>Économies à long terme </a:t>
          </a:r>
          <a:r>
            <a:rPr lang="fr-FR" sz="1400" kern="1200" dirty="0">
              <a:solidFill>
                <a:prstClr val="white"/>
              </a:solidFill>
              <a:latin typeface="Calibri" panose="020F0502020204030204"/>
              <a:ea typeface="+mn-ea"/>
              <a:cs typeface="+mn-cs"/>
            </a:rPr>
            <a:t>: peuvent réduire les coûts en faisant correspondre les besoins réels en ressources avec l'infrastructure Cloud. La possibilité d'évoluer selon les besoins réduit la consommation de ressources et offre un retour sur investissement durable de vos efforts de refactorisation.</a:t>
          </a:r>
        </a:p>
      </dsp:txBody>
      <dsp:txXfrm rot="10800000">
        <a:off x="2248787" y="383"/>
        <a:ext cx="6922105" cy="897472"/>
      </dsp:txXfrm>
    </dsp:sp>
    <dsp:sp modelId="{8EF23685-E170-4E8E-A9C6-6CC042DA14DE}">
      <dsp:nvSpPr>
        <dsp:cNvPr id="0" name=""/>
        <dsp:cNvSpPr/>
      </dsp:nvSpPr>
      <dsp:spPr>
        <a:xfrm>
          <a:off x="1575683" y="383"/>
          <a:ext cx="897472" cy="89747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A91725-D72D-4336-9F84-3C6FCC6057BD}">
      <dsp:nvSpPr>
        <dsp:cNvPr id="0" name=""/>
        <dsp:cNvSpPr/>
      </dsp:nvSpPr>
      <dsp:spPr>
        <a:xfrm rot="10800000">
          <a:off x="2024419" y="1122223"/>
          <a:ext cx="7146473" cy="8974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760" tIns="53340" rIns="99568"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prstClr val="white"/>
              </a:solidFill>
              <a:latin typeface="Calibri" panose="020F0502020204030204"/>
              <a:ea typeface="+mn-ea"/>
              <a:cs typeface="+mn-cs"/>
            </a:rPr>
            <a:t>S'adapter à l'évolution des besoins : </a:t>
          </a:r>
          <a:r>
            <a:rPr lang="fr-FR" sz="1400" kern="1200" dirty="0">
              <a:solidFill>
                <a:prstClr val="white"/>
              </a:solidFill>
              <a:latin typeface="Calibri" panose="020F0502020204030204"/>
              <a:ea typeface="+mn-ea"/>
              <a:cs typeface="+mn-cs"/>
            </a:rPr>
            <a:t>les architectures Cloud natives et de microservices permettent aux applications de changer rapidement pour s'adapter aux nouvelles exigences des clients, en ajoutant de nouvelles fonctionnalités ou en modifiant les fonctionnalités existantes.</a:t>
          </a:r>
        </a:p>
      </dsp:txBody>
      <dsp:txXfrm rot="10800000">
        <a:off x="2248787" y="1122223"/>
        <a:ext cx="6922105" cy="897472"/>
      </dsp:txXfrm>
    </dsp:sp>
    <dsp:sp modelId="{0A0E28E7-C238-428A-9F0D-EB482D3A982F}">
      <dsp:nvSpPr>
        <dsp:cNvPr id="0" name=""/>
        <dsp:cNvSpPr/>
      </dsp:nvSpPr>
      <dsp:spPr>
        <a:xfrm>
          <a:off x="1575683" y="1122223"/>
          <a:ext cx="897472" cy="89747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C6D26D-6B1B-4D24-8054-7EFC6531B566}">
      <dsp:nvSpPr>
        <dsp:cNvPr id="0" name=""/>
        <dsp:cNvSpPr/>
      </dsp:nvSpPr>
      <dsp:spPr>
        <a:xfrm rot="10800000">
          <a:off x="2024419" y="2244064"/>
          <a:ext cx="7146473" cy="89747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760" tIns="53340" rIns="99568"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prstClr val="white"/>
              </a:solidFill>
              <a:latin typeface="Calibri" panose="020F0502020204030204"/>
              <a:ea typeface="+mn-ea"/>
              <a:cs typeface="+mn-cs"/>
            </a:rPr>
            <a:t>Résilience accrue </a:t>
          </a:r>
          <a:r>
            <a:rPr lang="fr-FR" sz="1400" kern="1200" dirty="0">
              <a:solidFill>
                <a:prstClr val="white"/>
              </a:solidFill>
              <a:latin typeface="Calibri" panose="020F0502020204030204"/>
              <a:ea typeface="+mn-ea"/>
              <a:cs typeface="+mn-cs"/>
            </a:rPr>
            <a:t>: En découplant les composants de l'application et en connectant ensemble des solutions gérées qui offrent une haute disponibilité, l'application hérite de la durabilité de ce Cloud.</a:t>
          </a:r>
        </a:p>
      </dsp:txBody>
      <dsp:txXfrm rot="10800000">
        <a:off x="2248787" y="2244064"/>
        <a:ext cx="6922105" cy="897472"/>
      </dsp:txXfrm>
    </dsp:sp>
    <dsp:sp modelId="{662A3DB4-8438-4CE9-9A7F-FB420520958A}">
      <dsp:nvSpPr>
        <dsp:cNvPr id="0" name=""/>
        <dsp:cNvSpPr/>
      </dsp:nvSpPr>
      <dsp:spPr>
        <a:xfrm>
          <a:off x="1575683" y="2244064"/>
          <a:ext cx="897472" cy="89747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9D2F6-C650-41B6-A147-F2D18EA75761}">
      <dsp:nvSpPr>
        <dsp:cNvPr id="0" name=""/>
        <dsp:cNvSpPr/>
      </dsp:nvSpPr>
      <dsp:spPr>
        <a:xfrm rot="10800000">
          <a:off x="2006600" y="1927"/>
          <a:ext cx="7146473" cy="82619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4329" tIns="53340" rIns="99568"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prstClr val="white"/>
              </a:solidFill>
              <a:latin typeface="Calibri" panose="020F0502020204030204"/>
              <a:ea typeface="+mn-ea"/>
              <a:cs typeface="+mn-cs"/>
            </a:rPr>
            <a:t>Verrouillage du fournisseur :</a:t>
          </a:r>
          <a:r>
            <a:rPr lang="fr-FR" sz="1400" kern="1200" dirty="0">
              <a:solidFill>
                <a:prstClr val="white"/>
              </a:solidFill>
              <a:latin typeface="Calibri" panose="020F0502020204030204"/>
              <a:ea typeface="+mn-ea"/>
              <a:cs typeface="+mn-cs"/>
            </a:rPr>
            <a:t> plus votre application est native du Cloud, plus elle est susceptible de consommer de fonctionnalités Cloud. Cela rend les applications étroitement couplées au Cloud public que vous utilisez.</a:t>
          </a:r>
        </a:p>
      </dsp:txBody>
      <dsp:txXfrm rot="10800000">
        <a:off x="2213149" y="1927"/>
        <a:ext cx="6939924" cy="826195"/>
      </dsp:txXfrm>
    </dsp:sp>
    <dsp:sp modelId="{8EF23685-E170-4E8E-A9C6-6CC042DA14DE}">
      <dsp:nvSpPr>
        <dsp:cNvPr id="0" name=""/>
        <dsp:cNvSpPr/>
      </dsp:nvSpPr>
      <dsp:spPr>
        <a:xfrm>
          <a:off x="1593502" y="1927"/>
          <a:ext cx="826195" cy="82619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A91725-D72D-4336-9F84-3C6FCC6057BD}">
      <dsp:nvSpPr>
        <dsp:cNvPr id="0" name=""/>
        <dsp:cNvSpPr/>
      </dsp:nvSpPr>
      <dsp:spPr>
        <a:xfrm rot="10800000">
          <a:off x="2006600" y="1057414"/>
          <a:ext cx="7146473" cy="82619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4329" tIns="53340" rIns="99568"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prstClr val="white"/>
              </a:solidFill>
              <a:latin typeface="Calibri" panose="020F0502020204030204"/>
              <a:ea typeface="+mn-ea"/>
              <a:cs typeface="+mn-cs"/>
            </a:rPr>
            <a:t>Temps</a:t>
          </a:r>
          <a:r>
            <a:rPr lang="fr-FR" sz="1400" kern="1200" dirty="0">
              <a:solidFill>
                <a:prstClr val="white"/>
              </a:solidFill>
              <a:latin typeface="Calibri" panose="020F0502020204030204"/>
              <a:ea typeface="+mn-ea"/>
              <a:cs typeface="+mn-cs"/>
            </a:rPr>
            <a:t> : la réarchitecture est gourmande en ressources et beaucoup plus complexe qu'une migration lift-and-shift, ce qui signifie que les projets prennent beaucoup plus de temps pour commencer à montrer de la valeur commerciale.</a:t>
          </a:r>
        </a:p>
      </dsp:txBody>
      <dsp:txXfrm rot="10800000">
        <a:off x="2213149" y="1057414"/>
        <a:ext cx="6939924" cy="826195"/>
      </dsp:txXfrm>
    </dsp:sp>
    <dsp:sp modelId="{0A0E28E7-C238-428A-9F0D-EB482D3A982F}">
      <dsp:nvSpPr>
        <dsp:cNvPr id="0" name=""/>
        <dsp:cNvSpPr/>
      </dsp:nvSpPr>
      <dsp:spPr>
        <a:xfrm>
          <a:off x="1593502" y="1057414"/>
          <a:ext cx="826195" cy="82619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C6D26D-6B1B-4D24-8054-7EFC6531B566}">
      <dsp:nvSpPr>
        <dsp:cNvPr id="0" name=""/>
        <dsp:cNvSpPr/>
      </dsp:nvSpPr>
      <dsp:spPr>
        <a:xfrm rot="10800000">
          <a:off x="2006600" y="2112902"/>
          <a:ext cx="7146473" cy="82619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4329" tIns="53340" rIns="99568"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prstClr val="white"/>
              </a:solidFill>
              <a:latin typeface="Calibri" panose="020F0502020204030204"/>
              <a:ea typeface="+mn-ea"/>
              <a:cs typeface="+mn-cs"/>
            </a:rPr>
            <a:t>Compétences</a:t>
          </a:r>
          <a:r>
            <a:rPr lang="fr-FR" sz="1400" kern="1200" dirty="0">
              <a:solidFill>
                <a:prstClr val="white"/>
              </a:solidFill>
              <a:latin typeface="Calibri" panose="020F0502020204030204"/>
              <a:ea typeface="+mn-ea"/>
              <a:cs typeface="+mn-cs"/>
            </a:rPr>
            <a:t> : la réarchitecture n'est pas pour les débutants. Cela nécessite des compétences avancées en matière de codage, d'automatisation et de DevOps.</a:t>
          </a:r>
        </a:p>
      </dsp:txBody>
      <dsp:txXfrm rot="10800000">
        <a:off x="2213149" y="2112902"/>
        <a:ext cx="6939924" cy="826195"/>
      </dsp:txXfrm>
    </dsp:sp>
    <dsp:sp modelId="{662A3DB4-8438-4CE9-9A7F-FB420520958A}">
      <dsp:nvSpPr>
        <dsp:cNvPr id="0" name=""/>
        <dsp:cNvSpPr/>
      </dsp:nvSpPr>
      <dsp:spPr>
        <a:xfrm>
          <a:off x="1593502" y="2112902"/>
          <a:ext cx="826195" cy="82619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F0CE83-9F96-49CF-9A6D-CD12EBB37FEF}">
      <dsp:nvSpPr>
        <dsp:cNvPr id="0" name=""/>
        <dsp:cNvSpPr/>
      </dsp:nvSpPr>
      <dsp:spPr>
        <a:xfrm rot="10800000">
          <a:off x="2006600" y="3168390"/>
          <a:ext cx="7146473" cy="82619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4329" tIns="53340" rIns="99568"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prstClr val="white"/>
              </a:solidFill>
              <a:latin typeface="Calibri" panose="020F0502020204030204"/>
              <a:ea typeface="+mn-ea"/>
              <a:cs typeface="+mn-cs"/>
            </a:rPr>
            <a:t>Se tromper</a:t>
          </a:r>
          <a:r>
            <a:rPr lang="fr-FR" sz="1400" kern="1200" dirty="0">
              <a:solidFill>
                <a:prstClr val="white"/>
              </a:solidFill>
              <a:latin typeface="Calibri" panose="020F0502020204030204"/>
              <a:ea typeface="+mn-ea"/>
              <a:cs typeface="+mn-cs"/>
            </a:rPr>
            <a:t> : la réarchitecture signifie modifier de nombreux aspects de l'application, il existe donc un risque élevé d'erreurs au niveau du code, de la configuration et de l'infrastructure. Chaque erreur peut entraîner des retards, des augmentations de coûts et d'éventuelles pannes.</a:t>
          </a:r>
        </a:p>
      </dsp:txBody>
      <dsp:txXfrm rot="10800000">
        <a:off x="2213149" y="3168390"/>
        <a:ext cx="6939924" cy="826195"/>
      </dsp:txXfrm>
    </dsp:sp>
    <dsp:sp modelId="{A7E810FC-0F87-4B32-89FE-B86A929999D6}">
      <dsp:nvSpPr>
        <dsp:cNvPr id="0" name=""/>
        <dsp:cNvSpPr/>
      </dsp:nvSpPr>
      <dsp:spPr>
        <a:xfrm>
          <a:off x="1593502" y="3168390"/>
          <a:ext cx="826195" cy="82619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B0908-3079-4864-A397-447D87FD5E73}" type="datetimeFigureOut">
              <a:rPr lang="fr-FR" smtClean="0"/>
              <a:t>15/04/2023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B13D5-019B-41F1-9F7F-EF8210981259}" type="slidenum">
              <a:rPr lang="fr-FR" smtClean="0"/>
              <a:t>‹N°›</a:t>
            </a:fld>
            <a:endParaRPr lang="fr-FR"/>
          </a:p>
        </p:txBody>
      </p:sp>
    </p:spTree>
    <p:extLst>
      <p:ext uri="{BB962C8B-B14F-4D97-AF65-F5344CB8AC3E}">
        <p14:creationId xmlns:p14="http://schemas.microsoft.com/office/powerpoint/2010/main" val="358732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1</a:t>
            </a:fld>
            <a:endParaRPr lang="fr-FR" dirty="0"/>
          </a:p>
        </p:txBody>
      </p:sp>
    </p:spTree>
    <p:extLst>
      <p:ext uri="{BB962C8B-B14F-4D97-AF65-F5344CB8AC3E}">
        <p14:creationId xmlns:p14="http://schemas.microsoft.com/office/powerpoint/2010/main" val="728429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30</a:t>
            </a:fld>
            <a:endParaRPr lang="fr-FR" dirty="0"/>
          </a:p>
        </p:txBody>
      </p:sp>
    </p:spTree>
    <p:extLst>
      <p:ext uri="{BB962C8B-B14F-4D97-AF65-F5344CB8AC3E}">
        <p14:creationId xmlns:p14="http://schemas.microsoft.com/office/powerpoint/2010/main" val="2840083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31</a:t>
            </a:fld>
            <a:endParaRPr lang="fr-FR" dirty="0"/>
          </a:p>
        </p:txBody>
      </p:sp>
    </p:spTree>
    <p:extLst>
      <p:ext uri="{BB962C8B-B14F-4D97-AF65-F5344CB8AC3E}">
        <p14:creationId xmlns:p14="http://schemas.microsoft.com/office/powerpoint/2010/main" val="2459247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32</a:t>
            </a:fld>
            <a:endParaRPr lang="fr-FR" dirty="0"/>
          </a:p>
        </p:txBody>
      </p:sp>
    </p:spTree>
    <p:extLst>
      <p:ext uri="{BB962C8B-B14F-4D97-AF65-F5344CB8AC3E}">
        <p14:creationId xmlns:p14="http://schemas.microsoft.com/office/powerpoint/2010/main" val="228767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33</a:t>
            </a:fld>
            <a:endParaRPr lang="fr-FR" dirty="0"/>
          </a:p>
        </p:txBody>
      </p:sp>
    </p:spTree>
    <p:extLst>
      <p:ext uri="{BB962C8B-B14F-4D97-AF65-F5344CB8AC3E}">
        <p14:creationId xmlns:p14="http://schemas.microsoft.com/office/powerpoint/2010/main" val="109624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35</a:t>
            </a:fld>
            <a:endParaRPr lang="fr-FR" dirty="0"/>
          </a:p>
        </p:txBody>
      </p:sp>
    </p:spTree>
    <p:extLst>
      <p:ext uri="{BB962C8B-B14F-4D97-AF65-F5344CB8AC3E}">
        <p14:creationId xmlns:p14="http://schemas.microsoft.com/office/powerpoint/2010/main" val="99585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36</a:t>
            </a:fld>
            <a:endParaRPr lang="fr-FR" dirty="0"/>
          </a:p>
        </p:txBody>
      </p:sp>
    </p:spTree>
    <p:extLst>
      <p:ext uri="{BB962C8B-B14F-4D97-AF65-F5344CB8AC3E}">
        <p14:creationId xmlns:p14="http://schemas.microsoft.com/office/powerpoint/2010/main" val="2709895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37</a:t>
            </a:fld>
            <a:endParaRPr lang="fr-FR" dirty="0"/>
          </a:p>
        </p:txBody>
      </p:sp>
    </p:spTree>
    <p:extLst>
      <p:ext uri="{BB962C8B-B14F-4D97-AF65-F5344CB8AC3E}">
        <p14:creationId xmlns:p14="http://schemas.microsoft.com/office/powerpoint/2010/main" val="1191723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38</a:t>
            </a:fld>
            <a:endParaRPr lang="fr-FR" dirty="0"/>
          </a:p>
        </p:txBody>
      </p:sp>
    </p:spTree>
    <p:extLst>
      <p:ext uri="{BB962C8B-B14F-4D97-AF65-F5344CB8AC3E}">
        <p14:creationId xmlns:p14="http://schemas.microsoft.com/office/powerpoint/2010/main" val="3598022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39</a:t>
            </a:fld>
            <a:endParaRPr lang="fr-FR" dirty="0"/>
          </a:p>
        </p:txBody>
      </p:sp>
    </p:spTree>
    <p:extLst>
      <p:ext uri="{BB962C8B-B14F-4D97-AF65-F5344CB8AC3E}">
        <p14:creationId xmlns:p14="http://schemas.microsoft.com/office/powerpoint/2010/main" val="1550043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40</a:t>
            </a:fld>
            <a:endParaRPr lang="fr-FR" dirty="0"/>
          </a:p>
        </p:txBody>
      </p:sp>
    </p:spTree>
    <p:extLst>
      <p:ext uri="{BB962C8B-B14F-4D97-AF65-F5344CB8AC3E}">
        <p14:creationId xmlns:p14="http://schemas.microsoft.com/office/powerpoint/2010/main" val="292735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22</a:t>
            </a:fld>
            <a:endParaRPr lang="fr-FR" dirty="0"/>
          </a:p>
        </p:txBody>
      </p:sp>
    </p:spTree>
    <p:extLst>
      <p:ext uri="{BB962C8B-B14F-4D97-AF65-F5344CB8AC3E}">
        <p14:creationId xmlns:p14="http://schemas.microsoft.com/office/powerpoint/2010/main" val="2620704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41</a:t>
            </a:fld>
            <a:endParaRPr lang="fr-FR" dirty="0"/>
          </a:p>
        </p:txBody>
      </p:sp>
    </p:spTree>
    <p:extLst>
      <p:ext uri="{BB962C8B-B14F-4D97-AF65-F5344CB8AC3E}">
        <p14:creationId xmlns:p14="http://schemas.microsoft.com/office/powerpoint/2010/main" val="3795863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42</a:t>
            </a:fld>
            <a:endParaRPr lang="fr-FR" dirty="0"/>
          </a:p>
        </p:txBody>
      </p:sp>
    </p:spTree>
    <p:extLst>
      <p:ext uri="{BB962C8B-B14F-4D97-AF65-F5344CB8AC3E}">
        <p14:creationId xmlns:p14="http://schemas.microsoft.com/office/powerpoint/2010/main" val="601485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43</a:t>
            </a:fld>
            <a:endParaRPr lang="fr-FR" dirty="0"/>
          </a:p>
        </p:txBody>
      </p:sp>
    </p:spTree>
    <p:extLst>
      <p:ext uri="{BB962C8B-B14F-4D97-AF65-F5344CB8AC3E}">
        <p14:creationId xmlns:p14="http://schemas.microsoft.com/office/powerpoint/2010/main" val="236646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44</a:t>
            </a:fld>
            <a:endParaRPr lang="fr-FR" dirty="0"/>
          </a:p>
        </p:txBody>
      </p:sp>
    </p:spTree>
    <p:extLst>
      <p:ext uri="{BB962C8B-B14F-4D97-AF65-F5344CB8AC3E}">
        <p14:creationId xmlns:p14="http://schemas.microsoft.com/office/powerpoint/2010/main" val="268314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45</a:t>
            </a:fld>
            <a:endParaRPr lang="fr-FR" dirty="0"/>
          </a:p>
        </p:txBody>
      </p:sp>
    </p:spTree>
    <p:extLst>
      <p:ext uri="{BB962C8B-B14F-4D97-AF65-F5344CB8AC3E}">
        <p14:creationId xmlns:p14="http://schemas.microsoft.com/office/powerpoint/2010/main" val="788497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46</a:t>
            </a:fld>
            <a:endParaRPr lang="fr-FR" dirty="0"/>
          </a:p>
        </p:txBody>
      </p:sp>
    </p:spTree>
    <p:extLst>
      <p:ext uri="{BB962C8B-B14F-4D97-AF65-F5344CB8AC3E}">
        <p14:creationId xmlns:p14="http://schemas.microsoft.com/office/powerpoint/2010/main" val="870596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47</a:t>
            </a:fld>
            <a:endParaRPr lang="fr-FR" dirty="0"/>
          </a:p>
        </p:txBody>
      </p:sp>
    </p:spTree>
    <p:extLst>
      <p:ext uri="{BB962C8B-B14F-4D97-AF65-F5344CB8AC3E}">
        <p14:creationId xmlns:p14="http://schemas.microsoft.com/office/powerpoint/2010/main" val="2915565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48</a:t>
            </a:fld>
            <a:endParaRPr lang="fr-FR" dirty="0"/>
          </a:p>
        </p:txBody>
      </p:sp>
    </p:spTree>
    <p:extLst>
      <p:ext uri="{BB962C8B-B14F-4D97-AF65-F5344CB8AC3E}">
        <p14:creationId xmlns:p14="http://schemas.microsoft.com/office/powerpoint/2010/main" val="404923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49</a:t>
            </a:fld>
            <a:endParaRPr lang="fr-FR" dirty="0"/>
          </a:p>
        </p:txBody>
      </p:sp>
    </p:spTree>
    <p:extLst>
      <p:ext uri="{BB962C8B-B14F-4D97-AF65-F5344CB8AC3E}">
        <p14:creationId xmlns:p14="http://schemas.microsoft.com/office/powerpoint/2010/main" val="1644418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50</a:t>
            </a:fld>
            <a:endParaRPr lang="fr-FR" dirty="0"/>
          </a:p>
        </p:txBody>
      </p:sp>
    </p:spTree>
    <p:extLst>
      <p:ext uri="{BB962C8B-B14F-4D97-AF65-F5344CB8AC3E}">
        <p14:creationId xmlns:p14="http://schemas.microsoft.com/office/powerpoint/2010/main" val="342784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23</a:t>
            </a:fld>
            <a:endParaRPr lang="fr-FR" dirty="0"/>
          </a:p>
        </p:txBody>
      </p:sp>
    </p:spTree>
    <p:extLst>
      <p:ext uri="{BB962C8B-B14F-4D97-AF65-F5344CB8AC3E}">
        <p14:creationId xmlns:p14="http://schemas.microsoft.com/office/powerpoint/2010/main" val="2173456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51</a:t>
            </a:fld>
            <a:endParaRPr lang="fr-FR" dirty="0"/>
          </a:p>
        </p:txBody>
      </p:sp>
    </p:spTree>
    <p:extLst>
      <p:ext uri="{BB962C8B-B14F-4D97-AF65-F5344CB8AC3E}">
        <p14:creationId xmlns:p14="http://schemas.microsoft.com/office/powerpoint/2010/main" val="913431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52</a:t>
            </a:fld>
            <a:endParaRPr lang="fr-FR" dirty="0"/>
          </a:p>
        </p:txBody>
      </p:sp>
    </p:spTree>
    <p:extLst>
      <p:ext uri="{BB962C8B-B14F-4D97-AF65-F5344CB8AC3E}">
        <p14:creationId xmlns:p14="http://schemas.microsoft.com/office/powerpoint/2010/main" val="2911470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53</a:t>
            </a:fld>
            <a:endParaRPr lang="fr-FR" dirty="0"/>
          </a:p>
        </p:txBody>
      </p:sp>
    </p:spTree>
    <p:extLst>
      <p:ext uri="{BB962C8B-B14F-4D97-AF65-F5344CB8AC3E}">
        <p14:creationId xmlns:p14="http://schemas.microsoft.com/office/powerpoint/2010/main" val="1099611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54</a:t>
            </a:fld>
            <a:endParaRPr lang="fr-FR" dirty="0"/>
          </a:p>
        </p:txBody>
      </p:sp>
    </p:spTree>
    <p:extLst>
      <p:ext uri="{BB962C8B-B14F-4D97-AF65-F5344CB8AC3E}">
        <p14:creationId xmlns:p14="http://schemas.microsoft.com/office/powerpoint/2010/main" val="3942794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56</a:t>
            </a:fld>
            <a:endParaRPr lang="fr-FR" dirty="0"/>
          </a:p>
        </p:txBody>
      </p:sp>
    </p:spTree>
    <p:extLst>
      <p:ext uri="{BB962C8B-B14F-4D97-AF65-F5344CB8AC3E}">
        <p14:creationId xmlns:p14="http://schemas.microsoft.com/office/powerpoint/2010/main" val="1941720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57</a:t>
            </a:fld>
            <a:endParaRPr lang="fr-FR" dirty="0"/>
          </a:p>
        </p:txBody>
      </p:sp>
    </p:spTree>
    <p:extLst>
      <p:ext uri="{BB962C8B-B14F-4D97-AF65-F5344CB8AC3E}">
        <p14:creationId xmlns:p14="http://schemas.microsoft.com/office/powerpoint/2010/main" val="514378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58</a:t>
            </a:fld>
            <a:endParaRPr lang="fr-FR" dirty="0"/>
          </a:p>
        </p:txBody>
      </p:sp>
    </p:spTree>
    <p:extLst>
      <p:ext uri="{BB962C8B-B14F-4D97-AF65-F5344CB8AC3E}">
        <p14:creationId xmlns:p14="http://schemas.microsoft.com/office/powerpoint/2010/main" val="436741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59</a:t>
            </a:fld>
            <a:endParaRPr lang="fr-FR" dirty="0"/>
          </a:p>
        </p:txBody>
      </p:sp>
    </p:spTree>
    <p:extLst>
      <p:ext uri="{BB962C8B-B14F-4D97-AF65-F5344CB8AC3E}">
        <p14:creationId xmlns:p14="http://schemas.microsoft.com/office/powerpoint/2010/main" val="818350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60</a:t>
            </a:fld>
            <a:endParaRPr lang="fr-FR" dirty="0"/>
          </a:p>
        </p:txBody>
      </p:sp>
    </p:spTree>
    <p:extLst>
      <p:ext uri="{BB962C8B-B14F-4D97-AF65-F5344CB8AC3E}">
        <p14:creationId xmlns:p14="http://schemas.microsoft.com/office/powerpoint/2010/main" val="1208374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61</a:t>
            </a:fld>
            <a:endParaRPr lang="fr-FR" dirty="0"/>
          </a:p>
        </p:txBody>
      </p:sp>
    </p:spTree>
    <p:extLst>
      <p:ext uri="{BB962C8B-B14F-4D97-AF65-F5344CB8AC3E}">
        <p14:creationId xmlns:p14="http://schemas.microsoft.com/office/powerpoint/2010/main" val="221039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24</a:t>
            </a:fld>
            <a:endParaRPr lang="fr-FR" dirty="0"/>
          </a:p>
        </p:txBody>
      </p:sp>
    </p:spTree>
    <p:extLst>
      <p:ext uri="{BB962C8B-B14F-4D97-AF65-F5344CB8AC3E}">
        <p14:creationId xmlns:p14="http://schemas.microsoft.com/office/powerpoint/2010/main" val="3193445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62</a:t>
            </a:fld>
            <a:endParaRPr lang="fr-FR" dirty="0"/>
          </a:p>
        </p:txBody>
      </p:sp>
    </p:spTree>
    <p:extLst>
      <p:ext uri="{BB962C8B-B14F-4D97-AF65-F5344CB8AC3E}">
        <p14:creationId xmlns:p14="http://schemas.microsoft.com/office/powerpoint/2010/main" val="3636066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63</a:t>
            </a:fld>
            <a:endParaRPr lang="fr-FR" dirty="0"/>
          </a:p>
        </p:txBody>
      </p:sp>
    </p:spTree>
    <p:extLst>
      <p:ext uri="{BB962C8B-B14F-4D97-AF65-F5344CB8AC3E}">
        <p14:creationId xmlns:p14="http://schemas.microsoft.com/office/powerpoint/2010/main" val="41031566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64</a:t>
            </a:fld>
            <a:endParaRPr lang="fr-FR" dirty="0"/>
          </a:p>
        </p:txBody>
      </p:sp>
    </p:spTree>
    <p:extLst>
      <p:ext uri="{BB962C8B-B14F-4D97-AF65-F5344CB8AC3E}">
        <p14:creationId xmlns:p14="http://schemas.microsoft.com/office/powerpoint/2010/main" val="2259589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65</a:t>
            </a:fld>
            <a:endParaRPr lang="fr-FR" dirty="0"/>
          </a:p>
        </p:txBody>
      </p:sp>
    </p:spTree>
    <p:extLst>
      <p:ext uri="{BB962C8B-B14F-4D97-AF65-F5344CB8AC3E}">
        <p14:creationId xmlns:p14="http://schemas.microsoft.com/office/powerpoint/2010/main" val="1923547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66</a:t>
            </a:fld>
            <a:endParaRPr lang="fr-FR" dirty="0"/>
          </a:p>
        </p:txBody>
      </p:sp>
    </p:spTree>
    <p:extLst>
      <p:ext uri="{BB962C8B-B14F-4D97-AF65-F5344CB8AC3E}">
        <p14:creationId xmlns:p14="http://schemas.microsoft.com/office/powerpoint/2010/main" val="35761502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67</a:t>
            </a:fld>
            <a:endParaRPr lang="fr-FR" dirty="0"/>
          </a:p>
        </p:txBody>
      </p:sp>
    </p:spTree>
    <p:extLst>
      <p:ext uri="{BB962C8B-B14F-4D97-AF65-F5344CB8AC3E}">
        <p14:creationId xmlns:p14="http://schemas.microsoft.com/office/powerpoint/2010/main" val="256928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68</a:t>
            </a:fld>
            <a:endParaRPr lang="fr-FR" dirty="0"/>
          </a:p>
        </p:txBody>
      </p:sp>
    </p:spTree>
    <p:extLst>
      <p:ext uri="{BB962C8B-B14F-4D97-AF65-F5344CB8AC3E}">
        <p14:creationId xmlns:p14="http://schemas.microsoft.com/office/powerpoint/2010/main" val="2864095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69</a:t>
            </a:fld>
            <a:endParaRPr lang="fr-FR" dirty="0"/>
          </a:p>
        </p:txBody>
      </p:sp>
    </p:spTree>
    <p:extLst>
      <p:ext uri="{BB962C8B-B14F-4D97-AF65-F5344CB8AC3E}">
        <p14:creationId xmlns:p14="http://schemas.microsoft.com/office/powerpoint/2010/main" val="37898174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70</a:t>
            </a:fld>
            <a:endParaRPr lang="fr-FR" dirty="0"/>
          </a:p>
        </p:txBody>
      </p:sp>
    </p:spTree>
    <p:extLst>
      <p:ext uri="{BB962C8B-B14F-4D97-AF65-F5344CB8AC3E}">
        <p14:creationId xmlns:p14="http://schemas.microsoft.com/office/powerpoint/2010/main" val="2702159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Audit : https://docs.microsoft.com/fr-fr/azure/iot-hub/security-controls-policy</a:t>
            </a:r>
            <a:endParaRPr lang="en-GB" dirty="0"/>
          </a:p>
        </p:txBody>
      </p:sp>
      <p:sp>
        <p:nvSpPr>
          <p:cNvPr id="4" name="Espace réservé du numéro de diapositive 3"/>
          <p:cNvSpPr>
            <a:spLocks noGrp="1"/>
          </p:cNvSpPr>
          <p:nvPr>
            <p:ph type="sldNum" sz="quarter" idx="10"/>
          </p:nvPr>
        </p:nvSpPr>
        <p:spPr/>
        <p:txBody>
          <a:bodyPr/>
          <a:lstStyle/>
          <a:p>
            <a:fld id="{A3AB13D5-019B-41F1-9F7F-EF8210981259}" type="slidenum">
              <a:rPr lang="fr-FR" smtClean="0"/>
              <a:t>108</a:t>
            </a:fld>
            <a:endParaRPr lang="fr-FR"/>
          </a:p>
        </p:txBody>
      </p:sp>
    </p:spTree>
    <p:extLst>
      <p:ext uri="{BB962C8B-B14F-4D97-AF65-F5344CB8AC3E}">
        <p14:creationId xmlns:p14="http://schemas.microsoft.com/office/powerpoint/2010/main" val="406422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25</a:t>
            </a:fld>
            <a:endParaRPr lang="fr-FR" dirty="0"/>
          </a:p>
        </p:txBody>
      </p:sp>
    </p:spTree>
    <p:extLst>
      <p:ext uri="{BB962C8B-B14F-4D97-AF65-F5344CB8AC3E}">
        <p14:creationId xmlns:p14="http://schemas.microsoft.com/office/powerpoint/2010/main" val="19270776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Audit : https://docs.microsoft.com/fr-fr/azure/iot-hub/security-controls-policy</a:t>
            </a:r>
            <a:endParaRPr lang="en-GB" dirty="0"/>
          </a:p>
        </p:txBody>
      </p:sp>
      <p:sp>
        <p:nvSpPr>
          <p:cNvPr id="4" name="Espace réservé du numéro de diapositive 3"/>
          <p:cNvSpPr>
            <a:spLocks noGrp="1"/>
          </p:cNvSpPr>
          <p:nvPr>
            <p:ph type="sldNum" sz="quarter" idx="10"/>
          </p:nvPr>
        </p:nvSpPr>
        <p:spPr/>
        <p:txBody>
          <a:bodyPr/>
          <a:lstStyle/>
          <a:p>
            <a:fld id="{A3AB13D5-019B-41F1-9F7F-EF8210981259}" type="slidenum">
              <a:rPr lang="fr-FR" smtClean="0"/>
              <a:t>113</a:t>
            </a:fld>
            <a:endParaRPr lang="fr-FR"/>
          </a:p>
        </p:txBody>
      </p:sp>
    </p:spTree>
    <p:extLst>
      <p:ext uri="{BB962C8B-B14F-4D97-AF65-F5344CB8AC3E}">
        <p14:creationId xmlns:p14="http://schemas.microsoft.com/office/powerpoint/2010/main" val="2455704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Audit : https://docs.microsoft.com/fr-fr/azure/iot-hub/security-controls-policy</a:t>
            </a:r>
            <a:endParaRPr lang="en-GB" dirty="0"/>
          </a:p>
        </p:txBody>
      </p:sp>
      <p:sp>
        <p:nvSpPr>
          <p:cNvPr id="4" name="Espace réservé du numéro de diapositive 3"/>
          <p:cNvSpPr>
            <a:spLocks noGrp="1"/>
          </p:cNvSpPr>
          <p:nvPr>
            <p:ph type="sldNum" sz="quarter" idx="10"/>
          </p:nvPr>
        </p:nvSpPr>
        <p:spPr/>
        <p:txBody>
          <a:bodyPr/>
          <a:lstStyle/>
          <a:p>
            <a:fld id="{A3AB13D5-019B-41F1-9F7F-EF8210981259}" type="slidenum">
              <a:rPr lang="fr-FR" smtClean="0"/>
              <a:t>117</a:t>
            </a:fld>
            <a:endParaRPr lang="fr-FR"/>
          </a:p>
        </p:txBody>
      </p:sp>
    </p:spTree>
    <p:extLst>
      <p:ext uri="{BB962C8B-B14F-4D97-AF65-F5344CB8AC3E}">
        <p14:creationId xmlns:p14="http://schemas.microsoft.com/office/powerpoint/2010/main" val="6701641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Audit : https://docs.microsoft.com/fr-fr/azure/iot-hub/security-controls-policy</a:t>
            </a:r>
            <a:endParaRPr lang="en-GB" dirty="0"/>
          </a:p>
        </p:txBody>
      </p:sp>
      <p:sp>
        <p:nvSpPr>
          <p:cNvPr id="4" name="Espace réservé du numéro de diapositive 3"/>
          <p:cNvSpPr>
            <a:spLocks noGrp="1"/>
          </p:cNvSpPr>
          <p:nvPr>
            <p:ph type="sldNum" sz="quarter" idx="10"/>
          </p:nvPr>
        </p:nvSpPr>
        <p:spPr/>
        <p:txBody>
          <a:bodyPr/>
          <a:lstStyle/>
          <a:p>
            <a:fld id="{A3AB13D5-019B-41F1-9F7F-EF8210981259}" type="slidenum">
              <a:rPr lang="fr-FR" smtClean="0"/>
              <a:t>125</a:t>
            </a:fld>
            <a:endParaRPr lang="fr-FR"/>
          </a:p>
        </p:txBody>
      </p:sp>
    </p:spTree>
    <p:extLst>
      <p:ext uri="{BB962C8B-B14F-4D97-AF65-F5344CB8AC3E}">
        <p14:creationId xmlns:p14="http://schemas.microsoft.com/office/powerpoint/2010/main" val="7253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26</a:t>
            </a:fld>
            <a:endParaRPr lang="fr-FR" dirty="0"/>
          </a:p>
        </p:txBody>
      </p:sp>
    </p:spTree>
    <p:extLst>
      <p:ext uri="{BB962C8B-B14F-4D97-AF65-F5344CB8AC3E}">
        <p14:creationId xmlns:p14="http://schemas.microsoft.com/office/powerpoint/2010/main" val="148310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27</a:t>
            </a:fld>
            <a:endParaRPr lang="fr-FR" dirty="0"/>
          </a:p>
        </p:txBody>
      </p:sp>
    </p:spTree>
    <p:extLst>
      <p:ext uri="{BB962C8B-B14F-4D97-AF65-F5344CB8AC3E}">
        <p14:creationId xmlns:p14="http://schemas.microsoft.com/office/powerpoint/2010/main" val="362371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28</a:t>
            </a:fld>
            <a:endParaRPr lang="fr-FR" dirty="0"/>
          </a:p>
        </p:txBody>
      </p:sp>
    </p:spTree>
    <p:extLst>
      <p:ext uri="{BB962C8B-B14F-4D97-AF65-F5344CB8AC3E}">
        <p14:creationId xmlns:p14="http://schemas.microsoft.com/office/powerpoint/2010/main" val="386818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3AB13D5-019B-41F1-9F7F-EF8210981259}" type="slidenum">
              <a:rPr lang="fr-FR" smtClean="0"/>
              <a:t>29</a:t>
            </a:fld>
            <a:endParaRPr lang="fr-FR" dirty="0"/>
          </a:p>
        </p:txBody>
      </p:sp>
    </p:spTree>
    <p:extLst>
      <p:ext uri="{BB962C8B-B14F-4D97-AF65-F5344CB8AC3E}">
        <p14:creationId xmlns:p14="http://schemas.microsoft.com/office/powerpoint/2010/main" val="2715676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UVERTURE">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059073E6-445F-2C41-958F-6D98C4F420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027" t="3384" r="3808" b="1450"/>
          <a:stretch/>
        </p:blipFill>
        <p:spPr>
          <a:xfrm>
            <a:off x="0" y="0"/>
            <a:ext cx="12192000" cy="6858000"/>
          </a:xfrm>
          <a:prstGeom prst="rect">
            <a:avLst/>
          </a:prstGeom>
          <a:noFill/>
          <a:ln cap="flat">
            <a:noFill/>
          </a:ln>
        </p:spPr>
      </p:pic>
      <p:pic>
        <p:nvPicPr>
          <p:cNvPr id="5" name="Image 4">
            <a:extLst>
              <a:ext uri="{FF2B5EF4-FFF2-40B4-BE49-F238E27FC236}">
                <a16:creationId xmlns:a16="http://schemas.microsoft.com/office/drawing/2014/main" id="{F96ADE21-F926-45B9-AAEA-098086A32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9525" y="5558518"/>
            <a:ext cx="865074" cy="865074"/>
          </a:xfrm>
          <a:prstGeom prst="rect">
            <a:avLst/>
          </a:prstGeom>
        </p:spPr>
      </p:pic>
      <p:sp>
        <p:nvSpPr>
          <p:cNvPr id="8" name="Rectangle : avec coins arrondis en haut 7">
            <a:extLst>
              <a:ext uri="{FF2B5EF4-FFF2-40B4-BE49-F238E27FC236}">
                <a16:creationId xmlns:a16="http://schemas.microsoft.com/office/drawing/2014/main" id="{C72253F4-9644-4C8B-A3E0-02E53E246244}"/>
              </a:ext>
            </a:extLst>
          </p:cNvPr>
          <p:cNvSpPr/>
          <p:nvPr/>
        </p:nvSpPr>
        <p:spPr>
          <a:xfrm>
            <a:off x="5016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a:latin typeface="+mn-lt"/>
            </a:endParaRPr>
          </a:p>
        </p:txBody>
      </p:sp>
      <p:sp>
        <p:nvSpPr>
          <p:cNvPr id="9" name="Espace réservé du texte 8">
            <a:extLst>
              <a:ext uri="{FF2B5EF4-FFF2-40B4-BE49-F238E27FC236}">
                <a16:creationId xmlns:a16="http://schemas.microsoft.com/office/drawing/2014/main" id="{B32B4672-C29D-4299-A0C2-9E75A3B5431C}"/>
              </a:ext>
            </a:extLst>
          </p:cNvPr>
          <p:cNvSpPr>
            <a:spLocks noGrp="1"/>
          </p:cNvSpPr>
          <p:nvPr>
            <p:ph type="body" sz="quarter" idx="10" hasCustomPrompt="1"/>
          </p:nvPr>
        </p:nvSpPr>
        <p:spPr>
          <a:xfrm>
            <a:off x="5486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10" name="Image 9">
            <a:extLst>
              <a:ext uri="{FF2B5EF4-FFF2-40B4-BE49-F238E27FC236}">
                <a16:creationId xmlns:a16="http://schemas.microsoft.com/office/drawing/2014/main" id="{C7DE88CE-59BB-47A0-8D9C-3D1AB1E95AD3}"/>
              </a:ext>
            </a:extLst>
          </p:cNvPr>
          <p:cNvPicPr>
            <a:picLocks noChangeAspect="1"/>
          </p:cNvPicPr>
          <p:nvPr/>
        </p:nvPicPr>
        <p:blipFill>
          <a:blip r:embed="rId4"/>
          <a:stretch>
            <a:fillRect/>
          </a:stretch>
        </p:blipFill>
        <p:spPr>
          <a:xfrm>
            <a:off x="5192397" y="6268947"/>
            <a:ext cx="401660" cy="396000"/>
          </a:xfrm>
          <a:prstGeom prst="rect">
            <a:avLst/>
          </a:prstGeom>
        </p:spPr>
      </p:pic>
      <p:pic>
        <p:nvPicPr>
          <p:cNvPr id="14" name="Image 13">
            <a:extLst>
              <a:ext uri="{FF2B5EF4-FFF2-40B4-BE49-F238E27FC236}">
                <a16:creationId xmlns:a16="http://schemas.microsoft.com/office/drawing/2014/main" id="{8EB8F109-143F-400A-81E3-0FD05EFC8165}"/>
              </a:ext>
            </a:extLst>
          </p:cNvPr>
          <p:cNvPicPr>
            <a:picLocks noChangeAspect="1"/>
          </p:cNvPicPr>
          <p:nvPr/>
        </p:nvPicPr>
        <p:blipFill>
          <a:blip r:embed="rId4"/>
          <a:stretch>
            <a:fillRect/>
          </a:stretch>
        </p:blipFill>
        <p:spPr>
          <a:xfrm>
            <a:off x="5192397" y="6268947"/>
            <a:ext cx="401660" cy="396000"/>
          </a:xfrm>
          <a:prstGeom prst="rect">
            <a:avLst/>
          </a:prstGeom>
        </p:spPr>
      </p:pic>
      <p:pic>
        <p:nvPicPr>
          <p:cNvPr id="16" name="Picture 6">
            <a:extLst>
              <a:ext uri="{FF2B5EF4-FFF2-40B4-BE49-F238E27FC236}">
                <a16:creationId xmlns:a16="http://schemas.microsoft.com/office/drawing/2014/main" id="{380888E0-1F6D-45A2-8426-4A3795CC46F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775292" y="229196"/>
            <a:ext cx="1181846" cy="1167606"/>
          </a:xfrm>
          <a:prstGeom prst="rect">
            <a:avLst/>
          </a:prstGeom>
          <a:noFill/>
          <a:ln cap="flat">
            <a:noFill/>
          </a:ln>
        </p:spPr>
      </p:pic>
      <p:pic>
        <p:nvPicPr>
          <p:cNvPr id="17" name="Image 16">
            <a:extLst>
              <a:ext uri="{FF2B5EF4-FFF2-40B4-BE49-F238E27FC236}">
                <a16:creationId xmlns:a16="http://schemas.microsoft.com/office/drawing/2014/main" id="{3330E48E-A994-4C6A-8027-A13FC30487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1742" y="474891"/>
            <a:ext cx="2002221" cy="645160"/>
          </a:xfrm>
          <a:prstGeom prst="rect">
            <a:avLst/>
          </a:prstGeom>
        </p:spPr>
      </p:pic>
      <p:sp>
        <p:nvSpPr>
          <p:cNvPr id="13" name="Espace réservé du texte 8">
            <a:extLst>
              <a:ext uri="{FF2B5EF4-FFF2-40B4-BE49-F238E27FC236}">
                <a16:creationId xmlns:a16="http://schemas.microsoft.com/office/drawing/2014/main" id="{8DAA1C59-9DB9-4F3F-BFD9-7F90975A627A}"/>
              </a:ext>
            </a:extLst>
          </p:cNvPr>
          <p:cNvSpPr>
            <a:spLocks noGrp="1"/>
          </p:cNvSpPr>
          <p:nvPr>
            <p:ph type="body" sz="quarter" idx="12" hasCustomPrompt="1"/>
          </p:nvPr>
        </p:nvSpPr>
        <p:spPr>
          <a:xfrm>
            <a:off x="1199838" y="5011742"/>
            <a:ext cx="9514600" cy="865074"/>
          </a:xfrm>
          <a:prstGeom prst="rect">
            <a:avLst/>
          </a:prstGeom>
          <a:ln>
            <a:noFill/>
          </a:ln>
        </p:spPr>
        <p:txBody>
          <a:bodyPr anchor="ctr" anchorCtr="0"/>
          <a:lstStyle>
            <a:lvl1pPr marL="0" indent="0" algn="ctr">
              <a:buNone/>
              <a:defRPr sz="2400" b="1">
                <a:solidFill>
                  <a:srgbClr val="0059A1"/>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279359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3327172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FDBD6794-60B3-406B-9B2E-BC88DFAAE4E6}"/>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5739729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7" name="Espace réservé du contenu 17">
            <a:extLst>
              <a:ext uri="{FF2B5EF4-FFF2-40B4-BE49-F238E27FC236}">
                <a16:creationId xmlns:a16="http://schemas.microsoft.com/office/drawing/2014/main" id="{B0E164D1-F0CB-41BA-B0D6-1AA6A05C46A6}"/>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FC264691-6334-46DB-9B91-971892A207B5}"/>
              </a:ext>
            </a:extLst>
          </p:cNvPr>
          <p:cNvSpPr>
            <a:spLocks noGrp="1"/>
          </p:cNvSpPr>
          <p:nvPr>
            <p:ph sz="quarter" idx="18"/>
          </p:nvPr>
        </p:nvSpPr>
        <p:spPr>
          <a:xfrm>
            <a:off x="6244752"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9180285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7" name="Espace réservé du contenu 17">
            <a:extLst>
              <a:ext uri="{FF2B5EF4-FFF2-40B4-BE49-F238E27FC236}">
                <a16:creationId xmlns:a16="http://schemas.microsoft.com/office/drawing/2014/main" id="{B0E164D1-F0CB-41BA-B0D6-1AA6A05C46A6}"/>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4" name="Espace réservé du graphique SmartArt 3">
            <a:extLst>
              <a:ext uri="{FF2B5EF4-FFF2-40B4-BE49-F238E27FC236}">
                <a16:creationId xmlns:a16="http://schemas.microsoft.com/office/drawing/2014/main" id="{BB05B298-E949-438E-A2E8-B39D8AF50DC0}"/>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2192214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94CFF3C1-2B8D-4FA3-BEE4-66FC2C16B6B0}"/>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FF7800"/>
                </a:solidFill>
                <a:latin typeface="+mn-lt"/>
                <a:cs typeface="Calibri" panose="020F0502020204030204" pitchFamily="34" charset="0"/>
              </a:rPr>
              <a:t>PARTIE 2</a:t>
            </a:r>
          </a:p>
        </p:txBody>
      </p:sp>
    </p:spTree>
    <p:extLst>
      <p:ext uri="{BB962C8B-B14F-4D97-AF65-F5344CB8AC3E}">
        <p14:creationId xmlns:p14="http://schemas.microsoft.com/office/powerpoint/2010/main" val="31787467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FF7800"/>
                </a:solidFill>
                <a:latin typeface="+mn-lt"/>
                <a:cs typeface="Calibri" panose="020F0502020204030204" pitchFamily="34" charset="0"/>
              </a:defRPr>
            </a:lvl1pPr>
          </a:lstStyle>
          <a:p>
            <a:pPr lvl="0"/>
            <a:r>
              <a:rPr lang="fr-FR" dirty="0"/>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358424649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FF7800"/>
                </a:solidFill>
                <a:latin typeface="+mn-lt"/>
                <a:cs typeface="Calibri" panose="020F0502020204030204" pitchFamily="34" charset="0"/>
              </a:defRPr>
            </a:lvl1pPr>
          </a:lstStyle>
          <a:p>
            <a:pPr lvl="0"/>
            <a:r>
              <a:rPr lang="fr-FR" dirty="0"/>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dirty="0"/>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D0D0D0"/>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3471795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9" name="Espace réservé du contenu 17">
            <a:extLst>
              <a:ext uri="{FF2B5EF4-FFF2-40B4-BE49-F238E27FC236}">
                <a16:creationId xmlns:a16="http://schemas.microsoft.com/office/drawing/2014/main" id="{78AD1031-8ADA-4B66-AAD3-853DD72671E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41" name="Espace réservé du contenu 17">
            <a:extLst>
              <a:ext uri="{FF2B5EF4-FFF2-40B4-BE49-F238E27FC236}">
                <a16:creationId xmlns:a16="http://schemas.microsoft.com/office/drawing/2014/main" id="{AF696FEE-43DC-4212-8C09-D8AA74AE2344}"/>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88452817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20" name="Espace réservé du contenu 17">
            <a:extLst>
              <a:ext uri="{FF2B5EF4-FFF2-40B4-BE49-F238E27FC236}">
                <a16:creationId xmlns:a16="http://schemas.microsoft.com/office/drawing/2014/main" id="{BED646B9-8338-48D1-BF55-13431CEC86F1}"/>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21" name="Espace réservé du contenu 17">
            <a:extLst>
              <a:ext uri="{FF2B5EF4-FFF2-40B4-BE49-F238E27FC236}">
                <a16:creationId xmlns:a16="http://schemas.microsoft.com/office/drawing/2014/main" id="{F90D8B21-7FE8-43FF-8927-84F3544E5A6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26" name="Espace réservé du contenu 17">
            <a:extLst>
              <a:ext uri="{FF2B5EF4-FFF2-40B4-BE49-F238E27FC236}">
                <a16:creationId xmlns:a16="http://schemas.microsoft.com/office/drawing/2014/main" id="{DA1560E5-393C-444A-B869-EABF205A500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27" name="Espace réservé du contenu 17">
            <a:extLst>
              <a:ext uri="{FF2B5EF4-FFF2-40B4-BE49-F238E27FC236}">
                <a16:creationId xmlns:a16="http://schemas.microsoft.com/office/drawing/2014/main" id="{04D77DDE-74D4-4367-BC63-DE4E7D60B1D7}"/>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91631092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D01ACF50-EE82-4B5E-8A9D-43D21EC67D64}"/>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3D507C7D-30B2-44FE-B13D-06D13A0C7EC1}"/>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B12901F6-F3E1-4666-9353-572D133F5B4D}"/>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9C7198E7-9F90-4FA4-8BB8-82CA1201FED3}"/>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20" name="Espace réservé du graphique SmartArt 3">
            <a:extLst>
              <a:ext uri="{FF2B5EF4-FFF2-40B4-BE49-F238E27FC236}">
                <a16:creationId xmlns:a16="http://schemas.microsoft.com/office/drawing/2014/main" id="{FC89E9C9-39C3-47DB-9109-01A1516654CB}"/>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350983928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SOMMAIRE">
    <p:spTree>
      <p:nvGrpSpPr>
        <p:cNvPr id="1" name=""/>
        <p:cNvGrpSpPr/>
        <p:nvPr/>
      </p:nvGrpSpPr>
      <p:grpSpPr>
        <a:xfrm>
          <a:off x="0" y="0"/>
          <a:ext cx="0" cy="0"/>
          <a:chOff x="0" y="0"/>
          <a:chExt cx="0" cy="0"/>
        </a:xfrm>
      </p:grpSpPr>
      <p:pic>
        <p:nvPicPr>
          <p:cNvPr id="2" name="Image 8">
            <a:extLst>
              <a:ext uri="{FF2B5EF4-FFF2-40B4-BE49-F238E27FC236}">
                <a16:creationId xmlns:a16="http://schemas.microsoft.com/office/drawing/2014/main" id="{86F38022-88E9-2043-9513-74C16F7C5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83"/>
            <a:ext cx="12191996" cy="6854433"/>
          </a:xfrm>
          <a:prstGeom prst="rect">
            <a:avLst/>
          </a:prstGeom>
          <a:noFill/>
          <a:ln cap="flat">
            <a:noFill/>
          </a:ln>
        </p:spPr>
      </p:pic>
      <p:sp>
        <p:nvSpPr>
          <p:cNvPr id="3" name="ZoneTexte 9">
            <a:extLst>
              <a:ext uri="{FF2B5EF4-FFF2-40B4-BE49-F238E27FC236}">
                <a16:creationId xmlns:a16="http://schemas.microsoft.com/office/drawing/2014/main" id="{F509BA39-798B-5E4D-9884-552E5B82AF7F}"/>
              </a:ext>
            </a:extLst>
          </p:cNvPr>
          <p:cNvSpPr txBox="1"/>
          <p:nvPr/>
        </p:nvSpPr>
        <p:spPr>
          <a:xfrm>
            <a:off x="2738276" y="1124878"/>
            <a:ext cx="2787649"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1" i="0" u="none" strike="noStrike" kern="1200" cap="none" spc="0" baseline="0" dirty="0">
                <a:solidFill>
                  <a:srgbClr val="0059A1"/>
                </a:solidFill>
                <a:uFillTx/>
                <a:latin typeface="+mn-lt"/>
                <a:cs typeface="Calibri" panose="020F0502020204030204" pitchFamily="34" charset="0"/>
              </a:rPr>
              <a:t>SOMMAIRE</a:t>
            </a:r>
            <a:endParaRPr lang="fr-FR" sz="3000" b="0" i="0" u="none" strike="noStrike" kern="1200" cap="none" spc="0" baseline="0" dirty="0">
              <a:solidFill>
                <a:srgbClr val="0059A1"/>
              </a:solidFill>
              <a:uFillTx/>
              <a:latin typeface="+mn-lt"/>
              <a:cs typeface="Calibri" panose="020F0502020204030204" pitchFamily="34" charset="0"/>
            </a:endParaRPr>
          </a:p>
        </p:txBody>
      </p:sp>
      <p:sp>
        <p:nvSpPr>
          <p:cNvPr id="6" name="Espace réservé du texte 5">
            <a:extLst>
              <a:ext uri="{FF2B5EF4-FFF2-40B4-BE49-F238E27FC236}">
                <a16:creationId xmlns:a16="http://schemas.microsoft.com/office/drawing/2014/main" id="{C4B4EED8-911E-4A36-849E-C21E2507F223}"/>
              </a:ext>
            </a:extLst>
          </p:cNvPr>
          <p:cNvSpPr>
            <a:spLocks noGrp="1"/>
          </p:cNvSpPr>
          <p:nvPr>
            <p:ph type="body" sz="quarter" idx="10" hasCustomPrompt="1"/>
          </p:nvPr>
        </p:nvSpPr>
        <p:spPr>
          <a:xfrm>
            <a:off x="7265988" y="631825"/>
            <a:ext cx="4364037" cy="5211763"/>
          </a:xfrm>
          <a:prstGeom prst="rect">
            <a:avLst/>
          </a:prstGeom>
        </p:spPr>
        <p:txBody>
          <a:bodyPr tIns="144000" bIns="72000"/>
          <a:lstStyle>
            <a:lvl1pPr marL="0" indent="0" algn="ctr">
              <a:lnSpc>
                <a:spcPts val="1600"/>
              </a:lnSpc>
              <a:spcBef>
                <a:spcPts val="600"/>
              </a:spcBef>
              <a:spcAft>
                <a:spcPts val="600"/>
              </a:spcAft>
              <a:buClr>
                <a:srgbClr val="FF7800"/>
              </a:buClr>
              <a:buFont typeface="+mj-lt"/>
              <a:buAutoNum type="arabicPeriod"/>
              <a:defRPr sz="2000" b="1" baseline="0">
                <a:solidFill>
                  <a:srgbClr val="0059A1"/>
                </a:solidFill>
                <a:latin typeface="+mn-lt"/>
                <a:cs typeface="Calibri" panose="020F0502020204030204" pitchFamily="34" charset="0"/>
              </a:defRPr>
            </a:lvl1pPr>
            <a:lvl2pPr marL="457200" indent="0" algn="ctr">
              <a:lnSpc>
                <a:spcPts val="1600"/>
              </a:lnSpc>
              <a:spcBef>
                <a:spcPts val="600"/>
              </a:spcBef>
              <a:spcAft>
                <a:spcPts val="0"/>
              </a:spcAft>
              <a:buClr>
                <a:srgbClr val="FF7800"/>
              </a:buClr>
              <a:buFont typeface="+mj-lt"/>
              <a:buNone/>
              <a:defRPr sz="1400" b="0">
                <a:solidFill>
                  <a:srgbClr val="565656"/>
                </a:solidFill>
                <a:latin typeface="+mn-lt"/>
                <a:cs typeface="Calibri" panose="020F0502020204030204" pitchFamily="34" charset="0"/>
              </a:defRPr>
            </a:lvl2pPr>
            <a:lvl3pPr marL="914400" indent="0" algn="ctr">
              <a:lnSpc>
                <a:spcPts val="1600"/>
              </a:lnSpc>
              <a:spcBef>
                <a:spcPts val="600"/>
              </a:spcBef>
              <a:spcAft>
                <a:spcPts val="0"/>
              </a:spcAft>
              <a:buNone/>
              <a:defRPr sz="1400" b="0">
                <a:solidFill>
                  <a:srgbClr val="565656"/>
                </a:solidFill>
                <a:latin typeface="Calibri" panose="020F0502020204030204" pitchFamily="34" charset="0"/>
                <a:cs typeface="Calibri" panose="020F0502020204030204" pitchFamily="34" charset="0"/>
              </a:defRPr>
            </a:lvl3pPr>
            <a:lvl4pPr>
              <a:defRPr b="1">
                <a:solidFill>
                  <a:srgbClr val="0059A1"/>
                </a:solidFill>
              </a:defRPr>
            </a:lvl4pPr>
            <a:lvl5pPr>
              <a:defRPr b="1">
                <a:solidFill>
                  <a:srgbClr val="0059A1"/>
                </a:solidFill>
              </a:defRPr>
            </a:lvl5pPr>
          </a:lstStyle>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lvl="1"/>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endParaRPr lang="fr-FR" dirty="0"/>
          </a:p>
          <a:p>
            <a:pPr lvl="2"/>
            <a:endParaRPr lang="fr-FR" dirty="0"/>
          </a:p>
        </p:txBody>
      </p:sp>
      <p:pic>
        <p:nvPicPr>
          <p:cNvPr id="7" name="Picture 6">
            <a:extLst>
              <a:ext uri="{FF2B5EF4-FFF2-40B4-BE49-F238E27FC236}">
                <a16:creationId xmlns:a16="http://schemas.microsoft.com/office/drawing/2014/main" id="{C6DA6285-643C-4042-BD5A-38635D1EE5B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69715" y="242587"/>
            <a:ext cx="728497" cy="719719"/>
          </a:xfrm>
          <a:prstGeom prst="rect">
            <a:avLst/>
          </a:prstGeom>
          <a:noFill/>
          <a:ln cap="flat">
            <a:noFill/>
          </a:ln>
        </p:spPr>
      </p:pic>
      <p:pic>
        <p:nvPicPr>
          <p:cNvPr id="8" name="Image 7">
            <a:extLst>
              <a:ext uri="{FF2B5EF4-FFF2-40B4-BE49-F238E27FC236}">
                <a16:creationId xmlns:a16="http://schemas.microsoft.com/office/drawing/2014/main" id="{12EB657E-6B47-4020-B868-B1DC10441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869" y="327669"/>
            <a:ext cx="1469045" cy="473359"/>
          </a:xfrm>
          <a:prstGeom prst="rect">
            <a:avLst/>
          </a:prstGeom>
        </p:spPr>
      </p:pic>
    </p:spTree>
    <p:extLst>
      <p:ext uri="{BB962C8B-B14F-4D97-AF65-F5344CB8AC3E}">
        <p14:creationId xmlns:p14="http://schemas.microsoft.com/office/powerpoint/2010/main" val="318148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F9867F03-2BC3-4BDA-8555-2923755EDA53}"/>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E20A429D-19F9-4CB7-9EA8-F4570AD4F60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1C6B9A0C-90B8-40DC-BADB-E1EB4D27D5EE}"/>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09581302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E58E3747-11F3-42D6-9C18-246A446EAFB7}"/>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0D355BCB-565A-4CEF-A875-89C7B86D9774}"/>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501805DE-36F7-4FBC-8E4D-FD223573713F}"/>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BFA3B769-35A0-44EB-9835-5C87BAA92328}"/>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6593701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D16F5FE7-C2ED-4828-98D1-9EA31E750CA2}"/>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FEC8A0A0-247F-47F2-A454-02619D4DBEC9}"/>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CA4BBCD8-ADD1-42BA-B028-F3183FB8B731}"/>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4DB95436-4AF3-46A6-B62B-9B447F599393}"/>
              </a:ext>
            </a:extLst>
          </p:cNvPr>
          <p:cNvSpPr>
            <a:spLocks noGrp="1"/>
          </p:cNvSpPr>
          <p:nvPr>
            <p:ph sz="quarter" idx="16"/>
          </p:nvPr>
        </p:nvSpPr>
        <p:spPr>
          <a:xfrm>
            <a:off x="718175"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03CF4E82-F61E-4F42-9B5B-19C31D3AF80F}"/>
              </a:ext>
            </a:extLst>
          </p:cNvPr>
          <p:cNvSpPr>
            <a:spLocks noGrp="1"/>
          </p:cNvSpPr>
          <p:nvPr>
            <p:ph sz="quarter" idx="18"/>
          </p:nvPr>
        </p:nvSpPr>
        <p:spPr>
          <a:xfrm>
            <a:off x="6244752"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60165882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53A83167-A358-4553-94AB-5B6872C2243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400C48E3-F090-48F3-AEA4-ABDFD44BE6E4}"/>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BB498A7E-C19C-4F31-8207-316BDD219066}"/>
              </a:ext>
            </a:extLst>
          </p:cNvPr>
          <p:cNvSpPr>
            <a:spLocks noGrp="1"/>
          </p:cNvSpPr>
          <p:nvPr>
            <p:ph sz="quarter" idx="16"/>
          </p:nvPr>
        </p:nvSpPr>
        <p:spPr>
          <a:xfrm>
            <a:off x="718175"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6E03E097-D5FF-467B-B7A6-4D8F82ED4908}"/>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388553619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920E2D18-11A5-4C02-8DC2-7675E9AC0C8F}"/>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059A1"/>
                </a:solidFill>
                <a:latin typeface="+mn-lt"/>
                <a:cs typeface="Calibri" panose="020F0502020204030204" pitchFamily="34" charset="0"/>
              </a:rPr>
              <a:t>PARTIE 3</a:t>
            </a:r>
          </a:p>
        </p:txBody>
      </p:sp>
    </p:spTree>
    <p:extLst>
      <p:ext uri="{BB962C8B-B14F-4D97-AF65-F5344CB8AC3E}">
        <p14:creationId xmlns:p14="http://schemas.microsoft.com/office/powerpoint/2010/main" val="80340002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59A1"/>
                </a:solidFill>
                <a:latin typeface="+mn-lt"/>
                <a:cs typeface="Calibri" panose="020F0502020204030204" pitchFamily="34" charset="0"/>
              </a:defRPr>
            </a:lvl1pPr>
          </a:lstStyle>
          <a:p>
            <a:pPr lvl="0"/>
            <a:r>
              <a:rPr lang="fr-FR" dirty="0"/>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421717476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59A1"/>
                </a:solidFill>
                <a:latin typeface="+mn-lt"/>
                <a:cs typeface="Calibri" panose="020F0502020204030204" pitchFamily="34" charset="0"/>
              </a:defRPr>
            </a:lvl1pPr>
          </a:lstStyle>
          <a:p>
            <a:pPr lvl="0"/>
            <a:r>
              <a:rPr lang="fr-FR" dirty="0"/>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dirty="0"/>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D0D0D0"/>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1586517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8" name="Espace réservé du contenu 17">
            <a:extLst>
              <a:ext uri="{FF2B5EF4-FFF2-40B4-BE49-F238E27FC236}">
                <a16:creationId xmlns:a16="http://schemas.microsoft.com/office/drawing/2014/main" id="{60F8EBFA-4CB5-426E-911F-3868DEB727CD}"/>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40" name="Espace réservé du contenu 17">
            <a:extLst>
              <a:ext uri="{FF2B5EF4-FFF2-40B4-BE49-F238E27FC236}">
                <a16:creationId xmlns:a16="http://schemas.microsoft.com/office/drawing/2014/main" id="{A23F7AE1-0D31-46CE-98C5-5863FFA7C7B8}"/>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38567145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59A1"/>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71A9B66F-C19E-4819-B8A3-620DFB61F977}"/>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2D7BC632-2B7D-460A-9D1E-35D5519904F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EA1A26D4-BFEF-4AEA-B14C-6F6B05DE5F7D}"/>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652197E3-D6CB-4497-8530-4F462CE9D168}"/>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93045911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A7482346-9406-422E-A3AB-F6E61E6418A5}"/>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7DE2AD3F-7CB8-468A-8B56-A389CD2728A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2D57DCFA-F8F2-400F-925F-2E4E842CB2B7}"/>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7651D515-72AC-4354-8320-E7AC71A09E37}"/>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graphique SmartArt 3">
            <a:extLst>
              <a:ext uri="{FF2B5EF4-FFF2-40B4-BE49-F238E27FC236}">
                <a16:creationId xmlns:a16="http://schemas.microsoft.com/office/drawing/2014/main" id="{E8F4B906-414B-4740-AD96-520BBB7E5F05}"/>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5804815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MODALITES PEDAGOGIQUE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9F4EF1A-7B41-4424-8C3F-35D9C533D3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6590" cy="6858000"/>
          </a:xfrm>
          <a:prstGeom prst="rect">
            <a:avLst/>
          </a:prstGeom>
        </p:spPr>
      </p:pic>
      <p:sp>
        <p:nvSpPr>
          <p:cNvPr id="6" name="ZoneTexte 15">
            <a:extLst>
              <a:ext uri="{FF2B5EF4-FFF2-40B4-BE49-F238E27FC236}">
                <a16:creationId xmlns:a16="http://schemas.microsoft.com/office/drawing/2014/main" id="{35305712-A66C-F549-A6A6-7FABFCDA4CDC}"/>
              </a:ext>
            </a:extLst>
          </p:cNvPr>
          <p:cNvSpPr txBox="1"/>
          <p:nvPr/>
        </p:nvSpPr>
        <p:spPr>
          <a:xfrm>
            <a:off x="11789199" y="6603277"/>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8" name="ZoneTexte 17">
            <a:extLst>
              <a:ext uri="{FF2B5EF4-FFF2-40B4-BE49-F238E27FC236}">
                <a16:creationId xmlns:a16="http://schemas.microsoft.com/office/drawing/2014/main" id="{15A3A4DC-3397-664C-AF69-B25199659E74}"/>
              </a:ext>
            </a:extLst>
          </p:cNvPr>
          <p:cNvSpPr txBox="1"/>
          <p:nvPr/>
        </p:nvSpPr>
        <p:spPr>
          <a:xfrm>
            <a:off x="4245835" y="660870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10" name="Google Shape;86;p16">
            <a:extLst>
              <a:ext uri="{FF2B5EF4-FFF2-40B4-BE49-F238E27FC236}">
                <a16:creationId xmlns:a16="http://schemas.microsoft.com/office/drawing/2014/main" id="{0E060007-F668-4DF5-BC6B-856DB623B728}"/>
              </a:ext>
            </a:extLst>
          </p:cNvPr>
          <p:cNvSpPr/>
          <p:nvPr/>
        </p:nvSpPr>
        <p:spPr>
          <a:xfrm>
            <a:off x="1754550" y="1618530"/>
            <a:ext cx="8682900" cy="4463400"/>
          </a:xfrm>
          <a:prstGeom prst="rect">
            <a:avLst/>
          </a:prstGeom>
          <a:solidFill>
            <a:srgbClr val="FFFFFF"/>
          </a:solidFill>
          <a:ln w="9525" cap="flat" cmpd="sng">
            <a:solidFill>
              <a:srgbClr val="A5A5A5"/>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mn-lt"/>
              <a:ea typeface="Calibri"/>
              <a:cs typeface="Calibri"/>
              <a:sym typeface="Calibri"/>
            </a:endParaRPr>
          </a:p>
        </p:txBody>
      </p:sp>
      <p:sp>
        <p:nvSpPr>
          <p:cNvPr id="11" name="Google Shape;87;p16">
            <a:extLst>
              <a:ext uri="{FF2B5EF4-FFF2-40B4-BE49-F238E27FC236}">
                <a16:creationId xmlns:a16="http://schemas.microsoft.com/office/drawing/2014/main" id="{45AF851D-664A-4877-8D80-FDA445C2C6CC}"/>
              </a:ext>
            </a:extLst>
          </p:cNvPr>
          <p:cNvSpPr txBox="1"/>
          <p:nvPr/>
        </p:nvSpPr>
        <p:spPr>
          <a:xfrm>
            <a:off x="0" y="536034"/>
            <a:ext cx="5260200" cy="523180"/>
          </a:xfrm>
          <a:prstGeom prst="rect">
            <a:avLst/>
          </a:prstGeom>
          <a:noFill/>
          <a:ln>
            <a:noFill/>
          </a:ln>
        </p:spPr>
        <p:txBody>
          <a:bodyPr spcFirstLastPara="1" wrap="square" lIns="91425" tIns="45700" rIns="91425" bIns="45700" anchor="t" anchorCtr="1">
            <a:spAutoFit/>
          </a:bodyPr>
          <a:lstStyle/>
          <a:p>
            <a:pPr marL="0" marR="0" lvl="0" indent="0" algn="ctr" rtl="0">
              <a:spcBef>
                <a:spcPts val="0"/>
              </a:spcBef>
              <a:spcAft>
                <a:spcPts val="0"/>
              </a:spcAft>
              <a:buNone/>
            </a:pPr>
            <a:r>
              <a:rPr lang="fr-FR" sz="2800" b="1" i="0" u="none" strike="noStrike" cap="none" dirty="0">
                <a:solidFill>
                  <a:srgbClr val="008245"/>
                </a:solidFill>
                <a:latin typeface="+mn-lt"/>
                <a:ea typeface="Arial"/>
                <a:cs typeface="Calibri" panose="020F0502020204030204" pitchFamily="34" charset="0"/>
                <a:sym typeface="Arial"/>
              </a:rPr>
              <a:t>MODALITÉS </a:t>
            </a:r>
            <a:r>
              <a:rPr lang="fr-FR" sz="2800" b="1" dirty="0">
                <a:solidFill>
                  <a:srgbClr val="008245"/>
                </a:solidFill>
                <a:latin typeface="+mn-lt"/>
                <a:cs typeface="Calibri" panose="020F0502020204030204" pitchFamily="34" charset="0"/>
              </a:rPr>
              <a:t>PÉDAGOGIQUES</a:t>
            </a:r>
            <a:endParaRPr sz="2800" b="1" i="0" u="none" strike="noStrike" cap="none" dirty="0">
              <a:solidFill>
                <a:srgbClr val="008245"/>
              </a:solidFill>
              <a:latin typeface="+mn-lt"/>
              <a:ea typeface="Arial"/>
              <a:cs typeface="Calibri" panose="020F0502020204030204" pitchFamily="34" charset="0"/>
              <a:sym typeface="Arial"/>
            </a:endParaRPr>
          </a:p>
        </p:txBody>
      </p:sp>
      <p:grpSp>
        <p:nvGrpSpPr>
          <p:cNvPr id="55" name="Groupe 54">
            <a:extLst>
              <a:ext uri="{FF2B5EF4-FFF2-40B4-BE49-F238E27FC236}">
                <a16:creationId xmlns:a16="http://schemas.microsoft.com/office/drawing/2014/main" id="{9C28F931-6C6C-47E8-B6BA-FF540874AF4A}"/>
              </a:ext>
            </a:extLst>
          </p:cNvPr>
          <p:cNvGrpSpPr/>
          <p:nvPr/>
        </p:nvGrpSpPr>
        <p:grpSpPr>
          <a:xfrm>
            <a:off x="1927160" y="1910684"/>
            <a:ext cx="8337681" cy="3879092"/>
            <a:chOff x="1985405" y="1978790"/>
            <a:chExt cx="8337681" cy="3879092"/>
          </a:xfrm>
        </p:grpSpPr>
        <p:grpSp>
          <p:nvGrpSpPr>
            <p:cNvPr id="54" name="Groupe 53">
              <a:extLst>
                <a:ext uri="{FF2B5EF4-FFF2-40B4-BE49-F238E27FC236}">
                  <a16:creationId xmlns:a16="http://schemas.microsoft.com/office/drawing/2014/main" id="{D1CD823F-212C-4F8B-816D-D21EE24EAD8E}"/>
                </a:ext>
              </a:extLst>
            </p:cNvPr>
            <p:cNvGrpSpPr/>
            <p:nvPr/>
          </p:nvGrpSpPr>
          <p:grpSpPr>
            <a:xfrm>
              <a:off x="1985405" y="2096568"/>
              <a:ext cx="1584000" cy="3761314"/>
              <a:chOff x="2149789" y="2096568"/>
              <a:chExt cx="1584000" cy="3761314"/>
            </a:xfrm>
          </p:grpSpPr>
          <p:grpSp>
            <p:nvGrpSpPr>
              <p:cNvPr id="49" name="Groupe 48">
                <a:extLst>
                  <a:ext uri="{FF2B5EF4-FFF2-40B4-BE49-F238E27FC236}">
                    <a16:creationId xmlns:a16="http://schemas.microsoft.com/office/drawing/2014/main" id="{F1B17ECF-4583-4AFE-8F93-B7DFB3D97D8F}"/>
                  </a:ext>
                </a:extLst>
              </p:cNvPr>
              <p:cNvGrpSpPr/>
              <p:nvPr/>
            </p:nvGrpSpPr>
            <p:grpSpPr>
              <a:xfrm>
                <a:off x="2149789" y="2096568"/>
                <a:ext cx="1584000" cy="3761314"/>
                <a:chOff x="2149789" y="2096568"/>
                <a:chExt cx="1584000" cy="3761314"/>
              </a:xfrm>
            </p:grpSpPr>
            <p:sp>
              <p:nvSpPr>
                <p:cNvPr id="12" name="Google Shape;88;p16">
                  <a:extLst>
                    <a:ext uri="{FF2B5EF4-FFF2-40B4-BE49-F238E27FC236}">
                      <a16:creationId xmlns:a16="http://schemas.microsoft.com/office/drawing/2014/main" id="{7933F26D-BE4B-4DEB-BB94-B71B66167D9A}"/>
                    </a:ext>
                  </a:extLst>
                </p:cNvPr>
                <p:cNvSpPr/>
                <p:nvPr/>
              </p:nvSpPr>
              <p:spPr>
                <a:xfrm>
                  <a:off x="2621839" y="2096568"/>
                  <a:ext cx="639900" cy="59900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sp>
              <p:nvSpPr>
                <p:cNvPr id="32" name="Google Shape;108;p16">
                  <a:extLst>
                    <a:ext uri="{FF2B5EF4-FFF2-40B4-BE49-F238E27FC236}">
                      <a16:creationId xmlns:a16="http://schemas.microsoft.com/office/drawing/2014/main" id="{C0B1F164-8A10-4478-9E4A-371EF847301C}"/>
                    </a:ext>
                  </a:extLst>
                </p:cNvPr>
                <p:cNvSpPr txBox="1"/>
                <p:nvPr/>
              </p:nvSpPr>
              <p:spPr>
                <a:xfrm>
                  <a:off x="2149789"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i="0" u="none" strike="noStrike" cap="none" dirty="0">
                      <a:solidFill>
                        <a:srgbClr val="0059A1"/>
                      </a:solidFill>
                      <a:latin typeface="+mn-lt"/>
                      <a:ea typeface="Calibri"/>
                      <a:cs typeface="Calibri" panose="020F0502020204030204" pitchFamily="34" charset="0"/>
                      <a:sym typeface="Calibri"/>
                    </a:rPr>
                    <a:t>LE GUIDE DE SOUTIEN</a:t>
                  </a:r>
                  <a:endParaRPr lang="fr-FR" sz="1400" dirty="0">
                    <a:solidFill>
                      <a:srgbClr val="0059A1"/>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Il contient le ré</a:t>
                  </a:r>
                  <a:r>
                    <a:rPr lang="fr-FR" sz="1400" b="0" i="0" u="none" strike="noStrike" cap="none" dirty="0">
                      <a:solidFill>
                        <a:srgbClr val="3F3F3F"/>
                      </a:solidFill>
                      <a:latin typeface="+mn-lt"/>
                      <a:ea typeface="Calibri"/>
                      <a:cs typeface="Calibri" panose="020F0502020204030204" pitchFamily="34" charset="0"/>
                      <a:sym typeface="Calibri"/>
                    </a:rPr>
                    <a:t>sumé théorique et le manuel des travaux pratiques</a:t>
                  </a:r>
                  <a:endParaRPr lang="fr-FR" sz="1400" dirty="0">
                    <a:latin typeface="+mn-lt"/>
                    <a:cs typeface="Calibri" panose="020F0502020204030204" pitchFamily="34" charset="0"/>
                  </a:endParaRPr>
                </a:p>
              </p:txBody>
            </p:sp>
          </p:grpSp>
          <p:grpSp>
            <p:nvGrpSpPr>
              <p:cNvPr id="2" name="Groupe 1">
                <a:extLst>
                  <a:ext uri="{FF2B5EF4-FFF2-40B4-BE49-F238E27FC236}">
                    <a16:creationId xmlns:a16="http://schemas.microsoft.com/office/drawing/2014/main" id="{571D3AF8-CDE8-4FB0-9B48-4D15B7A820C3}"/>
                  </a:ext>
                </a:extLst>
              </p:cNvPr>
              <p:cNvGrpSpPr/>
              <p:nvPr/>
            </p:nvGrpSpPr>
            <p:grpSpPr>
              <a:xfrm>
                <a:off x="2587039" y="3022198"/>
                <a:ext cx="637500" cy="596700"/>
                <a:chOff x="2587039" y="3022198"/>
                <a:chExt cx="637500" cy="596700"/>
              </a:xfrm>
            </p:grpSpPr>
            <p:sp>
              <p:nvSpPr>
                <p:cNvPr id="37" name="Google Shape;113;p16">
                  <a:extLst>
                    <a:ext uri="{FF2B5EF4-FFF2-40B4-BE49-F238E27FC236}">
                      <a16:creationId xmlns:a16="http://schemas.microsoft.com/office/drawing/2014/main" id="{5E939301-5B96-4B78-8B8F-D06410BB794E}"/>
                    </a:ext>
                  </a:extLst>
                </p:cNvPr>
                <p:cNvSpPr/>
                <p:nvPr/>
              </p:nvSpPr>
              <p:spPr>
                <a:xfrm>
                  <a:off x="2587039"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mn-lt"/>
                    <a:ea typeface="Calibri"/>
                    <a:cs typeface="Calibri"/>
                    <a:sym typeface="Calibri"/>
                  </a:endParaRPr>
                </a:p>
              </p:txBody>
            </p:sp>
            <p:sp>
              <p:nvSpPr>
                <p:cNvPr id="42" name="Rectangle 41">
                  <a:extLst>
                    <a:ext uri="{FF2B5EF4-FFF2-40B4-BE49-F238E27FC236}">
                      <a16:creationId xmlns:a16="http://schemas.microsoft.com/office/drawing/2014/main" id="{F242B4FE-EB7E-4FA9-AB3C-67B43CEF323F}"/>
                    </a:ext>
                  </a:extLst>
                </p:cNvPr>
                <p:cNvSpPr/>
                <p:nvPr/>
              </p:nvSpPr>
              <p:spPr>
                <a:xfrm>
                  <a:off x="2735710" y="3089715"/>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1</a:t>
                  </a:r>
                  <a:endParaRPr lang="fr-FR" sz="2400" b="1" dirty="0">
                    <a:solidFill>
                      <a:srgbClr val="0059A1"/>
                    </a:solidFill>
                    <a:latin typeface="+mn-lt"/>
                    <a:cs typeface="Calibri" panose="020F0502020204030204" pitchFamily="34" charset="0"/>
                  </a:endParaRPr>
                </a:p>
              </p:txBody>
            </p:sp>
          </p:grpSp>
        </p:grpSp>
        <p:grpSp>
          <p:nvGrpSpPr>
            <p:cNvPr id="50" name="Groupe 49">
              <a:extLst>
                <a:ext uri="{FF2B5EF4-FFF2-40B4-BE49-F238E27FC236}">
                  <a16:creationId xmlns:a16="http://schemas.microsoft.com/office/drawing/2014/main" id="{53168013-0FB2-4E00-BBAC-599AA4E6EADF}"/>
                </a:ext>
              </a:extLst>
            </p:cNvPr>
            <p:cNvGrpSpPr/>
            <p:nvPr/>
          </p:nvGrpSpPr>
          <p:grpSpPr>
            <a:xfrm>
              <a:off x="3683025" y="2056878"/>
              <a:ext cx="1584000" cy="3801004"/>
              <a:chOff x="3765217" y="2056878"/>
              <a:chExt cx="1584000" cy="3801004"/>
            </a:xfrm>
          </p:grpSpPr>
          <p:grpSp>
            <p:nvGrpSpPr>
              <p:cNvPr id="13" name="Google Shape;89;p16">
                <a:extLst>
                  <a:ext uri="{FF2B5EF4-FFF2-40B4-BE49-F238E27FC236}">
                    <a16:creationId xmlns:a16="http://schemas.microsoft.com/office/drawing/2014/main" id="{00A56C00-FE86-4D41-AA52-9DAC693266D6}"/>
                  </a:ext>
                </a:extLst>
              </p:cNvPr>
              <p:cNvGrpSpPr/>
              <p:nvPr/>
            </p:nvGrpSpPr>
            <p:grpSpPr>
              <a:xfrm>
                <a:off x="4140067" y="2056878"/>
                <a:ext cx="834300" cy="662869"/>
                <a:chOff x="4002843" y="1987306"/>
                <a:chExt cx="834300" cy="662869"/>
              </a:xfrm>
            </p:grpSpPr>
            <p:sp>
              <p:nvSpPr>
                <p:cNvPr id="14" name="Google Shape;90;p16">
                  <a:extLst>
                    <a:ext uri="{FF2B5EF4-FFF2-40B4-BE49-F238E27FC236}">
                      <a16:creationId xmlns:a16="http://schemas.microsoft.com/office/drawing/2014/main" id="{49164E02-095E-447C-9FE2-E3996451B6CB}"/>
                    </a:ext>
                  </a:extLst>
                </p:cNvPr>
                <p:cNvSpPr/>
                <p:nvPr/>
              </p:nvSpPr>
              <p:spPr>
                <a:xfrm>
                  <a:off x="4002843" y="1987306"/>
                  <a:ext cx="834300" cy="662869"/>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sp>
              <p:nvSpPr>
                <p:cNvPr id="15" name="Google Shape;91;p16">
                  <a:extLst>
                    <a:ext uri="{FF2B5EF4-FFF2-40B4-BE49-F238E27FC236}">
                      <a16:creationId xmlns:a16="http://schemas.microsoft.com/office/drawing/2014/main" id="{74C91C81-9CC6-4F6E-B22E-499C2B644CA9}"/>
                    </a:ext>
                  </a:extLst>
                </p:cNvPr>
                <p:cNvSpPr/>
                <p:nvPr/>
              </p:nvSpPr>
              <p:spPr>
                <a:xfrm>
                  <a:off x="4116776" y="2182747"/>
                  <a:ext cx="589749" cy="110877"/>
                </a:xfrm>
                <a:custGeom>
                  <a:avLst/>
                  <a:gdLst/>
                  <a:ahLst/>
                  <a:cxnLst/>
                  <a:rect l="l" t="t" r="r" b="b"/>
                  <a:pathLst>
                    <a:path w="589749" h="110877" extrusionOk="0">
                      <a:moveTo>
                        <a:pt x="553417" y="44276"/>
                      </a:moveTo>
                      <a:cubicBezTo>
                        <a:pt x="548853" y="44276"/>
                        <a:pt x="545083" y="45938"/>
                        <a:pt x="542106" y="49262"/>
                      </a:cubicBezTo>
                      <a:cubicBezTo>
                        <a:pt x="539130" y="52586"/>
                        <a:pt x="537666" y="57101"/>
                        <a:pt x="537716" y="62806"/>
                      </a:cubicBezTo>
                      <a:lnTo>
                        <a:pt x="568970" y="62806"/>
                      </a:lnTo>
                      <a:cubicBezTo>
                        <a:pt x="568821" y="56753"/>
                        <a:pt x="567258" y="52152"/>
                        <a:pt x="564282" y="49002"/>
                      </a:cubicBezTo>
                      <a:cubicBezTo>
                        <a:pt x="561305" y="45852"/>
                        <a:pt x="557684" y="44276"/>
                        <a:pt x="553417" y="44276"/>
                      </a:cubicBezTo>
                      <a:close/>
                      <a:moveTo>
                        <a:pt x="124792" y="44276"/>
                      </a:moveTo>
                      <a:cubicBezTo>
                        <a:pt x="120228" y="44276"/>
                        <a:pt x="116458" y="45938"/>
                        <a:pt x="113481" y="49262"/>
                      </a:cubicBezTo>
                      <a:cubicBezTo>
                        <a:pt x="110505" y="52586"/>
                        <a:pt x="109041" y="57101"/>
                        <a:pt x="109091" y="62806"/>
                      </a:cubicBezTo>
                      <a:lnTo>
                        <a:pt x="140345" y="62806"/>
                      </a:lnTo>
                      <a:cubicBezTo>
                        <a:pt x="140196" y="56753"/>
                        <a:pt x="138633" y="52152"/>
                        <a:pt x="135657" y="49002"/>
                      </a:cubicBezTo>
                      <a:cubicBezTo>
                        <a:pt x="132680" y="45852"/>
                        <a:pt x="129059" y="44276"/>
                        <a:pt x="124792" y="44276"/>
                      </a:cubicBezTo>
                      <a:close/>
                      <a:moveTo>
                        <a:pt x="445815" y="30063"/>
                      </a:moveTo>
                      <a:lnTo>
                        <a:pt x="466725" y="30063"/>
                      </a:lnTo>
                      <a:lnTo>
                        <a:pt x="466725" y="109091"/>
                      </a:lnTo>
                      <a:lnTo>
                        <a:pt x="445815" y="109091"/>
                      </a:lnTo>
                      <a:close/>
                      <a:moveTo>
                        <a:pt x="170259" y="30063"/>
                      </a:moveTo>
                      <a:lnTo>
                        <a:pt x="195783" y="30063"/>
                      </a:lnTo>
                      <a:lnTo>
                        <a:pt x="209773" y="51792"/>
                      </a:lnTo>
                      <a:lnTo>
                        <a:pt x="224507" y="30063"/>
                      </a:lnTo>
                      <a:lnTo>
                        <a:pt x="249064" y="30063"/>
                      </a:lnTo>
                      <a:lnTo>
                        <a:pt x="222275" y="67494"/>
                      </a:lnTo>
                      <a:lnTo>
                        <a:pt x="251519" y="109091"/>
                      </a:lnTo>
                      <a:lnTo>
                        <a:pt x="225847" y="109091"/>
                      </a:lnTo>
                      <a:lnTo>
                        <a:pt x="209773" y="84609"/>
                      </a:lnTo>
                      <a:lnTo>
                        <a:pt x="193551" y="109091"/>
                      </a:lnTo>
                      <a:lnTo>
                        <a:pt x="169069" y="109091"/>
                      </a:lnTo>
                      <a:lnTo>
                        <a:pt x="197569" y="68387"/>
                      </a:lnTo>
                      <a:close/>
                      <a:moveTo>
                        <a:pt x="552152" y="28277"/>
                      </a:moveTo>
                      <a:cubicBezTo>
                        <a:pt x="563910" y="28277"/>
                        <a:pt x="573187" y="32159"/>
                        <a:pt x="579983" y="39923"/>
                      </a:cubicBezTo>
                      <a:cubicBezTo>
                        <a:pt x="586780" y="47687"/>
                        <a:pt x="590029" y="59581"/>
                        <a:pt x="589731" y="75605"/>
                      </a:cubicBezTo>
                      <a:lnTo>
                        <a:pt x="537344" y="75605"/>
                      </a:lnTo>
                      <a:cubicBezTo>
                        <a:pt x="537493" y="81806"/>
                        <a:pt x="539179" y="86630"/>
                        <a:pt x="542404" y="90078"/>
                      </a:cubicBezTo>
                      <a:cubicBezTo>
                        <a:pt x="545629" y="93526"/>
                        <a:pt x="549647" y="95250"/>
                        <a:pt x="554459" y="95250"/>
                      </a:cubicBezTo>
                      <a:cubicBezTo>
                        <a:pt x="557733" y="95250"/>
                        <a:pt x="560487" y="94357"/>
                        <a:pt x="562719" y="92571"/>
                      </a:cubicBezTo>
                      <a:cubicBezTo>
                        <a:pt x="564952" y="90785"/>
                        <a:pt x="566638" y="87908"/>
                        <a:pt x="567779" y="83939"/>
                      </a:cubicBezTo>
                      <a:lnTo>
                        <a:pt x="588615" y="87437"/>
                      </a:lnTo>
                      <a:cubicBezTo>
                        <a:pt x="585936" y="95076"/>
                        <a:pt x="581707" y="100893"/>
                        <a:pt x="575928" y="104887"/>
                      </a:cubicBezTo>
                      <a:cubicBezTo>
                        <a:pt x="570148" y="108880"/>
                        <a:pt x="562917" y="110877"/>
                        <a:pt x="554236" y="110877"/>
                      </a:cubicBezTo>
                      <a:cubicBezTo>
                        <a:pt x="540494" y="110877"/>
                        <a:pt x="530324" y="106387"/>
                        <a:pt x="523726" y="97408"/>
                      </a:cubicBezTo>
                      <a:cubicBezTo>
                        <a:pt x="518517" y="90215"/>
                        <a:pt x="515913" y="81136"/>
                        <a:pt x="515913" y="70173"/>
                      </a:cubicBezTo>
                      <a:cubicBezTo>
                        <a:pt x="515913" y="57076"/>
                        <a:pt x="519336" y="46819"/>
                        <a:pt x="526182" y="39402"/>
                      </a:cubicBezTo>
                      <a:cubicBezTo>
                        <a:pt x="533028" y="31986"/>
                        <a:pt x="541685" y="28277"/>
                        <a:pt x="552152" y="28277"/>
                      </a:cubicBezTo>
                      <a:close/>
                      <a:moveTo>
                        <a:pt x="123527" y="28277"/>
                      </a:moveTo>
                      <a:cubicBezTo>
                        <a:pt x="135285" y="28277"/>
                        <a:pt x="144562" y="32159"/>
                        <a:pt x="151358" y="39923"/>
                      </a:cubicBezTo>
                      <a:cubicBezTo>
                        <a:pt x="158155" y="47687"/>
                        <a:pt x="161404" y="59581"/>
                        <a:pt x="161106" y="75605"/>
                      </a:cubicBezTo>
                      <a:lnTo>
                        <a:pt x="108719" y="75605"/>
                      </a:lnTo>
                      <a:cubicBezTo>
                        <a:pt x="108868" y="81806"/>
                        <a:pt x="110554" y="86630"/>
                        <a:pt x="113779" y="90078"/>
                      </a:cubicBezTo>
                      <a:cubicBezTo>
                        <a:pt x="117004" y="93526"/>
                        <a:pt x="121022" y="95250"/>
                        <a:pt x="125834" y="95250"/>
                      </a:cubicBezTo>
                      <a:cubicBezTo>
                        <a:pt x="129108" y="95250"/>
                        <a:pt x="131862" y="94357"/>
                        <a:pt x="134094" y="92571"/>
                      </a:cubicBezTo>
                      <a:cubicBezTo>
                        <a:pt x="136327" y="90785"/>
                        <a:pt x="138013" y="87908"/>
                        <a:pt x="139154" y="83939"/>
                      </a:cubicBezTo>
                      <a:lnTo>
                        <a:pt x="159990" y="87437"/>
                      </a:lnTo>
                      <a:cubicBezTo>
                        <a:pt x="157311" y="95076"/>
                        <a:pt x="153082" y="100893"/>
                        <a:pt x="147303" y="104887"/>
                      </a:cubicBezTo>
                      <a:cubicBezTo>
                        <a:pt x="141523" y="108880"/>
                        <a:pt x="134293" y="110877"/>
                        <a:pt x="125611" y="110877"/>
                      </a:cubicBezTo>
                      <a:cubicBezTo>
                        <a:pt x="111869" y="110877"/>
                        <a:pt x="101699" y="106387"/>
                        <a:pt x="95101" y="97408"/>
                      </a:cubicBezTo>
                      <a:cubicBezTo>
                        <a:pt x="89892" y="90215"/>
                        <a:pt x="87288" y="81136"/>
                        <a:pt x="87288" y="70173"/>
                      </a:cubicBezTo>
                      <a:cubicBezTo>
                        <a:pt x="87288" y="57076"/>
                        <a:pt x="90711" y="46819"/>
                        <a:pt x="97557" y="39402"/>
                      </a:cubicBezTo>
                      <a:cubicBezTo>
                        <a:pt x="104403" y="31986"/>
                        <a:pt x="113060" y="28277"/>
                        <a:pt x="123527" y="28277"/>
                      </a:cubicBezTo>
                      <a:close/>
                      <a:moveTo>
                        <a:pt x="286792" y="2158"/>
                      </a:moveTo>
                      <a:lnTo>
                        <a:pt x="286792" y="30063"/>
                      </a:lnTo>
                      <a:lnTo>
                        <a:pt x="301079" y="30063"/>
                      </a:lnTo>
                      <a:lnTo>
                        <a:pt x="301079" y="46732"/>
                      </a:lnTo>
                      <a:lnTo>
                        <a:pt x="286792" y="46732"/>
                      </a:lnTo>
                      <a:lnTo>
                        <a:pt x="286792" y="78581"/>
                      </a:lnTo>
                      <a:cubicBezTo>
                        <a:pt x="286792" y="85031"/>
                        <a:pt x="286928" y="88788"/>
                        <a:pt x="287201" y="89855"/>
                      </a:cubicBezTo>
                      <a:cubicBezTo>
                        <a:pt x="287474" y="90922"/>
                        <a:pt x="288094" y="91802"/>
                        <a:pt x="289061" y="92497"/>
                      </a:cubicBezTo>
                      <a:cubicBezTo>
                        <a:pt x="290029" y="93191"/>
                        <a:pt x="291207" y="93539"/>
                        <a:pt x="292596" y="93539"/>
                      </a:cubicBezTo>
                      <a:cubicBezTo>
                        <a:pt x="294531" y="93539"/>
                        <a:pt x="297334" y="92869"/>
                        <a:pt x="301005" y="91529"/>
                      </a:cubicBezTo>
                      <a:lnTo>
                        <a:pt x="302791" y="107752"/>
                      </a:lnTo>
                      <a:cubicBezTo>
                        <a:pt x="297929" y="109835"/>
                        <a:pt x="292422" y="110877"/>
                        <a:pt x="286271" y="110877"/>
                      </a:cubicBezTo>
                      <a:cubicBezTo>
                        <a:pt x="282501" y="110877"/>
                        <a:pt x="279102" y="110245"/>
                        <a:pt x="276076" y="108980"/>
                      </a:cubicBezTo>
                      <a:cubicBezTo>
                        <a:pt x="273050" y="107714"/>
                        <a:pt x="270830" y="106077"/>
                        <a:pt x="269416" y="104068"/>
                      </a:cubicBezTo>
                      <a:cubicBezTo>
                        <a:pt x="268002" y="102059"/>
                        <a:pt x="267022" y="99343"/>
                        <a:pt x="266477" y="95920"/>
                      </a:cubicBezTo>
                      <a:cubicBezTo>
                        <a:pt x="266030" y="93489"/>
                        <a:pt x="265807" y="88578"/>
                        <a:pt x="265807" y="81186"/>
                      </a:cubicBezTo>
                      <a:lnTo>
                        <a:pt x="265807" y="46732"/>
                      </a:lnTo>
                      <a:lnTo>
                        <a:pt x="256208" y="46732"/>
                      </a:lnTo>
                      <a:lnTo>
                        <a:pt x="256208" y="30063"/>
                      </a:lnTo>
                      <a:lnTo>
                        <a:pt x="265807" y="30063"/>
                      </a:lnTo>
                      <a:lnTo>
                        <a:pt x="265807" y="14362"/>
                      </a:lnTo>
                      <a:close/>
                      <a:moveTo>
                        <a:pt x="483915" y="0"/>
                      </a:moveTo>
                      <a:lnTo>
                        <a:pt x="504825" y="0"/>
                      </a:lnTo>
                      <a:lnTo>
                        <a:pt x="504825" y="109091"/>
                      </a:lnTo>
                      <a:lnTo>
                        <a:pt x="483915" y="109091"/>
                      </a:lnTo>
                      <a:close/>
                      <a:moveTo>
                        <a:pt x="445815" y="0"/>
                      </a:moveTo>
                      <a:lnTo>
                        <a:pt x="466725" y="0"/>
                      </a:lnTo>
                      <a:lnTo>
                        <a:pt x="466725" y="19348"/>
                      </a:lnTo>
                      <a:lnTo>
                        <a:pt x="445815" y="19348"/>
                      </a:lnTo>
                      <a:close/>
                      <a:moveTo>
                        <a:pt x="350862" y="0"/>
                      </a:moveTo>
                      <a:lnTo>
                        <a:pt x="425648" y="0"/>
                      </a:lnTo>
                      <a:lnTo>
                        <a:pt x="425648" y="18455"/>
                      </a:lnTo>
                      <a:lnTo>
                        <a:pt x="372889" y="18455"/>
                      </a:lnTo>
                      <a:lnTo>
                        <a:pt x="372889" y="44276"/>
                      </a:lnTo>
                      <a:lnTo>
                        <a:pt x="418430" y="44276"/>
                      </a:lnTo>
                      <a:lnTo>
                        <a:pt x="418430" y="62731"/>
                      </a:lnTo>
                      <a:lnTo>
                        <a:pt x="372889" y="62731"/>
                      </a:lnTo>
                      <a:lnTo>
                        <a:pt x="372889" y="109091"/>
                      </a:lnTo>
                      <a:lnTo>
                        <a:pt x="350862" y="109091"/>
                      </a:lnTo>
                      <a:close/>
                      <a:moveTo>
                        <a:pt x="0" y="0"/>
                      </a:moveTo>
                      <a:lnTo>
                        <a:pt x="86692" y="0"/>
                      </a:lnTo>
                      <a:lnTo>
                        <a:pt x="86692" y="18455"/>
                      </a:lnTo>
                      <a:lnTo>
                        <a:pt x="54397" y="18455"/>
                      </a:lnTo>
                      <a:lnTo>
                        <a:pt x="54397" y="109091"/>
                      </a:lnTo>
                      <a:lnTo>
                        <a:pt x="32370" y="109091"/>
                      </a:lnTo>
                      <a:lnTo>
                        <a:pt x="32370" y="18455"/>
                      </a:lnTo>
                      <a:lnTo>
                        <a:pt x="0" y="18455"/>
                      </a:lnTo>
                      <a:close/>
                    </a:path>
                  </a:pathLst>
                </a:custGeom>
                <a:solidFill>
                  <a:srgbClr val="0059A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dirty="0">
                    <a:solidFill>
                      <a:srgbClr val="8CBABE"/>
                    </a:solidFill>
                    <a:latin typeface="+mn-lt"/>
                    <a:ea typeface="Arial"/>
                    <a:cs typeface="Calibri" panose="020F0502020204030204" pitchFamily="34" charset="0"/>
                    <a:sym typeface="Arial"/>
                  </a:endParaRPr>
                </a:p>
              </p:txBody>
            </p:sp>
          </p:grpSp>
          <p:sp>
            <p:nvSpPr>
              <p:cNvPr id="33" name="Google Shape;109;p16">
                <a:extLst>
                  <a:ext uri="{FF2B5EF4-FFF2-40B4-BE49-F238E27FC236}">
                    <a16:creationId xmlns:a16="http://schemas.microsoft.com/office/drawing/2014/main" id="{8659226A-8566-4547-90E4-29C67DDAEE06}"/>
                  </a:ext>
                </a:extLst>
              </p:cNvPr>
              <p:cNvSpPr txBox="1"/>
              <p:nvPr/>
            </p:nvSpPr>
            <p:spPr>
              <a:xfrm>
                <a:off x="3765217"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LA VERSION PDF</a:t>
                </a:r>
                <a:endParaRPr lang="fr-FR" sz="1400" dirty="0">
                  <a:solidFill>
                    <a:srgbClr val="0059A1"/>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Une version PDF est mise en ligne sur l’espace apprenant et formateur de la plateforme </a:t>
                </a:r>
                <a:r>
                  <a:rPr lang="fr-FR" sz="1400" dirty="0" err="1">
                    <a:solidFill>
                      <a:srgbClr val="3F3F3F"/>
                    </a:solidFill>
                    <a:latin typeface="+mn-lt"/>
                    <a:ea typeface="Calibri"/>
                    <a:cs typeface="Calibri" panose="020F0502020204030204" pitchFamily="34" charset="0"/>
                    <a:sym typeface="Calibri"/>
                  </a:rPr>
                  <a:t>WebForce</a:t>
                </a:r>
                <a:r>
                  <a:rPr lang="fr-FR" sz="1400" dirty="0">
                    <a:solidFill>
                      <a:srgbClr val="3F3F3F"/>
                    </a:solidFill>
                    <a:latin typeface="+mn-lt"/>
                    <a:ea typeface="Calibri"/>
                    <a:cs typeface="Calibri" panose="020F0502020204030204" pitchFamily="34" charset="0"/>
                    <a:sym typeface="Calibri"/>
                  </a:rPr>
                  <a:t> Life</a:t>
                </a:r>
                <a:endParaRPr sz="1400" dirty="0">
                  <a:latin typeface="+mn-lt"/>
                  <a:cs typeface="Calibri" panose="020F0502020204030204" pitchFamily="34" charset="0"/>
                </a:endParaRPr>
              </a:p>
            </p:txBody>
          </p:sp>
          <p:grpSp>
            <p:nvGrpSpPr>
              <p:cNvPr id="3" name="Groupe 2">
                <a:extLst>
                  <a:ext uri="{FF2B5EF4-FFF2-40B4-BE49-F238E27FC236}">
                    <a16:creationId xmlns:a16="http://schemas.microsoft.com/office/drawing/2014/main" id="{BDE17767-F768-4176-8AD7-89F9CDE01BB4}"/>
                  </a:ext>
                </a:extLst>
              </p:cNvPr>
              <p:cNvGrpSpPr/>
              <p:nvPr/>
            </p:nvGrpSpPr>
            <p:grpSpPr>
              <a:xfrm>
                <a:off x="4238467" y="3022198"/>
                <a:ext cx="637500" cy="596700"/>
                <a:chOff x="4120713" y="3022198"/>
                <a:chExt cx="637500" cy="596700"/>
              </a:xfrm>
            </p:grpSpPr>
            <p:sp>
              <p:nvSpPr>
                <p:cNvPr id="38" name="Google Shape;114;p16">
                  <a:extLst>
                    <a:ext uri="{FF2B5EF4-FFF2-40B4-BE49-F238E27FC236}">
                      <a16:creationId xmlns:a16="http://schemas.microsoft.com/office/drawing/2014/main" id="{C66B6963-835B-4014-8DC3-454D0121E7B7}"/>
                    </a:ext>
                  </a:extLst>
                </p:cNvPr>
                <p:cNvSpPr/>
                <p:nvPr/>
              </p:nvSpPr>
              <p:spPr>
                <a:xfrm>
                  <a:off x="4120713"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3" name="Rectangle 42">
                  <a:extLst>
                    <a:ext uri="{FF2B5EF4-FFF2-40B4-BE49-F238E27FC236}">
                      <a16:creationId xmlns:a16="http://schemas.microsoft.com/office/drawing/2014/main" id="{11DE01EE-0C34-4152-BB99-A583588087AA}"/>
                    </a:ext>
                  </a:extLst>
                </p:cNvPr>
                <p:cNvSpPr/>
                <p:nvPr/>
              </p:nvSpPr>
              <p:spPr>
                <a:xfrm>
                  <a:off x="4269384"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2</a:t>
                  </a:r>
                  <a:endParaRPr lang="fr-FR" sz="2400" dirty="0">
                    <a:solidFill>
                      <a:srgbClr val="0059A1"/>
                    </a:solidFill>
                    <a:latin typeface="+mn-lt"/>
                    <a:cs typeface="Calibri" panose="020F0502020204030204" pitchFamily="34" charset="0"/>
                  </a:endParaRPr>
                </a:p>
              </p:txBody>
            </p:sp>
          </p:grpSp>
        </p:grpSp>
        <p:grpSp>
          <p:nvGrpSpPr>
            <p:cNvPr id="51" name="Groupe 50">
              <a:extLst>
                <a:ext uri="{FF2B5EF4-FFF2-40B4-BE49-F238E27FC236}">
                  <a16:creationId xmlns:a16="http://schemas.microsoft.com/office/drawing/2014/main" id="{0FBFEF04-8A2B-40A1-8A14-FF1A972D7027}"/>
                </a:ext>
              </a:extLst>
            </p:cNvPr>
            <p:cNvGrpSpPr/>
            <p:nvPr/>
          </p:nvGrpSpPr>
          <p:grpSpPr>
            <a:xfrm>
              <a:off x="5368360" y="1987059"/>
              <a:ext cx="1584000" cy="3870823"/>
              <a:chOff x="5399182" y="1987059"/>
              <a:chExt cx="1584000" cy="3870823"/>
            </a:xfrm>
          </p:grpSpPr>
          <p:grpSp>
            <p:nvGrpSpPr>
              <p:cNvPr id="16" name="Google Shape;92;p16">
                <a:extLst>
                  <a:ext uri="{FF2B5EF4-FFF2-40B4-BE49-F238E27FC236}">
                    <a16:creationId xmlns:a16="http://schemas.microsoft.com/office/drawing/2014/main" id="{5EF59CFE-3BC9-48F5-970B-496A0424FF6E}"/>
                  </a:ext>
                </a:extLst>
              </p:cNvPr>
              <p:cNvGrpSpPr/>
              <p:nvPr/>
            </p:nvGrpSpPr>
            <p:grpSpPr>
              <a:xfrm>
                <a:off x="5893069" y="1987059"/>
                <a:ext cx="596226" cy="710511"/>
                <a:chOff x="5683857" y="1993534"/>
                <a:chExt cx="596226" cy="710511"/>
              </a:xfrm>
            </p:grpSpPr>
            <p:sp>
              <p:nvSpPr>
                <p:cNvPr id="17" name="Google Shape;93;p16">
                  <a:extLst>
                    <a:ext uri="{FF2B5EF4-FFF2-40B4-BE49-F238E27FC236}">
                      <a16:creationId xmlns:a16="http://schemas.microsoft.com/office/drawing/2014/main" id="{656579B1-1AA0-42D1-9D38-B03DEF2DBD3E}"/>
                    </a:ext>
                  </a:extLst>
                </p:cNvPr>
                <p:cNvSpPr/>
                <p:nvPr/>
              </p:nvSpPr>
              <p:spPr>
                <a:xfrm>
                  <a:off x="5683857" y="1993534"/>
                  <a:ext cx="596226" cy="710511"/>
                </a:xfrm>
                <a:custGeom>
                  <a:avLst/>
                  <a:gdLst/>
                  <a:ahLst/>
                  <a:cxnLst/>
                  <a:rect l="l" t="t" r="r" b="b"/>
                  <a:pathLst>
                    <a:path w="3312367" h="3947283" extrusionOk="0">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1"/>
                    <a:buFont typeface="Calibri"/>
                    <a:buNone/>
                  </a:pPr>
                  <a:endParaRPr sz="2701" b="0" i="0" u="none" strike="noStrike" cap="none" dirty="0">
                    <a:solidFill>
                      <a:srgbClr val="FFFFFF"/>
                    </a:solidFill>
                    <a:latin typeface="+mn-lt"/>
                    <a:ea typeface="Arial"/>
                    <a:cs typeface="Calibri" panose="020F0502020204030204" pitchFamily="34" charset="0"/>
                    <a:sym typeface="Arial"/>
                  </a:endParaRPr>
                </a:p>
              </p:txBody>
            </p:sp>
            <p:sp>
              <p:nvSpPr>
                <p:cNvPr id="18" name="Google Shape;94;p16">
                  <a:extLst>
                    <a:ext uri="{FF2B5EF4-FFF2-40B4-BE49-F238E27FC236}">
                      <a16:creationId xmlns:a16="http://schemas.microsoft.com/office/drawing/2014/main" id="{7B5595EC-C083-4201-AC46-D24C1B97FAF0}"/>
                    </a:ext>
                  </a:extLst>
                </p:cNvPr>
                <p:cNvSpPr/>
                <p:nvPr/>
              </p:nvSpPr>
              <p:spPr>
                <a:xfrm>
                  <a:off x="5820945" y="2188975"/>
                  <a:ext cx="297000" cy="297000"/>
                </a:xfrm>
                <a:custGeom>
                  <a:avLst/>
                  <a:gdLst/>
                  <a:ahLst/>
                  <a:cxnLst/>
                  <a:rect l="l" t="t" r="r" b="b"/>
                  <a:pathLst>
                    <a:path w="3960000" h="3960000" extrusionOk="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grpSp>
          <p:sp>
            <p:nvSpPr>
              <p:cNvPr id="34" name="Google Shape;110;p16">
                <a:extLst>
                  <a:ext uri="{FF2B5EF4-FFF2-40B4-BE49-F238E27FC236}">
                    <a16:creationId xmlns:a16="http://schemas.microsoft.com/office/drawing/2014/main" id="{F15BDCD3-F419-4D05-ABDE-CA5F0E04D18D}"/>
                  </a:ext>
                </a:extLst>
              </p:cNvPr>
              <p:cNvSpPr txBox="1"/>
              <p:nvPr/>
            </p:nvSpPr>
            <p:spPr>
              <a:xfrm>
                <a:off x="5399182"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DES CONTENUS</a:t>
                </a:r>
                <a:endParaRPr lang="fr-FR" sz="1400" dirty="0">
                  <a:solidFill>
                    <a:srgbClr val="0059A1"/>
                  </a:solidFill>
                  <a:latin typeface="+mn-lt"/>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TÉLÉCHARGEABLES</a:t>
                </a:r>
              </a:p>
              <a:p>
                <a:pPr marL="0" marR="0" lvl="0" indent="0" algn="ctr" rtl="0">
                  <a:lnSpc>
                    <a:spcPct val="100000"/>
                  </a:lnSpc>
                  <a:spcBef>
                    <a:spcPts val="0"/>
                  </a:spcBef>
                  <a:spcAft>
                    <a:spcPts val="0"/>
                  </a:spcAft>
                  <a:buClr>
                    <a:srgbClr val="3F3F3F"/>
                  </a:buClr>
                  <a:buSzPts val="1200"/>
                  <a:buFont typeface="Arial"/>
                  <a:buNone/>
                </a:pPr>
                <a:r>
                  <a:rPr lang="fr-FR" sz="1400" dirty="0">
                    <a:solidFill>
                      <a:srgbClr val="3F3F3F"/>
                    </a:solidFill>
                    <a:latin typeface="+mn-lt"/>
                    <a:cs typeface="Calibri" panose="020F0502020204030204" pitchFamily="34" charset="0"/>
                    <a:sym typeface="Arial"/>
                  </a:rPr>
                  <a:t>L</a:t>
                </a:r>
                <a:r>
                  <a:rPr lang="fr-FR" sz="1400" b="0" i="0" u="none" strike="noStrike" cap="none" dirty="0">
                    <a:solidFill>
                      <a:srgbClr val="3F3F3F"/>
                    </a:solidFill>
                    <a:latin typeface="+mn-lt"/>
                    <a:cs typeface="Calibri" panose="020F0502020204030204" pitchFamily="34" charset="0"/>
                    <a:sym typeface="Arial"/>
                  </a:rPr>
                  <a:t>es fiches de résumés ou des exercices sont téléchargeables sur </a:t>
                </a:r>
                <a:r>
                  <a:rPr lang="fr-FR" sz="1400" b="0" i="0" u="none" strike="noStrike" cap="none" dirty="0" err="1">
                    <a:solidFill>
                      <a:srgbClr val="3F3F3F"/>
                    </a:solidFill>
                    <a:latin typeface="+mn-lt"/>
                    <a:cs typeface="Calibri" panose="020F0502020204030204" pitchFamily="34" charset="0"/>
                    <a:sym typeface="Arial"/>
                  </a:rPr>
                  <a:t>WebForce</a:t>
                </a:r>
                <a:r>
                  <a:rPr lang="fr-FR" sz="1400" b="0" i="0" u="none" strike="noStrike" cap="none" dirty="0">
                    <a:solidFill>
                      <a:srgbClr val="3F3F3F"/>
                    </a:solidFill>
                    <a:latin typeface="+mn-lt"/>
                    <a:cs typeface="Calibri" panose="020F0502020204030204" pitchFamily="34" charset="0"/>
                    <a:sym typeface="Arial"/>
                  </a:rPr>
                  <a:t> Life</a:t>
                </a:r>
                <a:endParaRPr sz="1400" dirty="0">
                  <a:latin typeface="+mn-lt"/>
                  <a:cs typeface="Calibri" panose="020F0502020204030204" pitchFamily="34" charset="0"/>
                </a:endParaRPr>
              </a:p>
            </p:txBody>
          </p:sp>
          <p:grpSp>
            <p:nvGrpSpPr>
              <p:cNvPr id="4" name="Groupe 3">
                <a:extLst>
                  <a:ext uri="{FF2B5EF4-FFF2-40B4-BE49-F238E27FC236}">
                    <a16:creationId xmlns:a16="http://schemas.microsoft.com/office/drawing/2014/main" id="{BCF3B8CB-0AFA-4BC7-A5E8-AB8E9EE0F607}"/>
                  </a:ext>
                </a:extLst>
              </p:cNvPr>
              <p:cNvGrpSpPr/>
              <p:nvPr/>
            </p:nvGrpSpPr>
            <p:grpSpPr>
              <a:xfrm>
                <a:off x="5872432" y="3022198"/>
                <a:ext cx="637500" cy="596700"/>
                <a:chOff x="5682736" y="3022198"/>
                <a:chExt cx="637500" cy="596700"/>
              </a:xfrm>
            </p:grpSpPr>
            <p:sp>
              <p:nvSpPr>
                <p:cNvPr id="39" name="Google Shape;115;p16">
                  <a:extLst>
                    <a:ext uri="{FF2B5EF4-FFF2-40B4-BE49-F238E27FC236}">
                      <a16:creationId xmlns:a16="http://schemas.microsoft.com/office/drawing/2014/main" id="{01B88BC7-6575-41BE-A376-FD599582882D}"/>
                    </a:ext>
                  </a:extLst>
                </p:cNvPr>
                <p:cNvSpPr/>
                <p:nvPr/>
              </p:nvSpPr>
              <p:spPr>
                <a:xfrm>
                  <a:off x="5682736"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4" name="Rectangle 43">
                  <a:extLst>
                    <a:ext uri="{FF2B5EF4-FFF2-40B4-BE49-F238E27FC236}">
                      <a16:creationId xmlns:a16="http://schemas.microsoft.com/office/drawing/2014/main" id="{F479660E-AC03-43D5-9673-1DF0F3723B62}"/>
                    </a:ext>
                  </a:extLst>
                </p:cNvPr>
                <p:cNvSpPr/>
                <p:nvPr/>
              </p:nvSpPr>
              <p:spPr>
                <a:xfrm>
                  <a:off x="5831407"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3</a:t>
                  </a:r>
                  <a:endParaRPr lang="fr-FR" sz="2400" dirty="0">
                    <a:solidFill>
                      <a:srgbClr val="0059A1"/>
                    </a:solidFill>
                    <a:latin typeface="+mn-lt"/>
                    <a:cs typeface="Calibri" panose="020F0502020204030204" pitchFamily="34" charset="0"/>
                  </a:endParaRPr>
                </a:p>
              </p:txBody>
            </p:sp>
          </p:grpSp>
        </p:grpSp>
        <p:grpSp>
          <p:nvGrpSpPr>
            <p:cNvPr id="52" name="Groupe 51">
              <a:extLst>
                <a:ext uri="{FF2B5EF4-FFF2-40B4-BE49-F238E27FC236}">
                  <a16:creationId xmlns:a16="http://schemas.microsoft.com/office/drawing/2014/main" id="{9249766A-ED49-499D-BE6B-09AF81BF1AC1}"/>
                </a:ext>
              </a:extLst>
            </p:cNvPr>
            <p:cNvGrpSpPr/>
            <p:nvPr/>
          </p:nvGrpSpPr>
          <p:grpSpPr>
            <a:xfrm>
              <a:off x="7055034" y="2000757"/>
              <a:ext cx="1584000" cy="3857125"/>
              <a:chOff x="6993390" y="2000757"/>
              <a:chExt cx="1584000" cy="3857125"/>
            </a:xfrm>
          </p:grpSpPr>
          <p:sp>
            <p:nvSpPr>
              <p:cNvPr id="19" name="Google Shape;95;p16">
                <a:extLst>
                  <a:ext uri="{FF2B5EF4-FFF2-40B4-BE49-F238E27FC236}">
                    <a16:creationId xmlns:a16="http://schemas.microsoft.com/office/drawing/2014/main" id="{33808313-CF1E-4013-8D42-4D58E3AC816D}"/>
                  </a:ext>
                </a:extLst>
              </p:cNvPr>
              <p:cNvSpPr/>
              <p:nvPr/>
            </p:nvSpPr>
            <p:spPr>
              <a:xfrm rot="10800000" flipH="1">
                <a:off x="7488218" y="2000757"/>
                <a:ext cx="594345" cy="667447"/>
              </a:xfrm>
              <a:custGeom>
                <a:avLst/>
                <a:gdLst/>
                <a:ahLst/>
                <a:cxnLst/>
                <a:rect l="l" t="t" r="r" b="b"/>
                <a:pathLst>
                  <a:path w="3496146" h="3926159" extrusionOk="0">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5" name="Google Shape;111;p16">
                <a:extLst>
                  <a:ext uri="{FF2B5EF4-FFF2-40B4-BE49-F238E27FC236}">
                    <a16:creationId xmlns:a16="http://schemas.microsoft.com/office/drawing/2014/main" id="{3CAFA74A-EC50-4261-BC86-5E55CE603BE5}"/>
                  </a:ext>
                </a:extLst>
              </p:cNvPr>
              <p:cNvSpPr txBox="1"/>
              <p:nvPr/>
            </p:nvSpPr>
            <p:spPr>
              <a:xfrm>
                <a:off x="6993390"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algn="ctr"/>
                <a:r>
                  <a:rPr lang="fr-FR" sz="1400" b="1" dirty="0">
                    <a:solidFill>
                      <a:schemeClr val="accent1">
                        <a:lumMod val="75000"/>
                      </a:schemeClr>
                    </a:solidFill>
                    <a:latin typeface="+mn-lt"/>
                    <a:cs typeface="Calibri" panose="020F0502020204030204" pitchFamily="34" charset="0"/>
                  </a:rPr>
                  <a:t>DU CONTENU INTERACTIF</a:t>
                </a:r>
              </a:p>
              <a:p>
                <a:pPr algn="ctr"/>
                <a:r>
                  <a:rPr lang="fr-FR" altLang="ko-KR" sz="1400" dirty="0">
                    <a:solidFill>
                      <a:prstClr val="black">
                        <a:lumMod val="75000"/>
                        <a:lumOff val="25000"/>
                      </a:prstClr>
                    </a:solidFill>
                    <a:latin typeface="+mn-lt"/>
                    <a:ea typeface="Arial Unicode MS"/>
                    <a:cs typeface="Calibri" panose="020F0502020204030204" pitchFamily="34" charset="0"/>
                  </a:rPr>
                  <a:t>Vous disposez de contenus interactifs sous forme d’exercices et de cours à utiliser sur </a:t>
                </a:r>
                <a:r>
                  <a:rPr lang="fr-FR" altLang="ko-KR" sz="1400" dirty="0" err="1">
                    <a:solidFill>
                      <a:prstClr val="black">
                        <a:lumMod val="75000"/>
                        <a:lumOff val="25000"/>
                      </a:prstClr>
                    </a:solidFill>
                    <a:latin typeface="+mn-lt"/>
                    <a:ea typeface="Arial Unicode MS"/>
                    <a:cs typeface="Calibri" panose="020F0502020204030204" pitchFamily="34" charset="0"/>
                  </a:rPr>
                  <a:t>WebForce</a:t>
                </a:r>
                <a:r>
                  <a:rPr lang="fr-FR" altLang="ko-KR" sz="1400" dirty="0">
                    <a:solidFill>
                      <a:prstClr val="black">
                        <a:lumMod val="75000"/>
                        <a:lumOff val="25000"/>
                      </a:prstClr>
                    </a:solidFill>
                    <a:latin typeface="+mn-lt"/>
                    <a:ea typeface="Arial Unicode MS"/>
                    <a:cs typeface="Calibri" panose="020F0502020204030204" pitchFamily="34" charset="0"/>
                  </a:rPr>
                  <a:t> Life</a:t>
                </a:r>
              </a:p>
            </p:txBody>
          </p:sp>
          <p:grpSp>
            <p:nvGrpSpPr>
              <p:cNvPr id="47" name="Groupe 46">
                <a:extLst>
                  <a:ext uri="{FF2B5EF4-FFF2-40B4-BE49-F238E27FC236}">
                    <a16:creationId xmlns:a16="http://schemas.microsoft.com/office/drawing/2014/main" id="{C9533FDB-CEE9-4748-AEF3-227DE66DAD60}"/>
                  </a:ext>
                </a:extLst>
              </p:cNvPr>
              <p:cNvGrpSpPr/>
              <p:nvPr/>
            </p:nvGrpSpPr>
            <p:grpSpPr>
              <a:xfrm>
                <a:off x="7466640" y="3022198"/>
                <a:ext cx="637500" cy="596700"/>
                <a:chOff x="7317740" y="3022198"/>
                <a:chExt cx="637500" cy="596700"/>
              </a:xfrm>
            </p:grpSpPr>
            <p:sp>
              <p:nvSpPr>
                <p:cNvPr id="40" name="Google Shape;116;p16">
                  <a:extLst>
                    <a:ext uri="{FF2B5EF4-FFF2-40B4-BE49-F238E27FC236}">
                      <a16:creationId xmlns:a16="http://schemas.microsoft.com/office/drawing/2014/main" id="{C0321714-09AB-4477-AF46-0355090C7B66}"/>
                    </a:ext>
                  </a:extLst>
                </p:cNvPr>
                <p:cNvSpPr/>
                <p:nvPr/>
              </p:nvSpPr>
              <p:spPr>
                <a:xfrm>
                  <a:off x="7317740"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5" name="Rectangle 44">
                  <a:extLst>
                    <a:ext uri="{FF2B5EF4-FFF2-40B4-BE49-F238E27FC236}">
                      <a16:creationId xmlns:a16="http://schemas.microsoft.com/office/drawing/2014/main" id="{02FE990F-251D-42F5-AFDB-585EB748C15A}"/>
                    </a:ext>
                  </a:extLst>
                </p:cNvPr>
                <p:cNvSpPr/>
                <p:nvPr/>
              </p:nvSpPr>
              <p:spPr>
                <a:xfrm>
                  <a:off x="7466411"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4</a:t>
                  </a:r>
                  <a:endParaRPr lang="fr-FR" sz="2400" dirty="0">
                    <a:solidFill>
                      <a:srgbClr val="0059A1"/>
                    </a:solidFill>
                    <a:latin typeface="+mn-lt"/>
                    <a:cs typeface="Calibri" panose="020F0502020204030204" pitchFamily="34" charset="0"/>
                  </a:endParaRPr>
                </a:p>
              </p:txBody>
            </p:sp>
          </p:grpSp>
        </p:grpSp>
        <p:grpSp>
          <p:nvGrpSpPr>
            <p:cNvPr id="53" name="Groupe 52">
              <a:extLst>
                <a:ext uri="{FF2B5EF4-FFF2-40B4-BE49-F238E27FC236}">
                  <a16:creationId xmlns:a16="http://schemas.microsoft.com/office/drawing/2014/main" id="{12892AF0-9D05-4888-91C9-2CA347DB9340}"/>
                </a:ext>
              </a:extLst>
            </p:cNvPr>
            <p:cNvGrpSpPr/>
            <p:nvPr/>
          </p:nvGrpSpPr>
          <p:grpSpPr>
            <a:xfrm>
              <a:off x="8739086" y="1978790"/>
              <a:ext cx="1584000" cy="3879092"/>
              <a:chOff x="8584976" y="1958242"/>
              <a:chExt cx="1584000" cy="3879092"/>
            </a:xfrm>
          </p:grpSpPr>
          <p:grpSp>
            <p:nvGrpSpPr>
              <p:cNvPr id="20" name="Google Shape;96;p16">
                <a:extLst>
                  <a:ext uri="{FF2B5EF4-FFF2-40B4-BE49-F238E27FC236}">
                    <a16:creationId xmlns:a16="http://schemas.microsoft.com/office/drawing/2014/main" id="{C8642362-652B-4310-A119-E03E2FFE80C5}"/>
                  </a:ext>
                </a:extLst>
              </p:cNvPr>
              <p:cNvGrpSpPr/>
              <p:nvPr/>
            </p:nvGrpSpPr>
            <p:grpSpPr>
              <a:xfrm>
                <a:off x="8998065" y="1958242"/>
                <a:ext cx="757823" cy="716613"/>
                <a:chOff x="8688204" y="1938095"/>
                <a:chExt cx="757823" cy="716613"/>
              </a:xfrm>
            </p:grpSpPr>
            <p:grpSp>
              <p:nvGrpSpPr>
                <p:cNvPr id="21" name="Google Shape;97;p16">
                  <a:extLst>
                    <a:ext uri="{FF2B5EF4-FFF2-40B4-BE49-F238E27FC236}">
                      <a16:creationId xmlns:a16="http://schemas.microsoft.com/office/drawing/2014/main" id="{102E8E3C-616C-4953-A13F-2E3BE4D20E9D}"/>
                    </a:ext>
                  </a:extLst>
                </p:cNvPr>
                <p:cNvGrpSpPr/>
                <p:nvPr/>
              </p:nvGrpSpPr>
              <p:grpSpPr>
                <a:xfrm>
                  <a:off x="8688204" y="1938095"/>
                  <a:ext cx="757823" cy="716613"/>
                  <a:chOff x="7051340" y="4835372"/>
                  <a:chExt cx="1381125" cy="1306019"/>
                </a:xfrm>
              </p:grpSpPr>
              <p:sp>
                <p:nvSpPr>
                  <p:cNvPr id="23" name="Google Shape;98;p16">
                    <a:extLst>
                      <a:ext uri="{FF2B5EF4-FFF2-40B4-BE49-F238E27FC236}">
                        <a16:creationId xmlns:a16="http://schemas.microsoft.com/office/drawing/2014/main" id="{E26EDCD2-CBA8-493E-AEB6-9DFB96DF84F3}"/>
                      </a:ext>
                    </a:extLst>
                  </p:cNvPr>
                  <p:cNvSpPr/>
                  <p:nvPr/>
                </p:nvSpPr>
                <p:spPr>
                  <a:xfrm>
                    <a:off x="8272236" y="5859034"/>
                    <a:ext cx="142875" cy="180975"/>
                  </a:xfrm>
                  <a:custGeom>
                    <a:avLst/>
                    <a:gdLst/>
                    <a:ahLst/>
                    <a:cxnLst/>
                    <a:rect l="l" t="t" r="r" b="b"/>
                    <a:pathLst>
                      <a:path w="142875" h="180975" extrusionOk="0">
                        <a:moveTo>
                          <a:pt x="101650" y="155057"/>
                        </a:moveTo>
                        <a:lnTo>
                          <a:pt x="134035" y="69332"/>
                        </a:lnTo>
                        <a:cubicBezTo>
                          <a:pt x="137845" y="59807"/>
                          <a:pt x="136893" y="50282"/>
                          <a:pt x="134035" y="41709"/>
                        </a:cubicBezTo>
                        <a:cubicBezTo>
                          <a:pt x="130225" y="32184"/>
                          <a:pt x="125463" y="20754"/>
                          <a:pt x="115938" y="16944"/>
                        </a:cubicBezTo>
                        <a:lnTo>
                          <a:pt x="94983" y="9324"/>
                        </a:lnTo>
                        <a:cubicBezTo>
                          <a:pt x="74980" y="1704"/>
                          <a:pt x="50215" y="15039"/>
                          <a:pt x="42595" y="34089"/>
                        </a:cubicBezTo>
                        <a:lnTo>
                          <a:pt x="10210" y="119814"/>
                        </a:lnTo>
                        <a:cubicBezTo>
                          <a:pt x="2590" y="139817"/>
                          <a:pt x="9258" y="164582"/>
                          <a:pt x="29260" y="172202"/>
                        </a:cubicBezTo>
                        <a:lnTo>
                          <a:pt x="50215" y="179822"/>
                        </a:lnTo>
                        <a:cubicBezTo>
                          <a:pt x="63550" y="184584"/>
                          <a:pt x="81648" y="178869"/>
                          <a:pt x="92125" y="169344"/>
                        </a:cubicBezTo>
                        <a:cubicBezTo>
                          <a:pt x="95935" y="165534"/>
                          <a:pt x="99745" y="160772"/>
                          <a:pt x="101650" y="155057"/>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4" name="Google Shape;99;p16">
                    <a:extLst>
                      <a:ext uri="{FF2B5EF4-FFF2-40B4-BE49-F238E27FC236}">
                        <a16:creationId xmlns:a16="http://schemas.microsoft.com/office/drawing/2014/main" id="{2622F02E-318B-42D7-84EA-D60ED2BCCD94}"/>
                      </a:ext>
                    </a:extLst>
                  </p:cNvPr>
                  <p:cNvSpPr/>
                  <p:nvPr/>
                </p:nvSpPr>
                <p:spPr>
                  <a:xfrm>
                    <a:off x="7072640" y="5859034"/>
                    <a:ext cx="142875" cy="180975"/>
                  </a:xfrm>
                  <a:custGeom>
                    <a:avLst/>
                    <a:gdLst/>
                    <a:ahLst/>
                    <a:cxnLst/>
                    <a:rect l="l" t="t" r="r" b="b"/>
                    <a:pathLst>
                      <a:path w="142875" h="180975" extrusionOk="0">
                        <a:moveTo>
                          <a:pt x="42042" y="155057"/>
                        </a:moveTo>
                        <a:lnTo>
                          <a:pt x="9657" y="69332"/>
                        </a:lnTo>
                        <a:cubicBezTo>
                          <a:pt x="5847" y="59807"/>
                          <a:pt x="6799" y="50282"/>
                          <a:pt x="9657" y="41709"/>
                        </a:cubicBezTo>
                        <a:cubicBezTo>
                          <a:pt x="13467" y="32184"/>
                          <a:pt x="18229" y="20754"/>
                          <a:pt x="27754" y="16944"/>
                        </a:cubicBezTo>
                        <a:lnTo>
                          <a:pt x="48709" y="9324"/>
                        </a:lnTo>
                        <a:cubicBezTo>
                          <a:pt x="68712" y="1704"/>
                          <a:pt x="93477" y="15039"/>
                          <a:pt x="101097" y="34089"/>
                        </a:cubicBezTo>
                        <a:lnTo>
                          <a:pt x="133482" y="119814"/>
                        </a:lnTo>
                        <a:cubicBezTo>
                          <a:pt x="141102" y="139817"/>
                          <a:pt x="134434" y="164582"/>
                          <a:pt x="114432" y="172202"/>
                        </a:cubicBezTo>
                        <a:lnTo>
                          <a:pt x="93477" y="179822"/>
                        </a:lnTo>
                        <a:cubicBezTo>
                          <a:pt x="80142" y="184584"/>
                          <a:pt x="62044" y="178869"/>
                          <a:pt x="51567" y="169344"/>
                        </a:cubicBezTo>
                        <a:cubicBezTo>
                          <a:pt x="47757" y="165534"/>
                          <a:pt x="43947" y="160772"/>
                          <a:pt x="42042" y="1550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5" name="Google Shape;100;p16">
                    <a:extLst>
                      <a:ext uri="{FF2B5EF4-FFF2-40B4-BE49-F238E27FC236}">
                        <a16:creationId xmlns:a16="http://schemas.microsoft.com/office/drawing/2014/main" id="{D3C1CB21-78E2-4B49-A75A-2166EB09BDFC}"/>
                      </a:ext>
                    </a:extLst>
                  </p:cNvPr>
                  <p:cNvSpPr/>
                  <p:nvPr/>
                </p:nvSpPr>
                <p:spPr>
                  <a:xfrm>
                    <a:off x="7051340" y="4835372"/>
                    <a:ext cx="1381125" cy="962025"/>
                  </a:xfrm>
                  <a:custGeom>
                    <a:avLst/>
                    <a:gdLst/>
                    <a:ahLst/>
                    <a:cxnLst/>
                    <a:rect l="l" t="t" r="r" b="b"/>
                    <a:pathLst>
                      <a:path w="1381125" h="962025" extrusionOk="0">
                        <a:moveTo>
                          <a:pt x="1313021" y="947261"/>
                        </a:moveTo>
                        <a:cubicBezTo>
                          <a:pt x="1316831" y="950119"/>
                          <a:pt x="1320641" y="952976"/>
                          <a:pt x="1323499" y="955834"/>
                        </a:cubicBezTo>
                        <a:cubicBezTo>
                          <a:pt x="1358741" y="872966"/>
                          <a:pt x="1376839" y="782479"/>
                          <a:pt x="1376839" y="691039"/>
                        </a:cubicBezTo>
                        <a:cubicBezTo>
                          <a:pt x="1376839" y="313849"/>
                          <a:pt x="1069181" y="7144"/>
                          <a:pt x="691991" y="7144"/>
                        </a:cubicBezTo>
                        <a:cubicBezTo>
                          <a:pt x="313849" y="7144"/>
                          <a:pt x="7144" y="313849"/>
                          <a:pt x="7144" y="691991"/>
                        </a:cubicBezTo>
                        <a:cubicBezTo>
                          <a:pt x="7144" y="784384"/>
                          <a:pt x="25241" y="873919"/>
                          <a:pt x="59531" y="956786"/>
                        </a:cubicBezTo>
                        <a:cubicBezTo>
                          <a:pt x="63341" y="952976"/>
                          <a:pt x="66199" y="950119"/>
                          <a:pt x="70961" y="947261"/>
                        </a:cubicBezTo>
                        <a:cubicBezTo>
                          <a:pt x="76676" y="924401"/>
                          <a:pt x="90964" y="904399"/>
                          <a:pt x="110966" y="892016"/>
                        </a:cubicBezTo>
                        <a:cubicBezTo>
                          <a:pt x="89059" y="828199"/>
                          <a:pt x="77629" y="760571"/>
                          <a:pt x="77629" y="691991"/>
                        </a:cubicBezTo>
                        <a:cubicBezTo>
                          <a:pt x="77629" y="353854"/>
                          <a:pt x="352901" y="77629"/>
                          <a:pt x="691991" y="77629"/>
                        </a:cubicBezTo>
                        <a:cubicBezTo>
                          <a:pt x="1030129" y="77629"/>
                          <a:pt x="1306354" y="352901"/>
                          <a:pt x="1306354" y="691991"/>
                        </a:cubicBezTo>
                        <a:cubicBezTo>
                          <a:pt x="1306354" y="761524"/>
                          <a:pt x="1294924" y="829151"/>
                          <a:pt x="1273016" y="892969"/>
                        </a:cubicBezTo>
                        <a:cubicBezTo>
                          <a:pt x="1293019" y="905351"/>
                          <a:pt x="1307306" y="925354"/>
                          <a:pt x="1313021" y="94726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6" name="Google Shape;101;p16">
                    <a:extLst>
                      <a:ext uri="{FF2B5EF4-FFF2-40B4-BE49-F238E27FC236}">
                        <a16:creationId xmlns:a16="http://schemas.microsoft.com/office/drawing/2014/main" id="{55FF01F2-1FCD-434E-8F95-1520D0F58E8F}"/>
                      </a:ext>
                    </a:extLst>
                  </p:cNvPr>
                  <p:cNvSpPr/>
                  <p:nvPr/>
                </p:nvSpPr>
                <p:spPr>
                  <a:xfrm>
                    <a:off x="8239108" y="5775490"/>
                    <a:ext cx="161925" cy="323850"/>
                  </a:xfrm>
                  <a:custGeom>
                    <a:avLst/>
                    <a:gdLst/>
                    <a:ahLst/>
                    <a:cxnLst/>
                    <a:rect l="l" t="t" r="r" b="b"/>
                    <a:pathLst>
                      <a:path w="161925" h="323850" extrusionOk="0">
                        <a:moveTo>
                          <a:pt x="125254" y="7144"/>
                        </a:moveTo>
                        <a:cubicBezTo>
                          <a:pt x="130016" y="25241"/>
                          <a:pt x="129064" y="45244"/>
                          <a:pt x="122396" y="64294"/>
                        </a:cubicBezTo>
                        <a:lnTo>
                          <a:pt x="42386" y="272891"/>
                        </a:lnTo>
                        <a:cubicBezTo>
                          <a:pt x="34766" y="291941"/>
                          <a:pt x="22384" y="306229"/>
                          <a:pt x="7144" y="316706"/>
                        </a:cubicBezTo>
                        <a:cubicBezTo>
                          <a:pt x="39529" y="320516"/>
                          <a:pt x="72866" y="302419"/>
                          <a:pt x="84296" y="270034"/>
                        </a:cubicBezTo>
                        <a:lnTo>
                          <a:pt x="151924" y="93821"/>
                        </a:lnTo>
                        <a:cubicBezTo>
                          <a:pt x="162401" y="66199"/>
                          <a:pt x="154781" y="35719"/>
                          <a:pt x="135731" y="15716"/>
                        </a:cubicBezTo>
                        <a:cubicBezTo>
                          <a:pt x="131921" y="12859"/>
                          <a:pt x="129064" y="10001"/>
                          <a:pt x="125254" y="7144"/>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7" name="Google Shape;102;p16">
                    <a:extLst>
                      <a:ext uri="{FF2B5EF4-FFF2-40B4-BE49-F238E27FC236}">
                        <a16:creationId xmlns:a16="http://schemas.microsoft.com/office/drawing/2014/main" id="{068A9634-40D3-4631-A31E-58E4FBF85050}"/>
                      </a:ext>
                    </a:extLst>
                  </p:cNvPr>
                  <p:cNvSpPr/>
                  <p:nvPr/>
                </p:nvSpPr>
                <p:spPr>
                  <a:xfrm>
                    <a:off x="8147668" y="5703100"/>
                    <a:ext cx="219075" cy="409575"/>
                  </a:xfrm>
                  <a:custGeom>
                    <a:avLst/>
                    <a:gdLst/>
                    <a:ahLst/>
                    <a:cxnLst/>
                    <a:rect l="l" t="t" r="r" b="b"/>
                    <a:pathLst>
                      <a:path w="219075" h="409575" extrusionOk="0">
                        <a:moveTo>
                          <a:pt x="133826" y="345281"/>
                        </a:moveTo>
                        <a:lnTo>
                          <a:pt x="213836" y="136684"/>
                        </a:lnTo>
                        <a:cubicBezTo>
                          <a:pt x="221456" y="117634"/>
                          <a:pt x="221456" y="97631"/>
                          <a:pt x="216694" y="79534"/>
                        </a:cubicBezTo>
                        <a:cubicBezTo>
                          <a:pt x="210979" y="57626"/>
                          <a:pt x="196691" y="37624"/>
                          <a:pt x="176689" y="24289"/>
                        </a:cubicBezTo>
                        <a:cubicBezTo>
                          <a:pt x="171926" y="21431"/>
                          <a:pt x="166211" y="18574"/>
                          <a:pt x="159544" y="15716"/>
                        </a:cubicBezTo>
                        <a:lnTo>
                          <a:pt x="136684" y="7144"/>
                        </a:lnTo>
                        <a:cubicBezTo>
                          <a:pt x="147161" y="32861"/>
                          <a:pt x="148114" y="63341"/>
                          <a:pt x="137636" y="90964"/>
                        </a:cubicBezTo>
                        <a:lnTo>
                          <a:pt x="38576" y="350996"/>
                        </a:lnTo>
                        <a:cubicBezTo>
                          <a:pt x="31909" y="369094"/>
                          <a:pt x="20479" y="384334"/>
                          <a:pt x="7144" y="395764"/>
                        </a:cubicBezTo>
                        <a:lnTo>
                          <a:pt x="13811" y="398621"/>
                        </a:lnTo>
                        <a:cubicBezTo>
                          <a:pt x="43339" y="410051"/>
                          <a:pt x="74771" y="405289"/>
                          <a:pt x="99536" y="389096"/>
                        </a:cubicBezTo>
                        <a:cubicBezTo>
                          <a:pt x="113824" y="378619"/>
                          <a:pt x="126206" y="363379"/>
                          <a:pt x="133826" y="34528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8" name="Google Shape;103;p16">
                    <a:extLst>
                      <a:ext uri="{FF2B5EF4-FFF2-40B4-BE49-F238E27FC236}">
                        <a16:creationId xmlns:a16="http://schemas.microsoft.com/office/drawing/2014/main" id="{1456FD85-CC02-4B55-8A0B-6A2523FDE04F}"/>
                      </a:ext>
                    </a:extLst>
                  </p:cNvPr>
                  <p:cNvSpPr/>
                  <p:nvPr/>
                </p:nvSpPr>
                <p:spPr>
                  <a:xfrm>
                    <a:off x="7082810" y="5775490"/>
                    <a:ext cx="161925" cy="323850"/>
                  </a:xfrm>
                  <a:custGeom>
                    <a:avLst/>
                    <a:gdLst/>
                    <a:ahLst/>
                    <a:cxnLst/>
                    <a:rect l="l" t="t" r="r" b="b"/>
                    <a:pathLst>
                      <a:path w="161925" h="323850" extrusionOk="0">
                        <a:moveTo>
                          <a:pt x="122359" y="272891"/>
                        </a:moveTo>
                        <a:lnTo>
                          <a:pt x="42349" y="64294"/>
                        </a:lnTo>
                        <a:cubicBezTo>
                          <a:pt x="34729" y="45244"/>
                          <a:pt x="34729" y="25241"/>
                          <a:pt x="39492" y="7144"/>
                        </a:cubicBezTo>
                        <a:cubicBezTo>
                          <a:pt x="35682" y="10001"/>
                          <a:pt x="31872" y="12859"/>
                          <a:pt x="28062" y="16669"/>
                        </a:cubicBezTo>
                        <a:cubicBezTo>
                          <a:pt x="9012" y="36671"/>
                          <a:pt x="1392" y="66199"/>
                          <a:pt x="11869" y="93821"/>
                        </a:cubicBezTo>
                        <a:lnTo>
                          <a:pt x="79497" y="270034"/>
                        </a:lnTo>
                        <a:cubicBezTo>
                          <a:pt x="91879" y="302419"/>
                          <a:pt x="124264" y="320516"/>
                          <a:pt x="156649" y="316706"/>
                        </a:cubicBezTo>
                        <a:cubicBezTo>
                          <a:pt x="141409" y="306229"/>
                          <a:pt x="129027" y="290989"/>
                          <a:pt x="122359" y="27289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9" name="Google Shape;104;p16">
                    <a:extLst>
                      <a:ext uri="{FF2B5EF4-FFF2-40B4-BE49-F238E27FC236}">
                        <a16:creationId xmlns:a16="http://schemas.microsoft.com/office/drawing/2014/main" id="{76404DD8-B1FA-4733-9810-4E31780A31C2}"/>
                      </a:ext>
                    </a:extLst>
                  </p:cNvPr>
                  <p:cNvSpPr/>
                  <p:nvPr/>
                </p:nvSpPr>
                <p:spPr>
                  <a:xfrm>
                    <a:off x="7112181" y="5704052"/>
                    <a:ext cx="219075" cy="409575"/>
                  </a:xfrm>
                  <a:custGeom>
                    <a:avLst/>
                    <a:gdLst/>
                    <a:ahLst/>
                    <a:cxnLst/>
                    <a:rect l="l" t="t" r="r" b="b"/>
                    <a:pathLst>
                      <a:path w="219075" h="409575" extrusionOk="0">
                        <a:moveTo>
                          <a:pt x="10120" y="78581"/>
                        </a:moveTo>
                        <a:cubicBezTo>
                          <a:pt x="5358" y="96679"/>
                          <a:pt x="6310" y="116681"/>
                          <a:pt x="12978" y="135731"/>
                        </a:cubicBezTo>
                        <a:lnTo>
                          <a:pt x="92988" y="344329"/>
                        </a:lnTo>
                        <a:cubicBezTo>
                          <a:pt x="99655" y="363379"/>
                          <a:pt x="112990" y="377666"/>
                          <a:pt x="128230" y="388144"/>
                        </a:cubicBezTo>
                        <a:cubicBezTo>
                          <a:pt x="152995" y="404336"/>
                          <a:pt x="184428" y="409099"/>
                          <a:pt x="213955" y="397669"/>
                        </a:cubicBezTo>
                        <a:lnTo>
                          <a:pt x="220623" y="394811"/>
                        </a:lnTo>
                        <a:cubicBezTo>
                          <a:pt x="207288" y="382429"/>
                          <a:pt x="195858" y="368141"/>
                          <a:pt x="189190" y="350044"/>
                        </a:cubicBezTo>
                        <a:lnTo>
                          <a:pt x="89178" y="90964"/>
                        </a:lnTo>
                        <a:cubicBezTo>
                          <a:pt x="78700" y="62389"/>
                          <a:pt x="79653" y="32861"/>
                          <a:pt x="90130" y="7144"/>
                        </a:cubicBezTo>
                        <a:lnTo>
                          <a:pt x="67270" y="15716"/>
                        </a:lnTo>
                        <a:cubicBezTo>
                          <a:pt x="61555" y="17621"/>
                          <a:pt x="55840" y="20479"/>
                          <a:pt x="50125" y="24289"/>
                        </a:cubicBezTo>
                        <a:cubicBezTo>
                          <a:pt x="30123" y="36671"/>
                          <a:pt x="15835" y="56674"/>
                          <a:pt x="10120" y="7858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0" name="Google Shape;105;p16">
                    <a:extLst>
                      <a:ext uri="{FF2B5EF4-FFF2-40B4-BE49-F238E27FC236}">
                        <a16:creationId xmlns:a16="http://schemas.microsoft.com/office/drawing/2014/main" id="{03F39855-3911-4F21-91F4-641D62DEBBFC}"/>
                      </a:ext>
                    </a:extLst>
                  </p:cNvPr>
                  <p:cNvSpPr/>
                  <p:nvPr/>
                </p:nvSpPr>
                <p:spPr>
                  <a:xfrm>
                    <a:off x="7186441" y="5598466"/>
                    <a:ext cx="400050" cy="542925"/>
                  </a:xfrm>
                  <a:custGeom>
                    <a:avLst/>
                    <a:gdLst/>
                    <a:ahLst/>
                    <a:cxnLst/>
                    <a:rect l="l" t="t" r="r" b="b"/>
                    <a:pathLst>
                      <a:path w="400050" h="542925" extrusionOk="0">
                        <a:moveTo>
                          <a:pt x="14918" y="196550"/>
                        </a:moveTo>
                        <a:lnTo>
                          <a:pt x="113978" y="456583"/>
                        </a:lnTo>
                        <a:cubicBezTo>
                          <a:pt x="120645" y="474680"/>
                          <a:pt x="132075" y="489920"/>
                          <a:pt x="145410" y="501350"/>
                        </a:cubicBezTo>
                        <a:cubicBezTo>
                          <a:pt x="176843" y="528973"/>
                          <a:pt x="231135" y="548023"/>
                          <a:pt x="273045" y="532783"/>
                        </a:cubicBezTo>
                        <a:lnTo>
                          <a:pt x="335910" y="508970"/>
                        </a:lnTo>
                        <a:cubicBezTo>
                          <a:pt x="394965" y="486110"/>
                          <a:pt x="415920" y="409910"/>
                          <a:pt x="393060" y="350855"/>
                        </a:cubicBezTo>
                        <a:lnTo>
                          <a:pt x="293048" y="89870"/>
                        </a:lnTo>
                        <a:cubicBezTo>
                          <a:pt x="270188" y="30815"/>
                          <a:pt x="193988" y="-9190"/>
                          <a:pt x="134933" y="13670"/>
                        </a:cubicBezTo>
                        <a:lnTo>
                          <a:pt x="72068" y="37483"/>
                        </a:lnTo>
                        <a:cubicBezTo>
                          <a:pt x="40635" y="49865"/>
                          <a:pt x="27300" y="83203"/>
                          <a:pt x="15870" y="111778"/>
                        </a:cubicBezTo>
                        <a:cubicBezTo>
                          <a:pt x="5393" y="138448"/>
                          <a:pt x="3488" y="167975"/>
                          <a:pt x="14918" y="196550"/>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1" name="Google Shape;106;p16">
                    <a:extLst>
                      <a:ext uri="{FF2B5EF4-FFF2-40B4-BE49-F238E27FC236}">
                        <a16:creationId xmlns:a16="http://schemas.microsoft.com/office/drawing/2014/main" id="{7FE7B66B-73AB-414D-BFA8-370E6354DF43}"/>
                      </a:ext>
                    </a:extLst>
                  </p:cNvPr>
                  <p:cNvSpPr/>
                  <p:nvPr/>
                </p:nvSpPr>
                <p:spPr>
                  <a:xfrm>
                    <a:off x="7891770" y="5598377"/>
                    <a:ext cx="400049" cy="542925"/>
                  </a:xfrm>
                  <a:custGeom>
                    <a:avLst/>
                    <a:gdLst/>
                    <a:ahLst/>
                    <a:cxnLst/>
                    <a:rect l="l" t="t" r="r" b="b"/>
                    <a:pathLst>
                      <a:path w="400050" h="542925" extrusionOk="0">
                        <a:moveTo>
                          <a:pt x="294473" y="455719"/>
                        </a:moveTo>
                        <a:lnTo>
                          <a:pt x="393533" y="195686"/>
                        </a:lnTo>
                        <a:cubicBezTo>
                          <a:pt x="404010" y="167111"/>
                          <a:pt x="403058" y="137584"/>
                          <a:pt x="392580" y="111866"/>
                        </a:cubicBezTo>
                        <a:cubicBezTo>
                          <a:pt x="381150" y="83291"/>
                          <a:pt x="367815" y="49001"/>
                          <a:pt x="336383" y="37571"/>
                        </a:cubicBezTo>
                        <a:lnTo>
                          <a:pt x="273518" y="13759"/>
                        </a:lnTo>
                        <a:cubicBezTo>
                          <a:pt x="213510" y="-9101"/>
                          <a:pt x="138263" y="29951"/>
                          <a:pt x="115403" y="89959"/>
                        </a:cubicBezTo>
                        <a:lnTo>
                          <a:pt x="16343" y="349991"/>
                        </a:lnTo>
                        <a:cubicBezTo>
                          <a:pt x="-6517" y="409046"/>
                          <a:pt x="13485" y="485246"/>
                          <a:pt x="73493" y="508106"/>
                        </a:cubicBezTo>
                        <a:lnTo>
                          <a:pt x="136358" y="531919"/>
                        </a:lnTo>
                        <a:cubicBezTo>
                          <a:pt x="178268" y="548111"/>
                          <a:pt x="232560" y="528109"/>
                          <a:pt x="263993" y="500486"/>
                        </a:cubicBezTo>
                        <a:cubicBezTo>
                          <a:pt x="276375" y="489056"/>
                          <a:pt x="286853" y="473816"/>
                          <a:pt x="294473" y="455719"/>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grpSp>
            <p:sp>
              <p:nvSpPr>
                <p:cNvPr id="22" name="Google Shape;107;p16">
                  <a:extLst>
                    <a:ext uri="{FF2B5EF4-FFF2-40B4-BE49-F238E27FC236}">
                      <a16:creationId xmlns:a16="http://schemas.microsoft.com/office/drawing/2014/main" id="{DFC04C1D-B2E2-470B-9301-57345C5B81C7}"/>
                    </a:ext>
                  </a:extLst>
                </p:cNvPr>
                <p:cNvSpPr/>
                <p:nvPr/>
              </p:nvSpPr>
              <p:spPr>
                <a:xfrm>
                  <a:off x="8947491" y="2019659"/>
                  <a:ext cx="243387" cy="421200"/>
                </a:xfrm>
                <a:custGeom>
                  <a:avLst/>
                  <a:gdLst/>
                  <a:ahLst/>
                  <a:cxnLst/>
                  <a:rect l="l" t="t" r="r" b="b"/>
                  <a:pathLst>
                    <a:path w="1872208" h="3240000" extrusionOk="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1E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grpSp>
          <p:sp>
            <p:nvSpPr>
              <p:cNvPr id="36" name="Google Shape;112;p16">
                <a:extLst>
                  <a:ext uri="{FF2B5EF4-FFF2-40B4-BE49-F238E27FC236}">
                    <a16:creationId xmlns:a16="http://schemas.microsoft.com/office/drawing/2014/main" id="{8392A872-668E-4A9A-913D-65B0A7ACCA1C}"/>
                  </a:ext>
                </a:extLst>
              </p:cNvPr>
              <p:cNvSpPr txBox="1"/>
              <p:nvPr/>
            </p:nvSpPr>
            <p:spPr>
              <a:xfrm>
                <a:off x="8584976" y="3785334"/>
                <a:ext cx="1584000" cy="2052000"/>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DES RESSOURCES</a:t>
                </a:r>
                <a:endParaRPr lang="fr-FR" sz="1400" dirty="0">
                  <a:solidFill>
                    <a:srgbClr val="0059A1"/>
                  </a:solidFill>
                  <a:latin typeface="+mn-lt"/>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EN LIGNES</a:t>
                </a: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Les ressources sont consultables en synchrone et en asynchrone pour s’adapter au rythme de l’apprentissage</a:t>
                </a:r>
                <a:endParaRPr sz="1400" dirty="0">
                  <a:latin typeface="+mn-lt"/>
                  <a:cs typeface="Calibri" panose="020F0502020204030204" pitchFamily="34" charset="0"/>
                </a:endParaRPr>
              </a:p>
            </p:txBody>
          </p:sp>
          <p:grpSp>
            <p:nvGrpSpPr>
              <p:cNvPr id="48" name="Groupe 47">
                <a:extLst>
                  <a:ext uri="{FF2B5EF4-FFF2-40B4-BE49-F238E27FC236}">
                    <a16:creationId xmlns:a16="http://schemas.microsoft.com/office/drawing/2014/main" id="{280DCA49-D46C-4C24-938D-E6AEBB0001B7}"/>
                  </a:ext>
                </a:extLst>
              </p:cNvPr>
              <p:cNvGrpSpPr/>
              <p:nvPr/>
            </p:nvGrpSpPr>
            <p:grpSpPr>
              <a:xfrm>
                <a:off x="9058226" y="3022198"/>
                <a:ext cx="637500" cy="596700"/>
                <a:chOff x="8888631" y="3022198"/>
                <a:chExt cx="637500" cy="596700"/>
              </a:xfrm>
            </p:grpSpPr>
            <p:sp>
              <p:nvSpPr>
                <p:cNvPr id="41" name="Google Shape;117;p16">
                  <a:extLst>
                    <a:ext uri="{FF2B5EF4-FFF2-40B4-BE49-F238E27FC236}">
                      <a16:creationId xmlns:a16="http://schemas.microsoft.com/office/drawing/2014/main" id="{91C1C6C2-C400-4174-A96D-A6662F0869E6}"/>
                    </a:ext>
                  </a:extLst>
                </p:cNvPr>
                <p:cNvSpPr/>
                <p:nvPr/>
              </p:nvSpPr>
              <p:spPr>
                <a:xfrm>
                  <a:off x="8888631"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6" name="Rectangle 45">
                  <a:extLst>
                    <a:ext uri="{FF2B5EF4-FFF2-40B4-BE49-F238E27FC236}">
                      <a16:creationId xmlns:a16="http://schemas.microsoft.com/office/drawing/2014/main" id="{45C71F86-9EA2-4D55-BB59-D1F4EE5A95AA}"/>
                    </a:ext>
                  </a:extLst>
                </p:cNvPr>
                <p:cNvSpPr/>
                <p:nvPr/>
              </p:nvSpPr>
              <p:spPr>
                <a:xfrm>
                  <a:off x="9037302"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5</a:t>
                  </a:r>
                  <a:endParaRPr lang="fr-FR" sz="2400" dirty="0">
                    <a:solidFill>
                      <a:srgbClr val="0059A1"/>
                    </a:solidFill>
                    <a:latin typeface="+mn-lt"/>
                    <a:cs typeface="Calibri" panose="020F0502020204030204" pitchFamily="34" charset="0"/>
                  </a:endParaRPr>
                </a:p>
              </p:txBody>
            </p:sp>
          </p:grpSp>
        </p:grpSp>
      </p:grpSp>
      <p:pic>
        <p:nvPicPr>
          <p:cNvPr id="56" name="Picture 6">
            <a:extLst>
              <a:ext uri="{FF2B5EF4-FFF2-40B4-BE49-F238E27FC236}">
                <a16:creationId xmlns:a16="http://schemas.microsoft.com/office/drawing/2014/main" id="{52C87499-F26E-42E1-98A6-A3BFE5679C3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57" name="Image 56">
            <a:extLst>
              <a:ext uri="{FF2B5EF4-FFF2-40B4-BE49-F238E27FC236}">
                <a16:creationId xmlns:a16="http://schemas.microsoft.com/office/drawing/2014/main" id="{06CD588E-6549-4B4F-A2D9-B53DA88EA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Tree>
    <p:extLst>
      <p:ext uri="{BB962C8B-B14F-4D97-AF65-F5344CB8AC3E}">
        <p14:creationId xmlns:p14="http://schemas.microsoft.com/office/powerpoint/2010/main" val="1574965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5E8E6A3F-FE11-434D-8055-718F10BD31A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7754E7A3-23B5-4832-AD2D-99F1E6238A89}"/>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D18950D4-0418-4D13-AE0C-C83972C537FD}"/>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40293928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D188F6A5-2C76-4A6A-BC5D-99B01A452A21}"/>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4FD3A502-EF75-495E-B424-492F67570A23}"/>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95962043-E27C-42EE-99F7-5CAD1CC72467}"/>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B0F08291-DD42-4AED-A366-C5BAC2FE8EA9}"/>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55821227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C9C8F4BB-374A-49DB-B8F2-777479694B17}"/>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98274026-62C8-40A4-BC6D-169B2EF73F7B}"/>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5CB56DF4-F065-44B5-A562-0EE2400FC4FA}"/>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4F9DF2A7-7C84-4349-84F1-917A42451F56}"/>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3E7A700A-E433-4FB3-939E-AAF060A2CB2C}"/>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427012616"/>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24C1B9C4-8E21-4E19-9E4A-549DF7578ABB}"/>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A583CA3C-4C17-44A9-B6F0-6B81274D6D5F}"/>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48E8D1E1-1228-4D04-BE4C-38DDAF563920}"/>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28C20A44-D67E-4346-ADC0-5F47640C923C}"/>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2330709151"/>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userDrawn="1"/>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6DBE2F9F-4211-49CA-BF0B-D0ECE25E418E}"/>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565656"/>
                </a:solidFill>
                <a:latin typeface="+mn-lt"/>
                <a:cs typeface="Calibri" panose="020F0502020204030204" pitchFamily="34" charset="0"/>
              </a:rPr>
              <a:t>PARTIE 4</a:t>
            </a:r>
          </a:p>
        </p:txBody>
      </p:sp>
    </p:spTree>
    <p:extLst>
      <p:ext uri="{BB962C8B-B14F-4D97-AF65-F5344CB8AC3E}">
        <p14:creationId xmlns:p14="http://schemas.microsoft.com/office/powerpoint/2010/main" val="1675335448"/>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565656"/>
                </a:solidFill>
                <a:latin typeface="+mn-lt"/>
                <a:cs typeface="Calibri" panose="020F0502020204030204" pitchFamily="34" charset="0"/>
              </a:defRPr>
            </a:lvl1pPr>
          </a:lstStyle>
          <a:p>
            <a:pPr lvl="0"/>
            <a:r>
              <a:rPr lang="fr-FR" dirty="0"/>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212599262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565656"/>
                </a:solidFill>
                <a:latin typeface="+mn-lt"/>
                <a:cs typeface="Calibri" panose="020F0502020204030204" pitchFamily="34" charset="0"/>
              </a:defRPr>
            </a:lvl1pPr>
          </a:lstStyle>
          <a:p>
            <a:pPr lvl="0"/>
            <a:r>
              <a:rPr lang="fr-FR" dirty="0"/>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dirty="0"/>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D0D0D0"/>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4190011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CONTENU PARTIE 4">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FD268392-113C-4677-B873-27169F68897E}"/>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4C226CBB-76E9-4425-AAD9-AAC5552AC26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38" name="Espace réservé du contenu 17">
            <a:extLst>
              <a:ext uri="{FF2B5EF4-FFF2-40B4-BE49-F238E27FC236}">
                <a16:creationId xmlns:a16="http://schemas.microsoft.com/office/drawing/2014/main" id="{9BDC0B92-6190-4B32-870C-7A2192CEDC6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21219517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LIDE CONTENU PARTIE 4">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553138A2-4FE1-4557-B728-DADBF9C5A8CE}"/>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4BB8F40C-4FFE-47FE-A1ED-B26ED85FBB34}"/>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0E45366F-81BA-43D2-9515-4619C7E838B7}"/>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7C27053F-05CB-428F-9E41-8405D7811618}"/>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4FF8DEED-C0BC-4E5E-B966-7660D1194DDF}"/>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4029396916"/>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LIDE CONTENU PARTIE 4">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F5C28D2E-71A3-46E7-AFC4-3E520C7A4B6B}"/>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B3BB03"/>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12B53D5A-075D-45CD-8D40-2013E14BC30B}"/>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B6C55E92-0682-4AD5-850F-FE515CC11E23}"/>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B502CBAD-16DB-49DB-A285-36AB6E864E4F}"/>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1A7A5150-C561-4C5A-A86E-861B163907C4}"/>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graphique SmartArt 3">
            <a:extLst>
              <a:ext uri="{FF2B5EF4-FFF2-40B4-BE49-F238E27FC236}">
                <a16:creationId xmlns:a16="http://schemas.microsoft.com/office/drawing/2014/main" id="{531462D8-71C6-49B7-A03C-06DD436C3208}"/>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94876948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2" name="ZoneTexte 1">
            <a:extLst>
              <a:ext uri="{FF2B5EF4-FFF2-40B4-BE49-F238E27FC236}">
                <a16:creationId xmlns:a16="http://schemas.microsoft.com/office/drawing/2014/main" id="{BA95BDE1-CEFC-4626-B293-4F4F3B5A0BD6}"/>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07842"/>
                </a:solidFill>
                <a:latin typeface="+mn-lt"/>
                <a:cs typeface="Calibri" panose="020F0502020204030204" pitchFamily="34" charset="0"/>
              </a:rPr>
              <a:t>PARTIE 1</a:t>
            </a:r>
          </a:p>
        </p:txBody>
      </p:sp>
    </p:spTree>
    <p:extLst>
      <p:ext uri="{BB962C8B-B14F-4D97-AF65-F5344CB8AC3E}">
        <p14:creationId xmlns:p14="http://schemas.microsoft.com/office/powerpoint/2010/main" val="2051373446"/>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LIDE CONTENU PARTIE 4">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3669DE80-9A4E-4F5C-9423-6E5DF6CFA529}"/>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853679BA-2EFA-4096-8881-98E331388410}"/>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5C5346E1-8CC2-4958-AB14-FCE2CB71F8D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A3697F0C-E420-4D74-853D-93691ABE18D8}"/>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99930610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SLIDE CONTENU PARTIE 4">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B7CA97BB-4CB7-4698-B235-F6D137F8F427}"/>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B9D904B8-58EE-41C7-A032-0692E60BC64A}"/>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E5BE0F54-DEA6-4E8E-A8EC-E50E8C558124}"/>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48E3FED2-6251-4E4A-84FB-5AF6B144C05D}"/>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D0932877-E829-419E-8C47-449FEAD6E36E}"/>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967961907"/>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SLIDE CONTENU PARTIE 4">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9376104C-185D-4D91-AF27-F7A1747BFEDA}"/>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999B830B-5510-40A0-96D9-BC171871FB8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461222FF-D043-4C8A-A409-E1348D7607D3}"/>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6A9E5122-54F0-4793-BB4A-CFE0B9990149}"/>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C5401457-2EB1-43B4-AC3B-4945B8D65C78}"/>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0783F089-EA6D-4F15-B1AA-374A44D11044}"/>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89663117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SLIDE CONTENU PARTIE 4">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996FB551-F74D-4585-9C34-3F2BC52902A5}"/>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45EA661F-869A-4AE9-95C1-2849CD3D8E4F}"/>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D6F06444-AA59-44A2-A98B-9E44E449818F}"/>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8A5BB764-8069-4EE7-8A85-C6C2D8F01E0C}"/>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D8410EBF-B8B5-4313-9634-DC94B37BB424}"/>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54035029"/>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ACA2"/>
              </a:solidFill>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B82AF947-447B-4FE6-B61B-2F8EE1D38661}"/>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8ACA2"/>
                </a:solidFill>
                <a:latin typeface="+mn-lt"/>
                <a:cs typeface="Calibri" panose="020F0502020204030204" pitchFamily="34" charset="0"/>
              </a:rPr>
              <a:t>PARTIE 5</a:t>
            </a:r>
          </a:p>
        </p:txBody>
      </p:sp>
    </p:spTree>
    <p:extLst>
      <p:ext uri="{BB962C8B-B14F-4D97-AF65-F5344CB8AC3E}">
        <p14:creationId xmlns:p14="http://schemas.microsoft.com/office/powerpoint/2010/main" val="3094438649"/>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8ACA2"/>
                </a:solidFill>
                <a:latin typeface="+mn-lt"/>
                <a:cs typeface="Calibri" panose="020F0502020204030204" pitchFamily="34" charset="0"/>
              </a:defRPr>
            </a:lvl1pPr>
          </a:lstStyle>
          <a:p>
            <a:pPr lvl="0"/>
            <a:r>
              <a:rPr lang="fr-FR" dirty="0"/>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1820748134"/>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_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8ACA2"/>
                </a:solidFill>
                <a:latin typeface="+mn-lt"/>
                <a:cs typeface="Calibri" panose="020F0502020204030204" pitchFamily="34" charset="0"/>
              </a:defRPr>
            </a:lvl1pPr>
          </a:lstStyle>
          <a:p>
            <a:pPr lvl="0"/>
            <a:r>
              <a:rPr lang="fr-FR" dirty="0"/>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dirty="0"/>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D0D0D0"/>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1088071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C8EF492D-49B3-4E2B-BFA8-25135495E0C2}"/>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38" name="Espace réservé du contenu 17">
            <a:extLst>
              <a:ext uri="{FF2B5EF4-FFF2-40B4-BE49-F238E27FC236}">
                <a16:creationId xmlns:a16="http://schemas.microsoft.com/office/drawing/2014/main" id="{CEE9311F-3302-40EF-86D9-CE260077BEC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512234354"/>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F54FF629-1060-42F2-B17C-221D6A9DA1F0}"/>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2BCDF821-63BB-4016-A07B-CF2C73981ACB}"/>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74725AE3-BEC8-4777-993F-0F569BC8BA9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35A4B93F-37B0-4E91-96EF-D4CCBA44F28F}"/>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109076065"/>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9BC6743C-7007-4E53-A187-C2F86747E3CB}"/>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A6D2DB02-6871-4743-80D6-5FDAD4A3154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E7FE0FE1-9BA0-4D08-AEBE-60141E974E32}"/>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4CEFC9B8-96CB-457A-A178-A0441AD23A30}"/>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graphique SmartArt 3">
            <a:extLst>
              <a:ext uri="{FF2B5EF4-FFF2-40B4-BE49-F238E27FC236}">
                <a16:creationId xmlns:a16="http://schemas.microsoft.com/office/drawing/2014/main" id="{A0CC5A10-2B00-48CD-BFCD-47B2A576A09D}"/>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4922473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mn-lt"/>
                <a:cs typeface="Calibri" panose="020F0502020204030204" pitchFamily="34" charset="0"/>
              </a:defRPr>
            </a:lvl1pPr>
          </a:lstStyle>
          <a:p>
            <a:pPr lvl="0"/>
            <a:r>
              <a:rPr lang="fr-FR" dirty="0"/>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3434400483"/>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B3B952A4-9676-4A4E-9A1A-0AA22EA99387}"/>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FD5AD111-9A5C-477A-AD92-E1ADD22F70B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E612597A-795B-4D93-91AB-8EB60F5923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4174334006"/>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10DC38BB-1095-4F24-A9B0-339FD0D5C985}"/>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36661DF6-671A-4555-82FD-2A476AC745D1}"/>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64E5B57C-A81A-451A-A753-4ACE075C6417}"/>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895FA5C4-3D1E-4BA8-9DCF-DACD9BD7115E}"/>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73928280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CF0AAEE2-2201-4F14-AF62-4A22DC7679C7}"/>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E8A82995-0FFF-434C-BB03-5C5A0FE2D6F9}"/>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ABE700D7-AB0F-4BFD-80A7-CF68A0FBE49A}"/>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A27378F7-5D54-4F1B-8357-2778DC84A7BD}"/>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FC2F13B5-1ACF-419F-BE0A-D1BF5994963A}"/>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476055673"/>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57BF2949-6478-4CBC-862F-99507C64D642}"/>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8D30330D-647D-4544-AC2A-21A3DCD6EF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6F592889-89AE-42D7-852A-E4F09F1B9C88}"/>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7211DF1C-2FF0-4953-B51E-23D9B45157D9}"/>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067621127"/>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1" name="Espace réservé du texte 14">
            <a:extLst>
              <a:ext uri="{FF2B5EF4-FFF2-40B4-BE49-F238E27FC236}">
                <a16:creationId xmlns:a16="http://schemas.microsoft.com/office/drawing/2014/main" id="{91FB0E2E-3AF2-49D2-91D9-A43BD56D3318}"/>
              </a:ext>
            </a:extLst>
          </p:cNvPr>
          <p:cNvSpPr>
            <a:spLocks noGrp="1"/>
          </p:cNvSpPr>
          <p:nvPr>
            <p:ph type="body" sz="quarter" idx="11" hasCustomPrompt="1"/>
          </p:nvPr>
        </p:nvSpPr>
        <p:spPr>
          <a:xfrm>
            <a:off x="303825" y="259040"/>
            <a:ext cx="2340000"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Modèle tableau Partie 1</a:t>
            </a:r>
          </a:p>
        </p:txBody>
      </p:sp>
      <p:sp>
        <p:nvSpPr>
          <p:cNvPr id="22" name="Espace réservé du texte 14">
            <a:extLst>
              <a:ext uri="{FF2B5EF4-FFF2-40B4-BE49-F238E27FC236}">
                <a16:creationId xmlns:a16="http://schemas.microsoft.com/office/drawing/2014/main" id="{CC45EBC1-707D-4535-9D38-C514BDBACFD8}"/>
              </a:ext>
            </a:extLst>
          </p:cNvPr>
          <p:cNvSpPr>
            <a:spLocks noGrp="1"/>
          </p:cNvSpPr>
          <p:nvPr>
            <p:ph type="body" sz="quarter" idx="12" hasCustomPrompt="1"/>
          </p:nvPr>
        </p:nvSpPr>
        <p:spPr>
          <a:xfrm>
            <a:off x="303825" y="2955519"/>
            <a:ext cx="2340000"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Idée SmartArt</a:t>
            </a:r>
          </a:p>
        </p:txBody>
      </p:sp>
      <p:sp>
        <p:nvSpPr>
          <p:cNvPr id="23" name="Espace réservé du texte 14">
            <a:extLst>
              <a:ext uri="{FF2B5EF4-FFF2-40B4-BE49-F238E27FC236}">
                <a16:creationId xmlns:a16="http://schemas.microsoft.com/office/drawing/2014/main" id="{AD4CEB1A-6ABA-434B-BFA1-E51DDF73C041}"/>
              </a:ext>
            </a:extLst>
          </p:cNvPr>
          <p:cNvSpPr>
            <a:spLocks noGrp="1"/>
          </p:cNvSpPr>
          <p:nvPr>
            <p:ph type="body" sz="quarter" idx="13" hasCustomPrompt="1"/>
          </p:nvPr>
        </p:nvSpPr>
        <p:spPr>
          <a:xfrm>
            <a:off x="303824" y="5429545"/>
            <a:ext cx="2458425"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Modèle Remarque Partie 1</a:t>
            </a:r>
          </a:p>
        </p:txBody>
      </p:sp>
    </p:spTree>
    <p:extLst>
      <p:ext uri="{BB962C8B-B14F-4D97-AF65-F5344CB8AC3E}">
        <p14:creationId xmlns:p14="http://schemas.microsoft.com/office/powerpoint/2010/main" val="14172861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des couleurs">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F0498E62-9F86-4F9E-BD25-FD7D39749911}"/>
              </a:ext>
            </a:extLst>
          </p:cNvPr>
          <p:cNvGrpSpPr/>
          <p:nvPr userDrawn="1"/>
        </p:nvGrpSpPr>
        <p:grpSpPr>
          <a:xfrm>
            <a:off x="1524000" y="0"/>
            <a:ext cx="9144000" cy="6858000"/>
            <a:chOff x="1524000" y="0"/>
            <a:chExt cx="9144000" cy="6858000"/>
          </a:xfrm>
        </p:grpSpPr>
        <p:pic>
          <p:nvPicPr>
            <p:cNvPr id="4" name="Image 3" descr="Une image contenant carré&#10;&#10;Description générée automatiquement">
              <a:extLst>
                <a:ext uri="{FF2B5EF4-FFF2-40B4-BE49-F238E27FC236}">
                  <a16:creationId xmlns:a16="http://schemas.microsoft.com/office/drawing/2014/main" id="{7DC5F6AB-DED9-43E0-8BDF-9C454F3DB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Rectangle 2">
              <a:extLst>
                <a:ext uri="{FF2B5EF4-FFF2-40B4-BE49-F238E27FC236}">
                  <a16:creationId xmlns:a16="http://schemas.microsoft.com/office/drawing/2014/main" id="{C98E7BC9-5AEC-4891-A245-792C9694B2FB}"/>
                </a:ext>
              </a:extLst>
            </p:cNvPr>
            <p:cNvSpPr/>
            <p:nvPr userDrawn="1"/>
          </p:nvSpPr>
          <p:spPr>
            <a:xfrm>
              <a:off x="5333999" y="4391025"/>
              <a:ext cx="1333500" cy="13335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3BE5862-66B4-44BC-AC21-B6F4843CB8C1}"/>
                </a:ext>
              </a:extLst>
            </p:cNvPr>
            <p:cNvSpPr/>
            <p:nvPr userDrawn="1"/>
          </p:nvSpPr>
          <p:spPr>
            <a:xfrm>
              <a:off x="5278582" y="5724525"/>
              <a:ext cx="1506682" cy="32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94D205A8-DDB0-478F-922D-91DEE0A113CC}"/>
                </a:ext>
              </a:extLst>
            </p:cNvPr>
            <p:cNvSpPr txBox="1"/>
            <p:nvPr userDrawn="1"/>
          </p:nvSpPr>
          <p:spPr>
            <a:xfrm>
              <a:off x="5308968" y="5724524"/>
              <a:ext cx="1445909" cy="923330"/>
            </a:xfrm>
            <a:prstGeom prst="rect">
              <a:avLst/>
            </a:prstGeom>
            <a:noFill/>
          </p:spPr>
          <p:txBody>
            <a:bodyPr wrap="none" rtlCol="0">
              <a:spAutoFit/>
            </a:bodyPr>
            <a:lstStyle/>
            <a:p>
              <a:pPr algn="ctr"/>
              <a:r>
                <a:rPr lang="fr-FR" dirty="0"/>
                <a:t>#BFBFBF</a:t>
              </a:r>
            </a:p>
            <a:p>
              <a:pPr algn="ctr"/>
              <a:r>
                <a:rPr lang="fr-FR" dirty="0"/>
                <a:t>Gris légendes</a:t>
              </a:r>
            </a:p>
            <a:p>
              <a:pPr algn="ctr"/>
              <a:r>
                <a:rPr lang="fr-FR" dirty="0"/>
                <a:t>et sources</a:t>
              </a:r>
            </a:p>
          </p:txBody>
        </p:sp>
        <p:sp>
          <p:nvSpPr>
            <p:cNvPr id="9" name="Rectangle 8">
              <a:extLst>
                <a:ext uri="{FF2B5EF4-FFF2-40B4-BE49-F238E27FC236}">
                  <a16:creationId xmlns:a16="http://schemas.microsoft.com/office/drawing/2014/main" id="{68F6B3C9-BA51-4802-8135-1226828DAD3A}"/>
                </a:ext>
              </a:extLst>
            </p:cNvPr>
            <p:cNvSpPr/>
            <p:nvPr userDrawn="1"/>
          </p:nvSpPr>
          <p:spPr>
            <a:xfrm>
              <a:off x="1835728" y="4229442"/>
              <a:ext cx="1506682" cy="1818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008177F-658F-4D94-A1F6-95C0929FF244}"/>
                </a:ext>
              </a:extLst>
            </p:cNvPr>
            <p:cNvSpPr/>
            <p:nvPr userDrawn="1"/>
          </p:nvSpPr>
          <p:spPr>
            <a:xfrm>
              <a:off x="1924564" y="4391025"/>
              <a:ext cx="1333500" cy="133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7009157-5C21-4326-B92C-FE1BC4F36CF7}"/>
                </a:ext>
              </a:extLst>
            </p:cNvPr>
            <p:cNvSpPr txBox="1"/>
            <p:nvPr userDrawn="1"/>
          </p:nvSpPr>
          <p:spPr>
            <a:xfrm>
              <a:off x="2054115" y="5729377"/>
              <a:ext cx="1074397" cy="923330"/>
            </a:xfrm>
            <a:prstGeom prst="rect">
              <a:avLst/>
            </a:prstGeom>
            <a:noFill/>
          </p:spPr>
          <p:txBody>
            <a:bodyPr wrap="none" rtlCol="0">
              <a:spAutoFit/>
            </a:bodyPr>
            <a:lstStyle/>
            <a:p>
              <a:pPr algn="ctr"/>
              <a:r>
                <a:rPr lang="fr-FR" dirty="0"/>
                <a:t>#F2F2F2</a:t>
              </a:r>
            </a:p>
            <a:p>
              <a:pPr algn="ctr"/>
              <a:r>
                <a:rPr lang="fr-FR" dirty="0"/>
                <a:t>Gris Fond</a:t>
              </a:r>
            </a:p>
            <a:p>
              <a:pPr algn="ctr"/>
              <a:r>
                <a:rPr lang="fr-FR" dirty="0"/>
                <a:t>SmartArt</a:t>
              </a:r>
            </a:p>
          </p:txBody>
        </p:sp>
        <p:sp>
          <p:nvSpPr>
            <p:cNvPr id="12" name="ZoneTexte 11">
              <a:extLst>
                <a:ext uri="{FF2B5EF4-FFF2-40B4-BE49-F238E27FC236}">
                  <a16:creationId xmlns:a16="http://schemas.microsoft.com/office/drawing/2014/main" id="{52D4355A-0740-4211-952C-CC29CA7492C7}"/>
                </a:ext>
              </a:extLst>
            </p:cNvPr>
            <p:cNvSpPr txBox="1"/>
            <p:nvPr userDrawn="1"/>
          </p:nvSpPr>
          <p:spPr>
            <a:xfrm>
              <a:off x="3796902" y="6001523"/>
              <a:ext cx="1082604" cy="369332"/>
            </a:xfrm>
            <a:prstGeom prst="rect">
              <a:avLst/>
            </a:prstGeom>
            <a:noFill/>
          </p:spPr>
          <p:txBody>
            <a:bodyPr wrap="none" rtlCol="0">
              <a:spAutoFit/>
            </a:bodyPr>
            <a:lstStyle/>
            <a:p>
              <a:pPr algn="ctr"/>
              <a:r>
                <a:rPr lang="fr-FR" dirty="0"/>
                <a:t>Gris texte</a:t>
              </a:r>
            </a:p>
          </p:txBody>
        </p:sp>
        <p:sp>
          <p:nvSpPr>
            <p:cNvPr id="13" name="ZoneTexte 12">
              <a:extLst>
                <a:ext uri="{FF2B5EF4-FFF2-40B4-BE49-F238E27FC236}">
                  <a16:creationId xmlns:a16="http://schemas.microsoft.com/office/drawing/2014/main" id="{BA652F57-F3A2-4210-84B2-14FFAD7E2ADF}"/>
                </a:ext>
              </a:extLst>
            </p:cNvPr>
            <p:cNvSpPr txBox="1"/>
            <p:nvPr userDrawn="1"/>
          </p:nvSpPr>
          <p:spPr>
            <a:xfrm>
              <a:off x="2136927" y="3914367"/>
              <a:ext cx="904287" cy="369332"/>
            </a:xfrm>
            <a:prstGeom prst="rect">
              <a:avLst/>
            </a:prstGeom>
            <a:noFill/>
          </p:spPr>
          <p:txBody>
            <a:bodyPr wrap="none" rtlCol="0">
              <a:spAutoFit/>
            </a:bodyPr>
            <a:lstStyle/>
            <a:p>
              <a:pPr algn="ctr"/>
              <a:r>
                <a:rPr lang="fr-FR" dirty="0"/>
                <a:t>Partie 2</a:t>
              </a:r>
            </a:p>
          </p:txBody>
        </p:sp>
        <p:sp>
          <p:nvSpPr>
            <p:cNvPr id="14" name="ZoneTexte 13">
              <a:extLst>
                <a:ext uri="{FF2B5EF4-FFF2-40B4-BE49-F238E27FC236}">
                  <a16:creationId xmlns:a16="http://schemas.microsoft.com/office/drawing/2014/main" id="{A5D8931A-D979-49B5-B231-6E2EC18AC910}"/>
                </a:ext>
              </a:extLst>
            </p:cNvPr>
            <p:cNvSpPr txBox="1"/>
            <p:nvPr userDrawn="1"/>
          </p:nvSpPr>
          <p:spPr>
            <a:xfrm>
              <a:off x="2128740" y="1941869"/>
              <a:ext cx="904287" cy="369332"/>
            </a:xfrm>
            <a:prstGeom prst="rect">
              <a:avLst/>
            </a:prstGeom>
            <a:noFill/>
          </p:spPr>
          <p:txBody>
            <a:bodyPr wrap="none" rtlCol="0">
              <a:spAutoFit/>
            </a:bodyPr>
            <a:lstStyle/>
            <a:p>
              <a:pPr algn="ctr"/>
              <a:r>
                <a:rPr lang="fr-FR" dirty="0"/>
                <a:t>Partie 3</a:t>
              </a:r>
            </a:p>
          </p:txBody>
        </p:sp>
        <p:sp>
          <p:nvSpPr>
            <p:cNvPr id="15" name="ZoneTexte 14">
              <a:extLst>
                <a:ext uri="{FF2B5EF4-FFF2-40B4-BE49-F238E27FC236}">
                  <a16:creationId xmlns:a16="http://schemas.microsoft.com/office/drawing/2014/main" id="{C91DF774-E247-4F4C-B814-C4B9D979EDAD}"/>
                </a:ext>
              </a:extLst>
            </p:cNvPr>
            <p:cNvSpPr txBox="1"/>
            <p:nvPr userDrawn="1"/>
          </p:nvSpPr>
          <p:spPr>
            <a:xfrm>
              <a:off x="3796902" y="1941869"/>
              <a:ext cx="904287" cy="369332"/>
            </a:xfrm>
            <a:prstGeom prst="rect">
              <a:avLst/>
            </a:prstGeom>
            <a:noFill/>
          </p:spPr>
          <p:txBody>
            <a:bodyPr wrap="none" rtlCol="0">
              <a:spAutoFit/>
            </a:bodyPr>
            <a:lstStyle/>
            <a:p>
              <a:pPr algn="ctr"/>
              <a:r>
                <a:rPr lang="fr-FR" dirty="0"/>
                <a:t>Partie 1</a:t>
              </a:r>
            </a:p>
          </p:txBody>
        </p:sp>
        <p:sp>
          <p:nvSpPr>
            <p:cNvPr id="16" name="ZoneTexte 15">
              <a:extLst>
                <a:ext uri="{FF2B5EF4-FFF2-40B4-BE49-F238E27FC236}">
                  <a16:creationId xmlns:a16="http://schemas.microsoft.com/office/drawing/2014/main" id="{0550321F-4D29-4E88-92FD-9597EA630586}"/>
                </a:ext>
              </a:extLst>
            </p:cNvPr>
            <p:cNvSpPr txBox="1"/>
            <p:nvPr userDrawn="1"/>
          </p:nvSpPr>
          <p:spPr>
            <a:xfrm>
              <a:off x="3873546" y="6278522"/>
              <a:ext cx="904287" cy="369332"/>
            </a:xfrm>
            <a:prstGeom prst="rect">
              <a:avLst/>
            </a:prstGeom>
            <a:noFill/>
          </p:spPr>
          <p:txBody>
            <a:bodyPr wrap="none" rtlCol="0">
              <a:spAutoFit/>
            </a:bodyPr>
            <a:lstStyle/>
            <a:p>
              <a:pPr algn="ctr"/>
              <a:r>
                <a:rPr lang="fr-FR" dirty="0"/>
                <a:t>Partie 4</a:t>
              </a:r>
            </a:p>
          </p:txBody>
        </p:sp>
        <p:sp>
          <p:nvSpPr>
            <p:cNvPr id="17" name="ZoneTexte 16">
              <a:extLst>
                <a:ext uri="{FF2B5EF4-FFF2-40B4-BE49-F238E27FC236}">
                  <a16:creationId xmlns:a16="http://schemas.microsoft.com/office/drawing/2014/main" id="{62410D43-8CB5-4AB9-90E9-4613F004C781}"/>
                </a:ext>
              </a:extLst>
            </p:cNvPr>
            <p:cNvSpPr txBox="1"/>
            <p:nvPr userDrawn="1"/>
          </p:nvSpPr>
          <p:spPr>
            <a:xfrm>
              <a:off x="7271694" y="3914367"/>
              <a:ext cx="904287" cy="369332"/>
            </a:xfrm>
            <a:prstGeom prst="rect">
              <a:avLst/>
            </a:prstGeom>
            <a:noFill/>
          </p:spPr>
          <p:txBody>
            <a:bodyPr wrap="none" rtlCol="0">
              <a:spAutoFit/>
            </a:bodyPr>
            <a:lstStyle/>
            <a:p>
              <a:pPr algn="ctr"/>
              <a:r>
                <a:rPr lang="fr-FR" dirty="0"/>
                <a:t>Partie 5</a:t>
              </a:r>
            </a:p>
          </p:txBody>
        </p:sp>
      </p:grpSp>
      <p:sp>
        <p:nvSpPr>
          <p:cNvPr id="19" name="Espace réservé du texte 14">
            <a:extLst>
              <a:ext uri="{FF2B5EF4-FFF2-40B4-BE49-F238E27FC236}">
                <a16:creationId xmlns:a16="http://schemas.microsoft.com/office/drawing/2014/main" id="{52DBA773-482D-48A7-8A5E-1D13E56D6BDB}"/>
              </a:ext>
            </a:extLst>
          </p:cNvPr>
          <p:cNvSpPr>
            <a:spLocks noGrp="1"/>
          </p:cNvSpPr>
          <p:nvPr>
            <p:ph type="body" sz="quarter" idx="13" hasCustomPrompt="1"/>
          </p:nvPr>
        </p:nvSpPr>
        <p:spPr>
          <a:xfrm>
            <a:off x="140363" y="42239"/>
            <a:ext cx="5801701"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Couleurs de la Chartre Graphique à utiliser</a:t>
            </a:r>
          </a:p>
        </p:txBody>
      </p:sp>
    </p:spTree>
    <p:extLst>
      <p:ext uri="{BB962C8B-B14F-4D97-AF65-F5344CB8AC3E}">
        <p14:creationId xmlns:p14="http://schemas.microsoft.com/office/powerpoint/2010/main" val="32208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mn-lt"/>
                <a:cs typeface="Calibri" panose="020F0502020204030204" pitchFamily="34" charset="0"/>
              </a:defRPr>
            </a:lvl1pPr>
          </a:lstStyle>
          <a:p>
            <a:pPr lvl="0"/>
            <a:r>
              <a:rPr lang="fr-FR" dirty="0"/>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dirty="0"/>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D0D0D0"/>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288610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47930864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7" name="Espace réservé du contenu 17">
            <a:extLst>
              <a:ext uri="{FF2B5EF4-FFF2-40B4-BE49-F238E27FC236}">
                <a16:creationId xmlns:a16="http://schemas.microsoft.com/office/drawing/2014/main" id="{507D4316-1D41-4D01-A3CD-CD9C219D875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3239D91A-2D6D-481E-95ED-52B93532FC00}"/>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9126503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34" name="Espace réservé du contenu 17">
            <a:extLst>
              <a:ext uri="{FF2B5EF4-FFF2-40B4-BE49-F238E27FC236}">
                <a16:creationId xmlns:a16="http://schemas.microsoft.com/office/drawing/2014/main" id="{C1813B6F-EA0F-4ED3-A5D5-81BBD2A6B362}"/>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7" name="Espace réservé du contenu 17">
            <a:extLst>
              <a:ext uri="{FF2B5EF4-FFF2-40B4-BE49-F238E27FC236}">
                <a16:creationId xmlns:a16="http://schemas.microsoft.com/office/drawing/2014/main" id="{3BB6CC4D-99E0-45C4-869B-636A77589425}"/>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38" name="Espace réservé du graphique SmartArt 3">
            <a:extLst>
              <a:ext uri="{FF2B5EF4-FFF2-40B4-BE49-F238E27FC236}">
                <a16:creationId xmlns:a16="http://schemas.microsoft.com/office/drawing/2014/main" id="{B44B8488-A9B4-4FCF-9BBF-7B0C116FAD23}"/>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53802563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36075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31" r:id="rId8"/>
    <p:sldLayoutId id="2147483732" r:id="rId9"/>
    <p:sldLayoutId id="2147483728" r:id="rId10"/>
    <p:sldLayoutId id="2147483729" r:id="rId11"/>
    <p:sldLayoutId id="2147483734" r:id="rId12"/>
    <p:sldLayoutId id="2147483735" r:id="rId13"/>
    <p:sldLayoutId id="2147483716" r:id="rId14"/>
    <p:sldLayoutId id="2147483717" r:id="rId15"/>
    <p:sldLayoutId id="2147483718" r:id="rId16"/>
    <p:sldLayoutId id="2147483711" r:id="rId17"/>
    <p:sldLayoutId id="2147483736" r:id="rId18"/>
    <p:sldLayoutId id="2147483737" r:id="rId19"/>
    <p:sldLayoutId id="2147483738" r:id="rId20"/>
    <p:sldLayoutId id="2147483739" r:id="rId21"/>
    <p:sldLayoutId id="2147483741" r:id="rId22"/>
    <p:sldLayoutId id="2147483740" r:id="rId23"/>
    <p:sldLayoutId id="2147483719" r:id="rId24"/>
    <p:sldLayoutId id="2147483720" r:id="rId25"/>
    <p:sldLayoutId id="2147483721" r:id="rId26"/>
    <p:sldLayoutId id="2147483712" r:id="rId27"/>
    <p:sldLayoutId id="2147483742" r:id="rId28"/>
    <p:sldLayoutId id="2147483743" r:id="rId29"/>
    <p:sldLayoutId id="2147483744" r:id="rId30"/>
    <p:sldLayoutId id="2147483745" r:id="rId31"/>
    <p:sldLayoutId id="2147483746" r:id="rId32"/>
    <p:sldLayoutId id="2147483747" r:id="rId33"/>
    <p:sldLayoutId id="2147483722" r:id="rId34"/>
    <p:sldLayoutId id="2147483723" r:id="rId35"/>
    <p:sldLayoutId id="2147483724" r:id="rId36"/>
    <p:sldLayoutId id="2147483713" r:id="rId37"/>
    <p:sldLayoutId id="2147483749" r:id="rId38"/>
    <p:sldLayoutId id="2147483750" r:id="rId39"/>
    <p:sldLayoutId id="2147483751" r:id="rId40"/>
    <p:sldLayoutId id="2147483752" r:id="rId41"/>
    <p:sldLayoutId id="2147483753" r:id="rId42"/>
    <p:sldLayoutId id="2147483755" r:id="rId43"/>
    <p:sldLayoutId id="2147483725" r:id="rId44"/>
    <p:sldLayoutId id="2147483726" r:id="rId45"/>
    <p:sldLayoutId id="2147483727" r:id="rId46"/>
    <p:sldLayoutId id="2147483714" r:id="rId47"/>
    <p:sldLayoutId id="2147483757" r:id="rId48"/>
    <p:sldLayoutId id="2147483762" r:id="rId49"/>
    <p:sldLayoutId id="2147483761" r:id="rId50"/>
    <p:sldLayoutId id="2147483760" r:id="rId51"/>
    <p:sldLayoutId id="2147483759" r:id="rId52"/>
    <p:sldLayoutId id="2147483758" r:id="rId53"/>
    <p:sldLayoutId id="2147483733" r:id="rId54"/>
    <p:sldLayoutId id="2147483715" r:id="rId5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1.xml.rels><?xml version="1.0" encoding="UTF-8" standalone="yes"?>
<Relationships xmlns="http://schemas.openxmlformats.org/package/2006/relationships"><Relationship Id="rId2" Type="http://schemas.openxmlformats.org/officeDocument/2006/relationships/hyperlink" Target="https://www.ibm.com/topics/backup-and-restore" TargetMode="External"/><Relationship Id="rId1" Type="http://schemas.openxmlformats.org/officeDocument/2006/relationships/slideLayout" Target="../slideLayouts/slideLayout2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7.xml"/></Relationships>
</file>

<file path=ppt/slides/_rels/slide1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7.xml"/></Relationships>
</file>

<file path=ppt/slides/_rels/slide13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7.xml"/></Relationships>
</file>

<file path=ppt/slides/_rels/slide15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7.xml"/><Relationship Id="rId5" Type="http://schemas.openxmlformats.org/officeDocument/2006/relationships/image" Target="../media/image82.png"/><Relationship Id="rId4" Type="http://schemas.openxmlformats.org/officeDocument/2006/relationships/image" Target="../media/image81.png"/></Relationships>
</file>

<file path=ppt/slides/_rels/slide161.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8666C30-6210-4B41-9CE4-A52F5A567ADE}"/>
              </a:ext>
            </a:extLst>
          </p:cNvPr>
          <p:cNvSpPr>
            <a:spLocks noGrp="1"/>
          </p:cNvSpPr>
          <p:nvPr>
            <p:ph type="body" sz="quarter" idx="10"/>
          </p:nvPr>
        </p:nvSpPr>
        <p:spPr>
          <a:xfrm>
            <a:off x="5507004" y="6132986"/>
            <a:ext cx="1689315" cy="720000"/>
          </a:xfrm>
        </p:spPr>
        <p:txBody>
          <a:bodyPr/>
          <a:lstStyle/>
          <a:p>
            <a:r>
              <a:rPr lang="fr-FR" dirty="0"/>
              <a:t>45 heures</a:t>
            </a:r>
          </a:p>
        </p:txBody>
      </p:sp>
      <p:sp>
        <p:nvSpPr>
          <p:cNvPr id="5" name="Espace réservé du texte 4">
            <a:extLst>
              <a:ext uri="{FF2B5EF4-FFF2-40B4-BE49-F238E27FC236}">
                <a16:creationId xmlns:a16="http://schemas.microsoft.com/office/drawing/2014/main" id="{669DF0E0-483A-4F4C-957C-53D73DBEC0CD}"/>
              </a:ext>
            </a:extLst>
          </p:cNvPr>
          <p:cNvSpPr>
            <a:spLocks noGrp="1"/>
          </p:cNvSpPr>
          <p:nvPr>
            <p:ph type="body" sz="quarter" idx="12"/>
          </p:nvPr>
        </p:nvSpPr>
        <p:spPr>
          <a:xfrm>
            <a:off x="1338700" y="5021267"/>
            <a:ext cx="9514600" cy="865074"/>
          </a:xfrm>
        </p:spPr>
        <p:txBody>
          <a:bodyPr/>
          <a:lstStyle/>
          <a:p>
            <a:r>
              <a:rPr lang="fr-FR" dirty="0"/>
              <a:t>RÉSUMÉ THÉORIQUE – FILIÈRE INFRASTRUCTURE DIGITALE</a:t>
            </a:r>
          </a:p>
          <a:p>
            <a:r>
              <a:rPr lang="fr-FR"/>
              <a:t>M207 </a:t>
            </a:r>
            <a:r>
              <a:rPr lang="fr-FR" dirty="0"/>
              <a:t>- Établir une stratégie de maintien d'un SI dans un Cloud propriétaire en ligne public</a:t>
            </a:r>
          </a:p>
        </p:txBody>
      </p:sp>
    </p:spTree>
    <p:extLst>
      <p:ext uri="{BB962C8B-B14F-4D97-AF65-F5344CB8AC3E}">
        <p14:creationId xmlns:p14="http://schemas.microsoft.com/office/powerpoint/2010/main" val="236052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Objectif de point de récupération (RPO)</a:t>
            </a:r>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2193938"/>
          </a:xfrm>
        </p:spPr>
        <p:txBody>
          <a:bodyPr/>
          <a:lstStyle/>
          <a:p>
            <a:r>
              <a:rPr lang="fr-FR" dirty="0"/>
              <a:t>Le RPO calcule le temps que peut mettre une entreprise avant que la quantité de données perdues ne dépasse la tolérance ou seuil maximal autorisé au niveau du plan de reprise après sinistre (DRP). La première étape consiste à définir le délai RPO qui détermine les fréquences de sauvegarde. L'idée est de s'assurer qu'il y a toujours une sauvegarde disponible avant le sinistre. Cependant, vous devez évaluer la valeur des données qui doivent être récupérées. En fonction du niveau de criticité des données, vous devez définir le RPO pour une sauvegarde continue. Il est évident que les entreprises perdent des données pendant les temps d'arrêt. Mais, en définissant le délai RPO, vous pouvez définir la fréquence des sauvegardes de données pour perdre le moins de données possible, ce qui est assez tolérable.</a:t>
            </a:r>
          </a:p>
          <a:p>
            <a:r>
              <a:rPr lang="fr-FR" dirty="0"/>
              <a:t>Vous pouvez également automatiser les sauvegardes de données avec des RPO individuels. Bien que le maintien d'un RPO proche de zéro soit possible grâce à des stratégies de basculement/restauration, mais c'est une entreprise coûteuse.</a:t>
            </a:r>
          </a:p>
          <a:p>
            <a:endParaRPr lang="fr-FR" dirty="0"/>
          </a:p>
          <a:p>
            <a:r>
              <a:rPr lang="fr-FR" dirty="0"/>
              <a:t>Il est très critique car il aide une organisation à :</a:t>
            </a:r>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Importance de la RPO</a:t>
            </a:r>
          </a:p>
        </p:txBody>
      </p:sp>
      <p:graphicFrame>
        <p:nvGraphicFramePr>
          <p:cNvPr id="7" name="Diagramme 6">
            <a:extLst>
              <a:ext uri="{FF2B5EF4-FFF2-40B4-BE49-F238E27FC236}">
                <a16:creationId xmlns:a16="http://schemas.microsoft.com/office/drawing/2014/main" id="{D7FBC15B-5CE7-41A7-B7AF-21570A0F6CE2}"/>
              </a:ext>
            </a:extLst>
          </p:cNvPr>
          <p:cNvGraphicFramePr/>
          <p:nvPr>
            <p:extLst>
              <p:ext uri="{D42A27DB-BD31-4B8C-83A1-F6EECF244321}">
                <p14:modId xmlns:p14="http://schemas.microsoft.com/office/powerpoint/2010/main" val="3253866101"/>
              </p:ext>
            </p:extLst>
          </p:nvPr>
        </p:nvGraphicFramePr>
        <p:xfrm>
          <a:off x="1438183" y="4383375"/>
          <a:ext cx="8747677" cy="1919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87181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4B72D53E-52A1-33CC-0B1F-108FCAE4E41B}"/>
              </a:ext>
            </a:extLst>
          </p:cNvPr>
          <p:cNvSpPr>
            <a:spLocks noGrp="1"/>
          </p:cNvSpPr>
          <p:nvPr>
            <p:ph sz="quarter" idx="13"/>
          </p:nvPr>
        </p:nvSpPr>
        <p:spPr/>
        <p:txBody>
          <a:bodyPr/>
          <a:lstStyle/>
          <a:p>
            <a:r>
              <a:rPr lang="fr-FR" dirty="0"/>
              <a:t>Terminologies</a:t>
            </a:r>
          </a:p>
          <a:p>
            <a:endParaRPr lang="fr-MA" dirty="0"/>
          </a:p>
        </p:txBody>
      </p:sp>
      <p:sp>
        <p:nvSpPr>
          <p:cNvPr id="5" name="Titre 4">
            <a:extLst>
              <a:ext uri="{FF2B5EF4-FFF2-40B4-BE49-F238E27FC236}">
                <a16:creationId xmlns:a16="http://schemas.microsoft.com/office/drawing/2014/main" id="{C749A89E-452C-1926-C5C2-E12A359815A1}"/>
              </a:ext>
            </a:extLst>
          </p:cNvPr>
          <p:cNvSpPr>
            <a:spLocks noGrp="1"/>
          </p:cNvSpPr>
          <p:nvPr>
            <p:ph type="title"/>
          </p:nvPr>
        </p:nvSpPr>
        <p:spPr/>
        <p:txBody>
          <a:bodyPr/>
          <a:lstStyle/>
          <a:p>
            <a:r>
              <a:rPr lang="fr-FR" dirty="0"/>
              <a:t>Appliquer la géo-réplication</a:t>
            </a:r>
            <a:endParaRPr lang="fr-MA" dirty="0"/>
          </a:p>
        </p:txBody>
      </p:sp>
      <p:sp>
        <p:nvSpPr>
          <p:cNvPr id="6" name="Espace réservé du texte 5">
            <a:extLst>
              <a:ext uri="{FF2B5EF4-FFF2-40B4-BE49-F238E27FC236}">
                <a16:creationId xmlns:a16="http://schemas.microsoft.com/office/drawing/2014/main" id="{5A3B65B6-AF3B-CF5B-B14A-5FA78B0D5CA9}"/>
              </a:ext>
            </a:extLst>
          </p:cNvPr>
          <p:cNvSpPr>
            <a:spLocks noGrp="1"/>
          </p:cNvSpPr>
          <p:nvPr>
            <p:ph type="body" sz="quarter" idx="11"/>
          </p:nvPr>
        </p:nvSpPr>
        <p:spPr/>
        <p:txBody>
          <a:bodyPr/>
          <a:lstStyle/>
          <a:p>
            <a:r>
              <a:rPr lang="fr-FR" b="1" dirty="0">
                <a:solidFill>
                  <a:srgbClr val="FF7800"/>
                </a:solidFill>
              </a:rPr>
              <a:t>Géo-basculement</a:t>
            </a:r>
          </a:p>
        </p:txBody>
      </p:sp>
      <p:sp>
        <p:nvSpPr>
          <p:cNvPr id="7" name="Espace réservé du contenu 6">
            <a:extLst>
              <a:ext uri="{FF2B5EF4-FFF2-40B4-BE49-F238E27FC236}">
                <a16:creationId xmlns:a16="http://schemas.microsoft.com/office/drawing/2014/main" id="{D69C0C8A-5643-67D7-08D4-3E7E0ABA3E1F}"/>
              </a:ext>
            </a:extLst>
          </p:cNvPr>
          <p:cNvSpPr>
            <a:spLocks noGrp="1"/>
          </p:cNvSpPr>
          <p:nvPr>
            <p:ph sz="quarter" idx="12"/>
          </p:nvPr>
        </p:nvSpPr>
        <p:spPr/>
        <p:txBody>
          <a:bodyPr/>
          <a:lstStyle/>
          <a:p>
            <a:pPr marL="360363" indent="-171450">
              <a:buFont typeface="Wingdings" panose="05000000000000000000" pitchFamily="2" charset="2"/>
              <a:buChar char="Ø"/>
            </a:pPr>
            <a:r>
              <a:rPr lang="fr-FR" b="1" dirty="0"/>
              <a:t>Réplication asynchrone automatique</a:t>
            </a:r>
          </a:p>
          <a:p>
            <a:r>
              <a:rPr lang="fr-FR" dirty="0"/>
              <a:t>On peut uniquement créer une zone géographique secondaire pour une base de données existante. La zone géo-secondaire peut être créée sur n’importe quel serveur logique, autre que le serveur avec la base de données primaire. Une fois créé, le géo-réplica est rempli avec les données de la base de données primaire. Ce processus est appelé amorçage. Une fois la base de données géo-secondaire créée et amorcée, les mises à jour de la base de données primaire sont automatiquement répliquées de manière asynchrone sur le géo-réplica. La réplication asynchrone signifie que les transactions sont validées sur la base de données primaire avant leur réplication.</a:t>
            </a:r>
          </a:p>
          <a:p>
            <a:pPr marL="360363" indent="-179388">
              <a:buFont typeface="Wingdings" panose="05000000000000000000" pitchFamily="2" charset="2"/>
              <a:buChar char="Ø"/>
            </a:pPr>
            <a:r>
              <a:rPr lang="fr-FR" b="1" dirty="0"/>
              <a:t>Accès en lecture aux réplicas géo-secondaires</a:t>
            </a:r>
          </a:p>
          <a:p>
            <a:r>
              <a:rPr lang="fr-FR" dirty="0"/>
              <a:t>Une application peut accéder à un géo-réplica pour exécuter des requêtes en lecture seule avec des principaux de sécurité identiques ou différents de ceux utilisés pour accéder à la base de données primaire. </a:t>
            </a:r>
          </a:p>
          <a:p>
            <a:pPr marL="360363" indent="-171450">
              <a:buFont typeface="Wingdings" panose="05000000000000000000" pitchFamily="2" charset="2"/>
              <a:buChar char="Ø"/>
            </a:pPr>
            <a:r>
              <a:rPr lang="fr-FR" b="1" dirty="0"/>
              <a:t>Basculement géographique planifié</a:t>
            </a:r>
          </a:p>
          <a:p>
            <a:r>
              <a:rPr lang="fr-FR" dirty="0"/>
              <a:t>Le géo-basculement planifié bascule les rôles des bases de données primaire et géo-secondaires après avoir effectué la synchronisation complète des données. Un basculement planifié n’entraîne pas de perte de données. La durée du basculement géographique planifié dépend de la taille du journal des transactions sur la base de données primaire qui doit être synchronisée avec la base géo-secondaire. Le géo-basculement planifié est conçu pour les scénarios suivants :</a:t>
            </a:r>
          </a:p>
          <a:p>
            <a:pPr marL="630238" indent="-360363">
              <a:buFont typeface="Arial" panose="020B0604020202020204" pitchFamily="34" charset="0"/>
              <a:buChar char="•"/>
            </a:pPr>
            <a:r>
              <a:rPr lang="fr-FR" dirty="0"/>
              <a:t>Simuler des récupérations d’urgence (DR) en production lorsque la perte de données n’est pas acceptable ;</a:t>
            </a:r>
          </a:p>
          <a:p>
            <a:pPr marL="630238" indent="-360363">
              <a:buFont typeface="Arial" panose="020B0604020202020204" pitchFamily="34" charset="0"/>
              <a:buChar char="•"/>
            </a:pPr>
            <a:r>
              <a:rPr lang="fr-FR" dirty="0"/>
              <a:t>Déplacer les bases de données vers une autre région ;</a:t>
            </a:r>
          </a:p>
          <a:p>
            <a:pPr marL="630238" indent="-360363">
              <a:buFont typeface="Arial" panose="020B0604020202020204" pitchFamily="34" charset="0"/>
              <a:buChar char="•"/>
            </a:pPr>
            <a:r>
              <a:rPr lang="fr-FR" dirty="0"/>
              <a:t>Renvoyer les bases de données vers la région primaire une fois la panne éliminée (restauration automatique).</a:t>
            </a:r>
          </a:p>
          <a:p>
            <a:endParaRPr lang="fr-FR" dirty="0"/>
          </a:p>
        </p:txBody>
      </p:sp>
    </p:spTree>
    <p:extLst>
      <p:ext uri="{BB962C8B-B14F-4D97-AF65-F5344CB8AC3E}">
        <p14:creationId xmlns:p14="http://schemas.microsoft.com/office/powerpoint/2010/main" val="14937722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749A89E-452C-1926-C5C2-E12A359815A1}"/>
              </a:ext>
            </a:extLst>
          </p:cNvPr>
          <p:cNvSpPr>
            <a:spLocks noGrp="1"/>
          </p:cNvSpPr>
          <p:nvPr>
            <p:ph type="title"/>
          </p:nvPr>
        </p:nvSpPr>
        <p:spPr/>
        <p:txBody>
          <a:bodyPr/>
          <a:lstStyle/>
          <a:p>
            <a:r>
              <a:rPr lang="fr-FR" dirty="0"/>
              <a:t>Appliquer la géo-réplication</a:t>
            </a:r>
            <a:endParaRPr lang="fr-MA" dirty="0"/>
          </a:p>
        </p:txBody>
      </p:sp>
      <p:sp>
        <p:nvSpPr>
          <p:cNvPr id="6" name="Espace réservé du texte 5">
            <a:extLst>
              <a:ext uri="{FF2B5EF4-FFF2-40B4-BE49-F238E27FC236}">
                <a16:creationId xmlns:a16="http://schemas.microsoft.com/office/drawing/2014/main" id="{5A3B65B6-AF3B-CF5B-B14A-5FA78B0D5CA9}"/>
              </a:ext>
            </a:extLst>
          </p:cNvPr>
          <p:cNvSpPr>
            <a:spLocks noGrp="1"/>
          </p:cNvSpPr>
          <p:nvPr>
            <p:ph type="body" sz="quarter" idx="11"/>
          </p:nvPr>
        </p:nvSpPr>
        <p:spPr/>
        <p:txBody>
          <a:bodyPr/>
          <a:lstStyle/>
          <a:p>
            <a:r>
              <a:rPr lang="fr-FR" b="1" dirty="0">
                <a:solidFill>
                  <a:srgbClr val="FF7800"/>
                </a:solidFill>
              </a:rPr>
              <a:t>Géo-basculement</a:t>
            </a:r>
          </a:p>
        </p:txBody>
      </p:sp>
      <p:sp>
        <p:nvSpPr>
          <p:cNvPr id="7" name="Espace réservé du contenu 6">
            <a:extLst>
              <a:ext uri="{FF2B5EF4-FFF2-40B4-BE49-F238E27FC236}">
                <a16:creationId xmlns:a16="http://schemas.microsoft.com/office/drawing/2014/main" id="{D69C0C8A-5643-67D7-08D4-3E7E0ABA3E1F}"/>
              </a:ext>
            </a:extLst>
          </p:cNvPr>
          <p:cNvSpPr>
            <a:spLocks noGrp="1"/>
          </p:cNvSpPr>
          <p:nvPr>
            <p:ph sz="quarter" idx="12"/>
          </p:nvPr>
        </p:nvSpPr>
        <p:spPr/>
        <p:txBody>
          <a:bodyPr/>
          <a:lstStyle/>
          <a:p>
            <a:pPr marL="360363" indent="-171450">
              <a:buFont typeface="Wingdings" panose="05000000000000000000" pitchFamily="2" charset="2"/>
              <a:buChar char="Ø"/>
            </a:pPr>
            <a:r>
              <a:rPr lang="fr-FR" b="1" dirty="0"/>
              <a:t>Basculement géographique non planifié</a:t>
            </a:r>
          </a:p>
          <a:p>
            <a:r>
              <a:rPr lang="fr-FR" dirty="0"/>
              <a:t>Un géo-basculement non planifié ou forcé fait immédiatement basculer la base de données géo-secondaire vers le rôle primaire sans synchronisation avec la base de données primaire. Toutes les transactions validées sur la base de données primaire qui ne sont pas répliquées sur la base de données secondaire sont perdues. Cette opération est conçue comme une méthode de récupération pendant les pannes lorsque le serveur principal n’est pas accessible, mais que la disponibilité de la base de données doit être restaurée rapidement. Lorsque la base de données primaire d’origine est de nouveau disponible, elle est automatiquement reconnectée et réalimentée avec les données primaires actuelles, et elle devient une nouvelle base de donnée géo-secondaire.</a:t>
            </a:r>
          </a:p>
          <a:p>
            <a:endParaRPr lang="fr-FR" dirty="0"/>
          </a:p>
          <a:p>
            <a:pPr marL="360363" indent="-171450">
              <a:buFont typeface="Wingdings" panose="05000000000000000000" pitchFamily="2" charset="2"/>
              <a:buChar char="Ø"/>
            </a:pPr>
            <a:r>
              <a:rPr lang="fr-FR" b="1" dirty="0"/>
              <a:t>Bases de données géo-secondaires accessibles en lecture</a:t>
            </a:r>
          </a:p>
          <a:p>
            <a:r>
              <a:rPr lang="fr-FR" dirty="0"/>
              <a:t>Jusqu’à quatre zones géographiques secondaires peuvent être créées pour une base de données primaire. S’il n’existe qu’une seule base de données secondaire, en cas d’échec de celle-ci, l’application est exposée à un risque plus élevé jusqu’à la création d’une nouvelle base de données secondaire. S’il existe plusieurs bases de données secondaires, l’application reste protégée même en cas d’échec de l’une des bases de données secondaires. Des bases de données secondaires supplémentaires peuvent également être utilisées pour effectuer un scale-out des charges de travail en lecture seule.</a:t>
            </a:r>
          </a:p>
          <a:p>
            <a:endParaRPr lang="fr-FR" dirty="0"/>
          </a:p>
          <a:p>
            <a:pPr marL="360363" indent="-171450">
              <a:buFont typeface="Wingdings" panose="05000000000000000000" pitchFamily="2" charset="2"/>
              <a:buChar char="Ø"/>
            </a:pPr>
            <a:r>
              <a:rPr lang="fr-FR" b="1" dirty="0"/>
              <a:t>Géo-réplication des bases de données dans un pool élastique</a:t>
            </a:r>
          </a:p>
          <a:p>
            <a:r>
              <a:rPr lang="fr-FR" dirty="0"/>
              <a:t>Chaque base de données géo-secondaire peut être une base de données autonome ou une base de données dans un pool élastique. Le choix du pool élastique pour chaque base de données géo-secondaire est séparé et ne dépend pas de la configuration de tous les autres réplicas dans la topologie (primaire ou secondaire). Chaque pool élastique est contenu dans un serveur logique unique. Étant donné que les noms de bases de données sur un serveur logique doivent être uniques, plusieurs géo-réplicas de la même base de données primaire ne peuvent jamais partager un pool élastique.</a:t>
            </a:r>
          </a:p>
        </p:txBody>
      </p:sp>
      <p:sp>
        <p:nvSpPr>
          <p:cNvPr id="2" name="Espace réservé du contenu 7">
            <a:extLst>
              <a:ext uri="{FF2B5EF4-FFF2-40B4-BE49-F238E27FC236}">
                <a16:creationId xmlns:a16="http://schemas.microsoft.com/office/drawing/2014/main" id="{6824C219-0050-A8C3-9EEF-EDD66203FDEA}"/>
              </a:ext>
            </a:extLst>
          </p:cNvPr>
          <p:cNvSpPr>
            <a:spLocks noGrp="1"/>
          </p:cNvSpPr>
          <p:nvPr>
            <p:ph sz="quarter" idx="13"/>
          </p:nvPr>
        </p:nvSpPr>
        <p:spPr>
          <a:xfrm>
            <a:off x="720000" y="1616658"/>
            <a:ext cx="10746576" cy="319714"/>
          </a:xfrm>
        </p:spPr>
        <p:txBody>
          <a:bodyPr/>
          <a:lstStyle/>
          <a:p>
            <a:r>
              <a:rPr lang="fr-FR" dirty="0"/>
              <a:t>Terminologies</a:t>
            </a:r>
          </a:p>
          <a:p>
            <a:endParaRPr lang="fr-MA" dirty="0"/>
          </a:p>
        </p:txBody>
      </p:sp>
    </p:spTree>
    <p:extLst>
      <p:ext uri="{BB962C8B-B14F-4D97-AF65-F5344CB8AC3E}">
        <p14:creationId xmlns:p14="http://schemas.microsoft.com/office/powerpoint/2010/main" val="29155004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C15A83E-EE1B-2385-8746-7225F697BA59}"/>
              </a:ext>
            </a:extLst>
          </p:cNvPr>
          <p:cNvSpPr>
            <a:spLocks noGrp="1"/>
          </p:cNvSpPr>
          <p:nvPr>
            <p:ph sz="quarter" idx="13"/>
          </p:nvPr>
        </p:nvSpPr>
        <p:spPr/>
        <p:txBody>
          <a:bodyPr/>
          <a:lstStyle/>
          <a:p>
            <a:r>
              <a:rPr lang="fr-FR" dirty="0"/>
              <a:t>Configuration de la base de données géo-secondaire</a:t>
            </a:r>
          </a:p>
          <a:p>
            <a:endParaRPr lang="fr-MA" dirty="0"/>
          </a:p>
        </p:txBody>
      </p:sp>
      <p:sp>
        <p:nvSpPr>
          <p:cNvPr id="5" name="Espace réservé du contenu 4">
            <a:extLst>
              <a:ext uri="{FF2B5EF4-FFF2-40B4-BE49-F238E27FC236}">
                <a16:creationId xmlns:a16="http://schemas.microsoft.com/office/drawing/2014/main" id="{C1C161C3-624F-CCF2-D111-511B65261A6A}"/>
              </a:ext>
            </a:extLst>
          </p:cNvPr>
          <p:cNvSpPr>
            <a:spLocks noGrp="1"/>
          </p:cNvSpPr>
          <p:nvPr>
            <p:ph sz="quarter" idx="12"/>
          </p:nvPr>
        </p:nvSpPr>
        <p:spPr/>
        <p:txBody>
          <a:bodyPr/>
          <a:lstStyle/>
          <a:p>
            <a:r>
              <a:rPr lang="fr-FR" dirty="0"/>
              <a:t>Les bases de données primaire et géo-secondaire doivent offrir le même niveau de service. Il est également vivement recommandé de configurer la base de données géo-secondaire avec les mêmes redondances de stockage de sauvegarde et taille de calcul (DTU ou vCores) que la base de données primaire. </a:t>
            </a:r>
          </a:p>
          <a:p>
            <a:endParaRPr lang="fr-FR" dirty="0"/>
          </a:p>
          <a:p>
            <a:r>
              <a:rPr lang="fr-FR" dirty="0"/>
              <a:t>En cas de charge de travail d’écriture importante de la base de données primaire, une base de données géo-secondaire dotée d’une taille de calcul inférieure peut ne pas suivre. Cela entraînera un décalage de réplication sur le géo-réplica et peut entraîner une indisponibilité de la base de données géo-secondaire. </a:t>
            </a:r>
          </a:p>
          <a:p>
            <a:endParaRPr lang="fr-FR" dirty="0"/>
          </a:p>
          <a:p>
            <a:r>
              <a:rPr lang="fr-FR" dirty="0"/>
              <a:t>Pour atténuer ces risques, la géo-réplication active réduit si nécessaire le taux de journalisation des transactions de la base de données primaire pour permettre à ses bases de données secondaires de rattraper le retard.</a:t>
            </a:r>
          </a:p>
          <a:p>
            <a:endParaRPr lang="fr-FR" dirty="0"/>
          </a:p>
          <a:p>
            <a:r>
              <a:rPr lang="fr-FR" dirty="0"/>
              <a:t>Après un basculement, une configuration de base de données géo-secondaire déséquilibrée peut aussi altérer le niveau de performance de l’application en raison de la capacité de calcul insuffisante de la nouvelle base de données primaire. Dans ce cas, il est nécessaire d’effectuer un scale-up de la base de données, afin qu’elle puisse bénéficier des ressources suffisantes, ce qui peut nécessiter beaucoup de temps. Un basculement à haute disponibilité est également nécessaire à la fin du processus de scale-up, pouvant interrompre les charges de travail de l’application.</a:t>
            </a:r>
          </a:p>
          <a:p>
            <a:endParaRPr lang="fr-FR" dirty="0"/>
          </a:p>
        </p:txBody>
      </p:sp>
      <p:sp>
        <p:nvSpPr>
          <p:cNvPr id="6" name="Titre 4">
            <a:extLst>
              <a:ext uri="{FF2B5EF4-FFF2-40B4-BE49-F238E27FC236}">
                <a16:creationId xmlns:a16="http://schemas.microsoft.com/office/drawing/2014/main" id="{34E4ED15-A9FB-D12E-C3A8-71D29758DD87}"/>
              </a:ext>
            </a:extLst>
          </p:cNvPr>
          <p:cNvSpPr>
            <a:spLocks noGrp="1"/>
          </p:cNvSpPr>
          <p:nvPr>
            <p:ph type="title"/>
          </p:nvPr>
        </p:nvSpPr>
        <p:spPr>
          <a:xfrm>
            <a:off x="180000" y="400050"/>
            <a:ext cx="5075172" cy="415143"/>
          </a:xfrm>
        </p:spPr>
        <p:txBody>
          <a:bodyPr/>
          <a:lstStyle/>
          <a:p>
            <a:r>
              <a:rPr lang="fr-FR" dirty="0"/>
              <a:t>Appliquer la géo-réplication</a:t>
            </a:r>
            <a:endParaRPr lang="fr-MA" dirty="0"/>
          </a:p>
        </p:txBody>
      </p:sp>
      <p:sp>
        <p:nvSpPr>
          <p:cNvPr id="7" name="Espace réservé du texte 5">
            <a:extLst>
              <a:ext uri="{FF2B5EF4-FFF2-40B4-BE49-F238E27FC236}">
                <a16:creationId xmlns:a16="http://schemas.microsoft.com/office/drawing/2014/main" id="{ECB29F4E-4959-9A0F-0841-15A54D481D8D}"/>
              </a:ext>
            </a:extLst>
          </p:cNvPr>
          <p:cNvSpPr>
            <a:spLocks noGrp="1"/>
          </p:cNvSpPr>
          <p:nvPr>
            <p:ph type="body" sz="quarter" idx="11"/>
          </p:nvPr>
        </p:nvSpPr>
        <p:spPr>
          <a:xfrm>
            <a:off x="180000" y="725765"/>
            <a:ext cx="5075172" cy="444906"/>
          </a:xfrm>
        </p:spPr>
        <p:txBody>
          <a:bodyPr/>
          <a:lstStyle/>
          <a:p>
            <a:r>
              <a:rPr lang="fr-FR" b="1" dirty="0">
                <a:solidFill>
                  <a:srgbClr val="FF7800"/>
                </a:solidFill>
              </a:rPr>
              <a:t>Géo-basculement</a:t>
            </a:r>
          </a:p>
        </p:txBody>
      </p:sp>
    </p:spTree>
    <p:extLst>
      <p:ext uri="{BB962C8B-B14F-4D97-AF65-F5344CB8AC3E}">
        <p14:creationId xmlns:p14="http://schemas.microsoft.com/office/powerpoint/2010/main" val="8318555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C15A83E-EE1B-2385-8746-7225F697BA59}"/>
              </a:ext>
            </a:extLst>
          </p:cNvPr>
          <p:cNvSpPr>
            <a:spLocks noGrp="1"/>
          </p:cNvSpPr>
          <p:nvPr>
            <p:ph sz="quarter" idx="13"/>
          </p:nvPr>
        </p:nvSpPr>
        <p:spPr/>
        <p:txBody>
          <a:bodyPr/>
          <a:lstStyle/>
          <a:p>
            <a:r>
              <a:rPr lang="fr-FR" dirty="0"/>
              <a:t>Configuration de la base de données géo-secondaire</a:t>
            </a:r>
          </a:p>
          <a:p>
            <a:endParaRPr lang="fr-MA" dirty="0"/>
          </a:p>
        </p:txBody>
      </p:sp>
      <p:sp>
        <p:nvSpPr>
          <p:cNvPr id="5" name="Espace réservé du contenu 4">
            <a:extLst>
              <a:ext uri="{FF2B5EF4-FFF2-40B4-BE49-F238E27FC236}">
                <a16:creationId xmlns:a16="http://schemas.microsoft.com/office/drawing/2014/main" id="{C1C161C3-624F-CCF2-D111-511B65261A6A}"/>
              </a:ext>
            </a:extLst>
          </p:cNvPr>
          <p:cNvSpPr>
            <a:spLocks noGrp="1"/>
          </p:cNvSpPr>
          <p:nvPr>
            <p:ph sz="quarter" idx="12"/>
          </p:nvPr>
        </p:nvSpPr>
        <p:spPr/>
        <p:txBody>
          <a:bodyPr/>
          <a:lstStyle/>
          <a:p>
            <a:endParaRPr lang="fr-FR" dirty="0"/>
          </a:p>
          <a:p>
            <a:r>
              <a:rPr lang="fr-FR" dirty="0"/>
              <a:t>Si on décide de créer le géo-réplica avec une taille de calcul inférieure, on doit surveiller le taux d’E/S de journal sur le serveur principal dans le temps. Cela permet d’estimer la taille de calcul minimale du géo-réplica requis pour supporter la charge de réplication. </a:t>
            </a:r>
          </a:p>
          <a:p>
            <a:r>
              <a:rPr lang="fr-FR" dirty="0"/>
              <a:t>Par exemple, si la base de données primaire est P6 (1 000 DTU) et si son taux d’E/S du journal est maintenu à 50 %, la base de données géo-secondaire doit être au moins P4 (500 DTU). Pour récupérer les données d’E/S historiques du journal, utiliser la vue </a:t>
            </a:r>
            <a:r>
              <a:rPr lang="fr-FR" b="1" dirty="0"/>
              <a:t>sys.resource_stats</a:t>
            </a:r>
            <a:r>
              <a:rPr lang="fr-FR" dirty="0"/>
              <a:t>. Pour récupérer les données d’E/S récentes dans le journal avec une granularité plus élevée qui reflète mieux les pics à court terme, utiliser la vue </a:t>
            </a:r>
            <a:r>
              <a:rPr lang="fr-FR" b="1" dirty="0"/>
              <a:t>sys.dm_db_resource_stats</a:t>
            </a:r>
            <a:r>
              <a:rPr lang="fr-FR" dirty="0"/>
              <a:t>.</a:t>
            </a:r>
          </a:p>
        </p:txBody>
      </p:sp>
      <p:sp>
        <p:nvSpPr>
          <p:cNvPr id="6" name="Titre 4">
            <a:extLst>
              <a:ext uri="{FF2B5EF4-FFF2-40B4-BE49-F238E27FC236}">
                <a16:creationId xmlns:a16="http://schemas.microsoft.com/office/drawing/2014/main" id="{34E4ED15-A9FB-D12E-C3A8-71D29758DD87}"/>
              </a:ext>
            </a:extLst>
          </p:cNvPr>
          <p:cNvSpPr>
            <a:spLocks noGrp="1"/>
          </p:cNvSpPr>
          <p:nvPr>
            <p:ph type="title"/>
          </p:nvPr>
        </p:nvSpPr>
        <p:spPr>
          <a:xfrm>
            <a:off x="180000" y="400050"/>
            <a:ext cx="5075172" cy="415143"/>
          </a:xfrm>
        </p:spPr>
        <p:txBody>
          <a:bodyPr/>
          <a:lstStyle/>
          <a:p>
            <a:r>
              <a:rPr lang="fr-FR" dirty="0"/>
              <a:t>Appliquer la géo-réplication</a:t>
            </a:r>
            <a:endParaRPr lang="fr-MA" dirty="0"/>
          </a:p>
        </p:txBody>
      </p:sp>
      <p:sp>
        <p:nvSpPr>
          <p:cNvPr id="7" name="Espace réservé du texte 5">
            <a:extLst>
              <a:ext uri="{FF2B5EF4-FFF2-40B4-BE49-F238E27FC236}">
                <a16:creationId xmlns:a16="http://schemas.microsoft.com/office/drawing/2014/main" id="{ECB29F4E-4959-9A0F-0841-15A54D481D8D}"/>
              </a:ext>
            </a:extLst>
          </p:cNvPr>
          <p:cNvSpPr>
            <a:spLocks noGrp="1"/>
          </p:cNvSpPr>
          <p:nvPr>
            <p:ph type="body" sz="quarter" idx="11"/>
          </p:nvPr>
        </p:nvSpPr>
        <p:spPr>
          <a:xfrm>
            <a:off x="180000" y="725765"/>
            <a:ext cx="5075172" cy="444906"/>
          </a:xfrm>
        </p:spPr>
        <p:txBody>
          <a:bodyPr/>
          <a:lstStyle/>
          <a:p>
            <a:r>
              <a:rPr lang="fr-FR" b="1" dirty="0">
                <a:solidFill>
                  <a:srgbClr val="FF7800"/>
                </a:solidFill>
              </a:rPr>
              <a:t>Géo-basculement</a:t>
            </a:r>
          </a:p>
        </p:txBody>
      </p:sp>
    </p:spTree>
    <p:extLst>
      <p:ext uri="{BB962C8B-B14F-4D97-AF65-F5344CB8AC3E}">
        <p14:creationId xmlns:p14="http://schemas.microsoft.com/office/powerpoint/2010/main" val="24734437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A64C871-6D3E-3E90-6B87-E45605ACE80E}"/>
              </a:ext>
            </a:extLst>
          </p:cNvPr>
          <p:cNvSpPr>
            <a:spLocks noGrp="1"/>
          </p:cNvSpPr>
          <p:nvPr>
            <p:ph sz="quarter" idx="13"/>
          </p:nvPr>
        </p:nvSpPr>
        <p:spPr/>
        <p:txBody>
          <a:bodyPr/>
          <a:lstStyle/>
          <a:p>
            <a:r>
              <a:rPr lang="fr-FR" sz="1800" dirty="0">
                <a:latin typeface="Calibri" panose="020F0502020204030204" pitchFamily="34" charset="0"/>
                <a:ea typeface="Calibri" panose="020F0502020204030204" pitchFamily="34" charset="0"/>
              </a:rPr>
              <a:t>M</a:t>
            </a:r>
            <a:r>
              <a:rPr lang="fr-FR" sz="1800" dirty="0">
                <a:effectLst/>
                <a:latin typeface="Calibri" panose="020F0502020204030204" pitchFamily="34" charset="0"/>
                <a:ea typeface="Calibri" panose="020F0502020204030204" pitchFamily="34" charset="0"/>
              </a:rPr>
              <a:t>ise en place de la géo-réplication</a:t>
            </a:r>
            <a:endParaRPr lang="fr-MA" dirty="0"/>
          </a:p>
        </p:txBody>
      </p:sp>
      <p:sp>
        <p:nvSpPr>
          <p:cNvPr id="5" name="Espace réservé du contenu 4">
            <a:extLst>
              <a:ext uri="{FF2B5EF4-FFF2-40B4-BE49-F238E27FC236}">
                <a16:creationId xmlns:a16="http://schemas.microsoft.com/office/drawing/2014/main" id="{E2F0E608-9C44-4F9B-9046-ED8270B812FE}"/>
              </a:ext>
            </a:extLst>
          </p:cNvPr>
          <p:cNvSpPr>
            <a:spLocks noGrp="1"/>
          </p:cNvSpPr>
          <p:nvPr>
            <p:ph sz="quarter" idx="12"/>
          </p:nvPr>
        </p:nvSpPr>
        <p:spPr/>
        <p:txBody>
          <a:bodyPr/>
          <a:lstStyle/>
          <a:p>
            <a:r>
              <a:rPr lang="fr-FR" dirty="0"/>
              <a:t>Les étapes nécessaires pour appliquer la géo-réplication peuvent différer en fonction de la technologie de base de données utilisée. Toutefois, voici des étapes générales à suivre pour mettre en place la géo-réplication:</a:t>
            </a:r>
          </a:p>
          <a:p>
            <a:endParaRPr lang="fr-FR" dirty="0"/>
          </a:p>
          <a:p>
            <a:pPr marL="630238" indent="-450850">
              <a:buFont typeface="Wingdings" panose="05000000000000000000" pitchFamily="2" charset="2"/>
              <a:buChar char="ü"/>
            </a:pPr>
            <a:r>
              <a:rPr lang="fr-FR" b="1" dirty="0"/>
              <a:t>Évaluer les exigences de l'application : </a:t>
            </a:r>
            <a:r>
              <a:rPr lang="fr-FR" dirty="0"/>
              <a:t>Il est important de déterminer les exigences de l'application en termes de disponibilité, de performance et de reprise après sinistre. Cela permettra de déterminer les besoins en matière de réplication de données et de choisir la bonne technologie de réplication.</a:t>
            </a:r>
          </a:p>
          <a:p>
            <a:pPr marL="630238" indent="-450850">
              <a:buFont typeface="Wingdings" panose="05000000000000000000" pitchFamily="2" charset="2"/>
              <a:buChar char="ü"/>
            </a:pPr>
            <a:endParaRPr lang="fr-FR" dirty="0"/>
          </a:p>
          <a:p>
            <a:pPr marL="630238" indent="-450850">
              <a:buFont typeface="Wingdings" panose="05000000000000000000" pitchFamily="2" charset="2"/>
              <a:buChar char="ü"/>
            </a:pPr>
            <a:r>
              <a:rPr lang="fr-FR" b="1" dirty="0"/>
              <a:t>Choisir une technologie de réplication de données : </a:t>
            </a:r>
            <a:r>
              <a:rPr lang="fr-FR" dirty="0"/>
              <a:t>Il existe plusieurs technologies de réplication de données disponibles, telles que la réplication synchrone, la réplication asynchrone, la réplication basée sur les journaux, etc. Choisir la bonne technologie dépendra des exigences de l'application, du volume de données, de la latence acceptable et des coûts.</a:t>
            </a:r>
          </a:p>
          <a:p>
            <a:pPr marL="630238" indent="-450850">
              <a:buFont typeface="Wingdings" panose="05000000000000000000" pitchFamily="2" charset="2"/>
              <a:buChar char="ü"/>
            </a:pPr>
            <a:endParaRPr lang="fr-FR" dirty="0"/>
          </a:p>
          <a:p>
            <a:pPr marL="630238" indent="-450850">
              <a:buFont typeface="Wingdings" panose="05000000000000000000" pitchFamily="2" charset="2"/>
              <a:buChar char="ü"/>
            </a:pPr>
            <a:r>
              <a:rPr lang="fr-FR" b="1" dirty="0"/>
              <a:t>Mettre en place l'infrastructure de réplication de données : </a:t>
            </a:r>
            <a:r>
              <a:rPr lang="fr-FR" dirty="0"/>
              <a:t>La géo-réplication nécessite une infrastructure de réseau et de réplication sophistiquée pour assurer une réplication efficace des données entre les différents sites. Il est important de configurer les paramètres de réseau, les pare-feu, les groupes de disponibilité, etc. pour assurer une réplication fiable des données.</a:t>
            </a:r>
          </a:p>
          <a:p>
            <a:pPr marL="630238" indent="-450850">
              <a:buFont typeface="Wingdings" panose="05000000000000000000" pitchFamily="2" charset="2"/>
              <a:buChar char="ü"/>
            </a:pPr>
            <a:endParaRPr lang="fr-FR" dirty="0"/>
          </a:p>
          <a:p>
            <a:pPr marL="630238" indent="-450850">
              <a:buFont typeface="Wingdings" panose="05000000000000000000" pitchFamily="2" charset="2"/>
              <a:buChar char="ü"/>
            </a:pPr>
            <a:r>
              <a:rPr lang="fr-FR" b="1" dirty="0"/>
              <a:t>Configurer la réplication de données : </a:t>
            </a:r>
            <a:r>
              <a:rPr lang="fr-FR" dirty="0"/>
              <a:t>La configuration de la réplication de données dépendra de la technologie de réplication choisie. Il est important de configurer la réplication de manière qu'elle soit fiable, cohérente et efficace.</a:t>
            </a:r>
          </a:p>
        </p:txBody>
      </p:sp>
      <p:sp>
        <p:nvSpPr>
          <p:cNvPr id="6" name="Titre 4">
            <a:extLst>
              <a:ext uri="{FF2B5EF4-FFF2-40B4-BE49-F238E27FC236}">
                <a16:creationId xmlns:a16="http://schemas.microsoft.com/office/drawing/2014/main" id="{39971319-8EE9-4BE3-9AFD-FAA4360DE01F}"/>
              </a:ext>
            </a:extLst>
          </p:cNvPr>
          <p:cNvSpPr>
            <a:spLocks noGrp="1"/>
          </p:cNvSpPr>
          <p:nvPr>
            <p:ph type="title"/>
          </p:nvPr>
        </p:nvSpPr>
        <p:spPr>
          <a:xfrm>
            <a:off x="180000" y="400050"/>
            <a:ext cx="5075172" cy="415143"/>
          </a:xfrm>
        </p:spPr>
        <p:txBody>
          <a:bodyPr/>
          <a:lstStyle/>
          <a:p>
            <a:r>
              <a:rPr lang="fr-FR" dirty="0"/>
              <a:t>Appliquer la géo-réplication</a:t>
            </a:r>
            <a:endParaRPr lang="fr-MA" dirty="0"/>
          </a:p>
        </p:txBody>
      </p:sp>
      <p:sp>
        <p:nvSpPr>
          <p:cNvPr id="7" name="Espace réservé du texte 5">
            <a:extLst>
              <a:ext uri="{FF2B5EF4-FFF2-40B4-BE49-F238E27FC236}">
                <a16:creationId xmlns:a16="http://schemas.microsoft.com/office/drawing/2014/main" id="{9E1E3FAD-3B13-3A2A-7168-EFBE94832A1A}"/>
              </a:ext>
            </a:extLst>
          </p:cNvPr>
          <p:cNvSpPr>
            <a:spLocks noGrp="1"/>
          </p:cNvSpPr>
          <p:nvPr>
            <p:ph type="body" sz="quarter" idx="11"/>
          </p:nvPr>
        </p:nvSpPr>
        <p:spPr>
          <a:xfrm>
            <a:off x="180000" y="725765"/>
            <a:ext cx="5075172" cy="444906"/>
          </a:xfrm>
        </p:spPr>
        <p:txBody>
          <a:bodyPr/>
          <a:lstStyle/>
          <a:p>
            <a:r>
              <a:rPr lang="fr-FR" b="1" dirty="0">
                <a:solidFill>
                  <a:srgbClr val="FF7800"/>
                </a:solidFill>
              </a:rPr>
              <a:t>Géo-basculement</a:t>
            </a:r>
          </a:p>
        </p:txBody>
      </p:sp>
    </p:spTree>
    <p:extLst>
      <p:ext uri="{BB962C8B-B14F-4D97-AF65-F5344CB8AC3E}">
        <p14:creationId xmlns:p14="http://schemas.microsoft.com/office/powerpoint/2010/main" val="32120761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A64C871-6D3E-3E90-6B87-E45605ACE80E}"/>
              </a:ext>
            </a:extLst>
          </p:cNvPr>
          <p:cNvSpPr>
            <a:spLocks noGrp="1"/>
          </p:cNvSpPr>
          <p:nvPr>
            <p:ph sz="quarter" idx="13"/>
          </p:nvPr>
        </p:nvSpPr>
        <p:spPr/>
        <p:txBody>
          <a:bodyPr/>
          <a:lstStyle/>
          <a:p>
            <a:r>
              <a:rPr lang="fr-FR" sz="1800" dirty="0">
                <a:latin typeface="Calibri" panose="020F0502020204030204" pitchFamily="34" charset="0"/>
                <a:ea typeface="Calibri" panose="020F0502020204030204" pitchFamily="34" charset="0"/>
              </a:rPr>
              <a:t>M</a:t>
            </a:r>
            <a:r>
              <a:rPr lang="fr-FR" sz="1800" dirty="0">
                <a:effectLst/>
                <a:latin typeface="Calibri" panose="020F0502020204030204" pitchFamily="34" charset="0"/>
                <a:ea typeface="Calibri" panose="020F0502020204030204" pitchFamily="34" charset="0"/>
              </a:rPr>
              <a:t>ise en place de la géo-réplication</a:t>
            </a:r>
            <a:endParaRPr lang="fr-MA" dirty="0"/>
          </a:p>
        </p:txBody>
      </p:sp>
      <p:sp>
        <p:nvSpPr>
          <p:cNvPr id="5" name="Espace réservé du contenu 4">
            <a:extLst>
              <a:ext uri="{FF2B5EF4-FFF2-40B4-BE49-F238E27FC236}">
                <a16:creationId xmlns:a16="http://schemas.microsoft.com/office/drawing/2014/main" id="{E2F0E608-9C44-4F9B-9046-ED8270B812FE}"/>
              </a:ext>
            </a:extLst>
          </p:cNvPr>
          <p:cNvSpPr>
            <a:spLocks noGrp="1"/>
          </p:cNvSpPr>
          <p:nvPr>
            <p:ph sz="quarter" idx="12"/>
          </p:nvPr>
        </p:nvSpPr>
        <p:spPr/>
        <p:txBody>
          <a:bodyPr/>
          <a:lstStyle/>
          <a:p>
            <a:pPr marL="630238" indent="-450850">
              <a:buFont typeface="Wingdings" panose="05000000000000000000" pitchFamily="2" charset="2"/>
              <a:buChar char="ü"/>
            </a:pPr>
            <a:r>
              <a:rPr lang="fr-FR" b="1" dirty="0"/>
              <a:t>Tester et valider la configuration : </a:t>
            </a:r>
            <a:r>
              <a:rPr lang="fr-FR" dirty="0"/>
              <a:t>Il est important de tester et de valider la configuration de géo-réplication pour s'assurer que tout fonctionne correctement. Il est recommandé de tester la récupération après sinistre et de vérifier la cohérence des données entre les différents sites.</a:t>
            </a:r>
          </a:p>
          <a:p>
            <a:pPr marL="630238" indent="-450850">
              <a:buFont typeface="Wingdings" panose="05000000000000000000" pitchFamily="2" charset="2"/>
              <a:buChar char="ü"/>
            </a:pPr>
            <a:r>
              <a:rPr lang="fr-FR" b="1" dirty="0"/>
              <a:t>Surveiller et maintenir la configuration : </a:t>
            </a:r>
            <a:r>
              <a:rPr lang="fr-FR" dirty="0"/>
              <a:t>Il est important de surveiller en permanence la configuration de géo-réplication pour s'assurer que tout fonctionne correctement. Les tâches de maintenance régulières, telles que les mises à jour de sécurité, les correctifs de bogues, etc. doivent également être effectuées pour garantir la continuité de service et la sécurité des données.</a:t>
            </a:r>
          </a:p>
          <a:p>
            <a:endParaRPr lang="fr-FR" dirty="0"/>
          </a:p>
        </p:txBody>
      </p:sp>
      <p:sp>
        <p:nvSpPr>
          <p:cNvPr id="6" name="Titre 4">
            <a:extLst>
              <a:ext uri="{FF2B5EF4-FFF2-40B4-BE49-F238E27FC236}">
                <a16:creationId xmlns:a16="http://schemas.microsoft.com/office/drawing/2014/main" id="{39971319-8EE9-4BE3-9AFD-FAA4360DE01F}"/>
              </a:ext>
            </a:extLst>
          </p:cNvPr>
          <p:cNvSpPr>
            <a:spLocks noGrp="1"/>
          </p:cNvSpPr>
          <p:nvPr>
            <p:ph type="title"/>
          </p:nvPr>
        </p:nvSpPr>
        <p:spPr>
          <a:xfrm>
            <a:off x="180000" y="400050"/>
            <a:ext cx="5075172" cy="415143"/>
          </a:xfrm>
        </p:spPr>
        <p:txBody>
          <a:bodyPr/>
          <a:lstStyle/>
          <a:p>
            <a:r>
              <a:rPr lang="fr-FR" dirty="0"/>
              <a:t>Appliquer la géo-réplication</a:t>
            </a:r>
            <a:endParaRPr lang="fr-MA" dirty="0"/>
          </a:p>
        </p:txBody>
      </p:sp>
      <p:sp>
        <p:nvSpPr>
          <p:cNvPr id="7" name="Espace réservé du texte 5">
            <a:extLst>
              <a:ext uri="{FF2B5EF4-FFF2-40B4-BE49-F238E27FC236}">
                <a16:creationId xmlns:a16="http://schemas.microsoft.com/office/drawing/2014/main" id="{9E1E3FAD-3B13-3A2A-7168-EFBE94832A1A}"/>
              </a:ext>
            </a:extLst>
          </p:cNvPr>
          <p:cNvSpPr>
            <a:spLocks noGrp="1"/>
          </p:cNvSpPr>
          <p:nvPr>
            <p:ph type="body" sz="quarter" idx="11"/>
          </p:nvPr>
        </p:nvSpPr>
        <p:spPr>
          <a:xfrm>
            <a:off x="180000" y="725765"/>
            <a:ext cx="5075172" cy="444906"/>
          </a:xfrm>
        </p:spPr>
        <p:txBody>
          <a:bodyPr/>
          <a:lstStyle/>
          <a:p>
            <a:r>
              <a:rPr lang="fr-FR" b="1" dirty="0">
                <a:solidFill>
                  <a:srgbClr val="FF7800"/>
                </a:solidFill>
              </a:rPr>
              <a:t>Géo-basculement</a:t>
            </a:r>
          </a:p>
        </p:txBody>
      </p:sp>
    </p:spTree>
    <p:extLst>
      <p:ext uri="{BB962C8B-B14F-4D97-AF65-F5344CB8AC3E}">
        <p14:creationId xmlns:p14="http://schemas.microsoft.com/office/powerpoint/2010/main" val="27187758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291A0BF-4B18-4D84-84BC-8E9B62F27C06}"/>
              </a:ext>
            </a:extLst>
          </p:cNvPr>
          <p:cNvSpPr>
            <a:spLocks noGrp="1"/>
          </p:cNvSpPr>
          <p:nvPr>
            <p:ph type="body" sz="quarter" idx="13"/>
          </p:nvPr>
        </p:nvSpPr>
        <p:spPr/>
        <p:txBody>
          <a:bodyPr/>
          <a:lstStyle/>
          <a:p>
            <a:r>
              <a:rPr lang="fr-FR" dirty="0"/>
              <a:t>MIGRER LE SI DANS LE Cloud</a:t>
            </a:r>
            <a:endParaRPr lang="fr-FR" sz="1600" dirty="0">
              <a:solidFill>
                <a:srgbClr val="565656"/>
              </a:solidFill>
            </a:endParaRPr>
          </a:p>
        </p:txBody>
      </p:sp>
      <p:sp>
        <p:nvSpPr>
          <p:cNvPr id="9" name="Espace réservé du texte 8">
            <a:extLst>
              <a:ext uri="{FF2B5EF4-FFF2-40B4-BE49-F238E27FC236}">
                <a16:creationId xmlns:a16="http://schemas.microsoft.com/office/drawing/2014/main" id="{CAD24C3E-C5C8-4B02-94F2-42B528C540BD}"/>
              </a:ext>
            </a:extLst>
          </p:cNvPr>
          <p:cNvSpPr>
            <a:spLocks noGrp="1"/>
          </p:cNvSpPr>
          <p:nvPr>
            <p:ph type="body" sz="quarter" idx="14"/>
          </p:nvPr>
        </p:nvSpPr>
        <p:spPr>
          <a:xfrm>
            <a:off x="6300000" y="2740300"/>
            <a:ext cx="5580000" cy="1440000"/>
          </a:xfrm>
        </p:spPr>
        <p:txBody>
          <a:bodyPr/>
          <a:lstStyle/>
          <a:p>
            <a:r>
              <a:rPr lang="fr-FR" dirty="0"/>
              <a:t>Connaitre les stratégies de migration du SI dans le Cloud</a:t>
            </a:r>
          </a:p>
          <a:p>
            <a:r>
              <a:rPr lang="fr-FR" dirty="0"/>
              <a:t>Adopter une approche DevOps</a:t>
            </a:r>
          </a:p>
        </p:txBody>
      </p:sp>
      <p:sp>
        <p:nvSpPr>
          <p:cNvPr id="2" name="Espace réservé du texte 1">
            <a:extLst>
              <a:ext uri="{FF2B5EF4-FFF2-40B4-BE49-F238E27FC236}">
                <a16:creationId xmlns:a16="http://schemas.microsoft.com/office/drawing/2014/main" id="{02BACEE2-0C6E-496B-83DC-A0E4D2758833}"/>
              </a:ext>
            </a:extLst>
          </p:cNvPr>
          <p:cNvSpPr>
            <a:spLocks noGrp="1"/>
          </p:cNvSpPr>
          <p:nvPr>
            <p:ph type="body" sz="quarter" idx="10"/>
          </p:nvPr>
        </p:nvSpPr>
        <p:spPr/>
        <p:txBody>
          <a:bodyPr/>
          <a:lstStyle/>
          <a:p>
            <a:r>
              <a:rPr lang="fr-FR" dirty="0"/>
              <a:t>13,5 heures</a:t>
            </a:r>
          </a:p>
        </p:txBody>
      </p:sp>
    </p:spTree>
    <p:extLst>
      <p:ext uri="{BB962C8B-B14F-4D97-AF65-F5344CB8AC3E}">
        <p14:creationId xmlns:p14="http://schemas.microsoft.com/office/powerpoint/2010/main" val="21452584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2563E9-DAA6-4F9F-B563-07A7FACB08F7}"/>
              </a:ext>
            </a:extLst>
          </p:cNvPr>
          <p:cNvSpPr>
            <a:spLocks noGrp="1"/>
          </p:cNvSpPr>
          <p:nvPr>
            <p:ph type="body" sz="quarter" idx="14"/>
          </p:nvPr>
        </p:nvSpPr>
        <p:spPr/>
        <p:txBody>
          <a:bodyPr/>
          <a:lstStyle/>
          <a:p>
            <a:r>
              <a:rPr lang="fr-FR" dirty="0"/>
              <a:t>Connaitre la méthode </a:t>
            </a:r>
            <a:r>
              <a:rPr lang="en-CA" dirty="0"/>
              <a:t>du minimum </a:t>
            </a:r>
            <a:r>
              <a:rPr lang="en-CA" dirty="0" err="1"/>
              <a:t>d’efforts</a:t>
            </a:r>
            <a:r>
              <a:rPr lang="en-CA" dirty="0"/>
              <a:t> (Lift and shift, Rehost)</a:t>
            </a:r>
            <a:endParaRPr lang="fr-FR" dirty="0"/>
          </a:p>
          <a:p>
            <a:r>
              <a:rPr lang="fr-FR" dirty="0"/>
              <a:t>Appréhender la Modification de la couche technique (Replateform, </a:t>
            </a:r>
            <a:r>
              <a:rPr lang="fr-FR" dirty="0" err="1"/>
              <a:t>Redeploy</a:t>
            </a:r>
            <a:r>
              <a:rPr lang="fr-FR" dirty="0"/>
              <a:t>)</a:t>
            </a:r>
          </a:p>
          <a:p>
            <a:r>
              <a:rPr lang="fr-FR" dirty="0"/>
              <a:t> Connaitre la Réécriture de l’application (Rearchitect) et remplacement (Replace, </a:t>
            </a:r>
            <a:r>
              <a:rPr lang="fr-FR" dirty="0" err="1"/>
              <a:t>Repurchasing</a:t>
            </a:r>
            <a:r>
              <a:rPr lang="fr-FR" dirty="0"/>
              <a:t>)</a:t>
            </a:r>
          </a:p>
          <a:p>
            <a:r>
              <a:rPr lang="fr-FR" dirty="0"/>
              <a:t> Conservation (</a:t>
            </a:r>
            <a:r>
              <a:rPr lang="fr-FR" dirty="0" err="1"/>
              <a:t>Retain</a:t>
            </a:r>
            <a:r>
              <a:rPr lang="fr-FR" dirty="0"/>
              <a:t>) et décommissionnement (retire) </a:t>
            </a:r>
          </a:p>
        </p:txBody>
      </p:sp>
      <p:sp>
        <p:nvSpPr>
          <p:cNvPr id="9" name="Espace réservé du texte 8">
            <a:extLst>
              <a:ext uri="{FF2B5EF4-FFF2-40B4-BE49-F238E27FC236}">
                <a16:creationId xmlns:a16="http://schemas.microsoft.com/office/drawing/2014/main" id="{38848F27-870E-4206-AC6F-12941A542597}"/>
              </a:ext>
            </a:extLst>
          </p:cNvPr>
          <p:cNvSpPr>
            <a:spLocks noGrp="1"/>
          </p:cNvSpPr>
          <p:nvPr>
            <p:ph type="body" sz="quarter" idx="15"/>
          </p:nvPr>
        </p:nvSpPr>
        <p:spPr/>
        <p:txBody>
          <a:bodyPr/>
          <a:lstStyle/>
          <a:p>
            <a:r>
              <a:rPr lang="fr-FR" dirty="0"/>
              <a:t>6,5 heures</a:t>
            </a:r>
          </a:p>
        </p:txBody>
      </p:sp>
      <p:sp>
        <p:nvSpPr>
          <p:cNvPr id="2" name="Espace réservé du texte 1">
            <a:extLst>
              <a:ext uri="{FF2B5EF4-FFF2-40B4-BE49-F238E27FC236}">
                <a16:creationId xmlns:a16="http://schemas.microsoft.com/office/drawing/2014/main" id="{FC899ADD-C22D-4B96-81E6-6767B4C58CCD}"/>
              </a:ext>
            </a:extLst>
          </p:cNvPr>
          <p:cNvSpPr>
            <a:spLocks noGrp="1"/>
          </p:cNvSpPr>
          <p:nvPr>
            <p:ph type="body" sz="quarter" idx="12"/>
          </p:nvPr>
        </p:nvSpPr>
        <p:spPr/>
        <p:txBody>
          <a:bodyPr/>
          <a:lstStyle/>
          <a:p>
            <a:r>
              <a:rPr lang="fr-FR" dirty="0"/>
              <a:t>CHAPITRE 1</a:t>
            </a:r>
          </a:p>
        </p:txBody>
      </p:sp>
      <p:sp>
        <p:nvSpPr>
          <p:cNvPr id="7" name="Espace réservé du texte 6">
            <a:extLst>
              <a:ext uri="{FF2B5EF4-FFF2-40B4-BE49-F238E27FC236}">
                <a16:creationId xmlns:a16="http://schemas.microsoft.com/office/drawing/2014/main" id="{38349509-FFFB-4E36-AB4E-AFAF05EF1552}"/>
              </a:ext>
            </a:extLst>
          </p:cNvPr>
          <p:cNvSpPr>
            <a:spLocks noGrp="1"/>
          </p:cNvSpPr>
          <p:nvPr>
            <p:ph type="body" sz="quarter" idx="13"/>
          </p:nvPr>
        </p:nvSpPr>
        <p:spPr/>
        <p:txBody>
          <a:bodyPr/>
          <a:lstStyle/>
          <a:p>
            <a:r>
              <a:rPr lang="fr-FR" dirty="0"/>
              <a:t>Identifier les stratégies de migration du SI dans le Cloud</a:t>
            </a:r>
          </a:p>
        </p:txBody>
      </p:sp>
    </p:spTree>
    <p:extLst>
      <p:ext uri="{BB962C8B-B14F-4D97-AF65-F5344CB8AC3E}">
        <p14:creationId xmlns:p14="http://schemas.microsoft.com/office/powerpoint/2010/main" val="10412161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F144BD-E284-45DC-B2A2-F09FC7FD810D}"/>
              </a:ext>
            </a:extLst>
          </p:cNvPr>
          <p:cNvSpPr>
            <a:spLocks noGrp="1"/>
          </p:cNvSpPr>
          <p:nvPr>
            <p:ph type="body" sz="quarter" idx="12"/>
          </p:nvPr>
        </p:nvSpPr>
        <p:spPr/>
        <p:txBody>
          <a:bodyPr/>
          <a:lstStyle/>
          <a:p>
            <a:r>
              <a:rPr lang="fr-FR" dirty="0"/>
              <a:t>CHAPITRE 1</a:t>
            </a:r>
          </a:p>
        </p:txBody>
      </p:sp>
      <p:sp>
        <p:nvSpPr>
          <p:cNvPr id="6" name="Espace réservé du texte 5">
            <a:extLst>
              <a:ext uri="{FF2B5EF4-FFF2-40B4-BE49-F238E27FC236}">
                <a16:creationId xmlns:a16="http://schemas.microsoft.com/office/drawing/2014/main" id="{67C19B62-64B1-41FC-9312-17E332BD1302}"/>
              </a:ext>
            </a:extLst>
          </p:cNvPr>
          <p:cNvSpPr>
            <a:spLocks noGrp="1"/>
          </p:cNvSpPr>
          <p:nvPr>
            <p:ph type="body" sz="quarter" idx="13"/>
          </p:nvPr>
        </p:nvSpPr>
        <p:spPr/>
        <p:txBody>
          <a:bodyPr/>
          <a:lstStyle/>
          <a:p>
            <a:r>
              <a:rPr lang="fr-FR" dirty="0"/>
              <a:t>Identifier les stratégies de migration du SI dans le Cloud</a:t>
            </a:r>
          </a:p>
        </p:txBody>
      </p:sp>
      <p:sp>
        <p:nvSpPr>
          <p:cNvPr id="7" name="Espace réservé du texte 6">
            <a:extLst>
              <a:ext uri="{FF2B5EF4-FFF2-40B4-BE49-F238E27FC236}">
                <a16:creationId xmlns:a16="http://schemas.microsoft.com/office/drawing/2014/main" id="{E1378DDA-60E2-4D7B-B549-3D7E9816F421}"/>
              </a:ext>
            </a:extLst>
          </p:cNvPr>
          <p:cNvSpPr>
            <a:spLocks noGrp="1"/>
          </p:cNvSpPr>
          <p:nvPr>
            <p:ph type="body" sz="quarter" idx="14"/>
          </p:nvPr>
        </p:nvSpPr>
        <p:spPr>
          <a:xfrm>
            <a:off x="6300000" y="2880000"/>
            <a:ext cx="5580000" cy="2542900"/>
          </a:xfrm>
        </p:spPr>
        <p:txBody>
          <a:bodyPr/>
          <a:lstStyle/>
          <a:p>
            <a:pPr lvl="0"/>
            <a:r>
              <a:rPr lang="en-CA" b="1" dirty="0">
                <a:solidFill>
                  <a:srgbClr val="FF7800"/>
                </a:solidFill>
              </a:rPr>
              <a:t>Méthode du minimum </a:t>
            </a:r>
            <a:r>
              <a:rPr lang="en-CA" b="1" dirty="0" err="1">
                <a:solidFill>
                  <a:srgbClr val="FF7800"/>
                </a:solidFill>
              </a:rPr>
              <a:t>d’efforts</a:t>
            </a:r>
            <a:r>
              <a:rPr lang="en-CA" b="1" dirty="0">
                <a:solidFill>
                  <a:srgbClr val="FF7800"/>
                </a:solidFill>
              </a:rPr>
              <a:t> (Lift and shift, Rehost)</a:t>
            </a:r>
            <a:endParaRPr lang="fr-FR" b="1" dirty="0">
              <a:solidFill>
                <a:srgbClr val="FF7800"/>
              </a:solidFill>
            </a:endParaRPr>
          </a:p>
          <a:p>
            <a:pPr lvl="0"/>
            <a:r>
              <a:rPr lang="fr-FR" dirty="0"/>
              <a:t>Modification de la couche technique (Replateform, </a:t>
            </a:r>
            <a:r>
              <a:rPr lang="fr-FR" dirty="0" err="1"/>
              <a:t>Redeploy</a:t>
            </a:r>
            <a:r>
              <a:rPr lang="fr-FR" dirty="0"/>
              <a:t>)</a:t>
            </a:r>
          </a:p>
          <a:p>
            <a:pPr lvl="0"/>
            <a:r>
              <a:rPr lang="fr-FR" dirty="0"/>
              <a:t>Réécriture de l’application (Rearchitect) et remplacement (Replace, </a:t>
            </a:r>
            <a:r>
              <a:rPr lang="fr-FR" dirty="0" err="1"/>
              <a:t>Repurchasing</a:t>
            </a:r>
            <a:r>
              <a:rPr lang="fr-FR" dirty="0"/>
              <a:t>)</a:t>
            </a:r>
          </a:p>
          <a:p>
            <a:r>
              <a:rPr lang="fr-FR" dirty="0"/>
              <a:t>Conservation (</a:t>
            </a:r>
            <a:r>
              <a:rPr lang="fr-FR" dirty="0" err="1"/>
              <a:t>Retain</a:t>
            </a:r>
            <a:r>
              <a:rPr lang="fr-FR" dirty="0"/>
              <a:t>) et décommissionnement (retire) </a:t>
            </a:r>
          </a:p>
          <a:p>
            <a:endParaRPr lang="fr-FR" dirty="0"/>
          </a:p>
        </p:txBody>
      </p:sp>
    </p:spTree>
    <p:extLst>
      <p:ext uri="{BB962C8B-B14F-4D97-AF65-F5344CB8AC3E}">
        <p14:creationId xmlns:p14="http://schemas.microsoft.com/office/powerpoint/2010/main" val="25009717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Les stratégies de migration vers le Cloud</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80000" y="865465"/>
            <a:ext cx="5075172" cy="444906"/>
          </a:xfrm>
        </p:spPr>
        <p:txBody>
          <a:bodyPr/>
          <a:lstStyle/>
          <a:p>
            <a:r>
              <a:rPr lang="en-CA" dirty="0"/>
              <a:t>Méthode du minimum </a:t>
            </a:r>
            <a:r>
              <a:rPr lang="en-CA" dirty="0" err="1"/>
              <a:t>d’efforts</a:t>
            </a:r>
            <a:r>
              <a:rPr lang="en-CA" dirty="0"/>
              <a:t> (Lift and shift, Rehost)</a:t>
            </a:r>
            <a:endParaRPr lang="fr-FR" dirty="0"/>
          </a:p>
          <a:p>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685844"/>
          </a:xfrm>
        </p:spPr>
        <p:txBody>
          <a:bodyPr/>
          <a:lstStyle/>
          <a:p>
            <a:r>
              <a:rPr lang="fr-FR" dirty="0"/>
              <a:t>Tout plan d’adoption du Cloud à l’échelle de l’entreprise comprend une stratégie de migration du SI vers le Cloud. Ces stratégies peuvent être réalisées suivant différentes approches : </a:t>
            </a:r>
            <a:r>
              <a:rPr lang="fr-FR" b="1" dirty="0"/>
              <a:t>lift-and-shift</a:t>
            </a:r>
            <a:r>
              <a:rPr lang="fr-FR" dirty="0"/>
              <a:t>, </a:t>
            </a:r>
            <a:r>
              <a:rPr lang="fr-FR" b="1" dirty="0"/>
              <a:t>lift-and-</a:t>
            </a:r>
            <a:r>
              <a:rPr lang="fr-FR" b="1" dirty="0" err="1"/>
              <a:t>optimize</a:t>
            </a:r>
            <a:r>
              <a:rPr lang="fr-FR" dirty="0"/>
              <a:t> ou </a:t>
            </a:r>
            <a:r>
              <a:rPr lang="fr-FR" b="1" dirty="0"/>
              <a:t>modernisation</a:t>
            </a:r>
            <a:r>
              <a:rPr lang="fr-FR" dirty="0"/>
              <a:t>. Chaque approche est considérée comme une migration.</a:t>
            </a:r>
          </a:p>
        </p:txBody>
      </p:sp>
      <p:sp>
        <p:nvSpPr>
          <p:cNvPr id="10" name="Espace réservé du contenu 7">
            <a:extLst>
              <a:ext uri="{FF2B5EF4-FFF2-40B4-BE49-F238E27FC236}">
                <a16:creationId xmlns:a16="http://schemas.microsoft.com/office/drawing/2014/main" id="{C7130AE2-8D81-4ABF-BA3D-66A2EDB5BE12}"/>
              </a:ext>
            </a:extLst>
          </p:cNvPr>
          <p:cNvSpPr txBox="1">
            <a:spLocks/>
          </p:cNvSpPr>
          <p:nvPr/>
        </p:nvSpPr>
        <p:spPr>
          <a:xfrm>
            <a:off x="720000" y="2737837"/>
            <a:ext cx="7620918" cy="2859882"/>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r>
              <a:rPr lang="fr-FR" dirty="0"/>
              <a:t>Le « </a:t>
            </a:r>
            <a:r>
              <a:rPr lang="fr-FR" b="1" dirty="0"/>
              <a:t>lift and shift</a:t>
            </a:r>
            <a:r>
              <a:rPr lang="fr-FR" dirty="0"/>
              <a:t> » est une approche parmi d'autres permettant de migrer vos applications vers le Cloud. Elle consiste à déplacer une application et les données associées vers une plateforme Cloud, sans modifier l'application.</a:t>
            </a:r>
          </a:p>
          <a:p>
            <a:pPr algn="l" fontAlgn="base"/>
            <a:r>
              <a:rPr lang="fr-FR" dirty="0"/>
              <a:t>L'approche « </a:t>
            </a:r>
            <a:r>
              <a:rPr lang="fr-FR" b="1" dirty="0"/>
              <a:t>lift and shift</a:t>
            </a:r>
            <a:r>
              <a:rPr lang="fr-FR" dirty="0"/>
              <a:t> » est fréquemment adoptée pour répliquer des applications sur site dans le Cloud en faisant l'économie d'une refonte fastidieuse et coûteuse. </a:t>
            </a:r>
          </a:p>
          <a:p>
            <a:pPr algn="l" fontAlgn="base"/>
            <a:r>
              <a:rPr lang="fr-FR" dirty="0"/>
              <a:t>Il n'y a pas de solution unique et universelle pour déplacer une application depuis votre data center sur site vers le Cloud. Mais il existe des parcours de migration établis et reconnus. Le « </a:t>
            </a:r>
            <a:r>
              <a:rPr lang="fr-FR" b="1" dirty="0"/>
              <a:t>lift and shift </a:t>
            </a:r>
            <a:r>
              <a:rPr lang="fr-FR" dirty="0"/>
              <a:t>», aussi appelé réhébergèrent, est l'un d'entre eux. C'est un moyen pour les entreprises de protéger leurs investissements dans le workflow, la logique et les données métier confinés dans le matériel sur site.</a:t>
            </a:r>
          </a:p>
          <a:p>
            <a:pPr algn="l" fontAlgn="base"/>
            <a:r>
              <a:rPr lang="fr-FR" dirty="0"/>
              <a:t>L'approche « </a:t>
            </a:r>
            <a:r>
              <a:rPr lang="fr-FR" b="1" dirty="0"/>
              <a:t>lift and shift </a:t>
            </a:r>
            <a:r>
              <a:rPr lang="fr-FR" dirty="0"/>
              <a:t>» ouvre la voie à la modernisation de l'IT en permettant la transition vers une architecture ouverte plus extensible dans le Cloud. Les entreprises l'envisagent pour de multiples raisons commerciales, notamment la réduction des coûts et l'amélioration des performances et de la résilience.</a:t>
            </a:r>
          </a:p>
          <a:p>
            <a:r>
              <a:rPr lang="fr-FR" dirty="0"/>
              <a:t>            </a:t>
            </a:r>
          </a:p>
          <a:p>
            <a:endParaRPr lang="fr-FR" dirty="0"/>
          </a:p>
        </p:txBody>
      </p:sp>
      <p:pic>
        <p:nvPicPr>
          <p:cNvPr id="1026" name="Picture 2" descr="Lift and Shift to AWS demystified | Addteq: The Top DevOps Tools &amp; Software  Team Products">
            <a:extLst>
              <a:ext uri="{FF2B5EF4-FFF2-40B4-BE49-F238E27FC236}">
                <a16:creationId xmlns:a16="http://schemas.microsoft.com/office/drawing/2014/main" id="{7B3AEEBC-711F-4301-8348-7A9BF5272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9406" y="2955153"/>
            <a:ext cx="2428875"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8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Objectif de point de récupération (RPO)</a:t>
            </a:r>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4129269"/>
          </a:xfrm>
        </p:spPr>
        <p:txBody>
          <a:bodyPr/>
          <a:lstStyle/>
          <a:p>
            <a:r>
              <a:rPr lang="fr-FR" dirty="0"/>
              <a:t>Pour calculer le RPO, vous devez d'abord définir la quantité de données que vous êtes prêt à perdre si le système de production n'est pas disponible. Vous devez également comprendre le coût des temps d'arrêt, c'est-à-dire le temps pendant lequel une application ou un système est indisponible. </a:t>
            </a:r>
          </a:p>
          <a:p>
            <a:r>
              <a:rPr lang="fr-FR" dirty="0"/>
              <a:t>Ensuite, dressez un inventaire de chaque système et application utilisé par votre entreprise dans le cadre de votre plan de continuité des activités et de reprise après sinistre (BCDR). De plus, vous devez calculer combien de temps votre entreprise peut se permettre de rester hors ligne, ce qui risque de compromettre la confiance des clients et les relations avec les partenaires. </a:t>
            </a:r>
          </a:p>
          <a:p>
            <a:r>
              <a:rPr lang="fr-FR" dirty="0"/>
              <a:t>N'oubliez pas de prendre en compte les équipes internes et les utilisateurs finaux susceptibles d'être affectés par des systèmes rendus inaccessibles. Ces systèmes sont classés selon des niveaux de criticités.</a:t>
            </a:r>
          </a:p>
          <a:p>
            <a:endParaRPr lang="fr-FR" dirty="0"/>
          </a:p>
          <a:p>
            <a:r>
              <a:rPr lang="fr-FR" b="1" dirty="0"/>
              <a:t>Par exemple:</a:t>
            </a:r>
          </a:p>
          <a:p>
            <a:pPr marL="628650" lvl="1" indent="-171450">
              <a:buFont typeface="Wingdings" panose="05000000000000000000" pitchFamily="2" charset="2"/>
              <a:buChar char="ü"/>
            </a:pPr>
            <a:r>
              <a:rPr lang="fr-FR" b="1" u="sng" dirty="0"/>
              <a:t>Niveau 1 : </a:t>
            </a:r>
            <a:r>
              <a:rPr lang="fr-FR" dirty="0"/>
              <a:t>0 min - 1 h - Ce niveau comprend les opérations commerciales critiques qui ne peuvent pas se permettre de perdre plus d'une heure de données. Par exemple, les transactions bancaires, les dossiers des patients des systèmes CRM, etc.</a:t>
            </a:r>
          </a:p>
          <a:p>
            <a:pPr marL="628650" lvl="1" indent="-171450">
              <a:buFont typeface="Wingdings" panose="05000000000000000000" pitchFamily="2" charset="2"/>
              <a:buChar char="ü"/>
            </a:pPr>
            <a:r>
              <a:rPr lang="fr-FR" b="1" u="sng" dirty="0"/>
              <a:t>Niveau 2 :</a:t>
            </a:r>
            <a:r>
              <a:rPr lang="fr-FR" b="1" dirty="0"/>
              <a:t> </a:t>
            </a:r>
            <a:r>
              <a:rPr lang="fr-FR" dirty="0"/>
              <a:t>1 h - 4 h - Ce niveau représente les unités commerciales semi-critiques qui peuvent se permettre de perdre des données jusqu'à 4 heures. Par exemple, les serveurs de fichiers et les journaux de discussion des clients.</a:t>
            </a:r>
          </a:p>
          <a:p>
            <a:pPr marL="628650" lvl="1" indent="-171450">
              <a:buFont typeface="Wingdings" panose="05000000000000000000" pitchFamily="2" charset="2"/>
              <a:buChar char="ü"/>
            </a:pPr>
            <a:r>
              <a:rPr lang="fr-FR" b="1" u="sng" dirty="0"/>
              <a:t>Niveau 3 :</a:t>
            </a:r>
            <a:r>
              <a:rPr lang="fr-FR" dirty="0"/>
              <a:t> 4 h - 12 h - Ce niveau comprend les entreprises qui ne peuvent pas se permettre de perdre plus de 12 heures de données. Par exemple, les données de vente et de marketing.</a:t>
            </a:r>
          </a:p>
          <a:p>
            <a:pPr marL="628650" lvl="1" indent="-171450">
              <a:buFont typeface="Wingdings" panose="05000000000000000000" pitchFamily="2" charset="2"/>
              <a:buChar char="ü"/>
            </a:pPr>
            <a:r>
              <a:rPr lang="fr-FR" b="1" u="sng" dirty="0"/>
              <a:t>Niveau 4 :</a:t>
            </a:r>
            <a:r>
              <a:rPr lang="fr-FR" dirty="0"/>
              <a:t> 13h - 24h Les entreprises qui traitent des informations semi-critiques nécessitant un RPO d'au moins 24 heures relèvent de ce niveau. Par exemple, les données sur les ressources humaines (RH) et les services d'achat.</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Calcul de la RPO</a:t>
            </a:r>
          </a:p>
        </p:txBody>
      </p:sp>
    </p:spTree>
    <p:extLst>
      <p:ext uri="{BB962C8B-B14F-4D97-AF65-F5344CB8AC3E}">
        <p14:creationId xmlns:p14="http://schemas.microsoft.com/office/powerpoint/2010/main" val="15000312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Quand utiliser la méthode </a:t>
            </a:r>
            <a:r>
              <a:rPr lang="en-CA" dirty="0"/>
              <a:t>(Lift and shift, Rehost) ?</a:t>
            </a:r>
            <a:endParaRPr lang="fr-FR" dirty="0"/>
          </a:p>
          <a:p>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80000" y="852981"/>
            <a:ext cx="5075172" cy="444906"/>
          </a:xfrm>
        </p:spPr>
        <p:txBody>
          <a:bodyPr/>
          <a:lstStyle/>
          <a:p>
            <a:r>
              <a:rPr lang="en-CA" dirty="0"/>
              <a:t>Méthode du minimum </a:t>
            </a:r>
            <a:r>
              <a:rPr lang="en-CA" dirty="0" err="1"/>
              <a:t>d’efforts</a:t>
            </a:r>
            <a:r>
              <a:rPr lang="en-CA" dirty="0"/>
              <a:t> (Lift and shift, Rehost)</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1485944"/>
          </a:xfrm>
        </p:spPr>
        <p:txBody>
          <a:bodyPr/>
          <a:lstStyle/>
          <a:p>
            <a:pPr algn="l" fontAlgn="base"/>
            <a:r>
              <a:rPr lang="fr-FR" dirty="0"/>
              <a:t>Avec l'approche « </a:t>
            </a:r>
            <a:r>
              <a:rPr lang="fr-FR" b="1" dirty="0"/>
              <a:t>lift-and-shift</a:t>
            </a:r>
            <a:r>
              <a:rPr lang="fr-FR" dirty="0"/>
              <a:t> », les applications sur site peuvent être migrées vers le Cloud sans repenser la conception. Mais elles ne bénéficient pas toujours pleinement des fonctionnalités Cloud, et cette approche n'est donc pas la plus économique. </a:t>
            </a:r>
          </a:p>
          <a:p>
            <a:pPr algn="l" fontAlgn="base"/>
            <a:r>
              <a:rPr lang="fr-FR" b="1" dirty="0"/>
              <a:t>Gartner</a:t>
            </a:r>
            <a:r>
              <a:rPr lang="fr-FR" dirty="0"/>
              <a:t> estime qu'en </a:t>
            </a:r>
            <a:r>
              <a:rPr lang="fr-FR" b="1" dirty="0"/>
              <a:t>2020</a:t>
            </a:r>
            <a:r>
              <a:rPr lang="fr-FR" dirty="0"/>
              <a:t>, les organisations dépourvues de processus d'optimisation des coûts dépenseront en moyenne </a:t>
            </a:r>
            <a:r>
              <a:rPr lang="fr-FR" b="1" dirty="0"/>
              <a:t>40%</a:t>
            </a:r>
            <a:r>
              <a:rPr lang="fr-FR" dirty="0"/>
              <a:t> de plus dans le Cloud public (Ed Anderson, 2018).</a:t>
            </a:r>
            <a:br>
              <a:rPr lang="fr-FR" dirty="0"/>
            </a:br>
            <a:r>
              <a:rPr lang="fr-FR" dirty="0"/>
              <a:t>Pour éviter la mauvaise surprise d'un surcoût, les entreprises ont besoin d'une stratégie d'allocation des coûts, ainsi que des rôles bien définis au sein de l'organisation afin de surveiller les dépenses liées au Cloud. Il faudra probablement pour cela des outils supplémentaires.</a:t>
            </a:r>
          </a:p>
          <a:p>
            <a:pPr algn="l" fontAlgn="base"/>
            <a:br>
              <a:rPr lang="fr-FR" dirty="0"/>
            </a:br>
            <a:endParaRPr lang="fr-FR" dirty="0"/>
          </a:p>
        </p:txBody>
      </p:sp>
      <p:sp>
        <p:nvSpPr>
          <p:cNvPr id="10" name="ZoneTexte 9">
            <a:extLst>
              <a:ext uri="{FF2B5EF4-FFF2-40B4-BE49-F238E27FC236}">
                <a16:creationId xmlns:a16="http://schemas.microsoft.com/office/drawing/2014/main" id="{2BCC2072-8AAF-43B9-BDDA-36EDD9E27817}"/>
              </a:ext>
            </a:extLst>
          </p:cNvPr>
          <p:cNvSpPr txBox="1"/>
          <p:nvPr/>
        </p:nvSpPr>
        <p:spPr>
          <a:xfrm>
            <a:off x="720000" y="3436951"/>
            <a:ext cx="10746576" cy="2308324"/>
          </a:xfrm>
          <a:prstGeom prst="rect">
            <a:avLst/>
          </a:prstGeom>
          <a:noFill/>
        </p:spPr>
        <p:txBody>
          <a:bodyPr wrap="square">
            <a:spAutoFit/>
          </a:bodyPr>
          <a:lstStyle/>
          <a:p>
            <a:pPr algn="l" fontAlgn="base"/>
            <a:r>
              <a:rPr lang="fr-FR" sz="1200" dirty="0">
                <a:solidFill>
                  <a:srgbClr val="565656"/>
                </a:solidFill>
                <a:cs typeface="Calibri" panose="020F0502020204030204" pitchFamily="34" charset="0"/>
              </a:rPr>
              <a:t>Avantages de l'approche « </a:t>
            </a:r>
            <a:r>
              <a:rPr lang="fr-FR" sz="1200" b="1" dirty="0">
                <a:solidFill>
                  <a:srgbClr val="565656"/>
                </a:solidFill>
                <a:cs typeface="Calibri" panose="020F0502020204030204" pitchFamily="34" charset="0"/>
              </a:rPr>
              <a:t>lift-and-shift</a:t>
            </a:r>
            <a:r>
              <a:rPr lang="fr-FR" sz="1200" dirty="0">
                <a:solidFill>
                  <a:srgbClr val="565656"/>
                </a:solidFill>
                <a:cs typeface="Calibri" panose="020F0502020204030204" pitchFamily="34" charset="0"/>
              </a:rPr>
              <a:t> » pour les applications :</a:t>
            </a:r>
          </a:p>
          <a:p>
            <a:pPr algn="l" fontAlgn="base"/>
            <a:endParaRPr lang="fr-FR" sz="1200" dirty="0">
              <a:solidFill>
                <a:srgbClr val="565656"/>
              </a:solidFill>
              <a:cs typeface="Calibri" panose="020F0502020204030204" pitchFamily="34" charset="0"/>
            </a:endParaRPr>
          </a:p>
          <a:p>
            <a:pPr marL="171450" indent="-171450" algn="l" fontAlgn="base">
              <a:buFont typeface="Wingdings" panose="05000000000000000000" pitchFamily="2" charset="2"/>
              <a:buChar char="Ø"/>
            </a:pPr>
            <a:r>
              <a:rPr lang="fr-FR" sz="1200" b="1" dirty="0">
                <a:solidFill>
                  <a:srgbClr val="565656"/>
                </a:solidFill>
                <a:cs typeface="Calibri" panose="020F0502020204030204" pitchFamily="34" charset="0"/>
              </a:rPr>
              <a:t>Des économies rapides :</a:t>
            </a:r>
            <a:r>
              <a:rPr lang="fr-FR" sz="1200" dirty="0">
                <a:solidFill>
                  <a:srgbClr val="565656"/>
                </a:solidFill>
                <a:cs typeface="Calibri" panose="020F0502020204030204" pitchFamily="34" charset="0"/>
              </a:rPr>
              <a:t> </a:t>
            </a:r>
            <a:r>
              <a:rPr lang="fr-FR" sz="1200" b="1" i="1" dirty="0">
                <a:solidFill>
                  <a:srgbClr val="565656"/>
                </a:solidFill>
                <a:cs typeface="Calibri" panose="020F0502020204030204" pitchFamily="34" charset="0"/>
              </a:rPr>
              <a:t>Down Jones </a:t>
            </a:r>
            <a:r>
              <a:rPr lang="fr-FR" sz="1200" dirty="0">
                <a:solidFill>
                  <a:srgbClr val="565656"/>
                </a:solidFill>
                <a:cs typeface="Calibri" panose="020F0502020204030204" pitchFamily="34" charset="0"/>
              </a:rPr>
              <a:t>a diminué les coûts IT de plus de 25 %. </a:t>
            </a:r>
            <a:r>
              <a:rPr lang="fr-FR" sz="1200" b="1" i="1" dirty="0">
                <a:solidFill>
                  <a:srgbClr val="565656"/>
                </a:solidFill>
                <a:cs typeface="Calibri" panose="020F0502020204030204" pitchFamily="34" charset="0"/>
              </a:rPr>
              <a:t>GE </a:t>
            </a:r>
            <a:r>
              <a:rPr lang="fr-FR" sz="1200" b="1" i="1" dirty="0" err="1">
                <a:solidFill>
                  <a:srgbClr val="565656"/>
                </a:solidFill>
                <a:cs typeface="Calibri" panose="020F0502020204030204" pitchFamily="34" charset="0"/>
              </a:rPr>
              <a:t>Oil</a:t>
            </a:r>
            <a:r>
              <a:rPr lang="fr-FR" sz="1200" b="1" i="1" dirty="0">
                <a:solidFill>
                  <a:srgbClr val="565656"/>
                </a:solidFill>
                <a:cs typeface="Calibri" panose="020F0502020204030204" pitchFamily="34" charset="0"/>
              </a:rPr>
              <a:t> &amp; Gas </a:t>
            </a:r>
            <a:r>
              <a:rPr lang="fr-FR" sz="1200" dirty="0">
                <a:solidFill>
                  <a:srgbClr val="565656"/>
                </a:solidFill>
                <a:cs typeface="Calibri" panose="020F0502020204030204" pitchFamily="34" charset="0"/>
              </a:rPr>
              <a:t>a réalisé 52 % d'économies grâce au « </a:t>
            </a:r>
            <a:r>
              <a:rPr lang="fr-FR" sz="1200" b="1" dirty="0">
                <a:solidFill>
                  <a:srgbClr val="565656"/>
                </a:solidFill>
                <a:cs typeface="Calibri" panose="020F0502020204030204" pitchFamily="34" charset="0"/>
              </a:rPr>
              <a:t>lift-and-shift</a:t>
            </a:r>
            <a:r>
              <a:rPr lang="fr-FR" sz="1200" dirty="0">
                <a:solidFill>
                  <a:srgbClr val="565656"/>
                </a:solidFill>
                <a:cs typeface="Calibri" panose="020F0502020204030204" pitchFamily="34" charset="0"/>
              </a:rPr>
              <a:t> ».</a:t>
            </a:r>
          </a:p>
          <a:p>
            <a:pPr marL="171450" indent="-171450" algn="l" fontAlgn="base">
              <a:buFont typeface="Wingdings" panose="05000000000000000000" pitchFamily="2" charset="2"/>
              <a:buChar char="Ø"/>
            </a:pPr>
            <a:endParaRPr lang="fr-FR" sz="1200" dirty="0">
              <a:solidFill>
                <a:srgbClr val="565656"/>
              </a:solidFill>
              <a:cs typeface="Calibri" panose="020F0502020204030204" pitchFamily="34" charset="0"/>
            </a:endParaRPr>
          </a:p>
          <a:p>
            <a:pPr marL="171450" indent="-171450" algn="l" fontAlgn="base">
              <a:buFont typeface="Wingdings" panose="05000000000000000000" pitchFamily="2" charset="2"/>
              <a:buChar char="Ø"/>
            </a:pPr>
            <a:r>
              <a:rPr lang="fr-FR" sz="1200" b="1" dirty="0">
                <a:solidFill>
                  <a:srgbClr val="565656"/>
                </a:solidFill>
                <a:cs typeface="Calibri" panose="020F0502020204030204" pitchFamily="34" charset="0"/>
              </a:rPr>
              <a:t>Une migration immédiate vers le Cloud :</a:t>
            </a:r>
            <a:r>
              <a:rPr lang="fr-FR" sz="1200" dirty="0">
                <a:solidFill>
                  <a:srgbClr val="565656"/>
                </a:solidFill>
                <a:cs typeface="Calibri" panose="020F0502020204030204" pitchFamily="34" charset="0"/>
              </a:rPr>
              <a:t> En 2008, </a:t>
            </a:r>
            <a:r>
              <a:rPr lang="fr-FR" sz="1200" b="1" dirty="0">
                <a:solidFill>
                  <a:srgbClr val="565656"/>
                </a:solidFill>
                <a:cs typeface="Calibri" panose="020F0502020204030204" pitchFamily="34" charset="0"/>
              </a:rPr>
              <a:t>Netflix</a:t>
            </a:r>
            <a:r>
              <a:rPr lang="fr-FR" sz="1200" dirty="0">
                <a:solidFill>
                  <a:srgbClr val="565656"/>
                </a:solidFill>
                <a:cs typeface="Calibri" panose="020F0502020204030204" pitchFamily="34" charset="0"/>
              </a:rPr>
              <a:t> a connu une panne majeure qui a empêché l'envoi des DVD aux clients et déclenché la transition vers le Cloud de cette entreprise en plein essor.</a:t>
            </a:r>
          </a:p>
          <a:p>
            <a:pPr marL="171450" indent="-171450" algn="l" fontAlgn="base">
              <a:buFont typeface="Wingdings" panose="05000000000000000000" pitchFamily="2" charset="2"/>
              <a:buChar char="Ø"/>
            </a:pPr>
            <a:endParaRPr lang="fr-FR" sz="1200" dirty="0">
              <a:solidFill>
                <a:srgbClr val="565656"/>
              </a:solidFill>
              <a:cs typeface="Calibri" panose="020F0502020204030204" pitchFamily="34" charset="0"/>
            </a:endParaRPr>
          </a:p>
          <a:p>
            <a:pPr marL="171450" indent="-171450" algn="l" fontAlgn="base">
              <a:buFont typeface="Wingdings" panose="05000000000000000000" pitchFamily="2" charset="2"/>
              <a:buChar char="Ø"/>
            </a:pPr>
            <a:r>
              <a:rPr lang="fr-FR" sz="1200" b="1" dirty="0">
                <a:solidFill>
                  <a:srgbClr val="565656"/>
                </a:solidFill>
                <a:cs typeface="Calibri" panose="020F0502020204030204" pitchFamily="34" charset="0"/>
              </a:rPr>
              <a:t>Reprise d'activité dans le Cloud :</a:t>
            </a:r>
            <a:r>
              <a:rPr lang="fr-FR" sz="1200" dirty="0">
                <a:solidFill>
                  <a:srgbClr val="565656"/>
                </a:solidFill>
                <a:cs typeface="Calibri" panose="020F0502020204030204" pitchFamily="34" charset="0"/>
              </a:rPr>
              <a:t>  Le déplacement des données vers le Cloud fournit aux entreprises un deuxième site hautement disponible. On constate fréquemment une réduction des coûts par rapport au plan de reprise d'activité précédent.</a:t>
            </a:r>
          </a:p>
          <a:p>
            <a:pPr marL="171450" indent="-171450" algn="l" fontAlgn="base">
              <a:buFont typeface="Wingdings" panose="05000000000000000000" pitchFamily="2" charset="2"/>
              <a:buChar char="Ø"/>
            </a:pPr>
            <a:endParaRPr lang="fr-FR" sz="1200" dirty="0">
              <a:solidFill>
                <a:srgbClr val="565656"/>
              </a:solidFill>
              <a:cs typeface="Calibri" panose="020F0502020204030204" pitchFamily="34" charset="0"/>
            </a:endParaRPr>
          </a:p>
          <a:p>
            <a:pPr marL="171450" indent="-171450" algn="l" fontAlgn="base">
              <a:buFont typeface="Wingdings" panose="05000000000000000000" pitchFamily="2" charset="2"/>
              <a:buChar char="Ø"/>
            </a:pPr>
            <a:r>
              <a:rPr lang="fr-FR" sz="1200" b="1" dirty="0">
                <a:solidFill>
                  <a:srgbClr val="565656"/>
                </a:solidFill>
                <a:cs typeface="Calibri" panose="020F0502020204030204" pitchFamily="34" charset="0"/>
              </a:rPr>
              <a:t>Allègement de la dette technique :</a:t>
            </a:r>
            <a:r>
              <a:rPr lang="fr-FR" sz="1200" dirty="0">
                <a:solidFill>
                  <a:srgbClr val="565656"/>
                </a:solidFill>
                <a:cs typeface="Calibri" panose="020F0502020204030204" pitchFamily="34" charset="0"/>
              </a:rPr>
              <a:t> Les anciens systèmes peuvent être lents et coûter cher à l'entretien. De la puissance supplémentaire, comme l'instance x1e.32xlarge d'Amazon, peut vous donner l'impulsion dont vous avez besoin dans l'immédiat.</a:t>
            </a:r>
          </a:p>
        </p:txBody>
      </p:sp>
    </p:spTree>
    <p:extLst>
      <p:ext uri="{BB962C8B-B14F-4D97-AF65-F5344CB8AC3E}">
        <p14:creationId xmlns:p14="http://schemas.microsoft.com/office/powerpoint/2010/main" val="7538293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Cas d’utilisation du </a:t>
            </a:r>
            <a:r>
              <a:rPr lang="en-CA" dirty="0"/>
              <a:t>(Lift and shift, Rehost) </a:t>
            </a:r>
            <a:endParaRPr lang="fr-FR" dirty="0"/>
          </a:p>
          <a:p>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80000" y="852981"/>
            <a:ext cx="5075172" cy="444906"/>
          </a:xfrm>
        </p:spPr>
        <p:txBody>
          <a:bodyPr/>
          <a:lstStyle/>
          <a:p>
            <a:r>
              <a:rPr lang="en-CA" dirty="0"/>
              <a:t>Méthode du minimum </a:t>
            </a:r>
            <a:r>
              <a:rPr lang="en-CA" dirty="0" err="1"/>
              <a:t>d’efforts</a:t>
            </a:r>
            <a:r>
              <a:rPr lang="en-CA" dirty="0"/>
              <a:t> (Lift and shift, Rehost)</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5"/>
            <a:ext cx="10746576" cy="3972715"/>
          </a:xfrm>
        </p:spPr>
        <p:txBody>
          <a:bodyPr/>
          <a:lstStyle/>
          <a:p>
            <a:pPr algn="l" fontAlgn="base"/>
            <a:r>
              <a:rPr lang="fr-FR" dirty="0"/>
              <a:t>Etant donné que les technologies Cloud continuent d'augmenter la productivité des équipes et d'améliorer les modèles de tarification du Cloud, il est de moins en moins logique et coûte de plus en plus cher à long terme de migrer une solution qui tourne sur le Cloud et qui ne tire pas parti de l'environnement Cloud. Mais, il existe encore quelques cas dans lesquels le </a:t>
            </a:r>
            <a:r>
              <a:rPr lang="fr-FR" b="1" dirty="0"/>
              <a:t>lift and shift </a:t>
            </a:r>
            <a:r>
              <a:rPr lang="fr-FR" dirty="0"/>
              <a:t>est intéressant  :</a:t>
            </a:r>
          </a:p>
          <a:p>
            <a:pPr algn="l" fontAlgn="base"/>
            <a:endParaRPr lang="fr-FR" dirty="0"/>
          </a:p>
          <a:p>
            <a:pPr marL="628650" lvl="1" indent="-171450">
              <a:buFont typeface="Wingdings" panose="05000000000000000000" pitchFamily="2" charset="2"/>
              <a:buChar char="Ø"/>
            </a:pPr>
            <a:r>
              <a:rPr lang="fr-FR" u="sng" dirty="0"/>
              <a:t>Vos coûts d'infrastructure sur site montent en flèche</a:t>
            </a:r>
            <a:r>
              <a:rPr lang="fr-FR" dirty="0"/>
              <a:t>, mais vous n'êtes pas tout à fait prêt à reconcevoir vos applications . Dans ce cas, il peut être avantageux de « déplacer » brièvement les applications sur le Cloud jusqu'à ce que vous soyez prêt ou capable de reconstruire/reconcevoir les solutions. Les exceptions sont les applications héritées gourmandes en ressources telles que l'analyse de données volumineuses, l'animation numérique ou l'imagerie médicale ou les techniques qui ont tendance à augmenter les frais de Cloud payés à l'utilisation plus rapidement que vous ne pouvez le prévoir. </a:t>
            </a:r>
          </a:p>
          <a:p>
            <a:pPr marL="628650" lvl="1" indent="-171450">
              <a:buFont typeface="Wingdings" panose="05000000000000000000" pitchFamily="2" charset="2"/>
              <a:buChar char="Ø"/>
            </a:pPr>
            <a:endParaRPr lang="fr-FR" dirty="0"/>
          </a:p>
          <a:p>
            <a:pPr marL="628650" lvl="1" indent="-171450">
              <a:buFont typeface="Wingdings" panose="05000000000000000000" pitchFamily="2" charset="2"/>
              <a:buChar char="Ø"/>
            </a:pPr>
            <a:r>
              <a:rPr lang="fr-FR" u="sng" dirty="0"/>
              <a:t>Vous souhaitez migrer des applications prêtes à l'emploi :</a:t>
            </a:r>
            <a:r>
              <a:rPr lang="fr-FR" dirty="0"/>
              <a:t> Vous ne pouvez pas les reconcevoir, donc la seule vraie alternative est de les déplacer tels quels vers le Cloud.</a:t>
            </a:r>
          </a:p>
          <a:p>
            <a:pPr marL="628650" lvl="1" indent="-171450">
              <a:buFont typeface="Wingdings" panose="05000000000000000000" pitchFamily="2" charset="2"/>
              <a:buChar char="Ø"/>
            </a:pPr>
            <a:endParaRPr lang="fr-FR" dirty="0"/>
          </a:p>
          <a:p>
            <a:pPr marL="628650" lvl="1" indent="-171450">
              <a:buFont typeface="Wingdings" panose="05000000000000000000" pitchFamily="2" charset="2"/>
              <a:buChar char="Ø"/>
            </a:pPr>
            <a:r>
              <a:rPr lang="fr-FR" dirty="0">
                <a:hlinkClick r:id="rId2" tooltip="sauvegarde et restauration">
                  <a:extLst>
                    <a:ext uri="{A12FA001-AC4F-418D-AE19-62706E023703}">
                      <ahyp:hlinkClr xmlns:ahyp="http://schemas.microsoft.com/office/drawing/2018/hyperlinkcolor" val="tx"/>
                    </a:ext>
                  </a:extLst>
                </a:hlinkClick>
              </a:rPr>
              <a:t>Vous avez besoin d' une sauvegarde et d'une restauration</a:t>
            </a:r>
            <a:r>
              <a:rPr lang="fr-FR" dirty="0"/>
              <a:t> moins coûteuses et plus évolutives. La transition des sauvegardes sur site vers le Cloud est un cas d'utilisation courant dans tous les secteurs sauf les plus fortement réglementés ou pour les applications avec les RPO/RTO les plus stricts (objectifs de point de récupération/objectifs de temps de récupération).</a:t>
            </a:r>
          </a:p>
          <a:p>
            <a:pPr algn="l" fontAlgn="base"/>
            <a:br>
              <a:rPr lang="fr-FR" dirty="0"/>
            </a:br>
            <a:endParaRPr lang="fr-FR" dirty="0"/>
          </a:p>
        </p:txBody>
      </p:sp>
    </p:spTree>
    <p:extLst>
      <p:ext uri="{BB962C8B-B14F-4D97-AF65-F5344CB8AC3E}">
        <p14:creationId xmlns:p14="http://schemas.microsoft.com/office/powerpoint/2010/main" val="5938305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Evaluer et planifier la migration </a:t>
            </a:r>
            <a:r>
              <a:rPr lang="en-CA" dirty="0"/>
              <a:t>(Lift and shift, Rehost)</a:t>
            </a:r>
            <a:endParaRPr lang="fr-FR" dirty="0"/>
          </a:p>
          <a:p>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80000" y="852981"/>
            <a:ext cx="5075172" cy="444906"/>
          </a:xfrm>
        </p:spPr>
        <p:txBody>
          <a:bodyPr/>
          <a:lstStyle/>
          <a:p>
            <a:r>
              <a:rPr lang="en-CA" dirty="0"/>
              <a:t>Méthode du minimum </a:t>
            </a:r>
            <a:r>
              <a:rPr lang="en-CA" dirty="0" err="1"/>
              <a:t>d’efforts</a:t>
            </a:r>
            <a:r>
              <a:rPr lang="en-CA" dirty="0"/>
              <a:t> (Lift and shift, Rehost)</a:t>
            </a:r>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43056"/>
            <a:ext cx="10746576" cy="523698"/>
          </a:xfrm>
        </p:spPr>
        <p:txBody>
          <a:bodyPr/>
          <a:lstStyle/>
          <a:p>
            <a:pPr algn="l" fontAlgn="base"/>
            <a:r>
              <a:rPr lang="fr-FR" dirty="0"/>
              <a:t>Avant d'entreprendre toute migration par « </a:t>
            </a:r>
            <a:r>
              <a:rPr lang="fr-FR" b="1" dirty="0"/>
              <a:t>lift and shift</a:t>
            </a:r>
            <a:r>
              <a:rPr lang="fr-FR" dirty="0"/>
              <a:t> », évaluez soigneusement et préparez-vous aux facteurs qui peuvent avoir un impact sur la difficulté, le coût et la valeur ajoutée pour l'entreprise. Ceux-ci peuvent inclure, mais ne sont pas limités à ce qui suit :</a:t>
            </a:r>
          </a:p>
          <a:p>
            <a:pPr algn="l" fontAlgn="base"/>
            <a:endParaRPr lang="fr-FR" dirty="0"/>
          </a:p>
        </p:txBody>
      </p:sp>
      <p:graphicFrame>
        <p:nvGraphicFramePr>
          <p:cNvPr id="6" name="Espace réservé du contenu 5">
            <a:extLst>
              <a:ext uri="{FF2B5EF4-FFF2-40B4-BE49-F238E27FC236}">
                <a16:creationId xmlns:a16="http://schemas.microsoft.com/office/drawing/2014/main" id="{02DA881D-E75E-4237-968F-F3244F928A2A}"/>
              </a:ext>
            </a:extLst>
          </p:cNvPr>
          <p:cNvGraphicFramePr>
            <a:graphicFrameLocks/>
          </p:cNvGraphicFramePr>
          <p:nvPr>
            <p:extLst>
              <p:ext uri="{D42A27DB-BD31-4B8C-83A1-F6EECF244321}">
                <p14:modId xmlns:p14="http://schemas.microsoft.com/office/powerpoint/2010/main" val="3461673268"/>
              </p:ext>
            </p:extLst>
          </p:nvPr>
        </p:nvGraphicFramePr>
        <p:xfrm>
          <a:off x="894080" y="2737837"/>
          <a:ext cx="10403840" cy="3175200"/>
        </p:xfrm>
        <a:graphic>
          <a:graphicData uri="http://schemas.openxmlformats.org/drawingml/2006/table">
            <a:tbl>
              <a:tblPr firstRow="1" bandRow="1">
                <a:tableStyleId>{7DF18680-E054-41AD-8BC1-D1AEF772440D}</a:tableStyleId>
              </a:tblPr>
              <a:tblGrid>
                <a:gridCol w="3113679">
                  <a:extLst>
                    <a:ext uri="{9D8B030D-6E8A-4147-A177-3AD203B41FA5}">
                      <a16:colId xmlns:a16="http://schemas.microsoft.com/office/drawing/2014/main" val="20000"/>
                    </a:ext>
                  </a:extLst>
                </a:gridCol>
                <a:gridCol w="7290161">
                  <a:extLst>
                    <a:ext uri="{9D8B030D-6E8A-4147-A177-3AD203B41FA5}">
                      <a16:colId xmlns:a16="http://schemas.microsoft.com/office/drawing/2014/main" val="20001"/>
                    </a:ext>
                  </a:extLst>
                </a:gridCol>
              </a:tblGrid>
              <a:tr h="360000">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Durée de vie de l'application</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marR="0" lvl="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fr-FR" sz="1200" b="0" kern="1200" dirty="0">
                          <a:solidFill>
                            <a:srgbClr val="565656"/>
                          </a:solidFill>
                          <a:latin typeface="+mn-lt"/>
                          <a:ea typeface="+mn-ea"/>
                          <a:cs typeface="+mn-cs"/>
                        </a:rPr>
                        <a:t>Combien de temps encore continuerez-vous à utiliser cette application ou à exécuter cette charge de travail ? Dans la plupart des cas, il n'est pas logique de migrer une application que vous allez supprimer dans les 12 prochains mois.</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10001"/>
                  </a:ext>
                </a:extLst>
              </a:tr>
              <a:tr h="360000">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Restrictions d'accès aux API</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kern="1200" dirty="0">
                          <a:solidFill>
                            <a:srgbClr val="565656"/>
                          </a:solidFill>
                          <a:latin typeface="+mn-lt"/>
                          <a:ea typeface="+mn-ea"/>
                          <a:cs typeface="+mn-cs"/>
                        </a:rPr>
                        <a:t>Assurez-vous que votre migration vers le Cloud n'entraînera pas de goulots d'étranglement pour vos outils d'API actuels.</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10002"/>
                  </a:ext>
                </a:extLst>
              </a:tr>
              <a:tr h="360000">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Outils d'automatisation de la migration</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kern="1200" dirty="0">
                          <a:solidFill>
                            <a:srgbClr val="565656"/>
                          </a:solidFill>
                          <a:latin typeface="+mn-lt"/>
                          <a:ea typeface="+mn-ea"/>
                          <a:cs typeface="+mn-cs"/>
                        </a:rPr>
                        <a:t>Identifiez si votre fournisseur d'hébergement Cloud propose des outils automatisés pour les migrations et prévoyez de les utiliser dans la mesure du possible.</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10003"/>
                  </a:ext>
                </a:extLst>
              </a:tr>
              <a:tr h="360000">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Priorité de migration</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kern="1200" dirty="0">
                          <a:solidFill>
                            <a:srgbClr val="565656"/>
                          </a:solidFill>
                          <a:latin typeface="+mn-lt"/>
                          <a:ea typeface="+mn-ea"/>
                          <a:cs typeface="+mn-cs"/>
                        </a:rPr>
                        <a:t>Si vous prévoyez de migrer plusieurs applications, créez un runbook pour vous assurer que les applications critiques sont migrées en premier (ou quel que soit l'ordre le plus logique pour votre entreprise).</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750766795"/>
                  </a:ext>
                </a:extLst>
              </a:tr>
              <a:tr h="360000">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Conformité</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kern="1200" dirty="0">
                          <a:solidFill>
                            <a:srgbClr val="565656"/>
                          </a:solidFill>
                          <a:latin typeface="+mn-lt"/>
                          <a:ea typeface="+mn-ea"/>
                          <a:cs typeface="+mn-cs"/>
                        </a:rPr>
                        <a:t>Avant de migrer de votre environnement privé sur site vers un Cloud privé ou public, évaluez votre plan de migration et l'infrastructure du fournisseur de Cloud pour vous assurer que toutes les exigences de conformité seront respectées pendant et après la migration.</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2548239160"/>
                  </a:ext>
                </a:extLst>
              </a:tr>
              <a:tr h="360000">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Dépassement de la portée  ou des fonctionnalités</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kern="1200" dirty="0">
                          <a:solidFill>
                            <a:srgbClr val="565656"/>
                          </a:solidFill>
                          <a:latin typeface="+mn-lt"/>
                          <a:ea typeface="+mn-ea"/>
                          <a:cs typeface="+mn-cs"/>
                        </a:rPr>
                        <a:t>Les environnements Cloud riches en fonctionnalités peuvent facilement vous inciter à intégrer des fonctionnalités à la volée, ce qui entraîne des retards et des pertes de ressources. Ayez un projet clairement défini et respectez-le tout au long de la migration.</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129582259"/>
                  </a:ext>
                </a:extLst>
              </a:tr>
            </a:tbl>
          </a:graphicData>
        </a:graphic>
      </p:graphicFrame>
    </p:spTree>
    <p:extLst>
      <p:ext uri="{BB962C8B-B14F-4D97-AF65-F5344CB8AC3E}">
        <p14:creationId xmlns:p14="http://schemas.microsoft.com/office/powerpoint/2010/main" val="10200568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F144BD-E284-45DC-B2A2-F09FC7FD810D}"/>
              </a:ext>
            </a:extLst>
          </p:cNvPr>
          <p:cNvSpPr>
            <a:spLocks noGrp="1"/>
          </p:cNvSpPr>
          <p:nvPr>
            <p:ph type="body" sz="quarter" idx="12"/>
          </p:nvPr>
        </p:nvSpPr>
        <p:spPr/>
        <p:txBody>
          <a:bodyPr/>
          <a:lstStyle/>
          <a:p>
            <a:r>
              <a:rPr lang="fr-FR" dirty="0"/>
              <a:t>CHAPITRE 1</a:t>
            </a:r>
          </a:p>
        </p:txBody>
      </p:sp>
      <p:sp>
        <p:nvSpPr>
          <p:cNvPr id="6" name="Espace réservé du texte 5">
            <a:extLst>
              <a:ext uri="{FF2B5EF4-FFF2-40B4-BE49-F238E27FC236}">
                <a16:creationId xmlns:a16="http://schemas.microsoft.com/office/drawing/2014/main" id="{67C19B62-64B1-41FC-9312-17E332BD1302}"/>
              </a:ext>
            </a:extLst>
          </p:cNvPr>
          <p:cNvSpPr>
            <a:spLocks noGrp="1"/>
          </p:cNvSpPr>
          <p:nvPr>
            <p:ph type="body" sz="quarter" idx="13"/>
          </p:nvPr>
        </p:nvSpPr>
        <p:spPr/>
        <p:txBody>
          <a:bodyPr/>
          <a:lstStyle/>
          <a:p>
            <a:r>
              <a:rPr lang="fr-FR" dirty="0"/>
              <a:t>Identifier les stratégies de migration du SI dans le Cloud</a:t>
            </a:r>
          </a:p>
        </p:txBody>
      </p:sp>
      <p:sp>
        <p:nvSpPr>
          <p:cNvPr id="7" name="Espace réservé du texte 6">
            <a:extLst>
              <a:ext uri="{FF2B5EF4-FFF2-40B4-BE49-F238E27FC236}">
                <a16:creationId xmlns:a16="http://schemas.microsoft.com/office/drawing/2014/main" id="{E1378DDA-60E2-4D7B-B549-3D7E9816F421}"/>
              </a:ext>
            </a:extLst>
          </p:cNvPr>
          <p:cNvSpPr>
            <a:spLocks noGrp="1"/>
          </p:cNvSpPr>
          <p:nvPr>
            <p:ph type="body" sz="quarter" idx="14"/>
          </p:nvPr>
        </p:nvSpPr>
        <p:spPr>
          <a:xfrm>
            <a:off x="6300000" y="2880000"/>
            <a:ext cx="5580000" cy="2542900"/>
          </a:xfrm>
        </p:spPr>
        <p:txBody>
          <a:bodyPr/>
          <a:lstStyle/>
          <a:p>
            <a:pPr lvl="0"/>
            <a:r>
              <a:rPr lang="en-CA" dirty="0"/>
              <a:t>Méthode du minimum d’efforts (Lift and shift, Rehost)</a:t>
            </a:r>
            <a:endParaRPr lang="fr-FR" dirty="0"/>
          </a:p>
          <a:p>
            <a:pPr lvl="0"/>
            <a:r>
              <a:rPr lang="fr-FR" b="1" dirty="0">
                <a:solidFill>
                  <a:srgbClr val="FF7800"/>
                </a:solidFill>
              </a:rPr>
              <a:t>Modification de la couche technique (Replateform, </a:t>
            </a:r>
            <a:r>
              <a:rPr lang="fr-FR" b="1" dirty="0" err="1">
                <a:solidFill>
                  <a:srgbClr val="FF7800"/>
                </a:solidFill>
              </a:rPr>
              <a:t>Redeploy</a:t>
            </a:r>
            <a:r>
              <a:rPr lang="fr-FR" b="1" dirty="0">
                <a:solidFill>
                  <a:srgbClr val="FF7800"/>
                </a:solidFill>
              </a:rPr>
              <a:t>)</a:t>
            </a:r>
          </a:p>
          <a:p>
            <a:pPr lvl="0"/>
            <a:r>
              <a:rPr lang="fr-FR" dirty="0"/>
              <a:t>Réécriture de l’application (Rearchitect) et remplacement (Replace, </a:t>
            </a:r>
            <a:r>
              <a:rPr lang="fr-FR" dirty="0" err="1"/>
              <a:t>Repurchasing</a:t>
            </a:r>
            <a:r>
              <a:rPr lang="fr-FR" dirty="0"/>
              <a:t>)</a:t>
            </a:r>
          </a:p>
          <a:p>
            <a:r>
              <a:rPr lang="fr-FR" dirty="0"/>
              <a:t>Conservation (</a:t>
            </a:r>
            <a:r>
              <a:rPr lang="fr-FR" dirty="0" err="1"/>
              <a:t>Retain</a:t>
            </a:r>
            <a:r>
              <a:rPr lang="fr-FR" dirty="0"/>
              <a:t>) et décommissionnement (retire) </a:t>
            </a:r>
          </a:p>
          <a:p>
            <a:endParaRPr lang="fr-FR" dirty="0"/>
          </a:p>
        </p:txBody>
      </p:sp>
    </p:spTree>
    <p:extLst>
      <p:ext uri="{BB962C8B-B14F-4D97-AF65-F5344CB8AC3E}">
        <p14:creationId xmlns:p14="http://schemas.microsoft.com/office/powerpoint/2010/main" val="8580852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La stratégie de migration Replateform ou "lift-and-</a:t>
            </a:r>
            <a:r>
              <a:rPr lang="fr-FR" dirty="0" err="1"/>
              <a:t>optimize</a:t>
            </a:r>
            <a:r>
              <a:rPr lang="fr-FR" dirty="0"/>
              <a:t>" </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69366" y="865465"/>
            <a:ext cx="5561581" cy="444906"/>
          </a:xfrm>
        </p:spPr>
        <p:txBody>
          <a:bodyPr/>
          <a:lstStyle/>
          <a:p>
            <a:r>
              <a:rPr lang="fr-FR" dirty="0"/>
              <a:t>Modification de la couche technique (Replateform, </a:t>
            </a:r>
            <a:r>
              <a:rPr lang="fr-FR" dirty="0" err="1"/>
              <a:t>Redeploy</a:t>
            </a:r>
            <a:r>
              <a:rPr lang="fr-FR" dirty="0"/>
              <a:t>)</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64321"/>
            <a:ext cx="10746576" cy="3926115"/>
          </a:xfrm>
        </p:spPr>
        <p:txBody>
          <a:bodyPr/>
          <a:lstStyle/>
          <a:p>
            <a:pPr algn="just"/>
            <a:r>
              <a:rPr lang="fr-FR" dirty="0"/>
              <a:t>Le re-plateforme ou</a:t>
            </a:r>
            <a:r>
              <a:rPr lang="fr-FR" b="0" i="0" dirty="0">
                <a:solidFill>
                  <a:srgbClr val="2C2C2C"/>
                </a:solidFill>
                <a:effectLst/>
                <a:latin typeface="Montserrat" panose="00000500000000000000" pitchFamily="2" charset="0"/>
              </a:rPr>
              <a:t> </a:t>
            </a:r>
            <a:r>
              <a:rPr lang="fr-FR" dirty="0"/>
              <a:t>réhébergement, autrement connu sous le nom de « </a:t>
            </a:r>
            <a:r>
              <a:rPr lang="fr-FR" b="1" dirty="0"/>
              <a:t>lift-tinker-and-shift</a:t>
            </a:r>
            <a:r>
              <a:rPr lang="fr-FR" dirty="0"/>
              <a:t> » ou « </a:t>
            </a:r>
            <a:r>
              <a:rPr lang="fr-FR" b="1" dirty="0"/>
              <a:t>lift-and-</a:t>
            </a:r>
            <a:r>
              <a:rPr lang="fr-FR" b="1" dirty="0" err="1"/>
              <a:t>optimize</a:t>
            </a:r>
            <a:r>
              <a:rPr lang="fr-FR" b="1" dirty="0"/>
              <a:t> </a:t>
            </a:r>
            <a:r>
              <a:rPr lang="fr-FR" dirty="0"/>
              <a:t>»  est une stratégie qui vous permet d'apporter quelques modifications de configuration aux applications pour mieux s'adapter à l'environnement Cloud sans changer leur architecture de base afin d'obtenir des avantages tangibles.</a:t>
            </a:r>
          </a:p>
          <a:p>
            <a:pPr algn="just"/>
            <a:r>
              <a:rPr lang="fr-FR" dirty="0"/>
              <a:t>Le re-</a:t>
            </a:r>
            <a:r>
              <a:rPr lang="fr-FR" dirty="0" err="1"/>
              <a:t>platforming</a:t>
            </a:r>
            <a:r>
              <a:rPr lang="fr-FR" dirty="0"/>
              <a:t> implique de modifier la façon dont les applications interagissent ensemble. Vous cherchez par exemple à réduire le temps que vous passez à gérer les instances de base de données en migrant vers une plateforme de base de données en tant que service comme Amazon RDS (</a:t>
            </a:r>
            <a:r>
              <a:rPr lang="fr-FR" dirty="0" err="1"/>
              <a:t>Relational</a:t>
            </a:r>
            <a:r>
              <a:rPr lang="fr-FR" dirty="0"/>
              <a:t> </a:t>
            </a:r>
            <a:r>
              <a:rPr lang="fr-FR" dirty="0" err="1"/>
              <a:t>Database</a:t>
            </a:r>
            <a:r>
              <a:rPr lang="fr-FR" dirty="0"/>
              <a:t> Service) ou Google </a:t>
            </a:r>
            <a:r>
              <a:rPr lang="fr-FR" dirty="0" err="1"/>
              <a:t>CloudSQL</a:t>
            </a:r>
            <a:r>
              <a:rPr lang="fr-FR" dirty="0"/>
              <a:t>.</a:t>
            </a:r>
          </a:p>
          <a:p>
            <a:pPr algn="just"/>
            <a:r>
              <a:rPr lang="fr-FR" dirty="0"/>
              <a:t>En conséquence, vous pouvez tirer parti de plus d'avantages du Cloud, remodeler l'environnement d'approvisionnement et le rendre compatible avec le Cloud, affiner les fonctionnalités de l'application et éviter le travail de post-migration.</a:t>
            </a:r>
          </a:p>
          <a:p>
            <a:pPr algn="just"/>
            <a:endParaRPr lang="fr-FR" dirty="0"/>
          </a:p>
          <a:p>
            <a:pPr algn="just"/>
            <a:r>
              <a:rPr lang="fr-FR" dirty="0"/>
              <a:t>Avant de mettre en œuvre certaines améliorations du produit, il est important de garder à l'esprit que la base de code sous-jacente sera modifiée. Cela signifie que même des modifications insignifiantes nécessitent un nouveau test approfondi des performances de votre application. Une fois que vous avez mis en œuvre les ajustements et la mise à niveau planifiés, l'application peut être déplacée vers la plate-forme optimisée et les serveurs Cloud.</a:t>
            </a:r>
          </a:p>
          <a:p>
            <a:pPr algn="just"/>
            <a:endParaRPr lang="fr-FR" dirty="0"/>
          </a:p>
          <a:p>
            <a:pPr algn="just"/>
            <a:r>
              <a:rPr lang="fr-FR" dirty="0"/>
              <a:t>La stratégie de re-plateforme se situe quelque part entre un simple lift-and-shift et une réarchitecture plus profonde de l'application. Ainsi, les modifications dans la base de code sont plus susceptibles d'être mineures et ne sont pas censées modifier les fonctionnalités de base de l'application.</a:t>
            </a:r>
          </a:p>
          <a:p>
            <a:endParaRPr lang="fr-FR" dirty="0"/>
          </a:p>
        </p:txBody>
      </p:sp>
    </p:spTree>
    <p:extLst>
      <p:ext uri="{BB962C8B-B14F-4D97-AF65-F5344CB8AC3E}">
        <p14:creationId xmlns:p14="http://schemas.microsoft.com/office/powerpoint/2010/main" val="41254951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Les avantages de la stratégie Replateform </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69366" y="865465"/>
            <a:ext cx="5561581" cy="444906"/>
          </a:xfrm>
        </p:spPr>
        <p:txBody>
          <a:bodyPr/>
          <a:lstStyle/>
          <a:p>
            <a:r>
              <a:rPr lang="fr-FR" dirty="0"/>
              <a:t>Modification de la couche technique (Replateform, </a:t>
            </a:r>
            <a:r>
              <a:rPr lang="fr-FR" dirty="0" err="1"/>
              <a:t>Redeploy</a:t>
            </a:r>
            <a:r>
              <a:rPr lang="fr-FR" dirty="0"/>
              <a:t>)</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64321"/>
            <a:ext cx="10746576" cy="428005"/>
          </a:xfrm>
        </p:spPr>
        <p:txBody>
          <a:bodyPr/>
          <a:lstStyle/>
          <a:p>
            <a:pPr algn="just"/>
            <a:r>
              <a:rPr lang="fr-FR" dirty="0"/>
              <a:t>Les avantages d’une stratégie de migration du SI vers le Cloud suivant la méthode de réhébergement sont les suivants :</a:t>
            </a:r>
          </a:p>
          <a:p>
            <a:endParaRPr lang="fr-FR" dirty="0"/>
          </a:p>
        </p:txBody>
      </p:sp>
      <p:graphicFrame>
        <p:nvGraphicFramePr>
          <p:cNvPr id="5" name="Diagramme 4">
            <a:extLst>
              <a:ext uri="{FF2B5EF4-FFF2-40B4-BE49-F238E27FC236}">
                <a16:creationId xmlns:a16="http://schemas.microsoft.com/office/drawing/2014/main" id="{B66AE49A-E541-4E7A-9E66-02A0A1E91029}"/>
              </a:ext>
            </a:extLst>
          </p:cNvPr>
          <p:cNvGraphicFramePr/>
          <p:nvPr>
            <p:extLst>
              <p:ext uri="{D42A27DB-BD31-4B8C-83A1-F6EECF244321}">
                <p14:modId xmlns:p14="http://schemas.microsoft.com/office/powerpoint/2010/main" val="363047862"/>
              </p:ext>
            </p:extLst>
          </p:nvPr>
        </p:nvGraphicFramePr>
        <p:xfrm>
          <a:off x="722712" y="2461438"/>
          <a:ext cx="10746576" cy="314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4556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Les inconvénients de la stratégie Replateform </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69366" y="865465"/>
            <a:ext cx="5561581" cy="444906"/>
          </a:xfrm>
        </p:spPr>
        <p:txBody>
          <a:bodyPr/>
          <a:lstStyle/>
          <a:p>
            <a:r>
              <a:rPr lang="fr-FR" dirty="0"/>
              <a:t>Modification de la couche technique (Replateform, </a:t>
            </a:r>
            <a:r>
              <a:rPr lang="fr-FR" dirty="0" err="1"/>
              <a:t>Redeploy</a:t>
            </a:r>
            <a:r>
              <a:rPr lang="fr-FR" dirty="0"/>
              <a:t>)</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64321"/>
            <a:ext cx="10746576" cy="428005"/>
          </a:xfrm>
        </p:spPr>
        <p:txBody>
          <a:bodyPr/>
          <a:lstStyle/>
          <a:p>
            <a:pPr algn="just"/>
            <a:r>
              <a:rPr lang="fr-FR" dirty="0"/>
              <a:t>Les inconvénients d’une stratégie de migration du SI vers le Cloud suivant la méthode de réhébergement sont les suivants :</a:t>
            </a:r>
          </a:p>
          <a:p>
            <a:endParaRPr lang="fr-FR" dirty="0"/>
          </a:p>
        </p:txBody>
      </p:sp>
      <p:graphicFrame>
        <p:nvGraphicFramePr>
          <p:cNvPr id="5" name="Diagramme 4">
            <a:extLst>
              <a:ext uri="{FF2B5EF4-FFF2-40B4-BE49-F238E27FC236}">
                <a16:creationId xmlns:a16="http://schemas.microsoft.com/office/drawing/2014/main" id="{B66AE49A-E541-4E7A-9E66-02A0A1E91029}"/>
              </a:ext>
            </a:extLst>
          </p:cNvPr>
          <p:cNvGraphicFramePr/>
          <p:nvPr>
            <p:extLst>
              <p:ext uri="{D42A27DB-BD31-4B8C-83A1-F6EECF244321}">
                <p14:modId xmlns:p14="http://schemas.microsoft.com/office/powerpoint/2010/main" val="3450851435"/>
              </p:ext>
            </p:extLst>
          </p:nvPr>
        </p:nvGraphicFramePr>
        <p:xfrm>
          <a:off x="722712" y="2461437"/>
          <a:ext cx="10746576" cy="3531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23260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F144BD-E284-45DC-B2A2-F09FC7FD810D}"/>
              </a:ext>
            </a:extLst>
          </p:cNvPr>
          <p:cNvSpPr>
            <a:spLocks noGrp="1"/>
          </p:cNvSpPr>
          <p:nvPr>
            <p:ph type="body" sz="quarter" idx="12"/>
          </p:nvPr>
        </p:nvSpPr>
        <p:spPr/>
        <p:txBody>
          <a:bodyPr/>
          <a:lstStyle/>
          <a:p>
            <a:r>
              <a:rPr lang="fr-FR" dirty="0"/>
              <a:t>CHAPITRE 1</a:t>
            </a:r>
          </a:p>
        </p:txBody>
      </p:sp>
      <p:sp>
        <p:nvSpPr>
          <p:cNvPr id="6" name="Espace réservé du texte 5">
            <a:extLst>
              <a:ext uri="{FF2B5EF4-FFF2-40B4-BE49-F238E27FC236}">
                <a16:creationId xmlns:a16="http://schemas.microsoft.com/office/drawing/2014/main" id="{67C19B62-64B1-41FC-9312-17E332BD1302}"/>
              </a:ext>
            </a:extLst>
          </p:cNvPr>
          <p:cNvSpPr>
            <a:spLocks noGrp="1"/>
          </p:cNvSpPr>
          <p:nvPr>
            <p:ph type="body" sz="quarter" idx="13"/>
          </p:nvPr>
        </p:nvSpPr>
        <p:spPr/>
        <p:txBody>
          <a:bodyPr/>
          <a:lstStyle/>
          <a:p>
            <a:r>
              <a:rPr lang="fr-FR" dirty="0"/>
              <a:t>Identifier les stratégies de migration du SI dans le Cloud</a:t>
            </a:r>
          </a:p>
        </p:txBody>
      </p:sp>
      <p:sp>
        <p:nvSpPr>
          <p:cNvPr id="7" name="Espace réservé du texte 6">
            <a:extLst>
              <a:ext uri="{FF2B5EF4-FFF2-40B4-BE49-F238E27FC236}">
                <a16:creationId xmlns:a16="http://schemas.microsoft.com/office/drawing/2014/main" id="{E1378DDA-60E2-4D7B-B549-3D7E9816F421}"/>
              </a:ext>
            </a:extLst>
          </p:cNvPr>
          <p:cNvSpPr>
            <a:spLocks noGrp="1"/>
          </p:cNvSpPr>
          <p:nvPr>
            <p:ph type="body" sz="quarter" idx="14"/>
          </p:nvPr>
        </p:nvSpPr>
        <p:spPr>
          <a:xfrm>
            <a:off x="6300000" y="2880000"/>
            <a:ext cx="5580000" cy="2542900"/>
          </a:xfrm>
        </p:spPr>
        <p:txBody>
          <a:bodyPr/>
          <a:lstStyle/>
          <a:p>
            <a:pPr lvl="0"/>
            <a:r>
              <a:rPr lang="en-CA" dirty="0"/>
              <a:t>Méthode du minimum d’efforts (Lift and shift, Rehost)</a:t>
            </a:r>
            <a:endParaRPr lang="fr-FR" dirty="0"/>
          </a:p>
          <a:p>
            <a:pPr lvl="0"/>
            <a:r>
              <a:rPr lang="fr-FR" dirty="0"/>
              <a:t>Modification de la couche technique (Replateform, </a:t>
            </a:r>
            <a:r>
              <a:rPr lang="fr-FR" dirty="0" err="1"/>
              <a:t>Redeploy</a:t>
            </a:r>
            <a:r>
              <a:rPr lang="fr-FR" dirty="0"/>
              <a:t>)</a:t>
            </a:r>
          </a:p>
          <a:p>
            <a:pPr lvl="0"/>
            <a:r>
              <a:rPr lang="fr-FR" b="1" dirty="0">
                <a:solidFill>
                  <a:srgbClr val="FF7800"/>
                </a:solidFill>
              </a:rPr>
              <a:t>Réécriture de l’application (Rearchitect) et remplacement (Replace, </a:t>
            </a:r>
            <a:r>
              <a:rPr lang="fr-FR" b="1" dirty="0" err="1">
                <a:solidFill>
                  <a:srgbClr val="FF7800"/>
                </a:solidFill>
              </a:rPr>
              <a:t>Repurchasing</a:t>
            </a:r>
            <a:r>
              <a:rPr lang="fr-FR" b="1" dirty="0">
                <a:solidFill>
                  <a:srgbClr val="FF7800"/>
                </a:solidFill>
              </a:rPr>
              <a:t>)</a:t>
            </a:r>
          </a:p>
          <a:p>
            <a:r>
              <a:rPr lang="fr-FR" dirty="0"/>
              <a:t>Conservation (</a:t>
            </a:r>
            <a:r>
              <a:rPr lang="fr-FR" dirty="0" err="1"/>
              <a:t>Retain</a:t>
            </a:r>
            <a:r>
              <a:rPr lang="fr-FR" dirty="0"/>
              <a:t>) et décommissionnement (retire) </a:t>
            </a:r>
          </a:p>
          <a:p>
            <a:endParaRPr lang="fr-FR" dirty="0"/>
          </a:p>
        </p:txBody>
      </p:sp>
    </p:spTree>
    <p:extLst>
      <p:ext uri="{BB962C8B-B14F-4D97-AF65-F5344CB8AC3E}">
        <p14:creationId xmlns:p14="http://schemas.microsoft.com/office/powerpoint/2010/main" val="21646260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La stratégie de migration Réécriture de l’application (Rearchitect)  </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69366" y="865465"/>
            <a:ext cx="5561581" cy="444906"/>
          </a:xfrm>
        </p:spPr>
        <p:txBody>
          <a:bodyPr/>
          <a:lstStyle/>
          <a:p>
            <a:r>
              <a:rPr lang="fr-FR" dirty="0"/>
              <a:t>Réécriture de l’application (Rearchitect)</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64321"/>
            <a:ext cx="10746576" cy="3490181"/>
          </a:xfrm>
        </p:spPr>
        <p:txBody>
          <a:bodyPr/>
          <a:lstStyle/>
          <a:p>
            <a:pPr algn="just"/>
            <a:r>
              <a:rPr lang="fr-FR" dirty="0"/>
              <a:t>La </a:t>
            </a:r>
            <a:r>
              <a:rPr lang="fr-FR" b="1" dirty="0"/>
              <a:t>Réécriture</a:t>
            </a:r>
            <a:r>
              <a:rPr lang="fr-FR" dirty="0"/>
              <a:t> de l’application ou </a:t>
            </a:r>
            <a:r>
              <a:rPr lang="fr-FR" b="1" dirty="0"/>
              <a:t>Réarchitecture</a:t>
            </a:r>
            <a:r>
              <a:rPr lang="fr-FR" dirty="0"/>
              <a:t>, aussi connu sous le nom de «</a:t>
            </a:r>
            <a:r>
              <a:rPr lang="fr-FR" b="1" dirty="0"/>
              <a:t>Refactoring</a:t>
            </a:r>
            <a:r>
              <a:rPr lang="fr-FR" dirty="0"/>
              <a:t> » est une stratégie qui est motivée par un fort désir d'améliorer votre produit et représente le contraire de la migration lift-and-shift. Il est supposé qu'un objectif commercial spécifique sera défini dès le départ, par exemple en termes de disponibilité ou de fiabilité des performances de l'application. Parfois, cela signifie que vous devez repenser complètement la logique de votre application et développer la version Cloud native à partir de zéro pour la rendre native au Cloud.</a:t>
            </a:r>
          </a:p>
          <a:p>
            <a:pPr algn="just"/>
            <a:endParaRPr lang="fr-FR" dirty="0"/>
          </a:p>
          <a:p>
            <a:pPr algn="just"/>
            <a:r>
              <a:rPr lang="fr-FR" dirty="0"/>
              <a:t>En optant pour ce modèle de migration vers le Cloud, vous devez tenir compte du fait qu'il peut nécessiter plus de ressources en raison de la complexité accrue de sa mise en œuvre. D'autre part, il permet d'exploiter pleinement les avantages du Cloud natif, tels que la reprise après sinistre ou la conteneurisation de l'environnement applicatif.</a:t>
            </a:r>
          </a:p>
          <a:p>
            <a:pPr algn="just"/>
            <a:endParaRPr lang="fr-FR" dirty="0"/>
          </a:p>
          <a:p>
            <a:pPr algn="just"/>
            <a:r>
              <a:rPr lang="fr-FR" dirty="0"/>
              <a:t>Cette approche est aussi la plus coûteuse, la plus gourmande en ressources et la plus longue par rapport aux autres, mais elle s'avérera la plus intéressante à long terme. Certains autres défis auxquels vous pourriez être confronté peuvent être le manque de compétences en matière de Cloud, la livraison de projets et de programmes complexes, ou une interruption d'activité potentiellement importante.</a:t>
            </a:r>
          </a:p>
          <a:p>
            <a:pPr algn="just"/>
            <a:endParaRPr lang="fr-FR" dirty="0"/>
          </a:p>
          <a:p>
            <a:pPr algn="just"/>
            <a:r>
              <a:rPr lang="fr-FR" dirty="0"/>
              <a:t>La clé est de hiérarchiser les petits morceaux de votre application monolithique en tant que </a:t>
            </a:r>
            <a:r>
              <a:rPr lang="fr-FR" b="1" dirty="0"/>
              <a:t>microservices</a:t>
            </a:r>
            <a:r>
              <a:rPr lang="fr-FR" dirty="0"/>
              <a:t>, puis de les refactoriser. Autorisez également les applications héritées à s'exécuter sur site pendant que vous reconstruisez dans le Cloud pour éviter les interruptions.</a:t>
            </a:r>
          </a:p>
        </p:txBody>
      </p:sp>
    </p:spTree>
    <p:extLst>
      <p:ext uri="{BB962C8B-B14F-4D97-AF65-F5344CB8AC3E}">
        <p14:creationId xmlns:p14="http://schemas.microsoft.com/office/powerpoint/2010/main" val="30112509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Les avantages de la stratégie Rearchitect  </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69366" y="865465"/>
            <a:ext cx="5561581" cy="444906"/>
          </a:xfrm>
        </p:spPr>
        <p:txBody>
          <a:bodyPr/>
          <a:lstStyle/>
          <a:p>
            <a:r>
              <a:rPr lang="fr-FR" dirty="0"/>
              <a:t>Réécriture de l’application (Rearchitect)</a:t>
            </a:r>
          </a:p>
          <a:p>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64321"/>
            <a:ext cx="10746576" cy="428005"/>
          </a:xfrm>
        </p:spPr>
        <p:txBody>
          <a:bodyPr/>
          <a:lstStyle/>
          <a:p>
            <a:pPr algn="just"/>
            <a:r>
              <a:rPr lang="fr-FR" dirty="0"/>
              <a:t>Les avantages d’une stratégie de migration du SI vers le Cloud suivant la méthode de Réarchitecture sont les suivants :</a:t>
            </a:r>
          </a:p>
          <a:p>
            <a:endParaRPr lang="fr-FR" dirty="0"/>
          </a:p>
        </p:txBody>
      </p:sp>
      <p:graphicFrame>
        <p:nvGraphicFramePr>
          <p:cNvPr id="5" name="Diagramme 4">
            <a:extLst>
              <a:ext uri="{FF2B5EF4-FFF2-40B4-BE49-F238E27FC236}">
                <a16:creationId xmlns:a16="http://schemas.microsoft.com/office/drawing/2014/main" id="{B66AE49A-E541-4E7A-9E66-02A0A1E91029}"/>
              </a:ext>
            </a:extLst>
          </p:cNvPr>
          <p:cNvGraphicFramePr/>
          <p:nvPr>
            <p:extLst>
              <p:ext uri="{D42A27DB-BD31-4B8C-83A1-F6EECF244321}">
                <p14:modId xmlns:p14="http://schemas.microsoft.com/office/powerpoint/2010/main" val="3960194530"/>
              </p:ext>
            </p:extLst>
          </p:nvPr>
        </p:nvGraphicFramePr>
        <p:xfrm>
          <a:off x="722712" y="2461438"/>
          <a:ext cx="10746576" cy="314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8206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716B6E-FDF9-48C3-A32D-D8D5D749A6E1}"/>
              </a:ext>
            </a:extLst>
          </p:cNvPr>
          <p:cNvSpPr>
            <a:spLocks noGrp="1"/>
          </p:cNvSpPr>
          <p:nvPr>
            <p:ph type="body" sz="quarter" idx="12"/>
          </p:nvPr>
        </p:nvSpPr>
        <p:spPr/>
        <p:txBody>
          <a:bodyPr/>
          <a:lstStyle/>
          <a:p>
            <a:r>
              <a:rPr lang="fr-FR" dirty="0"/>
              <a:t>CHAPITRE 1</a:t>
            </a:r>
          </a:p>
        </p:txBody>
      </p:sp>
      <p:sp>
        <p:nvSpPr>
          <p:cNvPr id="6" name="Espace réservé du texte 5">
            <a:extLst>
              <a:ext uri="{FF2B5EF4-FFF2-40B4-BE49-F238E27FC236}">
                <a16:creationId xmlns:a16="http://schemas.microsoft.com/office/drawing/2014/main" id="{B94F1B57-72DB-4F32-8E92-EE9A2A60FA31}"/>
              </a:ext>
            </a:extLst>
          </p:cNvPr>
          <p:cNvSpPr>
            <a:spLocks noGrp="1"/>
          </p:cNvSpPr>
          <p:nvPr>
            <p:ph type="body" sz="quarter" idx="13"/>
          </p:nvPr>
        </p:nvSpPr>
        <p:spPr/>
        <p:txBody>
          <a:bodyPr/>
          <a:lstStyle/>
          <a:p>
            <a:r>
              <a:rPr lang="fr-FR" dirty="0"/>
              <a:t>Décrire les mécanismes de récupération</a:t>
            </a:r>
          </a:p>
        </p:txBody>
      </p:sp>
      <p:sp>
        <p:nvSpPr>
          <p:cNvPr id="7" name="Espace réservé du texte 6">
            <a:extLst>
              <a:ext uri="{FF2B5EF4-FFF2-40B4-BE49-F238E27FC236}">
                <a16:creationId xmlns:a16="http://schemas.microsoft.com/office/drawing/2014/main" id="{314AACFB-8AE0-473A-B258-F7A4BCB1F6CC}"/>
              </a:ext>
            </a:extLst>
          </p:cNvPr>
          <p:cNvSpPr>
            <a:spLocks noGrp="1"/>
          </p:cNvSpPr>
          <p:nvPr>
            <p:ph type="body" sz="quarter" idx="14"/>
          </p:nvPr>
        </p:nvSpPr>
        <p:spPr/>
        <p:txBody>
          <a:bodyPr/>
          <a:lstStyle/>
          <a:p>
            <a:pPr lvl="0"/>
            <a:r>
              <a:rPr lang="fr-FR" dirty="0"/>
              <a:t>Connaitre l’objectif de point de récupération (RPO)</a:t>
            </a:r>
          </a:p>
          <a:p>
            <a:pPr lvl="0"/>
            <a:r>
              <a:rPr lang="fr-FR" b="1" dirty="0">
                <a:solidFill>
                  <a:srgbClr val="FF7800"/>
                </a:solidFill>
              </a:rPr>
              <a:t>Connaitre l’objectif de temps de récupération (RTO)</a:t>
            </a:r>
          </a:p>
          <a:p>
            <a:pPr lvl="0"/>
            <a:r>
              <a:rPr lang="fr-FR" dirty="0"/>
              <a:t>Mettre en place un plan de reprise d’activité (RPA)</a:t>
            </a:r>
          </a:p>
          <a:p>
            <a:r>
              <a:rPr lang="fr-FR" dirty="0"/>
              <a:t>Mettre en place un plan de continuité d’activité (PCA)</a:t>
            </a:r>
          </a:p>
        </p:txBody>
      </p:sp>
    </p:spTree>
    <p:extLst>
      <p:ext uri="{BB962C8B-B14F-4D97-AF65-F5344CB8AC3E}">
        <p14:creationId xmlns:p14="http://schemas.microsoft.com/office/powerpoint/2010/main" val="20838076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Les inconvénients de la stratégie Rearchitect  </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69366" y="865465"/>
            <a:ext cx="5561581" cy="444906"/>
          </a:xfrm>
        </p:spPr>
        <p:txBody>
          <a:bodyPr/>
          <a:lstStyle/>
          <a:p>
            <a:r>
              <a:rPr lang="fr-FR" dirty="0"/>
              <a:t>Réécriture de l’application (Rearchitect)</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64321"/>
            <a:ext cx="10746576" cy="428005"/>
          </a:xfrm>
        </p:spPr>
        <p:txBody>
          <a:bodyPr/>
          <a:lstStyle/>
          <a:p>
            <a:pPr algn="just"/>
            <a:r>
              <a:rPr lang="fr-FR" dirty="0"/>
              <a:t>Les inconvénients d’une stratégie de migration du SI vers le Cloud suivant la méthode de Rearchitect sont les suivants :</a:t>
            </a:r>
          </a:p>
          <a:p>
            <a:endParaRPr lang="fr-FR" dirty="0"/>
          </a:p>
        </p:txBody>
      </p:sp>
      <p:graphicFrame>
        <p:nvGraphicFramePr>
          <p:cNvPr id="5" name="Diagramme 4">
            <a:extLst>
              <a:ext uri="{FF2B5EF4-FFF2-40B4-BE49-F238E27FC236}">
                <a16:creationId xmlns:a16="http://schemas.microsoft.com/office/drawing/2014/main" id="{B66AE49A-E541-4E7A-9E66-02A0A1E91029}"/>
              </a:ext>
            </a:extLst>
          </p:cNvPr>
          <p:cNvGraphicFramePr/>
          <p:nvPr>
            <p:extLst>
              <p:ext uri="{D42A27DB-BD31-4B8C-83A1-F6EECF244321}">
                <p14:modId xmlns:p14="http://schemas.microsoft.com/office/powerpoint/2010/main" val="409140692"/>
              </p:ext>
            </p:extLst>
          </p:nvPr>
        </p:nvGraphicFramePr>
        <p:xfrm>
          <a:off x="722712" y="2461437"/>
          <a:ext cx="10746576" cy="3996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14697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La stratégie de migration Remplacement (Replace, </a:t>
            </a:r>
            <a:r>
              <a:rPr lang="fr-FR" dirty="0" err="1"/>
              <a:t>Repurchasing</a:t>
            </a:r>
            <a:r>
              <a:rPr lang="fr-FR" dirty="0"/>
              <a:t>)</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69366" y="865465"/>
            <a:ext cx="5561581" cy="444906"/>
          </a:xfrm>
        </p:spPr>
        <p:txBody>
          <a:bodyPr/>
          <a:lstStyle/>
          <a:p>
            <a:r>
              <a:rPr lang="fr-FR" dirty="0"/>
              <a:t>Remplacement (Replace, </a:t>
            </a:r>
            <a:r>
              <a:rPr lang="fr-FR" dirty="0" err="1"/>
              <a:t>Repurchasing</a:t>
            </a:r>
            <a:r>
              <a:rPr lang="fr-FR" dirty="0"/>
              <a:t>)</a:t>
            </a:r>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64321"/>
            <a:ext cx="10746576" cy="2416293"/>
          </a:xfrm>
        </p:spPr>
        <p:txBody>
          <a:bodyPr/>
          <a:lstStyle/>
          <a:p>
            <a:pPr algn="just"/>
            <a:r>
              <a:rPr lang="fr-FR" dirty="0"/>
              <a:t>Le </a:t>
            </a:r>
            <a:r>
              <a:rPr lang="fr-FR" b="1" dirty="0"/>
              <a:t>Remplacement</a:t>
            </a:r>
            <a:r>
              <a:rPr lang="fr-FR" dirty="0"/>
              <a:t> de l’application ou </a:t>
            </a:r>
            <a:r>
              <a:rPr lang="fr-FR" b="1" dirty="0"/>
              <a:t>Réachat</a:t>
            </a:r>
            <a:r>
              <a:rPr lang="fr-FR" dirty="0"/>
              <a:t>, également connu sous le nom de stratégie « </a:t>
            </a:r>
            <a:r>
              <a:rPr lang="fr-FR" b="1" dirty="0"/>
              <a:t>drop and shop </a:t>
            </a:r>
            <a:r>
              <a:rPr lang="fr-FR" dirty="0"/>
              <a:t>», remplace l'application sur site par un logiciel fourni par le fournisseur natif du Cloud. Cela signifie, que dans cette stratégie, vous modifiez l'application propriétaire utilisée pour la nouvelle plate-forme ou le nouveau service basé sur le Cloud.</a:t>
            </a:r>
          </a:p>
          <a:p>
            <a:pPr algn="just"/>
            <a:r>
              <a:rPr lang="fr-FR" dirty="0"/>
              <a:t>Souvent, cela signifie que vous abandonnez le contrat de licence existant (ou qu'il expire) et optez pour une nouvelle plate-forme ou un nouveau service à sa place. Par exemple, vous pouvez choisir de passer de votre ancien système CRM à un nouveau CRM SaaS qui répond mieux aux exigences de votre organisation.</a:t>
            </a:r>
          </a:p>
          <a:p>
            <a:pPr algn="just"/>
            <a:endParaRPr lang="fr-FR" dirty="0"/>
          </a:p>
          <a:p>
            <a:pPr algn="just"/>
            <a:r>
              <a:rPr lang="fr-FR" dirty="0"/>
              <a:t>La nouvelle version Cloud mise à niveau vous offre un meilleur rapport qualité-prix avec une efficacité accrue, des économies sur le stockage des applications et les coûts de maintenance. Cependant vous pourriez être confronté à certains obstacles qui peuvent apparaître lors du rachat qui sont la formation de votre personnel au nouveau logiciel ou au verrouillage du fournisseur. Les plates-formes </a:t>
            </a:r>
            <a:r>
              <a:rPr lang="fr-FR" b="1" dirty="0"/>
              <a:t>SaaS</a:t>
            </a:r>
            <a:r>
              <a:rPr lang="fr-FR" dirty="0"/>
              <a:t> offrent une personnalisation et un contrôle limités en comparaison. Vous pourriez donc ressentir de perdre une solution personnalisée sur site hautement adaptée.</a:t>
            </a:r>
          </a:p>
        </p:txBody>
      </p:sp>
      <p:sp>
        <p:nvSpPr>
          <p:cNvPr id="6" name="Espace réservé du contenu 7">
            <a:extLst>
              <a:ext uri="{FF2B5EF4-FFF2-40B4-BE49-F238E27FC236}">
                <a16:creationId xmlns:a16="http://schemas.microsoft.com/office/drawing/2014/main" id="{D4D3307B-02B8-431F-8854-08943E1626E9}"/>
              </a:ext>
            </a:extLst>
          </p:cNvPr>
          <p:cNvSpPr txBox="1">
            <a:spLocks/>
          </p:cNvSpPr>
          <p:nvPr/>
        </p:nvSpPr>
        <p:spPr>
          <a:xfrm>
            <a:off x="720000" y="4572000"/>
            <a:ext cx="10746576" cy="1690577"/>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b="1" u="sng" dirty="0"/>
              <a:t>Cas d'utilisation :</a:t>
            </a:r>
          </a:p>
          <a:p>
            <a:pPr algn="l"/>
            <a:endParaRPr lang="fr-FR" b="1" u="sng" dirty="0"/>
          </a:p>
          <a:p>
            <a:pPr algn="just"/>
            <a:r>
              <a:rPr lang="fr-FR" dirty="0"/>
              <a:t>Utilisez la stratégie Réachat si  :</a:t>
            </a:r>
          </a:p>
          <a:p>
            <a:pPr marL="171450" indent="-171450" algn="l">
              <a:buFont typeface="Wingdings" panose="05000000000000000000" pitchFamily="2" charset="2"/>
              <a:buChar char="Ø"/>
            </a:pPr>
            <a:r>
              <a:rPr lang="fr-FR" dirty="0"/>
              <a:t>Vous remplacez un logiciel pour des fonctions standard comme la finance, la comptabilité, le CRM, la GRH, l'ERP, la messagerie électronique, le CMS, etc.</a:t>
            </a:r>
          </a:p>
          <a:p>
            <a:pPr marL="171450" indent="-171450" algn="l">
              <a:buFont typeface="Wingdings" panose="05000000000000000000" pitchFamily="2" charset="2"/>
              <a:buChar char="Ø"/>
            </a:pPr>
            <a:r>
              <a:rPr lang="fr-FR" dirty="0"/>
              <a:t>Une ancienne application n'est pas compatible avec le Cloud</a:t>
            </a:r>
          </a:p>
          <a:p>
            <a:pPr algn="l"/>
            <a:endParaRPr lang="fr-FR" b="1" u="sng" dirty="0"/>
          </a:p>
        </p:txBody>
      </p:sp>
    </p:spTree>
    <p:extLst>
      <p:ext uri="{BB962C8B-B14F-4D97-AF65-F5344CB8AC3E}">
        <p14:creationId xmlns:p14="http://schemas.microsoft.com/office/powerpoint/2010/main" val="27938377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Les avantages de la stratégie Remplacement (Replace, </a:t>
            </a:r>
            <a:r>
              <a:rPr lang="fr-FR" dirty="0" err="1"/>
              <a:t>Repurchasing</a:t>
            </a:r>
            <a:r>
              <a:rPr lang="fr-FR" dirty="0"/>
              <a:t>)</a:t>
            </a:r>
          </a:p>
          <a:p>
            <a:endParaRPr lang="fr-FR" dirty="0"/>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80000" y="852981"/>
            <a:ext cx="5075172" cy="444906"/>
          </a:xfrm>
        </p:spPr>
        <p:txBody>
          <a:bodyPr/>
          <a:lstStyle/>
          <a:p>
            <a:r>
              <a:rPr lang="fr-FR" dirty="0"/>
              <a:t>Remplacement (Replace, </a:t>
            </a:r>
            <a:r>
              <a:rPr lang="fr-FR" dirty="0" err="1"/>
              <a:t>Repurchasing</a:t>
            </a:r>
            <a:r>
              <a:rPr lang="fr-FR" dirty="0"/>
              <a:t>)</a:t>
            </a:r>
          </a:p>
        </p:txBody>
      </p:sp>
      <p:graphicFrame>
        <p:nvGraphicFramePr>
          <p:cNvPr id="6" name="Espace réservé du contenu 5">
            <a:extLst>
              <a:ext uri="{FF2B5EF4-FFF2-40B4-BE49-F238E27FC236}">
                <a16:creationId xmlns:a16="http://schemas.microsoft.com/office/drawing/2014/main" id="{02DA881D-E75E-4237-968F-F3244F928A2A}"/>
              </a:ext>
            </a:extLst>
          </p:cNvPr>
          <p:cNvGraphicFramePr>
            <a:graphicFrameLocks/>
          </p:cNvGraphicFramePr>
          <p:nvPr>
            <p:extLst>
              <p:ext uri="{D42A27DB-BD31-4B8C-83A1-F6EECF244321}">
                <p14:modId xmlns:p14="http://schemas.microsoft.com/office/powerpoint/2010/main" val="4083704637"/>
              </p:ext>
            </p:extLst>
          </p:nvPr>
        </p:nvGraphicFramePr>
        <p:xfrm>
          <a:off x="894080" y="2900705"/>
          <a:ext cx="10403840" cy="1856160"/>
        </p:xfrm>
        <a:graphic>
          <a:graphicData uri="http://schemas.openxmlformats.org/drawingml/2006/table">
            <a:tbl>
              <a:tblPr firstRow="1" bandRow="1">
                <a:tableStyleId>{7DF18680-E054-41AD-8BC1-D1AEF772440D}</a:tableStyleId>
              </a:tblPr>
              <a:tblGrid>
                <a:gridCol w="3113679">
                  <a:extLst>
                    <a:ext uri="{9D8B030D-6E8A-4147-A177-3AD203B41FA5}">
                      <a16:colId xmlns:a16="http://schemas.microsoft.com/office/drawing/2014/main" val="20000"/>
                    </a:ext>
                  </a:extLst>
                </a:gridCol>
                <a:gridCol w="7290161">
                  <a:extLst>
                    <a:ext uri="{9D8B030D-6E8A-4147-A177-3AD203B41FA5}">
                      <a16:colId xmlns:a16="http://schemas.microsoft.com/office/drawing/2014/main" val="20001"/>
                    </a:ext>
                  </a:extLst>
                </a:gridCol>
              </a:tblGrid>
              <a:tr h="360000">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Abandonnez le passé, saisissez l'avenir</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marR="0" lvl="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fr-FR" sz="1200" b="0" kern="1200" dirty="0">
                          <a:solidFill>
                            <a:srgbClr val="565656"/>
                          </a:solidFill>
                          <a:latin typeface="+mn-lt"/>
                          <a:ea typeface="+mn-ea"/>
                          <a:cs typeface="+mn-cs"/>
                        </a:rPr>
                        <a:t>Remplacez les systèmes obsolètes par des appareils modernes et SaaS.</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10001"/>
                  </a:ext>
                </a:extLst>
              </a:tr>
              <a:tr h="360000">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Simplifiez l'approvisionnement</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0" kern="1200" dirty="0">
                          <a:solidFill>
                            <a:srgbClr val="565656"/>
                          </a:solidFill>
                          <a:latin typeface="+mn-lt"/>
                          <a:ea typeface="+mn-ea"/>
                          <a:cs typeface="+mn-cs"/>
                        </a:rPr>
                        <a:t>Par exemple AWS Marketplace offre un mécanisme d'approvisionnement unifié pour acheter des solutions prédéfinies auprès d'un large éventail de fournisseurs. La place de marché comprend des produits SaaS, des modèles de machine virtuelle, des appliances virtuelles, des modèles d'apprentissage automatique, etc.</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10002"/>
                  </a:ext>
                </a:extLst>
              </a:tr>
              <a:tr h="360000">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Réduisez les compétences internes requises</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0" kern="1200" dirty="0">
                          <a:solidFill>
                            <a:srgbClr val="565656"/>
                          </a:solidFill>
                          <a:latin typeface="+mn-lt"/>
                          <a:ea typeface="+mn-ea"/>
                          <a:cs typeface="+mn-cs"/>
                        </a:rPr>
                        <a:t>Les systèmes achetés sont construits (et, dans le cas du SaaS, exploités) par des spécialistes. Vous n'avez pas besoin d'embaucher, de former et de conserver ces compétences en interne.</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10003"/>
                  </a:ext>
                </a:extLst>
              </a:tr>
              <a:tr h="360000">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Réduire les efforts/augmenter la vitesse de migration</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kern="1200" dirty="0">
                          <a:solidFill>
                            <a:srgbClr val="565656"/>
                          </a:solidFill>
                          <a:latin typeface="+mn-lt"/>
                          <a:ea typeface="+mn-ea"/>
                          <a:cs typeface="+mn-cs"/>
                        </a:rPr>
                        <a:t>Moins il y a à migrer et à opérer, plus c'est rapide, moins cher et moins risqué.</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750766795"/>
                  </a:ext>
                </a:extLst>
              </a:tr>
            </a:tbl>
          </a:graphicData>
        </a:graphic>
      </p:graphicFrame>
      <p:sp>
        <p:nvSpPr>
          <p:cNvPr id="4" name="Espace réservé du contenu 3">
            <a:extLst>
              <a:ext uri="{FF2B5EF4-FFF2-40B4-BE49-F238E27FC236}">
                <a16:creationId xmlns:a16="http://schemas.microsoft.com/office/drawing/2014/main" id="{6E1FCE79-C531-45CD-966C-F7DB112715AE}"/>
              </a:ext>
            </a:extLst>
          </p:cNvPr>
          <p:cNvSpPr>
            <a:spLocks noGrp="1"/>
          </p:cNvSpPr>
          <p:nvPr>
            <p:ph sz="quarter" idx="12"/>
          </p:nvPr>
        </p:nvSpPr>
        <p:spPr>
          <a:xfrm>
            <a:off x="720000" y="2189570"/>
            <a:ext cx="10746576" cy="457937"/>
          </a:xfrm>
        </p:spPr>
        <p:txBody>
          <a:bodyPr/>
          <a:lstStyle/>
          <a:p>
            <a:r>
              <a:rPr lang="fr-FR" dirty="0"/>
              <a:t>Ci-dessous quelques avantages pour l’adoption de la stratégie de Remplacement/Réachat :</a:t>
            </a:r>
          </a:p>
        </p:txBody>
      </p:sp>
    </p:spTree>
    <p:extLst>
      <p:ext uri="{BB962C8B-B14F-4D97-AF65-F5344CB8AC3E}">
        <p14:creationId xmlns:p14="http://schemas.microsoft.com/office/powerpoint/2010/main" val="38382959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Les risques liés à la stratégie Remplacement (Replace, </a:t>
            </a:r>
            <a:r>
              <a:rPr lang="fr-FR" dirty="0" err="1"/>
              <a:t>Repurchasing</a:t>
            </a:r>
            <a:r>
              <a:rPr lang="fr-FR" dirty="0"/>
              <a:t>)</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80000" y="852981"/>
            <a:ext cx="5075172" cy="444906"/>
          </a:xfrm>
        </p:spPr>
        <p:txBody>
          <a:bodyPr/>
          <a:lstStyle/>
          <a:p>
            <a:r>
              <a:rPr lang="fr-FR" dirty="0"/>
              <a:t>Remplacement (Replace, </a:t>
            </a:r>
            <a:r>
              <a:rPr lang="fr-FR" dirty="0" err="1"/>
              <a:t>Repurchasing</a:t>
            </a:r>
            <a:r>
              <a:rPr lang="fr-FR" dirty="0"/>
              <a:t>)</a:t>
            </a:r>
          </a:p>
        </p:txBody>
      </p:sp>
      <p:graphicFrame>
        <p:nvGraphicFramePr>
          <p:cNvPr id="6" name="Espace réservé du contenu 5">
            <a:extLst>
              <a:ext uri="{FF2B5EF4-FFF2-40B4-BE49-F238E27FC236}">
                <a16:creationId xmlns:a16="http://schemas.microsoft.com/office/drawing/2014/main" id="{02DA881D-E75E-4237-968F-F3244F928A2A}"/>
              </a:ext>
            </a:extLst>
          </p:cNvPr>
          <p:cNvGraphicFramePr>
            <a:graphicFrameLocks/>
          </p:cNvGraphicFramePr>
          <p:nvPr>
            <p:extLst>
              <p:ext uri="{D42A27DB-BD31-4B8C-83A1-F6EECF244321}">
                <p14:modId xmlns:p14="http://schemas.microsoft.com/office/powerpoint/2010/main" val="1423917087"/>
              </p:ext>
            </p:extLst>
          </p:nvPr>
        </p:nvGraphicFramePr>
        <p:xfrm>
          <a:off x="891368" y="2900705"/>
          <a:ext cx="10403840" cy="2299680"/>
        </p:xfrm>
        <a:graphic>
          <a:graphicData uri="http://schemas.openxmlformats.org/drawingml/2006/table">
            <a:tbl>
              <a:tblPr firstRow="1" bandRow="1">
                <a:tableStyleId>{7DF18680-E054-41AD-8BC1-D1AEF772440D}</a:tableStyleId>
              </a:tblPr>
              <a:tblGrid>
                <a:gridCol w="3113679">
                  <a:extLst>
                    <a:ext uri="{9D8B030D-6E8A-4147-A177-3AD203B41FA5}">
                      <a16:colId xmlns:a16="http://schemas.microsoft.com/office/drawing/2014/main" val="20000"/>
                    </a:ext>
                  </a:extLst>
                </a:gridCol>
                <a:gridCol w="7290161">
                  <a:extLst>
                    <a:ext uri="{9D8B030D-6E8A-4147-A177-3AD203B41FA5}">
                      <a16:colId xmlns:a16="http://schemas.microsoft.com/office/drawing/2014/main" val="20001"/>
                    </a:ext>
                  </a:extLst>
                </a:gridCol>
              </a:tblGrid>
              <a:tr h="360000">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Perte de contrôle</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marR="0" lvl="0" indent="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fr-FR" sz="1200" b="0" kern="1200" dirty="0">
                          <a:solidFill>
                            <a:srgbClr val="565656"/>
                          </a:solidFill>
                          <a:latin typeface="+mn-lt"/>
                          <a:ea typeface="+mn-ea"/>
                          <a:cs typeface="+mn-cs"/>
                        </a:rPr>
                        <a:t>L’organisation ne peut plus influencer le calendrier des nouvelles fonctionnalités, l'abandon des anciennes fonctionnalités ou le moment de la mise à niveau vers de nouvelles versions. Le fournisseur ne peut pas s'engager sur un SLA acceptable pour le service. Ils peuvent subir des pannes ou des pertes de données qui ne peuvent pas être atténuées en interne. Leurs violations de données peuvent exposer vos clients à des préjudices et votre organisation à des sanctions et à des atteintes à la réputation.</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10001"/>
                  </a:ext>
                </a:extLst>
              </a:tr>
              <a:tr h="360000">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Risques commerciaux</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0" kern="1200" dirty="0">
                          <a:solidFill>
                            <a:srgbClr val="565656"/>
                          </a:solidFill>
                          <a:latin typeface="+mn-lt"/>
                          <a:ea typeface="+mn-ea"/>
                          <a:cs typeface="+mn-cs"/>
                        </a:rPr>
                        <a:t>Le fournisseur que vous avez choisi peut faire faillite. Ils peuvent être acquis par l'un de vos concurrents. Ils peuvent augmenter les prix ou résilier un service dont vous dépendez.</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10002"/>
                  </a:ext>
                </a:extLst>
              </a:tr>
              <a:tr h="360000">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Souveraineté des données</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0" kern="1200" dirty="0">
                          <a:solidFill>
                            <a:srgbClr val="565656"/>
                          </a:solidFill>
                          <a:latin typeface="+mn-lt"/>
                          <a:ea typeface="+mn-ea"/>
                          <a:cs typeface="+mn-cs"/>
                        </a:rPr>
                        <a:t>où résident les données (et leurs sauvegardes) et comment sont-elles gérées ? Cela répond-il à vos besoins de conformité ?</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10003"/>
                  </a:ext>
                </a:extLst>
              </a:tr>
              <a:tr h="360000">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Accès au système</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0" kern="1200" dirty="0">
                          <a:solidFill>
                            <a:srgbClr val="565656"/>
                          </a:solidFill>
                          <a:latin typeface="+mn-lt"/>
                          <a:ea typeface="+mn-ea"/>
                          <a:cs typeface="+mn-cs"/>
                        </a:rPr>
                        <a:t>quels autres systèmes doivent se connecter au système acheté ? Comment fonctionnent l'authentification unique (SSO) et l'autorisation ? Y a-t-il des implications en matière de réseau et de sécurité ?</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750766795"/>
                  </a:ext>
                </a:extLst>
              </a:tr>
            </a:tbl>
          </a:graphicData>
        </a:graphic>
      </p:graphicFrame>
      <p:sp>
        <p:nvSpPr>
          <p:cNvPr id="4" name="Espace réservé du contenu 3">
            <a:extLst>
              <a:ext uri="{FF2B5EF4-FFF2-40B4-BE49-F238E27FC236}">
                <a16:creationId xmlns:a16="http://schemas.microsoft.com/office/drawing/2014/main" id="{6E1FCE79-C531-45CD-966C-F7DB112715AE}"/>
              </a:ext>
            </a:extLst>
          </p:cNvPr>
          <p:cNvSpPr>
            <a:spLocks noGrp="1"/>
          </p:cNvSpPr>
          <p:nvPr>
            <p:ph sz="quarter" idx="12"/>
          </p:nvPr>
        </p:nvSpPr>
        <p:spPr>
          <a:xfrm>
            <a:off x="720000" y="2189570"/>
            <a:ext cx="10746576" cy="457937"/>
          </a:xfrm>
        </p:spPr>
        <p:txBody>
          <a:bodyPr/>
          <a:lstStyle/>
          <a:p>
            <a:r>
              <a:rPr lang="fr-FR" dirty="0"/>
              <a:t>Ci-dessous quelques risques  liés à l’adoption de la stratégie de Remplacement/Réachat :</a:t>
            </a:r>
          </a:p>
        </p:txBody>
      </p:sp>
    </p:spTree>
    <p:extLst>
      <p:ext uri="{BB962C8B-B14F-4D97-AF65-F5344CB8AC3E}">
        <p14:creationId xmlns:p14="http://schemas.microsoft.com/office/powerpoint/2010/main" val="12097639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Les risques liés à la stratégie Remplacement (Replace, </a:t>
            </a:r>
            <a:r>
              <a:rPr lang="fr-FR" dirty="0" err="1"/>
              <a:t>Repurchasing</a:t>
            </a:r>
            <a:r>
              <a:rPr lang="fr-FR" dirty="0"/>
              <a:t>)</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80000" y="852981"/>
            <a:ext cx="5075172" cy="444906"/>
          </a:xfrm>
        </p:spPr>
        <p:txBody>
          <a:bodyPr/>
          <a:lstStyle/>
          <a:p>
            <a:r>
              <a:rPr lang="fr-FR" dirty="0"/>
              <a:t>Remplacement (Replace, </a:t>
            </a:r>
            <a:r>
              <a:rPr lang="fr-FR" dirty="0" err="1"/>
              <a:t>Repurchasing</a:t>
            </a:r>
            <a:r>
              <a:rPr lang="fr-FR" dirty="0"/>
              <a:t>)</a:t>
            </a:r>
          </a:p>
        </p:txBody>
      </p:sp>
      <p:graphicFrame>
        <p:nvGraphicFramePr>
          <p:cNvPr id="6" name="Espace réservé du contenu 5">
            <a:extLst>
              <a:ext uri="{FF2B5EF4-FFF2-40B4-BE49-F238E27FC236}">
                <a16:creationId xmlns:a16="http://schemas.microsoft.com/office/drawing/2014/main" id="{02DA881D-E75E-4237-968F-F3244F928A2A}"/>
              </a:ext>
            </a:extLst>
          </p:cNvPr>
          <p:cNvGraphicFramePr>
            <a:graphicFrameLocks/>
          </p:cNvGraphicFramePr>
          <p:nvPr>
            <p:extLst>
              <p:ext uri="{D42A27DB-BD31-4B8C-83A1-F6EECF244321}">
                <p14:modId xmlns:p14="http://schemas.microsoft.com/office/powerpoint/2010/main" val="1038034600"/>
              </p:ext>
            </p:extLst>
          </p:nvPr>
        </p:nvGraphicFramePr>
        <p:xfrm>
          <a:off x="891368" y="2900705"/>
          <a:ext cx="10403840" cy="1933920"/>
        </p:xfrm>
        <a:graphic>
          <a:graphicData uri="http://schemas.openxmlformats.org/drawingml/2006/table">
            <a:tbl>
              <a:tblPr firstRow="1" bandRow="1">
                <a:tableStyleId>{7DF18680-E054-41AD-8BC1-D1AEF772440D}</a:tableStyleId>
              </a:tblPr>
              <a:tblGrid>
                <a:gridCol w="3113679">
                  <a:extLst>
                    <a:ext uri="{9D8B030D-6E8A-4147-A177-3AD203B41FA5}">
                      <a16:colId xmlns:a16="http://schemas.microsoft.com/office/drawing/2014/main" val="20000"/>
                    </a:ext>
                  </a:extLst>
                </a:gridCol>
                <a:gridCol w="7290161">
                  <a:extLst>
                    <a:ext uri="{9D8B030D-6E8A-4147-A177-3AD203B41FA5}">
                      <a16:colId xmlns:a16="http://schemas.microsoft.com/office/drawing/2014/main" val="20001"/>
                    </a:ext>
                  </a:extLst>
                </a:gridCol>
              </a:tblGrid>
              <a:tr h="360000">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Intégrations et dépendances</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0" kern="1200" dirty="0">
                          <a:solidFill>
                            <a:srgbClr val="565656"/>
                          </a:solidFill>
                          <a:latin typeface="+mn-lt"/>
                          <a:ea typeface="+mn-ea"/>
                          <a:cs typeface="+mn-cs"/>
                        </a:rPr>
                        <a:t>le passage au SaaS vous obligera-t-il à mettre à niveau et à reconfigurer vos systèmes ? Les mêmes versions et options de configuration sont-elles disponibles, ou  la mise à niveau sera-t-elle rétrocompatible ?</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2058671128"/>
                  </a:ext>
                </a:extLst>
              </a:tr>
              <a:tr h="360000">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Friction d'approvisionnement</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0" kern="1200" dirty="0">
                          <a:solidFill>
                            <a:srgbClr val="565656"/>
                          </a:solidFill>
                          <a:latin typeface="+mn-lt"/>
                          <a:ea typeface="+mn-ea"/>
                          <a:cs typeface="+mn-cs"/>
                        </a:rPr>
                        <a:t>votre équipe et vos procédures d'approvisionnement peuvent être incompatibles avec cette nouvelle façon d'acheter des applications. Ils devront envisager des appareils (licence louée), Apportez votre propre licence, SaaS et offres privées.</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333904405"/>
                  </a:ext>
                </a:extLst>
              </a:tr>
              <a:tr h="360000">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Finance</a:t>
                      </a:r>
                      <a:r>
                        <a:rPr lang="fr-FR" sz="1800" b="1" i="0" kern="1200" dirty="0">
                          <a:solidFill>
                            <a:schemeClr val="dk1"/>
                          </a:solidFill>
                          <a:effectLst/>
                          <a:latin typeface="+mn-lt"/>
                          <a:ea typeface="+mn-ea"/>
                          <a:cs typeface="+mn-cs"/>
                        </a:rPr>
                        <a:t> </a:t>
                      </a:r>
                      <a:endParaRPr lang="fr-FR" sz="1200" b="1" kern="1200" dirty="0">
                        <a:solidFill>
                          <a:srgbClr val="565656"/>
                        </a:solidFill>
                        <a:latin typeface="+mn-lt"/>
                        <a:ea typeface="+mn-ea"/>
                        <a:cs typeface="+mn-cs"/>
                      </a:endParaRP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0" kern="1200" dirty="0">
                          <a:solidFill>
                            <a:srgbClr val="565656"/>
                          </a:solidFill>
                          <a:latin typeface="+mn-lt"/>
                          <a:ea typeface="+mn-ea"/>
                          <a:cs typeface="+mn-cs"/>
                        </a:rPr>
                        <a:t>La finance est-elle prête à gérer des coûts futurs imprévisibles ? Jetez un œil à la gestion financière dans le Cloud avec </a:t>
                      </a:r>
                      <a:r>
                        <a:rPr lang="fr-FR" sz="1200" b="0" kern="1200" dirty="0" err="1">
                          <a:solidFill>
                            <a:srgbClr val="565656"/>
                          </a:solidFill>
                          <a:latin typeface="+mn-lt"/>
                          <a:ea typeface="+mn-ea"/>
                          <a:cs typeface="+mn-cs"/>
                        </a:rPr>
                        <a:t>FinOps</a:t>
                      </a:r>
                      <a:r>
                        <a:rPr lang="fr-FR" sz="1200" b="0" kern="1200" dirty="0">
                          <a:solidFill>
                            <a:srgbClr val="565656"/>
                          </a:solidFill>
                          <a:latin typeface="+mn-lt"/>
                          <a:ea typeface="+mn-ea"/>
                          <a:cs typeface="+mn-cs"/>
                        </a:rPr>
                        <a:t>.</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621751881"/>
                  </a:ext>
                </a:extLst>
              </a:tr>
              <a:tr h="360000">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1" kern="1200" dirty="0">
                          <a:solidFill>
                            <a:srgbClr val="565656"/>
                          </a:solidFill>
                          <a:latin typeface="+mn-lt"/>
                          <a:ea typeface="+mn-ea"/>
                          <a:cs typeface="+mn-cs"/>
                        </a:rPr>
                        <a:t>Opérations</a:t>
                      </a:r>
                      <a:r>
                        <a:rPr lang="fr-FR" sz="1800" b="1" i="0" kern="1200" dirty="0">
                          <a:solidFill>
                            <a:schemeClr val="dk1"/>
                          </a:solidFill>
                          <a:effectLst/>
                          <a:latin typeface="+mn-lt"/>
                          <a:ea typeface="+mn-ea"/>
                          <a:cs typeface="+mn-cs"/>
                        </a:rPr>
                        <a:t> </a:t>
                      </a:r>
                      <a:endParaRPr lang="fr-FR" sz="1200" b="1" kern="1200" dirty="0">
                        <a:solidFill>
                          <a:srgbClr val="565656"/>
                        </a:solidFill>
                        <a:latin typeface="+mn-lt"/>
                        <a:ea typeface="+mn-ea"/>
                        <a:cs typeface="+mn-cs"/>
                      </a:endParaRP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0" indent="0" algn="l" defTabSz="914400" rtl="0" eaLnBrk="1" latinLnBrk="0" hangingPunct="1">
                        <a:spcBef>
                          <a:spcPts val="2000"/>
                        </a:spcBef>
                        <a:buClr>
                          <a:schemeClr val="accent1"/>
                        </a:buClr>
                        <a:buSzPct val="75000"/>
                        <a:buFont typeface="Wingdings" pitchFamily="2" charset="2"/>
                        <a:buNone/>
                      </a:pPr>
                      <a:r>
                        <a:rPr lang="fr-FR" sz="1200" b="0" kern="1200" dirty="0">
                          <a:solidFill>
                            <a:srgbClr val="565656"/>
                          </a:solidFill>
                          <a:latin typeface="+mn-lt"/>
                          <a:ea typeface="+mn-ea"/>
                          <a:cs typeface="+mn-cs"/>
                        </a:rPr>
                        <a:t>votre équipe des opérations peut-elle s'adapter pour administrer le système acheté ? Les migrations concernent tout autant les personnes et les processus que le code d'application et les données.</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2206432560"/>
                  </a:ext>
                </a:extLst>
              </a:tr>
            </a:tbl>
          </a:graphicData>
        </a:graphic>
      </p:graphicFrame>
      <p:sp>
        <p:nvSpPr>
          <p:cNvPr id="4" name="Espace réservé du contenu 3">
            <a:extLst>
              <a:ext uri="{FF2B5EF4-FFF2-40B4-BE49-F238E27FC236}">
                <a16:creationId xmlns:a16="http://schemas.microsoft.com/office/drawing/2014/main" id="{6E1FCE79-C531-45CD-966C-F7DB112715AE}"/>
              </a:ext>
            </a:extLst>
          </p:cNvPr>
          <p:cNvSpPr>
            <a:spLocks noGrp="1"/>
          </p:cNvSpPr>
          <p:nvPr>
            <p:ph sz="quarter" idx="12"/>
          </p:nvPr>
        </p:nvSpPr>
        <p:spPr>
          <a:xfrm>
            <a:off x="720000" y="2189570"/>
            <a:ext cx="10746576" cy="457937"/>
          </a:xfrm>
        </p:spPr>
        <p:txBody>
          <a:bodyPr/>
          <a:lstStyle/>
          <a:p>
            <a:r>
              <a:rPr lang="fr-FR" dirty="0"/>
              <a:t>Ci-dessous quelques risques liés  à l’adoption de la stratégie de Remplacement/Réachat :</a:t>
            </a:r>
          </a:p>
        </p:txBody>
      </p:sp>
    </p:spTree>
    <p:extLst>
      <p:ext uri="{BB962C8B-B14F-4D97-AF65-F5344CB8AC3E}">
        <p14:creationId xmlns:p14="http://schemas.microsoft.com/office/powerpoint/2010/main" val="11947061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F144BD-E284-45DC-B2A2-F09FC7FD810D}"/>
              </a:ext>
            </a:extLst>
          </p:cNvPr>
          <p:cNvSpPr>
            <a:spLocks noGrp="1"/>
          </p:cNvSpPr>
          <p:nvPr>
            <p:ph type="body" sz="quarter" idx="12"/>
          </p:nvPr>
        </p:nvSpPr>
        <p:spPr/>
        <p:txBody>
          <a:bodyPr/>
          <a:lstStyle/>
          <a:p>
            <a:r>
              <a:rPr lang="fr-FR" dirty="0"/>
              <a:t>CHAPITRE 1</a:t>
            </a:r>
          </a:p>
        </p:txBody>
      </p:sp>
      <p:sp>
        <p:nvSpPr>
          <p:cNvPr id="6" name="Espace réservé du texte 5">
            <a:extLst>
              <a:ext uri="{FF2B5EF4-FFF2-40B4-BE49-F238E27FC236}">
                <a16:creationId xmlns:a16="http://schemas.microsoft.com/office/drawing/2014/main" id="{67C19B62-64B1-41FC-9312-17E332BD1302}"/>
              </a:ext>
            </a:extLst>
          </p:cNvPr>
          <p:cNvSpPr>
            <a:spLocks noGrp="1"/>
          </p:cNvSpPr>
          <p:nvPr>
            <p:ph type="body" sz="quarter" idx="13"/>
          </p:nvPr>
        </p:nvSpPr>
        <p:spPr/>
        <p:txBody>
          <a:bodyPr/>
          <a:lstStyle/>
          <a:p>
            <a:r>
              <a:rPr lang="fr-FR" dirty="0"/>
              <a:t>Identifier les stratégies de migration du SI dans le Cloud</a:t>
            </a:r>
          </a:p>
        </p:txBody>
      </p:sp>
      <p:sp>
        <p:nvSpPr>
          <p:cNvPr id="7" name="Espace réservé du texte 6">
            <a:extLst>
              <a:ext uri="{FF2B5EF4-FFF2-40B4-BE49-F238E27FC236}">
                <a16:creationId xmlns:a16="http://schemas.microsoft.com/office/drawing/2014/main" id="{E1378DDA-60E2-4D7B-B549-3D7E9816F421}"/>
              </a:ext>
            </a:extLst>
          </p:cNvPr>
          <p:cNvSpPr>
            <a:spLocks noGrp="1"/>
          </p:cNvSpPr>
          <p:nvPr>
            <p:ph type="body" sz="quarter" idx="14"/>
          </p:nvPr>
        </p:nvSpPr>
        <p:spPr>
          <a:xfrm>
            <a:off x="6300000" y="2880000"/>
            <a:ext cx="5580000" cy="2542900"/>
          </a:xfrm>
        </p:spPr>
        <p:txBody>
          <a:bodyPr/>
          <a:lstStyle/>
          <a:p>
            <a:pPr lvl="0"/>
            <a:r>
              <a:rPr lang="en-CA" dirty="0"/>
              <a:t>Méthode du minimum d’efforts (Lift and shift, Rehost)</a:t>
            </a:r>
            <a:endParaRPr lang="fr-FR" dirty="0"/>
          </a:p>
          <a:p>
            <a:pPr lvl="0"/>
            <a:r>
              <a:rPr lang="fr-FR" dirty="0"/>
              <a:t>Modification de la couche technique (Replateform, </a:t>
            </a:r>
            <a:r>
              <a:rPr lang="fr-FR" dirty="0" err="1"/>
              <a:t>Redeploy</a:t>
            </a:r>
            <a:r>
              <a:rPr lang="fr-FR" dirty="0"/>
              <a:t>)</a:t>
            </a:r>
          </a:p>
          <a:p>
            <a:pPr lvl="0"/>
            <a:r>
              <a:rPr lang="fr-FR" dirty="0"/>
              <a:t>Réécriture de l’application (Rearchitect) et remplacement (Replace, </a:t>
            </a:r>
            <a:r>
              <a:rPr lang="fr-FR" dirty="0" err="1"/>
              <a:t>Repurchasing</a:t>
            </a:r>
            <a:r>
              <a:rPr lang="fr-FR" dirty="0"/>
              <a:t>)</a:t>
            </a:r>
          </a:p>
          <a:p>
            <a:r>
              <a:rPr lang="fr-FR" b="1" dirty="0">
                <a:solidFill>
                  <a:srgbClr val="FF7800"/>
                </a:solidFill>
              </a:rPr>
              <a:t>Conservation (</a:t>
            </a:r>
            <a:r>
              <a:rPr lang="fr-FR" b="1" dirty="0" err="1">
                <a:solidFill>
                  <a:srgbClr val="FF7800"/>
                </a:solidFill>
              </a:rPr>
              <a:t>Retain</a:t>
            </a:r>
            <a:r>
              <a:rPr lang="fr-FR" b="1" dirty="0">
                <a:solidFill>
                  <a:srgbClr val="FF7800"/>
                </a:solidFill>
              </a:rPr>
              <a:t>) et décommissionnement (retire) </a:t>
            </a:r>
          </a:p>
          <a:p>
            <a:endParaRPr lang="fr-FR" dirty="0"/>
          </a:p>
        </p:txBody>
      </p:sp>
    </p:spTree>
    <p:extLst>
      <p:ext uri="{BB962C8B-B14F-4D97-AF65-F5344CB8AC3E}">
        <p14:creationId xmlns:p14="http://schemas.microsoft.com/office/powerpoint/2010/main" val="21602315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La stratégie de migration Conservation (</a:t>
            </a:r>
            <a:r>
              <a:rPr lang="fr-FR" dirty="0" err="1"/>
              <a:t>Retain</a:t>
            </a:r>
            <a:r>
              <a:rPr lang="fr-FR" dirty="0"/>
              <a:t>) </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69366" y="865465"/>
            <a:ext cx="5561581" cy="444906"/>
          </a:xfrm>
        </p:spPr>
        <p:txBody>
          <a:bodyPr/>
          <a:lstStyle/>
          <a:p>
            <a:r>
              <a:rPr lang="fr-FR" dirty="0"/>
              <a:t>Conservation (</a:t>
            </a:r>
            <a:r>
              <a:rPr lang="fr-FR" dirty="0" err="1"/>
              <a:t>Retain</a:t>
            </a:r>
            <a:r>
              <a:rPr lang="fr-FR" dirty="0"/>
              <a:t>) et décommissionnement (retire) </a:t>
            </a:r>
          </a:p>
          <a:p>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64321"/>
            <a:ext cx="10746576" cy="4665079"/>
          </a:xfrm>
        </p:spPr>
        <p:txBody>
          <a:bodyPr/>
          <a:lstStyle/>
          <a:p>
            <a:pPr algn="just"/>
            <a:r>
              <a:rPr lang="fr-FR" dirty="0"/>
              <a:t>La </a:t>
            </a:r>
            <a:r>
              <a:rPr lang="fr-FR" b="1" dirty="0"/>
              <a:t>stratégie de conservation</a:t>
            </a:r>
            <a:r>
              <a:rPr lang="fr-FR" dirty="0"/>
              <a:t> de l’application ou </a:t>
            </a:r>
            <a:r>
              <a:rPr lang="fr-FR" b="1" dirty="0" err="1"/>
              <a:t>Retain</a:t>
            </a:r>
            <a:r>
              <a:rPr lang="fr-FR" dirty="0"/>
              <a:t>, aussi connu sous le nom de « </a:t>
            </a:r>
            <a:r>
              <a:rPr lang="fr-FR" b="1" dirty="0"/>
              <a:t>Re-visite</a:t>
            </a:r>
            <a:r>
              <a:rPr lang="fr-FR" dirty="0"/>
              <a:t> » </a:t>
            </a:r>
            <a:r>
              <a:rPr lang="fr-FR" b="0" i="0" dirty="0">
                <a:solidFill>
                  <a:srgbClr val="2C2C2C"/>
                </a:solidFill>
                <a:effectLst/>
                <a:latin typeface="Montserrat" panose="00000500000000000000" pitchFamily="2" charset="0"/>
              </a:rPr>
              <a:t> </a:t>
            </a:r>
            <a:r>
              <a:rPr lang="fr-FR" dirty="0"/>
              <a:t>consiste à revisiter certaines applications/parties critiques de vos actifs numériques qui nécessitent une refactorisation importante avant de les migrer vers le Cloud.</a:t>
            </a:r>
          </a:p>
          <a:p>
            <a:pPr algn="just"/>
            <a:endParaRPr lang="fr-FR" dirty="0"/>
          </a:p>
          <a:p>
            <a:pPr algn="just"/>
            <a:r>
              <a:rPr lang="fr-FR" dirty="0"/>
              <a:t>En effet, certains composants de votre infrastructure informatique peuvent être conservés sur votre infrastructure existante. Une organisation peut souhaiter conserver certaines charges de travail et bases de données autonomes en raison de problèmes de sécurité, d'exigences de latence, de conformité ou de contraintes réglementaires, ou ce n'est tout simplement pas rentable.</a:t>
            </a:r>
          </a:p>
          <a:p>
            <a:pPr algn="just"/>
            <a:endParaRPr lang="fr-FR" dirty="0"/>
          </a:p>
          <a:p>
            <a:pPr algn="just"/>
            <a:r>
              <a:rPr lang="fr-FR" b="1" dirty="0"/>
              <a:t>Par exemple</a:t>
            </a:r>
            <a:r>
              <a:rPr lang="fr-FR" dirty="0"/>
              <a:t>, vous devrez peut-être vous conformer aux exigences réglementaires régissant les emplacements dans lesquels certaines informations sont stockées. Lors de la catégorisation de la charge de travail pour ce type de migration, vous créez une infrastructure hybride dans laquelle certaines charges de travail sont hébergées dans le Cloud et certaines charges de travail sont conservées sur site.</a:t>
            </a:r>
          </a:p>
          <a:p>
            <a:pPr algn="just"/>
            <a:r>
              <a:rPr lang="fr-FR" dirty="0"/>
              <a:t>Cette stratégie est souvent utilisée dans le déploiement de Cloud hybride par les organisations pour assurer la continuité des activités lors de migrations à grande échelle qui prennent plusieurs années.</a:t>
            </a:r>
          </a:p>
          <a:p>
            <a:pPr algn="l"/>
            <a:r>
              <a:rPr lang="fr-FR" b="1" u="sng" dirty="0"/>
              <a:t>Cas d'utilisation :</a:t>
            </a:r>
          </a:p>
          <a:p>
            <a:pPr marL="171450" indent="-171450" algn="l">
              <a:buFont typeface="Wingdings" panose="05000000000000000000" pitchFamily="2" charset="2"/>
              <a:buChar char="Ø"/>
            </a:pPr>
            <a:r>
              <a:rPr lang="fr-FR" dirty="0"/>
              <a:t>Vous adoptez un modèle de Cloud hybride lors de la migration;</a:t>
            </a:r>
          </a:p>
          <a:p>
            <a:pPr marL="171450" indent="-171450" algn="l">
              <a:buFont typeface="Wingdings" panose="05000000000000000000" pitchFamily="2" charset="2"/>
              <a:buChar char="Ø"/>
            </a:pPr>
            <a:r>
              <a:rPr lang="fr-FR" dirty="0"/>
              <a:t>Une application héritée n'est pas compatible avec le Cloud et fonctionne bien sur site;</a:t>
            </a:r>
          </a:p>
          <a:p>
            <a:pPr marL="171450" indent="-171450" algn="l">
              <a:buFont typeface="Wingdings" panose="05000000000000000000" pitchFamily="2" charset="2"/>
              <a:buChar char="Ø"/>
            </a:pPr>
            <a:r>
              <a:rPr lang="fr-FR" dirty="0"/>
              <a:t>Vous décidez de revisiter une application plus tard.</a:t>
            </a:r>
          </a:p>
        </p:txBody>
      </p:sp>
    </p:spTree>
    <p:extLst>
      <p:ext uri="{BB962C8B-B14F-4D97-AF65-F5344CB8AC3E}">
        <p14:creationId xmlns:p14="http://schemas.microsoft.com/office/powerpoint/2010/main" val="29798915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La stratégie de migration décommissionnement (retire) </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69366" y="865465"/>
            <a:ext cx="5561581" cy="444906"/>
          </a:xfrm>
        </p:spPr>
        <p:txBody>
          <a:bodyPr/>
          <a:lstStyle/>
          <a:p>
            <a:r>
              <a:rPr lang="fr-FR" dirty="0"/>
              <a:t>Conservation (</a:t>
            </a:r>
            <a:r>
              <a:rPr lang="fr-FR" dirty="0" err="1"/>
              <a:t>Retain</a:t>
            </a:r>
            <a:r>
              <a:rPr lang="fr-FR" dirty="0"/>
              <a:t>) et décommissionnement (retire) </a:t>
            </a:r>
          </a:p>
          <a:p>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64321"/>
            <a:ext cx="10746576" cy="4665079"/>
          </a:xfrm>
        </p:spPr>
        <p:txBody>
          <a:bodyPr/>
          <a:lstStyle/>
          <a:p>
            <a:pPr algn="just"/>
            <a:r>
              <a:rPr lang="fr-FR" dirty="0"/>
              <a:t>Dans cette stratégie, vous vous débarrassez des applications qui ne sont plus nécessaires ou productives pour votre portefeuille informatique. En effet, pour de nombreuses applications et environnements complexes, certains composants de l'infrastructure peuvent être facilement désactivés sans aucune diminution de productivité ou perte de valeur pour les consommateurs finaux.</a:t>
            </a:r>
          </a:p>
          <a:p>
            <a:pPr algn="just"/>
            <a:r>
              <a:rPr lang="fr-FR" dirty="0"/>
              <a:t>Ceci est réalisé en mettant hors service ou en archivant les pièces inutiles tout en remplaçant leurs fonctionnalités par d'autres services et composants. En conséquence, vous pouvez réduire considérablement la complexité de votre IT, de votre architecture, de votre stockage, de vos licences et de votre sauvegarde, ce qui rend votre infrastructure plus légère.</a:t>
            </a:r>
          </a:p>
          <a:p>
            <a:pPr algn="just"/>
            <a:r>
              <a:rPr lang="fr-FR" dirty="0"/>
              <a:t>Bien que cela semble facile, la mise hors service des applications est un processus complexe et essentiel pour décider quelles applications retirer. Cela doit être fait dans les premières étapes de la planification afin que vous puissiez migrer des applications ou des services essentiels, réduire la portée des applications à migrer et économiser des ressources.</a:t>
            </a:r>
          </a:p>
          <a:p>
            <a:pPr algn="just"/>
            <a:endParaRPr lang="fr-FR" dirty="0"/>
          </a:p>
          <a:p>
            <a:pPr algn="l"/>
            <a:r>
              <a:rPr lang="fr-FR" b="1" u="sng" dirty="0"/>
              <a:t>Cas d'utilisation :</a:t>
            </a:r>
          </a:p>
          <a:p>
            <a:pPr marL="171450" indent="-171450" algn="l">
              <a:buFont typeface="Wingdings" panose="05000000000000000000" pitchFamily="2" charset="2"/>
              <a:buChar char="Ø"/>
            </a:pPr>
            <a:r>
              <a:rPr lang="fr-FR" dirty="0"/>
              <a:t>Archivez les applications qui contiennent des données utiles.</a:t>
            </a:r>
          </a:p>
          <a:p>
            <a:pPr marL="171450" indent="-171450" algn="l">
              <a:buFont typeface="Wingdings" panose="05000000000000000000" pitchFamily="2" charset="2"/>
              <a:buChar char="Ø"/>
            </a:pPr>
            <a:r>
              <a:rPr lang="fr-FR" dirty="0"/>
              <a:t>Supprimez les applications avec des capacités de duplication pour réduire les coûts.</a:t>
            </a:r>
          </a:p>
          <a:p>
            <a:pPr marL="171450" indent="-171450" algn="l">
              <a:buFont typeface="Wingdings" panose="05000000000000000000" pitchFamily="2" charset="2"/>
              <a:buChar char="Ø"/>
            </a:pPr>
            <a:r>
              <a:rPr lang="fr-FR" dirty="0"/>
              <a:t>Retirez les applications dont les fonctionnalités peuvent être ajoutées à une autre via des microservices.</a:t>
            </a:r>
          </a:p>
        </p:txBody>
      </p:sp>
    </p:spTree>
    <p:extLst>
      <p:ext uri="{BB962C8B-B14F-4D97-AF65-F5344CB8AC3E}">
        <p14:creationId xmlns:p14="http://schemas.microsoft.com/office/powerpoint/2010/main" val="173049730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71E4017-0A24-45C5-B6D2-571EDCFDEA6E}"/>
              </a:ext>
            </a:extLst>
          </p:cNvPr>
          <p:cNvPicPr>
            <a:picLocks noChangeAspect="1"/>
          </p:cNvPicPr>
          <p:nvPr/>
        </p:nvPicPr>
        <p:blipFill>
          <a:blip r:embed="rId2"/>
          <a:stretch>
            <a:fillRect/>
          </a:stretch>
        </p:blipFill>
        <p:spPr>
          <a:xfrm>
            <a:off x="2321720" y="2242659"/>
            <a:ext cx="7226317" cy="4362659"/>
          </a:xfrm>
          <a:prstGeom prst="rect">
            <a:avLst/>
          </a:prstGeom>
        </p:spPr>
      </p:pic>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a:t>Arborescence </a:t>
            </a:r>
            <a:r>
              <a:rPr lang="fr-FR" dirty="0"/>
              <a:t>de migration des applications</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69366" y="865465"/>
            <a:ext cx="5561581" cy="444906"/>
          </a:xfrm>
        </p:spPr>
        <p:txBody>
          <a:bodyPr/>
          <a:lstStyle/>
          <a:p>
            <a:r>
              <a:rPr lang="fr-FR" dirty="0"/>
              <a:t>Stratégie de migration</a:t>
            </a:r>
          </a:p>
          <a:p>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64321"/>
            <a:ext cx="10746576" cy="428005"/>
          </a:xfrm>
        </p:spPr>
        <p:txBody>
          <a:bodyPr/>
          <a:lstStyle/>
          <a:p>
            <a:pPr algn="just"/>
            <a:r>
              <a:rPr lang="fr-FR" dirty="0"/>
              <a:t>De façon très générale, non exhaustive, on peut représenter cette arborescence simplifiée ainsi : </a:t>
            </a:r>
          </a:p>
        </p:txBody>
      </p:sp>
    </p:spTree>
    <p:extLst>
      <p:ext uri="{BB962C8B-B14F-4D97-AF65-F5344CB8AC3E}">
        <p14:creationId xmlns:p14="http://schemas.microsoft.com/office/powerpoint/2010/main" val="8885071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F4B52FC4-E4C6-4826-9E70-C4845004B186}"/>
              </a:ext>
            </a:extLst>
          </p:cNvPr>
          <p:cNvSpPr>
            <a:spLocks noGrp="1"/>
          </p:cNvSpPr>
          <p:nvPr>
            <p:ph sz="quarter" idx="13"/>
          </p:nvPr>
        </p:nvSpPr>
        <p:spPr/>
        <p:txBody>
          <a:bodyPr/>
          <a:lstStyle/>
          <a:p>
            <a:r>
              <a:rPr lang="fr-FR" dirty="0"/>
              <a:t>Conclusion</a:t>
            </a:r>
          </a:p>
        </p:txBody>
      </p:sp>
      <p:sp>
        <p:nvSpPr>
          <p:cNvPr id="2" name="Titre 1">
            <a:extLst>
              <a:ext uri="{FF2B5EF4-FFF2-40B4-BE49-F238E27FC236}">
                <a16:creationId xmlns:a16="http://schemas.microsoft.com/office/drawing/2014/main" id="{3B44BCEB-2F37-4DFA-B38F-72CC4F146378}"/>
              </a:ext>
            </a:extLst>
          </p:cNvPr>
          <p:cNvSpPr>
            <a:spLocks noGrp="1"/>
          </p:cNvSpPr>
          <p:nvPr>
            <p:ph type="title"/>
          </p:nvPr>
        </p:nvSpPr>
        <p:spPr/>
        <p:txBody>
          <a:bodyPr/>
          <a:lstStyle/>
          <a:p>
            <a:r>
              <a:rPr lang="fr-FR" dirty="0"/>
              <a:t>01 - Identifier les stratégies de migration du SI dans le Cloud</a:t>
            </a:r>
          </a:p>
        </p:txBody>
      </p:sp>
      <p:sp>
        <p:nvSpPr>
          <p:cNvPr id="7" name="Espace réservé du texte 6">
            <a:extLst>
              <a:ext uri="{FF2B5EF4-FFF2-40B4-BE49-F238E27FC236}">
                <a16:creationId xmlns:a16="http://schemas.microsoft.com/office/drawing/2014/main" id="{1D9B6A79-E306-4215-957B-4ADCD0CAC716}"/>
              </a:ext>
            </a:extLst>
          </p:cNvPr>
          <p:cNvSpPr>
            <a:spLocks noGrp="1"/>
          </p:cNvSpPr>
          <p:nvPr>
            <p:ph type="body" sz="quarter" idx="11"/>
          </p:nvPr>
        </p:nvSpPr>
        <p:spPr>
          <a:xfrm>
            <a:off x="169366" y="865465"/>
            <a:ext cx="5561581" cy="444906"/>
          </a:xfrm>
        </p:spPr>
        <p:txBody>
          <a:bodyPr/>
          <a:lstStyle/>
          <a:p>
            <a:r>
              <a:rPr lang="fr-FR" dirty="0"/>
              <a:t>Stratégie de Migration</a:t>
            </a:r>
          </a:p>
          <a:p>
            <a:endParaRPr lang="fr-FR" dirty="0"/>
          </a:p>
        </p:txBody>
      </p:sp>
      <p:sp>
        <p:nvSpPr>
          <p:cNvPr id="8" name="Espace réservé du contenu 7">
            <a:extLst>
              <a:ext uri="{FF2B5EF4-FFF2-40B4-BE49-F238E27FC236}">
                <a16:creationId xmlns:a16="http://schemas.microsoft.com/office/drawing/2014/main" id="{2E6D671A-DBCA-4936-8F42-2AF2207A8A2C}"/>
              </a:ext>
            </a:extLst>
          </p:cNvPr>
          <p:cNvSpPr>
            <a:spLocks noGrp="1"/>
          </p:cNvSpPr>
          <p:nvPr>
            <p:ph sz="quarter" idx="12"/>
          </p:nvPr>
        </p:nvSpPr>
        <p:spPr>
          <a:xfrm>
            <a:off x="720000" y="1964322"/>
            <a:ext cx="10746576" cy="1574625"/>
          </a:xfrm>
        </p:spPr>
        <p:txBody>
          <a:bodyPr/>
          <a:lstStyle/>
          <a:p>
            <a:pPr algn="just"/>
            <a:r>
              <a:rPr lang="fr-FR" dirty="0"/>
              <a:t>Lorsque vous évaluez laquelle  des stratégies convient aux besoins de migration de votre organisation, gardez à l'esprit que chaque migration vers le Cloud est unique.</a:t>
            </a:r>
          </a:p>
          <a:p>
            <a:pPr algn="just"/>
            <a:r>
              <a:rPr lang="fr-FR" dirty="0"/>
              <a:t>Les types de migration vers le Cloud mentionnés ci-dessus ne sont pas des solutions toutes faites pour chaque organisation. Ces options doivent servir de base à l'élaboration de la stratégie finale, qui sera adaptée aux besoins spécifiques de votre entreprise. Pour développer une stratégie de migration réussie , il est recommandé d'examiner le processus de migration d'un point de vue centré sur l'application plutôt que sur l'infrastructure.</a:t>
            </a:r>
          </a:p>
          <a:p>
            <a:pPr algn="just"/>
            <a:r>
              <a:rPr lang="fr-FR" dirty="0"/>
              <a:t>Prendre la bonne décision implique également de comprendre comment votre nouvel environnement fonctionnera une fois que vous aurez transféré vos données dans le Cloud et quels sont les avantages spécifiques de l'utilisation d'un environnement Cloud pour votre entreprise.</a:t>
            </a:r>
          </a:p>
        </p:txBody>
      </p:sp>
      <p:pic>
        <p:nvPicPr>
          <p:cNvPr id="2050" name="Picture 2" descr="6 R’s of cloud migration">
            <a:extLst>
              <a:ext uri="{FF2B5EF4-FFF2-40B4-BE49-F238E27FC236}">
                <a16:creationId xmlns:a16="http://schemas.microsoft.com/office/drawing/2014/main" id="{C5E246B1-B13F-424D-97C5-B325B0DD1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875" y="3456599"/>
            <a:ext cx="4659999" cy="2965704"/>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68442800-700B-448A-AD75-8A84145FE90B}"/>
              </a:ext>
            </a:extLst>
          </p:cNvPr>
          <p:cNvSpPr txBox="1"/>
          <p:nvPr/>
        </p:nvSpPr>
        <p:spPr>
          <a:xfrm>
            <a:off x="850281" y="4660126"/>
            <a:ext cx="4759452" cy="830997"/>
          </a:xfrm>
          <a:prstGeom prst="rect">
            <a:avLst/>
          </a:prstGeom>
          <a:noFill/>
        </p:spPr>
        <p:txBody>
          <a:bodyPr wrap="square">
            <a:spAutoFit/>
          </a:bodyPr>
          <a:lstStyle/>
          <a:p>
            <a:r>
              <a:rPr lang="fr-FR" sz="1200" dirty="0">
                <a:solidFill>
                  <a:srgbClr val="565656"/>
                </a:solidFill>
                <a:cs typeface="Calibri" panose="020F0502020204030204" pitchFamily="34" charset="0"/>
              </a:rPr>
              <a:t>Ces six stratégies diffèrent par leur complexité, leur opportunité d'optimisation et leurs efforts (argent et temps). Le graphique ci-après devrait vous aider à comprendre laquelle des stratégies est la plus simple et laquelle est la plus complexe.</a:t>
            </a:r>
          </a:p>
        </p:txBody>
      </p:sp>
    </p:spTree>
    <p:extLst>
      <p:ext uri="{BB962C8B-B14F-4D97-AF65-F5344CB8AC3E}">
        <p14:creationId xmlns:p14="http://schemas.microsoft.com/office/powerpoint/2010/main" val="268969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Objectif de temps de récupération (RTO)</a:t>
            </a:r>
          </a:p>
          <a:p>
            <a:pPr lvl="0"/>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1302217"/>
          </a:xfrm>
        </p:spPr>
        <p:txBody>
          <a:bodyPr/>
          <a:lstStyle/>
          <a:p>
            <a:r>
              <a:rPr lang="fr-FR" dirty="0"/>
              <a:t>L'objectif de temps de récupération (RTO) est défini comme la durée maximale acceptable pendant laquelle une application peut être indisponible ou la panne maximale tolérable que l'organisation endure sans causer de dommages importants à une entreprise après qu'un sinistre, une panne ou tout autre événement inacceptable se soit produit.</a:t>
            </a:r>
          </a:p>
          <a:p>
            <a:r>
              <a:rPr lang="fr-FR" dirty="0"/>
              <a:t>Le temps RTO suggère le temps nécessaire pour récupérer et terminer la restauration du système d'un système défaillant tel que défini dans l'accord de niveau de service (SLA). L'objectif de niveau de service tient compte du temps de récupération défini par l'organisation pour récupérer/restaurer ses processus/opérations informatiques critiques à la normale à partir du moment où un sinistre se produit afin d'assurer la continuité des activités.</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Définition de la RTO </a:t>
            </a:r>
          </a:p>
        </p:txBody>
      </p:sp>
      <p:grpSp>
        <p:nvGrpSpPr>
          <p:cNvPr id="6" name="Groupe 5">
            <a:extLst>
              <a:ext uri="{FF2B5EF4-FFF2-40B4-BE49-F238E27FC236}">
                <a16:creationId xmlns:a16="http://schemas.microsoft.com/office/drawing/2014/main" id="{646CDFDB-064F-47B4-A5C9-5A197C8417F5}"/>
              </a:ext>
            </a:extLst>
          </p:cNvPr>
          <p:cNvGrpSpPr/>
          <p:nvPr/>
        </p:nvGrpSpPr>
        <p:grpSpPr>
          <a:xfrm>
            <a:off x="2300330" y="5372237"/>
            <a:ext cx="7305303" cy="1106281"/>
            <a:chOff x="1779843" y="3179058"/>
            <a:chExt cx="7305303" cy="1106281"/>
          </a:xfrm>
        </p:grpSpPr>
        <p:grpSp>
          <p:nvGrpSpPr>
            <p:cNvPr id="7" name="Groupe 6">
              <a:extLst>
                <a:ext uri="{FF2B5EF4-FFF2-40B4-BE49-F238E27FC236}">
                  <a16:creationId xmlns:a16="http://schemas.microsoft.com/office/drawing/2014/main" id="{C17E26E0-A2F2-4F36-B78D-AB7D39961C7A}"/>
                </a:ext>
              </a:extLst>
            </p:cNvPr>
            <p:cNvGrpSpPr/>
            <p:nvPr/>
          </p:nvGrpSpPr>
          <p:grpSpPr>
            <a:xfrm>
              <a:off x="1779843" y="3179058"/>
              <a:ext cx="7305303" cy="1106281"/>
              <a:chOff x="1779843" y="3179058"/>
              <a:chExt cx="7305303" cy="1106281"/>
            </a:xfrm>
          </p:grpSpPr>
          <p:sp>
            <p:nvSpPr>
              <p:cNvPr id="9" name="Forme libre : forme 12">
                <a:extLst>
                  <a:ext uri="{FF2B5EF4-FFF2-40B4-BE49-F238E27FC236}">
                    <a16:creationId xmlns:a16="http://schemas.microsoft.com/office/drawing/2014/main" id="{D4C43694-5CBF-42F6-AAAD-257A66A3D88C}"/>
                  </a:ext>
                </a:extLst>
              </p:cNvPr>
              <p:cNvSpPr/>
              <p:nvPr/>
            </p:nvSpPr>
            <p:spPr>
              <a:xfrm>
                <a:off x="2474061" y="3322237"/>
                <a:ext cx="1059031" cy="236141"/>
              </a:xfrm>
              <a:custGeom>
                <a:avLst/>
                <a:gdLst>
                  <a:gd name="connsiteX0" fmla="*/ 0 w 1249994"/>
                  <a:gd name="connsiteY0" fmla="*/ 0 h 264421"/>
                  <a:gd name="connsiteX1" fmla="*/ 1249994 w 1249994"/>
                  <a:gd name="connsiteY1" fmla="*/ 0 h 264421"/>
                  <a:gd name="connsiteX2" fmla="*/ 1249994 w 1249994"/>
                  <a:gd name="connsiteY2" fmla="*/ 264421 h 264421"/>
                  <a:gd name="connsiteX3" fmla="*/ 0 w 1249994"/>
                  <a:gd name="connsiteY3" fmla="*/ 264421 h 264421"/>
                  <a:gd name="connsiteX4" fmla="*/ 0 w 1249994"/>
                  <a:gd name="connsiteY4" fmla="*/ 0 h 26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94" h="264421">
                    <a:moveTo>
                      <a:pt x="0" y="0"/>
                    </a:moveTo>
                    <a:lnTo>
                      <a:pt x="1249994" y="0"/>
                    </a:lnTo>
                    <a:lnTo>
                      <a:pt x="1249994" y="264421"/>
                    </a:lnTo>
                    <a:lnTo>
                      <a:pt x="0" y="2644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defPPr>
                  <a:defRPr lang="fr-F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defTabSz="666750">
                  <a:lnSpc>
                    <a:spcPct val="90000"/>
                  </a:lnSpc>
                  <a:spcBef>
                    <a:spcPct val="0"/>
                  </a:spcBef>
                  <a:spcAft>
                    <a:spcPct val="35000"/>
                  </a:spcAft>
                  <a:buNone/>
                </a:pPr>
                <a:r>
                  <a:rPr lang="fr-FR" sz="1400" b="1" kern="1200" dirty="0">
                    <a:solidFill>
                      <a:srgbClr val="007842"/>
                    </a:solidFill>
                  </a:rPr>
                  <a:t>Remarques</a:t>
                </a:r>
              </a:p>
            </p:txBody>
          </p:sp>
          <p:sp>
            <p:nvSpPr>
              <p:cNvPr id="10" name="Forme libre : forme 13">
                <a:extLst>
                  <a:ext uri="{FF2B5EF4-FFF2-40B4-BE49-F238E27FC236}">
                    <a16:creationId xmlns:a16="http://schemas.microsoft.com/office/drawing/2014/main" id="{DB3357AF-3879-4F83-80E9-A6ADFC0098E2}"/>
                  </a:ext>
                </a:extLst>
              </p:cNvPr>
              <p:cNvSpPr/>
              <p:nvPr/>
            </p:nvSpPr>
            <p:spPr>
              <a:xfrm>
                <a:off x="2131875" y="3565339"/>
                <a:ext cx="6953271" cy="720000"/>
              </a:xfrm>
              <a:custGeom>
                <a:avLst/>
                <a:gdLst>
                  <a:gd name="connsiteX0" fmla="*/ 0 w 6062642"/>
                  <a:gd name="connsiteY0" fmla="*/ 0 h 1249994"/>
                  <a:gd name="connsiteX1" fmla="*/ 6062642 w 6062642"/>
                  <a:gd name="connsiteY1" fmla="*/ 0 h 1249994"/>
                  <a:gd name="connsiteX2" fmla="*/ 6062642 w 6062642"/>
                  <a:gd name="connsiteY2" fmla="*/ 1249994 h 1249994"/>
                  <a:gd name="connsiteX3" fmla="*/ 0 w 6062642"/>
                  <a:gd name="connsiteY3" fmla="*/ 1249994 h 1249994"/>
                  <a:gd name="connsiteX4" fmla="*/ 0 w 6062642"/>
                  <a:gd name="connsiteY4" fmla="*/ 0 h 1249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642" h="1249994">
                    <a:moveTo>
                      <a:pt x="0" y="0"/>
                    </a:moveTo>
                    <a:lnTo>
                      <a:pt x="6062642" y="0"/>
                    </a:lnTo>
                    <a:lnTo>
                      <a:pt x="6062642" y="1249994"/>
                    </a:lnTo>
                    <a:lnTo>
                      <a:pt x="0" y="1249994"/>
                    </a:lnTo>
                    <a:lnTo>
                      <a:pt x="0" y="0"/>
                    </a:lnTo>
                    <a:close/>
                  </a:path>
                </a:pathLst>
              </a:custGeom>
              <a:solidFill>
                <a:schemeClr val="bg1">
                  <a:lumMod val="95000"/>
                </a:schemeClr>
              </a:solidFill>
              <a:ln w="28575">
                <a:solidFill>
                  <a:srgbClr val="00784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0" rIns="0" bIns="72000" numCol="1" spcCol="1270" anchor="b" anchorCtr="0">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200" dirty="0">
                    <a:solidFill>
                      <a:srgbClr val="565656"/>
                    </a:solidFill>
                  </a:rPr>
                  <a:t>    Vous devez toujours chercher à atteindre le RTO le plus bas possible afin de minimiser l'impact d'un sinistre. Pour déterminer votre RTO, vous devez d'abord identifier l'effet de la durée sur votre entreprise pendant laquelle les données ne sont pas disponibles.</a:t>
                </a:r>
              </a:p>
            </p:txBody>
          </p:sp>
          <p:sp>
            <p:nvSpPr>
              <p:cNvPr id="11" name="Rectangle 10">
                <a:extLst>
                  <a:ext uri="{FF2B5EF4-FFF2-40B4-BE49-F238E27FC236}">
                    <a16:creationId xmlns:a16="http://schemas.microsoft.com/office/drawing/2014/main" id="{934BCF67-27F6-4810-859B-3BD4D07FCEAA}"/>
                  </a:ext>
                </a:extLst>
              </p:cNvPr>
              <p:cNvSpPr/>
              <p:nvPr/>
            </p:nvSpPr>
            <p:spPr>
              <a:xfrm>
                <a:off x="1779843" y="3179058"/>
                <a:ext cx="648000" cy="648000"/>
              </a:xfrm>
              <a:prstGeom prst="rect">
                <a:avLst/>
              </a:prstGeom>
              <a:blipFill rotWithShape="1">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defPPr>
                  <a:defRPr lang="fr-FR"/>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fr-FR" dirty="0"/>
              </a:p>
            </p:txBody>
          </p:sp>
        </p:grpSp>
        <p:pic>
          <p:nvPicPr>
            <p:cNvPr id="8" name="Graphique 11">
              <a:extLst>
                <a:ext uri="{FF2B5EF4-FFF2-40B4-BE49-F238E27FC236}">
                  <a16:creationId xmlns:a16="http://schemas.microsoft.com/office/drawing/2014/main" id="{171A71A7-247E-4C30-81E2-B409E462C7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7546" y="3262513"/>
              <a:ext cx="580297" cy="576000"/>
            </a:xfrm>
            <a:prstGeom prst="rect">
              <a:avLst/>
            </a:prstGeom>
          </p:spPr>
        </p:pic>
      </p:grpSp>
      <p:pic>
        <p:nvPicPr>
          <p:cNvPr id="3" name="Image 2"/>
          <p:cNvPicPr>
            <a:picLocks noChangeAspect="1"/>
          </p:cNvPicPr>
          <p:nvPr/>
        </p:nvPicPr>
        <p:blipFill>
          <a:blip r:embed="rId6"/>
          <a:stretch>
            <a:fillRect/>
          </a:stretch>
        </p:blipFill>
        <p:spPr>
          <a:xfrm>
            <a:off x="4350057" y="3277840"/>
            <a:ext cx="4155891" cy="2407429"/>
          </a:xfrm>
          <a:prstGeom prst="rect">
            <a:avLst/>
          </a:prstGeom>
        </p:spPr>
      </p:pic>
    </p:spTree>
    <p:extLst>
      <p:ext uri="{BB962C8B-B14F-4D97-AF65-F5344CB8AC3E}">
        <p14:creationId xmlns:p14="http://schemas.microsoft.com/office/powerpoint/2010/main" val="196021841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B16495B3-436D-4624-828C-FB2E4532B89E}"/>
              </a:ext>
            </a:extLst>
          </p:cNvPr>
          <p:cNvSpPr>
            <a:spLocks noGrp="1"/>
          </p:cNvSpPr>
          <p:nvPr>
            <p:ph type="body" sz="quarter" idx="14"/>
          </p:nvPr>
        </p:nvSpPr>
        <p:spPr/>
        <p:txBody>
          <a:bodyPr/>
          <a:lstStyle/>
          <a:p>
            <a:r>
              <a:rPr lang="fr-FR" dirty="0"/>
              <a:t>Méthodes d’agiles</a:t>
            </a:r>
          </a:p>
          <a:p>
            <a:r>
              <a:rPr lang="fr-FR" dirty="0"/>
              <a:t>Intégration continue (CI)</a:t>
            </a:r>
          </a:p>
          <a:p>
            <a:r>
              <a:rPr lang="fr-FR" dirty="0"/>
              <a:t>Déploiement continue (CD)</a:t>
            </a:r>
          </a:p>
          <a:p>
            <a:r>
              <a:rPr lang="fr-FR" dirty="0"/>
              <a:t>DevOps vs DevSecOps</a:t>
            </a:r>
          </a:p>
        </p:txBody>
      </p:sp>
      <p:sp>
        <p:nvSpPr>
          <p:cNvPr id="7" name="Espace réservé du texte 6">
            <a:extLst>
              <a:ext uri="{FF2B5EF4-FFF2-40B4-BE49-F238E27FC236}">
                <a16:creationId xmlns:a16="http://schemas.microsoft.com/office/drawing/2014/main" id="{EF05DF72-9D47-4D90-80EB-BC9CDBAC320B}"/>
              </a:ext>
            </a:extLst>
          </p:cNvPr>
          <p:cNvSpPr>
            <a:spLocks noGrp="1"/>
          </p:cNvSpPr>
          <p:nvPr>
            <p:ph type="body" sz="quarter" idx="15"/>
          </p:nvPr>
        </p:nvSpPr>
        <p:spPr/>
        <p:txBody>
          <a:bodyPr/>
          <a:lstStyle/>
          <a:p>
            <a:r>
              <a:rPr lang="fr-FR" dirty="0"/>
              <a:t>7 heures</a:t>
            </a:r>
          </a:p>
        </p:txBody>
      </p:sp>
      <p:sp>
        <p:nvSpPr>
          <p:cNvPr id="2" name="Espace réservé du texte 1">
            <a:extLst>
              <a:ext uri="{FF2B5EF4-FFF2-40B4-BE49-F238E27FC236}">
                <a16:creationId xmlns:a16="http://schemas.microsoft.com/office/drawing/2014/main" id="{1184DC05-2B38-4F2D-87EB-A5912372F47B}"/>
              </a:ext>
            </a:extLst>
          </p:cNvPr>
          <p:cNvSpPr>
            <a:spLocks noGrp="1"/>
          </p:cNvSpPr>
          <p:nvPr>
            <p:ph type="body" sz="quarter" idx="12"/>
          </p:nvPr>
        </p:nvSpPr>
        <p:spPr/>
        <p:txBody>
          <a:bodyPr/>
          <a:lstStyle/>
          <a:p>
            <a:r>
              <a:rPr lang="fr-FR" dirty="0"/>
              <a:t>CHAPITRE 2</a:t>
            </a:r>
          </a:p>
        </p:txBody>
      </p:sp>
      <p:sp>
        <p:nvSpPr>
          <p:cNvPr id="3" name="Espace réservé du texte 2">
            <a:extLst>
              <a:ext uri="{FF2B5EF4-FFF2-40B4-BE49-F238E27FC236}">
                <a16:creationId xmlns:a16="http://schemas.microsoft.com/office/drawing/2014/main" id="{550EEF1B-3C7E-4D14-AC5B-591C5422A1DE}"/>
              </a:ext>
            </a:extLst>
          </p:cNvPr>
          <p:cNvSpPr>
            <a:spLocks noGrp="1"/>
          </p:cNvSpPr>
          <p:nvPr>
            <p:ph type="body" sz="quarter" idx="13"/>
          </p:nvPr>
        </p:nvSpPr>
        <p:spPr/>
        <p:txBody>
          <a:bodyPr/>
          <a:lstStyle/>
          <a:p>
            <a:r>
              <a:rPr lang="fr-FR" dirty="0"/>
              <a:t>Adopter une approche DevOps</a:t>
            </a:r>
          </a:p>
        </p:txBody>
      </p:sp>
    </p:spTree>
    <p:extLst>
      <p:ext uri="{BB962C8B-B14F-4D97-AF65-F5344CB8AC3E}">
        <p14:creationId xmlns:p14="http://schemas.microsoft.com/office/powerpoint/2010/main" val="15843352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0C49D6-BD31-479F-94E5-70582B9241E9}"/>
              </a:ext>
            </a:extLst>
          </p:cNvPr>
          <p:cNvSpPr>
            <a:spLocks noGrp="1"/>
          </p:cNvSpPr>
          <p:nvPr>
            <p:ph type="body" sz="quarter" idx="12"/>
          </p:nvPr>
        </p:nvSpPr>
        <p:spPr/>
        <p:txBody>
          <a:bodyPr/>
          <a:lstStyle/>
          <a:p>
            <a:r>
              <a:rPr lang="fr-FR" dirty="0"/>
              <a:t>CHAPITRE 2</a:t>
            </a:r>
          </a:p>
        </p:txBody>
      </p:sp>
      <p:sp>
        <p:nvSpPr>
          <p:cNvPr id="6" name="Espace réservé du texte 5">
            <a:extLst>
              <a:ext uri="{FF2B5EF4-FFF2-40B4-BE49-F238E27FC236}">
                <a16:creationId xmlns:a16="http://schemas.microsoft.com/office/drawing/2014/main" id="{A971C70E-3A70-46E5-866E-8CE0B1EDDE65}"/>
              </a:ext>
            </a:extLst>
          </p:cNvPr>
          <p:cNvSpPr>
            <a:spLocks noGrp="1"/>
          </p:cNvSpPr>
          <p:nvPr>
            <p:ph type="body" sz="quarter" idx="14"/>
          </p:nvPr>
        </p:nvSpPr>
        <p:spPr/>
        <p:txBody>
          <a:bodyPr/>
          <a:lstStyle/>
          <a:p>
            <a:r>
              <a:rPr lang="fr-FR" b="1" dirty="0">
                <a:solidFill>
                  <a:srgbClr val="FF7701"/>
                </a:solidFill>
              </a:rPr>
              <a:t>Méthodes d’agiles</a:t>
            </a:r>
          </a:p>
          <a:p>
            <a:r>
              <a:rPr lang="fr-FR" dirty="0"/>
              <a:t>Intégration continue (CI)</a:t>
            </a:r>
          </a:p>
          <a:p>
            <a:r>
              <a:rPr lang="fr-FR" dirty="0"/>
              <a:t>Déploiement continue (CD)</a:t>
            </a:r>
          </a:p>
          <a:p>
            <a:r>
              <a:rPr lang="fr-FR" dirty="0"/>
              <a:t>DevOps vs DevSecOps</a:t>
            </a:r>
          </a:p>
        </p:txBody>
      </p:sp>
      <p:sp>
        <p:nvSpPr>
          <p:cNvPr id="7" name="Espace réservé du texte 2">
            <a:extLst>
              <a:ext uri="{FF2B5EF4-FFF2-40B4-BE49-F238E27FC236}">
                <a16:creationId xmlns:a16="http://schemas.microsoft.com/office/drawing/2014/main" id="{125D5913-236A-DF41-2869-7421F206E1CC}"/>
              </a:ext>
            </a:extLst>
          </p:cNvPr>
          <p:cNvSpPr>
            <a:spLocks noGrp="1"/>
          </p:cNvSpPr>
          <p:nvPr>
            <p:ph type="body" sz="quarter" idx="13"/>
          </p:nvPr>
        </p:nvSpPr>
        <p:spPr>
          <a:xfrm>
            <a:off x="6300000" y="1089893"/>
            <a:ext cx="5580000" cy="900000"/>
          </a:xfrm>
        </p:spPr>
        <p:txBody>
          <a:bodyPr/>
          <a:lstStyle/>
          <a:p>
            <a:r>
              <a:rPr lang="fr-FR" dirty="0"/>
              <a:t>Adopter une approche DevOps</a:t>
            </a:r>
          </a:p>
        </p:txBody>
      </p:sp>
    </p:spTree>
    <p:extLst>
      <p:ext uri="{BB962C8B-B14F-4D97-AF65-F5344CB8AC3E}">
        <p14:creationId xmlns:p14="http://schemas.microsoft.com/office/powerpoint/2010/main" val="9374787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a:extLst>
              <a:ext uri="{FF2B5EF4-FFF2-40B4-BE49-F238E27FC236}">
                <a16:creationId xmlns:a16="http://schemas.microsoft.com/office/drawing/2014/main" id="{1676829A-59BB-69C1-1F5A-ADC13530E28E}"/>
              </a:ext>
            </a:extLst>
          </p:cNvPr>
          <p:cNvSpPr>
            <a:spLocks noGrp="1"/>
          </p:cNvSpPr>
          <p:nvPr>
            <p:ph sz="quarter" idx="13"/>
          </p:nvPr>
        </p:nvSpPr>
        <p:spPr/>
        <p:txBody>
          <a:bodyPr/>
          <a:lstStyle/>
          <a:p>
            <a:r>
              <a:rPr lang="fr-FR" dirty="0"/>
              <a:t>Présentation</a:t>
            </a:r>
            <a:endParaRPr lang="fr-MA" dirty="0"/>
          </a:p>
        </p:txBody>
      </p:sp>
      <p:sp>
        <p:nvSpPr>
          <p:cNvPr id="9" name="Titre 8">
            <a:extLst>
              <a:ext uri="{FF2B5EF4-FFF2-40B4-BE49-F238E27FC236}">
                <a16:creationId xmlns:a16="http://schemas.microsoft.com/office/drawing/2014/main" id="{5CB849A0-2452-E62E-A0C9-2C4145E73A52}"/>
              </a:ext>
            </a:extLst>
          </p:cNvPr>
          <p:cNvSpPr>
            <a:spLocks noGrp="1"/>
          </p:cNvSpPr>
          <p:nvPr>
            <p:ph type="title"/>
          </p:nvPr>
        </p:nvSpPr>
        <p:spPr/>
        <p:txBody>
          <a:bodyPr/>
          <a:lstStyle/>
          <a:p>
            <a:r>
              <a:rPr lang="fr-MA" dirty="0"/>
              <a:t>Adopter une approche DevOps</a:t>
            </a:r>
          </a:p>
        </p:txBody>
      </p:sp>
      <p:sp>
        <p:nvSpPr>
          <p:cNvPr id="10" name="Espace réservé du texte 9">
            <a:extLst>
              <a:ext uri="{FF2B5EF4-FFF2-40B4-BE49-F238E27FC236}">
                <a16:creationId xmlns:a16="http://schemas.microsoft.com/office/drawing/2014/main" id="{E1DF7170-3FAB-E5B5-C5AF-35B1BACF0746}"/>
              </a:ext>
            </a:extLst>
          </p:cNvPr>
          <p:cNvSpPr>
            <a:spLocks noGrp="1"/>
          </p:cNvSpPr>
          <p:nvPr>
            <p:ph type="body" sz="quarter" idx="11"/>
          </p:nvPr>
        </p:nvSpPr>
        <p:spPr>
          <a:xfrm>
            <a:off x="180000" y="763865"/>
            <a:ext cx="5075172" cy="415143"/>
          </a:xfrm>
        </p:spPr>
        <p:txBody>
          <a:bodyPr/>
          <a:lstStyle/>
          <a:p>
            <a:r>
              <a:rPr lang="fr-MA" dirty="0"/>
              <a:t>Méthodes d’agiles</a:t>
            </a:r>
          </a:p>
        </p:txBody>
      </p:sp>
      <p:sp>
        <p:nvSpPr>
          <p:cNvPr id="11" name="Espace réservé du contenu 10">
            <a:extLst>
              <a:ext uri="{FF2B5EF4-FFF2-40B4-BE49-F238E27FC236}">
                <a16:creationId xmlns:a16="http://schemas.microsoft.com/office/drawing/2014/main" id="{517A3A64-8EF2-82FC-4B4A-C22AA01C7FFE}"/>
              </a:ext>
            </a:extLst>
          </p:cNvPr>
          <p:cNvSpPr>
            <a:spLocks noGrp="1"/>
          </p:cNvSpPr>
          <p:nvPr>
            <p:ph sz="quarter" idx="12"/>
          </p:nvPr>
        </p:nvSpPr>
        <p:spPr/>
        <p:txBody>
          <a:bodyPr/>
          <a:lstStyle/>
          <a:p>
            <a:pPr indent="266700"/>
            <a:r>
              <a:rPr lang="fr-FR" dirty="0"/>
              <a:t>En développement logiciel, les méthodes Agiles disponibles sont nombreuses et peuvent être source de confusion. Les méthodes Agiles les plus populaires en usage aujourd’hui sont :</a:t>
            </a:r>
          </a:p>
          <a:p>
            <a:pPr marL="622300" indent="-355600">
              <a:buFont typeface="Arial" panose="020B0604020202020204" pitchFamily="34" charset="0"/>
              <a:buChar char="•"/>
            </a:pPr>
            <a:r>
              <a:rPr lang="fr-FR" dirty="0"/>
              <a:t>l’eXtrême Programming (XP),</a:t>
            </a:r>
          </a:p>
          <a:p>
            <a:pPr marL="622300" indent="-355600">
              <a:buFont typeface="Arial" panose="020B0604020202020204" pitchFamily="34" charset="0"/>
              <a:buChar char="•"/>
            </a:pPr>
            <a:r>
              <a:rPr lang="fr-FR" dirty="0"/>
              <a:t>Scrum,</a:t>
            </a:r>
          </a:p>
          <a:p>
            <a:pPr marL="622300" indent="-355600">
              <a:buFont typeface="Arial" panose="020B0604020202020204" pitchFamily="34" charset="0"/>
              <a:buChar char="•"/>
            </a:pPr>
            <a:r>
              <a:rPr lang="fr-FR" dirty="0"/>
              <a:t>Feature Driven Development (FDD),</a:t>
            </a:r>
          </a:p>
          <a:p>
            <a:pPr marL="622300" indent="-355600">
              <a:buFont typeface="Arial" panose="020B0604020202020204" pitchFamily="34" charset="0"/>
              <a:buChar char="•"/>
            </a:pPr>
            <a:r>
              <a:rPr lang="fr-FR" dirty="0"/>
              <a:t>Lean Software Development,</a:t>
            </a:r>
          </a:p>
          <a:p>
            <a:pPr marL="622300" indent="-355600">
              <a:buFont typeface="Arial" panose="020B0604020202020204" pitchFamily="34" charset="0"/>
              <a:buChar char="•"/>
            </a:pPr>
            <a:r>
              <a:rPr lang="fr-FR" dirty="0"/>
              <a:t>Agile Unified Process (Agile UP ou AUP),</a:t>
            </a:r>
          </a:p>
          <a:p>
            <a:pPr marL="622300" indent="-355600">
              <a:buFont typeface="Arial" panose="020B0604020202020204" pitchFamily="34" charset="0"/>
              <a:buChar char="•"/>
            </a:pPr>
            <a:r>
              <a:rPr lang="fr-FR" dirty="0"/>
              <a:t>Crystal</a:t>
            </a:r>
          </a:p>
          <a:p>
            <a:pPr marL="622300" indent="-355600">
              <a:buFont typeface="Arial" panose="020B0604020202020204" pitchFamily="34" charset="0"/>
              <a:buChar char="•"/>
            </a:pPr>
            <a:r>
              <a:rPr lang="fr-FR" dirty="0"/>
              <a:t>Dynamic Systems Development Method (DSDM).</a:t>
            </a:r>
          </a:p>
        </p:txBody>
      </p:sp>
      <p:pic>
        <p:nvPicPr>
          <p:cNvPr id="14" name="Image 13">
            <a:extLst>
              <a:ext uri="{FF2B5EF4-FFF2-40B4-BE49-F238E27FC236}">
                <a16:creationId xmlns:a16="http://schemas.microsoft.com/office/drawing/2014/main" id="{0060EF75-F092-62EA-7DCA-8F5DC8BC92B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80418" y="2786065"/>
            <a:ext cx="6220018" cy="2869690"/>
          </a:xfrm>
          <a:prstGeom prst="rect">
            <a:avLst/>
          </a:prstGeom>
        </p:spPr>
      </p:pic>
    </p:spTree>
    <p:extLst>
      <p:ext uri="{BB962C8B-B14F-4D97-AF65-F5344CB8AC3E}">
        <p14:creationId xmlns:p14="http://schemas.microsoft.com/office/powerpoint/2010/main" val="63391261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1183878-BEDD-9732-EC2F-4D3365414D11}"/>
              </a:ext>
            </a:extLst>
          </p:cNvPr>
          <p:cNvSpPr>
            <a:spLocks noGrp="1"/>
          </p:cNvSpPr>
          <p:nvPr>
            <p:ph sz="quarter" idx="13"/>
          </p:nvPr>
        </p:nvSpPr>
        <p:spPr/>
        <p:txBody>
          <a:bodyPr/>
          <a:lstStyle/>
          <a:p>
            <a:r>
              <a:rPr lang="fr-MA" dirty="0"/>
              <a:t>Extreme Programming (XP)</a:t>
            </a:r>
          </a:p>
        </p:txBody>
      </p:sp>
      <p:sp>
        <p:nvSpPr>
          <p:cNvPr id="5" name="Espace réservé du contenu 4">
            <a:extLst>
              <a:ext uri="{FF2B5EF4-FFF2-40B4-BE49-F238E27FC236}">
                <a16:creationId xmlns:a16="http://schemas.microsoft.com/office/drawing/2014/main" id="{44FF4639-CC7D-DDB9-FF3D-7DB73B3778A3}"/>
              </a:ext>
            </a:extLst>
          </p:cNvPr>
          <p:cNvSpPr>
            <a:spLocks noGrp="1"/>
          </p:cNvSpPr>
          <p:nvPr>
            <p:ph sz="quarter" idx="12"/>
          </p:nvPr>
        </p:nvSpPr>
        <p:spPr/>
        <p:txBody>
          <a:bodyPr/>
          <a:lstStyle/>
          <a:p>
            <a:r>
              <a:rPr lang="fr-FR" dirty="0"/>
              <a:t>Extreme Programming, ou XP, est une méthode agile de gestion de projet particulièrement bien adaptée aux projets de développement informatique. Elle a été conçue par Kent Beck pour accélérer les développements alors qu’il travaillait pour la société Chrysler. L’idée lui est venue alors qu’il devait intervenir sur un logiciel de paie écrit en langage Smalltalk ayant accumulé une dette technique considérable, le rendant particulièrement complexe à maintenir et à faire évoluer.</a:t>
            </a:r>
          </a:p>
          <a:p>
            <a:endParaRPr lang="fr-FR" dirty="0"/>
          </a:p>
          <a:p>
            <a:r>
              <a:rPr lang="fr-FR" dirty="0"/>
              <a:t>Le principe fondamental de la méthode XP est de faire collaborer étroitement tous les acteurs du projet et d’opter pour des itérations de développement très courtes. La planification des tâches reste très souple et l’estimation des charges simplifiée par des projections à très court terme. Ainsi la correspondance entre ce qu’attend le client et les réalisations est garantie. Les fonctionnalités sont livrées régulièrement, afin d’être testées et validée au travers de prototypes opérationnels.</a:t>
            </a:r>
          </a:p>
          <a:p>
            <a:endParaRPr lang="fr-FR" dirty="0"/>
          </a:p>
          <a:p>
            <a:r>
              <a:rPr lang="fr-FR" dirty="0"/>
              <a:t>L’Extreme Programming préconise également le travail en binôme des développeurs, facilitant ainsi la production d’un code simple, facilement lisible et maintenable.</a:t>
            </a:r>
          </a:p>
        </p:txBody>
      </p:sp>
      <p:sp>
        <p:nvSpPr>
          <p:cNvPr id="6" name="Titre 8">
            <a:extLst>
              <a:ext uri="{FF2B5EF4-FFF2-40B4-BE49-F238E27FC236}">
                <a16:creationId xmlns:a16="http://schemas.microsoft.com/office/drawing/2014/main" id="{B292EFAF-A492-2DBE-01DB-1331B5BC77C8}"/>
              </a:ext>
            </a:extLst>
          </p:cNvPr>
          <p:cNvSpPr>
            <a:spLocks noGrp="1"/>
          </p:cNvSpPr>
          <p:nvPr>
            <p:ph type="title"/>
          </p:nvPr>
        </p:nvSpPr>
        <p:spPr>
          <a:xfrm>
            <a:off x="180000" y="400050"/>
            <a:ext cx="5075172" cy="415143"/>
          </a:xfrm>
        </p:spPr>
        <p:txBody>
          <a:bodyPr/>
          <a:lstStyle/>
          <a:p>
            <a:r>
              <a:rPr lang="fr-MA" dirty="0"/>
              <a:t>Adopter une approche DevOps</a:t>
            </a:r>
          </a:p>
        </p:txBody>
      </p:sp>
      <p:sp>
        <p:nvSpPr>
          <p:cNvPr id="7" name="Espace réservé du texte 9">
            <a:extLst>
              <a:ext uri="{FF2B5EF4-FFF2-40B4-BE49-F238E27FC236}">
                <a16:creationId xmlns:a16="http://schemas.microsoft.com/office/drawing/2014/main" id="{00BABBDE-B958-6C45-5892-409DDBCD15F5}"/>
              </a:ext>
            </a:extLst>
          </p:cNvPr>
          <p:cNvSpPr>
            <a:spLocks noGrp="1"/>
          </p:cNvSpPr>
          <p:nvPr>
            <p:ph type="body" sz="quarter" idx="11"/>
          </p:nvPr>
        </p:nvSpPr>
        <p:spPr>
          <a:xfrm>
            <a:off x="180000" y="763865"/>
            <a:ext cx="5075172" cy="415143"/>
          </a:xfrm>
        </p:spPr>
        <p:txBody>
          <a:bodyPr/>
          <a:lstStyle/>
          <a:p>
            <a:r>
              <a:rPr lang="fr-MA" dirty="0"/>
              <a:t>Méthodes d’agiles</a:t>
            </a:r>
          </a:p>
        </p:txBody>
      </p:sp>
    </p:spTree>
    <p:extLst>
      <p:ext uri="{BB962C8B-B14F-4D97-AF65-F5344CB8AC3E}">
        <p14:creationId xmlns:p14="http://schemas.microsoft.com/office/powerpoint/2010/main" val="1214101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D8AE752-AEC0-8267-AE9C-9B42EF819FFE}"/>
              </a:ext>
            </a:extLst>
          </p:cNvPr>
          <p:cNvSpPr>
            <a:spLocks noGrp="1"/>
          </p:cNvSpPr>
          <p:nvPr>
            <p:ph sz="quarter" idx="13"/>
          </p:nvPr>
        </p:nvSpPr>
        <p:spPr/>
        <p:txBody>
          <a:bodyPr/>
          <a:lstStyle/>
          <a:p>
            <a:r>
              <a:rPr lang="fr-MA" dirty="0"/>
              <a:t>Scrum</a:t>
            </a:r>
          </a:p>
        </p:txBody>
      </p:sp>
      <p:sp>
        <p:nvSpPr>
          <p:cNvPr id="5" name="Espace réservé du contenu 4">
            <a:extLst>
              <a:ext uri="{FF2B5EF4-FFF2-40B4-BE49-F238E27FC236}">
                <a16:creationId xmlns:a16="http://schemas.microsoft.com/office/drawing/2014/main" id="{F3FD4294-219F-0214-99FB-94120BA2EF60}"/>
              </a:ext>
            </a:extLst>
          </p:cNvPr>
          <p:cNvSpPr>
            <a:spLocks noGrp="1"/>
          </p:cNvSpPr>
          <p:nvPr>
            <p:ph sz="quarter" idx="12"/>
          </p:nvPr>
        </p:nvSpPr>
        <p:spPr/>
        <p:txBody>
          <a:bodyPr/>
          <a:lstStyle/>
          <a:p>
            <a:r>
              <a:rPr lang="fr-FR" dirty="0"/>
              <a:t>La méthode agile Scrum particulièrement destinée à la gestion de projets informatiques tient son nom du monde du rugby. Le principe de Scrum est de pouvoir modifier la direction prise par le projet au fur et à mesure de son avancement. C’est exactement ce qui se passe lors d’un match de rugby, lors d’une mêlée (« scrum » en anglais).</a:t>
            </a:r>
          </a:p>
          <a:p>
            <a:r>
              <a:rPr lang="fr-FR" dirty="0"/>
              <a:t>La mêlée est donc une phase essentielle au rugby comme dans la gestion de projet. Si les conditions de réussite ne sont pas remplies, alors il faut réorienter le projet pour repartir sur de meilleures bases. Le client est étroitement impliqué grâce à la livraison régulière de prototypes opérationnels permettant de valider les développements. Cette gestion dynamique permet de s’assurer de la correspondance entre le besoin exprimé et le produit livré, et de réorienter au besoin les futurs développements.</a:t>
            </a:r>
          </a:p>
        </p:txBody>
      </p:sp>
      <p:sp>
        <p:nvSpPr>
          <p:cNvPr id="6" name="Titre 8">
            <a:extLst>
              <a:ext uri="{FF2B5EF4-FFF2-40B4-BE49-F238E27FC236}">
                <a16:creationId xmlns:a16="http://schemas.microsoft.com/office/drawing/2014/main" id="{6C5F2C92-E582-8D48-F5F7-116F56986002}"/>
              </a:ext>
            </a:extLst>
          </p:cNvPr>
          <p:cNvSpPr>
            <a:spLocks noGrp="1"/>
          </p:cNvSpPr>
          <p:nvPr>
            <p:ph type="title"/>
          </p:nvPr>
        </p:nvSpPr>
        <p:spPr>
          <a:xfrm>
            <a:off x="180000" y="400050"/>
            <a:ext cx="5075172" cy="415143"/>
          </a:xfrm>
        </p:spPr>
        <p:txBody>
          <a:bodyPr/>
          <a:lstStyle/>
          <a:p>
            <a:r>
              <a:rPr lang="fr-MA" dirty="0"/>
              <a:t>Adopter une approche DevOps</a:t>
            </a:r>
          </a:p>
        </p:txBody>
      </p:sp>
      <p:sp>
        <p:nvSpPr>
          <p:cNvPr id="7" name="Espace réservé du texte 9">
            <a:extLst>
              <a:ext uri="{FF2B5EF4-FFF2-40B4-BE49-F238E27FC236}">
                <a16:creationId xmlns:a16="http://schemas.microsoft.com/office/drawing/2014/main" id="{7A224767-D434-B192-61A4-CAED033D8C08}"/>
              </a:ext>
            </a:extLst>
          </p:cNvPr>
          <p:cNvSpPr>
            <a:spLocks noGrp="1"/>
          </p:cNvSpPr>
          <p:nvPr>
            <p:ph type="body" sz="quarter" idx="11"/>
          </p:nvPr>
        </p:nvSpPr>
        <p:spPr>
          <a:xfrm>
            <a:off x="180000" y="763865"/>
            <a:ext cx="5075172" cy="415143"/>
          </a:xfrm>
        </p:spPr>
        <p:txBody>
          <a:bodyPr/>
          <a:lstStyle/>
          <a:p>
            <a:r>
              <a:rPr lang="fr-MA" dirty="0"/>
              <a:t>Méthodes d’agiles</a:t>
            </a:r>
          </a:p>
        </p:txBody>
      </p:sp>
      <p:pic>
        <p:nvPicPr>
          <p:cNvPr id="9" name="Image 8">
            <a:extLst>
              <a:ext uri="{FF2B5EF4-FFF2-40B4-BE49-F238E27FC236}">
                <a16:creationId xmlns:a16="http://schemas.microsoft.com/office/drawing/2014/main" id="{C2CEF177-3EDA-383D-98F0-BC99A6013B0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93728" y="3313930"/>
            <a:ext cx="7799119" cy="3144020"/>
          </a:xfrm>
          <a:prstGeom prst="rect">
            <a:avLst/>
          </a:prstGeom>
        </p:spPr>
      </p:pic>
    </p:spTree>
    <p:extLst>
      <p:ext uri="{BB962C8B-B14F-4D97-AF65-F5344CB8AC3E}">
        <p14:creationId xmlns:p14="http://schemas.microsoft.com/office/powerpoint/2010/main" val="5010070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779A26A-8F97-46A6-D752-C7AC8A7F4ADB}"/>
              </a:ext>
            </a:extLst>
          </p:cNvPr>
          <p:cNvSpPr>
            <a:spLocks noGrp="1"/>
          </p:cNvSpPr>
          <p:nvPr>
            <p:ph sz="quarter" idx="13"/>
          </p:nvPr>
        </p:nvSpPr>
        <p:spPr/>
        <p:txBody>
          <a:bodyPr/>
          <a:lstStyle/>
          <a:p>
            <a:r>
              <a:rPr lang="fr-MA" dirty="0"/>
              <a:t>Feature Driven Development (FDD)</a:t>
            </a:r>
          </a:p>
        </p:txBody>
      </p:sp>
      <p:sp>
        <p:nvSpPr>
          <p:cNvPr id="5" name="Espace réservé du contenu 4">
            <a:extLst>
              <a:ext uri="{FF2B5EF4-FFF2-40B4-BE49-F238E27FC236}">
                <a16:creationId xmlns:a16="http://schemas.microsoft.com/office/drawing/2014/main" id="{70D2D1BE-3CB9-5A10-0524-D1E25BEFAED4}"/>
              </a:ext>
            </a:extLst>
          </p:cNvPr>
          <p:cNvSpPr>
            <a:spLocks noGrp="1"/>
          </p:cNvSpPr>
          <p:nvPr>
            <p:ph sz="quarter" idx="12"/>
          </p:nvPr>
        </p:nvSpPr>
        <p:spPr/>
        <p:txBody>
          <a:bodyPr/>
          <a:lstStyle/>
          <a:p>
            <a:r>
              <a:rPr lang="fr-FR" dirty="0"/>
              <a:t>Le Développement Dirigé par les Fonctionnalités, en français, est une méthode de gestion de projet basée sur la gestion des risques. Les développements sont organisés en itérations courtes autour de fonctionnalités testables par l’utilisateur. L’utilisateur est ainsi impliqué dans les développements, peut suivre l’avancement du projet et la validation des fonctionnalités. Aucune méthode de programmation n’est préconisée, c’est réellement la fonctionnalité qui est mise en avant.</a:t>
            </a:r>
          </a:p>
          <a:p>
            <a:r>
              <a:rPr lang="fr-FR" dirty="0"/>
              <a:t>Un projet géré par FDD est découpé en plusieurs grandes étapes. La première consiste en la constitution d’un modèle général du produit, qui va définir le périmètre global de réalisation. Vient ensuite la construction de la liste complète des fonctionnalités à réaliser. Il est impératif lors de cette étape d’impliquer au maximum le client. Ces fonctionnalités sont finalement regroupées en fonction de leurs caractéristiques communes et priorisées. Les deux dernières étapes verront le jour sous la forme d’itérations, et englobent d’une part la conception technique des fonctionnalités, puis leur réalisation.</a:t>
            </a:r>
          </a:p>
          <a:p>
            <a:r>
              <a:rPr lang="fr-FR" dirty="0"/>
              <a:t>Cette méthode donne une importance plus grande à la phase de conception, quitte à démarrer la réalisation plus lentement, afin d’avoir un modèle plus solide.</a:t>
            </a:r>
          </a:p>
        </p:txBody>
      </p:sp>
      <p:sp>
        <p:nvSpPr>
          <p:cNvPr id="6" name="Titre 8">
            <a:extLst>
              <a:ext uri="{FF2B5EF4-FFF2-40B4-BE49-F238E27FC236}">
                <a16:creationId xmlns:a16="http://schemas.microsoft.com/office/drawing/2014/main" id="{0C883442-10CC-1A06-1F4A-A519C7CCC3A3}"/>
              </a:ext>
            </a:extLst>
          </p:cNvPr>
          <p:cNvSpPr>
            <a:spLocks noGrp="1"/>
          </p:cNvSpPr>
          <p:nvPr>
            <p:ph type="title"/>
          </p:nvPr>
        </p:nvSpPr>
        <p:spPr>
          <a:xfrm>
            <a:off x="180000" y="400050"/>
            <a:ext cx="5075172" cy="415143"/>
          </a:xfrm>
        </p:spPr>
        <p:txBody>
          <a:bodyPr/>
          <a:lstStyle/>
          <a:p>
            <a:r>
              <a:rPr lang="fr-MA" dirty="0"/>
              <a:t>Adopter une approche DevOps</a:t>
            </a:r>
          </a:p>
        </p:txBody>
      </p:sp>
      <p:sp>
        <p:nvSpPr>
          <p:cNvPr id="7" name="Espace réservé du texte 9">
            <a:extLst>
              <a:ext uri="{FF2B5EF4-FFF2-40B4-BE49-F238E27FC236}">
                <a16:creationId xmlns:a16="http://schemas.microsoft.com/office/drawing/2014/main" id="{B8E173A9-975D-C564-CE75-222AC7EDED9E}"/>
              </a:ext>
            </a:extLst>
          </p:cNvPr>
          <p:cNvSpPr>
            <a:spLocks noGrp="1"/>
          </p:cNvSpPr>
          <p:nvPr>
            <p:ph type="body" sz="quarter" idx="11"/>
          </p:nvPr>
        </p:nvSpPr>
        <p:spPr>
          <a:xfrm>
            <a:off x="180000" y="763865"/>
            <a:ext cx="5075172" cy="415143"/>
          </a:xfrm>
        </p:spPr>
        <p:txBody>
          <a:bodyPr/>
          <a:lstStyle/>
          <a:p>
            <a:r>
              <a:rPr lang="fr-MA" dirty="0"/>
              <a:t>Méthodes d’agiles</a:t>
            </a:r>
          </a:p>
        </p:txBody>
      </p:sp>
      <p:pic>
        <p:nvPicPr>
          <p:cNvPr id="9" name="Image 8">
            <a:extLst>
              <a:ext uri="{FF2B5EF4-FFF2-40B4-BE49-F238E27FC236}">
                <a16:creationId xmlns:a16="http://schemas.microsoft.com/office/drawing/2014/main" id="{20C2129C-8496-C176-1990-47C8D78C11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806801" y="3880610"/>
            <a:ext cx="6572973" cy="2577340"/>
          </a:xfrm>
          <a:prstGeom prst="rect">
            <a:avLst/>
          </a:prstGeom>
        </p:spPr>
      </p:pic>
    </p:spTree>
    <p:extLst>
      <p:ext uri="{BB962C8B-B14F-4D97-AF65-F5344CB8AC3E}">
        <p14:creationId xmlns:p14="http://schemas.microsoft.com/office/powerpoint/2010/main" val="220766838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9155A49-245A-F81D-22FB-F1098D79B854}"/>
              </a:ext>
            </a:extLst>
          </p:cNvPr>
          <p:cNvSpPr>
            <a:spLocks noGrp="1"/>
          </p:cNvSpPr>
          <p:nvPr>
            <p:ph sz="quarter" idx="13"/>
          </p:nvPr>
        </p:nvSpPr>
        <p:spPr/>
        <p:txBody>
          <a:bodyPr/>
          <a:lstStyle/>
          <a:p>
            <a:r>
              <a:rPr lang="fr-MA" dirty="0"/>
              <a:t>Lean Software Development</a:t>
            </a:r>
          </a:p>
        </p:txBody>
      </p:sp>
      <p:sp>
        <p:nvSpPr>
          <p:cNvPr id="5" name="Espace réservé du contenu 4">
            <a:extLst>
              <a:ext uri="{FF2B5EF4-FFF2-40B4-BE49-F238E27FC236}">
                <a16:creationId xmlns:a16="http://schemas.microsoft.com/office/drawing/2014/main" id="{9DDE8278-E179-3383-6BF8-5855E0C379D8}"/>
              </a:ext>
            </a:extLst>
          </p:cNvPr>
          <p:cNvSpPr>
            <a:spLocks noGrp="1"/>
          </p:cNvSpPr>
          <p:nvPr>
            <p:ph sz="quarter" idx="12"/>
          </p:nvPr>
        </p:nvSpPr>
        <p:spPr/>
        <p:txBody>
          <a:bodyPr/>
          <a:lstStyle/>
          <a:p>
            <a:r>
              <a:rPr lang="fr-FR" dirty="0"/>
              <a:t>Le Lean Software Development est basé sur sept grands principes.</a:t>
            </a:r>
          </a:p>
          <a:p>
            <a:pPr marL="630238" indent="-360363">
              <a:buFont typeface="Arial" panose="020B0604020202020204" pitchFamily="34" charset="0"/>
              <a:buChar char="•"/>
            </a:pPr>
            <a:r>
              <a:rPr lang="fr-FR" dirty="0"/>
              <a:t>Éliminer les gaspillages (finition partielle, processus inutiles, fonctionnalités non nécessaires, modification de l’équipe, retards…),</a:t>
            </a:r>
          </a:p>
          <a:p>
            <a:pPr marL="630238" indent="-360363">
              <a:buFont typeface="Arial" panose="020B0604020202020204" pitchFamily="34" charset="0"/>
              <a:buChar char="•"/>
            </a:pPr>
            <a:r>
              <a:rPr lang="fr-FR" dirty="0"/>
              <a:t>Favoriser l’apprentissage (multiplication des sources d’apprentissage, synchronisation des équipes…),</a:t>
            </a:r>
          </a:p>
          <a:p>
            <a:pPr marL="630238" indent="-360363">
              <a:buFont typeface="Arial" panose="020B0604020202020204" pitchFamily="34" charset="0"/>
              <a:buChar char="•"/>
            </a:pPr>
            <a:r>
              <a:rPr lang="fr-FR" dirty="0"/>
              <a:t>Construire la qualité (elle doit être placée au cœur du projet, de la conception à la réalisation),</a:t>
            </a:r>
          </a:p>
          <a:p>
            <a:pPr marL="630238" indent="-360363">
              <a:buFont typeface="Arial" panose="020B0604020202020204" pitchFamily="34" charset="0"/>
              <a:buChar char="•"/>
            </a:pPr>
            <a:r>
              <a:rPr lang="fr-FR" dirty="0"/>
              <a:t>Livrer vite (livraisons rapides et régulières de façon à avoir un retour client rapide également),</a:t>
            </a:r>
          </a:p>
          <a:p>
            <a:pPr marL="630238" indent="-360363">
              <a:buFont typeface="Arial" panose="020B0604020202020204" pitchFamily="34" charset="0"/>
              <a:buChar char="•"/>
            </a:pPr>
            <a:r>
              <a:rPr lang="fr-FR" dirty="0"/>
              <a:t>Responsabiliser l’équipe (favoriser l’autonomie et le leadership des équipes, partir du principe que les intervenants connaissent leur travail, faciliter le développement de l’expertise),</a:t>
            </a:r>
          </a:p>
          <a:p>
            <a:pPr marL="630238" indent="-360363">
              <a:buFont typeface="Arial" panose="020B0604020202020204" pitchFamily="34" charset="0"/>
              <a:buChar char="•"/>
            </a:pPr>
            <a:r>
              <a:rPr lang="fr-FR" dirty="0"/>
              <a:t>Reporter les décisions (jusqu’au dernier moment raisonnable, pour éviter de longues discussions sources de pertes de temps et les décisions irrévocables),</a:t>
            </a:r>
          </a:p>
          <a:p>
            <a:pPr marL="630238" indent="-360363">
              <a:buFont typeface="Arial" panose="020B0604020202020204" pitchFamily="34" charset="0"/>
              <a:buChar char="•"/>
            </a:pPr>
            <a:r>
              <a:rPr lang="fr-FR" dirty="0"/>
              <a:t>Optimiser le système dans son ensemble (mise en place de mesures de performances complètes, pour avoir en permanence une vision globale du produit, et gérer les différentes interactions et dépendances).</a:t>
            </a:r>
          </a:p>
          <a:p>
            <a:r>
              <a:rPr lang="fr-FR" dirty="0"/>
              <a:t>Avec la méthode Lean, la qualité est réellement placée au cœur de la gestion du projet, en optimisant notamment l’ensemble des processus d’apprentissage, de décision, de livraison et de mesure de performances.</a:t>
            </a:r>
          </a:p>
        </p:txBody>
      </p:sp>
      <p:sp>
        <p:nvSpPr>
          <p:cNvPr id="6" name="Titre 8">
            <a:extLst>
              <a:ext uri="{FF2B5EF4-FFF2-40B4-BE49-F238E27FC236}">
                <a16:creationId xmlns:a16="http://schemas.microsoft.com/office/drawing/2014/main" id="{F654B3A3-107D-B403-C9D9-B79D17135E72}"/>
              </a:ext>
            </a:extLst>
          </p:cNvPr>
          <p:cNvSpPr>
            <a:spLocks noGrp="1"/>
          </p:cNvSpPr>
          <p:nvPr>
            <p:ph type="title"/>
          </p:nvPr>
        </p:nvSpPr>
        <p:spPr>
          <a:xfrm>
            <a:off x="180000" y="400050"/>
            <a:ext cx="5075172" cy="415143"/>
          </a:xfrm>
        </p:spPr>
        <p:txBody>
          <a:bodyPr/>
          <a:lstStyle/>
          <a:p>
            <a:r>
              <a:rPr lang="fr-MA" dirty="0"/>
              <a:t>Adopter une approche DevOps</a:t>
            </a:r>
          </a:p>
        </p:txBody>
      </p:sp>
      <p:sp>
        <p:nvSpPr>
          <p:cNvPr id="7" name="Espace réservé du texte 9">
            <a:extLst>
              <a:ext uri="{FF2B5EF4-FFF2-40B4-BE49-F238E27FC236}">
                <a16:creationId xmlns:a16="http://schemas.microsoft.com/office/drawing/2014/main" id="{B8FA0AEF-A24C-A4A5-B614-42BB2012C3CE}"/>
              </a:ext>
            </a:extLst>
          </p:cNvPr>
          <p:cNvSpPr>
            <a:spLocks noGrp="1"/>
          </p:cNvSpPr>
          <p:nvPr>
            <p:ph type="body" sz="quarter" idx="11"/>
          </p:nvPr>
        </p:nvSpPr>
        <p:spPr>
          <a:xfrm>
            <a:off x="180000" y="763865"/>
            <a:ext cx="5075172" cy="415143"/>
          </a:xfrm>
        </p:spPr>
        <p:txBody>
          <a:bodyPr/>
          <a:lstStyle/>
          <a:p>
            <a:r>
              <a:rPr lang="fr-MA" dirty="0"/>
              <a:t>Méthodes d’agiles</a:t>
            </a:r>
          </a:p>
        </p:txBody>
      </p:sp>
    </p:spTree>
    <p:extLst>
      <p:ext uri="{BB962C8B-B14F-4D97-AF65-F5344CB8AC3E}">
        <p14:creationId xmlns:p14="http://schemas.microsoft.com/office/powerpoint/2010/main" val="154036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9155A49-245A-F81D-22FB-F1098D79B854}"/>
              </a:ext>
            </a:extLst>
          </p:cNvPr>
          <p:cNvSpPr>
            <a:spLocks noGrp="1"/>
          </p:cNvSpPr>
          <p:nvPr>
            <p:ph sz="quarter" idx="13"/>
          </p:nvPr>
        </p:nvSpPr>
        <p:spPr/>
        <p:txBody>
          <a:bodyPr/>
          <a:lstStyle/>
          <a:p>
            <a:r>
              <a:rPr lang="fr-MA" dirty="0"/>
              <a:t>Lean Software Development</a:t>
            </a:r>
          </a:p>
        </p:txBody>
      </p:sp>
      <p:sp>
        <p:nvSpPr>
          <p:cNvPr id="5" name="Espace réservé du contenu 4">
            <a:extLst>
              <a:ext uri="{FF2B5EF4-FFF2-40B4-BE49-F238E27FC236}">
                <a16:creationId xmlns:a16="http://schemas.microsoft.com/office/drawing/2014/main" id="{9DDE8278-E179-3383-6BF8-5855E0C379D8}"/>
              </a:ext>
            </a:extLst>
          </p:cNvPr>
          <p:cNvSpPr>
            <a:spLocks noGrp="1"/>
          </p:cNvSpPr>
          <p:nvPr>
            <p:ph sz="quarter" idx="12"/>
          </p:nvPr>
        </p:nvSpPr>
        <p:spPr/>
        <p:txBody>
          <a:bodyPr/>
          <a:lstStyle/>
          <a:p>
            <a:r>
              <a:rPr lang="fr-FR" dirty="0"/>
              <a:t>La figure suivante représente les sept grands principes précédents:</a:t>
            </a:r>
          </a:p>
        </p:txBody>
      </p:sp>
      <p:sp>
        <p:nvSpPr>
          <p:cNvPr id="6" name="Titre 8">
            <a:extLst>
              <a:ext uri="{FF2B5EF4-FFF2-40B4-BE49-F238E27FC236}">
                <a16:creationId xmlns:a16="http://schemas.microsoft.com/office/drawing/2014/main" id="{F654B3A3-107D-B403-C9D9-B79D17135E72}"/>
              </a:ext>
            </a:extLst>
          </p:cNvPr>
          <p:cNvSpPr>
            <a:spLocks noGrp="1"/>
          </p:cNvSpPr>
          <p:nvPr>
            <p:ph type="title"/>
          </p:nvPr>
        </p:nvSpPr>
        <p:spPr>
          <a:xfrm>
            <a:off x="180000" y="400050"/>
            <a:ext cx="5075172" cy="415143"/>
          </a:xfrm>
        </p:spPr>
        <p:txBody>
          <a:bodyPr/>
          <a:lstStyle/>
          <a:p>
            <a:r>
              <a:rPr lang="fr-MA" dirty="0"/>
              <a:t>Adopter une approche DevOps</a:t>
            </a:r>
          </a:p>
        </p:txBody>
      </p:sp>
      <p:pic>
        <p:nvPicPr>
          <p:cNvPr id="11" name="Image 10">
            <a:extLst>
              <a:ext uri="{FF2B5EF4-FFF2-40B4-BE49-F238E27FC236}">
                <a16:creationId xmlns:a16="http://schemas.microsoft.com/office/drawing/2014/main" id="{F8E05C5D-43EF-E396-97C9-A69F74A474C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91374" y="2543968"/>
            <a:ext cx="5809251" cy="3913982"/>
          </a:xfrm>
          <a:prstGeom prst="rect">
            <a:avLst/>
          </a:prstGeom>
        </p:spPr>
      </p:pic>
      <p:sp>
        <p:nvSpPr>
          <p:cNvPr id="7" name="Espace réservé du texte 9">
            <a:extLst>
              <a:ext uri="{FF2B5EF4-FFF2-40B4-BE49-F238E27FC236}">
                <a16:creationId xmlns:a16="http://schemas.microsoft.com/office/drawing/2014/main" id="{B8FA0AEF-A24C-A4A5-B614-42BB2012C3CE}"/>
              </a:ext>
            </a:extLst>
          </p:cNvPr>
          <p:cNvSpPr>
            <a:spLocks noGrp="1"/>
          </p:cNvSpPr>
          <p:nvPr>
            <p:ph type="body" sz="quarter" idx="11"/>
          </p:nvPr>
        </p:nvSpPr>
        <p:spPr>
          <a:xfrm>
            <a:off x="180000" y="763865"/>
            <a:ext cx="5075172" cy="415143"/>
          </a:xfrm>
        </p:spPr>
        <p:txBody>
          <a:bodyPr/>
          <a:lstStyle/>
          <a:p>
            <a:r>
              <a:rPr lang="fr-MA" dirty="0"/>
              <a:t>Méthodes d’agiles</a:t>
            </a:r>
          </a:p>
        </p:txBody>
      </p:sp>
    </p:spTree>
    <p:extLst>
      <p:ext uri="{BB962C8B-B14F-4D97-AF65-F5344CB8AC3E}">
        <p14:creationId xmlns:p14="http://schemas.microsoft.com/office/powerpoint/2010/main" val="20327016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AEEF601-13B7-8ECF-95C2-06FE5F0EFBCF}"/>
              </a:ext>
            </a:extLst>
          </p:cNvPr>
          <p:cNvSpPr>
            <a:spLocks noGrp="1"/>
          </p:cNvSpPr>
          <p:nvPr>
            <p:ph sz="quarter" idx="13"/>
          </p:nvPr>
        </p:nvSpPr>
        <p:spPr/>
        <p:txBody>
          <a:bodyPr/>
          <a:lstStyle/>
          <a:p>
            <a:r>
              <a:rPr lang="en-US" dirty="0"/>
              <a:t>Agile Unified Process (Agile UP or AUP)</a:t>
            </a:r>
            <a:endParaRPr lang="fr-MA" dirty="0"/>
          </a:p>
        </p:txBody>
      </p:sp>
      <p:sp>
        <p:nvSpPr>
          <p:cNvPr id="5" name="Espace réservé du contenu 4">
            <a:extLst>
              <a:ext uri="{FF2B5EF4-FFF2-40B4-BE49-F238E27FC236}">
                <a16:creationId xmlns:a16="http://schemas.microsoft.com/office/drawing/2014/main" id="{6FA46D54-621B-BB6F-199A-E78ED8A0B1C1}"/>
              </a:ext>
            </a:extLst>
          </p:cNvPr>
          <p:cNvSpPr>
            <a:spLocks noGrp="1"/>
          </p:cNvSpPr>
          <p:nvPr>
            <p:ph sz="quarter" idx="12"/>
          </p:nvPr>
        </p:nvSpPr>
        <p:spPr/>
        <p:txBody>
          <a:bodyPr/>
          <a:lstStyle/>
          <a:p>
            <a:r>
              <a:rPr lang="fr-FR" dirty="0"/>
              <a:t>Agile Unified Process (ou Processus Unifié Agile) est une version simplifiée du Rational Unified Process, ou RUP. Il s’agit d’une méthode de développement d’applications métier utilisant les techniques agiles du TDD (Test Driven Development ou développement piloté par les tests), du MDD (Model Driven Development ou développement piloté par le modèle) et de la gestion du changement.</a:t>
            </a:r>
          </a:p>
          <a:p>
            <a:endParaRPr lang="fr-FR" dirty="0"/>
          </a:p>
          <a:p>
            <a:r>
              <a:rPr lang="fr-FR" dirty="0"/>
              <a:t>La méthode est divisée en quatre phases :</a:t>
            </a:r>
          </a:p>
          <a:p>
            <a:pPr marL="623888" indent="-361950">
              <a:buFont typeface="Arial" panose="020B0604020202020204" pitchFamily="34" charset="0"/>
              <a:buChar char="•"/>
            </a:pPr>
            <a:r>
              <a:rPr lang="fr-FR" dirty="0"/>
              <a:t>Lancement : identification du périmètre du projet, définition de la ou des architectures potentielles pour le système, implication des intervenants et obtention du budget.</a:t>
            </a:r>
          </a:p>
          <a:p>
            <a:pPr marL="623888" indent="-361950">
              <a:buFont typeface="Arial" panose="020B0604020202020204" pitchFamily="34" charset="0"/>
              <a:buChar char="•"/>
            </a:pPr>
            <a:r>
              <a:rPr lang="fr-FR" dirty="0"/>
              <a:t>Conception : définir l’architecture du système et démonstration de sa pertinence.</a:t>
            </a:r>
          </a:p>
          <a:p>
            <a:pPr marL="623888" indent="-361950">
              <a:buFont typeface="Arial" panose="020B0604020202020204" pitchFamily="34" charset="0"/>
              <a:buChar char="•"/>
            </a:pPr>
            <a:r>
              <a:rPr lang="fr-FR" dirty="0"/>
              <a:t>Réalisation : développement du logiciel lors d’un processus incrémental dans l’ordre de priorité des fonctionnalités.</a:t>
            </a:r>
          </a:p>
          <a:p>
            <a:pPr marL="623888" indent="-361950">
              <a:buFont typeface="Arial" panose="020B0604020202020204" pitchFamily="34" charset="0"/>
              <a:buChar char="•"/>
            </a:pPr>
            <a:r>
              <a:rPr lang="fr-FR" dirty="0"/>
              <a:t>Livraison : validation et déploiement du système en production.</a:t>
            </a:r>
          </a:p>
        </p:txBody>
      </p:sp>
      <p:sp>
        <p:nvSpPr>
          <p:cNvPr id="6" name="Titre 8">
            <a:extLst>
              <a:ext uri="{FF2B5EF4-FFF2-40B4-BE49-F238E27FC236}">
                <a16:creationId xmlns:a16="http://schemas.microsoft.com/office/drawing/2014/main" id="{AD20B393-C60F-2563-D141-2A739ACE6296}"/>
              </a:ext>
            </a:extLst>
          </p:cNvPr>
          <p:cNvSpPr>
            <a:spLocks noGrp="1"/>
          </p:cNvSpPr>
          <p:nvPr>
            <p:ph type="title"/>
          </p:nvPr>
        </p:nvSpPr>
        <p:spPr>
          <a:xfrm>
            <a:off x="180000" y="400050"/>
            <a:ext cx="5075172" cy="415143"/>
          </a:xfrm>
        </p:spPr>
        <p:txBody>
          <a:bodyPr/>
          <a:lstStyle/>
          <a:p>
            <a:r>
              <a:rPr lang="fr-MA" dirty="0"/>
              <a:t>Adopter une approche DevOps</a:t>
            </a:r>
          </a:p>
        </p:txBody>
      </p:sp>
      <p:sp>
        <p:nvSpPr>
          <p:cNvPr id="7" name="Espace réservé du texte 9">
            <a:extLst>
              <a:ext uri="{FF2B5EF4-FFF2-40B4-BE49-F238E27FC236}">
                <a16:creationId xmlns:a16="http://schemas.microsoft.com/office/drawing/2014/main" id="{D399BF01-32C3-DDF8-A2AC-E4FC917A91F2}"/>
              </a:ext>
            </a:extLst>
          </p:cNvPr>
          <p:cNvSpPr>
            <a:spLocks noGrp="1"/>
          </p:cNvSpPr>
          <p:nvPr>
            <p:ph type="body" sz="quarter" idx="11"/>
          </p:nvPr>
        </p:nvSpPr>
        <p:spPr>
          <a:xfrm>
            <a:off x="180000" y="763865"/>
            <a:ext cx="5075172" cy="415143"/>
          </a:xfrm>
        </p:spPr>
        <p:txBody>
          <a:bodyPr/>
          <a:lstStyle/>
          <a:p>
            <a:r>
              <a:rPr lang="fr-MA" dirty="0"/>
              <a:t>Méthodes d’agiles</a:t>
            </a:r>
          </a:p>
        </p:txBody>
      </p:sp>
    </p:spTree>
    <p:extLst>
      <p:ext uri="{BB962C8B-B14F-4D97-AF65-F5344CB8AC3E}">
        <p14:creationId xmlns:p14="http://schemas.microsoft.com/office/powerpoint/2010/main" val="201539346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C5FCE8-3DC8-761E-3E48-980B03F3F4BB}"/>
              </a:ext>
            </a:extLst>
          </p:cNvPr>
          <p:cNvSpPr>
            <a:spLocks noGrp="1"/>
          </p:cNvSpPr>
          <p:nvPr>
            <p:ph sz="quarter" idx="13"/>
          </p:nvPr>
        </p:nvSpPr>
        <p:spPr/>
        <p:txBody>
          <a:bodyPr/>
          <a:lstStyle/>
          <a:p>
            <a:r>
              <a:rPr lang="fr-MA" dirty="0"/>
              <a:t>Crystal (Clear/Orange)</a:t>
            </a:r>
          </a:p>
        </p:txBody>
      </p:sp>
      <p:sp>
        <p:nvSpPr>
          <p:cNvPr id="5" name="Espace réservé du contenu 4">
            <a:extLst>
              <a:ext uri="{FF2B5EF4-FFF2-40B4-BE49-F238E27FC236}">
                <a16:creationId xmlns:a16="http://schemas.microsoft.com/office/drawing/2014/main" id="{8EC1EC32-B338-7B48-ABFB-6BBCC440025D}"/>
              </a:ext>
            </a:extLst>
          </p:cNvPr>
          <p:cNvSpPr>
            <a:spLocks noGrp="1"/>
          </p:cNvSpPr>
          <p:nvPr>
            <p:ph sz="quarter" idx="12"/>
          </p:nvPr>
        </p:nvSpPr>
        <p:spPr/>
        <p:txBody>
          <a:bodyPr/>
          <a:lstStyle/>
          <a:p>
            <a:r>
              <a:rPr lang="fr-FR" dirty="0"/>
              <a:t>La méthode Crystal Clear est particulièrement adaptée aux petites équipes de développement. Idéalement, l’équipe est composée d’un architecte et de deux à six ou sept développeurs, situés à proximité les uns des autres, de façon à faciliter la communication, dans un local calme. Des tableaux blancs servent de supports afin que tous aient un accès rapide à toutes les informations. Les rythmes de développement et de livraison sont rapides (toutes les deux semaines ou une fois par mois) afin que les utilisateurs puissent passer les tests.</a:t>
            </a:r>
          </a:p>
          <a:p>
            <a:r>
              <a:rPr lang="fr-FR" dirty="0"/>
              <a:t>Durant tout le processus de développement, l’équipe se remet en question en permanence afin d’améliorer continuellement sa façon de travailler.</a:t>
            </a:r>
          </a:p>
          <a:p>
            <a:r>
              <a:rPr lang="fr-FR" dirty="0"/>
              <a:t>Les 7 axes qu’il faudra suivre avec le Crystal Clear</a:t>
            </a:r>
          </a:p>
          <a:p>
            <a:pPr marL="630238" indent="-360363">
              <a:buFont typeface="Arial" panose="020B0604020202020204" pitchFamily="34" charset="0"/>
              <a:buChar char="•"/>
            </a:pPr>
            <a:r>
              <a:rPr lang="fr-FR" dirty="0"/>
              <a:t>Faire des livraisons fréquentes</a:t>
            </a:r>
          </a:p>
          <a:p>
            <a:pPr marL="630238" indent="-360363">
              <a:buFont typeface="Arial" panose="020B0604020202020204" pitchFamily="34" charset="0"/>
              <a:buChar char="•"/>
            </a:pPr>
            <a:r>
              <a:rPr lang="fr-FR" dirty="0"/>
              <a:t>Avoir des réflexions d’amélioration dès que le besoin est présent</a:t>
            </a:r>
          </a:p>
          <a:p>
            <a:pPr marL="630238" indent="-360363">
              <a:buFont typeface="Arial" panose="020B0604020202020204" pitchFamily="34" charset="0"/>
              <a:buChar char="•"/>
            </a:pPr>
            <a:r>
              <a:rPr lang="fr-FR" dirty="0"/>
              <a:t>Avoir une communication osmotique</a:t>
            </a:r>
          </a:p>
          <a:p>
            <a:pPr marL="630238" indent="-360363">
              <a:buFont typeface="Arial" panose="020B0604020202020204" pitchFamily="34" charset="0"/>
              <a:buChar char="•"/>
            </a:pPr>
            <a:r>
              <a:rPr lang="fr-FR" dirty="0"/>
              <a:t>L’équipe doit se sentir sécurisée : transparence, communication orale, chaque membre peut répondre aux questions</a:t>
            </a:r>
          </a:p>
          <a:p>
            <a:pPr marL="630238" indent="-360363">
              <a:buFont typeface="Arial" panose="020B0604020202020204" pitchFamily="34" charset="0"/>
              <a:buChar char="•"/>
            </a:pPr>
            <a:r>
              <a:rPr lang="fr-FR" dirty="0"/>
              <a:t>Concentration dédiée (objectifs connus de tous, temps de travail sans distraction disponible)</a:t>
            </a:r>
          </a:p>
          <a:p>
            <a:pPr marL="630238" indent="-360363">
              <a:buFont typeface="Arial" panose="020B0604020202020204" pitchFamily="34" charset="0"/>
              <a:buChar char="•"/>
            </a:pPr>
            <a:r>
              <a:rPr lang="fr-FR" dirty="0"/>
              <a:t>Accès facilité aux utilisateurs clés</a:t>
            </a:r>
          </a:p>
          <a:p>
            <a:pPr marL="630238" indent="-360363">
              <a:buFont typeface="Arial" panose="020B0604020202020204" pitchFamily="34" charset="0"/>
              <a:buChar char="•"/>
            </a:pPr>
            <a:r>
              <a:rPr lang="fr-FR" dirty="0"/>
              <a:t>Environnement technique favorable (tests automatisés, gestions des confs)</a:t>
            </a:r>
          </a:p>
        </p:txBody>
      </p:sp>
      <p:sp>
        <p:nvSpPr>
          <p:cNvPr id="6" name="Titre 8">
            <a:extLst>
              <a:ext uri="{FF2B5EF4-FFF2-40B4-BE49-F238E27FC236}">
                <a16:creationId xmlns:a16="http://schemas.microsoft.com/office/drawing/2014/main" id="{34D260F6-9CF7-FB1B-CA16-D9CF8057A946}"/>
              </a:ext>
            </a:extLst>
          </p:cNvPr>
          <p:cNvSpPr>
            <a:spLocks noGrp="1"/>
          </p:cNvSpPr>
          <p:nvPr>
            <p:ph type="title"/>
          </p:nvPr>
        </p:nvSpPr>
        <p:spPr>
          <a:xfrm>
            <a:off x="180000" y="400050"/>
            <a:ext cx="5075172" cy="415143"/>
          </a:xfrm>
        </p:spPr>
        <p:txBody>
          <a:bodyPr/>
          <a:lstStyle/>
          <a:p>
            <a:r>
              <a:rPr lang="fr-MA" dirty="0"/>
              <a:t>Adopter une approche DevOps</a:t>
            </a:r>
          </a:p>
        </p:txBody>
      </p:sp>
      <p:sp>
        <p:nvSpPr>
          <p:cNvPr id="7" name="Espace réservé du texte 9">
            <a:extLst>
              <a:ext uri="{FF2B5EF4-FFF2-40B4-BE49-F238E27FC236}">
                <a16:creationId xmlns:a16="http://schemas.microsoft.com/office/drawing/2014/main" id="{1FAF3ED3-D2B8-27AC-4514-639E793A67CD}"/>
              </a:ext>
            </a:extLst>
          </p:cNvPr>
          <p:cNvSpPr>
            <a:spLocks noGrp="1"/>
          </p:cNvSpPr>
          <p:nvPr>
            <p:ph type="body" sz="quarter" idx="11"/>
          </p:nvPr>
        </p:nvSpPr>
        <p:spPr>
          <a:xfrm>
            <a:off x="180000" y="763865"/>
            <a:ext cx="5075172" cy="415143"/>
          </a:xfrm>
        </p:spPr>
        <p:txBody>
          <a:bodyPr/>
          <a:lstStyle/>
          <a:p>
            <a:r>
              <a:rPr lang="fr-MA" dirty="0"/>
              <a:t>Méthodes d’agiles</a:t>
            </a:r>
          </a:p>
        </p:txBody>
      </p:sp>
    </p:spTree>
    <p:extLst>
      <p:ext uri="{BB962C8B-B14F-4D97-AF65-F5344CB8AC3E}">
        <p14:creationId xmlns:p14="http://schemas.microsoft.com/office/powerpoint/2010/main" val="1645429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Objectif de temps de récupération (RTO)</a:t>
            </a:r>
          </a:p>
          <a:p>
            <a:pPr lvl="0"/>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158425"/>
          </a:xfrm>
        </p:spPr>
        <p:txBody>
          <a:bodyPr/>
          <a:lstStyle/>
          <a:p>
            <a:r>
              <a:rPr lang="fr-FR" b="1" u="sng" dirty="0"/>
              <a:t>Exemple 1 : </a:t>
            </a:r>
          </a:p>
          <a:p>
            <a:r>
              <a:rPr lang="fr-FR" dirty="0"/>
              <a:t>Supposons que vous soyez une société de transactions en ligne comme </a:t>
            </a:r>
            <a:r>
              <a:rPr lang="fr-FR" dirty="0" err="1"/>
              <a:t>PayPal</a:t>
            </a:r>
            <a:r>
              <a:rPr lang="fr-FR" dirty="0"/>
              <a:t> ou Pioneer confrontée à des événements imprévisibles. Dans ce cas, votre RTO sera assez rapide pour récupérer l'opération.</a:t>
            </a:r>
          </a:p>
          <a:p>
            <a:r>
              <a:rPr lang="fr-FR" dirty="0"/>
              <a:t>En d'autres termes, une entreprise fixe son RTO à une heure ou deux pour éviter les conséquences sous forme de finances ou de données.  </a:t>
            </a:r>
          </a:p>
          <a:p>
            <a:pPr marL="628650" lvl="1" indent="-171450">
              <a:buFont typeface="Wingdings" panose="05000000000000000000" pitchFamily="2" charset="2"/>
              <a:buChar char="v"/>
            </a:pPr>
            <a:r>
              <a:rPr lang="fr-FR" dirty="0"/>
              <a:t>Si 30% des données doivent être disponibles dans 1 heure, </a:t>
            </a:r>
          </a:p>
          <a:p>
            <a:pPr marL="628650" lvl="1" indent="-171450">
              <a:buFont typeface="Wingdings" panose="05000000000000000000" pitchFamily="2" charset="2"/>
              <a:buChar char="v"/>
            </a:pPr>
            <a:r>
              <a:rPr lang="fr-FR" dirty="0"/>
              <a:t>Et après une perte complète de la base de données, 60% des données doivent être disponibles sous 2 heures,</a:t>
            </a:r>
          </a:p>
          <a:p>
            <a:pPr marL="628650" lvl="1" indent="-171450">
              <a:buFont typeface="Wingdings" panose="05000000000000000000" pitchFamily="2" charset="2"/>
              <a:buChar char="v"/>
            </a:pPr>
            <a:r>
              <a:rPr lang="fr-FR" dirty="0"/>
              <a:t>Les 10 % de données restantes doivent être disponibles dans l’heure suivante,</a:t>
            </a:r>
          </a:p>
          <a:p>
            <a:pPr marL="1085850" lvl="2" indent="-171450">
              <a:buFont typeface="Wingdings" panose="05000000000000000000" pitchFamily="2" charset="2"/>
              <a:buChar char="Ø"/>
            </a:pPr>
            <a:r>
              <a:rPr lang="fr-FR" b="1" dirty="0"/>
              <a:t>Votre RTO total est = 4 Heures.</a:t>
            </a:r>
            <a:endParaRPr lang="fr-FR" dirty="0"/>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Exemple de la RTO </a:t>
            </a:r>
          </a:p>
        </p:txBody>
      </p:sp>
      <p:sp>
        <p:nvSpPr>
          <p:cNvPr id="13"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4243532"/>
            <a:ext cx="10746576" cy="2129604"/>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u="sng" dirty="0"/>
              <a:t>Exemple 2 :</a:t>
            </a:r>
          </a:p>
          <a:p>
            <a:r>
              <a:rPr lang="fr-FR" dirty="0"/>
              <a:t>Supposons que le serveur Exchange est en panne. Si votre RTO est de 5 heures, le temps d'arrêt maximal tolérable auquel votre entreprise peut survivre est de 5 heures, et votre RTO pour le serveur Exchange doit être inférieur à 5 heures. Votre politique de reprise après sinistre doit inclure les mesures nécessaires prises par le service informatique pour sauvegarder et restaurer les données.</a:t>
            </a:r>
          </a:p>
          <a:p>
            <a:r>
              <a:rPr lang="fr-FR" dirty="0"/>
              <a:t>Par conséquent, tout en fixant l'objectif de temps de récupération, il n'y a pas de solution unique pour un plan de continuité des activités. Les RTO peuvent être définis pour récupérer les données après un sinistre. Cependant, en cas d'incident, les aspects pratiques de votre plan de reprise après sinistre dépendent également des outils et de la technologie spécifiques utilisés pour assurer la reprise. Ainsi, la capacité d'atteindre le RTO varie en fonction des différentes technologies et des différents outils de reprise après sinistre dans leurs capacités. Le RTO est mesuré avant même le début de la panne et inclut le temps nécessaire pour réparer les serveurs, installer les applications prioritaires et restaurer les données. Il inclut également les méthodes de récupération et les données sauvegardées qui doivent être récupérées.</a:t>
            </a:r>
          </a:p>
          <a:p>
            <a:endParaRPr lang="fr-FR" dirty="0"/>
          </a:p>
        </p:txBody>
      </p:sp>
    </p:spTree>
    <p:extLst>
      <p:ext uri="{BB962C8B-B14F-4D97-AF65-F5344CB8AC3E}">
        <p14:creationId xmlns:p14="http://schemas.microsoft.com/office/powerpoint/2010/main" val="25602114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C5FCE8-3DC8-761E-3E48-980B03F3F4BB}"/>
              </a:ext>
            </a:extLst>
          </p:cNvPr>
          <p:cNvSpPr>
            <a:spLocks noGrp="1"/>
          </p:cNvSpPr>
          <p:nvPr>
            <p:ph sz="quarter" idx="13"/>
          </p:nvPr>
        </p:nvSpPr>
        <p:spPr/>
        <p:txBody>
          <a:bodyPr/>
          <a:lstStyle/>
          <a:p>
            <a:r>
              <a:rPr lang="en-US" dirty="0"/>
              <a:t>Dynamic Systems Development Method (DSDM)</a:t>
            </a:r>
            <a:endParaRPr lang="fr-MA" dirty="0"/>
          </a:p>
        </p:txBody>
      </p:sp>
      <p:sp>
        <p:nvSpPr>
          <p:cNvPr id="5" name="Espace réservé du contenu 4">
            <a:extLst>
              <a:ext uri="{FF2B5EF4-FFF2-40B4-BE49-F238E27FC236}">
                <a16:creationId xmlns:a16="http://schemas.microsoft.com/office/drawing/2014/main" id="{8EC1EC32-B338-7B48-ABFB-6BBCC440025D}"/>
              </a:ext>
            </a:extLst>
          </p:cNvPr>
          <p:cNvSpPr>
            <a:spLocks noGrp="1"/>
          </p:cNvSpPr>
          <p:nvPr>
            <p:ph sz="quarter" idx="12"/>
          </p:nvPr>
        </p:nvSpPr>
        <p:spPr/>
        <p:txBody>
          <a:bodyPr/>
          <a:lstStyle/>
          <a:p>
            <a:r>
              <a:rPr lang="fr-FR" dirty="0"/>
              <a:t>Cette méthode s’articule autour de neufs grands principes qui sont la participation des utilisateurs, l’autonomie de l’équipe projet, la transparence des développements, l’adéquation avec le besoin, le développement itératif et incrémental, la réversibilité permanente, la synthèse du projet, les tests automatisés et continus et enfin la coopération entre tous les intervenants.</a:t>
            </a:r>
          </a:p>
          <a:p>
            <a:endParaRPr lang="fr-FR" dirty="0"/>
          </a:p>
          <a:p>
            <a:r>
              <a:rPr lang="fr-FR" dirty="0"/>
              <a:t>Le projet commence par une étude de faisabilité afin de décider s’il faut le faire ou non. Un rapport est rédigé, et éventuellement, un prototype est créé pour démontrer la faisabilité de l’application. S’il a été décidé de continuer, une analyse fonctionnelle est réalisée et les spécifications sont rédigées. A partir de ce moment-là, des itérations de conception technique et de développement sont mises en place, puis pour finir, l’application est livrée en production.</a:t>
            </a:r>
          </a:p>
        </p:txBody>
      </p:sp>
      <p:sp>
        <p:nvSpPr>
          <p:cNvPr id="6" name="Titre 8">
            <a:extLst>
              <a:ext uri="{FF2B5EF4-FFF2-40B4-BE49-F238E27FC236}">
                <a16:creationId xmlns:a16="http://schemas.microsoft.com/office/drawing/2014/main" id="{34D260F6-9CF7-FB1B-CA16-D9CF8057A946}"/>
              </a:ext>
            </a:extLst>
          </p:cNvPr>
          <p:cNvSpPr>
            <a:spLocks noGrp="1"/>
          </p:cNvSpPr>
          <p:nvPr>
            <p:ph type="title"/>
          </p:nvPr>
        </p:nvSpPr>
        <p:spPr>
          <a:xfrm>
            <a:off x="180000" y="400050"/>
            <a:ext cx="5075172" cy="415143"/>
          </a:xfrm>
        </p:spPr>
        <p:txBody>
          <a:bodyPr/>
          <a:lstStyle/>
          <a:p>
            <a:r>
              <a:rPr lang="fr-MA" dirty="0"/>
              <a:t>Adopter une approche DevOps</a:t>
            </a:r>
          </a:p>
        </p:txBody>
      </p:sp>
      <p:sp>
        <p:nvSpPr>
          <p:cNvPr id="7" name="Espace réservé du texte 9">
            <a:extLst>
              <a:ext uri="{FF2B5EF4-FFF2-40B4-BE49-F238E27FC236}">
                <a16:creationId xmlns:a16="http://schemas.microsoft.com/office/drawing/2014/main" id="{1FAF3ED3-D2B8-27AC-4514-639E793A67CD}"/>
              </a:ext>
            </a:extLst>
          </p:cNvPr>
          <p:cNvSpPr>
            <a:spLocks noGrp="1"/>
          </p:cNvSpPr>
          <p:nvPr>
            <p:ph type="body" sz="quarter" idx="11"/>
          </p:nvPr>
        </p:nvSpPr>
        <p:spPr>
          <a:xfrm>
            <a:off x="180000" y="763865"/>
            <a:ext cx="5075172" cy="415143"/>
          </a:xfrm>
        </p:spPr>
        <p:txBody>
          <a:bodyPr/>
          <a:lstStyle/>
          <a:p>
            <a:r>
              <a:rPr lang="fr-MA" dirty="0"/>
              <a:t>Méthodes d’agiles</a:t>
            </a:r>
          </a:p>
        </p:txBody>
      </p:sp>
    </p:spTree>
    <p:extLst>
      <p:ext uri="{BB962C8B-B14F-4D97-AF65-F5344CB8AC3E}">
        <p14:creationId xmlns:p14="http://schemas.microsoft.com/office/powerpoint/2010/main" val="33896420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C5FCE8-3DC8-761E-3E48-980B03F3F4BB}"/>
              </a:ext>
            </a:extLst>
          </p:cNvPr>
          <p:cNvSpPr>
            <a:spLocks noGrp="1"/>
          </p:cNvSpPr>
          <p:nvPr>
            <p:ph sz="quarter" idx="13"/>
          </p:nvPr>
        </p:nvSpPr>
        <p:spPr/>
        <p:txBody>
          <a:bodyPr/>
          <a:lstStyle/>
          <a:p>
            <a:r>
              <a:rPr lang="en-US" dirty="0"/>
              <a:t>Dynamic Systems Development Method (DSDM)</a:t>
            </a:r>
            <a:endParaRPr lang="fr-MA" dirty="0"/>
          </a:p>
        </p:txBody>
      </p:sp>
      <p:sp>
        <p:nvSpPr>
          <p:cNvPr id="5" name="Espace réservé du contenu 4">
            <a:extLst>
              <a:ext uri="{FF2B5EF4-FFF2-40B4-BE49-F238E27FC236}">
                <a16:creationId xmlns:a16="http://schemas.microsoft.com/office/drawing/2014/main" id="{8EC1EC32-B338-7B48-ABFB-6BBCC440025D}"/>
              </a:ext>
            </a:extLst>
          </p:cNvPr>
          <p:cNvSpPr>
            <a:spLocks noGrp="1"/>
          </p:cNvSpPr>
          <p:nvPr>
            <p:ph sz="quarter" idx="12"/>
          </p:nvPr>
        </p:nvSpPr>
        <p:spPr/>
        <p:txBody>
          <a:bodyPr/>
          <a:lstStyle/>
          <a:p>
            <a:pPr marL="630238" indent="-360363">
              <a:buFont typeface="Arial" panose="020B0604020202020204" pitchFamily="34" charset="0"/>
              <a:buChar char="•"/>
            </a:pPr>
            <a:r>
              <a:rPr lang="fr-FR" b="1" dirty="0"/>
              <a:t>Implication des utilisateurs </a:t>
            </a:r>
            <a:r>
              <a:rPr lang="fr-FR" dirty="0"/>
              <a:t>: ils doivent être présents tout au long du développement du projet voire les considérer comme membres de l’équipe.</a:t>
            </a:r>
          </a:p>
          <a:p>
            <a:pPr marL="630238" indent="-360363">
              <a:buFont typeface="Arial" panose="020B0604020202020204" pitchFamily="34" charset="0"/>
              <a:buChar char="•"/>
            </a:pPr>
            <a:r>
              <a:rPr lang="fr-FR" b="1" dirty="0"/>
              <a:t>Valorisation de l’autonomie </a:t>
            </a:r>
            <a:r>
              <a:rPr lang="fr-FR" dirty="0"/>
              <a:t>: L’équipe prend part dans le processus décisionnel</a:t>
            </a:r>
          </a:p>
          <a:p>
            <a:pPr marL="630238" indent="-360363">
              <a:buFont typeface="Arial" panose="020B0604020202020204" pitchFamily="34" charset="0"/>
              <a:buChar char="•"/>
            </a:pPr>
            <a:r>
              <a:rPr lang="fr-FR" b="1" dirty="0"/>
              <a:t>Visibilité du résultat </a:t>
            </a:r>
            <a:r>
              <a:rPr lang="fr-FR" dirty="0"/>
              <a:t>: livrer régulièrement les porteurs de projet et recevoir ses feedbacks.</a:t>
            </a:r>
          </a:p>
          <a:p>
            <a:pPr marL="630238" indent="-360363">
              <a:buFont typeface="Arial" panose="020B0604020202020204" pitchFamily="34" charset="0"/>
              <a:buChar char="•"/>
            </a:pPr>
            <a:r>
              <a:rPr lang="fr-FR" b="1" dirty="0"/>
              <a:t>Adéquation</a:t>
            </a:r>
            <a:r>
              <a:rPr lang="fr-FR" dirty="0"/>
              <a:t> : le livrable doit être fonctionnel et en adéquation avec les exigences du client.</a:t>
            </a:r>
          </a:p>
          <a:p>
            <a:pPr marL="630238" indent="-360363">
              <a:buFont typeface="Arial" panose="020B0604020202020204" pitchFamily="34" charset="0"/>
              <a:buChar char="•"/>
            </a:pPr>
            <a:r>
              <a:rPr lang="fr-FR" b="1" dirty="0"/>
              <a:t>Développement itératif et incrémental </a:t>
            </a:r>
            <a:r>
              <a:rPr lang="fr-FR" dirty="0"/>
              <a:t>: l’amélioration continue du projet à partir des feedbacks.</a:t>
            </a:r>
          </a:p>
          <a:p>
            <a:pPr marL="630238" indent="-360363">
              <a:buFont typeface="Arial" panose="020B0604020202020204" pitchFamily="34" charset="0"/>
              <a:buChar char="•"/>
            </a:pPr>
            <a:r>
              <a:rPr lang="fr-FR" b="1" dirty="0"/>
              <a:t>Réversibilité des incréments </a:t>
            </a:r>
            <a:r>
              <a:rPr lang="fr-FR" dirty="0"/>
              <a:t>: Le travail de développement doit se faire de manière à ce que le retour en arrière soit possible.</a:t>
            </a:r>
          </a:p>
          <a:p>
            <a:pPr marL="630238" indent="-360363">
              <a:buFont typeface="Arial" panose="020B0604020202020204" pitchFamily="34" charset="0"/>
              <a:buChar char="•"/>
            </a:pPr>
            <a:r>
              <a:rPr lang="fr-FR" b="1" dirty="0"/>
              <a:t>Synthèse</a:t>
            </a:r>
            <a:r>
              <a:rPr lang="fr-FR" dirty="0"/>
              <a:t> : Un schéma directeur esquisse les niveaux objectif et vision du projet avant de commencer le travail de développement.</a:t>
            </a:r>
          </a:p>
          <a:p>
            <a:pPr marL="630238" indent="-360363">
              <a:buFont typeface="Arial" panose="020B0604020202020204" pitchFamily="34" charset="0"/>
              <a:buChar char="•"/>
            </a:pPr>
            <a:r>
              <a:rPr lang="fr-FR" b="1" dirty="0"/>
              <a:t>Validation des tests </a:t>
            </a:r>
            <a:r>
              <a:rPr lang="fr-FR" dirty="0"/>
              <a:t>: il faut garantir le fonctionnement du livrable par l’automatisation de tests.</a:t>
            </a:r>
          </a:p>
          <a:p>
            <a:pPr marL="630238" indent="-360363">
              <a:buFont typeface="Arial" panose="020B0604020202020204" pitchFamily="34" charset="0"/>
              <a:buChar char="•"/>
            </a:pPr>
            <a:r>
              <a:rPr lang="fr-FR" b="1" dirty="0"/>
              <a:t>Coopération</a:t>
            </a:r>
            <a:r>
              <a:rPr lang="fr-FR" dirty="0"/>
              <a:t> : Les éventuels changement doivent être acceptés par l’équipe de travail.</a:t>
            </a:r>
          </a:p>
        </p:txBody>
      </p:sp>
      <p:sp>
        <p:nvSpPr>
          <p:cNvPr id="6" name="Titre 8">
            <a:extLst>
              <a:ext uri="{FF2B5EF4-FFF2-40B4-BE49-F238E27FC236}">
                <a16:creationId xmlns:a16="http://schemas.microsoft.com/office/drawing/2014/main" id="{34D260F6-9CF7-FB1B-CA16-D9CF8057A946}"/>
              </a:ext>
            </a:extLst>
          </p:cNvPr>
          <p:cNvSpPr>
            <a:spLocks noGrp="1"/>
          </p:cNvSpPr>
          <p:nvPr>
            <p:ph type="title"/>
          </p:nvPr>
        </p:nvSpPr>
        <p:spPr>
          <a:xfrm>
            <a:off x="180000" y="400050"/>
            <a:ext cx="5075172" cy="415143"/>
          </a:xfrm>
        </p:spPr>
        <p:txBody>
          <a:bodyPr/>
          <a:lstStyle/>
          <a:p>
            <a:r>
              <a:rPr lang="fr-MA" dirty="0"/>
              <a:t>Adopter une approche DevOps</a:t>
            </a:r>
          </a:p>
        </p:txBody>
      </p:sp>
      <p:sp>
        <p:nvSpPr>
          <p:cNvPr id="7" name="Espace réservé du texte 9">
            <a:extLst>
              <a:ext uri="{FF2B5EF4-FFF2-40B4-BE49-F238E27FC236}">
                <a16:creationId xmlns:a16="http://schemas.microsoft.com/office/drawing/2014/main" id="{1FAF3ED3-D2B8-27AC-4514-639E793A67CD}"/>
              </a:ext>
            </a:extLst>
          </p:cNvPr>
          <p:cNvSpPr>
            <a:spLocks noGrp="1"/>
          </p:cNvSpPr>
          <p:nvPr>
            <p:ph type="body" sz="quarter" idx="11"/>
          </p:nvPr>
        </p:nvSpPr>
        <p:spPr>
          <a:xfrm>
            <a:off x="180000" y="763865"/>
            <a:ext cx="5075172" cy="415143"/>
          </a:xfrm>
        </p:spPr>
        <p:txBody>
          <a:bodyPr/>
          <a:lstStyle/>
          <a:p>
            <a:r>
              <a:rPr lang="fr-MA" dirty="0"/>
              <a:t>Méthodes d’agiles</a:t>
            </a:r>
          </a:p>
        </p:txBody>
      </p:sp>
    </p:spTree>
    <p:extLst>
      <p:ext uri="{BB962C8B-B14F-4D97-AF65-F5344CB8AC3E}">
        <p14:creationId xmlns:p14="http://schemas.microsoft.com/office/powerpoint/2010/main" val="10688711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0C49D6-BD31-479F-94E5-70582B9241E9}"/>
              </a:ext>
            </a:extLst>
          </p:cNvPr>
          <p:cNvSpPr>
            <a:spLocks noGrp="1"/>
          </p:cNvSpPr>
          <p:nvPr>
            <p:ph type="body" sz="quarter" idx="12"/>
          </p:nvPr>
        </p:nvSpPr>
        <p:spPr/>
        <p:txBody>
          <a:bodyPr/>
          <a:lstStyle/>
          <a:p>
            <a:r>
              <a:rPr lang="fr-FR" dirty="0"/>
              <a:t>CHAPITRE 2</a:t>
            </a:r>
          </a:p>
        </p:txBody>
      </p:sp>
      <p:sp>
        <p:nvSpPr>
          <p:cNvPr id="7" name="Espace réservé du texte 5">
            <a:extLst>
              <a:ext uri="{FF2B5EF4-FFF2-40B4-BE49-F238E27FC236}">
                <a16:creationId xmlns:a16="http://schemas.microsoft.com/office/drawing/2014/main" id="{80D0AA65-2762-496E-4DAA-A39741BAC09D}"/>
              </a:ext>
            </a:extLst>
          </p:cNvPr>
          <p:cNvSpPr>
            <a:spLocks noGrp="1"/>
          </p:cNvSpPr>
          <p:nvPr>
            <p:ph type="body" sz="quarter" idx="14"/>
          </p:nvPr>
        </p:nvSpPr>
        <p:spPr>
          <a:xfrm>
            <a:off x="6300000" y="2880000"/>
            <a:ext cx="5580000" cy="1800000"/>
          </a:xfrm>
        </p:spPr>
        <p:txBody>
          <a:bodyPr/>
          <a:lstStyle/>
          <a:p>
            <a:r>
              <a:rPr lang="fr-FR" dirty="0"/>
              <a:t>Méthodes d’agiles</a:t>
            </a:r>
          </a:p>
          <a:p>
            <a:r>
              <a:rPr lang="fr-FR" b="1" dirty="0">
                <a:solidFill>
                  <a:srgbClr val="FF7701"/>
                </a:solidFill>
              </a:rPr>
              <a:t>Intégration continue (CI)</a:t>
            </a:r>
          </a:p>
          <a:p>
            <a:r>
              <a:rPr lang="fr-FR" dirty="0"/>
              <a:t>Déploiement continue (CD)</a:t>
            </a:r>
          </a:p>
          <a:p>
            <a:r>
              <a:rPr lang="fr-FR" dirty="0"/>
              <a:t>DevOps vs DevSecOps</a:t>
            </a:r>
          </a:p>
        </p:txBody>
      </p:sp>
      <p:sp>
        <p:nvSpPr>
          <p:cNvPr id="10" name="Espace réservé du texte 2">
            <a:extLst>
              <a:ext uri="{FF2B5EF4-FFF2-40B4-BE49-F238E27FC236}">
                <a16:creationId xmlns:a16="http://schemas.microsoft.com/office/drawing/2014/main" id="{3631DE84-7CA4-DF76-8230-A91CF73DE469}"/>
              </a:ext>
            </a:extLst>
          </p:cNvPr>
          <p:cNvSpPr>
            <a:spLocks noGrp="1"/>
          </p:cNvSpPr>
          <p:nvPr>
            <p:ph type="body" sz="quarter" idx="13"/>
          </p:nvPr>
        </p:nvSpPr>
        <p:spPr>
          <a:xfrm>
            <a:off x="6300000" y="1089893"/>
            <a:ext cx="5580000" cy="900000"/>
          </a:xfrm>
        </p:spPr>
        <p:txBody>
          <a:bodyPr/>
          <a:lstStyle/>
          <a:p>
            <a:r>
              <a:rPr lang="fr-FR" dirty="0"/>
              <a:t>Adopter une approche DevOps</a:t>
            </a:r>
          </a:p>
        </p:txBody>
      </p:sp>
    </p:spTree>
    <p:extLst>
      <p:ext uri="{BB962C8B-B14F-4D97-AF65-F5344CB8AC3E}">
        <p14:creationId xmlns:p14="http://schemas.microsoft.com/office/powerpoint/2010/main" val="37833287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42F17F17-67B9-44A4-BE83-8BB3146AF23B}"/>
              </a:ext>
            </a:extLst>
          </p:cNvPr>
          <p:cNvSpPr>
            <a:spLocks noGrp="1"/>
          </p:cNvSpPr>
          <p:nvPr>
            <p:ph sz="quarter" idx="13"/>
          </p:nvPr>
        </p:nvSpPr>
        <p:spPr/>
        <p:txBody>
          <a:bodyPr/>
          <a:lstStyle/>
          <a:p>
            <a:r>
              <a:rPr lang="fr-FR" dirty="0"/>
              <a:t>Présentation</a:t>
            </a:r>
            <a:endParaRPr lang="fr-MA" dirty="0"/>
          </a:p>
        </p:txBody>
      </p:sp>
      <p:sp>
        <p:nvSpPr>
          <p:cNvPr id="6" name="Espace réservé du texte 5">
            <a:extLst>
              <a:ext uri="{FF2B5EF4-FFF2-40B4-BE49-F238E27FC236}">
                <a16:creationId xmlns:a16="http://schemas.microsoft.com/office/drawing/2014/main" id="{7EE82C23-2EB3-FA99-8062-31E2AAA693A2}"/>
              </a:ext>
            </a:extLst>
          </p:cNvPr>
          <p:cNvSpPr>
            <a:spLocks noGrp="1"/>
          </p:cNvSpPr>
          <p:nvPr>
            <p:ph type="body" sz="quarter" idx="11"/>
          </p:nvPr>
        </p:nvSpPr>
        <p:spPr>
          <a:xfrm>
            <a:off x="180000" y="725765"/>
            <a:ext cx="5075172" cy="319714"/>
          </a:xfrm>
        </p:spPr>
        <p:txBody>
          <a:bodyPr/>
          <a:lstStyle/>
          <a:p>
            <a:r>
              <a:rPr lang="fr-MA" dirty="0"/>
              <a:t>Intégration continue (CI)</a:t>
            </a:r>
          </a:p>
        </p:txBody>
      </p:sp>
      <p:sp>
        <p:nvSpPr>
          <p:cNvPr id="7" name="Espace réservé du contenu 6">
            <a:extLst>
              <a:ext uri="{FF2B5EF4-FFF2-40B4-BE49-F238E27FC236}">
                <a16:creationId xmlns:a16="http://schemas.microsoft.com/office/drawing/2014/main" id="{C3143411-B24E-2496-4477-33DFDF4EA9B9}"/>
              </a:ext>
            </a:extLst>
          </p:cNvPr>
          <p:cNvSpPr>
            <a:spLocks noGrp="1"/>
          </p:cNvSpPr>
          <p:nvPr>
            <p:ph sz="quarter" idx="12"/>
          </p:nvPr>
        </p:nvSpPr>
        <p:spPr/>
        <p:txBody>
          <a:bodyPr/>
          <a:lstStyle/>
          <a:p>
            <a:r>
              <a:rPr lang="fr-FR" dirty="0"/>
              <a:t>L’intégration continue (CI) est le processus de génération et de test automatique du code chaque fois qu’un membre de l’équipe valide les modifications apportées au code dans le contrôle de version. Une validation de code dans la branche principale ou de jonction d’un référentiel partagé déclenche le système de génération automatisé pour générer, tester et valider la branche complète. </a:t>
            </a:r>
          </a:p>
          <a:p>
            <a:endParaRPr lang="fr-FR" dirty="0"/>
          </a:p>
          <a:p>
            <a:r>
              <a:rPr lang="fr-FR" dirty="0"/>
              <a:t>CI encourage les développeurs à partager leur code et leurs tests unitaires en fusionnant leurs modifications dans le référentiel de contrôle de version partagé chaque fois qu’ils terminent une tâche.</a:t>
            </a:r>
          </a:p>
          <a:p>
            <a:endParaRPr lang="fr-FR" dirty="0"/>
          </a:p>
          <a:p>
            <a:r>
              <a:rPr lang="fr-FR" dirty="0"/>
              <a:t>Les développeurs de logiciels travaillent souvent de manière isolée, puis doivent intégrer leurs modifications au reste de la base de code d’une équipe. Les jours ou semaines d’attente pour intégrer le code peuvent créer de nombreux conflits de fusion, résoudre difficilement les bogues, les stratégies de code divergentes et les efforts dupliqués. CI évite ces problèmes, car il nécessite que le code de l’équipe de développement se fusionne en continu vers la branche de contrôle de version partagée.</a:t>
            </a:r>
          </a:p>
        </p:txBody>
      </p:sp>
      <p:sp>
        <p:nvSpPr>
          <p:cNvPr id="9" name="Titre 8">
            <a:extLst>
              <a:ext uri="{FF2B5EF4-FFF2-40B4-BE49-F238E27FC236}">
                <a16:creationId xmlns:a16="http://schemas.microsoft.com/office/drawing/2014/main" id="{BD719C89-9153-1969-4B41-CC4F4327EDD2}"/>
              </a:ext>
            </a:extLst>
          </p:cNvPr>
          <p:cNvSpPr>
            <a:spLocks noGrp="1"/>
          </p:cNvSpPr>
          <p:nvPr>
            <p:ph type="title"/>
          </p:nvPr>
        </p:nvSpPr>
        <p:spPr>
          <a:xfrm>
            <a:off x="179388" y="400050"/>
            <a:ext cx="5075237" cy="415925"/>
          </a:xfrm>
        </p:spPr>
        <p:txBody>
          <a:bodyPr/>
          <a:lstStyle/>
          <a:p>
            <a:r>
              <a:rPr lang="fr-MA" dirty="0"/>
              <a:t>Adopter une approche DevOps</a:t>
            </a:r>
          </a:p>
        </p:txBody>
      </p:sp>
    </p:spTree>
    <p:extLst>
      <p:ext uri="{BB962C8B-B14F-4D97-AF65-F5344CB8AC3E}">
        <p14:creationId xmlns:p14="http://schemas.microsoft.com/office/powerpoint/2010/main" val="402342563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42F17F17-67B9-44A4-BE83-8BB3146AF23B}"/>
              </a:ext>
            </a:extLst>
          </p:cNvPr>
          <p:cNvSpPr>
            <a:spLocks noGrp="1"/>
          </p:cNvSpPr>
          <p:nvPr>
            <p:ph sz="quarter" idx="13"/>
          </p:nvPr>
        </p:nvSpPr>
        <p:spPr/>
        <p:txBody>
          <a:bodyPr/>
          <a:lstStyle/>
          <a:p>
            <a:r>
              <a:rPr lang="fr-FR" dirty="0"/>
              <a:t>Présentation</a:t>
            </a:r>
            <a:endParaRPr lang="fr-MA" dirty="0"/>
          </a:p>
        </p:txBody>
      </p:sp>
      <p:sp>
        <p:nvSpPr>
          <p:cNvPr id="6" name="Espace réservé du texte 5">
            <a:extLst>
              <a:ext uri="{FF2B5EF4-FFF2-40B4-BE49-F238E27FC236}">
                <a16:creationId xmlns:a16="http://schemas.microsoft.com/office/drawing/2014/main" id="{7EE82C23-2EB3-FA99-8062-31E2AAA693A2}"/>
              </a:ext>
            </a:extLst>
          </p:cNvPr>
          <p:cNvSpPr>
            <a:spLocks noGrp="1"/>
          </p:cNvSpPr>
          <p:nvPr>
            <p:ph type="body" sz="quarter" idx="11"/>
          </p:nvPr>
        </p:nvSpPr>
        <p:spPr>
          <a:xfrm>
            <a:off x="180000" y="725765"/>
            <a:ext cx="5075172" cy="319714"/>
          </a:xfrm>
        </p:spPr>
        <p:txBody>
          <a:bodyPr/>
          <a:lstStyle/>
          <a:p>
            <a:r>
              <a:rPr lang="fr-MA" dirty="0"/>
              <a:t>Intégration continue (CI)</a:t>
            </a:r>
          </a:p>
        </p:txBody>
      </p:sp>
      <p:sp>
        <p:nvSpPr>
          <p:cNvPr id="7" name="Espace réservé du contenu 6">
            <a:extLst>
              <a:ext uri="{FF2B5EF4-FFF2-40B4-BE49-F238E27FC236}">
                <a16:creationId xmlns:a16="http://schemas.microsoft.com/office/drawing/2014/main" id="{C3143411-B24E-2496-4477-33DFDF4EA9B9}"/>
              </a:ext>
            </a:extLst>
          </p:cNvPr>
          <p:cNvSpPr>
            <a:spLocks noGrp="1"/>
          </p:cNvSpPr>
          <p:nvPr>
            <p:ph sz="quarter" idx="12"/>
          </p:nvPr>
        </p:nvSpPr>
        <p:spPr/>
        <p:txBody>
          <a:bodyPr/>
          <a:lstStyle/>
          <a:p>
            <a:r>
              <a:rPr lang="fr-FR" dirty="0"/>
              <a:t>L'intégration continue est la pratique consistant à intégrer en continu les modifications du code de différents développeurs travaillant sur le même code dans un seul projet logiciel. Cette intégration se met généralement à jour automatiquement comme un processus continu tout au long de la journée afin de garantir que toutes les modifications apportées au code sont correctement enregistrées. Cette stratégie est un élément essentiel d'un système de développement logiciel Agile, qui s'articule autour du concept de collaboration, de conception à l'échelle et de construction durable.</a:t>
            </a:r>
          </a:p>
          <a:p>
            <a:endParaRPr lang="fr-FR" dirty="0"/>
          </a:p>
          <a:p>
            <a:endParaRPr lang="fr-FR" dirty="0"/>
          </a:p>
        </p:txBody>
      </p:sp>
      <p:sp>
        <p:nvSpPr>
          <p:cNvPr id="9" name="Titre 8">
            <a:extLst>
              <a:ext uri="{FF2B5EF4-FFF2-40B4-BE49-F238E27FC236}">
                <a16:creationId xmlns:a16="http://schemas.microsoft.com/office/drawing/2014/main" id="{BD719C89-9153-1969-4B41-CC4F4327EDD2}"/>
              </a:ext>
            </a:extLst>
          </p:cNvPr>
          <p:cNvSpPr>
            <a:spLocks noGrp="1"/>
          </p:cNvSpPr>
          <p:nvPr>
            <p:ph type="title"/>
          </p:nvPr>
        </p:nvSpPr>
        <p:spPr>
          <a:xfrm>
            <a:off x="179388" y="400050"/>
            <a:ext cx="5075237" cy="415925"/>
          </a:xfrm>
        </p:spPr>
        <p:txBody>
          <a:bodyPr/>
          <a:lstStyle/>
          <a:p>
            <a:r>
              <a:rPr lang="fr-MA" dirty="0"/>
              <a:t>Adopter une approche DevOps</a:t>
            </a:r>
          </a:p>
        </p:txBody>
      </p:sp>
      <p:pic>
        <p:nvPicPr>
          <p:cNvPr id="3" name="Image 2">
            <a:extLst>
              <a:ext uri="{FF2B5EF4-FFF2-40B4-BE49-F238E27FC236}">
                <a16:creationId xmlns:a16="http://schemas.microsoft.com/office/drawing/2014/main" id="{89453487-6996-4A9F-8106-BBDF0692AC51}"/>
              </a:ext>
            </a:extLst>
          </p:cNvPr>
          <p:cNvPicPr>
            <a:picLocks noChangeAspect="1"/>
          </p:cNvPicPr>
          <p:nvPr/>
        </p:nvPicPr>
        <p:blipFill>
          <a:blip r:embed="rId2"/>
          <a:stretch>
            <a:fillRect/>
          </a:stretch>
        </p:blipFill>
        <p:spPr>
          <a:xfrm>
            <a:off x="2188038" y="3092694"/>
            <a:ext cx="7810500" cy="1962150"/>
          </a:xfrm>
          <a:prstGeom prst="rect">
            <a:avLst/>
          </a:prstGeom>
        </p:spPr>
      </p:pic>
    </p:spTree>
    <p:extLst>
      <p:ext uri="{BB962C8B-B14F-4D97-AF65-F5344CB8AC3E}">
        <p14:creationId xmlns:p14="http://schemas.microsoft.com/office/powerpoint/2010/main" val="25241504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42F17F17-67B9-44A4-BE83-8BB3146AF23B}"/>
              </a:ext>
            </a:extLst>
          </p:cNvPr>
          <p:cNvSpPr>
            <a:spLocks noGrp="1"/>
          </p:cNvSpPr>
          <p:nvPr>
            <p:ph sz="quarter" idx="13"/>
          </p:nvPr>
        </p:nvSpPr>
        <p:spPr/>
        <p:txBody>
          <a:bodyPr/>
          <a:lstStyle/>
          <a:p>
            <a:r>
              <a:rPr lang="fr-FR" dirty="0"/>
              <a:t>Avantages de l'intégration continue</a:t>
            </a:r>
            <a:endParaRPr lang="fr-MA" dirty="0"/>
          </a:p>
        </p:txBody>
      </p:sp>
      <p:sp>
        <p:nvSpPr>
          <p:cNvPr id="6" name="Espace réservé du texte 5">
            <a:extLst>
              <a:ext uri="{FF2B5EF4-FFF2-40B4-BE49-F238E27FC236}">
                <a16:creationId xmlns:a16="http://schemas.microsoft.com/office/drawing/2014/main" id="{7EE82C23-2EB3-FA99-8062-31E2AAA693A2}"/>
              </a:ext>
            </a:extLst>
          </p:cNvPr>
          <p:cNvSpPr>
            <a:spLocks noGrp="1"/>
          </p:cNvSpPr>
          <p:nvPr>
            <p:ph type="body" sz="quarter" idx="11"/>
          </p:nvPr>
        </p:nvSpPr>
        <p:spPr>
          <a:xfrm>
            <a:off x="180000" y="725765"/>
            <a:ext cx="5075172" cy="319714"/>
          </a:xfrm>
        </p:spPr>
        <p:txBody>
          <a:bodyPr/>
          <a:lstStyle/>
          <a:p>
            <a:r>
              <a:rPr lang="fr-MA" dirty="0"/>
              <a:t>Intégration continue (CI)</a:t>
            </a:r>
          </a:p>
        </p:txBody>
      </p:sp>
      <p:sp>
        <p:nvSpPr>
          <p:cNvPr id="7" name="Espace réservé du contenu 6">
            <a:extLst>
              <a:ext uri="{FF2B5EF4-FFF2-40B4-BE49-F238E27FC236}">
                <a16:creationId xmlns:a16="http://schemas.microsoft.com/office/drawing/2014/main" id="{C3143411-B24E-2496-4477-33DFDF4EA9B9}"/>
              </a:ext>
            </a:extLst>
          </p:cNvPr>
          <p:cNvSpPr>
            <a:spLocks noGrp="1"/>
          </p:cNvSpPr>
          <p:nvPr>
            <p:ph sz="quarter" idx="12"/>
          </p:nvPr>
        </p:nvSpPr>
        <p:spPr/>
        <p:txBody>
          <a:bodyPr/>
          <a:lstStyle/>
          <a:p>
            <a:r>
              <a:rPr lang="fr-FR" dirty="0"/>
              <a:t>La raison pour laquelle tant d'équipes Agile utilisent l'intégration continue est qu'elle fonctionne incroyablement bien pour résoudre de nombreux problèmes de développement logiciel. Elle garantit que deux développeurs ne travaillent pas en même temps sur le même morceau de code, ce qui évite les doublons inutiles.</a:t>
            </a:r>
          </a:p>
          <a:p>
            <a:endParaRPr lang="fr-FR" dirty="0"/>
          </a:p>
          <a:p>
            <a:r>
              <a:rPr lang="fr-FR" dirty="0"/>
              <a:t>L'intégration continue garantit également que l'équipe travaille toujours sur la mise à jour la plus récente du logiciel et qu'elle s'appuie donc sur les changements les plus récents. Cela signifie qu'il n'y a pas de chaos de dernière minute à la date de la sortie, alors que chacun télécharge son code et essaie de vérifier ses versions par rapport à d'autres tâches et sections de travail.</a:t>
            </a:r>
          </a:p>
          <a:p>
            <a:endParaRPr lang="fr-FR" dirty="0"/>
          </a:p>
          <a:p>
            <a:r>
              <a:rPr lang="fr-FR" dirty="0"/>
              <a:t>En matière de développement, une modification de ligne, ou même quelque chose d'aussi minime qu'un point ou une parenthèse erronée, peut par inadvertance casser d'autres parties du logiciel. Des mises à jour fréquentes permettent d'identifier plus facilement la cause du problème et de le corriger avant de passer à d'autres domaines. Elles obligent également les développeurs à sauvegarder fréquemment leur travail et garantissent que les morceaux de code finis sont stockés dans un référentiel partagé, souvent dans le cloud, où ils sont à l'abri des perturbations locales d'électricité ou de connexion à Internet.</a:t>
            </a:r>
          </a:p>
          <a:p>
            <a:endParaRPr lang="fr-FR" dirty="0"/>
          </a:p>
          <a:p>
            <a:r>
              <a:rPr lang="fr-FR" dirty="0"/>
              <a:t>L'intégration continue permet d'éviter les conflits et les échecs d'intégration. Lorsque d'autres développeurs mettent à jour leur travail, cela affecte d'autres travaux qui n'ont pas encore été soumis. Les mises à jour régulières minimisent ces conflits potentiels. En fait, tout changement, conflit ou problème peut être rapidement identifié peu après la soumission du code. Cela signifie que le développeur peut revenir immédiatement à son travail pour le corriger, tant qu'il est encore frais dans sa mémoire.</a:t>
            </a:r>
          </a:p>
          <a:p>
            <a:endParaRPr lang="fr-FR" dirty="0"/>
          </a:p>
          <a:p>
            <a:r>
              <a:rPr lang="fr-FR" dirty="0"/>
              <a:t>Les vérifications constantes du code aident également les développeurs à créer un code modulaire moins complexe, et la nature automatisée de l'intégration continue permet de réduire les tests manuels qui prennent beaucoup de temps. Enfin, il y a l'avantage d'avoir la disponibilité constante de la version finale actuelle pour le déploiement continu.</a:t>
            </a:r>
          </a:p>
        </p:txBody>
      </p:sp>
      <p:sp>
        <p:nvSpPr>
          <p:cNvPr id="9" name="Titre 8">
            <a:extLst>
              <a:ext uri="{FF2B5EF4-FFF2-40B4-BE49-F238E27FC236}">
                <a16:creationId xmlns:a16="http://schemas.microsoft.com/office/drawing/2014/main" id="{BD719C89-9153-1969-4B41-CC4F4327EDD2}"/>
              </a:ext>
            </a:extLst>
          </p:cNvPr>
          <p:cNvSpPr>
            <a:spLocks noGrp="1"/>
          </p:cNvSpPr>
          <p:nvPr>
            <p:ph type="title"/>
          </p:nvPr>
        </p:nvSpPr>
        <p:spPr>
          <a:xfrm>
            <a:off x="179388" y="400050"/>
            <a:ext cx="5075237" cy="415925"/>
          </a:xfrm>
        </p:spPr>
        <p:txBody>
          <a:bodyPr/>
          <a:lstStyle/>
          <a:p>
            <a:r>
              <a:rPr lang="fr-MA" dirty="0"/>
              <a:t>Adopter une approche DevOps</a:t>
            </a:r>
          </a:p>
        </p:txBody>
      </p:sp>
    </p:spTree>
    <p:extLst>
      <p:ext uri="{BB962C8B-B14F-4D97-AF65-F5344CB8AC3E}">
        <p14:creationId xmlns:p14="http://schemas.microsoft.com/office/powerpoint/2010/main" val="31643625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42F17F17-67B9-44A4-BE83-8BB3146AF23B}"/>
              </a:ext>
            </a:extLst>
          </p:cNvPr>
          <p:cNvSpPr>
            <a:spLocks noGrp="1"/>
          </p:cNvSpPr>
          <p:nvPr>
            <p:ph sz="quarter" idx="13"/>
          </p:nvPr>
        </p:nvSpPr>
        <p:spPr/>
        <p:txBody>
          <a:bodyPr/>
          <a:lstStyle/>
          <a:p>
            <a:r>
              <a:rPr lang="fr-FR" dirty="0"/>
              <a:t>Piliers de l'intégration continue</a:t>
            </a:r>
            <a:endParaRPr lang="fr-MA" dirty="0"/>
          </a:p>
        </p:txBody>
      </p:sp>
      <p:sp>
        <p:nvSpPr>
          <p:cNvPr id="6" name="Espace réservé du texte 5">
            <a:extLst>
              <a:ext uri="{FF2B5EF4-FFF2-40B4-BE49-F238E27FC236}">
                <a16:creationId xmlns:a16="http://schemas.microsoft.com/office/drawing/2014/main" id="{7EE82C23-2EB3-FA99-8062-31E2AAA693A2}"/>
              </a:ext>
            </a:extLst>
          </p:cNvPr>
          <p:cNvSpPr>
            <a:spLocks noGrp="1"/>
          </p:cNvSpPr>
          <p:nvPr>
            <p:ph type="body" sz="quarter" idx="11"/>
          </p:nvPr>
        </p:nvSpPr>
        <p:spPr>
          <a:xfrm>
            <a:off x="180000" y="725765"/>
            <a:ext cx="5075172" cy="319714"/>
          </a:xfrm>
        </p:spPr>
        <p:txBody>
          <a:bodyPr/>
          <a:lstStyle/>
          <a:p>
            <a:r>
              <a:rPr lang="fr-MA" dirty="0"/>
              <a:t>Intégration continue (CI)</a:t>
            </a:r>
          </a:p>
        </p:txBody>
      </p:sp>
      <p:sp>
        <p:nvSpPr>
          <p:cNvPr id="7" name="Espace réservé du contenu 6">
            <a:extLst>
              <a:ext uri="{FF2B5EF4-FFF2-40B4-BE49-F238E27FC236}">
                <a16:creationId xmlns:a16="http://schemas.microsoft.com/office/drawing/2014/main" id="{C3143411-B24E-2496-4477-33DFDF4EA9B9}"/>
              </a:ext>
            </a:extLst>
          </p:cNvPr>
          <p:cNvSpPr>
            <a:spLocks noGrp="1"/>
          </p:cNvSpPr>
          <p:nvPr>
            <p:ph sz="quarter" idx="12"/>
          </p:nvPr>
        </p:nvSpPr>
        <p:spPr/>
        <p:txBody>
          <a:bodyPr/>
          <a:lstStyle/>
          <a:p>
            <a:r>
              <a:rPr lang="fr-FR" dirty="0"/>
              <a:t>L'intégration continue s'articule autour d'un certain nombre de bonnes pratiques logicielles. Elle englobe des techniques telles que les tests automatisés, l'automatisation du </a:t>
            </a:r>
            <a:r>
              <a:rPr lang="fr-FR" dirty="0" err="1"/>
              <a:t>build</a:t>
            </a:r>
            <a:r>
              <a:rPr lang="fr-FR" dirty="0"/>
              <a:t>, le contrôle de version et les déploiements automatisés. Chacune de ces techniques possède son propre écosystème de philosophies et d'outils:</a:t>
            </a:r>
          </a:p>
          <a:p>
            <a:endParaRPr lang="fr-FR" dirty="0"/>
          </a:p>
          <a:p>
            <a:pPr marL="171450" indent="-171450">
              <a:buFont typeface="Arial" panose="020B0604020202020204" pitchFamily="34" charset="0"/>
              <a:buChar char="•"/>
            </a:pPr>
            <a:r>
              <a:rPr lang="fr-FR" b="1" dirty="0"/>
              <a:t>Gestion du contrôle des versions:</a:t>
            </a:r>
          </a:p>
          <a:p>
            <a:r>
              <a:rPr lang="fr-FR" dirty="0"/>
              <a:t>Le contrôle des versions est un pilier essentiel de l'intégration continue. La gestion de la source de la version permet de communiquer et de résoudre les conflits entre les développeurs travaillant simultanément sur la même base de code.</a:t>
            </a:r>
          </a:p>
          <a:p>
            <a:endParaRPr lang="fr-FR" dirty="0"/>
          </a:p>
          <a:p>
            <a:pPr marL="171450" indent="-171450">
              <a:buFont typeface="Arial" panose="020B0604020202020204" pitchFamily="34" charset="0"/>
              <a:buChar char="•"/>
            </a:pPr>
            <a:r>
              <a:rPr lang="fr-FR" b="1" dirty="0"/>
              <a:t>Tests automatisés:</a:t>
            </a:r>
          </a:p>
          <a:p>
            <a:r>
              <a:rPr lang="fr-FR" dirty="0"/>
              <a:t>Tout projet logiciel nécessite des tests approfondis et répétés. Cela peut prendre énormément de temps et s'avérer répétitif, c'est pourquoi des outils ont été développés pour automatiser certaines parties du processus de test. Ces outils de test exécutent automatiquement des cas de test sur des parties spécifiques du système. Lorsqu'un développeur introduit du code dans le référentiel, cela déclenche le démarrage des tests automatisés.</a:t>
            </a:r>
          </a:p>
          <a:p>
            <a:endParaRPr lang="fr-FR" dirty="0"/>
          </a:p>
          <a:p>
            <a:pPr marL="171450" indent="-171450">
              <a:buFont typeface="Arial" panose="020B0604020202020204" pitchFamily="34" charset="0"/>
              <a:buChar char="•"/>
            </a:pPr>
            <a:r>
              <a:rPr lang="fr-FR" b="1" dirty="0"/>
              <a:t>Automatisation du </a:t>
            </a:r>
            <a:r>
              <a:rPr lang="fr-FR" b="1" dirty="0" err="1"/>
              <a:t>build</a:t>
            </a:r>
            <a:r>
              <a:rPr lang="fr-FR" b="1" dirty="0"/>
              <a:t>:</a:t>
            </a:r>
          </a:p>
          <a:p>
            <a:r>
              <a:rPr lang="fr-FR" dirty="0"/>
              <a:t>Les </a:t>
            </a:r>
            <a:r>
              <a:rPr lang="fr-FR" dirty="0" err="1"/>
              <a:t>builds</a:t>
            </a:r>
            <a:r>
              <a:rPr lang="fr-FR" dirty="0"/>
              <a:t> sont souvent désignés comme l'instantané du module de la version actuelle. Ce sont ces </a:t>
            </a:r>
            <a:r>
              <a:rPr lang="fr-FR" dirty="0" err="1"/>
              <a:t>builds</a:t>
            </a:r>
            <a:r>
              <a:rPr lang="fr-FR" dirty="0"/>
              <a:t> qui sont finalement distribués aux utilisateurs finaux via un certain nombre de canaux potentiels différents. Les outils d'intégration continue permettent de rationaliser le processus de création d'une version. Les automates de </a:t>
            </a:r>
            <a:r>
              <a:rPr lang="fr-FR" dirty="0" err="1"/>
              <a:t>builds</a:t>
            </a:r>
            <a:r>
              <a:rPr lang="fr-FR" dirty="0"/>
              <a:t> peuvent également configurer les versions pour qu'elles soient déclenchées par certains événements. Par exemple, lorsqu'un nouveau morceau de code est fusionné dans la branche de production de la base de code, cela déclenche l'automatisation du téléchargement du </a:t>
            </a:r>
            <a:r>
              <a:rPr lang="fr-FR" dirty="0" err="1"/>
              <a:t>build</a:t>
            </a:r>
            <a:r>
              <a:rPr lang="fr-FR" dirty="0"/>
              <a:t> vers un serveur distant, auquel les utilisateurs peuvent accéder pour le télécharger.</a:t>
            </a:r>
          </a:p>
        </p:txBody>
      </p:sp>
      <p:sp>
        <p:nvSpPr>
          <p:cNvPr id="9" name="Titre 8">
            <a:extLst>
              <a:ext uri="{FF2B5EF4-FFF2-40B4-BE49-F238E27FC236}">
                <a16:creationId xmlns:a16="http://schemas.microsoft.com/office/drawing/2014/main" id="{BD719C89-9153-1969-4B41-CC4F4327EDD2}"/>
              </a:ext>
            </a:extLst>
          </p:cNvPr>
          <p:cNvSpPr>
            <a:spLocks noGrp="1"/>
          </p:cNvSpPr>
          <p:nvPr>
            <p:ph type="title"/>
          </p:nvPr>
        </p:nvSpPr>
        <p:spPr>
          <a:xfrm>
            <a:off x="179388" y="400050"/>
            <a:ext cx="5075237" cy="415925"/>
          </a:xfrm>
        </p:spPr>
        <p:txBody>
          <a:bodyPr/>
          <a:lstStyle/>
          <a:p>
            <a:r>
              <a:rPr lang="fr-MA" dirty="0"/>
              <a:t>Adopter une approche DevOps</a:t>
            </a:r>
          </a:p>
        </p:txBody>
      </p:sp>
    </p:spTree>
    <p:extLst>
      <p:ext uri="{BB962C8B-B14F-4D97-AF65-F5344CB8AC3E}">
        <p14:creationId xmlns:p14="http://schemas.microsoft.com/office/powerpoint/2010/main" val="326837998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42F17F17-67B9-44A4-BE83-8BB3146AF23B}"/>
              </a:ext>
            </a:extLst>
          </p:cNvPr>
          <p:cNvSpPr>
            <a:spLocks noGrp="1"/>
          </p:cNvSpPr>
          <p:nvPr>
            <p:ph sz="quarter" idx="13"/>
          </p:nvPr>
        </p:nvSpPr>
        <p:spPr/>
        <p:txBody>
          <a:bodyPr/>
          <a:lstStyle/>
          <a:p>
            <a:r>
              <a:rPr lang="fr-FR" dirty="0"/>
              <a:t>Piliers de l'intégration continue</a:t>
            </a:r>
            <a:endParaRPr lang="fr-MA" dirty="0"/>
          </a:p>
        </p:txBody>
      </p:sp>
      <p:sp>
        <p:nvSpPr>
          <p:cNvPr id="6" name="Espace réservé du texte 5">
            <a:extLst>
              <a:ext uri="{FF2B5EF4-FFF2-40B4-BE49-F238E27FC236}">
                <a16:creationId xmlns:a16="http://schemas.microsoft.com/office/drawing/2014/main" id="{7EE82C23-2EB3-FA99-8062-31E2AAA693A2}"/>
              </a:ext>
            </a:extLst>
          </p:cNvPr>
          <p:cNvSpPr>
            <a:spLocks noGrp="1"/>
          </p:cNvSpPr>
          <p:nvPr>
            <p:ph type="body" sz="quarter" idx="11"/>
          </p:nvPr>
        </p:nvSpPr>
        <p:spPr>
          <a:xfrm>
            <a:off x="180000" y="725765"/>
            <a:ext cx="5075172" cy="319714"/>
          </a:xfrm>
        </p:spPr>
        <p:txBody>
          <a:bodyPr/>
          <a:lstStyle/>
          <a:p>
            <a:r>
              <a:rPr lang="fr-MA" dirty="0"/>
              <a:t>Intégration continue (CI)</a:t>
            </a:r>
          </a:p>
        </p:txBody>
      </p:sp>
      <p:sp>
        <p:nvSpPr>
          <p:cNvPr id="7" name="Espace réservé du contenu 6">
            <a:extLst>
              <a:ext uri="{FF2B5EF4-FFF2-40B4-BE49-F238E27FC236}">
                <a16:creationId xmlns:a16="http://schemas.microsoft.com/office/drawing/2014/main" id="{C3143411-B24E-2496-4477-33DFDF4EA9B9}"/>
              </a:ext>
            </a:extLst>
          </p:cNvPr>
          <p:cNvSpPr>
            <a:spLocks noGrp="1"/>
          </p:cNvSpPr>
          <p:nvPr>
            <p:ph sz="quarter" idx="12"/>
          </p:nvPr>
        </p:nvSpPr>
        <p:spPr/>
        <p:txBody>
          <a:bodyPr/>
          <a:lstStyle/>
          <a:p>
            <a:pPr marL="171450" indent="-171450">
              <a:buFont typeface="Arial" panose="020B0604020202020204" pitchFamily="34" charset="0"/>
              <a:buChar char="•"/>
            </a:pPr>
            <a:r>
              <a:rPr lang="fr-FR" b="1" dirty="0"/>
              <a:t>Déploiements automatisés:</a:t>
            </a:r>
          </a:p>
          <a:p>
            <a:r>
              <a:rPr lang="fr-FR" dirty="0"/>
              <a:t>Chaque processus de déploiement est différent en fonction de ce qui est construit. Par exemple, un logiciel automatisé déploiera une page Web sur un serveur Web. Le </a:t>
            </a:r>
            <a:r>
              <a:rPr lang="fr-FR" dirty="0" err="1"/>
              <a:t>build</a:t>
            </a:r>
            <a:r>
              <a:rPr lang="fr-FR" dirty="0"/>
              <a:t> créé à l'étape précédente sera automatiquement copié sur des serveurs Web pour un projet Web, téléchargé sur un magasin pour une mise à jour d'application, ainsi que sur tout autre canal sur lequel il doit être déployé.</a:t>
            </a:r>
          </a:p>
        </p:txBody>
      </p:sp>
      <p:sp>
        <p:nvSpPr>
          <p:cNvPr id="9" name="Titre 8">
            <a:extLst>
              <a:ext uri="{FF2B5EF4-FFF2-40B4-BE49-F238E27FC236}">
                <a16:creationId xmlns:a16="http://schemas.microsoft.com/office/drawing/2014/main" id="{BD719C89-9153-1969-4B41-CC4F4327EDD2}"/>
              </a:ext>
            </a:extLst>
          </p:cNvPr>
          <p:cNvSpPr>
            <a:spLocks noGrp="1"/>
          </p:cNvSpPr>
          <p:nvPr>
            <p:ph type="title"/>
          </p:nvPr>
        </p:nvSpPr>
        <p:spPr>
          <a:xfrm>
            <a:off x="179388" y="400050"/>
            <a:ext cx="5075237" cy="415925"/>
          </a:xfrm>
        </p:spPr>
        <p:txBody>
          <a:bodyPr/>
          <a:lstStyle/>
          <a:p>
            <a:r>
              <a:rPr lang="fr-MA" dirty="0"/>
              <a:t>Adopter une approche DevOps</a:t>
            </a:r>
          </a:p>
        </p:txBody>
      </p:sp>
    </p:spTree>
    <p:extLst>
      <p:ext uri="{BB962C8B-B14F-4D97-AF65-F5344CB8AC3E}">
        <p14:creationId xmlns:p14="http://schemas.microsoft.com/office/powerpoint/2010/main" val="262405115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0C49D6-BD31-479F-94E5-70582B9241E9}"/>
              </a:ext>
            </a:extLst>
          </p:cNvPr>
          <p:cNvSpPr>
            <a:spLocks noGrp="1"/>
          </p:cNvSpPr>
          <p:nvPr>
            <p:ph type="body" sz="quarter" idx="12"/>
          </p:nvPr>
        </p:nvSpPr>
        <p:spPr/>
        <p:txBody>
          <a:bodyPr/>
          <a:lstStyle/>
          <a:p>
            <a:r>
              <a:rPr lang="fr-FR" dirty="0"/>
              <a:t>CHAPITRE 2</a:t>
            </a:r>
          </a:p>
        </p:txBody>
      </p:sp>
      <p:sp>
        <p:nvSpPr>
          <p:cNvPr id="7" name="Espace réservé du texte 2">
            <a:extLst>
              <a:ext uri="{FF2B5EF4-FFF2-40B4-BE49-F238E27FC236}">
                <a16:creationId xmlns:a16="http://schemas.microsoft.com/office/drawing/2014/main" id="{19A97B12-1C6B-A1D3-339F-7558DEEE2F44}"/>
              </a:ext>
            </a:extLst>
          </p:cNvPr>
          <p:cNvSpPr>
            <a:spLocks noGrp="1"/>
          </p:cNvSpPr>
          <p:nvPr>
            <p:ph type="body" sz="quarter" idx="13"/>
          </p:nvPr>
        </p:nvSpPr>
        <p:spPr>
          <a:xfrm>
            <a:off x="6300000" y="1089893"/>
            <a:ext cx="5580000" cy="900000"/>
          </a:xfrm>
        </p:spPr>
        <p:txBody>
          <a:bodyPr/>
          <a:lstStyle/>
          <a:p>
            <a:r>
              <a:rPr lang="fr-FR" dirty="0"/>
              <a:t>Adopter une approche DevOps</a:t>
            </a:r>
          </a:p>
        </p:txBody>
      </p:sp>
      <p:sp>
        <p:nvSpPr>
          <p:cNvPr id="10" name="Espace réservé du texte 5">
            <a:extLst>
              <a:ext uri="{FF2B5EF4-FFF2-40B4-BE49-F238E27FC236}">
                <a16:creationId xmlns:a16="http://schemas.microsoft.com/office/drawing/2014/main" id="{2D5F1897-CE12-8427-E2CA-E12ED6ED7F4C}"/>
              </a:ext>
            </a:extLst>
          </p:cNvPr>
          <p:cNvSpPr>
            <a:spLocks noGrp="1"/>
          </p:cNvSpPr>
          <p:nvPr>
            <p:ph type="body" sz="quarter" idx="14"/>
          </p:nvPr>
        </p:nvSpPr>
        <p:spPr>
          <a:xfrm>
            <a:off x="6300000" y="2880000"/>
            <a:ext cx="5580000" cy="1800000"/>
          </a:xfrm>
        </p:spPr>
        <p:txBody>
          <a:bodyPr/>
          <a:lstStyle/>
          <a:p>
            <a:r>
              <a:rPr lang="fr-FR" dirty="0"/>
              <a:t>Méthodes d’agiles</a:t>
            </a:r>
          </a:p>
          <a:p>
            <a:r>
              <a:rPr lang="fr-FR" dirty="0"/>
              <a:t>Intégration continue (CI)</a:t>
            </a:r>
          </a:p>
          <a:p>
            <a:r>
              <a:rPr lang="fr-FR" b="1" dirty="0">
                <a:solidFill>
                  <a:srgbClr val="FF7701"/>
                </a:solidFill>
              </a:rPr>
              <a:t>Déploiement continue (CD)</a:t>
            </a:r>
          </a:p>
          <a:p>
            <a:r>
              <a:rPr lang="fr-FR" dirty="0"/>
              <a:t>DevOps vs DevSecOps</a:t>
            </a:r>
          </a:p>
        </p:txBody>
      </p:sp>
    </p:spTree>
    <p:extLst>
      <p:ext uri="{BB962C8B-B14F-4D97-AF65-F5344CB8AC3E}">
        <p14:creationId xmlns:p14="http://schemas.microsoft.com/office/powerpoint/2010/main" val="392578950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D7253AC-C6A2-7765-9F2D-3BB8ACDA0509}"/>
              </a:ext>
            </a:extLst>
          </p:cNvPr>
          <p:cNvSpPr>
            <a:spLocks noGrp="1"/>
          </p:cNvSpPr>
          <p:nvPr>
            <p:ph sz="quarter" idx="13"/>
          </p:nvPr>
        </p:nvSpPr>
        <p:spPr/>
        <p:txBody>
          <a:bodyPr/>
          <a:lstStyle/>
          <a:p>
            <a:r>
              <a:rPr lang="fr-FR" dirty="0"/>
              <a:t>Définition</a:t>
            </a:r>
            <a:endParaRPr lang="fr-MA" dirty="0"/>
          </a:p>
        </p:txBody>
      </p:sp>
      <p:sp>
        <p:nvSpPr>
          <p:cNvPr id="5" name="Espace réservé du contenu 4">
            <a:extLst>
              <a:ext uri="{FF2B5EF4-FFF2-40B4-BE49-F238E27FC236}">
                <a16:creationId xmlns:a16="http://schemas.microsoft.com/office/drawing/2014/main" id="{1664FE8F-487A-FB7A-5041-96CCDEA1605B}"/>
              </a:ext>
            </a:extLst>
          </p:cNvPr>
          <p:cNvSpPr>
            <a:spLocks noGrp="1"/>
          </p:cNvSpPr>
          <p:nvPr>
            <p:ph sz="quarter" idx="12"/>
          </p:nvPr>
        </p:nvSpPr>
        <p:spPr/>
        <p:txBody>
          <a:bodyPr/>
          <a:lstStyle/>
          <a:p>
            <a:r>
              <a:rPr lang="fr-FR" dirty="0"/>
              <a:t>Le déploiement continu (</a:t>
            </a:r>
            <a:r>
              <a:rPr lang="fr-FR" dirty="0" err="1"/>
              <a:t>Continuous</a:t>
            </a:r>
            <a:r>
              <a:rPr lang="fr-FR" dirty="0"/>
              <a:t> </a:t>
            </a:r>
            <a:r>
              <a:rPr lang="fr-FR" dirty="0" err="1"/>
              <a:t>Deployment</a:t>
            </a:r>
            <a:r>
              <a:rPr lang="fr-FR" dirty="0"/>
              <a:t>, CD) est un processus de publication de logiciels utilisant des tests automatisés pour valider que toutes les modifications apportées à une base de code sont exactes et prêtes à être déployées de manière autonome dans un environnement de production. Ce cycle de publication de logiciels a progressé et évolué au cours des dernières années.</a:t>
            </a:r>
          </a:p>
          <a:p>
            <a:endParaRPr lang="fr-FR" dirty="0"/>
          </a:p>
          <a:p>
            <a:r>
              <a:rPr lang="fr-FR" dirty="0"/>
              <a:t>Une approche d'ingénierie logicielle, le CD fournit fréquemment des fonctionnalités logicielles par le biais de déploiements automatisés.</a:t>
            </a:r>
          </a:p>
          <a:p>
            <a:endParaRPr lang="fr-FR" dirty="0"/>
          </a:p>
          <a:p>
            <a:r>
              <a:rPr lang="fr-FR" dirty="0"/>
              <a:t>En tant que processus de publication de logiciels, le CD teste et vérifie automatiquement les nouveaux morceaux de code et les pousse dans un environnement de production s'ils passent les tests automatisés.</a:t>
            </a:r>
          </a:p>
          <a:p>
            <a:endParaRPr lang="fr-FR" dirty="0"/>
          </a:p>
          <a:p>
            <a:r>
              <a:rPr lang="fr-FR" dirty="0"/>
              <a:t>Le développement continu est une extension de l'intégration continue. Alors que l'intégration continue garantit que les bogues sont trouvés et corrigés, le déploiement continu garantit que vos clients disposent toujours du logiciel le plus à jour en diffusant automatiquement les modifications du code. Le déploiement continu permet de diffuser des mises à jour pour vos clients de manière rapide et fiable. Contrairement au déploiement traditionnel, le déploiement continu doit avoir lieu sans aucune intervention manuelle. L'objectif principal du déploiement continu est de réduire le délai de mise à jour des logiciels et d'accélérer leur disponibilité pour les utilisateurs finaux.</a:t>
            </a:r>
          </a:p>
        </p:txBody>
      </p:sp>
      <p:sp>
        <p:nvSpPr>
          <p:cNvPr id="6" name="Espace réservé du texte 5">
            <a:extLst>
              <a:ext uri="{FF2B5EF4-FFF2-40B4-BE49-F238E27FC236}">
                <a16:creationId xmlns:a16="http://schemas.microsoft.com/office/drawing/2014/main" id="{D0FC4BE4-8103-227D-7F68-AF2F63B3C39C}"/>
              </a:ext>
            </a:extLst>
          </p:cNvPr>
          <p:cNvSpPr>
            <a:spLocks noGrp="1"/>
          </p:cNvSpPr>
          <p:nvPr>
            <p:ph type="body" sz="quarter" idx="11"/>
          </p:nvPr>
        </p:nvSpPr>
        <p:spPr>
          <a:xfrm>
            <a:off x="180000" y="725765"/>
            <a:ext cx="5075172" cy="319714"/>
          </a:xfrm>
        </p:spPr>
        <p:txBody>
          <a:bodyPr/>
          <a:lstStyle/>
          <a:p>
            <a:r>
              <a:rPr lang="fr-MA" dirty="0"/>
              <a:t>Déploiement continue (CD)</a:t>
            </a:r>
          </a:p>
        </p:txBody>
      </p:sp>
      <p:sp>
        <p:nvSpPr>
          <p:cNvPr id="7" name="Titre 8">
            <a:extLst>
              <a:ext uri="{FF2B5EF4-FFF2-40B4-BE49-F238E27FC236}">
                <a16:creationId xmlns:a16="http://schemas.microsoft.com/office/drawing/2014/main" id="{F1DDBE74-A0C3-29DD-D11B-B8C0BB96A613}"/>
              </a:ext>
            </a:extLst>
          </p:cNvPr>
          <p:cNvSpPr>
            <a:spLocks noGrp="1"/>
          </p:cNvSpPr>
          <p:nvPr>
            <p:ph type="title"/>
          </p:nvPr>
        </p:nvSpPr>
        <p:spPr>
          <a:xfrm>
            <a:off x="179388" y="400050"/>
            <a:ext cx="5075237" cy="415925"/>
          </a:xfrm>
        </p:spPr>
        <p:txBody>
          <a:bodyPr/>
          <a:lstStyle/>
          <a:p>
            <a:r>
              <a:rPr lang="fr-MA" dirty="0"/>
              <a:t>Adopter une approche DevOps</a:t>
            </a:r>
          </a:p>
        </p:txBody>
      </p:sp>
    </p:spTree>
    <p:extLst>
      <p:ext uri="{BB962C8B-B14F-4D97-AF65-F5344CB8AC3E}">
        <p14:creationId xmlns:p14="http://schemas.microsoft.com/office/powerpoint/2010/main" val="2776696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Objectif de temps de récupération (RTO)</a:t>
            </a:r>
          </a:p>
          <a:p>
            <a:pPr lvl="0"/>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1474846"/>
          </a:xfrm>
        </p:spPr>
        <p:txBody>
          <a:bodyPr/>
          <a:lstStyle/>
          <a:p>
            <a:r>
              <a:rPr lang="fr-FR" dirty="0"/>
              <a:t>L'objectif de temps de récupération est une durée ciblée pendant laquelle les applications, les systèmes et/ou les processus survivent aux temps d'arrêt et ne fonctionnent pas avant le début de l'interruption. </a:t>
            </a:r>
          </a:p>
          <a:p>
            <a:r>
              <a:rPr lang="fr-FR" dirty="0"/>
              <a:t>Le RTO est d'une importance primordiale pour déterminer la durée de hiérarchisation des applications et des processus dans les paramètres RTO. Dans le plan de protection des données et la stratégie de reprise après sinistre, RTO répond à la question : "Quel est le délai cible établi pour la restauration des services après une notification d'interruption de service ?"</a:t>
            </a:r>
          </a:p>
          <a:p>
            <a:r>
              <a:rPr lang="fr-FR" b="1" dirty="0"/>
              <a:t>Les RTO peuvent déterminer :</a:t>
            </a:r>
            <a:endParaRPr lang="fr-FR" dirty="0"/>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GB" dirty="0"/>
              <a:t>Que détermine le RTO ?</a:t>
            </a:r>
            <a:endParaRPr lang="fr-FR" dirty="0"/>
          </a:p>
        </p:txBody>
      </p:sp>
      <p:graphicFrame>
        <p:nvGraphicFramePr>
          <p:cNvPr id="7" name="Diagramme 6">
            <a:extLst>
              <a:ext uri="{FF2B5EF4-FFF2-40B4-BE49-F238E27FC236}">
                <a16:creationId xmlns:a16="http://schemas.microsoft.com/office/drawing/2014/main" id="{D7FBC15B-5CE7-41A7-B7AF-21570A0F6CE2}"/>
              </a:ext>
            </a:extLst>
          </p:cNvPr>
          <p:cNvGraphicFramePr/>
          <p:nvPr>
            <p:extLst>
              <p:ext uri="{D42A27DB-BD31-4B8C-83A1-F6EECF244321}">
                <p14:modId xmlns:p14="http://schemas.microsoft.com/office/powerpoint/2010/main" val="4220863547"/>
              </p:ext>
            </p:extLst>
          </p:nvPr>
        </p:nvGraphicFramePr>
        <p:xfrm>
          <a:off x="1540092" y="3712515"/>
          <a:ext cx="8690158" cy="2375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49595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D7253AC-C6A2-7765-9F2D-3BB8ACDA0509}"/>
              </a:ext>
            </a:extLst>
          </p:cNvPr>
          <p:cNvSpPr>
            <a:spLocks noGrp="1"/>
          </p:cNvSpPr>
          <p:nvPr>
            <p:ph sz="quarter" idx="13"/>
          </p:nvPr>
        </p:nvSpPr>
        <p:spPr/>
        <p:txBody>
          <a:bodyPr/>
          <a:lstStyle/>
          <a:p>
            <a:r>
              <a:rPr lang="fr-FR" dirty="0"/>
              <a:t>Etapes du déploiement continu</a:t>
            </a:r>
            <a:endParaRPr lang="fr-MA" dirty="0"/>
          </a:p>
        </p:txBody>
      </p:sp>
      <p:sp>
        <p:nvSpPr>
          <p:cNvPr id="5" name="Espace réservé du contenu 4">
            <a:extLst>
              <a:ext uri="{FF2B5EF4-FFF2-40B4-BE49-F238E27FC236}">
                <a16:creationId xmlns:a16="http://schemas.microsoft.com/office/drawing/2014/main" id="{1664FE8F-487A-FB7A-5041-96CCDEA1605B}"/>
              </a:ext>
            </a:extLst>
          </p:cNvPr>
          <p:cNvSpPr>
            <a:spLocks noGrp="1"/>
          </p:cNvSpPr>
          <p:nvPr>
            <p:ph sz="quarter" idx="12"/>
          </p:nvPr>
        </p:nvSpPr>
        <p:spPr/>
        <p:txBody>
          <a:bodyPr/>
          <a:lstStyle/>
          <a:p>
            <a:r>
              <a:rPr lang="fr-FR" b="1" dirty="0"/>
              <a:t>Étape 1 : test et vérification</a:t>
            </a:r>
          </a:p>
          <a:p>
            <a:r>
              <a:rPr lang="fr-FR" dirty="0"/>
              <a:t>Les tests automatisés du nouveau code sont une étape cruciale du déploiement continu. Les tests automatisés comprennent un ensemble de scénarios de test qui ressemblent étroitement aux cas d'utilisation en temps réel. La suite de tests exerce le nouveau code et le fait passer par tous ces cas d'utilisation. Un système de vérification robuste et automatisé teste non seulement la fonctionnalité du nouveau code, mais aussi les exigences non fonctionnelles telles que les performances, la sécurité et la convivialité.</a:t>
            </a:r>
          </a:p>
          <a:p>
            <a:endParaRPr lang="fr-FR" dirty="0"/>
          </a:p>
          <a:p>
            <a:r>
              <a:rPr lang="fr-FR" dirty="0"/>
              <a:t>Les tests automatisés garantissent que le nouveau code se comporte comme prévu et qu'il n'introduit pas de nouveaux problèmes dans le logiciel, connus sous le nom de problèmes de régression. Lorsque le nouveau code passe tous les tests automatisés, il est automatiquement mis à la disposition des utilisateurs finaux. Cependant, le déploiement continu ne s'arrête pas là.</a:t>
            </a:r>
          </a:p>
          <a:p>
            <a:endParaRPr lang="fr-FR" dirty="0"/>
          </a:p>
          <a:p>
            <a:r>
              <a:rPr lang="fr-FR" b="1" dirty="0"/>
              <a:t>Étape 2 : suivi constant</a:t>
            </a:r>
          </a:p>
          <a:p>
            <a:r>
              <a:rPr lang="fr-FR" dirty="0"/>
              <a:t>Dans le cadre du déploiement continu, un système permet de surveiller en permanence le comportement et les performances du nouveau code dans l'environnement de production. Ce n'est pas seulement le nouveau code, mais l'ensemble du système logiciel qui est surveillé en temps réel. Une infrastructure de déploiement continu robuste déclenche des alarmes si et quand le nouveau code provoque un problème dans le logiciel au sein de l'environnement de production. Il peut s'agir de déclencher le cadre de test ou d'appeler le propriétaire du code. Cette surveillance et ces alertes sont réalisées rapidement et en temps réel, de sorte que tout retour en arrière nécessaire peut être effectué sans accroc.</a:t>
            </a:r>
          </a:p>
        </p:txBody>
      </p:sp>
      <p:sp>
        <p:nvSpPr>
          <p:cNvPr id="6" name="Espace réservé du texte 5">
            <a:extLst>
              <a:ext uri="{FF2B5EF4-FFF2-40B4-BE49-F238E27FC236}">
                <a16:creationId xmlns:a16="http://schemas.microsoft.com/office/drawing/2014/main" id="{D0FC4BE4-8103-227D-7F68-AF2F63B3C39C}"/>
              </a:ext>
            </a:extLst>
          </p:cNvPr>
          <p:cNvSpPr>
            <a:spLocks noGrp="1"/>
          </p:cNvSpPr>
          <p:nvPr>
            <p:ph type="body" sz="quarter" idx="11"/>
          </p:nvPr>
        </p:nvSpPr>
        <p:spPr>
          <a:xfrm>
            <a:off x="180000" y="725765"/>
            <a:ext cx="5075172" cy="319714"/>
          </a:xfrm>
        </p:spPr>
        <p:txBody>
          <a:bodyPr/>
          <a:lstStyle/>
          <a:p>
            <a:r>
              <a:rPr lang="fr-MA" dirty="0"/>
              <a:t>Déploiement continue (CD)</a:t>
            </a:r>
          </a:p>
        </p:txBody>
      </p:sp>
      <p:sp>
        <p:nvSpPr>
          <p:cNvPr id="7" name="Titre 8">
            <a:extLst>
              <a:ext uri="{FF2B5EF4-FFF2-40B4-BE49-F238E27FC236}">
                <a16:creationId xmlns:a16="http://schemas.microsoft.com/office/drawing/2014/main" id="{F1DDBE74-A0C3-29DD-D11B-B8C0BB96A613}"/>
              </a:ext>
            </a:extLst>
          </p:cNvPr>
          <p:cNvSpPr>
            <a:spLocks noGrp="1"/>
          </p:cNvSpPr>
          <p:nvPr>
            <p:ph type="title"/>
          </p:nvPr>
        </p:nvSpPr>
        <p:spPr>
          <a:xfrm>
            <a:off x="179388" y="400050"/>
            <a:ext cx="5075237" cy="415925"/>
          </a:xfrm>
        </p:spPr>
        <p:txBody>
          <a:bodyPr/>
          <a:lstStyle/>
          <a:p>
            <a:r>
              <a:rPr lang="fr-MA" dirty="0"/>
              <a:t>Adopter une approche DevOps</a:t>
            </a:r>
          </a:p>
        </p:txBody>
      </p:sp>
    </p:spTree>
    <p:extLst>
      <p:ext uri="{BB962C8B-B14F-4D97-AF65-F5344CB8AC3E}">
        <p14:creationId xmlns:p14="http://schemas.microsoft.com/office/powerpoint/2010/main" val="7506545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D7253AC-C6A2-7765-9F2D-3BB8ACDA0509}"/>
              </a:ext>
            </a:extLst>
          </p:cNvPr>
          <p:cNvSpPr>
            <a:spLocks noGrp="1"/>
          </p:cNvSpPr>
          <p:nvPr>
            <p:ph sz="quarter" idx="13"/>
          </p:nvPr>
        </p:nvSpPr>
        <p:spPr/>
        <p:txBody>
          <a:bodyPr/>
          <a:lstStyle/>
          <a:p>
            <a:r>
              <a:rPr lang="fr-FR" dirty="0"/>
              <a:t>Etapes du déploiement continu</a:t>
            </a:r>
            <a:endParaRPr lang="fr-MA" dirty="0"/>
          </a:p>
        </p:txBody>
      </p:sp>
      <p:sp>
        <p:nvSpPr>
          <p:cNvPr id="5" name="Espace réservé du contenu 4">
            <a:extLst>
              <a:ext uri="{FF2B5EF4-FFF2-40B4-BE49-F238E27FC236}">
                <a16:creationId xmlns:a16="http://schemas.microsoft.com/office/drawing/2014/main" id="{1664FE8F-487A-FB7A-5041-96CCDEA1605B}"/>
              </a:ext>
            </a:extLst>
          </p:cNvPr>
          <p:cNvSpPr>
            <a:spLocks noGrp="1"/>
          </p:cNvSpPr>
          <p:nvPr>
            <p:ph sz="quarter" idx="12"/>
          </p:nvPr>
        </p:nvSpPr>
        <p:spPr/>
        <p:txBody>
          <a:bodyPr/>
          <a:lstStyle/>
          <a:p>
            <a:endParaRPr lang="fr-FR" dirty="0"/>
          </a:p>
          <a:p>
            <a:r>
              <a:rPr lang="fr-FR" b="1" dirty="0"/>
              <a:t>Étape 3 : annulation des modifications</a:t>
            </a:r>
          </a:p>
          <a:p>
            <a:r>
              <a:rPr lang="fr-FR" dirty="0"/>
              <a:t>Un pipeline de déploiement continu robuste doit être capable de répondre aux problèmes de production et de s'en remettre rapidement, efficacement et durablement. Cela a souvent lieu en retirant automatiquement les nouvelles modifications du code, ce que l'on appelle le retour en arrière des modifications. La possibilité de revenir à une version stable du logiciel est cruciale, car le plus souvent les utilisateurs finaux utilisent activement le logiciel. Dans le cadre de ce processus de retour en arrière, le « temps moyen de récupération (</a:t>
            </a:r>
            <a:r>
              <a:rPr lang="fr-FR" dirty="0" err="1"/>
              <a:t>Mean</a:t>
            </a:r>
            <a:r>
              <a:rPr lang="fr-FR" dirty="0"/>
              <a:t> Time To </a:t>
            </a:r>
            <a:r>
              <a:rPr lang="fr-FR" dirty="0" err="1"/>
              <a:t>Recovery</a:t>
            </a:r>
            <a:r>
              <a:rPr lang="fr-FR" dirty="0"/>
              <a:t>, MTTR) » est une mesure importante de la maturité des systèmes de déploiement continu. Il s'agit du temps écoulé entre la détection d'une défaillance et la remise en état de fonctionnement du logiciel. Plus le MTTR est élevé, plus les risques de pertes commerciales sont importants.</a:t>
            </a:r>
          </a:p>
        </p:txBody>
      </p:sp>
      <p:sp>
        <p:nvSpPr>
          <p:cNvPr id="6" name="Espace réservé du texte 5">
            <a:extLst>
              <a:ext uri="{FF2B5EF4-FFF2-40B4-BE49-F238E27FC236}">
                <a16:creationId xmlns:a16="http://schemas.microsoft.com/office/drawing/2014/main" id="{D0FC4BE4-8103-227D-7F68-AF2F63B3C39C}"/>
              </a:ext>
            </a:extLst>
          </p:cNvPr>
          <p:cNvSpPr>
            <a:spLocks noGrp="1"/>
          </p:cNvSpPr>
          <p:nvPr>
            <p:ph type="body" sz="quarter" idx="11"/>
          </p:nvPr>
        </p:nvSpPr>
        <p:spPr>
          <a:xfrm>
            <a:off x="180000" y="725765"/>
            <a:ext cx="5075172" cy="319714"/>
          </a:xfrm>
        </p:spPr>
        <p:txBody>
          <a:bodyPr/>
          <a:lstStyle/>
          <a:p>
            <a:r>
              <a:rPr lang="fr-MA" dirty="0"/>
              <a:t>Déploiement continue (CD)</a:t>
            </a:r>
          </a:p>
        </p:txBody>
      </p:sp>
      <p:sp>
        <p:nvSpPr>
          <p:cNvPr id="7" name="Titre 8">
            <a:extLst>
              <a:ext uri="{FF2B5EF4-FFF2-40B4-BE49-F238E27FC236}">
                <a16:creationId xmlns:a16="http://schemas.microsoft.com/office/drawing/2014/main" id="{F1DDBE74-A0C3-29DD-D11B-B8C0BB96A613}"/>
              </a:ext>
            </a:extLst>
          </p:cNvPr>
          <p:cNvSpPr>
            <a:spLocks noGrp="1"/>
          </p:cNvSpPr>
          <p:nvPr>
            <p:ph type="title"/>
          </p:nvPr>
        </p:nvSpPr>
        <p:spPr>
          <a:xfrm>
            <a:off x="179388" y="400050"/>
            <a:ext cx="5075237" cy="415925"/>
          </a:xfrm>
        </p:spPr>
        <p:txBody>
          <a:bodyPr/>
          <a:lstStyle/>
          <a:p>
            <a:r>
              <a:rPr lang="fr-MA" dirty="0"/>
              <a:t>Adopter une approche DevOps</a:t>
            </a:r>
          </a:p>
        </p:txBody>
      </p:sp>
    </p:spTree>
    <p:extLst>
      <p:ext uri="{BB962C8B-B14F-4D97-AF65-F5344CB8AC3E}">
        <p14:creationId xmlns:p14="http://schemas.microsoft.com/office/powerpoint/2010/main" val="171319110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D7253AC-C6A2-7765-9F2D-3BB8ACDA0509}"/>
              </a:ext>
            </a:extLst>
          </p:cNvPr>
          <p:cNvSpPr>
            <a:spLocks noGrp="1"/>
          </p:cNvSpPr>
          <p:nvPr>
            <p:ph sz="quarter" idx="13"/>
          </p:nvPr>
        </p:nvSpPr>
        <p:spPr/>
        <p:txBody>
          <a:bodyPr/>
          <a:lstStyle/>
          <a:p>
            <a:r>
              <a:rPr lang="fr-FR" dirty="0"/>
              <a:t>Avantages du déploiement continu</a:t>
            </a:r>
            <a:endParaRPr lang="fr-MA" dirty="0"/>
          </a:p>
        </p:txBody>
      </p:sp>
      <p:sp>
        <p:nvSpPr>
          <p:cNvPr id="5" name="Espace réservé du contenu 4">
            <a:extLst>
              <a:ext uri="{FF2B5EF4-FFF2-40B4-BE49-F238E27FC236}">
                <a16:creationId xmlns:a16="http://schemas.microsoft.com/office/drawing/2014/main" id="{1664FE8F-487A-FB7A-5041-96CCDEA1605B}"/>
              </a:ext>
            </a:extLst>
          </p:cNvPr>
          <p:cNvSpPr>
            <a:spLocks noGrp="1"/>
          </p:cNvSpPr>
          <p:nvPr>
            <p:ph sz="quarter" idx="12"/>
          </p:nvPr>
        </p:nvSpPr>
        <p:spPr/>
        <p:txBody>
          <a:bodyPr/>
          <a:lstStyle/>
          <a:p>
            <a:r>
              <a:rPr lang="fr-FR" b="1" dirty="0"/>
              <a:t>Une mise sur le marché plus rapide</a:t>
            </a:r>
          </a:p>
          <a:p>
            <a:r>
              <a:rPr lang="fr-FR" dirty="0"/>
              <a:t>L'un des principaux avantages du déploiement continu est qu'il permet aux nouvelles fonctionnalités et aux corrections d'atteindre rapidement le marché et vos clients. Dans un environnement de plus en plus concurrentiel, le délai de mise sur le marché est une mesure cruciale de la réussite. Dans le cas d'un déploiement manuel traditionnel, il y a un retard considérable dans le test du code, les approbations et enfin la mise à disposition du logiciel pour les utilisateurs.</a:t>
            </a:r>
          </a:p>
          <a:p>
            <a:endParaRPr lang="fr-FR" b="1" dirty="0"/>
          </a:p>
          <a:p>
            <a:r>
              <a:rPr lang="fr-FR" b="1" dirty="0"/>
              <a:t>Amélioration de la satisfaction des clients</a:t>
            </a:r>
          </a:p>
          <a:p>
            <a:r>
              <a:rPr lang="fr-FR" dirty="0"/>
              <a:t>Grâce au déploiement continu, les éditeurs de logiciels peuvent répondre rapidement aux commentaires des clients. Il peut s'agir de rapports de bogues ou de demandes de nouvelles fonctionnalités. Quoi qu'il en soit, dès que l'entreprise développe une nouvelle fonctionnalité ou corrige un bogue (généralement à l'aide de l'intégration continue), le processus de déploiement continu lui permet d'atteindre rapidement les clients et donc d'améliorer leur satisfaction.</a:t>
            </a:r>
          </a:p>
          <a:p>
            <a:endParaRPr lang="fr-FR" b="1" dirty="0"/>
          </a:p>
          <a:p>
            <a:r>
              <a:rPr lang="fr-FR" b="1" dirty="0"/>
              <a:t>Pas de grands échecs</a:t>
            </a:r>
          </a:p>
          <a:p>
            <a:r>
              <a:rPr lang="fr-FR" dirty="0"/>
              <a:t>Dans le cadre du déploiement continu, les développeurs ajoutent du nouveau code de manière incrémentielle. Cela se fait en continu, par petits morceaux. Avant de valider les traditionnels, le développeur les teste et documente les résultats. De plus, des systèmes surveillent en permanence ces nouvelles modifications. Les modifications sont immédiatement annulées lorsqu'un problème est signalé. Dans le processus traditionnel de déploiement, où une fonctionnalité importante est publiée sous la forme d'une modification importante du code, il est difficile de localiser la source d'un problème. Mais avec le déploiement continu, les problèmes des entreprises sont rapidement traités et les gros échecs sont moins fréquents.</a:t>
            </a:r>
          </a:p>
        </p:txBody>
      </p:sp>
      <p:sp>
        <p:nvSpPr>
          <p:cNvPr id="6" name="Espace réservé du texte 5">
            <a:extLst>
              <a:ext uri="{FF2B5EF4-FFF2-40B4-BE49-F238E27FC236}">
                <a16:creationId xmlns:a16="http://schemas.microsoft.com/office/drawing/2014/main" id="{D0FC4BE4-8103-227D-7F68-AF2F63B3C39C}"/>
              </a:ext>
            </a:extLst>
          </p:cNvPr>
          <p:cNvSpPr>
            <a:spLocks noGrp="1"/>
          </p:cNvSpPr>
          <p:nvPr>
            <p:ph type="body" sz="quarter" idx="11"/>
          </p:nvPr>
        </p:nvSpPr>
        <p:spPr>
          <a:xfrm>
            <a:off x="180000" y="725765"/>
            <a:ext cx="5075172" cy="319714"/>
          </a:xfrm>
        </p:spPr>
        <p:txBody>
          <a:bodyPr/>
          <a:lstStyle/>
          <a:p>
            <a:r>
              <a:rPr lang="fr-MA" dirty="0"/>
              <a:t>Déploiement continue (CD)</a:t>
            </a:r>
          </a:p>
        </p:txBody>
      </p:sp>
      <p:sp>
        <p:nvSpPr>
          <p:cNvPr id="7" name="Titre 8">
            <a:extLst>
              <a:ext uri="{FF2B5EF4-FFF2-40B4-BE49-F238E27FC236}">
                <a16:creationId xmlns:a16="http://schemas.microsoft.com/office/drawing/2014/main" id="{F1DDBE74-A0C3-29DD-D11B-B8C0BB96A613}"/>
              </a:ext>
            </a:extLst>
          </p:cNvPr>
          <p:cNvSpPr>
            <a:spLocks noGrp="1"/>
          </p:cNvSpPr>
          <p:nvPr>
            <p:ph type="title"/>
          </p:nvPr>
        </p:nvSpPr>
        <p:spPr>
          <a:xfrm>
            <a:off x="179388" y="400050"/>
            <a:ext cx="5075237" cy="415925"/>
          </a:xfrm>
        </p:spPr>
        <p:txBody>
          <a:bodyPr/>
          <a:lstStyle/>
          <a:p>
            <a:r>
              <a:rPr lang="fr-MA" dirty="0"/>
              <a:t>Adopter une approche DevOps</a:t>
            </a:r>
          </a:p>
        </p:txBody>
      </p:sp>
    </p:spTree>
    <p:extLst>
      <p:ext uri="{BB962C8B-B14F-4D97-AF65-F5344CB8AC3E}">
        <p14:creationId xmlns:p14="http://schemas.microsoft.com/office/powerpoint/2010/main" val="220290492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D7253AC-C6A2-7765-9F2D-3BB8ACDA0509}"/>
              </a:ext>
            </a:extLst>
          </p:cNvPr>
          <p:cNvSpPr>
            <a:spLocks noGrp="1"/>
          </p:cNvSpPr>
          <p:nvPr>
            <p:ph sz="quarter" idx="13"/>
          </p:nvPr>
        </p:nvSpPr>
        <p:spPr/>
        <p:txBody>
          <a:bodyPr/>
          <a:lstStyle/>
          <a:p>
            <a:r>
              <a:rPr lang="fr-FR" dirty="0"/>
              <a:t>Avantages du déploiement continu</a:t>
            </a:r>
            <a:endParaRPr lang="fr-MA" dirty="0"/>
          </a:p>
        </p:txBody>
      </p:sp>
      <p:sp>
        <p:nvSpPr>
          <p:cNvPr id="5" name="Espace réservé du contenu 4">
            <a:extLst>
              <a:ext uri="{FF2B5EF4-FFF2-40B4-BE49-F238E27FC236}">
                <a16:creationId xmlns:a16="http://schemas.microsoft.com/office/drawing/2014/main" id="{1664FE8F-487A-FB7A-5041-96CCDEA1605B}"/>
              </a:ext>
            </a:extLst>
          </p:cNvPr>
          <p:cNvSpPr>
            <a:spLocks noGrp="1"/>
          </p:cNvSpPr>
          <p:nvPr>
            <p:ph sz="quarter" idx="12"/>
          </p:nvPr>
        </p:nvSpPr>
        <p:spPr/>
        <p:txBody>
          <a:bodyPr/>
          <a:lstStyle/>
          <a:p>
            <a:r>
              <a:rPr lang="fr-FR" b="1" dirty="0"/>
              <a:t>Augmente l'efficacité de la main-d'œuvre</a:t>
            </a:r>
          </a:p>
          <a:p>
            <a:r>
              <a:rPr lang="fr-FR" dirty="0"/>
              <a:t>Le déploiement continu automatise la plupart des tâches fastidieuses du développement logiciel. Le développeur n'a pas à se soucier de la manière dont le code est intégré, déployé ou testé. Les ingénieurs peuvent simplement se concentrer sur l'amélioration de la qualité de leur travail. Cela permet également de réduire le temps nécessaire à l'introduction de nouvelles fonctionnalités sur le marché. Les développeurs peuvent désormais terminer rapidement une tranche de code et la déployer, sans avoir à attendre des changements importants.</a:t>
            </a:r>
          </a:p>
        </p:txBody>
      </p:sp>
      <p:sp>
        <p:nvSpPr>
          <p:cNvPr id="6" name="Espace réservé du texte 5">
            <a:extLst>
              <a:ext uri="{FF2B5EF4-FFF2-40B4-BE49-F238E27FC236}">
                <a16:creationId xmlns:a16="http://schemas.microsoft.com/office/drawing/2014/main" id="{D0FC4BE4-8103-227D-7F68-AF2F63B3C39C}"/>
              </a:ext>
            </a:extLst>
          </p:cNvPr>
          <p:cNvSpPr>
            <a:spLocks noGrp="1"/>
          </p:cNvSpPr>
          <p:nvPr>
            <p:ph type="body" sz="quarter" idx="11"/>
          </p:nvPr>
        </p:nvSpPr>
        <p:spPr>
          <a:xfrm>
            <a:off x="180000" y="725765"/>
            <a:ext cx="5075172" cy="319714"/>
          </a:xfrm>
        </p:spPr>
        <p:txBody>
          <a:bodyPr/>
          <a:lstStyle/>
          <a:p>
            <a:r>
              <a:rPr lang="fr-MA" dirty="0"/>
              <a:t>Déploiement continue (CD)</a:t>
            </a:r>
          </a:p>
        </p:txBody>
      </p:sp>
      <p:sp>
        <p:nvSpPr>
          <p:cNvPr id="7" name="Titre 8">
            <a:extLst>
              <a:ext uri="{FF2B5EF4-FFF2-40B4-BE49-F238E27FC236}">
                <a16:creationId xmlns:a16="http://schemas.microsoft.com/office/drawing/2014/main" id="{F1DDBE74-A0C3-29DD-D11B-B8C0BB96A613}"/>
              </a:ext>
            </a:extLst>
          </p:cNvPr>
          <p:cNvSpPr>
            <a:spLocks noGrp="1"/>
          </p:cNvSpPr>
          <p:nvPr>
            <p:ph type="title"/>
          </p:nvPr>
        </p:nvSpPr>
        <p:spPr>
          <a:xfrm>
            <a:off x="179388" y="400050"/>
            <a:ext cx="5075237" cy="415925"/>
          </a:xfrm>
        </p:spPr>
        <p:txBody>
          <a:bodyPr/>
          <a:lstStyle/>
          <a:p>
            <a:r>
              <a:rPr lang="fr-MA" dirty="0"/>
              <a:t>Adopter une approche DevOps</a:t>
            </a:r>
          </a:p>
        </p:txBody>
      </p:sp>
    </p:spTree>
    <p:extLst>
      <p:ext uri="{BB962C8B-B14F-4D97-AF65-F5344CB8AC3E}">
        <p14:creationId xmlns:p14="http://schemas.microsoft.com/office/powerpoint/2010/main" val="2769384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D7253AC-C6A2-7765-9F2D-3BB8ACDA0509}"/>
              </a:ext>
            </a:extLst>
          </p:cNvPr>
          <p:cNvSpPr>
            <a:spLocks noGrp="1"/>
          </p:cNvSpPr>
          <p:nvPr>
            <p:ph sz="quarter" idx="13"/>
          </p:nvPr>
        </p:nvSpPr>
        <p:spPr/>
        <p:txBody>
          <a:bodyPr/>
          <a:lstStyle/>
          <a:p>
            <a:r>
              <a:rPr lang="fr-FR" dirty="0"/>
              <a:t>Défis de la mise en œuvre du déploiement continu</a:t>
            </a:r>
            <a:endParaRPr lang="fr-MA" dirty="0"/>
          </a:p>
        </p:txBody>
      </p:sp>
      <p:sp>
        <p:nvSpPr>
          <p:cNvPr id="5" name="Espace réservé du contenu 4">
            <a:extLst>
              <a:ext uri="{FF2B5EF4-FFF2-40B4-BE49-F238E27FC236}">
                <a16:creationId xmlns:a16="http://schemas.microsoft.com/office/drawing/2014/main" id="{1664FE8F-487A-FB7A-5041-96CCDEA1605B}"/>
              </a:ext>
            </a:extLst>
          </p:cNvPr>
          <p:cNvSpPr>
            <a:spLocks noGrp="1"/>
          </p:cNvSpPr>
          <p:nvPr>
            <p:ph sz="quarter" idx="12"/>
          </p:nvPr>
        </p:nvSpPr>
        <p:spPr/>
        <p:txBody>
          <a:bodyPr/>
          <a:lstStyle/>
          <a:p>
            <a:r>
              <a:rPr lang="fr-FR" b="1" dirty="0"/>
              <a:t>Cadre solide d'intégration continue</a:t>
            </a:r>
          </a:p>
          <a:p>
            <a:r>
              <a:rPr lang="fr-FR" dirty="0"/>
              <a:t>Pour que le déploiement continu fonctionne, il doit y avoir un cadre d'intégration continue solide à toute épreuve. Cela inclut le processus et les flux de travail pour l'enregistrement continu du code, la construction automatisée et les tests (manuels ou automatisés). Ce processus doit être fluide et sans faille. La mise en place d'un tel cadre est un défi pour de nombreuses entreprises. Une intégration continue réussie nécessite le soutien des développeurs, des testeurs et des ingénieurs de </a:t>
            </a:r>
            <a:r>
              <a:rPr lang="fr-FR" dirty="0" err="1"/>
              <a:t>builds</a:t>
            </a:r>
            <a:r>
              <a:rPr lang="fr-FR" dirty="0"/>
              <a:t>.</a:t>
            </a:r>
          </a:p>
          <a:p>
            <a:endParaRPr lang="fr-FR" dirty="0"/>
          </a:p>
          <a:p>
            <a:r>
              <a:rPr lang="fr-FR" b="1" dirty="0"/>
              <a:t>Défis humains et organisationnels</a:t>
            </a:r>
          </a:p>
          <a:p>
            <a:r>
              <a:rPr lang="fr-FR" dirty="0"/>
              <a:t>Les propositions de déploiement continu peuvent se heurter à des frictions de la part des employés et même des clients. Le déploiement continu nécessite de nombreux changements dans le processus de développement et de test. Il faut un certain temps pour que les employés prennent confiance dans le pipeline de déploiement continu. Il en va de même pour les clients. Les clients peuvent insister sur un nombre réduit de versions bien testées, craignant que le déploiement continu ne perturbe certaines fonctionnalités. De même, d'une équipe à l'autre, la maturité de la mise en œuvre peut varier. Certaines équipes peuvent suivre religieusement les paradigmes de déploiement continu, d'autres non.</a:t>
            </a:r>
          </a:p>
          <a:p>
            <a:endParaRPr lang="fr-FR" dirty="0"/>
          </a:p>
          <a:p>
            <a:r>
              <a:rPr lang="fr-FR" b="1" dirty="0"/>
              <a:t>Disponibilité et coût des outils et des ressources</a:t>
            </a:r>
          </a:p>
          <a:p>
            <a:r>
              <a:rPr lang="fr-FR" dirty="0"/>
              <a:t>Le déploiement continu nécessite un grand nombre d'outils et de logiciels pour fonctionner correctement. L'achat et l'installation de ces outils peuvent s'avérer coûteux. De nombreux outils sont disponibles sur le marché pour le déploiement continu. C'est un défi de déterminer ce qui fonctionne et ce qui ne fonctionne pas. Certains outils peuvent ne pas être compatibles avec les systèmes existants d'une organisation. De plus, la mise en œuvre du déploiement continu nécessite beaucoup de ressources, telles que des serveurs et de la puissance de calcul. Acquérir ces ressources et les partager entre les équipes peut constituer un autre défi.</a:t>
            </a:r>
          </a:p>
          <a:p>
            <a:endParaRPr lang="fr-FR" dirty="0"/>
          </a:p>
        </p:txBody>
      </p:sp>
      <p:sp>
        <p:nvSpPr>
          <p:cNvPr id="6" name="Espace réservé du texte 5">
            <a:extLst>
              <a:ext uri="{FF2B5EF4-FFF2-40B4-BE49-F238E27FC236}">
                <a16:creationId xmlns:a16="http://schemas.microsoft.com/office/drawing/2014/main" id="{D0FC4BE4-8103-227D-7F68-AF2F63B3C39C}"/>
              </a:ext>
            </a:extLst>
          </p:cNvPr>
          <p:cNvSpPr>
            <a:spLocks noGrp="1"/>
          </p:cNvSpPr>
          <p:nvPr>
            <p:ph type="body" sz="quarter" idx="11"/>
          </p:nvPr>
        </p:nvSpPr>
        <p:spPr>
          <a:xfrm>
            <a:off x="180000" y="725765"/>
            <a:ext cx="5075172" cy="319714"/>
          </a:xfrm>
        </p:spPr>
        <p:txBody>
          <a:bodyPr/>
          <a:lstStyle/>
          <a:p>
            <a:r>
              <a:rPr lang="fr-MA" dirty="0"/>
              <a:t>Déploiement continue (CD)</a:t>
            </a:r>
          </a:p>
        </p:txBody>
      </p:sp>
      <p:sp>
        <p:nvSpPr>
          <p:cNvPr id="7" name="Titre 8">
            <a:extLst>
              <a:ext uri="{FF2B5EF4-FFF2-40B4-BE49-F238E27FC236}">
                <a16:creationId xmlns:a16="http://schemas.microsoft.com/office/drawing/2014/main" id="{F1DDBE74-A0C3-29DD-D11B-B8C0BB96A613}"/>
              </a:ext>
            </a:extLst>
          </p:cNvPr>
          <p:cNvSpPr>
            <a:spLocks noGrp="1"/>
          </p:cNvSpPr>
          <p:nvPr>
            <p:ph type="title"/>
          </p:nvPr>
        </p:nvSpPr>
        <p:spPr>
          <a:xfrm>
            <a:off x="179388" y="400050"/>
            <a:ext cx="5075237" cy="415925"/>
          </a:xfrm>
        </p:spPr>
        <p:txBody>
          <a:bodyPr/>
          <a:lstStyle/>
          <a:p>
            <a:r>
              <a:rPr lang="fr-MA" dirty="0"/>
              <a:t>Adopter une approche DevOps</a:t>
            </a:r>
          </a:p>
        </p:txBody>
      </p:sp>
    </p:spTree>
    <p:extLst>
      <p:ext uri="{BB962C8B-B14F-4D97-AF65-F5344CB8AC3E}">
        <p14:creationId xmlns:p14="http://schemas.microsoft.com/office/powerpoint/2010/main" val="288791730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D7253AC-C6A2-7765-9F2D-3BB8ACDA0509}"/>
              </a:ext>
            </a:extLst>
          </p:cNvPr>
          <p:cNvSpPr>
            <a:spLocks noGrp="1"/>
          </p:cNvSpPr>
          <p:nvPr>
            <p:ph sz="quarter" idx="13"/>
          </p:nvPr>
        </p:nvSpPr>
        <p:spPr/>
        <p:txBody>
          <a:bodyPr/>
          <a:lstStyle/>
          <a:p>
            <a:r>
              <a:rPr lang="fr-FR" dirty="0"/>
              <a:t>Déploiement continu vs développement continu</a:t>
            </a:r>
            <a:endParaRPr lang="fr-MA" dirty="0"/>
          </a:p>
        </p:txBody>
      </p:sp>
      <p:sp>
        <p:nvSpPr>
          <p:cNvPr id="5" name="Espace réservé du contenu 4">
            <a:extLst>
              <a:ext uri="{FF2B5EF4-FFF2-40B4-BE49-F238E27FC236}">
                <a16:creationId xmlns:a16="http://schemas.microsoft.com/office/drawing/2014/main" id="{1664FE8F-487A-FB7A-5041-96CCDEA1605B}"/>
              </a:ext>
            </a:extLst>
          </p:cNvPr>
          <p:cNvSpPr>
            <a:spLocks noGrp="1"/>
          </p:cNvSpPr>
          <p:nvPr>
            <p:ph sz="quarter" idx="12"/>
          </p:nvPr>
        </p:nvSpPr>
        <p:spPr/>
        <p:txBody>
          <a:bodyPr/>
          <a:lstStyle/>
          <a:p>
            <a:endParaRPr lang="fr-FR" dirty="0"/>
          </a:p>
          <a:p>
            <a:r>
              <a:rPr lang="fr-FR" dirty="0"/>
              <a:t>Dans le déploiement continu, chaque étape, de l'enregistrement du code au déploiement dans l'environnement de production, est automatisée. </a:t>
            </a:r>
          </a:p>
          <a:p>
            <a:endParaRPr lang="fr-FR" dirty="0"/>
          </a:p>
          <a:p>
            <a:r>
              <a:rPr lang="fr-FR" dirty="0"/>
              <a:t>Dans le développement continu, la dernière étape, à savoir le déploiement vers l'environnement de production, est manuelle. Toutes les étapes jusqu'à l'approbation finale à la production sont automatisées. Mais pour que le nouveau code soit intégré à l'environnement de production, une authentification manuelle/un laissez-passer est nécessaire. En résumé, le déploiement continu est une étape avancée en termes d'automatisation.</a:t>
            </a:r>
          </a:p>
        </p:txBody>
      </p:sp>
      <p:sp>
        <p:nvSpPr>
          <p:cNvPr id="6" name="Espace réservé du texte 5">
            <a:extLst>
              <a:ext uri="{FF2B5EF4-FFF2-40B4-BE49-F238E27FC236}">
                <a16:creationId xmlns:a16="http://schemas.microsoft.com/office/drawing/2014/main" id="{D0FC4BE4-8103-227D-7F68-AF2F63B3C39C}"/>
              </a:ext>
            </a:extLst>
          </p:cNvPr>
          <p:cNvSpPr>
            <a:spLocks noGrp="1"/>
          </p:cNvSpPr>
          <p:nvPr>
            <p:ph type="body" sz="quarter" idx="11"/>
          </p:nvPr>
        </p:nvSpPr>
        <p:spPr>
          <a:xfrm>
            <a:off x="180000" y="725765"/>
            <a:ext cx="5075172" cy="319714"/>
          </a:xfrm>
        </p:spPr>
        <p:txBody>
          <a:bodyPr/>
          <a:lstStyle/>
          <a:p>
            <a:r>
              <a:rPr lang="fr-MA" dirty="0"/>
              <a:t>Déploiement continue (CD)</a:t>
            </a:r>
          </a:p>
        </p:txBody>
      </p:sp>
      <p:sp>
        <p:nvSpPr>
          <p:cNvPr id="7" name="Titre 8">
            <a:extLst>
              <a:ext uri="{FF2B5EF4-FFF2-40B4-BE49-F238E27FC236}">
                <a16:creationId xmlns:a16="http://schemas.microsoft.com/office/drawing/2014/main" id="{F1DDBE74-A0C3-29DD-D11B-B8C0BB96A613}"/>
              </a:ext>
            </a:extLst>
          </p:cNvPr>
          <p:cNvSpPr>
            <a:spLocks noGrp="1"/>
          </p:cNvSpPr>
          <p:nvPr>
            <p:ph type="title"/>
          </p:nvPr>
        </p:nvSpPr>
        <p:spPr>
          <a:xfrm>
            <a:off x="179388" y="400050"/>
            <a:ext cx="5075237" cy="415925"/>
          </a:xfrm>
        </p:spPr>
        <p:txBody>
          <a:bodyPr/>
          <a:lstStyle/>
          <a:p>
            <a:r>
              <a:rPr lang="fr-MA" dirty="0"/>
              <a:t>Adopter une approche DevOps</a:t>
            </a:r>
          </a:p>
        </p:txBody>
      </p:sp>
    </p:spTree>
    <p:extLst>
      <p:ext uri="{BB962C8B-B14F-4D97-AF65-F5344CB8AC3E}">
        <p14:creationId xmlns:p14="http://schemas.microsoft.com/office/powerpoint/2010/main" val="104705940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45E0BDF-A666-6226-CD64-CD75DE70BA49}"/>
              </a:ext>
            </a:extLst>
          </p:cNvPr>
          <p:cNvSpPr>
            <a:spLocks noGrp="1"/>
          </p:cNvSpPr>
          <p:nvPr>
            <p:ph sz="quarter" idx="13"/>
          </p:nvPr>
        </p:nvSpPr>
        <p:spPr/>
        <p:txBody>
          <a:bodyPr/>
          <a:lstStyle/>
          <a:p>
            <a:r>
              <a:rPr lang="fr-FR" dirty="0"/>
              <a:t>l’infrastructure en tant que code (IaC)</a:t>
            </a:r>
            <a:endParaRPr lang="fr-MA" dirty="0"/>
          </a:p>
        </p:txBody>
      </p:sp>
      <p:sp>
        <p:nvSpPr>
          <p:cNvPr id="5" name="Espace réservé du contenu 4">
            <a:extLst>
              <a:ext uri="{FF2B5EF4-FFF2-40B4-BE49-F238E27FC236}">
                <a16:creationId xmlns:a16="http://schemas.microsoft.com/office/drawing/2014/main" id="{0C34915B-72F3-0F05-CB62-465EFA50F9F5}"/>
              </a:ext>
            </a:extLst>
          </p:cNvPr>
          <p:cNvSpPr>
            <a:spLocks noGrp="1"/>
          </p:cNvSpPr>
          <p:nvPr>
            <p:ph sz="quarter" idx="12"/>
          </p:nvPr>
        </p:nvSpPr>
        <p:spPr/>
        <p:txBody>
          <a:bodyPr/>
          <a:lstStyle/>
          <a:p>
            <a:r>
              <a:rPr lang="fr-FR" dirty="0"/>
              <a:t>L’infrastructure en tant que code (IaC) utilise la méthodologie DevOps et le contrôle de version avec un modèle descriptif pour définir et déployer des infrastructures, telles que des réseaux, des machines virtuelles, des équilibreurs de charge et des topologies de connexion. Tout comme le même code source génère toujours le même binaire, un modèle IaC génère le même environnement à chaque déploiement.</a:t>
            </a:r>
          </a:p>
          <a:p>
            <a:r>
              <a:rPr lang="fr-FR" dirty="0"/>
              <a:t>IaC est une pratique DevOps clé et un composant de la livraison continue. Avec IaC, les équipes DevOps peuvent collaborer avec un ensemble unifié de pratiques et d’outils pour fournir des applications et leur infrastructure de prise en charge rapidement et de manière fiable à grande échelle.</a:t>
            </a:r>
          </a:p>
          <a:p>
            <a:endParaRPr lang="fr-FR" dirty="0"/>
          </a:p>
        </p:txBody>
      </p:sp>
      <p:sp>
        <p:nvSpPr>
          <p:cNvPr id="6" name="Espace réservé du texte 5">
            <a:extLst>
              <a:ext uri="{FF2B5EF4-FFF2-40B4-BE49-F238E27FC236}">
                <a16:creationId xmlns:a16="http://schemas.microsoft.com/office/drawing/2014/main" id="{93BCC871-31D7-FC15-CB0F-F401823D454C}"/>
              </a:ext>
            </a:extLst>
          </p:cNvPr>
          <p:cNvSpPr>
            <a:spLocks noGrp="1"/>
          </p:cNvSpPr>
          <p:nvPr>
            <p:ph type="body" sz="quarter" idx="11"/>
          </p:nvPr>
        </p:nvSpPr>
        <p:spPr>
          <a:xfrm>
            <a:off x="180000" y="725765"/>
            <a:ext cx="5075172" cy="319714"/>
          </a:xfrm>
        </p:spPr>
        <p:txBody>
          <a:bodyPr/>
          <a:lstStyle/>
          <a:p>
            <a:r>
              <a:rPr lang="fr-MA" dirty="0"/>
              <a:t>Déploiement continue (CD)</a:t>
            </a:r>
          </a:p>
        </p:txBody>
      </p:sp>
      <p:sp>
        <p:nvSpPr>
          <p:cNvPr id="7" name="Titre 8">
            <a:extLst>
              <a:ext uri="{FF2B5EF4-FFF2-40B4-BE49-F238E27FC236}">
                <a16:creationId xmlns:a16="http://schemas.microsoft.com/office/drawing/2014/main" id="{A22B8335-EAAD-4070-C549-96BFA4482699}"/>
              </a:ext>
            </a:extLst>
          </p:cNvPr>
          <p:cNvSpPr>
            <a:spLocks noGrp="1"/>
          </p:cNvSpPr>
          <p:nvPr>
            <p:ph type="title"/>
          </p:nvPr>
        </p:nvSpPr>
        <p:spPr>
          <a:xfrm>
            <a:off x="179388" y="400050"/>
            <a:ext cx="5075237" cy="415925"/>
          </a:xfrm>
        </p:spPr>
        <p:txBody>
          <a:bodyPr/>
          <a:lstStyle/>
          <a:p>
            <a:r>
              <a:rPr lang="fr-MA" dirty="0"/>
              <a:t>Adopter une approche DevOps</a:t>
            </a:r>
          </a:p>
        </p:txBody>
      </p:sp>
      <p:pic>
        <p:nvPicPr>
          <p:cNvPr id="9" name="Image 8" descr="Une image contenant graphique&#10;&#10;Description générée automatiquement">
            <a:extLst>
              <a:ext uri="{FF2B5EF4-FFF2-40B4-BE49-F238E27FC236}">
                <a16:creationId xmlns:a16="http://schemas.microsoft.com/office/drawing/2014/main" id="{B7A96CF3-028D-09CF-03AE-9DBDC5195165}"/>
              </a:ext>
            </a:extLst>
          </p:cNvPr>
          <p:cNvPicPr>
            <a:picLocks noChangeAspect="1"/>
          </p:cNvPicPr>
          <p:nvPr/>
        </p:nvPicPr>
        <p:blipFill>
          <a:blip r:embed="rId2"/>
          <a:stretch>
            <a:fillRect/>
          </a:stretch>
        </p:blipFill>
        <p:spPr>
          <a:xfrm>
            <a:off x="3235389" y="3169283"/>
            <a:ext cx="5715798" cy="2857899"/>
          </a:xfrm>
          <a:prstGeom prst="rect">
            <a:avLst/>
          </a:prstGeom>
        </p:spPr>
      </p:pic>
    </p:spTree>
    <p:extLst>
      <p:ext uri="{BB962C8B-B14F-4D97-AF65-F5344CB8AC3E}">
        <p14:creationId xmlns:p14="http://schemas.microsoft.com/office/powerpoint/2010/main" val="190145193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0EBE927C-B2D6-9365-D7FA-EC8BCC68CF41}"/>
              </a:ext>
            </a:extLst>
          </p:cNvPr>
          <p:cNvSpPr>
            <a:spLocks noGrp="1"/>
          </p:cNvSpPr>
          <p:nvPr>
            <p:ph type="body" sz="quarter" idx="13"/>
          </p:nvPr>
        </p:nvSpPr>
        <p:spPr>
          <a:xfrm>
            <a:off x="6300000" y="1089893"/>
            <a:ext cx="5580000" cy="900000"/>
          </a:xfrm>
        </p:spPr>
        <p:txBody>
          <a:bodyPr/>
          <a:lstStyle/>
          <a:p>
            <a:r>
              <a:rPr lang="fr-FR" dirty="0"/>
              <a:t>Adopter une approche DevOps</a:t>
            </a:r>
          </a:p>
        </p:txBody>
      </p:sp>
      <p:sp>
        <p:nvSpPr>
          <p:cNvPr id="6" name="Espace réservé du texte 1">
            <a:extLst>
              <a:ext uri="{FF2B5EF4-FFF2-40B4-BE49-F238E27FC236}">
                <a16:creationId xmlns:a16="http://schemas.microsoft.com/office/drawing/2014/main" id="{ED6A5BFB-62E1-DF22-933D-C495CC829F61}"/>
              </a:ext>
            </a:extLst>
          </p:cNvPr>
          <p:cNvSpPr>
            <a:spLocks noGrp="1"/>
          </p:cNvSpPr>
          <p:nvPr>
            <p:ph type="body" sz="quarter" idx="12"/>
          </p:nvPr>
        </p:nvSpPr>
        <p:spPr>
          <a:xfrm>
            <a:off x="6300000" y="539999"/>
            <a:ext cx="5580000" cy="540000"/>
          </a:xfrm>
        </p:spPr>
        <p:txBody>
          <a:bodyPr/>
          <a:lstStyle/>
          <a:p>
            <a:r>
              <a:rPr lang="fr-FR" dirty="0"/>
              <a:t>CHAPITRE 2</a:t>
            </a:r>
          </a:p>
        </p:txBody>
      </p:sp>
      <p:sp>
        <p:nvSpPr>
          <p:cNvPr id="7" name="Espace réservé du texte 5">
            <a:extLst>
              <a:ext uri="{FF2B5EF4-FFF2-40B4-BE49-F238E27FC236}">
                <a16:creationId xmlns:a16="http://schemas.microsoft.com/office/drawing/2014/main" id="{4B206B6E-8973-D6C4-B828-AFC40194D136}"/>
              </a:ext>
            </a:extLst>
          </p:cNvPr>
          <p:cNvSpPr>
            <a:spLocks noGrp="1"/>
          </p:cNvSpPr>
          <p:nvPr>
            <p:ph type="body" sz="quarter" idx="14"/>
          </p:nvPr>
        </p:nvSpPr>
        <p:spPr>
          <a:xfrm>
            <a:off x="6300000" y="2880000"/>
            <a:ext cx="5580000" cy="1800000"/>
          </a:xfrm>
        </p:spPr>
        <p:txBody>
          <a:bodyPr/>
          <a:lstStyle/>
          <a:p>
            <a:r>
              <a:rPr lang="fr-FR" dirty="0"/>
              <a:t>Méthodes d’agiles</a:t>
            </a:r>
          </a:p>
          <a:p>
            <a:r>
              <a:rPr lang="fr-FR" dirty="0"/>
              <a:t>Intégration continue (CI)</a:t>
            </a:r>
          </a:p>
          <a:p>
            <a:r>
              <a:rPr lang="fr-FR" dirty="0"/>
              <a:t>Déploiement continue (CD)</a:t>
            </a:r>
          </a:p>
          <a:p>
            <a:r>
              <a:rPr lang="fr-FR" b="1" dirty="0">
                <a:solidFill>
                  <a:srgbClr val="FF7701"/>
                </a:solidFill>
              </a:rPr>
              <a:t>DevOps vs DevSecOps</a:t>
            </a:r>
          </a:p>
        </p:txBody>
      </p:sp>
    </p:spTree>
    <p:extLst>
      <p:ext uri="{BB962C8B-B14F-4D97-AF65-F5344CB8AC3E}">
        <p14:creationId xmlns:p14="http://schemas.microsoft.com/office/powerpoint/2010/main" val="418906730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FA42B13-C082-7841-F20E-99010C4187A1}"/>
              </a:ext>
            </a:extLst>
          </p:cNvPr>
          <p:cNvSpPr>
            <a:spLocks noGrp="1"/>
          </p:cNvSpPr>
          <p:nvPr>
            <p:ph sz="quarter" idx="13"/>
          </p:nvPr>
        </p:nvSpPr>
        <p:spPr/>
        <p:txBody>
          <a:bodyPr/>
          <a:lstStyle/>
          <a:p>
            <a:r>
              <a:rPr lang="fr-FR" dirty="0"/>
              <a:t>Différences entre DevOps et DevSecOps</a:t>
            </a:r>
            <a:endParaRPr lang="fr-MA" dirty="0"/>
          </a:p>
        </p:txBody>
      </p:sp>
      <p:sp>
        <p:nvSpPr>
          <p:cNvPr id="5" name="Espace réservé du contenu 4">
            <a:extLst>
              <a:ext uri="{FF2B5EF4-FFF2-40B4-BE49-F238E27FC236}">
                <a16:creationId xmlns:a16="http://schemas.microsoft.com/office/drawing/2014/main" id="{6756F0C5-4D68-EACA-5D01-C8D0E7C9AC78}"/>
              </a:ext>
            </a:extLst>
          </p:cNvPr>
          <p:cNvSpPr>
            <a:spLocks noGrp="1"/>
          </p:cNvSpPr>
          <p:nvPr>
            <p:ph sz="quarter" idx="12"/>
          </p:nvPr>
        </p:nvSpPr>
        <p:spPr/>
        <p:txBody>
          <a:bodyPr/>
          <a:lstStyle/>
          <a:p>
            <a:r>
              <a:rPr lang="fr-FR" dirty="0"/>
              <a:t>DevOps et DevSecOps se distinguent principalement à travers leur objectif. </a:t>
            </a:r>
          </a:p>
          <a:p>
            <a:r>
              <a:rPr lang="fr-FR" dirty="0"/>
              <a:t>Pour les DevOps, le but premier est de fournir un produit de qualité rapidement. L’accent est mis sur la rapidité de livraison et l’efficacité du logiciel. In fine, sur la satisfaction globale de l’utilisateur final. À cette fin, les équipes développement et exploitation partagent des objectifs, des outils et des indicateurs de performance communs. </a:t>
            </a:r>
          </a:p>
          <a:p>
            <a:r>
              <a:rPr lang="fr-FR" dirty="0"/>
              <a:t>Mais en focalisant leur attention sur ces aspects, les DevOps ont parfois tendance à négliger la sécurité. Ce qui peut mettre en danger les actifs, les données des utilisateurs finaux et les applications de l’organisation. </a:t>
            </a:r>
          </a:p>
          <a:p>
            <a:pPr algn="l"/>
            <a:r>
              <a:rPr lang="fr-FR" dirty="0"/>
              <a:t>C’est pourquoi le DevSecOps intervient. Il s’agit d’une évolution du premier, puisqu’ici, l’accent est </a:t>
            </a:r>
            <a:br>
              <a:rPr lang="fr-FR" dirty="0"/>
            </a:br>
            <a:r>
              <a:rPr lang="fr-FR" dirty="0"/>
              <a:t>mis sur la sécurité. Désormais, les considérations cyber sont pleinement intégrées dans le pipeline. </a:t>
            </a:r>
            <a:br>
              <a:rPr lang="fr-FR" dirty="0"/>
            </a:br>
            <a:r>
              <a:rPr lang="fr-FR" dirty="0"/>
              <a:t>Et non pas à la finalisation du développement logiciel, mais dès le début. Sécurité, développement et </a:t>
            </a:r>
            <a:br>
              <a:rPr lang="fr-FR" dirty="0"/>
            </a:br>
            <a:r>
              <a:rPr lang="fr-FR" dirty="0"/>
              <a:t>exploitation sont alors liés tout au long du projet. </a:t>
            </a:r>
          </a:p>
          <a:p>
            <a:pPr algn="l"/>
            <a:r>
              <a:rPr lang="fr-FR" dirty="0"/>
              <a:t>L’utilisateur final reçoit ainsi un logiciel conforme, efficace, livré rapidement et sécurisé. Sa satisfaction </a:t>
            </a:r>
            <a:br>
              <a:rPr lang="fr-FR" dirty="0"/>
            </a:br>
            <a:r>
              <a:rPr lang="fr-FR" dirty="0"/>
              <a:t>est maximale.</a:t>
            </a:r>
          </a:p>
        </p:txBody>
      </p:sp>
      <p:sp>
        <p:nvSpPr>
          <p:cNvPr id="6" name="Espace réservé du texte 5">
            <a:extLst>
              <a:ext uri="{FF2B5EF4-FFF2-40B4-BE49-F238E27FC236}">
                <a16:creationId xmlns:a16="http://schemas.microsoft.com/office/drawing/2014/main" id="{2A223248-6EDE-7E5C-4E09-0E920D6C921F}"/>
              </a:ext>
            </a:extLst>
          </p:cNvPr>
          <p:cNvSpPr>
            <a:spLocks noGrp="1"/>
          </p:cNvSpPr>
          <p:nvPr>
            <p:ph type="body" sz="quarter" idx="11"/>
          </p:nvPr>
        </p:nvSpPr>
        <p:spPr>
          <a:xfrm>
            <a:off x="180000" y="725765"/>
            <a:ext cx="5075172" cy="319714"/>
          </a:xfrm>
        </p:spPr>
        <p:txBody>
          <a:bodyPr/>
          <a:lstStyle/>
          <a:p>
            <a:r>
              <a:rPr lang="fr-MA" dirty="0"/>
              <a:t>DevOps vs DevSecOps</a:t>
            </a:r>
          </a:p>
        </p:txBody>
      </p:sp>
      <p:sp>
        <p:nvSpPr>
          <p:cNvPr id="7" name="Titre 8">
            <a:extLst>
              <a:ext uri="{FF2B5EF4-FFF2-40B4-BE49-F238E27FC236}">
                <a16:creationId xmlns:a16="http://schemas.microsoft.com/office/drawing/2014/main" id="{BE8183F4-8088-5B68-96E3-1B04392A637B}"/>
              </a:ext>
            </a:extLst>
          </p:cNvPr>
          <p:cNvSpPr>
            <a:spLocks noGrp="1"/>
          </p:cNvSpPr>
          <p:nvPr>
            <p:ph type="title"/>
          </p:nvPr>
        </p:nvSpPr>
        <p:spPr>
          <a:xfrm>
            <a:off x="179388" y="400050"/>
            <a:ext cx="5075237" cy="415925"/>
          </a:xfrm>
        </p:spPr>
        <p:txBody>
          <a:bodyPr/>
          <a:lstStyle/>
          <a:p>
            <a:r>
              <a:rPr lang="fr-MA" dirty="0"/>
              <a:t>Adopter une approche DevOps</a:t>
            </a:r>
          </a:p>
        </p:txBody>
      </p:sp>
      <p:pic>
        <p:nvPicPr>
          <p:cNvPr id="1026" name="Picture 2" descr="What is the difference between DevOps and DevSecOps?">
            <a:extLst>
              <a:ext uri="{FF2B5EF4-FFF2-40B4-BE49-F238E27FC236}">
                <a16:creationId xmlns:a16="http://schemas.microsoft.com/office/drawing/2014/main" id="{091B8C13-B7B7-496C-9105-84771B661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241" y="3384492"/>
            <a:ext cx="4183335" cy="278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57648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FA42B13-C082-7841-F20E-99010C4187A1}"/>
              </a:ext>
            </a:extLst>
          </p:cNvPr>
          <p:cNvSpPr>
            <a:spLocks noGrp="1"/>
          </p:cNvSpPr>
          <p:nvPr>
            <p:ph sz="quarter" idx="13"/>
          </p:nvPr>
        </p:nvSpPr>
        <p:spPr/>
        <p:txBody>
          <a:bodyPr/>
          <a:lstStyle/>
          <a:p>
            <a:r>
              <a:rPr lang="fr-FR" dirty="0"/>
              <a:t>DevOps et le cycle de vie de l’application</a:t>
            </a:r>
            <a:endParaRPr lang="fr-MA" dirty="0"/>
          </a:p>
        </p:txBody>
      </p:sp>
      <p:sp>
        <p:nvSpPr>
          <p:cNvPr id="5" name="Espace réservé du contenu 4">
            <a:extLst>
              <a:ext uri="{FF2B5EF4-FFF2-40B4-BE49-F238E27FC236}">
                <a16:creationId xmlns:a16="http://schemas.microsoft.com/office/drawing/2014/main" id="{6756F0C5-4D68-EACA-5D01-C8D0E7C9AC78}"/>
              </a:ext>
            </a:extLst>
          </p:cNvPr>
          <p:cNvSpPr>
            <a:spLocks noGrp="1"/>
          </p:cNvSpPr>
          <p:nvPr>
            <p:ph sz="quarter" idx="12"/>
          </p:nvPr>
        </p:nvSpPr>
        <p:spPr/>
        <p:txBody>
          <a:bodyPr/>
          <a:lstStyle/>
          <a:p>
            <a:r>
              <a:rPr lang="fr-FR" dirty="0"/>
              <a:t>DevOps influence le cycle de vie de l’application tout au long de ses phases de planification, de développement, de livraison et d’exploitation. Chaque phase s’appuie sur les autres phases, et les phases ne sont pas spécifiques au rôle. Une culture DevOps implique tous les rôles de chaque phase dans une certaine mesure.</a:t>
            </a:r>
          </a:p>
          <a:p>
            <a:r>
              <a:rPr lang="fr-FR" dirty="0"/>
              <a:t>Le diagramme suivant illustre les phases du mode de vie de l’application DevOps :</a:t>
            </a:r>
          </a:p>
        </p:txBody>
      </p:sp>
      <p:sp>
        <p:nvSpPr>
          <p:cNvPr id="6" name="Espace réservé du texte 5">
            <a:extLst>
              <a:ext uri="{FF2B5EF4-FFF2-40B4-BE49-F238E27FC236}">
                <a16:creationId xmlns:a16="http://schemas.microsoft.com/office/drawing/2014/main" id="{2A223248-6EDE-7E5C-4E09-0E920D6C921F}"/>
              </a:ext>
            </a:extLst>
          </p:cNvPr>
          <p:cNvSpPr>
            <a:spLocks noGrp="1"/>
          </p:cNvSpPr>
          <p:nvPr>
            <p:ph type="body" sz="quarter" idx="11"/>
          </p:nvPr>
        </p:nvSpPr>
        <p:spPr>
          <a:xfrm>
            <a:off x="180000" y="725765"/>
            <a:ext cx="5075172" cy="319714"/>
          </a:xfrm>
        </p:spPr>
        <p:txBody>
          <a:bodyPr/>
          <a:lstStyle/>
          <a:p>
            <a:r>
              <a:rPr lang="fr-MA" dirty="0"/>
              <a:t>DevOps vs DevSecOps</a:t>
            </a:r>
          </a:p>
        </p:txBody>
      </p:sp>
      <p:sp>
        <p:nvSpPr>
          <p:cNvPr id="7" name="Titre 8">
            <a:extLst>
              <a:ext uri="{FF2B5EF4-FFF2-40B4-BE49-F238E27FC236}">
                <a16:creationId xmlns:a16="http://schemas.microsoft.com/office/drawing/2014/main" id="{BE8183F4-8088-5B68-96E3-1B04392A637B}"/>
              </a:ext>
            </a:extLst>
          </p:cNvPr>
          <p:cNvSpPr>
            <a:spLocks noGrp="1"/>
          </p:cNvSpPr>
          <p:nvPr>
            <p:ph type="title"/>
          </p:nvPr>
        </p:nvSpPr>
        <p:spPr>
          <a:xfrm>
            <a:off x="179388" y="400050"/>
            <a:ext cx="5075237" cy="415925"/>
          </a:xfrm>
        </p:spPr>
        <p:txBody>
          <a:bodyPr/>
          <a:lstStyle/>
          <a:p>
            <a:r>
              <a:rPr lang="fr-MA" dirty="0"/>
              <a:t>Adopter une approche DevOps</a:t>
            </a:r>
          </a:p>
        </p:txBody>
      </p:sp>
      <p:pic>
        <p:nvPicPr>
          <p:cNvPr id="4" name="Image 3">
            <a:extLst>
              <a:ext uri="{FF2B5EF4-FFF2-40B4-BE49-F238E27FC236}">
                <a16:creationId xmlns:a16="http://schemas.microsoft.com/office/drawing/2014/main" id="{10F84506-8962-BD57-026C-17753984C4AF}"/>
              </a:ext>
            </a:extLst>
          </p:cNvPr>
          <p:cNvPicPr>
            <a:picLocks noChangeAspect="1"/>
          </p:cNvPicPr>
          <p:nvPr/>
        </p:nvPicPr>
        <p:blipFill>
          <a:blip r:embed="rId2"/>
          <a:stretch>
            <a:fillRect/>
          </a:stretch>
        </p:blipFill>
        <p:spPr>
          <a:xfrm>
            <a:off x="2972509" y="2737055"/>
            <a:ext cx="6241558" cy="3699247"/>
          </a:xfrm>
          <a:prstGeom prst="rect">
            <a:avLst/>
          </a:prstGeom>
        </p:spPr>
      </p:pic>
    </p:spTree>
    <p:extLst>
      <p:ext uri="{BB962C8B-B14F-4D97-AF65-F5344CB8AC3E}">
        <p14:creationId xmlns:p14="http://schemas.microsoft.com/office/powerpoint/2010/main" val="3452115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Objectif de temps de récupération (RTO)</a:t>
            </a:r>
          </a:p>
          <a:p>
            <a:pPr lvl="0"/>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025261"/>
          </a:xfrm>
        </p:spPr>
        <p:txBody>
          <a:bodyPr/>
          <a:lstStyle/>
          <a:p>
            <a:r>
              <a:rPr lang="fr-FR" dirty="0"/>
              <a:t>Une métrique RTO définit à l'avance l'attente cible pour l'équipe informatique, car elle détermine le seuil de rapidité avec lequel le système ou l'application peut être récupéré après le temps d'arrêt et remettre votre système en ligne. Après avoir défini cette mesure en termes de quantité de « temps réel » pour restaurer le système, vous pouvez alors planifier votre stratégie de récupération pour remettre le service en marche. </a:t>
            </a:r>
          </a:p>
          <a:p>
            <a:r>
              <a:rPr lang="fr-FR" dirty="0"/>
              <a:t>Pour calculer le RTO, vous devez prendre en compte les pertes associées à une interruption de l'objectif de temps de récupération du plan de continuité d'activité (BCP). Incluez également une analyse d'impact qui explique les effets à court ou à long terme de l'interruption des services. Cela inclut les risques, les pertes de revenus, les dépenses, les applications destinées aux clients, les applications critiques et les applications moins prioritaires qui sont affectées ou qui deviendront indisponibles. RTO est plus préoccupé par les temps d'arrêt et les limites de temps pour le processus de récupération de données.</a:t>
            </a:r>
          </a:p>
          <a:p>
            <a:r>
              <a:rPr lang="fr-FR" dirty="0"/>
              <a:t>Pour déterminer un RTO, vous aurez peut-être besoin de plusieurs catégories de RTO, car certaines pannes peuvent ne pas nécessiter beaucoup de temps de récupération, tandis que d'autres peuvent nécessiter différentes solutions de protection à long terme. </a:t>
            </a:r>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GB" dirty="0"/>
              <a:t>Comment calculer le RTO ?</a:t>
            </a:r>
            <a:endParaRPr lang="fr-FR" dirty="0"/>
          </a:p>
        </p:txBody>
      </p:sp>
      <p:sp>
        <p:nvSpPr>
          <p:cNvPr id="2" name="Rectangle 1"/>
          <p:cNvSpPr/>
          <p:nvPr/>
        </p:nvSpPr>
        <p:spPr>
          <a:xfrm>
            <a:off x="720000" y="4090412"/>
            <a:ext cx="10564426" cy="2308324"/>
          </a:xfrm>
          <a:prstGeom prst="rect">
            <a:avLst/>
          </a:prstGeom>
        </p:spPr>
        <p:txBody>
          <a:bodyPr wrap="square">
            <a:spAutoFit/>
          </a:bodyPr>
          <a:lstStyle/>
          <a:p>
            <a:r>
              <a:rPr lang="fr-FR" sz="1200" dirty="0">
                <a:solidFill>
                  <a:srgbClr val="565656"/>
                </a:solidFill>
                <a:cs typeface="Calibri" panose="020F0502020204030204" pitchFamily="34" charset="0"/>
              </a:rPr>
              <a:t>Par exemple, le RTO peut être beaucoup plus long pour les applications moins critiques (peu utilisées ). En fonction des niveaux de complexité de plusieurs systèmes de sécurité en fonctionnement, vous devrez peut-être définir le RTO en fonction de sauvegardes à intervalles courts et longs. Cela peut se produire en raison d'un événement de ransomware ou d'un autre incident catastrophique massif.</a:t>
            </a:r>
          </a:p>
          <a:p>
            <a:endParaRPr lang="fr-FR" sz="1200" b="1" dirty="0">
              <a:solidFill>
                <a:srgbClr val="565656"/>
              </a:solidFill>
              <a:cs typeface="Calibri" panose="020F0502020204030204" pitchFamily="34" charset="0"/>
            </a:endParaRPr>
          </a:p>
          <a:p>
            <a:r>
              <a:rPr lang="fr-FR" sz="1200" b="1" dirty="0">
                <a:solidFill>
                  <a:srgbClr val="565656"/>
                </a:solidFill>
                <a:cs typeface="Calibri" panose="020F0502020204030204" pitchFamily="34" charset="0"/>
              </a:rPr>
              <a:t>Facteurs principaux à prendre en compte lors du calcul du RTO</a:t>
            </a:r>
          </a:p>
          <a:p>
            <a:endParaRPr lang="fr-FR" sz="1200" b="1" dirty="0">
              <a:solidFill>
                <a:srgbClr val="565656"/>
              </a:solidFill>
              <a:cs typeface="Calibri" panose="020F0502020204030204" pitchFamily="34" charset="0"/>
            </a:endParaRPr>
          </a:p>
          <a:p>
            <a:pPr marL="628650" lvl="1" indent="-171450">
              <a:buFont typeface="Wingdings" panose="05000000000000000000" pitchFamily="2" charset="2"/>
              <a:buChar char="Ø"/>
            </a:pPr>
            <a:r>
              <a:rPr lang="fr-FR" sz="1200" dirty="0">
                <a:solidFill>
                  <a:srgbClr val="565656"/>
                </a:solidFill>
                <a:cs typeface="Calibri" panose="020F0502020204030204" pitchFamily="34" charset="0"/>
              </a:rPr>
              <a:t>Équation coût/bénéfice des solutions de récupération</a:t>
            </a:r>
          </a:p>
          <a:p>
            <a:pPr marL="628650" lvl="1" indent="-171450">
              <a:buFont typeface="Wingdings" panose="05000000000000000000" pitchFamily="2" charset="2"/>
              <a:buChar char="Ø"/>
            </a:pPr>
            <a:r>
              <a:rPr lang="fr-FR" sz="1200" dirty="0">
                <a:solidFill>
                  <a:srgbClr val="565656"/>
                </a:solidFill>
                <a:cs typeface="Calibri" panose="020F0502020204030204" pitchFamily="34" charset="0"/>
              </a:rPr>
              <a:t>Applications prioritaires des systèmes et données individuels</a:t>
            </a:r>
          </a:p>
          <a:p>
            <a:pPr marL="628650" lvl="1" indent="-171450">
              <a:buFont typeface="Wingdings" panose="05000000000000000000" pitchFamily="2" charset="2"/>
              <a:buChar char="Ø"/>
            </a:pPr>
            <a:r>
              <a:rPr lang="fr-FR" sz="1200" dirty="0">
                <a:solidFill>
                  <a:srgbClr val="565656"/>
                </a:solidFill>
                <a:cs typeface="Calibri" panose="020F0502020204030204" pitchFamily="34" charset="0"/>
              </a:rPr>
              <a:t>Mesures à prendre par le service informatique en fonction des processus, des techniques automatisées ou des technologies pour restaurer l'infrastructure informatique</a:t>
            </a:r>
          </a:p>
          <a:p>
            <a:pPr marL="628650" lvl="1" indent="-171450">
              <a:buFont typeface="Wingdings" panose="05000000000000000000" pitchFamily="2" charset="2"/>
              <a:buChar char="Ø"/>
            </a:pPr>
            <a:r>
              <a:rPr lang="fr-FR" sz="1200" dirty="0">
                <a:solidFill>
                  <a:srgbClr val="565656"/>
                </a:solidFill>
                <a:cs typeface="Calibri" panose="020F0502020204030204" pitchFamily="34" charset="0"/>
              </a:rPr>
              <a:t>Coût de la panne et de l'atténuation</a:t>
            </a:r>
          </a:p>
          <a:p>
            <a:pPr marL="628650" lvl="1" indent="-171450">
              <a:buFont typeface="Wingdings" panose="05000000000000000000" pitchFamily="2" charset="2"/>
              <a:buChar char="Ø"/>
            </a:pPr>
            <a:r>
              <a:rPr lang="fr-FR" sz="1200" dirty="0">
                <a:solidFill>
                  <a:srgbClr val="565656"/>
                </a:solidFill>
                <a:cs typeface="Calibri" panose="020F0502020204030204" pitchFamily="34" charset="0"/>
              </a:rPr>
              <a:t>La complexité de la procédure de recouvrement </a:t>
            </a:r>
          </a:p>
        </p:txBody>
      </p:sp>
    </p:spTree>
    <p:extLst>
      <p:ext uri="{BB962C8B-B14F-4D97-AF65-F5344CB8AC3E}">
        <p14:creationId xmlns:p14="http://schemas.microsoft.com/office/powerpoint/2010/main" val="1793096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FA42B13-C082-7841-F20E-99010C4187A1}"/>
              </a:ext>
            </a:extLst>
          </p:cNvPr>
          <p:cNvSpPr>
            <a:spLocks noGrp="1"/>
          </p:cNvSpPr>
          <p:nvPr>
            <p:ph sz="quarter" idx="13"/>
          </p:nvPr>
        </p:nvSpPr>
        <p:spPr/>
        <p:txBody>
          <a:bodyPr/>
          <a:lstStyle/>
          <a:p>
            <a:r>
              <a:rPr lang="fr-MA" dirty="0"/>
              <a:t>Objectifs et avantages DevOps</a:t>
            </a:r>
          </a:p>
        </p:txBody>
      </p:sp>
      <p:sp>
        <p:nvSpPr>
          <p:cNvPr id="5" name="Espace réservé du contenu 4">
            <a:extLst>
              <a:ext uri="{FF2B5EF4-FFF2-40B4-BE49-F238E27FC236}">
                <a16:creationId xmlns:a16="http://schemas.microsoft.com/office/drawing/2014/main" id="{6756F0C5-4D68-EACA-5D01-C8D0E7C9AC78}"/>
              </a:ext>
            </a:extLst>
          </p:cNvPr>
          <p:cNvSpPr>
            <a:spLocks noGrp="1"/>
          </p:cNvSpPr>
          <p:nvPr>
            <p:ph sz="quarter" idx="12"/>
          </p:nvPr>
        </p:nvSpPr>
        <p:spPr/>
        <p:txBody>
          <a:bodyPr/>
          <a:lstStyle/>
          <a:p>
            <a:r>
              <a:rPr lang="fr-FR" dirty="0"/>
              <a:t>Lorsqu’une équipe adopte la culture, les pratiques et les outils DevOps, elle peut réaliser des choses étonnantes :</a:t>
            </a:r>
          </a:p>
          <a:p>
            <a:pPr marL="360363" indent="-171450">
              <a:buFont typeface="Wingdings" panose="05000000000000000000" pitchFamily="2" charset="2"/>
              <a:buChar char="Ø"/>
            </a:pPr>
            <a:r>
              <a:rPr lang="fr-FR" dirty="0"/>
              <a:t>Accélérer le délai de commercialisation</a:t>
            </a:r>
          </a:p>
          <a:p>
            <a:pPr marL="719138"/>
            <a:r>
              <a:rPr lang="fr-FR" dirty="0"/>
              <a:t>Grâce à des efficacités accrues, à une collaboration d’équipe améliorée, à des outils d’automatisation et à un déploiement continu, les équipes sont en mesure de réduire rapidement le délai entre le lancement du produit et le lancement sur le marché.</a:t>
            </a:r>
          </a:p>
          <a:p>
            <a:pPr marL="360363" indent="-171450">
              <a:buFont typeface="Wingdings" panose="05000000000000000000" pitchFamily="2" charset="2"/>
              <a:buChar char="Ø"/>
            </a:pPr>
            <a:r>
              <a:rPr lang="fr-FR" dirty="0"/>
              <a:t>S’adapter au marché et à la concurrence</a:t>
            </a:r>
          </a:p>
          <a:p>
            <a:pPr marL="719138"/>
            <a:r>
              <a:rPr lang="fr-FR" dirty="0"/>
              <a:t>Une culture DevOps exige que les équipes se concentrent sur le client. En combinant agilité, collaboration d’équipe et concentration sur l’expérience client, les équipes peuvent continuellement fournir de la valeur à leurs clients et accroître leur compétitivité sur la place de marché.</a:t>
            </a:r>
          </a:p>
          <a:p>
            <a:pPr marL="360363" indent="-171450">
              <a:buFont typeface="Wingdings" panose="05000000000000000000" pitchFamily="2" charset="2"/>
              <a:buChar char="Ø"/>
            </a:pPr>
            <a:r>
              <a:rPr lang="fr-FR" dirty="0"/>
              <a:t>Maintenir la stabilité et la fiabilité du système</a:t>
            </a:r>
          </a:p>
          <a:p>
            <a:pPr marL="719138"/>
            <a:r>
              <a:rPr lang="fr-FR" dirty="0"/>
              <a:t>En adoptant des pratiques d’amélioration continue, les équipes sont en mesure d’améliorer la stabilité et la fiabilité des produits et services qu’elles déploient. Ces pratiques permettent de réduire les défaillances et les risques.</a:t>
            </a:r>
          </a:p>
          <a:p>
            <a:pPr marL="360363" indent="-171450">
              <a:buFont typeface="Wingdings" panose="05000000000000000000" pitchFamily="2" charset="2"/>
              <a:buChar char="Ø"/>
            </a:pPr>
            <a:r>
              <a:rPr lang="fr-FR" dirty="0"/>
              <a:t>Améliorer le temps moyen de récupération</a:t>
            </a:r>
          </a:p>
          <a:p>
            <a:pPr marL="719138"/>
            <a:r>
              <a:rPr lang="fr-FR" dirty="0"/>
              <a:t>La métrique de récupération moyenne indique le temps nécessaire à la récupération d’une défaillance ou d’une violation. Pour gérer les défaillances logicielles, les violations de sécurité et les plans d’amélioration continue, les équipes doivent mesurer et travailler à l’amélioration de cette métrique.</a:t>
            </a:r>
          </a:p>
        </p:txBody>
      </p:sp>
      <p:sp>
        <p:nvSpPr>
          <p:cNvPr id="6" name="Espace réservé du texte 5">
            <a:extLst>
              <a:ext uri="{FF2B5EF4-FFF2-40B4-BE49-F238E27FC236}">
                <a16:creationId xmlns:a16="http://schemas.microsoft.com/office/drawing/2014/main" id="{2A223248-6EDE-7E5C-4E09-0E920D6C921F}"/>
              </a:ext>
            </a:extLst>
          </p:cNvPr>
          <p:cNvSpPr>
            <a:spLocks noGrp="1"/>
          </p:cNvSpPr>
          <p:nvPr>
            <p:ph type="body" sz="quarter" idx="11"/>
          </p:nvPr>
        </p:nvSpPr>
        <p:spPr>
          <a:xfrm>
            <a:off x="180000" y="725765"/>
            <a:ext cx="5075172" cy="319714"/>
          </a:xfrm>
        </p:spPr>
        <p:txBody>
          <a:bodyPr/>
          <a:lstStyle/>
          <a:p>
            <a:r>
              <a:rPr lang="fr-MA" dirty="0"/>
              <a:t>DevOps vs DevSecOps</a:t>
            </a:r>
          </a:p>
        </p:txBody>
      </p:sp>
      <p:sp>
        <p:nvSpPr>
          <p:cNvPr id="7" name="Titre 8">
            <a:extLst>
              <a:ext uri="{FF2B5EF4-FFF2-40B4-BE49-F238E27FC236}">
                <a16:creationId xmlns:a16="http://schemas.microsoft.com/office/drawing/2014/main" id="{BE8183F4-8088-5B68-96E3-1B04392A637B}"/>
              </a:ext>
            </a:extLst>
          </p:cNvPr>
          <p:cNvSpPr>
            <a:spLocks noGrp="1"/>
          </p:cNvSpPr>
          <p:nvPr>
            <p:ph type="title"/>
          </p:nvPr>
        </p:nvSpPr>
        <p:spPr>
          <a:xfrm>
            <a:off x="179388" y="400050"/>
            <a:ext cx="5075237" cy="415925"/>
          </a:xfrm>
        </p:spPr>
        <p:txBody>
          <a:bodyPr/>
          <a:lstStyle/>
          <a:p>
            <a:r>
              <a:rPr lang="fr-MA" dirty="0"/>
              <a:t>Adopter une approche DevOps</a:t>
            </a:r>
          </a:p>
        </p:txBody>
      </p:sp>
      <p:pic>
        <p:nvPicPr>
          <p:cNvPr id="9" name="Image 8">
            <a:extLst>
              <a:ext uri="{FF2B5EF4-FFF2-40B4-BE49-F238E27FC236}">
                <a16:creationId xmlns:a16="http://schemas.microsoft.com/office/drawing/2014/main" id="{7C697E78-11A5-3696-EA30-2E625ADE5FAE}"/>
              </a:ext>
            </a:extLst>
          </p:cNvPr>
          <p:cNvPicPr>
            <a:picLocks noChangeAspect="1"/>
          </p:cNvPicPr>
          <p:nvPr/>
        </p:nvPicPr>
        <p:blipFill>
          <a:blip r:embed="rId2"/>
          <a:stretch>
            <a:fillRect/>
          </a:stretch>
        </p:blipFill>
        <p:spPr>
          <a:xfrm>
            <a:off x="867818" y="2531386"/>
            <a:ext cx="459913" cy="459913"/>
          </a:xfrm>
          <a:prstGeom prst="rect">
            <a:avLst/>
          </a:prstGeom>
        </p:spPr>
      </p:pic>
      <p:pic>
        <p:nvPicPr>
          <p:cNvPr id="11" name="Image 10">
            <a:extLst>
              <a:ext uri="{FF2B5EF4-FFF2-40B4-BE49-F238E27FC236}">
                <a16:creationId xmlns:a16="http://schemas.microsoft.com/office/drawing/2014/main" id="{0F4300AE-70B2-9279-A2A9-F4041EA991D4}"/>
              </a:ext>
            </a:extLst>
          </p:cNvPr>
          <p:cNvPicPr>
            <a:picLocks noChangeAspect="1"/>
          </p:cNvPicPr>
          <p:nvPr/>
        </p:nvPicPr>
        <p:blipFill>
          <a:blip r:embed="rId3"/>
          <a:stretch>
            <a:fillRect/>
          </a:stretch>
        </p:blipFill>
        <p:spPr>
          <a:xfrm>
            <a:off x="870588" y="3291097"/>
            <a:ext cx="457143" cy="457143"/>
          </a:xfrm>
          <a:prstGeom prst="rect">
            <a:avLst/>
          </a:prstGeom>
        </p:spPr>
      </p:pic>
      <p:pic>
        <p:nvPicPr>
          <p:cNvPr id="13" name="Image 12">
            <a:extLst>
              <a:ext uri="{FF2B5EF4-FFF2-40B4-BE49-F238E27FC236}">
                <a16:creationId xmlns:a16="http://schemas.microsoft.com/office/drawing/2014/main" id="{35181722-9E2D-4E05-AD44-41E29BAF82C1}"/>
              </a:ext>
            </a:extLst>
          </p:cNvPr>
          <p:cNvPicPr>
            <a:picLocks noChangeAspect="1"/>
          </p:cNvPicPr>
          <p:nvPr/>
        </p:nvPicPr>
        <p:blipFill>
          <a:blip r:embed="rId4"/>
          <a:stretch>
            <a:fillRect/>
          </a:stretch>
        </p:blipFill>
        <p:spPr>
          <a:xfrm>
            <a:off x="867818" y="4040536"/>
            <a:ext cx="457143" cy="457143"/>
          </a:xfrm>
          <a:prstGeom prst="rect">
            <a:avLst/>
          </a:prstGeom>
        </p:spPr>
      </p:pic>
      <p:pic>
        <p:nvPicPr>
          <p:cNvPr id="15" name="Image 14">
            <a:extLst>
              <a:ext uri="{FF2B5EF4-FFF2-40B4-BE49-F238E27FC236}">
                <a16:creationId xmlns:a16="http://schemas.microsoft.com/office/drawing/2014/main" id="{1A9C4BCA-F35A-8C12-277D-5D4B1E8AEBD9}"/>
              </a:ext>
            </a:extLst>
          </p:cNvPr>
          <p:cNvPicPr>
            <a:picLocks noChangeAspect="1"/>
          </p:cNvPicPr>
          <p:nvPr/>
        </p:nvPicPr>
        <p:blipFill>
          <a:blip r:embed="rId5"/>
          <a:stretch>
            <a:fillRect/>
          </a:stretch>
        </p:blipFill>
        <p:spPr>
          <a:xfrm>
            <a:off x="867817" y="4814563"/>
            <a:ext cx="457143" cy="457143"/>
          </a:xfrm>
          <a:prstGeom prst="rect">
            <a:avLst/>
          </a:prstGeom>
        </p:spPr>
      </p:pic>
    </p:spTree>
    <p:extLst>
      <p:ext uri="{BB962C8B-B14F-4D97-AF65-F5344CB8AC3E}">
        <p14:creationId xmlns:p14="http://schemas.microsoft.com/office/powerpoint/2010/main" val="278436724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CB120822-5AE3-A050-3EF0-6F20A3C5E364}"/>
              </a:ext>
            </a:extLst>
          </p:cNvPr>
          <p:cNvSpPr>
            <a:spLocks noGrp="1"/>
          </p:cNvSpPr>
          <p:nvPr>
            <p:ph sz="quarter" idx="13"/>
          </p:nvPr>
        </p:nvSpPr>
        <p:spPr/>
        <p:txBody>
          <a:bodyPr/>
          <a:lstStyle/>
          <a:p>
            <a:r>
              <a:rPr lang="fr-FR" dirty="0"/>
              <a:t>Présentation de Azure DevOps</a:t>
            </a:r>
            <a:endParaRPr lang="fr-MA" dirty="0"/>
          </a:p>
        </p:txBody>
      </p:sp>
      <p:sp>
        <p:nvSpPr>
          <p:cNvPr id="7" name="Espace réservé du contenu 6">
            <a:extLst>
              <a:ext uri="{FF2B5EF4-FFF2-40B4-BE49-F238E27FC236}">
                <a16:creationId xmlns:a16="http://schemas.microsoft.com/office/drawing/2014/main" id="{EA53E112-164E-FFA5-FB57-850CB498433B}"/>
              </a:ext>
            </a:extLst>
          </p:cNvPr>
          <p:cNvSpPr>
            <a:spLocks noGrp="1"/>
          </p:cNvSpPr>
          <p:nvPr>
            <p:ph sz="quarter" idx="12"/>
          </p:nvPr>
        </p:nvSpPr>
        <p:spPr/>
        <p:txBody>
          <a:bodyPr/>
          <a:lstStyle/>
          <a:p>
            <a:r>
              <a:rPr lang="fr-FR" dirty="0"/>
              <a:t>Azure DevOps est une plateforme cloud complète de développement logiciel qui propose un large éventail d'outils pour la CI/CD (Intégration continue / Livraison continue). Voici une liste des principaux outils de CI/CD proposés par Azure DevOps :</a:t>
            </a:r>
          </a:p>
          <a:p>
            <a:pPr marL="630238" indent="-360363">
              <a:buFont typeface="Arial" panose="020B0604020202020204" pitchFamily="34" charset="0"/>
              <a:buChar char="•"/>
            </a:pPr>
            <a:r>
              <a:rPr lang="fr-FR" dirty="0"/>
              <a:t>Azure Pipelines : un service de CI/CD entièrement géré et hautement évolutif qui permet aux équipes de créer, tester et déployer des applications en utilisant une variété de langages et de plates-formes.</a:t>
            </a:r>
          </a:p>
          <a:p>
            <a:pPr marL="630238" indent="-360363">
              <a:buFont typeface="Arial" panose="020B0604020202020204" pitchFamily="34" charset="0"/>
              <a:buChar char="•"/>
            </a:pPr>
            <a:r>
              <a:rPr lang="fr-FR" dirty="0"/>
              <a:t>Azure Artifacts : un référentiel de package qui permet aux équipes de stocker, gérer et partager des packages de code et de dépendances pour leurs projets.</a:t>
            </a:r>
          </a:p>
          <a:p>
            <a:pPr marL="630238" indent="-360363">
              <a:buFont typeface="Arial" panose="020B0604020202020204" pitchFamily="34" charset="0"/>
              <a:buChar char="•"/>
            </a:pPr>
            <a:r>
              <a:rPr lang="fr-FR" dirty="0"/>
              <a:t>Azure Test Plans : un service de test complet qui permet aux équipes de planifier, exécuter et suivre des tests manuels et automatisés pour leurs applications.</a:t>
            </a:r>
          </a:p>
          <a:p>
            <a:pPr marL="630238" indent="-360363">
              <a:buFont typeface="Arial" panose="020B0604020202020204" pitchFamily="34" charset="0"/>
              <a:buChar char="•"/>
            </a:pPr>
            <a:r>
              <a:rPr lang="fr-FR" dirty="0"/>
              <a:t>Azure Boards : un service de gestion de projet agile qui permet aux équipes de planifier, suivre et gérer les travaux et les problèmes de leurs projets.</a:t>
            </a:r>
          </a:p>
          <a:p>
            <a:pPr marL="630238" indent="-360363">
              <a:buFont typeface="Arial" panose="020B0604020202020204" pitchFamily="34" charset="0"/>
              <a:buChar char="•"/>
            </a:pPr>
            <a:r>
              <a:rPr lang="fr-FR" dirty="0"/>
              <a:t>Azure Repos : un service de contrôle de version qui permet aux équipes de stocker, gérer et partager le code source de leurs projets.</a:t>
            </a:r>
          </a:p>
          <a:p>
            <a:r>
              <a:rPr lang="fr-FR" dirty="0"/>
              <a:t>En utilisant ces outils, les équipes peuvent mettre en place des pipelines de CI/CD complets pour leurs projets, de la création et de la compilation du code à la livraison continue de nouvelles versions d'application en production.</a:t>
            </a:r>
          </a:p>
        </p:txBody>
      </p:sp>
      <p:sp>
        <p:nvSpPr>
          <p:cNvPr id="9" name="Espace réservé du texte 5">
            <a:extLst>
              <a:ext uri="{FF2B5EF4-FFF2-40B4-BE49-F238E27FC236}">
                <a16:creationId xmlns:a16="http://schemas.microsoft.com/office/drawing/2014/main" id="{E0890FA4-24F6-FCA2-A2BE-45968369544C}"/>
              </a:ext>
            </a:extLst>
          </p:cNvPr>
          <p:cNvSpPr>
            <a:spLocks noGrp="1"/>
          </p:cNvSpPr>
          <p:nvPr>
            <p:ph type="body" sz="quarter" idx="11"/>
          </p:nvPr>
        </p:nvSpPr>
        <p:spPr>
          <a:xfrm>
            <a:off x="180000" y="725765"/>
            <a:ext cx="5075172" cy="319714"/>
          </a:xfrm>
        </p:spPr>
        <p:txBody>
          <a:bodyPr/>
          <a:lstStyle/>
          <a:p>
            <a:r>
              <a:rPr lang="fr-MA" dirty="0"/>
              <a:t>DevOps vs DevSecOps</a:t>
            </a:r>
          </a:p>
        </p:txBody>
      </p:sp>
      <p:sp>
        <p:nvSpPr>
          <p:cNvPr id="10" name="Titre 8">
            <a:extLst>
              <a:ext uri="{FF2B5EF4-FFF2-40B4-BE49-F238E27FC236}">
                <a16:creationId xmlns:a16="http://schemas.microsoft.com/office/drawing/2014/main" id="{BCF1E887-307B-A8CE-0555-96CFF9D46621}"/>
              </a:ext>
            </a:extLst>
          </p:cNvPr>
          <p:cNvSpPr>
            <a:spLocks noGrp="1"/>
          </p:cNvSpPr>
          <p:nvPr>
            <p:ph type="title"/>
          </p:nvPr>
        </p:nvSpPr>
        <p:spPr>
          <a:xfrm>
            <a:off x="179388" y="400050"/>
            <a:ext cx="5075237" cy="415925"/>
          </a:xfrm>
        </p:spPr>
        <p:txBody>
          <a:bodyPr/>
          <a:lstStyle/>
          <a:p>
            <a:r>
              <a:rPr lang="fr-MA" dirty="0"/>
              <a:t>Adopter une approche DevOps</a:t>
            </a:r>
          </a:p>
        </p:txBody>
      </p:sp>
      <p:pic>
        <p:nvPicPr>
          <p:cNvPr id="3" name="Image 2">
            <a:extLst>
              <a:ext uri="{FF2B5EF4-FFF2-40B4-BE49-F238E27FC236}">
                <a16:creationId xmlns:a16="http://schemas.microsoft.com/office/drawing/2014/main" id="{170BBE18-0899-1061-1AB7-E1E351300B9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35638" y="4607259"/>
            <a:ext cx="8115300" cy="1857375"/>
          </a:xfrm>
          <a:prstGeom prst="rect">
            <a:avLst/>
          </a:prstGeom>
        </p:spPr>
      </p:pic>
    </p:spTree>
    <p:extLst>
      <p:ext uri="{BB962C8B-B14F-4D97-AF65-F5344CB8AC3E}">
        <p14:creationId xmlns:p14="http://schemas.microsoft.com/office/powerpoint/2010/main" val="518193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Objectif de temps de récupération (RTO)</a:t>
            </a:r>
          </a:p>
          <a:p>
            <a:pPr lvl="0"/>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966294"/>
          </a:xfrm>
        </p:spPr>
        <p:txBody>
          <a:bodyPr/>
          <a:lstStyle/>
          <a:p>
            <a:r>
              <a:rPr lang="fr-FR" dirty="0"/>
              <a:t>Pour calculer le RTO en fonction de la priorité des applications métier, il est essentiel de rendre votre RTO aussi précis que possible :</a:t>
            </a:r>
          </a:p>
          <a:p>
            <a:endParaRPr lang="fr-FR" dirty="0"/>
          </a:p>
          <a:p>
            <a:pPr marL="628650" lvl="1" indent="-171450">
              <a:buFont typeface="Wingdings" panose="05000000000000000000" pitchFamily="2" charset="2"/>
              <a:buChar char="Ø"/>
            </a:pPr>
            <a:r>
              <a:rPr lang="fr-FR" b="1" dirty="0"/>
              <a:t>RTO proche de zéro (Applications </a:t>
            </a:r>
            <a:r>
              <a:rPr lang="en-GB" b="1" dirty="0"/>
              <a:t>critiques Niveau 1) </a:t>
            </a:r>
            <a:r>
              <a:rPr lang="fr-FR" b="1" dirty="0"/>
              <a:t>: </a:t>
            </a:r>
            <a:r>
              <a:rPr lang="fr-FR" dirty="0"/>
              <a:t>nécessite des services de basculement pour les applications critiques</a:t>
            </a:r>
          </a:p>
          <a:p>
            <a:pPr marL="628650" lvl="1" indent="-171450">
              <a:buFont typeface="Wingdings" panose="05000000000000000000" pitchFamily="2" charset="2"/>
              <a:buChar char="Ø"/>
            </a:pPr>
            <a:r>
              <a:rPr lang="fr-FR" b="1" dirty="0"/>
              <a:t>RTO de 4 heures (Applications </a:t>
            </a:r>
            <a:r>
              <a:rPr lang="en-GB" b="1" dirty="0"/>
              <a:t>critiques Niveau 2) </a:t>
            </a:r>
            <a:r>
              <a:rPr lang="fr-FR" b="1" dirty="0"/>
              <a:t>: </a:t>
            </a:r>
            <a:r>
              <a:rPr lang="fr-FR" dirty="0"/>
              <a:t>restauration sur site à partir d'une restauration </a:t>
            </a:r>
            <a:r>
              <a:rPr lang="fr-FR" dirty="0" err="1"/>
              <a:t>bare</a:t>
            </a:r>
            <a:r>
              <a:rPr lang="fr-FR" dirty="0"/>
              <a:t> </a:t>
            </a:r>
            <a:r>
              <a:rPr lang="fr-FR" dirty="0" err="1"/>
              <a:t>metal</a:t>
            </a:r>
            <a:r>
              <a:rPr lang="fr-FR" dirty="0"/>
              <a:t> se terminant par une disponibilité complète des applications et des données</a:t>
            </a:r>
          </a:p>
          <a:p>
            <a:pPr marL="628650" lvl="1" indent="-171450">
              <a:buFont typeface="Wingdings" panose="05000000000000000000" pitchFamily="2" charset="2"/>
              <a:buChar char="Ø"/>
            </a:pPr>
            <a:r>
              <a:rPr lang="fr-FR" b="1" dirty="0"/>
              <a:t>RTO de plus de 8 heures : </a:t>
            </a:r>
            <a:r>
              <a:rPr lang="fr-FR" dirty="0"/>
              <a:t>pour les applications non critiques qui peuvent être indisponibles pendant des jours sans causer de dommages sérieux à l'entreprise</a:t>
            </a:r>
          </a:p>
          <a:p>
            <a:pPr marL="628650" lvl="1" indent="-171450">
              <a:buFont typeface="Wingdings" panose="05000000000000000000" pitchFamily="2" charset="2"/>
              <a:buChar char="Ø"/>
            </a:pPr>
            <a:r>
              <a:rPr lang="fr-FR" dirty="0"/>
              <a:t>Si le temps de restauration minimum possible est de 2 heures, un RTO d'une heure ne peut pas être respecté.</a:t>
            </a:r>
          </a:p>
          <a:p>
            <a:pPr marL="628650" lvl="1" indent="-171450">
              <a:buFont typeface="Wingdings" panose="05000000000000000000" pitchFamily="2" charset="2"/>
              <a:buChar char="Ø"/>
            </a:pPr>
            <a:r>
              <a:rPr lang="fr-FR" dirty="0"/>
              <a:t>Dans un autre cas, si vous avez défini un RTO de 4 heures et qu'il y a une panne du système à 12 h 4, le serveur sera réparé et opérationnel à XNUMX h XNUMX, ce qui signifie que le RTO cible est atteint.</a:t>
            </a:r>
          </a:p>
          <a:p>
            <a:pPr marL="628650" lvl="1" indent="-171450">
              <a:buFont typeface="Wingdings" panose="05000000000000000000" pitchFamily="2" charset="2"/>
              <a:buChar char="Ø"/>
            </a:pPr>
            <a:r>
              <a:rPr lang="fr-FR" b="1" dirty="0"/>
              <a:t>Si votre RTO est fixé à 2 semaines</a:t>
            </a:r>
            <a:r>
              <a:rPr lang="fr-FR" dirty="0"/>
              <a:t>, l'investissement serait beaucoup plus faible car vous disposez de suffisamment de temps pour récupérer les données une fois la perturbation survenue.</a:t>
            </a:r>
          </a:p>
          <a:p>
            <a:pPr marL="628650" lvl="1" indent="-171450">
              <a:buFont typeface="Wingdings" panose="05000000000000000000" pitchFamily="2" charset="2"/>
              <a:buChar char="Ø"/>
            </a:pP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GB" dirty="0"/>
              <a:t>Comment calculer le RTO ?</a:t>
            </a:r>
            <a:endParaRPr lang="fr-FR" dirty="0"/>
          </a:p>
        </p:txBody>
      </p:sp>
    </p:spTree>
    <p:extLst>
      <p:ext uri="{BB962C8B-B14F-4D97-AF65-F5344CB8AC3E}">
        <p14:creationId xmlns:p14="http://schemas.microsoft.com/office/powerpoint/2010/main" val="2736831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Objectif de temps de récupération (RTO)</a:t>
            </a:r>
          </a:p>
          <a:p>
            <a:pPr lvl="0"/>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584555"/>
          </a:xfrm>
        </p:spPr>
        <p:txBody>
          <a:bodyPr/>
          <a:lstStyle/>
          <a:p>
            <a:r>
              <a:rPr lang="fr-FR" dirty="0"/>
              <a:t>Atteindre un RTO proche de zéro est coûteux pour la plupart des entreprises informatiques, mais il est possible d'y parvenir si vous accordez la priorité aux applications et aux données. Pour les applications moins critiques pour l'entreprise, l'horloge RTO peut consommer des temps objectifs plus longs que d'habitude. Les plans RTO proches de zéro pour les applications critiques peuvent vous obliger à envisager une capacité de basculement immédiate. </a:t>
            </a:r>
          </a:p>
          <a:p>
            <a:r>
              <a:rPr lang="fr-FR" dirty="0"/>
              <a:t>En fonction de la gravité de la panne, vous pouvez définir le temps RTO cible réalisable. Cependant, le temps de restauration du RTO dépend également des limites de l'organisation informatique. Par exemple, si la restauration de toutes les fonctions et opérations informatiques prend 3 heures, le RTO doit être d'au moins 3 heures.</a:t>
            </a:r>
          </a:p>
          <a:p>
            <a:endParaRPr lang="fr-FR" b="1" dirty="0"/>
          </a:p>
          <a:p>
            <a:r>
              <a:rPr lang="fr-FR" b="1" dirty="0"/>
              <a:t>NB </a:t>
            </a:r>
            <a:r>
              <a:rPr lang="fr-FR" dirty="0"/>
              <a:t>: Du point de vue de la reprise après sinistre (DR), l'horloge RTO démarre juste au moment où les processus de récupération démarrent.</a:t>
            </a:r>
          </a:p>
          <a:p>
            <a:r>
              <a:rPr lang="fr-FR" dirty="0"/>
              <a:t>Lorsque vous calculez le RTO (Recovery Time Objective) pour vos unités commerciales, tenez compte des exemples d'intervalles suivants :</a:t>
            </a:r>
          </a:p>
          <a:p>
            <a:r>
              <a:rPr lang="fr-FR" b="1" dirty="0"/>
              <a:t>1 heure : </a:t>
            </a:r>
            <a:r>
              <a:rPr lang="fr-FR" dirty="0"/>
              <a:t>Cet intervalle nécessite la sauvegarde des données redondantes sur les disques durs externes.</a:t>
            </a:r>
          </a:p>
          <a:p>
            <a:r>
              <a:rPr lang="fr-FR" b="1" dirty="0"/>
              <a:t>5 Jours : </a:t>
            </a:r>
            <a:r>
              <a:rPr lang="fr-FR" dirty="0"/>
              <a:t>Dans ce cas, la solution la plus rentable serait de sauvegarder les données à l'aide d'un disque compact, d'une bande ou d'un stockage sur disque hors site.</a:t>
            </a:r>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GB" dirty="0"/>
              <a:t>Intervalles d'échantillonnage RTO</a:t>
            </a:r>
            <a:br>
              <a:rPr lang="en-GB" dirty="0"/>
            </a:br>
            <a:endParaRPr lang="fr-FR" dirty="0"/>
          </a:p>
        </p:txBody>
      </p:sp>
    </p:spTree>
    <p:extLst>
      <p:ext uri="{BB962C8B-B14F-4D97-AF65-F5344CB8AC3E}">
        <p14:creationId xmlns:p14="http://schemas.microsoft.com/office/powerpoint/2010/main" val="527578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Objectif de temps de récupération (RTO)</a:t>
            </a:r>
          </a:p>
          <a:p>
            <a:pPr lvl="0"/>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8"/>
            <a:ext cx="10746576" cy="311870"/>
          </a:xfrm>
          <a:prstGeom prst="rect">
            <a:avLst/>
          </a:prstGeom>
        </p:spPr>
        <p:txBody>
          <a:bodyPr/>
          <a:lstStyle/>
          <a:p>
            <a:r>
              <a:rPr lang="fr-FR" dirty="0"/>
              <a:t>Ci-dessous un schéma représentant les deux concepts et à quoi il permettent de répondre : </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Différences entre RTO et RPO</a:t>
            </a:r>
          </a:p>
        </p:txBody>
      </p:sp>
      <p:pic>
        <p:nvPicPr>
          <p:cNvPr id="2" name="Image 1"/>
          <p:cNvPicPr>
            <a:picLocks noChangeAspect="1"/>
          </p:cNvPicPr>
          <p:nvPr/>
        </p:nvPicPr>
        <p:blipFill>
          <a:blip r:embed="rId2"/>
          <a:stretch>
            <a:fillRect/>
          </a:stretch>
        </p:blipFill>
        <p:spPr>
          <a:xfrm>
            <a:off x="1890943" y="2494547"/>
            <a:ext cx="8114190" cy="3705633"/>
          </a:xfrm>
          <a:prstGeom prst="rect">
            <a:avLst/>
          </a:prstGeom>
        </p:spPr>
      </p:pic>
    </p:spTree>
    <p:extLst>
      <p:ext uri="{BB962C8B-B14F-4D97-AF65-F5344CB8AC3E}">
        <p14:creationId xmlns:p14="http://schemas.microsoft.com/office/powerpoint/2010/main" val="3861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8E62FA2-868D-48C1-BCFF-837C37AF36D1}"/>
              </a:ext>
            </a:extLst>
          </p:cNvPr>
          <p:cNvSpPr>
            <a:spLocks noGrp="1"/>
          </p:cNvSpPr>
          <p:nvPr>
            <p:ph type="body" sz="quarter" idx="10"/>
          </p:nvPr>
        </p:nvSpPr>
        <p:spPr/>
        <p:txBody>
          <a:bodyPr anchor="ctr"/>
          <a:lstStyle/>
          <a:p>
            <a:pPr marL="288000" indent="-288000">
              <a:spcAft>
                <a:spcPts val="0"/>
              </a:spcAft>
            </a:pPr>
            <a:r>
              <a:rPr lang="fr-FR" dirty="0"/>
              <a:t>REPRENDRE UNE ACTIVITE APRÉS SINISTRE SUR LE CLOUD</a:t>
            </a:r>
            <a:endParaRPr lang="fr-FR" sz="1400" dirty="0">
              <a:solidFill>
                <a:srgbClr val="565656"/>
              </a:solidFill>
            </a:endParaRPr>
          </a:p>
          <a:p>
            <a:pPr marL="144000" indent="-144000">
              <a:spcAft>
                <a:spcPts val="0"/>
              </a:spcAft>
              <a:buClrTx/>
              <a:buFont typeface="Arial" panose="020B0604020202020204" pitchFamily="34" charset="0"/>
              <a:buChar char="•"/>
            </a:pPr>
            <a:r>
              <a:rPr lang="fr-FR" sz="1400" b="0" dirty="0">
                <a:solidFill>
                  <a:srgbClr val="565656"/>
                </a:solidFill>
              </a:rPr>
              <a:t>Identifier les mécanismes de récupération</a:t>
            </a:r>
          </a:p>
          <a:p>
            <a:pPr marL="144000" indent="-144000">
              <a:spcAft>
                <a:spcPts val="0"/>
              </a:spcAft>
              <a:buClrTx/>
              <a:buFont typeface="Arial" panose="020B0604020202020204" pitchFamily="34" charset="0"/>
              <a:buChar char="•"/>
            </a:pPr>
            <a:r>
              <a:rPr lang="fr-FR" sz="1400" b="0" dirty="0">
                <a:solidFill>
                  <a:srgbClr val="565656"/>
                </a:solidFill>
              </a:rPr>
              <a:t>Appréhender le concept de </a:t>
            </a:r>
            <a:r>
              <a:rPr lang="fr-FR" sz="1400" b="0" dirty="0" err="1">
                <a:solidFill>
                  <a:srgbClr val="565656"/>
                </a:solidFill>
              </a:rPr>
              <a:t>Multi-Cloud</a:t>
            </a:r>
            <a:endParaRPr lang="fr-FR" sz="1400" b="0" dirty="0">
              <a:solidFill>
                <a:srgbClr val="565656"/>
              </a:solidFill>
            </a:endParaRPr>
          </a:p>
          <a:p>
            <a:pPr marL="288000" indent="-288000">
              <a:spcBef>
                <a:spcPts val="1200"/>
              </a:spcBef>
              <a:spcAft>
                <a:spcPts val="0"/>
              </a:spcAft>
              <a:buFont typeface="+mj-lt"/>
              <a:buAutoNum type="arabicPeriod" startAt="2"/>
            </a:pPr>
            <a:r>
              <a:rPr lang="fr-FR" dirty="0"/>
              <a:t>RÉPLIQUER UNE ACTIVITÉ SUR LE CLOUD</a:t>
            </a:r>
            <a:endParaRPr lang="fr-FR" sz="1400" dirty="0">
              <a:solidFill>
                <a:srgbClr val="565656"/>
              </a:solidFill>
            </a:endParaRPr>
          </a:p>
          <a:p>
            <a:pPr marL="144000" indent="-144000">
              <a:spcAft>
                <a:spcPts val="0"/>
              </a:spcAft>
              <a:buClrTx/>
              <a:buFont typeface="Arial" panose="020B0604020202020204" pitchFamily="34" charset="0"/>
              <a:buChar char="•"/>
            </a:pPr>
            <a:r>
              <a:rPr lang="fr-FR" sz="1400" b="0" dirty="0">
                <a:solidFill>
                  <a:srgbClr val="565656"/>
                </a:solidFill>
              </a:rPr>
              <a:t>Créer des plans de récupération</a:t>
            </a:r>
          </a:p>
          <a:p>
            <a:pPr marL="144000" indent="-144000">
              <a:spcAft>
                <a:spcPts val="0"/>
              </a:spcAft>
              <a:buClrTx/>
              <a:buFont typeface="Arial" panose="020B0604020202020204" pitchFamily="34" charset="0"/>
              <a:buChar char="•"/>
            </a:pPr>
            <a:r>
              <a:rPr lang="fr-FR" sz="1400" b="0" dirty="0">
                <a:solidFill>
                  <a:srgbClr val="565656"/>
                </a:solidFill>
              </a:rPr>
              <a:t>Appliquer la géo-réplication</a:t>
            </a:r>
          </a:p>
          <a:p>
            <a:pPr marL="288000" indent="-288000">
              <a:spcBef>
                <a:spcPts val="1200"/>
              </a:spcBef>
              <a:spcAft>
                <a:spcPts val="0"/>
              </a:spcAft>
              <a:buFont typeface="+mj-lt"/>
              <a:buAutoNum type="arabicPeriod" startAt="3"/>
            </a:pPr>
            <a:r>
              <a:rPr lang="fr-FR" dirty="0"/>
              <a:t>MIGRER LE SI DANS LE CLOUD</a:t>
            </a:r>
            <a:endParaRPr lang="fr-FR" sz="1400" dirty="0">
              <a:solidFill>
                <a:srgbClr val="565656"/>
              </a:solidFill>
            </a:endParaRPr>
          </a:p>
          <a:p>
            <a:pPr marL="144000" indent="-144000">
              <a:spcAft>
                <a:spcPts val="0"/>
              </a:spcAft>
              <a:buClrTx/>
              <a:buFont typeface="Arial" panose="020B0604020202020204" pitchFamily="34" charset="0"/>
              <a:buChar char="•"/>
            </a:pPr>
            <a:r>
              <a:rPr lang="fr-FR" sz="1400" b="0" dirty="0">
                <a:solidFill>
                  <a:srgbClr val="565656"/>
                </a:solidFill>
              </a:rPr>
              <a:t>Identifier les stratégies de migration du SI dans le Cloud</a:t>
            </a:r>
          </a:p>
          <a:p>
            <a:pPr marL="144000" indent="-144000">
              <a:spcAft>
                <a:spcPts val="0"/>
              </a:spcAft>
              <a:buClrTx/>
              <a:buFont typeface="Arial" panose="020B0604020202020204" pitchFamily="34" charset="0"/>
              <a:buChar char="•"/>
            </a:pPr>
            <a:r>
              <a:rPr lang="fr-FR" sz="1400" b="0" dirty="0">
                <a:solidFill>
                  <a:srgbClr val="565656"/>
                </a:solidFill>
              </a:rPr>
              <a:t>Adopter une approche DevOps</a:t>
            </a:r>
          </a:p>
        </p:txBody>
      </p:sp>
    </p:spTree>
    <p:extLst>
      <p:ext uri="{BB962C8B-B14F-4D97-AF65-F5344CB8AC3E}">
        <p14:creationId xmlns:p14="http://schemas.microsoft.com/office/powerpoint/2010/main" val="2139572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Objectif de temps de récupération (RTO)</a:t>
            </a:r>
          </a:p>
          <a:p>
            <a:pPr lvl="0"/>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8"/>
            <a:ext cx="10746576" cy="3525588"/>
          </a:xfrm>
        </p:spPr>
        <p:txBody>
          <a:bodyPr/>
          <a:lstStyle/>
          <a:p>
            <a:r>
              <a:rPr lang="fr-FR" dirty="0"/>
              <a:t>Une solide compréhension de l'objectif de temps de récupération par rapport à l'objectif de point de récupération peut vous aider à atteindre vos objectifs de récupération. Jetez un coup d'œil aux points clés des différences entre le RTO et le RPO.</a:t>
            </a:r>
          </a:p>
          <a:p>
            <a:pPr marL="628650" lvl="1" indent="-171450">
              <a:buFont typeface="Arial" panose="020B0604020202020204" pitchFamily="34" charset="0"/>
              <a:buChar char="•"/>
            </a:pPr>
            <a:r>
              <a:rPr lang="fr-FR" dirty="0"/>
              <a:t>Avec RTO, vous pouvez mesurer la durée d'indisponibilité des applications métier pendant un temps d'arrêt. Alors que le RPO mesure la quantité variable de perte de données acceptable pendant un temps d'arrêt.</a:t>
            </a:r>
          </a:p>
          <a:p>
            <a:pPr marL="628650" lvl="1" indent="-171450">
              <a:buFont typeface="Arial" panose="020B0604020202020204" pitchFamily="34" charset="0"/>
              <a:buChar char="•"/>
            </a:pPr>
            <a:r>
              <a:rPr lang="fr-FR" dirty="0"/>
              <a:t>Vous pouvez mesurer le RTO en prenant le point de départ d'une panne. Mais, pour mesurer le RPO, vous devez remonter dans le temps pour déterminer la perte de données que l'entreprise peut tolérer à partir de la dernière sauvegarde créée.</a:t>
            </a:r>
          </a:p>
          <a:p>
            <a:pPr marL="628650" lvl="1" indent="-171450">
              <a:buFont typeface="Arial" panose="020B0604020202020204" pitchFamily="34" charset="0"/>
              <a:buChar char="•"/>
            </a:pPr>
            <a:r>
              <a:rPr lang="fr-FR" dirty="0"/>
              <a:t>Le RTO inclut les étapes que le service informatique doit suivre pour réduire les temps d'arrêt et remettre les applications en marche. Le RPO détermine jusqu'où le service informatique est prêt à remonter pour récupérer les données en revenant à la dernière sauvegarde effectuée.</a:t>
            </a:r>
          </a:p>
          <a:p>
            <a:pPr marL="628650" lvl="1" indent="-171450">
              <a:buFont typeface="Arial" panose="020B0604020202020204" pitchFamily="34" charset="0"/>
              <a:buChar char="•"/>
            </a:pPr>
            <a:r>
              <a:rPr lang="fr-FR" dirty="0"/>
              <a:t>Lors du calcul du RTO, les temps de restauration du RTO varient car plusieurs facteurs doivent être pris en compte. Par exemple, les délais linéaires, le jour de la catastrophe, etc. compliquent encore son calcul. Le RPO est plus facile à calculer et à mettre en œuvre lorsque vous prenez les dernières variables d'utilisation des données et de sauvegarde.</a:t>
            </a:r>
          </a:p>
          <a:p>
            <a:pPr marL="628650" lvl="1" indent="-171450">
              <a:buFont typeface="Arial" panose="020B0604020202020204" pitchFamily="34" charset="0"/>
              <a:buChar char="•"/>
            </a:pPr>
            <a:r>
              <a:rPr lang="fr-FR" dirty="0"/>
              <a:t>Étant donné que le RTO inclut la récupération de l'ensemble de l'infrastructure, le coût de récupération augmente considérablement pour répondre à l'exigence de RTO proche de zéro. Cependant, avec une réplication RPO granulaire proche de zéro, vous pouvez répliquer les données en continu pour une perte de données proche de zéro. Cela simplifiera les coûts et accélérera la récupération des applications nécessitant une haute disponibilité. De plus, un RPO plus long devient abordable, contrairement à la restauration de l'ensemble de l'infrastructure.</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Différences entre RTO et RPO</a:t>
            </a:r>
          </a:p>
        </p:txBody>
      </p:sp>
    </p:spTree>
    <p:extLst>
      <p:ext uri="{BB962C8B-B14F-4D97-AF65-F5344CB8AC3E}">
        <p14:creationId xmlns:p14="http://schemas.microsoft.com/office/powerpoint/2010/main" val="1141169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716B6E-FDF9-48C3-A32D-D8D5D749A6E1}"/>
              </a:ext>
            </a:extLst>
          </p:cNvPr>
          <p:cNvSpPr>
            <a:spLocks noGrp="1"/>
          </p:cNvSpPr>
          <p:nvPr>
            <p:ph type="body" sz="quarter" idx="12"/>
          </p:nvPr>
        </p:nvSpPr>
        <p:spPr/>
        <p:txBody>
          <a:bodyPr/>
          <a:lstStyle/>
          <a:p>
            <a:r>
              <a:rPr lang="fr-FR" dirty="0"/>
              <a:t>CHAPITRE 1</a:t>
            </a:r>
          </a:p>
        </p:txBody>
      </p:sp>
      <p:sp>
        <p:nvSpPr>
          <p:cNvPr id="6" name="Espace réservé du texte 5">
            <a:extLst>
              <a:ext uri="{FF2B5EF4-FFF2-40B4-BE49-F238E27FC236}">
                <a16:creationId xmlns:a16="http://schemas.microsoft.com/office/drawing/2014/main" id="{B94F1B57-72DB-4F32-8E92-EE9A2A60FA31}"/>
              </a:ext>
            </a:extLst>
          </p:cNvPr>
          <p:cNvSpPr>
            <a:spLocks noGrp="1"/>
          </p:cNvSpPr>
          <p:nvPr>
            <p:ph type="body" sz="quarter" idx="13"/>
          </p:nvPr>
        </p:nvSpPr>
        <p:spPr/>
        <p:txBody>
          <a:bodyPr/>
          <a:lstStyle/>
          <a:p>
            <a:r>
              <a:rPr lang="fr-FR" dirty="0"/>
              <a:t>Décrire les mécanismes de récupération</a:t>
            </a:r>
          </a:p>
        </p:txBody>
      </p:sp>
      <p:sp>
        <p:nvSpPr>
          <p:cNvPr id="7" name="Espace réservé du texte 6">
            <a:extLst>
              <a:ext uri="{FF2B5EF4-FFF2-40B4-BE49-F238E27FC236}">
                <a16:creationId xmlns:a16="http://schemas.microsoft.com/office/drawing/2014/main" id="{314AACFB-8AE0-473A-B258-F7A4BCB1F6CC}"/>
              </a:ext>
            </a:extLst>
          </p:cNvPr>
          <p:cNvSpPr>
            <a:spLocks noGrp="1"/>
          </p:cNvSpPr>
          <p:nvPr>
            <p:ph type="body" sz="quarter" idx="14"/>
          </p:nvPr>
        </p:nvSpPr>
        <p:spPr/>
        <p:txBody>
          <a:bodyPr/>
          <a:lstStyle/>
          <a:p>
            <a:pPr lvl="0"/>
            <a:r>
              <a:rPr lang="fr-FR" dirty="0"/>
              <a:t>Connaitre l’objectif de point de récupération (RPO)</a:t>
            </a:r>
          </a:p>
          <a:p>
            <a:pPr lvl="0"/>
            <a:r>
              <a:rPr lang="fr-FR" dirty="0"/>
              <a:t>Connaitre l’objectif de temps de récupération (RTO)</a:t>
            </a:r>
          </a:p>
          <a:p>
            <a:pPr lvl="0"/>
            <a:r>
              <a:rPr lang="fr-FR" b="1" dirty="0">
                <a:solidFill>
                  <a:srgbClr val="FF7800"/>
                </a:solidFill>
              </a:rPr>
              <a:t>Mettre en place un plan de reprise d’activité (RPA)</a:t>
            </a:r>
          </a:p>
          <a:p>
            <a:r>
              <a:rPr lang="fr-FR" dirty="0"/>
              <a:t>Mettre en place un plan de continuité d’activité (PCA)</a:t>
            </a:r>
          </a:p>
        </p:txBody>
      </p:sp>
    </p:spTree>
    <p:extLst>
      <p:ext uri="{BB962C8B-B14F-4D97-AF65-F5344CB8AC3E}">
        <p14:creationId xmlns:p14="http://schemas.microsoft.com/office/powerpoint/2010/main" val="3977012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Plan de reprise d’activité (RPA)</a:t>
            </a:r>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dirty="0"/>
              <a:t>Un</a:t>
            </a:r>
            <a:r>
              <a:rPr lang="fr-FR" b="1" dirty="0"/>
              <a:t> Plan de Reprise d’Activité</a:t>
            </a:r>
            <a:r>
              <a:rPr lang="fr-FR" dirty="0"/>
              <a:t> (</a:t>
            </a:r>
            <a:r>
              <a:rPr lang="fr-FR" b="1" dirty="0"/>
              <a:t>PRA</a:t>
            </a:r>
            <a:r>
              <a:rPr lang="fr-FR" dirty="0"/>
              <a:t>) représente un ensemble de procédures, sous forme de plan d’actions structuré et documenté, qui vise à aider une entreprise à faire face à une catastrophe ou un incident tout en relançant rapidement son activité professionnelle.</a:t>
            </a:r>
          </a:p>
          <a:p>
            <a:endParaRPr lang="fr-FR" dirty="0"/>
          </a:p>
          <a:p>
            <a:r>
              <a:rPr lang="fr-FR" dirty="0"/>
              <a:t>Il peut s’agir d’incidents informatiques, de catastrophes naturelles, d’accidents humains, etc. Initialement, on parlait de</a:t>
            </a:r>
            <a:r>
              <a:rPr lang="fr-FR" b="1" dirty="0"/>
              <a:t> PRA informatique</a:t>
            </a:r>
            <a:r>
              <a:rPr lang="fr-FR" dirty="0"/>
              <a:t> pour retrouver des données informatiques perdues et relancer un système d’information.</a:t>
            </a:r>
          </a:p>
          <a:p>
            <a:endParaRPr lang="fr-FR" dirty="0"/>
          </a:p>
          <a:p>
            <a:r>
              <a:rPr lang="fr-FR" dirty="0"/>
              <a:t>Toutefois, le plan de reprise d’activité est un document qui peut être utilisé pour répondre à n’importe quelle </a:t>
            </a:r>
            <a:r>
              <a:rPr lang="fr-FR" b="1" dirty="0"/>
              <a:t>situation de crise</a:t>
            </a:r>
            <a:r>
              <a:rPr lang="fr-FR" dirty="0"/>
              <a:t>. Il s’intègre dans la formalisation d’un PCA, un Plan de Continuité d’Activité.</a:t>
            </a:r>
          </a:p>
          <a:p>
            <a:endParaRPr lang="fr-FR" dirty="0"/>
          </a:p>
          <a:p>
            <a:pPr marL="171450" indent="-171450">
              <a:buFont typeface="Wingdings" panose="05000000000000000000" pitchFamily="2" charset="2"/>
              <a:buChar char="Ø"/>
            </a:pPr>
            <a:r>
              <a:rPr lang="en-GB" dirty="0"/>
              <a:t>À qui s’adresse un RPA ?</a:t>
            </a:r>
          </a:p>
          <a:p>
            <a:r>
              <a:rPr lang="fr-FR" dirty="0"/>
              <a:t>Le </a:t>
            </a:r>
            <a:r>
              <a:rPr lang="fr-FR" b="1" dirty="0"/>
              <a:t>Plan de Reprise d’Activité</a:t>
            </a:r>
            <a:r>
              <a:rPr lang="fr-FR" dirty="0"/>
              <a:t> s’adresse à toutes les entreprises, quelles que soient leurs tailles ou leurs activités. Les petites comme les plus grosses peuvent être confrontées </a:t>
            </a:r>
            <a:r>
              <a:rPr lang="fr-FR" b="1" dirty="0"/>
              <a:t>à une crise</a:t>
            </a:r>
            <a:r>
              <a:rPr lang="fr-FR" dirty="0"/>
              <a:t> ou</a:t>
            </a:r>
            <a:r>
              <a:rPr lang="fr-FR" b="1" dirty="0"/>
              <a:t> un danger</a:t>
            </a:r>
            <a:r>
              <a:rPr lang="fr-FR" dirty="0"/>
              <a:t> (nous l’avons récemment constaté avec la crise sanitaire du Covid-19), ce qui nécessite de prévoir différents scénarios afin de se protéger.</a:t>
            </a:r>
          </a:p>
          <a:p>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Définition du plan de reprise d’activité</a:t>
            </a:r>
          </a:p>
        </p:txBody>
      </p:sp>
    </p:spTree>
    <p:extLst>
      <p:ext uri="{BB962C8B-B14F-4D97-AF65-F5344CB8AC3E}">
        <p14:creationId xmlns:p14="http://schemas.microsoft.com/office/powerpoint/2010/main" val="183240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Plan de reprise d’activité (RPA)</a:t>
            </a:r>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b="1" dirty="0">
                <a:solidFill>
                  <a:srgbClr val="007842"/>
                </a:solidFill>
              </a:rPr>
              <a:t>Quel intérêt de réaliser un PRA ?</a:t>
            </a:r>
          </a:p>
          <a:p>
            <a:r>
              <a:rPr lang="fr-FR" dirty="0"/>
              <a:t>Pour faire face aux </a:t>
            </a:r>
            <a:r>
              <a:rPr lang="fr-FR" b="1" dirty="0"/>
              <a:t>incertitudes conjoncturelles </a:t>
            </a:r>
            <a:r>
              <a:rPr lang="fr-FR" dirty="0"/>
              <a:t>et aux risques (qu’ils soient économiques, financiers ou sanitaires), le plan de reprise d’activité repose </a:t>
            </a:r>
            <a:r>
              <a:rPr lang="fr-FR" b="1" dirty="0"/>
              <a:t>sur l’anticipation</a:t>
            </a:r>
            <a:r>
              <a:rPr lang="fr-FR" dirty="0"/>
              <a:t>.</a:t>
            </a:r>
          </a:p>
          <a:p>
            <a:r>
              <a:rPr lang="fr-FR" dirty="0"/>
              <a:t>Il consiste à </a:t>
            </a:r>
            <a:r>
              <a:rPr lang="fr-FR" b="1" dirty="0"/>
              <a:t>adopter une posture agile </a:t>
            </a:r>
            <a:r>
              <a:rPr lang="fr-FR" dirty="0"/>
              <a:t>pour s’adapter à un environnement changeant. Les enjeux sont importants et multiples pour la société :</a:t>
            </a:r>
          </a:p>
          <a:p>
            <a:pPr marL="628650" lvl="1" indent="-171450">
              <a:buFont typeface="Wingdings" panose="05000000000000000000" pitchFamily="2" charset="2"/>
              <a:buChar char="ü"/>
            </a:pPr>
            <a:r>
              <a:rPr lang="fr-FR" b="1" dirty="0"/>
              <a:t>Garantir un niveau de chiffre d’affaires minimum</a:t>
            </a:r>
            <a:r>
              <a:rPr lang="fr-FR" dirty="0"/>
              <a:t> en assurant la reprise d’une activité (même partielle) et assurer la survie de l’entreprise ;</a:t>
            </a:r>
          </a:p>
          <a:p>
            <a:pPr marL="628650" lvl="1" indent="-171450">
              <a:buFont typeface="Wingdings" panose="05000000000000000000" pitchFamily="2" charset="2"/>
              <a:buChar char="ü"/>
            </a:pPr>
            <a:r>
              <a:rPr lang="fr-FR" b="1" dirty="0"/>
              <a:t>Satisfaire ses clients</a:t>
            </a:r>
            <a:r>
              <a:rPr lang="fr-FR" dirty="0"/>
              <a:t>, même en période de crise, </a:t>
            </a:r>
            <a:r>
              <a:rPr lang="fr-FR" b="1" dirty="0"/>
              <a:t>et les fidéliser</a:t>
            </a:r>
            <a:r>
              <a:rPr lang="fr-FR" dirty="0"/>
              <a:t> pour améliorer son image ;</a:t>
            </a:r>
          </a:p>
          <a:p>
            <a:pPr marL="628650" lvl="1" indent="-171450">
              <a:buFont typeface="Wingdings" panose="05000000000000000000" pitchFamily="2" charset="2"/>
              <a:buChar char="ü"/>
            </a:pPr>
            <a:r>
              <a:rPr lang="fr-FR" b="1" dirty="0"/>
              <a:t>Fidéliser les collaborateurs et fluidifier l’organisation interne</a:t>
            </a:r>
            <a:r>
              <a:rPr lang="fr-FR" dirty="0"/>
              <a:t> de l’entreprise en garantissant la bonne gestion et le bon fonctionnement de la structure.</a:t>
            </a:r>
          </a:p>
          <a:p>
            <a:br>
              <a:rPr lang="fr-FR" dirty="0"/>
            </a:br>
            <a:r>
              <a:rPr lang="fr-FR" b="1" dirty="0">
                <a:solidFill>
                  <a:srgbClr val="007842"/>
                </a:solidFill>
              </a:rPr>
              <a:t>Les conséquences négatives d’une interruption d’activité :</a:t>
            </a:r>
          </a:p>
          <a:p>
            <a:r>
              <a:rPr lang="fr-FR" dirty="0"/>
              <a:t>Une </a:t>
            </a:r>
            <a:r>
              <a:rPr lang="fr-FR" b="1" dirty="0"/>
              <a:t>interruption de l’activité</a:t>
            </a:r>
            <a:r>
              <a:rPr lang="fr-FR" dirty="0"/>
              <a:t> à cause d’une panne des systèmes ou des machines (ou autre cause) peut entraîner de nombreuses conséquences négatives comme :</a:t>
            </a:r>
          </a:p>
          <a:p>
            <a:pPr marL="628650" lvl="1" indent="-171450">
              <a:buFont typeface="Wingdings" panose="05000000000000000000" pitchFamily="2" charset="2"/>
              <a:buChar char="ü"/>
            </a:pPr>
            <a:r>
              <a:rPr lang="fr-FR" dirty="0"/>
              <a:t>Un ralentissement de l’activité opérationnelle, puisque les équipes ne disposent plus des ressources indispensables pour mener à bien leur travail ;</a:t>
            </a:r>
          </a:p>
          <a:p>
            <a:pPr marL="628650" lvl="1" indent="-171450">
              <a:buFont typeface="Wingdings" panose="05000000000000000000" pitchFamily="2" charset="2"/>
              <a:buChar char="ü"/>
            </a:pPr>
            <a:r>
              <a:rPr lang="fr-FR" dirty="0"/>
              <a:t>Une baisse du chiffre d’affaires à cause de l’impossibilité de signer de nouveaux contrats ;</a:t>
            </a:r>
          </a:p>
          <a:p>
            <a:pPr marL="628650" lvl="1" indent="-171450">
              <a:buFont typeface="Wingdings" panose="05000000000000000000" pitchFamily="2" charset="2"/>
              <a:buChar char="ü"/>
            </a:pPr>
            <a:r>
              <a:rPr lang="fr-FR" dirty="0"/>
              <a:t>Une perte des données qui peut être dangereuse pour l’activité ;</a:t>
            </a:r>
          </a:p>
          <a:p>
            <a:pPr marL="628650" lvl="1" indent="-171450">
              <a:buFont typeface="Wingdings" panose="05000000000000000000" pitchFamily="2" charset="2"/>
              <a:buChar char="ü"/>
            </a:pPr>
            <a:r>
              <a:rPr lang="fr-FR" dirty="0"/>
              <a:t>Une diminution de la satisfaction client puisque le consommateur ne peut plus profiter du produit ou du service ;</a:t>
            </a:r>
          </a:p>
          <a:p>
            <a:pPr marL="628650" lvl="1" indent="-171450">
              <a:buFont typeface="Wingdings" panose="05000000000000000000" pitchFamily="2" charset="2"/>
              <a:buChar char="ü"/>
            </a:pPr>
            <a:r>
              <a:rPr lang="fr-FR" dirty="0"/>
              <a:t>Le renvoi d’une image négative auprès des partenaires et prospects ;</a:t>
            </a:r>
          </a:p>
          <a:p>
            <a:pPr marL="628650" lvl="1" indent="-171450">
              <a:buFont typeface="Wingdings" panose="05000000000000000000" pitchFamily="2" charset="2"/>
              <a:buChar char="ü"/>
            </a:pPr>
            <a:r>
              <a:rPr lang="fr-FR" dirty="0"/>
              <a:t>Des risques de poursuites judiciaires pour manquement aux obligations.</a:t>
            </a:r>
          </a:p>
          <a:p>
            <a:br>
              <a:rPr lang="fr-FR" dirty="0"/>
            </a:br>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pPr lvl="0"/>
            <a:r>
              <a:rPr lang="fr-FR" dirty="0"/>
              <a:t>Plan de reprise d’activité : Intérêt et Conséquence</a:t>
            </a:r>
          </a:p>
        </p:txBody>
      </p:sp>
    </p:spTree>
    <p:extLst>
      <p:ext uri="{BB962C8B-B14F-4D97-AF65-F5344CB8AC3E}">
        <p14:creationId xmlns:p14="http://schemas.microsoft.com/office/powerpoint/2010/main" val="4148703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Plan de reprise d’activité (RPA)</a:t>
            </a:r>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693612"/>
          </a:xfrm>
        </p:spPr>
        <p:txBody>
          <a:bodyPr/>
          <a:lstStyle/>
          <a:p>
            <a:r>
              <a:rPr lang="fr-FR" dirty="0"/>
              <a:t>La structure d’un </a:t>
            </a:r>
            <a:r>
              <a:rPr lang="fr-FR" b="1" dirty="0"/>
              <a:t>plan de reprise d’activité </a:t>
            </a:r>
            <a:r>
              <a:rPr lang="fr-FR" dirty="0"/>
              <a:t>après sinistre (alias </a:t>
            </a:r>
            <a:r>
              <a:rPr lang="fr-FR" i="1" dirty="0"/>
              <a:t>PRA</a:t>
            </a:r>
            <a:r>
              <a:rPr lang="fr-FR" dirty="0"/>
              <a:t>, ou, en anglais, DR plan, pour « </a:t>
            </a:r>
            <a:r>
              <a:rPr lang="fr-FR" i="1" dirty="0"/>
              <a:t>disaster recovery</a:t>
            </a:r>
            <a:r>
              <a:rPr lang="fr-FR" dirty="0"/>
              <a:t> ») est constante, quel que soit le cas d’usage, ce qui facilite l’organisation et la réalisation. Examinons de plus près le processus. La figure 1 est une adaptation de la norme internationale ISO </a:t>
            </a:r>
            <a:r>
              <a:rPr lang="fr-FR" b="1" dirty="0"/>
              <a:t>27031 (2011)</a:t>
            </a:r>
            <a:r>
              <a:rPr lang="fr-FR" dirty="0"/>
              <a:t>, développée par l’Organisation internationale de normalisation (ISO).</a:t>
            </a:r>
          </a:p>
          <a:p>
            <a:br>
              <a:rPr lang="fr-FR" dirty="0"/>
            </a:br>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pPr lvl="0"/>
            <a:r>
              <a:rPr lang="fr-FR" dirty="0"/>
              <a:t>Mise en place du plan de reprise d’activité</a:t>
            </a:r>
          </a:p>
        </p:txBody>
      </p:sp>
      <p:pic>
        <p:nvPicPr>
          <p:cNvPr id="2" name="Image 1"/>
          <p:cNvPicPr>
            <a:picLocks noChangeAspect="1"/>
          </p:cNvPicPr>
          <p:nvPr/>
        </p:nvPicPr>
        <p:blipFill>
          <a:blip r:embed="rId3"/>
          <a:stretch>
            <a:fillRect/>
          </a:stretch>
        </p:blipFill>
        <p:spPr>
          <a:xfrm>
            <a:off x="6859692" y="2737837"/>
            <a:ext cx="4488769" cy="3216511"/>
          </a:xfrm>
          <a:prstGeom prst="rect">
            <a:avLst/>
          </a:prstGeom>
        </p:spPr>
      </p:pic>
      <p:sp>
        <p:nvSpPr>
          <p:cNvPr id="3" name="Rectangle 2"/>
          <p:cNvSpPr/>
          <p:nvPr/>
        </p:nvSpPr>
        <p:spPr>
          <a:xfrm>
            <a:off x="8018292" y="6055517"/>
            <a:ext cx="2606355" cy="276999"/>
          </a:xfrm>
          <a:prstGeom prst="rect">
            <a:avLst/>
          </a:prstGeom>
        </p:spPr>
        <p:txBody>
          <a:bodyPr wrap="none">
            <a:spAutoFit/>
          </a:bodyPr>
          <a:lstStyle/>
          <a:p>
            <a:r>
              <a:rPr lang="fr-FR" sz="1200" dirty="0">
                <a:solidFill>
                  <a:srgbClr val="565656"/>
                </a:solidFill>
                <a:cs typeface="Calibri" panose="020F0502020204030204" pitchFamily="34" charset="0"/>
              </a:rPr>
              <a:t>Figure 1: Le modèle plan-do-check-</a:t>
            </a:r>
            <a:r>
              <a:rPr lang="fr-FR" sz="1200" dirty="0" err="1">
                <a:solidFill>
                  <a:srgbClr val="565656"/>
                </a:solidFill>
                <a:cs typeface="Calibri" panose="020F0502020204030204" pitchFamily="34" charset="0"/>
              </a:rPr>
              <a:t>act</a:t>
            </a:r>
            <a:r>
              <a:rPr lang="fr-FR" sz="1200" dirty="0">
                <a:solidFill>
                  <a:srgbClr val="565656"/>
                </a:solidFill>
                <a:cs typeface="Calibri" panose="020F0502020204030204" pitchFamily="34" charset="0"/>
              </a:rPr>
              <a:t>.</a:t>
            </a:r>
          </a:p>
        </p:txBody>
      </p:sp>
      <p:sp>
        <p:nvSpPr>
          <p:cNvPr id="8"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2737837"/>
            <a:ext cx="6044784" cy="3689596"/>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Cette structure reprend le modèle PDCA (plan-do-check-</a:t>
            </a:r>
            <a:r>
              <a:rPr lang="fr-FR" dirty="0" err="1"/>
              <a:t>act</a:t>
            </a:r>
            <a:r>
              <a:rPr lang="fr-FR" dirty="0"/>
              <a:t>, ou planifier, réaliser, vérifier, agir) déjà utilisé par d’autres normes ISO.</a:t>
            </a:r>
          </a:p>
          <a:p>
            <a:r>
              <a:rPr lang="fr-FR" b="1" dirty="0"/>
              <a:t> Une analyse d’impact </a:t>
            </a:r>
            <a:r>
              <a:rPr lang="fr-FR" dirty="0"/>
              <a:t>(</a:t>
            </a:r>
            <a:r>
              <a:rPr lang="fr-FR" b="1" dirty="0"/>
              <a:t>BIA, business impact </a:t>
            </a:r>
            <a:r>
              <a:rPr lang="fr-FR" b="1" dirty="0" err="1"/>
              <a:t>analysis</a:t>
            </a:r>
            <a:r>
              <a:rPr lang="fr-FR" dirty="0"/>
              <a:t>) est généralement réalisée avant l’évaluation des risques, afin d’identifier les fonctions métier les plus importantes ainsi que les systèmes et actifs informatiques dont elles dépendent. </a:t>
            </a:r>
          </a:p>
          <a:p>
            <a:r>
              <a:rPr lang="fr-FR" b="1" dirty="0"/>
              <a:t>L’évaluation des risques techniques (RA, </a:t>
            </a:r>
            <a:r>
              <a:rPr lang="fr-FR" b="1" dirty="0" err="1"/>
              <a:t>risk</a:t>
            </a:r>
            <a:r>
              <a:rPr lang="fr-FR" b="1" dirty="0"/>
              <a:t> </a:t>
            </a:r>
            <a:r>
              <a:rPr lang="fr-FR" b="1" dirty="0" err="1"/>
              <a:t>assessment</a:t>
            </a:r>
            <a:r>
              <a:rPr lang="fr-FR" b="1" dirty="0"/>
              <a:t>) </a:t>
            </a:r>
            <a:r>
              <a:rPr lang="fr-FR" dirty="0"/>
              <a:t>examine ensuite les menaces et les vulnérabilités internes et externes susceptibles d’avoir des répercussions négatives sur les actifs informatiques. Le recours à des services Cloud, généralement basés ailleurs, hors du contrôle du service informatique, rappelle l’importance de ces deux analyses.</a:t>
            </a:r>
          </a:p>
          <a:p>
            <a:pPr algn="l"/>
            <a:r>
              <a:rPr lang="fr-FR" dirty="0"/>
              <a:t>Une fois définis les systèmes et fonctions métier essentiels ainsi que les risques associés, l’étape suivante consiste à définir des stratégies visant à limiter les risques et les menaces pour ces actifs. </a:t>
            </a:r>
          </a:p>
          <a:p>
            <a:pPr algn="l"/>
            <a:r>
              <a:rPr lang="fr-FR" dirty="0"/>
              <a:t>Vous pouvez par exemple envisager de stocker les données et systèmes stratégiques hors site, en faisant appel à une société de services Cloud, comme AWS ou Microsoft Azure. Vous pouvez aussi diversifier les fournisseurs de composants informatiques critiques comme les serveurs ou les routeurs.</a:t>
            </a:r>
            <a:br>
              <a:rPr lang="fr-FR" dirty="0"/>
            </a:br>
            <a:endParaRPr lang="fr-FR" dirty="0"/>
          </a:p>
        </p:txBody>
      </p:sp>
    </p:spTree>
    <p:extLst>
      <p:ext uri="{BB962C8B-B14F-4D97-AF65-F5344CB8AC3E}">
        <p14:creationId xmlns:p14="http://schemas.microsoft.com/office/powerpoint/2010/main" val="550852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Plan de reprise d’activité (RPA)</a:t>
            </a:r>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b="1" dirty="0">
                <a:solidFill>
                  <a:srgbClr val="007842"/>
                </a:solidFill>
              </a:rPr>
              <a:t>Les grandes lignes du processus</a:t>
            </a:r>
          </a:p>
          <a:p>
            <a:r>
              <a:rPr lang="fr-FR" dirty="0"/>
              <a:t>Les RPA comprennent un processus détaillé, étape par étape, pour réagir en cas d’incident grave (tel que défini dans l’évaluation des risques). Ces étapes fournissent une procédure simple à utiliser et reproductible. Elle est destinée à récupérer les actifs informatiques endommagés et à les rendre de nouveau opérationnels le plus vite possible. Il s’agit là d’un défi intéressant, étant donné que le département informatique n’a absolument aucun contrôle sur les services fournis depuis le Cloud et qu’il doit être particulièrement proactif lors de l’évaluation, puis lors de la gestion d’un fournisseur de services Cloud.</a:t>
            </a:r>
          </a:p>
          <a:p>
            <a:r>
              <a:rPr lang="fr-FR" dirty="0"/>
              <a:t>Plusieurs exercices permettent de déterminer si les procédures de reprise d’activité après sinistre fonctionnent comme prévu, qu’il s’agisse d’une évaluation point par point des plans et procédures de reprise (par exemple dans une salle de conférences) ou d’un exercice de simulation grandeur nature permettant de déterminer les conséquences réelles d’une panne du système.</a:t>
            </a:r>
          </a:p>
          <a:p>
            <a:endParaRPr lang="fr-FR" dirty="0"/>
          </a:p>
          <a:p>
            <a:r>
              <a:rPr lang="fr-FR" dirty="0"/>
              <a:t>Dans un environnement Cloud, le fournisseur de services de reprise d’activité peut proposer ses propres exercices de reprise. Il est alors important d’examiner les mesures à prendre éventuellement avant de signer un contrat de service Cloud. Il est notamment primordial de savoir quelles ressources le fournisseur utilisera, quelle quantité de données de performance l’exercice permettra d’obtenir, et quel pourra être le degré d’implication des utilisateurs pendant l’exercice.</a:t>
            </a:r>
          </a:p>
          <a:p>
            <a:r>
              <a:rPr lang="fr-FR" dirty="0"/>
              <a:t>Lors des mises à jour du plan, un processus doit permettre de prendre en compte la gestion des modifications, les changements de personnel, et toute autre situation pouvant altérer l’efficacité ou le contenu du plan. Les mises à jour permettent de vérifier que le plan est adapté aux objectifs et qu’il est en phase avec les effectifs et les activités métier en cours.</a:t>
            </a:r>
          </a:p>
          <a:p>
            <a:endParaRPr lang="fr-FR" dirty="0"/>
          </a:p>
          <a:p>
            <a:r>
              <a:rPr lang="fr-FR" dirty="0"/>
              <a:t>Les fournisseurs de services de PRA en Cloud peuvent assurer une certaine dose de flexibilité pendant le développement et la mise à jour du plan. Il est indispensable de passer au peigne fin tous les services proposés par un fournisseur de Cloud, et de comparer le coût d’une gestion par un prestataire externe à celui d’une gestion en interne.</a:t>
            </a:r>
          </a:p>
          <a:p>
            <a:br>
              <a:rPr lang="fr-FR" dirty="0"/>
            </a:br>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pPr lvl="0"/>
            <a:r>
              <a:rPr lang="fr-FR" dirty="0"/>
              <a:t>Mise en place du plan de reprise d’activité</a:t>
            </a:r>
          </a:p>
        </p:txBody>
      </p:sp>
    </p:spTree>
    <p:extLst>
      <p:ext uri="{BB962C8B-B14F-4D97-AF65-F5344CB8AC3E}">
        <p14:creationId xmlns:p14="http://schemas.microsoft.com/office/powerpoint/2010/main" val="1801451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Plan de reprise d’activité (RPA)</a:t>
            </a:r>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en-GB" b="1" dirty="0">
                <a:solidFill>
                  <a:srgbClr val="007842"/>
                </a:solidFill>
              </a:rPr>
              <a:t>Analyse d’impact métier (BIA)</a:t>
            </a:r>
            <a:endParaRPr lang="fr-FR" b="1" dirty="0">
              <a:solidFill>
                <a:srgbClr val="007842"/>
              </a:solidFill>
            </a:endParaRPr>
          </a:p>
          <a:p>
            <a:r>
              <a:rPr lang="fr-FR" dirty="0"/>
              <a:t>Pour la réalisation d’une analyse d’impact, l’ISO </a:t>
            </a:r>
            <a:r>
              <a:rPr lang="fr-FR" b="1" dirty="0"/>
              <a:t>22317 (2015)</a:t>
            </a:r>
            <a:r>
              <a:rPr lang="fr-FR" dirty="0"/>
              <a:t> fournit des conseils utiles de planification et d’exécution. Elle consiste à déterminer les processus métier les plus indispensables à l’activité et les actifs informatiques dont ils dépendent. Cette étape permet aussi de détecter d’autres conséquences inattendues pour l’entreprise en cas de perturbation de fonctions métier clés, comme la perte de clients, la baisse des performances financières, la dégradation de la réputation, et leurs effets sur les employés et les chaînes d’approvisionnement.</a:t>
            </a:r>
          </a:p>
          <a:p>
            <a:r>
              <a:rPr lang="fr-FR" dirty="0"/>
              <a:t>Après avoir identifié les principales activités métier ainsi que les systèmes et données dont elles dépendent, il convient de lister leurs risques. Une BIA utilise une série de questions présentées à des managers et à des spécialistes de chacune des unités opérationnelles de l’entreprise, service informatique compris. Ces questions doivent porter au minimum sur les points suivants :</a:t>
            </a:r>
          </a:p>
          <a:p>
            <a:endParaRPr lang="fr-FR" dirty="0"/>
          </a:p>
          <a:p>
            <a:pPr marL="628650" lvl="1" indent="-171450">
              <a:buFont typeface="Wingdings" panose="05000000000000000000" pitchFamily="2" charset="2"/>
              <a:buChar char="v"/>
            </a:pPr>
            <a:r>
              <a:rPr lang="fr-FR" dirty="0"/>
              <a:t>Connaissance du mode de fonctionnement de chaque unité opérationnelle.</a:t>
            </a:r>
          </a:p>
          <a:p>
            <a:pPr marL="628650" lvl="1" indent="-171450">
              <a:buFont typeface="Wingdings" panose="05000000000000000000" pitchFamily="2" charset="2"/>
              <a:buChar char="v"/>
            </a:pPr>
            <a:r>
              <a:rPr lang="fr-FR" dirty="0"/>
              <a:t>Identification des processus essentiels, au sein de ces unités opérationnelles, qui dépendent de l’infrastructure informatique (sur site).</a:t>
            </a:r>
          </a:p>
          <a:p>
            <a:pPr marL="628650" lvl="1" indent="-171450">
              <a:buFont typeface="Wingdings" panose="05000000000000000000" pitchFamily="2" charset="2"/>
              <a:buChar char="v"/>
            </a:pPr>
            <a:r>
              <a:rPr lang="fr-FR" dirty="0"/>
              <a:t>Identification des processus essentiels, au sein de ces unités opérationnelles, qui dépendent de l’infrastructure informatique (dans le Cloud).</a:t>
            </a:r>
          </a:p>
          <a:p>
            <a:pPr marL="628650" lvl="1" indent="-171450">
              <a:buFont typeface="Wingdings" panose="05000000000000000000" pitchFamily="2" charset="2"/>
              <a:buChar char="v"/>
            </a:pPr>
            <a:r>
              <a:rPr lang="fr-FR" dirty="0"/>
              <a:t>Valeur financière des processus métier essentiels (par exemple, revenus horaires générés).</a:t>
            </a:r>
          </a:p>
          <a:p>
            <a:pPr marL="628650" lvl="1" indent="-171450">
              <a:buFont typeface="Wingdings" panose="05000000000000000000" pitchFamily="2" charset="2"/>
              <a:buChar char="v"/>
            </a:pPr>
            <a:r>
              <a:rPr lang="fr-FR" dirty="0"/>
              <a:t>Dépendances vis-à-vis des organisations internes.</a:t>
            </a:r>
          </a:p>
          <a:p>
            <a:pPr marL="628650" lvl="1" indent="-171450">
              <a:buFont typeface="Wingdings" panose="05000000000000000000" pitchFamily="2" charset="2"/>
              <a:buChar char="v"/>
            </a:pPr>
            <a:r>
              <a:rPr lang="fr-FR" dirty="0"/>
              <a:t>Dépendances vis-à-vis des prestataires externes, notamment les fournisseurs de services Cloud.</a:t>
            </a:r>
          </a:p>
          <a:p>
            <a:pPr marL="628650" lvl="1" indent="-171450">
              <a:buFont typeface="Wingdings" panose="05000000000000000000" pitchFamily="2" charset="2"/>
              <a:buChar char="v"/>
            </a:pPr>
            <a:r>
              <a:rPr lang="fr-FR" dirty="0"/>
              <a:t>Exigences en matière de données.</a:t>
            </a:r>
          </a:p>
          <a:p>
            <a:br>
              <a:rPr lang="fr-FR" dirty="0"/>
            </a:br>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pPr lvl="0"/>
            <a:r>
              <a:rPr lang="fr-FR" dirty="0"/>
              <a:t>Mise en place du plan de reprise d’activité</a:t>
            </a:r>
          </a:p>
        </p:txBody>
      </p:sp>
    </p:spTree>
    <p:extLst>
      <p:ext uri="{BB962C8B-B14F-4D97-AF65-F5344CB8AC3E}">
        <p14:creationId xmlns:p14="http://schemas.microsoft.com/office/powerpoint/2010/main" val="54140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Plan de reprise d’activité (RPA)</a:t>
            </a:r>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2948540"/>
          </a:xfrm>
        </p:spPr>
        <p:txBody>
          <a:bodyPr/>
          <a:lstStyle/>
          <a:p>
            <a:r>
              <a:rPr lang="en-GB" b="1" dirty="0">
                <a:solidFill>
                  <a:srgbClr val="007842"/>
                </a:solidFill>
              </a:rPr>
              <a:t>Analyse d’impact métier (BIA)</a:t>
            </a:r>
            <a:endParaRPr lang="fr-FR" b="1" dirty="0">
              <a:solidFill>
                <a:srgbClr val="007842"/>
              </a:solidFill>
            </a:endParaRPr>
          </a:p>
          <a:p>
            <a:pPr marL="628650" lvl="1" indent="-171450">
              <a:buFont typeface="Wingdings" panose="05000000000000000000" pitchFamily="2" charset="2"/>
              <a:buChar char="v"/>
            </a:pPr>
            <a:r>
              <a:rPr lang="fr-FR" dirty="0"/>
              <a:t>Conditions système requises.</a:t>
            </a:r>
          </a:p>
          <a:p>
            <a:pPr marL="628650" lvl="1" indent="-171450">
              <a:buFont typeface="Wingdings" panose="05000000000000000000" pitchFamily="2" charset="2"/>
              <a:buChar char="v"/>
            </a:pPr>
            <a:r>
              <a:rPr lang="fr-FR" dirty="0"/>
              <a:t>Temps minimum nécessaire pour récupérer les données et restaurer leur état d’utilisation antérieur.</a:t>
            </a:r>
          </a:p>
          <a:p>
            <a:pPr marL="628650" lvl="1" indent="-171450">
              <a:buFont typeface="Wingdings" panose="05000000000000000000" pitchFamily="2" charset="2"/>
              <a:buChar char="v"/>
            </a:pPr>
            <a:r>
              <a:rPr lang="fr-FR" dirty="0"/>
              <a:t>Temps minimum requis pour rétablir l’état de fonctionnement normal ou quasi normal de l’infrastructure informatique à la suite d’un incident.</a:t>
            </a:r>
          </a:p>
          <a:p>
            <a:pPr marL="628650" lvl="1" indent="-171450">
              <a:buFont typeface="Wingdings" panose="05000000000000000000" pitchFamily="2" charset="2"/>
              <a:buChar char="v"/>
            </a:pPr>
            <a:r>
              <a:rPr lang="fr-FR" dirty="0"/>
              <a:t>Nombre minimum d’employés nécessaires à la poursuite des opérations.</a:t>
            </a:r>
          </a:p>
          <a:p>
            <a:pPr marL="628650" lvl="1" indent="-171450">
              <a:buFont typeface="Wingdings" panose="05000000000000000000" pitchFamily="2" charset="2"/>
              <a:buChar char="v"/>
            </a:pPr>
            <a:r>
              <a:rPr lang="fr-FR" dirty="0"/>
              <a:t>Technologie minimale nécessaire à la poursuite des opérations.</a:t>
            </a:r>
          </a:p>
          <a:p>
            <a:pPr marL="628650" lvl="1" indent="-171450">
              <a:buFont typeface="Wingdings" panose="05000000000000000000" pitchFamily="2" charset="2"/>
              <a:buChar char="v"/>
            </a:pPr>
            <a:r>
              <a:rPr lang="fr-FR" dirty="0"/>
              <a:t>Durée maximale d’indisponibilité des technologies, avant que l’entreprise cesse de pouvoir fournir ses produits et services.</a:t>
            </a:r>
          </a:p>
          <a:p>
            <a:pPr lvl="1"/>
            <a:endParaRPr lang="fr-FR" dirty="0"/>
          </a:p>
          <a:p>
            <a:r>
              <a:rPr lang="fr-FR" dirty="0"/>
              <a:t>Les résultats de l’analyse d’impact donnent un aperçu clair des retombées réelles sur l’activité, en termes de problèmes éventuels et de coûts prévisibles. Ils permettent de déterminer les éléments à protéger, le degré de tolérance de l’entreprise aux perturbations, les niveaux minimums de service informatique requis et le temps maximum d’indisponibilité avant que l’entreprise commence à dysfonctionner.</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pPr lvl="0"/>
            <a:r>
              <a:rPr lang="fr-FR" dirty="0"/>
              <a:t>Mise en place du plan de reprise d’activité</a:t>
            </a:r>
          </a:p>
        </p:txBody>
      </p:sp>
    </p:spTree>
    <p:extLst>
      <p:ext uri="{BB962C8B-B14F-4D97-AF65-F5344CB8AC3E}">
        <p14:creationId xmlns:p14="http://schemas.microsoft.com/office/powerpoint/2010/main" val="503533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Plan de reprise d’activité (RPA)</a:t>
            </a:r>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b="1" dirty="0">
                <a:solidFill>
                  <a:srgbClr val="007842"/>
                </a:solidFill>
              </a:rPr>
              <a:t>Évaluation des risques techniques (RA)</a:t>
            </a:r>
          </a:p>
          <a:p>
            <a:r>
              <a:rPr lang="fr-FR" dirty="0"/>
              <a:t>Pour l’analyse des risques techniques, il existe également une norme américaine formulée par le NIST (National Institute for Standards and Technology) : </a:t>
            </a:r>
            <a:r>
              <a:rPr lang="fr-FR" b="1" dirty="0"/>
              <a:t>NIST SP 800-30 (2012)</a:t>
            </a:r>
            <a:r>
              <a:rPr lang="fr-FR" dirty="0"/>
              <a:t>. Les responsables informatiques se focalisent généralement sur l’un ou plusieurs des scénarios de risque suivants, dont la survenue aurait très certainement un impact négatif sur la capacité de l’entreprise à poursuivre ses opérations :</a:t>
            </a:r>
          </a:p>
          <a:p>
            <a:pPr marL="628650" lvl="1" indent="-171450">
              <a:buFont typeface="Wingdings" panose="05000000000000000000" pitchFamily="2" charset="2"/>
              <a:buChar char="q"/>
            </a:pPr>
            <a:r>
              <a:rPr lang="fr-FR" dirty="0"/>
              <a:t>Perte d’accès</a:t>
            </a:r>
          </a:p>
          <a:p>
            <a:pPr marL="628650" lvl="1" indent="-171450">
              <a:buFont typeface="Wingdings" panose="05000000000000000000" pitchFamily="2" charset="2"/>
              <a:buChar char="q"/>
            </a:pPr>
            <a:r>
              <a:rPr lang="fr-FR" dirty="0"/>
              <a:t>Perte de données</a:t>
            </a:r>
          </a:p>
          <a:p>
            <a:pPr marL="628650" lvl="1" indent="-171450">
              <a:buFont typeface="Wingdings" panose="05000000000000000000" pitchFamily="2" charset="2"/>
              <a:buChar char="q"/>
            </a:pPr>
            <a:r>
              <a:rPr lang="fr-FR" dirty="0"/>
              <a:t>Perte de fonction</a:t>
            </a:r>
          </a:p>
          <a:p>
            <a:pPr marL="628650" lvl="1" indent="-171450">
              <a:buFont typeface="Wingdings" panose="05000000000000000000" pitchFamily="2" charset="2"/>
              <a:buChar char="q"/>
            </a:pPr>
            <a:r>
              <a:rPr lang="fr-FR" dirty="0"/>
              <a:t>Perte de compétences</a:t>
            </a:r>
          </a:p>
          <a:p>
            <a:pPr marL="628650" lvl="1" indent="-171450">
              <a:buFont typeface="Wingdings" panose="05000000000000000000" pitchFamily="2" charset="2"/>
              <a:buChar char="q"/>
            </a:pPr>
            <a:r>
              <a:rPr lang="fr-FR" dirty="0"/>
              <a:t>Perte de contrôle</a:t>
            </a:r>
          </a:p>
          <a:p>
            <a:pPr marL="628650" lvl="1" indent="-171450">
              <a:buFont typeface="Wingdings" panose="05000000000000000000" pitchFamily="2" charset="2"/>
              <a:buChar char="q"/>
            </a:pPr>
            <a:endParaRPr lang="fr-FR" dirty="0"/>
          </a:p>
          <a:p>
            <a:r>
              <a:rPr lang="fr-FR" dirty="0"/>
              <a:t>Le recours à des services dans le Cloud implique un risque de perte de contrôle certain pour les départements informatiques. Sur site, il est possible de planifier et de gérer la reprise d’activité après sinistre de bout en bout, tandis que dans le Cloud, le contrôle de nombreuses fonctions revient au prestataire externe. Il incombe aux directeurs informatiques de décider si le risque lié à l’utilisation du Cloud en vaut la chandelle.</a:t>
            </a:r>
          </a:p>
          <a:p>
            <a:pPr algn="l"/>
            <a:r>
              <a:rPr lang="fr-FR" dirty="0"/>
              <a:t>L’évaluation des risques techniques permet de définir les menaces et les vulnérabilités susceptibles d’entraîner les conséquences mentionnées plus haut. Il existe de nombreuses méthodes d’analyse des risques. Le tableau ci-dessous à droite fournit néanmoins une approche simple, facile à mettre en œuvre. La difficulté consiste à faire valider les estimations de facteurs de risque par les dirigeants.</a:t>
            </a:r>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pPr lvl="0"/>
            <a:r>
              <a:rPr lang="fr-FR" dirty="0"/>
              <a:t>Mise en place du plan de reprise d’activité</a:t>
            </a:r>
          </a:p>
        </p:txBody>
      </p:sp>
    </p:spTree>
    <p:extLst>
      <p:ext uri="{BB962C8B-B14F-4D97-AF65-F5344CB8AC3E}">
        <p14:creationId xmlns:p14="http://schemas.microsoft.com/office/powerpoint/2010/main" val="1307736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Plan de reprise d’activité (RPA)</a:t>
            </a:r>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b="1" dirty="0">
                <a:solidFill>
                  <a:srgbClr val="007842"/>
                </a:solidFill>
              </a:rPr>
              <a:t>Évaluation des risques techniques (RA)</a:t>
            </a:r>
          </a:p>
          <a:p>
            <a:pPr algn="l"/>
            <a:r>
              <a:rPr lang="fr-FR" dirty="0"/>
              <a:t>L’évaluation des risques techniques permet de définir les menaces et les vulnérabilités susceptibles d’entraîner les conséquences mentionnées plus haut. Il existe de nombreuses méthodes d’analyse des risques. Le tableau ci-dessous fournit néanmoins une approche simple, facile à mettre en œuvre. La difficulté consiste à faire valider les estimations de facteurs de risque par les dirigeants.</a:t>
            </a:r>
          </a:p>
          <a:p>
            <a:pPr algn="l"/>
            <a:endParaRPr lang="fr-FR" dirty="0"/>
          </a:p>
          <a:p>
            <a:pPr algn="l"/>
            <a:endParaRPr lang="fr-FR" dirty="0"/>
          </a:p>
          <a:p>
            <a:pPr algn="l"/>
            <a:endParaRPr lang="fr-FR" dirty="0"/>
          </a:p>
          <a:p>
            <a:pPr algn="l"/>
            <a:endParaRPr lang="fr-FR" dirty="0"/>
          </a:p>
          <a:p>
            <a:pPr algn="l"/>
            <a:endParaRPr lang="fr-FR" dirty="0"/>
          </a:p>
          <a:p>
            <a:pPr algn="l"/>
            <a:endParaRPr lang="fr-FR" dirty="0"/>
          </a:p>
          <a:p>
            <a:pPr algn="l"/>
            <a:endParaRPr lang="fr-FR" dirty="0"/>
          </a:p>
          <a:p>
            <a:pPr algn="l"/>
            <a:endParaRPr lang="fr-FR" dirty="0"/>
          </a:p>
          <a:p>
            <a:r>
              <a:rPr lang="fr-FR" dirty="0"/>
              <a:t>Ce tableau présente des exemples réalistes d’événements à risque dans des environnements sur site ou dans le Cloud. D’après des expériences réelles et les statistiques disponibles, issues par exemple de compagnies d’assurances ou de données actuarielles, il est possible d’estimer la probabilité de certains événements sur une échelle de 0 à 1 (0,0 = ne se produira jamais, et 1,0 = se produira toujours). On peut ensuite appliquer la même procédure à l’impact de l’événement, toujours sur une échelle de 0 à 1 (0,0 = aucun impact, et 1,0 = perte totale d’exploitation).</a:t>
            </a:r>
          </a:p>
          <a:p>
            <a:r>
              <a:rPr lang="fr-FR" dirty="0"/>
              <a:t>La dernière colonne indique le produit de la probabilité (Likelihood) multipliée par l’impact. On obtient ainsi le « facteur de pondération du risque ». Les situations présentant le facteur de pondération du risque le plus élevé sont à inscrire dans le plan de reprise d’activité après sinistre.</a:t>
            </a:r>
          </a:p>
          <a:p>
            <a:pPr algn="l"/>
            <a:endParaRPr lang="fr-FR" dirty="0"/>
          </a:p>
          <a:p>
            <a:pPr algn="l"/>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pPr lvl="0"/>
            <a:r>
              <a:rPr lang="fr-FR" dirty="0"/>
              <a:t>Mise en place du plan de reprise d’activité</a:t>
            </a:r>
          </a:p>
        </p:txBody>
      </p:sp>
      <p:pic>
        <p:nvPicPr>
          <p:cNvPr id="2" name="Image 1"/>
          <p:cNvPicPr>
            <a:picLocks noChangeAspect="1"/>
          </p:cNvPicPr>
          <p:nvPr/>
        </p:nvPicPr>
        <p:blipFill>
          <a:blip r:embed="rId3"/>
          <a:stretch>
            <a:fillRect/>
          </a:stretch>
        </p:blipFill>
        <p:spPr>
          <a:xfrm>
            <a:off x="2392332" y="2904954"/>
            <a:ext cx="5725680" cy="2264527"/>
          </a:xfrm>
          <a:prstGeom prst="rect">
            <a:avLst/>
          </a:prstGeom>
        </p:spPr>
      </p:pic>
    </p:spTree>
    <p:extLst>
      <p:ext uri="{BB962C8B-B14F-4D97-AF65-F5344CB8AC3E}">
        <p14:creationId xmlns:p14="http://schemas.microsoft.com/office/powerpoint/2010/main" val="301544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01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Plan de reprise d’activité (RPA)</a:t>
            </a:r>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2282715"/>
          </a:xfrm>
        </p:spPr>
        <p:txBody>
          <a:bodyPr/>
          <a:lstStyle/>
          <a:p>
            <a:r>
              <a:rPr lang="fr-FR" b="1" dirty="0">
                <a:solidFill>
                  <a:srgbClr val="007842"/>
                </a:solidFill>
              </a:rPr>
              <a:t>Évaluation des risques techniques (RA)</a:t>
            </a:r>
          </a:p>
          <a:p>
            <a:r>
              <a:rPr lang="fr-FR" dirty="0"/>
              <a:t>Voici des exemples de traitement des risques :</a:t>
            </a:r>
          </a:p>
          <a:p>
            <a:endParaRPr lang="fr-FR" dirty="0"/>
          </a:p>
          <a:p>
            <a:pPr marL="628650" lvl="1" indent="-171450">
              <a:buFont typeface="Wingdings" panose="05000000000000000000" pitchFamily="2" charset="2"/>
              <a:buChar char="§"/>
            </a:pPr>
            <a:r>
              <a:rPr lang="fr-FR" b="1" dirty="0"/>
              <a:t>Prévenir</a:t>
            </a:r>
            <a:r>
              <a:rPr lang="fr-FR" dirty="0"/>
              <a:t> – événements à probabilité et à impact élevés (tenter activement de les limiter)</a:t>
            </a:r>
          </a:p>
          <a:p>
            <a:pPr marL="628650" lvl="1" indent="-171450">
              <a:buFont typeface="Wingdings" panose="05000000000000000000" pitchFamily="2" charset="2"/>
              <a:buChar char="§"/>
            </a:pPr>
            <a:r>
              <a:rPr lang="fr-FR" b="1" dirty="0"/>
              <a:t>Accepter</a:t>
            </a:r>
            <a:r>
              <a:rPr lang="fr-FR" dirty="0"/>
              <a:t> – événements à probabilité et à impact faibles (rester vigilant)</a:t>
            </a:r>
          </a:p>
          <a:p>
            <a:pPr marL="628650" lvl="1" indent="-171450">
              <a:buFont typeface="Wingdings" panose="05000000000000000000" pitchFamily="2" charset="2"/>
              <a:buChar char="§"/>
            </a:pPr>
            <a:r>
              <a:rPr lang="fr-FR" b="1" dirty="0"/>
              <a:t>Limiter</a:t>
            </a:r>
            <a:r>
              <a:rPr lang="fr-FR" dirty="0"/>
              <a:t> – événements à probabilité élevée et à impact faible (réduire leur probabilité de survenue)</a:t>
            </a:r>
          </a:p>
          <a:p>
            <a:pPr marL="628650" lvl="1" indent="-171450">
              <a:buFont typeface="Wingdings" panose="05000000000000000000" pitchFamily="2" charset="2"/>
              <a:buChar char="§"/>
            </a:pPr>
            <a:r>
              <a:rPr lang="fr-FR" b="1" dirty="0"/>
              <a:t>Transférer</a:t>
            </a:r>
            <a:r>
              <a:rPr lang="fr-FR" dirty="0"/>
              <a:t> – événements à probabilité moyenne et à impact moyen à élevé (transférer le risque à un tiers, comme une compagnie d’assurances)</a:t>
            </a:r>
          </a:p>
          <a:p>
            <a:pPr marL="628650" lvl="1" indent="-171450">
              <a:buFont typeface="Wingdings" panose="05000000000000000000" pitchFamily="2" charset="2"/>
              <a:buChar char="§"/>
            </a:pPr>
            <a:r>
              <a:rPr lang="fr-FR" b="1" dirty="0"/>
              <a:t>Planifier</a:t>
            </a:r>
            <a:r>
              <a:rPr lang="fr-FR" dirty="0"/>
              <a:t> – événements à probabilité faible et à impact élevé (planifier les mesures à prendre en cas de survenue)</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pPr lvl="0"/>
            <a:r>
              <a:rPr lang="fr-FR" dirty="0"/>
              <a:t>Mise en place du plan de reprise d’activité</a:t>
            </a:r>
          </a:p>
        </p:txBody>
      </p:sp>
    </p:spTree>
    <p:extLst>
      <p:ext uri="{BB962C8B-B14F-4D97-AF65-F5344CB8AC3E}">
        <p14:creationId xmlns:p14="http://schemas.microsoft.com/office/powerpoint/2010/main" val="1830117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Plan de reprise d’activité (RPA)</a:t>
            </a:r>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4608664"/>
          </a:xfrm>
        </p:spPr>
        <p:txBody>
          <a:bodyPr/>
          <a:lstStyle/>
          <a:p>
            <a:r>
              <a:rPr lang="en-GB" b="1" dirty="0">
                <a:solidFill>
                  <a:srgbClr val="007842"/>
                </a:solidFill>
              </a:rPr>
              <a:t>Corréler BIA et RA</a:t>
            </a:r>
            <a:endParaRPr lang="fr-FR" b="1" dirty="0">
              <a:solidFill>
                <a:srgbClr val="007842"/>
              </a:solidFill>
            </a:endParaRPr>
          </a:p>
          <a:p>
            <a:r>
              <a:rPr lang="fr-FR" dirty="0"/>
              <a:t>Une fois l’analyse d’impact et l’évaluation des risques terminées, l’étape suivante consiste à corréler les données de ces activités dans un tableau (ou sous une autre forme) qui illustre les menaces et les impacts critiques pour l’entreprise que représente chaque risque. Ce tableau inclut en outre l’objectif de délai de récupération (RTO, </a:t>
            </a:r>
            <a:r>
              <a:rPr lang="fr-FR" dirty="0" err="1"/>
              <a:t>recovery</a:t>
            </a:r>
            <a:r>
              <a:rPr lang="fr-FR" dirty="0"/>
              <a:t> time objective). Cette métrique développée à partir de la BIA indique pendant combien de temps un système ou un processus peut rester indisponible avant que cela empêche l’entreprise de fonctionner normalement. Le tableau 2 ci-dessous à droite illustre l’une des façons de présenter les résultats de la BIA et de la RA dans un rapport destiné à la direction.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pPr lvl="0"/>
            <a:r>
              <a:rPr lang="fr-FR" dirty="0"/>
              <a:t>Mise en place du plan de reprise d’activité</a:t>
            </a:r>
          </a:p>
        </p:txBody>
      </p:sp>
      <p:pic>
        <p:nvPicPr>
          <p:cNvPr id="2" name="Image 1"/>
          <p:cNvPicPr>
            <a:picLocks noChangeAspect="1"/>
          </p:cNvPicPr>
          <p:nvPr/>
        </p:nvPicPr>
        <p:blipFill>
          <a:blip r:embed="rId3"/>
          <a:stretch>
            <a:fillRect/>
          </a:stretch>
        </p:blipFill>
        <p:spPr>
          <a:xfrm>
            <a:off x="2360140" y="3659018"/>
            <a:ext cx="6934736" cy="2475452"/>
          </a:xfrm>
          <a:prstGeom prst="rect">
            <a:avLst/>
          </a:prstGeom>
        </p:spPr>
      </p:pic>
    </p:spTree>
    <p:extLst>
      <p:ext uri="{BB962C8B-B14F-4D97-AF65-F5344CB8AC3E}">
        <p14:creationId xmlns:p14="http://schemas.microsoft.com/office/powerpoint/2010/main" val="2501887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Plan de reprise d’activité (RPA)</a:t>
            </a:r>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1883220"/>
          </a:xfrm>
        </p:spPr>
        <p:txBody>
          <a:bodyPr/>
          <a:lstStyle/>
          <a:p>
            <a:r>
              <a:rPr lang="fr-FR" dirty="0"/>
              <a:t>Pour mettre en place un plan de reprise d’activité, commencez par nommer un chef de projet en charge du PRA. Il s’occupera de son élaboration et effectuera les tests et ajustements nécessaires. Ces phases de tests et les remontées d’échecs doivent être systématiquement documentées.</a:t>
            </a:r>
          </a:p>
          <a:p>
            <a:endParaRPr lang="fr-FR" dirty="0"/>
          </a:p>
          <a:p>
            <a:r>
              <a:rPr lang="fr-FR" dirty="0"/>
              <a:t>Ensuite, pensez à mettre à jour régulièrement le PRA pour garantir sa pertinence et son application rapide, mais aussi son efficacité dans le temps. Documentez avec précision votre PRA, notamment en encourageant le retour d’expériences des acteurs qui sont garants de la fiabilité du plan. </a:t>
            </a:r>
          </a:p>
          <a:p>
            <a:endParaRPr lang="fr-FR" dirty="0"/>
          </a:p>
          <a:p>
            <a:r>
              <a:rPr lang="fr-FR" dirty="0"/>
              <a:t>En effet, le partage des connaissances va directement impacter les performances du plan.</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Mettre à jour le plan de reprise d’activité </a:t>
            </a:r>
          </a:p>
        </p:txBody>
      </p:sp>
    </p:spTree>
    <p:extLst>
      <p:ext uri="{BB962C8B-B14F-4D97-AF65-F5344CB8AC3E}">
        <p14:creationId xmlns:p14="http://schemas.microsoft.com/office/powerpoint/2010/main" val="1371336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Plan de reprise d’activité (RPA)</a:t>
            </a:r>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2282715"/>
          </a:xfrm>
        </p:spPr>
        <p:txBody>
          <a:bodyPr/>
          <a:lstStyle/>
          <a:p>
            <a:r>
              <a:rPr lang="fr-FR" dirty="0"/>
              <a:t>Établir un </a:t>
            </a:r>
            <a:r>
              <a:rPr lang="fr-FR" b="1" dirty="0"/>
              <a:t>plan de reprise d’activité de qualité </a:t>
            </a:r>
            <a:r>
              <a:rPr lang="fr-FR" dirty="0"/>
              <a:t>est donc essentiel. Vous devez simplement procéder de manière </a:t>
            </a:r>
            <a:r>
              <a:rPr lang="fr-FR" b="1" dirty="0"/>
              <a:t>réfléchie</a:t>
            </a:r>
            <a:r>
              <a:rPr lang="fr-FR" dirty="0"/>
              <a:t> et </a:t>
            </a:r>
            <a:r>
              <a:rPr lang="fr-FR" b="1" dirty="0"/>
              <a:t>systématique</a:t>
            </a:r>
            <a:r>
              <a:rPr lang="fr-FR" dirty="0"/>
              <a:t>, pour n’oublier aucun élément et agir de manière claire (et rapide) dès qu’un incident intervient. Dans tous les cas, créer un plan de reprise d’activité fonctionnel et fiable vous permettra </a:t>
            </a:r>
            <a:r>
              <a:rPr lang="fr-FR" b="1" dirty="0"/>
              <a:t>de favoriser la pérennité de votre entreprise</a:t>
            </a:r>
            <a:r>
              <a:rPr lang="fr-FR" dirty="0"/>
              <a:t>.</a:t>
            </a:r>
          </a:p>
          <a:p>
            <a:r>
              <a:rPr lang="fr-FR" dirty="0"/>
              <a:t>Pour résumer, l’analyse d’impact et l’évaluation des risques sont des activités primordiales associées à la création et à la gestion du plan de reprise d’activité après sinistre technologique.</a:t>
            </a:r>
          </a:p>
          <a:p>
            <a:r>
              <a:rPr lang="fr-FR" dirty="0"/>
              <a:t>Le recours à des services dans le Cloud donne lieu à de nouvelles formes d’analyse, qui ne s’appuient plus systématiquement sur les datacenters. Lors du développement d’un plan de reprise d’activité après sinistre, il est essentiel de se familiariser avec les risques informatiques, notamment en ce qui concerne les services Cloud, ainsi que leur incidence sur les opérations de l’entreprise.  </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pPr lvl="0"/>
            <a:r>
              <a:rPr lang="fr-FR" dirty="0"/>
              <a:t>Mise en place du plan de reprise d’activité</a:t>
            </a:r>
          </a:p>
        </p:txBody>
      </p:sp>
    </p:spTree>
    <p:extLst>
      <p:ext uri="{BB962C8B-B14F-4D97-AF65-F5344CB8AC3E}">
        <p14:creationId xmlns:p14="http://schemas.microsoft.com/office/powerpoint/2010/main" val="1974646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716B6E-FDF9-48C3-A32D-D8D5D749A6E1}"/>
              </a:ext>
            </a:extLst>
          </p:cNvPr>
          <p:cNvSpPr>
            <a:spLocks noGrp="1"/>
          </p:cNvSpPr>
          <p:nvPr>
            <p:ph type="body" sz="quarter" idx="12"/>
          </p:nvPr>
        </p:nvSpPr>
        <p:spPr/>
        <p:txBody>
          <a:bodyPr/>
          <a:lstStyle/>
          <a:p>
            <a:r>
              <a:rPr lang="fr-FR" dirty="0"/>
              <a:t>CHAPITRE 1</a:t>
            </a:r>
          </a:p>
        </p:txBody>
      </p:sp>
      <p:sp>
        <p:nvSpPr>
          <p:cNvPr id="6" name="Espace réservé du texte 5">
            <a:extLst>
              <a:ext uri="{FF2B5EF4-FFF2-40B4-BE49-F238E27FC236}">
                <a16:creationId xmlns:a16="http://schemas.microsoft.com/office/drawing/2014/main" id="{B94F1B57-72DB-4F32-8E92-EE9A2A60FA31}"/>
              </a:ext>
            </a:extLst>
          </p:cNvPr>
          <p:cNvSpPr>
            <a:spLocks noGrp="1"/>
          </p:cNvSpPr>
          <p:nvPr>
            <p:ph type="body" sz="quarter" idx="13"/>
          </p:nvPr>
        </p:nvSpPr>
        <p:spPr/>
        <p:txBody>
          <a:bodyPr/>
          <a:lstStyle/>
          <a:p>
            <a:r>
              <a:rPr lang="fr-FR" dirty="0"/>
              <a:t>Décrire les mécanismes de récupération</a:t>
            </a:r>
          </a:p>
        </p:txBody>
      </p:sp>
      <p:sp>
        <p:nvSpPr>
          <p:cNvPr id="7" name="Espace réservé du texte 6">
            <a:extLst>
              <a:ext uri="{FF2B5EF4-FFF2-40B4-BE49-F238E27FC236}">
                <a16:creationId xmlns:a16="http://schemas.microsoft.com/office/drawing/2014/main" id="{314AACFB-8AE0-473A-B258-F7A4BCB1F6CC}"/>
              </a:ext>
            </a:extLst>
          </p:cNvPr>
          <p:cNvSpPr>
            <a:spLocks noGrp="1"/>
          </p:cNvSpPr>
          <p:nvPr>
            <p:ph type="body" sz="quarter" idx="14"/>
          </p:nvPr>
        </p:nvSpPr>
        <p:spPr/>
        <p:txBody>
          <a:bodyPr/>
          <a:lstStyle/>
          <a:p>
            <a:pPr lvl="0"/>
            <a:r>
              <a:rPr lang="fr-FR" dirty="0"/>
              <a:t>Connaitre l’objectif de point de récupération (RPO)</a:t>
            </a:r>
          </a:p>
          <a:p>
            <a:pPr lvl="0"/>
            <a:r>
              <a:rPr lang="fr-FR" dirty="0"/>
              <a:t>Connaitre l’objectif de temps de récupération (RTO)</a:t>
            </a:r>
          </a:p>
          <a:p>
            <a:pPr lvl="0"/>
            <a:r>
              <a:rPr lang="fr-FR" dirty="0"/>
              <a:t>Mettre en place un plan de reprise d’activité (RPA)</a:t>
            </a:r>
          </a:p>
          <a:p>
            <a:r>
              <a:rPr lang="fr-FR" b="1" dirty="0">
                <a:solidFill>
                  <a:srgbClr val="FF7800"/>
                </a:solidFill>
              </a:rPr>
              <a:t>Mettre en place un plan de continuité d’activité (PCA)</a:t>
            </a:r>
          </a:p>
        </p:txBody>
      </p:sp>
    </p:spTree>
    <p:extLst>
      <p:ext uri="{BB962C8B-B14F-4D97-AF65-F5344CB8AC3E}">
        <p14:creationId xmlns:p14="http://schemas.microsoft.com/office/powerpoint/2010/main" val="3319516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3720897"/>
          </a:xfrm>
        </p:spPr>
        <p:txBody>
          <a:bodyPr/>
          <a:lstStyle/>
          <a:p>
            <a:r>
              <a:rPr lang="fr-FR" dirty="0"/>
              <a:t>Le </a:t>
            </a:r>
            <a:r>
              <a:rPr lang="fr-FR" b="1" dirty="0"/>
              <a:t>PCA (Plan de Continuité d’Activité), </a:t>
            </a:r>
            <a:r>
              <a:rPr lang="fr-FR" dirty="0"/>
              <a:t>appelé BCP (Business Continuity Planning) est un processus permettant d’identifier les menaces et risques potentielles pour une entreprise, et de définir les actions à maintenir de façon prioritaire pour continuer d’atteindre ses objectifs et honorer ses obligations.  </a:t>
            </a:r>
          </a:p>
          <a:p>
            <a:r>
              <a:rPr lang="fr-FR" dirty="0"/>
              <a:t>Selon la définition donnée par la norme ISO </a:t>
            </a:r>
            <a:r>
              <a:rPr lang="fr-FR" b="1" dirty="0"/>
              <a:t>22301</a:t>
            </a:r>
            <a:r>
              <a:rPr lang="fr-FR" dirty="0"/>
              <a:t>, la gestion de la continuité d’activité constitue un « processus de management holistique qui identifie les menaces potentielles pour une organisation, ainsi que les impacts que ces menaces, si elles se concrétisent, peuvent avoir sur les opérations liées à l’activité de l’organisation, et qui fournit un cadre pour construire la résilience de l’organisation, avec une capacité de réponse efficace préservant les intérêts de ses principales parties prenantes, sa réputation, sa marque et ses activités productrices de valeurs ». </a:t>
            </a:r>
          </a:p>
          <a:p>
            <a:r>
              <a:rPr lang="fr-FR" dirty="0"/>
              <a:t>Concrètement, un Plan de Continuité d’Activité permet donc à une entreprise de préparer l’organisation de son activité en cas de crise. Il peut s’agir de crises internes (incendie, grève, panne informatique) ou de crises externes (crise financière, sanitaire, mouvement social, Covid-19). En l’anticipant, l’entreprise augmente son niveau de résilience et peut ainsi en limiter l’impact.  </a:t>
            </a:r>
          </a:p>
          <a:p>
            <a:endParaRPr lang="fr-FR" dirty="0"/>
          </a:p>
          <a:p>
            <a:pPr fontAlgn="base"/>
            <a:r>
              <a:rPr lang="fr-FR" dirty="0"/>
              <a:t>En résumé, le plan de continuité de l’activité permet de :</a:t>
            </a:r>
          </a:p>
          <a:p>
            <a:pPr marL="628650" lvl="1" indent="-171450" fontAlgn="base">
              <a:buFont typeface="Wingdings" panose="05000000000000000000" pitchFamily="2" charset="2"/>
              <a:buChar char="Ø"/>
            </a:pPr>
            <a:r>
              <a:rPr lang="fr-FR" dirty="0"/>
              <a:t>Identifier les risques, les menaces et les vulnérabilités de l’entreprise,</a:t>
            </a:r>
          </a:p>
          <a:p>
            <a:pPr marL="628650" lvl="1" indent="-171450" fontAlgn="base">
              <a:buFont typeface="Wingdings" panose="05000000000000000000" pitchFamily="2" charset="2"/>
              <a:buChar char="Ø"/>
            </a:pPr>
            <a:r>
              <a:rPr lang="fr-FR" dirty="0"/>
              <a:t>Mettre en place une réaction opérationnelle adaptée à la situation,</a:t>
            </a:r>
          </a:p>
          <a:p>
            <a:pPr marL="628650" lvl="1" indent="-171450" fontAlgn="base">
              <a:buFont typeface="Wingdings" panose="05000000000000000000" pitchFamily="2" charset="2"/>
              <a:buChar char="Ø"/>
            </a:pPr>
            <a:r>
              <a:rPr lang="fr-FR" dirty="0"/>
              <a:t>Maintenir les activités indispensables, éventuellement en mode dégradé,</a:t>
            </a:r>
          </a:p>
          <a:p>
            <a:pPr marL="628650" lvl="1" indent="-171450" fontAlgn="base">
              <a:buFont typeface="Wingdings" panose="05000000000000000000" pitchFamily="2" charset="2"/>
              <a:buChar char="Ø"/>
            </a:pPr>
            <a:r>
              <a:rPr lang="fr-FR" dirty="0"/>
              <a:t>Préparer la sortie de crise et retrouver rapidement une situation normale.</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Définition du plan de continuité d’activité (PCA)</a:t>
            </a:r>
          </a:p>
        </p:txBody>
      </p:sp>
    </p:spTree>
    <p:extLst>
      <p:ext uri="{BB962C8B-B14F-4D97-AF65-F5344CB8AC3E}">
        <p14:creationId xmlns:p14="http://schemas.microsoft.com/office/powerpoint/2010/main" val="3702315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3720897"/>
          </a:xfrm>
        </p:spPr>
        <p:txBody>
          <a:bodyPr/>
          <a:lstStyle/>
          <a:p>
            <a:pPr fontAlgn="base"/>
            <a:r>
              <a:rPr lang="fr-FR" dirty="0"/>
              <a:t>Le </a:t>
            </a:r>
            <a:r>
              <a:rPr lang="fr-FR" b="1" dirty="0"/>
              <a:t>PCA (Plan de Continuité d’Activité)  </a:t>
            </a:r>
            <a:r>
              <a:rPr lang="fr-FR" dirty="0"/>
              <a:t>a été créé pour être bien préparé et  savoir faire face à une situation critique. Il contribue à renforcer la résistance et la durabilité d’une entreprise en cas de crise grave.</a:t>
            </a:r>
          </a:p>
          <a:p>
            <a:pPr fontAlgn="base"/>
            <a:r>
              <a:rPr lang="fr-FR" dirty="0"/>
              <a:t>Il permet notamment de :</a:t>
            </a:r>
          </a:p>
          <a:p>
            <a:pPr marL="628650" lvl="1" indent="-171450" fontAlgn="base">
              <a:buFont typeface="Wingdings" panose="05000000000000000000" pitchFamily="2" charset="2"/>
              <a:buChar char="Ø"/>
            </a:pPr>
            <a:r>
              <a:rPr lang="fr-FR" dirty="0"/>
              <a:t>Minimiser les pertes et réduire (si possible) la durée de la crise,</a:t>
            </a:r>
          </a:p>
          <a:p>
            <a:pPr marL="628650" lvl="1" indent="-171450" fontAlgn="base">
              <a:buFont typeface="Wingdings" panose="05000000000000000000" pitchFamily="2" charset="2"/>
              <a:buChar char="Ø"/>
            </a:pPr>
            <a:r>
              <a:rPr lang="fr-FR" dirty="0"/>
              <a:t>Tenir ses engagements auprès de ses clients et partenaires,</a:t>
            </a:r>
          </a:p>
          <a:p>
            <a:pPr marL="628650" lvl="1" indent="-171450" fontAlgn="base">
              <a:buFont typeface="Wingdings" panose="05000000000000000000" pitchFamily="2" charset="2"/>
              <a:buChar char="Ø"/>
            </a:pPr>
            <a:r>
              <a:rPr lang="fr-FR" dirty="0"/>
              <a:t>Maintenir sa position et sa visibilité sur le marché.</a:t>
            </a:r>
          </a:p>
          <a:p>
            <a:pPr lvl="1" fontAlgn="base"/>
            <a:endParaRPr lang="fr-FR" dirty="0"/>
          </a:p>
          <a:p>
            <a:pPr fontAlgn="base"/>
            <a:r>
              <a:rPr lang="fr-FR" dirty="0"/>
              <a:t>De la même manière que vous préparez votre plan de communication pour diffuser le bon message aux bons destinataires, vous devez mettre en place une gestion des risques pour savoir comment réagir en cas de problème. Vous serez ainsi capable d’identifier et d’évaluer tous les aléas, les menaces et les incertitudes potentiels, leur occurrence et leurs impacts sur le fonctionnement de votre entreprise.</a:t>
            </a:r>
          </a:p>
          <a:p>
            <a:pPr fontAlgn="base"/>
            <a:endParaRPr lang="fr-FR" dirty="0"/>
          </a:p>
          <a:p>
            <a:pPr fontAlgn="base"/>
            <a:r>
              <a:rPr lang="fr-FR" dirty="0"/>
              <a:t>Lorsqu’un événement inattendu et critique survient, il est difficile de réagir de manière réfléchie, en évitant de se laisser guider par la peur, la panique ou la colère. D’où l’importance et la nécessité d’avoir un PCA qui permet d’analyser tous les risques potentiels et leurs conséquences afin de pouvoir affronter différents scénarios en étant réactif, efficace et surtout objectif.</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Pourquoi mettre en place un PCA ?</a:t>
            </a:r>
          </a:p>
        </p:txBody>
      </p:sp>
    </p:spTree>
    <p:extLst>
      <p:ext uri="{BB962C8B-B14F-4D97-AF65-F5344CB8AC3E}">
        <p14:creationId xmlns:p14="http://schemas.microsoft.com/office/powerpoint/2010/main" val="3578910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371492"/>
          </a:xfrm>
        </p:spPr>
        <p:txBody>
          <a:bodyPr/>
          <a:lstStyle/>
          <a:p>
            <a:r>
              <a:rPr lang="fr-FR" dirty="0"/>
              <a:t>En période de crise et de nécessité de maintien de l’activité, la principale problématique des entreprises est d’assurer la continuité de l’activité malgré une perte de ressources. L’entreprise doit en effet composer avec une perte de revenus, une diminution de ses effectifs, une dimension logistique revue à la baisse.  </a:t>
            </a:r>
          </a:p>
          <a:p>
            <a:endParaRPr lang="fr-FR" dirty="0"/>
          </a:p>
          <a:p>
            <a:r>
              <a:rPr lang="fr-FR" dirty="0"/>
              <a:t>Compte tenu des multiples aspects - et conséquences - que peut revêtir une crise, le plan de continuité de l’activité doit présenter la stratégie adoptée ainsi que les procédures à suivre pour faire face à cette situation. C’est le document de référence pour répondre au mieux aux perturbations rencontrées et reprendre un niveau de fonctionnement prédéfini.</a:t>
            </a:r>
          </a:p>
          <a:p>
            <a:endParaRPr lang="fr-FR" dirty="0"/>
          </a:p>
          <a:p>
            <a:r>
              <a:rPr lang="fr-FR" dirty="0"/>
              <a:t>La démarche méthodologique permettant l’élaboration concrète d’un PCA est l’objet principal du guide élaboré par le SGDSN (</a:t>
            </a:r>
            <a:r>
              <a:rPr lang="fr-FR" cap="all" dirty="0"/>
              <a:t>SECRÉTARIAT GÉNÉRAL DE LA DÉFENSE ET DE LA SÉCURITÉ NATIONALE) </a:t>
            </a:r>
            <a:r>
              <a:rPr lang="fr-FR" dirty="0"/>
              <a:t>, qui a pour ambition de favoriser une telle démarche par la délivrance de conseils méthodologiques et la diffusion de bonnes pratiques. </a:t>
            </a:r>
          </a:p>
          <a:p>
            <a:endParaRPr lang="fr-FR" dirty="0"/>
          </a:p>
          <a:p>
            <a:endParaRPr lang="fr-FR" dirty="0"/>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Elaboration d’un plan de continuité d’activité</a:t>
            </a:r>
          </a:p>
        </p:txBody>
      </p:sp>
      <p:grpSp>
        <p:nvGrpSpPr>
          <p:cNvPr id="7" name="Groupe 6">
            <a:extLst>
              <a:ext uri="{FF2B5EF4-FFF2-40B4-BE49-F238E27FC236}">
                <a16:creationId xmlns:a16="http://schemas.microsoft.com/office/drawing/2014/main" id="{646CDFDB-064F-47B4-A5C9-5A197C8417F5}"/>
              </a:ext>
            </a:extLst>
          </p:cNvPr>
          <p:cNvGrpSpPr/>
          <p:nvPr/>
        </p:nvGrpSpPr>
        <p:grpSpPr>
          <a:xfrm>
            <a:off x="2300331" y="5372237"/>
            <a:ext cx="6470808" cy="966419"/>
            <a:chOff x="1779843" y="3179058"/>
            <a:chExt cx="7305303" cy="966419"/>
          </a:xfrm>
        </p:grpSpPr>
        <p:grpSp>
          <p:nvGrpSpPr>
            <p:cNvPr id="8" name="Groupe 7">
              <a:extLst>
                <a:ext uri="{FF2B5EF4-FFF2-40B4-BE49-F238E27FC236}">
                  <a16:creationId xmlns:a16="http://schemas.microsoft.com/office/drawing/2014/main" id="{C17E26E0-A2F2-4F36-B78D-AB7D39961C7A}"/>
                </a:ext>
              </a:extLst>
            </p:cNvPr>
            <p:cNvGrpSpPr/>
            <p:nvPr/>
          </p:nvGrpSpPr>
          <p:grpSpPr>
            <a:xfrm>
              <a:off x="1779843" y="3179058"/>
              <a:ext cx="7305303" cy="966419"/>
              <a:chOff x="1779843" y="3179058"/>
              <a:chExt cx="7305303" cy="966419"/>
            </a:xfrm>
          </p:grpSpPr>
          <p:sp>
            <p:nvSpPr>
              <p:cNvPr id="10" name="Forme libre : forme 12">
                <a:extLst>
                  <a:ext uri="{FF2B5EF4-FFF2-40B4-BE49-F238E27FC236}">
                    <a16:creationId xmlns:a16="http://schemas.microsoft.com/office/drawing/2014/main" id="{D4C43694-5CBF-42F6-AAAD-257A66A3D88C}"/>
                  </a:ext>
                </a:extLst>
              </p:cNvPr>
              <p:cNvSpPr/>
              <p:nvPr/>
            </p:nvSpPr>
            <p:spPr>
              <a:xfrm>
                <a:off x="2474061" y="3322237"/>
                <a:ext cx="1059031" cy="236141"/>
              </a:xfrm>
              <a:custGeom>
                <a:avLst/>
                <a:gdLst>
                  <a:gd name="connsiteX0" fmla="*/ 0 w 1249994"/>
                  <a:gd name="connsiteY0" fmla="*/ 0 h 264421"/>
                  <a:gd name="connsiteX1" fmla="*/ 1249994 w 1249994"/>
                  <a:gd name="connsiteY1" fmla="*/ 0 h 264421"/>
                  <a:gd name="connsiteX2" fmla="*/ 1249994 w 1249994"/>
                  <a:gd name="connsiteY2" fmla="*/ 264421 h 264421"/>
                  <a:gd name="connsiteX3" fmla="*/ 0 w 1249994"/>
                  <a:gd name="connsiteY3" fmla="*/ 264421 h 264421"/>
                  <a:gd name="connsiteX4" fmla="*/ 0 w 1249994"/>
                  <a:gd name="connsiteY4" fmla="*/ 0 h 26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94" h="264421">
                    <a:moveTo>
                      <a:pt x="0" y="0"/>
                    </a:moveTo>
                    <a:lnTo>
                      <a:pt x="1249994" y="0"/>
                    </a:lnTo>
                    <a:lnTo>
                      <a:pt x="1249994" y="264421"/>
                    </a:lnTo>
                    <a:lnTo>
                      <a:pt x="0" y="2644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defPPr>
                  <a:defRPr lang="fr-F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defTabSz="666750">
                  <a:lnSpc>
                    <a:spcPct val="90000"/>
                  </a:lnSpc>
                  <a:spcBef>
                    <a:spcPct val="0"/>
                  </a:spcBef>
                  <a:spcAft>
                    <a:spcPct val="35000"/>
                  </a:spcAft>
                  <a:buNone/>
                </a:pPr>
                <a:r>
                  <a:rPr lang="fr-FR" sz="1400" b="1" kern="1200" dirty="0">
                    <a:solidFill>
                      <a:srgbClr val="007842"/>
                    </a:solidFill>
                  </a:rPr>
                  <a:t>Remarques</a:t>
                </a:r>
              </a:p>
            </p:txBody>
          </p:sp>
          <p:sp>
            <p:nvSpPr>
              <p:cNvPr id="11" name="Forme libre : forme 13">
                <a:extLst>
                  <a:ext uri="{FF2B5EF4-FFF2-40B4-BE49-F238E27FC236}">
                    <a16:creationId xmlns:a16="http://schemas.microsoft.com/office/drawing/2014/main" id="{DB3357AF-3879-4F83-80E9-A6ADFC0098E2}"/>
                  </a:ext>
                </a:extLst>
              </p:cNvPr>
              <p:cNvSpPr/>
              <p:nvPr/>
            </p:nvSpPr>
            <p:spPr>
              <a:xfrm>
                <a:off x="2131875" y="3565339"/>
                <a:ext cx="6953271" cy="580138"/>
              </a:xfrm>
              <a:custGeom>
                <a:avLst/>
                <a:gdLst>
                  <a:gd name="connsiteX0" fmla="*/ 0 w 6062642"/>
                  <a:gd name="connsiteY0" fmla="*/ 0 h 1249994"/>
                  <a:gd name="connsiteX1" fmla="*/ 6062642 w 6062642"/>
                  <a:gd name="connsiteY1" fmla="*/ 0 h 1249994"/>
                  <a:gd name="connsiteX2" fmla="*/ 6062642 w 6062642"/>
                  <a:gd name="connsiteY2" fmla="*/ 1249994 h 1249994"/>
                  <a:gd name="connsiteX3" fmla="*/ 0 w 6062642"/>
                  <a:gd name="connsiteY3" fmla="*/ 1249994 h 1249994"/>
                  <a:gd name="connsiteX4" fmla="*/ 0 w 6062642"/>
                  <a:gd name="connsiteY4" fmla="*/ 0 h 1249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642" h="1249994">
                    <a:moveTo>
                      <a:pt x="0" y="0"/>
                    </a:moveTo>
                    <a:lnTo>
                      <a:pt x="6062642" y="0"/>
                    </a:lnTo>
                    <a:lnTo>
                      <a:pt x="6062642" y="1249994"/>
                    </a:lnTo>
                    <a:lnTo>
                      <a:pt x="0" y="1249994"/>
                    </a:lnTo>
                    <a:lnTo>
                      <a:pt x="0" y="0"/>
                    </a:lnTo>
                    <a:close/>
                  </a:path>
                </a:pathLst>
              </a:custGeom>
              <a:solidFill>
                <a:schemeClr val="bg1">
                  <a:lumMod val="95000"/>
                </a:schemeClr>
              </a:solidFill>
              <a:ln w="28575">
                <a:solidFill>
                  <a:srgbClr val="00784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0" rIns="0" bIns="72000" numCol="1" spcCol="1270" anchor="b" anchorCtr="0">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FR" sz="1200" dirty="0">
                    <a:solidFill>
                      <a:srgbClr val="565656"/>
                    </a:solidFill>
                  </a:rPr>
                  <a:t>    Notez que le PCA est évolutif car il doit s’adapter aux priorités changeantes de l’entreprise en période de crise.</a:t>
                </a:r>
              </a:p>
            </p:txBody>
          </p:sp>
          <p:sp>
            <p:nvSpPr>
              <p:cNvPr id="12" name="Rectangle 11">
                <a:extLst>
                  <a:ext uri="{FF2B5EF4-FFF2-40B4-BE49-F238E27FC236}">
                    <a16:creationId xmlns:a16="http://schemas.microsoft.com/office/drawing/2014/main" id="{934BCF67-27F6-4810-859B-3BD4D07FCEAA}"/>
                  </a:ext>
                </a:extLst>
              </p:cNvPr>
              <p:cNvSpPr/>
              <p:nvPr/>
            </p:nvSpPr>
            <p:spPr>
              <a:xfrm>
                <a:off x="1779843" y="3179058"/>
                <a:ext cx="648000" cy="648000"/>
              </a:xfrm>
              <a:prstGeom prst="rect">
                <a:avLst/>
              </a:prstGeom>
              <a:blipFill rotWithShape="1">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defPPr>
                  <a:defRPr lang="fr-FR"/>
                </a:defPPr>
                <a:lvl1pPr marL="0" algn="l" defTabSz="914400" rtl="0" eaLnBrk="1" latinLnBrk="0" hangingPunct="1">
                  <a:defRPr sz="1800" kern="1200">
                    <a:solidFill>
                      <a:schemeClr val="lt1">
                        <a:hueOff val="0"/>
                        <a:satOff val="0"/>
                        <a:lumOff val="0"/>
                        <a:alphaOff val="0"/>
                      </a:schemeClr>
                    </a:solidFill>
                    <a:latin typeface="+mn-lt"/>
                    <a:ea typeface="+mn-ea"/>
                    <a:cs typeface="+mn-cs"/>
                  </a:defRPr>
                </a:lvl1pPr>
                <a:lvl2pPr marL="457200" algn="l" defTabSz="914400" rtl="0" eaLnBrk="1" latinLnBrk="0" hangingPunct="1">
                  <a:defRPr sz="1800" kern="1200">
                    <a:solidFill>
                      <a:schemeClr val="lt1">
                        <a:hueOff val="0"/>
                        <a:satOff val="0"/>
                        <a:lumOff val="0"/>
                        <a:alphaOff val="0"/>
                      </a:schemeClr>
                    </a:solidFill>
                    <a:latin typeface="+mn-lt"/>
                    <a:ea typeface="+mn-ea"/>
                    <a:cs typeface="+mn-cs"/>
                  </a:defRPr>
                </a:lvl2pPr>
                <a:lvl3pPr marL="914400" algn="l" defTabSz="914400" rtl="0" eaLnBrk="1" latinLnBrk="0" hangingPunct="1">
                  <a:defRPr sz="1800" kern="1200">
                    <a:solidFill>
                      <a:schemeClr val="lt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lt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lt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lt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lt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lt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lt1">
                        <a:hueOff val="0"/>
                        <a:satOff val="0"/>
                        <a:lumOff val="0"/>
                        <a:alphaOff val="0"/>
                      </a:schemeClr>
                    </a:solidFill>
                    <a:latin typeface="+mn-lt"/>
                    <a:ea typeface="+mn-ea"/>
                    <a:cs typeface="+mn-cs"/>
                  </a:defRPr>
                </a:lvl9pPr>
              </a:lstStyle>
              <a:p>
                <a:endParaRPr lang="fr-FR" dirty="0"/>
              </a:p>
            </p:txBody>
          </p:sp>
        </p:grpSp>
        <p:pic>
          <p:nvPicPr>
            <p:cNvPr id="9" name="Graphique 11">
              <a:extLst>
                <a:ext uri="{FF2B5EF4-FFF2-40B4-BE49-F238E27FC236}">
                  <a16:creationId xmlns:a16="http://schemas.microsoft.com/office/drawing/2014/main" id="{171A71A7-247E-4C30-81E2-B409E462C7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7546" y="3262513"/>
              <a:ext cx="580297" cy="576000"/>
            </a:xfrm>
            <a:prstGeom prst="rect">
              <a:avLst/>
            </a:prstGeom>
          </p:spPr>
        </p:pic>
      </p:grpSp>
    </p:spTree>
    <p:extLst>
      <p:ext uri="{BB962C8B-B14F-4D97-AF65-F5344CB8AC3E}">
        <p14:creationId xmlns:p14="http://schemas.microsoft.com/office/powerpoint/2010/main" val="952248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94116"/>
          </a:xfrm>
        </p:spPr>
        <p:txBody>
          <a:bodyPr/>
          <a:lstStyle/>
          <a:p>
            <a:r>
              <a:rPr lang="fr-FR" dirty="0"/>
              <a:t>Le guide de la SGDSN présente une démarche en 5 étape :</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Elaboration d’un plan de continuité d’activité</a:t>
            </a:r>
          </a:p>
        </p:txBody>
      </p:sp>
      <p:pic>
        <p:nvPicPr>
          <p:cNvPr id="2" name="Image 1"/>
          <p:cNvPicPr>
            <a:picLocks noChangeAspect="1"/>
          </p:cNvPicPr>
          <p:nvPr/>
        </p:nvPicPr>
        <p:blipFill>
          <a:blip r:embed="rId3"/>
          <a:stretch>
            <a:fillRect/>
          </a:stretch>
        </p:blipFill>
        <p:spPr>
          <a:xfrm>
            <a:off x="1935332" y="2254187"/>
            <a:ext cx="7830103" cy="4340029"/>
          </a:xfrm>
          <a:prstGeom prst="rect">
            <a:avLst/>
          </a:prstGeom>
        </p:spPr>
      </p:pic>
    </p:spTree>
    <p:extLst>
      <p:ext uri="{BB962C8B-B14F-4D97-AF65-F5344CB8AC3E}">
        <p14:creationId xmlns:p14="http://schemas.microsoft.com/office/powerpoint/2010/main" val="1879964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94116"/>
          </a:xfrm>
        </p:spPr>
        <p:txBody>
          <a:bodyPr/>
          <a:lstStyle/>
          <a:p>
            <a:r>
              <a:rPr lang="fr-FR" b="1" dirty="0">
                <a:solidFill>
                  <a:srgbClr val="007842"/>
                </a:solidFill>
              </a:rPr>
              <a:t>1 - Définir le contexte, identifier les objectifs et les activités essentielles</a:t>
            </a:r>
          </a:p>
          <a:p>
            <a:endParaRPr lang="fr-FR" b="1" dirty="0">
              <a:solidFill>
                <a:srgbClr val="007842"/>
              </a:solidFill>
            </a:endParaRPr>
          </a:p>
          <a:p>
            <a:endParaRPr lang="fr-FR" b="1" dirty="0">
              <a:solidFill>
                <a:srgbClr val="007842"/>
              </a:solidFill>
            </a:endParaRP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Elaboration d’un plan de continuité d’activité</a:t>
            </a:r>
          </a:p>
        </p:txBody>
      </p:sp>
      <p:sp>
        <p:nvSpPr>
          <p:cNvPr id="7"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2271526"/>
            <a:ext cx="10746576" cy="466311"/>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Cette première étape est importante et conditionne l’efficacité de l’ensemble de la démarche. Elle vise à préciser le périmètre géographique et fonctionnel de l’organisation et à identifier tout ce qui peut orienter ses choix stratégiques en fonction de sa spécificité et de ses relations avec l’environnement dans lequel elle s’inscrit. </a:t>
            </a:r>
          </a:p>
          <a:p>
            <a:endParaRPr lang="fr-FR" dirty="0"/>
          </a:p>
          <a:p>
            <a:endParaRPr lang="fr-FR" dirty="0"/>
          </a:p>
        </p:txBody>
      </p:sp>
      <p:pic>
        <p:nvPicPr>
          <p:cNvPr id="3" name="Image 2"/>
          <p:cNvPicPr>
            <a:picLocks noChangeAspect="1"/>
          </p:cNvPicPr>
          <p:nvPr/>
        </p:nvPicPr>
        <p:blipFill>
          <a:blip r:embed="rId3"/>
          <a:stretch>
            <a:fillRect/>
          </a:stretch>
        </p:blipFill>
        <p:spPr>
          <a:xfrm>
            <a:off x="5823751" y="3010643"/>
            <a:ext cx="5752731" cy="3131233"/>
          </a:xfrm>
          <a:prstGeom prst="rect">
            <a:avLst/>
          </a:prstGeom>
        </p:spPr>
      </p:pic>
      <p:sp>
        <p:nvSpPr>
          <p:cNvPr id="9"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3340360"/>
            <a:ext cx="4908443" cy="2527779"/>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L’analyse du contexte vise également à identifier les activités essentielles pour l’atteinte des objectifs de l’organisation et le respect de ses obligations. Ces activités essentielles supposent l’existence de processus et de flux (financements, matières premières, interfaces avec les systèmes d’information…) dont les plus critiques doivent être cartographiés et décrits pour la suite de la démarche.</a:t>
            </a:r>
          </a:p>
          <a:p>
            <a:r>
              <a:rPr lang="fr-FR" b="1" dirty="0"/>
              <a:t>De l’analyse des activités essentielles </a:t>
            </a:r>
            <a:r>
              <a:rPr lang="fr-FR" dirty="0"/>
              <a:t>de ce travail doit découler une première analyse des ressources dites également « critiques » pour l’atteinte des objectifs de l’organisation (ressources humaines, infrastructures, système d’information, procédures, ressources intellectuelles et fournisseurs externes).</a:t>
            </a:r>
          </a:p>
          <a:p>
            <a:endParaRPr lang="fr-FR" dirty="0"/>
          </a:p>
          <a:p>
            <a:endParaRPr lang="fr-FR" dirty="0"/>
          </a:p>
        </p:txBody>
      </p:sp>
      <p:pic>
        <p:nvPicPr>
          <p:cNvPr id="4" name="Image 3"/>
          <p:cNvPicPr>
            <a:picLocks noChangeAspect="1"/>
          </p:cNvPicPr>
          <p:nvPr/>
        </p:nvPicPr>
        <p:blipFill>
          <a:blip r:embed="rId4"/>
          <a:stretch>
            <a:fillRect/>
          </a:stretch>
        </p:blipFill>
        <p:spPr>
          <a:xfrm>
            <a:off x="7927760" y="6288927"/>
            <a:ext cx="2305512" cy="251510"/>
          </a:xfrm>
          <a:prstGeom prst="rect">
            <a:avLst/>
          </a:prstGeom>
        </p:spPr>
      </p:pic>
    </p:spTree>
    <p:extLst>
      <p:ext uri="{BB962C8B-B14F-4D97-AF65-F5344CB8AC3E}">
        <p14:creationId xmlns:p14="http://schemas.microsoft.com/office/powerpoint/2010/main" val="325136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FCDAE53-1077-46A8-A4EA-0BFE0E966143}"/>
              </a:ext>
            </a:extLst>
          </p:cNvPr>
          <p:cNvSpPr>
            <a:spLocks noGrp="1"/>
          </p:cNvSpPr>
          <p:nvPr>
            <p:ph type="body" sz="quarter" idx="13"/>
          </p:nvPr>
        </p:nvSpPr>
        <p:spPr/>
        <p:txBody>
          <a:bodyPr/>
          <a:lstStyle/>
          <a:p>
            <a:pPr marL="288000" indent="-288000">
              <a:spcAft>
                <a:spcPts val="0"/>
              </a:spcAft>
            </a:pPr>
            <a:r>
              <a:rPr lang="fr-FR" dirty="0"/>
              <a:t>REPRENDRE UNE ACTIVITE APRÉS SINISTRE SUR LE Cloud</a:t>
            </a:r>
            <a:endParaRPr lang="fr-FR" sz="1600" dirty="0">
              <a:solidFill>
                <a:srgbClr val="565656"/>
              </a:solidFill>
            </a:endParaRPr>
          </a:p>
          <a:p>
            <a:endParaRPr lang="fr-FR" sz="1600" dirty="0">
              <a:solidFill>
                <a:srgbClr val="565656"/>
              </a:solidFill>
            </a:endParaRPr>
          </a:p>
        </p:txBody>
      </p:sp>
      <p:sp>
        <p:nvSpPr>
          <p:cNvPr id="9" name="Espace réservé du texte 8">
            <a:extLst>
              <a:ext uri="{FF2B5EF4-FFF2-40B4-BE49-F238E27FC236}">
                <a16:creationId xmlns:a16="http://schemas.microsoft.com/office/drawing/2014/main" id="{15BCDFAB-DC77-470B-9672-0933EF95A2ED}"/>
              </a:ext>
            </a:extLst>
          </p:cNvPr>
          <p:cNvSpPr>
            <a:spLocks noGrp="1"/>
          </p:cNvSpPr>
          <p:nvPr>
            <p:ph type="body" sz="quarter" idx="14"/>
          </p:nvPr>
        </p:nvSpPr>
        <p:spPr/>
        <p:txBody>
          <a:bodyPr/>
          <a:lstStyle/>
          <a:p>
            <a:pPr marL="144000" indent="-144000"/>
            <a:r>
              <a:rPr lang="fr-FR" dirty="0"/>
              <a:t>Identifier les mécanismes de récupération</a:t>
            </a:r>
          </a:p>
          <a:p>
            <a:pPr marL="144000" indent="-144000"/>
            <a:r>
              <a:rPr lang="fr-FR" dirty="0"/>
              <a:t>Appréhender le concept de </a:t>
            </a:r>
            <a:r>
              <a:rPr lang="fr-FR" dirty="0" err="1"/>
              <a:t>Multi-Cloud</a:t>
            </a:r>
            <a:endParaRPr lang="fr-FR" dirty="0"/>
          </a:p>
          <a:p>
            <a:pPr marL="0" indent="0">
              <a:buNone/>
            </a:pPr>
            <a:endParaRPr lang="fr-FR" dirty="0"/>
          </a:p>
        </p:txBody>
      </p:sp>
      <p:sp>
        <p:nvSpPr>
          <p:cNvPr id="2" name="Espace réservé du texte 1">
            <a:extLst>
              <a:ext uri="{FF2B5EF4-FFF2-40B4-BE49-F238E27FC236}">
                <a16:creationId xmlns:a16="http://schemas.microsoft.com/office/drawing/2014/main" id="{985A8F0C-2449-4FD6-8BD6-8513596B58A7}"/>
              </a:ext>
            </a:extLst>
          </p:cNvPr>
          <p:cNvSpPr>
            <a:spLocks noGrp="1"/>
          </p:cNvSpPr>
          <p:nvPr>
            <p:ph type="body" sz="quarter" idx="10"/>
          </p:nvPr>
        </p:nvSpPr>
        <p:spPr/>
        <p:txBody>
          <a:bodyPr/>
          <a:lstStyle/>
          <a:p>
            <a:r>
              <a:rPr lang="fr-FR" dirty="0"/>
              <a:t>13,5 heures</a:t>
            </a:r>
          </a:p>
        </p:txBody>
      </p:sp>
    </p:spTree>
    <p:extLst>
      <p:ext uri="{BB962C8B-B14F-4D97-AF65-F5344CB8AC3E}">
        <p14:creationId xmlns:p14="http://schemas.microsoft.com/office/powerpoint/2010/main" val="147812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94116"/>
          </a:xfrm>
        </p:spPr>
        <p:txBody>
          <a:bodyPr/>
          <a:lstStyle/>
          <a:p>
            <a:r>
              <a:rPr lang="fr-FR" b="1" dirty="0">
                <a:solidFill>
                  <a:srgbClr val="007842"/>
                </a:solidFill>
              </a:rPr>
              <a:t>2 - Déterminer les attentes de sécurité pour tenir les objectifs</a:t>
            </a:r>
          </a:p>
          <a:p>
            <a:endParaRPr lang="fr-FR" b="1" dirty="0">
              <a:solidFill>
                <a:srgbClr val="007842"/>
              </a:solidFill>
            </a:endParaRP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Elaboration d’un plan de continuité d’activité</a:t>
            </a:r>
          </a:p>
        </p:txBody>
      </p:sp>
      <p:sp>
        <p:nvSpPr>
          <p:cNvPr id="7"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2271526"/>
            <a:ext cx="10847604" cy="1066478"/>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La deuxième étape vise à préciser, pour chaque activité essentielle et chaque processus ou flux critiques,  à fixer les objectifs à </a:t>
            </a:r>
            <a:r>
              <a:rPr lang="fr-FR" dirty="0" err="1"/>
              <a:t>atteindr</a:t>
            </a:r>
            <a:r>
              <a:rPr lang="fr-FR" dirty="0"/>
              <a:t> en matière de continuité d’activités. Ces derniers sont formalisés par des indicateurs qui quantifient : </a:t>
            </a:r>
          </a:p>
          <a:p>
            <a:r>
              <a:rPr lang="fr-FR" dirty="0"/>
              <a:t>1 - L’exigence concernant les systèmes en place (pour rendre possible la continuité d’activité) ;</a:t>
            </a:r>
          </a:p>
          <a:p>
            <a:pPr algn="l"/>
            <a:r>
              <a:rPr lang="fr-FR" dirty="0"/>
              <a:t>2-  L’exigence concernant les modalités de la réponse mise en œuvre à la suite d’un sinistre (pour assurer une continuité d’activité conforme aux objectifs de l’organisation).</a:t>
            </a:r>
          </a:p>
        </p:txBody>
      </p:sp>
      <p:sp>
        <p:nvSpPr>
          <p:cNvPr id="10"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3498841"/>
            <a:ext cx="10847604" cy="2511341"/>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Les indicateurs clés qui doivent permettre de quantifier le niveau minimum qui doit subsister juste après le sinistre pour permettre la mise en œuvre des solutions de continuité sont les suivants :</a:t>
            </a:r>
          </a:p>
          <a:p>
            <a:pPr marL="628650" lvl="1" indent="-171450">
              <a:buFont typeface="Wingdings" panose="05000000000000000000" pitchFamily="2" charset="2"/>
              <a:buChar char="ü"/>
            </a:pPr>
            <a:r>
              <a:rPr lang="fr-FR" dirty="0"/>
              <a:t>Perte de Ressources Maximale Admissible (</a:t>
            </a:r>
            <a:r>
              <a:rPr lang="fr-FR" b="1" dirty="0">
                <a:solidFill>
                  <a:srgbClr val="007842"/>
                </a:solidFill>
                <a:cs typeface="Calibri" panose="020F0502020204030204" pitchFamily="34" charset="0"/>
              </a:rPr>
              <a:t>PRMA</a:t>
            </a:r>
            <a:r>
              <a:rPr lang="fr-FR" dirty="0"/>
              <a:t>) pour permettre une reprise;</a:t>
            </a:r>
          </a:p>
          <a:p>
            <a:pPr marL="628650" lvl="1" indent="-171450">
              <a:buFont typeface="Wingdings" panose="05000000000000000000" pitchFamily="2" charset="2"/>
              <a:buChar char="ü"/>
            </a:pPr>
            <a:r>
              <a:rPr lang="fr-FR" dirty="0"/>
              <a:t>Durée Maximale d’Interruption Acceptable (</a:t>
            </a:r>
            <a:r>
              <a:rPr lang="fr-FR" b="1" dirty="0">
                <a:solidFill>
                  <a:srgbClr val="007842"/>
                </a:solidFill>
                <a:cs typeface="Calibri" panose="020F0502020204030204" pitchFamily="34" charset="0"/>
              </a:rPr>
              <a:t>DMIA</a:t>
            </a:r>
            <a:r>
              <a:rPr lang="fr-FR" dirty="0"/>
              <a:t>), avant de disposer d’une solution de contournement palliative (qui mobilise des processus spécifiques et fait généralement appel à des procédures manuelles).</a:t>
            </a:r>
          </a:p>
          <a:p>
            <a:pPr lvl="1"/>
            <a:endParaRPr lang="fr-FR" dirty="0"/>
          </a:p>
          <a:p>
            <a:r>
              <a:rPr lang="fr-FR" dirty="0"/>
              <a:t>A ce stade, il est déjà possible de quantifier les conséquences d’une interruption de l’activité. Des objectifs relatifs au niveau des ressources critiques doivent être également définis. </a:t>
            </a:r>
          </a:p>
          <a:p>
            <a:r>
              <a:rPr lang="fr-FR" dirty="0"/>
              <a:t>Pour simplifier le travail, l’analyse des besoins en ressources sera effectuée sur la base d'un nombre limité de scénarios (ou situations de crise) retenus comme prioritaires, à l'issue de la démarche de gestion de risque et compte tenu des besoins de continuité.</a:t>
            </a:r>
          </a:p>
        </p:txBody>
      </p:sp>
    </p:spTree>
    <p:extLst>
      <p:ext uri="{BB962C8B-B14F-4D97-AF65-F5344CB8AC3E}">
        <p14:creationId xmlns:p14="http://schemas.microsoft.com/office/powerpoint/2010/main" val="583323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94116"/>
          </a:xfrm>
        </p:spPr>
        <p:txBody>
          <a:bodyPr/>
          <a:lstStyle/>
          <a:p>
            <a:r>
              <a:rPr lang="fr-FR" b="1" dirty="0">
                <a:solidFill>
                  <a:srgbClr val="007842"/>
                </a:solidFill>
              </a:rPr>
              <a:t>2 - Déterminer les attentes de sécurité pour tenir les objectifs</a:t>
            </a:r>
          </a:p>
          <a:p>
            <a:endParaRPr lang="fr-FR" b="1" dirty="0">
              <a:solidFill>
                <a:srgbClr val="007842"/>
              </a:solidFill>
            </a:endParaRP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Elaboration d’un plan de continuité d’activité</a:t>
            </a:r>
          </a:p>
        </p:txBody>
      </p:sp>
      <p:sp>
        <p:nvSpPr>
          <p:cNvPr id="7"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2271526"/>
            <a:ext cx="10847604" cy="311876"/>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Ci-dessous une figure permettant de schématiser les indicateurs pour mesurer les attentes en matière de continuité d’activité :</a:t>
            </a:r>
          </a:p>
        </p:txBody>
      </p:sp>
      <p:pic>
        <p:nvPicPr>
          <p:cNvPr id="2" name="Image 1"/>
          <p:cNvPicPr>
            <a:picLocks noChangeAspect="1"/>
          </p:cNvPicPr>
          <p:nvPr/>
        </p:nvPicPr>
        <p:blipFill>
          <a:blip r:embed="rId3"/>
          <a:stretch>
            <a:fillRect/>
          </a:stretch>
        </p:blipFill>
        <p:spPr>
          <a:xfrm>
            <a:off x="2485743" y="2572267"/>
            <a:ext cx="6899475" cy="4015612"/>
          </a:xfrm>
          <a:prstGeom prst="rect">
            <a:avLst/>
          </a:prstGeom>
        </p:spPr>
      </p:pic>
    </p:spTree>
    <p:extLst>
      <p:ext uri="{BB962C8B-B14F-4D97-AF65-F5344CB8AC3E}">
        <p14:creationId xmlns:p14="http://schemas.microsoft.com/office/powerpoint/2010/main" val="1814589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94116"/>
          </a:xfrm>
        </p:spPr>
        <p:txBody>
          <a:bodyPr/>
          <a:lstStyle/>
          <a:p>
            <a:r>
              <a:rPr lang="fr-FR" b="1" dirty="0">
                <a:solidFill>
                  <a:srgbClr val="007842"/>
                </a:solidFill>
              </a:rPr>
              <a:t>3 - Identifier, analyser, évaluer et traiter les risques</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Elaboration d’un plan de continuité d’activité</a:t>
            </a:r>
          </a:p>
        </p:txBody>
      </p:sp>
      <p:sp>
        <p:nvSpPr>
          <p:cNvPr id="7"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2271526"/>
            <a:ext cx="10847604" cy="1829957"/>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Au cours de cette troisième étape, il faut concrètement :</a:t>
            </a:r>
          </a:p>
          <a:p>
            <a:pPr marL="628650" lvl="1" indent="-171450">
              <a:buFont typeface="Wingdings" panose="05000000000000000000" pitchFamily="2" charset="2"/>
              <a:buChar char="Ø"/>
            </a:pPr>
            <a:r>
              <a:rPr lang="fr-FR" b="1" dirty="0"/>
              <a:t>Apprécier</a:t>
            </a:r>
            <a:r>
              <a:rPr lang="fr-FR" dirty="0"/>
              <a:t> les différents risques, c’est-à-dire les identifier ;</a:t>
            </a:r>
          </a:p>
          <a:p>
            <a:pPr marL="628650" lvl="1" indent="-171450">
              <a:buFont typeface="Wingdings" panose="05000000000000000000" pitchFamily="2" charset="2"/>
              <a:buChar char="Ø"/>
            </a:pPr>
            <a:r>
              <a:rPr lang="fr-FR" dirty="0"/>
              <a:t>Les </a:t>
            </a:r>
            <a:r>
              <a:rPr lang="fr-FR" b="1" dirty="0"/>
              <a:t>analyser</a:t>
            </a:r>
            <a:r>
              <a:rPr lang="fr-FR" dirty="0"/>
              <a:t> (selon les critères de probabilité et de gravité) en les intégrant à des scénarios significatifs (exemple : une crue majeure de la Seine à Paris, une pandémie grippale, une attaque informatique en déni de service…etc.) ;</a:t>
            </a:r>
          </a:p>
          <a:p>
            <a:pPr marL="628650" lvl="1" indent="-171450">
              <a:buFont typeface="Wingdings" panose="05000000000000000000" pitchFamily="2" charset="2"/>
              <a:buChar char="Ø"/>
            </a:pPr>
            <a:r>
              <a:rPr lang="fr-FR" b="1" dirty="0"/>
              <a:t>Evaluer</a:t>
            </a:r>
            <a:r>
              <a:rPr lang="fr-FR" dirty="0"/>
              <a:t> ces risques en fonction du contexte et des enjeux pour l’organisation.</a:t>
            </a:r>
          </a:p>
          <a:p>
            <a:r>
              <a:rPr lang="fr-FR" b="1" i="1" dirty="0"/>
              <a:t>Exemple de matrice pour l’évaluation des risques </a:t>
            </a:r>
          </a:p>
          <a:p>
            <a:r>
              <a:rPr lang="fr-FR" dirty="0"/>
              <a:t>Une fois appréciés et classés, les risques doivent faire l’objet d’une stratégie de traitement intégrant différentes approches (prise, refus, maîtrise, transfert, partage) :</a:t>
            </a:r>
          </a:p>
        </p:txBody>
      </p:sp>
      <p:pic>
        <p:nvPicPr>
          <p:cNvPr id="3" name="Image 2"/>
          <p:cNvPicPr>
            <a:picLocks noChangeAspect="1"/>
          </p:cNvPicPr>
          <p:nvPr/>
        </p:nvPicPr>
        <p:blipFill>
          <a:blip r:embed="rId3"/>
          <a:stretch>
            <a:fillRect/>
          </a:stretch>
        </p:blipFill>
        <p:spPr>
          <a:xfrm>
            <a:off x="3613210" y="4121125"/>
            <a:ext cx="5105485" cy="2488116"/>
          </a:xfrm>
          <a:prstGeom prst="rect">
            <a:avLst/>
          </a:prstGeom>
        </p:spPr>
      </p:pic>
    </p:spTree>
    <p:extLst>
      <p:ext uri="{BB962C8B-B14F-4D97-AF65-F5344CB8AC3E}">
        <p14:creationId xmlns:p14="http://schemas.microsoft.com/office/powerpoint/2010/main" val="633815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94116"/>
          </a:xfrm>
        </p:spPr>
        <p:txBody>
          <a:bodyPr/>
          <a:lstStyle/>
          <a:p>
            <a:r>
              <a:rPr lang="fr-FR" b="1" dirty="0">
                <a:solidFill>
                  <a:srgbClr val="007842"/>
                </a:solidFill>
              </a:rPr>
              <a:t>4 - Définir la stratégie de continuité d’activité</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Elaboration d’un plan de continuité d’activité</a:t>
            </a:r>
          </a:p>
        </p:txBody>
      </p:sp>
      <p:sp>
        <p:nvSpPr>
          <p:cNvPr id="7"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2271527"/>
            <a:ext cx="10847604" cy="1323930"/>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1100" b="1" i="1" dirty="0">
                <a:solidFill>
                  <a:srgbClr val="007842"/>
                </a:solidFill>
              </a:rPr>
              <a:t>4.1 - Choisir les scénarios à prendre en compte</a:t>
            </a:r>
          </a:p>
          <a:p>
            <a:r>
              <a:rPr lang="fr-FR" dirty="0"/>
              <a:t>Les actions de prévention et de protection évoquées précédemment ont permis de réduire les risques, mais pas de les supprimer. Des risques résiduels demeurent. Ils ont une probabilité d’occurrence et peuvent conduire à une perte de ressources critiques susceptible d’entraîner une interruption d’activité au-delà du seuil acceptable, ou une diminution du niveau de service en deçà du seuil minimum prédéfini. Ces risques, constitutifs de scénarios, devront être traités dans le cadre du PCA.</a:t>
            </a:r>
          </a:p>
          <a:p>
            <a:r>
              <a:rPr lang="fr-FR" b="1" i="1" dirty="0"/>
              <a:t>Exemple de cartographie synthétique de scénarios de risques</a:t>
            </a:r>
          </a:p>
        </p:txBody>
      </p:sp>
      <p:pic>
        <p:nvPicPr>
          <p:cNvPr id="1026" name="Picture 2" descr="sur un tableau à deux entrées : risque en ordonnées (faible, modéré, fort, élevé) et probabilité d'occurence en abscisses (faible, modérée, forte, élevée). Chaque risque est placé sur la matrice. Matrice complète disponible en télécharg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46" y="3595457"/>
            <a:ext cx="6238201" cy="289663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256550" y="4337829"/>
            <a:ext cx="4189351" cy="1200329"/>
          </a:xfrm>
          <a:prstGeom prst="rect">
            <a:avLst/>
          </a:prstGeom>
        </p:spPr>
        <p:txBody>
          <a:bodyPr wrap="square">
            <a:spAutoFit/>
          </a:bodyPr>
          <a:lstStyle/>
          <a:p>
            <a:r>
              <a:rPr lang="fr-FR" sz="1200" dirty="0">
                <a:solidFill>
                  <a:srgbClr val="565656"/>
                </a:solidFill>
                <a:cs typeface="Calibri" panose="020F0502020204030204" pitchFamily="34" charset="0"/>
              </a:rPr>
              <a:t>Le travail de gestion des risques a permis de les caractériser en termes de vraisemblance et d’impact.</a:t>
            </a:r>
          </a:p>
          <a:p>
            <a:r>
              <a:rPr lang="fr-FR" sz="1200" dirty="0">
                <a:solidFill>
                  <a:srgbClr val="565656"/>
                </a:solidFill>
                <a:cs typeface="Calibri" panose="020F0502020204030204" pitchFamily="34" charset="0"/>
              </a:rPr>
              <a:t>Les données correspondantes seront prises en compte pour élaborer la stratégie du plan de continuité. Mais auparavant il est nécessaire de formaliser les moyens et procédures nécessaires et d’apprécier leurs coûts.</a:t>
            </a:r>
          </a:p>
        </p:txBody>
      </p:sp>
    </p:spTree>
    <p:extLst>
      <p:ext uri="{BB962C8B-B14F-4D97-AF65-F5344CB8AC3E}">
        <p14:creationId xmlns:p14="http://schemas.microsoft.com/office/powerpoint/2010/main" val="4095402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94116"/>
          </a:xfrm>
        </p:spPr>
        <p:txBody>
          <a:bodyPr/>
          <a:lstStyle/>
          <a:p>
            <a:r>
              <a:rPr lang="fr-FR" b="1" dirty="0">
                <a:solidFill>
                  <a:srgbClr val="007842"/>
                </a:solidFill>
              </a:rPr>
              <a:t>4 - Définir la stratégie de continuité d’activité</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Elaboration d’un plan de continuité d’activité</a:t>
            </a:r>
          </a:p>
        </p:txBody>
      </p:sp>
      <p:sp>
        <p:nvSpPr>
          <p:cNvPr id="7"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2271527"/>
            <a:ext cx="10847604" cy="2264962"/>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1100" b="1" i="1" dirty="0">
                <a:solidFill>
                  <a:srgbClr val="007842"/>
                </a:solidFill>
              </a:rPr>
              <a:t>4.2 - Identifier les moyens et décliner les effets à obtenir sous forme de procédures</a:t>
            </a:r>
          </a:p>
          <a:p>
            <a:r>
              <a:rPr lang="fr-FR" dirty="0"/>
              <a:t>La mise en œuvre d’un PCA repose sur des moyens identifiés et des procédures déclinées avant la survenue d’un scénario de crise. Après le sinistre, la cellule de crise pourra activer ces moyens et procédures du PCA afin de permettre une reprise partielle puis totale de l’activité. Les moyens et procédures à mettre en place couvrent en premier lieu les ressources critiques identifiées. La reprise d’activité doit par conséquent se préparer :</a:t>
            </a:r>
          </a:p>
          <a:p>
            <a:pPr marL="628650" lvl="1" indent="-171450">
              <a:buFont typeface="Wingdings" panose="05000000000000000000" pitchFamily="2" charset="2"/>
              <a:buChar char="ü"/>
            </a:pPr>
            <a:r>
              <a:rPr lang="fr-FR" dirty="0"/>
              <a:t>En identifiant ou en créant des ressources redondantes non susceptibles d’être affectées par le sinistre ;</a:t>
            </a:r>
          </a:p>
          <a:p>
            <a:pPr marL="628650" lvl="1" indent="-171450">
              <a:buFont typeface="Wingdings" panose="05000000000000000000" pitchFamily="2" charset="2"/>
              <a:buChar char="ü"/>
            </a:pPr>
            <a:r>
              <a:rPr lang="fr-FR" dirty="0"/>
              <a:t>En s’offrant la possibilité de faire appel, dans des délais adaptés, à des ressources externes ;</a:t>
            </a:r>
          </a:p>
          <a:p>
            <a:pPr marL="628650" lvl="1" indent="-171450">
              <a:buFont typeface="Wingdings" panose="05000000000000000000" pitchFamily="2" charset="2"/>
              <a:buChar char="ü"/>
            </a:pPr>
            <a:r>
              <a:rPr lang="fr-FR" dirty="0"/>
              <a:t>En appliquant des procédures de sauvegarde des données adaptées aux exigences en termes de perte de données maximale admissible ;</a:t>
            </a:r>
          </a:p>
          <a:p>
            <a:pPr marL="628650" lvl="1" indent="-171450">
              <a:buFont typeface="Wingdings" panose="05000000000000000000" pitchFamily="2" charset="2"/>
              <a:buChar char="ü"/>
            </a:pPr>
            <a:r>
              <a:rPr lang="fr-FR" dirty="0"/>
              <a:t>En disposant d’une organisation, d’une architecture technique et de procédures qui vont permettre le fonctionnement du centre de secours dans les délais prescrits et pour les applications prioritaires.</a:t>
            </a:r>
          </a:p>
        </p:txBody>
      </p:sp>
      <p:sp>
        <p:nvSpPr>
          <p:cNvPr id="2" name="Rectangle 1"/>
          <p:cNvSpPr/>
          <p:nvPr/>
        </p:nvSpPr>
        <p:spPr>
          <a:xfrm>
            <a:off x="720000" y="4657557"/>
            <a:ext cx="10661172" cy="1384995"/>
          </a:xfrm>
          <a:prstGeom prst="rect">
            <a:avLst/>
          </a:prstGeom>
        </p:spPr>
        <p:txBody>
          <a:bodyPr wrap="square">
            <a:spAutoFit/>
          </a:bodyPr>
          <a:lstStyle/>
          <a:p>
            <a:pPr marL="628650" lvl="1" indent="-171450">
              <a:buFont typeface="Wingdings" panose="05000000000000000000" pitchFamily="2" charset="2"/>
              <a:buChar char="v"/>
            </a:pPr>
            <a:r>
              <a:rPr lang="fr-FR" sz="1200" b="1" i="1" dirty="0">
                <a:solidFill>
                  <a:srgbClr val="565656"/>
                </a:solidFill>
                <a:cs typeface="Calibri" panose="020F0502020204030204" pitchFamily="34" charset="0"/>
              </a:rPr>
              <a:t>Prendre en compte les interdépendances pour limiter les effets en cascade</a:t>
            </a:r>
          </a:p>
          <a:p>
            <a:pPr marL="628650" lvl="1" indent="-171450">
              <a:buFont typeface="Wingdings" panose="05000000000000000000" pitchFamily="2" charset="2"/>
              <a:buChar char="v"/>
            </a:pPr>
            <a:endParaRPr lang="fr-FR" sz="1200" i="1" dirty="0">
              <a:solidFill>
                <a:srgbClr val="565656"/>
              </a:solidFill>
              <a:cs typeface="Calibri" panose="020F0502020204030204" pitchFamily="34" charset="0"/>
            </a:endParaRPr>
          </a:p>
          <a:p>
            <a:r>
              <a:rPr lang="fr-FR" sz="1200" dirty="0">
                <a:solidFill>
                  <a:srgbClr val="565656"/>
                </a:solidFill>
                <a:cs typeface="Calibri" panose="020F0502020204030204" pitchFamily="34" charset="0"/>
              </a:rPr>
              <a:t>La problématique des interdépendances et des effets en cascade impose d’adopter une stratégie spécifique vis-à-vis des partenaires (prestataires et fournisseurs externes) afin de transposer les exigences internes de continuité vers l’extérieur. Ces exigences pouvant être quantifiées, l’enjeu est alors de les internaliser ou de les traduire en termes contractuels accompagnés de contrôles et de dispositifs de coordination durant une crise. Elles peuvent aussi se traduire par des mécanismes de travail en mode collaboratif avec le partage des analyses et du traitement du risque, l’élaboration coordonnée de la stratégie de continuité et la conduite d’exercices communs.</a:t>
            </a:r>
          </a:p>
        </p:txBody>
      </p:sp>
    </p:spTree>
    <p:extLst>
      <p:ext uri="{BB962C8B-B14F-4D97-AF65-F5344CB8AC3E}">
        <p14:creationId xmlns:p14="http://schemas.microsoft.com/office/powerpoint/2010/main" val="758104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94116"/>
          </a:xfrm>
        </p:spPr>
        <p:txBody>
          <a:bodyPr/>
          <a:lstStyle/>
          <a:p>
            <a:r>
              <a:rPr lang="fr-FR" b="1" dirty="0">
                <a:solidFill>
                  <a:srgbClr val="007842"/>
                </a:solidFill>
              </a:rPr>
              <a:t>4 - Définir la stratégie de continuité d’activité</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Elaboration d’un plan de continuité d’activité</a:t>
            </a:r>
          </a:p>
        </p:txBody>
      </p:sp>
      <p:sp>
        <p:nvSpPr>
          <p:cNvPr id="7"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2271525"/>
            <a:ext cx="4722012" cy="4200711"/>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1100" b="1" i="1" dirty="0">
                <a:solidFill>
                  <a:srgbClr val="007842"/>
                </a:solidFill>
              </a:rPr>
              <a:t>4.3 - Arrêter et décliner la stratégie de continuité</a:t>
            </a:r>
          </a:p>
          <a:p>
            <a:r>
              <a:rPr lang="fr-FR" dirty="0"/>
              <a:t>La détermination de la stratégie de continuité d’activité consiste en l’identification des effets à produire et à coordonner dans l’espace et dans le temps afin de maintenir l’activité de l’organisation à un niveau prédéfini malgré l’occurrence des scénarios de risques qui ont été retenus.</a:t>
            </a:r>
          </a:p>
          <a:p>
            <a:r>
              <a:rPr lang="fr-FR" dirty="0"/>
              <a:t> L’optimisation fonctionnelle de cette stratégie résulte d’une analyse comparée des avantages et des inconvénients. D’un point de vue économique, cette optimisation peut être caractérisée en comparant le coût de mise en place du PCA avec les bénéfices attendus (absence d’interruption d’activité au-delà du seuil défini pondéré par la probabilité de survenance, nouvelles opportunités générées par la continuité de cette activité, etc.). Voir figure ci-contre.</a:t>
            </a:r>
          </a:p>
          <a:p>
            <a:r>
              <a:rPr lang="fr-FR" dirty="0"/>
              <a:t>Une fois la stratégie arrêtée et déclinée en plan d’actions, les moyens à mettre en place et le dispositif de déclenchement doivent être définis afin de garantir le respect des objectifs de continuité fixés, dans le cadre du budget dédié. Les procédures associées doivent être intégrées dans les procédures de l’organisme en temps normal et durant la phase de gestion de crise.</a:t>
            </a:r>
          </a:p>
        </p:txBody>
      </p:sp>
      <p:pic>
        <p:nvPicPr>
          <p:cNvPr id="3" name="Image 2"/>
          <p:cNvPicPr>
            <a:picLocks noChangeAspect="1"/>
          </p:cNvPicPr>
          <p:nvPr/>
        </p:nvPicPr>
        <p:blipFill>
          <a:blip r:embed="rId3"/>
          <a:stretch>
            <a:fillRect/>
          </a:stretch>
        </p:blipFill>
        <p:spPr>
          <a:xfrm>
            <a:off x="5542810" y="2175537"/>
            <a:ext cx="6024794" cy="4296700"/>
          </a:xfrm>
          <a:prstGeom prst="rect">
            <a:avLst/>
          </a:prstGeom>
        </p:spPr>
      </p:pic>
    </p:spTree>
    <p:extLst>
      <p:ext uri="{BB962C8B-B14F-4D97-AF65-F5344CB8AC3E}">
        <p14:creationId xmlns:p14="http://schemas.microsoft.com/office/powerpoint/2010/main" val="3808459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94116"/>
          </a:xfrm>
        </p:spPr>
        <p:txBody>
          <a:bodyPr/>
          <a:lstStyle/>
          <a:p>
            <a:r>
              <a:rPr lang="fr-FR" b="1" dirty="0">
                <a:solidFill>
                  <a:srgbClr val="007842"/>
                </a:solidFill>
              </a:rPr>
              <a:t>5 - Mettre en œuvre et assurer l’appropriation</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Elaboration d’un plan de continuité d’activité</a:t>
            </a:r>
          </a:p>
        </p:txBody>
      </p:sp>
      <p:sp>
        <p:nvSpPr>
          <p:cNvPr id="7"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2271525"/>
            <a:ext cx="10746576" cy="3534471"/>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1100" b="1" i="1" dirty="0">
                <a:solidFill>
                  <a:srgbClr val="007842"/>
                </a:solidFill>
              </a:rPr>
              <a:t>5.1 - Mise en place du plan</a:t>
            </a:r>
          </a:p>
          <a:p>
            <a:r>
              <a:rPr lang="fr-FR" dirty="0"/>
              <a:t>Au terme des travaux décrits précédemment, il est possible de rédiger le plan de continuité d’activité qui va décrire la démarche logique ayant conduit au choix de la stratégie de continuité et de la réponse aux différents scénarios de crise retenus. Cette réponse consiste à préciser les moyens et à documenter les procédures qu’il conviendra de mettre en œuvre en fonction des dispositifs du PCA qui seront activés par la cellule de crise.</a:t>
            </a:r>
          </a:p>
          <a:p>
            <a:r>
              <a:rPr lang="fr-FR" dirty="0"/>
              <a:t>Les procédures spécifiques au PCA doivent être parfaitement intégrées aux procédures normales afin d’être comprises et aisément activées en situation d’urgence. Les responsables de ces moyens et procédures doivent être clairement identifiés ainsi que leur rôle et les actions attendues de leur part. La documentation doit être facilement accessible en cas de besoin et être aisément comprise. Elle doit être modifiable facilement pour permettre au PCA d’évoluer.</a:t>
            </a:r>
          </a:p>
          <a:p>
            <a:pPr lvl="1"/>
            <a:endParaRPr lang="fr-FR" dirty="0"/>
          </a:p>
          <a:p>
            <a:r>
              <a:rPr lang="fr-FR" b="1" dirty="0"/>
              <a:t>A ce stade il est nécessaire de s’assurer de :</a:t>
            </a:r>
          </a:p>
          <a:p>
            <a:pPr marL="628650" lvl="1" indent="-171450">
              <a:buFont typeface="Wingdings" panose="05000000000000000000" pitchFamily="2" charset="2"/>
              <a:buChar char="ü"/>
            </a:pPr>
            <a:r>
              <a:rPr lang="fr-FR" dirty="0"/>
              <a:t>La disponibilité effective des ressources ;</a:t>
            </a:r>
          </a:p>
          <a:p>
            <a:pPr marL="628650" lvl="1" indent="-171450">
              <a:buFont typeface="Wingdings" panose="05000000000000000000" pitchFamily="2" charset="2"/>
              <a:buChar char="ü"/>
            </a:pPr>
            <a:r>
              <a:rPr lang="fr-FR" dirty="0"/>
              <a:t>La connaissance et la bonne compréhension des procédures.</a:t>
            </a:r>
          </a:p>
          <a:p>
            <a:pPr lvl="1"/>
            <a:endParaRPr lang="fr-FR" dirty="0"/>
          </a:p>
          <a:p>
            <a:pPr algn="l"/>
            <a:r>
              <a:rPr lang="fr-FR" dirty="0"/>
              <a:t>Cette tâche est beaucoup plus difficile quand on s’adresse à des prestataires externes, qui ne sont pas sous le contrôle de l’organisation. Cependant, les mêmes principes doivent s’appliquer, avec, selon le cas, un contrôle direct, un contrôle documentaire, une certification par un tiers et/ou la participation à des tests ou exercices.</a:t>
            </a:r>
          </a:p>
        </p:txBody>
      </p:sp>
    </p:spTree>
    <p:extLst>
      <p:ext uri="{BB962C8B-B14F-4D97-AF65-F5344CB8AC3E}">
        <p14:creationId xmlns:p14="http://schemas.microsoft.com/office/powerpoint/2010/main" val="1834449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94116"/>
          </a:xfrm>
        </p:spPr>
        <p:txBody>
          <a:bodyPr/>
          <a:lstStyle/>
          <a:p>
            <a:r>
              <a:rPr lang="fr-FR" b="1" dirty="0">
                <a:solidFill>
                  <a:srgbClr val="007842"/>
                </a:solidFill>
              </a:rPr>
              <a:t>5 - Mettre en œuvre et assurer l’appropriation</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Elaboration d’un plan de continuité d’activité</a:t>
            </a:r>
          </a:p>
        </p:txBody>
      </p:sp>
      <p:sp>
        <p:nvSpPr>
          <p:cNvPr id="7"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2271525"/>
            <a:ext cx="4535172" cy="3534471"/>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1100" b="1" i="1" dirty="0">
                <a:solidFill>
                  <a:srgbClr val="007842"/>
                </a:solidFill>
              </a:rPr>
              <a:t>5.2 - </a:t>
            </a:r>
            <a:r>
              <a:rPr lang="en-GB" sz="1100" b="1" i="1" dirty="0">
                <a:solidFill>
                  <a:srgbClr val="007842"/>
                </a:solidFill>
              </a:rPr>
              <a:t>Déclenchement du plan</a:t>
            </a:r>
            <a:endParaRPr lang="fr-FR" sz="1100" b="1" i="1" dirty="0">
              <a:solidFill>
                <a:srgbClr val="007842"/>
              </a:solidFill>
            </a:endParaRPr>
          </a:p>
          <a:p>
            <a:r>
              <a:rPr lang="fr-FR" dirty="0"/>
              <a:t>La cellule de crise joue un rôle clé dans l’activation des dispositifs du PCA les plus adaptés à la situation. Elle doit assurer la coordination des parties prenantes, en donnant les consignes de déclenchement des procédures préétablies et en s’assurant de leur bonne mise en œuvre. </a:t>
            </a:r>
          </a:p>
          <a:p>
            <a:r>
              <a:rPr lang="fr-FR" i="1" dirty="0"/>
              <a:t>A contrario</a:t>
            </a:r>
            <a:r>
              <a:rPr lang="fr-FR" dirty="0"/>
              <a:t>, dans le cas d’événements fréquents, des PCA peuvent être activés en mode « réflexe », sans qu’il y ait nécessairement besoin de disposer d’une cellule de crise. Le PCA permet alors de gérer l’urgence et d’éviter la crise.</a:t>
            </a:r>
          </a:p>
          <a:p>
            <a:endParaRPr lang="fr-FR" dirty="0"/>
          </a:p>
          <a:p>
            <a:r>
              <a:rPr lang="fr-FR" dirty="0"/>
              <a:t>Ci-après la figure relative au déroulement du PCA.</a:t>
            </a:r>
          </a:p>
        </p:txBody>
      </p:sp>
      <p:pic>
        <p:nvPicPr>
          <p:cNvPr id="2" name="Image 1"/>
          <p:cNvPicPr>
            <a:picLocks noChangeAspect="1"/>
          </p:cNvPicPr>
          <p:nvPr/>
        </p:nvPicPr>
        <p:blipFill>
          <a:blip r:embed="rId3"/>
          <a:stretch>
            <a:fillRect/>
          </a:stretch>
        </p:blipFill>
        <p:spPr>
          <a:xfrm>
            <a:off x="5255172" y="2090115"/>
            <a:ext cx="6319640" cy="4452634"/>
          </a:xfrm>
          <a:prstGeom prst="rect">
            <a:avLst/>
          </a:prstGeom>
        </p:spPr>
      </p:pic>
    </p:spTree>
    <p:extLst>
      <p:ext uri="{BB962C8B-B14F-4D97-AF65-F5344CB8AC3E}">
        <p14:creationId xmlns:p14="http://schemas.microsoft.com/office/powerpoint/2010/main" val="4062499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94116"/>
          </a:xfrm>
        </p:spPr>
        <p:txBody>
          <a:bodyPr/>
          <a:lstStyle/>
          <a:p>
            <a:r>
              <a:rPr lang="fr-FR" b="1" dirty="0">
                <a:solidFill>
                  <a:srgbClr val="007842"/>
                </a:solidFill>
              </a:rPr>
              <a:t>5 - Mettre en œuvre et assurer l’appropriation</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Elaboration d’un plan de continuité d’activité</a:t>
            </a:r>
          </a:p>
        </p:txBody>
      </p:sp>
      <p:sp>
        <p:nvSpPr>
          <p:cNvPr id="7"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2271526"/>
            <a:ext cx="10746576" cy="2921912"/>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1100" b="1" i="1" dirty="0">
                <a:solidFill>
                  <a:srgbClr val="007842"/>
                </a:solidFill>
              </a:rPr>
              <a:t>5.3 - </a:t>
            </a:r>
            <a:r>
              <a:rPr lang="en-GB" sz="1100" b="1" i="1" dirty="0">
                <a:solidFill>
                  <a:srgbClr val="007842"/>
                </a:solidFill>
              </a:rPr>
              <a:t>Déclenchement du plan, </a:t>
            </a:r>
            <a:r>
              <a:rPr lang="fr-FR" sz="1100" b="1" i="1" dirty="0">
                <a:solidFill>
                  <a:srgbClr val="007842"/>
                </a:solidFill>
              </a:rPr>
              <a:t>mesurer l’efficacité et faire évoluer le plan</a:t>
            </a:r>
          </a:p>
          <a:p>
            <a:r>
              <a:rPr lang="fr-FR" dirty="0"/>
              <a:t>Une fois que le PCA a été réalisé et que sa capacité à être mis en œuvre est garantie, il est nécessaire d’en vérifier l’efficacité. Le fonctionnement en mode dégradé et la reprise d’activité doivent se préparer en disposant de procédures testées préalablement. Afin de mesurer l’efficacité du PCA, il faut vérifier que la stratégie répond aux objectifs fixés, tels que :</a:t>
            </a:r>
          </a:p>
          <a:p>
            <a:endParaRPr lang="fr-FR" dirty="0"/>
          </a:p>
          <a:p>
            <a:pPr marL="628650" lvl="1" indent="-171450">
              <a:buFont typeface="Wingdings" panose="05000000000000000000" pitchFamily="2" charset="2"/>
              <a:buChar char="Ø"/>
            </a:pPr>
            <a:r>
              <a:rPr lang="fr-FR" dirty="0"/>
              <a:t>Maintenir la disponibilité des activités essentielles (tenir un niveau de DMIA spécifié pour chaque activité essentielle),</a:t>
            </a:r>
          </a:p>
          <a:p>
            <a:pPr marL="628650" lvl="1" indent="-171450">
              <a:buFont typeface="Wingdings" panose="05000000000000000000" pitchFamily="2" charset="2"/>
              <a:buChar char="Ø"/>
            </a:pPr>
            <a:r>
              <a:rPr lang="fr-FR" dirty="0"/>
              <a:t>Disposer d’indicateurs pour mesurer le niveau de l’activité normale et de l’activité en mode dégradé,</a:t>
            </a:r>
          </a:p>
          <a:p>
            <a:pPr marL="628650" lvl="1" indent="-171450">
              <a:buFont typeface="Wingdings" panose="05000000000000000000" pitchFamily="2" charset="2"/>
              <a:buChar char="Ø"/>
            </a:pPr>
            <a:r>
              <a:rPr lang="fr-FR" dirty="0"/>
              <a:t>Protéger le patrimoine applicatif et informationnel,</a:t>
            </a:r>
          </a:p>
          <a:p>
            <a:pPr marL="628650" lvl="1" indent="-171450">
              <a:buFont typeface="Wingdings" panose="05000000000000000000" pitchFamily="2" charset="2"/>
              <a:buChar char="Ø"/>
            </a:pPr>
            <a:r>
              <a:rPr lang="fr-FR" dirty="0"/>
              <a:t>Tenir la durée et le niveau de service assuré en mode dégradé, pour chaque activité essentielle, en cas de déclenchement du plan,</a:t>
            </a:r>
          </a:p>
          <a:p>
            <a:pPr marL="628650" lvl="1" indent="-171450">
              <a:buFont typeface="Wingdings" panose="05000000000000000000" pitchFamily="2" charset="2"/>
              <a:buChar char="Ø"/>
            </a:pPr>
            <a:r>
              <a:rPr lang="fr-FR" dirty="0"/>
              <a:t>Limiter la durée d’indisponibilité des activités essentielles de l’organisation et la quantité de données perdues en cas de déclenchement du plan, tant au moment de la bascule vers le site de secours qu’au retour vers le site principal,</a:t>
            </a:r>
            <a:br>
              <a:rPr lang="fr-FR" dirty="0"/>
            </a:br>
            <a:endParaRPr lang="fr-FR" dirty="0"/>
          </a:p>
        </p:txBody>
      </p:sp>
    </p:spTree>
    <p:extLst>
      <p:ext uri="{BB962C8B-B14F-4D97-AF65-F5344CB8AC3E}">
        <p14:creationId xmlns:p14="http://schemas.microsoft.com/office/powerpoint/2010/main" val="1757696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7"/>
            <a:ext cx="10746576" cy="294116"/>
          </a:xfrm>
        </p:spPr>
        <p:txBody>
          <a:bodyPr/>
          <a:lstStyle/>
          <a:p>
            <a:r>
              <a:rPr lang="fr-FR" b="1" dirty="0">
                <a:solidFill>
                  <a:srgbClr val="007842"/>
                </a:solidFill>
              </a:rPr>
              <a:t>5 - Mettre en œuvre et assurer l’appropriation</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Elaboration d’un plan de continuité d’activité</a:t>
            </a:r>
          </a:p>
        </p:txBody>
      </p:sp>
      <p:sp>
        <p:nvSpPr>
          <p:cNvPr id="7"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2271525"/>
            <a:ext cx="10746576" cy="3481205"/>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1100" b="1" i="1" dirty="0">
                <a:solidFill>
                  <a:srgbClr val="007842"/>
                </a:solidFill>
              </a:rPr>
              <a:t>5.3 - </a:t>
            </a:r>
            <a:r>
              <a:rPr lang="en-GB" sz="1100" b="1" i="1" dirty="0">
                <a:solidFill>
                  <a:srgbClr val="007842"/>
                </a:solidFill>
              </a:rPr>
              <a:t>Déclenchement du plan, </a:t>
            </a:r>
            <a:r>
              <a:rPr lang="fr-FR" sz="1100" b="1" i="1" dirty="0">
                <a:solidFill>
                  <a:srgbClr val="007842"/>
                </a:solidFill>
              </a:rPr>
              <a:t>mesurer l’efficacité et faire évoluer le plan</a:t>
            </a:r>
          </a:p>
          <a:p>
            <a:pPr marL="628650" lvl="1" indent="-171450">
              <a:buFont typeface="Wingdings" panose="05000000000000000000" pitchFamily="2" charset="2"/>
              <a:buChar char="Ø"/>
            </a:pPr>
            <a:r>
              <a:rPr lang="fr-FR" dirty="0"/>
              <a:t>Assurer le traitement des besoins par ordre de priorité,</a:t>
            </a:r>
          </a:p>
          <a:p>
            <a:pPr marL="628650" lvl="1" indent="-171450">
              <a:buFont typeface="Wingdings" panose="05000000000000000000" pitchFamily="2" charset="2"/>
              <a:buChar char="Ø"/>
            </a:pPr>
            <a:r>
              <a:rPr lang="fr-FR" dirty="0"/>
              <a:t>Assurer le mode secours et le rétablissement selon les priorités établies,</a:t>
            </a:r>
          </a:p>
          <a:p>
            <a:pPr marL="628650" lvl="1" indent="-171450">
              <a:buFont typeface="Wingdings" panose="05000000000000000000" pitchFamily="2" charset="2"/>
              <a:buChar char="Ø"/>
            </a:pPr>
            <a:r>
              <a:rPr lang="fr-FR" dirty="0"/>
              <a:t>Ne pas dépasser le coût du PCA et réduire la complexité des solutions du PCA,</a:t>
            </a:r>
          </a:p>
          <a:p>
            <a:pPr marL="628650" lvl="1" indent="-171450">
              <a:buFont typeface="Wingdings" panose="05000000000000000000" pitchFamily="2" charset="2"/>
              <a:buChar char="Ø"/>
            </a:pPr>
            <a:r>
              <a:rPr lang="fr-FR" dirty="0"/>
              <a:t>S’appuyer sur l’analyse de risque des activités et des processus de l’organisation,</a:t>
            </a:r>
          </a:p>
          <a:p>
            <a:pPr marL="628650" lvl="1" indent="-171450">
              <a:buFont typeface="Wingdings" panose="05000000000000000000" pitchFamily="2" charset="2"/>
              <a:buChar char="Ø"/>
            </a:pPr>
            <a:r>
              <a:rPr lang="fr-FR" dirty="0"/>
              <a:t>Revoir cette analyse de risque en cas de découverte de nouveaux risques importants,</a:t>
            </a:r>
          </a:p>
          <a:p>
            <a:pPr marL="628650" lvl="1" indent="-171450">
              <a:buFont typeface="Wingdings" panose="05000000000000000000" pitchFamily="2" charset="2"/>
              <a:buChar char="Ø"/>
            </a:pPr>
            <a:r>
              <a:rPr lang="fr-FR" dirty="0"/>
              <a:t>Améliorer la résilience en étendant progressivement les scénarios pris en compte,</a:t>
            </a:r>
          </a:p>
          <a:p>
            <a:pPr marL="628650" lvl="1" indent="-171450">
              <a:buFont typeface="Wingdings" panose="05000000000000000000" pitchFamily="2" charset="2"/>
              <a:buChar char="Ø"/>
            </a:pPr>
            <a:r>
              <a:rPr lang="fr-FR" dirty="0"/>
              <a:t>Disposer d’une organisation rôdée et bien entrainée à réagir aux événements, y compris aux problèmes imprévus …</a:t>
            </a:r>
          </a:p>
          <a:p>
            <a:pPr lvl="1"/>
            <a:endParaRPr lang="fr-FR" dirty="0"/>
          </a:p>
          <a:p>
            <a:pPr algn="l"/>
            <a:r>
              <a:rPr lang="fr-FR" dirty="0"/>
              <a:t>Différentes approches sont possibles mais en règle générale, il s’agit d’abord de faire vérifier les documents, idéalement par un « tiers de confiance », puis de tester la mise en œuvre des dispositifs (par exemple le basculement de certaines fonctions sur un site de secours), et enfin de vérifier par des exercices que les dispositifs et procédures de continuité sont connus, compris et peuvent être mis en œuvre dans les délais prescrits. Des indicateurs, tels que ceux proposés ci-dessus à titre indicatif, devront être définis et vérifiés à l’occasion d’exercices.</a:t>
            </a:r>
            <a:br>
              <a:rPr lang="fr-FR" dirty="0"/>
            </a:br>
            <a:endParaRPr lang="fr-FR" dirty="0"/>
          </a:p>
        </p:txBody>
      </p:sp>
    </p:spTree>
    <p:extLst>
      <p:ext uri="{BB962C8B-B14F-4D97-AF65-F5344CB8AC3E}">
        <p14:creationId xmlns:p14="http://schemas.microsoft.com/office/powerpoint/2010/main" val="144512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DA61319-64F0-42CE-860D-BB003F5C6432}"/>
              </a:ext>
            </a:extLst>
          </p:cNvPr>
          <p:cNvSpPr>
            <a:spLocks noGrp="1"/>
          </p:cNvSpPr>
          <p:nvPr>
            <p:ph type="body" sz="quarter" idx="14"/>
          </p:nvPr>
        </p:nvSpPr>
        <p:spPr/>
        <p:txBody>
          <a:bodyPr/>
          <a:lstStyle/>
          <a:p>
            <a:pPr lvl="0"/>
            <a:r>
              <a:rPr lang="fr-FR" dirty="0"/>
              <a:t>Connaitre l’objectif de point de récupération (RPO)</a:t>
            </a:r>
          </a:p>
          <a:p>
            <a:pPr lvl="0"/>
            <a:r>
              <a:rPr lang="fr-FR" dirty="0"/>
              <a:t>Connaitre l’objectif de temps de récupération (RTO)</a:t>
            </a:r>
          </a:p>
          <a:p>
            <a:pPr lvl="0"/>
            <a:r>
              <a:rPr lang="fr-FR" dirty="0"/>
              <a:t>Mettre en place un plan de reprise d’activité (RPA)</a:t>
            </a:r>
          </a:p>
          <a:p>
            <a:r>
              <a:rPr lang="fr-FR" dirty="0"/>
              <a:t>Mettre en place un plan de continuité d’activité (PCA)</a:t>
            </a:r>
          </a:p>
        </p:txBody>
      </p:sp>
      <p:sp>
        <p:nvSpPr>
          <p:cNvPr id="6" name="Espace réservé du texte 5">
            <a:extLst>
              <a:ext uri="{FF2B5EF4-FFF2-40B4-BE49-F238E27FC236}">
                <a16:creationId xmlns:a16="http://schemas.microsoft.com/office/drawing/2014/main" id="{CAFA07B2-668D-45F7-9D1B-204936B3E8E3}"/>
              </a:ext>
            </a:extLst>
          </p:cNvPr>
          <p:cNvSpPr>
            <a:spLocks noGrp="1"/>
          </p:cNvSpPr>
          <p:nvPr>
            <p:ph type="body" sz="quarter" idx="15"/>
          </p:nvPr>
        </p:nvSpPr>
        <p:spPr/>
        <p:txBody>
          <a:bodyPr/>
          <a:lstStyle/>
          <a:p>
            <a:r>
              <a:rPr lang="fr-FR" dirty="0"/>
              <a:t>8 heures</a:t>
            </a:r>
          </a:p>
        </p:txBody>
      </p:sp>
      <p:sp>
        <p:nvSpPr>
          <p:cNvPr id="3" name="Espace réservé du texte 2">
            <a:extLst>
              <a:ext uri="{FF2B5EF4-FFF2-40B4-BE49-F238E27FC236}">
                <a16:creationId xmlns:a16="http://schemas.microsoft.com/office/drawing/2014/main" id="{8C7F9F2D-1982-43FE-A931-7B2DCEE0D7C8}"/>
              </a:ext>
            </a:extLst>
          </p:cNvPr>
          <p:cNvSpPr>
            <a:spLocks noGrp="1"/>
          </p:cNvSpPr>
          <p:nvPr>
            <p:ph type="body" sz="quarter" idx="12"/>
          </p:nvPr>
        </p:nvSpPr>
        <p:spPr/>
        <p:txBody>
          <a:bodyPr/>
          <a:lstStyle/>
          <a:p>
            <a:r>
              <a:rPr lang="fr-FR" dirty="0"/>
              <a:t>CHAPITRE 1</a:t>
            </a:r>
          </a:p>
        </p:txBody>
      </p:sp>
      <p:sp>
        <p:nvSpPr>
          <p:cNvPr id="4" name="Espace réservé du texte 3">
            <a:extLst>
              <a:ext uri="{FF2B5EF4-FFF2-40B4-BE49-F238E27FC236}">
                <a16:creationId xmlns:a16="http://schemas.microsoft.com/office/drawing/2014/main" id="{4839E087-F6B7-4299-B152-4EC0D038356D}"/>
              </a:ext>
            </a:extLst>
          </p:cNvPr>
          <p:cNvSpPr>
            <a:spLocks noGrp="1"/>
          </p:cNvSpPr>
          <p:nvPr>
            <p:ph type="body" sz="quarter" idx="13"/>
          </p:nvPr>
        </p:nvSpPr>
        <p:spPr/>
        <p:txBody>
          <a:bodyPr/>
          <a:lstStyle/>
          <a:p>
            <a:r>
              <a:rPr lang="fr-FR" dirty="0"/>
              <a:t>Décrire les mécanismes de récupération</a:t>
            </a:r>
          </a:p>
        </p:txBody>
      </p:sp>
    </p:spTree>
    <p:extLst>
      <p:ext uri="{BB962C8B-B14F-4D97-AF65-F5344CB8AC3E}">
        <p14:creationId xmlns:p14="http://schemas.microsoft.com/office/powerpoint/2010/main" val="336406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Quiz : Plan de continuité d’activité (PCA)</a:t>
            </a:r>
          </a:p>
        </p:txBody>
      </p:sp>
      <p:sp>
        <p:nvSpPr>
          <p:cNvPr id="7"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1972136"/>
            <a:ext cx="10746576" cy="4490808"/>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Question 1</a:t>
            </a:r>
          </a:p>
          <a:p>
            <a:r>
              <a:rPr lang="fr-FR" b="1" dirty="0"/>
              <a:t>Qu’est-ce que la continuité d’activité ?</a:t>
            </a:r>
          </a:p>
          <a:p>
            <a:pPr marL="228600" indent="-228600">
              <a:buFont typeface="+mj-lt"/>
              <a:buAutoNum type="arabicPeriod"/>
            </a:pPr>
            <a:r>
              <a:rPr lang="fr-FR" dirty="0"/>
              <a:t>La poursuite de l’activité d’une entreprise suite à une cession ou une transmission.</a:t>
            </a:r>
          </a:p>
          <a:p>
            <a:pPr marL="228600" indent="-228600">
              <a:buFont typeface="+mj-lt"/>
              <a:buAutoNum type="arabicPeriod"/>
            </a:pPr>
            <a:r>
              <a:rPr lang="fr-FR" dirty="0"/>
              <a:t>La poursuite de l’activité d’une entreprise suite à des incidents mineurs.</a:t>
            </a:r>
          </a:p>
          <a:p>
            <a:pPr marL="228600" indent="-228600">
              <a:buFont typeface="+mj-lt"/>
              <a:buAutoNum type="arabicPeriod"/>
            </a:pPr>
            <a:r>
              <a:rPr lang="fr-FR" dirty="0"/>
              <a:t>La poursuite des activités d’une entreprise, à la suite d’un événement perturbateur majeur.</a:t>
            </a:r>
          </a:p>
          <a:p>
            <a:r>
              <a:rPr lang="fr-FR" b="1" dirty="0"/>
              <a:t>Question 2</a:t>
            </a:r>
          </a:p>
          <a:p>
            <a:r>
              <a:rPr lang="fr-FR" b="1" dirty="0"/>
              <a:t> Quelle est la finalité de la continuité d’activité ?</a:t>
            </a:r>
            <a:r>
              <a:rPr lang="fr-FR" i="1" dirty="0"/>
              <a:t> Attention, plusieurs réponses sont possibles.</a:t>
            </a:r>
          </a:p>
          <a:p>
            <a:pPr marL="228600" indent="-228600">
              <a:buFont typeface="+mj-lt"/>
              <a:buAutoNum type="arabicPeriod"/>
            </a:pPr>
            <a:r>
              <a:rPr lang="fr-FR" dirty="0"/>
              <a:t>Réduire des situations de crise.</a:t>
            </a:r>
          </a:p>
          <a:p>
            <a:pPr marL="228600" indent="-228600">
              <a:buFont typeface="+mj-lt"/>
              <a:buAutoNum type="arabicPeriod"/>
            </a:pPr>
            <a:r>
              <a:rPr lang="fr-FR" dirty="0"/>
              <a:t>Identifier les événements perturbateurs non maîtrisables dans un délai défini comme grave.</a:t>
            </a:r>
          </a:p>
          <a:p>
            <a:pPr marL="228600" indent="-228600">
              <a:buFont typeface="+mj-lt"/>
              <a:buAutoNum type="arabicPeriod"/>
            </a:pPr>
            <a:r>
              <a:rPr lang="fr-FR" dirty="0"/>
              <a:t>Assurer un fonctionnement normal de l’activité sans aucune dégradation de service.</a:t>
            </a:r>
          </a:p>
          <a:p>
            <a:r>
              <a:rPr lang="fr-FR" b="1" dirty="0"/>
              <a:t>Question 3</a:t>
            </a:r>
          </a:p>
          <a:p>
            <a:r>
              <a:rPr lang="fr-FR" b="1" dirty="0"/>
              <a:t>Pourquoi une entreprise doit-elle se préoccuper de continuité d’activité ? </a:t>
            </a:r>
            <a:r>
              <a:rPr lang="fr-FR" i="1" dirty="0"/>
              <a:t>Attention, plusieurs réponses sont possibles.</a:t>
            </a:r>
          </a:p>
          <a:p>
            <a:pPr marL="228600" indent="-228600">
              <a:buFont typeface="+mj-lt"/>
              <a:buAutoNum type="arabicPeriod"/>
            </a:pPr>
            <a:r>
              <a:rPr lang="fr-FR" dirty="0"/>
              <a:t>C’est demandé par des clients.</a:t>
            </a:r>
          </a:p>
          <a:p>
            <a:pPr marL="228600" indent="-228600">
              <a:buFont typeface="+mj-lt"/>
              <a:buAutoNum type="arabicPeriod"/>
            </a:pPr>
            <a:r>
              <a:rPr lang="fr-FR" dirty="0"/>
              <a:t>C’est une amélioration de la productivité des activités.</a:t>
            </a:r>
          </a:p>
          <a:p>
            <a:pPr marL="228600" indent="-228600">
              <a:buFont typeface="+mj-lt"/>
              <a:buAutoNum type="arabicPeriod"/>
            </a:pPr>
            <a:r>
              <a:rPr lang="fr-FR" dirty="0"/>
              <a:t>C’est un avantage concurrentiel.</a:t>
            </a:r>
          </a:p>
          <a:p>
            <a:pPr algn="l"/>
            <a:br>
              <a:rPr lang="fr-FR" dirty="0"/>
            </a:br>
            <a:endParaRPr lang="fr-FR" dirty="0"/>
          </a:p>
        </p:txBody>
      </p:sp>
    </p:spTree>
    <p:extLst>
      <p:ext uri="{BB962C8B-B14F-4D97-AF65-F5344CB8AC3E}">
        <p14:creationId xmlns:p14="http://schemas.microsoft.com/office/powerpoint/2010/main" val="3185316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Quiz : Plan de continuité d’activité (PCA)</a:t>
            </a:r>
          </a:p>
        </p:txBody>
      </p:sp>
      <p:sp>
        <p:nvSpPr>
          <p:cNvPr id="7"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1972136"/>
            <a:ext cx="10746576" cy="4490808"/>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Question 4</a:t>
            </a:r>
          </a:p>
          <a:p>
            <a:r>
              <a:rPr lang="fr-FR" b="1" dirty="0"/>
              <a:t>Qu’apporte la norme ISO 22301 à une entreprise ? </a:t>
            </a:r>
            <a:r>
              <a:rPr lang="fr-FR" i="1" dirty="0"/>
              <a:t>Attention, plusieurs réponses sont possibles.</a:t>
            </a:r>
          </a:p>
          <a:p>
            <a:pPr marL="228600" indent="-228600">
              <a:buFont typeface="+mj-lt"/>
              <a:buAutoNum type="arabicPeriod"/>
            </a:pPr>
            <a:r>
              <a:rPr lang="fr-FR" dirty="0"/>
              <a:t>Un gain de temps dans la mise en œuvre du SMCA.</a:t>
            </a:r>
          </a:p>
          <a:p>
            <a:pPr marL="228600" indent="-228600">
              <a:buFont typeface="+mj-lt"/>
              <a:buAutoNum type="arabicPeriod"/>
            </a:pPr>
            <a:r>
              <a:rPr lang="fr-FR" dirty="0"/>
              <a:t>La certitude que votre PCA fonctionnera en cas de besoin.</a:t>
            </a:r>
          </a:p>
          <a:p>
            <a:pPr marL="228600" indent="-228600">
              <a:buFont typeface="+mj-lt"/>
              <a:buAutoNum type="arabicPeriod"/>
            </a:pPr>
            <a:r>
              <a:rPr lang="fr-FR" dirty="0"/>
              <a:t>Un avantage concurrentiel.</a:t>
            </a:r>
          </a:p>
          <a:p>
            <a:r>
              <a:rPr lang="fr-FR" b="1" dirty="0"/>
              <a:t>Question 5</a:t>
            </a:r>
          </a:p>
          <a:p>
            <a:r>
              <a:rPr lang="fr-FR" b="1" dirty="0"/>
              <a:t>Quels sont les arguments utiles pour convaincre votre Direction générale de la nécessité d’assurer la continuité des activités ?</a:t>
            </a:r>
          </a:p>
          <a:p>
            <a:pPr marL="228600" indent="-228600">
              <a:buFont typeface="+mj-lt"/>
              <a:buAutoNum type="arabicPeriod"/>
            </a:pPr>
            <a:r>
              <a:rPr lang="fr-FR" dirty="0"/>
              <a:t>C’est est un moyen d'assurer la créativité des collaborateurs de notre entreprise.</a:t>
            </a:r>
          </a:p>
          <a:p>
            <a:pPr marL="228600" indent="-228600">
              <a:buFont typeface="+mj-lt"/>
              <a:buAutoNum type="arabicPeriod"/>
            </a:pPr>
            <a:r>
              <a:rPr lang="fr-FR" dirty="0"/>
              <a:t>C’est un moyen d'améliorer la productivité de notre entreprise.</a:t>
            </a:r>
          </a:p>
          <a:p>
            <a:pPr marL="228600" indent="-228600">
              <a:buFont typeface="+mj-lt"/>
              <a:buAutoNum type="arabicPeriod"/>
            </a:pPr>
            <a:r>
              <a:rPr lang="fr-FR" dirty="0"/>
              <a:t>C'est un moyen de protéger notre image publique et notre perte financière en cas de sinistre.</a:t>
            </a:r>
          </a:p>
          <a:p>
            <a:r>
              <a:rPr lang="fr-FR" b="1" dirty="0"/>
              <a:t>Question 6</a:t>
            </a:r>
          </a:p>
          <a:p>
            <a:r>
              <a:rPr lang="fr-FR" b="1" dirty="0"/>
              <a:t>Quelle fonction de l’entreprise doit réaliser le BIA ?</a:t>
            </a:r>
          </a:p>
          <a:p>
            <a:pPr marL="228600" indent="-228600">
              <a:buFont typeface="+mj-lt"/>
              <a:buAutoNum type="arabicPeriod"/>
            </a:pPr>
            <a:r>
              <a:rPr lang="fr-FR" dirty="0"/>
              <a:t>La Direction générale</a:t>
            </a:r>
          </a:p>
          <a:p>
            <a:pPr marL="228600" indent="-228600">
              <a:buFont typeface="+mj-lt"/>
              <a:buAutoNum type="arabicPeriod"/>
            </a:pPr>
            <a:r>
              <a:rPr lang="fr-FR" dirty="0"/>
              <a:t>Les directions d’activité de l’entreprise</a:t>
            </a:r>
          </a:p>
          <a:p>
            <a:pPr marL="228600" indent="-228600">
              <a:buFont typeface="+mj-lt"/>
              <a:buAutoNum type="arabicPeriod"/>
            </a:pPr>
            <a:r>
              <a:rPr lang="fr-FR" dirty="0"/>
              <a:t>Le responsable du plan de continuité d’activité</a:t>
            </a:r>
          </a:p>
          <a:p>
            <a:pPr marL="228600" indent="-228600">
              <a:buFont typeface="+mj-lt"/>
              <a:buAutoNum type="arabicPeriod"/>
            </a:pPr>
            <a:r>
              <a:rPr lang="fr-FR" dirty="0"/>
              <a:t>Le directeur de l’audit</a:t>
            </a:r>
          </a:p>
          <a:p>
            <a:pPr algn="l"/>
            <a:br>
              <a:rPr lang="fr-FR" dirty="0"/>
            </a:br>
            <a:endParaRPr lang="fr-FR" dirty="0"/>
          </a:p>
        </p:txBody>
      </p:sp>
    </p:spTree>
    <p:extLst>
      <p:ext uri="{BB962C8B-B14F-4D97-AF65-F5344CB8AC3E}">
        <p14:creationId xmlns:p14="http://schemas.microsoft.com/office/powerpoint/2010/main" val="1625233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Quiz : Plan de continuité d’activité (PCA)</a:t>
            </a:r>
          </a:p>
        </p:txBody>
      </p:sp>
      <p:sp>
        <p:nvSpPr>
          <p:cNvPr id="7" name="Espace réservé du contenu 29">
            <a:extLst>
              <a:ext uri="{FF2B5EF4-FFF2-40B4-BE49-F238E27FC236}">
                <a16:creationId xmlns:a16="http://schemas.microsoft.com/office/drawing/2014/main" id="{1DD27DCC-AFE2-4CDB-BC88-51E58C7DD647}"/>
              </a:ext>
            </a:extLst>
          </p:cNvPr>
          <p:cNvSpPr txBox="1">
            <a:spLocks/>
          </p:cNvSpPr>
          <p:nvPr/>
        </p:nvSpPr>
        <p:spPr>
          <a:xfrm>
            <a:off x="720000" y="1972136"/>
            <a:ext cx="10746576" cy="4490808"/>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Question 7</a:t>
            </a:r>
          </a:p>
          <a:p>
            <a:r>
              <a:rPr lang="fr-FR" b="1" dirty="0"/>
              <a:t>Parmi les solutions listées ci-dessous, quelles sont les solutions de prévention ? </a:t>
            </a:r>
            <a:r>
              <a:rPr lang="fr-FR" i="1" dirty="0"/>
              <a:t>Attention, plusieurs réponses sont possibles.</a:t>
            </a:r>
          </a:p>
          <a:p>
            <a:pPr marL="228600" indent="-228600">
              <a:buFont typeface="+mj-lt"/>
              <a:buAutoNum type="arabicPeriod"/>
            </a:pPr>
            <a:r>
              <a:rPr lang="fr-FR" dirty="0"/>
              <a:t>Les systèmes de contrôle d’accès dans un bâtiment</a:t>
            </a:r>
          </a:p>
          <a:p>
            <a:pPr marL="228600" indent="-228600">
              <a:buFont typeface="+mj-lt"/>
              <a:buAutoNum type="arabicPeriod"/>
            </a:pPr>
            <a:r>
              <a:rPr lang="fr-FR" dirty="0"/>
              <a:t>Le secours informatique</a:t>
            </a:r>
          </a:p>
          <a:p>
            <a:pPr marL="228600" indent="-228600">
              <a:buFont typeface="+mj-lt"/>
              <a:buAutoNum type="arabicPeriod"/>
            </a:pPr>
            <a:r>
              <a:rPr lang="fr-FR" dirty="0"/>
              <a:t>La mise à jour régulière des logiciels de sécurité</a:t>
            </a:r>
          </a:p>
          <a:p>
            <a:pPr marL="228600" indent="-228600">
              <a:buFont typeface="+mj-lt"/>
              <a:buAutoNum type="arabicPeriod"/>
            </a:pPr>
            <a:r>
              <a:rPr lang="fr-FR" dirty="0"/>
              <a:t>Le site de repli des positions de travail</a:t>
            </a:r>
          </a:p>
          <a:p>
            <a:r>
              <a:rPr lang="fr-FR" b="1" dirty="0"/>
              <a:t>Question 8</a:t>
            </a:r>
          </a:p>
          <a:p>
            <a:r>
              <a:rPr lang="fr-FR" b="1" dirty="0"/>
              <a:t>Par quel scénario de risques faut-il commencer dans la mise en œuvre d’un PCA ? </a:t>
            </a:r>
          </a:p>
          <a:p>
            <a:pPr marL="228600" indent="-228600">
              <a:buFont typeface="+mj-lt"/>
              <a:buAutoNum type="arabicPeriod"/>
            </a:pPr>
            <a:r>
              <a:rPr lang="fr-FR" dirty="0"/>
              <a:t>Le plus fréquent</a:t>
            </a:r>
          </a:p>
          <a:p>
            <a:pPr marL="228600" indent="-228600">
              <a:buFont typeface="+mj-lt"/>
              <a:buAutoNum type="arabicPeriod"/>
            </a:pPr>
            <a:r>
              <a:rPr lang="fr-FR" dirty="0"/>
              <a:t>Le plus grave</a:t>
            </a:r>
          </a:p>
          <a:p>
            <a:pPr marL="228600" indent="-228600">
              <a:buFont typeface="+mj-lt"/>
              <a:buAutoNum type="arabicPeriod"/>
            </a:pPr>
            <a:r>
              <a:rPr lang="fr-FR" dirty="0"/>
              <a:t>Le plus risqué sur l’indisponibilité des activités critiques</a:t>
            </a:r>
          </a:p>
          <a:p>
            <a:pPr marL="228600" indent="-228600">
              <a:buFont typeface="+mj-lt"/>
              <a:buAutoNum type="arabicPeriod"/>
            </a:pPr>
            <a:r>
              <a:rPr lang="fr-FR" dirty="0"/>
              <a:t>Celui décidé par la Direction générale</a:t>
            </a:r>
          </a:p>
          <a:p>
            <a:pPr algn="l"/>
            <a:br>
              <a:rPr lang="fr-FR" dirty="0"/>
            </a:br>
            <a:endParaRPr lang="fr-FR" dirty="0"/>
          </a:p>
        </p:txBody>
      </p:sp>
    </p:spTree>
    <p:extLst>
      <p:ext uri="{BB962C8B-B14F-4D97-AF65-F5344CB8AC3E}">
        <p14:creationId xmlns:p14="http://schemas.microsoft.com/office/powerpoint/2010/main" val="1406532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Quiz : Plan de continuité d’activité (PCA) - Réponses</a:t>
            </a:r>
          </a:p>
        </p:txBody>
      </p:sp>
      <p:graphicFrame>
        <p:nvGraphicFramePr>
          <p:cNvPr id="2" name="Tableau 1"/>
          <p:cNvGraphicFramePr>
            <a:graphicFrameLocks noGrp="1"/>
          </p:cNvGraphicFramePr>
          <p:nvPr>
            <p:extLst>
              <p:ext uri="{D42A27DB-BD31-4B8C-83A1-F6EECF244321}">
                <p14:modId xmlns:p14="http://schemas.microsoft.com/office/powerpoint/2010/main" val="1614195333"/>
              </p:ext>
            </p:extLst>
          </p:nvPr>
        </p:nvGraphicFramePr>
        <p:xfrm>
          <a:off x="610094" y="2318111"/>
          <a:ext cx="10856482" cy="3413760"/>
        </p:xfrm>
        <a:graphic>
          <a:graphicData uri="http://schemas.openxmlformats.org/drawingml/2006/table">
            <a:tbl>
              <a:tblPr firstRow="1" bandRow="1">
                <a:tableStyleId>{5C22544A-7EE6-4342-B048-85BDC9FD1C3A}</a:tableStyleId>
              </a:tblPr>
              <a:tblGrid>
                <a:gridCol w="1153189">
                  <a:extLst>
                    <a:ext uri="{9D8B030D-6E8A-4147-A177-3AD203B41FA5}">
                      <a16:colId xmlns:a16="http://schemas.microsoft.com/office/drawing/2014/main" val="20000"/>
                    </a:ext>
                  </a:extLst>
                </a:gridCol>
                <a:gridCol w="1127464">
                  <a:extLst>
                    <a:ext uri="{9D8B030D-6E8A-4147-A177-3AD203B41FA5}">
                      <a16:colId xmlns:a16="http://schemas.microsoft.com/office/drawing/2014/main" val="20001"/>
                    </a:ext>
                  </a:extLst>
                </a:gridCol>
                <a:gridCol w="8575829">
                  <a:extLst>
                    <a:ext uri="{9D8B030D-6E8A-4147-A177-3AD203B41FA5}">
                      <a16:colId xmlns:a16="http://schemas.microsoft.com/office/drawing/2014/main" val="20002"/>
                    </a:ext>
                  </a:extLst>
                </a:gridCol>
              </a:tblGrid>
              <a:tr h="0">
                <a:tc>
                  <a:txBody>
                    <a:bodyPr/>
                    <a:lstStyle/>
                    <a:p>
                      <a:pPr algn="ctr"/>
                      <a:r>
                        <a:rPr lang="fr-FR" sz="1400" dirty="0"/>
                        <a:t>Questions</a:t>
                      </a:r>
                    </a:p>
                  </a:txBody>
                  <a:tcPr>
                    <a:solidFill>
                      <a:srgbClr val="007842"/>
                    </a:solidFill>
                  </a:tcPr>
                </a:tc>
                <a:tc>
                  <a:txBody>
                    <a:bodyPr/>
                    <a:lstStyle/>
                    <a:p>
                      <a:pPr algn="ctr"/>
                      <a:r>
                        <a:rPr lang="fr-FR" sz="1400" dirty="0"/>
                        <a:t>Réponses</a:t>
                      </a:r>
                    </a:p>
                  </a:txBody>
                  <a:tcPr>
                    <a:solidFill>
                      <a:srgbClr val="007842"/>
                    </a:solidFill>
                  </a:tcPr>
                </a:tc>
                <a:tc>
                  <a:txBody>
                    <a:bodyPr/>
                    <a:lstStyle/>
                    <a:p>
                      <a:pPr algn="ctr"/>
                      <a:r>
                        <a:rPr lang="fr-FR" sz="1800" dirty="0"/>
                        <a:t>Commentaires</a:t>
                      </a:r>
                    </a:p>
                  </a:txBody>
                  <a:tcPr>
                    <a:solidFill>
                      <a:srgbClr val="007842"/>
                    </a:solidFill>
                  </a:tcPr>
                </a:tc>
                <a:extLst>
                  <a:ext uri="{0D108BD9-81ED-4DB2-BD59-A6C34878D82A}">
                    <a16:rowId xmlns:a16="http://schemas.microsoft.com/office/drawing/2014/main" val="10000"/>
                  </a:ext>
                </a:extLst>
              </a:tr>
              <a:tr h="370840">
                <a:tc>
                  <a:txBody>
                    <a:bodyPr/>
                    <a:lstStyle/>
                    <a:p>
                      <a:pPr algn="ctr"/>
                      <a:r>
                        <a:rPr lang="fr-FR" sz="1400" dirty="0"/>
                        <a:t>1</a:t>
                      </a:r>
                    </a:p>
                  </a:txBody>
                  <a:tcPr anchor="ctr">
                    <a:solidFill>
                      <a:srgbClr val="E1EFE8"/>
                    </a:solidFill>
                  </a:tcPr>
                </a:tc>
                <a:tc>
                  <a:txBody>
                    <a:bodyPr/>
                    <a:lstStyle/>
                    <a:p>
                      <a:pPr algn="ctr"/>
                      <a:r>
                        <a:rPr lang="fr-FR" sz="1400" dirty="0"/>
                        <a:t>3</a:t>
                      </a:r>
                    </a:p>
                  </a:txBody>
                  <a:tcPr anchor="ctr">
                    <a:solidFill>
                      <a:srgbClr val="E1EFE8"/>
                    </a:solidFill>
                  </a:tcPr>
                </a:tc>
                <a:tc>
                  <a:txBody>
                    <a:bodyPr/>
                    <a:lstStyle/>
                    <a:p>
                      <a:pPr algn="l"/>
                      <a:r>
                        <a:rPr lang="fr-FR" sz="1100" b="0" i="1" kern="1200" dirty="0">
                          <a:solidFill>
                            <a:schemeClr val="dk1"/>
                          </a:solidFill>
                          <a:effectLst/>
                          <a:latin typeface="+mn-lt"/>
                          <a:ea typeface="+mn-ea"/>
                          <a:cs typeface="+mn-cs"/>
                        </a:rPr>
                        <a:t>Un incident courant et non majeur est généralement traité dans le cadre du fonctionnement quotidien, et non dans le cadre de la continuité d’activité. La continuité d'activité concerne les activités d’une entreprise, à la suite d’un événement perturbateur majeur.</a:t>
                      </a:r>
                    </a:p>
                  </a:txBody>
                  <a:tcPr anchor="ctr">
                    <a:solidFill>
                      <a:srgbClr val="E1EFE8"/>
                    </a:solidFill>
                  </a:tcPr>
                </a:tc>
                <a:extLst>
                  <a:ext uri="{0D108BD9-81ED-4DB2-BD59-A6C34878D82A}">
                    <a16:rowId xmlns:a16="http://schemas.microsoft.com/office/drawing/2014/main" val="10001"/>
                  </a:ext>
                </a:extLst>
              </a:tr>
              <a:tr h="370840">
                <a:tc>
                  <a:txBody>
                    <a:bodyPr/>
                    <a:lstStyle/>
                    <a:p>
                      <a:pPr algn="ctr"/>
                      <a:r>
                        <a:rPr lang="fr-FR" sz="1400" dirty="0"/>
                        <a:t>2</a:t>
                      </a:r>
                    </a:p>
                  </a:txBody>
                  <a:tcPr anchor="ctr">
                    <a:solidFill>
                      <a:srgbClr val="E1EFE8"/>
                    </a:solidFill>
                  </a:tcPr>
                </a:tc>
                <a:tc>
                  <a:txBody>
                    <a:bodyPr/>
                    <a:lstStyle/>
                    <a:p>
                      <a:pPr algn="ctr"/>
                      <a:r>
                        <a:rPr lang="fr-FR" sz="1400" dirty="0"/>
                        <a:t>1 et 2</a:t>
                      </a:r>
                    </a:p>
                  </a:txBody>
                  <a:tcPr anchor="ctr">
                    <a:solidFill>
                      <a:srgbClr val="E1EFE8"/>
                    </a:solidFill>
                  </a:tcPr>
                </a:tc>
                <a:tc>
                  <a:txBody>
                    <a:bodyPr/>
                    <a:lstStyle/>
                    <a:p>
                      <a:r>
                        <a:rPr lang="fr-FR" sz="1100" b="0" i="1" kern="1200" dirty="0">
                          <a:solidFill>
                            <a:schemeClr val="dk1"/>
                          </a:solidFill>
                          <a:effectLst/>
                          <a:latin typeface="+mn-lt"/>
                          <a:ea typeface="+mn-ea"/>
                          <a:cs typeface="+mn-cs"/>
                        </a:rPr>
                        <a:t>La continuité d’activité, par la mise en place de plans de continuité d’activité, anticipe la survenance de certains événements perturbateurs. Les situations de crise pour ces cas-là n’existent plus, le PCA prévu assurant la continuité d’activité. </a:t>
                      </a:r>
                    </a:p>
                    <a:p>
                      <a:r>
                        <a:rPr lang="fr-FR" sz="1100" b="0" i="1" kern="1200" dirty="0">
                          <a:solidFill>
                            <a:schemeClr val="dk1"/>
                          </a:solidFill>
                          <a:effectLst/>
                          <a:latin typeface="+mn-lt"/>
                          <a:ea typeface="+mn-ea"/>
                          <a:cs typeface="+mn-cs"/>
                        </a:rPr>
                        <a:t>Les PCA sont prévus pour assurer la continuité d’activité au bout d’un délai maximum d’interruption admissible qui a été validé par la Direction générale. </a:t>
                      </a:r>
                    </a:p>
                    <a:p>
                      <a:r>
                        <a:rPr lang="fr-FR" sz="1100" b="0" i="1" kern="1200" dirty="0">
                          <a:solidFill>
                            <a:schemeClr val="dk1"/>
                          </a:solidFill>
                          <a:effectLst/>
                          <a:latin typeface="+mn-lt"/>
                          <a:ea typeface="+mn-ea"/>
                          <a:cs typeface="+mn-cs"/>
                        </a:rPr>
                        <a:t>Le PCA est prévu pour assurer la continuité d’activité avec obligatoirement une dégradation de service validée par la Direction générale. </a:t>
                      </a:r>
                      <a:endParaRPr lang="fr-FR" dirty="0"/>
                    </a:p>
                  </a:txBody>
                  <a:tcPr anchor="ctr">
                    <a:solidFill>
                      <a:srgbClr val="E1EFE8"/>
                    </a:solidFill>
                  </a:tcPr>
                </a:tc>
                <a:extLst>
                  <a:ext uri="{0D108BD9-81ED-4DB2-BD59-A6C34878D82A}">
                    <a16:rowId xmlns:a16="http://schemas.microsoft.com/office/drawing/2014/main" val="10002"/>
                  </a:ext>
                </a:extLst>
              </a:tr>
              <a:tr h="370840">
                <a:tc>
                  <a:txBody>
                    <a:bodyPr/>
                    <a:lstStyle/>
                    <a:p>
                      <a:pPr algn="ctr"/>
                      <a:r>
                        <a:rPr lang="fr-FR" sz="1400" dirty="0"/>
                        <a:t>3</a:t>
                      </a:r>
                    </a:p>
                  </a:txBody>
                  <a:tcPr anchor="ctr">
                    <a:solidFill>
                      <a:srgbClr val="E1EFE8"/>
                    </a:solidFill>
                  </a:tcPr>
                </a:tc>
                <a:tc>
                  <a:txBody>
                    <a:bodyPr/>
                    <a:lstStyle/>
                    <a:p>
                      <a:pPr algn="ctr"/>
                      <a:r>
                        <a:rPr lang="fr-FR" sz="1400" dirty="0"/>
                        <a:t>1 et 3</a:t>
                      </a:r>
                    </a:p>
                  </a:txBody>
                  <a:tcPr anchor="ctr">
                    <a:solidFill>
                      <a:srgbClr val="E1EFE8"/>
                    </a:solidFill>
                  </a:tcPr>
                </a:tc>
                <a:tc>
                  <a:txBody>
                    <a:bodyPr/>
                    <a:lstStyle/>
                    <a:p>
                      <a:r>
                        <a:rPr lang="fr-FR" sz="1100" b="0" i="1" kern="1200" dirty="0">
                          <a:solidFill>
                            <a:schemeClr val="dk1"/>
                          </a:solidFill>
                          <a:effectLst/>
                          <a:latin typeface="+mn-lt"/>
                          <a:ea typeface="+mn-ea"/>
                          <a:cs typeface="+mn-cs"/>
                        </a:rPr>
                        <a:t>Les clients de l’entreprise peuvent exiger qu’elle se préoccupe de continuité d’activité pour que les produits ou services achetés soient fournis dans les délais. Cela peut être un critère choix de l’entreprise. </a:t>
                      </a:r>
                    </a:p>
                    <a:p>
                      <a:r>
                        <a:rPr lang="fr-FR" sz="1100" b="0" i="1" kern="1200" dirty="0">
                          <a:solidFill>
                            <a:schemeClr val="dk1"/>
                          </a:solidFill>
                          <a:effectLst/>
                          <a:latin typeface="+mn-lt"/>
                          <a:ea typeface="+mn-ea"/>
                          <a:cs typeface="+mn-cs"/>
                        </a:rPr>
                        <a:t>Cela est un avantage concurrentiel qui peut faire l’objet de publicité commerciale.</a:t>
                      </a:r>
                    </a:p>
                  </a:txBody>
                  <a:tcPr anchor="ctr">
                    <a:solidFill>
                      <a:srgbClr val="E1EFE8"/>
                    </a:solidFill>
                  </a:tcPr>
                </a:tc>
                <a:extLst>
                  <a:ext uri="{0D108BD9-81ED-4DB2-BD59-A6C34878D82A}">
                    <a16:rowId xmlns:a16="http://schemas.microsoft.com/office/drawing/2014/main" val="10003"/>
                  </a:ext>
                </a:extLst>
              </a:tr>
              <a:tr h="370840">
                <a:tc>
                  <a:txBody>
                    <a:bodyPr/>
                    <a:lstStyle/>
                    <a:p>
                      <a:pPr algn="ctr"/>
                      <a:r>
                        <a:rPr lang="fr-FR" sz="1400" dirty="0"/>
                        <a:t>4</a:t>
                      </a:r>
                    </a:p>
                  </a:txBody>
                  <a:tcPr anchor="ctr">
                    <a:solidFill>
                      <a:srgbClr val="E1EFE8"/>
                    </a:solidFill>
                  </a:tcPr>
                </a:tc>
                <a:tc>
                  <a:txBody>
                    <a:bodyPr/>
                    <a:lstStyle/>
                    <a:p>
                      <a:pPr algn="ctr"/>
                      <a:r>
                        <a:rPr lang="fr-FR" sz="1400" dirty="0"/>
                        <a:t>1 et 3</a:t>
                      </a:r>
                    </a:p>
                  </a:txBody>
                  <a:tcPr anchor="ctr">
                    <a:solidFill>
                      <a:srgbClr val="E1EFE8"/>
                    </a:solidFill>
                  </a:tcPr>
                </a:tc>
                <a:tc>
                  <a:txBody>
                    <a:bodyPr/>
                    <a:lstStyle/>
                    <a:p>
                      <a:r>
                        <a:rPr lang="fr-FR" sz="1100" b="0" i="1" kern="1200" dirty="0">
                          <a:solidFill>
                            <a:schemeClr val="dk1"/>
                          </a:solidFill>
                          <a:effectLst/>
                          <a:latin typeface="+mn-lt"/>
                          <a:ea typeface="+mn-ea"/>
                          <a:cs typeface="+mn-cs"/>
                        </a:rPr>
                        <a:t>Une norme est une bonne pratique définie par des experts internationaux. Son utilisation fait gagner du temps dans la mise en œuvre du SMCA et assure des plans de continuité d’activité de qualité.</a:t>
                      </a:r>
                    </a:p>
                    <a:p>
                      <a:r>
                        <a:rPr lang="fr-FR" sz="1100" b="0" i="1" kern="1200" dirty="0">
                          <a:solidFill>
                            <a:schemeClr val="dk1"/>
                          </a:solidFill>
                          <a:effectLst/>
                          <a:latin typeface="+mn-lt"/>
                          <a:ea typeface="+mn-ea"/>
                          <a:cs typeface="+mn-cs"/>
                        </a:rPr>
                        <a:t>Bien que votre SMCA ait été construit selon ISO 22301, il est fort probable que les plans de continuité d’activité assureront la continuité d’activité dans le temps imparti. Mais, cela n’est pas certain à 100 %. Le risque humain, c’est-à-dire, par exemple, le manque d’une compétence à un moment donné pour exécuter une partie du plan de continuité d’activité, peut retarder la reprise d’activité. La gestion de crise doit traiter ce cas-là.  </a:t>
                      </a:r>
                    </a:p>
                    <a:p>
                      <a:r>
                        <a:rPr lang="fr-FR" sz="1100" b="0" i="1" kern="1200" dirty="0">
                          <a:solidFill>
                            <a:schemeClr val="dk1"/>
                          </a:solidFill>
                          <a:effectLst/>
                          <a:latin typeface="+mn-lt"/>
                          <a:ea typeface="+mn-ea"/>
                          <a:cs typeface="+mn-cs"/>
                        </a:rPr>
                        <a:t>Avoir un SMCA et des PCA est un avantage concurrentiel qui peut être communiqué.</a:t>
                      </a:r>
                      <a:endParaRPr lang="fr-FR" dirty="0"/>
                    </a:p>
                  </a:txBody>
                  <a:tcPr anchor="ctr">
                    <a:solidFill>
                      <a:srgbClr val="E1EF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510858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r>
              <a:rPr lang="fr-FR" dirty="0"/>
              <a:t>Plan de continuité d’activité (PCA)</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Quiz : Plan de continuité d’activité (PCA) - Réponses</a:t>
            </a:r>
          </a:p>
        </p:txBody>
      </p:sp>
      <p:graphicFrame>
        <p:nvGraphicFramePr>
          <p:cNvPr id="2" name="Tableau 1"/>
          <p:cNvGraphicFramePr>
            <a:graphicFrameLocks noGrp="1"/>
          </p:cNvGraphicFramePr>
          <p:nvPr>
            <p:extLst>
              <p:ext uri="{D42A27DB-BD31-4B8C-83A1-F6EECF244321}">
                <p14:modId xmlns:p14="http://schemas.microsoft.com/office/powerpoint/2010/main" val="3487647518"/>
              </p:ext>
            </p:extLst>
          </p:nvPr>
        </p:nvGraphicFramePr>
        <p:xfrm>
          <a:off x="610094" y="2415765"/>
          <a:ext cx="10856482" cy="3246120"/>
        </p:xfrm>
        <a:graphic>
          <a:graphicData uri="http://schemas.openxmlformats.org/drawingml/2006/table">
            <a:tbl>
              <a:tblPr firstRow="1" bandRow="1">
                <a:tableStyleId>{5C22544A-7EE6-4342-B048-85BDC9FD1C3A}</a:tableStyleId>
              </a:tblPr>
              <a:tblGrid>
                <a:gridCol w="1153189">
                  <a:extLst>
                    <a:ext uri="{9D8B030D-6E8A-4147-A177-3AD203B41FA5}">
                      <a16:colId xmlns:a16="http://schemas.microsoft.com/office/drawing/2014/main" val="20000"/>
                    </a:ext>
                  </a:extLst>
                </a:gridCol>
                <a:gridCol w="1127464">
                  <a:extLst>
                    <a:ext uri="{9D8B030D-6E8A-4147-A177-3AD203B41FA5}">
                      <a16:colId xmlns:a16="http://schemas.microsoft.com/office/drawing/2014/main" val="20001"/>
                    </a:ext>
                  </a:extLst>
                </a:gridCol>
                <a:gridCol w="8575829">
                  <a:extLst>
                    <a:ext uri="{9D8B030D-6E8A-4147-A177-3AD203B41FA5}">
                      <a16:colId xmlns:a16="http://schemas.microsoft.com/office/drawing/2014/main" val="20002"/>
                    </a:ext>
                  </a:extLst>
                </a:gridCol>
              </a:tblGrid>
              <a:tr h="0">
                <a:tc>
                  <a:txBody>
                    <a:bodyPr/>
                    <a:lstStyle/>
                    <a:p>
                      <a:pPr algn="ctr"/>
                      <a:r>
                        <a:rPr lang="fr-FR" sz="1400" dirty="0"/>
                        <a:t>Questions</a:t>
                      </a:r>
                    </a:p>
                  </a:txBody>
                  <a:tcPr>
                    <a:solidFill>
                      <a:srgbClr val="007842"/>
                    </a:solidFill>
                  </a:tcPr>
                </a:tc>
                <a:tc>
                  <a:txBody>
                    <a:bodyPr/>
                    <a:lstStyle/>
                    <a:p>
                      <a:pPr algn="ctr"/>
                      <a:r>
                        <a:rPr lang="fr-FR" sz="1400" dirty="0"/>
                        <a:t>Réponses</a:t>
                      </a:r>
                    </a:p>
                  </a:txBody>
                  <a:tcPr>
                    <a:solidFill>
                      <a:srgbClr val="007842"/>
                    </a:solidFill>
                  </a:tcPr>
                </a:tc>
                <a:tc>
                  <a:txBody>
                    <a:bodyPr/>
                    <a:lstStyle/>
                    <a:p>
                      <a:pPr algn="ctr"/>
                      <a:r>
                        <a:rPr lang="fr-FR" sz="1800" dirty="0"/>
                        <a:t>Commentaires</a:t>
                      </a:r>
                    </a:p>
                  </a:txBody>
                  <a:tcPr>
                    <a:solidFill>
                      <a:srgbClr val="007842"/>
                    </a:solidFill>
                  </a:tcPr>
                </a:tc>
                <a:extLst>
                  <a:ext uri="{0D108BD9-81ED-4DB2-BD59-A6C34878D82A}">
                    <a16:rowId xmlns:a16="http://schemas.microsoft.com/office/drawing/2014/main" val="10000"/>
                  </a:ext>
                </a:extLst>
              </a:tr>
              <a:tr h="370840">
                <a:tc>
                  <a:txBody>
                    <a:bodyPr/>
                    <a:lstStyle/>
                    <a:p>
                      <a:pPr algn="ctr"/>
                      <a:r>
                        <a:rPr lang="fr-FR" sz="1400" dirty="0"/>
                        <a:t>5</a:t>
                      </a:r>
                    </a:p>
                  </a:txBody>
                  <a:tcPr anchor="ctr">
                    <a:solidFill>
                      <a:srgbClr val="E1EFE8"/>
                    </a:solidFill>
                  </a:tcPr>
                </a:tc>
                <a:tc>
                  <a:txBody>
                    <a:bodyPr/>
                    <a:lstStyle/>
                    <a:p>
                      <a:pPr algn="ctr"/>
                      <a:r>
                        <a:rPr lang="fr-FR" sz="1400" dirty="0"/>
                        <a:t>3</a:t>
                      </a:r>
                    </a:p>
                  </a:txBody>
                  <a:tcPr anchor="ctr">
                    <a:solidFill>
                      <a:srgbClr val="E1EFE8"/>
                    </a:solidFill>
                  </a:tcPr>
                </a:tc>
                <a:tc>
                  <a:txBody>
                    <a:bodyPr/>
                    <a:lstStyle/>
                    <a:p>
                      <a:pPr algn="l"/>
                      <a:r>
                        <a:rPr lang="fr-FR" sz="1100" b="0" i="1" kern="1200" dirty="0">
                          <a:solidFill>
                            <a:schemeClr val="dk1"/>
                          </a:solidFill>
                          <a:effectLst/>
                          <a:latin typeface="+mn-lt"/>
                          <a:ea typeface="+mn-ea"/>
                          <a:cs typeface="+mn-cs"/>
                        </a:rPr>
                        <a:t>La continuité d’activité n’a pas pour objet d’améliorer la productivité de l’entreprise. Son objectif est d’assurer la continuité d’activité de l’entreprise à la suite d’un sinistre.</a:t>
                      </a:r>
                    </a:p>
                  </a:txBody>
                  <a:tcPr anchor="ctr">
                    <a:solidFill>
                      <a:srgbClr val="E1EFE8"/>
                    </a:solidFill>
                  </a:tcPr>
                </a:tc>
                <a:extLst>
                  <a:ext uri="{0D108BD9-81ED-4DB2-BD59-A6C34878D82A}">
                    <a16:rowId xmlns:a16="http://schemas.microsoft.com/office/drawing/2014/main" val="10001"/>
                  </a:ext>
                </a:extLst>
              </a:tr>
              <a:tr h="370840">
                <a:tc>
                  <a:txBody>
                    <a:bodyPr/>
                    <a:lstStyle/>
                    <a:p>
                      <a:pPr algn="ctr"/>
                      <a:r>
                        <a:rPr lang="fr-FR" sz="1400" dirty="0"/>
                        <a:t>6</a:t>
                      </a:r>
                    </a:p>
                  </a:txBody>
                  <a:tcPr anchor="ctr">
                    <a:solidFill>
                      <a:srgbClr val="E1EFE8"/>
                    </a:solidFill>
                  </a:tcPr>
                </a:tc>
                <a:tc>
                  <a:txBody>
                    <a:bodyPr/>
                    <a:lstStyle/>
                    <a:p>
                      <a:pPr algn="ctr"/>
                      <a:r>
                        <a:rPr lang="fr-FR" sz="1400" dirty="0"/>
                        <a:t>2</a:t>
                      </a:r>
                    </a:p>
                  </a:txBody>
                  <a:tcPr anchor="ctr">
                    <a:solidFill>
                      <a:srgbClr val="E1EFE8"/>
                    </a:solidFill>
                  </a:tcPr>
                </a:tc>
                <a:tc>
                  <a:txBody>
                    <a:bodyPr/>
                    <a:lstStyle/>
                    <a:p>
                      <a:pPr algn="l"/>
                      <a:r>
                        <a:rPr lang="fr-FR" sz="1100" b="0" i="1" kern="1200" dirty="0">
                          <a:solidFill>
                            <a:schemeClr val="dk1"/>
                          </a:solidFill>
                          <a:effectLst/>
                          <a:latin typeface="+mn-lt"/>
                          <a:ea typeface="+mn-ea"/>
                          <a:cs typeface="+mn-cs"/>
                        </a:rPr>
                        <a:t>Ce sont les directions des différentes activités de l’entreprise qui produisent des produits ou services, ou qui participent à cette production, qui sont consultées pour déterminer leurs besoins de continuité d’activité. </a:t>
                      </a:r>
                    </a:p>
                    <a:p>
                      <a:pPr algn="l"/>
                      <a:r>
                        <a:rPr lang="fr-FR" sz="1100" b="0" i="1" kern="1200" dirty="0">
                          <a:solidFill>
                            <a:schemeClr val="dk1"/>
                          </a:solidFill>
                          <a:effectLst/>
                          <a:latin typeface="+mn-lt"/>
                          <a:ea typeface="+mn-ea"/>
                          <a:cs typeface="+mn-cs"/>
                        </a:rPr>
                        <a:t>La Direction générale intervient pour valider les besoins exprimés. </a:t>
                      </a:r>
                    </a:p>
                    <a:p>
                      <a:pPr algn="l"/>
                      <a:r>
                        <a:rPr lang="fr-FR" sz="1100" b="0" i="1" kern="1200" dirty="0">
                          <a:solidFill>
                            <a:schemeClr val="dk1"/>
                          </a:solidFill>
                          <a:effectLst/>
                          <a:latin typeface="+mn-lt"/>
                          <a:ea typeface="+mn-ea"/>
                          <a:cs typeface="+mn-cs"/>
                        </a:rPr>
                        <a:t>Le RPCA – responsable du plan de continuité d’activité – et la direction de l’audit n’ont pas d’ activités qui peuvent s’arrêter sans mettre en péril l’entreprise.</a:t>
                      </a:r>
                      <a:endParaRPr lang="fr-FR" dirty="0"/>
                    </a:p>
                  </a:txBody>
                  <a:tcPr anchor="ctr">
                    <a:solidFill>
                      <a:srgbClr val="E1EFE8"/>
                    </a:solidFill>
                  </a:tcPr>
                </a:tc>
                <a:extLst>
                  <a:ext uri="{0D108BD9-81ED-4DB2-BD59-A6C34878D82A}">
                    <a16:rowId xmlns:a16="http://schemas.microsoft.com/office/drawing/2014/main" val="10002"/>
                  </a:ext>
                </a:extLst>
              </a:tr>
              <a:tr h="370840">
                <a:tc>
                  <a:txBody>
                    <a:bodyPr/>
                    <a:lstStyle/>
                    <a:p>
                      <a:pPr algn="ctr"/>
                      <a:r>
                        <a:rPr lang="fr-FR" sz="1400" dirty="0"/>
                        <a:t>7</a:t>
                      </a:r>
                    </a:p>
                  </a:txBody>
                  <a:tcPr anchor="ctr">
                    <a:solidFill>
                      <a:srgbClr val="E1EFE8"/>
                    </a:solidFill>
                  </a:tcPr>
                </a:tc>
                <a:tc>
                  <a:txBody>
                    <a:bodyPr/>
                    <a:lstStyle/>
                    <a:p>
                      <a:pPr algn="ctr"/>
                      <a:r>
                        <a:rPr lang="fr-FR" sz="1400" dirty="0"/>
                        <a:t>1 et 3</a:t>
                      </a:r>
                    </a:p>
                  </a:txBody>
                  <a:tcPr anchor="ctr">
                    <a:solidFill>
                      <a:srgbClr val="E1EFE8"/>
                    </a:solidFill>
                  </a:tcPr>
                </a:tc>
                <a:tc>
                  <a:txBody>
                    <a:bodyPr/>
                    <a:lstStyle/>
                    <a:p>
                      <a:r>
                        <a:rPr lang="fr-FR" sz="1100" b="0" i="1" kern="1200" dirty="0">
                          <a:solidFill>
                            <a:schemeClr val="dk1"/>
                          </a:solidFill>
                          <a:effectLst/>
                          <a:latin typeface="+mn-lt"/>
                          <a:ea typeface="+mn-ea"/>
                          <a:cs typeface="+mn-cs"/>
                        </a:rPr>
                        <a:t>Les solutions de prévention sont mises en œuvre avant la survenance de l’événement perturbateur. Elles ont pour objectif de réduire sa probabilité de survenance. </a:t>
                      </a:r>
                    </a:p>
                    <a:p>
                      <a:r>
                        <a:rPr lang="fr-FR" sz="1100" b="0" i="1" kern="1200" dirty="0">
                          <a:solidFill>
                            <a:schemeClr val="dk1"/>
                          </a:solidFill>
                          <a:effectLst/>
                          <a:latin typeface="+mn-lt"/>
                          <a:ea typeface="+mn-ea"/>
                          <a:cs typeface="+mn-cs"/>
                        </a:rPr>
                        <a:t>Les systèmes de contrôle d’accès dans un bâtiment réduisent la probabilité d’entrée dans le bâtiment.</a:t>
                      </a:r>
                    </a:p>
                    <a:p>
                      <a:r>
                        <a:rPr lang="fr-FR" sz="1100" b="0" i="1" kern="1200" dirty="0">
                          <a:solidFill>
                            <a:schemeClr val="dk1"/>
                          </a:solidFill>
                          <a:effectLst/>
                          <a:latin typeface="+mn-lt"/>
                          <a:ea typeface="+mn-ea"/>
                          <a:cs typeface="+mn-cs"/>
                        </a:rPr>
                        <a:t>La mise à jour régulière des logiciels de sécurité réduit le nombre de cyberattaques pouvant réussir à perturber le SI.</a:t>
                      </a:r>
                    </a:p>
                    <a:p>
                      <a:r>
                        <a:rPr lang="fr-FR" sz="1100" b="0" i="1" kern="1200" dirty="0">
                          <a:solidFill>
                            <a:schemeClr val="dk1"/>
                          </a:solidFill>
                          <a:effectLst/>
                          <a:latin typeface="+mn-lt"/>
                          <a:ea typeface="+mn-ea"/>
                          <a:cs typeface="+mn-cs"/>
                        </a:rPr>
                        <a:t>Par contre, les moyens de secours informatique et les positions de travail du site de repli ne sont pas des moyens de prévention, car ils ne réduisent pas la probabilité de survenance d’un événement perturbateur. Ils sont mis en place pour assurer la protection de l’entreprise.</a:t>
                      </a:r>
                      <a:endParaRPr lang="fr-FR" dirty="0"/>
                    </a:p>
                  </a:txBody>
                  <a:tcPr anchor="ctr">
                    <a:solidFill>
                      <a:srgbClr val="E1EFE8"/>
                    </a:solidFill>
                  </a:tcPr>
                </a:tc>
                <a:extLst>
                  <a:ext uri="{0D108BD9-81ED-4DB2-BD59-A6C34878D82A}">
                    <a16:rowId xmlns:a16="http://schemas.microsoft.com/office/drawing/2014/main" val="10003"/>
                  </a:ext>
                </a:extLst>
              </a:tr>
              <a:tr h="370840">
                <a:tc>
                  <a:txBody>
                    <a:bodyPr/>
                    <a:lstStyle/>
                    <a:p>
                      <a:pPr algn="ctr"/>
                      <a:r>
                        <a:rPr lang="fr-FR" sz="1400" dirty="0"/>
                        <a:t>8</a:t>
                      </a:r>
                    </a:p>
                  </a:txBody>
                  <a:tcPr>
                    <a:solidFill>
                      <a:srgbClr val="E1EFE8"/>
                    </a:solidFill>
                  </a:tcPr>
                </a:tc>
                <a:tc>
                  <a:txBody>
                    <a:bodyPr/>
                    <a:lstStyle/>
                    <a:p>
                      <a:pPr algn="ctr"/>
                      <a:r>
                        <a:rPr lang="fr-FR" sz="1400" dirty="0"/>
                        <a:t>4</a:t>
                      </a:r>
                    </a:p>
                  </a:txBody>
                  <a:tcPr>
                    <a:solidFill>
                      <a:srgbClr val="E1EFE8"/>
                    </a:solidFill>
                  </a:tcPr>
                </a:tc>
                <a:tc>
                  <a:txBody>
                    <a:bodyPr/>
                    <a:lstStyle/>
                    <a:p>
                      <a:pPr algn="l"/>
                      <a:r>
                        <a:rPr lang="fr-FR" sz="1100" b="0" i="1" kern="1200" dirty="0">
                          <a:solidFill>
                            <a:schemeClr val="dk1"/>
                          </a:solidFill>
                          <a:effectLst/>
                          <a:latin typeface="+mn-lt"/>
                          <a:ea typeface="+mn-ea"/>
                          <a:cs typeface="+mn-cs"/>
                        </a:rPr>
                        <a:t>C'est à la Direction générale de décider de la stratégie de continuité d’activité. En particulier, c’est elle qui doit décider par quel PCA il faut commencer.</a:t>
                      </a:r>
                    </a:p>
                  </a:txBody>
                  <a:tcPr>
                    <a:solidFill>
                      <a:srgbClr val="E1EF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96748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DA61319-64F0-42CE-860D-BB003F5C6432}"/>
              </a:ext>
            </a:extLst>
          </p:cNvPr>
          <p:cNvSpPr>
            <a:spLocks noGrp="1"/>
          </p:cNvSpPr>
          <p:nvPr>
            <p:ph type="body" sz="quarter" idx="14"/>
          </p:nvPr>
        </p:nvSpPr>
        <p:spPr/>
        <p:txBody>
          <a:bodyPr/>
          <a:lstStyle/>
          <a:p>
            <a:pPr lvl="0"/>
            <a:r>
              <a:rPr lang="fr-FR" dirty="0"/>
              <a:t>Utiliser des solutions interopérables</a:t>
            </a:r>
          </a:p>
          <a:p>
            <a:r>
              <a:rPr lang="fr-FR" dirty="0"/>
              <a:t>Connaître le principe d’un Cloud-Broker</a:t>
            </a:r>
          </a:p>
          <a:p>
            <a:endParaRPr lang="fr-FR" dirty="0"/>
          </a:p>
        </p:txBody>
      </p:sp>
      <p:sp>
        <p:nvSpPr>
          <p:cNvPr id="6" name="Espace réservé du texte 5">
            <a:extLst>
              <a:ext uri="{FF2B5EF4-FFF2-40B4-BE49-F238E27FC236}">
                <a16:creationId xmlns:a16="http://schemas.microsoft.com/office/drawing/2014/main" id="{CAFA07B2-668D-45F7-9D1B-204936B3E8E3}"/>
              </a:ext>
            </a:extLst>
          </p:cNvPr>
          <p:cNvSpPr>
            <a:spLocks noGrp="1"/>
          </p:cNvSpPr>
          <p:nvPr>
            <p:ph type="body" sz="quarter" idx="15"/>
          </p:nvPr>
        </p:nvSpPr>
        <p:spPr/>
        <p:txBody>
          <a:bodyPr/>
          <a:lstStyle/>
          <a:p>
            <a:r>
              <a:rPr lang="fr-FR" dirty="0"/>
              <a:t>5,5 heures</a:t>
            </a:r>
          </a:p>
        </p:txBody>
      </p:sp>
      <p:sp>
        <p:nvSpPr>
          <p:cNvPr id="3" name="Espace réservé du texte 2">
            <a:extLst>
              <a:ext uri="{FF2B5EF4-FFF2-40B4-BE49-F238E27FC236}">
                <a16:creationId xmlns:a16="http://schemas.microsoft.com/office/drawing/2014/main" id="{8C7F9F2D-1982-43FE-A931-7B2DCEE0D7C8}"/>
              </a:ext>
            </a:extLst>
          </p:cNvPr>
          <p:cNvSpPr>
            <a:spLocks noGrp="1"/>
          </p:cNvSpPr>
          <p:nvPr>
            <p:ph type="body" sz="quarter" idx="12"/>
          </p:nvPr>
        </p:nvSpPr>
        <p:spPr/>
        <p:txBody>
          <a:bodyPr/>
          <a:lstStyle/>
          <a:p>
            <a:r>
              <a:rPr lang="fr-FR" dirty="0"/>
              <a:t>CHAPITRE 2</a:t>
            </a:r>
          </a:p>
        </p:txBody>
      </p:sp>
      <p:sp>
        <p:nvSpPr>
          <p:cNvPr id="4" name="Espace réservé du texte 3">
            <a:extLst>
              <a:ext uri="{FF2B5EF4-FFF2-40B4-BE49-F238E27FC236}">
                <a16:creationId xmlns:a16="http://schemas.microsoft.com/office/drawing/2014/main" id="{4839E087-F6B7-4299-B152-4EC0D038356D}"/>
              </a:ext>
            </a:extLst>
          </p:cNvPr>
          <p:cNvSpPr>
            <a:spLocks noGrp="1"/>
          </p:cNvSpPr>
          <p:nvPr>
            <p:ph type="body" sz="quarter" idx="13"/>
          </p:nvPr>
        </p:nvSpPr>
        <p:spPr/>
        <p:txBody>
          <a:bodyPr/>
          <a:lstStyle/>
          <a:p>
            <a:pPr marL="144000" indent="-144000"/>
            <a:r>
              <a:rPr lang="fr-FR" dirty="0"/>
              <a:t>Appréhender le concept de </a:t>
            </a:r>
            <a:r>
              <a:rPr lang="fr-FR" dirty="0" err="1"/>
              <a:t>Multi-Cloud</a:t>
            </a:r>
            <a:endParaRPr lang="fr-FR" dirty="0"/>
          </a:p>
        </p:txBody>
      </p:sp>
    </p:spTree>
    <p:extLst>
      <p:ext uri="{BB962C8B-B14F-4D97-AF65-F5344CB8AC3E}">
        <p14:creationId xmlns:p14="http://schemas.microsoft.com/office/powerpoint/2010/main" val="32130542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716B6E-FDF9-48C3-A32D-D8D5D749A6E1}"/>
              </a:ext>
            </a:extLst>
          </p:cNvPr>
          <p:cNvSpPr>
            <a:spLocks noGrp="1"/>
          </p:cNvSpPr>
          <p:nvPr>
            <p:ph type="body" sz="quarter" idx="12"/>
          </p:nvPr>
        </p:nvSpPr>
        <p:spPr/>
        <p:txBody>
          <a:bodyPr/>
          <a:lstStyle/>
          <a:p>
            <a:r>
              <a:rPr lang="fr-FR" dirty="0"/>
              <a:t>CHAPITRE 2</a:t>
            </a:r>
          </a:p>
        </p:txBody>
      </p:sp>
      <p:sp>
        <p:nvSpPr>
          <p:cNvPr id="6" name="Espace réservé du texte 5">
            <a:extLst>
              <a:ext uri="{FF2B5EF4-FFF2-40B4-BE49-F238E27FC236}">
                <a16:creationId xmlns:a16="http://schemas.microsoft.com/office/drawing/2014/main" id="{B94F1B57-72DB-4F32-8E92-EE9A2A60FA31}"/>
              </a:ext>
            </a:extLst>
          </p:cNvPr>
          <p:cNvSpPr>
            <a:spLocks noGrp="1"/>
          </p:cNvSpPr>
          <p:nvPr>
            <p:ph type="body" sz="quarter" idx="13"/>
          </p:nvPr>
        </p:nvSpPr>
        <p:spPr/>
        <p:txBody>
          <a:bodyPr/>
          <a:lstStyle/>
          <a:p>
            <a:pPr marL="144000" indent="-144000"/>
            <a:r>
              <a:rPr lang="fr-FR" dirty="0"/>
              <a:t>Appréhender le concept de </a:t>
            </a:r>
            <a:r>
              <a:rPr lang="fr-FR" dirty="0" err="1"/>
              <a:t>Multi-Cloud</a:t>
            </a:r>
            <a:endParaRPr lang="fr-FR" dirty="0"/>
          </a:p>
        </p:txBody>
      </p:sp>
      <p:sp>
        <p:nvSpPr>
          <p:cNvPr id="7" name="Espace réservé du texte 6">
            <a:extLst>
              <a:ext uri="{FF2B5EF4-FFF2-40B4-BE49-F238E27FC236}">
                <a16:creationId xmlns:a16="http://schemas.microsoft.com/office/drawing/2014/main" id="{314AACFB-8AE0-473A-B258-F7A4BCB1F6CC}"/>
              </a:ext>
            </a:extLst>
          </p:cNvPr>
          <p:cNvSpPr>
            <a:spLocks noGrp="1"/>
          </p:cNvSpPr>
          <p:nvPr>
            <p:ph type="body" sz="quarter" idx="14"/>
          </p:nvPr>
        </p:nvSpPr>
        <p:spPr/>
        <p:txBody>
          <a:bodyPr/>
          <a:lstStyle/>
          <a:p>
            <a:pPr lvl="0"/>
            <a:r>
              <a:rPr lang="fr-FR" b="1" dirty="0">
                <a:solidFill>
                  <a:srgbClr val="FF7800"/>
                </a:solidFill>
              </a:rPr>
              <a:t>Utilisation des solutions interopérables</a:t>
            </a:r>
          </a:p>
          <a:p>
            <a:r>
              <a:rPr lang="fr-FR" dirty="0"/>
              <a:t>Connaitre le principe d’un Cloud-Broker</a:t>
            </a:r>
          </a:p>
        </p:txBody>
      </p:sp>
    </p:spTree>
    <p:extLst>
      <p:ext uri="{BB962C8B-B14F-4D97-AF65-F5344CB8AC3E}">
        <p14:creationId xmlns:p14="http://schemas.microsoft.com/office/powerpoint/2010/main" val="3123502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46650" y="400050"/>
            <a:ext cx="5249250" cy="415143"/>
          </a:xfrm>
        </p:spPr>
        <p:txBody>
          <a:bodyPr/>
          <a:lstStyle/>
          <a:p>
            <a:r>
              <a:rPr lang="fr-FR" dirty="0"/>
              <a:t>02 - Appréhender le concept de </a:t>
            </a:r>
            <a:r>
              <a:rPr lang="fr-FR" dirty="0" err="1"/>
              <a:t>Multi-Cloud</a:t>
            </a:r>
            <a:endParaRPr lang="fr-FR" dirty="0"/>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a:xfrm>
            <a:off x="46650" y="765476"/>
            <a:ext cx="5075172" cy="444906"/>
          </a:xfrm>
        </p:spPr>
        <p:txBody>
          <a:bodyPr/>
          <a:lstStyle/>
          <a:p>
            <a:r>
              <a:rPr lang="fr-FR" dirty="0"/>
              <a:t>Utilisation des solutions interopérables</a:t>
            </a:r>
          </a:p>
          <a:p>
            <a:endParaRPr lang="fr-FR" dirty="0"/>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542692"/>
          </a:xfrm>
        </p:spPr>
        <p:txBody>
          <a:bodyPr/>
          <a:lstStyle/>
          <a:p>
            <a:pPr fontAlgn="base"/>
            <a:r>
              <a:rPr lang="fr-FR" dirty="0"/>
              <a:t>L’interopérabilité est la capacité que possède un produit ou un système, dont les interfaces sont intégralement connues, à fonctionner avec d’autres produits, systèmes ou fournisseurs Cloud existants ou futurs et ce sans restriction ni surcoût ou perte de données.</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Définition de l’interopérabilité</a:t>
            </a:r>
          </a:p>
        </p:txBody>
      </p:sp>
      <p:pic>
        <p:nvPicPr>
          <p:cNvPr id="5" name="Image 4"/>
          <p:cNvPicPr>
            <a:picLocks noChangeAspect="1"/>
          </p:cNvPicPr>
          <p:nvPr/>
        </p:nvPicPr>
        <p:blipFill>
          <a:blip r:embed="rId3"/>
          <a:stretch>
            <a:fillRect/>
          </a:stretch>
        </p:blipFill>
        <p:spPr>
          <a:xfrm>
            <a:off x="3138117" y="2580026"/>
            <a:ext cx="5055972" cy="2324705"/>
          </a:xfrm>
          <a:prstGeom prst="rect">
            <a:avLst/>
          </a:prstGeom>
        </p:spPr>
      </p:pic>
      <p:sp>
        <p:nvSpPr>
          <p:cNvPr id="7" name="Rectangle 6"/>
          <p:cNvSpPr/>
          <p:nvPr/>
        </p:nvSpPr>
        <p:spPr>
          <a:xfrm>
            <a:off x="4869648" y="4999009"/>
            <a:ext cx="2571565" cy="276999"/>
          </a:xfrm>
          <a:prstGeom prst="rect">
            <a:avLst/>
          </a:prstGeom>
        </p:spPr>
        <p:txBody>
          <a:bodyPr wrap="square">
            <a:spAutoFit/>
          </a:bodyPr>
          <a:lstStyle/>
          <a:p>
            <a:pPr fontAlgn="base"/>
            <a:r>
              <a:rPr lang="en-GB" sz="1200" dirty="0">
                <a:solidFill>
                  <a:srgbClr val="565656"/>
                </a:solidFill>
                <a:cs typeface="Calibri" panose="020F0502020204030204" pitchFamily="34" charset="0"/>
              </a:rPr>
              <a:t>Degré d’interopérabilité</a:t>
            </a:r>
            <a:endParaRPr lang="fr-FR" dirty="0"/>
          </a:p>
        </p:txBody>
      </p:sp>
    </p:spTree>
    <p:extLst>
      <p:ext uri="{BB962C8B-B14F-4D97-AF65-F5344CB8AC3E}">
        <p14:creationId xmlns:p14="http://schemas.microsoft.com/office/powerpoint/2010/main" val="19190274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46650" y="400050"/>
            <a:ext cx="5249250" cy="415143"/>
          </a:xfrm>
        </p:spPr>
        <p:txBody>
          <a:bodyPr/>
          <a:lstStyle/>
          <a:p>
            <a:r>
              <a:rPr lang="fr-FR" dirty="0"/>
              <a:t>02 - Appréhender le concept de </a:t>
            </a:r>
            <a:r>
              <a:rPr lang="fr-FR" dirty="0" err="1"/>
              <a:t>Multi-Cloud</a:t>
            </a:r>
            <a:endParaRPr lang="fr-FR" dirty="0"/>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a:xfrm>
            <a:off x="46650" y="765476"/>
            <a:ext cx="5075172" cy="444906"/>
          </a:xfrm>
        </p:spPr>
        <p:txBody>
          <a:bodyPr/>
          <a:lstStyle/>
          <a:p>
            <a:r>
              <a:rPr lang="fr-FR" dirty="0"/>
              <a:t>Utilisation des solutions interopérables</a:t>
            </a:r>
          </a:p>
          <a:p>
            <a:endParaRPr lang="fr-FR" dirty="0"/>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1545868"/>
          </a:xfrm>
        </p:spPr>
        <p:txBody>
          <a:bodyPr/>
          <a:lstStyle/>
          <a:p>
            <a:pPr fontAlgn="base"/>
            <a:r>
              <a:rPr lang="fr-FR" dirty="0"/>
              <a:t>Les organisations qui ont opté pour une stratégie </a:t>
            </a:r>
            <a:r>
              <a:rPr lang="fr-FR" dirty="0" err="1"/>
              <a:t>Multi-Cloud</a:t>
            </a:r>
            <a:r>
              <a:rPr lang="fr-FR" dirty="0"/>
              <a:t> rencontrent des challenges en matière d’interopérabilité. Les experts proposent 4 bonnes pratiques pour traiter ces défis et favoriser la mise en place d’environnements </a:t>
            </a:r>
            <a:r>
              <a:rPr lang="fr-FR" dirty="0" err="1"/>
              <a:t>Multi-Cloud</a:t>
            </a:r>
            <a:r>
              <a:rPr lang="fr-FR" dirty="0"/>
              <a:t> efficaces.</a:t>
            </a:r>
          </a:p>
          <a:p>
            <a:pPr fontAlgn="base"/>
            <a:endParaRPr lang="fr-FR" dirty="0"/>
          </a:p>
          <a:p>
            <a:pPr fontAlgn="base"/>
            <a:r>
              <a:rPr lang="fr-FR" dirty="0"/>
              <a:t>Aujourd’hui, une majorité d’entreprises ont opté pour des stratégies </a:t>
            </a:r>
            <a:r>
              <a:rPr lang="fr-FR" dirty="0" err="1"/>
              <a:t>Multi-Cloud</a:t>
            </a:r>
            <a:r>
              <a:rPr lang="fr-FR" dirty="0"/>
              <a:t>  : selon </a:t>
            </a:r>
            <a:r>
              <a:rPr lang="fr-FR" b="1" dirty="0"/>
              <a:t>Gartner</a:t>
            </a:r>
            <a:r>
              <a:rPr lang="fr-FR" dirty="0"/>
              <a:t>, plus de </a:t>
            </a:r>
            <a:r>
              <a:rPr lang="fr-FR" b="1" dirty="0"/>
              <a:t>80% </a:t>
            </a:r>
            <a:r>
              <a:rPr lang="fr-FR" dirty="0"/>
              <a:t>des entreprises utilisant le Cloud public ont plus de deux fournisseurs. Dans ce type d’environnement, l’interopérabilité est primordiale. Pour les entreprises, c’est un moyen de limiter le risque de dépendance vis-à-vis des fournisseurs, tout en assurant une meilleure continuité des activités et en offrant une plus grande flexibilité.</a:t>
            </a:r>
          </a:p>
          <a:p>
            <a:pPr fontAlgn="base"/>
            <a:endParaRPr lang="fr-FR" dirty="0"/>
          </a:p>
          <a:p>
            <a:pPr fontAlgn="base"/>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L’interopérabilité dans une </a:t>
            </a:r>
            <a:r>
              <a:rPr lang="en-GB" dirty="0" err="1"/>
              <a:t>stratégie</a:t>
            </a:r>
            <a:r>
              <a:rPr lang="en-GB" dirty="0"/>
              <a:t> </a:t>
            </a:r>
            <a:r>
              <a:rPr lang="fr-FR" dirty="0" err="1"/>
              <a:t>Multi-Cloud</a:t>
            </a:r>
            <a:endParaRPr lang="fr-FR" dirty="0"/>
          </a:p>
        </p:txBody>
      </p:sp>
      <p:pic>
        <p:nvPicPr>
          <p:cNvPr id="3" name="Image 2"/>
          <p:cNvPicPr>
            <a:picLocks noChangeAspect="1"/>
          </p:cNvPicPr>
          <p:nvPr/>
        </p:nvPicPr>
        <p:blipFill>
          <a:blip r:embed="rId3"/>
          <a:stretch>
            <a:fillRect/>
          </a:stretch>
        </p:blipFill>
        <p:spPr>
          <a:xfrm>
            <a:off x="6956867" y="3555772"/>
            <a:ext cx="4097079" cy="2374511"/>
          </a:xfrm>
          <a:prstGeom prst="rect">
            <a:avLst/>
          </a:prstGeom>
        </p:spPr>
      </p:pic>
      <p:sp>
        <p:nvSpPr>
          <p:cNvPr id="4" name="Rectangle 3"/>
          <p:cNvSpPr/>
          <p:nvPr/>
        </p:nvSpPr>
        <p:spPr>
          <a:xfrm>
            <a:off x="720000" y="3671182"/>
            <a:ext cx="5787332" cy="1938992"/>
          </a:xfrm>
          <a:prstGeom prst="rect">
            <a:avLst/>
          </a:prstGeom>
        </p:spPr>
        <p:txBody>
          <a:bodyPr wrap="square">
            <a:spAutoFit/>
          </a:bodyPr>
          <a:lstStyle/>
          <a:p>
            <a:r>
              <a:rPr lang="fr-FR" sz="1200" dirty="0">
                <a:solidFill>
                  <a:srgbClr val="565656"/>
                </a:solidFill>
                <a:cs typeface="Calibri" panose="020F0502020204030204" pitchFamily="34" charset="0"/>
              </a:rPr>
              <a:t>Pour mettre en place l’interopérabilité entre plusieurs Cloud, il faut des API, des conteneurs ainsi que des modèles communs de données. Des processus partagés sont bien évidemment requis pour que les composants hébergés sur des Cloud distants puissent communiquer efficacement et de manière fluide.</a:t>
            </a:r>
          </a:p>
          <a:p>
            <a:endParaRPr lang="fr-FR" sz="1200" dirty="0">
              <a:solidFill>
                <a:srgbClr val="565656"/>
              </a:solidFill>
              <a:cs typeface="Calibri" panose="020F0502020204030204" pitchFamily="34" charset="0"/>
            </a:endParaRPr>
          </a:p>
          <a:p>
            <a:r>
              <a:rPr lang="fr-FR" sz="1200" dirty="0">
                <a:solidFill>
                  <a:srgbClr val="565656"/>
                </a:solidFill>
                <a:cs typeface="Calibri" panose="020F0502020204030204" pitchFamily="34" charset="0"/>
              </a:rPr>
              <a:t>En outre, mettre en place une réelle interopérabilité passe forcément par la synchronisation des données en temps réel et par l’usage des composants de manière dynamique. Toute cela sans nuire aux performances des applications ni à leur sécurité. Raison pour laquelle les experts s’accordent à dire que l’interopérabilité en mode </a:t>
            </a:r>
            <a:r>
              <a:rPr lang="fr-FR" sz="1200" dirty="0" err="1">
                <a:solidFill>
                  <a:srgbClr val="565656"/>
                </a:solidFill>
                <a:cs typeface="Calibri" panose="020F0502020204030204" pitchFamily="34" charset="0"/>
              </a:rPr>
              <a:t>Multi-Cloud</a:t>
            </a:r>
            <a:r>
              <a:rPr lang="fr-FR" sz="1200" dirty="0">
                <a:solidFill>
                  <a:srgbClr val="565656"/>
                </a:solidFill>
                <a:cs typeface="Calibri" panose="020F0502020204030204" pitchFamily="34" charset="0"/>
              </a:rPr>
              <a:t> est un défi pour les entreprises.</a:t>
            </a:r>
          </a:p>
        </p:txBody>
      </p:sp>
    </p:spTree>
    <p:extLst>
      <p:ext uri="{BB962C8B-B14F-4D97-AF65-F5344CB8AC3E}">
        <p14:creationId xmlns:p14="http://schemas.microsoft.com/office/powerpoint/2010/main" val="30371949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46650" y="400050"/>
            <a:ext cx="5249250" cy="415143"/>
          </a:xfrm>
        </p:spPr>
        <p:txBody>
          <a:bodyPr/>
          <a:lstStyle/>
          <a:p>
            <a:r>
              <a:rPr lang="fr-FR" dirty="0"/>
              <a:t>02 - Appréhender le concept de </a:t>
            </a:r>
            <a:r>
              <a:rPr lang="fr-FR" dirty="0" err="1"/>
              <a:t>Multi-Cloud</a:t>
            </a:r>
            <a:endParaRPr lang="fr-FR" dirty="0"/>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a:xfrm>
            <a:off x="46650" y="765476"/>
            <a:ext cx="5075172" cy="444906"/>
          </a:xfrm>
        </p:spPr>
        <p:txBody>
          <a:bodyPr/>
          <a:lstStyle/>
          <a:p>
            <a:r>
              <a:rPr lang="fr-FR" dirty="0"/>
              <a:t>Utilisation des solutions interopérables</a:t>
            </a:r>
          </a:p>
          <a:p>
            <a:endParaRPr lang="fr-FR" dirty="0"/>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471670"/>
          </a:xfrm>
        </p:spPr>
        <p:txBody>
          <a:bodyPr/>
          <a:lstStyle/>
          <a:p>
            <a:r>
              <a:rPr lang="fr-FR" dirty="0"/>
              <a:t>En premier lieu elle parait évidente, la mise en place de l’interopérabilité n’est pas chose aisée. Les entreprises se heurtent à quelques réalités qui se dressent comme des freins, particulièrement de la part des fournisseurs qui ne jouent pas vraiment le jeu. Parmi lesquelles :</a:t>
            </a:r>
          </a:p>
          <a:p>
            <a:endParaRPr lang="fr-FR" dirty="0"/>
          </a:p>
          <a:p>
            <a:pPr fontAlgn="base"/>
            <a:endParaRPr lang="fr-FR" dirty="0"/>
          </a:p>
          <a:p>
            <a:pPr fontAlgn="base"/>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Les principaux challenges de l’interopérabilité en environnement </a:t>
            </a:r>
            <a:r>
              <a:rPr lang="fr-FR" dirty="0" err="1"/>
              <a:t>Multi-Cloud</a:t>
            </a:r>
            <a:endParaRPr lang="fr-FR" b="0" dirty="0"/>
          </a:p>
        </p:txBody>
      </p:sp>
      <p:graphicFrame>
        <p:nvGraphicFramePr>
          <p:cNvPr id="13" name="Diagramme 12">
            <a:extLst>
              <a:ext uri="{FF2B5EF4-FFF2-40B4-BE49-F238E27FC236}">
                <a16:creationId xmlns:a16="http://schemas.microsoft.com/office/drawing/2014/main" id="{44787FB7-820F-4F05-A657-538F8266B26B}"/>
              </a:ext>
            </a:extLst>
          </p:cNvPr>
          <p:cNvGraphicFramePr/>
          <p:nvPr>
            <p:extLst>
              <p:ext uri="{D42A27DB-BD31-4B8C-83A1-F6EECF244321}">
                <p14:modId xmlns:p14="http://schemas.microsoft.com/office/powerpoint/2010/main" val="1683033206"/>
              </p:ext>
            </p:extLst>
          </p:nvPr>
        </p:nvGraphicFramePr>
        <p:xfrm>
          <a:off x="1820298" y="2468925"/>
          <a:ext cx="8050679" cy="3817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993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716B6E-FDF9-48C3-A32D-D8D5D749A6E1}"/>
              </a:ext>
            </a:extLst>
          </p:cNvPr>
          <p:cNvSpPr>
            <a:spLocks noGrp="1"/>
          </p:cNvSpPr>
          <p:nvPr>
            <p:ph type="body" sz="quarter" idx="12"/>
          </p:nvPr>
        </p:nvSpPr>
        <p:spPr/>
        <p:txBody>
          <a:bodyPr/>
          <a:lstStyle/>
          <a:p>
            <a:r>
              <a:rPr lang="fr-FR" dirty="0"/>
              <a:t>CHAPITRE 1</a:t>
            </a:r>
          </a:p>
        </p:txBody>
      </p:sp>
      <p:sp>
        <p:nvSpPr>
          <p:cNvPr id="6" name="Espace réservé du texte 5">
            <a:extLst>
              <a:ext uri="{FF2B5EF4-FFF2-40B4-BE49-F238E27FC236}">
                <a16:creationId xmlns:a16="http://schemas.microsoft.com/office/drawing/2014/main" id="{B94F1B57-72DB-4F32-8E92-EE9A2A60FA31}"/>
              </a:ext>
            </a:extLst>
          </p:cNvPr>
          <p:cNvSpPr>
            <a:spLocks noGrp="1"/>
          </p:cNvSpPr>
          <p:nvPr>
            <p:ph type="body" sz="quarter" idx="13"/>
          </p:nvPr>
        </p:nvSpPr>
        <p:spPr/>
        <p:txBody>
          <a:bodyPr/>
          <a:lstStyle/>
          <a:p>
            <a:r>
              <a:rPr lang="fr-FR" dirty="0"/>
              <a:t>Décrire les mécanismes de récupération</a:t>
            </a:r>
          </a:p>
        </p:txBody>
      </p:sp>
      <p:sp>
        <p:nvSpPr>
          <p:cNvPr id="7" name="Espace réservé du texte 6">
            <a:extLst>
              <a:ext uri="{FF2B5EF4-FFF2-40B4-BE49-F238E27FC236}">
                <a16:creationId xmlns:a16="http://schemas.microsoft.com/office/drawing/2014/main" id="{314AACFB-8AE0-473A-B258-F7A4BCB1F6CC}"/>
              </a:ext>
            </a:extLst>
          </p:cNvPr>
          <p:cNvSpPr>
            <a:spLocks noGrp="1"/>
          </p:cNvSpPr>
          <p:nvPr>
            <p:ph type="body" sz="quarter" idx="14"/>
          </p:nvPr>
        </p:nvSpPr>
        <p:spPr/>
        <p:txBody>
          <a:bodyPr/>
          <a:lstStyle/>
          <a:p>
            <a:pPr lvl="0"/>
            <a:r>
              <a:rPr lang="fr-FR" b="1" dirty="0">
                <a:solidFill>
                  <a:srgbClr val="FF7800"/>
                </a:solidFill>
              </a:rPr>
              <a:t>Connaitre l’objectif de point de récupération (RPO)</a:t>
            </a:r>
          </a:p>
          <a:p>
            <a:pPr lvl="0"/>
            <a:r>
              <a:rPr lang="fr-FR" dirty="0"/>
              <a:t>Connaitre l’objectif de temps de récupération (RTO)</a:t>
            </a:r>
          </a:p>
          <a:p>
            <a:pPr lvl="0"/>
            <a:r>
              <a:rPr lang="fr-FR" dirty="0"/>
              <a:t>Mettre en place un plan de reprise d’activité (RPA)</a:t>
            </a:r>
          </a:p>
          <a:p>
            <a:r>
              <a:rPr lang="fr-FR" dirty="0"/>
              <a:t>Mettre en place un plan de continuité d’activité (PCA)</a:t>
            </a:r>
          </a:p>
        </p:txBody>
      </p:sp>
    </p:spTree>
    <p:extLst>
      <p:ext uri="{BB962C8B-B14F-4D97-AF65-F5344CB8AC3E}">
        <p14:creationId xmlns:p14="http://schemas.microsoft.com/office/powerpoint/2010/main" val="964795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46650" y="400050"/>
            <a:ext cx="5249250" cy="415143"/>
          </a:xfrm>
        </p:spPr>
        <p:txBody>
          <a:bodyPr/>
          <a:lstStyle/>
          <a:p>
            <a:r>
              <a:rPr lang="fr-FR" dirty="0"/>
              <a:t>02 - Appréhender le concept de </a:t>
            </a:r>
            <a:r>
              <a:rPr lang="fr-FR" dirty="0" err="1"/>
              <a:t>Multi-Cloud</a:t>
            </a:r>
            <a:endParaRPr lang="fr-FR" dirty="0"/>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a:xfrm>
            <a:off x="46650" y="765476"/>
            <a:ext cx="5075172" cy="444906"/>
          </a:xfrm>
        </p:spPr>
        <p:txBody>
          <a:bodyPr/>
          <a:lstStyle/>
          <a:p>
            <a:r>
              <a:rPr lang="fr-FR" dirty="0"/>
              <a:t>Utilisation des solutions interopérables</a:t>
            </a:r>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552470"/>
          </a:xfrm>
        </p:spPr>
        <p:txBody>
          <a:bodyPr/>
          <a:lstStyle/>
          <a:p>
            <a:r>
              <a:rPr lang="fr-FR" dirty="0"/>
              <a:t>Pour résoudre ces problématiques, les entreprises peuvent se fier aux bonnes pratiques permettant de relever le défi de l’interopérabilité. Parmi les plus connues voici celles qui ont maintes fois fait leurs preuves :</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Quatre bonnes pratiques pour aborder les challenges de l’interopérabilité</a:t>
            </a:r>
            <a:endParaRPr lang="fr-FR" b="0" dirty="0"/>
          </a:p>
        </p:txBody>
      </p:sp>
      <p:grpSp>
        <p:nvGrpSpPr>
          <p:cNvPr id="6" name="Groupe 5">
            <a:extLst>
              <a:ext uri="{FF2B5EF4-FFF2-40B4-BE49-F238E27FC236}">
                <a16:creationId xmlns:a16="http://schemas.microsoft.com/office/drawing/2014/main" id="{32B7D4E5-0948-4138-95B2-172E5A4905FF}"/>
              </a:ext>
            </a:extLst>
          </p:cNvPr>
          <p:cNvGrpSpPr/>
          <p:nvPr/>
        </p:nvGrpSpPr>
        <p:grpSpPr>
          <a:xfrm>
            <a:off x="1043398" y="2545327"/>
            <a:ext cx="9864668" cy="1009136"/>
            <a:chOff x="0" y="405927"/>
            <a:chExt cx="8013585" cy="1238163"/>
          </a:xfrm>
        </p:grpSpPr>
        <p:sp>
          <p:nvSpPr>
            <p:cNvPr id="7" name="Rectangle 6">
              <a:extLst>
                <a:ext uri="{FF2B5EF4-FFF2-40B4-BE49-F238E27FC236}">
                  <a16:creationId xmlns:a16="http://schemas.microsoft.com/office/drawing/2014/main" id="{AD8B9817-0346-4233-BC78-3EFA61861EED}"/>
                </a:ext>
              </a:extLst>
            </p:cNvPr>
            <p:cNvSpPr/>
            <p:nvPr/>
          </p:nvSpPr>
          <p:spPr>
            <a:xfrm>
              <a:off x="0" y="438607"/>
              <a:ext cx="8013585" cy="1205483"/>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8" name="ZoneTexte 7">
              <a:extLst>
                <a:ext uri="{FF2B5EF4-FFF2-40B4-BE49-F238E27FC236}">
                  <a16:creationId xmlns:a16="http://schemas.microsoft.com/office/drawing/2014/main" id="{BF86B174-CE1B-433C-BEA4-97B68C51F764}"/>
                </a:ext>
              </a:extLst>
            </p:cNvPr>
            <p:cNvSpPr txBox="1"/>
            <p:nvPr/>
          </p:nvSpPr>
          <p:spPr>
            <a:xfrm>
              <a:off x="0" y="405927"/>
              <a:ext cx="8013585" cy="10465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r>
                <a:rPr lang="fr-FR" sz="1200" dirty="0">
                  <a:solidFill>
                    <a:srgbClr val="565656"/>
                  </a:solidFill>
                </a:rPr>
                <a:t>Si ces derniers offrent la flexibilité et la résilience nécessaires pour répondre aux besoins de l’entreprise, l’interopérabilité n’est pas forcément une priorité. En revanche, si les fournisseurs actuels ne répondent pas à ces besoins, les organisations ont intérêt à évaluer ce qui peut rester chez ces derniers et ce qui peut être porté sur une autre plateforme.</a:t>
              </a:r>
            </a:p>
          </p:txBody>
        </p:sp>
      </p:grpSp>
      <p:grpSp>
        <p:nvGrpSpPr>
          <p:cNvPr id="9" name="Groupe 8">
            <a:extLst>
              <a:ext uri="{FF2B5EF4-FFF2-40B4-BE49-F238E27FC236}">
                <a16:creationId xmlns:a16="http://schemas.microsoft.com/office/drawing/2014/main" id="{D65DDF09-C9A9-44BE-8A10-FE645948D2B1}"/>
              </a:ext>
            </a:extLst>
          </p:cNvPr>
          <p:cNvGrpSpPr/>
          <p:nvPr/>
        </p:nvGrpSpPr>
        <p:grpSpPr>
          <a:xfrm>
            <a:off x="1470789" y="2433892"/>
            <a:ext cx="6218691" cy="494972"/>
            <a:chOff x="427391" y="292038"/>
            <a:chExt cx="5983477" cy="494972"/>
          </a:xfrm>
        </p:grpSpPr>
        <p:sp>
          <p:nvSpPr>
            <p:cNvPr id="10" name="Rectangle : coins arrondis 9">
              <a:extLst>
                <a:ext uri="{FF2B5EF4-FFF2-40B4-BE49-F238E27FC236}">
                  <a16:creationId xmlns:a16="http://schemas.microsoft.com/office/drawing/2014/main" id="{4242FA51-A4C3-4C93-8C82-BE92A8CDAAC4}"/>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1" name="Rectangle : coins arrondis 6">
              <a:extLst>
                <a:ext uri="{FF2B5EF4-FFF2-40B4-BE49-F238E27FC236}">
                  <a16:creationId xmlns:a16="http://schemas.microsoft.com/office/drawing/2014/main" id="{ABE5BC50-A4BF-40A5-8703-1716E7EEF67F}"/>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fr-FR" sz="1400" b="1" dirty="0"/>
                <a:t>1 - Evaluer le bon niveau d’adhérence avec les fournisseurs de Cloud actuels</a:t>
              </a:r>
            </a:p>
          </p:txBody>
        </p:sp>
      </p:grpSp>
      <p:grpSp>
        <p:nvGrpSpPr>
          <p:cNvPr id="12" name="Groupe 11">
            <a:extLst>
              <a:ext uri="{FF2B5EF4-FFF2-40B4-BE49-F238E27FC236}">
                <a16:creationId xmlns:a16="http://schemas.microsoft.com/office/drawing/2014/main" id="{4BECA51B-8064-417A-9BB7-3824B6242339}"/>
              </a:ext>
            </a:extLst>
          </p:cNvPr>
          <p:cNvGrpSpPr/>
          <p:nvPr/>
        </p:nvGrpSpPr>
        <p:grpSpPr>
          <a:xfrm>
            <a:off x="1055970" y="3676777"/>
            <a:ext cx="9878730" cy="832492"/>
            <a:chOff x="0" y="536642"/>
            <a:chExt cx="8013585" cy="921086"/>
          </a:xfrm>
        </p:grpSpPr>
        <p:sp>
          <p:nvSpPr>
            <p:cNvPr id="13" name="Rectangle 12">
              <a:extLst>
                <a:ext uri="{FF2B5EF4-FFF2-40B4-BE49-F238E27FC236}">
                  <a16:creationId xmlns:a16="http://schemas.microsoft.com/office/drawing/2014/main" id="{30DBAB67-F836-452F-9201-B62BD3D218F8}"/>
                </a:ext>
              </a:extLst>
            </p:cNvPr>
            <p:cNvSpPr/>
            <p:nvPr/>
          </p:nvSpPr>
          <p:spPr>
            <a:xfrm>
              <a:off x="0" y="536644"/>
              <a:ext cx="8013585" cy="921084"/>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14" name="ZoneTexte 13">
              <a:extLst>
                <a:ext uri="{FF2B5EF4-FFF2-40B4-BE49-F238E27FC236}">
                  <a16:creationId xmlns:a16="http://schemas.microsoft.com/office/drawing/2014/main" id="{89CE1700-1F48-4C9C-9337-C6AD33B4D7D7}"/>
                </a:ext>
              </a:extLst>
            </p:cNvPr>
            <p:cNvSpPr txBox="1"/>
            <p:nvPr/>
          </p:nvSpPr>
          <p:spPr>
            <a:xfrm>
              <a:off x="0" y="536642"/>
              <a:ext cx="8013585" cy="8195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r>
                <a:rPr lang="fr-FR" sz="1200" dirty="0">
                  <a:solidFill>
                    <a:srgbClr val="565656"/>
                  </a:solidFill>
                </a:rPr>
                <a:t>Pour porter des applications d’une plateforme à une autre : de tels adaptateurs permettent de réduire de façon importante les coûts  associés à l’interopérabilité.</a:t>
              </a:r>
            </a:p>
          </p:txBody>
        </p:sp>
      </p:grpSp>
      <p:grpSp>
        <p:nvGrpSpPr>
          <p:cNvPr id="15" name="Groupe 14">
            <a:extLst>
              <a:ext uri="{FF2B5EF4-FFF2-40B4-BE49-F238E27FC236}">
                <a16:creationId xmlns:a16="http://schemas.microsoft.com/office/drawing/2014/main" id="{718502EF-6D6E-4C14-828C-60F6F4B5AFB1}"/>
              </a:ext>
            </a:extLst>
          </p:cNvPr>
          <p:cNvGrpSpPr/>
          <p:nvPr/>
        </p:nvGrpSpPr>
        <p:grpSpPr>
          <a:xfrm>
            <a:off x="1470789" y="3556465"/>
            <a:ext cx="6243906" cy="494972"/>
            <a:chOff x="427391" y="292038"/>
            <a:chExt cx="5983477" cy="494972"/>
          </a:xfrm>
        </p:grpSpPr>
        <p:sp>
          <p:nvSpPr>
            <p:cNvPr id="16" name="Rectangle : coins arrondis 15">
              <a:extLst>
                <a:ext uri="{FF2B5EF4-FFF2-40B4-BE49-F238E27FC236}">
                  <a16:creationId xmlns:a16="http://schemas.microsoft.com/office/drawing/2014/main" id="{E63A0267-FBD1-4BB8-B3DB-584895D09F09}"/>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 coins arrondis 6">
              <a:extLst>
                <a:ext uri="{FF2B5EF4-FFF2-40B4-BE49-F238E27FC236}">
                  <a16:creationId xmlns:a16="http://schemas.microsoft.com/office/drawing/2014/main" id="{B94E9868-EA25-4218-9D00-42B517E75BFC}"/>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fr-FR" sz="1400" b="1" dirty="0"/>
                <a:t>2 - Recourir à des adaptateurs publics </a:t>
              </a:r>
            </a:p>
          </p:txBody>
        </p:sp>
      </p:grpSp>
      <p:grpSp>
        <p:nvGrpSpPr>
          <p:cNvPr id="18" name="Groupe 17">
            <a:extLst>
              <a:ext uri="{FF2B5EF4-FFF2-40B4-BE49-F238E27FC236}">
                <a16:creationId xmlns:a16="http://schemas.microsoft.com/office/drawing/2014/main" id="{F70ABE8F-A2BB-4088-A170-67D2117E8FDF}"/>
              </a:ext>
            </a:extLst>
          </p:cNvPr>
          <p:cNvGrpSpPr/>
          <p:nvPr/>
        </p:nvGrpSpPr>
        <p:grpSpPr>
          <a:xfrm>
            <a:off x="1070032" y="4667773"/>
            <a:ext cx="9864668" cy="916270"/>
            <a:chOff x="0" y="536643"/>
            <a:chExt cx="8013585" cy="1205483"/>
          </a:xfrm>
        </p:grpSpPr>
        <p:sp>
          <p:nvSpPr>
            <p:cNvPr id="19" name="Rectangle 18">
              <a:extLst>
                <a:ext uri="{FF2B5EF4-FFF2-40B4-BE49-F238E27FC236}">
                  <a16:creationId xmlns:a16="http://schemas.microsoft.com/office/drawing/2014/main" id="{28336288-7E2A-4904-9EE6-938536657789}"/>
                </a:ext>
              </a:extLst>
            </p:cNvPr>
            <p:cNvSpPr/>
            <p:nvPr/>
          </p:nvSpPr>
          <p:spPr>
            <a:xfrm>
              <a:off x="0" y="536643"/>
              <a:ext cx="8013585" cy="1205483"/>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20" name="ZoneTexte 19">
              <a:extLst>
                <a:ext uri="{FF2B5EF4-FFF2-40B4-BE49-F238E27FC236}">
                  <a16:creationId xmlns:a16="http://schemas.microsoft.com/office/drawing/2014/main" id="{D044C85F-DD30-428A-A20E-EA3E0A64DCB0}"/>
                </a:ext>
              </a:extLst>
            </p:cNvPr>
            <p:cNvSpPr txBox="1"/>
            <p:nvPr/>
          </p:nvSpPr>
          <p:spPr>
            <a:xfrm>
              <a:off x="0" y="536643"/>
              <a:ext cx="8013585" cy="9854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marL="0" lvl="1" defTabSz="533400">
                <a:lnSpc>
                  <a:spcPct val="90000"/>
                </a:lnSpc>
                <a:spcBef>
                  <a:spcPct val="0"/>
                </a:spcBef>
                <a:spcAft>
                  <a:spcPct val="15000"/>
                </a:spcAft>
              </a:pPr>
              <a:r>
                <a:rPr lang="fr-FR" sz="1200" dirty="0">
                  <a:solidFill>
                    <a:srgbClr val="565656"/>
                  </a:solidFill>
                </a:rPr>
                <a:t>En cours de développement, utiliser quand c’est possible des APIs et des conteneurs non liés à une plateforme spécifique. A l’heure actuelle, plusieurs acteurs travaillent pour élaborer ce type d’outils, afin d’aider les entreprises à partager des données et à assurer l’interopérabilité entre différentes plateformes Cloud.</a:t>
              </a:r>
            </a:p>
          </p:txBody>
        </p:sp>
      </p:grpSp>
      <p:grpSp>
        <p:nvGrpSpPr>
          <p:cNvPr id="21" name="Groupe 20">
            <a:extLst>
              <a:ext uri="{FF2B5EF4-FFF2-40B4-BE49-F238E27FC236}">
                <a16:creationId xmlns:a16="http://schemas.microsoft.com/office/drawing/2014/main" id="{995F7540-DE1A-4833-9C62-D35591083A35}"/>
              </a:ext>
            </a:extLst>
          </p:cNvPr>
          <p:cNvGrpSpPr/>
          <p:nvPr/>
        </p:nvGrpSpPr>
        <p:grpSpPr>
          <a:xfrm>
            <a:off x="1470788" y="4536605"/>
            <a:ext cx="6243907" cy="494972"/>
            <a:chOff x="427391" y="292038"/>
            <a:chExt cx="5983477" cy="494972"/>
          </a:xfrm>
        </p:grpSpPr>
        <p:sp>
          <p:nvSpPr>
            <p:cNvPr id="22" name="Rectangle : coins arrondis 21">
              <a:extLst>
                <a:ext uri="{FF2B5EF4-FFF2-40B4-BE49-F238E27FC236}">
                  <a16:creationId xmlns:a16="http://schemas.microsoft.com/office/drawing/2014/main" id="{4FCA05C6-02E6-44B0-AB43-A5D1600980E8}"/>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3" name="Rectangle : coins arrondis 6">
              <a:extLst>
                <a:ext uri="{FF2B5EF4-FFF2-40B4-BE49-F238E27FC236}">
                  <a16:creationId xmlns:a16="http://schemas.microsoft.com/office/drawing/2014/main" id="{220CEB6E-0D9E-47AD-A95F-935FBBD51086}"/>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fr-FR" sz="1400" b="1" dirty="0"/>
                <a:t>3 - Recourir à des technologies standard (comme Open source)</a:t>
              </a:r>
            </a:p>
          </p:txBody>
        </p:sp>
      </p:grpSp>
      <p:grpSp>
        <p:nvGrpSpPr>
          <p:cNvPr id="34" name="Groupe 33">
            <a:extLst>
              <a:ext uri="{FF2B5EF4-FFF2-40B4-BE49-F238E27FC236}">
                <a16:creationId xmlns:a16="http://schemas.microsoft.com/office/drawing/2014/main" id="{F70ABE8F-A2BB-4088-A170-67D2117E8FDF}"/>
              </a:ext>
            </a:extLst>
          </p:cNvPr>
          <p:cNvGrpSpPr/>
          <p:nvPr/>
        </p:nvGrpSpPr>
        <p:grpSpPr>
          <a:xfrm>
            <a:off x="1080384" y="5707939"/>
            <a:ext cx="9864668" cy="897047"/>
            <a:chOff x="0" y="536643"/>
            <a:chExt cx="8013585" cy="1205483"/>
          </a:xfrm>
        </p:grpSpPr>
        <p:sp>
          <p:nvSpPr>
            <p:cNvPr id="35" name="Rectangle 34">
              <a:extLst>
                <a:ext uri="{FF2B5EF4-FFF2-40B4-BE49-F238E27FC236}">
                  <a16:creationId xmlns:a16="http://schemas.microsoft.com/office/drawing/2014/main" id="{28336288-7E2A-4904-9EE6-938536657789}"/>
                </a:ext>
              </a:extLst>
            </p:cNvPr>
            <p:cNvSpPr/>
            <p:nvPr/>
          </p:nvSpPr>
          <p:spPr>
            <a:xfrm>
              <a:off x="0" y="536643"/>
              <a:ext cx="8013585" cy="1205483"/>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36" name="ZoneTexte 35">
              <a:extLst>
                <a:ext uri="{FF2B5EF4-FFF2-40B4-BE49-F238E27FC236}">
                  <a16:creationId xmlns:a16="http://schemas.microsoft.com/office/drawing/2014/main" id="{D044C85F-DD30-428A-A20E-EA3E0A64DCB0}"/>
                </a:ext>
              </a:extLst>
            </p:cNvPr>
            <p:cNvSpPr txBox="1"/>
            <p:nvPr/>
          </p:nvSpPr>
          <p:spPr>
            <a:xfrm>
              <a:off x="0" y="536643"/>
              <a:ext cx="8013585" cy="9854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r>
                <a:rPr lang="fr-FR" sz="1200" dirty="0">
                  <a:solidFill>
                    <a:srgbClr val="565656"/>
                  </a:solidFill>
                </a:rPr>
                <a:t>Citons notamment les initiatives du projet </a:t>
              </a:r>
              <a:r>
                <a:rPr lang="fr-FR" sz="1200" dirty="0" err="1">
                  <a:solidFill>
                    <a:srgbClr val="565656"/>
                  </a:solidFill>
                </a:rPr>
                <a:t>OpenStack</a:t>
              </a:r>
              <a:r>
                <a:rPr lang="fr-FR" sz="1200" dirty="0">
                  <a:solidFill>
                    <a:srgbClr val="565656"/>
                  </a:solidFill>
                </a:rPr>
                <a:t>, celle de l’IEEE et du NIST (Standard for </a:t>
              </a:r>
              <a:r>
                <a:rPr lang="fr-FR" sz="1200" dirty="0" err="1">
                  <a:solidFill>
                    <a:srgbClr val="565656"/>
                  </a:solidFill>
                </a:rPr>
                <a:t>InterCloud</a:t>
              </a:r>
              <a:r>
                <a:rPr lang="fr-FR" sz="1200" dirty="0">
                  <a:solidFill>
                    <a:srgbClr val="565656"/>
                  </a:solidFill>
                </a:rPr>
                <a:t> </a:t>
              </a:r>
              <a:r>
                <a:rPr lang="fr-FR" sz="1200" dirty="0" err="1">
                  <a:solidFill>
                    <a:srgbClr val="565656"/>
                  </a:solidFill>
                </a:rPr>
                <a:t>Interoperability</a:t>
              </a:r>
              <a:r>
                <a:rPr lang="fr-FR" sz="1200" dirty="0">
                  <a:solidFill>
                    <a:srgbClr val="565656"/>
                  </a:solidFill>
                </a:rPr>
                <a:t> and </a:t>
              </a:r>
              <a:r>
                <a:rPr lang="fr-FR" sz="1200" dirty="0" err="1">
                  <a:solidFill>
                    <a:srgbClr val="565656"/>
                  </a:solidFill>
                </a:rPr>
                <a:t>Federation</a:t>
              </a:r>
              <a:r>
                <a:rPr lang="fr-FR" sz="1200" dirty="0">
                  <a:solidFill>
                    <a:srgbClr val="565656"/>
                  </a:solidFill>
                </a:rPr>
                <a:t>) et celles de la Cloud Native Computing </a:t>
              </a:r>
              <a:r>
                <a:rPr lang="fr-FR" sz="1200" dirty="0" err="1">
                  <a:solidFill>
                    <a:srgbClr val="565656"/>
                  </a:solidFill>
                </a:rPr>
                <a:t>Foundation</a:t>
              </a:r>
              <a:r>
                <a:rPr lang="fr-FR" sz="1200" dirty="0">
                  <a:solidFill>
                    <a:srgbClr val="565656"/>
                  </a:solidFill>
                </a:rPr>
                <a:t> et de la Cloud Security Alliance. A noter cependant, certains de ces projets sont encore émergents et ont besoin d’être adoptés par les grands fournisseurs pour s’imposer plus largement.</a:t>
              </a:r>
            </a:p>
          </p:txBody>
        </p:sp>
      </p:grpSp>
      <p:grpSp>
        <p:nvGrpSpPr>
          <p:cNvPr id="37" name="Groupe 36">
            <a:extLst>
              <a:ext uri="{FF2B5EF4-FFF2-40B4-BE49-F238E27FC236}">
                <a16:creationId xmlns:a16="http://schemas.microsoft.com/office/drawing/2014/main" id="{995F7540-DE1A-4833-9C62-D35591083A35}"/>
              </a:ext>
            </a:extLst>
          </p:cNvPr>
          <p:cNvGrpSpPr/>
          <p:nvPr/>
        </p:nvGrpSpPr>
        <p:grpSpPr>
          <a:xfrm>
            <a:off x="1470789" y="5596505"/>
            <a:ext cx="6243906" cy="494972"/>
            <a:chOff x="427391" y="292038"/>
            <a:chExt cx="5983477" cy="494972"/>
          </a:xfrm>
        </p:grpSpPr>
        <p:sp>
          <p:nvSpPr>
            <p:cNvPr id="38" name="Rectangle : coins arrondis 21">
              <a:extLst>
                <a:ext uri="{FF2B5EF4-FFF2-40B4-BE49-F238E27FC236}">
                  <a16:creationId xmlns:a16="http://schemas.microsoft.com/office/drawing/2014/main" id="{4FCA05C6-02E6-44B0-AB43-A5D1600980E8}"/>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9" name="Rectangle : coins arrondis 6">
              <a:extLst>
                <a:ext uri="{FF2B5EF4-FFF2-40B4-BE49-F238E27FC236}">
                  <a16:creationId xmlns:a16="http://schemas.microsoft.com/office/drawing/2014/main" id="{220CEB6E-0D9E-47AD-A95F-935FBBD51086}"/>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fr-FR" sz="1400" b="1" dirty="0"/>
                <a:t>4 - Privilégier les standards ouverts pour le Cloud</a:t>
              </a:r>
            </a:p>
          </p:txBody>
        </p:sp>
      </p:grpSp>
    </p:spTree>
    <p:extLst>
      <p:ext uri="{BB962C8B-B14F-4D97-AF65-F5344CB8AC3E}">
        <p14:creationId xmlns:p14="http://schemas.microsoft.com/office/powerpoint/2010/main" val="7585953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46650" y="400050"/>
            <a:ext cx="5249250" cy="415143"/>
          </a:xfrm>
        </p:spPr>
        <p:txBody>
          <a:bodyPr/>
          <a:lstStyle/>
          <a:p>
            <a:r>
              <a:rPr lang="fr-FR" dirty="0"/>
              <a:t>02 - Appréhender le concept de </a:t>
            </a:r>
            <a:r>
              <a:rPr lang="fr-FR" dirty="0" err="1"/>
              <a:t>Multi-Cloud</a:t>
            </a:r>
            <a:endParaRPr lang="fr-FR" dirty="0"/>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a:xfrm>
            <a:off x="46650" y="765476"/>
            <a:ext cx="5075172" cy="444906"/>
          </a:xfrm>
        </p:spPr>
        <p:txBody>
          <a:bodyPr/>
          <a:lstStyle/>
          <a:p>
            <a:r>
              <a:rPr lang="fr-FR" dirty="0"/>
              <a:t>Utilisation des solutions interopérables</a:t>
            </a:r>
          </a:p>
          <a:p>
            <a:endParaRPr lang="fr-FR" dirty="0"/>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5"/>
            <a:ext cx="10746576" cy="1297295"/>
          </a:xfrm>
        </p:spPr>
        <p:txBody>
          <a:bodyPr/>
          <a:lstStyle/>
          <a:p>
            <a:pPr algn="l" fontAlgn="base"/>
            <a:r>
              <a:rPr lang="fr-FR" dirty="0"/>
              <a:t>Les deux composants cruciaux de l'interopérabilité du Cloud sont la convivialité et la connectivité, qui sont elles-mêmes divisées en plusieurs couches dont la plus importantes est la portabilité.</a:t>
            </a:r>
          </a:p>
          <a:p>
            <a:pPr algn="l" fontAlgn="base"/>
            <a:endParaRPr lang="fr-FR" dirty="0"/>
          </a:p>
          <a:p>
            <a:pPr algn="l" fontAlgn="base"/>
            <a:r>
              <a:rPr lang="fr-FR" b="1" dirty="0"/>
              <a:t>La portabilité </a:t>
            </a:r>
            <a:r>
              <a:rPr lang="fr-FR" dirty="0"/>
              <a:t>c'est le processus de transfert des données ou d'une application d'un fournisseur à un autre, en le rendant exécutable ou utilisable. La portabilité peut être séparée en deux types : la portabilité des données Cloud et la portabilité des applications Cloud.</a:t>
            </a:r>
          </a:p>
          <a:p>
            <a:pPr algn="l" fontAlgn="base"/>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Interopérabilité et la portabilité dans le Cloud</a:t>
            </a:r>
          </a:p>
        </p:txBody>
      </p:sp>
      <p:grpSp>
        <p:nvGrpSpPr>
          <p:cNvPr id="6" name="Groupe 5">
            <a:extLst>
              <a:ext uri="{FF2B5EF4-FFF2-40B4-BE49-F238E27FC236}">
                <a16:creationId xmlns:a16="http://schemas.microsoft.com/office/drawing/2014/main" id="{32B7D4E5-0948-4138-95B2-172E5A4905FF}"/>
              </a:ext>
            </a:extLst>
          </p:cNvPr>
          <p:cNvGrpSpPr/>
          <p:nvPr/>
        </p:nvGrpSpPr>
        <p:grpSpPr>
          <a:xfrm>
            <a:off x="1220952" y="3722215"/>
            <a:ext cx="9864668" cy="761014"/>
            <a:chOff x="0" y="651480"/>
            <a:chExt cx="8013585" cy="1238159"/>
          </a:xfrm>
        </p:grpSpPr>
        <p:sp>
          <p:nvSpPr>
            <p:cNvPr id="7" name="Rectangle 6">
              <a:extLst>
                <a:ext uri="{FF2B5EF4-FFF2-40B4-BE49-F238E27FC236}">
                  <a16:creationId xmlns:a16="http://schemas.microsoft.com/office/drawing/2014/main" id="{AD8B9817-0346-4233-BC78-3EFA61861EED}"/>
                </a:ext>
              </a:extLst>
            </p:cNvPr>
            <p:cNvSpPr/>
            <p:nvPr/>
          </p:nvSpPr>
          <p:spPr>
            <a:xfrm>
              <a:off x="0" y="684156"/>
              <a:ext cx="8013585" cy="1205483"/>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8" name="ZoneTexte 7">
              <a:extLst>
                <a:ext uri="{FF2B5EF4-FFF2-40B4-BE49-F238E27FC236}">
                  <a16:creationId xmlns:a16="http://schemas.microsoft.com/office/drawing/2014/main" id="{BF86B174-CE1B-433C-BEA4-97B68C51F764}"/>
                </a:ext>
              </a:extLst>
            </p:cNvPr>
            <p:cNvSpPr txBox="1"/>
            <p:nvPr/>
          </p:nvSpPr>
          <p:spPr>
            <a:xfrm>
              <a:off x="0" y="651480"/>
              <a:ext cx="8013585" cy="10465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marL="0" lvl="1"/>
              <a:r>
                <a:rPr lang="fr-FR" sz="1200" dirty="0">
                  <a:solidFill>
                    <a:srgbClr val="565656"/>
                  </a:solidFill>
                </a:rPr>
                <a:t>C'est la capacité de déplacer des informations d'un service Cloud à un autre et ainsi de suite sans s'attendre à ressaisir les données.</a:t>
              </a:r>
            </a:p>
          </p:txBody>
        </p:sp>
      </p:grpSp>
      <p:grpSp>
        <p:nvGrpSpPr>
          <p:cNvPr id="9" name="Groupe 8">
            <a:extLst>
              <a:ext uri="{FF2B5EF4-FFF2-40B4-BE49-F238E27FC236}">
                <a16:creationId xmlns:a16="http://schemas.microsoft.com/office/drawing/2014/main" id="{D65DDF09-C9A9-44BE-8A10-FE645948D2B1}"/>
              </a:ext>
            </a:extLst>
          </p:cNvPr>
          <p:cNvGrpSpPr/>
          <p:nvPr/>
        </p:nvGrpSpPr>
        <p:grpSpPr>
          <a:xfrm>
            <a:off x="1648343" y="3459851"/>
            <a:ext cx="6218691" cy="494972"/>
            <a:chOff x="427391" y="292038"/>
            <a:chExt cx="5983477" cy="494972"/>
          </a:xfrm>
        </p:grpSpPr>
        <p:sp>
          <p:nvSpPr>
            <p:cNvPr id="10" name="Rectangle : coins arrondis 9">
              <a:extLst>
                <a:ext uri="{FF2B5EF4-FFF2-40B4-BE49-F238E27FC236}">
                  <a16:creationId xmlns:a16="http://schemas.microsoft.com/office/drawing/2014/main" id="{4242FA51-A4C3-4C93-8C82-BE92A8CDAAC4}"/>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1" name="Rectangle : coins arrondis 6">
              <a:extLst>
                <a:ext uri="{FF2B5EF4-FFF2-40B4-BE49-F238E27FC236}">
                  <a16:creationId xmlns:a16="http://schemas.microsoft.com/office/drawing/2014/main" id="{ABE5BC50-A4BF-40A5-8703-1716E7EEF67F}"/>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fr-FR" sz="1400" b="1" dirty="0"/>
                <a:t>1 - Portabilité des données Cloud </a:t>
              </a:r>
            </a:p>
          </p:txBody>
        </p:sp>
      </p:grpSp>
      <p:grpSp>
        <p:nvGrpSpPr>
          <p:cNvPr id="12" name="Groupe 11">
            <a:extLst>
              <a:ext uri="{FF2B5EF4-FFF2-40B4-BE49-F238E27FC236}">
                <a16:creationId xmlns:a16="http://schemas.microsoft.com/office/drawing/2014/main" id="{4BECA51B-8064-417A-9BB7-3824B6242339}"/>
              </a:ext>
            </a:extLst>
          </p:cNvPr>
          <p:cNvGrpSpPr/>
          <p:nvPr/>
        </p:nvGrpSpPr>
        <p:grpSpPr>
          <a:xfrm>
            <a:off x="1233524" y="5004584"/>
            <a:ext cx="9878730" cy="832492"/>
            <a:chOff x="0" y="536642"/>
            <a:chExt cx="8013585" cy="921086"/>
          </a:xfrm>
        </p:grpSpPr>
        <p:sp>
          <p:nvSpPr>
            <p:cNvPr id="13" name="Rectangle 12">
              <a:extLst>
                <a:ext uri="{FF2B5EF4-FFF2-40B4-BE49-F238E27FC236}">
                  <a16:creationId xmlns:a16="http://schemas.microsoft.com/office/drawing/2014/main" id="{30DBAB67-F836-452F-9201-B62BD3D218F8}"/>
                </a:ext>
              </a:extLst>
            </p:cNvPr>
            <p:cNvSpPr/>
            <p:nvPr/>
          </p:nvSpPr>
          <p:spPr>
            <a:xfrm>
              <a:off x="0" y="536644"/>
              <a:ext cx="8013585" cy="921084"/>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14" name="ZoneTexte 13">
              <a:extLst>
                <a:ext uri="{FF2B5EF4-FFF2-40B4-BE49-F238E27FC236}">
                  <a16:creationId xmlns:a16="http://schemas.microsoft.com/office/drawing/2014/main" id="{89CE1700-1F48-4C9C-9337-C6AD33B4D7D7}"/>
                </a:ext>
              </a:extLst>
            </p:cNvPr>
            <p:cNvSpPr txBox="1"/>
            <p:nvPr/>
          </p:nvSpPr>
          <p:spPr>
            <a:xfrm>
              <a:off x="0" y="536642"/>
              <a:ext cx="8013585" cy="8195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fontAlgn="base"/>
              <a:r>
                <a:rPr lang="fr-FR" sz="1200" dirty="0">
                  <a:solidFill>
                    <a:srgbClr val="565656"/>
                  </a:solidFill>
                </a:rPr>
                <a:t>C'est la capacité de déplacer une application d'un service Cloud à un autre ou entre l'environnement d'un client et un service Cloud.</a:t>
              </a:r>
            </a:p>
          </p:txBody>
        </p:sp>
      </p:grpSp>
      <p:grpSp>
        <p:nvGrpSpPr>
          <p:cNvPr id="15" name="Groupe 14">
            <a:extLst>
              <a:ext uri="{FF2B5EF4-FFF2-40B4-BE49-F238E27FC236}">
                <a16:creationId xmlns:a16="http://schemas.microsoft.com/office/drawing/2014/main" id="{718502EF-6D6E-4C14-828C-60F6F4B5AFB1}"/>
              </a:ext>
            </a:extLst>
          </p:cNvPr>
          <p:cNvGrpSpPr/>
          <p:nvPr/>
        </p:nvGrpSpPr>
        <p:grpSpPr>
          <a:xfrm>
            <a:off x="1648343" y="4724468"/>
            <a:ext cx="6243906" cy="494972"/>
            <a:chOff x="427391" y="292038"/>
            <a:chExt cx="5983477" cy="494972"/>
          </a:xfrm>
        </p:grpSpPr>
        <p:sp>
          <p:nvSpPr>
            <p:cNvPr id="16" name="Rectangle : coins arrondis 15">
              <a:extLst>
                <a:ext uri="{FF2B5EF4-FFF2-40B4-BE49-F238E27FC236}">
                  <a16:creationId xmlns:a16="http://schemas.microsoft.com/office/drawing/2014/main" id="{E63A0267-FBD1-4BB8-B3DB-584895D09F09}"/>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7" name="Rectangle : coins arrondis 6">
              <a:extLst>
                <a:ext uri="{FF2B5EF4-FFF2-40B4-BE49-F238E27FC236}">
                  <a16:creationId xmlns:a16="http://schemas.microsoft.com/office/drawing/2014/main" id="{B94E9868-EA25-4218-9D00-42B517E75BFC}"/>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fr-FR" sz="1400" b="1" dirty="0"/>
                <a:t>2 - Portabilité des applications Cloud </a:t>
              </a:r>
            </a:p>
          </p:txBody>
        </p:sp>
      </p:grpSp>
    </p:spTree>
    <p:extLst>
      <p:ext uri="{BB962C8B-B14F-4D97-AF65-F5344CB8AC3E}">
        <p14:creationId xmlns:p14="http://schemas.microsoft.com/office/powerpoint/2010/main" val="28627757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46650" y="400050"/>
            <a:ext cx="5249250" cy="415143"/>
          </a:xfrm>
        </p:spPr>
        <p:txBody>
          <a:bodyPr/>
          <a:lstStyle/>
          <a:p>
            <a:r>
              <a:rPr lang="fr-FR" dirty="0"/>
              <a:t>02 - Appréhender le concept de </a:t>
            </a:r>
            <a:r>
              <a:rPr lang="fr-FR" dirty="0" err="1"/>
              <a:t>Multi-Cloud</a:t>
            </a:r>
            <a:endParaRPr lang="fr-FR" dirty="0"/>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a:xfrm>
            <a:off x="46650" y="765476"/>
            <a:ext cx="5075172" cy="444906"/>
          </a:xfrm>
        </p:spPr>
        <p:txBody>
          <a:bodyPr/>
          <a:lstStyle/>
          <a:p>
            <a:r>
              <a:rPr lang="fr-FR" dirty="0"/>
              <a:t>Utilisation des solutions interopérables</a:t>
            </a:r>
          </a:p>
          <a:p>
            <a:endParaRPr lang="fr-FR" dirty="0"/>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5"/>
            <a:ext cx="10746576" cy="273433"/>
          </a:xfrm>
        </p:spPr>
        <p:txBody>
          <a:bodyPr/>
          <a:lstStyle/>
          <a:p>
            <a:pPr algn="l" fontAlgn="base"/>
            <a:r>
              <a:rPr lang="fr-FR" dirty="0"/>
              <a:t>La portabilité et l'interopérabilité du Cloud peuvent être divisées en : </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Catégories d'interopérabilité et de portabilité du Cloud</a:t>
            </a:r>
          </a:p>
        </p:txBody>
      </p:sp>
      <p:grpSp>
        <p:nvGrpSpPr>
          <p:cNvPr id="22" name="Groupe 21">
            <a:extLst>
              <a:ext uri="{FF2B5EF4-FFF2-40B4-BE49-F238E27FC236}">
                <a16:creationId xmlns:a16="http://schemas.microsoft.com/office/drawing/2014/main" id="{32B7D4E5-0948-4138-95B2-172E5A4905FF}"/>
              </a:ext>
            </a:extLst>
          </p:cNvPr>
          <p:cNvGrpSpPr/>
          <p:nvPr/>
        </p:nvGrpSpPr>
        <p:grpSpPr>
          <a:xfrm>
            <a:off x="1025643" y="2365308"/>
            <a:ext cx="9864668" cy="1153751"/>
            <a:chOff x="0" y="434822"/>
            <a:chExt cx="8013585" cy="1454817"/>
          </a:xfrm>
        </p:grpSpPr>
        <p:sp>
          <p:nvSpPr>
            <p:cNvPr id="23" name="Rectangle 22">
              <a:extLst>
                <a:ext uri="{FF2B5EF4-FFF2-40B4-BE49-F238E27FC236}">
                  <a16:creationId xmlns:a16="http://schemas.microsoft.com/office/drawing/2014/main" id="{AD8B9817-0346-4233-BC78-3EFA61861EED}"/>
                </a:ext>
              </a:extLst>
            </p:cNvPr>
            <p:cNvSpPr/>
            <p:nvPr/>
          </p:nvSpPr>
          <p:spPr>
            <a:xfrm>
              <a:off x="0" y="684156"/>
              <a:ext cx="8013585" cy="1205483"/>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24" name="ZoneTexte 23">
              <a:extLst>
                <a:ext uri="{FF2B5EF4-FFF2-40B4-BE49-F238E27FC236}">
                  <a16:creationId xmlns:a16="http://schemas.microsoft.com/office/drawing/2014/main" id="{BF86B174-CE1B-433C-BEA4-97B68C51F764}"/>
                </a:ext>
              </a:extLst>
            </p:cNvPr>
            <p:cNvSpPr txBox="1"/>
            <p:nvPr/>
          </p:nvSpPr>
          <p:spPr>
            <a:xfrm>
              <a:off x="0" y="434822"/>
              <a:ext cx="8013585" cy="14118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marL="0" lvl="1"/>
              <a:r>
                <a:rPr lang="fr-FR" sz="1200" dirty="0">
                  <a:solidFill>
                    <a:srgbClr val="565656"/>
                  </a:solidFill>
                </a:rPr>
                <a:t>La portabilité des données, également appelée portabilité Cloud, fait référence au transfert de données d'une source à une autre source ou d'un service à un autre service, c'est-à-dire d'une application à une autre application ou d'un service Cloud à un autre service Cloud dans le but de fournir un meilleur service au client sans affecter sa convivialité. De plus, cela facilite le processus de migration vers le Cloud.</a:t>
              </a:r>
            </a:p>
          </p:txBody>
        </p:sp>
      </p:grpSp>
      <p:grpSp>
        <p:nvGrpSpPr>
          <p:cNvPr id="25" name="Groupe 24">
            <a:extLst>
              <a:ext uri="{FF2B5EF4-FFF2-40B4-BE49-F238E27FC236}">
                <a16:creationId xmlns:a16="http://schemas.microsoft.com/office/drawing/2014/main" id="{D65DDF09-C9A9-44BE-8A10-FE645948D2B1}"/>
              </a:ext>
            </a:extLst>
          </p:cNvPr>
          <p:cNvGrpSpPr/>
          <p:nvPr/>
        </p:nvGrpSpPr>
        <p:grpSpPr>
          <a:xfrm>
            <a:off x="1453034" y="2236112"/>
            <a:ext cx="6218691" cy="494972"/>
            <a:chOff x="427391" y="292038"/>
            <a:chExt cx="5983477" cy="494972"/>
          </a:xfrm>
        </p:grpSpPr>
        <p:sp>
          <p:nvSpPr>
            <p:cNvPr id="26" name="Rectangle : coins arrondis 9">
              <a:extLst>
                <a:ext uri="{FF2B5EF4-FFF2-40B4-BE49-F238E27FC236}">
                  <a16:creationId xmlns:a16="http://schemas.microsoft.com/office/drawing/2014/main" id="{4242FA51-A4C3-4C93-8C82-BE92A8CDAAC4}"/>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7" name="Rectangle : coins arrondis 6">
              <a:extLst>
                <a:ext uri="{FF2B5EF4-FFF2-40B4-BE49-F238E27FC236}">
                  <a16:creationId xmlns:a16="http://schemas.microsoft.com/office/drawing/2014/main" id="{ABE5BC50-A4BF-40A5-8703-1716E7EEF67F}"/>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en-GB" sz="1400" b="1" dirty="0"/>
                <a:t>Portabilité des données</a:t>
              </a:r>
              <a:endParaRPr lang="fr-FR" sz="1400" b="1" dirty="0"/>
            </a:p>
          </p:txBody>
        </p:sp>
      </p:grpSp>
      <p:grpSp>
        <p:nvGrpSpPr>
          <p:cNvPr id="50" name="Groupe 49">
            <a:extLst>
              <a:ext uri="{FF2B5EF4-FFF2-40B4-BE49-F238E27FC236}">
                <a16:creationId xmlns:a16="http://schemas.microsoft.com/office/drawing/2014/main" id="{32B7D4E5-0948-4138-95B2-172E5A4905FF}"/>
              </a:ext>
            </a:extLst>
          </p:cNvPr>
          <p:cNvGrpSpPr/>
          <p:nvPr/>
        </p:nvGrpSpPr>
        <p:grpSpPr>
          <a:xfrm>
            <a:off x="1025643" y="3716796"/>
            <a:ext cx="9864668" cy="1023880"/>
            <a:chOff x="0" y="434822"/>
            <a:chExt cx="8013585" cy="1454817"/>
          </a:xfrm>
        </p:grpSpPr>
        <p:sp>
          <p:nvSpPr>
            <p:cNvPr id="51" name="Rectangle 50">
              <a:extLst>
                <a:ext uri="{FF2B5EF4-FFF2-40B4-BE49-F238E27FC236}">
                  <a16:creationId xmlns:a16="http://schemas.microsoft.com/office/drawing/2014/main" id="{AD8B9817-0346-4233-BC78-3EFA61861EED}"/>
                </a:ext>
              </a:extLst>
            </p:cNvPr>
            <p:cNvSpPr/>
            <p:nvPr/>
          </p:nvSpPr>
          <p:spPr>
            <a:xfrm>
              <a:off x="0" y="684156"/>
              <a:ext cx="8013585" cy="1205483"/>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52" name="ZoneTexte 51">
              <a:extLst>
                <a:ext uri="{FF2B5EF4-FFF2-40B4-BE49-F238E27FC236}">
                  <a16:creationId xmlns:a16="http://schemas.microsoft.com/office/drawing/2014/main" id="{BF86B174-CE1B-433C-BEA4-97B68C51F764}"/>
                </a:ext>
              </a:extLst>
            </p:cNvPr>
            <p:cNvSpPr txBox="1"/>
            <p:nvPr/>
          </p:nvSpPr>
          <p:spPr>
            <a:xfrm>
              <a:off x="0" y="434822"/>
              <a:ext cx="8013585" cy="14118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marL="0" lvl="1"/>
              <a:r>
                <a:rPr lang="fr-FR" sz="1200" dirty="0">
                  <a:solidFill>
                    <a:srgbClr val="565656"/>
                  </a:solidFill>
                </a:rPr>
                <a:t>Elle permet la réutilisation de divers composants d'application dans différents services Cloud PaaS. Si les composants sont indépendants de leur fournisseur de services Cloud, la portabilité des applications peut être une tâche difficile pour l'entreprise. Mais si les composants ne sont pas spécifiques à une plate-forme, le portage vers une autre plate-forme est simple et sans effort.</a:t>
              </a:r>
            </a:p>
          </p:txBody>
        </p:sp>
      </p:grpSp>
      <p:grpSp>
        <p:nvGrpSpPr>
          <p:cNvPr id="53" name="Groupe 52">
            <a:extLst>
              <a:ext uri="{FF2B5EF4-FFF2-40B4-BE49-F238E27FC236}">
                <a16:creationId xmlns:a16="http://schemas.microsoft.com/office/drawing/2014/main" id="{D65DDF09-C9A9-44BE-8A10-FE645948D2B1}"/>
              </a:ext>
            </a:extLst>
          </p:cNvPr>
          <p:cNvGrpSpPr/>
          <p:nvPr/>
        </p:nvGrpSpPr>
        <p:grpSpPr>
          <a:xfrm>
            <a:off x="1453034" y="3587599"/>
            <a:ext cx="6218691" cy="494972"/>
            <a:chOff x="427391" y="292038"/>
            <a:chExt cx="5983477" cy="494972"/>
          </a:xfrm>
        </p:grpSpPr>
        <p:sp>
          <p:nvSpPr>
            <p:cNvPr id="54" name="Rectangle : coins arrondis 9">
              <a:extLst>
                <a:ext uri="{FF2B5EF4-FFF2-40B4-BE49-F238E27FC236}">
                  <a16:creationId xmlns:a16="http://schemas.microsoft.com/office/drawing/2014/main" id="{4242FA51-A4C3-4C93-8C82-BE92A8CDAAC4}"/>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55" name="Rectangle : coins arrondis 6">
              <a:extLst>
                <a:ext uri="{FF2B5EF4-FFF2-40B4-BE49-F238E27FC236}">
                  <a16:creationId xmlns:a16="http://schemas.microsoft.com/office/drawing/2014/main" id="{ABE5BC50-A4BF-40A5-8703-1716E7EEF67F}"/>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en-GB" sz="1400" b="1" dirty="0"/>
                <a:t>Portabilité des applications</a:t>
              </a:r>
              <a:endParaRPr lang="fr-FR" sz="1400" b="1" dirty="0"/>
            </a:p>
          </p:txBody>
        </p:sp>
      </p:grpSp>
      <p:grpSp>
        <p:nvGrpSpPr>
          <p:cNvPr id="56" name="Groupe 55">
            <a:extLst>
              <a:ext uri="{FF2B5EF4-FFF2-40B4-BE49-F238E27FC236}">
                <a16:creationId xmlns:a16="http://schemas.microsoft.com/office/drawing/2014/main" id="{32B7D4E5-0948-4138-95B2-172E5A4905FF}"/>
              </a:ext>
            </a:extLst>
          </p:cNvPr>
          <p:cNvGrpSpPr/>
          <p:nvPr/>
        </p:nvGrpSpPr>
        <p:grpSpPr>
          <a:xfrm>
            <a:off x="1025643" y="5058803"/>
            <a:ext cx="9864668" cy="1324241"/>
            <a:chOff x="0" y="434822"/>
            <a:chExt cx="8013585" cy="1454817"/>
          </a:xfrm>
        </p:grpSpPr>
        <p:sp>
          <p:nvSpPr>
            <p:cNvPr id="57" name="Rectangle 56">
              <a:extLst>
                <a:ext uri="{FF2B5EF4-FFF2-40B4-BE49-F238E27FC236}">
                  <a16:creationId xmlns:a16="http://schemas.microsoft.com/office/drawing/2014/main" id="{AD8B9817-0346-4233-BC78-3EFA61861EED}"/>
                </a:ext>
              </a:extLst>
            </p:cNvPr>
            <p:cNvSpPr/>
            <p:nvPr/>
          </p:nvSpPr>
          <p:spPr>
            <a:xfrm>
              <a:off x="0" y="684156"/>
              <a:ext cx="8013585" cy="1205483"/>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58" name="ZoneTexte 57">
              <a:extLst>
                <a:ext uri="{FF2B5EF4-FFF2-40B4-BE49-F238E27FC236}">
                  <a16:creationId xmlns:a16="http://schemas.microsoft.com/office/drawing/2014/main" id="{BF86B174-CE1B-433C-BEA4-97B68C51F764}"/>
                </a:ext>
              </a:extLst>
            </p:cNvPr>
            <p:cNvSpPr txBox="1"/>
            <p:nvPr/>
          </p:nvSpPr>
          <p:spPr>
            <a:xfrm>
              <a:off x="0" y="434822"/>
              <a:ext cx="8013585" cy="14118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marL="0" lvl="1"/>
              <a:r>
                <a:rPr lang="fr-FR" sz="1200" dirty="0">
                  <a:solidFill>
                    <a:srgbClr val="565656"/>
                  </a:solidFill>
                </a:rPr>
                <a:t>Il existe deux types de portabilité de la plateforme : la portabilité de la source de la plate-forme et la portabilité de l'image machine. Dans le cas de la plate-forme, la portabilité des sources, par exemple UNIX OS, qui est principalement écrit en langage C, peut être implémentée en recompilant sur différents matériels  et en réécrivant des sections dépendantes du matériel qui ne sont pas codées en C. Image machine la portabilité lie l'application à la plate-forme en portant le bundle résultant qui nécessite une représentation de programme standard.</a:t>
              </a:r>
            </a:p>
          </p:txBody>
        </p:sp>
      </p:grpSp>
      <p:grpSp>
        <p:nvGrpSpPr>
          <p:cNvPr id="59" name="Groupe 58">
            <a:extLst>
              <a:ext uri="{FF2B5EF4-FFF2-40B4-BE49-F238E27FC236}">
                <a16:creationId xmlns:a16="http://schemas.microsoft.com/office/drawing/2014/main" id="{D65DDF09-C9A9-44BE-8A10-FE645948D2B1}"/>
              </a:ext>
            </a:extLst>
          </p:cNvPr>
          <p:cNvGrpSpPr/>
          <p:nvPr/>
        </p:nvGrpSpPr>
        <p:grpSpPr>
          <a:xfrm>
            <a:off x="1453034" y="4929607"/>
            <a:ext cx="6218691" cy="494972"/>
            <a:chOff x="427391" y="292038"/>
            <a:chExt cx="5983477" cy="494972"/>
          </a:xfrm>
        </p:grpSpPr>
        <p:sp>
          <p:nvSpPr>
            <p:cNvPr id="60" name="Rectangle : coins arrondis 9">
              <a:extLst>
                <a:ext uri="{FF2B5EF4-FFF2-40B4-BE49-F238E27FC236}">
                  <a16:creationId xmlns:a16="http://schemas.microsoft.com/office/drawing/2014/main" id="{4242FA51-A4C3-4C93-8C82-BE92A8CDAAC4}"/>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61" name="Rectangle : coins arrondis 6">
              <a:extLst>
                <a:ext uri="{FF2B5EF4-FFF2-40B4-BE49-F238E27FC236}">
                  <a16:creationId xmlns:a16="http://schemas.microsoft.com/office/drawing/2014/main" id="{ABE5BC50-A4BF-40A5-8703-1716E7EEF67F}"/>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en-GB" sz="1400" b="1" dirty="0"/>
                <a:t>Portabilité de la plateforme</a:t>
              </a:r>
              <a:endParaRPr lang="fr-FR" sz="1400" b="1" dirty="0"/>
            </a:p>
          </p:txBody>
        </p:sp>
      </p:grpSp>
    </p:spTree>
    <p:extLst>
      <p:ext uri="{BB962C8B-B14F-4D97-AF65-F5344CB8AC3E}">
        <p14:creationId xmlns:p14="http://schemas.microsoft.com/office/powerpoint/2010/main" val="42769653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46650" y="400050"/>
            <a:ext cx="5249250" cy="415143"/>
          </a:xfrm>
        </p:spPr>
        <p:txBody>
          <a:bodyPr/>
          <a:lstStyle/>
          <a:p>
            <a:r>
              <a:rPr lang="fr-FR" dirty="0"/>
              <a:t>02 - Appréhender le concept de </a:t>
            </a:r>
            <a:r>
              <a:rPr lang="fr-FR" dirty="0" err="1"/>
              <a:t>Multi-Cloud</a:t>
            </a:r>
            <a:endParaRPr lang="fr-FR" dirty="0"/>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a:xfrm>
            <a:off x="46650" y="765476"/>
            <a:ext cx="5075172" cy="444906"/>
          </a:xfrm>
        </p:spPr>
        <p:txBody>
          <a:bodyPr/>
          <a:lstStyle/>
          <a:p>
            <a:r>
              <a:rPr lang="fr-FR" dirty="0"/>
              <a:t>Utilisation des solutions interopérables</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Catégories d'interopérabilité et de portabilité du Cloud</a:t>
            </a:r>
          </a:p>
        </p:txBody>
      </p:sp>
      <p:grpSp>
        <p:nvGrpSpPr>
          <p:cNvPr id="22" name="Groupe 21">
            <a:extLst>
              <a:ext uri="{FF2B5EF4-FFF2-40B4-BE49-F238E27FC236}">
                <a16:creationId xmlns:a16="http://schemas.microsoft.com/office/drawing/2014/main" id="{32B7D4E5-0948-4138-95B2-172E5A4905FF}"/>
              </a:ext>
            </a:extLst>
          </p:cNvPr>
          <p:cNvGrpSpPr/>
          <p:nvPr/>
        </p:nvGrpSpPr>
        <p:grpSpPr>
          <a:xfrm>
            <a:off x="1025643" y="2294294"/>
            <a:ext cx="9864668" cy="831984"/>
            <a:chOff x="0" y="434823"/>
            <a:chExt cx="8013585" cy="1454816"/>
          </a:xfrm>
        </p:grpSpPr>
        <p:sp>
          <p:nvSpPr>
            <p:cNvPr id="23" name="Rectangle 22">
              <a:extLst>
                <a:ext uri="{FF2B5EF4-FFF2-40B4-BE49-F238E27FC236}">
                  <a16:creationId xmlns:a16="http://schemas.microsoft.com/office/drawing/2014/main" id="{AD8B9817-0346-4233-BC78-3EFA61861EED}"/>
                </a:ext>
              </a:extLst>
            </p:cNvPr>
            <p:cNvSpPr/>
            <p:nvPr/>
          </p:nvSpPr>
          <p:spPr>
            <a:xfrm>
              <a:off x="0" y="684156"/>
              <a:ext cx="8013585" cy="1205483"/>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24" name="ZoneTexte 23">
              <a:extLst>
                <a:ext uri="{FF2B5EF4-FFF2-40B4-BE49-F238E27FC236}">
                  <a16:creationId xmlns:a16="http://schemas.microsoft.com/office/drawing/2014/main" id="{BF86B174-CE1B-433C-BEA4-97B68C51F764}"/>
                </a:ext>
              </a:extLst>
            </p:cNvPr>
            <p:cNvSpPr txBox="1"/>
            <p:nvPr/>
          </p:nvSpPr>
          <p:spPr>
            <a:xfrm>
              <a:off x="0" y="434823"/>
              <a:ext cx="8013585" cy="9914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marL="0" lvl="1"/>
              <a:r>
                <a:rPr lang="fr-FR" sz="1200" dirty="0">
                  <a:solidFill>
                    <a:srgbClr val="565656"/>
                  </a:solidFill>
                </a:rPr>
                <a:t>Il s'agit de l'interopérabilité entre les composants déployés d'une application déployée dans un système. Généralement, les applications construites sur la base de principes de conception présentent une meilleure interopérabilité que celles qui ne le sont pas.</a:t>
              </a:r>
            </a:p>
          </p:txBody>
        </p:sp>
      </p:grpSp>
      <p:grpSp>
        <p:nvGrpSpPr>
          <p:cNvPr id="25" name="Groupe 24">
            <a:extLst>
              <a:ext uri="{FF2B5EF4-FFF2-40B4-BE49-F238E27FC236}">
                <a16:creationId xmlns:a16="http://schemas.microsoft.com/office/drawing/2014/main" id="{D65DDF09-C9A9-44BE-8A10-FE645948D2B1}"/>
              </a:ext>
            </a:extLst>
          </p:cNvPr>
          <p:cNvGrpSpPr/>
          <p:nvPr/>
        </p:nvGrpSpPr>
        <p:grpSpPr>
          <a:xfrm>
            <a:off x="1453034" y="2165097"/>
            <a:ext cx="6218691" cy="494972"/>
            <a:chOff x="427391" y="292038"/>
            <a:chExt cx="5983477" cy="494972"/>
          </a:xfrm>
        </p:grpSpPr>
        <p:sp>
          <p:nvSpPr>
            <p:cNvPr id="26" name="Rectangle : coins arrondis 9">
              <a:extLst>
                <a:ext uri="{FF2B5EF4-FFF2-40B4-BE49-F238E27FC236}">
                  <a16:creationId xmlns:a16="http://schemas.microsoft.com/office/drawing/2014/main" id="{4242FA51-A4C3-4C93-8C82-BE92A8CDAAC4}"/>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7" name="Rectangle : coins arrondis 6">
              <a:extLst>
                <a:ext uri="{FF2B5EF4-FFF2-40B4-BE49-F238E27FC236}">
                  <a16:creationId xmlns:a16="http://schemas.microsoft.com/office/drawing/2014/main" id="{ABE5BC50-A4BF-40A5-8703-1716E7EEF67F}"/>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en-GB" sz="1400" b="1" dirty="0"/>
                <a:t>Interopérabilité des applications</a:t>
              </a:r>
              <a:endParaRPr lang="fr-FR" sz="1400" b="1" dirty="0"/>
            </a:p>
          </p:txBody>
        </p:sp>
      </p:grpSp>
      <p:grpSp>
        <p:nvGrpSpPr>
          <p:cNvPr id="50" name="Groupe 49">
            <a:extLst>
              <a:ext uri="{FF2B5EF4-FFF2-40B4-BE49-F238E27FC236}">
                <a16:creationId xmlns:a16="http://schemas.microsoft.com/office/drawing/2014/main" id="{32B7D4E5-0948-4138-95B2-172E5A4905FF}"/>
              </a:ext>
            </a:extLst>
          </p:cNvPr>
          <p:cNvGrpSpPr/>
          <p:nvPr/>
        </p:nvGrpSpPr>
        <p:grpSpPr>
          <a:xfrm>
            <a:off x="1025643" y="3317308"/>
            <a:ext cx="9864668" cy="756081"/>
            <a:chOff x="0" y="434822"/>
            <a:chExt cx="8013585" cy="1454817"/>
          </a:xfrm>
        </p:grpSpPr>
        <p:sp>
          <p:nvSpPr>
            <p:cNvPr id="51" name="Rectangle 50">
              <a:extLst>
                <a:ext uri="{FF2B5EF4-FFF2-40B4-BE49-F238E27FC236}">
                  <a16:creationId xmlns:a16="http://schemas.microsoft.com/office/drawing/2014/main" id="{AD8B9817-0346-4233-BC78-3EFA61861EED}"/>
                </a:ext>
              </a:extLst>
            </p:cNvPr>
            <p:cNvSpPr/>
            <p:nvPr/>
          </p:nvSpPr>
          <p:spPr>
            <a:xfrm>
              <a:off x="0" y="684156"/>
              <a:ext cx="8013585" cy="1205483"/>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52" name="ZoneTexte 51">
              <a:extLst>
                <a:ext uri="{FF2B5EF4-FFF2-40B4-BE49-F238E27FC236}">
                  <a16:creationId xmlns:a16="http://schemas.microsoft.com/office/drawing/2014/main" id="{BF86B174-CE1B-433C-BEA4-97B68C51F764}"/>
                </a:ext>
              </a:extLst>
            </p:cNvPr>
            <p:cNvSpPr txBox="1"/>
            <p:nvPr/>
          </p:nvSpPr>
          <p:spPr>
            <a:xfrm>
              <a:off x="0" y="434822"/>
              <a:ext cx="8013585" cy="10743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marL="0" lvl="1"/>
              <a:r>
                <a:rPr lang="fr-FR" sz="1200" dirty="0">
                  <a:solidFill>
                    <a:srgbClr val="565656"/>
                  </a:solidFill>
                </a:rPr>
                <a:t>Il s'agit de l'interopérabilité entre les composants déployés des plates-formes déployées dans un système. C'est un aspect important, car l'interopérabilité des applications ne peut être atteinte sans l'interopérabilité des plates-formes.</a:t>
              </a:r>
            </a:p>
          </p:txBody>
        </p:sp>
      </p:grpSp>
      <p:grpSp>
        <p:nvGrpSpPr>
          <p:cNvPr id="53" name="Groupe 52">
            <a:extLst>
              <a:ext uri="{FF2B5EF4-FFF2-40B4-BE49-F238E27FC236}">
                <a16:creationId xmlns:a16="http://schemas.microsoft.com/office/drawing/2014/main" id="{D65DDF09-C9A9-44BE-8A10-FE645948D2B1}"/>
              </a:ext>
            </a:extLst>
          </p:cNvPr>
          <p:cNvGrpSpPr/>
          <p:nvPr/>
        </p:nvGrpSpPr>
        <p:grpSpPr>
          <a:xfrm>
            <a:off x="1453034" y="3188111"/>
            <a:ext cx="6218691" cy="494972"/>
            <a:chOff x="427391" y="292038"/>
            <a:chExt cx="5983477" cy="494972"/>
          </a:xfrm>
        </p:grpSpPr>
        <p:sp>
          <p:nvSpPr>
            <p:cNvPr id="54" name="Rectangle : coins arrondis 9">
              <a:extLst>
                <a:ext uri="{FF2B5EF4-FFF2-40B4-BE49-F238E27FC236}">
                  <a16:creationId xmlns:a16="http://schemas.microsoft.com/office/drawing/2014/main" id="{4242FA51-A4C3-4C93-8C82-BE92A8CDAAC4}"/>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55" name="Rectangle : coins arrondis 6">
              <a:extLst>
                <a:ext uri="{FF2B5EF4-FFF2-40B4-BE49-F238E27FC236}">
                  <a16:creationId xmlns:a16="http://schemas.microsoft.com/office/drawing/2014/main" id="{ABE5BC50-A4BF-40A5-8703-1716E7EEF67F}"/>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en-GB" sz="1400" b="1" dirty="0"/>
                <a:t>Interopérabilité de la plateforme </a:t>
              </a:r>
              <a:endParaRPr lang="fr-FR" sz="1400" b="1" dirty="0"/>
            </a:p>
          </p:txBody>
        </p:sp>
      </p:grpSp>
      <p:grpSp>
        <p:nvGrpSpPr>
          <p:cNvPr id="56" name="Groupe 55">
            <a:extLst>
              <a:ext uri="{FF2B5EF4-FFF2-40B4-BE49-F238E27FC236}">
                <a16:creationId xmlns:a16="http://schemas.microsoft.com/office/drawing/2014/main" id="{32B7D4E5-0948-4138-95B2-172E5A4905FF}"/>
              </a:ext>
            </a:extLst>
          </p:cNvPr>
          <p:cNvGrpSpPr/>
          <p:nvPr/>
        </p:nvGrpSpPr>
        <p:grpSpPr>
          <a:xfrm>
            <a:off x="1025643" y="4348587"/>
            <a:ext cx="9864668" cy="773827"/>
            <a:chOff x="0" y="434822"/>
            <a:chExt cx="8013585" cy="1454817"/>
          </a:xfrm>
        </p:grpSpPr>
        <p:sp>
          <p:nvSpPr>
            <p:cNvPr id="57" name="Rectangle 56">
              <a:extLst>
                <a:ext uri="{FF2B5EF4-FFF2-40B4-BE49-F238E27FC236}">
                  <a16:creationId xmlns:a16="http://schemas.microsoft.com/office/drawing/2014/main" id="{AD8B9817-0346-4233-BC78-3EFA61861EED}"/>
                </a:ext>
              </a:extLst>
            </p:cNvPr>
            <p:cNvSpPr/>
            <p:nvPr/>
          </p:nvSpPr>
          <p:spPr>
            <a:xfrm>
              <a:off x="0" y="684156"/>
              <a:ext cx="8013585" cy="1205483"/>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58" name="ZoneTexte 57">
              <a:extLst>
                <a:ext uri="{FF2B5EF4-FFF2-40B4-BE49-F238E27FC236}">
                  <a16:creationId xmlns:a16="http://schemas.microsoft.com/office/drawing/2014/main" id="{BF86B174-CE1B-433C-BEA4-97B68C51F764}"/>
                </a:ext>
              </a:extLst>
            </p:cNvPr>
            <p:cNvSpPr txBox="1"/>
            <p:nvPr/>
          </p:nvSpPr>
          <p:spPr>
            <a:xfrm>
              <a:off x="0" y="434822"/>
              <a:ext cx="8013585" cy="86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marL="0" lvl="1"/>
              <a:r>
                <a:rPr lang="fr-FR" sz="1200" dirty="0"/>
                <a:t>Ici</a:t>
              </a:r>
              <a:r>
                <a:rPr lang="fr-FR" sz="1200" dirty="0">
                  <a:solidFill>
                    <a:srgbClr val="565656"/>
                  </a:solidFill>
                </a:rPr>
                <a:t>, les services Cloud tels que SaaS, PaaS ou IaaS et les applications liées au libre-service sont évalués. Il serait prédominant car les services Cloud permettent aux entreprises de travailler en interne et d'éradiquer la dépendance vis-à-vis des tiers.</a:t>
              </a:r>
            </a:p>
          </p:txBody>
        </p:sp>
      </p:grpSp>
      <p:grpSp>
        <p:nvGrpSpPr>
          <p:cNvPr id="59" name="Groupe 58">
            <a:extLst>
              <a:ext uri="{FF2B5EF4-FFF2-40B4-BE49-F238E27FC236}">
                <a16:creationId xmlns:a16="http://schemas.microsoft.com/office/drawing/2014/main" id="{D65DDF09-C9A9-44BE-8A10-FE645948D2B1}"/>
              </a:ext>
            </a:extLst>
          </p:cNvPr>
          <p:cNvGrpSpPr/>
          <p:nvPr/>
        </p:nvGrpSpPr>
        <p:grpSpPr>
          <a:xfrm>
            <a:off x="1453034" y="4219391"/>
            <a:ext cx="6218691" cy="494972"/>
            <a:chOff x="427391" y="292038"/>
            <a:chExt cx="5983477" cy="494972"/>
          </a:xfrm>
        </p:grpSpPr>
        <p:sp>
          <p:nvSpPr>
            <p:cNvPr id="60" name="Rectangle : coins arrondis 9">
              <a:extLst>
                <a:ext uri="{FF2B5EF4-FFF2-40B4-BE49-F238E27FC236}">
                  <a16:creationId xmlns:a16="http://schemas.microsoft.com/office/drawing/2014/main" id="{4242FA51-A4C3-4C93-8C82-BE92A8CDAAC4}"/>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61" name="Rectangle : coins arrondis 6">
              <a:extLst>
                <a:ext uri="{FF2B5EF4-FFF2-40B4-BE49-F238E27FC236}">
                  <a16:creationId xmlns:a16="http://schemas.microsoft.com/office/drawing/2014/main" id="{ABE5BC50-A4BF-40A5-8703-1716E7EEF67F}"/>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en-GB" sz="1400" b="1" dirty="0"/>
                <a:t>Interopérabilité de gestion</a:t>
              </a:r>
              <a:endParaRPr lang="fr-FR" sz="1400" b="1" dirty="0"/>
            </a:p>
          </p:txBody>
        </p:sp>
      </p:grpSp>
      <p:grpSp>
        <p:nvGrpSpPr>
          <p:cNvPr id="32" name="Groupe 31">
            <a:extLst>
              <a:ext uri="{FF2B5EF4-FFF2-40B4-BE49-F238E27FC236}">
                <a16:creationId xmlns:a16="http://schemas.microsoft.com/office/drawing/2014/main" id="{32B7D4E5-0948-4138-95B2-172E5A4905FF}"/>
              </a:ext>
            </a:extLst>
          </p:cNvPr>
          <p:cNvGrpSpPr/>
          <p:nvPr/>
        </p:nvGrpSpPr>
        <p:grpSpPr>
          <a:xfrm>
            <a:off x="1025643" y="5424263"/>
            <a:ext cx="9864668" cy="773827"/>
            <a:chOff x="0" y="434822"/>
            <a:chExt cx="8013585" cy="1454817"/>
          </a:xfrm>
        </p:grpSpPr>
        <p:sp>
          <p:nvSpPr>
            <p:cNvPr id="33" name="Rectangle 32">
              <a:extLst>
                <a:ext uri="{FF2B5EF4-FFF2-40B4-BE49-F238E27FC236}">
                  <a16:creationId xmlns:a16="http://schemas.microsoft.com/office/drawing/2014/main" id="{AD8B9817-0346-4233-BC78-3EFA61861EED}"/>
                </a:ext>
              </a:extLst>
            </p:cNvPr>
            <p:cNvSpPr/>
            <p:nvPr/>
          </p:nvSpPr>
          <p:spPr>
            <a:xfrm>
              <a:off x="0" y="684156"/>
              <a:ext cx="8013585" cy="1205483"/>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34" name="ZoneTexte 33">
              <a:extLst>
                <a:ext uri="{FF2B5EF4-FFF2-40B4-BE49-F238E27FC236}">
                  <a16:creationId xmlns:a16="http://schemas.microsoft.com/office/drawing/2014/main" id="{BF86B174-CE1B-433C-BEA4-97B68C51F764}"/>
                </a:ext>
              </a:extLst>
            </p:cNvPr>
            <p:cNvSpPr txBox="1"/>
            <p:nvPr/>
          </p:nvSpPr>
          <p:spPr>
            <a:xfrm>
              <a:off x="0" y="434822"/>
              <a:ext cx="8013585" cy="86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marL="0" lvl="1"/>
              <a:r>
                <a:rPr lang="fr-FR" sz="1200" dirty="0">
                  <a:solidFill>
                    <a:srgbClr val="565656"/>
                  </a:solidFill>
                </a:rPr>
                <a:t>Généralement, il s'agit de l'interopérabilité entre différentes plates-formes telles que les services </a:t>
              </a:r>
              <a:r>
                <a:rPr lang="fr-FR" sz="1200" dirty="0" err="1">
                  <a:solidFill>
                    <a:srgbClr val="565656"/>
                  </a:solidFill>
                </a:rPr>
                <a:t>PaaS</a:t>
              </a:r>
              <a:r>
                <a:rPr lang="fr-FR" sz="1200" dirty="0">
                  <a:solidFill>
                    <a:srgbClr val="565656"/>
                  </a:solidFill>
                </a:rPr>
                <a:t> et le marché en ligne.</a:t>
              </a:r>
            </a:p>
          </p:txBody>
        </p:sp>
      </p:grpSp>
      <p:grpSp>
        <p:nvGrpSpPr>
          <p:cNvPr id="35" name="Groupe 34">
            <a:extLst>
              <a:ext uri="{FF2B5EF4-FFF2-40B4-BE49-F238E27FC236}">
                <a16:creationId xmlns:a16="http://schemas.microsoft.com/office/drawing/2014/main" id="{D65DDF09-C9A9-44BE-8A10-FE645948D2B1}"/>
              </a:ext>
            </a:extLst>
          </p:cNvPr>
          <p:cNvGrpSpPr/>
          <p:nvPr/>
        </p:nvGrpSpPr>
        <p:grpSpPr>
          <a:xfrm>
            <a:off x="1453034" y="5295067"/>
            <a:ext cx="6218691" cy="494972"/>
            <a:chOff x="427391" y="292038"/>
            <a:chExt cx="5983477" cy="494972"/>
          </a:xfrm>
        </p:grpSpPr>
        <p:sp>
          <p:nvSpPr>
            <p:cNvPr id="36" name="Rectangle : coins arrondis 9">
              <a:extLst>
                <a:ext uri="{FF2B5EF4-FFF2-40B4-BE49-F238E27FC236}">
                  <a16:creationId xmlns:a16="http://schemas.microsoft.com/office/drawing/2014/main" id="{4242FA51-A4C3-4C93-8C82-BE92A8CDAAC4}"/>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37" name="Rectangle : coins arrondis 6">
              <a:extLst>
                <a:ext uri="{FF2B5EF4-FFF2-40B4-BE49-F238E27FC236}">
                  <a16:creationId xmlns:a16="http://schemas.microsoft.com/office/drawing/2014/main" id="{ABE5BC50-A4BF-40A5-8703-1716E7EEF67F}"/>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fr-FR" sz="1400" b="1" dirty="0"/>
                <a:t>Interopérabilité de publication et d'acquisition</a:t>
              </a:r>
            </a:p>
          </p:txBody>
        </p:sp>
      </p:grpSp>
    </p:spTree>
    <p:extLst>
      <p:ext uri="{BB962C8B-B14F-4D97-AF65-F5344CB8AC3E}">
        <p14:creationId xmlns:p14="http://schemas.microsoft.com/office/powerpoint/2010/main" val="24130115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46650" y="400050"/>
            <a:ext cx="5249250" cy="415143"/>
          </a:xfrm>
        </p:spPr>
        <p:txBody>
          <a:bodyPr/>
          <a:lstStyle/>
          <a:p>
            <a:r>
              <a:rPr lang="fr-FR" dirty="0"/>
              <a:t>02 - Appréhender le concept de </a:t>
            </a:r>
            <a:r>
              <a:rPr lang="fr-FR" dirty="0" err="1"/>
              <a:t>Multi-Cloud</a:t>
            </a:r>
            <a:endParaRPr lang="fr-FR" dirty="0"/>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a:xfrm>
            <a:off x="46650" y="765476"/>
            <a:ext cx="5075172" cy="444906"/>
          </a:xfrm>
        </p:spPr>
        <p:txBody>
          <a:bodyPr/>
          <a:lstStyle/>
          <a:p>
            <a:r>
              <a:rPr lang="fr-FR" dirty="0"/>
              <a:t>Utilisation des solutions interopérables</a:t>
            </a:r>
          </a:p>
          <a:p>
            <a:endParaRPr lang="fr-FR" dirty="0"/>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5"/>
            <a:ext cx="10746576" cy="498304"/>
          </a:xfrm>
        </p:spPr>
        <p:txBody>
          <a:bodyPr/>
          <a:lstStyle/>
          <a:p>
            <a:pPr algn="l" fontAlgn="base"/>
            <a:r>
              <a:rPr lang="fr-FR" dirty="0"/>
              <a:t>La figure ci-dessous représente un aperçu des scénarios où l'interopérabilité et la portabilité sont requises dans le Cloud : (</a:t>
            </a:r>
            <a:r>
              <a:rPr lang="en-GB" dirty="0"/>
              <a:t>Selon guide établi par le Cloud Standards Custom Council - </a:t>
            </a:r>
            <a:r>
              <a:rPr lang="en-GB" b="1" dirty="0"/>
              <a:t>CSCC</a:t>
            </a:r>
            <a:r>
              <a:rPr lang="fr-FR" dirty="0"/>
              <a:t>)</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GB" dirty="0"/>
              <a:t>Principaux scenarios </a:t>
            </a:r>
            <a:r>
              <a:rPr lang="fr-FR" dirty="0"/>
              <a:t>interopérabilité et de portabilité du Cloud</a:t>
            </a:r>
          </a:p>
        </p:txBody>
      </p:sp>
      <p:pic>
        <p:nvPicPr>
          <p:cNvPr id="2" name="Image 1"/>
          <p:cNvPicPr>
            <a:picLocks noChangeAspect="1"/>
          </p:cNvPicPr>
          <p:nvPr/>
        </p:nvPicPr>
        <p:blipFill>
          <a:blip r:embed="rId3"/>
          <a:stretch>
            <a:fillRect/>
          </a:stretch>
        </p:blipFill>
        <p:spPr>
          <a:xfrm>
            <a:off x="2597460" y="2509658"/>
            <a:ext cx="6553200" cy="3933825"/>
          </a:xfrm>
          <a:prstGeom prst="rect">
            <a:avLst/>
          </a:prstGeom>
        </p:spPr>
      </p:pic>
      <p:sp>
        <p:nvSpPr>
          <p:cNvPr id="32" name="Espace réservé du contenu 29">
            <a:extLst>
              <a:ext uri="{FF2B5EF4-FFF2-40B4-BE49-F238E27FC236}">
                <a16:creationId xmlns:a16="http://schemas.microsoft.com/office/drawing/2014/main" id="{1DD27DCC-AFE2-4CDB-BC88-51E58C7DD647}"/>
              </a:ext>
            </a:extLst>
          </p:cNvPr>
          <p:cNvSpPr txBox="1">
            <a:spLocks/>
          </p:cNvSpPr>
          <p:nvPr/>
        </p:nvSpPr>
        <p:spPr>
          <a:xfrm>
            <a:off x="907911" y="5885959"/>
            <a:ext cx="4516346" cy="273433"/>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endParaRPr lang="fr-FR" dirty="0"/>
          </a:p>
        </p:txBody>
      </p:sp>
    </p:spTree>
    <p:extLst>
      <p:ext uri="{BB962C8B-B14F-4D97-AF65-F5344CB8AC3E}">
        <p14:creationId xmlns:p14="http://schemas.microsoft.com/office/powerpoint/2010/main" val="7657874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46650" y="400050"/>
            <a:ext cx="5249250" cy="415143"/>
          </a:xfrm>
        </p:spPr>
        <p:txBody>
          <a:bodyPr/>
          <a:lstStyle/>
          <a:p>
            <a:r>
              <a:rPr lang="fr-FR" dirty="0"/>
              <a:t>02 - Appréhender le concept de </a:t>
            </a:r>
            <a:r>
              <a:rPr lang="fr-FR" dirty="0" err="1"/>
              <a:t>Multi-Cloud</a:t>
            </a:r>
            <a:endParaRPr lang="fr-FR" dirty="0"/>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a:xfrm>
            <a:off x="46650" y="765476"/>
            <a:ext cx="5075172" cy="444906"/>
          </a:xfrm>
        </p:spPr>
        <p:txBody>
          <a:bodyPr/>
          <a:lstStyle/>
          <a:p>
            <a:r>
              <a:rPr lang="fr-FR" dirty="0"/>
              <a:t>Utilisation des solutions interopérables</a:t>
            </a:r>
          </a:p>
          <a:p>
            <a:endParaRPr lang="fr-FR" dirty="0"/>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5"/>
            <a:ext cx="10746576" cy="4439990"/>
          </a:xfrm>
        </p:spPr>
        <p:txBody>
          <a:bodyPr/>
          <a:lstStyle/>
          <a:p>
            <a:pPr algn="l" fontAlgn="base"/>
            <a:r>
              <a:rPr lang="fr-FR" dirty="0"/>
              <a:t>Cloud Standards Custom Council (CSCC) a identifié certains des scénarios de base où la portabilité et l'interopérabilité sont requises.</a:t>
            </a:r>
          </a:p>
          <a:p>
            <a:pPr algn="l" fontAlgn="base"/>
            <a:endParaRPr lang="fr-FR" dirty="0"/>
          </a:p>
          <a:p>
            <a:pPr marL="685800" lvl="1" indent="-228600" fontAlgn="base">
              <a:buFont typeface="+mj-lt"/>
              <a:buAutoNum type="arabicPeriod"/>
            </a:pPr>
            <a:r>
              <a:rPr lang="fr-FR" b="1" dirty="0"/>
              <a:t>Basculement entre les fournisseurs de services Cloud :  </a:t>
            </a:r>
            <a:r>
              <a:rPr lang="fr-FR" dirty="0"/>
              <a:t>Le client souhaite transférer des données ou des applications du Cloud 1 vers le Cloud 2.</a:t>
            </a:r>
          </a:p>
          <a:p>
            <a:pPr marL="685800" lvl="1" indent="-228600" fontAlgn="base">
              <a:buFont typeface="+mj-lt"/>
              <a:buAutoNum type="arabicPeriod"/>
            </a:pPr>
            <a:endParaRPr lang="fr-FR" dirty="0"/>
          </a:p>
          <a:p>
            <a:pPr marL="685800" lvl="1" indent="-228600" fontAlgn="base">
              <a:buFont typeface="+mj-lt"/>
              <a:buAutoNum type="arabicPeriod"/>
            </a:pPr>
            <a:r>
              <a:rPr lang="fr-FR" b="1" dirty="0"/>
              <a:t>Utilisation de plusieurs fournisseurs de services Cloud</a:t>
            </a:r>
            <a:r>
              <a:rPr lang="fr-FR" dirty="0"/>
              <a:t>  : Le client peut s'abonner au même service ou à des services différents, par exemple Cloud 1 et 2.</a:t>
            </a:r>
          </a:p>
          <a:p>
            <a:pPr marL="685800" lvl="1" indent="-228600" fontAlgn="base">
              <a:buFont typeface="+mj-lt"/>
              <a:buAutoNum type="arabicPeriod"/>
            </a:pPr>
            <a:endParaRPr lang="fr-FR" dirty="0"/>
          </a:p>
          <a:p>
            <a:pPr marL="685800" lvl="1" indent="-228600" fontAlgn="base">
              <a:buFont typeface="+mj-lt"/>
              <a:buAutoNum type="arabicPeriod"/>
            </a:pPr>
            <a:r>
              <a:rPr lang="fr-FR" b="1" dirty="0"/>
              <a:t>Services Cloud directement liés : </a:t>
            </a:r>
            <a:r>
              <a:rPr lang="fr-FR" dirty="0"/>
              <a:t>Le client peut utiliser le service en se connectant au Cloud 1 et au Cloud 3.</a:t>
            </a:r>
          </a:p>
          <a:p>
            <a:pPr marL="685800" lvl="1" indent="-228600" fontAlgn="base">
              <a:buFont typeface="+mj-lt"/>
              <a:buAutoNum type="arabicPeriod"/>
            </a:pPr>
            <a:endParaRPr lang="fr-FR" dirty="0"/>
          </a:p>
          <a:p>
            <a:pPr marL="685800" lvl="1" indent="-228600" fontAlgn="base">
              <a:buFont typeface="+mj-lt"/>
              <a:buAutoNum type="arabicPeriod"/>
            </a:pPr>
            <a:r>
              <a:rPr lang="fr-FR" b="1" dirty="0"/>
              <a:t>Configuration de Cloud hybride : </a:t>
            </a:r>
            <a:r>
              <a:rPr lang="fr-FR" dirty="0"/>
              <a:t>Ici, le client se connecte à un système hérité non pas dans un Cloud public, mais privé, c'est-à-dire Cloud 1, qui est ensuite connecté aux services de Cloud public, c'est-à-dire Cloud 3.</a:t>
            </a:r>
          </a:p>
          <a:p>
            <a:pPr marL="685800" lvl="1" indent="-228600" fontAlgn="base">
              <a:buFont typeface="+mj-lt"/>
              <a:buAutoNum type="arabicPeriod"/>
            </a:pPr>
            <a:endParaRPr lang="fr-FR" dirty="0"/>
          </a:p>
          <a:p>
            <a:pPr marL="685800" lvl="1" indent="-228600" fontAlgn="base">
              <a:buFont typeface="+mj-lt"/>
              <a:buAutoNum type="arabicPeriod"/>
            </a:pPr>
            <a:r>
              <a:rPr lang="fr-FR" b="1" dirty="0"/>
              <a:t>Migration Cloud : </a:t>
            </a:r>
            <a:r>
              <a:rPr lang="fr-FR" dirty="0"/>
              <a:t>Les clients migrent vers une ou plusieurs applications internes vers le Cloud 1.</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GB" dirty="0"/>
              <a:t>Principaux scenarios </a:t>
            </a:r>
            <a:r>
              <a:rPr lang="fr-FR" dirty="0"/>
              <a:t>interopérabilité et de portabilité du Cloud</a:t>
            </a:r>
          </a:p>
        </p:txBody>
      </p:sp>
      <p:sp>
        <p:nvSpPr>
          <p:cNvPr id="32" name="Espace réservé du contenu 29">
            <a:extLst>
              <a:ext uri="{FF2B5EF4-FFF2-40B4-BE49-F238E27FC236}">
                <a16:creationId xmlns:a16="http://schemas.microsoft.com/office/drawing/2014/main" id="{1DD27DCC-AFE2-4CDB-BC88-51E58C7DD647}"/>
              </a:ext>
            </a:extLst>
          </p:cNvPr>
          <p:cNvSpPr txBox="1">
            <a:spLocks/>
          </p:cNvSpPr>
          <p:nvPr/>
        </p:nvSpPr>
        <p:spPr>
          <a:xfrm>
            <a:off x="907911" y="5885959"/>
            <a:ext cx="4516346" cy="273433"/>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endParaRPr lang="fr-FR" dirty="0"/>
          </a:p>
        </p:txBody>
      </p:sp>
    </p:spTree>
    <p:extLst>
      <p:ext uri="{BB962C8B-B14F-4D97-AF65-F5344CB8AC3E}">
        <p14:creationId xmlns:p14="http://schemas.microsoft.com/office/powerpoint/2010/main" val="2605541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46650" y="400050"/>
            <a:ext cx="5249250" cy="415143"/>
          </a:xfrm>
        </p:spPr>
        <p:txBody>
          <a:bodyPr/>
          <a:lstStyle/>
          <a:p>
            <a:r>
              <a:rPr lang="fr-FR" dirty="0"/>
              <a:t>02 - Appréhender le concept de </a:t>
            </a:r>
            <a:r>
              <a:rPr lang="fr-FR" dirty="0" err="1"/>
              <a:t>Multi-Cloud</a:t>
            </a:r>
            <a:endParaRPr lang="fr-FR" dirty="0"/>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a:xfrm>
            <a:off x="46650" y="765476"/>
            <a:ext cx="5075172" cy="444906"/>
          </a:xfrm>
        </p:spPr>
        <p:txBody>
          <a:bodyPr/>
          <a:lstStyle/>
          <a:p>
            <a:r>
              <a:rPr lang="fr-FR" dirty="0"/>
              <a:t>Utilisation des solutions interopérables</a:t>
            </a:r>
          </a:p>
          <a:p>
            <a:endParaRPr lang="fr-FR" dirty="0"/>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5"/>
            <a:ext cx="10746576" cy="4439990"/>
          </a:xfrm>
        </p:spPr>
        <p:txBody>
          <a:bodyPr/>
          <a:lstStyle/>
          <a:p>
            <a:pPr algn="l" fontAlgn="base"/>
            <a:r>
              <a:rPr lang="fr-FR" dirty="0"/>
              <a:t>L'interopérabilité Cloud élimine les parties complexes en fournissant des interfaces personnalisées. Passer d'un fournisseur à un autre peut être concevable avec un service de conteneur qui améliore l'évolutivité. Avoir quelques obstacles, une adaptabilité au changement des fournisseurs de services, une meilleure assistance aux clients du Cloud renforceront l'amélioration de l'interopérabilité du Cloud.</a:t>
            </a:r>
          </a:p>
          <a:p>
            <a:pPr algn="l" fontAlgn="base"/>
            <a:r>
              <a:rPr lang="fr-FR" dirty="0"/>
              <a:t>Afin d’augmenter le niveau d'interopérabilité des solution, il faut que les développeurs prennent en considération lors de la mise en œuvre du projet, l’utilisation des standards ainsi que l’adoption des solution Open source indépendantes des fournisseurs Cloud.</a:t>
            </a:r>
          </a:p>
          <a:p>
            <a:pPr algn="l" fontAlgn="base"/>
            <a:endParaRPr lang="fr-FR" dirty="0"/>
          </a:p>
          <a:p>
            <a:pPr algn="l" fontAlgn="base"/>
            <a:r>
              <a:rPr lang="fr-FR" dirty="0"/>
              <a:t>Aussi, l’adoption des technologies de </a:t>
            </a:r>
            <a:r>
              <a:rPr lang="fr-FR" b="1" dirty="0"/>
              <a:t>conteneurisation et d’orchestration à base de Kubernetes </a:t>
            </a:r>
            <a:r>
              <a:rPr lang="fr-FR" dirty="0"/>
              <a:t>favorisent l'interopérabilité des solutions.</a:t>
            </a:r>
          </a:p>
          <a:p>
            <a:pPr fontAlgn="base"/>
            <a:r>
              <a:rPr lang="fr-FR" dirty="0"/>
              <a:t>Bien que poussé au tout départ par Google, Kubernetes devient un standard de fait. En particulier parce que </a:t>
            </a:r>
            <a:r>
              <a:rPr lang="fr-FR" dirty="0" err="1"/>
              <a:t>Red</a:t>
            </a:r>
            <a:r>
              <a:rPr lang="fr-FR" dirty="0"/>
              <a:t> </a:t>
            </a:r>
            <a:r>
              <a:rPr lang="fr-FR" dirty="0" err="1"/>
              <a:t>Hat</a:t>
            </a:r>
            <a:r>
              <a:rPr lang="fr-FR" dirty="0"/>
              <a:t>, </a:t>
            </a:r>
            <a:r>
              <a:rPr lang="fr-FR" dirty="0" err="1"/>
              <a:t>Huawei</a:t>
            </a:r>
            <a:r>
              <a:rPr lang="fr-FR" dirty="0"/>
              <a:t>, Microsoft… sont nombreux à avoir rejoint le projet.</a:t>
            </a:r>
          </a:p>
          <a:p>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Solutions interopérables </a:t>
            </a:r>
          </a:p>
        </p:txBody>
      </p:sp>
      <p:sp>
        <p:nvSpPr>
          <p:cNvPr id="32" name="Espace réservé du contenu 29">
            <a:extLst>
              <a:ext uri="{FF2B5EF4-FFF2-40B4-BE49-F238E27FC236}">
                <a16:creationId xmlns:a16="http://schemas.microsoft.com/office/drawing/2014/main" id="{1DD27DCC-AFE2-4CDB-BC88-51E58C7DD647}"/>
              </a:ext>
            </a:extLst>
          </p:cNvPr>
          <p:cNvSpPr txBox="1">
            <a:spLocks/>
          </p:cNvSpPr>
          <p:nvPr/>
        </p:nvSpPr>
        <p:spPr>
          <a:xfrm>
            <a:off x="907911" y="5885959"/>
            <a:ext cx="4516346" cy="273433"/>
          </a:xfrm>
          <a:prstGeom prst="rect">
            <a:avLst/>
          </a:prstGeom>
        </p:spPr>
        <p:txBody>
          <a:bodyPr/>
          <a:lstStyle>
            <a:lvl1pPr marL="0" indent="0" algn="just" defTabSz="914400" rtl="0" eaLnBrk="1" latinLnBrk="0" hangingPunct="1">
              <a:lnSpc>
                <a:spcPts val="1600"/>
              </a:lnSpc>
              <a:spcBef>
                <a:spcPts val="600"/>
              </a:spcBef>
              <a:buClr>
                <a:srgbClr val="565656"/>
              </a:buClr>
              <a:buFont typeface="Arial" panose="020B0604020202020204" pitchFamily="34" charset="0"/>
              <a:buNone/>
              <a:defRPr sz="1200" kern="1200">
                <a:solidFill>
                  <a:srgbClr val="565656"/>
                </a:solidFill>
                <a:latin typeface="+mn-lt"/>
                <a:ea typeface="+mn-ea"/>
                <a:cs typeface="Calibri" panose="020F0502020204030204" pitchFamily="34" charset="0"/>
              </a:defRPr>
            </a:lvl1pPr>
            <a:lvl2pPr marL="4572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2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endParaRPr lang="fr-FR" dirty="0"/>
          </a:p>
        </p:txBody>
      </p:sp>
      <p:pic>
        <p:nvPicPr>
          <p:cNvPr id="2" name="Image 1"/>
          <p:cNvPicPr>
            <a:picLocks noChangeAspect="1"/>
          </p:cNvPicPr>
          <p:nvPr/>
        </p:nvPicPr>
        <p:blipFill>
          <a:blip r:embed="rId3"/>
          <a:stretch>
            <a:fillRect/>
          </a:stretch>
        </p:blipFill>
        <p:spPr>
          <a:xfrm>
            <a:off x="7797346" y="3901844"/>
            <a:ext cx="3355759" cy="2668280"/>
          </a:xfrm>
          <a:prstGeom prst="rect">
            <a:avLst/>
          </a:prstGeom>
        </p:spPr>
      </p:pic>
      <p:sp>
        <p:nvSpPr>
          <p:cNvPr id="3" name="Rectangle 2"/>
          <p:cNvSpPr/>
          <p:nvPr/>
        </p:nvSpPr>
        <p:spPr>
          <a:xfrm>
            <a:off x="720000" y="4293121"/>
            <a:ext cx="6763876" cy="1944122"/>
          </a:xfrm>
          <a:prstGeom prst="rect">
            <a:avLst/>
          </a:prstGeom>
        </p:spPr>
        <p:txBody>
          <a:bodyPr wrap="square">
            <a:spAutoFit/>
          </a:bodyPr>
          <a:lstStyle/>
          <a:p>
            <a:r>
              <a:rPr lang="fr-FR" sz="1200" dirty="0">
                <a:solidFill>
                  <a:srgbClr val="565656"/>
                </a:solidFill>
                <a:cs typeface="Calibri" panose="020F0502020204030204" pitchFamily="34" charset="0"/>
              </a:rPr>
              <a:t>Ci-après le top 10 des contributeurs Kubernetes par organisation.</a:t>
            </a:r>
          </a:p>
          <a:p>
            <a:pPr fontAlgn="base">
              <a:lnSpc>
                <a:spcPts val="1600"/>
              </a:lnSpc>
              <a:spcBef>
                <a:spcPts val="600"/>
              </a:spcBef>
              <a:buClr>
                <a:srgbClr val="565656"/>
              </a:buClr>
            </a:pPr>
            <a:r>
              <a:rPr lang="fr-FR" sz="1200" dirty="0">
                <a:solidFill>
                  <a:srgbClr val="565656"/>
                </a:solidFill>
                <a:cs typeface="Calibri" panose="020F0502020204030204" pitchFamily="34" charset="0"/>
              </a:rPr>
              <a:t>Aujourd’hui, s’appuyer sur Kubernetes, que containeriser la solution proposée, permet de garder la main quant à sa stratégie d’hébergement : Cloud, en prémisse, </a:t>
            </a:r>
            <a:r>
              <a:rPr lang="fr-FR" sz="1200" dirty="0" err="1">
                <a:solidFill>
                  <a:srgbClr val="565656"/>
                </a:solidFill>
                <a:cs typeface="Calibri" panose="020F0502020204030204" pitchFamily="34" charset="0"/>
              </a:rPr>
              <a:t>Multi-Cloud</a:t>
            </a:r>
            <a:r>
              <a:rPr lang="fr-FR" sz="1200" dirty="0">
                <a:solidFill>
                  <a:srgbClr val="565656"/>
                </a:solidFill>
                <a:cs typeface="Calibri" panose="020F0502020204030204" pitchFamily="34" charset="0"/>
              </a:rPr>
              <a:t>, Couplé à cette vision, vos projets de gestion de données trouvent immédiatement portabilité, modularisation, mises à jour régulières (livraison continue), fort niveau de service (SLA, haute disponibilité, réplication…), sécurisation (sécurité réseau, chiffrement des données…).</a:t>
            </a:r>
          </a:p>
          <a:p>
            <a:pPr fontAlgn="base">
              <a:lnSpc>
                <a:spcPts val="1600"/>
              </a:lnSpc>
              <a:spcBef>
                <a:spcPts val="600"/>
              </a:spcBef>
              <a:buClr>
                <a:srgbClr val="565656"/>
              </a:buClr>
            </a:pPr>
            <a:r>
              <a:rPr lang="fr-FR" sz="1200" dirty="0">
                <a:solidFill>
                  <a:srgbClr val="565656"/>
                </a:solidFill>
                <a:cs typeface="Calibri" panose="020F0502020204030204" pitchFamily="34" charset="0"/>
              </a:rPr>
              <a:t>Kubernetes offre une nouvelle manière de voir le Cloud et rassure grandement quant à l’interopérabilité.</a:t>
            </a:r>
          </a:p>
          <a:p>
            <a:pPr fontAlgn="base">
              <a:lnSpc>
                <a:spcPts val="1600"/>
              </a:lnSpc>
              <a:spcBef>
                <a:spcPts val="600"/>
              </a:spcBef>
              <a:buClr>
                <a:srgbClr val="565656"/>
              </a:buClr>
            </a:pPr>
            <a:endParaRPr lang="fr-FR" sz="1200" dirty="0">
              <a:solidFill>
                <a:srgbClr val="565656"/>
              </a:solidFill>
              <a:cs typeface="Calibri" panose="020F0502020204030204" pitchFamily="34" charset="0"/>
            </a:endParaRPr>
          </a:p>
        </p:txBody>
      </p:sp>
    </p:spTree>
    <p:extLst>
      <p:ext uri="{BB962C8B-B14F-4D97-AF65-F5344CB8AC3E}">
        <p14:creationId xmlns:p14="http://schemas.microsoft.com/office/powerpoint/2010/main" val="14014356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716B6E-FDF9-48C3-A32D-D8D5D749A6E1}"/>
              </a:ext>
            </a:extLst>
          </p:cNvPr>
          <p:cNvSpPr>
            <a:spLocks noGrp="1"/>
          </p:cNvSpPr>
          <p:nvPr>
            <p:ph type="body" sz="quarter" idx="12"/>
          </p:nvPr>
        </p:nvSpPr>
        <p:spPr/>
        <p:txBody>
          <a:bodyPr/>
          <a:lstStyle/>
          <a:p>
            <a:r>
              <a:rPr lang="fr-FR" dirty="0"/>
              <a:t>CHAPITRE 2</a:t>
            </a:r>
          </a:p>
        </p:txBody>
      </p:sp>
      <p:sp>
        <p:nvSpPr>
          <p:cNvPr id="6" name="Espace réservé du texte 5">
            <a:extLst>
              <a:ext uri="{FF2B5EF4-FFF2-40B4-BE49-F238E27FC236}">
                <a16:creationId xmlns:a16="http://schemas.microsoft.com/office/drawing/2014/main" id="{B94F1B57-72DB-4F32-8E92-EE9A2A60FA31}"/>
              </a:ext>
            </a:extLst>
          </p:cNvPr>
          <p:cNvSpPr>
            <a:spLocks noGrp="1"/>
          </p:cNvSpPr>
          <p:nvPr>
            <p:ph type="body" sz="quarter" idx="13"/>
          </p:nvPr>
        </p:nvSpPr>
        <p:spPr/>
        <p:txBody>
          <a:bodyPr/>
          <a:lstStyle/>
          <a:p>
            <a:pPr marL="144000" indent="-144000"/>
            <a:r>
              <a:rPr lang="fr-FR" dirty="0"/>
              <a:t>Appréhender le concept de </a:t>
            </a:r>
            <a:r>
              <a:rPr lang="fr-FR" dirty="0" err="1"/>
              <a:t>Multi-Cloud</a:t>
            </a:r>
            <a:endParaRPr lang="fr-FR" dirty="0"/>
          </a:p>
        </p:txBody>
      </p:sp>
      <p:sp>
        <p:nvSpPr>
          <p:cNvPr id="7" name="Espace réservé du texte 6">
            <a:extLst>
              <a:ext uri="{FF2B5EF4-FFF2-40B4-BE49-F238E27FC236}">
                <a16:creationId xmlns:a16="http://schemas.microsoft.com/office/drawing/2014/main" id="{314AACFB-8AE0-473A-B258-F7A4BCB1F6CC}"/>
              </a:ext>
            </a:extLst>
          </p:cNvPr>
          <p:cNvSpPr>
            <a:spLocks noGrp="1"/>
          </p:cNvSpPr>
          <p:nvPr>
            <p:ph type="body" sz="quarter" idx="14"/>
          </p:nvPr>
        </p:nvSpPr>
        <p:spPr/>
        <p:txBody>
          <a:bodyPr/>
          <a:lstStyle/>
          <a:p>
            <a:pPr lvl="0"/>
            <a:r>
              <a:rPr lang="fr-FR" dirty="0"/>
              <a:t>Utiliser des solutions interopérables</a:t>
            </a:r>
          </a:p>
          <a:p>
            <a:r>
              <a:rPr lang="fr-FR" b="1" dirty="0">
                <a:solidFill>
                  <a:srgbClr val="FF7800"/>
                </a:solidFill>
              </a:rPr>
              <a:t>Connaitre le principe d’un Cloud-Broker</a:t>
            </a:r>
          </a:p>
        </p:txBody>
      </p:sp>
    </p:spTree>
    <p:extLst>
      <p:ext uri="{BB962C8B-B14F-4D97-AF65-F5344CB8AC3E}">
        <p14:creationId xmlns:p14="http://schemas.microsoft.com/office/powerpoint/2010/main" val="3993118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8C55180-A90E-44AE-AC91-235EBF1E8FB4}"/>
              </a:ext>
            </a:extLst>
          </p:cNvPr>
          <p:cNvPicPr>
            <a:picLocks noChangeAspect="1"/>
          </p:cNvPicPr>
          <p:nvPr/>
        </p:nvPicPr>
        <p:blipFill>
          <a:blip r:embed="rId3"/>
          <a:stretch>
            <a:fillRect/>
          </a:stretch>
        </p:blipFill>
        <p:spPr>
          <a:xfrm>
            <a:off x="4219728" y="4285460"/>
            <a:ext cx="2152343" cy="2274366"/>
          </a:xfrm>
          <a:prstGeom prst="rect">
            <a:avLst/>
          </a:prstGeom>
        </p:spPr>
      </p:pic>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46650" y="400050"/>
            <a:ext cx="5249250" cy="415143"/>
          </a:xfrm>
        </p:spPr>
        <p:txBody>
          <a:bodyPr/>
          <a:lstStyle/>
          <a:p>
            <a:r>
              <a:rPr lang="fr-FR" dirty="0"/>
              <a:t>02 - Appréhender le concept de </a:t>
            </a:r>
            <a:r>
              <a:rPr lang="fr-FR" dirty="0" err="1"/>
              <a:t>Multi-Cloud</a:t>
            </a:r>
            <a:endParaRPr lang="fr-FR" dirty="0"/>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a:xfrm>
            <a:off x="46650" y="765476"/>
            <a:ext cx="5075172" cy="444906"/>
          </a:xfrm>
        </p:spPr>
        <p:txBody>
          <a:bodyPr/>
          <a:lstStyle/>
          <a:p>
            <a:r>
              <a:rPr lang="fr-FR" dirty="0"/>
              <a:t>Connaître le principe d’un Cloud-Broker</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2867070"/>
          </a:xfrm>
        </p:spPr>
        <p:txBody>
          <a:bodyPr/>
          <a:lstStyle/>
          <a:p>
            <a:r>
              <a:rPr lang="fr-FR" dirty="0"/>
              <a:t>Un </a:t>
            </a:r>
            <a:r>
              <a:rPr lang="fr-FR" b="1" dirty="0"/>
              <a:t>Cloud broker</a:t>
            </a:r>
            <a:r>
              <a:rPr lang="fr-FR" dirty="0"/>
              <a:t>, ou </a:t>
            </a:r>
            <a:r>
              <a:rPr lang="fr-FR" b="1" dirty="0"/>
              <a:t>courtier</a:t>
            </a:r>
            <a:r>
              <a:rPr lang="fr-FR" dirty="0"/>
              <a:t> de services dans le Cloud, fait office </a:t>
            </a:r>
            <a:r>
              <a:rPr lang="fr-FR" b="1" dirty="0"/>
              <a:t>d’intermédiaire</a:t>
            </a:r>
            <a:r>
              <a:rPr lang="fr-FR" dirty="0"/>
              <a:t> entre le fournisseur Cloud et l’utilisateur. Ainsi au lieu d</a:t>
            </a:r>
            <a:r>
              <a:rPr lang="fr-FR" b="0" i="0" dirty="0">
                <a:solidFill>
                  <a:srgbClr val="000000"/>
                </a:solidFill>
                <a:effectLst/>
                <a:latin typeface="agrandirnarrow"/>
              </a:rPr>
              <a:t>e s’adresser directement à un fournisseur de services Cloud, une entreprise qui souhaite utiliser de tels services peut s’adresser à un Cloud Broker.</a:t>
            </a:r>
            <a:endParaRPr lang="fr-FR" dirty="0"/>
          </a:p>
          <a:p>
            <a:r>
              <a:rPr lang="fr-FR" dirty="0"/>
              <a:t>En fonction des besoins, du secteur d’activité, et du budget de son client, le Cloud Broker </a:t>
            </a:r>
            <a:r>
              <a:rPr lang="fr-FR" b="1" dirty="0"/>
              <a:t>passera</a:t>
            </a:r>
            <a:r>
              <a:rPr lang="fr-FR" dirty="0"/>
              <a:t> </a:t>
            </a:r>
            <a:r>
              <a:rPr lang="fr-FR" b="1" dirty="0"/>
              <a:t>en revue différents fournisseurs Cloud </a:t>
            </a:r>
            <a:r>
              <a:rPr lang="fr-FR" dirty="0"/>
              <a:t>afin de choisir celui qui convient le mieux. En règle générale, il fournira aussi à son client des conseils et des informations sur la façon d’utiliser le Cloud Computing pour atteindre ses objectifs. Il peut donc aussi lui suggérer différents types de services Cloud.</a:t>
            </a:r>
          </a:p>
          <a:p>
            <a:pPr algn="just"/>
            <a:r>
              <a:rPr lang="fr-FR" dirty="0"/>
              <a:t>Par la suite, le client peut contacter les fournisseurs de services sélectionnés par le broker. Cependant, certains brokers proposent aussi de négocier directement les contrats avec les fournisseurs. D’ailleurs, le Cloud Broker peut décider de répartir les services entre plusieurs vendeurs pour réduire les coûts au maximum. Il s’agit là d’une stratégie </a:t>
            </a:r>
            <a:r>
              <a:rPr lang="fr-FR" dirty="0" err="1"/>
              <a:t>multi-Cloud</a:t>
            </a:r>
            <a:r>
              <a:rPr lang="fr-FR" dirty="0"/>
              <a:t>.</a:t>
            </a:r>
          </a:p>
          <a:p>
            <a:pPr algn="just"/>
            <a:r>
              <a:rPr lang="fr-FR" dirty="0"/>
              <a:t>Certains d’entre eux vont encore plus loin, en fournissant à leurs clients des interfaces propriétaires permettant d’utiliser des services Cloud de multiples fournisseurs sans aucune difficulté comme s’ils étaient tous fournis par le même vendeur. On peut alors aussi parler d’un  « agrégateur de Cloud  » .</a:t>
            </a:r>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pPr lvl="0"/>
            <a:r>
              <a:rPr lang="fr-FR" dirty="0"/>
              <a:t>C’est quoi un Cloud-Broker ?</a:t>
            </a:r>
          </a:p>
        </p:txBody>
      </p:sp>
      <p:pic>
        <p:nvPicPr>
          <p:cNvPr id="7" name="Picture 2" descr="upload.wikimedia.org/wikipedia/commons/thumb/9/...">
            <a:extLst>
              <a:ext uri="{FF2B5EF4-FFF2-40B4-BE49-F238E27FC236}">
                <a16:creationId xmlns:a16="http://schemas.microsoft.com/office/drawing/2014/main" id="{1169768B-53FB-420C-8921-926575EC2B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9079" y="5498065"/>
            <a:ext cx="339367" cy="203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oogle Cloud – Applications sur Google Play">
            <a:extLst>
              <a:ext uri="{FF2B5EF4-FFF2-40B4-BE49-F238E27FC236}">
                <a16:creationId xmlns:a16="http://schemas.microsoft.com/office/drawing/2014/main" id="{074C3293-82F1-42DA-A3C0-D396E6A03D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2387" y="5735812"/>
            <a:ext cx="339367" cy="3393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icrosoft-azure-new-logo-2017-e1572843284943 - Kernel IT">
            <a:extLst>
              <a:ext uri="{FF2B5EF4-FFF2-40B4-BE49-F238E27FC236}">
                <a16:creationId xmlns:a16="http://schemas.microsoft.com/office/drawing/2014/main" id="{427B33D6-83F2-4DFC-A2E2-08D25CD2127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555" t="22614" r="16023" b="26875"/>
          <a:stretch/>
        </p:blipFill>
        <p:spPr bwMode="auto">
          <a:xfrm>
            <a:off x="5814467" y="6146462"/>
            <a:ext cx="1231583" cy="4480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7844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46650" y="400050"/>
            <a:ext cx="5249250" cy="415143"/>
          </a:xfrm>
        </p:spPr>
        <p:txBody>
          <a:bodyPr/>
          <a:lstStyle/>
          <a:p>
            <a:r>
              <a:rPr lang="fr-FR" dirty="0"/>
              <a:t>02 - Appréhender le concept de </a:t>
            </a:r>
            <a:r>
              <a:rPr lang="fr-FR" dirty="0" err="1"/>
              <a:t>Multi-Cloud</a:t>
            </a:r>
            <a:endParaRPr lang="fr-FR" dirty="0"/>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a:xfrm>
            <a:off x="46650" y="765476"/>
            <a:ext cx="5075172" cy="444906"/>
          </a:xfrm>
        </p:spPr>
        <p:txBody>
          <a:bodyPr/>
          <a:lstStyle/>
          <a:p>
            <a:r>
              <a:rPr lang="fr-FR" dirty="0"/>
              <a:t>Connaître le principe d’un Cloud-Broker</a:t>
            </a:r>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5"/>
            <a:ext cx="10746576" cy="399593"/>
          </a:xfrm>
        </p:spPr>
        <p:txBody>
          <a:bodyPr/>
          <a:lstStyle/>
          <a:p>
            <a:r>
              <a:rPr lang="fr-FR" dirty="0"/>
              <a:t>Il y a trois domaines principaux qu’un courtier en services de Cloud peut aborder pour accélérer l’adoption du Cloud :</a:t>
            </a:r>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Les rôles d’un Cloud-Broker</a:t>
            </a:r>
          </a:p>
        </p:txBody>
      </p:sp>
      <p:grpSp>
        <p:nvGrpSpPr>
          <p:cNvPr id="9" name="Groupe 8">
            <a:extLst>
              <a:ext uri="{FF2B5EF4-FFF2-40B4-BE49-F238E27FC236}">
                <a16:creationId xmlns:a16="http://schemas.microsoft.com/office/drawing/2014/main" id="{9F8251D9-E207-446C-803F-75FF4A475DB3}"/>
              </a:ext>
            </a:extLst>
          </p:cNvPr>
          <p:cNvGrpSpPr/>
          <p:nvPr/>
        </p:nvGrpSpPr>
        <p:grpSpPr>
          <a:xfrm>
            <a:off x="1042232" y="2652673"/>
            <a:ext cx="9864668" cy="1109214"/>
            <a:chOff x="0" y="434823"/>
            <a:chExt cx="8013585" cy="1454816"/>
          </a:xfrm>
        </p:grpSpPr>
        <p:sp>
          <p:nvSpPr>
            <p:cNvPr id="10" name="Rectangle 9">
              <a:extLst>
                <a:ext uri="{FF2B5EF4-FFF2-40B4-BE49-F238E27FC236}">
                  <a16:creationId xmlns:a16="http://schemas.microsoft.com/office/drawing/2014/main" id="{E23C0BAC-D94F-45AD-9838-463409D92B9D}"/>
                </a:ext>
              </a:extLst>
            </p:cNvPr>
            <p:cNvSpPr/>
            <p:nvPr/>
          </p:nvSpPr>
          <p:spPr>
            <a:xfrm>
              <a:off x="0" y="684156"/>
              <a:ext cx="8013585" cy="1205483"/>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11" name="ZoneTexte 10">
              <a:extLst>
                <a:ext uri="{FF2B5EF4-FFF2-40B4-BE49-F238E27FC236}">
                  <a16:creationId xmlns:a16="http://schemas.microsoft.com/office/drawing/2014/main" id="{478BFE18-5184-43EE-98C9-5E1376EFC90B}"/>
                </a:ext>
              </a:extLst>
            </p:cNvPr>
            <p:cNvSpPr txBox="1"/>
            <p:nvPr/>
          </p:nvSpPr>
          <p:spPr>
            <a:xfrm>
              <a:off x="0" y="434823"/>
              <a:ext cx="8013585" cy="9914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algn="l"/>
              <a:r>
                <a:rPr lang="fr-FR" sz="1200" dirty="0">
                  <a:solidFill>
                    <a:srgbClr val="565656"/>
                  </a:solidFill>
                </a:rPr>
                <a:t>il peut être mandaté pour négocier des contrats. Dans ce cas, il peut répartir les services entre divers fournisseurs dans un souci d’économie maximale, malgré les éventuelles complexités engendrées par les négociations impliquant plusieurs fournisseurs. Une fois la recherche terminée, le courtier présente au client une liste de fournisseurs recommandés ainsi qu’une comparaison des caractéristiques du service, des ventilations des coûts, des SLA et d’autres critères.</a:t>
              </a:r>
            </a:p>
          </p:txBody>
        </p:sp>
      </p:grpSp>
      <p:grpSp>
        <p:nvGrpSpPr>
          <p:cNvPr id="12" name="Groupe 11">
            <a:extLst>
              <a:ext uri="{FF2B5EF4-FFF2-40B4-BE49-F238E27FC236}">
                <a16:creationId xmlns:a16="http://schemas.microsoft.com/office/drawing/2014/main" id="{E034A4EE-F152-4E9E-9A95-22BE757E1BEF}"/>
              </a:ext>
            </a:extLst>
          </p:cNvPr>
          <p:cNvGrpSpPr/>
          <p:nvPr/>
        </p:nvGrpSpPr>
        <p:grpSpPr>
          <a:xfrm>
            <a:off x="1469623" y="2481768"/>
            <a:ext cx="6218691" cy="551310"/>
            <a:chOff x="427391" y="292038"/>
            <a:chExt cx="5983477" cy="494972"/>
          </a:xfrm>
        </p:grpSpPr>
        <p:sp>
          <p:nvSpPr>
            <p:cNvPr id="13" name="Rectangle : coins arrondis 9">
              <a:extLst>
                <a:ext uri="{FF2B5EF4-FFF2-40B4-BE49-F238E27FC236}">
                  <a16:creationId xmlns:a16="http://schemas.microsoft.com/office/drawing/2014/main" id="{BB94519E-A533-429F-8440-63210830E32A}"/>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4" name="Rectangle : coins arrondis 6">
              <a:extLst>
                <a:ext uri="{FF2B5EF4-FFF2-40B4-BE49-F238E27FC236}">
                  <a16:creationId xmlns:a16="http://schemas.microsoft.com/office/drawing/2014/main" id="{6B21DF92-BDCA-4213-8B1E-28CC503C764D}"/>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fr-FR" sz="1400" b="1" dirty="0"/>
                <a:t>Le négociateur </a:t>
              </a:r>
            </a:p>
          </p:txBody>
        </p:sp>
      </p:grpSp>
      <p:grpSp>
        <p:nvGrpSpPr>
          <p:cNvPr id="15" name="Groupe 14">
            <a:extLst>
              <a:ext uri="{FF2B5EF4-FFF2-40B4-BE49-F238E27FC236}">
                <a16:creationId xmlns:a16="http://schemas.microsoft.com/office/drawing/2014/main" id="{77B047BD-3393-4ED1-B93F-8051B68813EF}"/>
              </a:ext>
            </a:extLst>
          </p:cNvPr>
          <p:cNvGrpSpPr/>
          <p:nvPr/>
        </p:nvGrpSpPr>
        <p:grpSpPr>
          <a:xfrm>
            <a:off x="1042232" y="3922171"/>
            <a:ext cx="9864668" cy="907274"/>
            <a:chOff x="0" y="434822"/>
            <a:chExt cx="8013585" cy="1323643"/>
          </a:xfrm>
        </p:grpSpPr>
        <p:sp>
          <p:nvSpPr>
            <p:cNvPr id="16" name="Rectangle 15">
              <a:extLst>
                <a:ext uri="{FF2B5EF4-FFF2-40B4-BE49-F238E27FC236}">
                  <a16:creationId xmlns:a16="http://schemas.microsoft.com/office/drawing/2014/main" id="{7C778BBA-6DDF-4B5A-91B8-FBAB1C206E8A}"/>
                </a:ext>
              </a:extLst>
            </p:cNvPr>
            <p:cNvSpPr/>
            <p:nvPr/>
          </p:nvSpPr>
          <p:spPr>
            <a:xfrm>
              <a:off x="0" y="684158"/>
              <a:ext cx="8013585" cy="1074307"/>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17" name="ZoneTexte 16">
              <a:extLst>
                <a:ext uri="{FF2B5EF4-FFF2-40B4-BE49-F238E27FC236}">
                  <a16:creationId xmlns:a16="http://schemas.microsoft.com/office/drawing/2014/main" id="{99E0EE63-46EC-4292-81FA-8307D442DF7C}"/>
                </a:ext>
              </a:extLst>
            </p:cNvPr>
            <p:cNvSpPr txBox="1"/>
            <p:nvPr/>
          </p:nvSpPr>
          <p:spPr>
            <a:xfrm>
              <a:off x="0" y="434822"/>
              <a:ext cx="8013585" cy="10743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algn="l"/>
              <a:r>
                <a:rPr lang="fr-FR" sz="1200" dirty="0">
                  <a:solidFill>
                    <a:srgbClr val="565656"/>
                  </a:solidFill>
                </a:rPr>
                <a:t>il</a:t>
              </a:r>
              <a:r>
                <a:rPr lang="fr-FR" sz="1000" dirty="0"/>
                <a:t> </a:t>
              </a:r>
              <a:r>
                <a:rPr lang="fr-FR" sz="1200" dirty="0">
                  <a:solidFill>
                    <a:srgbClr val="565656"/>
                  </a:solidFill>
                </a:rPr>
                <a:t>combine et intègre plusieurs services en un ou plusieurs nouveaux services. Il assure l’intégration des données et les connexions sécurisées entre son client et les multiples fournisseurs de Cloud. Il peut choisir les services de plusieurs fournisseurs, selon les critères déterminés auparavant avec son client.</a:t>
              </a:r>
            </a:p>
          </p:txBody>
        </p:sp>
      </p:grpSp>
      <p:grpSp>
        <p:nvGrpSpPr>
          <p:cNvPr id="18" name="Groupe 17">
            <a:extLst>
              <a:ext uri="{FF2B5EF4-FFF2-40B4-BE49-F238E27FC236}">
                <a16:creationId xmlns:a16="http://schemas.microsoft.com/office/drawing/2014/main" id="{E1A12440-E10F-41ED-8E89-5D521DC2ED0A}"/>
              </a:ext>
            </a:extLst>
          </p:cNvPr>
          <p:cNvGrpSpPr/>
          <p:nvPr/>
        </p:nvGrpSpPr>
        <p:grpSpPr>
          <a:xfrm>
            <a:off x="1469623" y="3792974"/>
            <a:ext cx="6218691" cy="494972"/>
            <a:chOff x="427391" y="292038"/>
            <a:chExt cx="5983477" cy="494972"/>
          </a:xfrm>
        </p:grpSpPr>
        <p:sp>
          <p:nvSpPr>
            <p:cNvPr id="19" name="Rectangle : coins arrondis 9">
              <a:extLst>
                <a:ext uri="{FF2B5EF4-FFF2-40B4-BE49-F238E27FC236}">
                  <a16:creationId xmlns:a16="http://schemas.microsoft.com/office/drawing/2014/main" id="{12B226E3-703E-481B-A46A-2438C9C63FEF}"/>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0" name="Rectangle : coins arrondis 6">
              <a:extLst>
                <a:ext uri="{FF2B5EF4-FFF2-40B4-BE49-F238E27FC236}">
                  <a16:creationId xmlns:a16="http://schemas.microsoft.com/office/drawing/2014/main" id="{5FA134C4-6097-4C38-A206-A503318CE8A9}"/>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fr-FR" sz="1400" b="1" dirty="0"/>
                <a:t>L’agrégateur de services </a:t>
              </a:r>
            </a:p>
          </p:txBody>
        </p:sp>
      </p:grpSp>
      <p:grpSp>
        <p:nvGrpSpPr>
          <p:cNvPr id="21" name="Groupe 20">
            <a:extLst>
              <a:ext uri="{FF2B5EF4-FFF2-40B4-BE49-F238E27FC236}">
                <a16:creationId xmlns:a16="http://schemas.microsoft.com/office/drawing/2014/main" id="{8B2F8EF8-E9E8-45DE-A297-F9B6F64F689F}"/>
              </a:ext>
            </a:extLst>
          </p:cNvPr>
          <p:cNvGrpSpPr/>
          <p:nvPr/>
        </p:nvGrpSpPr>
        <p:grpSpPr>
          <a:xfrm>
            <a:off x="1042232" y="5072717"/>
            <a:ext cx="9864668" cy="962324"/>
            <a:chOff x="0" y="434822"/>
            <a:chExt cx="8013585" cy="1454817"/>
          </a:xfrm>
        </p:grpSpPr>
        <p:sp>
          <p:nvSpPr>
            <p:cNvPr id="22" name="Rectangle 21">
              <a:extLst>
                <a:ext uri="{FF2B5EF4-FFF2-40B4-BE49-F238E27FC236}">
                  <a16:creationId xmlns:a16="http://schemas.microsoft.com/office/drawing/2014/main" id="{16FFC068-3307-4444-B6F2-B4033BA8B097}"/>
                </a:ext>
              </a:extLst>
            </p:cNvPr>
            <p:cNvSpPr/>
            <p:nvPr/>
          </p:nvSpPr>
          <p:spPr>
            <a:xfrm>
              <a:off x="0" y="684156"/>
              <a:ext cx="8013585" cy="1205483"/>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23" name="ZoneTexte 22">
              <a:extLst>
                <a:ext uri="{FF2B5EF4-FFF2-40B4-BE49-F238E27FC236}">
                  <a16:creationId xmlns:a16="http://schemas.microsoft.com/office/drawing/2014/main" id="{21C9BA9E-808F-472B-B224-04F3A8E29350}"/>
                </a:ext>
              </a:extLst>
            </p:cNvPr>
            <p:cNvSpPr txBox="1"/>
            <p:nvPr/>
          </p:nvSpPr>
          <p:spPr>
            <a:xfrm>
              <a:off x="0" y="434822"/>
              <a:ext cx="8013585" cy="86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algn="l"/>
              <a:r>
                <a:rPr lang="fr-FR" sz="1200" dirty="0">
                  <a:solidFill>
                    <a:srgbClr val="565656"/>
                  </a:solidFill>
                </a:rPr>
                <a:t>il</a:t>
              </a:r>
              <a:r>
                <a:rPr lang="fr-FR" sz="1000" dirty="0"/>
                <a:t> </a:t>
              </a:r>
              <a:r>
                <a:rPr lang="fr-FR" sz="1200" dirty="0">
                  <a:solidFill>
                    <a:srgbClr val="565656"/>
                  </a:solidFill>
                </a:rPr>
                <a:t>peut améliorer un service donné en optimisant certaines capacités spécifiques ou en proposant des services à valeur ajoutée ou personnalisés. Cette amélioration peut concerner la gestion de l’accès aux services Cloud, le contrôle des identités, les rapports de performance, etc.</a:t>
              </a:r>
            </a:p>
          </p:txBody>
        </p:sp>
      </p:grpSp>
      <p:grpSp>
        <p:nvGrpSpPr>
          <p:cNvPr id="24" name="Groupe 23">
            <a:extLst>
              <a:ext uri="{FF2B5EF4-FFF2-40B4-BE49-F238E27FC236}">
                <a16:creationId xmlns:a16="http://schemas.microsoft.com/office/drawing/2014/main" id="{5449673D-DA44-4299-98CE-B8927BA7DBF1}"/>
              </a:ext>
            </a:extLst>
          </p:cNvPr>
          <p:cNvGrpSpPr/>
          <p:nvPr/>
        </p:nvGrpSpPr>
        <p:grpSpPr>
          <a:xfrm>
            <a:off x="1469623" y="4943520"/>
            <a:ext cx="6218691" cy="494972"/>
            <a:chOff x="427391" y="292038"/>
            <a:chExt cx="5983477" cy="494972"/>
          </a:xfrm>
        </p:grpSpPr>
        <p:sp>
          <p:nvSpPr>
            <p:cNvPr id="25" name="Rectangle : coins arrondis 9">
              <a:extLst>
                <a:ext uri="{FF2B5EF4-FFF2-40B4-BE49-F238E27FC236}">
                  <a16:creationId xmlns:a16="http://schemas.microsoft.com/office/drawing/2014/main" id="{A547EDDB-7311-4D33-A897-5D39D0F8854D}"/>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6" name="Rectangle : coins arrondis 6">
              <a:extLst>
                <a:ext uri="{FF2B5EF4-FFF2-40B4-BE49-F238E27FC236}">
                  <a16:creationId xmlns:a16="http://schemas.microsoft.com/office/drawing/2014/main" id="{B4F37830-C229-4A1C-B7E6-6AC4618734E9}"/>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fr-FR" sz="1400" b="1" dirty="0"/>
                <a:t>La personnalisation</a:t>
              </a:r>
            </a:p>
          </p:txBody>
        </p:sp>
      </p:grpSp>
    </p:spTree>
    <p:extLst>
      <p:ext uri="{BB962C8B-B14F-4D97-AF65-F5344CB8AC3E}">
        <p14:creationId xmlns:p14="http://schemas.microsoft.com/office/powerpoint/2010/main" val="415307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Objectif de point de récupération (RPO)</a:t>
            </a:r>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2557923"/>
          </a:xfrm>
        </p:spPr>
        <p:txBody>
          <a:bodyPr/>
          <a:lstStyle/>
          <a:p>
            <a:r>
              <a:rPr lang="fr-FR" dirty="0"/>
              <a:t>L’objectif de point de récupération (</a:t>
            </a:r>
            <a:r>
              <a:rPr lang="fr-FR" b="1" dirty="0"/>
              <a:t>RPO</a:t>
            </a:r>
            <a:r>
              <a:rPr lang="fr-FR" dirty="0"/>
              <a:t>) est la quantité maximum acceptable de perte de </a:t>
            </a:r>
            <a:r>
              <a:rPr lang="en-GB" dirty="0"/>
              <a:t>volume/données </a:t>
            </a:r>
            <a:r>
              <a:rPr lang="fr-FR" dirty="0"/>
              <a:t>après un incident non planifié, exprimé à temps. On considère généralement qu’il s’agit de la date antérieure à l’événement pour laquelle les données peuvent être récupérées avec succès, c’est-à-dire le temps écoulé depuis la plus récente sauvegarde fiable.</a:t>
            </a:r>
          </a:p>
          <a:p>
            <a:r>
              <a:rPr lang="fr-FR" dirty="0"/>
              <a:t>Dans la plupart des systèmes de gestion du Cloud, les données sont capturées et stockées régulièrement grâce à une certaine forme de protection des données. Le point de récupération désigne la dernière fois que les données ont été capturées. En cas de défaillance d’un système, celui-ci peut être restauré uniquement au point de récupération le plus récent.</a:t>
            </a:r>
          </a:p>
          <a:p>
            <a:r>
              <a:rPr lang="fr-FR" dirty="0"/>
              <a:t>Si un système a un objectif de point de récupération mesuré en heures ou en jours, une défaillance du système entraînerait la perte de données pour ces heures ou jours entre le dernier point de récupération et la panne. Un objectif de point de récupération d’un jour entraînerait théoriquement la perte de toutes les transactions de la journée précédant la défaillance.</a:t>
            </a:r>
          </a:p>
          <a:p>
            <a:r>
              <a:rPr lang="fr-FR" dirty="0"/>
              <a:t>Pour les systèmes stratégiques, l’utilisation d’un RPO mesuré en minutes ou en secondes peut être plus appropriée pour éviter une perte de revenus. Toutefois, un RPO plus court entraîne généralement une augmentation des coûts de gestion globaux.</a:t>
            </a:r>
          </a:p>
          <a:p>
            <a:endParaRPr lang="fr-FR" dirty="0"/>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Définition de la RPO ( Recovery Point Objective )</a:t>
            </a:r>
          </a:p>
        </p:txBody>
      </p:sp>
      <p:pic>
        <p:nvPicPr>
          <p:cNvPr id="3" name="Image 2"/>
          <p:cNvPicPr>
            <a:picLocks noChangeAspect="1"/>
          </p:cNvPicPr>
          <p:nvPr/>
        </p:nvPicPr>
        <p:blipFill>
          <a:blip r:embed="rId2"/>
          <a:stretch>
            <a:fillRect/>
          </a:stretch>
        </p:blipFill>
        <p:spPr>
          <a:xfrm>
            <a:off x="2965141" y="4668658"/>
            <a:ext cx="5528523" cy="17745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092242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46650" y="400050"/>
            <a:ext cx="5249250" cy="415143"/>
          </a:xfrm>
        </p:spPr>
        <p:txBody>
          <a:bodyPr/>
          <a:lstStyle/>
          <a:p>
            <a:r>
              <a:rPr lang="fr-FR" dirty="0"/>
              <a:t>02 - Appréhender le concept de </a:t>
            </a:r>
            <a:r>
              <a:rPr lang="fr-FR" dirty="0" err="1"/>
              <a:t>Multi-Cloud</a:t>
            </a:r>
            <a:endParaRPr lang="fr-FR" dirty="0"/>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a:xfrm>
            <a:off x="46650" y="765476"/>
            <a:ext cx="5075172" cy="444906"/>
          </a:xfrm>
        </p:spPr>
        <p:txBody>
          <a:bodyPr/>
          <a:lstStyle/>
          <a:p>
            <a:r>
              <a:rPr lang="fr-FR" dirty="0"/>
              <a:t>Connaître le principe d’un Cloud-Broker</a:t>
            </a:r>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5"/>
            <a:ext cx="10746576" cy="399593"/>
          </a:xfrm>
        </p:spPr>
        <p:txBody>
          <a:bodyPr/>
          <a:lstStyle/>
          <a:p>
            <a:pPr algn="l"/>
            <a:r>
              <a:rPr lang="fr-FR" dirty="0"/>
              <a:t>De manière générale, faire appel à un Cloud broker peut présenter trois intérêts principaux :</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Les avantages à recourir à un Cloud-Broker</a:t>
            </a:r>
          </a:p>
        </p:txBody>
      </p:sp>
      <p:grpSp>
        <p:nvGrpSpPr>
          <p:cNvPr id="9" name="Groupe 8">
            <a:extLst>
              <a:ext uri="{FF2B5EF4-FFF2-40B4-BE49-F238E27FC236}">
                <a16:creationId xmlns:a16="http://schemas.microsoft.com/office/drawing/2014/main" id="{9F8251D9-E207-446C-803F-75FF4A475DB3}"/>
              </a:ext>
            </a:extLst>
          </p:cNvPr>
          <p:cNvGrpSpPr/>
          <p:nvPr/>
        </p:nvGrpSpPr>
        <p:grpSpPr>
          <a:xfrm>
            <a:off x="1042232" y="2652673"/>
            <a:ext cx="9864668" cy="954997"/>
            <a:chOff x="0" y="434823"/>
            <a:chExt cx="8013585" cy="1454816"/>
          </a:xfrm>
        </p:grpSpPr>
        <p:sp>
          <p:nvSpPr>
            <p:cNvPr id="10" name="Rectangle 9">
              <a:extLst>
                <a:ext uri="{FF2B5EF4-FFF2-40B4-BE49-F238E27FC236}">
                  <a16:creationId xmlns:a16="http://schemas.microsoft.com/office/drawing/2014/main" id="{E23C0BAC-D94F-45AD-9838-463409D92B9D}"/>
                </a:ext>
              </a:extLst>
            </p:cNvPr>
            <p:cNvSpPr/>
            <p:nvPr/>
          </p:nvSpPr>
          <p:spPr>
            <a:xfrm>
              <a:off x="0" y="684156"/>
              <a:ext cx="8013585" cy="1205483"/>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11" name="ZoneTexte 10">
              <a:extLst>
                <a:ext uri="{FF2B5EF4-FFF2-40B4-BE49-F238E27FC236}">
                  <a16:creationId xmlns:a16="http://schemas.microsoft.com/office/drawing/2014/main" id="{478BFE18-5184-43EE-98C9-5E1376EFC90B}"/>
                </a:ext>
              </a:extLst>
            </p:cNvPr>
            <p:cNvSpPr txBox="1"/>
            <p:nvPr/>
          </p:nvSpPr>
          <p:spPr>
            <a:xfrm>
              <a:off x="0" y="434823"/>
              <a:ext cx="8013585" cy="9914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algn="l"/>
              <a:r>
                <a:rPr lang="fr-FR" sz="1200" dirty="0">
                  <a:solidFill>
                    <a:srgbClr val="565656"/>
                  </a:solidFill>
                </a:rPr>
                <a:t>En réduisant la dépendance à l’égard d’un seul fournisseur de Cloud. Si c’est l’un des souhaits de l’entreprise, ce courtier sélectionnera les services les mieux adaptés et disponibles sur différentes plates-formes. Il proposera également des outils permettant à ses clients de surveiller l’évolution des performances des services retenus tout en faisant abstraction de la complexité fonctionnelle et technique.</a:t>
              </a:r>
            </a:p>
          </p:txBody>
        </p:sp>
      </p:grpSp>
      <p:grpSp>
        <p:nvGrpSpPr>
          <p:cNvPr id="12" name="Groupe 11">
            <a:extLst>
              <a:ext uri="{FF2B5EF4-FFF2-40B4-BE49-F238E27FC236}">
                <a16:creationId xmlns:a16="http://schemas.microsoft.com/office/drawing/2014/main" id="{E034A4EE-F152-4E9E-9A95-22BE757E1BEF}"/>
              </a:ext>
            </a:extLst>
          </p:cNvPr>
          <p:cNvGrpSpPr/>
          <p:nvPr/>
        </p:nvGrpSpPr>
        <p:grpSpPr>
          <a:xfrm>
            <a:off x="1469623" y="2481768"/>
            <a:ext cx="6218691" cy="551310"/>
            <a:chOff x="427391" y="292038"/>
            <a:chExt cx="5983477" cy="494972"/>
          </a:xfrm>
        </p:grpSpPr>
        <p:sp>
          <p:nvSpPr>
            <p:cNvPr id="13" name="Rectangle : coins arrondis 9">
              <a:extLst>
                <a:ext uri="{FF2B5EF4-FFF2-40B4-BE49-F238E27FC236}">
                  <a16:creationId xmlns:a16="http://schemas.microsoft.com/office/drawing/2014/main" id="{BB94519E-A533-429F-8440-63210830E32A}"/>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4" name="Rectangle : coins arrondis 6">
              <a:extLst>
                <a:ext uri="{FF2B5EF4-FFF2-40B4-BE49-F238E27FC236}">
                  <a16:creationId xmlns:a16="http://schemas.microsoft.com/office/drawing/2014/main" id="{6B21DF92-BDCA-4213-8B1E-28CC503C764D}"/>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fr-FR" sz="1400" b="1" dirty="0"/>
                <a:t>Amélioration de la continuité des activités</a:t>
              </a:r>
            </a:p>
          </p:txBody>
        </p:sp>
      </p:grpSp>
      <p:grpSp>
        <p:nvGrpSpPr>
          <p:cNvPr id="15" name="Groupe 14">
            <a:extLst>
              <a:ext uri="{FF2B5EF4-FFF2-40B4-BE49-F238E27FC236}">
                <a16:creationId xmlns:a16="http://schemas.microsoft.com/office/drawing/2014/main" id="{77B047BD-3393-4ED1-B93F-8051B68813EF}"/>
              </a:ext>
            </a:extLst>
          </p:cNvPr>
          <p:cNvGrpSpPr/>
          <p:nvPr/>
        </p:nvGrpSpPr>
        <p:grpSpPr>
          <a:xfrm>
            <a:off x="1042232" y="3858563"/>
            <a:ext cx="9864668" cy="791325"/>
            <a:chOff x="0" y="434822"/>
            <a:chExt cx="8013585" cy="1323643"/>
          </a:xfrm>
        </p:grpSpPr>
        <p:sp>
          <p:nvSpPr>
            <p:cNvPr id="16" name="Rectangle 15">
              <a:extLst>
                <a:ext uri="{FF2B5EF4-FFF2-40B4-BE49-F238E27FC236}">
                  <a16:creationId xmlns:a16="http://schemas.microsoft.com/office/drawing/2014/main" id="{7C778BBA-6DDF-4B5A-91B8-FBAB1C206E8A}"/>
                </a:ext>
              </a:extLst>
            </p:cNvPr>
            <p:cNvSpPr/>
            <p:nvPr/>
          </p:nvSpPr>
          <p:spPr>
            <a:xfrm>
              <a:off x="0" y="684158"/>
              <a:ext cx="8013585" cy="1074307"/>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17" name="ZoneTexte 16">
              <a:extLst>
                <a:ext uri="{FF2B5EF4-FFF2-40B4-BE49-F238E27FC236}">
                  <a16:creationId xmlns:a16="http://schemas.microsoft.com/office/drawing/2014/main" id="{99E0EE63-46EC-4292-81FA-8307D442DF7C}"/>
                </a:ext>
              </a:extLst>
            </p:cNvPr>
            <p:cNvSpPr txBox="1"/>
            <p:nvPr/>
          </p:nvSpPr>
          <p:spPr>
            <a:xfrm>
              <a:off x="0" y="434822"/>
              <a:ext cx="8013585" cy="10743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algn="l"/>
              <a:r>
                <a:rPr lang="fr-FR" sz="1200" dirty="0">
                  <a:solidFill>
                    <a:srgbClr val="565656"/>
                  </a:solidFill>
                </a:rPr>
                <a:t>Un courtier peut obtenir plus facilement des réductions, car il négocie de plus gros volumes de services. Parallèlement, ce spécialiste doit fournir une visibilité complète sur les coûts et établir des projections budgétaires de consommation de services en fonction des projets.</a:t>
              </a:r>
            </a:p>
          </p:txBody>
        </p:sp>
      </p:grpSp>
      <p:grpSp>
        <p:nvGrpSpPr>
          <p:cNvPr id="18" name="Groupe 17">
            <a:extLst>
              <a:ext uri="{FF2B5EF4-FFF2-40B4-BE49-F238E27FC236}">
                <a16:creationId xmlns:a16="http://schemas.microsoft.com/office/drawing/2014/main" id="{E1A12440-E10F-41ED-8E89-5D521DC2ED0A}"/>
              </a:ext>
            </a:extLst>
          </p:cNvPr>
          <p:cNvGrpSpPr/>
          <p:nvPr/>
        </p:nvGrpSpPr>
        <p:grpSpPr>
          <a:xfrm>
            <a:off x="1469623" y="3729366"/>
            <a:ext cx="6218691" cy="494972"/>
            <a:chOff x="427391" y="292038"/>
            <a:chExt cx="5983477" cy="494972"/>
          </a:xfrm>
        </p:grpSpPr>
        <p:sp>
          <p:nvSpPr>
            <p:cNvPr id="19" name="Rectangle : coins arrondis 9">
              <a:extLst>
                <a:ext uri="{FF2B5EF4-FFF2-40B4-BE49-F238E27FC236}">
                  <a16:creationId xmlns:a16="http://schemas.microsoft.com/office/drawing/2014/main" id="{12B226E3-703E-481B-A46A-2438C9C63FEF}"/>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0" name="Rectangle : coins arrondis 6">
              <a:extLst>
                <a:ext uri="{FF2B5EF4-FFF2-40B4-BE49-F238E27FC236}">
                  <a16:creationId xmlns:a16="http://schemas.microsoft.com/office/drawing/2014/main" id="{5FA134C4-6097-4C38-A206-A503318CE8A9}"/>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fr-FR" sz="1400" b="1" dirty="0"/>
                <a:t>Réduction des coûts</a:t>
              </a:r>
            </a:p>
          </p:txBody>
        </p:sp>
      </p:grpSp>
      <p:grpSp>
        <p:nvGrpSpPr>
          <p:cNvPr id="21" name="Groupe 20">
            <a:extLst>
              <a:ext uri="{FF2B5EF4-FFF2-40B4-BE49-F238E27FC236}">
                <a16:creationId xmlns:a16="http://schemas.microsoft.com/office/drawing/2014/main" id="{8B2F8EF8-E9E8-45DE-A297-F9B6F64F689F}"/>
              </a:ext>
            </a:extLst>
          </p:cNvPr>
          <p:cNvGrpSpPr/>
          <p:nvPr/>
        </p:nvGrpSpPr>
        <p:grpSpPr>
          <a:xfrm>
            <a:off x="1042232" y="4961402"/>
            <a:ext cx="9864668" cy="962324"/>
            <a:chOff x="0" y="434822"/>
            <a:chExt cx="8013585" cy="1454817"/>
          </a:xfrm>
        </p:grpSpPr>
        <p:sp>
          <p:nvSpPr>
            <p:cNvPr id="22" name="Rectangle 21">
              <a:extLst>
                <a:ext uri="{FF2B5EF4-FFF2-40B4-BE49-F238E27FC236}">
                  <a16:creationId xmlns:a16="http://schemas.microsoft.com/office/drawing/2014/main" id="{16FFC068-3307-4444-B6F2-B4033BA8B097}"/>
                </a:ext>
              </a:extLst>
            </p:cNvPr>
            <p:cNvSpPr/>
            <p:nvPr/>
          </p:nvSpPr>
          <p:spPr>
            <a:xfrm>
              <a:off x="0" y="684156"/>
              <a:ext cx="8013585" cy="1205483"/>
            </a:xfrm>
            <a:prstGeom prst="rect">
              <a:avLst/>
            </a:prstGeom>
            <a:solidFill>
              <a:schemeClr val="bg1">
                <a:lumMod val="95000"/>
                <a:alpha val="90000"/>
              </a:schemeClr>
            </a:solidFill>
            <a:ln>
              <a:noFill/>
            </a:ln>
          </p:spPr>
          <p:style>
            <a:lnRef idx="2">
              <a:scrgbClr r="0" g="0" b="0"/>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sp>
        <p:sp>
          <p:nvSpPr>
            <p:cNvPr id="23" name="ZoneTexte 22">
              <a:extLst>
                <a:ext uri="{FF2B5EF4-FFF2-40B4-BE49-F238E27FC236}">
                  <a16:creationId xmlns:a16="http://schemas.microsoft.com/office/drawing/2014/main" id="{21C9BA9E-808F-472B-B224-04F3A8E29350}"/>
                </a:ext>
              </a:extLst>
            </p:cNvPr>
            <p:cNvSpPr txBox="1"/>
            <p:nvPr/>
          </p:nvSpPr>
          <p:spPr>
            <a:xfrm>
              <a:off x="0" y="434822"/>
              <a:ext cx="8013585" cy="86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3406" tIns="374904" rIns="663406" bIns="85344" numCol="1" spcCol="1270" anchor="t" anchorCtr="0">
              <a:noAutofit/>
            </a:bodyPr>
            <a:lstStyle/>
            <a:p>
              <a:pPr algn="l"/>
              <a:r>
                <a:rPr lang="fr-FR" sz="1200" dirty="0">
                  <a:solidFill>
                    <a:srgbClr val="565656"/>
                  </a:solidFill>
                </a:rPr>
                <a:t>Avant d’entamer la migration d’applications ou d’informations vers une plate-forme, le Cloud broker peut vérifier si les fournisseurs sélectionnés répondent parfaitement aux normes de sécurité exigées. Il peut s’agir de normes ou de certifications imposées dans des secteurs très réglementés tels que la santé et les services financiers.</a:t>
              </a:r>
            </a:p>
          </p:txBody>
        </p:sp>
      </p:grpSp>
      <p:grpSp>
        <p:nvGrpSpPr>
          <p:cNvPr id="24" name="Groupe 23">
            <a:extLst>
              <a:ext uri="{FF2B5EF4-FFF2-40B4-BE49-F238E27FC236}">
                <a16:creationId xmlns:a16="http://schemas.microsoft.com/office/drawing/2014/main" id="{5449673D-DA44-4299-98CE-B8927BA7DBF1}"/>
              </a:ext>
            </a:extLst>
          </p:cNvPr>
          <p:cNvGrpSpPr/>
          <p:nvPr/>
        </p:nvGrpSpPr>
        <p:grpSpPr>
          <a:xfrm>
            <a:off x="1469623" y="4832205"/>
            <a:ext cx="6218691" cy="494972"/>
            <a:chOff x="427391" y="292038"/>
            <a:chExt cx="5983477" cy="494972"/>
          </a:xfrm>
        </p:grpSpPr>
        <p:sp>
          <p:nvSpPr>
            <p:cNvPr id="25" name="Rectangle : coins arrondis 9">
              <a:extLst>
                <a:ext uri="{FF2B5EF4-FFF2-40B4-BE49-F238E27FC236}">
                  <a16:creationId xmlns:a16="http://schemas.microsoft.com/office/drawing/2014/main" id="{A547EDDB-7311-4D33-A897-5D39D0F8854D}"/>
                </a:ext>
              </a:extLst>
            </p:cNvPr>
            <p:cNvSpPr/>
            <p:nvPr/>
          </p:nvSpPr>
          <p:spPr>
            <a:xfrm>
              <a:off x="427391" y="292038"/>
              <a:ext cx="5983477" cy="494972"/>
            </a:xfrm>
            <a:prstGeom prst="roundRect">
              <a:avLst/>
            </a:prstGeom>
            <a:solidFill>
              <a:srgbClr val="08ACA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6" name="Rectangle : coins arrondis 6">
              <a:extLst>
                <a:ext uri="{FF2B5EF4-FFF2-40B4-BE49-F238E27FC236}">
                  <a16:creationId xmlns:a16="http://schemas.microsoft.com/office/drawing/2014/main" id="{B4F37830-C229-4A1C-B7E6-6AC4618734E9}"/>
                </a:ext>
              </a:extLst>
            </p:cNvPr>
            <p:cNvSpPr txBox="1"/>
            <p:nvPr/>
          </p:nvSpPr>
          <p:spPr>
            <a:xfrm>
              <a:off x="451554" y="316201"/>
              <a:ext cx="5935151" cy="446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6161" tIns="0" rIns="226161" bIns="0" numCol="1" spcCol="1270" anchor="ctr" anchorCtr="0">
              <a:noAutofit/>
            </a:bodyPr>
            <a:lstStyle/>
            <a:p>
              <a:r>
                <a:rPr lang="fr-FR" sz="1400" b="1" dirty="0"/>
                <a:t>Renforcement de la sécurité des données</a:t>
              </a:r>
            </a:p>
          </p:txBody>
        </p:sp>
      </p:grpSp>
    </p:spTree>
    <p:extLst>
      <p:ext uri="{BB962C8B-B14F-4D97-AF65-F5344CB8AC3E}">
        <p14:creationId xmlns:p14="http://schemas.microsoft.com/office/powerpoint/2010/main" val="28284515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19C81476-5EA7-4A08-B36D-E5FA1C6320E1}"/>
              </a:ext>
            </a:extLst>
          </p:cNvPr>
          <p:cNvSpPr>
            <a:spLocks noGrp="1"/>
          </p:cNvSpPr>
          <p:nvPr>
            <p:ph type="body" sz="quarter" idx="13"/>
          </p:nvPr>
        </p:nvSpPr>
        <p:spPr/>
        <p:txBody>
          <a:bodyPr/>
          <a:lstStyle/>
          <a:p>
            <a:r>
              <a:rPr lang="fr-FR" dirty="0"/>
              <a:t>Répliquer une activité sur le Cloud</a:t>
            </a:r>
          </a:p>
        </p:txBody>
      </p:sp>
      <p:sp>
        <p:nvSpPr>
          <p:cNvPr id="9" name="Espace réservé du texte 8">
            <a:extLst>
              <a:ext uri="{FF2B5EF4-FFF2-40B4-BE49-F238E27FC236}">
                <a16:creationId xmlns:a16="http://schemas.microsoft.com/office/drawing/2014/main" id="{9D3687A7-D391-4579-8829-10D93A5011A0}"/>
              </a:ext>
            </a:extLst>
          </p:cNvPr>
          <p:cNvSpPr>
            <a:spLocks noGrp="1"/>
          </p:cNvSpPr>
          <p:nvPr>
            <p:ph type="body" sz="quarter" idx="14"/>
          </p:nvPr>
        </p:nvSpPr>
        <p:spPr/>
        <p:txBody>
          <a:bodyPr/>
          <a:lstStyle/>
          <a:p>
            <a:r>
              <a:rPr lang="fr-FR" dirty="0"/>
              <a:t>Découvrir les plans de récupération sur Azure</a:t>
            </a:r>
          </a:p>
          <a:p>
            <a:r>
              <a:rPr lang="fr-FR" dirty="0"/>
              <a:t>Apprendre les notions de réplication et de basculement</a:t>
            </a:r>
          </a:p>
          <a:p>
            <a:r>
              <a:rPr lang="fr-FR" dirty="0"/>
              <a:t>Différencier entre une réplication asynchrone et synchrone</a:t>
            </a:r>
          </a:p>
          <a:p>
            <a:r>
              <a:rPr lang="fr-FR" dirty="0"/>
              <a:t>Découvrir la notion géo basculement</a:t>
            </a:r>
          </a:p>
        </p:txBody>
      </p:sp>
      <p:sp>
        <p:nvSpPr>
          <p:cNvPr id="2" name="Espace réservé du texte 1">
            <a:extLst>
              <a:ext uri="{FF2B5EF4-FFF2-40B4-BE49-F238E27FC236}">
                <a16:creationId xmlns:a16="http://schemas.microsoft.com/office/drawing/2014/main" id="{005830E5-252F-414F-84DA-9B243AC4C0A2}"/>
              </a:ext>
            </a:extLst>
          </p:cNvPr>
          <p:cNvSpPr>
            <a:spLocks noGrp="1"/>
          </p:cNvSpPr>
          <p:nvPr>
            <p:ph type="body" sz="quarter" idx="10"/>
          </p:nvPr>
        </p:nvSpPr>
        <p:spPr/>
        <p:txBody>
          <a:bodyPr/>
          <a:lstStyle/>
          <a:p>
            <a:r>
              <a:rPr lang="fr-FR" dirty="0"/>
              <a:t>18 heures</a:t>
            </a:r>
          </a:p>
        </p:txBody>
      </p:sp>
    </p:spTree>
    <p:extLst>
      <p:ext uri="{BB962C8B-B14F-4D97-AF65-F5344CB8AC3E}">
        <p14:creationId xmlns:p14="http://schemas.microsoft.com/office/powerpoint/2010/main" val="27060368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7149D233-8F88-4851-8C07-374CADBCF1F6}"/>
              </a:ext>
            </a:extLst>
          </p:cNvPr>
          <p:cNvSpPr>
            <a:spLocks noGrp="1"/>
          </p:cNvSpPr>
          <p:nvPr>
            <p:ph type="body" sz="quarter" idx="14"/>
          </p:nvPr>
        </p:nvSpPr>
        <p:spPr/>
        <p:txBody>
          <a:bodyPr/>
          <a:lstStyle/>
          <a:p>
            <a:pPr lvl="0"/>
            <a:r>
              <a:rPr lang="fr-FR" dirty="0"/>
              <a:t>Processus de basculement</a:t>
            </a:r>
          </a:p>
          <a:p>
            <a:pPr lvl="0"/>
            <a:r>
              <a:rPr lang="fr-FR" dirty="0"/>
              <a:t>Auto-déploiement</a:t>
            </a:r>
          </a:p>
          <a:p>
            <a:pPr lvl="0"/>
            <a:r>
              <a:rPr lang="fr-FR" dirty="0"/>
              <a:t>Réplication synchrone</a:t>
            </a:r>
          </a:p>
          <a:p>
            <a:pPr lvl="0"/>
            <a:r>
              <a:rPr lang="fr-FR" dirty="0"/>
              <a:t>Réplication asynchrone</a:t>
            </a:r>
          </a:p>
        </p:txBody>
      </p:sp>
      <p:sp>
        <p:nvSpPr>
          <p:cNvPr id="9" name="Espace réservé du texte 8">
            <a:extLst>
              <a:ext uri="{FF2B5EF4-FFF2-40B4-BE49-F238E27FC236}">
                <a16:creationId xmlns:a16="http://schemas.microsoft.com/office/drawing/2014/main" id="{2AE82844-D1B4-40BD-994D-1E7FB4D8DEFF}"/>
              </a:ext>
            </a:extLst>
          </p:cNvPr>
          <p:cNvSpPr>
            <a:spLocks noGrp="1"/>
          </p:cNvSpPr>
          <p:nvPr>
            <p:ph type="body" sz="quarter" idx="15"/>
          </p:nvPr>
        </p:nvSpPr>
        <p:spPr/>
        <p:txBody>
          <a:bodyPr/>
          <a:lstStyle/>
          <a:p>
            <a:r>
              <a:rPr lang="fr-FR" dirty="0"/>
              <a:t> 10 heures</a:t>
            </a:r>
          </a:p>
        </p:txBody>
      </p:sp>
      <p:sp>
        <p:nvSpPr>
          <p:cNvPr id="2" name="Espace réservé du texte 1">
            <a:extLst>
              <a:ext uri="{FF2B5EF4-FFF2-40B4-BE49-F238E27FC236}">
                <a16:creationId xmlns:a16="http://schemas.microsoft.com/office/drawing/2014/main" id="{2312BE40-E3D8-469F-B888-B719E2C041C9}"/>
              </a:ext>
            </a:extLst>
          </p:cNvPr>
          <p:cNvSpPr>
            <a:spLocks noGrp="1"/>
          </p:cNvSpPr>
          <p:nvPr>
            <p:ph type="body" sz="quarter" idx="12"/>
          </p:nvPr>
        </p:nvSpPr>
        <p:spPr/>
        <p:txBody>
          <a:bodyPr/>
          <a:lstStyle/>
          <a:p>
            <a:r>
              <a:rPr lang="fr-FR" dirty="0"/>
              <a:t>CHAPITRE 1</a:t>
            </a:r>
          </a:p>
        </p:txBody>
      </p:sp>
      <p:sp>
        <p:nvSpPr>
          <p:cNvPr id="7" name="Espace réservé du texte 6">
            <a:extLst>
              <a:ext uri="{FF2B5EF4-FFF2-40B4-BE49-F238E27FC236}">
                <a16:creationId xmlns:a16="http://schemas.microsoft.com/office/drawing/2014/main" id="{ACC2B79D-565E-45C1-9BF1-34815CEC39FF}"/>
              </a:ext>
            </a:extLst>
          </p:cNvPr>
          <p:cNvSpPr>
            <a:spLocks noGrp="1"/>
          </p:cNvSpPr>
          <p:nvPr>
            <p:ph type="body" sz="quarter" idx="13"/>
          </p:nvPr>
        </p:nvSpPr>
        <p:spPr/>
        <p:txBody>
          <a:bodyPr/>
          <a:lstStyle/>
          <a:p>
            <a:r>
              <a:rPr lang="fr-FR" dirty="0"/>
              <a:t>Créer des plans de récupération</a:t>
            </a:r>
          </a:p>
        </p:txBody>
      </p:sp>
    </p:spTree>
    <p:extLst>
      <p:ext uri="{BB962C8B-B14F-4D97-AF65-F5344CB8AC3E}">
        <p14:creationId xmlns:p14="http://schemas.microsoft.com/office/powerpoint/2010/main" val="24952952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CBC14B3-0A58-4C8C-ADE9-019CD4800CE3}"/>
              </a:ext>
            </a:extLst>
          </p:cNvPr>
          <p:cNvSpPr>
            <a:spLocks noGrp="1"/>
          </p:cNvSpPr>
          <p:nvPr>
            <p:ph type="body" sz="quarter" idx="12"/>
          </p:nvPr>
        </p:nvSpPr>
        <p:spPr/>
        <p:txBody>
          <a:bodyPr/>
          <a:lstStyle/>
          <a:p>
            <a:r>
              <a:rPr lang="fr-FR" dirty="0"/>
              <a:t>CHAPITRE 1</a:t>
            </a:r>
          </a:p>
        </p:txBody>
      </p:sp>
      <p:sp>
        <p:nvSpPr>
          <p:cNvPr id="4" name="Espace réservé du texte 9">
            <a:extLst>
              <a:ext uri="{FF2B5EF4-FFF2-40B4-BE49-F238E27FC236}">
                <a16:creationId xmlns:a16="http://schemas.microsoft.com/office/drawing/2014/main" id="{BFA03DF9-8D05-F0DE-A7FE-F945BD186B01}"/>
              </a:ext>
            </a:extLst>
          </p:cNvPr>
          <p:cNvSpPr>
            <a:spLocks noGrp="1"/>
          </p:cNvSpPr>
          <p:nvPr>
            <p:ph type="body" sz="quarter" idx="14"/>
          </p:nvPr>
        </p:nvSpPr>
        <p:spPr>
          <a:xfrm>
            <a:off x="6300000" y="2880000"/>
            <a:ext cx="5580000" cy="1800000"/>
          </a:xfrm>
        </p:spPr>
        <p:txBody>
          <a:bodyPr/>
          <a:lstStyle/>
          <a:p>
            <a:r>
              <a:rPr lang="fr-FR" b="1" dirty="0">
                <a:solidFill>
                  <a:srgbClr val="FF7800"/>
                </a:solidFill>
              </a:rPr>
              <a:t>Processus de basculement</a:t>
            </a:r>
          </a:p>
          <a:p>
            <a:pPr lvl="0"/>
            <a:r>
              <a:rPr lang="fr-FR" dirty="0"/>
              <a:t>Auto-déploiement</a:t>
            </a:r>
          </a:p>
          <a:p>
            <a:pPr lvl="0"/>
            <a:r>
              <a:rPr lang="fr-FR" dirty="0"/>
              <a:t>Réplication synchrone</a:t>
            </a:r>
          </a:p>
          <a:p>
            <a:pPr lvl="0"/>
            <a:r>
              <a:rPr lang="fr-FR" dirty="0"/>
              <a:t>Réplication asynchrone</a:t>
            </a:r>
          </a:p>
        </p:txBody>
      </p:sp>
      <p:sp>
        <p:nvSpPr>
          <p:cNvPr id="6" name="Espace réservé du texte 8">
            <a:extLst>
              <a:ext uri="{FF2B5EF4-FFF2-40B4-BE49-F238E27FC236}">
                <a16:creationId xmlns:a16="http://schemas.microsoft.com/office/drawing/2014/main" id="{907B79B9-E38C-F6A0-3D7D-1494A5F4A281}"/>
              </a:ext>
            </a:extLst>
          </p:cNvPr>
          <p:cNvSpPr>
            <a:spLocks noGrp="1"/>
          </p:cNvSpPr>
          <p:nvPr>
            <p:ph type="body" sz="quarter" idx="13"/>
          </p:nvPr>
        </p:nvSpPr>
        <p:spPr>
          <a:xfrm>
            <a:off x="6300000" y="1089893"/>
            <a:ext cx="5580000" cy="900000"/>
          </a:xfrm>
        </p:spPr>
        <p:txBody>
          <a:bodyPr/>
          <a:lstStyle/>
          <a:p>
            <a:r>
              <a:rPr lang="fr-FR" dirty="0"/>
              <a:t>Créer des plans de récupération</a:t>
            </a:r>
          </a:p>
        </p:txBody>
      </p:sp>
    </p:spTree>
    <p:extLst>
      <p:ext uri="{BB962C8B-B14F-4D97-AF65-F5344CB8AC3E}">
        <p14:creationId xmlns:p14="http://schemas.microsoft.com/office/powerpoint/2010/main" val="35037680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D68616D4-A5F9-5276-30F8-8F95EBD67FDE}"/>
              </a:ext>
            </a:extLst>
          </p:cNvPr>
          <p:cNvSpPr>
            <a:spLocks noGrp="1"/>
          </p:cNvSpPr>
          <p:nvPr>
            <p:ph sz="quarter" idx="13"/>
          </p:nvPr>
        </p:nvSpPr>
        <p:spPr>
          <a:xfrm>
            <a:off x="720000" y="1601668"/>
            <a:ext cx="10746576" cy="319714"/>
          </a:xfrm>
        </p:spPr>
        <p:txBody>
          <a:bodyPr/>
          <a:lstStyle/>
          <a:p>
            <a:r>
              <a:rPr lang="fr-FR" dirty="0"/>
              <a:t>À propos du plan de récupération</a:t>
            </a:r>
          </a:p>
          <a:p>
            <a:endParaRPr lang="fr-MA" dirty="0"/>
          </a:p>
        </p:txBody>
      </p:sp>
      <p:sp>
        <p:nvSpPr>
          <p:cNvPr id="5" name="Titre 4">
            <a:extLst>
              <a:ext uri="{FF2B5EF4-FFF2-40B4-BE49-F238E27FC236}">
                <a16:creationId xmlns:a16="http://schemas.microsoft.com/office/drawing/2014/main" id="{F5E4E069-5818-CA61-DA07-C2856711E283}"/>
              </a:ext>
            </a:extLst>
          </p:cNvPr>
          <p:cNvSpPr>
            <a:spLocks noGrp="1"/>
          </p:cNvSpPr>
          <p:nvPr>
            <p:ph type="title"/>
          </p:nvPr>
        </p:nvSpPr>
        <p:spPr/>
        <p:txBody>
          <a:bodyPr/>
          <a:lstStyle/>
          <a:p>
            <a:r>
              <a:rPr lang="fr-FR" dirty="0"/>
              <a:t>Créer des plans de récupération</a:t>
            </a:r>
          </a:p>
        </p:txBody>
      </p:sp>
      <p:sp>
        <p:nvSpPr>
          <p:cNvPr id="6" name="Espace réservé du texte 5">
            <a:extLst>
              <a:ext uri="{FF2B5EF4-FFF2-40B4-BE49-F238E27FC236}">
                <a16:creationId xmlns:a16="http://schemas.microsoft.com/office/drawing/2014/main" id="{55C0262F-A853-84B2-16A4-B97B63209BBC}"/>
              </a:ext>
            </a:extLst>
          </p:cNvPr>
          <p:cNvSpPr>
            <a:spLocks noGrp="1"/>
          </p:cNvSpPr>
          <p:nvPr>
            <p:ph type="body" sz="quarter" idx="11"/>
          </p:nvPr>
        </p:nvSpPr>
        <p:spPr/>
        <p:txBody>
          <a:bodyPr/>
          <a:lstStyle/>
          <a:p>
            <a:r>
              <a:rPr lang="fr-FR" dirty="0"/>
              <a:t>Plan de récupération</a:t>
            </a:r>
            <a:endParaRPr lang="fr-MA" dirty="0"/>
          </a:p>
        </p:txBody>
      </p:sp>
      <p:sp>
        <p:nvSpPr>
          <p:cNvPr id="7" name="Espace réservé du contenu 6">
            <a:extLst>
              <a:ext uri="{FF2B5EF4-FFF2-40B4-BE49-F238E27FC236}">
                <a16:creationId xmlns:a16="http://schemas.microsoft.com/office/drawing/2014/main" id="{EB1DBF85-350E-E2DE-0619-A787D9399AAE}"/>
              </a:ext>
            </a:extLst>
          </p:cNvPr>
          <p:cNvSpPr>
            <a:spLocks noGrp="1"/>
          </p:cNvSpPr>
          <p:nvPr>
            <p:ph sz="quarter" idx="12"/>
          </p:nvPr>
        </p:nvSpPr>
        <p:spPr>
          <a:xfrm>
            <a:off x="720000" y="1943056"/>
            <a:ext cx="10746576" cy="4589844"/>
          </a:xfrm>
        </p:spPr>
        <p:txBody>
          <a:bodyPr/>
          <a:lstStyle/>
          <a:p>
            <a:r>
              <a:rPr lang="fr-FR" dirty="0"/>
              <a:t>Un plan de récupération rassemble les machines dans des groupes de récupération à des fins de basculement. Il permet aussi  de définir un processus de récupération systématique en créant de petites unités indépendantes qu’on peut basculer. Une unité représente généralement une application dans un environnement.</a:t>
            </a:r>
          </a:p>
          <a:p>
            <a:pPr marL="630238" indent="-360363">
              <a:buFont typeface="Arial" panose="020B0604020202020204" pitchFamily="34" charset="0"/>
              <a:buChar char="•"/>
            </a:pPr>
            <a:r>
              <a:rPr lang="fr-FR" dirty="0"/>
              <a:t>Un plan de récupération définit comment les machines basculent et l’ordre dans lequel elles démarrent après un basculement.</a:t>
            </a:r>
          </a:p>
          <a:p>
            <a:pPr marL="630238" indent="-360363">
              <a:buFont typeface="Arial" panose="020B0604020202020204" pitchFamily="34" charset="0"/>
              <a:buChar char="•"/>
            </a:pPr>
            <a:r>
              <a:rPr lang="fr-FR" dirty="0"/>
              <a:t>On peut utiliser des plans de récupération pour le basculement vers Azure et la restauration automatique à partir d’Azure.</a:t>
            </a:r>
          </a:p>
          <a:p>
            <a:pPr marL="630238" indent="-360363">
              <a:buFont typeface="Arial" panose="020B0604020202020204" pitchFamily="34" charset="0"/>
              <a:buChar char="•"/>
            </a:pPr>
            <a:r>
              <a:rPr lang="fr-FR" dirty="0"/>
              <a:t>On peut ajouter jusqu’à 100 instances protégées à un même plan de récupération.</a:t>
            </a:r>
          </a:p>
          <a:p>
            <a:pPr marL="630238" indent="-360363">
              <a:buFont typeface="Arial" panose="020B0604020202020204" pitchFamily="34" charset="0"/>
              <a:buChar char="•"/>
            </a:pPr>
            <a:r>
              <a:rPr lang="fr-FR" dirty="0"/>
              <a:t>On peut personnaliser un plan en y ajoutant un ordre, des instructions et des tâches.</a:t>
            </a:r>
          </a:p>
          <a:p>
            <a:pPr marL="630238" indent="-360363">
              <a:buFont typeface="Arial" panose="020B0604020202020204" pitchFamily="34" charset="0"/>
              <a:buChar char="•"/>
            </a:pPr>
            <a:r>
              <a:rPr lang="fr-FR" dirty="0"/>
              <a:t>Lorsqu’un plan est défini, on peut basculer vers celui-ci.</a:t>
            </a:r>
          </a:p>
          <a:p>
            <a:pPr marL="630238" indent="-360363">
              <a:buFont typeface="Arial" panose="020B0604020202020204" pitchFamily="34" charset="0"/>
              <a:buChar char="•"/>
            </a:pPr>
            <a:r>
              <a:rPr lang="fr-FR" dirty="0"/>
              <a:t>Les machines peuvent être référencées dans plusieurs plans de récupération, dans lesquels les plans suivants ignoreront le déploiement/démarrage d’une machine si elle a été déployée au préalable à l’aide d’un autre plan de récupération.</a:t>
            </a:r>
          </a:p>
          <a:p>
            <a:pPr marL="269875">
              <a:lnSpc>
                <a:spcPct val="100000"/>
              </a:lnSpc>
            </a:pPr>
            <a:endParaRPr lang="fr-FR" sz="200" dirty="0"/>
          </a:p>
          <a:p>
            <a:pPr algn="l"/>
            <a:r>
              <a:rPr lang="fr-FR" sz="1600" b="1" dirty="0">
                <a:solidFill>
                  <a:srgbClr val="FF7800"/>
                </a:solidFill>
              </a:rPr>
              <a:t>Pourquoi utiliser un plan de récupération ?</a:t>
            </a:r>
          </a:p>
          <a:p>
            <a:r>
              <a:rPr lang="fr-FR" dirty="0"/>
              <a:t>Utilisez des plans de récupération pour :</a:t>
            </a:r>
          </a:p>
          <a:p>
            <a:pPr marL="630238" indent="-360363">
              <a:buFont typeface="Arial" panose="020B0604020202020204" pitchFamily="34" charset="0"/>
              <a:buChar char="•"/>
            </a:pPr>
            <a:r>
              <a:rPr lang="fr-FR" dirty="0"/>
              <a:t>Modéliser une application autour de ses dépendances.</a:t>
            </a:r>
          </a:p>
          <a:p>
            <a:pPr marL="630238" indent="-360363">
              <a:buFont typeface="Arial" panose="020B0604020202020204" pitchFamily="34" charset="0"/>
              <a:buChar char="•"/>
            </a:pPr>
            <a:r>
              <a:rPr lang="fr-FR" dirty="0"/>
              <a:t>Automatiser les tâches de récupération pour réduire l’objectif de délai de récupération (RTO).</a:t>
            </a:r>
          </a:p>
          <a:p>
            <a:pPr marL="630238" indent="-360363">
              <a:buFont typeface="Arial" panose="020B0604020202020204" pitchFamily="34" charset="0"/>
              <a:buChar char="•"/>
            </a:pPr>
            <a:r>
              <a:rPr lang="fr-FR" dirty="0"/>
              <a:t>Vérifier qu’on est prêt pour la migration ou la récupération d’urgence en s’assurant que les applications font partie d’un plan de récupération.</a:t>
            </a:r>
          </a:p>
          <a:p>
            <a:pPr marL="630238" indent="-360363">
              <a:buFont typeface="Arial" panose="020B0604020202020204" pitchFamily="34" charset="0"/>
              <a:buChar char="•"/>
            </a:pPr>
            <a:r>
              <a:rPr lang="fr-FR" dirty="0"/>
              <a:t>Exécuter des tests de basculement sur des plans de récupération, pour s’assurer que la récupération d’urgence ou la migration fonctionne comme prévu.</a:t>
            </a:r>
          </a:p>
        </p:txBody>
      </p:sp>
    </p:spTree>
    <p:extLst>
      <p:ext uri="{BB962C8B-B14F-4D97-AF65-F5344CB8AC3E}">
        <p14:creationId xmlns:p14="http://schemas.microsoft.com/office/powerpoint/2010/main" val="28356278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5DBA28-C708-0489-000F-566139C21021}"/>
              </a:ext>
            </a:extLst>
          </p:cNvPr>
          <p:cNvSpPr>
            <a:spLocks noGrp="1"/>
          </p:cNvSpPr>
          <p:nvPr>
            <p:ph sz="quarter" idx="13"/>
          </p:nvPr>
        </p:nvSpPr>
        <p:spPr/>
        <p:txBody>
          <a:bodyPr/>
          <a:lstStyle/>
          <a:p>
            <a:r>
              <a:rPr lang="fr-MA" dirty="0"/>
              <a:t>Fonctionnement du basculement</a:t>
            </a:r>
          </a:p>
        </p:txBody>
      </p:sp>
      <p:sp>
        <p:nvSpPr>
          <p:cNvPr id="5" name="Espace réservé du contenu 4">
            <a:extLst>
              <a:ext uri="{FF2B5EF4-FFF2-40B4-BE49-F238E27FC236}">
                <a16:creationId xmlns:a16="http://schemas.microsoft.com/office/drawing/2014/main" id="{AA2891C5-A156-C7AB-9041-6A2244259A24}"/>
              </a:ext>
            </a:extLst>
          </p:cNvPr>
          <p:cNvSpPr>
            <a:spLocks noGrp="1"/>
          </p:cNvSpPr>
          <p:nvPr>
            <p:ph sz="quarter" idx="12"/>
          </p:nvPr>
        </p:nvSpPr>
        <p:spPr/>
        <p:txBody>
          <a:bodyPr/>
          <a:lstStyle/>
          <a:p>
            <a:r>
              <a:rPr lang="fr-FR" dirty="0"/>
              <a:t>Lorsqu'un serveur de restauration est créé, il reste en mode Veille. La machine virtuelle correspondante n'existe pas avant le lancement du basculement. Avant de lancer le processus de basculement, on doit créer au moins une sauvegarde d'image de disque (avec volume démarrable) de votre machine d'origine.</a:t>
            </a:r>
          </a:p>
          <a:p>
            <a:endParaRPr lang="fr-FR" dirty="0"/>
          </a:p>
          <a:p>
            <a:r>
              <a:rPr lang="fr-FR" dirty="0"/>
              <a:t>Lors du lancement du processus de basculement, on sélectionne le point de reprise de l'ordinateur d'origine depuis lequel la machine virtuelle contenant les paramètres prédéfinis est créée. L'opération de basculement utilise la fonctionnalité « exécution d'une machine virtuelle à partir d'une sauvegarde ». Le serveur de restauration reçoit l'état de transition Finalisation. Ce processus implique le transfert des disques virtuels du serveur du stockage des sauvegardes (stockage « froid ») vers le stockage pour reprise d'activité après sinistre (stockage « chaud »).</a:t>
            </a:r>
          </a:p>
          <a:p>
            <a:endParaRPr lang="fr-FR" dirty="0"/>
          </a:p>
          <a:p>
            <a:r>
              <a:rPr lang="fr-FR" dirty="0"/>
              <a:t>Une fois la Finalisation terminée, les performances du serveur sont rétablies. L'état du serveur est modifié en Basculement. La ressource est désormais basculée de l'ordinateur d'origine vers le serveur de restauration du site dans le Cloud.</a:t>
            </a:r>
          </a:p>
          <a:p>
            <a:endParaRPr lang="fr-FR" dirty="0"/>
          </a:p>
          <a:p>
            <a:r>
              <a:rPr lang="fr-FR" dirty="0"/>
              <a:t>Si le composant de restauration possède un agent de protection, le service de l'agent est interrompu pour éviter toute interférence (notamment le démarrage d'une sauvegarde ou le signalement de statuts obsolètes au composant de sauvegarde).</a:t>
            </a:r>
          </a:p>
        </p:txBody>
      </p:sp>
      <p:sp>
        <p:nvSpPr>
          <p:cNvPr id="6" name="Titre 4">
            <a:extLst>
              <a:ext uri="{FF2B5EF4-FFF2-40B4-BE49-F238E27FC236}">
                <a16:creationId xmlns:a16="http://schemas.microsoft.com/office/drawing/2014/main" id="{3ECC39BE-438D-6903-7B30-FD0616869C46}"/>
              </a:ext>
            </a:extLst>
          </p:cNvPr>
          <p:cNvSpPr>
            <a:spLocks noGrp="1"/>
          </p:cNvSpPr>
          <p:nvPr>
            <p:ph type="title"/>
          </p:nvPr>
        </p:nvSpPr>
        <p:spPr>
          <a:xfrm>
            <a:off x="180000" y="400050"/>
            <a:ext cx="5075172" cy="415143"/>
          </a:xfrm>
        </p:spPr>
        <p:txBody>
          <a:bodyPr/>
          <a:lstStyle/>
          <a:p>
            <a:r>
              <a:rPr lang="fr-FR" dirty="0"/>
              <a:t>Créer des plans de récupération</a:t>
            </a:r>
          </a:p>
        </p:txBody>
      </p:sp>
      <p:sp>
        <p:nvSpPr>
          <p:cNvPr id="7" name="Espace réservé du texte 5">
            <a:extLst>
              <a:ext uri="{FF2B5EF4-FFF2-40B4-BE49-F238E27FC236}">
                <a16:creationId xmlns:a16="http://schemas.microsoft.com/office/drawing/2014/main" id="{042FABA0-0EB5-51AD-4F39-F48EF1CB6828}"/>
              </a:ext>
            </a:extLst>
          </p:cNvPr>
          <p:cNvSpPr>
            <a:spLocks noGrp="1"/>
          </p:cNvSpPr>
          <p:nvPr>
            <p:ph type="body" sz="quarter" idx="11"/>
          </p:nvPr>
        </p:nvSpPr>
        <p:spPr>
          <a:xfrm>
            <a:off x="180000" y="725765"/>
            <a:ext cx="5075172" cy="444906"/>
          </a:xfrm>
        </p:spPr>
        <p:txBody>
          <a:bodyPr/>
          <a:lstStyle/>
          <a:p>
            <a:r>
              <a:rPr lang="fr-FR" dirty="0"/>
              <a:t>Processus de basculement</a:t>
            </a:r>
          </a:p>
        </p:txBody>
      </p:sp>
    </p:spTree>
    <p:extLst>
      <p:ext uri="{BB962C8B-B14F-4D97-AF65-F5344CB8AC3E}">
        <p14:creationId xmlns:p14="http://schemas.microsoft.com/office/powerpoint/2010/main" val="451658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5DBA28-C708-0489-000F-566139C21021}"/>
              </a:ext>
            </a:extLst>
          </p:cNvPr>
          <p:cNvSpPr>
            <a:spLocks noGrp="1"/>
          </p:cNvSpPr>
          <p:nvPr>
            <p:ph sz="quarter" idx="13"/>
          </p:nvPr>
        </p:nvSpPr>
        <p:spPr/>
        <p:txBody>
          <a:bodyPr/>
          <a:lstStyle/>
          <a:p>
            <a:r>
              <a:rPr lang="fr-MA" dirty="0"/>
              <a:t>Fonctionnement du basculement</a:t>
            </a:r>
          </a:p>
        </p:txBody>
      </p:sp>
      <p:sp>
        <p:nvSpPr>
          <p:cNvPr id="5" name="Espace réservé du contenu 4">
            <a:extLst>
              <a:ext uri="{FF2B5EF4-FFF2-40B4-BE49-F238E27FC236}">
                <a16:creationId xmlns:a16="http://schemas.microsoft.com/office/drawing/2014/main" id="{AA2891C5-A156-C7AB-9041-6A2244259A24}"/>
              </a:ext>
            </a:extLst>
          </p:cNvPr>
          <p:cNvSpPr>
            <a:spLocks noGrp="1"/>
          </p:cNvSpPr>
          <p:nvPr>
            <p:ph sz="quarter" idx="12"/>
          </p:nvPr>
        </p:nvSpPr>
        <p:spPr/>
        <p:txBody>
          <a:bodyPr/>
          <a:lstStyle/>
          <a:p>
            <a:r>
              <a:rPr lang="fr-FR" dirty="0"/>
              <a:t>Le diagramme ci-dessous, détaille le processus de basculement et de restauration automatique.</a:t>
            </a:r>
          </a:p>
        </p:txBody>
      </p:sp>
      <p:sp>
        <p:nvSpPr>
          <p:cNvPr id="6" name="Titre 4">
            <a:extLst>
              <a:ext uri="{FF2B5EF4-FFF2-40B4-BE49-F238E27FC236}">
                <a16:creationId xmlns:a16="http://schemas.microsoft.com/office/drawing/2014/main" id="{3ECC39BE-438D-6903-7B30-FD0616869C46}"/>
              </a:ext>
            </a:extLst>
          </p:cNvPr>
          <p:cNvSpPr>
            <a:spLocks noGrp="1"/>
          </p:cNvSpPr>
          <p:nvPr>
            <p:ph type="title"/>
          </p:nvPr>
        </p:nvSpPr>
        <p:spPr>
          <a:xfrm>
            <a:off x="180000" y="400050"/>
            <a:ext cx="5075172" cy="415143"/>
          </a:xfrm>
        </p:spPr>
        <p:txBody>
          <a:bodyPr/>
          <a:lstStyle/>
          <a:p>
            <a:r>
              <a:rPr lang="fr-FR" dirty="0"/>
              <a:t>Créer des plans de récupération</a:t>
            </a:r>
          </a:p>
        </p:txBody>
      </p:sp>
      <p:sp>
        <p:nvSpPr>
          <p:cNvPr id="7" name="Espace réservé du texte 5">
            <a:extLst>
              <a:ext uri="{FF2B5EF4-FFF2-40B4-BE49-F238E27FC236}">
                <a16:creationId xmlns:a16="http://schemas.microsoft.com/office/drawing/2014/main" id="{042FABA0-0EB5-51AD-4F39-F48EF1CB6828}"/>
              </a:ext>
            </a:extLst>
          </p:cNvPr>
          <p:cNvSpPr>
            <a:spLocks noGrp="1"/>
          </p:cNvSpPr>
          <p:nvPr>
            <p:ph type="body" sz="quarter" idx="11"/>
          </p:nvPr>
        </p:nvSpPr>
        <p:spPr>
          <a:xfrm>
            <a:off x="180000" y="725765"/>
            <a:ext cx="5075172" cy="444906"/>
          </a:xfrm>
        </p:spPr>
        <p:txBody>
          <a:bodyPr/>
          <a:lstStyle/>
          <a:p>
            <a:r>
              <a:rPr lang="fr-FR" dirty="0"/>
              <a:t>Processus de basculement</a:t>
            </a:r>
          </a:p>
        </p:txBody>
      </p:sp>
      <p:pic>
        <p:nvPicPr>
          <p:cNvPr id="4" name="Image 3" descr="Une image contenant diagramme&#10;&#10;Description générée automatiquement">
            <a:extLst>
              <a:ext uri="{FF2B5EF4-FFF2-40B4-BE49-F238E27FC236}">
                <a16:creationId xmlns:a16="http://schemas.microsoft.com/office/drawing/2014/main" id="{6C0A3F92-1CE7-3F89-9A10-7EC6421C1D89}"/>
              </a:ext>
            </a:extLst>
          </p:cNvPr>
          <p:cNvPicPr>
            <a:picLocks noChangeAspect="1"/>
          </p:cNvPicPr>
          <p:nvPr/>
        </p:nvPicPr>
        <p:blipFill>
          <a:blip r:embed="rId2"/>
          <a:stretch>
            <a:fillRect/>
          </a:stretch>
        </p:blipFill>
        <p:spPr>
          <a:xfrm>
            <a:off x="2542319" y="2382359"/>
            <a:ext cx="7101938" cy="4048295"/>
          </a:xfrm>
          <a:prstGeom prst="rect">
            <a:avLst/>
          </a:prstGeom>
        </p:spPr>
      </p:pic>
    </p:spTree>
    <p:extLst>
      <p:ext uri="{BB962C8B-B14F-4D97-AF65-F5344CB8AC3E}">
        <p14:creationId xmlns:p14="http://schemas.microsoft.com/office/powerpoint/2010/main" val="4697302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5DBA28-C708-0489-000F-566139C21021}"/>
              </a:ext>
            </a:extLst>
          </p:cNvPr>
          <p:cNvSpPr>
            <a:spLocks noGrp="1"/>
          </p:cNvSpPr>
          <p:nvPr>
            <p:ph sz="quarter" idx="13"/>
          </p:nvPr>
        </p:nvSpPr>
        <p:spPr/>
        <p:txBody>
          <a:bodyPr/>
          <a:lstStyle/>
          <a:p>
            <a:r>
              <a:rPr lang="fr-MA" dirty="0"/>
              <a:t>Tester un basculement</a:t>
            </a:r>
          </a:p>
        </p:txBody>
      </p:sp>
      <p:sp>
        <p:nvSpPr>
          <p:cNvPr id="5" name="Espace réservé du contenu 4">
            <a:extLst>
              <a:ext uri="{FF2B5EF4-FFF2-40B4-BE49-F238E27FC236}">
                <a16:creationId xmlns:a16="http://schemas.microsoft.com/office/drawing/2014/main" id="{AA2891C5-A156-C7AB-9041-6A2244259A24}"/>
              </a:ext>
            </a:extLst>
          </p:cNvPr>
          <p:cNvSpPr>
            <a:spLocks noGrp="1"/>
          </p:cNvSpPr>
          <p:nvPr>
            <p:ph sz="quarter" idx="12"/>
          </p:nvPr>
        </p:nvSpPr>
        <p:spPr/>
        <p:txBody>
          <a:bodyPr/>
          <a:lstStyle/>
          <a:p>
            <a:r>
              <a:rPr lang="fr-FR" dirty="0"/>
              <a:t>Lors d'un basculement test, une machine virtuelle n'est pas finalisée. Cela signifie que l'agent lit le contenu des disques virtuels directement depuis la sauvegarde, c-à-d. qu'il accède aléatoirement aux différentes parties de la sauvegarde. Ses performances peuvent être plus lentes que d'habitude. </a:t>
            </a:r>
          </a:p>
          <a:p>
            <a:endParaRPr lang="fr-FR" dirty="0"/>
          </a:p>
          <a:p>
            <a:r>
              <a:rPr lang="fr-FR" dirty="0"/>
              <a:t>Un basculement test consiste à démarrer un serveur de restauration dans un VLAN de test isolé du réseau de production. On peut tester plusieurs serveurs de restauration à la fois et vérifier leur interaction. Dans le réseau de test, les serveurs communiquent à l'aide de leur adresse IP de production, mais ils ne peuvent pas démarrer de connexions TCP ou UDP à des ressources situées sur le réseau local.</a:t>
            </a:r>
          </a:p>
          <a:p>
            <a:endParaRPr lang="fr-FR" dirty="0"/>
          </a:p>
          <a:p>
            <a:r>
              <a:rPr lang="fr-FR" dirty="0"/>
              <a:t>Bien que le basculement test soit facultatif, Il est recommandé de l'exécuter régulièrement, à une fréquence adéquate en matière de coût et de fiabilité. Une bonne pratique consiste à créer un </a:t>
            </a:r>
            <a:r>
              <a:rPr lang="fr-FR" b="1" dirty="0"/>
              <a:t>runbook</a:t>
            </a:r>
            <a:r>
              <a:rPr lang="fr-FR" dirty="0"/>
              <a:t> (dossier d'exploitation), c'est-à-dire un ensemble d'instructions décrivant comment lancer l'environnement de production dans le Cloud.</a:t>
            </a:r>
          </a:p>
        </p:txBody>
      </p:sp>
      <p:sp>
        <p:nvSpPr>
          <p:cNvPr id="6" name="Titre 4">
            <a:extLst>
              <a:ext uri="{FF2B5EF4-FFF2-40B4-BE49-F238E27FC236}">
                <a16:creationId xmlns:a16="http://schemas.microsoft.com/office/drawing/2014/main" id="{3ECC39BE-438D-6903-7B30-FD0616869C46}"/>
              </a:ext>
            </a:extLst>
          </p:cNvPr>
          <p:cNvSpPr>
            <a:spLocks noGrp="1"/>
          </p:cNvSpPr>
          <p:nvPr>
            <p:ph type="title"/>
          </p:nvPr>
        </p:nvSpPr>
        <p:spPr>
          <a:xfrm>
            <a:off x="180000" y="400050"/>
            <a:ext cx="5075172" cy="415143"/>
          </a:xfrm>
        </p:spPr>
        <p:txBody>
          <a:bodyPr/>
          <a:lstStyle/>
          <a:p>
            <a:r>
              <a:rPr lang="fr-FR" dirty="0"/>
              <a:t>Créer des plans de récupération</a:t>
            </a:r>
          </a:p>
        </p:txBody>
      </p:sp>
      <p:sp>
        <p:nvSpPr>
          <p:cNvPr id="7" name="Espace réservé du texte 5">
            <a:extLst>
              <a:ext uri="{FF2B5EF4-FFF2-40B4-BE49-F238E27FC236}">
                <a16:creationId xmlns:a16="http://schemas.microsoft.com/office/drawing/2014/main" id="{042FABA0-0EB5-51AD-4F39-F48EF1CB6828}"/>
              </a:ext>
            </a:extLst>
          </p:cNvPr>
          <p:cNvSpPr>
            <a:spLocks noGrp="1"/>
          </p:cNvSpPr>
          <p:nvPr>
            <p:ph type="body" sz="quarter" idx="11"/>
          </p:nvPr>
        </p:nvSpPr>
        <p:spPr>
          <a:xfrm>
            <a:off x="180000" y="725765"/>
            <a:ext cx="5075172" cy="444906"/>
          </a:xfrm>
        </p:spPr>
        <p:txBody>
          <a:bodyPr/>
          <a:lstStyle/>
          <a:p>
            <a:r>
              <a:rPr lang="fr-FR" dirty="0"/>
              <a:t>Processus de basculement</a:t>
            </a:r>
          </a:p>
        </p:txBody>
      </p:sp>
    </p:spTree>
    <p:extLst>
      <p:ext uri="{BB962C8B-B14F-4D97-AF65-F5344CB8AC3E}">
        <p14:creationId xmlns:p14="http://schemas.microsoft.com/office/powerpoint/2010/main" val="19074673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5DBA28-C708-0489-000F-566139C21021}"/>
              </a:ext>
            </a:extLst>
          </p:cNvPr>
          <p:cNvSpPr>
            <a:spLocks noGrp="1"/>
          </p:cNvSpPr>
          <p:nvPr>
            <p:ph sz="quarter" idx="13"/>
          </p:nvPr>
        </p:nvSpPr>
        <p:spPr/>
        <p:txBody>
          <a:bodyPr/>
          <a:lstStyle/>
          <a:p>
            <a:r>
              <a:rPr lang="fr-FR" dirty="0"/>
              <a:t>Configuration du basculement test automatisé</a:t>
            </a:r>
            <a:endParaRPr lang="fr-MA" dirty="0"/>
          </a:p>
        </p:txBody>
      </p:sp>
      <p:sp>
        <p:nvSpPr>
          <p:cNvPr id="5" name="Espace réservé du contenu 4">
            <a:extLst>
              <a:ext uri="{FF2B5EF4-FFF2-40B4-BE49-F238E27FC236}">
                <a16:creationId xmlns:a16="http://schemas.microsoft.com/office/drawing/2014/main" id="{AA2891C5-A156-C7AB-9041-6A2244259A24}"/>
              </a:ext>
            </a:extLst>
          </p:cNvPr>
          <p:cNvSpPr>
            <a:spLocks noGrp="1"/>
          </p:cNvSpPr>
          <p:nvPr>
            <p:ph sz="quarter" idx="12"/>
          </p:nvPr>
        </p:nvSpPr>
        <p:spPr/>
        <p:txBody>
          <a:bodyPr/>
          <a:lstStyle/>
          <a:p>
            <a:r>
              <a:rPr lang="fr-FR" dirty="0"/>
              <a:t>En configurant le basculement test automatisé, on peut tester le serveur de restauration tous les mois, sans aucune intervention manuelle.</a:t>
            </a:r>
          </a:p>
          <a:p>
            <a:r>
              <a:rPr lang="fr-FR" dirty="0"/>
              <a:t>Pour configurer le basculement test automatisé.</a:t>
            </a:r>
          </a:p>
          <a:p>
            <a:pPr marL="630238" indent="-360363">
              <a:buFont typeface="Wingdings" panose="05000000000000000000" pitchFamily="2" charset="2"/>
              <a:buChar char="ü"/>
            </a:pPr>
            <a:r>
              <a:rPr lang="fr-FR" dirty="0"/>
              <a:t>Dans la console, accéder à </a:t>
            </a:r>
            <a:r>
              <a:rPr lang="fr-FR" b="1" dirty="0"/>
              <a:t>Reprise d'activité après sinistre &gt; Serveurs &gt; Serveurs de restauration</a:t>
            </a:r>
            <a:r>
              <a:rPr lang="fr-FR" dirty="0"/>
              <a:t>, puis sélectionner le serveur de restauration.</a:t>
            </a:r>
          </a:p>
          <a:p>
            <a:pPr marL="630238" indent="-360363">
              <a:buFont typeface="Wingdings" panose="05000000000000000000" pitchFamily="2" charset="2"/>
              <a:buChar char="ü"/>
            </a:pPr>
            <a:r>
              <a:rPr lang="fr-FR" dirty="0"/>
              <a:t>Cliquer sur </a:t>
            </a:r>
            <a:r>
              <a:rPr lang="fr-FR" b="1" dirty="0"/>
              <a:t>Éditer</a:t>
            </a:r>
            <a:r>
              <a:rPr lang="fr-FR" dirty="0"/>
              <a:t>.</a:t>
            </a:r>
          </a:p>
          <a:p>
            <a:pPr marL="630238" indent="-360363">
              <a:buFont typeface="Wingdings" panose="05000000000000000000" pitchFamily="2" charset="2"/>
              <a:buChar char="ü"/>
            </a:pPr>
            <a:r>
              <a:rPr lang="fr-FR" dirty="0"/>
              <a:t>Dans la section </a:t>
            </a:r>
            <a:r>
              <a:rPr lang="fr-FR" b="1" dirty="0"/>
              <a:t>Basculement test automatisé</a:t>
            </a:r>
            <a:r>
              <a:rPr lang="fr-FR" dirty="0"/>
              <a:t>, dans le champ </a:t>
            </a:r>
            <a:r>
              <a:rPr lang="fr-FR" b="1" dirty="0"/>
              <a:t>Planification</a:t>
            </a:r>
            <a:r>
              <a:rPr lang="fr-FR" dirty="0"/>
              <a:t>, sélectionner </a:t>
            </a:r>
            <a:r>
              <a:rPr lang="fr-FR" b="1" dirty="0"/>
              <a:t>Mensuel</a:t>
            </a:r>
            <a:r>
              <a:rPr lang="fr-FR" dirty="0"/>
              <a:t>.</a:t>
            </a:r>
          </a:p>
          <a:p>
            <a:pPr marL="630238" indent="-360363">
              <a:buFont typeface="Wingdings" panose="05000000000000000000" pitchFamily="2" charset="2"/>
              <a:buChar char="ü"/>
            </a:pPr>
            <a:r>
              <a:rPr lang="fr-FR" dirty="0"/>
              <a:t>Dans la zone </a:t>
            </a:r>
            <a:r>
              <a:rPr lang="fr-FR" b="1" dirty="0"/>
              <a:t>Délai d'attente de capture d'écran</a:t>
            </a:r>
            <a:r>
              <a:rPr lang="fr-FR" dirty="0"/>
              <a:t>, indiquer la durée maximale (en minutes) pendant laquelle le système essaie d'effectuer un basculement test automatisé ou conserver la valeur par défaut.</a:t>
            </a:r>
          </a:p>
          <a:p>
            <a:pPr marL="630238" indent="-360363">
              <a:buFont typeface="Wingdings" panose="05000000000000000000" pitchFamily="2" charset="2"/>
              <a:buChar char="ü"/>
            </a:pPr>
            <a:r>
              <a:rPr lang="fr-FR" dirty="0"/>
              <a:t>Si on veut conserver la valeur </a:t>
            </a:r>
            <a:r>
              <a:rPr lang="fr-FR" b="1" dirty="0"/>
              <a:t>Délai d'attente de capture d'écran </a:t>
            </a:r>
            <a:r>
              <a:rPr lang="fr-FR" dirty="0"/>
              <a:t>par défaut et on veut qu'elle soit renseignée automatiquement lorsqu’on active le basculement test automatisé des autres serveurs de restauration, sélectionner </a:t>
            </a:r>
            <a:r>
              <a:rPr lang="fr-FR" b="1" dirty="0"/>
              <a:t>Définir comme délai d'attente par défaut</a:t>
            </a:r>
            <a:r>
              <a:rPr lang="fr-FR" dirty="0"/>
              <a:t>.</a:t>
            </a:r>
          </a:p>
          <a:p>
            <a:pPr marL="630238" indent="-360363">
              <a:buFont typeface="Wingdings" panose="05000000000000000000" pitchFamily="2" charset="2"/>
              <a:buChar char="ü"/>
            </a:pPr>
            <a:r>
              <a:rPr lang="fr-FR" dirty="0"/>
              <a:t>Enregistrer.</a:t>
            </a:r>
          </a:p>
          <a:p>
            <a:endParaRPr lang="fr-MA" dirty="0"/>
          </a:p>
        </p:txBody>
      </p:sp>
      <p:sp>
        <p:nvSpPr>
          <p:cNvPr id="6" name="Titre 4">
            <a:extLst>
              <a:ext uri="{FF2B5EF4-FFF2-40B4-BE49-F238E27FC236}">
                <a16:creationId xmlns:a16="http://schemas.microsoft.com/office/drawing/2014/main" id="{3ECC39BE-438D-6903-7B30-FD0616869C46}"/>
              </a:ext>
            </a:extLst>
          </p:cNvPr>
          <p:cNvSpPr>
            <a:spLocks noGrp="1"/>
          </p:cNvSpPr>
          <p:nvPr>
            <p:ph type="title"/>
          </p:nvPr>
        </p:nvSpPr>
        <p:spPr>
          <a:xfrm>
            <a:off x="180000" y="400050"/>
            <a:ext cx="5075172" cy="415143"/>
          </a:xfrm>
        </p:spPr>
        <p:txBody>
          <a:bodyPr/>
          <a:lstStyle/>
          <a:p>
            <a:r>
              <a:rPr lang="fr-FR" dirty="0"/>
              <a:t>Créer des plans de récupération</a:t>
            </a:r>
          </a:p>
        </p:txBody>
      </p:sp>
      <p:sp>
        <p:nvSpPr>
          <p:cNvPr id="7" name="Espace réservé du texte 5">
            <a:extLst>
              <a:ext uri="{FF2B5EF4-FFF2-40B4-BE49-F238E27FC236}">
                <a16:creationId xmlns:a16="http://schemas.microsoft.com/office/drawing/2014/main" id="{042FABA0-0EB5-51AD-4F39-F48EF1CB6828}"/>
              </a:ext>
            </a:extLst>
          </p:cNvPr>
          <p:cNvSpPr>
            <a:spLocks noGrp="1"/>
          </p:cNvSpPr>
          <p:nvPr>
            <p:ph type="body" sz="quarter" idx="11"/>
          </p:nvPr>
        </p:nvSpPr>
        <p:spPr>
          <a:xfrm>
            <a:off x="180000" y="725765"/>
            <a:ext cx="5075172" cy="444906"/>
          </a:xfrm>
        </p:spPr>
        <p:txBody>
          <a:bodyPr/>
          <a:lstStyle/>
          <a:p>
            <a:r>
              <a:rPr lang="fr-FR" dirty="0"/>
              <a:t>Processus de basculement</a:t>
            </a:r>
          </a:p>
        </p:txBody>
      </p:sp>
    </p:spTree>
    <p:extLst>
      <p:ext uri="{BB962C8B-B14F-4D97-AF65-F5344CB8AC3E}">
        <p14:creationId xmlns:p14="http://schemas.microsoft.com/office/powerpoint/2010/main" val="20219193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CBC14B3-0A58-4C8C-ADE9-019CD4800CE3}"/>
              </a:ext>
            </a:extLst>
          </p:cNvPr>
          <p:cNvSpPr>
            <a:spLocks noGrp="1"/>
          </p:cNvSpPr>
          <p:nvPr>
            <p:ph type="body" sz="quarter" idx="12"/>
          </p:nvPr>
        </p:nvSpPr>
        <p:spPr/>
        <p:txBody>
          <a:bodyPr/>
          <a:lstStyle/>
          <a:p>
            <a:r>
              <a:rPr lang="fr-FR" dirty="0"/>
              <a:t>CHAPITRE 1</a:t>
            </a:r>
          </a:p>
        </p:txBody>
      </p:sp>
      <p:sp>
        <p:nvSpPr>
          <p:cNvPr id="4" name="Espace réservé du texte 9">
            <a:extLst>
              <a:ext uri="{FF2B5EF4-FFF2-40B4-BE49-F238E27FC236}">
                <a16:creationId xmlns:a16="http://schemas.microsoft.com/office/drawing/2014/main" id="{BFA03DF9-8D05-F0DE-A7FE-F945BD186B01}"/>
              </a:ext>
            </a:extLst>
          </p:cNvPr>
          <p:cNvSpPr>
            <a:spLocks noGrp="1"/>
          </p:cNvSpPr>
          <p:nvPr>
            <p:ph type="body" sz="quarter" idx="14"/>
          </p:nvPr>
        </p:nvSpPr>
        <p:spPr>
          <a:xfrm>
            <a:off x="6300000" y="2880000"/>
            <a:ext cx="5580000" cy="1800000"/>
          </a:xfrm>
        </p:spPr>
        <p:txBody>
          <a:bodyPr/>
          <a:lstStyle/>
          <a:p>
            <a:r>
              <a:rPr lang="fr-FR" dirty="0"/>
              <a:t>Processus de basculement</a:t>
            </a:r>
          </a:p>
          <a:p>
            <a:pPr lvl="0"/>
            <a:r>
              <a:rPr lang="fr-FR" b="1" dirty="0">
                <a:solidFill>
                  <a:srgbClr val="FF7800"/>
                </a:solidFill>
              </a:rPr>
              <a:t>Auto-déploiement</a:t>
            </a:r>
          </a:p>
          <a:p>
            <a:pPr lvl="0"/>
            <a:r>
              <a:rPr lang="fr-FR" dirty="0"/>
              <a:t>Réplication synchrone</a:t>
            </a:r>
          </a:p>
          <a:p>
            <a:pPr lvl="0"/>
            <a:r>
              <a:rPr lang="fr-FR" dirty="0"/>
              <a:t>Réplication asynchrone</a:t>
            </a:r>
          </a:p>
        </p:txBody>
      </p:sp>
      <p:sp>
        <p:nvSpPr>
          <p:cNvPr id="6" name="Espace réservé du texte 8">
            <a:extLst>
              <a:ext uri="{FF2B5EF4-FFF2-40B4-BE49-F238E27FC236}">
                <a16:creationId xmlns:a16="http://schemas.microsoft.com/office/drawing/2014/main" id="{907B79B9-E38C-F6A0-3D7D-1494A5F4A281}"/>
              </a:ext>
            </a:extLst>
          </p:cNvPr>
          <p:cNvSpPr>
            <a:spLocks noGrp="1"/>
          </p:cNvSpPr>
          <p:nvPr>
            <p:ph type="body" sz="quarter" idx="13"/>
          </p:nvPr>
        </p:nvSpPr>
        <p:spPr>
          <a:xfrm>
            <a:off x="6300000" y="1089893"/>
            <a:ext cx="5580000" cy="900000"/>
          </a:xfrm>
        </p:spPr>
        <p:txBody>
          <a:bodyPr/>
          <a:lstStyle/>
          <a:p>
            <a:r>
              <a:rPr lang="fr-FR" dirty="0"/>
              <a:t>Créer des plans de récupération</a:t>
            </a:r>
          </a:p>
        </p:txBody>
      </p:sp>
    </p:spTree>
    <p:extLst>
      <p:ext uri="{BB962C8B-B14F-4D97-AF65-F5344CB8AC3E}">
        <p14:creationId xmlns:p14="http://schemas.microsoft.com/office/powerpoint/2010/main" val="311080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Objectif de point de récupération (RPO)</a:t>
            </a:r>
          </a:p>
          <a:p>
            <a:endParaRPr lang="fr-FR" dirty="0"/>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1474847"/>
          </a:xfrm>
        </p:spPr>
        <p:txBody>
          <a:bodyPr/>
          <a:lstStyle/>
          <a:p>
            <a:r>
              <a:rPr lang="fr-FR" dirty="0"/>
              <a:t>Lorsqu'un sinistre survient et que la copie de sauvegarde la plus récente des données remonte à 8 heures et que le RPO standard pour l'entreprise est de 10 heures, nous sommes toujours dans la limite du RPO tel que spécifié dans le BCP (Le plan de continuité des activités</a:t>
            </a:r>
            <a:r>
              <a:rPr lang="en-GB" dirty="0"/>
              <a:t>)</a:t>
            </a:r>
            <a:r>
              <a:rPr lang="fr-FR" dirty="0"/>
              <a:t>.</a:t>
            </a:r>
          </a:p>
          <a:p>
            <a:endParaRPr lang="fr-FR" dirty="0"/>
          </a:p>
          <a:p>
            <a:r>
              <a:rPr lang="fr-FR" dirty="0"/>
              <a:t>Dans ce cas, les données et transactions réalisées avant le sinistre de 8 heures seront perdues et doivent être réintégrées dans le système défaillant. Ceci est vrai seulement si la sauvegarde réalisée de 8 heures avant le sinistres est récupérable et exploitable. Auquel cas, la perte de données peut s'étendre jusqu’à la dernière sauvegarde valide de la plateforme (18 heures).</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GB" dirty="0"/>
              <a:t>Exemple de RPO</a:t>
            </a:r>
          </a:p>
        </p:txBody>
      </p:sp>
      <p:pic>
        <p:nvPicPr>
          <p:cNvPr id="5" name="Image 4"/>
          <p:cNvPicPr>
            <a:picLocks noChangeAspect="1"/>
          </p:cNvPicPr>
          <p:nvPr/>
        </p:nvPicPr>
        <p:blipFill>
          <a:blip r:embed="rId2"/>
          <a:stretch>
            <a:fillRect/>
          </a:stretch>
        </p:blipFill>
        <p:spPr>
          <a:xfrm>
            <a:off x="3988263" y="3335830"/>
            <a:ext cx="4210050" cy="3133725"/>
          </a:xfrm>
          <a:prstGeom prst="rect">
            <a:avLst/>
          </a:prstGeom>
        </p:spPr>
      </p:pic>
    </p:spTree>
    <p:extLst>
      <p:ext uri="{BB962C8B-B14F-4D97-AF65-F5344CB8AC3E}">
        <p14:creationId xmlns:p14="http://schemas.microsoft.com/office/powerpoint/2010/main" val="23540317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5DBA28-C708-0489-000F-566139C21021}"/>
              </a:ext>
            </a:extLst>
          </p:cNvPr>
          <p:cNvSpPr>
            <a:spLocks noGrp="1"/>
          </p:cNvSpPr>
          <p:nvPr>
            <p:ph sz="quarter" idx="13"/>
          </p:nvPr>
        </p:nvSpPr>
        <p:spPr/>
        <p:txBody>
          <a:bodyPr/>
          <a:lstStyle/>
          <a:p>
            <a:r>
              <a:rPr lang="fr-FR" dirty="0"/>
              <a:t>Définition</a:t>
            </a:r>
            <a:endParaRPr lang="fr-MA" dirty="0"/>
          </a:p>
        </p:txBody>
      </p:sp>
      <p:sp>
        <p:nvSpPr>
          <p:cNvPr id="5" name="Espace réservé du contenu 4">
            <a:extLst>
              <a:ext uri="{FF2B5EF4-FFF2-40B4-BE49-F238E27FC236}">
                <a16:creationId xmlns:a16="http://schemas.microsoft.com/office/drawing/2014/main" id="{AA2891C5-A156-C7AB-9041-6A2244259A24}"/>
              </a:ext>
            </a:extLst>
          </p:cNvPr>
          <p:cNvSpPr>
            <a:spLocks noGrp="1"/>
          </p:cNvSpPr>
          <p:nvPr>
            <p:ph sz="quarter" idx="12"/>
          </p:nvPr>
        </p:nvSpPr>
        <p:spPr/>
        <p:txBody>
          <a:bodyPr/>
          <a:lstStyle/>
          <a:p>
            <a:r>
              <a:rPr lang="fr-FR" dirty="0"/>
              <a:t>L'auto-déploiement, également connu sous le nom de déploiement continu (Continuous Deployment en anglais), est une méthode de développement logiciel qui permet de déployer automatiquement les changements apportés à une application ou à une infrastructure sur un environnement de production. Cela peut être fait à l'aide d'outils d'automatisation tels que des scripts, des pipelines de livraison continue, ou des services de cloud </a:t>
            </a:r>
            <a:r>
              <a:rPr lang="fr-FR" dirty="0" err="1"/>
              <a:t>computing</a:t>
            </a:r>
            <a:r>
              <a:rPr lang="fr-FR" dirty="0"/>
              <a:t>.</a:t>
            </a:r>
          </a:p>
          <a:p>
            <a:endParaRPr lang="fr-FR" dirty="0"/>
          </a:p>
          <a:p>
            <a:r>
              <a:rPr lang="fr-FR" dirty="0"/>
              <a:t>Dans Azure, l'auto-déploiement peut être effectué en utilisant </a:t>
            </a:r>
            <a:r>
              <a:rPr lang="fr-FR" b="1" dirty="0"/>
              <a:t>Azure Resource Manager (ARM)</a:t>
            </a:r>
            <a:r>
              <a:rPr lang="fr-FR" dirty="0"/>
              <a:t>. ARM est un service de gestion des ressources Azure qui permet de déployer, de gérer et de surveiller les ressources Azure de manière cohérente et prévisible. Avec ARM, on peut créer des modèles de déploiement pour vos applications et votre infrastructure, ce qui permet de déployer facilement et rapidement ces modèles sur différents environnements.</a:t>
            </a:r>
          </a:p>
          <a:p>
            <a:endParaRPr lang="fr-FR" dirty="0"/>
          </a:p>
          <a:p>
            <a:endParaRPr lang="fr-FR" dirty="0"/>
          </a:p>
          <a:p>
            <a:endParaRPr lang="fr-FR" dirty="0"/>
          </a:p>
          <a:p>
            <a:endParaRPr lang="fr-FR" dirty="0"/>
          </a:p>
          <a:p>
            <a:endParaRPr lang="fr-FR" dirty="0"/>
          </a:p>
        </p:txBody>
      </p:sp>
      <p:sp>
        <p:nvSpPr>
          <p:cNvPr id="6" name="Titre 4">
            <a:extLst>
              <a:ext uri="{FF2B5EF4-FFF2-40B4-BE49-F238E27FC236}">
                <a16:creationId xmlns:a16="http://schemas.microsoft.com/office/drawing/2014/main" id="{3ECC39BE-438D-6903-7B30-FD0616869C46}"/>
              </a:ext>
            </a:extLst>
          </p:cNvPr>
          <p:cNvSpPr>
            <a:spLocks noGrp="1"/>
          </p:cNvSpPr>
          <p:nvPr>
            <p:ph type="title"/>
          </p:nvPr>
        </p:nvSpPr>
        <p:spPr>
          <a:xfrm>
            <a:off x="180000" y="400050"/>
            <a:ext cx="5075172" cy="415143"/>
          </a:xfrm>
        </p:spPr>
        <p:txBody>
          <a:bodyPr/>
          <a:lstStyle/>
          <a:p>
            <a:r>
              <a:rPr lang="fr-FR" dirty="0"/>
              <a:t>Créer des plans de récupération</a:t>
            </a:r>
          </a:p>
        </p:txBody>
      </p:sp>
      <p:sp>
        <p:nvSpPr>
          <p:cNvPr id="7" name="Espace réservé du texte 5">
            <a:extLst>
              <a:ext uri="{FF2B5EF4-FFF2-40B4-BE49-F238E27FC236}">
                <a16:creationId xmlns:a16="http://schemas.microsoft.com/office/drawing/2014/main" id="{042FABA0-0EB5-51AD-4F39-F48EF1CB6828}"/>
              </a:ext>
            </a:extLst>
          </p:cNvPr>
          <p:cNvSpPr>
            <a:spLocks noGrp="1"/>
          </p:cNvSpPr>
          <p:nvPr>
            <p:ph type="body" sz="quarter" idx="11"/>
          </p:nvPr>
        </p:nvSpPr>
        <p:spPr>
          <a:xfrm>
            <a:off x="180000" y="725765"/>
            <a:ext cx="5075172" cy="444906"/>
          </a:xfrm>
        </p:spPr>
        <p:txBody>
          <a:bodyPr/>
          <a:lstStyle/>
          <a:p>
            <a:r>
              <a:rPr lang="fr-FR" dirty="0"/>
              <a:t>Auto-déploiement</a:t>
            </a:r>
          </a:p>
        </p:txBody>
      </p:sp>
      <p:pic>
        <p:nvPicPr>
          <p:cNvPr id="3" name="Image 2">
            <a:extLst>
              <a:ext uri="{FF2B5EF4-FFF2-40B4-BE49-F238E27FC236}">
                <a16:creationId xmlns:a16="http://schemas.microsoft.com/office/drawing/2014/main" id="{DC4008A7-3682-46F1-82B0-E7D994ECF139}"/>
              </a:ext>
            </a:extLst>
          </p:cNvPr>
          <p:cNvPicPr>
            <a:picLocks noChangeAspect="1"/>
          </p:cNvPicPr>
          <p:nvPr/>
        </p:nvPicPr>
        <p:blipFill>
          <a:blip r:embed="rId2"/>
          <a:stretch>
            <a:fillRect/>
          </a:stretch>
        </p:blipFill>
        <p:spPr>
          <a:xfrm>
            <a:off x="3378663" y="3735150"/>
            <a:ext cx="5429250" cy="2857500"/>
          </a:xfrm>
          <a:prstGeom prst="rect">
            <a:avLst/>
          </a:prstGeom>
        </p:spPr>
      </p:pic>
    </p:spTree>
    <p:extLst>
      <p:ext uri="{BB962C8B-B14F-4D97-AF65-F5344CB8AC3E}">
        <p14:creationId xmlns:p14="http://schemas.microsoft.com/office/powerpoint/2010/main" val="13926469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5DBA28-C708-0489-000F-566139C21021}"/>
              </a:ext>
            </a:extLst>
          </p:cNvPr>
          <p:cNvSpPr>
            <a:spLocks noGrp="1"/>
          </p:cNvSpPr>
          <p:nvPr>
            <p:ph sz="quarter" idx="13"/>
          </p:nvPr>
        </p:nvSpPr>
        <p:spPr/>
        <p:txBody>
          <a:bodyPr/>
          <a:lstStyle/>
          <a:p>
            <a:r>
              <a:rPr lang="fr-FR" dirty="0"/>
              <a:t>Définition</a:t>
            </a:r>
            <a:endParaRPr lang="fr-MA" dirty="0"/>
          </a:p>
        </p:txBody>
      </p:sp>
      <p:sp>
        <p:nvSpPr>
          <p:cNvPr id="5" name="Espace réservé du contenu 4">
            <a:extLst>
              <a:ext uri="{FF2B5EF4-FFF2-40B4-BE49-F238E27FC236}">
                <a16:creationId xmlns:a16="http://schemas.microsoft.com/office/drawing/2014/main" id="{AA2891C5-A156-C7AB-9041-6A2244259A24}"/>
              </a:ext>
            </a:extLst>
          </p:cNvPr>
          <p:cNvSpPr>
            <a:spLocks noGrp="1"/>
          </p:cNvSpPr>
          <p:nvPr>
            <p:ph sz="quarter" idx="12"/>
          </p:nvPr>
        </p:nvSpPr>
        <p:spPr/>
        <p:txBody>
          <a:bodyPr/>
          <a:lstStyle/>
          <a:p>
            <a:endParaRPr lang="fr-FR" dirty="0"/>
          </a:p>
          <a:p>
            <a:r>
              <a:rPr lang="fr-FR" dirty="0"/>
              <a:t>L'auto-déploiement avec Azure ARM peut être effectué à l'aide de la fonctionnalité de déploiement continu de Azure DevOps. Cette fonctionnalité permet de configurer des pipelines de déploiement continus pour vos applications et votre infrastructure, ce qui permet de déployer automatiquement les changements apportés au code ou à une infrastructure sur un environnement de production. Cette fonctionnalité peut être utilisée pour déployer des applications web, des services cloud, des bases de données et d'autres types de ressources Azure.</a:t>
            </a:r>
          </a:p>
          <a:p>
            <a:endParaRPr lang="fr-FR" dirty="0"/>
          </a:p>
          <a:p>
            <a:r>
              <a:rPr lang="fr-FR" dirty="0"/>
              <a:t>En résumé, l'auto-déploiement avec Azure ARM est une méthode de déploiement continu qui utilise </a:t>
            </a:r>
            <a:r>
              <a:rPr lang="fr-FR" b="1" dirty="0"/>
              <a:t>Azure Resource Manager </a:t>
            </a:r>
            <a:r>
              <a:rPr lang="fr-FR" dirty="0"/>
              <a:t>pour déployer automatiquement des applications et des infrastructures sur des environnements de production. Cette méthode peut être mise en œuvre en utilisant la fonctionnalité de déploiement continu de Azure DevOps.</a:t>
            </a:r>
          </a:p>
          <a:p>
            <a:endParaRPr lang="fr-FR" dirty="0"/>
          </a:p>
          <a:p>
            <a:endParaRPr lang="fr-FR" dirty="0"/>
          </a:p>
          <a:p>
            <a:endParaRPr lang="fr-FR" dirty="0"/>
          </a:p>
          <a:p>
            <a:endParaRPr lang="fr-FR" dirty="0"/>
          </a:p>
        </p:txBody>
      </p:sp>
      <p:sp>
        <p:nvSpPr>
          <p:cNvPr id="6" name="Titre 4">
            <a:extLst>
              <a:ext uri="{FF2B5EF4-FFF2-40B4-BE49-F238E27FC236}">
                <a16:creationId xmlns:a16="http://schemas.microsoft.com/office/drawing/2014/main" id="{3ECC39BE-438D-6903-7B30-FD0616869C46}"/>
              </a:ext>
            </a:extLst>
          </p:cNvPr>
          <p:cNvSpPr>
            <a:spLocks noGrp="1"/>
          </p:cNvSpPr>
          <p:nvPr>
            <p:ph type="title"/>
          </p:nvPr>
        </p:nvSpPr>
        <p:spPr>
          <a:xfrm>
            <a:off x="180000" y="400050"/>
            <a:ext cx="5075172" cy="415143"/>
          </a:xfrm>
        </p:spPr>
        <p:txBody>
          <a:bodyPr/>
          <a:lstStyle/>
          <a:p>
            <a:r>
              <a:rPr lang="fr-FR" dirty="0"/>
              <a:t>Créer des plans de récupération</a:t>
            </a:r>
          </a:p>
        </p:txBody>
      </p:sp>
      <p:sp>
        <p:nvSpPr>
          <p:cNvPr id="7" name="Espace réservé du texte 5">
            <a:extLst>
              <a:ext uri="{FF2B5EF4-FFF2-40B4-BE49-F238E27FC236}">
                <a16:creationId xmlns:a16="http://schemas.microsoft.com/office/drawing/2014/main" id="{042FABA0-0EB5-51AD-4F39-F48EF1CB6828}"/>
              </a:ext>
            </a:extLst>
          </p:cNvPr>
          <p:cNvSpPr>
            <a:spLocks noGrp="1"/>
          </p:cNvSpPr>
          <p:nvPr>
            <p:ph type="body" sz="quarter" idx="11"/>
          </p:nvPr>
        </p:nvSpPr>
        <p:spPr>
          <a:xfrm>
            <a:off x="180000" y="725765"/>
            <a:ext cx="5075172" cy="444906"/>
          </a:xfrm>
        </p:spPr>
        <p:txBody>
          <a:bodyPr/>
          <a:lstStyle/>
          <a:p>
            <a:r>
              <a:rPr lang="fr-FR" dirty="0"/>
              <a:t>Auto-déploiement</a:t>
            </a:r>
          </a:p>
        </p:txBody>
      </p:sp>
    </p:spTree>
    <p:extLst>
      <p:ext uri="{BB962C8B-B14F-4D97-AF65-F5344CB8AC3E}">
        <p14:creationId xmlns:p14="http://schemas.microsoft.com/office/powerpoint/2010/main" val="28734813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5DBA28-C708-0489-000F-566139C21021}"/>
              </a:ext>
            </a:extLst>
          </p:cNvPr>
          <p:cNvSpPr>
            <a:spLocks noGrp="1"/>
          </p:cNvSpPr>
          <p:nvPr>
            <p:ph sz="quarter" idx="13"/>
          </p:nvPr>
        </p:nvSpPr>
        <p:spPr/>
        <p:txBody>
          <a:bodyPr/>
          <a:lstStyle/>
          <a:p>
            <a:r>
              <a:rPr lang="fr-FR" dirty="0"/>
              <a:t>Auto-déploiement vs Modèle ARM</a:t>
            </a:r>
            <a:endParaRPr lang="fr-MA" dirty="0"/>
          </a:p>
        </p:txBody>
      </p:sp>
      <p:sp>
        <p:nvSpPr>
          <p:cNvPr id="5" name="Espace réservé du contenu 4">
            <a:extLst>
              <a:ext uri="{FF2B5EF4-FFF2-40B4-BE49-F238E27FC236}">
                <a16:creationId xmlns:a16="http://schemas.microsoft.com/office/drawing/2014/main" id="{AA2891C5-A156-C7AB-9041-6A2244259A24}"/>
              </a:ext>
            </a:extLst>
          </p:cNvPr>
          <p:cNvSpPr>
            <a:spLocks noGrp="1"/>
          </p:cNvSpPr>
          <p:nvPr>
            <p:ph sz="quarter" idx="12"/>
          </p:nvPr>
        </p:nvSpPr>
        <p:spPr/>
        <p:txBody>
          <a:bodyPr/>
          <a:lstStyle/>
          <a:p>
            <a:r>
              <a:rPr lang="fr-FR" dirty="0"/>
              <a:t>L'auto-déploiement et l'Infrastructure en tant que code (</a:t>
            </a:r>
            <a:r>
              <a:rPr lang="fr-FR" b="1" dirty="0"/>
              <a:t>IaC</a:t>
            </a:r>
            <a:r>
              <a:rPr lang="fr-FR" dirty="0"/>
              <a:t>) sont étroitement liés. En effet, l'IaC est une méthode de gestion de l'infrastructure qui consiste à utiliser du code pour décrire et automatiser le déploiement de l'infrastructure. L'auto-déploiement utilise également des scripts ou un code pour automatiser le déploiement de l'application et de l'infrastructure.</a:t>
            </a:r>
          </a:p>
          <a:p>
            <a:endParaRPr lang="fr-FR" dirty="0"/>
          </a:p>
          <a:p>
            <a:r>
              <a:rPr lang="fr-FR" dirty="0"/>
              <a:t>L'IaC permet de déployer l'infrastructure de manière cohérente et reproductible, en utilisant des scripts ou un code pour décrire l'infrastructure de manière détaillée. L'auto-déploiement permet de déployer des applications de manière cohérente et reproductible, en utilisant des scripts ou un  code pour automatiser le processus de déploiement.</a:t>
            </a:r>
          </a:p>
          <a:p>
            <a:endParaRPr lang="fr-FR" dirty="0"/>
          </a:p>
          <a:p>
            <a:pPr algn="l"/>
            <a:r>
              <a:rPr lang="fr-FR" dirty="0"/>
              <a:t>En combinant l'IaC et l'auto-déploiement, il est possible de déployer des applications et des infrastructures de manière efficace et cohérente. L'utilisation de l'IaC pour décrire l'infrastructure permet de déployer rapidement des environnements de test, de  développement et de production, tandis que l'auto-déploiement permet de déployer automatiquement les changements apportés à l'application ou à l'infrastructure.</a:t>
            </a:r>
          </a:p>
        </p:txBody>
      </p:sp>
      <p:sp>
        <p:nvSpPr>
          <p:cNvPr id="6" name="Titre 4">
            <a:extLst>
              <a:ext uri="{FF2B5EF4-FFF2-40B4-BE49-F238E27FC236}">
                <a16:creationId xmlns:a16="http://schemas.microsoft.com/office/drawing/2014/main" id="{3ECC39BE-438D-6903-7B30-FD0616869C46}"/>
              </a:ext>
            </a:extLst>
          </p:cNvPr>
          <p:cNvSpPr>
            <a:spLocks noGrp="1"/>
          </p:cNvSpPr>
          <p:nvPr>
            <p:ph type="title"/>
          </p:nvPr>
        </p:nvSpPr>
        <p:spPr>
          <a:xfrm>
            <a:off x="180000" y="400050"/>
            <a:ext cx="5075172" cy="415143"/>
          </a:xfrm>
        </p:spPr>
        <p:txBody>
          <a:bodyPr/>
          <a:lstStyle/>
          <a:p>
            <a:r>
              <a:rPr lang="fr-FR" dirty="0"/>
              <a:t>Créer des plans de récupération</a:t>
            </a:r>
          </a:p>
        </p:txBody>
      </p:sp>
      <p:sp>
        <p:nvSpPr>
          <p:cNvPr id="7" name="Espace réservé du texte 5">
            <a:extLst>
              <a:ext uri="{FF2B5EF4-FFF2-40B4-BE49-F238E27FC236}">
                <a16:creationId xmlns:a16="http://schemas.microsoft.com/office/drawing/2014/main" id="{042FABA0-0EB5-51AD-4F39-F48EF1CB6828}"/>
              </a:ext>
            </a:extLst>
          </p:cNvPr>
          <p:cNvSpPr>
            <a:spLocks noGrp="1"/>
          </p:cNvSpPr>
          <p:nvPr>
            <p:ph type="body" sz="quarter" idx="11"/>
          </p:nvPr>
        </p:nvSpPr>
        <p:spPr>
          <a:xfrm>
            <a:off x="180000" y="725765"/>
            <a:ext cx="5075172" cy="444906"/>
          </a:xfrm>
        </p:spPr>
        <p:txBody>
          <a:bodyPr/>
          <a:lstStyle/>
          <a:p>
            <a:r>
              <a:rPr lang="fr-FR" dirty="0"/>
              <a:t>Auto-déploiement</a:t>
            </a:r>
          </a:p>
        </p:txBody>
      </p:sp>
    </p:spTree>
    <p:extLst>
      <p:ext uri="{BB962C8B-B14F-4D97-AF65-F5344CB8AC3E}">
        <p14:creationId xmlns:p14="http://schemas.microsoft.com/office/powerpoint/2010/main" val="18445247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CBC14B3-0A58-4C8C-ADE9-019CD4800CE3}"/>
              </a:ext>
            </a:extLst>
          </p:cNvPr>
          <p:cNvSpPr>
            <a:spLocks noGrp="1"/>
          </p:cNvSpPr>
          <p:nvPr>
            <p:ph type="body" sz="quarter" idx="12"/>
          </p:nvPr>
        </p:nvSpPr>
        <p:spPr/>
        <p:txBody>
          <a:bodyPr/>
          <a:lstStyle/>
          <a:p>
            <a:r>
              <a:rPr lang="fr-FR" dirty="0"/>
              <a:t>CHAPITRE 1</a:t>
            </a:r>
          </a:p>
        </p:txBody>
      </p:sp>
      <p:sp>
        <p:nvSpPr>
          <p:cNvPr id="4" name="Espace réservé du texte 9">
            <a:extLst>
              <a:ext uri="{FF2B5EF4-FFF2-40B4-BE49-F238E27FC236}">
                <a16:creationId xmlns:a16="http://schemas.microsoft.com/office/drawing/2014/main" id="{BFA03DF9-8D05-F0DE-A7FE-F945BD186B01}"/>
              </a:ext>
            </a:extLst>
          </p:cNvPr>
          <p:cNvSpPr>
            <a:spLocks noGrp="1"/>
          </p:cNvSpPr>
          <p:nvPr>
            <p:ph type="body" sz="quarter" idx="14"/>
          </p:nvPr>
        </p:nvSpPr>
        <p:spPr>
          <a:xfrm>
            <a:off x="6300000" y="2880000"/>
            <a:ext cx="5580000" cy="1800000"/>
          </a:xfrm>
        </p:spPr>
        <p:txBody>
          <a:bodyPr/>
          <a:lstStyle/>
          <a:p>
            <a:r>
              <a:rPr lang="fr-FR" dirty="0"/>
              <a:t>Processus de basculement</a:t>
            </a:r>
          </a:p>
          <a:p>
            <a:pPr lvl="0"/>
            <a:r>
              <a:rPr lang="fr-FR" dirty="0"/>
              <a:t>Auto-déploiement</a:t>
            </a:r>
          </a:p>
          <a:p>
            <a:pPr lvl="0"/>
            <a:r>
              <a:rPr lang="fr-FR" b="1" dirty="0">
                <a:solidFill>
                  <a:srgbClr val="FF7800"/>
                </a:solidFill>
              </a:rPr>
              <a:t>Réplication synchrone</a:t>
            </a:r>
          </a:p>
          <a:p>
            <a:pPr lvl="0"/>
            <a:r>
              <a:rPr lang="fr-FR" dirty="0"/>
              <a:t>Réplication asynchrone</a:t>
            </a:r>
          </a:p>
        </p:txBody>
      </p:sp>
      <p:sp>
        <p:nvSpPr>
          <p:cNvPr id="6" name="Espace réservé du texte 8">
            <a:extLst>
              <a:ext uri="{FF2B5EF4-FFF2-40B4-BE49-F238E27FC236}">
                <a16:creationId xmlns:a16="http://schemas.microsoft.com/office/drawing/2014/main" id="{907B79B9-E38C-F6A0-3D7D-1494A5F4A281}"/>
              </a:ext>
            </a:extLst>
          </p:cNvPr>
          <p:cNvSpPr>
            <a:spLocks noGrp="1"/>
          </p:cNvSpPr>
          <p:nvPr>
            <p:ph type="body" sz="quarter" idx="13"/>
          </p:nvPr>
        </p:nvSpPr>
        <p:spPr>
          <a:xfrm>
            <a:off x="6300000" y="1089893"/>
            <a:ext cx="5580000" cy="900000"/>
          </a:xfrm>
        </p:spPr>
        <p:txBody>
          <a:bodyPr/>
          <a:lstStyle/>
          <a:p>
            <a:r>
              <a:rPr lang="fr-FR" dirty="0"/>
              <a:t>Créer des plans de récupération</a:t>
            </a:r>
          </a:p>
        </p:txBody>
      </p:sp>
    </p:spTree>
    <p:extLst>
      <p:ext uri="{BB962C8B-B14F-4D97-AF65-F5344CB8AC3E}">
        <p14:creationId xmlns:p14="http://schemas.microsoft.com/office/powerpoint/2010/main" val="26441862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5DBA28-C708-0489-000F-566139C21021}"/>
              </a:ext>
            </a:extLst>
          </p:cNvPr>
          <p:cNvSpPr>
            <a:spLocks noGrp="1"/>
          </p:cNvSpPr>
          <p:nvPr>
            <p:ph sz="quarter" idx="13"/>
          </p:nvPr>
        </p:nvSpPr>
        <p:spPr/>
        <p:txBody>
          <a:bodyPr/>
          <a:lstStyle/>
          <a:p>
            <a:r>
              <a:rPr lang="fr-FR" dirty="0"/>
              <a:t>Réplica de stockage : Définition</a:t>
            </a:r>
            <a:endParaRPr lang="fr-MA" dirty="0"/>
          </a:p>
        </p:txBody>
      </p:sp>
      <p:sp>
        <p:nvSpPr>
          <p:cNvPr id="5" name="Espace réservé du contenu 4">
            <a:extLst>
              <a:ext uri="{FF2B5EF4-FFF2-40B4-BE49-F238E27FC236}">
                <a16:creationId xmlns:a16="http://schemas.microsoft.com/office/drawing/2014/main" id="{AA2891C5-A156-C7AB-9041-6A2244259A24}"/>
              </a:ext>
            </a:extLst>
          </p:cNvPr>
          <p:cNvSpPr>
            <a:spLocks noGrp="1"/>
          </p:cNvSpPr>
          <p:nvPr>
            <p:ph sz="quarter" idx="12"/>
          </p:nvPr>
        </p:nvSpPr>
        <p:spPr/>
        <p:txBody>
          <a:bodyPr/>
          <a:lstStyle/>
          <a:p>
            <a:r>
              <a:rPr lang="fr-FR" dirty="0"/>
              <a:t>Le réplica de stockage est la technologie de Windows Server qui permet une réplication de volumes entre des serveurs ou des clusters en cas de récupération d’urgence. Il permet également de créer des clusters de basculement étendus qui englobent deux sites, tout en maintenant l’ensemble des nœuds synchronisés.</a:t>
            </a:r>
          </a:p>
          <a:p>
            <a:endParaRPr lang="fr-FR" dirty="0"/>
          </a:p>
          <a:p>
            <a:r>
              <a:rPr lang="fr-FR" dirty="0"/>
              <a:t>Le réplica de stockage prend en charge la réplication synchrone et asynchrone :</a:t>
            </a:r>
          </a:p>
          <a:p>
            <a:endParaRPr lang="fr-FR" dirty="0"/>
          </a:p>
          <a:p>
            <a:pPr marL="630238" indent="-360363">
              <a:buFont typeface="Arial" panose="020B0604020202020204" pitchFamily="34" charset="0"/>
              <a:buChar char="•"/>
            </a:pPr>
            <a:r>
              <a:rPr lang="fr-FR" b="1" dirty="0"/>
              <a:t>La réplication synchrone </a:t>
            </a:r>
            <a:r>
              <a:rPr lang="fr-FR" dirty="0"/>
              <a:t>permet la mise en miroir des données dans des sites en réseau à faible latence avec des volumes cohérents en cas d’incident, ce qui garantit l’absence de perte de données au niveau du système de fichiers en cas de panne.</a:t>
            </a:r>
          </a:p>
          <a:p>
            <a:pPr marL="630238" indent="-360363">
              <a:buFont typeface="Arial" panose="020B0604020202020204" pitchFamily="34" charset="0"/>
              <a:buChar char="•"/>
            </a:pPr>
            <a:r>
              <a:rPr lang="fr-FR" b="1" dirty="0"/>
              <a:t>La réplication asynchrone </a:t>
            </a:r>
            <a:r>
              <a:rPr lang="fr-FR" dirty="0"/>
              <a:t>assure la mise en miroir des données entre des sites situés hors des zones métropolitaines sur des liaisons de réseau à latence élevée, mais sans garantie que les deux sites aient des copies identiques des données au moment de la panne.</a:t>
            </a:r>
          </a:p>
          <a:p>
            <a:endParaRPr lang="fr-MA" dirty="0"/>
          </a:p>
        </p:txBody>
      </p:sp>
      <p:sp>
        <p:nvSpPr>
          <p:cNvPr id="6" name="Titre 4">
            <a:extLst>
              <a:ext uri="{FF2B5EF4-FFF2-40B4-BE49-F238E27FC236}">
                <a16:creationId xmlns:a16="http://schemas.microsoft.com/office/drawing/2014/main" id="{3ECC39BE-438D-6903-7B30-FD0616869C46}"/>
              </a:ext>
            </a:extLst>
          </p:cNvPr>
          <p:cNvSpPr>
            <a:spLocks noGrp="1"/>
          </p:cNvSpPr>
          <p:nvPr>
            <p:ph type="title"/>
          </p:nvPr>
        </p:nvSpPr>
        <p:spPr>
          <a:xfrm>
            <a:off x="180000" y="400050"/>
            <a:ext cx="5075172" cy="415143"/>
          </a:xfrm>
        </p:spPr>
        <p:txBody>
          <a:bodyPr/>
          <a:lstStyle/>
          <a:p>
            <a:r>
              <a:rPr lang="fr-FR" dirty="0"/>
              <a:t>Créer des plans de récupération</a:t>
            </a:r>
          </a:p>
        </p:txBody>
      </p:sp>
      <p:sp>
        <p:nvSpPr>
          <p:cNvPr id="7" name="Espace réservé du texte 5">
            <a:extLst>
              <a:ext uri="{FF2B5EF4-FFF2-40B4-BE49-F238E27FC236}">
                <a16:creationId xmlns:a16="http://schemas.microsoft.com/office/drawing/2014/main" id="{042FABA0-0EB5-51AD-4F39-F48EF1CB6828}"/>
              </a:ext>
            </a:extLst>
          </p:cNvPr>
          <p:cNvSpPr>
            <a:spLocks noGrp="1"/>
          </p:cNvSpPr>
          <p:nvPr>
            <p:ph type="body" sz="quarter" idx="11"/>
          </p:nvPr>
        </p:nvSpPr>
        <p:spPr>
          <a:xfrm>
            <a:off x="180000" y="725765"/>
            <a:ext cx="5075172" cy="444906"/>
          </a:xfrm>
        </p:spPr>
        <p:txBody>
          <a:bodyPr/>
          <a:lstStyle/>
          <a:p>
            <a:r>
              <a:rPr lang="fr-FR" dirty="0"/>
              <a:t>Réplica de stockage</a:t>
            </a:r>
          </a:p>
        </p:txBody>
      </p:sp>
    </p:spTree>
    <p:extLst>
      <p:ext uri="{BB962C8B-B14F-4D97-AF65-F5344CB8AC3E}">
        <p14:creationId xmlns:p14="http://schemas.microsoft.com/office/powerpoint/2010/main" val="5447164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5DBA28-C708-0489-000F-566139C21021}"/>
              </a:ext>
            </a:extLst>
          </p:cNvPr>
          <p:cNvSpPr>
            <a:spLocks noGrp="1"/>
          </p:cNvSpPr>
          <p:nvPr>
            <p:ph sz="quarter" idx="13"/>
          </p:nvPr>
        </p:nvSpPr>
        <p:spPr/>
        <p:txBody>
          <a:bodyPr/>
          <a:lstStyle/>
          <a:p>
            <a:r>
              <a:rPr lang="fr-FR" dirty="0"/>
              <a:t>Pourquoi utiliser le réplica de stockage ?</a:t>
            </a:r>
            <a:endParaRPr lang="fr-MA" dirty="0"/>
          </a:p>
        </p:txBody>
      </p:sp>
      <p:sp>
        <p:nvSpPr>
          <p:cNvPr id="5" name="Espace réservé du contenu 4">
            <a:extLst>
              <a:ext uri="{FF2B5EF4-FFF2-40B4-BE49-F238E27FC236}">
                <a16:creationId xmlns:a16="http://schemas.microsoft.com/office/drawing/2014/main" id="{AA2891C5-A156-C7AB-9041-6A2244259A24}"/>
              </a:ext>
            </a:extLst>
          </p:cNvPr>
          <p:cNvSpPr>
            <a:spLocks noGrp="1"/>
          </p:cNvSpPr>
          <p:nvPr>
            <p:ph sz="quarter" idx="12"/>
          </p:nvPr>
        </p:nvSpPr>
        <p:spPr/>
        <p:txBody>
          <a:bodyPr/>
          <a:lstStyle/>
          <a:p>
            <a:r>
              <a:rPr lang="fr-FR" dirty="0"/>
              <a:t>Le réplica de stockage offre des fonctionnalités de préparation aux situations d’urgence et de récupération d’urgence dans Windows Server. Windows Server garantit l’absence totale de perte de données, avec la possibilité de protéger de façon synchrone les données dans différents racks, étages, bâtiments, campus, régions et villes.</a:t>
            </a:r>
          </a:p>
          <a:p>
            <a:endParaRPr lang="fr-FR" dirty="0"/>
          </a:p>
          <a:p>
            <a:r>
              <a:rPr lang="fr-FR" dirty="0"/>
              <a:t> Après un incident, toutes les données sont intactes ailleurs sans aucune perte. Il en est de même avant un incident. En effet, le réplica de stockage offre la possibilité de placer les charges de travail en lieu sûr avant une catastrophe, si on en est averti quelques instants avant, encore une fois sans perte de données.</a:t>
            </a:r>
          </a:p>
          <a:p>
            <a:endParaRPr lang="fr-FR" dirty="0"/>
          </a:p>
          <a:p>
            <a:r>
              <a:rPr lang="fr-FR" dirty="0"/>
              <a:t>Le réplica de stockage permet une utilisation plus efficace de plusieurs centres de données. En étendant ou en répliquant des clusters, les charges de travail peuvent être exécutées dans plusieurs centres de données pour un accès plus rapide aux données par des applications et utilisateurs de proximité locaux, ainsi qu’une meilleure distribution de la charge et utilisation des ressources de calcul. Si un incident met un centre de données hors connexion, on peut déplacer temporairement ses charges de travail classiques sur l’autre site.</a:t>
            </a:r>
          </a:p>
        </p:txBody>
      </p:sp>
      <p:sp>
        <p:nvSpPr>
          <p:cNvPr id="6" name="Titre 4">
            <a:extLst>
              <a:ext uri="{FF2B5EF4-FFF2-40B4-BE49-F238E27FC236}">
                <a16:creationId xmlns:a16="http://schemas.microsoft.com/office/drawing/2014/main" id="{3ECC39BE-438D-6903-7B30-FD0616869C46}"/>
              </a:ext>
            </a:extLst>
          </p:cNvPr>
          <p:cNvSpPr>
            <a:spLocks noGrp="1"/>
          </p:cNvSpPr>
          <p:nvPr>
            <p:ph type="title"/>
          </p:nvPr>
        </p:nvSpPr>
        <p:spPr>
          <a:xfrm>
            <a:off x="180000" y="400050"/>
            <a:ext cx="5075172" cy="415143"/>
          </a:xfrm>
        </p:spPr>
        <p:txBody>
          <a:bodyPr/>
          <a:lstStyle/>
          <a:p>
            <a:r>
              <a:rPr lang="fr-FR" dirty="0"/>
              <a:t>Créer des plans de récupération</a:t>
            </a:r>
          </a:p>
        </p:txBody>
      </p:sp>
      <p:sp>
        <p:nvSpPr>
          <p:cNvPr id="7" name="Espace réservé du texte 5">
            <a:extLst>
              <a:ext uri="{FF2B5EF4-FFF2-40B4-BE49-F238E27FC236}">
                <a16:creationId xmlns:a16="http://schemas.microsoft.com/office/drawing/2014/main" id="{042FABA0-0EB5-51AD-4F39-F48EF1CB6828}"/>
              </a:ext>
            </a:extLst>
          </p:cNvPr>
          <p:cNvSpPr>
            <a:spLocks noGrp="1"/>
          </p:cNvSpPr>
          <p:nvPr>
            <p:ph type="body" sz="quarter" idx="11"/>
          </p:nvPr>
        </p:nvSpPr>
        <p:spPr>
          <a:xfrm>
            <a:off x="180000" y="725765"/>
            <a:ext cx="5075172" cy="444906"/>
          </a:xfrm>
        </p:spPr>
        <p:txBody>
          <a:bodyPr/>
          <a:lstStyle/>
          <a:p>
            <a:r>
              <a:rPr lang="fr-FR" dirty="0"/>
              <a:t>Réplica de stockage</a:t>
            </a:r>
          </a:p>
        </p:txBody>
      </p:sp>
    </p:spTree>
    <p:extLst>
      <p:ext uri="{BB962C8B-B14F-4D97-AF65-F5344CB8AC3E}">
        <p14:creationId xmlns:p14="http://schemas.microsoft.com/office/powerpoint/2010/main" val="28800733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5DBA28-C708-0489-000F-566139C21021}"/>
              </a:ext>
            </a:extLst>
          </p:cNvPr>
          <p:cNvSpPr>
            <a:spLocks noGrp="1"/>
          </p:cNvSpPr>
          <p:nvPr>
            <p:ph sz="quarter" idx="13"/>
          </p:nvPr>
        </p:nvSpPr>
        <p:spPr/>
        <p:txBody>
          <a:bodyPr/>
          <a:lstStyle/>
          <a:p>
            <a:r>
              <a:rPr lang="fr-FR" dirty="0"/>
              <a:t>Pourquoi utiliser le réplica de stockage ?</a:t>
            </a:r>
            <a:endParaRPr lang="fr-MA" dirty="0"/>
          </a:p>
        </p:txBody>
      </p:sp>
      <p:sp>
        <p:nvSpPr>
          <p:cNvPr id="5" name="Espace réservé du contenu 4">
            <a:extLst>
              <a:ext uri="{FF2B5EF4-FFF2-40B4-BE49-F238E27FC236}">
                <a16:creationId xmlns:a16="http://schemas.microsoft.com/office/drawing/2014/main" id="{AA2891C5-A156-C7AB-9041-6A2244259A24}"/>
              </a:ext>
            </a:extLst>
          </p:cNvPr>
          <p:cNvSpPr>
            <a:spLocks noGrp="1"/>
          </p:cNvSpPr>
          <p:nvPr>
            <p:ph sz="quarter" idx="12"/>
          </p:nvPr>
        </p:nvSpPr>
        <p:spPr/>
        <p:txBody>
          <a:bodyPr/>
          <a:lstStyle/>
          <a:p>
            <a:r>
              <a:rPr lang="fr-FR" dirty="0"/>
              <a:t>Le réplica de stockage peut permettre de mettre hors service des systèmes de réplication de fichiers tels que DFS, qui ont été activés dans des solutions de récupération d’urgence d’entrée de gamme. Même si la réplication DFS fonctionne bien sur des réseaux à très faible bande passante, sa latence est élevée (souvent mesurée en heures ou en jours). Cela est dû à l’obligation de fermer les fichiers et à ses limitations artificielles destinées à empêcher l’encombrement du réseau. Étant donné ces caractéristiques de conception, les fichiers les plus récents et les plus sensibles d’un réplica DFSR sont les moins susceptibles d’être répliqués. Le réplica de stockage fonctionne sous le niveau de fichier et ne présente aucune de ces restrictions.</a:t>
            </a:r>
          </a:p>
          <a:p>
            <a:endParaRPr lang="fr-FR" dirty="0"/>
          </a:p>
          <a:p>
            <a:r>
              <a:rPr lang="fr-FR" dirty="0"/>
              <a:t>Le réplica de stockage prend également en charge la réplication asynchrone pour des plages plus importantes et des réseaux à latence plus élevée. Comme il n’est pas basé sur un point de contrôle et effectue plutôt une réplication en continu, le delta des modifications a tendance à être beaucoup plus faible par rapport aux produits basés sur un instantané. Le réplica de stockage fonctionne au niveau de la partition et réplique donc tous les instantanés VSS créés par Windows Server ou par le logiciel de sauvegarde. En utilisant des instantanés VSS, il permet d’utiliser des instantanés de données cohérents avec l’application pour une récupération à un point dans le temps, en particulier les données utilisateur non structurées répliquées de manière asynchrone.</a:t>
            </a:r>
          </a:p>
        </p:txBody>
      </p:sp>
      <p:sp>
        <p:nvSpPr>
          <p:cNvPr id="6" name="Titre 4">
            <a:extLst>
              <a:ext uri="{FF2B5EF4-FFF2-40B4-BE49-F238E27FC236}">
                <a16:creationId xmlns:a16="http://schemas.microsoft.com/office/drawing/2014/main" id="{3ECC39BE-438D-6903-7B30-FD0616869C46}"/>
              </a:ext>
            </a:extLst>
          </p:cNvPr>
          <p:cNvSpPr>
            <a:spLocks noGrp="1"/>
          </p:cNvSpPr>
          <p:nvPr>
            <p:ph type="title"/>
          </p:nvPr>
        </p:nvSpPr>
        <p:spPr>
          <a:xfrm>
            <a:off x="180000" y="400050"/>
            <a:ext cx="5075172" cy="415143"/>
          </a:xfrm>
        </p:spPr>
        <p:txBody>
          <a:bodyPr/>
          <a:lstStyle/>
          <a:p>
            <a:r>
              <a:rPr lang="fr-FR" dirty="0"/>
              <a:t>Créer des plans de récupération</a:t>
            </a:r>
          </a:p>
        </p:txBody>
      </p:sp>
      <p:sp>
        <p:nvSpPr>
          <p:cNvPr id="7" name="Espace réservé du texte 5">
            <a:extLst>
              <a:ext uri="{FF2B5EF4-FFF2-40B4-BE49-F238E27FC236}">
                <a16:creationId xmlns:a16="http://schemas.microsoft.com/office/drawing/2014/main" id="{042FABA0-0EB5-51AD-4F39-F48EF1CB6828}"/>
              </a:ext>
            </a:extLst>
          </p:cNvPr>
          <p:cNvSpPr>
            <a:spLocks noGrp="1"/>
          </p:cNvSpPr>
          <p:nvPr>
            <p:ph type="body" sz="quarter" idx="11"/>
          </p:nvPr>
        </p:nvSpPr>
        <p:spPr>
          <a:xfrm>
            <a:off x="180000" y="725765"/>
            <a:ext cx="5075172" cy="444906"/>
          </a:xfrm>
        </p:spPr>
        <p:txBody>
          <a:bodyPr/>
          <a:lstStyle/>
          <a:p>
            <a:r>
              <a:rPr lang="fr-FR" dirty="0"/>
              <a:t>Réplica de stockage</a:t>
            </a:r>
          </a:p>
        </p:txBody>
      </p:sp>
    </p:spTree>
    <p:extLst>
      <p:ext uri="{BB962C8B-B14F-4D97-AF65-F5344CB8AC3E}">
        <p14:creationId xmlns:p14="http://schemas.microsoft.com/office/powerpoint/2010/main" val="29828817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5DBA28-C708-0489-000F-566139C21021}"/>
              </a:ext>
            </a:extLst>
          </p:cNvPr>
          <p:cNvSpPr>
            <a:spLocks noGrp="1"/>
          </p:cNvSpPr>
          <p:nvPr>
            <p:ph sz="quarter" idx="13"/>
          </p:nvPr>
        </p:nvSpPr>
        <p:spPr/>
        <p:txBody>
          <a:bodyPr/>
          <a:lstStyle/>
          <a:p>
            <a:r>
              <a:rPr lang="fr-FR" dirty="0"/>
              <a:t>Fonctionnalités de réplica de stockage</a:t>
            </a:r>
            <a:endParaRPr lang="fr-MA" dirty="0"/>
          </a:p>
        </p:txBody>
      </p:sp>
      <p:sp>
        <p:nvSpPr>
          <p:cNvPr id="5" name="Espace réservé du contenu 4">
            <a:extLst>
              <a:ext uri="{FF2B5EF4-FFF2-40B4-BE49-F238E27FC236}">
                <a16:creationId xmlns:a16="http://schemas.microsoft.com/office/drawing/2014/main" id="{AA2891C5-A156-C7AB-9041-6A2244259A24}"/>
              </a:ext>
            </a:extLst>
          </p:cNvPr>
          <p:cNvSpPr>
            <a:spLocks noGrp="1"/>
          </p:cNvSpPr>
          <p:nvPr>
            <p:ph sz="quarter" idx="12"/>
          </p:nvPr>
        </p:nvSpPr>
        <p:spPr/>
        <p:txBody>
          <a:bodyPr/>
          <a:lstStyle/>
          <a:p>
            <a:pPr marL="630238" indent="-360363">
              <a:buFont typeface="Arial" panose="020B0604020202020204" pitchFamily="34" charset="0"/>
              <a:buChar char="•"/>
              <a:tabLst>
                <a:tab pos="449263" algn="l"/>
              </a:tabLst>
            </a:pPr>
            <a:r>
              <a:rPr lang="fr-FR" b="1" dirty="0"/>
              <a:t>Aucune perte de données, réplication au niveau du bloc.</a:t>
            </a:r>
            <a:r>
              <a:rPr lang="fr-FR" dirty="0"/>
              <a:t> Avec la réplication synchrone, il n’existe aucun risque de perte de données. Avec la réplication au niveau du bloc, il n’existe aucun risque de verrouillage de fichier.</a:t>
            </a:r>
          </a:p>
          <a:p>
            <a:pPr marL="630238" indent="-360363">
              <a:buFont typeface="Arial" panose="020B0604020202020204" pitchFamily="34" charset="0"/>
              <a:buChar char="•"/>
              <a:tabLst>
                <a:tab pos="449263" algn="l"/>
              </a:tabLst>
            </a:pPr>
            <a:r>
              <a:rPr lang="fr-FR" b="1" dirty="0"/>
              <a:t>Déploiement et gestion simples. </a:t>
            </a:r>
            <a:r>
              <a:rPr lang="fr-FR" dirty="0"/>
              <a:t>Le réplica de stockage est spécialement conçu pour être simple d’utilisation. La création d’un partenariat de réplication entre deux serveurs peut utiliser Windows Admin Center. Le déploiement de clusters étendus utilise un Assistant intuitif de l’outil familier Gestionnaire du cluster de basculement.</a:t>
            </a:r>
          </a:p>
          <a:p>
            <a:pPr marL="630238" indent="-360363">
              <a:buFont typeface="Arial" panose="020B0604020202020204" pitchFamily="34" charset="0"/>
              <a:buChar char="•"/>
              <a:tabLst>
                <a:tab pos="0" algn="l"/>
              </a:tabLst>
            </a:pPr>
            <a:r>
              <a:rPr lang="fr-FR" b="1" dirty="0"/>
              <a:t>Invité et hôte. </a:t>
            </a:r>
            <a:r>
              <a:rPr lang="fr-FR" dirty="0"/>
              <a:t>Toutes les fonctions du réplica de stockage sont exposées à la fois dans les déploiements basés sur l’invité et sur l’hôte virtualisés. Cela signifie que les invités peuvent répliquer leurs volumes de données même s’ils sont exécutés sur des plateformes de virtualisation autres que Windows ou dans des clouds publics, tant qu’ils utilisent Windows Server dans l’invité.</a:t>
            </a:r>
          </a:p>
          <a:p>
            <a:pPr marL="630238" indent="-360363">
              <a:buFont typeface="Arial" panose="020B0604020202020204" pitchFamily="34" charset="0"/>
              <a:buChar char="•"/>
              <a:tabLst>
                <a:tab pos="449263" algn="l"/>
              </a:tabLst>
            </a:pPr>
            <a:r>
              <a:rPr lang="fr-FR" b="1" dirty="0"/>
              <a:t>SMB3. </a:t>
            </a:r>
            <a:r>
              <a:rPr lang="fr-FR" dirty="0"/>
              <a:t>Le réplica de stockage utilise la technologie mature et reconnue de SMB3, commercialisée pour la première fois dans Windows Server 2012. Cela signifie que toutes les caractéristiques avancées de SMB (telles que la prise en charge de Multichannel et SMB Direct sur les cartes réseau RoCE, iWARP et RDMA InfiniBand) sont disponibles pour le réplica de stockage.</a:t>
            </a:r>
          </a:p>
          <a:p>
            <a:pPr marL="630238" indent="-360363">
              <a:buFont typeface="Arial" panose="020B0604020202020204" pitchFamily="34" charset="0"/>
              <a:buChar char="•"/>
              <a:tabLst>
                <a:tab pos="449263" algn="l"/>
              </a:tabLst>
            </a:pPr>
            <a:r>
              <a:rPr lang="fr-FR" b="1" dirty="0"/>
              <a:t>Sécurité. </a:t>
            </a:r>
            <a:r>
              <a:rPr lang="fr-FR" dirty="0"/>
              <a:t>Contrairement aux produits de nombreux fournisseurs, une technologie de sécurité de pointe est intégrée au réplica de stockage. Cela inclut la signature des paquets, le chiffrement intégral des données AES-128-GCM, la prise en charge de l’accélération du chiffrement AES-NI d’Intel et la prévention des attaques de l’intercepteur « man in the middle » de l’intégrité de l’authentification préalable. Le réplica de stockage utilise Kerberos AES256 pour toutes les authentifications entre les nœuds.</a:t>
            </a:r>
          </a:p>
        </p:txBody>
      </p:sp>
      <p:sp>
        <p:nvSpPr>
          <p:cNvPr id="6" name="Titre 4">
            <a:extLst>
              <a:ext uri="{FF2B5EF4-FFF2-40B4-BE49-F238E27FC236}">
                <a16:creationId xmlns:a16="http://schemas.microsoft.com/office/drawing/2014/main" id="{3ECC39BE-438D-6903-7B30-FD0616869C46}"/>
              </a:ext>
            </a:extLst>
          </p:cNvPr>
          <p:cNvSpPr>
            <a:spLocks noGrp="1"/>
          </p:cNvSpPr>
          <p:nvPr>
            <p:ph type="title"/>
          </p:nvPr>
        </p:nvSpPr>
        <p:spPr>
          <a:xfrm>
            <a:off x="180000" y="400050"/>
            <a:ext cx="5075172" cy="415143"/>
          </a:xfrm>
        </p:spPr>
        <p:txBody>
          <a:bodyPr/>
          <a:lstStyle/>
          <a:p>
            <a:r>
              <a:rPr lang="fr-FR" dirty="0"/>
              <a:t>Créer des plans de récupération</a:t>
            </a:r>
          </a:p>
        </p:txBody>
      </p:sp>
      <p:sp>
        <p:nvSpPr>
          <p:cNvPr id="7" name="Espace réservé du texte 5">
            <a:extLst>
              <a:ext uri="{FF2B5EF4-FFF2-40B4-BE49-F238E27FC236}">
                <a16:creationId xmlns:a16="http://schemas.microsoft.com/office/drawing/2014/main" id="{042FABA0-0EB5-51AD-4F39-F48EF1CB6828}"/>
              </a:ext>
            </a:extLst>
          </p:cNvPr>
          <p:cNvSpPr>
            <a:spLocks noGrp="1"/>
          </p:cNvSpPr>
          <p:nvPr>
            <p:ph type="body" sz="quarter" idx="11"/>
          </p:nvPr>
        </p:nvSpPr>
        <p:spPr>
          <a:xfrm>
            <a:off x="180000" y="725765"/>
            <a:ext cx="5075172" cy="444906"/>
          </a:xfrm>
        </p:spPr>
        <p:txBody>
          <a:bodyPr/>
          <a:lstStyle/>
          <a:p>
            <a:r>
              <a:rPr lang="fr-FR" dirty="0"/>
              <a:t>Réplica de stockage</a:t>
            </a:r>
          </a:p>
        </p:txBody>
      </p:sp>
    </p:spTree>
    <p:extLst>
      <p:ext uri="{BB962C8B-B14F-4D97-AF65-F5344CB8AC3E}">
        <p14:creationId xmlns:p14="http://schemas.microsoft.com/office/powerpoint/2010/main" val="13133829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75DBA28-C708-0489-000F-566139C21021}"/>
              </a:ext>
            </a:extLst>
          </p:cNvPr>
          <p:cNvSpPr>
            <a:spLocks noGrp="1"/>
          </p:cNvSpPr>
          <p:nvPr>
            <p:ph sz="quarter" idx="13"/>
          </p:nvPr>
        </p:nvSpPr>
        <p:spPr/>
        <p:txBody>
          <a:bodyPr/>
          <a:lstStyle/>
          <a:p>
            <a:r>
              <a:rPr lang="fr-FR" dirty="0"/>
              <a:t>Fonctionnalités de réplica de stockage</a:t>
            </a:r>
            <a:endParaRPr lang="fr-MA" dirty="0"/>
          </a:p>
        </p:txBody>
      </p:sp>
      <p:sp>
        <p:nvSpPr>
          <p:cNvPr id="5" name="Espace réservé du contenu 4">
            <a:extLst>
              <a:ext uri="{FF2B5EF4-FFF2-40B4-BE49-F238E27FC236}">
                <a16:creationId xmlns:a16="http://schemas.microsoft.com/office/drawing/2014/main" id="{AA2891C5-A156-C7AB-9041-6A2244259A24}"/>
              </a:ext>
            </a:extLst>
          </p:cNvPr>
          <p:cNvSpPr>
            <a:spLocks noGrp="1"/>
          </p:cNvSpPr>
          <p:nvPr>
            <p:ph sz="quarter" idx="12"/>
          </p:nvPr>
        </p:nvSpPr>
        <p:spPr/>
        <p:txBody>
          <a:bodyPr/>
          <a:lstStyle/>
          <a:p>
            <a:pPr marL="630238" indent="-360363">
              <a:buFont typeface="Arial" panose="020B0604020202020204" pitchFamily="34" charset="0"/>
              <a:buChar char="•"/>
              <a:tabLst>
                <a:tab pos="449263" algn="l"/>
              </a:tabLst>
            </a:pPr>
            <a:r>
              <a:rPr lang="fr-FR" b="1" dirty="0"/>
              <a:t>Synchronisation initiale hautes performances. </a:t>
            </a:r>
            <a:r>
              <a:rPr lang="fr-FR" dirty="0"/>
              <a:t>Le réplica de stockage prend en charge la synchronisation initiale amorcée, où il existe déjà un sous-ensemble de données sur une cible provenant de copies, de sauvegardes ou de lecteurs livrés plus anciens. La réplication initiale copie uniquement les blocs différents, ce qui peut raccourcir la durée de synchronisation initiale et empêcher que les données n’utilisent une bande passante limitée. Les réplicas de stockage bloquent le calcul de la somme de contrôle et l’agrégation signifie que les performances de la synchronisation initiale sont limitées uniquement par la vitesse du réseau et du stockage.</a:t>
            </a:r>
          </a:p>
          <a:p>
            <a:pPr marL="630238" indent="-360363">
              <a:buFont typeface="Arial" panose="020B0604020202020204" pitchFamily="34" charset="0"/>
              <a:buChar char="•"/>
              <a:tabLst>
                <a:tab pos="449263" algn="l"/>
              </a:tabLst>
            </a:pPr>
            <a:r>
              <a:rPr lang="fr-FR" b="1" dirty="0"/>
              <a:t>Groupes de cohérence. </a:t>
            </a:r>
            <a:r>
              <a:rPr lang="fr-FR" dirty="0"/>
              <a:t>La demande d’écriture garantit que des applications telles que Microsoft SQL Server peuvent écrire dans plusieurs volumes répliqués et savoir que les données sont écrites sur le serveur de destination de façon séquentielle.</a:t>
            </a:r>
          </a:p>
          <a:p>
            <a:pPr marL="630238" indent="-360363">
              <a:buFont typeface="Arial" panose="020B0604020202020204" pitchFamily="34" charset="0"/>
              <a:buChar char="•"/>
              <a:tabLst>
                <a:tab pos="449263" algn="l"/>
              </a:tabLst>
            </a:pPr>
            <a:r>
              <a:rPr lang="fr-FR" b="1" dirty="0"/>
              <a:t>Délégation d’utilisateur. </a:t>
            </a:r>
            <a:r>
              <a:rPr lang="fr-FR" dirty="0"/>
              <a:t>Des autorisations peuvent être déléguées aux utilisateurs pour gérer la réplication sans être membres du groupe Administrateurs intégré sur les nœuds répliqués, ce qui limite leur accès à des zones non liées.</a:t>
            </a:r>
          </a:p>
          <a:p>
            <a:pPr marL="630238" indent="-360363">
              <a:buFont typeface="Arial" panose="020B0604020202020204" pitchFamily="34" charset="0"/>
              <a:buChar char="•"/>
              <a:tabLst>
                <a:tab pos="449263" algn="l"/>
              </a:tabLst>
            </a:pPr>
            <a:r>
              <a:rPr lang="fr-FR" b="1" dirty="0"/>
              <a:t>Contrainte de réseau. </a:t>
            </a:r>
            <a:r>
              <a:rPr lang="fr-FR" dirty="0"/>
              <a:t>Le réplica de stockage peut être limité à des réseaux individuels par serveur et par volumes répliqués, afin de fournir la bande passante à l’application, à la sauvegarde et au logiciel de gestion.</a:t>
            </a:r>
          </a:p>
          <a:p>
            <a:pPr marL="630238" indent="-360363">
              <a:buFont typeface="Arial" panose="020B0604020202020204" pitchFamily="34" charset="0"/>
              <a:buChar char="•"/>
              <a:tabLst>
                <a:tab pos="449263" algn="l"/>
              </a:tabLst>
            </a:pPr>
            <a:r>
              <a:rPr lang="fr-FR" b="1" dirty="0"/>
              <a:t>Allocation dynamique. </a:t>
            </a:r>
            <a:r>
              <a:rPr lang="fr-FR" dirty="0"/>
              <a:t>L’allocation dynamique des appareils SAN et des espaces de stockage est prise en charge afin de fournir des temps de réplication initiale presque instantanés dans de nombreuses situations. Une fois la réplication initiale lancée, le volume ne peut pas être réduit ni tronqué</a:t>
            </a:r>
          </a:p>
          <a:p>
            <a:pPr marL="630238" indent="-360363">
              <a:buFont typeface="Arial" panose="020B0604020202020204" pitchFamily="34" charset="0"/>
              <a:buChar char="•"/>
              <a:tabLst>
                <a:tab pos="449263" algn="l"/>
              </a:tabLst>
            </a:pPr>
            <a:r>
              <a:rPr lang="fr-FR" b="1" dirty="0"/>
              <a:t>Compression. </a:t>
            </a:r>
            <a:r>
              <a:rPr lang="fr-FR" dirty="0"/>
              <a:t>Le réplica de stockage propose la compression des données transférées sur le réseau entre le serveur source et le serveur de destination. La compression du réplica de stockage pour le transfert de données est uniquement prise en charge dans Windows Server Datacenter : Édition Azure à compter de la build du système d’exploitation 20348.1070.</a:t>
            </a:r>
          </a:p>
        </p:txBody>
      </p:sp>
      <p:sp>
        <p:nvSpPr>
          <p:cNvPr id="6" name="Titre 4">
            <a:extLst>
              <a:ext uri="{FF2B5EF4-FFF2-40B4-BE49-F238E27FC236}">
                <a16:creationId xmlns:a16="http://schemas.microsoft.com/office/drawing/2014/main" id="{3ECC39BE-438D-6903-7B30-FD0616869C46}"/>
              </a:ext>
            </a:extLst>
          </p:cNvPr>
          <p:cNvSpPr>
            <a:spLocks noGrp="1"/>
          </p:cNvSpPr>
          <p:nvPr>
            <p:ph type="title"/>
          </p:nvPr>
        </p:nvSpPr>
        <p:spPr>
          <a:xfrm>
            <a:off x="180000" y="400050"/>
            <a:ext cx="5075172" cy="415143"/>
          </a:xfrm>
        </p:spPr>
        <p:txBody>
          <a:bodyPr/>
          <a:lstStyle/>
          <a:p>
            <a:r>
              <a:rPr lang="fr-FR" dirty="0"/>
              <a:t>Créer des plans de récupération</a:t>
            </a:r>
          </a:p>
        </p:txBody>
      </p:sp>
      <p:sp>
        <p:nvSpPr>
          <p:cNvPr id="7" name="Espace réservé du texte 5">
            <a:extLst>
              <a:ext uri="{FF2B5EF4-FFF2-40B4-BE49-F238E27FC236}">
                <a16:creationId xmlns:a16="http://schemas.microsoft.com/office/drawing/2014/main" id="{042FABA0-0EB5-51AD-4F39-F48EF1CB6828}"/>
              </a:ext>
            </a:extLst>
          </p:cNvPr>
          <p:cNvSpPr>
            <a:spLocks noGrp="1"/>
          </p:cNvSpPr>
          <p:nvPr>
            <p:ph type="body" sz="quarter" idx="11"/>
          </p:nvPr>
        </p:nvSpPr>
        <p:spPr>
          <a:xfrm>
            <a:off x="180000" y="725765"/>
            <a:ext cx="5075172" cy="444906"/>
          </a:xfrm>
        </p:spPr>
        <p:txBody>
          <a:bodyPr/>
          <a:lstStyle/>
          <a:p>
            <a:r>
              <a:rPr lang="fr-FR" dirty="0"/>
              <a:t>Réplica de stockage</a:t>
            </a:r>
          </a:p>
        </p:txBody>
      </p:sp>
    </p:spTree>
    <p:extLst>
      <p:ext uri="{BB962C8B-B14F-4D97-AF65-F5344CB8AC3E}">
        <p14:creationId xmlns:p14="http://schemas.microsoft.com/office/powerpoint/2010/main" val="42228078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4AE7A5B-8B74-2698-1F44-5A90D0A66D78}"/>
              </a:ext>
            </a:extLst>
          </p:cNvPr>
          <p:cNvSpPr>
            <a:spLocks noGrp="1"/>
          </p:cNvSpPr>
          <p:nvPr>
            <p:ph sz="quarter" idx="13"/>
          </p:nvPr>
        </p:nvSpPr>
        <p:spPr/>
        <p:txBody>
          <a:bodyPr/>
          <a:lstStyle/>
          <a:p>
            <a:r>
              <a:rPr lang="fr-MA" dirty="0"/>
              <a:t>Réplication synchrone</a:t>
            </a:r>
          </a:p>
        </p:txBody>
      </p:sp>
      <p:sp>
        <p:nvSpPr>
          <p:cNvPr id="5" name="Espace réservé du contenu 4">
            <a:extLst>
              <a:ext uri="{FF2B5EF4-FFF2-40B4-BE49-F238E27FC236}">
                <a16:creationId xmlns:a16="http://schemas.microsoft.com/office/drawing/2014/main" id="{1F598782-E726-6518-2FFA-56727E485165}"/>
              </a:ext>
            </a:extLst>
          </p:cNvPr>
          <p:cNvSpPr>
            <a:spLocks noGrp="1"/>
          </p:cNvSpPr>
          <p:nvPr>
            <p:ph sz="quarter" idx="12"/>
          </p:nvPr>
        </p:nvSpPr>
        <p:spPr/>
        <p:txBody>
          <a:bodyPr/>
          <a:lstStyle/>
          <a:p>
            <a:r>
              <a:rPr lang="fr-FR" dirty="0"/>
              <a:t>La réplication synchrone garantit que l’application écrit les données à deux emplacements à la fois avant la fin de l’opération d’E/S. Cette réplication est plus adaptée aux données stratégiques, car elle nécessite des investissements dans le réseau et le stockage, et risque de dégrader les performances des applications en imposant l’écriture dans deux emplacements.</a:t>
            </a:r>
          </a:p>
          <a:p>
            <a:endParaRPr lang="fr-FR" dirty="0"/>
          </a:p>
          <a:p>
            <a:pPr algn="l"/>
            <a:r>
              <a:rPr lang="fr-FR" dirty="0"/>
              <a:t>Quand des écritures d’application se produisent sur la copie des données sources, le stockage d’origine n’accuse pas immédiatement réception des E/S. Au lieu de cela, ces modifications de données sont répliquées sur la copie de destination distante et renvoient un accusé de réception. Ce n’est qu’à ce moment-là que l’application reçoit l’accusé de réception des E/S. Cela garantit une synchronisation constante du site distant </a:t>
            </a:r>
            <a:br>
              <a:rPr lang="fr-FR" dirty="0"/>
            </a:br>
            <a:r>
              <a:rPr lang="fr-FR" dirty="0"/>
              <a:t>avec le site source, tout en étendant les E/S de stockage sur le réseau. Dans le cas d’une </a:t>
            </a:r>
            <a:br>
              <a:rPr lang="fr-FR" dirty="0"/>
            </a:br>
            <a:r>
              <a:rPr lang="fr-FR" dirty="0"/>
              <a:t>défaillance du site source, les applications peuvent basculer vers le site distant et reprendre </a:t>
            </a:r>
            <a:br>
              <a:rPr lang="fr-FR" dirty="0"/>
            </a:br>
            <a:r>
              <a:rPr lang="fr-FR" dirty="0"/>
              <a:t>leurs opérations avec l’assurance de ne perdre aucune donnée.</a:t>
            </a:r>
          </a:p>
        </p:txBody>
      </p:sp>
      <p:sp>
        <p:nvSpPr>
          <p:cNvPr id="6" name="Titre 4">
            <a:extLst>
              <a:ext uri="{FF2B5EF4-FFF2-40B4-BE49-F238E27FC236}">
                <a16:creationId xmlns:a16="http://schemas.microsoft.com/office/drawing/2014/main" id="{21B7765F-C867-4445-9756-BB10417A0405}"/>
              </a:ext>
            </a:extLst>
          </p:cNvPr>
          <p:cNvSpPr>
            <a:spLocks noGrp="1"/>
          </p:cNvSpPr>
          <p:nvPr>
            <p:ph type="title"/>
          </p:nvPr>
        </p:nvSpPr>
        <p:spPr>
          <a:xfrm>
            <a:off x="180000" y="400050"/>
            <a:ext cx="5075172" cy="415143"/>
          </a:xfrm>
        </p:spPr>
        <p:txBody>
          <a:bodyPr/>
          <a:lstStyle/>
          <a:p>
            <a:r>
              <a:rPr lang="fr-FR" dirty="0"/>
              <a:t>Créer des plans de récupération</a:t>
            </a:r>
          </a:p>
        </p:txBody>
      </p:sp>
      <p:sp>
        <p:nvSpPr>
          <p:cNvPr id="7" name="Espace réservé du texte 5">
            <a:extLst>
              <a:ext uri="{FF2B5EF4-FFF2-40B4-BE49-F238E27FC236}">
                <a16:creationId xmlns:a16="http://schemas.microsoft.com/office/drawing/2014/main" id="{5A202AE3-8C58-ED16-75F0-4FC368556FC1}"/>
              </a:ext>
            </a:extLst>
          </p:cNvPr>
          <p:cNvSpPr>
            <a:spLocks noGrp="1"/>
          </p:cNvSpPr>
          <p:nvPr>
            <p:ph type="body" sz="quarter" idx="11"/>
          </p:nvPr>
        </p:nvSpPr>
        <p:spPr>
          <a:xfrm>
            <a:off x="180000" y="725765"/>
            <a:ext cx="5075172" cy="444906"/>
          </a:xfrm>
        </p:spPr>
        <p:txBody>
          <a:bodyPr/>
          <a:lstStyle/>
          <a:p>
            <a:r>
              <a:rPr lang="fr-FR" dirty="0"/>
              <a:t>Réplication synchrone</a:t>
            </a:r>
          </a:p>
        </p:txBody>
      </p:sp>
      <p:pic>
        <p:nvPicPr>
          <p:cNvPr id="11" name="Image 10">
            <a:extLst>
              <a:ext uri="{FF2B5EF4-FFF2-40B4-BE49-F238E27FC236}">
                <a16:creationId xmlns:a16="http://schemas.microsoft.com/office/drawing/2014/main" id="{77CC0E25-33F4-3DCE-65A3-D6E5B408944E}"/>
              </a:ext>
            </a:extLst>
          </p:cNvPr>
          <p:cNvPicPr>
            <a:picLocks noChangeAspect="1"/>
          </p:cNvPicPr>
          <p:nvPr/>
        </p:nvPicPr>
        <p:blipFill>
          <a:blip r:embed="rId2"/>
          <a:stretch>
            <a:fillRect/>
          </a:stretch>
        </p:blipFill>
        <p:spPr>
          <a:xfrm>
            <a:off x="6515321" y="3429000"/>
            <a:ext cx="4951255" cy="2833001"/>
          </a:xfrm>
          <a:prstGeom prst="rect">
            <a:avLst/>
          </a:prstGeom>
        </p:spPr>
      </p:pic>
    </p:spTree>
    <p:extLst>
      <p:ext uri="{BB962C8B-B14F-4D97-AF65-F5344CB8AC3E}">
        <p14:creationId xmlns:p14="http://schemas.microsoft.com/office/powerpoint/2010/main" val="79410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p:txBody>
          <a:bodyPr/>
          <a:lstStyle/>
          <a:p>
            <a:r>
              <a:rPr lang="fr-FR" dirty="0"/>
              <a:t>01 - Décrire les mécanismes de récupération</a:t>
            </a:r>
          </a:p>
        </p:txBody>
      </p:sp>
      <p:sp>
        <p:nvSpPr>
          <p:cNvPr id="29" name="Espace réservé du texte 28">
            <a:extLst>
              <a:ext uri="{FF2B5EF4-FFF2-40B4-BE49-F238E27FC236}">
                <a16:creationId xmlns:a16="http://schemas.microsoft.com/office/drawing/2014/main" id="{17EAD083-F4A9-41C1-B9DD-FC189CD1A3B4}"/>
              </a:ext>
            </a:extLst>
          </p:cNvPr>
          <p:cNvSpPr>
            <a:spLocks noGrp="1"/>
          </p:cNvSpPr>
          <p:nvPr>
            <p:ph type="body" sz="quarter" idx="11"/>
          </p:nvPr>
        </p:nvSpPr>
        <p:spPr/>
        <p:txBody>
          <a:bodyPr/>
          <a:lstStyle/>
          <a:p>
            <a:pPr lvl="0"/>
            <a:r>
              <a:rPr lang="fr-FR" dirty="0"/>
              <a:t>Objectif de point de récupération (RPO)</a:t>
            </a:r>
          </a:p>
          <a:p>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a:xfrm>
            <a:off x="720000" y="1943056"/>
            <a:ext cx="10746576" cy="794781"/>
          </a:xfrm>
        </p:spPr>
        <p:txBody>
          <a:bodyPr/>
          <a:lstStyle/>
          <a:p>
            <a:r>
              <a:rPr lang="fr-FR" dirty="0"/>
              <a:t>L'objectif de point de récupération ou RPO est basé sur le temps et constitue une mesure cruciale pour déterminer la tolérance aux pertes de l'entreprise. Dans sa forme la plus élémentaire, il vous aidera à déterminer la fréquence à laquelle vous devez sauvegarder l'ensemble du système pour assurer la continuité des activités. RPO aide à déterminer ce qui suit : </a:t>
            </a:r>
          </a:p>
          <a:p>
            <a:endParaRPr lang="fr-FR" dirty="0"/>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Que détermine le RPO ?</a:t>
            </a:r>
          </a:p>
          <a:p>
            <a:endParaRPr lang="fr-FR" dirty="0"/>
          </a:p>
        </p:txBody>
      </p:sp>
      <p:graphicFrame>
        <p:nvGraphicFramePr>
          <p:cNvPr id="7" name="Diagramme 6">
            <a:extLst>
              <a:ext uri="{FF2B5EF4-FFF2-40B4-BE49-F238E27FC236}">
                <a16:creationId xmlns:a16="http://schemas.microsoft.com/office/drawing/2014/main" id="{D7FBC15B-5CE7-41A7-B7AF-21570A0F6CE2}"/>
              </a:ext>
            </a:extLst>
          </p:cNvPr>
          <p:cNvGraphicFramePr/>
          <p:nvPr>
            <p:extLst>
              <p:ext uri="{D42A27DB-BD31-4B8C-83A1-F6EECF244321}">
                <p14:modId xmlns:p14="http://schemas.microsoft.com/office/powerpoint/2010/main" val="2615004712"/>
              </p:ext>
            </p:extLst>
          </p:nvPr>
        </p:nvGraphicFramePr>
        <p:xfrm>
          <a:off x="1637746" y="3073323"/>
          <a:ext cx="8690158" cy="2375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714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CBC14B3-0A58-4C8C-ADE9-019CD4800CE3}"/>
              </a:ext>
            </a:extLst>
          </p:cNvPr>
          <p:cNvSpPr>
            <a:spLocks noGrp="1"/>
          </p:cNvSpPr>
          <p:nvPr>
            <p:ph type="body" sz="quarter" idx="12"/>
          </p:nvPr>
        </p:nvSpPr>
        <p:spPr/>
        <p:txBody>
          <a:bodyPr/>
          <a:lstStyle/>
          <a:p>
            <a:r>
              <a:rPr lang="fr-FR" dirty="0"/>
              <a:t>CHAPITRE 1</a:t>
            </a:r>
          </a:p>
        </p:txBody>
      </p:sp>
      <p:sp>
        <p:nvSpPr>
          <p:cNvPr id="4" name="Espace réservé du texte 9">
            <a:extLst>
              <a:ext uri="{FF2B5EF4-FFF2-40B4-BE49-F238E27FC236}">
                <a16:creationId xmlns:a16="http://schemas.microsoft.com/office/drawing/2014/main" id="{BFA03DF9-8D05-F0DE-A7FE-F945BD186B01}"/>
              </a:ext>
            </a:extLst>
          </p:cNvPr>
          <p:cNvSpPr>
            <a:spLocks noGrp="1"/>
          </p:cNvSpPr>
          <p:nvPr>
            <p:ph type="body" sz="quarter" idx="14"/>
          </p:nvPr>
        </p:nvSpPr>
        <p:spPr>
          <a:xfrm>
            <a:off x="6300000" y="2880000"/>
            <a:ext cx="5580000" cy="1800000"/>
          </a:xfrm>
        </p:spPr>
        <p:txBody>
          <a:bodyPr/>
          <a:lstStyle/>
          <a:p>
            <a:r>
              <a:rPr lang="fr-FR" dirty="0"/>
              <a:t>Processus de basculement</a:t>
            </a:r>
          </a:p>
          <a:p>
            <a:pPr lvl="0"/>
            <a:r>
              <a:rPr lang="fr-FR" dirty="0"/>
              <a:t>Auto-déploiement</a:t>
            </a:r>
          </a:p>
          <a:p>
            <a:pPr lvl="0"/>
            <a:r>
              <a:rPr lang="fr-FR" dirty="0"/>
              <a:t>Réplication synchrone</a:t>
            </a:r>
          </a:p>
          <a:p>
            <a:pPr lvl="0"/>
            <a:r>
              <a:rPr lang="fr-FR" b="1" dirty="0">
                <a:solidFill>
                  <a:srgbClr val="FF7800"/>
                </a:solidFill>
              </a:rPr>
              <a:t>Réplication asynchrone</a:t>
            </a:r>
          </a:p>
        </p:txBody>
      </p:sp>
      <p:sp>
        <p:nvSpPr>
          <p:cNvPr id="6" name="Espace réservé du texte 8">
            <a:extLst>
              <a:ext uri="{FF2B5EF4-FFF2-40B4-BE49-F238E27FC236}">
                <a16:creationId xmlns:a16="http://schemas.microsoft.com/office/drawing/2014/main" id="{907B79B9-E38C-F6A0-3D7D-1494A5F4A281}"/>
              </a:ext>
            </a:extLst>
          </p:cNvPr>
          <p:cNvSpPr>
            <a:spLocks noGrp="1"/>
          </p:cNvSpPr>
          <p:nvPr>
            <p:ph type="body" sz="quarter" idx="13"/>
          </p:nvPr>
        </p:nvSpPr>
        <p:spPr>
          <a:xfrm>
            <a:off x="6300000" y="1089893"/>
            <a:ext cx="5580000" cy="900000"/>
          </a:xfrm>
        </p:spPr>
        <p:txBody>
          <a:bodyPr/>
          <a:lstStyle/>
          <a:p>
            <a:r>
              <a:rPr lang="fr-FR" dirty="0"/>
              <a:t>Créer des plans de récupération</a:t>
            </a:r>
          </a:p>
        </p:txBody>
      </p:sp>
    </p:spTree>
    <p:extLst>
      <p:ext uri="{BB962C8B-B14F-4D97-AF65-F5344CB8AC3E}">
        <p14:creationId xmlns:p14="http://schemas.microsoft.com/office/powerpoint/2010/main" val="25898544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40238921-B71F-71A0-C4C0-24B5856BA2AA}"/>
              </a:ext>
            </a:extLst>
          </p:cNvPr>
          <p:cNvSpPr>
            <a:spLocks noGrp="1"/>
          </p:cNvSpPr>
          <p:nvPr>
            <p:ph sz="quarter" idx="12"/>
          </p:nvPr>
        </p:nvSpPr>
        <p:spPr/>
        <p:txBody>
          <a:bodyPr/>
          <a:lstStyle/>
          <a:p>
            <a:r>
              <a:rPr lang="fr-FR" dirty="0"/>
              <a:t>À l’inverse, la réplication asynchrone signifie que, quand l’application écrit des données, ces données sont répliquées sur le site distant sans garantie de recevoir un accusé de réception immédiatement. Ce mode permet de répondre plus rapidement à l’application et propose une solution de récupération d’urgence qui fonctionne géographiquement.</a:t>
            </a:r>
          </a:p>
          <a:p>
            <a:r>
              <a:rPr lang="fr-FR" dirty="0"/>
              <a:t>Quand l’application écrit des données, le moteur de réplication capture l’écriture et confirme immédiatement réception à l’application. Les données capturées sont ensuite répliquées vers l’emplacement distant. Le nœud distant traite la copie des données et renvoie tardivement un accusé de réception à la copie source. Étant donné que les performances de la réplication ne sont plus dans le chemin d’accès E/S de l’application, la réactivité et la distance du site distant sont des facteurs moins importants. Il existe un risque de perte de données si la source de données est perdue et que la copie de destination des données est  toujours en mémoire tampon sans quitter la source.</a:t>
            </a:r>
          </a:p>
          <a:p>
            <a:r>
              <a:rPr lang="fr-FR" dirty="0"/>
              <a:t>Avec son objectif de point de récupération supérieur à zéro, la réplication</a:t>
            </a:r>
          </a:p>
          <a:p>
            <a:r>
              <a:rPr lang="fr-FR" dirty="0"/>
              <a:t>asynchrone est moins adaptée pour les solutions HA (haute disponibilité)</a:t>
            </a:r>
          </a:p>
          <a:p>
            <a:r>
              <a:rPr lang="fr-FR" dirty="0"/>
              <a:t>telles que les clusters de basculement, car elles sont conçues pour un</a:t>
            </a:r>
          </a:p>
          <a:p>
            <a:r>
              <a:rPr lang="fr-FR" dirty="0"/>
              <a:t>fonctionnement continu avec redondance et sans perte de données.</a:t>
            </a:r>
          </a:p>
        </p:txBody>
      </p:sp>
      <p:sp>
        <p:nvSpPr>
          <p:cNvPr id="6" name="Espace réservé du contenu 1">
            <a:extLst>
              <a:ext uri="{FF2B5EF4-FFF2-40B4-BE49-F238E27FC236}">
                <a16:creationId xmlns:a16="http://schemas.microsoft.com/office/drawing/2014/main" id="{EA11C946-8748-197A-8088-3CC0D358D6D3}"/>
              </a:ext>
            </a:extLst>
          </p:cNvPr>
          <p:cNvSpPr>
            <a:spLocks noGrp="1"/>
          </p:cNvSpPr>
          <p:nvPr>
            <p:ph sz="quarter" idx="13"/>
          </p:nvPr>
        </p:nvSpPr>
        <p:spPr>
          <a:xfrm>
            <a:off x="720000" y="1616658"/>
            <a:ext cx="10746576" cy="319714"/>
          </a:xfrm>
        </p:spPr>
        <p:txBody>
          <a:bodyPr/>
          <a:lstStyle/>
          <a:p>
            <a:r>
              <a:rPr lang="fr-MA" dirty="0"/>
              <a:t>Réplication asynchrone</a:t>
            </a:r>
          </a:p>
        </p:txBody>
      </p:sp>
      <p:sp>
        <p:nvSpPr>
          <p:cNvPr id="7" name="Titre 4">
            <a:extLst>
              <a:ext uri="{FF2B5EF4-FFF2-40B4-BE49-F238E27FC236}">
                <a16:creationId xmlns:a16="http://schemas.microsoft.com/office/drawing/2014/main" id="{89F93784-C26A-B7FD-7E54-E42991B19F11}"/>
              </a:ext>
            </a:extLst>
          </p:cNvPr>
          <p:cNvSpPr>
            <a:spLocks noGrp="1"/>
          </p:cNvSpPr>
          <p:nvPr>
            <p:ph type="title"/>
          </p:nvPr>
        </p:nvSpPr>
        <p:spPr>
          <a:xfrm>
            <a:off x="180000" y="400050"/>
            <a:ext cx="5075172" cy="415143"/>
          </a:xfrm>
        </p:spPr>
        <p:txBody>
          <a:bodyPr/>
          <a:lstStyle/>
          <a:p>
            <a:r>
              <a:rPr lang="fr-FR" dirty="0"/>
              <a:t>Créer des plans de récupération</a:t>
            </a:r>
          </a:p>
        </p:txBody>
      </p:sp>
      <p:sp>
        <p:nvSpPr>
          <p:cNvPr id="8" name="Espace réservé du texte 5">
            <a:extLst>
              <a:ext uri="{FF2B5EF4-FFF2-40B4-BE49-F238E27FC236}">
                <a16:creationId xmlns:a16="http://schemas.microsoft.com/office/drawing/2014/main" id="{05FF9BC6-C58F-F07B-DC2B-CF11DCF7A93B}"/>
              </a:ext>
            </a:extLst>
          </p:cNvPr>
          <p:cNvSpPr>
            <a:spLocks noGrp="1"/>
          </p:cNvSpPr>
          <p:nvPr>
            <p:ph type="body" sz="quarter" idx="11"/>
          </p:nvPr>
        </p:nvSpPr>
        <p:spPr>
          <a:xfrm>
            <a:off x="180000" y="725765"/>
            <a:ext cx="5075172" cy="444906"/>
          </a:xfrm>
        </p:spPr>
        <p:txBody>
          <a:bodyPr/>
          <a:lstStyle/>
          <a:p>
            <a:r>
              <a:rPr lang="fr-FR" dirty="0"/>
              <a:t>Réplication asynchrone</a:t>
            </a:r>
          </a:p>
        </p:txBody>
      </p:sp>
      <p:pic>
        <p:nvPicPr>
          <p:cNvPr id="10" name="Image 9">
            <a:extLst>
              <a:ext uri="{FF2B5EF4-FFF2-40B4-BE49-F238E27FC236}">
                <a16:creationId xmlns:a16="http://schemas.microsoft.com/office/drawing/2014/main" id="{B9D004D8-B766-D200-E9D5-53ABF643E845}"/>
              </a:ext>
            </a:extLst>
          </p:cNvPr>
          <p:cNvPicPr>
            <a:picLocks noChangeAspect="1"/>
          </p:cNvPicPr>
          <p:nvPr/>
        </p:nvPicPr>
        <p:blipFill>
          <a:blip r:embed="rId2"/>
          <a:stretch>
            <a:fillRect/>
          </a:stretch>
        </p:blipFill>
        <p:spPr>
          <a:xfrm>
            <a:off x="5878976" y="3543300"/>
            <a:ext cx="5034548" cy="2807877"/>
          </a:xfrm>
          <a:prstGeom prst="rect">
            <a:avLst/>
          </a:prstGeom>
        </p:spPr>
      </p:pic>
    </p:spTree>
    <p:extLst>
      <p:ext uri="{BB962C8B-B14F-4D97-AF65-F5344CB8AC3E}">
        <p14:creationId xmlns:p14="http://schemas.microsoft.com/office/powerpoint/2010/main" val="35232335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7149D233-8F88-4851-8C07-374CADBCF1F6}"/>
              </a:ext>
            </a:extLst>
          </p:cNvPr>
          <p:cNvSpPr>
            <a:spLocks noGrp="1"/>
          </p:cNvSpPr>
          <p:nvPr>
            <p:ph type="body" sz="quarter" idx="14"/>
          </p:nvPr>
        </p:nvSpPr>
        <p:spPr/>
        <p:txBody>
          <a:bodyPr/>
          <a:lstStyle/>
          <a:p>
            <a:pPr lvl="0"/>
            <a:r>
              <a:rPr lang="fr-FR" dirty="0"/>
              <a:t>Comprendre qu’est ce qu’une base de donnée secondaire</a:t>
            </a:r>
          </a:p>
          <a:p>
            <a:pPr lvl="0"/>
            <a:r>
              <a:rPr lang="fr-FR" dirty="0"/>
              <a:t>Appréhender la notion de géo-basculement</a:t>
            </a:r>
          </a:p>
        </p:txBody>
      </p:sp>
      <p:sp>
        <p:nvSpPr>
          <p:cNvPr id="9" name="Espace réservé du texte 8">
            <a:extLst>
              <a:ext uri="{FF2B5EF4-FFF2-40B4-BE49-F238E27FC236}">
                <a16:creationId xmlns:a16="http://schemas.microsoft.com/office/drawing/2014/main" id="{2AE82844-D1B4-40BD-994D-1E7FB4D8DEFF}"/>
              </a:ext>
            </a:extLst>
          </p:cNvPr>
          <p:cNvSpPr>
            <a:spLocks noGrp="1"/>
          </p:cNvSpPr>
          <p:nvPr>
            <p:ph type="body" sz="quarter" idx="15"/>
          </p:nvPr>
        </p:nvSpPr>
        <p:spPr/>
        <p:txBody>
          <a:bodyPr/>
          <a:lstStyle/>
          <a:p>
            <a:r>
              <a:rPr lang="fr-FR" dirty="0"/>
              <a:t>8 heures</a:t>
            </a:r>
          </a:p>
        </p:txBody>
      </p:sp>
      <p:sp>
        <p:nvSpPr>
          <p:cNvPr id="2" name="Espace réservé du texte 1">
            <a:extLst>
              <a:ext uri="{FF2B5EF4-FFF2-40B4-BE49-F238E27FC236}">
                <a16:creationId xmlns:a16="http://schemas.microsoft.com/office/drawing/2014/main" id="{2312BE40-E3D8-469F-B888-B719E2C041C9}"/>
              </a:ext>
            </a:extLst>
          </p:cNvPr>
          <p:cNvSpPr>
            <a:spLocks noGrp="1"/>
          </p:cNvSpPr>
          <p:nvPr>
            <p:ph type="body" sz="quarter" idx="12"/>
          </p:nvPr>
        </p:nvSpPr>
        <p:spPr/>
        <p:txBody>
          <a:bodyPr/>
          <a:lstStyle/>
          <a:p>
            <a:r>
              <a:rPr lang="fr-FR" dirty="0"/>
              <a:t>CHAPITRE 2</a:t>
            </a:r>
          </a:p>
        </p:txBody>
      </p:sp>
      <p:sp>
        <p:nvSpPr>
          <p:cNvPr id="7" name="Espace réservé du texte 6">
            <a:extLst>
              <a:ext uri="{FF2B5EF4-FFF2-40B4-BE49-F238E27FC236}">
                <a16:creationId xmlns:a16="http://schemas.microsoft.com/office/drawing/2014/main" id="{ACC2B79D-565E-45C1-9BF1-34815CEC39FF}"/>
              </a:ext>
            </a:extLst>
          </p:cNvPr>
          <p:cNvSpPr>
            <a:spLocks noGrp="1"/>
          </p:cNvSpPr>
          <p:nvPr>
            <p:ph type="body" sz="quarter" idx="13"/>
          </p:nvPr>
        </p:nvSpPr>
        <p:spPr/>
        <p:txBody>
          <a:bodyPr/>
          <a:lstStyle/>
          <a:p>
            <a:r>
              <a:rPr lang="fr-FR" dirty="0"/>
              <a:t>Appliquer la géo-réplication</a:t>
            </a:r>
          </a:p>
        </p:txBody>
      </p:sp>
    </p:spTree>
    <p:extLst>
      <p:ext uri="{BB962C8B-B14F-4D97-AF65-F5344CB8AC3E}">
        <p14:creationId xmlns:p14="http://schemas.microsoft.com/office/powerpoint/2010/main" val="31348868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A62C2B41-1508-4BE0-8822-D25267CAE008}"/>
              </a:ext>
            </a:extLst>
          </p:cNvPr>
          <p:cNvSpPr>
            <a:spLocks noGrp="1"/>
          </p:cNvSpPr>
          <p:nvPr>
            <p:ph type="body" sz="quarter" idx="14"/>
          </p:nvPr>
        </p:nvSpPr>
        <p:spPr/>
        <p:txBody>
          <a:bodyPr/>
          <a:lstStyle/>
          <a:p>
            <a:pPr lvl="0"/>
            <a:r>
              <a:rPr lang="fr-FR" b="1" dirty="0">
                <a:solidFill>
                  <a:srgbClr val="FF7800"/>
                </a:solidFill>
              </a:rPr>
              <a:t>Base de donnée secondaire</a:t>
            </a:r>
          </a:p>
          <a:p>
            <a:pPr lvl="0"/>
            <a:r>
              <a:rPr lang="fr-FR" dirty="0"/>
              <a:t>Géo-basculement</a:t>
            </a:r>
          </a:p>
        </p:txBody>
      </p:sp>
      <p:sp>
        <p:nvSpPr>
          <p:cNvPr id="6" name="Espace réservé du texte 1">
            <a:extLst>
              <a:ext uri="{FF2B5EF4-FFF2-40B4-BE49-F238E27FC236}">
                <a16:creationId xmlns:a16="http://schemas.microsoft.com/office/drawing/2014/main" id="{94E0CF10-5941-1A93-809B-21A163C914AC}"/>
              </a:ext>
            </a:extLst>
          </p:cNvPr>
          <p:cNvSpPr>
            <a:spLocks noGrp="1"/>
          </p:cNvSpPr>
          <p:nvPr>
            <p:ph type="body" sz="quarter" idx="12"/>
          </p:nvPr>
        </p:nvSpPr>
        <p:spPr>
          <a:xfrm>
            <a:off x="6300000" y="539999"/>
            <a:ext cx="5580000" cy="540000"/>
          </a:xfrm>
        </p:spPr>
        <p:txBody>
          <a:bodyPr/>
          <a:lstStyle/>
          <a:p>
            <a:r>
              <a:rPr lang="fr-FR" dirty="0"/>
              <a:t>CHAPITRE 2</a:t>
            </a:r>
          </a:p>
        </p:txBody>
      </p:sp>
      <p:sp>
        <p:nvSpPr>
          <p:cNvPr id="7" name="Espace réservé du texte 6">
            <a:extLst>
              <a:ext uri="{FF2B5EF4-FFF2-40B4-BE49-F238E27FC236}">
                <a16:creationId xmlns:a16="http://schemas.microsoft.com/office/drawing/2014/main" id="{B4C93A7B-477B-65D3-E52D-D657E1BB7593}"/>
              </a:ext>
            </a:extLst>
          </p:cNvPr>
          <p:cNvSpPr>
            <a:spLocks noGrp="1"/>
          </p:cNvSpPr>
          <p:nvPr>
            <p:ph type="body" sz="quarter" idx="13"/>
          </p:nvPr>
        </p:nvSpPr>
        <p:spPr>
          <a:xfrm>
            <a:off x="6300000" y="1089893"/>
            <a:ext cx="5580000" cy="900000"/>
          </a:xfrm>
        </p:spPr>
        <p:txBody>
          <a:bodyPr/>
          <a:lstStyle/>
          <a:p>
            <a:r>
              <a:rPr lang="fr-FR" dirty="0"/>
              <a:t>Appliquer la géo-réplication</a:t>
            </a:r>
          </a:p>
        </p:txBody>
      </p:sp>
    </p:spTree>
    <p:extLst>
      <p:ext uri="{BB962C8B-B14F-4D97-AF65-F5344CB8AC3E}">
        <p14:creationId xmlns:p14="http://schemas.microsoft.com/office/powerpoint/2010/main" val="26377520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4B72D53E-52A1-33CC-0B1F-108FCAE4E41B}"/>
              </a:ext>
            </a:extLst>
          </p:cNvPr>
          <p:cNvSpPr>
            <a:spLocks noGrp="1"/>
          </p:cNvSpPr>
          <p:nvPr>
            <p:ph sz="quarter" idx="13"/>
          </p:nvPr>
        </p:nvSpPr>
        <p:spPr/>
        <p:txBody>
          <a:bodyPr/>
          <a:lstStyle/>
          <a:p>
            <a:r>
              <a:rPr lang="fr-FR" dirty="0"/>
              <a:t>Définition</a:t>
            </a:r>
            <a:endParaRPr lang="fr-MA" dirty="0"/>
          </a:p>
        </p:txBody>
      </p:sp>
      <p:sp>
        <p:nvSpPr>
          <p:cNvPr id="5" name="Titre 4">
            <a:extLst>
              <a:ext uri="{FF2B5EF4-FFF2-40B4-BE49-F238E27FC236}">
                <a16:creationId xmlns:a16="http://schemas.microsoft.com/office/drawing/2014/main" id="{C749A89E-452C-1926-C5C2-E12A359815A1}"/>
              </a:ext>
            </a:extLst>
          </p:cNvPr>
          <p:cNvSpPr>
            <a:spLocks noGrp="1"/>
          </p:cNvSpPr>
          <p:nvPr>
            <p:ph type="title"/>
          </p:nvPr>
        </p:nvSpPr>
        <p:spPr/>
        <p:txBody>
          <a:bodyPr/>
          <a:lstStyle/>
          <a:p>
            <a:r>
              <a:rPr lang="fr-FR" dirty="0"/>
              <a:t>Appliquer la géo-réplication</a:t>
            </a:r>
          </a:p>
        </p:txBody>
      </p:sp>
      <p:sp>
        <p:nvSpPr>
          <p:cNvPr id="6" name="Espace réservé du texte 5">
            <a:extLst>
              <a:ext uri="{FF2B5EF4-FFF2-40B4-BE49-F238E27FC236}">
                <a16:creationId xmlns:a16="http://schemas.microsoft.com/office/drawing/2014/main" id="{5A3B65B6-AF3B-CF5B-B14A-5FA78B0D5CA9}"/>
              </a:ext>
            </a:extLst>
          </p:cNvPr>
          <p:cNvSpPr>
            <a:spLocks noGrp="1"/>
          </p:cNvSpPr>
          <p:nvPr>
            <p:ph type="body" sz="quarter" idx="11"/>
          </p:nvPr>
        </p:nvSpPr>
        <p:spPr/>
        <p:txBody>
          <a:bodyPr/>
          <a:lstStyle/>
          <a:p>
            <a:r>
              <a:rPr lang="fr-MA" dirty="0"/>
              <a:t>Base de donnée secondaire</a:t>
            </a:r>
          </a:p>
        </p:txBody>
      </p:sp>
      <p:sp>
        <p:nvSpPr>
          <p:cNvPr id="7" name="Espace réservé du contenu 6">
            <a:extLst>
              <a:ext uri="{FF2B5EF4-FFF2-40B4-BE49-F238E27FC236}">
                <a16:creationId xmlns:a16="http://schemas.microsoft.com/office/drawing/2014/main" id="{D69C0C8A-5643-67D7-08D4-3E7E0ABA3E1F}"/>
              </a:ext>
            </a:extLst>
          </p:cNvPr>
          <p:cNvSpPr>
            <a:spLocks noGrp="1"/>
          </p:cNvSpPr>
          <p:nvPr>
            <p:ph sz="quarter" idx="12"/>
          </p:nvPr>
        </p:nvSpPr>
        <p:spPr/>
        <p:txBody>
          <a:bodyPr/>
          <a:lstStyle/>
          <a:p>
            <a:r>
              <a:rPr lang="fr-FR" dirty="0"/>
              <a:t>Au contraire des données primaires, dont le chargé d’études est à l’origine, les données secondaires sont, à la base, recueillies pour d’autres raisons. Les données secondaires sont rapidement accessibles et relativement peu dispendieuses. Les deux ont cependant des limites qu’il faut analyser afin de déterminer leur pertinence. Les critères d’analyse portent sur les paramètres pris en compte dans la méthodologie, les erreurs, l’actualité, les objectifs, la nature, et la fiabilité des données.</a:t>
            </a:r>
          </a:p>
          <a:p>
            <a:endParaRPr lang="fr-FR" dirty="0"/>
          </a:p>
          <a:p>
            <a:r>
              <a:rPr lang="fr-FR" dirty="0"/>
              <a:t>Les entreprises regorgent d’informations existantes que l’on nomme données secondaires internes. Les données externes proviennent, pour leur part, de sources extérieures à l’entreprise que l’on trouve généralement soit sur Internet gratuitement ou non, soit via des prestations d’instituts d’études.</a:t>
            </a:r>
          </a:p>
          <a:p>
            <a:endParaRPr lang="fr-FR" dirty="0"/>
          </a:p>
          <a:p>
            <a:r>
              <a:rPr lang="fr-FR" dirty="0"/>
              <a:t>La base de données secondaire à le même nom que la base de données primaire et, par défaut, le même niveau de service et la même taille de calcul. La base de données secondaire peut être une base de données unique ou une base de données mise en pool. Une fois la base de données secondaire créée et amorcée, une réplication des données de la base de données primaire vers la base de données secondaire commence.</a:t>
            </a:r>
          </a:p>
        </p:txBody>
      </p:sp>
    </p:spTree>
    <p:extLst>
      <p:ext uri="{BB962C8B-B14F-4D97-AF65-F5344CB8AC3E}">
        <p14:creationId xmlns:p14="http://schemas.microsoft.com/office/powerpoint/2010/main" val="23933338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4B72D53E-52A1-33CC-0B1F-108FCAE4E41B}"/>
              </a:ext>
            </a:extLst>
          </p:cNvPr>
          <p:cNvSpPr>
            <a:spLocks noGrp="1"/>
          </p:cNvSpPr>
          <p:nvPr>
            <p:ph sz="quarter" idx="13"/>
          </p:nvPr>
        </p:nvSpPr>
        <p:spPr/>
        <p:txBody>
          <a:bodyPr/>
          <a:lstStyle/>
          <a:p>
            <a:r>
              <a:rPr lang="fr-FR" dirty="0"/>
              <a:t>Le rôle de base de donnée secondaire</a:t>
            </a:r>
            <a:endParaRPr lang="fr-MA" dirty="0"/>
          </a:p>
        </p:txBody>
      </p:sp>
      <p:sp>
        <p:nvSpPr>
          <p:cNvPr id="5" name="Titre 4">
            <a:extLst>
              <a:ext uri="{FF2B5EF4-FFF2-40B4-BE49-F238E27FC236}">
                <a16:creationId xmlns:a16="http://schemas.microsoft.com/office/drawing/2014/main" id="{C749A89E-452C-1926-C5C2-E12A359815A1}"/>
              </a:ext>
            </a:extLst>
          </p:cNvPr>
          <p:cNvSpPr>
            <a:spLocks noGrp="1"/>
          </p:cNvSpPr>
          <p:nvPr>
            <p:ph type="title"/>
          </p:nvPr>
        </p:nvSpPr>
        <p:spPr/>
        <p:txBody>
          <a:bodyPr/>
          <a:lstStyle/>
          <a:p>
            <a:r>
              <a:rPr lang="fr-FR" dirty="0"/>
              <a:t>Appliquer la géo-réplication</a:t>
            </a:r>
            <a:endParaRPr lang="fr-MA" dirty="0"/>
          </a:p>
        </p:txBody>
      </p:sp>
      <p:sp>
        <p:nvSpPr>
          <p:cNvPr id="6" name="Espace réservé du texte 5">
            <a:extLst>
              <a:ext uri="{FF2B5EF4-FFF2-40B4-BE49-F238E27FC236}">
                <a16:creationId xmlns:a16="http://schemas.microsoft.com/office/drawing/2014/main" id="{5A3B65B6-AF3B-CF5B-B14A-5FA78B0D5CA9}"/>
              </a:ext>
            </a:extLst>
          </p:cNvPr>
          <p:cNvSpPr>
            <a:spLocks noGrp="1"/>
          </p:cNvSpPr>
          <p:nvPr>
            <p:ph type="body" sz="quarter" idx="11"/>
          </p:nvPr>
        </p:nvSpPr>
        <p:spPr/>
        <p:txBody>
          <a:bodyPr/>
          <a:lstStyle/>
          <a:p>
            <a:r>
              <a:rPr lang="fr-MA" dirty="0"/>
              <a:t>Base de donnée secondaire</a:t>
            </a:r>
          </a:p>
        </p:txBody>
      </p:sp>
      <p:sp>
        <p:nvSpPr>
          <p:cNvPr id="7" name="Espace réservé du contenu 6">
            <a:extLst>
              <a:ext uri="{FF2B5EF4-FFF2-40B4-BE49-F238E27FC236}">
                <a16:creationId xmlns:a16="http://schemas.microsoft.com/office/drawing/2014/main" id="{D69C0C8A-5643-67D7-08D4-3E7E0ABA3E1F}"/>
              </a:ext>
            </a:extLst>
          </p:cNvPr>
          <p:cNvSpPr>
            <a:spLocks noGrp="1"/>
          </p:cNvSpPr>
          <p:nvPr>
            <p:ph sz="quarter" idx="12"/>
          </p:nvPr>
        </p:nvSpPr>
        <p:spPr/>
        <p:txBody>
          <a:bodyPr/>
          <a:lstStyle/>
          <a:p>
            <a:r>
              <a:rPr lang="fr-FR" dirty="0"/>
              <a:t>Dans le contexte de la géo-réplication, une base de données secondaire peut jouer un rôle important en fournissant une copie de la base de données principale qui est située dans un autre emplacement géographique.</a:t>
            </a:r>
          </a:p>
          <a:p>
            <a:endParaRPr lang="fr-FR" dirty="0"/>
          </a:p>
          <a:p>
            <a:r>
              <a:rPr lang="fr-FR" dirty="0"/>
              <a:t>La géo-réplication consiste à répliquer la base de données principale sur une base de données secondaire située dans un autre emplacement géographique, généralement pour des raisons de disponibilité ou de récupération après sinistre. La base de données secondaire peut être utilisée pour effectuer des lectures ou des requêtes, tandis que la base de données principale est réservée aux écritures. Cela peut permettre d'améliorer les performances et la disponibilité du système, tout en réduisant les temps d'arrêt potentiels.</a:t>
            </a:r>
          </a:p>
          <a:p>
            <a:endParaRPr lang="fr-FR" dirty="0"/>
          </a:p>
          <a:p>
            <a:r>
              <a:rPr lang="fr-FR" dirty="0"/>
              <a:t>En cas de panne ou d'incident, la base de données secondaire peut être activée pour prendre en charge les opérations de production, ce qui permet d'assurer la continuité des activités et de minimiser les temps d'arrêt. La base de données secondaire peut également être utilisée pour la récupération après sinistre, en permettant de restaurer rapidement la base de données principale à partir de la copie de sauvegarde stockée dans un autre emplacement géographique.</a:t>
            </a:r>
          </a:p>
        </p:txBody>
      </p:sp>
    </p:spTree>
    <p:extLst>
      <p:ext uri="{BB962C8B-B14F-4D97-AF65-F5344CB8AC3E}">
        <p14:creationId xmlns:p14="http://schemas.microsoft.com/office/powerpoint/2010/main" val="1674346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CBC14B3-0A58-4C8C-ADE9-019CD4800CE3}"/>
              </a:ext>
            </a:extLst>
          </p:cNvPr>
          <p:cNvSpPr>
            <a:spLocks noGrp="1"/>
          </p:cNvSpPr>
          <p:nvPr>
            <p:ph type="body" sz="quarter" idx="12"/>
          </p:nvPr>
        </p:nvSpPr>
        <p:spPr/>
        <p:txBody>
          <a:bodyPr/>
          <a:lstStyle/>
          <a:p>
            <a:r>
              <a:rPr lang="fr-FR" dirty="0"/>
              <a:t>CHAPITRE 2</a:t>
            </a:r>
          </a:p>
        </p:txBody>
      </p:sp>
      <p:sp>
        <p:nvSpPr>
          <p:cNvPr id="4" name="Espace réservé du texte 6">
            <a:extLst>
              <a:ext uri="{FF2B5EF4-FFF2-40B4-BE49-F238E27FC236}">
                <a16:creationId xmlns:a16="http://schemas.microsoft.com/office/drawing/2014/main" id="{A43D4AE4-33F5-5134-AE61-B8628B9015E4}"/>
              </a:ext>
            </a:extLst>
          </p:cNvPr>
          <p:cNvSpPr>
            <a:spLocks noGrp="1"/>
          </p:cNvSpPr>
          <p:nvPr>
            <p:ph type="body" sz="quarter" idx="13"/>
          </p:nvPr>
        </p:nvSpPr>
        <p:spPr>
          <a:xfrm>
            <a:off x="6300000" y="1089893"/>
            <a:ext cx="5580000" cy="900000"/>
          </a:xfrm>
        </p:spPr>
        <p:txBody>
          <a:bodyPr/>
          <a:lstStyle/>
          <a:p>
            <a:r>
              <a:rPr lang="fr-FR" dirty="0"/>
              <a:t>Appliquer la géo-réplication</a:t>
            </a:r>
          </a:p>
        </p:txBody>
      </p:sp>
      <p:sp>
        <p:nvSpPr>
          <p:cNvPr id="7" name="Espace réservé du texte 9">
            <a:extLst>
              <a:ext uri="{FF2B5EF4-FFF2-40B4-BE49-F238E27FC236}">
                <a16:creationId xmlns:a16="http://schemas.microsoft.com/office/drawing/2014/main" id="{DB15C308-23BD-9DFD-8B86-54FCB55C1CB9}"/>
              </a:ext>
            </a:extLst>
          </p:cNvPr>
          <p:cNvSpPr>
            <a:spLocks noGrp="1"/>
          </p:cNvSpPr>
          <p:nvPr>
            <p:ph type="body" sz="quarter" idx="14"/>
          </p:nvPr>
        </p:nvSpPr>
        <p:spPr>
          <a:xfrm>
            <a:off x="6300000" y="2880000"/>
            <a:ext cx="5580000" cy="1800000"/>
          </a:xfrm>
        </p:spPr>
        <p:txBody>
          <a:bodyPr/>
          <a:lstStyle/>
          <a:p>
            <a:pPr lvl="0"/>
            <a:r>
              <a:rPr lang="fr-FR" dirty="0"/>
              <a:t>Base de donnée secondaire</a:t>
            </a:r>
          </a:p>
          <a:p>
            <a:r>
              <a:rPr lang="fr-FR" b="1" dirty="0">
                <a:solidFill>
                  <a:srgbClr val="FF7800"/>
                </a:solidFill>
              </a:rPr>
              <a:t>Géo-basculement</a:t>
            </a:r>
          </a:p>
        </p:txBody>
      </p:sp>
    </p:spTree>
    <p:extLst>
      <p:ext uri="{BB962C8B-B14F-4D97-AF65-F5344CB8AC3E}">
        <p14:creationId xmlns:p14="http://schemas.microsoft.com/office/powerpoint/2010/main" val="7249569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72F49B1-73AD-873A-6C34-1310E99A7208}"/>
              </a:ext>
            </a:extLst>
          </p:cNvPr>
          <p:cNvSpPr>
            <a:spLocks noGrp="1"/>
          </p:cNvSpPr>
          <p:nvPr>
            <p:ph sz="quarter" idx="13"/>
          </p:nvPr>
        </p:nvSpPr>
        <p:spPr/>
        <p:txBody>
          <a:bodyPr/>
          <a:lstStyle/>
          <a:p>
            <a:r>
              <a:rPr lang="fr-FR" b="1" dirty="0">
                <a:solidFill>
                  <a:srgbClr val="FF7800"/>
                </a:solidFill>
              </a:rPr>
              <a:t>Définition</a:t>
            </a:r>
          </a:p>
        </p:txBody>
      </p:sp>
      <p:sp>
        <p:nvSpPr>
          <p:cNvPr id="5" name="Espace réservé du contenu 4">
            <a:extLst>
              <a:ext uri="{FF2B5EF4-FFF2-40B4-BE49-F238E27FC236}">
                <a16:creationId xmlns:a16="http://schemas.microsoft.com/office/drawing/2014/main" id="{596245E1-E380-85DA-EA90-2D6213CE2468}"/>
              </a:ext>
            </a:extLst>
          </p:cNvPr>
          <p:cNvSpPr>
            <a:spLocks noGrp="1"/>
          </p:cNvSpPr>
          <p:nvPr>
            <p:ph sz="quarter" idx="12"/>
          </p:nvPr>
        </p:nvSpPr>
        <p:spPr/>
        <p:txBody>
          <a:bodyPr/>
          <a:lstStyle/>
          <a:p>
            <a:r>
              <a:rPr lang="fr-FR" dirty="0"/>
              <a:t>Le géo-basculement est une technique utilisée pour assurer la continuité de service dans un environnement distribué, en particulier dans le cadre de la géo-réplication de bases de données.</a:t>
            </a:r>
          </a:p>
          <a:p>
            <a:endParaRPr lang="fr-FR" dirty="0"/>
          </a:p>
          <a:p>
            <a:r>
              <a:rPr lang="fr-FR" dirty="0"/>
              <a:t>Le géo-basculement consiste à basculer automatiquement le trafic d'un site principal vers un site de secours distant en cas d'incident sur le site principal. Cette technique permet de minimiser les temps d'arrêt en redirigeant automatiquement les utilisateurs et les applications vers un site de secours qui contient une copie à jour des données de production.</a:t>
            </a:r>
          </a:p>
          <a:p>
            <a:endParaRPr lang="fr-FR" dirty="0"/>
          </a:p>
          <a:p>
            <a:r>
              <a:rPr lang="fr-FR" dirty="0"/>
              <a:t>Le géo-basculement nécessite une infrastructure de réseau et de réplication de données sophistiquée pour garantir une continuité de service sans interruption, ainsi que des processus et des procédures rigoureux pour assurer la cohérence des données entre les différents sites.</a:t>
            </a:r>
          </a:p>
          <a:p>
            <a:endParaRPr lang="fr-FR" dirty="0"/>
          </a:p>
          <a:p>
            <a:r>
              <a:rPr lang="fr-FR" dirty="0"/>
              <a:t>Cette technique est couramment utilisée dans les environnements distribués pour garantir la continuité de service, notamment pour les applications critiques et les services en ligne qui nécessitent une disponibilité permanente. Le géo-basculement peut également être utilisé pour éviter les pannes planifiées, comme lors des opérations de maintenance sur le site principal.</a:t>
            </a:r>
          </a:p>
        </p:txBody>
      </p:sp>
      <p:sp>
        <p:nvSpPr>
          <p:cNvPr id="6" name="Titre 4">
            <a:extLst>
              <a:ext uri="{FF2B5EF4-FFF2-40B4-BE49-F238E27FC236}">
                <a16:creationId xmlns:a16="http://schemas.microsoft.com/office/drawing/2014/main" id="{33FB8BCC-D22F-BDC6-7917-3C88E287A926}"/>
              </a:ext>
            </a:extLst>
          </p:cNvPr>
          <p:cNvSpPr>
            <a:spLocks noGrp="1"/>
          </p:cNvSpPr>
          <p:nvPr>
            <p:ph type="title"/>
          </p:nvPr>
        </p:nvSpPr>
        <p:spPr>
          <a:xfrm>
            <a:off x="180000" y="400050"/>
            <a:ext cx="5075172" cy="415143"/>
          </a:xfrm>
        </p:spPr>
        <p:txBody>
          <a:bodyPr/>
          <a:lstStyle/>
          <a:p>
            <a:r>
              <a:rPr lang="fr-FR" dirty="0"/>
              <a:t>Appliquer la géo-réplication</a:t>
            </a:r>
          </a:p>
        </p:txBody>
      </p:sp>
      <p:sp>
        <p:nvSpPr>
          <p:cNvPr id="7" name="Espace réservé du texte 5">
            <a:extLst>
              <a:ext uri="{FF2B5EF4-FFF2-40B4-BE49-F238E27FC236}">
                <a16:creationId xmlns:a16="http://schemas.microsoft.com/office/drawing/2014/main" id="{4323F7E1-F052-4A6A-3D50-E403605AA140}"/>
              </a:ext>
            </a:extLst>
          </p:cNvPr>
          <p:cNvSpPr>
            <a:spLocks noGrp="1"/>
          </p:cNvSpPr>
          <p:nvPr>
            <p:ph type="body" sz="quarter" idx="11"/>
          </p:nvPr>
        </p:nvSpPr>
        <p:spPr>
          <a:xfrm>
            <a:off x="180000" y="725765"/>
            <a:ext cx="5075172" cy="444906"/>
          </a:xfrm>
        </p:spPr>
        <p:txBody>
          <a:bodyPr/>
          <a:lstStyle/>
          <a:p>
            <a:r>
              <a:rPr lang="fr-FR" b="1" dirty="0">
                <a:solidFill>
                  <a:srgbClr val="FF7800"/>
                </a:solidFill>
              </a:rPr>
              <a:t>Géo-basculement</a:t>
            </a:r>
          </a:p>
        </p:txBody>
      </p:sp>
    </p:spTree>
    <p:extLst>
      <p:ext uri="{BB962C8B-B14F-4D97-AF65-F5344CB8AC3E}">
        <p14:creationId xmlns:p14="http://schemas.microsoft.com/office/powerpoint/2010/main" val="26814574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4B72D53E-52A1-33CC-0B1F-108FCAE4E41B}"/>
              </a:ext>
            </a:extLst>
          </p:cNvPr>
          <p:cNvSpPr>
            <a:spLocks noGrp="1"/>
          </p:cNvSpPr>
          <p:nvPr>
            <p:ph sz="quarter" idx="13"/>
          </p:nvPr>
        </p:nvSpPr>
        <p:spPr/>
        <p:txBody>
          <a:bodyPr/>
          <a:lstStyle/>
          <a:p>
            <a:r>
              <a:rPr lang="fr-MA" dirty="0"/>
              <a:t>La géo-réplication active: Définition</a:t>
            </a:r>
          </a:p>
        </p:txBody>
      </p:sp>
      <p:sp>
        <p:nvSpPr>
          <p:cNvPr id="5" name="Titre 4">
            <a:extLst>
              <a:ext uri="{FF2B5EF4-FFF2-40B4-BE49-F238E27FC236}">
                <a16:creationId xmlns:a16="http://schemas.microsoft.com/office/drawing/2014/main" id="{C749A89E-452C-1926-C5C2-E12A359815A1}"/>
              </a:ext>
            </a:extLst>
          </p:cNvPr>
          <p:cNvSpPr>
            <a:spLocks noGrp="1"/>
          </p:cNvSpPr>
          <p:nvPr>
            <p:ph type="title"/>
          </p:nvPr>
        </p:nvSpPr>
        <p:spPr/>
        <p:txBody>
          <a:bodyPr/>
          <a:lstStyle/>
          <a:p>
            <a:r>
              <a:rPr lang="fr-FR" dirty="0"/>
              <a:t>Appliquer la géo-réplication</a:t>
            </a:r>
          </a:p>
        </p:txBody>
      </p:sp>
      <p:sp>
        <p:nvSpPr>
          <p:cNvPr id="6" name="Espace réservé du texte 5">
            <a:extLst>
              <a:ext uri="{FF2B5EF4-FFF2-40B4-BE49-F238E27FC236}">
                <a16:creationId xmlns:a16="http://schemas.microsoft.com/office/drawing/2014/main" id="{5A3B65B6-AF3B-CF5B-B14A-5FA78B0D5CA9}"/>
              </a:ext>
            </a:extLst>
          </p:cNvPr>
          <p:cNvSpPr>
            <a:spLocks noGrp="1"/>
          </p:cNvSpPr>
          <p:nvPr>
            <p:ph type="body" sz="quarter" idx="11"/>
          </p:nvPr>
        </p:nvSpPr>
        <p:spPr/>
        <p:txBody>
          <a:bodyPr/>
          <a:lstStyle/>
          <a:p>
            <a:r>
              <a:rPr lang="fr-FR" b="1" dirty="0">
                <a:solidFill>
                  <a:srgbClr val="FF7800"/>
                </a:solidFill>
              </a:rPr>
              <a:t>Géo-basculement</a:t>
            </a:r>
          </a:p>
        </p:txBody>
      </p:sp>
      <p:sp>
        <p:nvSpPr>
          <p:cNvPr id="7" name="Espace réservé du contenu 6">
            <a:extLst>
              <a:ext uri="{FF2B5EF4-FFF2-40B4-BE49-F238E27FC236}">
                <a16:creationId xmlns:a16="http://schemas.microsoft.com/office/drawing/2014/main" id="{D69C0C8A-5643-67D7-08D4-3E7E0ABA3E1F}"/>
              </a:ext>
            </a:extLst>
          </p:cNvPr>
          <p:cNvSpPr>
            <a:spLocks noGrp="1"/>
          </p:cNvSpPr>
          <p:nvPr>
            <p:ph sz="quarter" idx="12"/>
          </p:nvPr>
        </p:nvSpPr>
        <p:spPr/>
        <p:txBody>
          <a:bodyPr/>
          <a:lstStyle/>
          <a:p>
            <a:r>
              <a:rPr lang="fr-FR" dirty="0"/>
              <a:t>La géo-réplication active est une fonctionnalité qui permet de créer une base de données secondaire accessible en lecture et synchronisée en continu pour une base de données primaire. La base de données secondaire accessible en lecture peut être dans la même région Azure que la base de données primaire, ou, plus communément, dans une autre région. Ce type de base de données secondaire accessible en lecture est également appelé géo-secondaire ou géo-réplica.</a:t>
            </a:r>
          </a:p>
          <a:p>
            <a:r>
              <a:rPr lang="fr-FR" dirty="0"/>
              <a:t>La géo-réplication active est conçue comme une solution de continuité d’activité qui permet d’effectuer une reprise d’activité rapide au niveau des bases de données individuelles en cas de panne régionale ou à plus grande échelle. Une fois la géo-réplication configurée, on peut lancer un basculement géographique vers une zone géographique secondaire dans une autre région Azure. Le géo-basculement est initié par programme par l’application ou manuellement par l’utilisateur.</a:t>
            </a:r>
          </a:p>
          <a:p>
            <a:r>
              <a:rPr lang="fr-FR" dirty="0"/>
              <a:t>Le diagramme suivant illustre la configuration standard d’une application cloud géo-redondante</a:t>
            </a:r>
          </a:p>
          <a:p>
            <a:r>
              <a:rPr lang="fr-FR" dirty="0"/>
              <a:t>avec la géo-réplication active:</a:t>
            </a:r>
          </a:p>
          <a:p>
            <a:pPr>
              <a:lnSpc>
                <a:spcPct val="100000"/>
              </a:lnSpc>
            </a:pPr>
            <a:r>
              <a:rPr lang="fr-FR" dirty="0"/>
              <a:t>Il est possible de gérer la géo-réplication et initier un basculement géographique à l’aide des</a:t>
            </a:r>
          </a:p>
          <a:p>
            <a:pPr>
              <a:lnSpc>
                <a:spcPct val="100000"/>
              </a:lnSpc>
            </a:pPr>
            <a:r>
              <a:rPr lang="fr-FR" dirty="0"/>
              <a:t>éléments suivants :</a:t>
            </a:r>
          </a:p>
          <a:p>
            <a:pPr marL="630238" indent="-360363">
              <a:buFont typeface="Arial" panose="020B0604020202020204" pitchFamily="34" charset="0"/>
              <a:buChar char="•"/>
            </a:pPr>
            <a:r>
              <a:rPr lang="fr-FR" dirty="0"/>
              <a:t>Portail Azure</a:t>
            </a:r>
          </a:p>
          <a:p>
            <a:pPr marL="630238" indent="-360363">
              <a:buFont typeface="Arial" panose="020B0604020202020204" pitchFamily="34" charset="0"/>
              <a:buChar char="•"/>
            </a:pPr>
            <a:r>
              <a:rPr lang="fr-FR" dirty="0"/>
              <a:t>PowerShell : base de données unique</a:t>
            </a:r>
          </a:p>
          <a:p>
            <a:pPr marL="630238" indent="-360363">
              <a:buFont typeface="Arial" panose="020B0604020202020204" pitchFamily="34" charset="0"/>
              <a:buChar char="•"/>
            </a:pPr>
            <a:r>
              <a:rPr lang="fr-FR" dirty="0"/>
              <a:t>PowerShell : pool élastique</a:t>
            </a:r>
          </a:p>
          <a:p>
            <a:pPr marL="630238" indent="-360363">
              <a:buFont typeface="Arial" panose="020B0604020202020204" pitchFamily="34" charset="0"/>
              <a:buChar char="•"/>
            </a:pPr>
            <a:r>
              <a:rPr lang="fr-FR" dirty="0"/>
              <a:t>Transact-SQL : base de données unique ou pool élastique</a:t>
            </a:r>
          </a:p>
          <a:p>
            <a:pPr marL="630238" indent="-360363">
              <a:buFont typeface="Arial" panose="020B0604020202020204" pitchFamily="34" charset="0"/>
              <a:buChar char="•"/>
            </a:pPr>
            <a:r>
              <a:rPr lang="fr-FR" dirty="0"/>
              <a:t>API REST : base de données unique</a:t>
            </a:r>
          </a:p>
          <a:p>
            <a:endParaRPr lang="fr-FR" dirty="0"/>
          </a:p>
        </p:txBody>
      </p:sp>
      <p:pic>
        <p:nvPicPr>
          <p:cNvPr id="3" name="Image 2">
            <a:extLst>
              <a:ext uri="{FF2B5EF4-FFF2-40B4-BE49-F238E27FC236}">
                <a16:creationId xmlns:a16="http://schemas.microsoft.com/office/drawing/2014/main" id="{F4C6D3F7-EDCD-4EC1-0249-51C1CB75D3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05535" y="3274448"/>
            <a:ext cx="4795954" cy="3222029"/>
          </a:xfrm>
          <a:prstGeom prst="rect">
            <a:avLst/>
          </a:prstGeom>
        </p:spPr>
      </p:pic>
    </p:spTree>
    <p:extLst>
      <p:ext uri="{BB962C8B-B14F-4D97-AF65-F5344CB8AC3E}">
        <p14:creationId xmlns:p14="http://schemas.microsoft.com/office/powerpoint/2010/main" val="836416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BFDA2DE-67C0-A667-739B-E80D512D6106}"/>
              </a:ext>
            </a:extLst>
          </p:cNvPr>
          <p:cNvSpPr>
            <a:spLocks noGrp="1"/>
          </p:cNvSpPr>
          <p:nvPr>
            <p:ph sz="quarter" idx="13"/>
          </p:nvPr>
        </p:nvSpPr>
        <p:spPr/>
        <p:txBody>
          <a:bodyPr/>
          <a:lstStyle/>
          <a:p>
            <a:r>
              <a:rPr lang="fr-FR" dirty="0"/>
              <a:t>Le géo-basculement vs la géo-réplication</a:t>
            </a:r>
            <a:endParaRPr lang="fr-MA" dirty="0"/>
          </a:p>
        </p:txBody>
      </p:sp>
      <p:sp>
        <p:nvSpPr>
          <p:cNvPr id="5" name="Espace réservé du contenu 4">
            <a:extLst>
              <a:ext uri="{FF2B5EF4-FFF2-40B4-BE49-F238E27FC236}">
                <a16:creationId xmlns:a16="http://schemas.microsoft.com/office/drawing/2014/main" id="{4EE46C7B-495A-5C61-6CFA-EFABCC8E546A}"/>
              </a:ext>
            </a:extLst>
          </p:cNvPr>
          <p:cNvSpPr>
            <a:spLocks noGrp="1"/>
          </p:cNvSpPr>
          <p:nvPr>
            <p:ph sz="quarter" idx="12"/>
          </p:nvPr>
        </p:nvSpPr>
        <p:spPr/>
        <p:txBody>
          <a:bodyPr/>
          <a:lstStyle/>
          <a:p>
            <a:r>
              <a:rPr lang="fr-FR" dirty="0"/>
              <a:t>La géo-réplication est une technique de réplication de données qui permet de copier des données d'un emplacement géographique à un autre pour assurer la disponibilité, la continuité de service, la reprise après sinistre ou tout autre objectif commercial. La géo-réplication implique la synchronisation en temps réel ou quasi-réel des données entre les sites géographiquement éloignés pour assurer la cohérence et la fiabilité des données.</a:t>
            </a:r>
          </a:p>
          <a:p>
            <a:endParaRPr lang="fr-FR" dirty="0"/>
          </a:p>
          <a:p>
            <a:r>
              <a:rPr lang="fr-FR" dirty="0"/>
              <a:t>Le géo-basculement, quant à lui, est une stratégie de reprise après sinistre qui permet de basculer rapidement et automatiquement le trafic d'un site primaire vers un site secondaire distant en cas d'incident sur le site primaire. Le géo-basculement est conçu pour minimiser les temps d'arrêt et assurer une continuité de service en redirigeant automatiquement le trafic des utilisateurs vers un site secondaire qui contient une copie à jour des données de production.</a:t>
            </a:r>
          </a:p>
          <a:p>
            <a:endParaRPr lang="fr-FR" dirty="0"/>
          </a:p>
          <a:p>
            <a:r>
              <a:rPr lang="fr-FR" dirty="0"/>
              <a:t>En résumé, la géo-réplication est une technique de réplication de données qui permet de copier les données entre des sites géographiquement éloignés, tandis que le géo-basculement est une stratégie de reprise après sinistre qui permet de basculer rapidement et automatiquement le trafic d'un site primaire vers un site secondaire distant en cas d'incident sur le site primaire.</a:t>
            </a:r>
            <a:endParaRPr lang="fr-MA" dirty="0"/>
          </a:p>
        </p:txBody>
      </p:sp>
      <p:sp>
        <p:nvSpPr>
          <p:cNvPr id="6" name="Titre 4">
            <a:extLst>
              <a:ext uri="{FF2B5EF4-FFF2-40B4-BE49-F238E27FC236}">
                <a16:creationId xmlns:a16="http://schemas.microsoft.com/office/drawing/2014/main" id="{C6B7222F-1F59-B968-E59E-E3A288FECA20}"/>
              </a:ext>
            </a:extLst>
          </p:cNvPr>
          <p:cNvSpPr>
            <a:spLocks noGrp="1"/>
          </p:cNvSpPr>
          <p:nvPr>
            <p:ph type="title"/>
          </p:nvPr>
        </p:nvSpPr>
        <p:spPr>
          <a:xfrm>
            <a:off x="180000" y="400050"/>
            <a:ext cx="5075172" cy="415143"/>
          </a:xfrm>
        </p:spPr>
        <p:txBody>
          <a:bodyPr/>
          <a:lstStyle/>
          <a:p>
            <a:r>
              <a:rPr lang="fr-FR" dirty="0"/>
              <a:t>Appliquer la géo-réplication</a:t>
            </a:r>
            <a:endParaRPr lang="fr-MA" dirty="0"/>
          </a:p>
        </p:txBody>
      </p:sp>
      <p:sp>
        <p:nvSpPr>
          <p:cNvPr id="7" name="Espace réservé du texte 5">
            <a:extLst>
              <a:ext uri="{FF2B5EF4-FFF2-40B4-BE49-F238E27FC236}">
                <a16:creationId xmlns:a16="http://schemas.microsoft.com/office/drawing/2014/main" id="{583F6E98-4339-C657-BBC6-6239F8D40438}"/>
              </a:ext>
            </a:extLst>
          </p:cNvPr>
          <p:cNvSpPr>
            <a:spLocks noGrp="1"/>
          </p:cNvSpPr>
          <p:nvPr>
            <p:ph type="body" sz="quarter" idx="11"/>
          </p:nvPr>
        </p:nvSpPr>
        <p:spPr>
          <a:xfrm>
            <a:off x="180000" y="725765"/>
            <a:ext cx="5075172" cy="444906"/>
          </a:xfrm>
        </p:spPr>
        <p:txBody>
          <a:bodyPr/>
          <a:lstStyle/>
          <a:p>
            <a:r>
              <a:rPr lang="fr-FR" b="1" dirty="0">
                <a:solidFill>
                  <a:srgbClr val="FF7800"/>
                </a:solidFill>
              </a:rPr>
              <a:t>Géo-basculement</a:t>
            </a:r>
          </a:p>
        </p:txBody>
      </p:sp>
    </p:spTree>
    <p:extLst>
      <p:ext uri="{BB962C8B-B14F-4D97-AF65-F5344CB8AC3E}">
        <p14:creationId xmlns:p14="http://schemas.microsoft.com/office/powerpoint/2010/main" val="1371829807"/>
      </p:ext>
    </p:extLst>
  </p:cSld>
  <p:clrMapOvr>
    <a:masterClrMapping/>
  </p:clrMapOvr>
</p:sld>
</file>

<file path=ppt/theme/theme1.xml><?xml version="1.0" encoding="utf-8"?>
<a:theme xmlns:a="http://schemas.openxmlformats.org/drawingml/2006/main" name="BASE RT VALIDEE O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E RT VALIDEE OK" id="{BA342A57-EAB6-4D7E-892F-6283F0790B36}" vid="{49F05F4C-B370-465F-B45B-A0D009F9B73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BASE RT VALIDEE OK</Template>
  <TotalTime>11602</TotalTime>
  <Words>28077</Words>
  <Application>Microsoft Macintosh PowerPoint</Application>
  <PresentationFormat>Grand écran</PresentationFormat>
  <Paragraphs>1538</Paragraphs>
  <Slides>161</Slides>
  <Notes>52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161</vt:i4>
      </vt:variant>
    </vt:vector>
  </HeadingPairs>
  <TitlesOfParts>
    <vt:vector size="167" baseType="lpstr">
      <vt:lpstr>agrandirnarrow</vt:lpstr>
      <vt:lpstr>Arial</vt:lpstr>
      <vt:lpstr>Calibri</vt:lpstr>
      <vt:lpstr>Montserrat</vt:lpstr>
      <vt:lpstr>Wingdings</vt:lpstr>
      <vt:lpstr>BASE RT VALIDEE OK</vt:lpstr>
      <vt:lpstr>Présentation PowerPoint</vt:lpstr>
      <vt:lpstr>Présentation PowerPoint</vt:lpstr>
      <vt:lpstr>Présentation PowerPoint</vt:lpstr>
      <vt:lpstr>Présentation PowerPoint</vt:lpstr>
      <vt:lpstr>Présentation PowerPoint</vt:lpstr>
      <vt:lpstr>Présentation PowerPoint</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Présentation PowerPoint</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Présentation PowerPoint</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Présentation PowerPoint</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01 - Décrire les mécanismes de récupération</vt:lpstr>
      <vt:lpstr>Présentation PowerPoint</vt:lpstr>
      <vt:lpstr>Présentation PowerPoint</vt:lpstr>
      <vt:lpstr>02 - Appréhender le concept de Multi-Cloud</vt:lpstr>
      <vt:lpstr>02 - Appréhender le concept de Multi-Cloud</vt:lpstr>
      <vt:lpstr>02 - Appréhender le concept de Multi-Cloud</vt:lpstr>
      <vt:lpstr>02 - Appréhender le concept de Multi-Cloud</vt:lpstr>
      <vt:lpstr>02 - Appréhender le concept de Multi-Cloud</vt:lpstr>
      <vt:lpstr>02 - Appréhender le concept de Multi-Cloud</vt:lpstr>
      <vt:lpstr>02 - Appréhender le concept de Multi-Cloud</vt:lpstr>
      <vt:lpstr>02 - Appréhender le concept de Multi-Cloud</vt:lpstr>
      <vt:lpstr>02 - Appréhender le concept de Multi-Cloud</vt:lpstr>
      <vt:lpstr>02 - Appréhender le concept de Multi-Cloud</vt:lpstr>
      <vt:lpstr>Présentation PowerPoint</vt:lpstr>
      <vt:lpstr>02 - Appréhender le concept de Multi-Cloud</vt:lpstr>
      <vt:lpstr>02 - Appréhender le concept de Multi-Cloud</vt:lpstr>
      <vt:lpstr>02 - Appréhender le concept de Multi-Cloud</vt:lpstr>
      <vt:lpstr>Présentation PowerPoint</vt:lpstr>
      <vt:lpstr>Présentation PowerPoint</vt:lpstr>
      <vt:lpstr>Présentation PowerPoint</vt:lpstr>
      <vt:lpstr>Créer des plans de récupération</vt:lpstr>
      <vt:lpstr>Créer des plans de récupération</vt:lpstr>
      <vt:lpstr>Créer des plans de récupération</vt:lpstr>
      <vt:lpstr>Créer des plans de récupération</vt:lpstr>
      <vt:lpstr>Créer des plans de récupération</vt:lpstr>
      <vt:lpstr>Présentation PowerPoint</vt:lpstr>
      <vt:lpstr>Créer des plans de récupération</vt:lpstr>
      <vt:lpstr>Créer des plans de récupération</vt:lpstr>
      <vt:lpstr>Créer des plans de récupération</vt:lpstr>
      <vt:lpstr>Présentation PowerPoint</vt:lpstr>
      <vt:lpstr>Créer des plans de récupération</vt:lpstr>
      <vt:lpstr>Créer des plans de récupération</vt:lpstr>
      <vt:lpstr>Créer des plans de récupération</vt:lpstr>
      <vt:lpstr>Créer des plans de récupération</vt:lpstr>
      <vt:lpstr>Créer des plans de récupération</vt:lpstr>
      <vt:lpstr>Créer des plans de récupération</vt:lpstr>
      <vt:lpstr>Présentation PowerPoint</vt:lpstr>
      <vt:lpstr>Créer des plans de récupération</vt:lpstr>
      <vt:lpstr>Présentation PowerPoint</vt:lpstr>
      <vt:lpstr>Présentation PowerPoint</vt:lpstr>
      <vt:lpstr>Appliquer la géo-réplication</vt:lpstr>
      <vt:lpstr>Appliquer la géo-réplication</vt:lpstr>
      <vt:lpstr>Présentation PowerPoint</vt:lpstr>
      <vt:lpstr>Appliquer la géo-réplication</vt:lpstr>
      <vt:lpstr>Appliquer la géo-réplication</vt:lpstr>
      <vt:lpstr>Appliquer la géo-réplication</vt:lpstr>
      <vt:lpstr>Appliquer la géo-réplication</vt:lpstr>
      <vt:lpstr>Appliquer la géo-réplication</vt:lpstr>
      <vt:lpstr>Appliquer la géo-réplication</vt:lpstr>
      <vt:lpstr>Appliquer la géo-réplication</vt:lpstr>
      <vt:lpstr>Appliquer la géo-réplication</vt:lpstr>
      <vt:lpstr>Appliquer la géo-réplication</vt:lpstr>
      <vt:lpstr>Présentation PowerPoint</vt:lpstr>
      <vt:lpstr>Présentation PowerPoint</vt:lpstr>
      <vt:lpstr>Présentation PowerPoint</vt:lpstr>
      <vt:lpstr>01 - Identifier les stratégies de migration du SI dans le Cloud</vt:lpstr>
      <vt:lpstr>01 - Identifier les stratégies de migration du SI dans le Cloud</vt:lpstr>
      <vt:lpstr>01 - Identifier les stratégies de migration du SI dans le Cloud</vt:lpstr>
      <vt:lpstr>01 - Identifier les stratégies de migration du SI dans le Cloud</vt:lpstr>
      <vt:lpstr>Présentation PowerPoint</vt:lpstr>
      <vt:lpstr>01 - Identifier les stratégies de migration du SI dans le Cloud</vt:lpstr>
      <vt:lpstr>01 - Identifier les stratégies de migration du SI dans le Cloud</vt:lpstr>
      <vt:lpstr>01 - Identifier les stratégies de migration du SI dans le Cloud</vt:lpstr>
      <vt:lpstr>Présentation PowerPoint</vt:lpstr>
      <vt:lpstr>01 - Identifier les stratégies de migration du SI dans le Cloud</vt:lpstr>
      <vt:lpstr>01 - Identifier les stratégies de migration du SI dans le Cloud</vt:lpstr>
      <vt:lpstr>01 - Identifier les stratégies de migration du SI dans le Cloud</vt:lpstr>
      <vt:lpstr>01 - Identifier les stratégies de migration du SI dans le Cloud</vt:lpstr>
      <vt:lpstr>01 - Identifier les stratégies de migration du SI dans le Cloud</vt:lpstr>
      <vt:lpstr>01 - Identifier les stratégies de migration du SI dans le Cloud</vt:lpstr>
      <vt:lpstr>01 - Identifier les stratégies de migration du SI dans le Cloud</vt:lpstr>
      <vt:lpstr>Présentation PowerPoint</vt:lpstr>
      <vt:lpstr>01 - Identifier les stratégies de migration du SI dans le Cloud</vt:lpstr>
      <vt:lpstr>01 - Identifier les stratégies de migration du SI dans le Cloud</vt:lpstr>
      <vt:lpstr>01 - Identifier les stratégies de migration du SI dans le Cloud</vt:lpstr>
      <vt:lpstr>01 - Identifier les stratégies de migration du SI dans le Cloud</vt:lpstr>
      <vt:lpstr>Présentation PowerPoint</vt:lpstr>
      <vt:lpstr>Présentation PowerPoint</vt:lpstr>
      <vt:lpstr>Adopter une approche DevOps</vt:lpstr>
      <vt:lpstr>Adopter une approche DevOps</vt:lpstr>
      <vt:lpstr>Adopter une approche DevOps</vt:lpstr>
      <vt:lpstr>Adopter une approche DevOps</vt:lpstr>
      <vt:lpstr>Adopter une approche DevOps</vt:lpstr>
      <vt:lpstr>Adopter une approche DevOps</vt:lpstr>
      <vt:lpstr>Adopter une approche DevOps</vt:lpstr>
      <vt:lpstr>Adopter une approche DevOps</vt:lpstr>
      <vt:lpstr>Adopter une approche DevOps</vt:lpstr>
      <vt:lpstr>Adopter une approche DevOps</vt:lpstr>
      <vt:lpstr>Présentation PowerPoint</vt:lpstr>
      <vt:lpstr>Adopter une approche DevOps</vt:lpstr>
      <vt:lpstr>Adopter une approche DevOps</vt:lpstr>
      <vt:lpstr>Adopter une approche DevOps</vt:lpstr>
      <vt:lpstr>Adopter une approche DevOps</vt:lpstr>
      <vt:lpstr>Adopter une approche DevOps</vt:lpstr>
      <vt:lpstr>Présentation PowerPoint</vt:lpstr>
      <vt:lpstr>Adopter une approche DevOps</vt:lpstr>
      <vt:lpstr>Adopter une approche DevOps</vt:lpstr>
      <vt:lpstr>Adopter une approche DevOps</vt:lpstr>
      <vt:lpstr>Adopter une approche DevOps</vt:lpstr>
      <vt:lpstr>Adopter une approche DevOps</vt:lpstr>
      <vt:lpstr>Adopter une approche DevOps</vt:lpstr>
      <vt:lpstr>Adopter une approche DevOps</vt:lpstr>
      <vt:lpstr>Adopter une approche DevOps</vt:lpstr>
      <vt:lpstr>Présentation PowerPoint</vt:lpstr>
      <vt:lpstr>Adopter une approche DevOps</vt:lpstr>
      <vt:lpstr>Adopter une approche DevOps</vt:lpstr>
      <vt:lpstr>Adopter une approche DevOps</vt:lpstr>
      <vt:lpstr>Adopter une approche DevOps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MORIN Coralie - externe</dc:creator>
  <cp:lastModifiedBy>Driss HATOCHI</cp:lastModifiedBy>
  <cp:revision>1151</cp:revision>
  <dcterms:created xsi:type="dcterms:W3CDTF">2021-11-26T14:51:18Z</dcterms:created>
  <dcterms:modified xsi:type="dcterms:W3CDTF">2023-04-15T19:19:19Z</dcterms:modified>
</cp:coreProperties>
</file>