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sldIdLst>
    <p:sldId id="256" r:id="rId2"/>
    <p:sldId id="257" r:id="rId3"/>
    <p:sldId id="258" r:id="rId4"/>
    <p:sldId id="259" r:id="rId5"/>
    <p:sldId id="260" r:id="rId6"/>
    <p:sldId id="261" r:id="rId7"/>
    <p:sldId id="284" r:id="rId8"/>
    <p:sldId id="625" r:id="rId9"/>
    <p:sldId id="626" r:id="rId10"/>
    <p:sldId id="627" r:id="rId11"/>
    <p:sldId id="628" r:id="rId12"/>
    <p:sldId id="748" r:id="rId13"/>
    <p:sldId id="629" r:id="rId14"/>
    <p:sldId id="630" r:id="rId15"/>
    <p:sldId id="631" r:id="rId16"/>
    <p:sldId id="632" r:id="rId17"/>
    <p:sldId id="633" r:id="rId18"/>
    <p:sldId id="634" r:id="rId19"/>
    <p:sldId id="637" r:id="rId20"/>
    <p:sldId id="636" r:id="rId21"/>
    <p:sldId id="635" r:id="rId22"/>
    <p:sldId id="638" r:id="rId23"/>
    <p:sldId id="639" r:id="rId24"/>
    <p:sldId id="640" r:id="rId25"/>
    <p:sldId id="645" r:id="rId26"/>
    <p:sldId id="641" r:id="rId27"/>
    <p:sldId id="642" r:id="rId28"/>
    <p:sldId id="646" r:id="rId29"/>
    <p:sldId id="643" r:id="rId30"/>
    <p:sldId id="644" r:id="rId31"/>
    <p:sldId id="649" r:id="rId32"/>
    <p:sldId id="648" r:id="rId33"/>
    <p:sldId id="647" r:id="rId34"/>
    <p:sldId id="650" r:id="rId35"/>
    <p:sldId id="651" r:id="rId36"/>
    <p:sldId id="652" r:id="rId37"/>
    <p:sldId id="751" r:id="rId38"/>
    <p:sldId id="752" r:id="rId39"/>
    <p:sldId id="753" r:id="rId40"/>
    <p:sldId id="749" r:id="rId41"/>
    <p:sldId id="653" r:id="rId42"/>
    <p:sldId id="654" r:id="rId43"/>
    <p:sldId id="263" r:id="rId44"/>
    <p:sldId id="264" r:id="rId45"/>
    <p:sldId id="265" r:id="rId46"/>
    <p:sldId id="451" r:id="rId47"/>
    <p:sldId id="754" r:id="rId48"/>
    <p:sldId id="755" r:id="rId49"/>
    <p:sldId id="756" r:id="rId50"/>
    <p:sldId id="750" r:id="rId51"/>
    <p:sldId id="664" r:id="rId52"/>
    <p:sldId id="757" r:id="rId53"/>
    <p:sldId id="758" r:id="rId54"/>
    <p:sldId id="760" r:id="rId55"/>
    <p:sldId id="759" r:id="rId56"/>
    <p:sldId id="319" r:id="rId57"/>
    <p:sldId id="618" r:id="rId58"/>
    <p:sldId id="321" r:id="rId59"/>
    <p:sldId id="670" r:id="rId60"/>
    <p:sldId id="671" r:id="rId61"/>
    <p:sldId id="672" r:id="rId62"/>
    <p:sldId id="674" r:id="rId63"/>
    <p:sldId id="761" r:id="rId64"/>
    <p:sldId id="675" r:id="rId65"/>
    <p:sldId id="676" r:id="rId66"/>
    <p:sldId id="677" r:id="rId67"/>
    <p:sldId id="679" r:id="rId68"/>
    <p:sldId id="678" r:id="rId69"/>
    <p:sldId id="680" r:id="rId70"/>
    <p:sldId id="681" r:id="rId71"/>
    <p:sldId id="682" r:id="rId72"/>
    <p:sldId id="683" r:id="rId73"/>
    <p:sldId id="684" r:id="rId74"/>
    <p:sldId id="685" r:id="rId75"/>
    <p:sldId id="686" r:id="rId76"/>
    <p:sldId id="687" r:id="rId77"/>
    <p:sldId id="267" r:id="rId78"/>
    <p:sldId id="268" r:id="rId79"/>
    <p:sldId id="269" r:id="rId80"/>
    <p:sldId id="270" r:id="rId81"/>
    <p:sldId id="688" r:id="rId82"/>
    <p:sldId id="689" r:id="rId83"/>
    <p:sldId id="691" r:id="rId84"/>
    <p:sldId id="692" r:id="rId85"/>
    <p:sldId id="690" r:id="rId86"/>
    <p:sldId id="693" r:id="rId87"/>
    <p:sldId id="694" r:id="rId88"/>
    <p:sldId id="695" r:id="rId89"/>
    <p:sldId id="696" r:id="rId90"/>
    <p:sldId id="697" r:id="rId91"/>
    <p:sldId id="698" r:id="rId92"/>
    <p:sldId id="699" r:id="rId93"/>
    <p:sldId id="700" r:id="rId94"/>
    <p:sldId id="702" r:id="rId95"/>
    <p:sldId id="701" r:id="rId96"/>
    <p:sldId id="703" r:id="rId97"/>
    <p:sldId id="704" r:id="rId98"/>
    <p:sldId id="705" r:id="rId99"/>
    <p:sldId id="706" r:id="rId100"/>
    <p:sldId id="707" r:id="rId101"/>
    <p:sldId id="708" r:id="rId102"/>
    <p:sldId id="709" r:id="rId103"/>
    <p:sldId id="710" r:id="rId104"/>
    <p:sldId id="711" r:id="rId105"/>
    <p:sldId id="712" r:id="rId106"/>
    <p:sldId id="713" r:id="rId107"/>
    <p:sldId id="715" r:id="rId108"/>
    <p:sldId id="714" r:id="rId109"/>
    <p:sldId id="732" r:id="rId110"/>
    <p:sldId id="733" r:id="rId111"/>
    <p:sldId id="734" r:id="rId112"/>
    <p:sldId id="743" r:id="rId113"/>
    <p:sldId id="742" r:id="rId114"/>
    <p:sldId id="744" r:id="rId115"/>
    <p:sldId id="745" r:id="rId116"/>
    <p:sldId id="746" r:id="rId117"/>
    <p:sldId id="718" r:id="rId118"/>
    <p:sldId id="717" r:id="rId119"/>
    <p:sldId id="716" r:id="rId120"/>
    <p:sldId id="719" r:id="rId121"/>
    <p:sldId id="720" r:id="rId122"/>
    <p:sldId id="721" r:id="rId123"/>
    <p:sldId id="722" r:id="rId124"/>
    <p:sldId id="724" r:id="rId125"/>
    <p:sldId id="725" r:id="rId126"/>
    <p:sldId id="723" r:id="rId127"/>
    <p:sldId id="726" r:id="rId128"/>
    <p:sldId id="729" r:id="rId129"/>
    <p:sldId id="727" r:id="rId130"/>
    <p:sldId id="728" r:id="rId131"/>
    <p:sldId id="730" r:id="rId132"/>
    <p:sldId id="731" r:id="rId133"/>
    <p:sldId id="736" r:id="rId134"/>
    <p:sldId id="737" r:id="rId135"/>
    <p:sldId id="738" r:id="rId136"/>
    <p:sldId id="739" r:id="rId137"/>
    <p:sldId id="741" r:id="rId138"/>
    <p:sldId id="740" r:id="rId1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CC1618A-F626-44C8-8EC3-26E51222801D}">
          <p14:sldIdLst>
            <p14:sldId id="256"/>
            <p14:sldId id="257"/>
            <p14:sldId id="258"/>
          </p14:sldIdLst>
        </p14:section>
        <p14:section name="PARTIE 1" id="{3C683F54-3A29-4C3D-A74E-D6648487C232}">
          <p14:sldIdLst>
            <p14:sldId id="259"/>
            <p14:sldId id="260"/>
            <p14:sldId id="261"/>
            <p14:sldId id="284"/>
            <p14:sldId id="625"/>
            <p14:sldId id="626"/>
            <p14:sldId id="627"/>
            <p14:sldId id="628"/>
            <p14:sldId id="748"/>
            <p14:sldId id="629"/>
            <p14:sldId id="630"/>
            <p14:sldId id="631"/>
            <p14:sldId id="632"/>
            <p14:sldId id="633"/>
            <p14:sldId id="634"/>
            <p14:sldId id="637"/>
            <p14:sldId id="636"/>
            <p14:sldId id="635"/>
            <p14:sldId id="638"/>
            <p14:sldId id="639"/>
            <p14:sldId id="640"/>
            <p14:sldId id="645"/>
            <p14:sldId id="641"/>
            <p14:sldId id="642"/>
            <p14:sldId id="646"/>
            <p14:sldId id="643"/>
            <p14:sldId id="644"/>
            <p14:sldId id="649"/>
            <p14:sldId id="648"/>
            <p14:sldId id="647"/>
            <p14:sldId id="650"/>
            <p14:sldId id="651"/>
            <p14:sldId id="652"/>
            <p14:sldId id="751"/>
            <p14:sldId id="752"/>
            <p14:sldId id="753"/>
            <p14:sldId id="749"/>
            <p14:sldId id="653"/>
            <p14:sldId id="654"/>
          </p14:sldIdLst>
        </p14:section>
        <p14:section name="PARTIE 2" id="{46981892-6905-46FE-9A9B-962B1915B8BC}">
          <p14:sldIdLst>
            <p14:sldId id="263"/>
            <p14:sldId id="264"/>
            <p14:sldId id="265"/>
            <p14:sldId id="451"/>
            <p14:sldId id="754"/>
            <p14:sldId id="755"/>
            <p14:sldId id="756"/>
            <p14:sldId id="750"/>
            <p14:sldId id="664"/>
            <p14:sldId id="757"/>
            <p14:sldId id="758"/>
            <p14:sldId id="760"/>
            <p14:sldId id="759"/>
            <p14:sldId id="319"/>
            <p14:sldId id="618"/>
            <p14:sldId id="321"/>
            <p14:sldId id="670"/>
            <p14:sldId id="671"/>
            <p14:sldId id="672"/>
            <p14:sldId id="674"/>
            <p14:sldId id="761"/>
            <p14:sldId id="675"/>
            <p14:sldId id="676"/>
            <p14:sldId id="677"/>
            <p14:sldId id="679"/>
            <p14:sldId id="678"/>
            <p14:sldId id="680"/>
            <p14:sldId id="681"/>
            <p14:sldId id="682"/>
            <p14:sldId id="683"/>
            <p14:sldId id="684"/>
            <p14:sldId id="685"/>
            <p14:sldId id="686"/>
            <p14:sldId id="687"/>
          </p14:sldIdLst>
        </p14:section>
        <p14:section name="PARTIE 3" id="{74949801-2984-41F1-82F4-CE204DFC0F25}">
          <p14:sldIdLst>
            <p14:sldId id="267"/>
            <p14:sldId id="268"/>
            <p14:sldId id="269"/>
            <p14:sldId id="270"/>
            <p14:sldId id="688"/>
            <p14:sldId id="689"/>
            <p14:sldId id="691"/>
            <p14:sldId id="692"/>
            <p14:sldId id="690"/>
            <p14:sldId id="693"/>
            <p14:sldId id="694"/>
            <p14:sldId id="695"/>
            <p14:sldId id="696"/>
            <p14:sldId id="697"/>
            <p14:sldId id="698"/>
            <p14:sldId id="699"/>
            <p14:sldId id="700"/>
            <p14:sldId id="702"/>
            <p14:sldId id="701"/>
            <p14:sldId id="703"/>
            <p14:sldId id="704"/>
            <p14:sldId id="705"/>
            <p14:sldId id="706"/>
            <p14:sldId id="707"/>
            <p14:sldId id="708"/>
            <p14:sldId id="709"/>
            <p14:sldId id="710"/>
            <p14:sldId id="711"/>
            <p14:sldId id="712"/>
            <p14:sldId id="713"/>
            <p14:sldId id="715"/>
            <p14:sldId id="714"/>
            <p14:sldId id="732"/>
            <p14:sldId id="733"/>
            <p14:sldId id="734"/>
            <p14:sldId id="743"/>
            <p14:sldId id="742"/>
            <p14:sldId id="744"/>
            <p14:sldId id="745"/>
            <p14:sldId id="746"/>
            <p14:sldId id="718"/>
            <p14:sldId id="717"/>
            <p14:sldId id="716"/>
            <p14:sldId id="719"/>
            <p14:sldId id="720"/>
            <p14:sldId id="721"/>
            <p14:sldId id="722"/>
            <p14:sldId id="724"/>
            <p14:sldId id="725"/>
            <p14:sldId id="723"/>
            <p14:sldId id="726"/>
            <p14:sldId id="729"/>
            <p14:sldId id="727"/>
            <p14:sldId id="728"/>
            <p14:sldId id="730"/>
            <p14:sldId id="731"/>
            <p14:sldId id="736"/>
            <p14:sldId id="737"/>
            <p14:sldId id="738"/>
            <p14:sldId id="739"/>
            <p14:sldId id="741"/>
            <p14:sldId id="74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9D71D-8B2A-6A11-B687-14CF0725CBBE}" name="Fattoum Mihoubi" initials="FM" userId="aad5a4b6a67bf3b6" providerId="Windows Live"/>
  <p188:author id="{E150222A-C45D-A219-5EE2-865BCB749450}" name="salah admou" initials="sa" userId="307fdb38162e6095" providerId="Windows Live"/>
  <p188:author id="{8CBCD335-C80F-3443-F64C-DFFEC2573ADC}" name="Hatim Tadili" initials="HT" userId="S::Hatim.Tadili@ibm.com::050411cb-dc61-4dfb-bd1b-72f22b473731" providerId="AD"/>
  <p188:author id="{099F15A0-505E-68E9-9902-4D68850D9707}" name="CM graphiste" initials="Cg" userId="4b78d96517c71523" providerId="Windows Live"/>
  <p188:author id="{51002EB2-8AF5-0EC9-8F01-8162D5E5220F}" name="Hatim TADILI" initials="HT" userId="Hatim TADILI" providerId="None"/>
  <p188:author id="{41DF70BA-D42C-4C84-956E-E7B6A96B484B}" name="Hatim TADILI" initials="HT" userId="8e2a39b785231882" providerId="Windows Live"/>
  <p188:author id="{D5143AD7-E749-5E1E-371D-A585C0C727CD}" name="User" initials="U" userId="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6"/>
    <a:srgbClr val="B3BB03"/>
    <a:srgbClr val="E6F7F6"/>
    <a:srgbClr val="08ACA2"/>
    <a:srgbClr val="08ACA5"/>
    <a:srgbClr val="F4B183"/>
    <a:srgbClr val="ED7D31"/>
    <a:srgbClr val="0C1115"/>
    <a:srgbClr val="B2BD00"/>
    <a:srgbClr val="E5F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p:scale>
          <a:sx n="87" d="100"/>
          <a:sy n="87" d="100"/>
        </p:scale>
        <p:origin x="240" y="8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microsoft.com/office/2018/10/relationships/authors" Targe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UVERTURE">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059073E6-445F-2C41-958F-6D98C4F420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27" t="3384" r="3808" b="1450"/>
          <a:stretch/>
        </p:blipFill>
        <p:spPr>
          <a:xfrm>
            <a:off x="0" y="0"/>
            <a:ext cx="12192000" cy="6858000"/>
          </a:xfrm>
          <a:prstGeom prst="rect">
            <a:avLst/>
          </a:prstGeom>
          <a:noFill/>
          <a:ln cap="flat">
            <a:noFill/>
          </a:ln>
        </p:spPr>
      </p:pic>
      <p:pic>
        <p:nvPicPr>
          <p:cNvPr id="5" name="Image 4">
            <a:extLst>
              <a:ext uri="{FF2B5EF4-FFF2-40B4-BE49-F238E27FC236}">
                <a16:creationId xmlns:a16="http://schemas.microsoft.com/office/drawing/2014/main" id="{F96ADE21-F926-45B9-AAEA-098086A32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sp>
        <p:nvSpPr>
          <p:cNvPr id="8" name="Rectangle : avec coins arrondis en haut 7">
            <a:extLst>
              <a:ext uri="{FF2B5EF4-FFF2-40B4-BE49-F238E27FC236}">
                <a16:creationId xmlns:a16="http://schemas.microsoft.com/office/drawing/2014/main" id="{C72253F4-9644-4C8B-A3E0-02E53E246244}"/>
              </a:ext>
            </a:extLst>
          </p:cNvPr>
          <p:cNvSpPr/>
          <p:nvPr/>
        </p:nvSpPr>
        <p:spPr>
          <a:xfrm>
            <a:off x="5016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a:latin typeface="+mn-lt"/>
            </a:endParaRPr>
          </a:p>
        </p:txBody>
      </p:sp>
      <p:sp>
        <p:nvSpPr>
          <p:cNvPr id="9" name="Espace réservé du texte 8">
            <a:extLst>
              <a:ext uri="{FF2B5EF4-FFF2-40B4-BE49-F238E27FC236}">
                <a16:creationId xmlns:a16="http://schemas.microsoft.com/office/drawing/2014/main" id="{B32B4672-C29D-4299-A0C2-9E75A3B5431C}"/>
              </a:ext>
            </a:extLst>
          </p:cNvPr>
          <p:cNvSpPr>
            <a:spLocks noGrp="1"/>
          </p:cNvSpPr>
          <p:nvPr>
            <p:ph type="body" sz="quarter" idx="10" hasCustomPrompt="1"/>
          </p:nvPr>
        </p:nvSpPr>
        <p:spPr>
          <a:xfrm>
            <a:off x="5486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a:t>… heures</a:t>
            </a:r>
          </a:p>
        </p:txBody>
      </p:sp>
      <p:pic>
        <p:nvPicPr>
          <p:cNvPr id="10" name="Image 9">
            <a:extLst>
              <a:ext uri="{FF2B5EF4-FFF2-40B4-BE49-F238E27FC236}">
                <a16:creationId xmlns:a16="http://schemas.microsoft.com/office/drawing/2014/main" id="{C7DE88CE-59BB-47A0-8D9C-3D1AB1E95AD3}"/>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4" name="Image 13">
            <a:extLst>
              <a:ext uri="{FF2B5EF4-FFF2-40B4-BE49-F238E27FC236}">
                <a16:creationId xmlns:a16="http://schemas.microsoft.com/office/drawing/2014/main" id="{8EB8F109-143F-400A-81E3-0FD05EFC8165}"/>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6" name="Picture 6">
            <a:extLst>
              <a:ext uri="{FF2B5EF4-FFF2-40B4-BE49-F238E27FC236}">
                <a16:creationId xmlns:a16="http://schemas.microsoft.com/office/drawing/2014/main" id="{380888E0-1F6D-45A2-8426-4A3795CC46F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775292" y="229196"/>
            <a:ext cx="1181846" cy="1167606"/>
          </a:xfrm>
          <a:prstGeom prst="rect">
            <a:avLst/>
          </a:prstGeom>
          <a:noFill/>
          <a:ln cap="flat">
            <a:noFill/>
          </a:ln>
        </p:spPr>
      </p:pic>
      <p:pic>
        <p:nvPicPr>
          <p:cNvPr id="17" name="Image 16">
            <a:extLst>
              <a:ext uri="{FF2B5EF4-FFF2-40B4-BE49-F238E27FC236}">
                <a16:creationId xmlns:a16="http://schemas.microsoft.com/office/drawing/2014/main" id="{3330E48E-A994-4C6A-8027-A13FC3048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1742" y="474891"/>
            <a:ext cx="2002221" cy="645160"/>
          </a:xfrm>
          <a:prstGeom prst="rect">
            <a:avLst/>
          </a:prstGeom>
        </p:spPr>
      </p:pic>
      <p:sp>
        <p:nvSpPr>
          <p:cNvPr id="13" name="Espace réservé du texte 8">
            <a:extLst>
              <a:ext uri="{FF2B5EF4-FFF2-40B4-BE49-F238E27FC236}">
                <a16:creationId xmlns:a16="http://schemas.microsoft.com/office/drawing/2014/main" id="{8DAA1C59-9DB9-4F3F-BFD9-7F90975A627A}"/>
              </a:ext>
            </a:extLst>
          </p:cNvPr>
          <p:cNvSpPr>
            <a:spLocks noGrp="1"/>
          </p:cNvSpPr>
          <p:nvPr>
            <p:ph type="body" sz="quarter" idx="12" hasCustomPrompt="1"/>
          </p:nvPr>
        </p:nvSpPr>
        <p:spPr>
          <a:xfrm>
            <a:off x="1199838" y="5011742"/>
            <a:ext cx="9514600" cy="865074"/>
          </a:xfrm>
          <a:prstGeom prst="rect">
            <a:avLst/>
          </a:prstGeom>
          <a:ln>
            <a:noFill/>
          </a:ln>
        </p:spPr>
        <p:txBody>
          <a:bodyPr anchor="ctr" anchorCtr="0"/>
          <a:lstStyle>
            <a:lvl1pPr marL="0" indent="0" algn="ctr">
              <a:buNone/>
              <a:defRPr sz="2400" b="1">
                <a:solidFill>
                  <a:srgbClr val="0059A1"/>
                </a:solidFill>
                <a:latin typeface="+mn-lt"/>
                <a:cs typeface="Calibri" panose="020F0502020204030204" pitchFamily="34" charset="0"/>
              </a:defRPr>
            </a:lvl1pPr>
          </a:lstStyle>
          <a:p>
            <a:pPr lvl="0"/>
            <a:r>
              <a:rPr lang="fr-FR"/>
              <a:t>TITRE</a:t>
            </a:r>
          </a:p>
        </p:txBody>
      </p:sp>
    </p:spTree>
    <p:extLst>
      <p:ext uri="{BB962C8B-B14F-4D97-AF65-F5344CB8AC3E}">
        <p14:creationId xmlns:p14="http://schemas.microsoft.com/office/powerpoint/2010/main" val="279359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23327172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FDBD6794-60B3-406B-9B2E-BC88DFAAE4E6}"/>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Tree>
    <p:extLst>
      <p:ext uri="{BB962C8B-B14F-4D97-AF65-F5344CB8AC3E}">
        <p14:creationId xmlns:p14="http://schemas.microsoft.com/office/powerpoint/2010/main" val="5739729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7" name="Espace réservé du contenu 17">
            <a:extLst>
              <a:ext uri="{FF2B5EF4-FFF2-40B4-BE49-F238E27FC236}">
                <a16:creationId xmlns:a16="http://schemas.microsoft.com/office/drawing/2014/main" id="{B0E164D1-F0CB-41BA-B0D6-1AA6A05C46A6}"/>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9" name="Espace réservé du contenu 17">
            <a:extLst>
              <a:ext uri="{FF2B5EF4-FFF2-40B4-BE49-F238E27FC236}">
                <a16:creationId xmlns:a16="http://schemas.microsoft.com/office/drawing/2014/main" id="{FC264691-6334-46DB-9B91-971892A207B5}"/>
              </a:ext>
            </a:extLst>
          </p:cNvPr>
          <p:cNvSpPr>
            <a:spLocks noGrp="1"/>
          </p:cNvSpPr>
          <p:nvPr>
            <p:ph sz="quarter" idx="18"/>
          </p:nvPr>
        </p:nvSpPr>
        <p:spPr>
          <a:xfrm>
            <a:off x="6244752"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39180285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7" name="Espace réservé du contenu 17">
            <a:extLst>
              <a:ext uri="{FF2B5EF4-FFF2-40B4-BE49-F238E27FC236}">
                <a16:creationId xmlns:a16="http://schemas.microsoft.com/office/drawing/2014/main" id="{B0E164D1-F0CB-41BA-B0D6-1AA6A05C46A6}"/>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4" name="Espace réservé du graphique SmartArt 3">
            <a:extLst>
              <a:ext uri="{FF2B5EF4-FFF2-40B4-BE49-F238E27FC236}">
                <a16:creationId xmlns:a16="http://schemas.microsoft.com/office/drawing/2014/main" id="{BB05B298-E949-438E-A2E8-B39D8AF50DC0}"/>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a:p>
        </p:txBody>
      </p:sp>
    </p:spTree>
    <p:extLst>
      <p:ext uri="{BB962C8B-B14F-4D97-AF65-F5344CB8AC3E}">
        <p14:creationId xmlns:p14="http://schemas.microsoft.com/office/powerpoint/2010/main" val="12192214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a:solidFill>
                  <a:srgbClr val="FF7800"/>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a:t>….</a:t>
            </a:r>
          </a:p>
          <a:p>
            <a:pPr lvl="0"/>
            <a:r>
              <a:rPr lang="fr-FR"/>
              <a:t>….</a:t>
            </a:r>
          </a:p>
          <a:p>
            <a:pPr lvl="0"/>
            <a:r>
              <a:rPr lang="fr-FR"/>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4CFF3C1-2B8D-4FA3-BEE4-66FC2C16B6B0}"/>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a:solidFill>
                  <a:srgbClr val="FF7800"/>
                </a:solidFill>
                <a:latin typeface="+mn-lt"/>
                <a:cs typeface="Calibri" panose="020F0502020204030204" pitchFamily="34" charset="0"/>
              </a:rPr>
              <a:t>PARTIE 2</a:t>
            </a:r>
          </a:p>
        </p:txBody>
      </p:sp>
    </p:spTree>
    <p:extLst>
      <p:ext uri="{BB962C8B-B14F-4D97-AF65-F5344CB8AC3E}">
        <p14:creationId xmlns:p14="http://schemas.microsoft.com/office/powerpoint/2010/main" val="31787467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fr-FR" sz="1800" b="1" u="none" kern="1200" noProof="0">
                <a:solidFill>
                  <a:srgbClr val="FF7800"/>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a:t>….</a:t>
            </a:r>
          </a:p>
          <a:p>
            <a:pPr lvl="0"/>
            <a:r>
              <a:rPr lang="fr-FR"/>
              <a:t>….</a:t>
            </a:r>
          </a:p>
          <a:p>
            <a:pPr lvl="0"/>
            <a:r>
              <a:rPr lang="fr-FR"/>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FF7800"/>
                </a:solidFill>
                <a:latin typeface="+mn-lt"/>
                <a:cs typeface="Calibri" panose="020F0502020204030204" pitchFamily="34" charset="0"/>
              </a:defRPr>
            </a:lvl1pPr>
          </a:lstStyle>
          <a:p>
            <a:pPr lvl="0"/>
            <a:r>
              <a:rPr lang="fr-FR"/>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a:t>TITRE</a:t>
            </a:r>
          </a:p>
        </p:txBody>
      </p:sp>
    </p:spTree>
    <p:extLst>
      <p:ext uri="{BB962C8B-B14F-4D97-AF65-F5344CB8AC3E}">
        <p14:creationId xmlns:p14="http://schemas.microsoft.com/office/powerpoint/2010/main" val="358424649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FF7800"/>
                </a:solidFill>
                <a:latin typeface="+mn-lt"/>
                <a:cs typeface="Calibri" panose="020F0502020204030204" pitchFamily="34" charset="0"/>
              </a:defRPr>
            </a:lvl1pPr>
          </a:lstStyle>
          <a:p>
            <a:pPr lvl="0"/>
            <a:r>
              <a:rPr lang="fr-FR"/>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a:t>….</a:t>
            </a:r>
          </a:p>
          <a:p>
            <a:pPr lvl="0"/>
            <a:r>
              <a:rPr lang="fr-FR"/>
              <a:t>….</a:t>
            </a:r>
          </a:p>
          <a:p>
            <a:pPr lvl="0"/>
            <a:r>
              <a:rPr lang="fr-FR"/>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3471795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9" name="Espace réservé du contenu 17">
            <a:extLst>
              <a:ext uri="{FF2B5EF4-FFF2-40B4-BE49-F238E27FC236}">
                <a16:creationId xmlns:a16="http://schemas.microsoft.com/office/drawing/2014/main" id="{78AD1031-8ADA-4B66-AAD3-853DD72671E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a:t>Modifiez le style du titre</a:t>
            </a:r>
          </a:p>
        </p:txBody>
      </p:sp>
      <p:sp>
        <p:nvSpPr>
          <p:cNvPr id="41" name="Espace réservé du contenu 17">
            <a:extLst>
              <a:ext uri="{FF2B5EF4-FFF2-40B4-BE49-F238E27FC236}">
                <a16:creationId xmlns:a16="http://schemas.microsoft.com/office/drawing/2014/main" id="{AF696FEE-43DC-4212-8C09-D8AA74AE2344}"/>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88452817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a:t>Modifiez le style du titre</a:t>
            </a:r>
          </a:p>
        </p:txBody>
      </p:sp>
      <p:sp>
        <p:nvSpPr>
          <p:cNvPr id="20" name="Espace réservé du contenu 17">
            <a:extLst>
              <a:ext uri="{FF2B5EF4-FFF2-40B4-BE49-F238E27FC236}">
                <a16:creationId xmlns:a16="http://schemas.microsoft.com/office/drawing/2014/main" id="{BED646B9-8338-48D1-BF55-13431CEC86F1}"/>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21" name="Espace réservé du contenu 17">
            <a:extLst>
              <a:ext uri="{FF2B5EF4-FFF2-40B4-BE49-F238E27FC236}">
                <a16:creationId xmlns:a16="http://schemas.microsoft.com/office/drawing/2014/main" id="{F90D8B21-7FE8-43FF-8927-84F3544E5A6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26" name="Espace réservé du contenu 17">
            <a:extLst>
              <a:ext uri="{FF2B5EF4-FFF2-40B4-BE49-F238E27FC236}">
                <a16:creationId xmlns:a16="http://schemas.microsoft.com/office/drawing/2014/main" id="{DA1560E5-393C-444A-B869-EABF205A500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27" name="Espace réservé du contenu 17">
            <a:extLst>
              <a:ext uri="{FF2B5EF4-FFF2-40B4-BE49-F238E27FC236}">
                <a16:creationId xmlns:a16="http://schemas.microsoft.com/office/drawing/2014/main" id="{04D77DDE-74D4-4367-BC63-DE4E7D60B1D7}"/>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Tree>
    <p:extLst>
      <p:ext uri="{BB962C8B-B14F-4D97-AF65-F5344CB8AC3E}">
        <p14:creationId xmlns:p14="http://schemas.microsoft.com/office/powerpoint/2010/main" val="391631092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a:t>Modifiez le style du titre</a:t>
            </a:r>
          </a:p>
        </p:txBody>
      </p:sp>
      <p:sp>
        <p:nvSpPr>
          <p:cNvPr id="14" name="Espace réservé du contenu 17">
            <a:extLst>
              <a:ext uri="{FF2B5EF4-FFF2-40B4-BE49-F238E27FC236}">
                <a16:creationId xmlns:a16="http://schemas.microsoft.com/office/drawing/2014/main" id="{D01ACF50-EE82-4B5E-8A9D-43D21EC67D64}"/>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3D507C7D-30B2-44FE-B13D-06D13A0C7EC1}"/>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8" name="Espace réservé du contenu 17">
            <a:extLst>
              <a:ext uri="{FF2B5EF4-FFF2-40B4-BE49-F238E27FC236}">
                <a16:creationId xmlns:a16="http://schemas.microsoft.com/office/drawing/2014/main" id="{B12901F6-F3E1-4666-9353-572D133F5B4D}"/>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9" name="Espace réservé du contenu 17">
            <a:extLst>
              <a:ext uri="{FF2B5EF4-FFF2-40B4-BE49-F238E27FC236}">
                <a16:creationId xmlns:a16="http://schemas.microsoft.com/office/drawing/2014/main" id="{9C7198E7-9F90-4FA4-8BB8-82CA1201FED3}"/>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20" name="Espace réservé du graphique SmartArt 3">
            <a:extLst>
              <a:ext uri="{FF2B5EF4-FFF2-40B4-BE49-F238E27FC236}">
                <a16:creationId xmlns:a16="http://schemas.microsoft.com/office/drawing/2014/main" id="{FC89E9C9-39C3-47DB-9109-01A1516654CB}"/>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a:p>
        </p:txBody>
      </p:sp>
    </p:spTree>
    <p:extLst>
      <p:ext uri="{BB962C8B-B14F-4D97-AF65-F5344CB8AC3E}">
        <p14:creationId xmlns:p14="http://schemas.microsoft.com/office/powerpoint/2010/main" val="350983928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SOMMAIRE">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86F38022-88E9-2043-9513-74C16F7C5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83"/>
            <a:ext cx="12191996" cy="6854433"/>
          </a:xfrm>
          <a:prstGeom prst="rect">
            <a:avLst/>
          </a:prstGeom>
          <a:noFill/>
          <a:ln cap="flat">
            <a:noFill/>
          </a:ln>
        </p:spPr>
      </p:pic>
      <p:sp>
        <p:nvSpPr>
          <p:cNvPr id="3" name="ZoneTexte 9">
            <a:extLst>
              <a:ext uri="{FF2B5EF4-FFF2-40B4-BE49-F238E27FC236}">
                <a16:creationId xmlns:a16="http://schemas.microsoft.com/office/drawing/2014/main" id="{F509BA39-798B-5E4D-9884-552E5B82AF7F}"/>
              </a:ext>
            </a:extLst>
          </p:cNvPr>
          <p:cNvSpPr txBox="1"/>
          <p:nvPr/>
        </p:nvSpPr>
        <p:spPr>
          <a:xfrm>
            <a:off x="2738276" y="1124878"/>
            <a:ext cx="2787649"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i="0" u="none" strike="noStrike" kern="1200" cap="none" spc="0" baseline="0">
                <a:solidFill>
                  <a:srgbClr val="0059A1"/>
                </a:solidFill>
                <a:uFillTx/>
                <a:latin typeface="+mn-lt"/>
                <a:cs typeface="Calibri" panose="020F0502020204030204" pitchFamily="34" charset="0"/>
              </a:rPr>
              <a:t>SOMMAIRE</a:t>
            </a:r>
            <a:endParaRPr lang="fr-FR" sz="3000" b="0" i="0" u="none" strike="noStrike" kern="1200" cap="none" spc="0" baseline="0">
              <a:solidFill>
                <a:srgbClr val="0059A1"/>
              </a:solidFill>
              <a:uFillTx/>
              <a:latin typeface="+mn-lt"/>
              <a:cs typeface="Calibri" panose="020F0502020204030204" pitchFamily="34" charset="0"/>
            </a:endParaRPr>
          </a:p>
        </p:txBody>
      </p:sp>
      <p:sp>
        <p:nvSpPr>
          <p:cNvPr id="6" name="Espace réservé du texte 5">
            <a:extLst>
              <a:ext uri="{FF2B5EF4-FFF2-40B4-BE49-F238E27FC236}">
                <a16:creationId xmlns:a16="http://schemas.microsoft.com/office/drawing/2014/main" id="{C4B4EED8-911E-4A36-849E-C21E2507F223}"/>
              </a:ext>
            </a:extLst>
          </p:cNvPr>
          <p:cNvSpPr>
            <a:spLocks noGrp="1"/>
          </p:cNvSpPr>
          <p:nvPr>
            <p:ph type="body" sz="quarter" idx="10" hasCustomPrompt="1"/>
          </p:nvPr>
        </p:nvSpPr>
        <p:spPr>
          <a:xfrm>
            <a:off x="7265988" y="631825"/>
            <a:ext cx="4364037" cy="5211763"/>
          </a:xfrm>
          <a:prstGeom prst="rect">
            <a:avLst/>
          </a:prstGeom>
        </p:spPr>
        <p:txBody>
          <a:bodyPr tIns="144000" bIns="72000"/>
          <a:lstStyle>
            <a:lvl1pPr marL="0" indent="0" algn="ctr">
              <a:lnSpc>
                <a:spcPts val="1600"/>
              </a:lnSpc>
              <a:spcBef>
                <a:spcPts val="600"/>
              </a:spcBef>
              <a:spcAft>
                <a:spcPts val="600"/>
              </a:spcAft>
              <a:buClr>
                <a:srgbClr val="FF7800"/>
              </a:buClr>
              <a:buFont typeface="+mj-lt"/>
              <a:buAutoNum type="arabicPeriod"/>
              <a:defRPr sz="2000" b="1" baseline="0">
                <a:solidFill>
                  <a:srgbClr val="0059A1"/>
                </a:solidFill>
                <a:latin typeface="+mn-lt"/>
                <a:cs typeface="Calibri" panose="020F0502020204030204" pitchFamily="34" charset="0"/>
              </a:defRPr>
            </a:lvl1pPr>
            <a:lvl2pPr marL="457200" indent="0" algn="ctr">
              <a:lnSpc>
                <a:spcPts val="1600"/>
              </a:lnSpc>
              <a:spcBef>
                <a:spcPts val="600"/>
              </a:spcBef>
              <a:spcAft>
                <a:spcPts val="0"/>
              </a:spcAft>
              <a:buClr>
                <a:srgbClr val="FF7800"/>
              </a:buClr>
              <a:buFont typeface="+mj-lt"/>
              <a:buNone/>
              <a:defRPr sz="1400" b="0">
                <a:solidFill>
                  <a:srgbClr val="565656"/>
                </a:solidFill>
                <a:latin typeface="+mn-lt"/>
                <a:cs typeface="Calibri" panose="020F0502020204030204" pitchFamily="34" charset="0"/>
              </a:defRPr>
            </a:lvl2pPr>
            <a:lvl3pPr marL="914400" indent="0" algn="ctr">
              <a:lnSpc>
                <a:spcPts val="1600"/>
              </a:lnSpc>
              <a:spcBef>
                <a:spcPts val="600"/>
              </a:spcBef>
              <a:spcAft>
                <a:spcPts val="0"/>
              </a:spcAft>
              <a:buNone/>
              <a:defRPr sz="1400" b="0">
                <a:solidFill>
                  <a:srgbClr val="565656"/>
                </a:solidFill>
                <a:latin typeface="Calibri" panose="020F0502020204030204" pitchFamily="34" charset="0"/>
                <a:cs typeface="Calibri" panose="020F0502020204030204" pitchFamily="34" charset="0"/>
              </a:defRPr>
            </a:lvl3pPr>
            <a:lvl4pPr>
              <a:defRPr b="1">
                <a:solidFill>
                  <a:srgbClr val="0059A1"/>
                </a:solidFill>
              </a:defRPr>
            </a:lvl4pPr>
            <a:lvl5pPr>
              <a:defRPr b="1">
                <a:solidFill>
                  <a:srgbClr val="0059A1"/>
                </a:solidFill>
              </a:defRPr>
            </a:lvl5pPr>
          </a:lstStyle>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a:t>TITRE DE PARTIE</a:t>
            </a:r>
          </a:p>
          <a:p>
            <a:pPr lvl="1"/>
            <a:r>
              <a:rPr lang="fr-FR"/>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endParaRPr lang="fr-FR"/>
          </a:p>
          <a:p>
            <a:pPr lvl="2"/>
            <a:endParaRPr lang="fr-FR"/>
          </a:p>
        </p:txBody>
      </p:sp>
      <p:pic>
        <p:nvPicPr>
          <p:cNvPr id="7" name="Picture 6">
            <a:extLst>
              <a:ext uri="{FF2B5EF4-FFF2-40B4-BE49-F238E27FC236}">
                <a16:creationId xmlns:a16="http://schemas.microsoft.com/office/drawing/2014/main" id="{C6DA6285-643C-4042-BD5A-38635D1EE5B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69715" y="242587"/>
            <a:ext cx="728497" cy="719719"/>
          </a:xfrm>
          <a:prstGeom prst="rect">
            <a:avLst/>
          </a:prstGeom>
          <a:noFill/>
          <a:ln cap="flat">
            <a:noFill/>
          </a:ln>
        </p:spPr>
      </p:pic>
      <p:pic>
        <p:nvPicPr>
          <p:cNvPr id="8" name="Image 7">
            <a:extLst>
              <a:ext uri="{FF2B5EF4-FFF2-40B4-BE49-F238E27FC236}">
                <a16:creationId xmlns:a16="http://schemas.microsoft.com/office/drawing/2014/main" id="{12EB657E-6B47-4020-B868-B1DC10441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869" y="327669"/>
            <a:ext cx="1469045" cy="473359"/>
          </a:xfrm>
          <a:prstGeom prst="rect">
            <a:avLst/>
          </a:prstGeom>
        </p:spPr>
      </p:pic>
    </p:spTree>
    <p:extLst>
      <p:ext uri="{BB962C8B-B14F-4D97-AF65-F5344CB8AC3E}">
        <p14:creationId xmlns:p14="http://schemas.microsoft.com/office/powerpoint/2010/main" val="318148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a:t>Modifiez le style du titre</a:t>
            </a:r>
          </a:p>
        </p:txBody>
      </p:sp>
      <p:sp>
        <p:nvSpPr>
          <p:cNvPr id="14" name="Espace réservé du contenu 17">
            <a:extLst>
              <a:ext uri="{FF2B5EF4-FFF2-40B4-BE49-F238E27FC236}">
                <a16:creationId xmlns:a16="http://schemas.microsoft.com/office/drawing/2014/main" id="{F9867F03-2BC3-4BDA-8555-2923755EDA53}"/>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E20A429D-19F9-4CB7-9EA8-F4570AD4F60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8" name="Espace réservé du contenu 17">
            <a:extLst>
              <a:ext uri="{FF2B5EF4-FFF2-40B4-BE49-F238E27FC236}">
                <a16:creationId xmlns:a16="http://schemas.microsoft.com/office/drawing/2014/main" id="{1C6B9A0C-90B8-40DC-BADB-E1EB4D27D5EE}"/>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109581302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E58E3747-11F3-42D6-9C18-246A446EAFB7}"/>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0D355BCB-565A-4CEF-A875-89C7B86D9774}"/>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501805DE-36F7-4FBC-8E4D-FD223573713F}"/>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BFA3B769-35A0-44EB-9835-5C87BAA92328}"/>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Tree>
    <p:extLst>
      <p:ext uri="{BB962C8B-B14F-4D97-AF65-F5344CB8AC3E}">
        <p14:creationId xmlns:p14="http://schemas.microsoft.com/office/powerpoint/2010/main" val="26593701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D16F5FE7-C2ED-4828-98D1-9EA31E750CA2}"/>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FEC8A0A0-247F-47F2-A454-02619D4DBEC9}"/>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CA4BBCD8-ADD1-42BA-B028-F3183FB8B731}"/>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4DB95436-4AF3-46A6-B62B-9B447F599393}"/>
              </a:ext>
            </a:extLst>
          </p:cNvPr>
          <p:cNvSpPr>
            <a:spLocks noGrp="1"/>
          </p:cNvSpPr>
          <p:nvPr>
            <p:ph sz="quarter" idx="16"/>
          </p:nvPr>
        </p:nvSpPr>
        <p:spPr>
          <a:xfrm>
            <a:off x="718175"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8" name="Espace réservé du contenu 17">
            <a:extLst>
              <a:ext uri="{FF2B5EF4-FFF2-40B4-BE49-F238E27FC236}">
                <a16:creationId xmlns:a16="http://schemas.microsoft.com/office/drawing/2014/main" id="{03CF4E82-F61E-4F42-9B5B-19C31D3AF80F}"/>
              </a:ext>
            </a:extLst>
          </p:cNvPr>
          <p:cNvSpPr>
            <a:spLocks noGrp="1"/>
          </p:cNvSpPr>
          <p:nvPr>
            <p:ph sz="quarter" idx="18"/>
          </p:nvPr>
        </p:nvSpPr>
        <p:spPr>
          <a:xfrm>
            <a:off x="6244752"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260165882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53A83167-A358-4553-94AB-5B6872C2243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400C48E3-F090-48F3-AEA4-ABDFD44BE6E4}"/>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BB498A7E-C19C-4F31-8207-316BDD219066}"/>
              </a:ext>
            </a:extLst>
          </p:cNvPr>
          <p:cNvSpPr>
            <a:spLocks noGrp="1"/>
          </p:cNvSpPr>
          <p:nvPr>
            <p:ph sz="quarter" idx="16"/>
          </p:nvPr>
        </p:nvSpPr>
        <p:spPr>
          <a:xfrm>
            <a:off x="718175"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graphique SmartArt 3">
            <a:extLst>
              <a:ext uri="{FF2B5EF4-FFF2-40B4-BE49-F238E27FC236}">
                <a16:creationId xmlns:a16="http://schemas.microsoft.com/office/drawing/2014/main" id="{6E03E097-D5FF-467B-B7A6-4D8F82ED4908}"/>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a:p>
        </p:txBody>
      </p:sp>
    </p:spTree>
    <p:extLst>
      <p:ext uri="{BB962C8B-B14F-4D97-AF65-F5344CB8AC3E}">
        <p14:creationId xmlns:p14="http://schemas.microsoft.com/office/powerpoint/2010/main" val="388553619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a:solidFill>
                  <a:srgbClr val="0059A1"/>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a:t>….</a:t>
            </a:r>
          </a:p>
          <a:p>
            <a:pPr lvl="0"/>
            <a:r>
              <a:rPr lang="fr-FR"/>
              <a:t>….</a:t>
            </a:r>
          </a:p>
          <a:p>
            <a:pPr lvl="0"/>
            <a:r>
              <a:rPr lang="fr-FR"/>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20E2D18-11A5-4C02-8DC2-7675E9AC0C8F}"/>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a:solidFill>
                  <a:srgbClr val="0059A1"/>
                </a:solidFill>
                <a:latin typeface="+mn-lt"/>
                <a:cs typeface="Calibri" panose="020F0502020204030204" pitchFamily="34" charset="0"/>
              </a:rPr>
              <a:t>PARTIE 3</a:t>
            </a:r>
          </a:p>
        </p:txBody>
      </p:sp>
    </p:spTree>
    <p:extLst>
      <p:ext uri="{BB962C8B-B14F-4D97-AF65-F5344CB8AC3E}">
        <p14:creationId xmlns:p14="http://schemas.microsoft.com/office/powerpoint/2010/main" val="80340002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a:solidFill>
                  <a:srgbClr val="0059A1"/>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a:t>….</a:t>
            </a:r>
          </a:p>
          <a:p>
            <a:pPr lvl="0"/>
            <a:r>
              <a:rPr lang="fr-FR"/>
              <a:t>….</a:t>
            </a:r>
          </a:p>
          <a:p>
            <a:pPr lvl="0"/>
            <a:r>
              <a:rPr lang="fr-FR"/>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59A1"/>
                </a:solidFill>
                <a:latin typeface="+mn-lt"/>
                <a:cs typeface="Calibri" panose="020F0502020204030204" pitchFamily="34" charset="0"/>
              </a:defRPr>
            </a:lvl1pPr>
          </a:lstStyle>
          <a:p>
            <a:pPr lvl="0"/>
            <a:r>
              <a:rPr lang="fr-FR"/>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a:t>TITRE</a:t>
            </a:r>
          </a:p>
        </p:txBody>
      </p:sp>
    </p:spTree>
    <p:extLst>
      <p:ext uri="{BB962C8B-B14F-4D97-AF65-F5344CB8AC3E}">
        <p14:creationId xmlns:p14="http://schemas.microsoft.com/office/powerpoint/2010/main" val="421717476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59A1"/>
                </a:solidFill>
                <a:latin typeface="+mn-lt"/>
                <a:cs typeface="Calibri" panose="020F0502020204030204" pitchFamily="34" charset="0"/>
              </a:defRPr>
            </a:lvl1pPr>
          </a:lstStyle>
          <a:p>
            <a:pPr lvl="0"/>
            <a:r>
              <a:rPr lang="fr-FR"/>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a:t>….</a:t>
            </a:r>
          </a:p>
          <a:p>
            <a:pPr lvl="0"/>
            <a:r>
              <a:rPr lang="fr-FR"/>
              <a:t>….</a:t>
            </a:r>
          </a:p>
          <a:p>
            <a:pPr lvl="0"/>
            <a:r>
              <a:rPr lang="fr-FR"/>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1586517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8" name="Espace réservé du contenu 17">
            <a:extLst>
              <a:ext uri="{FF2B5EF4-FFF2-40B4-BE49-F238E27FC236}">
                <a16:creationId xmlns:a16="http://schemas.microsoft.com/office/drawing/2014/main" id="{60F8EBFA-4CB5-426E-911F-3868DEB727CD}"/>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a:t>Modifiez le style du titre</a:t>
            </a:r>
          </a:p>
        </p:txBody>
      </p:sp>
      <p:sp>
        <p:nvSpPr>
          <p:cNvPr id="40" name="Espace réservé du contenu 17">
            <a:extLst>
              <a:ext uri="{FF2B5EF4-FFF2-40B4-BE49-F238E27FC236}">
                <a16:creationId xmlns:a16="http://schemas.microsoft.com/office/drawing/2014/main" id="{A23F7AE1-0D31-46CE-98C5-5863FFA7C7B8}"/>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338567145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59A1"/>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a:t>Modifiez le style du titre</a:t>
            </a:r>
          </a:p>
        </p:txBody>
      </p:sp>
      <p:sp>
        <p:nvSpPr>
          <p:cNvPr id="14" name="Espace réservé du contenu 17">
            <a:extLst>
              <a:ext uri="{FF2B5EF4-FFF2-40B4-BE49-F238E27FC236}">
                <a16:creationId xmlns:a16="http://schemas.microsoft.com/office/drawing/2014/main" id="{71A9B66F-C19E-4819-B8A3-620DFB61F977}"/>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2D7BC632-2B7D-460A-9D1E-35D5519904F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8" name="Espace réservé du contenu 17">
            <a:extLst>
              <a:ext uri="{FF2B5EF4-FFF2-40B4-BE49-F238E27FC236}">
                <a16:creationId xmlns:a16="http://schemas.microsoft.com/office/drawing/2014/main" id="{EA1A26D4-BFEF-4AEA-B14C-6F6B05DE5F7D}"/>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9" name="Espace réservé du contenu 17">
            <a:extLst>
              <a:ext uri="{FF2B5EF4-FFF2-40B4-BE49-F238E27FC236}">
                <a16:creationId xmlns:a16="http://schemas.microsoft.com/office/drawing/2014/main" id="{652197E3-D6CB-4497-8530-4F462CE9D168}"/>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Tree>
    <p:extLst>
      <p:ext uri="{BB962C8B-B14F-4D97-AF65-F5344CB8AC3E}">
        <p14:creationId xmlns:p14="http://schemas.microsoft.com/office/powerpoint/2010/main" val="193045911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A7482346-9406-422E-A3AB-F6E61E6418A5}"/>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7DE2AD3F-7CB8-468A-8B56-A389CD2728A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2D57DCFA-F8F2-400F-925F-2E4E842CB2B7}"/>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7651D515-72AC-4354-8320-E7AC71A09E37}"/>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8" name="Espace réservé du graphique SmartArt 3">
            <a:extLst>
              <a:ext uri="{FF2B5EF4-FFF2-40B4-BE49-F238E27FC236}">
                <a16:creationId xmlns:a16="http://schemas.microsoft.com/office/drawing/2014/main" id="{E8F4B906-414B-4740-AD96-520BBB7E5F05}"/>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a:p>
        </p:txBody>
      </p:sp>
    </p:spTree>
    <p:extLst>
      <p:ext uri="{BB962C8B-B14F-4D97-AF65-F5344CB8AC3E}">
        <p14:creationId xmlns:p14="http://schemas.microsoft.com/office/powerpoint/2010/main" val="15804815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MODALITES PEDAGOGIQUE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9F4EF1A-7B41-4424-8C3F-35D9C533D3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6590" cy="6858000"/>
          </a:xfrm>
          <a:prstGeom prst="rect">
            <a:avLst/>
          </a:prstGeom>
        </p:spPr>
      </p:pic>
      <p:sp>
        <p:nvSpPr>
          <p:cNvPr id="6" name="ZoneTexte 15">
            <a:extLst>
              <a:ext uri="{FF2B5EF4-FFF2-40B4-BE49-F238E27FC236}">
                <a16:creationId xmlns:a16="http://schemas.microsoft.com/office/drawing/2014/main" id="{35305712-A66C-F549-A6A6-7FABFCDA4CDC}"/>
              </a:ext>
            </a:extLst>
          </p:cNvPr>
          <p:cNvSpPr txBox="1"/>
          <p:nvPr/>
        </p:nvSpPr>
        <p:spPr>
          <a:xfrm>
            <a:off x="11789199" y="6603277"/>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8" name="ZoneTexte 17">
            <a:extLst>
              <a:ext uri="{FF2B5EF4-FFF2-40B4-BE49-F238E27FC236}">
                <a16:creationId xmlns:a16="http://schemas.microsoft.com/office/drawing/2014/main" id="{15A3A4DC-3397-664C-AF69-B25199659E74}"/>
              </a:ext>
            </a:extLst>
          </p:cNvPr>
          <p:cNvSpPr txBox="1"/>
          <p:nvPr/>
        </p:nvSpPr>
        <p:spPr>
          <a:xfrm>
            <a:off x="4245835" y="660870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10" name="Google Shape;86;p16">
            <a:extLst>
              <a:ext uri="{FF2B5EF4-FFF2-40B4-BE49-F238E27FC236}">
                <a16:creationId xmlns:a16="http://schemas.microsoft.com/office/drawing/2014/main" id="{0E060007-F668-4DF5-BC6B-856DB623B728}"/>
              </a:ext>
            </a:extLst>
          </p:cNvPr>
          <p:cNvSpPr/>
          <p:nvPr/>
        </p:nvSpPr>
        <p:spPr>
          <a:xfrm>
            <a:off x="1754550" y="1618530"/>
            <a:ext cx="8682900" cy="4463400"/>
          </a:xfrm>
          <a:prstGeom prst="rect">
            <a:avLst/>
          </a:prstGeom>
          <a:solidFill>
            <a:srgbClr val="FFFFFF"/>
          </a:solidFill>
          <a:ln w="9525" cap="flat" cmpd="sng">
            <a:solidFill>
              <a:srgbClr val="A5A5A5"/>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mn-lt"/>
              <a:ea typeface="Calibri"/>
              <a:cs typeface="Calibri"/>
              <a:sym typeface="Calibri"/>
            </a:endParaRPr>
          </a:p>
        </p:txBody>
      </p:sp>
      <p:sp>
        <p:nvSpPr>
          <p:cNvPr id="11" name="Google Shape;87;p16">
            <a:extLst>
              <a:ext uri="{FF2B5EF4-FFF2-40B4-BE49-F238E27FC236}">
                <a16:creationId xmlns:a16="http://schemas.microsoft.com/office/drawing/2014/main" id="{45AF851D-664A-4877-8D80-FDA445C2C6CC}"/>
              </a:ext>
            </a:extLst>
          </p:cNvPr>
          <p:cNvSpPr txBox="1"/>
          <p:nvPr/>
        </p:nvSpPr>
        <p:spPr>
          <a:xfrm>
            <a:off x="0" y="536034"/>
            <a:ext cx="5260200" cy="523180"/>
          </a:xfrm>
          <a:prstGeom prst="rect">
            <a:avLst/>
          </a:prstGeom>
          <a:noFill/>
          <a:ln>
            <a:noFill/>
          </a:ln>
        </p:spPr>
        <p:txBody>
          <a:bodyPr spcFirstLastPara="1" wrap="square" lIns="91425" tIns="45700" rIns="91425" bIns="45700" anchor="t" anchorCtr="1">
            <a:spAutoFit/>
          </a:bodyPr>
          <a:lstStyle/>
          <a:p>
            <a:pPr marL="0" marR="0" lvl="0" indent="0" algn="ctr" rtl="0">
              <a:spcBef>
                <a:spcPts val="0"/>
              </a:spcBef>
              <a:spcAft>
                <a:spcPts val="0"/>
              </a:spcAft>
              <a:buNone/>
            </a:pPr>
            <a:r>
              <a:rPr lang="fr-FR" sz="2800" b="1" i="0" u="none" strike="noStrike" cap="none">
                <a:solidFill>
                  <a:srgbClr val="008245"/>
                </a:solidFill>
                <a:latin typeface="+mn-lt"/>
                <a:ea typeface="Arial"/>
                <a:cs typeface="Calibri" panose="020F0502020204030204" pitchFamily="34" charset="0"/>
                <a:sym typeface="Arial"/>
              </a:rPr>
              <a:t>MODALITÉS </a:t>
            </a:r>
            <a:r>
              <a:rPr lang="fr-FR" sz="2800" b="1">
                <a:solidFill>
                  <a:srgbClr val="008245"/>
                </a:solidFill>
                <a:latin typeface="+mn-lt"/>
                <a:cs typeface="Calibri" panose="020F0502020204030204" pitchFamily="34" charset="0"/>
              </a:rPr>
              <a:t>PÉDAGOGIQUES</a:t>
            </a:r>
            <a:endParaRPr sz="2800" b="1" i="0" u="none" strike="noStrike" cap="none">
              <a:solidFill>
                <a:srgbClr val="008245"/>
              </a:solidFill>
              <a:latin typeface="+mn-lt"/>
              <a:ea typeface="Arial"/>
              <a:cs typeface="Calibri" panose="020F0502020204030204" pitchFamily="34" charset="0"/>
              <a:sym typeface="Arial"/>
            </a:endParaRPr>
          </a:p>
        </p:txBody>
      </p:sp>
      <p:grpSp>
        <p:nvGrpSpPr>
          <p:cNvPr id="55" name="Groupe 54">
            <a:extLst>
              <a:ext uri="{FF2B5EF4-FFF2-40B4-BE49-F238E27FC236}">
                <a16:creationId xmlns:a16="http://schemas.microsoft.com/office/drawing/2014/main" id="{9C28F931-6C6C-47E8-B6BA-FF540874AF4A}"/>
              </a:ext>
            </a:extLst>
          </p:cNvPr>
          <p:cNvGrpSpPr/>
          <p:nvPr/>
        </p:nvGrpSpPr>
        <p:grpSpPr>
          <a:xfrm>
            <a:off x="1927160" y="1910684"/>
            <a:ext cx="8337681" cy="3879092"/>
            <a:chOff x="1985405" y="1978790"/>
            <a:chExt cx="8337681" cy="3879092"/>
          </a:xfrm>
        </p:grpSpPr>
        <p:grpSp>
          <p:nvGrpSpPr>
            <p:cNvPr id="54" name="Groupe 53">
              <a:extLst>
                <a:ext uri="{FF2B5EF4-FFF2-40B4-BE49-F238E27FC236}">
                  <a16:creationId xmlns:a16="http://schemas.microsoft.com/office/drawing/2014/main" id="{D1CD823F-212C-4F8B-816D-D21EE24EAD8E}"/>
                </a:ext>
              </a:extLst>
            </p:cNvPr>
            <p:cNvGrpSpPr/>
            <p:nvPr/>
          </p:nvGrpSpPr>
          <p:grpSpPr>
            <a:xfrm>
              <a:off x="1985405" y="2096568"/>
              <a:ext cx="1584000" cy="3761314"/>
              <a:chOff x="2149789" y="2096568"/>
              <a:chExt cx="1584000" cy="3761314"/>
            </a:xfrm>
          </p:grpSpPr>
          <p:grpSp>
            <p:nvGrpSpPr>
              <p:cNvPr id="49" name="Groupe 48">
                <a:extLst>
                  <a:ext uri="{FF2B5EF4-FFF2-40B4-BE49-F238E27FC236}">
                    <a16:creationId xmlns:a16="http://schemas.microsoft.com/office/drawing/2014/main" id="{F1B17ECF-4583-4AFE-8F93-B7DFB3D97D8F}"/>
                  </a:ext>
                </a:extLst>
              </p:cNvPr>
              <p:cNvGrpSpPr/>
              <p:nvPr/>
            </p:nvGrpSpPr>
            <p:grpSpPr>
              <a:xfrm>
                <a:off x="2149789" y="2096568"/>
                <a:ext cx="1584000" cy="3761314"/>
                <a:chOff x="2149789" y="2096568"/>
                <a:chExt cx="1584000" cy="3761314"/>
              </a:xfrm>
            </p:grpSpPr>
            <p:sp>
              <p:nvSpPr>
                <p:cNvPr id="12" name="Google Shape;88;p16">
                  <a:extLst>
                    <a:ext uri="{FF2B5EF4-FFF2-40B4-BE49-F238E27FC236}">
                      <a16:creationId xmlns:a16="http://schemas.microsoft.com/office/drawing/2014/main" id="{7933F26D-BE4B-4DEB-BB94-B71B66167D9A}"/>
                    </a:ext>
                  </a:extLst>
                </p:cNvPr>
                <p:cNvSpPr/>
                <p:nvPr/>
              </p:nvSpPr>
              <p:spPr>
                <a:xfrm>
                  <a:off x="2621839" y="2096568"/>
                  <a:ext cx="639900" cy="59900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mn-lt"/>
                    <a:ea typeface="Arial"/>
                    <a:cs typeface="Calibri" panose="020F0502020204030204" pitchFamily="34" charset="0"/>
                    <a:sym typeface="Arial"/>
                  </a:endParaRPr>
                </a:p>
              </p:txBody>
            </p:sp>
            <p:sp>
              <p:nvSpPr>
                <p:cNvPr id="32" name="Google Shape;108;p16">
                  <a:extLst>
                    <a:ext uri="{FF2B5EF4-FFF2-40B4-BE49-F238E27FC236}">
                      <a16:creationId xmlns:a16="http://schemas.microsoft.com/office/drawing/2014/main" id="{C0B1F164-8A10-4478-9E4A-371EF847301C}"/>
                    </a:ext>
                  </a:extLst>
                </p:cNvPr>
                <p:cNvSpPr txBox="1"/>
                <p:nvPr/>
              </p:nvSpPr>
              <p:spPr>
                <a:xfrm>
                  <a:off x="2149789"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i="0" u="none" strike="noStrike" cap="none">
                      <a:solidFill>
                        <a:srgbClr val="0059A1"/>
                      </a:solidFill>
                      <a:latin typeface="+mn-lt"/>
                      <a:ea typeface="Calibri"/>
                      <a:cs typeface="Calibri" panose="020F0502020204030204" pitchFamily="34" charset="0"/>
                      <a:sym typeface="Calibri"/>
                    </a:rPr>
                    <a:t>LE GUIDE DE SOUTIEN</a:t>
                  </a:r>
                  <a:endParaRPr lang="fr-FR" sz="140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a:solidFill>
                        <a:srgbClr val="3F3F3F"/>
                      </a:solidFill>
                      <a:latin typeface="+mn-lt"/>
                      <a:ea typeface="Calibri"/>
                      <a:cs typeface="Calibri" panose="020F0502020204030204" pitchFamily="34" charset="0"/>
                      <a:sym typeface="Calibri"/>
                    </a:rPr>
                    <a:t>Il contient le ré</a:t>
                  </a:r>
                  <a:r>
                    <a:rPr lang="fr-FR" sz="1400" b="0" i="0" u="none" strike="noStrike" cap="none">
                      <a:solidFill>
                        <a:srgbClr val="3F3F3F"/>
                      </a:solidFill>
                      <a:latin typeface="+mn-lt"/>
                      <a:ea typeface="Calibri"/>
                      <a:cs typeface="Calibri" panose="020F0502020204030204" pitchFamily="34" charset="0"/>
                      <a:sym typeface="Calibri"/>
                    </a:rPr>
                    <a:t>sumé théorique et le manuel des travaux pratiques</a:t>
                  </a:r>
                  <a:endParaRPr lang="fr-FR" sz="1400">
                    <a:latin typeface="+mn-lt"/>
                    <a:cs typeface="Calibri" panose="020F0502020204030204" pitchFamily="34" charset="0"/>
                  </a:endParaRPr>
                </a:p>
              </p:txBody>
            </p:sp>
          </p:grpSp>
          <p:grpSp>
            <p:nvGrpSpPr>
              <p:cNvPr id="2" name="Groupe 1">
                <a:extLst>
                  <a:ext uri="{FF2B5EF4-FFF2-40B4-BE49-F238E27FC236}">
                    <a16:creationId xmlns:a16="http://schemas.microsoft.com/office/drawing/2014/main" id="{571D3AF8-CDE8-4FB0-9B48-4D15B7A820C3}"/>
                  </a:ext>
                </a:extLst>
              </p:cNvPr>
              <p:cNvGrpSpPr/>
              <p:nvPr/>
            </p:nvGrpSpPr>
            <p:grpSpPr>
              <a:xfrm>
                <a:off x="2587039" y="3022198"/>
                <a:ext cx="637500" cy="596700"/>
                <a:chOff x="2587039" y="3022198"/>
                <a:chExt cx="637500" cy="596700"/>
              </a:xfrm>
            </p:grpSpPr>
            <p:sp>
              <p:nvSpPr>
                <p:cNvPr id="37" name="Google Shape;113;p16">
                  <a:extLst>
                    <a:ext uri="{FF2B5EF4-FFF2-40B4-BE49-F238E27FC236}">
                      <a16:creationId xmlns:a16="http://schemas.microsoft.com/office/drawing/2014/main" id="{5E939301-5B96-4B78-8B8F-D06410BB794E}"/>
                    </a:ext>
                  </a:extLst>
                </p:cNvPr>
                <p:cNvSpPr/>
                <p:nvPr/>
              </p:nvSpPr>
              <p:spPr>
                <a:xfrm>
                  <a:off x="2587039"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mn-lt"/>
                    <a:ea typeface="Calibri"/>
                    <a:cs typeface="Calibri"/>
                    <a:sym typeface="Calibri"/>
                  </a:endParaRPr>
                </a:p>
              </p:txBody>
            </p:sp>
            <p:sp>
              <p:nvSpPr>
                <p:cNvPr id="42" name="Rectangle 41">
                  <a:extLst>
                    <a:ext uri="{FF2B5EF4-FFF2-40B4-BE49-F238E27FC236}">
                      <a16:creationId xmlns:a16="http://schemas.microsoft.com/office/drawing/2014/main" id="{F242B4FE-EB7E-4FA9-AB3C-67B43CEF323F}"/>
                    </a:ext>
                  </a:extLst>
                </p:cNvPr>
                <p:cNvSpPr/>
                <p:nvPr/>
              </p:nvSpPr>
              <p:spPr>
                <a:xfrm>
                  <a:off x="2735710" y="3089715"/>
                  <a:ext cx="340158" cy="461665"/>
                </a:xfrm>
                <a:prstGeom prst="rect">
                  <a:avLst/>
                </a:prstGeom>
              </p:spPr>
              <p:txBody>
                <a:bodyPr wrap="none">
                  <a:spAutoFit/>
                </a:bodyPr>
                <a:lstStyle/>
                <a:p>
                  <a:r>
                    <a:rPr lang="fr-FR" sz="2400" b="1">
                      <a:solidFill>
                        <a:srgbClr val="0059A1"/>
                      </a:solidFill>
                      <a:latin typeface="+mn-lt"/>
                      <a:ea typeface="Calibri"/>
                      <a:cs typeface="Calibri" panose="020F0502020204030204" pitchFamily="34" charset="0"/>
                      <a:sym typeface="Calibri"/>
                    </a:rPr>
                    <a:t>1</a:t>
                  </a:r>
                  <a:endParaRPr lang="fr-FR" sz="2400" b="1">
                    <a:solidFill>
                      <a:srgbClr val="0059A1"/>
                    </a:solidFill>
                    <a:latin typeface="+mn-lt"/>
                    <a:cs typeface="Calibri" panose="020F0502020204030204" pitchFamily="34" charset="0"/>
                  </a:endParaRPr>
                </a:p>
              </p:txBody>
            </p:sp>
          </p:grpSp>
        </p:grpSp>
        <p:grpSp>
          <p:nvGrpSpPr>
            <p:cNvPr id="50" name="Groupe 49">
              <a:extLst>
                <a:ext uri="{FF2B5EF4-FFF2-40B4-BE49-F238E27FC236}">
                  <a16:creationId xmlns:a16="http://schemas.microsoft.com/office/drawing/2014/main" id="{53168013-0FB2-4E00-BBAC-599AA4E6EADF}"/>
                </a:ext>
              </a:extLst>
            </p:cNvPr>
            <p:cNvGrpSpPr/>
            <p:nvPr/>
          </p:nvGrpSpPr>
          <p:grpSpPr>
            <a:xfrm>
              <a:off x="3683025" y="2056878"/>
              <a:ext cx="1584000" cy="3801004"/>
              <a:chOff x="3765217" y="2056878"/>
              <a:chExt cx="1584000" cy="3801004"/>
            </a:xfrm>
          </p:grpSpPr>
          <p:grpSp>
            <p:nvGrpSpPr>
              <p:cNvPr id="13" name="Google Shape;89;p16">
                <a:extLst>
                  <a:ext uri="{FF2B5EF4-FFF2-40B4-BE49-F238E27FC236}">
                    <a16:creationId xmlns:a16="http://schemas.microsoft.com/office/drawing/2014/main" id="{00A56C00-FE86-4D41-AA52-9DAC693266D6}"/>
                  </a:ext>
                </a:extLst>
              </p:cNvPr>
              <p:cNvGrpSpPr/>
              <p:nvPr/>
            </p:nvGrpSpPr>
            <p:grpSpPr>
              <a:xfrm>
                <a:off x="4140067" y="2056878"/>
                <a:ext cx="834300" cy="662869"/>
                <a:chOff x="4002843" y="1987306"/>
                <a:chExt cx="834300" cy="662869"/>
              </a:xfrm>
            </p:grpSpPr>
            <p:sp>
              <p:nvSpPr>
                <p:cNvPr id="14" name="Google Shape;90;p16">
                  <a:extLst>
                    <a:ext uri="{FF2B5EF4-FFF2-40B4-BE49-F238E27FC236}">
                      <a16:creationId xmlns:a16="http://schemas.microsoft.com/office/drawing/2014/main" id="{49164E02-095E-447C-9FE2-E3996451B6CB}"/>
                    </a:ext>
                  </a:extLst>
                </p:cNvPr>
                <p:cNvSpPr/>
                <p:nvPr/>
              </p:nvSpPr>
              <p:spPr>
                <a:xfrm>
                  <a:off x="4002843" y="1987306"/>
                  <a:ext cx="834300" cy="662869"/>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mn-lt"/>
                    <a:ea typeface="Arial"/>
                    <a:cs typeface="Calibri" panose="020F0502020204030204" pitchFamily="34" charset="0"/>
                    <a:sym typeface="Arial"/>
                  </a:endParaRPr>
                </a:p>
              </p:txBody>
            </p:sp>
            <p:sp>
              <p:nvSpPr>
                <p:cNvPr id="15" name="Google Shape;91;p16">
                  <a:extLst>
                    <a:ext uri="{FF2B5EF4-FFF2-40B4-BE49-F238E27FC236}">
                      <a16:creationId xmlns:a16="http://schemas.microsoft.com/office/drawing/2014/main" id="{74C91C81-9CC6-4F6E-B22E-499C2B644CA9}"/>
                    </a:ext>
                  </a:extLst>
                </p:cNvPr>
                <p:cNvSpPr/>
                <p:nvPr/>
              </p:nvSpPr>
              <p:spPr>
                <a:xfrm>
                  <a:off x="4116776" y="2182747"/>
                  <a:ext cx="589749" cy="110877"/>
                </a:xfrm>
                <a:custGeom>
                  <a:avLst/>
                  <a:gdLst/>
                  <a:ahLst/>
                  <a:cxnLst/>
                  <a:rect l="l" t="t" r="r" b="b"/>
                  <a:pathLst>
                    <a:path w="589749" h="110877" extrusionOk="0">
                      <a:moveTo>
                        <a:pt x="553417" y="44276"/>
                      </a:moveTo>
                      <a:cubicBezTo>
                        <a:pt x="548853" y="44276"/>
                        <a:pt x="545083" y="45938"/>
                        <a:pt x="542106" y="49262"/>
                      </a:cubicBezTo>
                      <a:cubicBezTo>
                        <a:pt x="539130" y="52586"/>
                        <a:pt x="537666" y="57101"/>
                        <a:pt x="537716" y="62806"/>
                      </a:cubicBezTo>
                      <a:lnTo>
                        <a:pt x="568970" y="62806"/>
                      </a:lnTo>
                      <a:cubicBezTo>
                        <a:pt x="568821" y="56753"/>
                        <a:pt x="567258" y="52152"/>
                        <a:pt x="564282" y="49002"/>
                      </a:cubicBezTo>
                      <a:cubicBezTo>
                        <a:pt x="561305" y="45852"/>
                        <a:pt x="557684" y="44276"/>
                        <a:pt x="553417" y="44276"/>
                      </a:cubicBezTo>
                      <a:close/>
                      <a:moveTo>
                        <a:pt x="124792" y="44276"/>
                      </a:moveTo>
                      <a:cubicBezTo>
                        <a:pt x="120228" y="44276"/>
                        <a:pt x="116458" y="45938"/>
                        <a:pt x="113481" y="49262"/>
                      </a:cubicBezTo>
                      <a:cubicBezTo>
                        <a:pt x="110505" y="52586"/>
                        <a:pt x="109041" y="57101"/>
                        <a:pt x="109091" y="62806"/>
                      </a:cubicBezTo>
                      <a:lnTo>
                        <a:pt x="140345" y="62806"/>
                      </a:lnTo>
                      <a:cubicBezTo>
                        <a:pt x="140196" y="56753"/>
                        <a:pt x="138633" y="52152"/>
                        <a:pt x="135657" y="49002"/>
                      </a:cubicBezTo>
                      <a:cubicBezTo>
                        <a:pt x="132680" y="45852"/>
                        <a:pt x="129059" y="44276"/>
                        <a:pt x="124792" y="44276"/>
                      </a:cubicBezTo>
                      <a:close/>
                      <a:moveTo>
                        <a:pt x="445815" y="30063"/>
                      </a:moveTo>
                      <a:lnTo>
                        <a:pt x="466725" y="30063"/>
                      </a:lnTo>
                      <a:lnTo>
                        <a:pt x="466725" y="109091"/>
                      </a:lnTo>
                      <a:lnTo>
                        <a:pt x="445815" y="109091"/>
                      </a:lnTo>
                      <a:close/>
                      <a:moveTo>
                        <a:pt x="170259" y="30063"/>
                      </a:moveTo>
                      <a:lnTo>
                        <a:pt x="195783" y="30063"/>
                      </a:lnTo>
                      <a:lnTo>
                        <a:pt x="209773" y="51792"/>
                      </a:lnTo>
                      <a:lnTo>
                        <a:pt x="224507" y="30063"/>
                      </a:lnTo>
                      <a:lnTo>
                        <a:pt x="249064" y="30063"/>
                      </a:lnTo>
                      <a:lnTo>
                        <a:pt x="222275" y="67494"/>
                      </a:lnTo>
                      <a:lnTo>
                        <a:pt x="251519" y="109091"/>
                      </a:lnTo>
                      <a:lnTo>
                        <a:pt x="225847" y="109091"/>
                      </a:lnTo>
                      <a:lnTo>
                        <a:pt x="209773" y="84609"/>
                      </a:lnTo>
                      <a:lnTo>
                        <a:pt x="193551" y="109091"/>
                      </a:lnTo>
                      <a:lnTo>
                        <a:pt x="169069" y="109091"/>
                      </a:lnTo>
                      <a:lnTo>
                        <a:pt x="197569" y="68387"/>
                      </a:lnTo>
                      <a:close/>
                      <a:moveTo>
                        <a:pt x="552152" y="28277"/>
                      </a:moveTo>
                      <a:cubicBezTo>
                        <a:pt x="563910" y="28277"/>
                        <a:pt x="573187" y="32159"/>
                        <a:pt x="579983" y="39923"/>
                      </a:cubicBezTo>
                      <a:cubicBezTo>
                        <a:pt x="586780" y="47687"/>
                        <a:pt x="590029" y="59581"/>
                        <a:pt x="589731" y="75605"/>
                      </a:cubicBezTo>
                      <a:lnTo>
                        <a:pt x="537344" y="75605"/>
                      </a:lnTo>
                      <a:cubicBezTo>
                        <a:pt x="537493" y="81806"/>
                        <a:pt x="539179" y="86630"/>
                        <a:pt x="542404" y="90078"/>
                      </a:cubicBezTo>
                      <a:cubicBezTo>
                        <a:pt x="545629" y="93526"/>
                        <a:pt x="549647" y="95250"/>
                        <a:pt x="554459" y="95250"/>
                      </a:cubicBezTo>
                      <a:cubicBezTo>
                        <a:pt x="557733" y="95250"/>
                        <a:pt x="560487" y="94357"/>
                        <a:pt x="562719" y="92571"/>
                      </a:cubicBezTo>
                      <a:cubicBezTo>
                        <a:pt x="564952" y="90785"/>
                        <a:pt x="566638" y="87908"/>
                        <a:pt x="567779" y="83939"/>
                      </a:cubicBezTo>
                      <a:lnTo>
                        <a:pt x="588615" y="87437"/>
                      </a:lnTo>
                      <a:cubicBezTo>
                        <a:pt x="585936" y="95076"/>
                        <a:pt x="581707" y="100893"/>
                        <a:pt x="575928" y="104887"/>
                      </a:cubicBezTo>
                      <a:cubicBezTo>
                        <a:pt x="570148" y="108880"/>
                        <a:pt x="562917" y="110877"/>
                        <a:pt x="554236" y="110877"/>
                      </a:cubicBezTo>
                      <a:cubicBezTo>
                        <a:pt x="540494" y="110877"/>
                        <a:pt x="530324" y="106387"/>
                        <a:pt x="523726" y="97408"/>
                      </a:cubicBezTo>
                      <a:cubicBezTo>
                        <a:pt x="518517" y="90215"/>
                        <a:pt x="515913" y="81136"/>
                        <a:pt x="515913" y="70173"/>
                      </a:cubicBezTo>
                      <a:cubicBezTo>
                        <a:pt x="515913" y="57076"/>
                        <a:pt x="519336" y="46819"/>
                        <a:pt x="526182" y="39402"/>
                      </a:cubicBezTo>
                      <a:cubicBezTo>
                        <a:pt x="533028" y="31986"/>
                        <a:pt x="541685" y="28277"/>
                        <a:pt x="552152" y="28277"/>
                      </a:cubicBezTo>
                      <a:close/>
                      <a:moveTo>
                        <a:pt x="123527" y="28277"/>
                      </a:moveTo>
                      <a:cubicBezTo>
                        <a:pt x="135285" y="28277"/>
                        <a:pt x="144562" y="32159"/>
                        <a:pt x="151358" y="39923"/>
                      </a:cubicBezTo>
                      <a:cubicBezTo>
                        <a:pt x="158155" y="47687"/>
                        <a:pt x="161404" y="59581"/>
                        <a:pt x="161106" y="75605"/>
                      </a:cubicBezTo>
                      <a:lnTo>
                        <a:pt x="108719" y="75605"/>
                      </a:lnTo>
                      <a:cubicBezTo>
                        <a:pt x="108868" y="81806"/>
                        <a:pt x="110554" y="86630"/>
                        <a:pt x="113779" y="90078"/>
                      </a:cubicBezTo>
                      <a:cubicBezTo>
                        <a:pt x="117004" y="93526"/>
                        <a:pt x="121022" y="95250"/>
                        <a:pt x="125834" y="95250"/>
                      </a:cubicBezTo>
                      <a:cubicBezTo>
                        <a:pt x="129108" y="95250"/>
                        <a:pt x="131862" y="94357"/>
                        <a:pt x="134094" y="92571"/>
                      </a:cubicBezTo>
                      <a:cubicBezTo>
                        <a:pt x="136327" y="90785"/>
                        <a:pt x="138013" y="87908"/>
                        <a:pt x="139154" y="83939"/>
                      </a:cubicBezTo>
                      <a:lnTo>
                        <a:pt x="159990" y="87437"/>
                      </a:lnTo>
                      <a:cubicBezTo>
                        <a:pt x="157311" y="95076"/>
                        <a:pt x="153082" y="100893"/>
                        <a:pt x="147303" y="104887"/>
                      </a:cubicBezTo>
                      <a:cubicBezTo>
                        <a:pt x="141523" y="108880"/>
                        <a:pt x="134293" y="110877"/>
                        <a:pt x="125611" y="110877"/>
                      </a:cubicBezTo>
                      <a:cubicBezTo>
                        <a:pt x="111869" y="110877"/>
                        <a:pt x="101699" y="106387"/>
                        <a:pt x="95101" y="97408"/>
                      </a:cubicBezTo>
                      <a:cubicBezTo>
                        <a:pt x="89892" y="90215"/>
                        <a:pt x="87288" y="81136"/>
                        <a:pt x="87288" y="70173"/>
                      </a:cubicBezTo>
                      <a:cubicBezTo>
                        <a:pt x="87288" y="57076"/>
                        <a:pt x="90711" y="46819"/>
                        <a:pt x="97557" y="39402"/>
                      </a:cubicBezTo>
                      <a:cubicBezTo>
                        <a:pt x="104403" y="31986"/>
                        <a:pt x="113060" y="28277"/>
                        <a:pt x="123527" y="28277"/>
                      </a:cubicBezTo>
                      <a:close/>
                      <a:moveTo>
                        <a:pt x="286792" y="2158"/>
                      </a:moveTo>
                      <a:lnTo>
                        <a:pt x="286792" y="30063"/>
                      </a:lnTo>
                      <a:lnTo>
                        <a:pt x="301079" y="30063"/>
                      </a:lnTo>
                      <a:lnTo>
                        <a:pt x="301079" y="46732"/>
                      </a:lnTo>
                      <a:lnTo>
                        <a:pt x="286792" y="46732"/>
                      </a:lnTo>
                      <a:lnTo>
                        <a:pt x="286792" y="78581"/>
                      </a:lnTo>
                      <a:cubicBezTo>
                        <a:pt x="286792" y="85031"/>
                        <a:pt x="286928" y="88788"/>
                        <a:pt x="287201" y="89855"/>
                      </a:cubicBezTo>
                      <a:cubicBezTo>
                        <a:pt x="287474" y="90922"/>
                        <a:pt x="288094" y="91802"/>
                        <a:pt x="289061" y="92497"/>
                      </a:cubicBezTo>
                      <a:cubicBezTo>
                        <a:pt x="290029" y="93191"/>
                        <a:pt x="291207" y="93539"/>
                        <a:pt x="292596" y="93539"/>
                      </a:cubicBezTo>
                      <a:cubicBezTo>
                        <a:pt x="294531" y="93539"/>
                        <a:pt x="297334" y="92869"/>
                        <a:pt x="301005" y="91529"/>
                      </a:cubicBezTo>
                      <a:lnTo>
                        <a:pt x="302791" y="107752"/>
                      </a:lnTo>
                      <a:cubicBezTo>
                        <a:pt x="297929" y="109835"/>
                        <a:pt x="292422" y="110877"/>
                        <a:pt x="286271" y="110877"/>
                      </a:cubicBezTo>
                      <a:cubicBezTo>
                        <a:pt x="282501" y="110877"/>
                        <a:pt x="279102" y="110245"/>
                        <a:pt x="276076" y="108980"/>
                      </a:cubicBezTo>
                      <a:cubicBezTo>
                        <a:pt x="273050" y="107714"/>
                        <a:pt x="270830" y="106077"/>
                        <a:pt x="269416" y="104068"/>
                      </a:cubicBezTo>
                      <a:cubicBezTo>
                        <a:pt x="268002" y="102059"/>
                        <a:pt x="267022" y="99343"/>
                        <a:pt x="266477" y="95920"/>
                      </a:cubicBezTo>
                      <a:cubicBezTo>
                        <a:pt x="266030" y="93489"/>
                        <a:pt x="265807" y="88578"/>
                        <a:pt x="265807" y="81186"/>
                      </a:cubicBezTo>
                      <a:lnTo>
                        <a:pt x="265807" y="46732"/>
                      </a:lnTo>
                      <a:lnTo>
                        <a:pt x="256208" y="46732"/>
                      </a:lnTo>
                      <a:lnTo>
                        <a:pt x="256208" y="30063"/>
                      </a:lnTo>
                      <a:lnTo>
                        <a:pt x="265807" y="30063"/>
                      </a:lnTo>
                      <a:lnTo>
                        <a:pt x="265807" y="14362"/>
                      </a:lnTo>
                      <a:close/>
                      <a:moveTo>
                        <a:pt x="483915" y="0"/>
                      </a:moveTo>
                      <a:lnTo>
                        <a:pt x="504825" y="0"/>
                      </a:lnTo>
                      <a:lnTo>
                        <a:pt x="504825" y="109091"/>
                      </a:lnTo>
                      <a:lnTo>
                        <a:pt x="483915" y="109091"/>
                      </a:lnTo>
                      <a:close/>
                      <a:moveTo>
                        <a:pt x="445815" y="0"/>
                      </a:moveTo>
                      <a:lnTo>
                        <a:pt x="466725" y="0"/>
                      </a:lnTo>
                      <a:lnTo>
                        <a:pt x="466725" y="19348"/>
                      </a:lnTo>
                      <a:lnTo>
                        <a:pt x="445815" y="19348"/>
                      </a:lnTo>
                      <a:close/>
                      <a:moveTo>
                        <a:pt x="350862" y="0"/>
                      </a:moveTo>
                      <a:lnTo>
                        <a:pt x="425648" y="0"/>
                      </a:lnTo>
                      <a:lnTo>
                        <a:pt x="425648" y="18455"/>
                      </a:lnTo>
                      <a:lnTo>
                        <a:pt x="372889" y="18455"/>
                      </a:lnTo>
                      <a:lnTo>
                        <a:pt x="372889" y="44276"/>
                      </a:lnTo>
                      <a:lnTo>
                        <a:pt x="418430" y="44276"/>
                      </a:lnTo>
                      <a:lnTo>
                        <a:pt x="418430" y="62731"/>
                      </a:lnTo>
                      <a:lnTo>
                        <a:pt x="372889" y="62731"/>
                      </a:lnTo>
                      <a:lnTo>
                        <a:pt x="372889" y="109091"/>
                      </a:lnTo>
                      <a:lnTo>
                        <a:pt x="350862" y="109091"/>
                      </a:lnTo>
                      <a:close/>
                      <a:moveTo>
                        <a:pt x="0" y="0"/>
                      </a:moveTo>
                      <a:lnTo>
                        <a:pt x="86692" y="0"/>
                      </a:lnTo>
                      <a:lnTo>
                        <a:pt x="86692" y="18455"/>
                      </a:lnTo>
                      <a:lnTo>
                        <a:pt x="54397" y="18455"/>
                      </a:lnTo>
                      <a:lnTo>
                        <a:pt x="54397" y="109091"/>
                      </a:lnTo>
                      <a:lnTo>
                        <a:pt x="32370" y="109091"/>
                      </a:lnTo>
                      <a:lnTo>
                        <a:pt x="32370" y="18455"/>
                      </a:lnTo>
                      <a:lnTo>
                        <a:pt x="0" y="18455"/>
                      </a:lnTo>
                      <a:close/>
                    </a:path>
                  </a:pathLst>
                </a:custGeom>
                <a:solidFill>
                  <a:srgbClr val="0059A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8CBABE"/>
                    </a:solidFill>
                    <a:latin typeface="+mn-lt"/>
                    <a:ea typeface="Arial"/>
                    <a:cs typeface="Calibri" panose="020F0502020204030204" pitchFamily="34" charset="0"/>
                    <a:sym typeface="Arial"/>
                  </a:endParaRPr>
                </a:p>
              </p:txBody>
            </p:sp>
          </p:grpSp>
          <p:sp>
            <p:nvSpPr>
              <p:cNvPr id="33" name="Google Shape;109;p16">
                <a:extLst>
                  <a:ext uri="{FF2B5EF4-FFF2-40B4-BE49-F238E27FC236}">
                    <a16:creationId xmlns:a16="http://schemas.microsoft.com/office/drawing/2014/main" id="{8659226A-8566-4547-90E4-29C67DDAEE06}"/>
                  </a:ext>
                </a:extLst>
              </p:cNvPr>
              <p:cNvSpPr txBox="1"/>
              <p:nvPr/>
            </p:nvSpPr>
            <p:spPr>
              <a:xfrm>
                <a:off x="3765217"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a:solidFill>
                      <a:srgbClr val="0059A1"/>
                    </a:solidFill>
                    <a:latin typeface="+mn-lt"/>
                    <a:ea typeface="Calibri"/>
                    <a:cs typeface="Calibri" panose="020F0502020204030204" pitchFamily="34" charset="0"/>
                    <a:sym typeface="Calibri"/>
                  </a:rPr>
                  <a:t>LA VERSION PDF</a:t>
                </a:r>
                <a:endParaRPr lang="fr-FR" sz="140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a:solidFill>
                      <a:srgbClr val="3F3F3F"/>
                    </a:solidFill>
                    <a:latin typeface="+mn-lt"/>
                    <a:ea typeface="Calibri"/>
                    <a:cs typeface="Calibri" panose="020F0502020204030204" pitchFamily="34" charset="0"/>
                    <a:sym typeface="Calibri"/>
                  </a:rPr>
                  <a:t>Une version PDF est mise en ligne sur l’espace apprenant et formateur de la plateforme </a:t>
                </a:r>
                <a:r>
                  <a:rPr lang="fr-FR" sz="1400" err="1">
                    <a:solidFill>
                      <a:srgbClr val="3F3F3F"/>
                    </a:solidFill>
                    <a:latin typeface="+mn-lt"/>
                    <a:ea typeface="Calibri"/>
                    <a:cs typeface="Calibri" panose="020F0502020204030204" pitchFamily="34" charset="0"/>
                    <a:sym typeface="Calibri"/>
                  </a:rPr>
                  <a:t>WebForce</a:t>
                </a:r>
                <a:r>
                  <a:rPr lang="fr-FR" sz="1400">
                    <a:solidFill>
                      <a:srgbClr val="3F3F3F"/>
                    </a:solidFill>
                    <a:latin typeface="+mn-lt"/>
                    <a:ea typeface="Calibri"/>
                    <a:cs typeface="Calibri" panose="020F0502020204030204" pitchFamily="34" charset="0"/>
                    <a:sym typeface="Calibri"/>
                  </a:rPr>
                  <a:t> Life</a:t>
                </a:r>
                <a:endParaRPr sz="1400">
                  <a:latin typeface="+mn-lt"/>
                  <a:cs typeface="Calibri" panose="020F0502020204030204" pitchFamily="34" charset="0"/>
                </a:endParaRPr>
              </a:p>
            </p:txBody>
          </p:sp>
          <p:grpSp>
            <p:nvGrpSpPr>
              <p:cNvPr id="3" name="Groupe 2">
                <a:extLst>
                  <a:ext uri="{FF2B5EF4-FFF2-40B4-BE49-F238E27FC236}">
                    <a16:creationId xmlns:a16="http://schemas.microsoft.com/office/drawing/2014/main" id="{BDE17767-F768-4176-8AD7-89F9CDE01BB4}"/>
                  </a:ext>
                </a:extLst>
              </p:cNvPr>
              <p:cNvGrpSpPr/>
              <p:nvPr/>
            </p:nvGrpSpPr>
            <p:grpSpPr>
              <a:xfrm>
                <a:off x="4238467" y="3022198"/>
                <a:ext cx="637500" cy="596700"/>
                <a:chOff x="4120713" y="3022198"/>
                <a:chExt cx="637500" cy="596700"/>
              </a:xfrm>
            </p:grpSpPr>
            <p:sp>
              <p:nvSpPr>
                <p:cNvPr id="38" name="Google Shape;114;p16">
                  <a:extLst>
                    <a:ext uri="{FF2B5EF4-FFF2-40B4-BE49-F238E27FC236}">
                      <a16:creationId xmlns:a16="http://schemas.microsoft.com/office/drawing/2014/main" id="{C66B6963-835B-4014-8DC3-454D0121E7B7}"/>
                    </a:ext>
                  </a:extLst>
                </p:cNvPr>
                <p:cNvSpPr/>
                <p:nvPr/>
              </p:nvSpPr>
              <p:spPr>
                <a:xfrm>
                  <a:off x="4120713"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3" name="Rectangle 42">
                  <a:extLst>
                    <a:ext uri="{FF2B5EF4-FFF2-40B4-BE49-F238E27FC236}">
                      <a16:creationId xmlns:a16="http://schemas.microsoft.com/office/drawing/2014/main" id="{11DE01EE-0C34-4152-BB99-A583588087AA}"/>
                    </a:ext>
                  </a:extLst>
                </p:cNvPr>
                <p:cNvSpPr/>
                <p:nvPr/>
              </p:nvSpPr>
              <p:spPr>
                <a:xfrm>
                  <a:off x="4269384" y="3089716"/>
                  <a:ext cx="340158" cy="461665"/>
                </a:xfrm>
                <a:prstGeom prst="rect">
                  <a:avLst/>
                </a:prstGeom>
              </p:spPr>
              <p:txBody>
                <a:bodyPr wrap="none">
                  <a:spAutoFit/>
                </a:bodyPr>
                <a:lstStyle/>
                <a:p>
                  <a:r>
                    <a:rPr lang="fr-FR" sz="2400" b="1">
                      <a:solidFill>
                        <a:srgbClr val="0059A1"/>
                      </a:solidFill>
                      <a:latin typeface="+mn-lt"/>
                      <a:ea typeface="Calibri"/>
                      <a:cs typeface="Calibri" panose="020F0502020204030204" pitchFamily="34" charset="0"/>
                      <a:sym typeface="Calibri"/>
                    </a:rPr>
                    <a:t>2</a:t>
                  </a:r>
                  <a:endParaRPr lang="fr-FR" sz="2400">
                    <a:solidFill>
                      <a:srgbClr val="0059A1"/>
                    </a:solidFill>
                    <a:latin typeface="+mn-lt"/>
                    <a:cs typeface="Calibri" panose="020F0502020204030204" pitchFamily="34" charset="0"/>
                  </a:endParaRPr>
                </a:p>
              </p:txBody>
            </p:sp>
          </p:grpSp>
        </p:grpSp>
        <p:grpSp>
          <p:nvGrpSpPr>
            <p:cNvPr id="51" name="Groupe 50">
              <a:extLst>
                <a:ext uri="{FF2B5EF4-FFF2-40B4-BE49-F238E27FC236}">
                  <a16:creationId xmlns:a16="http://schemas.microsoft.com/office/drawing/2014/main" id="{0FBFEF04-8A2B-40A1-8A14-FF1A972D7027}"/>
                </a:ext>
              </a:extLst>
            </p:cNvPr>
            <p:cNvGrpSpPr/>
            <p:nvPr/>
          </p:nvGrpSpPr>
          <p:grpSpPr>
            <a:xfrm>
              <a:off x="5368360" y="1987059"/>
              <a:ext cx="1584000" cy="3870823"/>
              <a:chOff x="5399182" y="1987059"/>
              <a:chExt cx="1584000" cy="3870823"/>
            </a:xfrm>
          </p:grpSpPr>
          <p:grpSp>
            <p:nvGrpSpPr>
              <p:cNvPr id="16" name="Google Shape;92;p16">
                <a:extLst>
                  <a:ext uri="{FF2B5EF4-FFF2-40B4-BE49-F238E27FC236}">
                    <a16:creationId xmlns:a16="http://schemas.microsoft.com/office/drawing/2014/main" id="{5EF59CFE-3BC9-48F5-970B-496A0424FF6E}"/>
                  </a:ext>
                </a:extLst>
              </p:cNvPr>
              <p:cNvGrpSpPr/>
              <p:nvPr/>
            </p:nvGrpSpPr>
            <p:grpSpPr>
              <a:xfrm>
                <a:off x="5893069" y="1987059"/>
                <a:ext cx="596226" cy="710511"/>
                <a:chOff x="5683857" y="1993534"/>
                <a:chExt cx="596226" cy="710511"/>
              </a:xfrm>
            </p:grpSpPr>
            <p:sp>
              <p:nvSpPr>
                <p:cNvPr id="17" name="Google Shape;93;p16">
                  <a:extLst>
                    <a:ext uri="{FF2B5EF4-FFF2-40B4-BE49-F238E27FC236}">
                      <a16:creationId xmlns:a16="http://schemas.microsoft.com/office/drawing/2014/main" id="{656579B1-1AA0-42D1-9D38-B03DEF2DBD3E}"/>
                    </a:ext>
                  </a:extLst>
                </p:cNvPr>
                <p:cNvSpPr/>
                <p:nvPr/>
              </p:nvSpPr>
              <p:spPr>
                <a:xfrm>
                  <a:off x="5683857" y="1993534"/>
                  <a:ext cx="596226" cy="710511"/>
                </a:xfrm>
                <a:custGeom>
                  <a:avLst/>
                  <a:gdLst/>
                  <a:ahLst/>
                  <a:cxnLst/>
                  <a:rect l="l" t="t" r="r" b="b"/>
                  <a:pathLst>
                    <a:path w="3312367" h="3947283" extrusionOk="0">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1"/>
                    <a:buFont typeface="Calibri"/>
                    <a:buNone/>
                  </a:pPr>
                  <a:endParaRPr sz="2701" b="0" i="0" u="none" strike="noStrike" cap="none">
                    <a:solidFill>
                      <a:srgbClr val="FFFFFF"/>
                    </a:solidFill>
                    <a:latin typeface="+mn-lt"/>
                    <a:ea typeface="Arial"/>
                    <a:cs typeface="Calibri" panose="020F0502020204030204" pitchFamily="34" charset="0"/>
                    <a:sym typeface="Arial"/>
                  </a:endParaRPr>
                </a:p>
              </p:txBody>
            </p:sp>
            <p:sp>
              <p:nvSpPr>
                <p:cNvPr id="18" name="Google Shape;94;p16">
                  <a:extLst>
                    <a:ext uri="{FF2B5EF4-FFF2-40B4-BE49-F238E27FC236}">
                      <a16:creationId xmlns:a16="http://schemas.microsoft.com/office/drawing/2014/main" id="{7B5595EC-C083-4201-AC46-D24C1B97FAF0}"/>
                    </a:ext>
                  </a:extLst>
                </p:cNvPr>
                <p:cNvSpPr/>
                <p:nvPr/>
              </p:nvSpPr>
              <p:spPr>
                <a:xfrm>
                  <a:off x="5820945" y="2188975"/>
                  <a:ext cx="297000" cy="297000"/>
                </a:xfrm>
                <a:custGeom>
                  <a:avLst/>
                  <a:gdLst/>
                  <a:ahLst/>
                  <a:cxnLst/>
                  <a:rect l="l" t="t" r="r" b="b"/>
                  <a:pathLst>
                    <a:path w="3960000" h="3960000" extrusionOk="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mn-lt"/>
                    <a:ea typeface="Arial"/>
                    <a:cs typeface="Calibri" panose="020F0502020204030204" pitchFamily="34" charset="0"/>
                    <a:sym typeface="Arial"/>
                  </a:endParaRPr>
                </a:p>
              </p:txBody>
            </p:sp>
          </p:grpSp>
          <p:sp>
            <p:nvSpPr>
              <p:cNvPr id="34" name="Google Shape;110;p16">
                <a:extLst>
                  <a:ext uri="{FF2B5EF4-FFF2-40B4-BE49-F238E27FC236}">
                    <a16:creationId xmlns:a16="http://schemas.microsoft.com/office/drawing/2014/main" id="{F15BDCD3-F419-4D05-ABDE-CA5F0E04D18D}"/>
                  </a:ext>
                </a:extLst>
              </p:cNvPr>
              <p:cNvSpPr txBox="1"/>
              <p:nvPr/>
            </p:nvSpPr>
            <p:spPr>
              <a:xfrm>
                <a:off x="5399182"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a:solidFill>
                      <a:srgbClr val="0059A1"/>
                    </a:solidFill>
                    <a:latin typeface="+mn-lt"/>
                    <a:ea typeface="Calibri"/>
                    <a:cs typeface="Calibri" panose="020F0502020204030204" pitchFamily="34" charset="0"/>
                    <a:sym typeface="Calibri"/>
                  </a:rPr>
                  <a:t>DES CONTENUS</a:t>
                </a:r>
                <a:endParaRPr lang="fr-FR" sz="140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a:solidFill>
                      <a:srgbClr val="0059A1"/>
                    </a:solidFill>
                    <a:latin typeface="+mn-lt"/>
                    <a:ea typeface="Calibri"/>
                    <a:cs typeface="Calibri" panose="020F0502020204030204" pitchFamily="34" charset="0"/>
                    <a:sym typeface="Calibri"/>
                  </a:rPr>
                  <a:t>TÉLÉCHARGEABLES</a:t>
                </a:r>
              </a:p>
              <a:p>
                <a:pPr marL="0" marR="0" lvl="0" indent="0" algn="ctr" rtl="0">
                  <a:lnSpc>
                    <a:spcPct val="100000"/>
                  </a:lnSpc>
                  <a:spcBef>
                    <a:spcPts val="0"/>
                  </a:spcBef>
                  <a:spcAft>
                    <a:spcPts val="0"/>
                  </a:spcAft>
                  <a:buClr>
                    <a:srgbClr val="3F3F3F"/>
                  </a:buClr>
                  <a:buSzPts val="1200"/>
                  <a:buFont typeface="Arial"/>
                  <a:buNone/>
                </a:pPr>
                <a:r>
                  <a:rPr lang="fr-FR" sz="1400">
                    <a:solidFill>
                      <a:srgbClr val="3F3F3F"/>
                    </a:solidFill>
                    <a:latin typeface="+mn-lt"/>
                    <a:cs typeface="Calibri" panose="020F0502020204030204" pitchFamily="34" charset="0"/>
                    <a:sym typeface="Arial"/>
                  </a:rPr>
                  <a:t>L</a:t>
                </a:r>
                <a:r>
                  <a:rPr lang="fr-FR" sz="1400" b="0" i="0" u="none" strike="noStrike" cap="none">
                    <a:solidFill>
                      <a:srgbClr val="3F3F3F"/>
                    </a:solidFill>
                    <a:latin typeface="+mn-lt"/>
                    <a:cs typeface="Calibri" panose="020F0502020204030204" pitchFamily="34" charset="0"/>
                    <a:sym typeface="Arial"/>
                  </a:rPr>
                  <a:t>es fiches de résumés ou des exercices sont téléchargeables sur </a:t>
                </a:r>
                <a:r>
                  <a:rPr lang="fr-FR" sz="1400" b="0" i="0" u="none" strike="noStrike" cap="none" err="1">
                    <a:solidFill>
                      <a:srgbClr val="3F3F3F"/>
                    </a:solidFill>
                    <a:latin typeface="+mn-lt"/>
                    <a:cs typeface="Calibri" panose="020F0502020204030204" pitchFamily="34" charset="0"/>
                    <a:sym typeface="Arial"/>
                  </a:rPr>
                  <a:t>WebForce</a:t>
                </a:r>
                <a:r>
                  <a:rPr lang="fr-FR" sz="1400" b="0" i="0" u="none" strike="noStrike" cap="none">
                    <a:solidFill>
                      <a:srgbClr val="3F3F3F"/>
                    </a:solidFill>
                    <a:latin typeface="+mn-lt"/>
                    <a:cs typeface="Calibri" panose="020F0502020204030204" pitchFamily="34" charset="0"/>
                    <a:sym typeface="Arial"/>
                  </a:rPr>
                  <a:t> Life</a:t>
                </a:r>
                <a:endParaRPr sz="1400">
                  <a:latin typeface="+mn-lt"/>
                  <a:cs typeface="Calibri" panose="020F0502020204030204" pitchFamily="34" charset="0"/>
                </a:endParaRPr>
              </a:p>
            </p:txBody>
          </p:sp>
          <p:grpSp>
            <p:nvGrpSpPr>
              <p:cNvPr id="4" name="Groupe 3">
                <a:extLst>
                  <a:ext uri="{FF2B5EF4-FFF2-40B4-BE49-F238E27FC236}">
                    <a16:creationId xmlns:a16="http://schemas.microsoft.com/office/drawing/2014/main" id="{BCF3B8CB-0AFA-4BC7-A5E8-AB8E9EE0F607}"/>
                  </a:ext>
                </a:extLst>
              </p:cNvPr>
              <p:cNvGrpSpPr/>
              <p:nvPr/>
            </p:nvGrpSpPr>
            <p:grpSpPr>
              <a:xfrm>
                <a:off x="5872432" y="3022198"/>
                <a:ext cx="637500" cy="596700"/>
                <a:chOff x="5682736" y="3022198"/>
                <a:chExt cx="637500" cy="596700"/>
              </a:xfrm>
            </p:grpSpPr>
            <p:sp>
              <p:nvSpPr>
                <p:cNvPr id="39" name="Google Shape;115;p16">
                  <a:extLst>
                    <a:ext uri="{FF2B5EF4-FFF2-40B4-BE49-F238E27FC236}">
                      <a16:creationId xmlns:a16="http://schemas.microsoft.com/office/drawing/2014/main" id="{01B88BC7-6575-41BE-A376-FD599582882D}"/>
                    </a:ext>
                  </a:extLst>
                </p:cNvPr>
                <p:cNvSpPr/>
                <p:nvPr/>
              </p:nvSpPr>
              <p:spPr>
                <a:xfrm>
                  <a:off x="5682736"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4" name="Rectangle 43">
                  <a:extLst>
                    <a:ext uri="{FF2B5EF4-FFF2-40B4-BE49-F238E27FC236}">
                      <a16:creationId xmlns:a16="http://schemas.microsoft.com/office/drawing/2014/main" id="{F479660E-AC03-43D5-9673-1DF0F3723B62}"/>
                    </a:ext>
                  </a:extLst>
                </p:cNvPr>
                <p:cNvSpPr/>
                <p:nvPr/>
              </p:nvSpPr>
              <p:spPr>
                <a:xfrm>
                  <a:off x="5831407" y="3089716"/>
                  <a:ext cx="340158" cy="461665"/>
                </a:xfrm>
                <a:prstGeom prst="rect">
                  <a:avLst/>
                </a:prstGeom>
              </p:spPr>
              <p:txBody>
                <a:bodyPr wrap="none">
                  <a:spAutoFit/>
                </a:bodyPr>
                <a:lstStyle/>
                <a:p>
                  <a:r>
                    <a:rPr lang="fr-FR" sz="2400" b="1">
                      <a:solidFill>
                        <a:srgbClr val="0059A1"/>
                      </a:solidFill>
                      <a:latin typeface="+mn-lt"/>
                      <a:ea typeface="Calibri"/>
                      <a:cs typeface="Calibri" panose="020F0502020204030204" pitchFamily="34" charset="0"/>
                      <a:sym typeface="Calibri"/>
                    </a:rPr>
                    <a:t>3</a:t>
                  </a:r>
                  <a:endParaRPr lang="fr-FR" sz="2400">
                    <a:solidFill>
                      <a:srgbClr val="0059A1"/>
                    </a:solidFill>
                    <a:latin typeface="+mn-lt"/>
                    <a:cs typeface="Calibri" panose="020F0502020204030204" pitchFamily="34" charset="0"/>
                  </a:endParaRPr>
                </a:p>
              </p:txBody>
            </p:sp>
          </p:grpSp>
        </p:grpSp>
        <p:grpSp>
          <p:nvGrpSpPr>
            <p:cNvPr id="52" name="Groupe 51">
              <a:extLst>
                <a:ext uri="{FF2B5EF4-FFF2-40B4-BE49-F238E27FC236}">
                  <a16:creationId xmlns:a16="http://schemas.microsoft.com/office/drawing/2014/main" id="{9249766A-ED49-499D-BE6B-09AF81BF1AC1}"/>
                </a:ext>
              </a:extLst>
            </p:cNvPr>
            <p:cNvGrpSpPr/>
            <p:nvPr/>
          </p:nvGrpSpPr>
          <p:grpSpPr>
            <a:xfrm>
              <a:off x="7055034" y="2000757"/>
              <a:ext cx="1584000" cy="3857125"/>
              <a:chOff x="6993390" y="2000757"/>
              <a:chExt cx="1584000" cy="3857125"/>
            </a:xfrm>
          </p:grpSpPr>
          <p:sp>
            <p:nvSpPr>
              <p:cNvPr id="19" name="Google Shape;95;p16">
                <a:extLst>
                  <a:ext uri="{FF2B5EF4-FFF2-40B4-BE49-F238E27FC236}">
                    <a16:creationId xmlns:a16="http://schemas.microsoft.com/office/drawing/2014/main" id="{33808313-CF1E-4013-8D42-4D58E3AC816D}"/>
                  </a:ext>
                </a:extLst>
              </p:cNvPr>
              <p:cNvSpPr/>
              <p:nvPr/>
            </p:nvSpPr>
            <p:spPr>
              <a:xfrm rot="10800000" flipH="1">
                <a:off x="7488218" y="2000757"/>
                <a:ext cx="594345" cy="667447"/>
              </a:xfrm>
              <a:custGeom>
                <a:avLst/>
                <a:gdLst/>
                <a:ahLst/>
                <a:cxnLst/>
                <a:rect l="l" t="t" r="r" b="b"/>
                <a:pathLst>
                  <a:path w="3496146" h="3926159" extrusionOk="0">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mn-lt"/>
                  <a:ea typeface="Arial"/>
                  <a:cs typeface="Calibri" panose="020F0502020204030204" pitchFamily="34" charset="0"/>
                  <a:sym typeface="Arial"/>
                </a:endParaRPr>
              </a:p>
            </p:txBody>
          </p:sp>
          <p:sp>
            <p:nvSpPr>
              <p:cNvPr id="35" name="Google Shape;111;p16">
                <a:extLst>
                  <a:ext uri="{FF2B5EF4-FFF2-40B4-BE49-F238E27FC236}">
                    <a16:creationId xmlns:a16="http://schemas.microsoft.com/office/drawing/2014/main" id="{3CAFA74A-EC50-4261-BC86-5E55CE603BE5}"/>
                  </a:ext>
                </a:extLst>
              </p:cNvPr>
              <p:cNvSpPr txBox="1"/>
              <p:nvPr/>
            </p:nvSpPr>
            <p:spPr>
              <a:xfrm>
                <a:off x="6993390"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algn="ctr"/>
                <a:r>
                  <a:rPr lang="fr-FR" sz="1400" b="1">
                    <a:solidFill>
                      <a:schemeClr val="accent1">
                        <a:lumMod val="75000"/>
                      </a:schemeClr>
                    </a:solidFill>
                    <a:latin typeface="+mn-lt"/>
                    <a:cs typeface="Calibri" panose="020F0502020204030204" pitchFamily="34" charset="0"/>
                  </a:rPr>
                  <a:t>DU CONTENU INTERACTIF</a:t>
                </a:r>
              </a:p>
              <a:p>
                <a:pPr algn="ctr"/>
                <a:r>
                  <a:rPr lang="fr-FR" altLang="ko-KR" sz="1400">
                    <a:solidFill>
                      <a:prstClr val="black">
                        <a:lumMod val="75000"/>
                        <a:lumOff val="25000"/>
                      </a:prstClr>
                    </a:solidFill>
                    <a:latin typeface="+mn-lt"/>
                    <a:ea typeface="Arial Unicode MS"/>
                    <a:cs typeface="Calibri" panose="020F0502020204030204" pitchFamily="34" charset="0"/>
                  </a:rPr>
                  <a:t>Vous disposez de contenus interactifs sous forme d’exercices et de cours à utiliser sur </a:t>
                </a:r>
                <a:r>
                  <a:rPr lang="fr-FR" altLang="ko-KR" sz="1400" err="1">
                    <a:solidFill>
                      <a:prstClr val="black">
                        <a:lumMod val="75000"/>
                        <a:lumOff val="25000"/>
                      </a:prstClr>
                    </a:solidFill>
                    <a:latin typeface="+mn-lt"/>
                    <a:ea typeface="Arial Unicode MS"/>
                    <a:cs typeface="Calibri" panose="020F0502020204030204" pitchFamily="34" charset="0"/>
                  </a:rPr>
                  <a:t>WebForce</a:t>
                </a:r>
                <a:r>
                  <a:rPr lang="fr-FR" altLang="ko-KR" sz="1400">
                    <a:solidFill>
                      <a:prstClr val="black">
                        <a:lumMod val="75000"/>
                        <a:lumOff val="25000"/>
                      </a:prstClr>
                    </a:solidFill>
                    <a:latin typeface="+mn-lt"/>
                    <a:ea typeface="Arial Unicode MS"/>
                    <a:cs typeface="Calibri" panose="020F0502020204030204" pitchFamily="34" charset="0"/>
                  </a:rPr>
                  <a:t> Life</a:t>
                </a:r>
              </a:p>
            </p:txBody>
          </p:sp>
          <p:grpSp>
            <p:nvGrpSpPr>
              <p:cNvPr id="47" name="Groupe 46">
                <a:extLst>
                  <a:ext uri="{FF2B5EF4-FFF2-40B4-BE49-F238E27FC236}">
                    <a16:creationId xmlns:a16="http://schemas.microsoft.com/office/drawing/2014/main" id="{C9533FDB-CEE9-4748-AEF3-227DE66DAD60}"/>
                  </a:ext>
                </a:extLst>
              </p:cNvPr>
              <p:cNvGrpSpPr/>
              <p:nvPr/>
            </p:nvGrpSpPr>
            <p:grpSpPr>
              <a:xfrm>
                <a:off x="7466640" y="3022198"/>
                <a:ext cx="637500" cy="596700"/>
                <a:chOff x="7317740" y="3022198"/>
                <a:chExt cx="637500" cy="596700"/>
              </a:xfrm>
            </p:grpSpPr>
            <p:sp>
              <p:nvSpPr>
                <p:cNvPr id="40" name="Google Shape;116;p16">
                  <a:extLst>
                    <a:ext uri="{FF2B5EF4-FFF2-40B4-BE49-F238E27FC236}">
                      <a16:creationId xmlns:a16="http://schemas.microsoft.com/office/drawing/2014/main" id="{C0321714-09AB-4477-AF46-0355090C7B66}"/>
                    </a:ext>
                  </a:extLst>
                </p:cNvPr>
                <p:cNvSpPr/>
                <p:nvPr/>
              </p:nvSpPr>
              <p:spPr>
                <a:xfrm>
                  <a:off x="7317740"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5" name="Rectangle 44">
                  <a:extLst>
                    <a:ext uri="{FF2B5EF4-FFF2-40B4-BE49-F238E27FC236}">
                      <a16:creationId xmlns:a16="http://schemas.microsoft.com/office/drawing/2014/main" id="{02FE990F-251D-42F5-AFDB-585EB748C15A}"/>
                    </a:ext>
                  </a:extLst>
                </p:cNvPr>
                <p:cNvSpPr/>
                <p:nvPr/>
              </p:nvSpPr>
              <p:spPr>
                <a:xfrm>
                  <a:off x="7466411" y="3089716"/>
                  <a:ext cx="340158" cy="461665"/>
                </a:xfrm>
                <a:prstGeom prst="rect">
                  <a:avLst/>
                </a:prstGeom>
              </p:spPr>
              <p:txBody>
                <a:bodyPr wrap="none">
                  <a:spAutoFit/>
                </a:bodyPr>
                <a:lstStyle/>
                <a:p>
                  <a:r>
                    <a:rPr lang="fr-FR" sz="2400" b="1">
                      <a:solidFill>
                        <a:srgbClr val="0059A1"/>
                      </a:solidFill>
                      <a:latin typeface="+mn-lt"/>
                      <a:ea typeface="Calibri"/>
                      <a:cs typeface="Calibri" panose="020F0502020204030204" pitchFamily="34" charset="0"/>
                      <a:sym typeface="Calibri"/>
                    </a:rPr>
                    <a:t>4</a:t>
                  </a:r>
                  <a:endParaRPr lang="fr-FR" sz="2400">
                    <a:solidFill>
                      <a:srgbClr val="0059A1"/>
                    </a:solidFill>
                    <a:latin typeface="+mn-lt"/>
                    <a:cs typeface="Calibri" panose="020F0502020204030204" pitchFamily="34" charset="0"/>
                  </a:endParaRPr>
                </a:p>
              </p:txBody>
            </p:sp>
          </p:grpSp>
        </p:grpSp>
        <p:grpSp>
          <p:nvGrpSpPr>
            <p:cNvPr id="53" name="Groupe 52">
              <a:extLst>
                <a:ext uri="{FF2B5EF4-FFF2-40B4-BE49-F238E27FC236}">
                  <a16:creationId xmlns:a16="http://schemas.microsoft.com/office/drawing/2014/main" id="{12892AF0-9D05-4888-91C9-2CA347DB9340}"/>
                </a:ext>
              </a:extLst>
            </p:cNvPr>
            <p:cNvGrpSpPr/>
            <p:nvPr/>
          </p:nvGrpSpPr>
          <p:grpSpPr>
            <a:xfrm>
              <a:off x="8739086" y="1978790"/>
              <a:ext cx="1584000" cy="3879092"/>
              <a:chOff x="8584976" y="1958242"/>
              <a:chExt cx="1584000" cy="3879092"/>
            </a:xfrm>
          </p:grpSpPr>
          <p:grpSp>
            <p:nvGrpSpPr>
              <p:cNvPr id="20" name="Google Shape;96;p16">
                <a:extLst>
                  <a:ext uri="{FF2B5EF4-FFF2-40B4-BE49-F238E27FC236}">
                    <a16:creationId xmlns:a16="http://schemas.microsoft.com/office/drawing/2014/main" id="{C8642362-652B-4310-A119-E03E2FFE80C5}"/>
                  </a:ext>
                </a:extLst>
              </p:cNvPr>
              <p:cNvGrpSpPr/>
              <p:nvPr/>
            </p:nvGrpSpPr>
            <p:grpSpPr>
              <a:xfrm>
                <a:off x="8998065" y="1958242"/>
                <a:ext cx="757823" cy="716613"/>
                <a:chOff x="8688204" y="1938095"/>
                <a:chExt cx="757823" cy="716613"/>
              </a:xfrm>
            </p:grpSpPr>
            <p:grpSp>
              <p:nvGrpSpPr>
                <p:cNvPr id="21" name="Google Shape;97;p16">
                  <a:extLst>
                    <a:ext uri="{FF2B5EF4-FFF2-40B4-BE49-F238E27FC236}">
                      <a16:creationId xmlns:a16="http://schemas.microsoft.com/office/drawing/2014/main" id="{102E8E3C-616C-4953-A13F-2E3BE4D20E9D}"/>
                    </a:ext>
                  </a:extLst>
                </p:cNvPr>
                <p:cNvGrpSpPr/>
                <p:nvPr/>
              </p:nvGrpSpPr>
              <p:grpSpPr>
                <a:xfrm>
                  <a:off x="8688204" y="1938095"/>
                  <a:ext cx="757823" cy="716613"/>
                  <a:chOff x="7051340" y="4835372"/>
                  <a:chExt cx="1381125" cy="1306019"/>
                </a:xfrm>
              </p:grpSpPr>
              <p:sp>
                <p:nvSpPr>
                  <p:cNvPr id="23" name="Google Shape;98;p16">
                    <a:extLst>
                      <a:ext uri="{FF2B5EF4-FFF2-40B4-BE49-F238E27FC236}">
                        <a16:creationId xmlns:a16="http://schemas.microsoft.com/office/drawing/2014/main" id="{E26EDCD2-CBA8-493E-AEB6-9DFB96DF84F3}"/>
                      </a:ext>
                    </a:extLst>
                  </p:cNvPr>
                  <p:cNvSpPr/>
                  <p:nvPr/>
                </p:nvSpPr>
                <p:spPr>
                  <a:xfrm>
                    <a:off x="8272236" y="5859034"/>
                    <a:ext cx="142875" cy="180975"/>
                  </a:xfrm>
                  <a:custGeom>
                    <a:avLst/>
                    <a:gdLst/>
                    <a:ahLst/>
                    <a:cxnLst/>
                    <a:rect l="l" t="t" r="r" b="b"/>
                    <a:pathLst>
                      <a:path w="142875" h="180975" extrusionOk="0">
                        <a:moveTo>
                          <a:pt x="101650" y="155057"/>
                        </a:moveTo>
                        <a:lnTo>
                          <a:pt x="134035" y="69332"/>
                        </a:lnTo>
                        <a:cubicBezTo>
                          <a:pt x="137845" y="59807"/>
                          <a:pt x="136893" y="50282"/>
                          <a:pt x="134035" y="41709"/>
                        </a:cubicBezTo>
                        <a:cubicBezTo>
                          <a:pt x="130225" y="32184"/>
                          <a:pt x="125463" y="20754"/>
                          <a:pt x="115938" y="16944"/>
                        </a:cubicBezTo>
                        <a:lnTo>
                          <a:pt x="94983" y="9324"/>
                        </a:lnTo>
                        <a:cubicBezTo>
                          <a:pt x="74980" y="1704"/>
                          <a:pt x="50215" y="15039"/>
                          <a:pt x="42595" y="34089"/>
                        </a:cubicBezTo>
                        <a:lnTo>
                          <a:pt x="10210" y="119814"/>
                        </a:lnTo>
                        <a:cubicBezTo>
                          <a:pt x="2590" y="139817"/>
                          <a:pt x="9258" y="164582"/>
                          <a:pt x="29260" y="172202"/>
                        </a:cubicBezTo>
                        <a:lnTo>
                          <a:pt x="50215" y="179822"/>
                        </a:lnTo>
                        <a:cubicBezTo>
                          <a:pt x="63550" y="184584"/>
                          <a:pt x="81648" y="178869"/>
                          <a:pt x="92125" y="169344"/>
                        </a:cubicBezTo>
                        <a:cubicBezTo>
                          <a:pt x="95935" y="165534"/>
                          <a:pt x="99745" y="160772"/>
                          <a:pt x="101650" y="155057"/>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n-lt"/>
                      <a:ea typeface="Arial"/>
                      <a:cs typeface="Calibri" panose="020F0502020204030204" pitchFamily="34" charset="0"/>
                      <a:sym typeface="Arial"/>
                    </a:endParaRPr>
                  </a:p>
                </p:txBody>
              </p:sp>
              <p:sp>
                <p:nvSpPr>
                  <p:cNvPr id="24" name="Google Shape;99;p16">
                    <a:extLst>
                      <a:ext uri="{FF2B5EF4-FFF2-40B4-BE49-F238E27FC236}">
                        <a16:creationId xmlns:a16="http://schemas.microsoft.com/office/drawing/2014/main" id="{2622F02E-318B-42D7-84EA-D60ED2BCCD94}"/>
                      </a:ext>
                    </a:extLst>
                  </p:cNvPr>
                  <p:cNvSpPr/>
                  <p:nvPr/>
                </p:nvSpPr>
                <p:spPr>
                  <a:xfrm>
                    <a:off x="7072640" y="5859034"/>
                    <a:ext cx="142875" cy="180975"/>
                  </a:xfrm>
                  <a:custGeom>
                    <a:avLst/>
                    <a:gdLst/>
                    <a:ahLst/>
                    <a:cxnLst/>
                    <a:rect l="l" t="t" r="r" b="b"/>
                    <a:pathLst>
                      <a:path w="142875" h="180975" extrusionOk="0">
                        <a:moveTo>
                          <a:pt x="42042" y="155057"/>
                        </a:moveTo>
                        <a:lnTo>
                          <a:pt x="9657" y="69332"/>
                        </a:lnTo>
                        <a:cubicBezTo>
                          <a:pt x="5847" y="59807"/>
                          <a:pt x="6799" y="50282"/>
                          <a:pt x="9657" y="41709"/>
                        </a:cubicBezTo>
                        <a:cubicBezTo>
                          <a:pt x="13467" y="32184"/>
                          <a:pt x="18229" y="20754"/>
                          <a:pt x="27754" y="16944"/>
                        </a:cubicBezTo>
                        <a:lnTo>
                          <a:pt x="48709" y="9324"/>
                        </a:lnTo>
                        <a:cubicBezTo>
                          <a:pt x="68712" y="1704"/>
                          <a:pt x="93477" y="15039"/>
                          <a:pt x="101097" y="34089"/>
                        </a:cubicBezTo>
                        <a:lnTo>
                          <a:pt x="133482" y="119814"/>
                        </a:lnTo>
                        <a:cubicBezTo>
                          <a:pt x="141102" y="139817"/>
                          <a:pt x="134434" y="164582"/>
                          <a:pt x="114432" y="172202"/>
                        </a:cubicBezTo>
                        <a:lnTo>
                          <a:pt x="93477" y="179822"/>
                        </a:lnTo>
                        <a:cubicBezTo>
                          <a:pt x="80142" y="184584"/>
                          <a:pt x="62044" y="178869"/>
                          <a:pt x="51567" y="169344"/>
                        </a:cubicBezTo>
                        <a:cubicBezTo>
                          <a:pt x="47757" y="165534"/>
                          <a:pt x="43947" y="160772"/>
                          <a:pt x="42042" y="1550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n-lt"/>
                      <a:ea typeface="Arial"/>
                      <a:cs typeface="Calibri" panose="020F0502020204030204" pitchFamily="34" charset="0"/>
                      <a:sym typeface="Arial"/>
                    </a:endParaRPr>
                  </a:p>
                </p:txBody>
              </p:sp>
              <p:sp>
                <p:nvSpPr>
                  <p:cNvPr id="25" name="Google Shape;100;p16">
                    <a:extLst>
                      <a:ext uri="{FF2B5EF4-FFF2-40B4-BE49-F238E27FC236}">
                        <a16:creationId xmlns:a16="http://schemas.microsoft.com/office/drawing/2014/main" id="{D3C1CB21-78E2-4B49-A75A-2166EB09BDFC}"/>
                      </a:ext>
                    </a:extLst>
                  </p:cNvPr>
                  <p:cNvSpPr/>
                  <p:nvPr/>
                </p:nvSpPr>
                <p:spPr>
                  <a:xfrm>
                    <a:off x="7051340" y="4835372"/>
                    <a:ext cx="1381125" cy="962025"/>
                  </a:xfrm>
                  <a:custGeom>
                    <a:avLst/>
                    <a:gdLst/>
                    <a:ahLst/>
                    <a:cxnLst/>
                    <a:rect l="l" t="t" r="r" b="b"/>
                    <a:pathLst>
                      <a:path w="1381125" h="962025" extrusionOk="0">
                        <a:moveTo>
                          <a:pt x="1313021" y="947261"/>
                        </a:moveTo>
                        <a:cubicBezTo>
                          <a:pt x="1316831" y="950119"/>
                          <a:pt x="1320641" y="952976"/>
                          <a:pt x="1323499" y="955834"/>
                        </a:cubicBezTo>
                        <a:cubicBezTo>
                          <a:pt x="1358741" y="872966"/>
                          <a:pt x="1376839" y="782479"/>
                          <a:pt x="1376839" y="691039"/>
                        </a:cubicBezTo>
                        <a:cubicBezTo>
                          <a:pt x="1376839" y="313849"/>
                          <a:pt x="1069181" y="7144"/>
                          <a:pt x="691991" y="7144"/>
                        </a:cubicBezTo>
                        <a:cubicBezTo>
                          <a:pt x="313849" y="7144"/>
                          <a:pt x="7144" y="313849"/>
                          <a:pt x="7144" y="691991"/>
                        </a:cubicBezTo>
                        <a:cubicBezTo>
                          <a:pt x="7144" y="784384"/>
                          <a:pt x="25241" y="873919"/>
                          <a:pt x="59531" y="956786"/>
                        </a:cubicBezTo>
                        <a:cubicBezTo>
                          <a:pt x="63341" y="952976"/>
                          <a:pt x="66199" y="950119"/>
                          <a:pt x="70961" y="947261"/>
                        </a:cubicBezTo>
                        <a:cubicBezTo>
                          <a:pt x="76676" y="924401"/>
                          <a:pt x="90964" y="904399"/>
                          <a:pt x="110966" y="892016"/>
                        </a:cubicBezTo>
                        <a:cubicBezTo>
                          <a:pt x="89059" y="828199"/>
                          <a:pt x="77629" y="760571"/>
                          <a:pt x="77629" y="691991"/>
                        </a:cubicBezTo>
                        <a:cubicBezTo>
                          <a:pt x="77629" y="353854"/>
                          <a:pt x="352901" y="77629"/>
                          <a:pt x="691991" y="77629"/>
                        </a:cubicBezTo>
                        <a:cubicBezTo>
                          <a:pt x="1030129" y="77629"/>
                          <a:pt x="1306354" y="352901"/>
                          <a:pt x="1306354" y="691991"/>
                        </a:cubicBezTo>
                        <a:cubicBezTo>
                          <a:pt x="1306354" y="761524"/>
                          <a:pt x="1294924" y="829151"/>
                          <a:pt x="1273016" y="892969"/>
                        </a:cubicBezTo>
                        <a:cubicBezTo>
                          <a:pt x="1293019" y="905351"/>
                          <a:pt x="1307306" y="925354"/>
                          <a:pt x="1313021" y="94726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n-lt"/>
                      <a:ea typeface="Arial"/>
                      <a:cs typeface="Calibri" panose="020F0502020204030204" pitchFamily="34" charset="0"/>
                      <a:sym typeface="Arial"/>
                    </a:endParaRPr>
                  </a:p>
                </p:txBody>
              </p:sp>
              <p:sp>
                <p:nvSpPr>
                  <p:cNvPr id="26" name="Google Shape;101;p16">
                    <a:extLst>
                      <a:ext uri="{FF2B5EF4-FFF2-40B4-BE49-F238E27FC236}">
                        <a16:creationId xmlns:a16="http://schemas.microsoft.com/office/drawing/2014/main" id="{55FF01F2-1FCD-434E-8F95-1520D0F58E8F}"/>
                      </a:ext>
                    </a:extLst>
                  </p:cNvPr>
                  <p:cNvSpPr/>
                  <p:nvPr/>
                </p:nvSpPr>
                <p:spPr>
                  <a:xfrm>
                    <a:off x="8239108" y="5775490"/>
                    <a:ext cx="161925" cy="323850"/>
                  </a:xfrm>
                  <a:custGeom>
                    <a:avLst/>
                    <a:gdLst/>
                    <a:ahLst/>
                    <a:cxnLst/>
                    <a:rect l="l" t="t" r="r" b="b"/>
                    <a:pathLst>
                      <a:path w="161925" h="323850" extrusionOk="0">
                        <a:moveTo>
                          <a:pt x="125254" y="7144"/>
                        </a:moveTo>
                        <a:cubicBezTo>
                          <a:pt x="130016" y="25241"/>
                          <a:pt x="129064" y="45244"/>
                          <a:pt x="122396" y="64294"/>
                        </a:cubicBezTo>
                        <a:lnTo>
                          <a:pt x="42386" y="272891"/>
                        </a:lnTo>
                        <a:cubicBezTo>
                          <a:pt x="34766" y="291941"/>
                          <a:pt x="22384" y="306229"/>
                          <a:pt x="7144" y="316706"/>
                        </a:cubicBezTo>
                        <a:cubicBezTo>
                          <a:pt x="39529" y="320516"/>
                          <a:pt x="72866" y="302419"/>
                          <a:pt x="84296" y="270034"/>
                        </a:cubicBezTo>
                        <a:lnTo>
                          <a:pt x="151924" y="93821"/>
                        </a:lnTo>
                        <a:cubicBezTo>
                          <a:pt x="162401" y="66199"/>
                          <a:pt x="154781" y="35719"/>
                          <a:pt x="135731" y="15716"/>
                        </a:cubicBezTo>
                        <a:cubicBezTo>
                          <a:pt x="131921" y="12859"/>
                          <a:pt x="129064" y="10001"/>
                          <a:pt x="125254" y="7144"/>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n-lt"/>
                      <a:ea typeface="Arial"/>
                      <a:cs typeface="Calibri" panose="020F0502020204030204" pitchFamily="34" charset="0"/>
                      <a:sym typeface="Arial"/>
                    </a:endParaRPr>
                  </a:p>
                </p:txBody>
              </p:sp>
              <p:sp>
                <p:nvSpPr>
                  <p:cNvPr id="27" name="Google Shape;102;p16">
                    <a:extLst>
                      <a:ext uri="{FF2B5EF4-FFF2-40B4-BE49-F238E27FC236}">
                        <a16:creationId xmlns:a16="http://schemas.microsoft.com/office/drawing/2014/main" id="{068A9634-40D3-4631-A31E-58E4FBF85050}"/>
                      </a:ext>
                    </a:extLst>
                  </p:cNvPr>
                  <p:cNvSpPr/>
                  <p:nvPr/>
                </p:nvSpPr>
                <p:spPr>
                  <a:xfrm>
                    <a:off x="8147668" y="5703100"/>
                    <a:ext cx="219075" cy="409575"/>
                  </a:xfrm>
                  <a:custGeom>
                    <a:avLst/>
                    <a:gdLst/>
                    <a:ahLst/>
                    <a:cxnLst/>
                    <a:rect l="l" t="t" r="r" b="b"/>
                    <a:pathLst>
                      <a:path w="219075" h="409575" extrusionOk="0">
                        <a:moveTo>
                          <a:pt x="133826" y="345281"/>
                        </a:moveTo>
                        <a:lnTo>
                          <a:pt x="213836" y="136684"/>
                        </a:lnTo>
                        <a:cubicBezTo>
                          <a:pt x="221456" y="117634"/>
                          <a:pt x="221456" y="97631"/>
                          <a:pt x="216694" y="79534"/>
                        </a:cubicBezTo>
                        <a:cubicBezTo>
                          <a:pt x="210979" y="57626"/>
                          <a:pt x="196691" y="37624"/>
                          <a:pt x="176689" y="24289"/>
                        </a:cubicBezTo>
                        <a:cubicBezTo>
                          <a:pt x="171926" y="21431"/>
                          <a:pt x="166211" y="18574"/>
                          <a:pt x="159544" y="15716"/>
                        </a:cubicBezTo>
                        <a:lnTo>
                          <a:pt x="136684" y="7144"/>
                        </a:lnTo>
                        <a:cubicBezTo>
                          <a:pt x="147161" y="32861"/>
                          <a:pt x="148114" y="63341"/>
                          <a:pt x="137636" y="90964"/>
                        </a:cubicBezTo>
                        <a:lnTo>
                          <a:pt x="38576" y="350996"/>
                        </a:lnTo>
                        <a:cubicBezTo>
                          <a:pt x="31909" y="369094"/>
                          <a:pt x="20479" y="384334"/>
                          <a:pt x="7144" y="395764"/>
                        </a:cubicBezTo>
                        <a:lnTo>
                          <a:pt x="13811" y="398621"/>
                        </a:lnTo>
                        <a:cubicBezTo>
                          <a:pt x="43339" y="410051"/>
                          <a:pt x="74771" y="405289"/>
                          <a:pt x="99536" y="389096"/>
                        </a:cubicBezTo>
                        <a:cubicBezTo>
                          <a:pt x="113824" y="378619"/>
                          <a:pt x="126206" y="363379"/>
                          <a:pt x="133826" y="34528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n-lt"/>
                      <a:ea typeface="Arial"/>
                      <a:cs typeface="Calibri" panose="020F0502020204030204" pitchFamily="34" charset="0"/>
                      <a:sym typeface="Arial"/>
                    </a:endParaRPr>
                  </a:p>
                </p:txBody>
              </p:sp>
              <p:sp>
                <p:nvSpPr>
                  <p:cNvPr id="28" name="Google Shape;103;p16">
                    <a:extLst>
                      <a:ext uri="{FF2B5EF4-FFF2-40B4-BE49-F238E27FC236}">
                        <a16:creationId xmlns:a16="http://schemas.microsoft.com/office/drawing/2014/main" id="{1456FD85-CC02-4B55-8A0B-6A2523FDE04F}"/>
                      </a:ext>
                    </a:extLst>
                  </p:cNvPr>
                  <p:cNvSpPr/>
                  <p:nvPr/>
                </p:nvSpPr>
                <p:spPr>
                  <a:xfrm>
                    <a:off x="7082810" y="5775490"/>
                    <a:ext cx="161925" cy="323850"/>
                  </a:xfrm>
                  <a:custGeom>
                    <a:avLst/>
                    <a:gdLst/>
                    <a:ahLst/>
                    <a:cxnLst/>
                    <a:rect l="l" t="t" r="r" b="b"/>
                    <a:pathLst>
                      <a:path w="161925" h="323850" extrusionOk="0">
                        <a:moveTo>
                          <a:pt x="122359" y="272891"/>
                        </a:moveTo>
                        <a:lnTo>
                          <a:pt x="42349" y="64294"/>
                        </a:lnTo>
                        <a:cubicBezTo>
                          <a:pt x="34729" y="45244"/>
                          <a:pt x="34729" y="25241"/>
                          <a:pt x="39492" y="7144"/>
                        </a:cubicBezTo>
                        <a:cubicBezTo>
                          <a:pt x="35682" y="10001"/>
                          <a:pt x="31872" y="12859"/>
                          <a:pt x="28062" y="16669"/>
                        </a:cubicBezTo>
                        <a:cubicBezTo>
                          <a:pt x="9012" y="36671"/>
                          <a:pt x="1392" y="66199"/>
                          <a:pt x="11869" y="93821"/>
                        </a:cubicBezTo>
                        <a:lnTo>
                          <a:pt x="79497" y="270034"/>
                        </a:lnTo>
                        <a:cubicBezTo>
                          <a:pt x="91879" y="302419"/>
                          <a:pt x="124264" y="320516"/>
                          <a:pt x="156649" y="316706"/>
                        </a:cubicBezTo>
                        <a:cubicBezTo>
                          <a:pt x="141409" y="306229"/>
                          <a:pt x="129027" y="290989"/>
                          <a:pt x="122359" y="27289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n-lt"/>
                      <a:ea typeface="Arial"/>
                      <a:cs typeface="Calibri" panose="020F0502020204030204" pitchFamily="34" charset="0"/>
                      <a:sym typeface="Arial"/>
                    </a:endParaRPr>
                  </a:p>
                </p:txBody>
              </p:sp>
              <p:sp>
                <p:nvSpPr>
                  <p:cNvPr id="29" name="Google Shape;104;p16">
                    <a:extLst>
                      <a:ext uri="{FF2B5EF4-FFF2-40B4-BE49-F238E27FC236}">
                        <a16:creationId xmlns:a16="http://schemas.microsoft.com/office/drawing/2014/main" id="{76404DD8-B1FA-4733-9810-4E31780A31C2}"/>
                      </a:ext>
                    </a:extLst>
                  </p:cNvPr>
                  <p:cNvSpPr/>
                  <p:nvPr/>
                </p:nvSpPr>
                <p:spPr>
                  <a:xfrm>
                    <a:off x="7112181" y="5704052"/>
                    <a:ext cx="219075" cy="409575"/>
                  </a:xfrm>
                  <a:custGeom>
                    <a:avLst/>
                    <a:gdLst/>
                    <a:ahLst/>
                    <a:cxnLst/>
                    <a:rect l="l" t="t" r="r" b="b"/>
                    <a:pathLst>
                      <a:path w="219075" h="409575" extrusionOk="0">
                        <a:moveTo>
                          <a:pt x="10120" y="78581"/>
                        </a:moveTo>
                        <a:cubicBezTo>
                          <a:pt x="5358" y="96679"/>
                          <a:pt x="6310" y="116681"/>
                          <a:pt x="12978" y="135731"/>
                        </a:cubicBezTo>
                        <a:lnTo>
                          <a:pt x="92988" y="344329"/>
                        </a:lnTo>
                        <a:cubicBezTo>
                          <a:pt x="99655" y="363379"/>
                          <a:pt x="112990" y="377666"/>
                          <a:pt x="128230" y="388144"/>
                        </a:cubicBezTo>
                        <a:cubicBezTo>
                          <a:pt x="152995" y="404336"/>
                          <a:pt x="184428" y="409099"/>
                          <a:pt x="213955" y="397669"/>
                        </a:cubicBezTo>
                        <a:lnTo>
                          <a:pt x="220623" y="394811"/>
                        </a:lnTo>
                        <a:cubicBezTo>
                          <a:pt x="207288" y="382429"/>
                          <a:pt x="195858" y="368141"/>
                          <a:pt x="189190" y="350044"/>
                        </a:cubicBezTo>
                        <a:lnTo>
                          <a:pt x="89178" y="90964"/>
                        </a:lnTo>
                        <a:cubicBezTo>
                          <a:pt x="78700" y="62389"/>
                          <a:pt x="79653" y="32861"/>
                          <a:pt x="90130" y="7144"/>
                        </a:cubicBezTo>
                        <a:lnTo>
                          <a:pt x="67270" y="15716"/>
                        </a:lnTo>
                        <a:cubicBezTo>
                          <a:pt x="61555" y="17621"/>
                          <a:pt x="55840" y="20479"/>
                          <a:pt x="50125" y="24289"/>
                        </a:cubicBezTo>
                        <a:cubicBezTo>
                          <a:pt x="30123" y="36671"/>
                          <a:pt x="15835" y="56674"/>
                          <a:pt x="10120" y="7858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n-lt"/>
                      <a:ea typeface="Arial"/>
                      <a:cs typeface="Calibri" panose="020F0502020204030204" pitchFamily="34" charset="0"/>
                      <a:sym typeface="Arial"/>
                    </a:endParaRPr>
                  </a:p>
                </p:txBody>
              </p:sp>
              <p:sp>
                <p:nvSpPr>
                  <p:cNvPr id="30" name="Google Shape;105;p16">
                    <a:extLst>
                      <a:ext uri="{FF2B5EF4-FFF2-40B4-BE49-F238E27FC236}">
                        <a16:creationId xmlns:a16="http://schemas.microsoft.com/office/drawing/2014/main" id="{03F39855-3911-4F21-91F4-641D62DEBBFC}"/>
                      </a:ext>
                    </a:extLst>
                  </p:cNvPr>
                  <p:cNvSpPr/>
                  <p:nvPr/>
                </p:nvSpPr>
                <p:spPr>
                  <a:xfrm>
                    <a:off x="7186441" y="5598466"/>
                    <a:ext cx="400050" cy="542925"/>
                  </a:xfrm>
                  <a:custGeom>
                    <a:avLst/>
                    <a:gdLst/>
                    <a:ahLst/>
                    <a:cxnLst/>
                    <a:rect l="l" t="t" r="r" b="b"/>
                    <a:pathLst>
                      <a:path w="400050" h="542925" extrusionOk="0">
                        <a:moveTo>
                          <a:pt x="14918" y="196550"/>
                        </a:moveTo>
                        <a:lnTo>
                          <a:pt x="113978" y="456583"/>
                        </a:lnTo>
                        <a:cubicBezTo>
                          <a:pt x="120645" y="474680"/>
                          <a:pt x="132075" y="489920"/>
                          <a:pt x="145410" y="501350"/>
                        </a:cubicBezTo>
                        <a:cubicBezTo>
                          <a:pt x="176843" y="528973"/>
                          <a:pt x="231135" y="548023"/>
                          <a:pt x="273045" y="532783"/>
                        </a:cubicBezTo>
                        <a:lnTo>
                          <a:pt x="335910" y="508970"/>
                        </a:lnTo>
                        <a:cubicBezTo>
                          <a:pt x="394965" y="486110"/>
                          <a:pt x="415920" y="409910"/>
                          <a:pt x="393060" y="350855"/>
                        </a:cubicBezTo>
                        <a:lnTo>
                          <a:pt x="293048" y="89870"/>
                        </a:lnTo>
                        <a:cubicBezTo>
                          <a:pt x="270188" y="30815"/>
                          <a:pt x="193988" y="-9190"/>
                          <a:pt x="134933" y="13670"/>
                        </a:cubicBezTo>
                        <a:lnTo>
                          <a:pt x="72068" y="37483"/>
                        </a:lnTo>
                        <a:cubicBezTo>
                          <a:pt x="40635" y="49865"/>
                          <a:pt x="27300" y="83203"/>
                          <a:pt x="15870" y="111778"/>
                        </a:cubicBezTo>
                        <a:cubicBezTo>
                          <a:pt x="5393" y="138448"/>
                          <a:pt x="3488" y="167975"/>
                          <a:pt x="14918" y="196550"/>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n-lt"/>
                      <a:ea typeface="Arial"/>
                      <a:cs typeface="Calibri" panose="020F0502020204030204" pitchFamily="34" charset="0"/>
                      <a:sym typeface="Arial"/>
                    </a:endParaRPr>
                  </a:p>
                </p:txBody>
              </p:sp>
              <p:sp>
                <p:nvSpPr>
                  <p:cNvPr id="31" name="Google Shape;106;p16">
                    <a:extLst>
                      <a:ext uri="{FF2B5EF4-FFF2-40B4-BE49-F238E27FC236}">
                        <a16:creationId xmlns:a16="http://schemas.microsoft.com/office/drawing/2014/main" id="{7FE7B66B-73AB-414D-BFA8-370E6354DF43}"/>
                      </a:ext>
                    </a:extLst>
                  </p:cNvPr>
                  <p:cNvSpPr/>
                  <p:nvPr/>
                </p:nvSpPr>
                <p:spPr>
                  <a:xfrm>
                    <a:off x="7891770" y="5598377"/>
                    <a:ext cx="400049" cy="542925"/>
                  </a:xfrm>
                  <a:custGeom>
                    <a:avLst/>
                    <a:gdLst/>
                    <a:ahLst/>
                    <a:cxnLst/>
                    <a:rect l="l" t="t" r="r" b="b"/>
                    <a:pathLst>
                      <a:path w="400050" h="542925" extrusionOk="0">
                        <a:moveTo>
                          <a:pt x="294473" y="455719"/>
                        </a:moveTo>
                        <a:lnTo>
                          <a:pt x="393533" y="195686"/>
                        </a:lnTo>
                        <a:cubicBezTo>
                          <a:pt x="404010" y="167111"/>
                          <a:pt x="403058" y="137584"/>
                          <a:pt x="392580" y="111866"/>
                        </a:cubicBezTo>
                        <a:cubicBezTo>
                          <a:pt x="381150" y="83291"/>
                          <a:pt x="367815" y="49001"/>
                          <a:pt x="336383" y="37571"/>
                        </a:cubicBezTo>
                        <a:lnTo>
                          <a:pt x="273518" y="13759"/>
                        </a:lnTo>
                        <a:cubicBezTo>
                          <a:pt x="213510" y="-9101"/>
                          <a:pt x="138263" y="29951"/>
                          <a:pt x="115403" y="89959"/>
                        </a:cubicBezTo>
                        <a:lnTo>
                          <a:pt x="16343" y="349991"/>
                        </a:lnTo>
                        <a:cubicBezTo>
                          <a:pt x="-6517" y="409046"/>
                          <a:pt x="13485" y="485246"/>
                          <a:pt x="73493" y="508106"/>
                        </a:cubicBezTo>
                        <a:lnTo>
                          <a:pt x="136358" y="531919"/>
                        </a:lnTo>
                        <a:cubicBezTo>
                          <a:pt x="178268" y="548111"/>
                          <a:pt x="232560" y="528109"/>
                          <a:pt x="263993" y="500486"/>
                        </a:cubicBezTo>
                        <a:cubicBezTo>
                          <a:pt x="276375" y="489056"/>
                          <a:pt x="286853" y="473816"/>
                          <a:pt x="294473" y="455719"/>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mn-lt"/>
                      <a:ea typeface="Arial"/>
                      <a:cs typeface="Calibri" panose="020F0502020204030204" pitchFamily="34" charset="0"/>
                      <a:sym typeface="Arial"/>
                    </a:endParaRPr>
                  </a:p>
                </p:txBody>
              </p:sp>
            </p:grpSp>
            <p:sp>
              <p:nvSpPr>
                <p:cNvPr id="22" name="Google Shape;107;p16">
                  <a:extLst>
                    <a:ext uri="{FF2B5EF4-FFF2-40B4-BE49-F238E27FC236}">
                      <a16:creationId xmlns:a16="http://schemas.microsoft.com/office/drawing/2014/main" id="{DFC04C1D-B2E2-470B-9301-57345C5B81C7}"/>
                    </a:ext>
                  </a:extLst>
                </p:cNvPr>
                <p:cNvSpPr/>
                <p:nvPr/>
              </p:nvSpPr>
              <p:spPr>
                <a:xfrm>
                  <a:off x="8947491" y="2019659"/>
                  <a:ext cx="243387" cy="421200"/>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mn-lt"/>
                    <a:ea typeface="Arial"/>
                    <a:cs typeface="Calibri" panose="020F0502020204030204" pitchFamily="34" charset="0"/>
                    <a:sym typeface="Arial"/>
                  </a:endParaRPr>
                </a:p>
              </p:txBody>
            </p:sp>
          </p:grpSp>
          <p:sp>
            <p:nvSpPr>
              <p:cNvPr id="36" name="Google Shape;112;p16">
                <a:extLst>
                  <a:ext uri="{FF2B5EF4-FFF2-40B4-BE49-F238E27FC236}">
                    <a16:creationId xmlns:a16="http://schemas.microsoft.com/office/drawing/2014/main" id="{8392A872-668E-4A9A-913D-65B0A7ACCA1C}"/>
                  </a:ext>
                </a:extLst>
              </p:cNvPr>
              <p:cNvSpPr txBox="1"/>
              <p:nvPr/>
            </p:nvSpPr>
            <p:spPr>
              <a:xfrm>
                <a:off x="8584976" y="3785334"/>
                <a:ext cx="1584000" cy="2052000"/>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a:solidFill>
                      <a:srgbClr val="0059A1"/>
                    </a:solidFill>
                    <a:latin typeface="+mn-lt"/>
                    <a:ea typeface="Calibri"/>
                    <a:cs typeface="Calibri" panose="020F0502020204030204" pitchFamily="34" charset="0"/>
                    <a:sym typeface="Calibri"/>
                  </a:rPr>
                  <a:t>DES RESSOURCES</a:t>
                </a:r>
                <a:endParaRPr lang="fr-FR" sz="140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a:solidFill>
                      <a:srgbClr val="0059A1"/>
                    </a:solidFill>
                    <a:latin typeface="+mn-lt"/>
                    <a:ea typeface="Calibri"/>
                    <a:cs typeface="Calibri" panose="020F0502020204030204" pitchFamily="34" charset="0"/>
                    <a:sym typeface="Calibri"/>
                  </a:rPr>
                  <a:t>EN LIGNES</a:t>
                </a:r>
              </a:p>
              <a:p>
                <a:pPr marL="0" marR="0" lvl="0" indent="0" algn="ctr" rtl="0">
                  <a:spcBef>
                    <a:spcPts val="0"/>
                  </a:spcBef>
                  <a:spcAft>
                    <a:spcPts val="0"/>
                  </a:spcAft>
                  <a:buNone/>
                </a:pPr>
                <a:r>
                  <a:rPr lang="fr-FR" sz="1400">
                    <a:solidFill>
                      <a:srgbClr val="3F3F3F"/>
                    </a:solidFill>
                    <a:latin typeface="+mn-lt"/>
                    <a:ea typeface="Calibri"/>
                    <a:cs typeface="Calibri" panose="020F0502020204030204" pitchFamily="34" charset="0"/>
                    <a:sym typeface="Calibri"/>
                  </a:rPr>
                  <a:t>Les ressources sont consultables en synchrone et en asynchrone pour s’adapter au rythme de l’apprentissage</a:t>
                </a:r>
                <a:endParaRPr sz="1400">
                  <a:latin typeface="+mn-lt"/>
                  <a:cs typeface="Calibri" panose="020F0502020204030204" pitchFamily="34" charset="0"/>
                </a:endParaRPr>
              </a:p>
            </p:txBody>
          </p:sp>
          <p:grpSp>
            <p:nvGrpSpPr>
              <p:cNvPr id="48" name="Groupe 47">
                <a:extLst>
                  <a:ext uri="{FF2B5EF4-FFF2-40B4-BE49-F238E27FC236}">
                    <a16:creationId xmlns:a16="http://schemas.microsoft.com/office/drawing/2014/main" id="{280DCA49-D46C-4C24-938D-E6AEBB0001B7}"/>
                  </a:ext>
                </a:extLst>
              </p:cNvPr>
              <p:cNvGrpSpPr/>
              <p:nvPr/>
            </p:nvGrpSpPr>
            <p:grpSpPr>
              <a:xfrm>
                <a:off x="9058226" y="3022198"/>
                <a:ext cx="637500" cy="596700"/>
                <a:chOff x="8888631" y="3022198"/>
                <a:chExt cx="637500" cy="596700"/>
              </a:xfrm>
            </p:grpSpPr>
            <p:sp>
              <p:nvSpPr>
                <p:cNvPr id="41" name="Google Shape;117;p16">
                  <a:extLst>
                    <a:ext uri="{FF2B5EF4-FFF2-40B4-BE49-F238E27FC236}">
                      <a16:creationId xmlns:a16="http://schemas.microsoft.com/office/drawing/2014/main" id="{91C1C6C2-C400-4174-A96D-A6662F0869E6}"/>
                    </a:ext>
                  </a:extLst>
                </p:cNvPr>
                <p:cNvSpPr/>
                <p:nvPr/>
              </p:nvSpPr>
              <p:spPr>
                <a:xfrm>
                  <a:off x="8888631"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6" name="Rectangle 45">
                  <a:extLst>
                    <a:ext uri="{FF2B5EF4-FFF2-40B4-BE49-F238E27FC236}">
                      <a16:creationId xmlns:a16="http://schemas.microsoft.com/office/drawing/2014/main" id="{45C71F86-9EA2-4D55-BB59-D1F4EE5A95AA}"/>
                    </a:ext>
                  </a:extLst>
                </p:cNvPr>
                <p:cNvSpPr/>
                <p:nvPr/>
              </p:nvSpPr>
              <p:spPr>
                <a:xfrm>
                  <a:off x="9037302" y="3089716"/>
                  <a:ext cx="340158" cy="461665"/>
                </a:xfrm>
                <a:prstGeom prst="rect">
                  <a:avLst/>
                </a:prstGeom>
              </p:spPr>
              <p:txBody>
                <a:bodyPr wrap="none">
                  <a:spAutoFit/>
                </a:bodyPr>
                <a:lstStyle/>
                <a:p>
                  <a:r>
                    <a:rPr lang="fr-FR" sz="2400" b="1">
                      <a:solidFill>
                        <a:srgbClr val="0059A1"/>
                      </a:solidFill>
                      <a:latin typeface="+mn-lt"/>
                      <a:ea typeface="Calibri"/>
                      <a:cs typeface="Calibri" panose="020F0502020204030204" pitchFamily="34" charset="0"/>
                      <a:sym typeface="Calibri"/>
                    </a:rPr>
                    <a:t>5</a:t>
                  </a:r>
                  <a:endParaRPr lang="fr-FR" sz="2400">
                    <a:solidFill>
                      <a:srgbClr val="0059A1"/>
                    </a:solidFill>
                    <a:latin typeface="+mn-lt"/>
                    <a:cs typeface="Calibri" panose="020F0502020204030204" pitchFamily="34" charset="0"/>
                  </a:endParaRPr>
                </a:p>
              </p:txBody>
            </p:sp>
          </p:grpSp>
        </p:grpSp>
      </p:grpSp>
      <p:pic>
        <p:nvPicPr>
          <p:cNvPr id="56" name="Picture 6">
            <a:extLst>
              <a:ext uri="{FF2B5EF4-FFF2-40B4-BE49-F238E27FC236}">
                <a16:creationId xmlns:a16="http://schemas.microsoft.com/office/drawing/2014/main" id="{52C87499-F26E-42E1-98A6-A3BFE5679C3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57" name="Image 56">
            <a:extLst>
              <a:ext uri="{FF2B5EF4-FFF2-40B4-BE49-F238E27FC236}">
                <a16:creationId xmlns:a16="http://schemas.microsoft.com/office/drawing/2014/main" id="{06CD588E-6549-4B4F-A2D9-B53DA88EA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Tree>
    <p:extLst>
      <p:ext uri="{BB962C8B-B14F-4D97-AF65-F5344CB8AC3E}">
        <p14:creationId xmlns:p14="http://schemas.microsoft.com/office/powerpoint/2010/main" val="1574965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5E8E6A3F-FE11-434D-8055-718F10BD31A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7754E7A3-23B5-4832-AD2D-99F1E6238A89}"/>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D18950D4-0418-4D13-AE0C-C83972C537FD}"/>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40293928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D188F6A5-2C76-4A6A-BC5D-99B01A452A21}"/>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4FD3A502-EF75-495E-B424-492F67570A23}"/>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95962043-E27C-42EE-99F7-5CAD1CC72467}"/>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B0F08291-DD42-4AED-A366-C5BAC2FE8EA9}"/>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Tree>
    <p:extLst>
      <p:ext uri="{BB962C8B-B14F-4D97-AF65-F5344CB8AC3E}">
        <p14:creationId xmlns:p14="http://schemas.microsoft.com/office/powerpoint/2010/main" val="355821227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C9C8F4BB-374A-49DB-B8F2-777479694B17}"/>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98274026-62C8-40A4-BC6D-169B2EF73F7B}"/>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5CB56DF4-F065-44B5-A562-0EE2400FC4FA}"/>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4F9DF2A7-7C84-4349-84F1-917A42451F56}"/>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8" name="Espace réservé du contenu 17">
            <a:extLst>
              <a:ext uri="{FF2B5EF4-FFF2-40B4-BE49-F238E27FC236}">
                <a16:creationId xmlns:a16="http://schemas.microsoft.com/office/drawing/2014/main" id="{3E7A700A-E433-4FB3-939E-AAF060A2CB2C}"/>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1427012616"/>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24C1B9C4-8E21-4E19-9E4A-549DF7578ABB}"/>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A583CA3C-4C17-44A9-B6F0-6B81274D6D5F}"/>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48E8D1E1-1228-4D04-BE4C-38DDAF563920}"/>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graphique SmartArt 3">
            <a:extLst>
              <a:ext uri="{FF2B5EF4-FFF2-40B4-BE49-F238E27FC236}">
                <a16:creationId xmlns:a16="http://schemas.microsoft.com/office/drawing/2014/main" id="{28C20A44-D67E-4346-ADC0-5F47640C923C}"/>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a:p>
        </p:txBody>
      </p:sp>
    </p:spTree>
    <p:extLst>
      <p:ext uri="{BB962C8B-B14F-4D97-AF65-F5344CB8AC3E}">
        <p14:creationId xmlns:p14="http://schemas.microsoft.com/office/powerpoint/2010/main" val="2330709151"/>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a:solidFill>
                  <a:srgbClr val="565656"/>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a:t>….</a:t>
            </a:r>
          </a:p>
          <a:p>
            <a:pPr lvl="0"/>
            <a:r>
              <a:rPr lang="fr-FR"/>
              <a:t>….</a:t>
            </a:r>
          </a:p>
          <a:p>
            <a:pPr lvl="0"/>
            <a:r>
              <a:rPr lang="fr-FR"/>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userDrawn="1"/>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6DBE2F9F-4211-49CA-BF0B-D0ECE25E418E}"/>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a:solidFill>
                  <a:srgbClr val="565656"/>
                </a:solidFill>
                <a:latin typeface="+mn-lt"/>
                <a:cs typeface="Calibri" panose="020F0502020204030204" pitchFamily="34" charset="0"/>
              </a:rPr>
              <a:t>PARTIE 4</a:t>
            </a:r>
          </a:p>
        </p:txBody>
      </p:sp>
    </p:spTree>
    <p:extLst>
      <p:ext uri="{BB962C8B-B14F-4D97-AF65-F5344CB8AC3E}">
        <p14:creationId xmlns:p14="http://schemas.microsoft.com/office/powerpoint/2010/main" val="167533544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a:solidFill>
                  <a:srgbClr val="565656"/>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a:t>….</a:t>
            </a:r>
          </a:p>
          <a:p>
            <a:pPr lvl="0"/>
            <a:r>
              <a:rPr lang="fr-FR"/>
              <a:t>….</a:t>
            </a:r>
          </a:p>
          <a:p>
            <a:pPr lvl="0"/>
            <a:r>
              <a:rPr lang="fr-FR"/>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565656"/>
                </a:solidFill>
                <a:latin typeface="+mn-lt"/>
                <a:cs typeface="Calibri" panose="020F0502020204030204" pitchFamily="34" charset="0"/>
              </a:defRPr>
            </a:lvl1pPr>
          </a:lstStyle>
          <a:p>
            <a:pPr lvl="0"/>
            <a:r>
              <a:rPr lang="fr-FR"/>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a:t>TITRE</a:t>
            </a:r>
          </a:p>
        </p:txBody>
      </p:sp>
    </p:spTree>
    <p:extLst>
      <p:ext uri="{BB962C8B-B14F-4D97-AF65-F5344CB8AC3E}">
        <p14:creationId xmlns:p14="http://schemas.microsoft.com/office/powerpoint/2010/main" val="212599262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565656"/>
                </a:solidFill>
                <a:latin typeface="+mn-lt"/>
                <a:cs typeface="Calibri" panose="020F0502020204030204" pitchFamily="34" charset="0"/>
              </a:defRPr>
            </a:lvl1pPr>
          </a:lstStyle>
          <a:p>
            <a:pPr lvl="0"/>
            <a:r>
              <a:rPr lang="fr-FR"/>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a:t>….</a:t>
            </a:r>
          </a:p>
          <a:p>
            <a:pPr lvl="0"/>
            <a:r>
              <a:rPr lang="fr-FR"/>
              <a:t>….</a:t>
            </a:r>
          </a:p>
          <a:p>
            <a:pPr lvl="0"/>
            <a:r>
              <a:rPr lang="fr-FR"/>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4190011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CONTENU PARTIE 4">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FD268392-113C-4677-B873-27169F68897E}"/>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4C226CBB-76E9-4425-AAD9-AAC5552AC26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a:t>Modifiez le style du titre</a:t>
            </a:r>
          </a:p>
        </p:txBody>
      </p:sp>
      <p:sp>
        <p:nvSpPr>
          <p:cNvPr id="38" name="Espace réservé du contenu 17">
            <a:extLst>
              <a:ext uri="{FF2B5EF4-FFF2-40B4-BE49-F238E27FC236}">
                <a16:creationId xmlns:a16="http://schemas.microsoft.com/office/drawing/2014/main" id="{9BDC0B92-6190-4B32-870C-7A2192CEDC6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321219517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 CONTENU PARTIE 4">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553138A2-4FE1-4557-B728-DADBF9C5A8CE}"/>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a:t>Modifiez le style du titre</a:t>
            </a:r>
          </a:p>
        </p:txBody>
      </p:sp>
      <p:sp>
        <p:nvSpPr>
          <p:cNvPr id="14" name="Espace réservé du contenu 17">
            <a:extLst>
              <a:ext uri="{FF2B5EF4-FFF2-40B4-BE49-F238E27FC236}">
                <a16:creationId xmlns:a16="http://schemas.microsoft.com/office/drawing/2014/main" id="{4BB8F40C-4FFE-47FE-A1ED-B26ED85FBB34}"/>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0E45366F-81BA-43D2-9515-4619C7E838B7}"/>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8" name="Espace réservé du contenu 17">
            <a:extLst>
              <a:ext uri="{FF2B5EF4-FFF2-40B4-BE49-F238E27FC236}">
                <a16:creationId xmlns:a16="http://schemas.microsoft.com/office/drawing/2014/main" id="{7C27053F-05CB-428F-9E41-8405D7811618}"/>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9" name="Espace réservé du contenu 17">
            <a:extLst>
              <a:ext uri="{FF2B5EF4-FFF2-40B4-BE49-F238E27FC236}">
                <a16:creationId xmlns:a16="http://schemas.microsoft.com/office/drawing/2014/main" id="{4FF8DEED-C0BC-4E5E-B966-7660D1194DDF}"/>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Tree>
    <p:extLst>
      <p:ext uri="{BB962C8B-B14F-4D97-AF65-F5344CB8AC3E}">
        <p14:creationId xmlns:p14="http://schemas.microsoft.com/office/powerpoint/2010/main" val="402939691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LIDE CONTENU PARTIE 4">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F5C28D2E-71A3-46E7-AFC4-3E520C7A4B6B}"/>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B3BB03"/>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12B53D5A-075D-45CD-8D40-2013E14BC30B}"/>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B6C55E92-0682-4AD5-850F-FE515CC11E23}"/>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B502CBAD-16DB-49DB-A285-36AB6E864E4F}"/>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1A7A5150-C561-4C5A-A86E-861B163907C4}"/>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8" name="Espace réservé du graphique SmartArt 3">
            <a:extLst>
              <a:ext uri="{FF2B5EF4-FFF2-40B4-BE49-F238E27FC236}">
                <a16:creationId xmlns:a16="http://schemas.microsoft.com/office/drawing/2014/main" id="{531462D8-71C6-49B7-A03C-06DD436C3208}"/>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a:p>
        </p:txBody>
      </p:sp>
    </p:spTree>
    <p:extLst>
      <p:ext uri="{BB962C8B-B14F-4D97-AF65-F5344CB8AC3E}">
        <p14:creationId xmlns:p14="http://schemas.microsoft.com/office/powerpoint/2010/main" val="9487694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a:solidFill>
                  <a:srgbClr val="00784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a:t>….</a:t>
            </a:r>
          </a:p>
          <a:p>
            <a:pPr lvl="0"/>
            <a:r>
              <a:rPr lang="fr-FR"/>
              <a:t>….</a:t>
            </a:r>
          </a:p>
          <a:p>
            <a:pPr lvl="0"/>
            <a:r>
              <a:rPr lang="fr-FR"/>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2" name="ZoneTexte 1">
            <a:extLst>
              <a:ext uri="{FF2B5EF4-FFF2-40B4-BE49-F238E27FC236}">
                <a16:creationId xmlns:a16="http://schemas.microsoft.com/office/drawing/2014/main" id="{BA95BDE1-CEFC-4626-B293-4F4F3B5A0BD6}"/>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a:solidFill>
                  <a:srgbClr val="007842"/>
                </a:solidFill>
                <a:latin typeface="+mn-lt"/>
                <a:cs typeface="Calibri" panose="020F0502020204030204" pitchFamily="34" charset="0"/>
              </a:rPr>
              <a:t>PARTIE 1</a:t>
            </a:r>
          </a:p>
        </p:txBody>
      </p:sp>
    </p:spTree>
    <p:extLst>
      <p:ext uri="{BB962C8B-B14F-4D97-AF65-F5344CB8AC3E}">
        <p14:creationId xmlns:p14="http://schemas.microsoft.com/office/powerpoint/2010/main" val="2051373446"/>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LIDE CONTENU PARTIE 4">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3669DE80-9A4E-4F5C-9423-6E5DF6CFA529}"/>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853679BA-2EFA-4096-8881-98E331388410}"/>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5C5346E1-8CC2-4958-AB14-FCE2CB71F8D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A3697F0C-E420-4D74-853D-93691ABE18D8}"/>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399930610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SLIDE CONTENU PARTIE 4">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B7CA97BB-4CB7-4698-B235-F6D137F8F427}"/>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B9D904B8-58EE-41C7-A032-0692E60BC64A}"/>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E5BE0F54-DEA6-4E8E-A8EC-E50E8C558124}"/>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48E3FED2-6251-4E4A-84FB-5AF6B144C05D}"/>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D0932877-E829-419E-8C47-449FEAD6E36E}"/>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Tree>
    <p:extLst>
      <p:ext uri="{BB962C8B-B14F-4D97-AF65-F5344CB8AC3E}">
        <p14:creationId xmlns:p14="http://schemas.microsoft.com/office/powerpoint/2010/main" val="196796190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SLIDE CONTENU PARTIE 4">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9376104C-185D-4D91-AF27-F7A1747BFEDA}"/>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999B830B-5510-40A0-96D9-BC171871FB8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461222FF-D043-4C8A-A409-E1348D7607D3}"/>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6A9E5122-54F0-4793-BB4A-CFE0B9990149}"/>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C5401457-2EB1-43B4-AC3B-4945B8D65C78}"/>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8" name="Espace réservé du contenu 17">
            <a:extLst>
              <a:ext uri="{FF2B5EF4-FFF2-40B4-BE49-F238E27FC236}">
                <a16:creationId xmlns:a16="http://schemas.microsoft.com/office/drawing/2014/main" id="{0783F089-EA6D-4F15-B1AA-374A44D11044}"/>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389663117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SLIDE CONTENU PARTIE 4">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996FB551-F74D-4585-9C34-3F2BC52902A5}"/>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45EA661F-869A-4AE9-95C1-2849CD3D8E4F}"/>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D6F06444-AA59-44A2-A98B-9E44E449818F}"/>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8A5BB764-8069-4EE7-8A85-C6C2D8F01E0C}"/>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graphique SmartArt 3">
            <a:extLst>
              <a:ext uri="{FF2B5EF4-FFF2-40B4-BE49-F238E27FC236}">
                <a16:creationId xmlns:a16="http://schemas.microsoft.com/office/drawing/2014/main" id="{D8410EBF-B8B5-4313-9634-DC94B37BB424}"/>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a:p>
        </p:txBody>
      </p:sp>
    </p:spTree>
    <p:extLst>
      <p:ext uri="{BB962C8B-B14F-4D97-AF65-F5344CB8AC3E}">
        <p14:creationId xmlns:p14="http://schemas.microsoft.com/office/powerpoint/2010/main" val="54035029"/>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ACA2"/>
              </a:solidFill>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a:solidFill>
                  <a:srgbClr val="08ACA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a:t>….</a:t>
            </a:r>
          </a:p>
          <a:p>
            <a:pPr lvl="0"/>
            <a:r>
              <a:rPr lang="fr-FR"/>
              <a:t>….</a:t>
            </a:r>
          </a:p>
          <a:p>
            <a:pPr lvl="0"/>
            <a:r>
              <a:rPr lang="fr-FR"/>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B82AF947-447B-4FE6-B61B-2F8EE1D38661}"/>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a:solidFill>
                  <a:srgbClr val="08ACA2"/>
                </a:solidFill>
                <a:latin typeface="+mn-lt"/>
                <a:cs typeface="Calibri" panose="020F0502020204030204" pitchFamily="34" charset="0"/>
              </a:rPr>
              <a:t>PARTIE 5</a:t>
            </a:r>
          </a:p>
        </p:txBody>
      </p:sp>
    </p:spTree>
    <p:extLst>
      <p:ext uri="{BB962C8B-B14F-4D97-AF65-F5344CB8AC3E}">
        <p14:creationId xmlns:p14="http://schemas.microsoft.com/office/powerpoint/2010/main" val="3094438649"/>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a:solidFill>
                  <a:srgbClr val="08ACA2"/>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a:t>….</a:t>
            </a:r>
          </a:p>
          <a:p>
            <a:pPr lvl="0"/>
            <a:r>
              <a:rPr lang="fr-FR"/>
              <a:t>….</a:t>
            </a:r>
          </a:p>
          <a:p>
            <a:pPr lvl="0"/>
            <a:r>
              <a:rPr lang="fr-FR"/>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8ACA2"/>
                </a:solidFill>
                <a:latin typeface="+mn-lt"/>
                <a:cs typeface="Calibri" panose="020F0502020204030204" pitchFamily="34" charset="0"/>
              </a:defRPr>
            </a:lvl1pPr>
          </a:lstStyle>
          <a:p>
            <a:pPr lvl="0"/>
            <a:r>
              <a:rPr lang="fr-FR"/>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a:t>TITRE</a:t>
            </a:r>
          </a:p>
        </p:txBody>
      </p:sp>
    </p:spTree>
    <p:extLst>
      <p:ext uri="{BB962C8B-B14F-4D97-AF65-F5344CB8AC3E}">
        <p14:creationId xmlns:p14="http://schemas.microsoft.com/office/powerpoint/2010/main" val="182074813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8ACA2"/>
                </a:solidFill>
                <a:latin typeface="+mn-lt"/>
                <a:cs typeface="Calibri" panose="020F0502020204030204" pitchFamily="34" charset="0"/>
              </a:defRPr>
            </a:lvl1pPr>
          </a:lstStyle>
          <a:p>
            <a:pPr lvl="0"/>
            <a:r>
              <a:rPr lang="fr-FR"/>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a:t>….</a:t>
            </a:r>
          </a:p>
          <a:p>
            <a:pPr lvl="0"/>
            <a:r>
              <a:rPr lang="fr-FR"/>
              <a:t>….</a:t>
            </a:r>
          </a:p>
          <a:p>
            <a:pPr lvl="0"/>
            <a:r>
              <a:rPr lang="fr-FR"/>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1088071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C8EF492D-49B3-4E2B-BFA8-25135495E0C2}"/>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a:t>Modifiez le style du titre</a:t>
            </a:r>
          </a:p>
        </p:txBody>
      </p:sp>
      <p:sp>
        <p:nvSpPr>
          <p:cNvPr id="38" name="Espace réservé du contenu 17">
            <a:extLst>
              <a:ext uri="{FF2B5EF4-FFF2-40B4-BE49-F238E27FC236}">
                <a16:creationId xmlns:a16="http://schemas.microsoft.com/office/drawing/2014/main" id="{CEE9311F-3302-40EF-86D9-CE260077BEC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512234354"/>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a:t>Modifiez le style du titre</a:t>
            </a:r>
          </a:p>
        </p:txBody>
      </p:sp>
      <p:sp>
        <p:nvSpPr>
          <p:cNvPr id="14" name="Espace réservé du contenu 17">
            <a:extLst>
              <a:ext uri="{FF2B5EF4-FFF2-40B4-BE49-F238E27FC236}">
                <a16:creationId xmlns:a16="http://schemas.microsoft.com/office/drawing/2014/main" id="{F54FF629-1060-42F2-B17C-221D6A9DA1F0}"/>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2BCDF821-63BB-4016-A07B-CF2C73981ACB}"/>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8" name="Espace réservé du contenu 17">
            <a:extLst>
              <a:ext uri="{FF2B5EF4-FFF2-40B4-BE49-F238E27FC236}">
                <a16:creationId xmlns:a16="http://schemas.microsoft.com/office/drawing/2014/main" id="{74725AE3-BEC8-4777-993F-0F569BC8BA9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9" name="Espace réservé du contenu 17">
            <a:extLst>
              <a:ext uri="{FF2B5EF4-FFF2-40B4-BE49-F238E27FC236}">
                <a16:creationId xmlns:a16="http://schemas.microsoft.com/office/drawing/2014/main" id="{35A4B93F-37B0-4E91-96EF-D4CCBA44F28F}"/>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Tree>
    <p:extLst>
      <p:ext uri="{BB962C8B-B14F-4D97-AF65-F5344CB8AC3E}">
        <p14:creationId xmlns:p14="http://schemas.microsoft.com/office/powerpoint/2010/main" val="1109076065"/>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9BC6743C-7007-4E53-A187-C2F86747E3CB}"/>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A6D2DB02-6871-4743-80D6-5FDAD4A3154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E7FE0FE1-9BA0-4D08-AEBE-60141E974E32}"/>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4CEFC9B8-96CB-457A-A178-A0441AD23A30}"/>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8" name="Espace réservé du graphique SmartArt 3">
            <a:extLst>
              <a:ext uri="{FF2B5EF4-FFF2-40B4-BE49-F238E27FC236}">
                <a16:creationId xmlns:a16="http://schemas.microsoft.com/office/drawing/2014/main" id="{A0CC5A10-2B00-48CD-BFCD-47B2A576A09D}"/>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a:p>
        </p:txBody>
      </p:sp>
    </p:spTree>
    <p:extLst>
      <p:ext uri="{BB962C8B-B14F-4D97-AF65-F5344CB8AC3E}">
        <p14:creationId xmlns:p14="http://schemas.microsoft.com/office/powerpoint/2010/main" val="14922473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a:solidFill>
                  <a:srgbClr val="007842"/>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a:t>….</a:t>
            </a:r>
          </a:p>
          <a:p>
            <a:pPr lvl="0"/>
            <a:r>
              <a:rPr lang="fr-FR"/>
              <a:t>….</a:t>
            </a:r>
          </a:p>
          <a:p>
            <a:pPr lvl="0"/>
            <a:r>
              <a:rPr lang="fr-FR"/>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mn-lt"/>
                <a:cs typeface="Calibri" panose="020F0502020204030204" pitchFamily="34" charset="0"/>
              </a:defRPr>
            </a:lvl1pPr>
          </a:lstStyle>
          <a:p>
            <a:pPr lvl="0"/>
            <a:r>
              <a:rPr lang="fr-FR"/>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a:t>TITRE</a:t>
            </a:r>
          </a:p>
        </p:txBody>
      </p:sp>
    </p:spTree>
    <p:extLst>
      <p:ext uri="{BB962C8B-B14F-4D97-AF65-F5344CB8AC3E}">
        <p14:creationId xmlns:p14="http://schemas.microsoft.com/office/powerpoint/2010/main" val="3434400483"/>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B3B952A4-9676-4A4E-9A1A-0AA22EA99387}"/>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FD5AD111-9A5C-477A-AD92-E1ADD22F70B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E612597A-795B-4D93-91AB-8EB60F5923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4174334006"/>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10DC38BB-1095-4F24-A9B0-339FD0D5C985}"/>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36661DF6-671A-4555-82FD-2A476AC745D1}"/>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64E5B57C-A81A-451A-A753-4ACE075C6417}"/>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895FA5C4-3D1E-4BA8-9DCF-DACD9BD7115E}"/>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Tree>
    <p:extLst>
      <p:ext uri="{BB962C8B-B14F-4D97-AF65-F5344CB8AC3E}">
        <p14:creationId xmlns:p14="http://schemas.microsoft.com/office/powerpoint/2010/main" val="373928280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CF0AAEE2-2201-4F14-AF62-4A22DC7679C7}"/>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E8A82995-0FFF-434C-BB03-5C5A0FE2D6F9}"/>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ABE700D7-AB0F-4BFD-80A7-CF68A0FBE49A}"/>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contenu 17">
            <a:extLst>
              <a:ext uri="{FF2B5EF4-FFF2-40B4-BE49-F238E27FC236}">
                <a16:creationId xmlns:a16="http://schemas.microsoft.com/office/drawing/2014/main" id="{A27378F7-5D54-4F1B-8357-2778DC84A7BD}"/>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8" name="Espace réservé du contenu 17">
            <a:extLst>
              <a:ext uri="{FF2B5EF4-FFF2-40B4-BE49-F238E27FC236}">
                <a16:creationId xmlns:a16="http://schemas.microsoft.com/office/drawing/2014/main" id="{FC2F13B5-1ACF-419F-BE0A-D1BF5994963A}"/>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Tree>
    <p:extLst>
      <p:ext uri="{BB962C8B-B14F-4D97-AF65-F5344CB8AC3E}">
        <p14:creationId xmlns:p14="http://schemas.microsoft.com/office/powerpoint/2010/main" val="1476055673"/>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a:t>Modifiez le style du titre</a:t>
            </a:r>
          </a:p>
        </p:txBody>
      </p:sp>
      <p:sp>
        <p:nvSpPr>
          <p:cNvPr id="12" name="Espace réservé du contenu 17">
            <a:extLst>
              <a:ext uri="{FF2B5EF4-FFF2-40B4-BE49-F238E27FC236}">
                <a16:creationId xmlns:a16="http://schemas.microsoft.com/office/drawing/2014/main" id="{57BF2949-6478-4CBC-862F-99507C64D642}"/>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3" name="Espace réservé du contenu 17">
            <a:extLst>
              <a:ext uri="{FF2B5EF4-FFF2-40B4-BE49-F238E27FC236}">
                <a16:creationId xmlns:a16="http://schemas.microsoft.com/office/drawing/2014/main" id="{8D30330D-647D-4544-AC2A-21A3DCD6EF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4" name="Espace réservé du contenu 17">
            <a:extLst>
              <a:ext uri="{FF2B5EF4-FFF2-40B4-BE49-F238E27FC236}">
                <a16:creationId xmlns:a16="http://schemas.microsoft.com/office/drawing/2014/main" id="{6F592889-89AE-42D7-852A-E4F09F1B9C88}"/>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5" name="Espace réservé du graphique SmartArt 3">
            <a:extLst>
              <a:ext uri="{FF2B5EF4-FFF2-40B4-BE49-F238E27FC236}">
                <a16:creationId xmlns:a16="http://schemas.microsoft.com/office/drawing/2014/main" id="{7211DF1C-2FF0-4953-B51E-23D9B45157D9}"/>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a:p>
        </p:txBody>
      </p:sp>
    </p:spTree>
    <p:extLst>
      <p:ext uri="{BB962C8B-B14F-4D97-AF65-F5344CB8AC3E}">
        <p14:creationId xmlns:p14="http://schemas.microsoft.com/office/powerpoint/2010/main" val="1067621127"/>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1" name="Espace réservé du texte 14">
            <a:extLst>
              <a:ext uri="{FF2B5EF4-FFF2-40B4-BE49-F238E27FC236}">
                <a16:creationId xmlns:a16="http://schemas.microsoft.com/office/drawing/2014/main" id="{91FB0E2E-3AF2-49D2-91D9-A43BD56D3318}"/>
              </a:ext>
            </a:extLst>
          </p:cNvPr>
          <p:cNvSpPr>
            <a:spLocks noGrp="1"/>
          </p:cNvSpPr>
          <p:nvPr>
            <p:ph type="body" sz="quarter" idx="11" hasCustomPrompt="1"/>
          </p:nvPr>
        </p:nvSpPr>
        <p:spPr>
          <a:xfrm>
            <a:off x="303825" y="259040"/>
            <a:ext cx="2340000"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a:t>Modèle tableau Partie 1</a:t>
            </a:r>
          </a:p>
        </p:txBody>
      </p:sp>
      <p:sp>
        <p:nvSpPr>
          <p:cNvPr id="22" name="Espace réservé du texte 14">
            <a:extLst>
              <a:ext uri="{FF2B5EF4-FFF2-40B4-BE49-F238E27FC236}">
                <a16:creationId xmlns:a16="http://schemas.microsoft.com/office/drawing/2014/main" id="{CC45EBC1-707D-4535-9D38-C514BDBACFD8}"/>
              </a:ext>
            </a:extLst>
          </p:cNvPr>
          <p:cNvSpPr>
            <a:spLocks noGrp="1"/>
          </p:cNvSpPr>
          <p:nvPr>
            <p:ph type="body" sz="quarter" idx="12" hasCustomPrompt="1"/>
          </p:nvPr>
        </p:nvSpPr>
        <p:spPr>
          <a:xfrm>
            <a:off x="303825" y="2955519"/>
            <a:ext cx="2340000"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a:t>Idée SmartArt</a:t>
            </a:r>
          </a:p>
        </p:txBody>
      </p:sp>
      <p:sp>
        <p:nvSpPr>
          <p:cNvPr id="23" name="Espace réservé du texte 14">
            <a:extLst>
              <a:ext uri="{FF2B5EF4-FFF2-40B4-BE49-F238E27FC236}">
                <a16:creationId xmlns:a16="http://schemas.microsoft.com/office/drawing/2014/main" id="{AD4CEB1A-6ABA-434B-BFA1-E51DDF73C041}"/>
              </a:ext>
            </a:extLst>
          </p:cNvPr>
          <p:cNvSpPr>
            <a:spLocks noGrp="1"/>
          </p:cNvSpPr>
          <p:nvPr>
            <p:ph type="body" sz="quarter" idx="13" hasCustomPrompt="1"/>
          </p:nvPr>
        </p:nvSpPr>
        <p:spPr>
          <a:xfrm>
            <a:off x="303824" y="5429545"/>
            <a:ext cx="2458425"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a:t>Modèle Remarque Partie 1</a:t>
            </a:r>
          </a:p>
        </p:txBody>
      </p:sp>
    </p:spTree>
    <p:extLst>
      <p:ext uri="{BB962C8B-B14F-4D97-AF65-F5344CB8AC3E}">
        <p14:creationId xmlns:p14="http://schemas.microsoft.com/office/powerpoint/2010/main" val="1417286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des couleurs">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F0498E62-9F86-4F9E-BD25-FD7D39749911}"/>
              </a:ext>
            </a:extLst>
          </p:cNvPr>
          <p:cNvGrpSpPr/>
          <p:nvPr userDrawn="1"/>
        </p:nvGrpSpPr>
        <p:grpSpPr>
          <a:xfrm>
            <a:off x="1524000" y="0"/>
            <a:ext cx="9144000" cy="6858000"/>
            <a:chOff x="1524000" y="0"/>
            <a:chExt cx="9144000" cy="6858000"/>
          </a:xfrm>
        </p:grpSpPr>
        <p:pic>
          <p:nvPicPr>
            <p:cNvPr id="4" name="Image 3" descr="Une image contenant carré&#10;&#10;Description générée automatiquement">
              <a:extLst>
                <a:ext uri="{FF2B5EF4-FFF2-40B4-BE49-F238E27FC236}">
                  <a16:creationId xmlns:a16="http://schemas.microsoft.com/office/drawing/2014/main" id="{7DC5F6AB-DED9-43E0-8BDF-9C454F3DB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Rectangle 2">
              <a:extLst>
                <a:ext uri="{FF2B5EF4-FFF2-40B4-BE49-F238E27FC236}">
                  <a16:creationId xmlns:a16="http://schemas.microsoft.com/office/drawing/2014/main" id="{C98E7BC9-5AEC-4891-A245-792C9694B2FB}"/>
                </a:ext>
              </a:extLst>
            </p:cNvPr>
            <p:cNvSpPr/>
            <p:nvPr userDrawn="1"/>
          </p:nvSpPr>
          <p:spPr>
            <a:xfrm>
              <a:off x="5333999" y="4391025"/>
              <a:ext cx="1333500" cy="13335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3BE5862-66B4-44BC-AC21-B6F4843CB8C1}"/>
                </a:ext>
              </a:extLst>
            </p:cNvPr>
            <p:cNvSpPr/>
            <p:nvPr userDrawn="1"/>
          </p:nvSpPr>
          <p:spPr>
            <a:xfrm>
              <a:off x="5278582" y="5724525"/>
              <a:ext cx="1506682"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94D205A8-DDB0-478F-922D-91DEE0A113CC}"/>
                </a:ext>
              </a:extLst>
            </p:cNvPr>
            <p:cNvSpPr txBox="1"/>
            <p:nvPr userDrawn="1"/>
          </p:nvSpPr>
          <p:spPr>
            <a:xfrm>
              <a:off x="5308968" y="5724524"/>
              <a:ext cx="1445909" cy="923330"/>
            </a:xfrm>
            <a:prstGeom prst="rect">
              <a:avLst/>
            </a:prstGeom>
            <a:noFill/>
          </p:spPr>
          <p:txBody>
            <a:bodyPr wrap="none" rtlCol="0">
              <a:spAutoFit/>
            </a:bodyPr>
            <a:lstStyle/>
            <a:p>
              <a:pPr algn="ctr"/>
              <a:r>
                <a:rPr lang="fr-FR"/>
                <a:t>#BFBFBF</a:t>
              </a:r>
            </a:p>
            <a:p>
              <a:pPr algn="ctr"/>
              <a:r>
                <a:rPr lang="fr-FR"/>
                <a:t>Gris légendes</a:t>
              </a:r>
            </a:p>
            <a:p>
              <a:pPr algn="ctr"/>
              <a:r>
                <a:rPr lang="fr-FR"/>
                <a:t>et sources</a:t>
              </a:r>
            </a:p>
          </p:txBody>
        </p:sp>
        <p:sp>
          <p:nvSpPr>
            <p:cNvPr id="9" name="Rectangle 8">
              <a:extLst>
                <a:ext uri="{FF2B5EF4-FFF2-40B4-BE49-F238E27FC236}">
                  <a16:creationId xmlns:a16="http://schemas.microsoft.com/office/drawing/2014/main" id="{68F6B3C9-BA51-4802-8135-1226828DAD3A}"/>
                </a:ext>
              </a:extLst>
            </p:cNvPr>
            <p:cNvSpPr/>
            <p:nvPr userDrawn="1"/>
          </p:nvSpPr>
          <p:spPr>
            <a:xfrm>
              <a:off x="1835728" y="4229442"/>
              <a:ext cx="1506682" cy="181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008177F-658F-4D94-A1F6-95C0929FF244}"/>
                </a:ext>
              </a:extLst>
            </p:cNvPr>
            <p:cNvSpPr/>
            <p:nvPr userDrawn="1"/>
          </p:nvSpPr>
          <p:spPr>
            <a:xfrm>
              <a:off x="1924564" y="4391025"/>
              <a:ext cx="1333500" cy="133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7009157-5C21-4326-B92C-FE1BC4F36CF7}"/>
                </a:ext>
              </a:extLst>
            </p:cNvPr>
            <p:cNvSpPr txBox="1"/>
            <p:nvPr userDrawn="1"/>
          </p:nvSpPr>
          <p:spPr>
            <a:xfrm>
              <a:off x="2054115" y="5729377"/>
              <a:ext cx="1074397" cy="923330"/>
            </a:xfrm>
            <a:prstGeom prst="rect">
              <a:avLst/>
            </a:prstGeom>
            <a:noFill/>
          </p:spPr>
          <p:txBody>
            <a:bodyPr wrap="none" rtlCol="0">
              <a:spAutoFit/>
            </a:bodyPr>
            <a:lstStyle/>
            <a:p>
              <a:pPr algn="ctr"/>
              <a:r>
                <a:rPr lang="fr-FR"/>
                <a:t>#F2F2F2</a:t>
              </a:r>
            </a:p>
            <a:p>
              <a:pPr algn="ctr"/>
              <a:r>
                <a:rPr lang="fr-FR"/>
                <a:t>Gris Fond</a:t>
              </a:r>
            </a:p>
            <a:p>
              <a:pPr algn="ctr"/>
              <a:r>
                <a:rPr lang="fr-FR"/>
                <a:t>SmartArt</a:t>
              </a:r>
            </a:p>
          </p:txBody>
        </p:sp>
        <p:sp>
          <p:nvSpPr>
            <p:cNvPr id="12" name="ZoneTexte 11">
              <a:extLst>
                <a:ext uri="{FF2B5EF4-FFF2-40B4-BE49-F238E27FC236}">
                  <a16:creationId xmlns:a16="http://schemas.microsoft.com/office/drawing/2014/main" id="{52D4355A-0740-4211-952C-CC29CA7492C7}"/>
                </a:ext>
              </a:extLst>
            </p:cNvPr>
            <p:cNvSpPr txBox="1"/>
            <p:nvPr userDrawn="1"/>
          </p:nvSpPr>
          <p:spPr>
            <a:xfrm>
              <a:off x="3796902" y="6001523"/>
              <a:ext cx="1082604" cy="369332"/>
            </a:xfrm>
            <a:prstGeom prst="rect">
              <a:avLst/>
            </a:prstGeom>
            <a:noFill/>
          </p:spPr>
          <p:txBody>
            <a:bodyPr wrap="none" rtlCol="0">
              <a:spAutoFit/>
            </a:bodyPr>
            <a:lstStyle/>
            <a:p>
              <a:pPr algn="ctr"/>
              <a:r>
                <a:rPr lang="fr-FR"/>
                <a:t>Gris texte</a:t>
              </a:r>
            </a:p>
          </p:txBody>
        </p:sp>
        <p:sp>
          <p:nvSpPr>
            <p:cNvPr id="13" name="ZoneTexte 12">
              <a:extLst>
                <a:ext uri="{FF2B5EF4-FFF2-40B4-BE49-F238E27FC236}">
                  <a16:creationId xmlns:a16="http://schemas.microsoft.com/office/drawing/2014/main" id="{BA652F57-F3A2-4210-84B2-14FFAD7E2ADF}"/>
                </a:ext>
              </a:extLst>
            </p:cNvPr>
            <p:cNvSpPr txBox="1"/>
            <p:nvPr userDrawn="1"/>
          </p:nvSpPr>
          <p:spPr>
            <a:xfrm>
              <a:off x="2136927" y="3914367"/>
              <a:ext cx="904287" cy="369332"/>
            </a:xfrm>
            <a:prstGeom prst="rect">
              <a:avLst/>
            </a:prstGeom>
            <a:noFill/>
          </p:spPr>
          <p:txBody>
            <a:bodyPr wrap="none" rtlCol="0">
              <a:spAutoFit/>
            </a:bodyPr>
            <a:lstStyle/>
            <a:p>
              <a:pPr algn="ctr"/>
              <a:r>
                <a:rPr lang="fr-FR"/>
                <a:t>Partie 2</a:t>
              </a:r>
            </a:p>
          </p:txBody>
        </p:sp>
        <p:sp>
          <p:nvSpPr>
            <p:cNvPr id="14" name="ZoneTexte 13">
              <a:extLst>
                <a:ext uri="{FF2B5EF4-FFF2-40B4-BE49-F238E27FC236}">
                  <a16:creationId xmlns:a16="http://schemas.microsoft.com/office/drawing/2014/main" id="{A5D8931A-D979-49B5-B231-6E2EC18AC910}"/>
                </a:ext>
              </a:extLst>
            </p:cNvPr>
            <p:cNvSpPr txBox="1"/>
            <p:nvPr userDrawn="1"/>
          </p:nvSpPr>
          <p:spPr>
            <a:xfrm>
              <a:off x="2128740" y="1941869"/>
              <a:ext cx="904287" cy="369332"/>
            </a:xfrm>
            <a:prstGeom prst="rect">
              <a:avLst/>
            </a:prstGeom>
            <a:noFill/>
          </p:spPr>
          <p:txBody>
            <a:bodyPr wrap="none" rtlCol="0">
              <a:spAutoFit/>
            </a:bodyPr>
            <a:lstStyle/>
            <a:p>
              <a:pPr algn="ctr"/>
              <a:r>
                <a:rPr lang="fr-FR"/>
                <a:t>Partie 3</a:t>
              </a:r>
            </a:p>
          </p:txBody>
        </p:sp>
        <p:sp>
          <p:nvSpPr>
            <p:cNvPr id="15" name="ZoneTexte 14">
              <a:extLst>
                <a:ext uri="{FF2B5EF4-FFF2-40B4-BE49-F238E27FC236}">
                  <a16:creationId xmlns:a16="http://schemas.microsoft.com/office/drawing/2014/main" id="{C91DF774-E247-4F4C-B814-C4B9D979EDAD}"/>
                </a:ext>
              </a:extLst>
            </p:cNvPr>
            <p:cNvSpPr txBox="1"/>
            <p:nvPr userDrawn="1"/>
          </p:nvSpPr>
          <p:spPr>
            <a:xfrm>
              <a:off x="3796902" y="1941869"/>
              <a:ext cx="904287" cy="369332"/>
            </a:xfrm>
            <a:prstGeom prst="rect">
              <a:avLst/>
            </a:prstGeom>
            <a:noFill/>
          </p:spPr>
          <p:txBody>
            <a:bodyPr wrap="none" rtlCol="0">
              <a:spAutoFit/>
            </a:bodyPr>
            <a:lstStyle/>
            <a:p>
              <a:pPr algn="ctr"/>
              <a:r>
                <a:rPr lang="fr-FR"/>
                <a:t>Partie 1</a:t>
              </a:r>
            </a:p>
          </p:txBody>
        </p:sp>
        <p:sp>
          <p:nvSpPr>
            <p:cNvPr id="16" name="ZoneTexte 15">
              <a:extLst>
                <a:ext uri="{FF2B5EF4-FFF2-40B4-BE49-F238E27FC236}">
                  <a16:creationId xmlns:a16="http://schemas.microsoft.com/office/drawing/2014/main" id="{0550321F-4D29-4E88-92FD-9597EA630586}"/>
                </a:ext>
              </a:extLst>
            </p:cNvPr>
            <p:cNvSpPr txBox="1"/>
            <p:nvPr userDrawn="1"/>
          </p:nvSpPr>
          <p:spPr>
            <a:xfrm>
              <a:off x="3873546" y="6278522"/>
              <a:ext cx="904287" cy="369332"/>
            </a:xfrm>
            <a:prstGeom prst="rect">
              <a:avLst/>
            </a:prstGeom>
            <a:noFill/>
          </p:spPr>
          <p:txBody>
            <a:bodyPr wrap="none" rtlCol="0">
              <a:spAutoFit/>
            </a:bodyPr>
            <a:lstStyle/>
            <a:p>
              <a:pPr algn="ctr"/>
              <a:r>
                <a:rPr lang="fr-FR"/>
                <a:t>Partie 4</a:t>
              </a:r>
            </a:p>
          </p:txBody>
        </p:sp>
        <p:sp>
          <p:nvSpPr>
            <p:cNvPr id="17" name="ZoneTexte 16">
              <a:extLst>
                <a:ext uri="{FF2B5EF4-FFF2-40B4-BE49-F238E27FC236}">
                  <a16:creationId xmlns:a16="http://schemas.microsoft.com/office/drawing/2014/main" id="{62410D43-8CB5-4AB9-90E9-4613F004C781}"/>
                </a:ext>
              </a:extLst>
            </p:cNvPr>
            <p:cNvSpPr txBox="1"/>
            <p:nvPr userDrawn="1"/>
          </p:nvSpPr>
          <p:spPr>
            <a:xfrm>
              <a:off x="7271694" y="3914367"/>
              <a:ext cx="904287" cy="369332"/>
            </a:xfrm>
            <a:prstGeom prst="rect">
              <a:avLst/>
            </a:prstGeom>
            <a:noFill/>
          </p:spPr>
          <p:txBody>
            <a:bodyPr wrap="none" rtlCol="0">
              <a:spAutoFit/>
            </a:bodyPr>
            <a:lstStyle/>
            <a:p>
              <a:pPr algn="ctr"/>
              <a:r>
                <a:rPr lang="fr-FR"/>
                <a:t>Partie 5</a:t>
              </a:r>
            </a:p>
          </p:txBody>
        </p:sp>
      </p:grpSp>
      <p:sp>
        <p:nvSpPr>
          <p:cNvPr id="19" name="Espace réservé du texte 14">
            <a:extLst>
              <a:ext uri="{FF2B5EF4-FFF2-40B4-BE49-F238E27FC236}">
                <a16:creationId xmlns:a16="http://schemas.microsoft.com/office/drawing/2014/main" id="{52DBA773-482D-48A7-8A5E-1D13E56D6BDB}"/>
              </a:ext>
            </a:extLst>
          </p:cNvPr>
          <p:cNvSpPr>
            <a:spLocks noGrp="1"/>
          </p:cNvSpPr>
          <p:nvPr>
            <p:ph type="body" sz="quarter" idx="13" hasCustomPrompt="1"/>
          </p:nvPr>
        </p:nvSpPr>
        <p:spPr>
          <a:xfrm>
            <a:off x="140363" y="42239"/>
            <a:ext cx="5801701"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a:t>Couleurs de la Chartre Graphique à utiliser</a:t>
            </a:r>
          </a:p>
        </p:txBody>
      </p:sp>
    </p:spTree>
    <p:extLst>
      <p:ext uri="{BB962C8B-B14F-4D97-AF65-F5344CB8AC3E}">
        <p14:creationId xmlns:p14="http://schemas.microsoft.com/office/powerpoint/2010/main" val="32208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mn-lt"/>
                <a:cs typeface="Calibri" panose="020F0502020204030204" pitchFamily="34" charset="0"/>
              </a:defRPr>
            </a:lvl1pPr>
          </a:lstStyle>
          <a:p>
            <a:pPr lvl="0"/>
            <a:r>
              <a:rPr lang="fr-FR"/>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a:t>….</a:t>
            </a:r>
          </a:p>
          <a:p>
            <a:pPr lvl="0"/>
            <a:r>
              <a:rPr lang="fr-FR"/>
              <a:t>….</a:t>
            </a:r>
          </a:p>
          <a:p>
            <a:pPr lvl="0"/>
            <a:r>
              <a:rPr lang="fr-FR"/>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8861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Tree>
    <p:extLst>
      <p:ext uri="{BB962C8B-B14F-4D97-AF65-F5344CB8AC3E}">
        <p14:creationId xmlns:p14="http://schemas.microsoft.com/office/powerpoint/2010/main" val="347930864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7" name="Espace réservé du contenu 17">
            <a:extLst>
              <a:ext uri="{FF2B5EF4-FFF2-40B4-BE49-F238E27FC236}">
                <a16:creationId xmlns:a16="http://schemas.microsoft.com/office/drawing/2014/main" id="{507D4316-1D41-4D01-A3CD-CD9C219D875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18" name="Espace réservé du contenu 17">
            <a:extLst>
              <a:ext uri="{FF2B5EF4-FFF2-40B4-BE49-F238E27FC236}">
                <a16:creationId xmlns:a16="http://schemas.microsoft.com/office/drawing/2014/main" id="{3239D91A-2D6D-481E-95ED-52B93532FC00}"/>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Tree>
    <p:extLst>
      <p:ext uri="{BB962C8B-B14F-4D97-AF65-F5344CB8AC3E}">
        <p14:creationId xmlns:p14="http://schemas.microsoft.com/office/powerpoint/2010/main" val="9126503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34" name="Espace réservé du contenu 17">
            <a:extLst>
              <a:ext uri="{FF2B5EF4-FFF2-40B4-BE49-F238E27FC236}">
                <a16:creationId xmlns:a16="http://schemas.microsoft.com/office/drawing/2014/main" id="{C1813B6F-EA0F-4ED3-A5D5-81BBD2A6B362}"/>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a:p>
            <a:pPr lvl="1"/>
            <a:r>
              <a:rPr lang="fr-FR"/>
              <a:t>suite</a:t>
            </a:r>
          </a:p>
          <a:p>
            <a:pPr lvl="2"/>
            <a:r>
              <a:rPr lang="fr-FR"/>
              <a:t>suite</a:t>
            </a:r>
          </a:p>
        </p:txBody>
      </p:sp>
      <p:sp>
        <p:nvSpPr>
          <p:cNvPr id="37" name="Espace réservé du contenu 17">
            <a:extLst>
              <a:ext uri="{FF2B5EF4-FFF2-40B4-BE49-F238E27FC236}">
                <a16:creationId xmlns:a16="http://schemas.microsoft.com/office/drawing/2014/main" id="{3BB6CC4D-99E0-45C4-869B-636A77589425}"/>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38" name="Espace réservé du graphique SmartArt 3">
            <a:extLst>
              <a:ext uri="{FF2B5EF4-FFF2-40B4-BE49-F238E27FC236}">
                <a16:creationId xmlns:a16="http://schemas.microsoft.com/office/drawing/2014/main" id="{B44B8488-A9B4-4FCF-9BBF-7B0C116FAD23}"/>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a:p>
        </p:txBody>
      </p:sp>
    </p:spTree>
    <p:extLst>
      <p:ext uri="{BB962C8B-B14F-4D97-AF65-F5344CB8AC3E}">
        <p14:creationId xmlns:p14="http://schemas.microsoft.com/office/powerpoint/2010/main" val="15380256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36075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31" r:id="rId8"/>
    <p:sldLayoutId id="2147483732" r:id="rId9"/>
    <p:sldLayoutId id="2147483728" r:id="rId10"/>
    <p:sldLayoutId id="2147483729" r:id="rId11"/>
    <p:sldLayoutId id="2147483734" r:id="rId12"/>
    <p:sldLayoutId id="2147483735" r:id="rId13"/>
    <p:sldLayoutId id="2147483716" r:id="rId14"/>
    <p:sldLayoutId id="2147483717" r:id="rId15"/>
    <p:sldLayoutId id="2147483718" r:id="rId16"/>
    <p:sldLayoutId id="2147483711" r:id="rId17"/>
    <p:sldLayoutId id="2147483736" r:id="rId18"/>
    <p:sldLayoutId id="2147483737" r:id="rId19"/>
    <p:sldLayoutId id="2147483738" r:id="rId20"/>
    <p:sldLayoutId id="2147483739" r:id="rId21"/>
    <p:sldLayoutId id="2147483741" r:id="rId22"/>
    <p:sldLayoutId id="2147483740" r:id="rId23"/>
    <p:sldLayoutId id="2147483719" r:id="rId24"/>
    <p:sldLayoutId id="2147483720" r:id="rId25"/>
    <p:sldLayoutId id="2147483721" r:id="rId26"/>
    <p:sldLayoutId id="2147483712" r:id="rId27"/>
    <p:sldLayoutId id="2147483742" r:id="rId28"/>
    <p:sldLayoutId id="2147483743" r:id="rId29"/>
    <p:sldLayoutId id="2147483744" r:id="rId30"/>
    <p:sldLayoutId id="2147483745" r:id="rId31"/>
    <p:sldLayoutId id="2147483746" r:id="rId32"/>
    <p:sldLayoutId id="2147483747" r:id="rId33"/>
    <p:sldLayoutId id="2147483722" r:id="rId34"/>
    <p:sldLayoutId id="2147483723" r:id="rId35"/>
    <p:sldLayoutId id="2147483724" r:id="rId36"/>
    <p:sldLayoutId id="2147483713" r:id="rId37"/>
    <p:sldLayoutId id="2147483749" r:id="rId38"/>
    <p:sldLayoutId id="2147483750" r:id="rId39"/>
    <p:sldLayoutId id="2147483751" r:id="rId40"/>
    <p:sldLayoutId id="2147483752" r:id="rId41"/>
    <p:sldLayoutId id="2147483753" r:id="rId42"/>
    <p:sldLayoutId id="2147483755" r:id="rId43"/>
    <p:sldLayoutId id="2147483725" r:id="rId44"/>
    <p:sldLayoutId id="2147483726" r:id="rId45"/>
    <p:sldLayoutId id="2147483727" r:id="rId46"/>
    <p:sldLayoutId id="2147483714" r:id="rId47"/>
    <p:sldLayoutId id="2147483757" r:id="rId48"/>
    <p:sldLayoutId id="2147483762" r:id="rId49"/>
    <p:sldLayoutId id="2147483761" r:id="rId50"/>
    <p:sldLayoutId id="2147483760" r:id="rId51"/>
    <p:sldLayoutId id="2147483759" r:id="rId52"/>
    <p:sldLayoutId id="2147483758" r:id="rId53"/>
    <p:sldLayoutId id="2147483733" r:id="rId54"/>
    <p:sldLayoutId id="2147483715"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1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7.xml"/></Relationships>
</file>

<file path=ppt/slides/_rels/slide11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7.xml"/></Relationships>
</file>

<file path=ppt/slides/_rels/slide1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7.xml"/></Relationships>
</file>

<file path=ppt/slides/_rels/slide1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7.xml"/></Relationships>
</file>

<file path=ppt/slides/_rels/slide1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7.xml"/></Relationships>
</file>

<file path=ppt/slides/_rels/slide1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hyperlink" Target="https://portal.azure.com/" TargetMode="External"/><Relationship Id="rId7"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hyperlink" Target="NULL" TargetMode="Externa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7.xml"/></Relationships>
</file>

<file path=ppt/slides/_rels/slide9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8666C30-6210-4B41-9CE4-A52F5A567ADE}"/>
              </a:ext>
            </a:extLst>
          </p:cNvPr>
          <p:cNvSpPr>
            <a:spLocks noGrp="1"/>
          </p:cNvSpPr>
          <p:nvPr>
            <p:ph type="body" sz="quarter" idx="10"/>
          </p:nvPr>
        </p:nvSpPr>
        <p:spPr/>
        <p:txBody>
          <a:bodyPr lIns="91440" tIns="45720" rIns="91440" bIns="45720" anchor="ctr" anchorCtr="0"/>
          <a:lstStyle/>
          <a:p>
            <a:r>
              <a:rPr lang="fr-FR">
                <a:cs typeface="Calibri"/>
              </a:rPr>
              <a:t>30 heures</a:t>
            </a:r>
          </a:p>
        </p:txBody>
      </p:sp>
      <p:sp>
        <p:nvSpPr>
          <p:cNvPr id="5" name="Espace réservé du texte 4">
            <a:extLst>
              <a:ext uri="{FF2B5EF4-FFF2-40B4-BE49-F238E27FC236}">
                <a16:creationId xmlns:a16="http://schemas.microsoft.com/office/drawing/2014/main" id="{669DF0E0-483A-4F4C-957C-53D73DBEC0CD}"/>
              </a:ext>
            </a:extLst>
          </p:cNvPr>
          <p:cNvSpPr>
            <a:spLocks noGrp="1"/>
          </p:cNvSpPr>
          <p:nvPr>
            <p:ph type="body" sz="quarter" idx="12"/>
          </p:nvPr>
        </p:nvSpPr>
        <p:spPr>
          <a:xfrm>
            <a:off x="1338700" y="5021267"/>
            <a:ext cx="9514600" cy="865074"/>
          </a:xfrm>
        </p:spPr>
        <p:txBody>
          <a:bodyPr lIns="91440" tIns="45720" rIns="91440" bIns="45720" anchor="ctr" anchorCtr="0"/>
          <a:lstStyle/>
          <a:p>
            <a:r>
              <a:rPr lang="fr-FR" dirty="0"/>
              <a:t>RÉSUME THÉORIQUE - FILIÈRE INFRASTRUCTURE DIGITALE</a:t>
            </a:r>
          </a:p>
          <a:p>
            <a:r>
              <a:rPr lang="fr-FR" dirty="0">
                <a:cs typeface="Calibri"/>
              </a:rPr>
              <a:t>M206 – </a:t>
            </a:r>
            <a:r>
              <a:rPr lang="fr-FR" dirty="0">
                <a:ea typeface="+mn-lt"/>
                <a:cs typeface="+mn-lt"/>
              </a:rPr>
              <a:t>Gouverner les données dans le Cloud</a:t>
            </a:r>
          </a:p>
        </p:txBody>
      </p:sp>
    </p:spTree>
    <p:extLst>
      <p:ext uri="{BB962C8B-B14F-4D97-AF65-F5344CB8AC3E}">
        <p14:creationId xmlns:p14="http://schemas.microsoft.com/office/powerpoint/2010/main" val="236052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2E02592-7119-FD18-B926-21B9D51945AF}"/>
              </a:ext>
            </a:extLst>
          </p:cNvPr>
          <p:cNvSpPr>
            <a:spLocks noGrp="1"/>
          </p:cNvSpPr>
          <p:nvPr>
            <p:ph type="title"/>
          </p:nvPr>
        </p:nvSpPr>
        <p:spPr/>
        <p:txBody>
          <a:bodyPr lIns="91440" tIns="45720" rIns="91440" bIns="45720" anchor="ctr" anchorCtr="0"/>
          <a:lstStyle/>
          <a:p>
            <a:r>
              <a:rPr lang="fr-FR">
                <a:cs typeface="Calibri"/>
              </a:rPr>
              <a:t>01- </a:t>
            </a:r>
            <a:r>
              <a:rPr lang="fr-FR">
                <a:ea typeface="+mn-lt"/>
                <a:cs typeface="+mn-lt"/>
              </a:rPr>
              <a:t>Identifier les niveaux des données</a:t>
            </a:r>
            <a:endParaRPr lang="fr-FR" b="0">
              <a:ea typeface="+mn-lt"/>
              <a:cs typeface="+mn-lt"/>
            </a:endParaRPr>
          </a:p>
        </p:txBody>
      </p:sp>
      <p:sp>
        <p:nvSpPr>
          <p:cNvPr id="2" name="Espace réservé du texte 1">
            <a:extLst>
              <a:ext uri="{FF2B5EF4-FFF2-40B4-BE49-F238E27FC236}">
                <a16:creationId xmlns:a16="http://schemas.microsoft.com/office/drawing/2014/main" id="{625B3807-99B9-4259-AC74-2E654AED81F2}"/>
              </a:ext>
            </a:extLst>
          </p:cNvPr>
          <p:cNvSpPr>
            <a:spLocks noGrp="1"/>
          </p:cNvSpPr>
          <p:nvPr>
            <p:ph type="body" sz="quarter" idx="11"/>
          </p:nvPr>
        </p:nvSpPr>
        <p:spPr/>
        <p:txBody>
          <a:bodyPr lIns="91440" tIns="45720" rIns="91440" bIns="45720" anchor="t"/>
          <a:lstStyle/>
          <a:p>
            <a:r>
              <a:rPr lang="fr-FR" dirty="0">
                <a:ea typeface="+mn-lt"/>
                <a:cs typeface="+mn-lt"/>
              </a:rPr>
              <a:t>Comprendre la  classification des données : Publiques, Internes, Confidentielles</a:t>
            </a:r>
          </a:p>
        </p:txBody>
      </p:sp>
      <p:sp>
        <p:nvSpPr>
          <p:cNvPr id="3" name="Espace réservé du texte 2">
            <a:extLst>
              <a:ext uri="{FF2B5EF4-FFF2-40B4-BE49-F238E27FC236}">
                <a16:creationId xmlns:a16="http://schemas.microsoft.com/office/drawing/2014/main" id="{26392C06-58EE-1CEA-B830-8A7D314DAA1D}"/>
              </a:ext>
            </a:extLst>
          </p:cNvPr>
          <p:cNvSpPr>
            <a:spLocks noGrp="1"/>
          </p:cNvSpPr>
          <p:nvPr>
            <p:ph sz="quarter" idx="12"/>
          </p:nvPr>
        </p:nvSpPr>
        <p:spPr>
          <a:xfrm>
            <a:off x="720000" y="1943056"/>
            <a:ext cx="5886252" cy="4514894"/>
          </a:xfrm>
        </p:spPr>
        <p:txBody>
          <a:bodyPr lIns="91440" tIns="45720" rIns="91440" bIns="45720" anchor="t"/>
          <a:lstStyle/>
          <a:p>
            <a:r>
              <a:rPr lang="fr-FR" dirty="0">
                <a:ea typeface="+mn-lt"/>
                <a:cs typeface="+mn-lt"/>
              </a:rPr>
              <a:t>La classification des données vous permet de déterminer et d’affecter la valeur aux données de votre organisation et constitue un point de départ commun pour la gouvernance. Le processus de classification des données classe les données en fonction de leur sensibilité et de leur impact commercial afin d’identifier les risques. Une fois les données classées, vous pouvez les gérer de manière à protéger les données sensibles ou importantes contre le vol ou la perte.</a:t>
            </a:r>
          </a:p>
          <a:p>
            <a:r>
              <a:rPr lang="fr-FR" b="1" dirty="0">
                <a:cs typeface="Calibri"/>
              </a:rPr>
              <a:t>Comprendre les risques liés aux données, puis les gérer</a:t>
            </a:r>
            <a:endParaRPr lang="fr-FR" dirty="0">
              <a:cs typeface="Calibri"/>
            </a:endParaRPr>
          </a:p>
          <a:p>
            <a:r>
              <a:rPr lang="fr-FR" dirty="0">
                <a:ea typeface="+mn-lt"/>
                <a:cs typeface="+mn-lt"/>
              </a:rPr>
              <a:t>Avant d’atténuer un risque, il convient de le comprendre. En cas de responsabilité face à une violation des données, cette compréhension passe par la classification des données. Le processus de classification des données consiste à associer une caractéristique de métadonnées à chaque ressource du patrimoine numérique afin d’identifier le type de données associé à cette ressource.</a:t>
            </a:r>
            <a:endParaRPr lang="fr-FR" dirty="0"/>
          </a:p>
          <a:p>
            <a:r>
              <a:rPr lang="fr-FR" dirty="0">
                <a:ea typeface="+mn-lt"/>
                <a:cs typeface="+mn-lt"/>
              </a:rPr>
              <a:t>Toutes les ressources identifiées comme des candidates potentielles à la migration ou au déploiement vers le Cloud doivent être associées à des métadonnées qui permettent d’enregistrer la classification des données, l’importance dans l’entreprise et le responsable de facturation. Ces trois points de classification peuvent se révéler très utiles à la compréhension et l’atténuation des risques.</a:t>
            </a:r>
            <a:endParaRPr lang="fr-FR" dirty="0"/>
          </a:p>
          <a:p>
            <a:endParaRPr lang="fr-FR" dirty="0"/>
          </a:p>
        </p:txBody>
      </p:sp>
      <p:sp>
        <p:nvSpPr>
          <p:cNvPr id="4" name="Espace réservé du texte 3">
            <a:extLst>
              <a:ext uri="{FF2B5EF4-FFF2-40B4-BE49-F238E27FC236}">
                <a16:creationId xmlns:a16="http://schemas.microsoft.com/office/drawing/2014/main" id="{1AC2B01F-1887-AAC9-9FFD-C3C4CAEF47BC}"/>
              </a:ext>
            </a:extLst>
          </p:cNvPr>
          <p:cNvSpPr>
            <a:spLocks noGrp="1"/>
          </p:cNvSpPr>
          <p:nvPr>
            <p:ph sz="quarter" idx="13"/>
          </p:nvPr>
        </p:nvSpPr>
        <p:spPr/>
        <p:txBody>
          <a:bodyPr lIns="91440" tIns="45720" rIns="91440" bIns="45720" anchor="t"/>
          <a:lstStyle/>
          <a:p>
            <a:r>
              <a:rPr lang="fr-FR"/>
              <a:t>Qu’est-ce que la classification des données ?</a:t>
            </a:r>
          </a:p>
        </p:txBody>
      </p:sp>
      <p:pic>
        <p:nvPicPr>
          <p:cNvPr id="6" name="Image 6" descr="Une image contenant table&#10;&#10;Description générée automatiquement">
            <a:extLst>
              <a:ext uri="{FF2B5EF4-FFF2-40B4-BE49-F238E27FC236}">
                <a16:creationId xmlns:a16="http://schemas.microsoft.com/office/drawing/2014/main" id="{EE19E20B-15CE-21F8-BC10-A38F453B902A}"/>
              </a:ext>
            </a:extLst>
          </p:cNvPr>
          <p:cNvPicPr>
            <a:picLocks noChangeAspect="1"/>
          </p:cNvPicPr>
          <p:nvPr/>
        </p:nvPicPr>
        <p:blipFill>
          <a:blip r:embed="rId2"/>
          <a:stretch>
            <a:fillRect/>
          </a:stretch>
        </p:blipFill>
        <p:spPr>
          <a:xfrm>
            <a:off x="6691184" y="1992645"/>
            <a:ext cx="4946820" cy="3696493"/>
          </a:xfrm>
          <a:prstGeom prst="rect">
            <a:avLst/>
          </a:prstGeom>
        </p:spPr>
      </p:pic>
    </p:spTree>
    <p:extLst>
      <p:ext uri="{BB962C8B-B14F-4D97-AF65-F5344CB8AC3E}">
        <p14:creationId xmlns:p14="http://schemas.microsoft.com/office/powerpoint/2010/main" val="16244124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Créer et utiliser des points de terminaison privés pour Site </a:t>
            </a:r>
            <a:r>
              <a:rPr lang="fr-FR" dirty="0" err="1">
                <a:ea typeface="+mn-lt"/>
                <a:cs typeface="+mn-lt"/>
              </a:rPr>
              <a:t>Recovery</a:t>
            </a:r>
            <a:endParaRPr lang="fr-FR" dirty="0" err="1"/>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4393144" cy="4514894"/>
          </a:xfrm>
        </p:spPr>
        <p:txBody>
          <a:bodyPr lIns="91440" tIns="45720" rIns="91440" bIns="45720" anchor="t"/>
          <a:lstStyle/>
          <a:p>
            <a:r>
              <a:rPr lang="fr-FR" b="1" dirty="0">
                <a:ea typeface="+mn-lt"/>
                <a:cs typeface="+mn-lt"/>
              </a:rPr>
              <a:t>Ressource</a:t>
            </a:r>
            <a:r>
              <a:rPr lang="fr-FR" dirty="0">
                <a:ea typeface="+mn-lt"/>
                <a:cs typeface="+mn-lt"/>
              </a:rPr>
              <a:t>. Dans cet onglet, vous devez indiquer la ressource PaaS (plateforme en tant que service) pour laquelle vous souhaitez créer votre connexion.</a:t>
            </a:r>
          </a:p>
          <a:p>
            <a:r>
              <a:rPr lang="fr-FR" dirty="0">
                <a:ea typeface="+mn-lt"/>
                <a:cs typeface="+mn-lt"/>
              </a:rPr>
              <a:t>Sous </a:t>
            </a:r>
            <a:r>
              <a:rPr lang="fr-FR" b="1" dirty="0">
                <a:ea typeface="+mn-lt"/>
                <a:cs typeface="+mn-lt"/>
              </a:rPr>
              <a:t>Type de ressource</a:t>
            </a:r>
            <a:r>
              <a:rPr lang="fr-FR" dirty="0">
                <a:ea typeface="+mn-lt"/>
                <a:cs typeface="+mn-lt"/>
              </a:rPr>
              <a:t> pour l’abonnement sélectionné, sélectionnez </a:t>
            </a:r>
            <a:r>
              <a:rPr lang="fr-FR" b="1" dirty="0" err="1">
                <a:ea typeface="+mn-lt"/>
                <a:cs typeface="+mn-lt"/>
              </a:rPr>
              <a:t>Microsoft.RecoveryServices</a:t>
            </a:r>
            <a:r>
              <a:rPr lang="fr-FR" b="1" dirty="0">
                <a:ea typeface="+mn-lt"/>
                <a:cs typeface="+mn-lt"/>
              </a:rPr>
              <a:t>/</a:t>
            </a:r>
            <a:r>
              <a:rPr lang="fr-FR" b="1" dirty="0" err="1">
                <a:ea typeface="+mn-lt"/>
                <a:cs typeface="+mn-lt"/>
              </a:rPr>
              <a:t>vaults</a:t>
            </a:r>
            <a:r>
              <a:rPr lang="fr-FR" dirty="0">
                <a:ea typeface="+mn-lt"/>
                <a:cs typeface="+mn-lt"/>
              </a:rPr>
              <a:t>.</a:t>
            </a:r>
          </a:p>
          <a:p>
            <a:r>
              <a:rPr lang="fr-FR" dirty="0">
                <a:ea typeface="+mn-lt"/>
                <a:cs typeface="+mn-lt"/>
              </a:rPr>
              <a:t>Choisissez le nom de votre coffre </a:t>
            </a:r>
            <a:r>
              <a:rPr lang="fr-FR" dirty="0" err="1">
                <a:ea typeface="+mn-lt"/>
                <a:cs typeface="+mn-lt"/>
              </a:rPr>
              <a:t>Recovery</a:t>
            </a:r>
            <a:r>
              <a:rPr lang="fr-FR" dirty="0">
                <a:ea typeface="+mn-lt"/>
                <a:cs typeface="+mn-lt"/>
              </a:rPr>
              <a:t> Services sous </a:t>
            </a:r>
            <a:r>
              <a:rPr lang="fr-FR" b="1" dirty="0">
                <a:ea typeface="+mn-lt"/>
                <a:cs typeface="+mn-lt"/>
              </a:rPr>
              <a:t>Ressource</a:t>
            </a:r>
            <a:r>
              <a:rPr lang="fr-FR" dirty="0">
                <a:ea typeface="+mn-lt"/>
                <a:cs typeface="+mn-lt"/>
              </a:rPr>
              <a:t>. </a:t>
            </a:r>
          </a:p>
          <a:p>
            <a:r>
              <a:rPr lang="fr-FR" dirty="0">
                <a:ea typeface="+mn-lt"/>
                <a:cs typeface="+mn-lt"/>
              </a:rPr>
              <a:t>Sélectionnez </a:t>
            </a:r>
            <a:r>
              <a:rPr lang="fr-FR" b="1" dirty="0">
                <a:ea typeface="+mn-lt"/>
                <a:cs typeface="+mn-lt"/>
              </a:rPr>
              <a:t>Azure Site </a:t>
            </a:r>
            <a:r>
              <a:rPr lang="fr-FR" b="1" dirty="0" err="1">
                <a:ea typeface="+mn-lt"/>
                <a:cs typeface="+mn-lt"/>
              </a:rPr>
              <a:t>Recovery</a:t>
            </a:r>
            <a:r>
              <a:rPr lang="fr-FR" dirty="0">
                <a:ea typeface="+mn-lt"/>
                <a:cs typeface="+mn-lt"/>
              </a:rPr>
              <a:t> en tant que </a:t>
            </a:r>
            <a:r>
              <a:rPr lang="fr-FR" b="1" dirty="0">
                <a:ea typeface="+mn-lt"/>
                <a:cs typeface="+mn-lt"/>
              </a:rPr>
              <a:t>Sous-ressource cible</a:t>
            </a:r>
            <a:r>
              <a:rPr lang="fr-FR" dirty="0">
                <a:ea typeface="+mn-lt"/>
                <a:cs typeface="+mn-lt"/>
              </a:rPr>
              <a:t>.</a:t>
            </a:r>
          </a:p>
          <a:p>
            <a:pPr algn="l"/>
            <a:endParaRPr lang="fr-FR" dirty="0"/>
          </a:p>
        </p:txBody>
      </p:sp>
      <p:pic>
        <p:nvPicPr>
          <p:cNvPr id="4" name="Image 4" descr="Une image contenant texte&#10;&#10;Description générée automatiquement">
            <a:extLst>
              <a:ext uri="{FF2B5EF4-FFF2-40B4-BE49-F238E27FC236}">
                <a16:creationId xmlns:a16="http://schemas.microsoft.com/office/drawing/2014/main" id="{D444EAC0-CE2B-7ADD-28F4-4A3F32C5175E}"/>
              </a:ext>
            </a:extLst>
          </p:cNvPr>
          <p:cNvPicPr>
            <a:picLocks noChangeAspect="1"/>
          </p:cNvPicPr>
          <p:nvPr/>
        </p:nvPicPr>
        <p:blipFill>
          <a:blip r:embed="rId2"/>
          <a:stretch>
            <a:fillRect/>
          </a:stretch>
        </p:blipFill>
        <p:spPr>
          <a:xfrm>
            <a:off x="5404021" y="1940206"/>
            <a:ext cx="5698523" cy="4501587"/>
          </a:xfrm>
          <a:prstGeom prst="rect">
            <a:avLst/>
          </a:prstGeom>
        </p:spPr>
      </p:pic>
    </p:spTree>
    <p:extLst>
      <p:ext uri="{BB962C8B-B14F-4D97-AF65-F5344CB8AC3E}">
        <p14:creationId xmlns:p14="http://schemas.microsoft.com/office/powerpoint/2010/main" val="36469867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Créer et utiliser des points de terminaison privés pour Site </a:t>
            </a:r>
            <a:r>
              <a:rPr lang="fr-FR" dirty="0" err="1">
                <a:ea typeface="+mn-lt"/>
                <a:cs typeface="+mn-lt"/>
              </a:rPr>
              <a:t>Recovery</a:t>
            </a:r>
            <a:endParaRPr lang="fr-FR" dirty="0" err="1"/>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4753549" cy="4514894"/>
          </a:xfrm>
        </p:spPr>
        <p:txBody>
          <a:bodyPr lIns="91440" tIns="45720" rIns="91440" bIns="45720" anchor="t"/>
          <a:lstStyle/>
          <a:p>
            <a:r>
              <a:rPr lang="fr-FR" b="1" dirty="0">
                <a:ea typeface="+mn-lt"/>
                <a:cs typeface="+mn-lt"/>
              </a:rPr>
              <a:t>Configuration</a:t>
            </a:r>
            <a:r>
              <a:rPr lang="fr-FR" dirty="0">
                <a:ea typeface="+mn-lt"/>
                <a:cs typeface="+mn-lt"/>
              </a:rPr>
              <a:t>. Dans cet onglet, indiquez le réseau de contournement et le sous-réseau où vous souhaitez que le point de terminaison privé soit créé.</a:t>
            </a:r>
            <a:endParaRPr lang="fr-FR" dirty="0"/>
          </a:p>
          <a:p>
            <a:r>
              <a:rPr lang="fr-FR" dirty="0">
                <a:ea typeface="+mn-lt"/>
                <a:cs typeface="+mn-lt"/>
              </a:rPr>
              <a:t>Activez l’intégration à la zone DNS privée en sélectionnant </a:t>
            </a:r>
            <a:r>
              <a:rPr lang="fr-FR" b="1" dirty="0">
                <a:ea typeface="+mn-lt"/>
                <a:cs typeface="+mn-lt"/>
              </a:rPr>
              <a:t>Oui</a:t>
            </a:r>
            <a:r>
              <a:rPr lang="fr-FR" dirty="0">
                <a:ea typeface="+mn-lt"/>
                <a:cs typeface="+mn-lt"/>
              </a:rPr>
              <a:t>. Choisissez une zone DNS existante ou en créez en une.</a:t>
            </a:r>
          </a:p>
          <a:p>
            <a:r>
              <a:rPr lang="fr-FR" dirty="0">
                <a:ea typeface="+mn-lt"/>
                <a:cs typeface="+mn-lt"/>
              </a:rPr>
              <a:t>La sélection de l’option </a:t>
            </a:r>
            <a:r>
              <a:rPr lang="fr-FR" b="1" dirty="0">
                <a:ea typeface="+mn-lt"/>
                <a:cs typeface="+mn-lt"/>
              </a:rPr>
              <a:t>Oui</a:t>
            </a:r>
            <a:r>
              <a:rPr lang="fr-FR" dirty="0">
                <a:ea typeface="+mn-lt"/>
                <a:cs typeface="+mn-lt"/>
              </a:rPr>
              <a:t> associe automatiquement la zone au réseau de contournement. Cette action ajoute également les enregistrements DNS nécessaires à la résolution DNS des adresses IP et des noms de domaine complets créés pour le point de terminaison privé.</a:t>
            </a:r>
            <a:endParaRPr lang="fr-FR" dirty="0"/>
          </a:p>
          <a:p>
            <a:r>
              <a:rPr lang="fr-FR" dirty="0">
                <a:ea typeface="+mn-lt"/>
                <a:cs typeface="+mn-lt"/>
              </a:rPr>
              <a:t>Veillez à créer une zone DNS pour chaque nouveau point de terminaison privé qui se connecte au même coffre. Si vous choisissez une zone DNS privée existante, les enregistrements CNAME précédents sont remplacés. </a:t>
            </a:r>
            <a:endParaRPr lang="fr-FR" dirty="0"/>
          </a:p>
          <a:p>
            <a:r>
              <a:rPr lang="fr-FR" dirty="0">
                <a:ea typeface="+mn-lt"/>
                <a:cs typeface="+mn-lt"/>
              </a:rPr>
              <a:t>Si votre environnement a un modèle hub-and-</a:t>
            </a:r>
            <a:r>
              <a:rPr lang="fr-FR" dirty="0" err="1">
                <a:ea typeface="+mn-lt"/>
                <a:cs typeface="+mn-lt"/>
              </a:rPr>
              <a:t>spoke</a:t>
            </a:r>
            <a:r>
              <a:rPr lang="fr-FR" dirty="0">
                <a:ea typeface="+mn-lt"/>
                <a:cs typeface="+mn-lt"/>
              </a:rPr>
              <a:t>, vous n’avez besoin que d’un seul point de terminaison privé et d’une seule zone DNS privée pour l’ensemble de l’installation. </a:t>
            </a:r>
            <a:endParaRPr lang="fr-FR" dirty="0"/>
          </a:p>
          <a:p>
            <a:pPr algn="l"/>
            <a:endParaRPr lang="fr-FR" dirty="0"/>
          </a:p>
        </p:txBody>
      </p:sp>
      <p:pic>
        <p:nvPicPr>
          <p:cNvPr id="3" name="Image 4" descr="Une image contenant texte&#10;&#10;Description générée automatiquement">
            <a:extLst>
              <a:ext uri="{FF2B5EF4-FFF2-40B4-BE49-F238E27FC236}">
                <a16:creationId xmlns:a16="http://schemas.microsoft.com/office/drawing/2014/main" id="{86E8E5AF-C486-BCA7-938C-B92068765DF1}"/>
              </a:ext>
            </a:extLst>
          </p:cNvPr>
          <p:cNvPicPr>
            <a:picLocks noChangeAspect="1"/>
          </p:cNvPicPr>
          <p:nvPr/>
        </p:nvPicPr>
        <p:blipFill>
          <a:blip r:embed="rId2"/>
          <a:stretch>
            <a:fillRect/>
          </a:stretch>
        </p:blipFill>
        <p:spPr>
          <a:xfrm>
            <a:off x="5465806" y="1889992"/>
            <a:ext cx="6007443" cy="4571123"/>
          </a:xfrm>
          <a:prstGeom prst="rect">
            <a:avLst/>
          </a:prstGeom>
        </p:spPr>
      </p:pic>
    </p:spTree>
    <p:extLst>
      <p:ext uri="{BB962C8B-B14F-4D97-AF65-F5344CB8AC3E}">
        <p14:creationId xmlns:p14="http://schemas.microsoft.com/office/powerpoint/2010/main" val="17416484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Créer et utiliser des points de terminaison privés pour Site </a:t>
            </a:r>
            <a:r>
              <a:rPr lang="fr-FR" dirty="0" err="1">
                <a:ea typeface="+mn-lt"/>
                <a:cs typeface="+mn-lt"/>
              </a:rPr>
              <a:t>Recovery</a:t>
            </a:r>
            <a:endParaRPr lang="fr-FR" dirty="0" err="1"/>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405200" cy="4514894"/>
          </a:xfrm>
        </p:spPr>
        <p:txBody>
          <a:bodyPr lIns="91440" tIns="45720" rIns="91440" bIns="45720" anchor="t"/>
          <a:lstStyle/>
          <a:p>
            <a:pPr marL="285750" indent="-285750" algn="l">
              <a:buFont typeface="Arial"/>
              <a:buChar char="•"/>
            </a:pPr>
            <a:endParaRPr lang="fr-FR" dirty="0"/>
          </a:p>
          <a:p>
            <a:pPr marL="742950" lvl="1" indent="-285750">
              <a:buFont typeface="Arial"/>
              <a:buChar char="•"/>
            </a:pPr>
            <a:r>
              <a:rPr lang="fr-FR" b="1" dirty="0">
                <a:ea typeface="+mn-lt"/>
                <a:cs typeface="+mn-lt"/>
              </a:rPr>
              <a:t>Tags</a:t>
            </a:r>
            <a:r>
              <a:rPr lang="fr-FR" dirty="0">
                <a:ea typeface="+mn-lt"/>
                <a:cs typeface="+mn-lt"/>
              </a:rPr>
              <a:t> (balises). Si vous le souhaitez, vous pouvez ajouter des étiquettes à votre point de terminaison privé.</a:t>
            </a:r>
            <a:endParaRPr lang="fr-FR" dirty="0"/>
          </a:p>
          <a:p>
            <a:pPr marL="742950" lvl="1" indent="-285750">
              <a:buFont typeface="Arial"/>
              <a:buChar char="•"/>
            </a:pPr>
            <a:r>
              <a:rPr lang="fr-FR" b="1" dirty="0">
                <a:ea typeface="+mn-lt"/>
                <a:cs typeface="+mn-lt"/>
              </a:rPr>
              <a:t>Vérifier + créer</a:t>
            </a:r>
            <a:r>
              <a:rPr lang="fr-FR" dirty="0">
                <a:ea typeface="+mn-lt"/>
                <a:cs typeface="+mn-lt"/>
              </a:rPr>
              <a:t>. Une fois la validation terminée, sélectionnez </a:t>
            </a:r>
            <a:r>
              <a:rPr lang="fr-FR" b="1" dirty="0">
                <a:ea typeface="+mn-lt"/>
                <a:cs typeface="+mn-lt"/>
              </a:rPr>
              <a:t>Créer</a:t>
            </a:r>
            <a:r>
              <a:rPr lang="fr-FR" dirty="0">
                <a:ea typeface="+mn-lt"/>
                <a:cs typeface="+mn-lt"/>
              </a:rPr>
              <a:t> pour créer le point de terminaison privé.</a:t>
            </a:r>
            <a:endParaRPr lang="fr-FR" dirty="0"/>
          </a:p>
          <a:p>
            <a:pPr lvl="1" algn="just"/>
            <a:r>
              <a:rPr lang="fr-FR" dirty="0">
                <a:ea typeface="+mn-lt"/>
                <a:cs typeface="+mn-lt"/>
              </a:rPr>
              <a:t>Une fois le point de terminaison privé créé, cinq noms de domaine complets (FQDN) sont ajoutés à celui-ci. Ces liaisons permettent aux machines du réseau local d’accéder, via le réseau de contournement, à tous les </a:t>
            </a:r>
            <a:r>
              <a:rPr lang="fr-FR" dirty="0" err="1">
                <a:ea typeface="+mn-lt"/>
                <a:cs typeface="+mn-lt"/>
              </a:rPr>
              <a:t>microservices</a:t>
            </a:r>
            <a:r>
              <a:rPr lang="fr-FR" dirty="0">
                <a:ea typeface="+mn-lt"/>
                <a:cs typeface="+mn-lt"/>
              </a:rPr>
              <a:t> Site </a:t>
            </a:r>
            <a:r>
              <a:rPr lang="fr-FR" dirty="0" err="1">
                <a:ea typeface="+mn-lt"/>
                <a:cs typeface="+mn-lt"/>
              </a:rPr>
              <a:t>Recovery</a:t>
            </a:r>
            <a:r>
              <a:rPr lang="fr-FR" dirty="0">
                <a:ea typeface="+mn-lt"/>
                <a:cs typeface="+mn-lt"/>
              </a:rPr>
              <a:t> requis dans le contexte du coffre. Vous pouvez utiliser le même point de terminaison privé pour la protection de n’importe quelle machine Azure dans le réseau de contournement et tous les réseaux appairés.</a:t>
            </a:r>
            <a:endParaRPr lang="fr-FR" dirty="0"/>
          </a:p>
          <a:p>
            <a:pPr lvl="1"/>
            <a:r>
              <a:rPr lang="fr-FR" dirty="0">
                <a:ea typeface="+mn-lt"/>
                <a:cs typeface="+mn-lt"/>
              </a:rPr>
              <a:t>Les cinq noms de domaine sont mis en forme dans ce modèle :</a:t>
            </a:r>
            <a:endParaRPr lang="fr-FR" dirty="0"/>
          </a:p>
          <a:p>
            <a:pPr lvl="1"/>
            <a:r>
              <a:rPr lang="fr-FR" dirty="0">
                <a:latin typeface="Consolas"/>
                <a:cs typeface="Calibri" panose="020F0502020204030204"/>
              </a:rPr>
              <a:t>{Vault-ID}-asr-pod01-{type}-.{</a:t>
            </a:r>
            <a:r>
              <a:rPr lang="fr-FR" dirty="0" err="1">
                <a:latin typeface="Consolas"/>
                <a:cs typeface="Calibri" panose="020F0502020204030204"/>
              </a:rPr>
              <a:t>target</a:t>
            </a:r>
            <a:r>
              <a:rPr lang="fr-FR" dirty="0">
                <a:latin typeface="Consolas"/>
                <a:cs typeface="Calibri" panose="020F0502020204030204"/>
              </a:rPr>
              <a:t>-</a:t>
            </a:r>
            <a:r>
              <a:rPr lang="fr-FR" dirty="0" err="1">
                <a:latin typeface="Consolas"/>
                <a:cs typeface="Calibri" panose="020F0502020204030204"/>
              </a:rPr>
              <a:t>geo-code</a:t>
            </a:r>
            <a:r>
              <a:rPr lang="fr-FR" dirty="0">
                <a:latin typeface="Consolas"/>
                <a:cs typeface="Calibri" panose="020F0502020204030204"/>
              </a:rPr>
              <a:t>}.siterecovery.windowsazure.com</a:t>
            </a:r>
            <a:endParaRPr lang="fr-FR" dirty="0"/>
          </a:p>
          <a:p>
            <a:pPr lvl="1"/>
            <a:endParaRPr lang="fr-FR" dirty="0">
              <a:cs typeface="Calibri" panose="020F0502020204030204"/>
            </a:endParaRPr>
          </a:p>
          <a:p>
            <a:pPr marL="742950" lvl="1" indent="-285750" algn="l">
              <a:buFont typeface="Arial"/>
              <a:buChar char="•"/>
            </a:pPr>
            <a:endParaRPr lang="fr-FR" dirty="0">
              <a:cs typeface="Calibri" panose="020F0502020204030204"/>
            </a:endParaRPr>
          </a:p>
        </p:txBody>
      </p:sp>
    </p:spTree>
    <p:extLst>
      <p:ext uri="{BB962C8B-B14F-4D97-AF65-F5344CB8AC3E}">
        <p14:creationId xmlns:p14="http://schemas.microsoft.com/office/powerpoint/2010/main" val="3258936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Approuver des points de terminaison privés pour Site </a:t>
            </a:r>
            <a:r>
              <a:rPr lang="fr-FR" dirty="0" err="1">
                <a:ea typeface="+mn-lt"/>
                <a:cs typeface="+mn-lt"/>
              </a:rPr>
              <a:t>Recovery</a:t>
            </a:r>
            <a:endParaRPr lang="fr-FR" dirty="0" err="1"/>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pPr algn="l"/>
            <a:r>
              <a:rPr lang="fr-FR" dirty="0">
                <a:ea typeface="+mn-lt"/>
                <a:cs typeface="+mn-lt"/>
              </a:rPr>
              <a:t>Si vous créez le point de terminaison privé et que vous êtes également le propriétaire du coffre-fort </a:t>
            </a:r>
            <a:r>
              <a:rPr lang="fr-FR" dirty="0" err="1">
                <a:ea typeface="+mn-lt"/>
                <a:cs typeface="+mn-lt"/>
              </a:rPr>
              <a:t>Recovery</a:t>
            </a:r>
            <a:r>
              <a:rPr lang="fr-FR" dirty="0">
                <a:ea typeface="+mn-lt"/>
                <a:cs typeface="+mn-lt"/>
              </a:rPr>
              <a:t> Services, le point de terminaison privé que vous avez créé précédemment est approuvé automatiquement en quelques minutes. Dans le cas contraire, le propriétaire du coffre doit approuver le point de terminaison privé avant que vous ne puissiez l’utiliser. Pour approuver ou rejeter une connexion de point de terminaison privée demandée, accédez à </a:t>
            </a:r>
            <a:r>
              <a:rPr lang="fr-FR" b="1" dirty="0">
                <a:ea typeface="+mn-lt"/>
                <a:cs typeface="+mn-lt"/>
              </a:rPr>
              <a:t>Connexions des points de terminaison privés</a:t>
            </a:r>
            <a:r>
              <a:rPr lang="fr-FR" dirty="0">
                <a:ea typeface="+mn-lt"/>
                <a:cs typeface="+mn-lt"/>
              </a:rPr>
              <a:t> sous </a:t>
            </a:r>
            <a:r>
              <a:rPr lang="fr-FR" b="1" dirty="0">
                <a:ea typeface="+mn-lt"/>
                <a:cs typeface="+mn-lt"/>
              </a:rPr>
              <a:t>Paramètres</a:t>
            </a:r>
            <a:r>
              <a:rPr lang="fr-FR" dirty="0">
                <a:ea typeface="+mn-lt"/>
                <a:cs typeface="+mn-lt"/>
              </a:rPr>
              <a:t> dans la page du coffre de récupération.</a:t>
            </a:r>
            <a:endParaRPr lang="fr-FR" dirty="0"/>
          </a:p>
          <a:p>
            <a:pPr algn="l"/>
            <a:r>
              <a:rPr lang="fr-FR" dirty="0">
                <a:ea typeface="+mn-lt"/>
                <a:cs typeface="+mn-lt"/>
              </a:rPr>
              <a:t>Vous pouvez accéder à la ressource de point de terminaison privé pour passer en revue l’état de la connexion avant de continuer :</a:t>
            </a:r>
            <a:endParaRPr lang="fr-FR" dirty="0"/>
          </a:p>
          <a:p>
            <a:pPr algn="l"/>
            <a:endParaRPr lang="fr-FR" dirty="0"/>
          </a:p>
        </p:txBody>
      </p:sp>
      <p:pic>
        <p:nvPicPr>
          <p:cNvPr id="3" name="Image 3" descr="Une image contenant texte&#10;&#10;Description générée automatiquement">
            <a:extLst>
              <a:ext uri="{FF2B5EF4-FFF2-40B4-BE49-F238E27FC236}">
                <a16:creationId xmlns:a16="http://schemas.microsoft.com/office/drawing/2014/main" id="{555BAAEB-22E4-68A4-F1F1-C61035C86E0B}"/>
              </a:ext>
            </a:extLst>
          </p:cNvPr>
          <p:cNvPicPr>
            <a:picLocks noChangeAspect="1"/>
          </p:cNvPicPr>
          <p:nvPr/>
        </p:nvPicPr>
        <p:blipFill>
          <a:blip r:embed="rId2"/>
          <a:stretch>
            <a:fillRect/>
          </a:stretch>
        </p:blipFill>
        <p:spPr>
          <a:xfrm>
            <a:off x="785004" y="3211853"/>
            <a:ext cx="10061274" cy="2907198"/>
          </a:xfrm>
          <a:prstGeom prst="rect">
            <a:avLst/>
          </a:prstGeom>
        </p:spPr>
      </p:pic>
    </p:spTree>
    <p:extLst>
      <p:ext uri="{BB962C8B-B14F-4D97-AF65-F5344CB8AC3E}">
        <p14:creationId xmlns:p14="http://schemas.microsoft.com/office/powerpoint/2010/main" val="38069301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Accorder les autorisations nécessaires au coffre</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pPr algn="l"/>
            <a:r>
              <a:rPr lang="fr-FR" dirty="0">
                <a:ea typeface="+mn-lt"/>
                <a:cs typeface="+mn-lt"/>
              </a:rPr>
              <a:t>Selon votre configuration, vous pouvez avoir besoin d’un ou de plusieurs comptes de stockage dans la région Azure cible. Ensuite, accordez les autorisations d’identité managée pour tous les comptes de stockage de cache/journal requis par Site </a:t>
            </a:r>
            <a:r>
              <a:rPr lang="fr-FR" dirty="0" err="1">
                <a:ea typeface="+mn-lt"/>
                <a:cs typeface="+mn-lt"/>
              </a:rPr>
              <a:t>Recovery</a:t>
            </a:r>
            <a:r>
              <a:rPr lang="fr-FR" dirty="0">
                <a:ea typeface="+mn-lt"/>
                <a:cs typeface="+mn-lt"/>
              </a:rPr>
              <a:t>. Dans ce cas, vous devez créer les comptes de stockage requis à l’avance.</a:t>
            </a:r>
            <a:endParaRPr lang="fr-FR" dirty="0"/>
          </a:p>
          <a:p>
            <a:pPr algn="l"/>
            <a:r>
              <a:rPr lang="fr-FR" dirty="0">
                <a:ea typeface="+mn-lt"/>
                <a:cs typeface="+mn-lt"/>
              </a:rPr>
              <a:t>Avant d’activer la réplication des machines virtuelles, vous devez accorder à l’identité managée du coffre les autorisations de rôle suivantes en fonction du type de compte de stockage.</a:t>
            </a:r>
            <a:endParaRPr lang="fr-FR" dirty="0"/>
          </a:p>
          <a:p>
            <a:pPr marL="285750" indent="-285750" algn="l">
              <a:buFont typeface="Arial"/>
              <a:buChar char="•"/>
            </a:pPr>
            <a:r>
              <a:rPr lang="fr-FR" dirty="0">
                <a:ea typeface="+mn-lt"/>
                <a:cs typeface="+mn-lt"/>
              </a:rPr>
              <a:t>Comptes de stockage basés sur Resource Manager (type Standard) :</a:t>
            </a:r>
            <a:endParaRPr lang="fr-FR" dirty="0"/>
          </a:p>
          <a:p>
            <a:pPr marL="628650" indent="-171450">
              <a:buChar char="•"/>
            </a:pPr>
            <a:r>
              <a:rPr lang="fr-FR" dirty="0">
                <a:ea typeface="+mn-lt"/>
                <a:cs typeface="+mn-lt"/>
              </a:rPr>
              <a:t>    Contributeur </a:t>
            </a:r>
            <a:endParaRPr lang="fr-FR" dirty="0">
              <a:cs typeface="Calibri"/>
            </a:endParaRPr>
          </a:p>
          <a:p>
            <a:pPr marL="742950" lvl="1" indent="-285750">
              <a:buFont typeface="Arial"/>
              <a:buChar char="•"/>
            </a:pPr>
            <a:r>
              <a:rPr lang="fr-FR" dirty="0">
                <a:ea typeface="+mn-lt"/>
                <a:cs typeface="+mn-lt"/>
              </a:rPr>
              <a:t>Contributeur aux données Blob du stockage</a:t>
            </a:r>
            <a:endParaRPr lang="fr-FR" dirty="0"/>
          </a:p>
          <a:p>
            <a:pPr marL="285750" indent="-285750" algn="l">
              <a:buFont typeface="Arial"/>
              <a:buChar char="•"/>
            </a:pPr>
            <a:r>
              <a:rPr lang="fr-FR" dirty="0">
                <a:ea typeface="+mn-lt"/>
                <a:cs typeface="+mn-lt"/>
              </a:rPr>
              <a:t>Comptes de stockage basés sur Resource Manager (type Premium) :</a:t>
            </a:r>
            <a:endParaRPr lang="fr-FR" dirty="0"/>
          </a:p>
          <a:p>
            <a:pPr marL="628650" indent="-171450">
              <a:buChar char="•"/>
            </a:pPr>
            <a:r>
              <a:rPr lang="fr-FR" dirty="0">
                <a:ea typeface="+mn-lt"/>
                <a:cs typeface="+mn-lt"/>
              </a:rPr>
              <a:t>   Contributeur </a:t>
            </a:r>
            <a:endParaRPr lang="fr-FR" dirty="0">
              <a:cs typeface="Calibri"/>
            </a:endParaRPr>
          </a:p>
          <a:p>
            <a:pPr marL="742950" lvl="1" indent="-285750">
              <a:buFont typeface="Arial"/>
              <a:buChar char="•"/>
            </a:pPr>
            <a:r>
              <a:rPr lang="fr-FR" dirty="0">
                <a:ea typeface="+mn-lt"/>
                <a:cs typeface="+mn-lt"/>
              </a:rPr>
              <a:t>Propriétaire des données Blob du stockage</a:t>
            </a:r>
            <a:endParaRPr lang="fr-FR" dirty="0"/>
          </a:p>
          <a:p>
            <a:pPr marL="285750" indent="-285750" algn="l">
              <a:buFont typeface="Arial"/>
              <a:buChar char="•"/>
            </a:pPr>
            <a:r>
              <a:rPr lang="fr-FR" dirty="0">
                <a:ea typeface="+mn-lt"/>
                <a:cs typeface="+mn-lt"/>
              </a:rPr>
              <a:t>Comptes de stockage </a:t>
            </a:r>
            <a:r>
              <a:rPr lang="fr-FR" dirty="0" err="1">
                <a:ea typeface="+mn-lt"/>
                <a:cs typeface="+mn-lt"/>
              </a:rPr>
              <a:t>Classic</a:t>
            </a:r>
            <a:r>
              <a:rPr lang="fr-FR" dirty="0">
                <a:ea typeface="+mn-lt"/>
                <a:cs typeface="+mn-lt"/>
              </a:rPr>
              <a:t> :</a:t>
            </a:r>
            <a:endParaRPr lang="fr-FR" dirty="0"/>
          </a:p>
          <a:p>
            <a:pPr marL="628650" indent="-171450">
              <a:buChar char="•"/>
            </a:pPr>
            <a:r>
              <a:rPr lang="fr-FR" dirty="0">
                <a:ea typeface="+mn-lt"/>
                <a:cs typeface="+mn-lt"/>
              </a:rPr>
              <a:t>    Contributeur de compte de stockage classique </a:t>
            </a:r>
            <a:endParaRPr lang="fr-FR" dirty="0">
              <a:cs typeface="Calibri"/>
            </a:endParaRPr>
          </a:p>
          <a:p>
            <a:pPr marL="742950" lvl="1" indent="-285750">
              <a:buFont typeface="Arial"/>
              <a:buChar char="•"/>
            </a:pPr>
            <a:r>
              <a:rPr lang="fr-FR" dirty="0">
                <a:ea typeface="+mn-lt"/>
                <a:cs typeface="+mn-lt"/>
              </a:rPr>
              <a:t>Rôle de service d’opérateur de clé de compte de stockage classique</a:t>
            </a:r>
            <a:endParaRPr lang="fr-FR" dirty="0"/>
          </a:p>
          <a:p>
            <a:pPr lvl="1"/>
            <a:endParaRPr lang="fr-FR" dirty="0">
              <a:ea typeface="+mn-lt"/>
              <a:cs typeface="+mn-lt"/>
            </a:endParaRPr>
          </a:p>
          <a:p>
            <a:pPr marL="0" lvl="1">
              <a:buClr>
                <a:srgbClr val="565656"/>
              </a:buClr>
            </a:pPr>
            <a:r>
              <a:rPr lang="fr-FR" dirty="0">
                <a:ea typeface="+mn-lt"/>
                <a:cs typeface="+mn-lt"/>
              </a:rPr>
              <a:t>Les étapes suivantes expliquent comment ajouter une attribution de rôle à vos comptes de stockage. </a:t>
            </a:r>
          </a:p>
          <a:p>
            <a:pPr algn="l"/>
            <a:endParaRPr lang="fr-FR" dirty="0"/>
          </a:p>
          <a:p>
            <a:pPr algn="l"/>
            <a:endParaRPr lang="fr-FR" dirty="0"/>
          </a:p>
        </p:txBody>
      </p:sp>
    </p:spTree>
    <p:extLst>
      <p:ext uri="{BB962C8B-B14F-4D97-AF65-F5344CB8AC3E}">
        <p14:creationId xmlns:p14="http://schemas.microsoft.com/office/powerpoint/2010/main" val="5125296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Accorder les autorisations nécessaires au coffre</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pPr marL="285750" indent="-285750" algn="l">
              <a:buFont typeface="Arial"/>
              <a:buChar char="•"/>
            </a:pPr>
            <a:r>
              <a:rPr lang="fr-FR" dirty="0">
                <a:ea typeface="+mn-lt"/>
                <a:cs typeface="+mn-lt"/>
              </a:rPr>
              <a:t>Accédez au compte de stockage</a:t>
            </a:r>
            <a:endParaRPr lang="fr-FR" dirty="0"/>
          </a:p>
          <a:p>
            <a:pPr marL="285750" indent="-285750" algn="l">
              <a:buFont typeface="Arial"/>
              <a:buChar char="•"/>
            </a:pPr>
            <a:r>
              <a:rPr lang="fr-FR" dirty="0">
                <a:ea typeface="+mn-lt"/>
                <a:cs typeface="+mn-lt"/>
              </a:rPr>
              <a:t>Sélectionnez </a:t>
            </a:r>
            <a:r>
              <a:rPr lang="fr-FR" b="1" dirty="0">
                <a:ea typeface="+mn-lt"/>
                <a:cs typeface="+mn-lt"/>
              </a:rPr>
              <a:t>Contrôle d’accès (IAM)</a:t>
            </a:r>
            <a:r>
              <a:rPr lang="fr-FR" dirty="0">
                <a:ea typeface="+mn-lt"/>
                <a:cs typeface="+mn-lt"/>
              </a:rPr>
              <a:t> </a:t>
            </a:r>
            <a:endParaRPr lang="fr-FR" dirty="0"/>
          </a:p>
          <a:p>
            <a:pPr marL="285750" indent="-285750" algn="l">
              <a:buFont typeface="Arial"/>
              <a:buChar char="•"/>
            </a:pPr>
            <a:r>
              <a:rPr lang="fr-FR" dirty="0">
                <a:ea typeface="+mn-lt"/>
                <a:cs typeface="+mn-lt"/>
              </a:rPr>
              <a:t>Sélectionner </a:t>
            </a:r>
            <a:r>
              <a:rPr lang="fr-FR" b="1" dirty="0">
                <a:ea typeface="+mn-lt"/>
                <a:cs typeface="+mn-lt"/>
              </a:rPr>
              <a:t>Ajouter&gt; Ajouter une attribution de rôle</a:t>
            </a:r>
            <a:r>
              <a:rPr lang="fr-FR" dirty="0">
                <a:ea typeface="+mn-lt"/>
                <a:cs typeface="+mn-lt"/>
              </a:rPr>
              <a:t>.</a:t>
            </a:r>
            <a:endParaRPr lang="fr-FR" dirty="0"/>
          </a:p>
          <a:p>
            <a:pPr algn="l"/>
            <a:endParaRPr lang="fr-FR" dirty="0"/>
          </a:p>
        </p:txBody>
      </p:sp>
      <p:pic>
        <p:nvPicPr>
          <p:cNvPr id="3" name="Image 3" descr="Une image contenant texte&#10;&#10;Description générée automatiquement">
            <a:extLst>
              <a:ext uri="{FF2B5EF4-FFF2-40B4-BE49-F238E27FC236}">
                <a16:creationId xmlns:a16="http://schemas.microsoft.com/office/drawing/2014/main" id="{68CC7E02-7B29-F46A-FB9C-572CB46369C6}"/>
              </a:ext>
            </a:extLst>
          </p:cNvPr>
          <p:cNvPicPr>
            <a:picLocks noChangeAspect="1"/>
          </p:cNvPicPr>
          <p:nvPr/>
        </p:nvPicPr>
        <p:blipFill>
          <a:blip r:embed="rId2"/>
          <a:stretch>
            <a:fillRect/>
          </a:stretch>
        </p:blipFill>
        <p:spPr>
          <a:xfrm>
            <a:off x="971910" y="3006760"/>
            <a:ext cx="6567577" cy="2929197"/>
          </a:xfrm>
          <a:prstGeom prst="rect">
            <a:avLst/>
          </a:prstGeom>
        </p:spPr>
      </p:pic>
    </p:spTree>
    <p:extLst>
      <p:ext uri="{BB962C8B-B14F-4D97-AF65-F5344CB8AC3E}">
        <p14:creationId xmlns:p14="http://schemas.microsoft.com/office/powerpoint/2010/main" val="829507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Accorder les autorisations nécessaires au coffre</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pPr marL="285750" indent="-285750" algn="l">
              <a:buFont typeface="Arial"/>
              <a:buChar char="•"/>
            </a:pPr>
            <a:r>
              <a:rPr lang="fr-FR" dirty="0">
                <a:ea typeface="+mn-lt"/>
                <a:cs typeface="+mn-lt"/>
              </a:rPr>
              <a:t>Sous l’onglet </a:t>
            </a:r>
            <a:r>
              <a:rPr lang="fr-FR" b="1" dirty="0">
                <a:ea typeface="+mn-lt"/>
                <a:cs typeface="+mn-lt"/>
              </a:rPr>
              <a:t>Rôle</a:t>
            </a:r>
            <a:r>
              <a:rPr lang="fr-FR" dirty="0">
                <a:ea typeface="+mn-lt"/>
                <a:cs typeface="+mn-lt"/>
              </a:rPr>
              <a:t>, sélectionnez l’un des rôles répertoriés au début de cette section</a:t>
            </a:r>
            <a:endParaRPr lang="fr-FR" dirty="0"/>
          </a:p>
          <a:p>
            <a:pPr marL="285750" indent="-285750" algn="l">
              <a:buFont typeface="Arial"/>
              <a:buChar char="•"/>
            </a:pPr>
            <a:r>
              <a:rPr lang="fr-FR" dirty="0">
                <a:ea typeface="+mn-lt"/>
                <a:cs typeface="+mn-lt"/>
              </a:rPr>
              <a:t>Sous l’onglet </a:t>
            </a:r>
            <a:r>
              <a:rPr lang="fr-FR" b="1" dirty="0">
                <a:ea typeface="+mn-lt"/>
                <a:cs typeface="+mn-lt"/>
              </a:rPr>
              <a:t>Membres</a:t>
            </a:r>
            <a:r>
              <a:rPr lang="fr-FR" dirty="0">
                <a:ea typeface="+mn-lt"/>
                <a:cs typeface="+mn-lt"/>
              </a:rPr>
              <a:t>, sélectionnez </a:t>
            </a:r>
            <a:r>
              <a:rPr lang="fr-FR" b="1" dirty="0">
                <a:ea typeface="+mn-lt"/>
                <a:cs typeface="+mn-lt"/>
              </a:rPr>
              <a:t>Identité managée</a:t>
            </a:r>
            <a:r>
              <a:rPr lang="fr-FR" dirty="0">
                <a:ea typeface="+mn-lt"/>
                <a:cs typeface="+mn-lt"/>
              </a:rPr>
              <a:t>, puis </a:t>
            </a:r>
            <a:r>
              <a:rPr lang="fr-FR" b="1" dirty="0">
                <a:ea typeface="+mn-lt"/>
                <a:cs typeface="+mn-lt"/>
              </a:rPr>
              <a:t>Sélectionner des membres</a:t>
            </a:r>
            <a:endParaRPr lang="fr-FR" dirty="0"/>
          </a:p>
          <a:p>
            <a:pPr marL="285750" indent="-285750" algn="l">
              <a:buFont typeface="Arial"/>
              <a:buChar char="•"/>
            </a:pPr>
            <a:r>
              <a:rPr lang="fr-FR" dirty="0">
                <a:ea typeface="+mn-lt"/>
                <a:cs typeface="+mn-lt"/>
              </a:rPr>
              <a:t>Sélectionnez votre abonnement Azure</a:t>
            </a:r>
            <a:endParaRPr lang="fr-FR" dirty="0"/>
          </a:p>
          <a:p>
            <a:pPr marL="285750" indent="-285750" algn="l">
              <a:buFont typeface="Arial"/>
              <a:buChar char="•"/>
            </a:pPr>
            <a:r>
              <a:rPr lang="fr-FR" dirty="0">
                <a:ea typeface="+mn-lt"/>
                <a:cs typeface="+mn-lt"/>
              </a:rPr>
              <a:t>Sélectionnez </a:t>
            </a:r>
            <a:r>
              <a:rPr lang="fr-FR" b="1" dirty="0">
                <a:ea typeface="+mn-lt"/>
                <a:cs typeface="+mn-lt"/>
              </a:rPr>
              <a:t>Identité managée affectée par le système</a:t>
            </a:r>
            <a:r>
              <a:rPr lang="fr-FR" dirty="0">
                <a:ea typeface="+mn-lt"/>
                <a:cs typeface="+mn-lt"/>
              </a:rPr>
              <a:t>, recherchez un coffre, puis sélectionnez-le</a:t>
            </a:r>
            <a:endParaRPr lang="fr-FR" dirty="0"/>
          </a:p>
          <a:p>
            <a:pPr marL="285750" indent="-285750" algn="l">
              <a:buFont typeface="Arial"/>
              <a:buChar char="•"/>
            </a:pPr>
            <a:r>
              <a:rPr lang="fr-FR" dirty="0">
                <a:ea typeface="+mn-lt"/>
                <a:cs typeface="+mn-lt"/>
              </a:rPr>
              <a:t>Dans l’onglet </a:t>
            </a:r>
            <a:r>
              <a:rPr lang="fr-FR" b="1" dirty="0">
                <a:ea typeface="+mn-lt"/>
                <a:cs typeface="+mn-lt"/>
              </a:rPr>
              <a:t>Passer en revue + affecter</a:t>
            </a:r>
            <a:r>
              <a:rPr lang="fr-FR" dirty="0">
                <a:ea typeface="+mn-lt"/>
                <a:cs typeface="+mn-lt"/>
              </a:rPr>
              <a:t>, sélectionnez </a:t>
            </a:r>
            <a:r>
              <a:rPr lang="fr-FR" b="1" dirty="0">
                <a:ea typeface="+mn-lt"/>
                <a:cs typeface="+mn-lt"/>
              </a:rPr>
              <a:t>Passer en revue + affecter</a:t>
            </a:r>
            <a:r>
              <a:rPr lang="fr-FR" dirty="0">
                <a:ea typeface="+mn-lt"/>
                <a:cs typeface="+mn-lt"/>
              </a:rPr>
              <a:t> pour affecter le rôle.</a:t>
            </a:r>
            <a:endParaRPr lang="fr-FR" dirty="0"/>
          </a:p>
          <a:p>
            <a:pPr algn="l"/>
            <a:endParaRPr lang="fr-FR" dirty="0">
              <a:ea typeface="+mn-lt"/>
              <a:cs typeface="+mn-lt"/>
            </a:endParaRPr>
          </a:p>
          <a:p>
            <a:pPr algn="l"/>
            <a:r>
              <a:rPr lang="fr-FR" dirty="0">
                <a:ea typeface="+mn-lt"/>
                <a:cs typeface="+mn-lt"/>
              </a:rPr>
              <a:t>En plus de ces autorisations, vous devez autoriser l’accès aux services approuvés Microsoft. Pour ce faire, procédez comme suit :</a:t>
            </a:r>
            <a:endParaRPr lang="fr-FR" dirty="0"/>
          </a:p>
          <a:p>
            <a:pPr marL="285750" indent="-285750" algn="l">
              <a:buFont typeface="Arial"/>
              <a:buChar char="•"/>
            </a:pPr>
            <a:r>
              <a:rPr lang="fr-FR" dirty="0">
                <a:ea typeface="+mn-lt"/>
                <a:cs typeface="+mn-lt"/>
              </a:rPr>
              <a:t>Accédez à </a:t>
            </a:r>
            <a:r>
              <a:rPr lang="fr-FR" b="1" dirty="0">
                <a:ea typeface="+mn-lt"/>
                <a:cs typeface="+mn-lt"/>
              </a:rPr>
              <a:t>Pare-feu et réseaux virtuels</a:t>
            </a:r>
            <a:endParaRPr lang="fr-FR" dirty="0"/>
          </a:p>
          <a:p>
            <a:pPr marL="285750" indent="-285750" algn="l">
              <a:buFont typeface="Arial"/>
              <a:buChar char="•"/>
            </a:pPr>
            <a:r>
              <a:rPr lang="fr-FR" dirty="0">
                <a:ea typeface="+mn-lt"/>
                <a:cs typeface="+mn-lt"/>
              </a:rPr>
              <a:t>Dans </a:t>
            </a:r>
            <a:r>
              <a:rPr lang="fr-FR" b="1" dirty="0">
                <a:ea typeface="+mn-lt"/>
                <a:cs typeface="+mn-lt"/>
              </a:rPr>
              <a:t>Exception</a:t>
            </a:r>
            <a:r>
              <a:rPr lang="fr-FR" dirty="0">
                <a:ea typeface="+mn-lt"/>
                <a:cs typeface="+mn-lt"/>
              </a:rPr>
              <a:t>, sélectionnez </a:t>
            </a:r>
            <a:r>
              <a:rPr lang="fr-FR" b="1" dirty="0">
                <a:ea typeface="+mn-lt"/>
                <a:cs typeface="+mn-lt"/>
              </a:rPr>
              <a:t>Autoriser les services Microsoft approuvés à accéder à ce compte de stockage</a:t>
            </a:r>
            <a:r>
              <a:rPr lang="fr-FR" dirty="0">
                <a:ea typeface="+mn-lt"/>
                <a:cs typeface="+mn-lt"/>
              </a:rPr>
              <a:t>.</a:t>
            </a:r>
            <a:endParaRPr lang="fr-FR" dirty="0"/>
          </a:p>
          <a:p>
            <a:pPr algn="l"/>
            <a:endParaRPr lang="fr-FR" dirty="0"/>
          </a:p>
          <a:p>
            <a:pPr algn="l"/>
            <a:endParaRPr lang="fr-FR" dirty="0"/>
          </a:p>
        </p:txBody>
      </p:sp>
    </p:spTree>
    <p:extLst>
      <p:ext uri="{BB962C8B-B14F-4D97-AF65-F5344CB8AC3E}">
        <p14:creationId xmlns:p14="http://schemas.microsoft.com/office/powerpoint/2010/main" val="15002565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F144BD-E284-45DC-B2A2-F09FC7FD810D}"/>
              </a:ext>
            </a:extLst>
          </p:cNvPr>
          <p:cNvSpPr>
            <a:spLocks noGrp="1"/>
          </p:cNvSpPr>
          <p:nvPr>
            <p:ph type="body" sz="quarter" idx="12"/>
          </p:nvPr>
        </p:nvSpPr>
        <p:spPr/>
        <p:txBody>
          <a:bodyPr lIns="91440" tIns="45720" rIns="91440" bIns="45720" anchor="ctr" anchorCtr="0"/>
          <a:lstStyle/>
          <a:p>
            <a:r>
              <a:rPr lang="fr-FR">
                <a:cs typeface="Calibri"/>
              </a:rPr>
              <a:t>CHAPITRE 1</a:t>
            </a:r>
            <a:endParaRPr lang="fr-FR"/>
          </a:p>
        </p:txBody>
      </p:sp>
      <p:sp>
        <p:nvSpPr>
          <p:cNvPr id="6" name="Espace réservé du texte 5">
            <a:extLst>
              <a:ext uri="{FF2B5EF4-FFF2-40B4-BE49-F238E27FC236}">
                <a16:creationId xmlns:a16="http://schemas.microsoft.com/office/drawing/2014/main" id="{67C19B62-64B1-41FC-9312-17E332BD1302}"/>
              </a:ext>
            </a:extLst>
          </p:cNvPr>
          <p:cNvSpPr>
            <a:spLocks noGrp="1"/>
          </p:cNvSpPr>
          <p:nvPr>
            <p:ph type="body" sz="quarter" idx="13"/>
          </p:nvPr>
        </p:nvSpPr>
        <p:spPr/>
        <p:txBody>
          <a:bodyPr lIns="91440" tIns="45720" rIns="91440" bIns="45720" anchor="t" anchorCtr="0"/>
          <a:lstStyle/>
          <a:p>
            <a:r>
              <a:rPr lang="fr-FR" dirty="0">
                <a:ea typeface="+mn-lt"/>
                <a:cs typeface="+mn-lt"/>
              </a:rPr>
              <a:t>Etablir des stratégies d’entrée</a:t>
            </a:r>
            <a:endParaRPr lang="fr-FR" b="0" dirty="0">
              <a:ea typeface="+mn-lt"/>
              <a:cs typeface="+mn-lt"/>
            </a:endParaRPr>
          </a:p>
        </p:txBody>
      </p:sp>
      <p:sp>
        <p:nvSpPr>
          <p:cNvPr id="8" name="Espace réservé du texte 7">
            <a:extLst>
              <a:ext uri="{FF2B5EF4-FFF2-40B4-BE49-F238E27FC236}">
                <a16:creationId xmlns:a16="http://schemas.microsoft.com/office/drawing/2014/main" id="{7E216D04-257B-941D-9468-4B763BA54801}"/>
              </a:ext>
            </a:extLst>
          </p:cNvPr>
          <p:cNvSpPr>
            <a:spLocks noGrp="1"/>
          </p:cNvSpPr>
          <p:nvPr>
            <p:ph type="body" sz="quarter" idx="14"/>
          </p:nvPr>
        </p:nvSpPr>
        <p:spPr/>
        <p:txBody>
          <a:bodyPr lIns="91440" tIns="45720" rIns="91440" bIns="45720" anchor="t" anchorCtr="0"/>
          <a:lstStyle/>
          <a:p>
            <a:r>
              <a:rPr lang="fr-FR" sz="1800" dirty="0">
                <a:ea typeface="+mn-lt"/>
                <a:cs typeface="+mn-lt"/>
              </a:rPr>
              <a:t>Production d’une stratégie de restauration</a:t>
            </a:r>
          </a:p>
          <a:p>
            <a:pPr algn="just"/>
            <a:r>
              <a:rPr lang="fr-FR" sz="1800" dirty="0">
                <a:ea typeface="+mn-lt"/>
                <a:cs typeface="+mn-lt"/>
              </a:rPr>
              <a:t>Production d’une stratégie de réplication</a:t>
            </a:r>
          </a:p>
          <a:p>
            <a:pPr algn="just"/>
            <a:r>
              <a:rPr lang="fr-FR" sz="1800" b="1" dirty="0">
                <a:solidFill>
                  <a:schemeClr val="accent2"/>
                </a:solidFill>
                <a:ea typeface="+mn-lt"/>
                <a:cs typeface="+mn-lt"/>
              </a:rPr>
              <a:t>Production d’une stratégie d’import</a:t>
            </a:r>
          </a:p>
          <a:p>
            <a:pPr algn="just"/>
            <a:r>
              <a:rPr lang="fr-FR" sz="1800" dirty="0">
                <a:ea typeface="+mn-lt"/>
                <a:cs typeface="+mn-lt"/>
              </a:rPr>
              <a:t>Production d’une stratégie de rétention</a:t>
            </a:r>
          </a:p>
          <a:p>
            <a:endParaRPr lang="fr-FR" sz="1800" dirty="0">
              <a:ea typeface="Calibri"/>
            </a:endParaRPr>
          </a:p>
          <a:p>
            <a:endParaRPr lang="fr-FR" sz="1800">
              <a:ea typeface="Calibri"/>
            </a:endParaRPr>
          </a:p>
          <a:p>
            <a:endParaRPr lang="fr-FR" sz="1800">
              <a:ea typeface="Calibri"/>
            </a:endParaRPr>
          </a:p>
        </p:txBody>
      </p:sp>
    </p:spTree>
    <p:extLst>
      <p:ext uri="{BB962C8B-B14F-4D97-AF65-F5344CB8AC3E}">
        <p14:creationId xmlns:p14="http://schemas.microsoft.com/office/powerpoint/2010/main" val="4513325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Qu’est-ce que le service Azure Import/Export ?</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d’import</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p:txBody>
          <a:bodyPr lIns="91440" tIns="45720" rIns="91440" bIns="45720" anchor="t"/>
          <a:lstStyle/>
          <a:p>
            <a:r>
              <a:rPr lang="fr-FR" dirty="0">
                <a:ea typeface="+mn-lt"/>
                <a:cs typeface="+mn-lt"/>
              </a:rPr>
              <a:t>Le service Azure Import/Export est utilisé pour importer en toute sécurité des volumes importants de données dans Stockage Blob Azure et Azure Files en expédiant des lecteurs de disque vers un centre de données Azure. Vous pouvez également utiliser ce service pour transférer des données de Stockage Blob Azure vers des lecteurs de disque et les expédier vers vos sites locaux. Les données d’un ou plusieurs lecteurs de disque peuvent être importées dans le Stockage Blob Azure ou Azure Files.</a:t>
            </a:r>
            <a:endParaRPr lang="fr-FR" dirty="0"/>
          </a:p>
          <a:p>
            <a:r>
              <a:rPr lang="fr-FR" dirty="0">
                <a:ea typeface="+mn-lt"/>
                <a:cs typeface="+mn-lt"/>
              </a:rPr>
              <a:t>Utilisez vos propres lecteurs de disque et transférez des données avec le service Azure Import/Export. Vous pouvez également utiliser les lecteurs de disque fournis par Microsoft.</a:t>
            </a:r>
            <a:endParaRPr lang="fr-FR" dirty="0"/>
          </a:p>
          <a:p>
            <a:r>
              <a:rPr lang="fr-FR" dirty="0">
                <a:ea typeface="+mn-lt"/>
                <a:cs typeface="+mn-lt"/>
              </a:rPr>
              <a:t>Si vous souhaitez transférer des données à l’aide des lecteurs de disque fournis par Microsoft, vous pouvez utiliser un disque Azure Data Box pour importer des données dans Azure. Microsoft envoie jusqu’à 5 lecteurs de disque SSD chiffrés dotés d’une capacité totale de 40 To par commande à votre centre de données via un transporteur régional. Vous pouvez rapidement configurer les lecteurs de disque, y copiez des données via une connexion USB 3.0, puis les réexpédier à Azure. Pour plus d’informations, accédez à la vue d’ensemble d’Azure Data Box Disk.</a:t>
            </a:r>
            <a:endParaRPr lang="fr-FR" dirty="0"/>
          </a:p>
          <a:p>
            <a:r>
              <a:rPr lang="fr-FR" sz="1400" b="1" dirty="0">
                <a:cs typeface="Calibri"/>
              </a:rPr>
              <a:t>Cas d’utilisation du service Azure Import/Export</a:t>
            </a:r>
            <a:endParaRPr lang="fr-FR" sz="1400" dirty="0">
              <a:cs typeface="Calibri"/>
            </a:endParaRPr>
          </a:p>
          <a:p>
            <a:r>
              <a:rPr lang="fr-FR" dirty="0">
                <a:ea typeface="+mn-lt"/>
                <a:cs typeface="+mn-lt"/>
              </a:rPr>
              <a:t>Envisagez d’utiliser le service Azure Import/Export lorsque le chargement ou le téléchargement de données sur le réseau est trop lent ou lorsque l’obtention d’une bande passante réseau supplémentaire est coûteuse. Utilisez ce service dans les situations suivantes :</a:t>
            </a:r>
            <a:endParaRPr lang="fr-FR" dirty="0"/>
          </a:p>
          <a:p>
            <a:pPr marL="285750" indent="-285750">
              <a:buFont typeface="Arial"/>
              <a:buChar char="•"/>
            </a:pPr>
            <a:r>
              <a:rPr lang="fr-FR" b="1" dirty="0">
                <a:ea typeface="+mn-lt"/>
                <a:cs typeface="+mn-lt"/>
              </a:rPr>
              <a:t>Migration des données vers le Cloud</a:t>
            </a:r>
            <a:r>
              <a:rPr lang="fr-FR" dirty="0">
                <a:ea typeface="+mn-lt"/>
                <a:cs typeface="+mn-lt"/>
              </a:rPr>
              <a:t> : déplacez rapidement de grandes quantités de données vers Azure et à moindre coût</a:t>
            </a:r>
            <a:endParaRPr lang="fr-FR" dirty="0"/>
          </a:p>
          <a:p>
            <a:pPr marL="285750" indent="-285750">
              <a:buFont typeface="Arial"/>
              <a:buChar char="•"/>
            </a:pPr>
            <a:r>
              <a:rPr lang="fr-FR" b="1" dirty="0">
                <a:ea typeface="+mn-lt"/>
                <a:cs typeface="+mn-lt"/>
              </a:rPr>
              <a:t>Distribution de contenu</a:t>
            </a:r>
            <a:r>
              <a:rPr lang="fr-FR" dirty="0">
                <a:ea typeface="+mn-lt"/>
                <a:cs typeface="+mn-lt"/>
              </a:rPr>
              <a:t> : envoyez rapidement des données aux sites de vos clients</a:t>
            </a:r>
            <a:endParaRPr lang="fr-FR" dirty="0"/>
          </a:p>
          <a:p>
            <a:pPr marL="285750" indent="-285750">
              <a:buFont typeface="Arial"/>
              <a:buChar char="•"/>
            </a:pPr>
            <a:r>
              <a:rPr lang="fr-FR" b="1" dirty="0">
                <a:ea typeface="+mn-lt"/>
                <a:cs typeface="+mn-lt"/>
              </a:rPr>
              <a:t>Sauvegarder</a:t>
            </a:r>
            <a:r>
              <a:rPr lang="fr-FR" dirty="0">
                <a:ea typeface="+mn-lt"/>
                <a:cs typeface="+mn-lt"/>
              </a:rPr>
              <a:t> : sauvegardez vos données locales dans Stockage Azure</a:t>
            </a:r>
            <a:endParaRPr lang="fr-FR" dirty="0"/>
          </a:p>
          <a:p>
            <a:pPr marL="285750" indent="-285750">
              <a:buFont typeface="Arial"/>
              <a:buChar char="•"/>
            </a:pPr>
            <a:r>
              <a:rPr lang="fr-FR" b="1" dirty="0">
                <a:ea typeface="+mn-lt"/>
                <a:cs typeface="+mn-lt"/>
              </a:rPr>
              <a:t>Récupération de données</a:t>
            </a:r>
            <a:r>
              <a:rPr lang="fr-FR" dirty="0">
                <a:ea typeface="+mn-lt"/>
                <a:cs typeface="+mn-lt"/>
              </a:rPr>
              <a:t> : récupérez de grandes quantités de données stockées pour les transférer vers votre site local.</a:t>
            </a:r>
            <a:endParaRPr lang="fr-FR" dirty="0"/>
          </a:p>
          <a:p>
            <a:endParaRPr lang="fr-FR" dirty="0"/>
          </a:p>
          <a:p>
            <a:endParaRPr lang="fr-FR" dirty="0"/>
          </a:p>
        </p:txBody>
      </p:sp>
    </p:spTree>
    <p:extLst>
      <p:ext uri="{BB962C8B-B14F-4D97-AF65-F5344CB8AC3E}">
        <p14:creationId xmlns:p14="http://schemas.microsoft.com/office/powerpoint/2010/main" val="3614949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Composants du service Azure Import/Export</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d’import</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p:txBody>
          <a:bodyPr lIns="91440" tIns="45720" rIns="91440" bIns="45720" anchor="t"/>
          <a:lstStyle/>
          <a:p>
            <a:r>
              <a:rPr lang="fr-FR" dirty="0">
                <a:ea typeface="+mn-lt"/>
                <a:cs typeface="+mn-lt"/>
              </a:rPr>
              <a:t>Le service Azure Import/Export utilise les composants suivants :</a:t>
            </a:r>
            <a:endParaRPr lang="fr-FR" dirty="0"/>
          </a:p>
          <a:p>
            <a:pPr marL="285750" indent="-285750">
              <a:buFont typeface="Arial"/>
              <a:buChar char="•"/>
            </a:pPr>
            <a:r>
              <a:rPr lang="fr-FR" b="1" dirty="0">
                <a:ea typeface="+mn-lt"/>
                <a:cs typeface="+mn-lt"/>
              </a:rPr>
              <a:t>Service d’importation/exportation</a:t>
            </a:r>
            <a:r>
              <a:rPr lang="fr-FR" dirty="0">
                <a:ea typeface="+mn-lt"/>
                <a:cs typeface="+mn-lt"/>
              </a:rPr>
              <a:t> : ce service disponible dans le portail Azure permet à l’utilisateur de créer des travaux d’importation (chargement) et d’exportation (téléchargement) de données et d’en effectuer le suivi.</a:t>
            </a:r>
            <a:endParaRPr lang="fr-FR" dirty="0"/>
          </a:p>
          <a:p>
            <a:pPr marL="285750" indent="-285750">
              <a:buFont typeface="Arial"/>
              <a:buChar char="•"/>
            </a:pPr>
            <a:r>
              <a:rPr lang="fr-FR" b="1" dirty="0">
                <a:ea typeface="+mn-lt"/>
                <a:cs typeface="+mn-lt"/>
              </a:rPr>
              <a:t>Outil </a:t>
            </a:r>
            <a:r>
              <a:rPr lang="fr-FR" b="1" dirty="0" err="1">
                <a:ea typeface="+mn-lt"/>
                <a:cs typeface="+mn-lt"/>
              </a:rPr>
              <a:t>WAImportExport</a:t>
            </a:r>
            <a:r>
              <a:rPr lang="fr-FR" dirty="0">
                <a:ea typeface="+mn-lt"/>
                <a:cs typeface="+mn-lt"/>
              </a:rPr>
              <a:t> : outil en ligne de commande qui effectue les opérations suivantes :</a:t>
            </a:r>
            <a:endParaRPr lang="fr-FR" dirty="0"/>
          </a:p>
          <a:p>
            <a:pPr marL="742950" lvl="1" indent="-285750">
              <a:buFont typeface="Arial"/>
              <a:buChar char="•"/>
            </a:pPr>
            <a:r>
              <a:rPr lang="fr-FR" dirty="0">
                <a:ea typeface="+mn-lt"/>
                <a:cs typeface="+mn-lt"/>
              </a:rPr>
              <a:t>prépare vos lecteurs de disque expédiés à l’importation ;</a:t>
            </a:r>
            <a:endParaRPr lang="fr-FR" dirty="0"/>
          </a:p>
          <a:p>
            <a:pPr marL="742950" lvl="1" indent="-285750">
              <a:buFont typeface="Arial"/>
              <a:buChar char="•"/>
            </a:pPr>
            <a:r>
              <a:rPr lang="fr-FR" dirty="0">
                <a:ea typeface="+mn-lt"/>
                <a:cs typeface="+mn-lt"/>
              </a:rPr>
              <a:t>facilite la copie de vos données sur le lecteur ;</a:t>
            </a:r>
            <a:endParaRPr lang="fr-FR" dirty="0"/>
          </a:p>
          <a:p>
            <a:pPr marL="742950" lvl="1" indent="-285750">
              <a:buFont typeface="Arial"/>
              <a:buChar char="•"/>
            </a:pPr>
            <a:r>
              <a:rPr lang="fr-FR" dirty="0">
                <a:ea typeface="+mn-lt"/>
                <a:cs typeface="+mn-lt"/>
              </a:rPr>
              <a:t>Chiffre les données sur le lecteur avec BitLocker AES 256 bits. Vous pouvez utiliser un protecteur de clé externe pour protéger votre clé BitLocker.</a:t>
            </a:r>
            <a:endParaRPr lang="fr-FR" dirty="0"/>
          </a:p>
          <a:p>
            <a:pPr marL="742950" lvl="1" indent="-285750">
              <a:buFont typeface="Arial"/>
              <a:buChar char="•"/>
            </a:pPr>
            <a:r>
              <a:rPr lang="fr-FR" dirty="0">
                <a:ea typeface="+mn-lt"/>
                <a:cs typeface="+mn-lt"/>
              </a:rPr>
              <a:t>génère les fichiers journaux de lecteur utilisés lors de la création de l’importation ;</a:t>
            </a:r>
            <a:endParaRPr lang="fr-FR" dirty="0"/>
          </a:p>
          <a:p>
            <a:pPr marL="742950" lvl="1" indent="-285750">
              <a:buFont typeface="Arial"/>
              <a:buChar char="•"/>
            </a:pPr>
            <a:r>
              <a:rPr lang="fr-FR" dirty="0">
                <a:ea typeface="+mn-lt"/>
                <a:cs typeface="+mn-lt"/>
              </a:rPr>
              <a:t>permet d’identifier le nombre de disques requis pour les travaux d’exportation.</a:t>
            </a:r>
            <a:endParaRPr lang="fr-FR" dirty="0"/>
          </a:p>
          <a:p>
            <a:endParaRPr lang="fr-FR" b="1" dirty="0">
              <a:ea typeface="+mn-lt"/>
              <a:cs typeface="+mn-lt"/>
            </a:endParaRPr>
          </a:p>
          <a:p>
            <a:r>
              <a:rPr lang="fr-FR" b="1" dirty="0">
                <a:ea typeface="+mn-lt"/>
                <a:cs typeface="+mn-lt"/>
              </a:rPr>
              <a:t>Lecteurs de disque</a:t>
            </a:r>
            <a:r>
              <a:rPr lang="fr-FR" dirty="0">
                <a:ea typeface="+mn-lt"/>
                <a:cs typeface="+mn-lt"/>
              </a:rPr>
              <a:t> : vous pouvez expédier des disques SSD (Solid-state drive) ou des disques HDD (Hard </a:t>
            </a:r>
            <a:r>
              <a:rPr lang="fr-FR" dirty="0" err="1">
                <a:ea typeface="+mn-lt"/>
                <a:cs typeface="+mn-lt"/>
              </a:rPr>
              <a:t>disk</a:t>
            </a:r>
            <a:r>
              <a:rPr lang="fr-FR" dirty="0">
                <a:ea typeface="+mn-lt"/>
                <a:cs typeface="+mn-lt"/>
              </a:rPr>
              <a:t> drive) au centre de données Azure. Lorsque vous créez un travail d’importation, vous expédiez les lecteurs de disque contenant vos données. Lorsque vous créez un travail d’exportation, vous expédiez des lecteurs vides au centre de données Azure.</a:t>
            </a:r>
            <a:endParaRPr lang="fr-FR" dirty="0"/>
          </a:p>
          <a:p>
            <a:endParaRPr lang="fr-FR" dirty="0"/>
          </a:p>
          <a:p>
            <a:endParaRPr lang="fr-FR" dirty="0"/>
          </a:p>
        </p:txBody>
      </p:sp>
    </p:spTree>
    <p:extLst>
      <p:ext uri="{BB962C8B-B14F-4D97-AF65-F5344CB8AC3E}">
        <p14:creationId xmlns:p14="http://schemas.microsoft.com/office/powerpoint/2010/main" val="116609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2E02592-7119-FD18-B926-21B9D51945AF}"/>
              </a:ext>
            </a:extLst>
          </p:cNvPr>
          <p:cNvSpPr>
            <a:spLocks noGrp="1"/>
          </p:cNvSpPr>
          <p:nvPr>
            <p:ph type="title"/>
          </p:nvPr>
        </p:nvSpPr>
        <p:spPr/>
        <p:txBody>
          <a:bodyPr lIns="91440" tIns="45720" rIns="91440" bIns="45720" anchor="ctr" anchorCtr="0"/>
          <a:lstStyle/>
          <a:p>
            <a:r>
              <a:rPr lang="fr-FR">
                <a:cs typeface="Calibri"/>
              </a:rPr>
              <a:t>01- </a:t>
            </a:r>
            <a:r>
              <a:rPr lang="fr-FR">
                <a:ea typeface="+mn-lt"/>
                <a:cs typeface="+mn-lt"/>
              </a:rPr>
              <a:t>Identifier les niveaux des données</a:t>
            </a:r>
            <a:endParaRPr lang="fr-FR" b="0">
              <a:ea typeface="+mn-lt"/>
              <a:cs typeface="+mn-lt"/>
            </a:endParaRPr>
          </a:p>
        </p:txBody>
      </p:sp>
      <p:sp>
        <p:nvSpPr>
          <p:cNvPr id="2" name="Espace réservé du texte 1">
            <a:extLst>
              <a:ext uri="{FF2B5EF4-FFF2-40B4-BE49-F238E27FC236}">
                <a16:creationId xmlns:a16="http://schemas.microsoft.com/office/drawing/2014/main" id="{625B3807-99B9-4259-AC74-2E654AED81F2}"/>
              </a:ext>
            </a:extLst>
          </p:cNvPr>
          <p:cNvSpPr>
            <a:spLocks noGrp="1"/>
          </p:cNvSpPr>
          <p:nvPr>
            <p:ph type="body" sz="quarter" idx="11"/>
          </p:nvPr>
        </p:nvSpPr>
        <p:spPr/>
        <p:txBody>
          <a:bodyPr lIns="91440" tIns="45720" rIns="91440" bIns="45720" anchor="t"/>
          <a:lstStyle/>
          <a:p>
            <a:r>
              <a:rPr lang="fr-FR" dirty="0">
                <a:ea typeface="+mn-lt"/>
                <a:cs typeface="+mn-lt"/>
              </a:rPr>
              <a:t>Comprendre la  classification des données : Publiques, Internes, Confidentielles</a:t>
            </a:r>
          </a:p>
        </p:txBody>
      </p:sp>
      <p:sp>
        <p:nvSpPr>
          <p:cNvPr id="3" name="Espace réservé du texte 2">
            <a:extLst>
              <a:ext uri="{FF2B5EF4-FFF2-40B4-BE49-F238E27FC236}">
                <a16:creationId xmlns:a16="http://schemas.microsoft.com/office/drawing/2014/main" id="{26392C06-58EE-1CEA-B830-8A7D314DAA1D}"/>
              </a:ext>
            </a:extLst>
          </p:cNvPr>
          <p:cNvSpPr>
            <a:spLocks noGrp="1"/>
          </p:cNvSpPr>
          <p:nvPr>
            <p:ph sz="quarter" idx="12"/>
          </p:nvPr>
        </p:nvSpPr>
        <p:spPr>
          <a:xfrm>
            <a:off x="720000" y="1943056"/>
            <a:ext cx="10746575" cy="4514894"/>
          </a:xfrm>
        </p:spPr>
        <p:txBody>
          <a:bodyPr lIns="91440" tIns="45720" rIns="91440" bIns="45720" anchor="t"/>
          <a:lstStyle/>
          <a:p>
            <a:r>
              <a:rPr lang="fr-FR" dirty="0">
                <a:ea typeface="+mn-lt"/>
                <a:cs typeface="+mn-lt"/>
              </a:rPr>
              <a:t>En vous posant ces questions, vous pouvez vous constituer une idée de comment classer vos données.</a:t>
            </a:r>
            <a:endParaRPr lang="fr-FR" dirty="0"/>
          </a:p>
          <a:p>
            <a:r>
              <a:rPr lang="fr-FR" dirty="0">
                <a:ea typeface="+mn-lt"/>
                <a:cs typeface="+mn-lt"/>
              </a:rPr>
              <a:t>La data classification peut généralement être divisée en quatre catégories :</a:t>
            </a:r>
            <a:endParaRPr lang="fr-FR" dirty="0"/>
          </a:p>
          <a:p>
            <a:r>
              <a:rPr lang="fr-FR" sz="1400" b="1" dirty="0">
                <a:ea typeface="+mn-lt"/>
                <a:cs typeface="+mn-lt"/>
              </a:rPr>
              <a:t>Données publiques</a:t>
            </a:r>
          </a:p>
          <a:p>
            <a:r>
              <a:rPr lang="fr-FR" dirty="0">
                <a:ea typeface="+mn-lt"/>
                <a:cs typeface="+mn-lt"/>
              </a:rPr>
              <a:t>Ces données sont accessibles au public, soit localement, soit sur Internet.</a:t>
            </a:r>
            <a:endParaRPr lang="fr-FR" dirty="0"/>
          </a:p>
          <a:p>
            <a:r>
              <a:rPr lang="fr-FR" dirty="0">
                <a:ea typeface="+mn-lt"/>
                <a:cs typeface="+mn-lt"/>
              </a:rPr>
              <a:t>Les données publiques nécessitent peu de sécurité, et leur divulgation n'entraînerait pas de violation de la conformité.</a:t>
            </a:r>
            <a:endParaRPr lang="fr-FR" dirty="0"/>
          </a:p>
          <a:p>
            <a:r>
              <a:rPr lang="fr-FR" sz="1400" b="1" dirty="0">
                <a:ea typeface="+mn-lt"/>
                <a:cs typeface="+mn-lt"/>
              </a:rPr>
              <a:t>Données internes</a:t>
            </a:r>
          </a:p>
          <a:p>
            <a:r>
              <a:rPr lang="fr-FR" dirty="0">
                <a:ea typeface="+mn-lt"/>
                <a:cs typeface="+mn-lt"/>
              </a:rPr>
              <a:t>Les mémos, la propriété intellectuelle et les messages électroniques sont quelques exemples de données qui doivent être réservés aux employés internes.</a:t>
            </a:r>
            <a:endParaRPr lang="fr-FR" dirty="0"/>
          </a:p>
          <a:p>
            <a:r>
              <a:rPr lang="fr-FR" sz="1400" b="1" dirty="0">
                <a:ea typeface="+mn-lt"/>
                <a:cs typeface="+mn-lt"/>
              </a:rPr>
              <a:t>Données confidentielles</a:t>
            </a:r>
            <a:endParaRPr lang="fr-FR" sz="1400" b="1" dirty="0"/>
          </a:p>
          <a:p>
            <a:r>
              <a:rPr lang="fr-FR" dirty="0">
                <a:ea typeface="+mn-lt"/>
                <a:cs typeface="+mn-lt"/>
              </a:rPr>
              <a:t>La différence entre les données internes et les données confidentielles est que les données confidentielles nécessitent une autorisation pour y accéder.</a:t>
            </a:r>
            <a:endParaRPr lang="fr-FR" dirty="0"/>
          </a:p>
          <a:p>
            <a:r>
              <a:rPr lang="fr-FR" dirty="0">
                <a:ea typeface="+mn-lt"/>
                <a:cs typeface="+mn-lt"/>
              </a:rPr>
              <a:t>Vous pouvez attribuer cette autorisation à des employés spécifiques ou à des fournisseurs tiers autorisés.</a:t>
            </a:r>
            <a:endParaRPr lang="fr-FR" dirty="0"/>
          </a:p>
        </p:txBody>
      </p:sp>
      <p:sp>
        <p:nvSpPr>
          <p:cNvPr id="4" name="Espace réservé du texte 3">
            <a:extLst>
              <a:ext uri="{FF2B5EF4-FFF2-40B4-BE49-F238E27FC236}">
                <a16:creationId xmlns:a16="http://schemas.microsoft.com/office/drawing/2014/main" id="{1AC2B01F-1887-AAC9-9FFD-C3C4CAEF47BC}"/>
              </a:ext>
            </a:extLst>
          </p:cNvPr>
          <p:cNvSpPr>
            <a:spLocks noGrp="1"/>
          </p:cNvSpPr>
          <p:nvPr>
            <p:ph sz="quarter" idx="13"/>
          </p:nvPr>
        </p:nvSpPr>
        <p:spPr/>
        <p:txBody>
          <a:bodyPr lIns="91440" tIns="45720" rIns="91440" bIns="45720" anchor="t"/>
          <a:lstStyle/>
          <a:p>
            <a:r>
              <a:rPr lang="fr-FR" b="0" dirty="0">
                <a:ea typeface="+mn-lt"/>
                <a:cs typeface="+mn-lt"/>
              </a:rPr>
              <a:t>Niveaux de classification des données</a:t>
            </a:r>
            <a:endParaRPr lang="fr-FR" dirty="0"/>
          </a:p>
        </p:txBody>
      </p:sp>
    </p:spTree>
    <p:extLst>
      <p:ext uri="{BB962C8B-B14F-4D97-AF65-F5344CB8AC3E}">
        <p14:creationId xmlns:p14="http://schemas.microsoft.com/office/powerpoint/2010/main" val="30328430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Comment fonctionne le service Import/Export ?</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d’import</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p:txBody>
          <a:bodyPr lIns="91440" tIns="45720" rIns="91440" bIns="45720" anchor="t"/>
          <a:lstStyle/>
          <a:p>
            <a:r>
              <a:rPr lang="fr-FR" dirty="0">
                <a:ea typeface="+mn-lt"/>
                <a:cs typeface="+mn-lt"/>
              </a:rPr>
              <a:t>Le service Azure Import/Export permet le transfert de données dans des objets blob Azure ou des fichiers Azure Files en créant des travaux. Utilisez le Portail Azure ou l’API REST Azure Resource Manager pour créer des travaux. Chaque travail est associé à un seul compte de stockage.</a:t>
            </a:r>
            <a:endParaRPr lang="fr-FR" dirty="0"/>
          </a:p>
          <a:p>
            <a:r>
              <a:rPr lang="fr-FR" dirty="0">
                <a:ea typeface="+mn-lt"/>
                <a:cs typeface="+mn-lt"/>
              </a:rPr>
              <a:t>Il peut s’agir d’un travail d’importation ou d’exportation. Un travail d’importation vous permet d’importer des données dans des objets blob Azure ou des fichiers Azure Files, tandis que le travail d’exportation permet d’exporter des données à partir d’objets blob Azure. Dans le cas d’un travail d’importation, vous expédiez des disques contenant vos données. Lorsque vous créez un travail d’exportation, vous expédiez des lecteurs vides à un centre de données Azure. Dans les deux cas, vous pouvez expédier jusqu’à 10 lecteurs de disque par travail.</a:t>
            </a:r>
            <a:endParaRPr lang="fr-FR" dirty="0"/>
          </a:p>
          <a:p>
            <a:r>
              <a:rPr lang="fr-FR" sz="1400" b="1" dirty="0">
                <a:cs typeface="Calibri"/>
              </a:rPr>
              <a:t>Dans un travail d’importation</a:t>
            </a:r>
            <a:endParaRPr lang="fr-FR" sz="1400" dirty="0">
              <a:cs typeface="Calibri"/>
            </a:endParaRPr>
          </a:p>
          <a:p>
            <a:r>
              <a:rPr lang="fr-FR" dirty="0">
                <a:ea typeface="+mn-lt"/>
                <a:cs typeface="+mn-lt"/>
              </a:rPr>
              <a:t>Globalement, un travail d’importation comprend les opérations suivantes :</a:t>
            </a:r>
            <a:endParaRPr lang="fr-FR" dirty="0"/>
          </a:p>
          <a:p>
            <a:pPr marL="285750" indent="-285750">
              <a:buFont typeface="Arial"/>
              <a:buChar char="•"/>
            </a:pPr>
            <a:r>
              <a:rPr lang="fr-FR" dirty="0">
                <a:ea typeface="+mn-lt"/>
                <a:cs typeface="+mn-lt"/>
              </a:rPr>
              <a:t>Déterminer les données à importer, le nombre de disques dont vous avez besoin, l’emplacement de l’objet blob de destination de vos données dans Stockage Azure</a:t>
            </a:r>
            <a:endParaRPr lang="fr-FR" dirty="0"/>
          </a:p>
          <a:p>
            <a:pPr marL="285750" indent="-285750">
              <a:buFont typeface="Arial"/>
              <a:buChar char="•"/>
            </a:pPr>
            <a:r>
              <a:rPr lang="fr-FR" dirty="0">
                <a:ea typeface="+mn-lt"/>
                <a:cs typeface="+mn-lt"/>
              </a:rPr>
              <a:t>Utiliser l’outil </a:t>
            </a:r>
            <a:r>
              <a:rPr lang="fr-FR" dirty="0" err="1">
                <a:ea typeface="+mn-lt"/>
                <a:cs typeface="+mn-lt"/>
              </a:rPr>
              <a:t>WAImportExport</a:t>
            </a:r>
            <a:r>
              <a:rPr lang="fr-FR" dirty="0">
                <a:ea typeface="+mn-lt"/>
                <a:cs typeface="+mn-lt"/>
              </a:rPr>
              <a:t> pour copier les données sur les lecteurs de disque. Chiffrer les lecteurs de disque avec BitLocker</a:t>
            </a:r>
            <a:endParaRPr lang="fr-FR" dirty="0"/>
          </a:p>
          <a:p>
            <a:pPr marL="285750" indent="-285750">
              <a:buFont typeface="Arial"/>
              <a:buChar char="•"/>
            </a:pPr>
            <a:r>
              <a:rPr lang="fr-FR" dirty="0">
                <a:ea typeface="+mn-lt"/>
                <a:cs typeface="+mn-lt"/>
              </a:rPr>
              <a:t>Créer un travail d’importation dans votre compte de stockage cible dans le Portail Azure. Charger les fichiers journaux du lecteur</a:t>
            </a:r>
            <a:endParaRPr lang="fr-FR" dirty="0"/>
          </a:p>
          <a:p>
            <a:pPr marL="285750" indent="-285750">
              <a:buFont typeface="Arial"/>
              <a:buChar char="•"/>
            </a:pPr>
            <a:r>
              <a:rPr lang="fr-FR" dirty="0">
                <a:ea typeface="+mn-lt"/>
                <a:cs typeface="+mn-lt"/>
              </a:rPr>
              <a:t>Indiquer l’adresse de retour et le numéro de compte transporteur à utiliser pour le retour des disques</a:t>
            </a:r>
            <a:endParaRPr lang="fr-FR" dirty="0"/>
          </a:p>
          <a:p>
            <a:pPr marL="285750" indent="-285750">
              <a:buFont typeface="Arial"/>
              <a:buChar char="•"/>
            </a:pPr>
            <a:r>
              <a:rPr lang="fr-FR" dirty="0">
                <a:ea typeface="+mn-lt"/>
                <a:cs typeface="+mn-lt"/>
              </a:rPr>
              <a:t>Expédier les lecteurs de disque à l’adresse d’expédition indiquée lors de la création du travail</a:t>
            </a:r>
            <a:endParaRPr lang="fr-FR" dirty="0"/>
          </a:p>
          <a:p>
            <a:pPr marL="285750" indent="-285750">
              <a:buFont typeface="Arial"/>
              <a:buChar char="•"/>
            </a:pPr>
            <a:r>
              <a:rPr lang="fr-FR" dirty="0">
                <a:ea typeface="+mn-lt"/>
                <a:cs typeface="+mn-lt"/>
              </a:rPr>
              <a:t>Mettre à jour le numéro de suivi et envoyez le travail d’importation</a:t>
            </a:r>
            <a:endParaRPr lang="fr-FR" dirty="0"/>
          </a:p>
          <a:p>
            <a:pPr marL="285750" indent="-285750">
              <a:buFont typeface="Arial"/>
              <a:buChar char="•"/>
            </a:pPr>
            <a:r>
              <a:rPr lang="fr-FR" dirty="0">
                <a:ea typeface="+mn-lt"/>
                <a:cs typeface="+mn-lt"/>
              </a:rPr>
              <a:t>Les disques sont réceptionnés et traités dans le centre de données Azure</a:t>
            </a:r>
            <a:endParaRPr lang="fr-FR" dirty="0"/>
          </a:p>
          <a:p>
            <a:pPr marL="285750" indent="-285750">
              <a:buFont typeface="Arial"/>
              <a:buChar char="•"/>
            </a:pPr>
            <a:r>
              <a:rPr lang="fr-FR" dirty="0">
                <a:ea typeface="+mn-lt"/>
                <a:cs typeface="+mn-lt"/>
              </a:rPr>
              <a:t>Les disques sont expédiés à l’aide de votre compte de transporteur à l’adresse de retour indiquée dans le travail d’importation.</a:t>
            </a:r>
            <a:endParaRPr lang="fr-FR" dirty="0"/>
          </a:p>
          <a:p>
            <a:endParaRPr lang="fr-FR" dirty="0"/>
          </a:p>
          <a:p>
            <a:endParaRPr lang="fr-FR" dirty="0"/>
          </a:p>
        </p:txBody>
      </p:sp>
    </p:spTree>
    <p:extLst>
      <p:ext uri="{BB962C8B-B14F-4D97-AF65-F5344CB8AC3E}">
        <p14:creationId xmlns:p14="http://schemas.microsoft.com/office/powerpoint/2010/main" val="37970227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Comment fonctionne le service Import/Export ?</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d’import</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4147369" cy="4514894"/>
          </a:xfrm>
        </p:spPr>
        <p:txBody>
          <a:bodyPr lIns="91440" tIns="45720" rIns="91440" bIns="45720" anchor="t"/>
          <a:lstStyle/>
          <a:p>
            <a:endParaRPr lang="fr-FR" dirty="0">
              <a:ea typeface="+mn-lt"/>
              <a:cs typeface="+mn-lt"/>
            </a:endParaRPr>
          </a:p>
          <a:p>
            <a:r>
              <a:rPr lang="fr-FR" b="1" dirty="0">
                <a:ea typeface="+mn-lt"/>
                <a:cs typeface="+mn-lt"/>
              </a:rPr>
              <a:t>Pour les expéditions à l’échelle nationale </a:t>
            </a:r>
            <a:r>
              <a:rPr lang="fr-FR" dirty="0">
                <a:ea typeface="+mn-lt"/>
                <a:cs typeface="+mn-lt"/>
              </a:rPr>
              <a:t>(dans le pays / la région du centre de données), veuillez partager un compte de transporteur domestique.</a:t>
            </a:r>
          </a:p>
          <a:p>
            <a:r>
              <a:rPr lang="fr-FR" b="1" dirty="0">
                <a:ea typeface="+mn-lt"/>
                <a:cs typeface="+mn-lt"/>
              </a:rPr>
              <a:t>Pour les expéditions à l’étranger </a:t>
            </a:r>
            <a:r>
              <a:rPr lang="fr-FR" dirty="0">
                <a:ea typeface="+mn-lt"/>
                <a:cs typeface="+mn-lt"/>
              </a:rPr>
              <a:t>(en dehors du pays /de la région du centre de données), veuillez partager un compte de transporteur international.</a:t>
            </a:r>
          </a:p>
          <a:p>
            <a:pPr marL="285750" indent="-285750">
              <a:buFont typeface="Arial"/>
              <a:buChar char="•"/>
            </a:pPr>
            <a:endParaRPr lang="fr-FR" dirty="0"/>
          </a:p>
          <a:p>
            <a:endParaRPr lang="fr-FR" dirty="0"/>
          </a:p>
          <a:p>
            <a:endParaRPr lang="fr-FR" dirty="0"/>
          </a:p>
        </p:txBody>
      </p:sp>
      <p:pic>
        <p:nvPicPr>
          <p:cNvPr id="4" name="Image 4">
            <a:extLst>
              <a:ext uri="{FF2B5EF4-FFF2-40B4-BE49-F238E27FC236}">
                <a16:creationId xmlns:a16="http://schemas.microsoft.com/office/drawing/2014/main" id="{617347F0-2634-F07A-1CF6-B1DAF056AD4F}"/>
              </a:ext>
            </a:extLst>
          </p:cNvPr>
          <p:cNvPicPr>
            <a:picLocks noChangeAspect="1"/>
          </p:cNvPicPr>
          <p:nvPr/>
        </p:nvPicPr>
        <p:blipFill>
          <a:blip r:embed="rId2"/>
          <a:stretch>
            <a:fillRect/>
          </a:stretch>
        </p:blipFill>
        <p:spPr>
          <a:xfrm>
            <a:off x="5170098" y="1875618"/>
            <a:ext cx="6078745" cy="4573254"/>
          </a:xfrm>
          <a:prstGeom prst="rect">
            <a:avLst/>
          </a:prstGeom>
        </p:spPr>
      </p:pic>
    </p:spTree>
    <p:extLst>
      <p:ext uri="{BB962C8B-B14F-4D97-AF65-F5344CB8AC3E}">
        <p14:creationId xmlns:p14="http://schemas.microsoft.com/office/powerpoint/2010/main" val="18632357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F144BD-E284-45DC-B2A2-F09FC7FD810D}"/>
              </a:ext>
            </a:extLst>
          </p:cNvPr>
          <p:cNvSpPr>
            <a:spLocks noGrp="1"/>
          </p:cNvSpPr>
          <p:nvPr>
            <p:ph type="body" sz="quarter" idx="12"/>
          </p:nvPr>
        </p:nvSpPr>
        <p:spPr/>
        <p:txBody>
          <a:bodyPr lIns="91440" tIns="45720" rIns="91440" bIns="45720" anchor="ctr" anchorCtr="0"/>
          <a:lstStyle/>
          <a:p>
            <a:r>
              <a:rPr lang="fr-FR">
                <a:cs typeface="Calibri"/>
              </a:rPr>
              <a:t>CHAPITRE 1</a:t>
            </a:r>
            <a:endParaRPr lang="fr-FR"/>
          </a:p>
        </p:txBody>
      </p:sp>
      <p:sp>
        <p:nvSpPr>
          <p:cNvPr id="6" name="Espace réservé du texte 5">
            <a:extLst>
              <a:ext uri="{FF2B5EF4-FFF2-40B4-BE49-F238E27FC236}">
                <a16:creationId xmlns:a16="http://schemas.microsoft.com/office/drawing/2014/main" id="{67C19B62-64B1-41FC-9312-17E332BD1302}"/>
              </a:ext>
            </a:extLst>
          </p:cNvPr>
          <p:cNvSpPr>
            <a:spLocks noGrp="1"/>
          </p:cNvSpPr>
          <p:nvPr>
            <p:ph type="body" sz="quarter" idx="13"/>
          </p:nvPr>
        </p:nvSpPr>
        <p:spPr/>
        <p:txBody>
          <a:bodyPr lIns="91440" tIns="45720" rIns="91440" bIns="45720" anchor="t" anchorCtr="0"/>
          <a:lstStyle/>
          <a:p>
            <a:r>
              <a:rPr lang="fr-FR" dirty="0">
                <a:ea typeface="+mn-lt"/>
                <a:cs typeface="+mn-lt"/>
              </a:rPr>
              <a:t>Etablir des stratégies d’entrée</a:t>
            </a:r>
            <a:endParaRPr lang="fr-FR" b="0" dirty="0">
              <a:ea typeface="+mn-lt"/>
              <a:cs typeface="+mn-lt"/>
            </a:endParaRPr>
          </a:p>
        </p:txBody>
      </p:sp>
      <p:sp>
        <p:nvSpPr>
          <p:cNvPr id="8" name="Espace réservé du texte 7">
            <a:extLst>
              <a:ext uri="{FF2B5EF4-FFF2-40B4-BE49-F238E27FC236}">
                <a16:creationId xmlns:a16="http://schemas.microsoft.com/office/drawing/2014/main" id="{7E216D04-257B-941D-9468-4B763BA54801}"/>
              </a:ext>
            </a:extLst>
          </p:cNvPr>
          <p:cNvSpPr>
            <a:spLocks noGrp="1"/>
          </p:cNvSpPr>
          <p:nvPr>
            <p:ph type="body" sz="quarter" idx="14"/>
          </p:nvPr>
        </p:nvSpPr>
        <p:spPr/>
        <p:txBody>
          <a:bodyPr lIns="91440" tIns="45720" rIns="91440" bIns="45720" anchor="t" anchorCtr="0"/>
          <a:lstStyle/>
          <a:p>
            <a:r>
              <a:rPr lang="fr-FR" sz="1800" dirty="0">
                <a:ea typeface="+mn-lt"/>
                <a:cs typeface="+mn-lt"/>
              </a:rPr>
              <a:t>Production d’une stratégie de restauration</a:t>
            </a:r>
          </a:p>
          <a:p>
            <a:pPr algn="just"/>
            <a:r>
              <a:rPr lang="fr-FR" sz="1800" dirty="0">
                <a:ea typeface="+mn-lt"/>
                <a:cs typeface="+mn-lt"/>
              </a:rPr>
              <a:t>Production d’une stratégie de réplication</a:t>
            </a:r>
          </a:p>
          <a:p>
            <a:pPr algn="just"/>
            <a:r>
              <a:rPr lang="fr-FR" sz="1800" dirty="0">
                <a:ea typeface="+mn-lt"/>
                <a:cs typeface="+mn-lt"/>
              </a:rPr>
              <a:t>Production d’une stratégie d’import</a:t>
            </a:r>
          </a:p>
          <a:p>
            <a:pPr algn="just"/>
            <a:r>
              <a:rPr lang="fr-FR" sz="1800" b="1" dirty="0">
                <a:solidFill>
                  <a:schemeClr val="accent2"/>
                </a:solidFill>
                <a:ea typeface="+mn-lt"/>
                <a:cs typeface="+mn-lt"/>
              </a:rPr>
              <a:t>Production d’une stratégie de rétention</a:t>
            </a:r>
          </a:p>
          <a:p>
            <a:endParaRPr lang="fr-FR" sz="1800" dirty="0">
              <a:ea typeface="Calibri"/>
            </a:endParaRPr>
          </a:p>
          <a:p>
            <a:endParaRPr lang="fr-FR" sz="1800">
              <a:ea typeface="Calibri"/>
            </a:endParaRPr>
          </a:p>
          <a:p>
            <a:endParaRPr lang="fr-FR" sz="1800">
              <a:ea typeface="Calibri"/>
            </a:endParaRPr>
          </a:p>
        </p:txBody>
      </p:sp>
    </p:spTree>
    <p:extLst>
      <p:ext uri="{BB962C8B-B14F-4D97-AF65-F5344CB8AC3E}">
        <p14:creationId xmlns:p14="http://schemas.microsoft.com/office/powerpoint/2010/main" val="34039408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Définition d’une stratégie de conservation des données Storage Analytics</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t>Production d’une stratégie de rétention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p:txBody>
          <a:bodyPr lIns="91440" tIns="45720" rIns="91440" bIns="45720" anchor="t"/>
          <a:lstStyle/>
          <a:p>
            <a:r>
              <a:rPr lang="fr-FR" dirty="0">
                <a:ea typeface="+mn-lt"/>
                <a:cs typeface="+mn-lt"/>
              </a:rPr>
              <a:t>Par défaut, Storage Analytics ne supprimera aucun enregistrement ou données de métriques. Il existe deux manières de supprimer des données Storage Analytics : en effectuant manuellement des demandes de suppression ou en définissant une stratégie de rétention des données.</a:t>
            </a:r>
            <a:endParaRPr lang="fr-FR" dirty="0"/>
          </a:p>
          <a:p>
            <a:endParaRPr lang="fr-FR" b="1" dirty="0">
              <a:ea typeface="+mn-lt"/>
              <a:cs typeface="+mn-lt"/>
            </a:endParaRPr>
          </a:p>
          <a:p>
            <a:r>
              <a:rPr lang="fr-FR" b="1" dirty="0">
                <a:ea typeface="+mn-lt"/>
                <a:cs typeface="+mn-lt"/>
              </a:rPr>
              <a:t>Important</a:t>
            </a:r>
            <a:endParaRPr lang="fr-FR" dirty="0"/>
          </a:p>
          <a:p>
            <a:r>
              <a:rPr lang="fr-FR" dirty="0">
                <a:ea typeface="+mn-lt"/>
                <a:cs typeface="+mn-lt"/>
              </a:rPr>
              <a:t>Pour éviter les coûts inutiles, définissez une stratégie de rétention pour l'enregistrement et les métriques.</a:t>
            </a:r>
            <a:endParaRPr lang="fr-FR" dirty="0"/>
          </a:p>
          <a:p>
            <a:endParaRPr lang="fr-FR" b="1" dirty="0">
              <a:cs typeface="Calibri"/>
            </a:endParaRPr>
          </a:p>
          <a:p>
            <a:r>
              <a:rPr lang="fr-FR" b="1" dirty="0">
                <a:cs typeface="Calibri"/>
              </a:rPr>
              <a:t>Définition d'une stratégie de rétention des données</a:t>
            </a:r>
            <a:endParaRPr lang="fr-FR" dirty="0">
              <a:cs typeface="Calibri"/>
            </a:endParaRPr>
          </a:p>
          <a:p>
            <a:r>
              <a:rPr lang="fr-FR" dirty="0">
                <a:ea typeface="+mn-lt"/>
                <a:cs typeface="+mn-lt"/>
              </a:rPr>
              <a:t>Vous pouvez configurer deux stratégies de rétention des données : une pour l'enregistrement et une pour les métriques. Lorsqu'il est activé pour les deux, Storage Analytics supprimera les journaux et les entrées de table antérieurs à un nombre de jours spécifié. La période de rétention maximale est de 365 jours (1 année).</a:t>
            </a:r>
            <a:endParaRPr lang="fr-FR" dirty="0"/>
          </a:p>
          <a:p>
            <a:endParaRPr lang="fr-FR" b="1" dirty="0">
              <a:ea typeface="+mn-lt"/>
              <a:cs typeface="+mn-lt"/>
            </a:endParaRPr>
          </a:p>
          <a:p>
            <a:r>
              <a:rPr lang="fr-FR" b="1" dirty="0">
                <a:ea typeface="+mn-lt"/>
                <a:cs typeface="+mn-lt"/>
              </a:rPr>
              <a:t>Nota</a:t>
            </a:r>
            <a:endParaRPr lang="fr-FR" dirty="0"/>
          </a:p>
          <a:p>
            <a:r>
              <a:rPr lang="fr-FR" dirty="0">
                <a:ea typeface="+mn-lt"/>
                <a:cs typeface="+mn-lt"/>
              </a:rPr>
              <a:t>Lorsque vous effectuez des modifications à votre stratégie de rétention, l'application de vos paramètres peut prendre plusieurs minutes.</a:t>
            </a:r>
            <a:endParaRPr lang="fr-FR" dirty="0"/>
          </a:p>
          <a:p>
            <a:endParaRPr lang="fr-FR" dirty="0"/>
          </a:p>
          <a:p>
            <a:endParaRPr lang="fr-FR" dirty="0"/>
          </a:p>
          <a:p>
            <a:endParaRPr lang="fr-FR" dirty="0"/>
          </a:p>
        </p:txBody>
      </p:sp>
    </p:spTree>
    <p:extLst>
      <p:ext uri="{BB962C8B-B14F-4D97-AF65-F5344CB8AC3E}">
        <p14:creationId xmlns:p14="http://schemas.microsoft.com/office/powerpoint/2010/main" val="41939457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Définition d’une stratégie de conservation des données Storage Analytics</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t>Production d’une stratégie de rétention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p:txBody>
          <a:bodyPr lIns="91440" tIns="45720" rIns="91440" bIns="45720" anchor="t"/>
          <a:lstStyle/>
          <a:p>
            <a:r>
              <a:rPr lang="fr-FR" dirty="0">
                <a:ea typeface="+mn-lt"/>
                <a:cs typeface="+mn-lt"/>
              </a:rPr>
              <a:t>Pour configurer une stratégie qui supprime les données de journalisation et de métriques après 7 jours, effectuez une demande pour définir les propriétés du service Blob, définissez les propriétés du </a:t>
            </a:r>
            <a:r>
              <a:rPr lang="fr-FR" dirty="0" err="1">
                <a:ea typeface="+mn-lt"/>
                <a:cs typeface="+mn-lt"/>
              </a:rPr>
              <a:t>servicetable</a:t>
            </a:r>
            <a:r>
              <a:rPr lang="fr-FR" dirty="0">
                <a:ea typeface="+mn-lt"/>
                <a:cs typeface="+mn-lt"/>
              </a:rPr>
              <a:t> ou définissez l’opération Définir les propriétés du service de file d’attente avec les &lt;</a:t>
            </a:r>
            <a:r>
              <a:rPr lang="fr-FR" dirty="0" err="1">
                <a:ea typeface="+mn-lt"/>
                <a:cs typeface="+mn-lt"/>
              </a:rPr>
              <a:t>RetentionPolicy</a:t>
            </a:r>
            <a:r>
              <a:rPr lang="fr-FR" dirty="0">
                <a:ea typeface="+mn-lt"/>
                <a:cs typeface="+mn-lt"/>
              </a:rPr>
              <a:t>&gt; nœuds configurés comme indiqué :</a:t>
            </a:r>
            <a:endParaRPr lang="fr-FR" dirty="0"/>
          </a:p>
          <a:p>
            <a:endParaRPr lang="fr-FR" dirty="0"/>
          </a:p>
          <a:p>
            <a:endParaRPr lang="fr-FR" dirty="0"/>
          </a:p>
          <a:p>
            <a:endParaRPr lang="fr-FR" dirty="0"/>
          </a:p>
          <a:p>
            <a:endParaRPr lang="fr-FR" dirty="0"/>
          </a:p>
        </p:txBody>
      </p:sp>
      <p:pic>
        <p:nvPicPr>
          <p:cNvPr id="3" name="Image 3">
            <a:extLst>
              <a:ext uri="{FF2B5EF4-FFF2-40B4-BE49-F238E27FC236}">
                <a16:creationId xmlns:a16="http://schemas.microsoft.com/office/drawing/2014/main" id="{6BCD6246-C63E-8E88-A7E8-B1299C7AE910}"/>
              </a:ext>
            </a:extLst>
          </p:cNvPr>
          <p:cNvPicPr>
            <a:picLocks noChangeAspect="1"/>
          </p:cNvPicPr>
          <p:nvPr/>
        </p:nvPicPr>
        <p:blipFill>
          <a:blip r:embed="rId2"/>
          <a:stretch>
            <a:fillRect/>
          </a:stretch>
        </p:blipFill>
        <p:spPr>
          <a:xfrm>
            <a:off x="1878806" y="2855634"/>
            <a:ext cx="8422480" cy="2563575"/>
          </a:xfrm>
          <a:prstGeom prst="rect">
            <a:avLst/>
          </a:prstGeom>
        </p:spPr>
      </p:pic>
    </p:spTree>
    <p:extLst>
      <p:ext uri="{BB962C8B-B14F-4D97-AF65-F5344CB8AC3E}">
        <p14:creationId xmlns:p14="http://schemas.microsoft.com/office/powerpoint/2010/main" val="13438285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Définition d’une stratégie de conservation des données Storage Analytics</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t>Production d’une stratégie de rétention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5162545" cy="4514894"/>
          </a:xfrm>
        </p:spPr>
        <p:txBody>
          <a:bodyPr lIns="91440" tIns="45720" rIns="91440" bIns="45720" anchor="t"/>
          <a:lstStyle/>
          <a:p>
            <a:r>
              <a:rPr lang="fr-FR" dirty="0">
                <a:ea typeface="+mn-lt"/>
                <a:cs typeface="+mn-lt"/>
              </a:rPr>
              <a:t>Le code XML suivant montre les nœuds </a:t>
            </a:r>
            <a:r>
              <a:rPr lang="fr-FR" dirty="0">
                <a:latin typeface="Consolas"/>
                <a:ea typeface="+mn-lt"/>
                <a:cs typeface="+mn-lt"/>
              </a:rPr>
              <a:t>&lt;</a:t>
            </a:r>
            <a:r>
              <a:rPr lang="fr-FR" dirty="0" err="1">
                <a:latin typeface="Consolas"/>
                <a:ea typeface="+mn-lt"/>
                <a:cs typeface="+mn-lt"/>
              </a:rPr>
              <a:t>RetentionPolicy</a:t>
            </a:r>
            <a:r>
              <a:rPr lang="fr-FR" dirty="0">
                <a:latin typeface="Consolas"/>
                <a:ea typeface="+mn-lt"/>
                <a:cs typeface="+mn-lt"/>
              </a:rPr>
              <a:t>&gt;</a:t>
            </a:r>
            <a:r>
              <a:rPr lang="fr-FR" dirty="0">
                <a:ea typeface="+mn-lt"/>
                <a:cs typeface="+mn-lt"/>
              </a:rPr>
              <a:t> dans le contexte de la charge utile complète pour une demande Set Blob Service </a:t>
            </a:r>
            <a:r>
              <a:rPr lang="fr-FR" dirty="0" err="1">
                <a:ea typeface="+mn-lt"/>
                <a:cs typeface="+mn-lt"/>
              </a:rPr>
              <a:t>Properties</a:t>
            </a:r>
            <a:r>
              <a:rPr lang="fr-FR" dirty="0">
                <a:ea typeface="+mn-lt"/>
                <a:cs typeface="+mn-lt"/>
              </a:rPr>
              <a:t> </a:t>
            </a:r>
          </a:p>
        </p:txBody>
      </p:sp>
      <p:pic>
        <p:nvPicPr>
          <p:cNvPr id="4" name="Image 4" descr="Une image contenant table&#10;&#10;Description générée automatiquement">
            <a:extLst>
              <a:ext uri="{FF2B5EF4-FFF2-40B4-BE49-F238E27FC236}">
                <a16:creationId xmlns:a16="http://schemas.microsoft.com/office/drawing/2014/main" id="{491149FD-DE2F-428E-6EC4-CAF4CE27669A}"/>
              </a:ext>
            </a:extLst>
          </p:cNvPr>
          <p:cNvPicPr>
            <a:picLocks noChangeAspect="1"/>
          </p:cNvPicPr>
          <p:nvPr/>
        </p:nvPicPr>
        <p:blipFill>
          <a:blip r:embed="rId2"/>
          <a:stretch>
            <a:fillRect/>
          </a:stretch>
        </p:blipFill>
        <p:spPr>
          <a:xfrm>
            <a:off x="5962650" y="1936986"/>
            <a:ext cx="5588792" cy="4508025"/>
          </a:xfrm>
          <a:prstGeom prst="rect">
            <a:avLst/>
          </a:prstGeom>
        </p:spPr>
      </p:pic>
      <p:sp>
        <p:nvSpPr>
          <p:cNvPr id="3" name="Flèche : droite 2">
            <a:extLst>
              <a:ext uri="{FF2B5EF4-FFF2-40B4-BE49-F238E27FC236}">
                <a16:creationId xmlns:a16="http://schemas.microsoft.com/office/drawing/2014/main" id="{B885CD59-0AE0-5535-6EBC-4177947A8290}"/>
              </a:ext>
            </a:extLst>
          </p:cNvPr>
          <p:cNvSpPr/>
          <p:nvPr/>
        </p:nvSpPr>
        <p:spPr>
          <a:xfrm>
            <a:off x="5495364" y="2214282"/>
            <a:ext cx="215153" cy="170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561839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Définition d’une stratégie de conservation des données Storage Analytics</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t>Production d’une stratégie de rétention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r>
              <a:rPr lang="fr-FR" dirty="0">
                <a:ea typeface="+mn-lt"/>
                <a:cs typeface="+mn-lt"/>
              </a:rPr>
              <a:t>Vous pouvez également configurer une stratégie de rétention qui utilise différentes périodes pour l'enregistrement et les métriques. Pour désactiver une stratégie de rétention à l'avenir, appelez l'opération Set Blob Service </a:t>
            </a:r>
            <a:r>
              <a:rPr lang="fr-FR" dirty="0" err="1">
                <a:ea typeface="+mn-lt"/>
                <a:cs typeface="+mn-lt"/>
              </a:rPr>
              <a:t>Properties</a:t>
            </a:r>
            <a:r>
              <a:rPr lang="fr-FR" dirty="0">
                <a:ea typeface="+mn-lt"/>
                <a:cs typeface="+mn-lt"/>
              </a:rPr>
              <a:t> avec le nœud </a:t>
            </a:r>
            <a:r>
              <a:rPr lang="fr-FR" dirty="0">
                <a:latin typeface="Consolas"/>
                <a:ea typeface="+mn-lt"/>
                <a:cs typeface="+mn-lt"/>
              </a:rPr>
              <a:t>&lt;</a:t>
            </a:r>
            <a:r>
              <a:rPr lang="fr-FR" dirty="0" err="1">
                <a:latin typeface="Consolas"/>
                <a:ea typeface="+mn-lt"/>
                <a:cs typeface="+mn-lt"/>
              </a:rPr>
              <a:t>Enabled</a:t>
            </a:r>
            <a:r>
              <a:rPr lang="fr-FR" dirty="0">
                <a:latin typeface="Consolas"/>
                <a:ea typeface="+mn-lt"/>
                <a:cs typeface="+mn-lt"/>
              </a:rPr>
              <a:t>&gt;</a:t>
            </a:r>
            <a:r>
              <a:rPr lang="fr-FR" dirty="0">
                <a:ea typeface="+mn-lt"/>
                <a:cs typeface="+mn-lt"/>
              </a:rPr>
              <a:t> défini sur </a:t>
            </a:r>
            <a:r>
              <a:rPr lang="fr-FR" b="1" dirty="0">
                <a:ea typeface="+mn-lt"/>
                <a:cs typeface="+mn-lt"/>
              </a:rPr>
              <a:t>false</a:t>
            </a:r>
            <a:r>
              <a:rPr lang="fr-FR" dirty="0">
                <a:ea typeface="+mn-lt"/>
                <a:cs typeface="+mn-lt"/>
              </a:rPr>
              <a:t>, comme indiqué  </a:t>
            </a: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3" name="Image 4">
            <a:extLst>
              <a:ext uri="{FF2B5EF4-FFF2-40B4-BE49-F238E27FC236}">
                <a16:creationId xmlns:a16="http://schemas.microsoft.com/office/drawing/2014/main" id="{696D742C-E10C-70C3-F1B5-1D67F008F77E}"/>
              </a:ext>
            </a:extLst>
          </p:cNvPr>
          <p:cNvPicPr>
            <a:picLocks noChangeAspect="1"/>
          </p:cNvPicPr>
          <p:nvPr/>
        </p:nvPicPr>
        <p:blipFill>
          <a:blip r:embed="rId2"/>
          <a:stretch>
            <a:fillRect/>
          </a:stretch>
        </p:blipFill>
        <p:spPr>
          <a:xfrm>
            <a:off x="1819275" y="2756967"/>
            <a:ext cx="8005762" cy="1736972"/>
          </a:xfrm>
          <a:prstGeom prst="rect">
            <a:avLst/>
          </a:prstGeom>
        </p:spPr>
      </p:pic>
      <p:sp>
        <p:nvSpPr>
          <p:cNvPr id="4" name="Flèche : bas 3">
            <a:extLst>
              <a:ext uri="{FF2B5EF4-FFF2-40B4-BE49-F238E27FC236}">
                <a16:creationId xmlns:a16="http://schemas.microsoft.com/office/drawing/2014/main" id="{C42947E8-BB6D-6917-73AF-49DBAF6133C3}"/>
              </a:ext>
            </a:extLst>
          </p:cNvPr>
          <p:cNvSpPr/>
          <p:nvPr/>
        </p:nvSpPr>
        <p:spPr>
          <a:xfrm>
            <a:off x="8588190" y="2241177"/>
            <a:ext cx="152400" cy="233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400836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2563E9-DAA6-4F9F-B563-07A7FACB08F7}"/>
              </a:ext>
            </a:extLst>
          </p:cNvPr>
          <p:cNvSpPr>
            <a:spLocks noGrp="1"/>
          </p:cNvSpPr>
          <p:nvPr>
            <p:ph type="body" sz="quarter" idx="14"/>
          </p:nvPr>
        </p:nvSpPr>
        <p:spPr/>
        <p:txBody>
          <a:bodyPr lIns="91440" tIns="45720" rIns="91440" bIns="45720" anchor="t" anchorCtr="0"/>
          <a:lstStyle/>
          <a:p>
            <a:pPr algn="just">
              <a:buFont typeface="Arial"/>
              <a:buChar char="•"/>
            </a:pPr>
            <a:r>
              <a:rPr lang="fr-FR" dirty="0">
                <a:ea typeface="+mn-lt"/>
                <a:cs typeface="+mn-lt"/>
              </a:rPr>
              <a:t>Sauvegarde et Réplication</a:t>
            </a:r>
          </a:p>
          <a:p>
            <a:pPr algn="just">
              <a:buFont typeface="Arial"/>
              <a:buChar char="•"/>
            </a:pPr>
            <a:r>
              <a:rPr lang="fr-FR" dirty="0">
                <a:ea typeface="+mn-lt"/>
                <a:cs typeface="+mn-lt"/>
              </a:rPr>
              <a:t>Interopérabilité</a:t>
            </a:r>
          </a:p>
          <a:p>
            <a:pPr algn="just">
              <a:buFont typeface="Arial"/>
              <a:buChar char="•"/>
            </a:pPr>
            <a:r>
              <a:rPr lang="fr-FR" dirty="0">
                <a:ea typeface="+mn-lt"/>
                <a:cs typeface="+mn-lt"/>
              </a:rPr>
              <a:t>Export</a:t>
            </a:r>
          </a:p>
          <a:p>
            <a:pPr algn="just">
              <a:buFont typeface="Arial"/>
              <a:buChar char="•"/>
            </a:pPr>
            <a:r>
              <a:rPr lang="fr-FR" dirty="0">
                <a:ea typeface="+mn-lt"/>
                <a:cs typeface="+mn-lt"/>
              </a:rPr>
              <a:t>Coût</a:t>
            </a:r>
          </a:p>
          <a:p>
            <a:pPr>
              <a:buFont typeface="Arial"/>
              <a:buChar char="•"/>
            </a:pPr>
            <a:endParaRPr lang="fr-FR" dirty="0">
              <a:ea typeface="+mn-lt"/>
            </a:endParaRPr>
          </a:p>
          <a:p>
            <a:endParaRPr lang="fr-FR"/>
          </a:p>
        </p:txBody>
      </p:sp>
      <p:sp>
        <p:nvSpPr>
          <p:cNvPr id="9" name="Espace réservé du texte 8">
            <a:extLst>
              <a:ext uri="{FF2B5EF4-FFF2-40B4-BE49-F238E27FC236}">
                <a16:creationId xmlns:a16="http://schemas.microsoft.com/office/drawing/2014/main" id="{38848F27-870E-4206-AC6F-12941A542597}"/>
              </a:ext>
            </a:extLst>
          </p:cNvPr>
          <p:cNvSpPr>
            <a:spLocks noGrp="1"/>
          </p:cNvSpPr>
          <p:nvPr>
            <p:ph type="body" sz="quarter" idx="15"/>
          </p:nvPr>
        </p:nvSpPr>
        <p:spPr/>
        <p:txBody>
          <a:bodyPr lIns="91440" tIns="45720" rIns="91440" bIns="45720" anchor="ctr" anchorCtr="0"/>
          <a:lstStyle/>
          <a:p>
            <a:r>
              <a:rPr lang="fr-FR" dirty="0">
                <a:cs typeface="Calibri"/>
              </a:rPr>
              <a:t>4,5 heures</a:t>
            </a:r>
          </a:p>
        </p:txBody>
      </p:sp>
      <p:sp>
        <p:nvSpPr>
          <p:cNvPr id="2" name="Espace réservé du texte 1">
            <a:extLst>
              <a:ext uri="{FF2B5EF4-FFF2-40B4-BE49-F238E27FC236}">
                <a16:creationId xmlns:a16="http://schemas.microsoft.com/office/drawing/2014/main" id="{FC899ADD-C22D-4B96-81E6-6767B4C58CCD}"/>
              </a:ext>
            </a:extLst>
          </p:cNvPr>
          <p:cNvSpPr>
            <a:spLocks noGrp="1"/>
          </p:cNvSpPr>
          <p:nvPr>
            <p:ph type="body" sz="quarter" idx="12"/>
          </p:nvPr>
        </p:nvSpPr>
        <p:spPr/>
        <p:txBody>
          <a:bodyPr lIns="91440" tIns="45720" rIns="91440" bIns="45720" anchor="ctr" anchorCtr="0"/>
          <a:lstStyle/>
          <a:p>
            <a:r>
              <a:rPr lang="fr-FR" dirty="0">
                <a:cs typeface="Calibri"/>
              </a:rPr>
              <a:t>CHAPITRE 2</a:t>
            </a:r>
            <a:endParaRPr lang="fr-FR" dirty="0"/>
          </a:p>
        </p:txBody>
      </p:sp>
      <p:sp>
        <p:nvSpPr>
          <p:cNvPr id="7" name="Espace réservé du texte 6">
            <a:extLst>
              <a:ext uri="{FF2B5EF4-FFF2-40B4-BE49-F238E27FC236}">
                <a16:creationId xmlns:a16="http://schemas.microsoft.com/office/drawing/2014/main" id="{38349509-FFFB-4E36-AB4E-AFAF05EF1552}"/>
              </a:ext>
            </a:extLst>
          </p:cNvPr>
          <p:cNvSpPr>
            <a:spLocks noGrp="1"/>
          </p:cNvSpPr>
          <p:nvPr>
            <p:ph type="body" sz="quarter" idx="13"/>
          </p:nvPr>
        </p:nvSpPr>
        <p:spPr/>
        <p:txBody>
          <a:bodyPr lIns="91440" tIns="45720" rIns="91440" bIns="45720" anchor="t" anchorCtr="0"/>
          <a:lstStyle/>
          <a:p>
            <a:r>
              <a:rPr lang="fr-FR" dirty="0">
                <a:ea typeface="+mn-lt"/>
                <a:cs typeface="+mn-lt"/>
              </a:rPr>
              <a:t>Etablir des stratégies de sortie</a:t>
            </a:r>
            <a:endParaRPr lang="fr-FR" dirty="0"/>
          </a:p>
        </p:txBody>
      </p:sp>
    </p:spTree>
    <p:extLst>
      <p:ext uri="{BB962C8B-B14F-4D97-AF65-F5344CB8AC3E}">
        <p14:creationId xmlns:p14="http://schemas.microsoft.com/office/powerpoint/2010/main" val="24250540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F144BD-E284-45DC-B2A2-F09FC7FD810D}"/>
              </a:ext>
            </a:extLst>
          </p:cNvPr>
          <p:cNvSpPr>
            <a:spLocks noGrp="1"/>
          </p:cNvSpPr>
          <p:nvPr>
            <p:ph type="body" sz="quarter" idx="12"/>
          </p:nvPr>
        </p:nvSpPr>
        <p:spPr/>
        <p:txBody>
          <a:bodyPr lIns="91440" tIns="45720" rIns="91440" bIns="45720" anchor="ctr" anchorCtr="0"/>
          <a:lstStyle/>
          <a:p>
            <a:r>
              <a:rPr lang="fr-FR" dirty="0">
                <a:cs typeface="Calibri"/>
              </a:rPr>
              <a:t>CHAPITRE 2</a:t>
            </a:r>
            <a:endParaRPr lang="fr-FR" dirty="0"/>
          </a:p>
        </p:txBody>
      </p:sp>
      <p:sp>
        <p:nvSpPr>
          <p:cNvPr id="6" name="Espace réservé du texte 5">
            <a:extLst>
              <a:ext uri="{FF2B5EF4-FFF2-40B4-BE49-F238E27FC236}">
                <a16:creationId xmlns:a16="http://schemas.microsoft.com/office/drawing/2014/main" id="{67C19B62-64B1-41FC-9312-17E332BD1302}"/>
              </a:ext>
            </a:extLst>
          </p:cNvPr>
          <p:cNvSpPr>
            <a:spLocks noGrp="1"/>
          </p:cNvSpPr>
          <p:nvPr>
            <p:ph type="body" sz="quarter" idx="13"/>
          </p:nvPr>
        </p:nvSpPr>
        <p:spPr/>
        <p:txBody>
          <a:bodyPr lIns="91440" tIns="45720" rIns="91440" bIns="45720" anchor="t" anchorCtr="0"/>
          <a:lstStyle/>
          <a:p>
            <a:r>
              <a:rPr lang="fr-FR" dirty="0">
                <a:ea typeface="+mn-lt"/>
                <a:cs typeface="+mn-lt"/>
              </a:rPr>
              <a:t>Etablir des stratégies de sortie</a:t>
            </a:r>
            <a:endParaRPr lang="fr-FR" dirty="0"/>
          </a:p>
        </p:txBody>
      </p:sp>
      <p:sp>
        <p:nvSpPr>
          <p:cNvPr id="8" name="Espace réservé du texte 7">
            <a:extLst>
              <a:ext uri="{FF2B5EF4-FFF2-40B4-BE49-F238E27FC236}">
                <a16:creationId xmlns:a16="http://schemas.microsoft.com/office/drawing/2014/main" id="{7E216D04-257B-941D-9468-4B763BA54801}"/>
              </a:ext>
            </a:extLst>
          </p:cNvPr>
          <p:cNvSpPr>
            <a:spLocks noGrp="1"/>
          </p:cNvSpPr>
          <p:nvPr>
            <p:ph type="body" sz="quarter" idx="14"/>
          </p:nvPr>
        </p:nvSpPr>
        <p:spPr/>
        <p:txBody>
          <a:bodyPr lIns="91440" tIns="45720" rIns="91440" bIns="45720" anchor="t" anchorCtr="0"/>
          <a:lstStyle/>
          <a:p>
            <a:pPr marL="285750" indent="-285750" algn="just">
              <a:buFont typeface="Symbol"/>
              <a:buChar char="•"/>
            </a:pPr>
            <a:r>
              <a:rPr lang="fr-FR" sz="1800" dirty="0">
                <a:solidFill>
                  <a:schemeClr val="accent2"/>
                </a:solidFill>
                <a:ea typeface="+mn-lt"/>
                <a:cs typeface="+mn-lt"/>
              </a:rPr>
              <a:t>Sauvegarde et Réplication</a:t>
            </a:r>
          </a:p>
          <a:p>
            <a:pPr marL="285750" indent="-285750" algn="just">
              <a:buFont typeface="Symbol"/>
              <a:buChar char="•"/>
            </a:pPr>
            <a:r>
              <a:rPr lang="fr-FR" sz="1800" dirty="0">
                <a:ea typeface="+mn-lt"/>
                <a:cs typeface="+mn-lt"/>
              </a:rPr>
              <a:t>Interopérabilité</a:t>
            </a:r>
          </a:p>
          <a:p>
            <a:pPr marL="285750" indent="-285750" algn="just">
              <a:buFont typeface="Symbol"/>
              <a:buChar char="•"/>
            </a:pPr>
            <a:r>
              <a:rPr lang="fr-FR" sz="1800" dirty="0">
                <a:ea typeface="+mn-lt"/>
                <a:cs typeface="+mn-lt"/>
              </a:rPr>
              <a:t>Export</a:t>
            </a:r>
          </a:p>
          <a:p>
            <a:pPr marL="285750" indent="-285750" algn="just">
              <a:buFont typeface="Symbol"/>
              <a:buChar char="•"/>
            </a:pPr>
            <a:r>
              <a:rPr lang="fr-FR" sz="1800" dirty="0">
                <a:ea typeface="+mn-lt"/>
                <a:cs typeface="+mn-lt"/>
              </a:rPr>
              <a:t>Coût</a:t>
            </a:r>
          </a:p>
          <a:p>
            <a:pPr marL="0" indent="0">
              <a:buNone/>
            </a:pPr>
            <a:endParaRPr lang="fr-FR" sz="1800" b="1" dirty="0">
              <a:solidFill>
                <a:schemeClr val="accent2"/>
              </a:solidFill>
              <a:ea typeface="+mn-lt"/>
              <a:cs typeface="+mn-lt"/>
            </a:endParaRPr>
          </a:p>
          <a:p>
            <a:endParaRPr lang="fr-FR" sz="1800" dirty="0">
              <a:ea typeface="Calibri"/>
            </a:endParaRPr>
          </a:p>
          <a:p>
            <a:endParaRPr lang="fr-FR" sz="1800">
              <a:ea typeface="Calibri"/>
            </a:endParaRPr>
          </a:p>
          <a:p>
            <a:endParaRPr lang="fr-FR" sz="1800">
              <a:ea typeface="Calibri"/>
            </a:endParaRPr>
          </a:p>
        </p:txBody>
      </p:sp>
    </p:spTree>
    <p:extLst>
      <p:ext uri="{BB962C8B-B14F-4D97-AF65-F5344CB8AC3E}">
        <p14:creationId xmlns:p14="http://schemas.microsoft.com/office/powerpoint/2010/main" val="22231487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t>Qu’est-ce que le service Sauvegarde Azure ?</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Sauvegarde et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875972" cy="4514894"/>
          </a:xfrm>
        </p:spPr>
        <p:txBody>
          <a:bodyPr lIns="91440" tIns="45720" rIns="91440" bIns="45720" anchor="t"/>
          <a:lstStyle/>
          <a:p>
            <a:r>
              <a:rPr lang="fr-FR" dirty="0">
                <a:ea typeface="+mn-lt"/>
                <a:cs typeface="+mn-lt"/>
              </a:rPr>
              <a:t>Le service de sauvegarde Azure fournit des solutions simples, sécurisées et rentables pour sauvegarder vos données et les récupérer à partir du Cloud Microsoft Azure.</a:t>
            </a:r>
            <a:endParaRPr lang="fr-FR" dirty="0">
              <a:ea typeface="+mn-lt"/>
            </a:endParaRPr>
          </a:p>
          <a:p>
            <a:endParaRPr lang="fr-FR" b="1" dirty="0"/>
          </a:p>
          <a:p>
            <a:endParaRPr lang="fr-FR" dirty="0"/>
          </a:p>
        </p:txBody>
      </p:sp>
      <p:pic>
        <p:nvPicPr>
          <p:cNvPr id="5" name="Image 5">
            <a:extLst>
              <a:ext uri="{FF2B5EF4-FFF2-40B4-BE49-F238E27FC236}">
                <a16:creationId xmlns:a16="http://schemas.microsoft.com/office/drawing/2014/main" id="{FDCEAF0F-A341-186F-9CF2-86C9C380032D}"/>
              </a:ext>
            </a:extLst>
          </p:cNvPr>
          <p:cNvPicPr>
            <a:picLocks noChangeAspect="1"/>
          </p:cNvPicPr>
          <p:nvPr/>
        </p:nvPicPr>
        <p:blipFill>
          <a:blip r:embed="rId2"/>
          <a:stretch>
            <a:fillRect/>
          </a:stretch>
        </p:blipFill>
        <p:spPr>
          <a:xfrm>
            <a:off x="1316966" y="2276607"/>
            <a:ext cx="9299274" cy="4231351"/>
          </a:xfrm>
          <a:prstGeom prst="rect">
            <a:avLst/>
          </a:prstGeom>
        </p:spPr>
      </p:pic>
    </p:spTree>
    <p:extLst>
      <p:ext uri="{BB962C8B-B14F-4D97-AF65-F5344CB8AC3E}">
        <p14:creationId xmlns:p14="http://schemas.microsoft.com/office/powerpoint/2010/main" val="830000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2E02592-7119-FD18-B926-21B9D51945AF}"/>
              </a:ext>
            </a:extLst>
          </p:cNvPr>
          <p:cNvSpPr>
            <a:spLocks noGrp="1"/>
          </p:cNvSpPr>
          <p:nvPr>
            <p:ph type="title"/>
          </p:nvPr>
        </p:nvSpPr>
        <p:spPr/>
        <p:txBody>
          <a:bodyPr lIns="91440" tIns="45720" rIns="91440" bIns="45720" anchor="ctr" anchorCtr="0"/>
          <a:lstStyle/>
          <a:p>
            <a:r>
              <a:rPr lang="fr-FR">
                <a:cs typeface="Calibri"/>
              </a:rPr>
              <a:t>01- </a:t>
            </a:r>
            <a:r>
              <a:rPr lang="fr-FR">
                <a:ea typeface="+mn-lt"/>
                <a:cs typeface="+mn-lt"/>
              </a:rPr>
              <a:t>Identifier les niveaux des données</a:t>
            </a:r>
            <a:endParaRPr lang="fr-FR" b="0">
              <a:ea typeface="+mn-lt"/>
              <a:cs typeface="+mn-lt"/>
            </a:endParaRPr>
          </a:p>
        </p:txBody>
      </p:sp>
      <p:sp>
        <p:nvSpPr>
          <p:cNvPr id="2" name="Espace réservé du texte 1">
            <a:extLst>
              <a:ext uri="{FF2B5EF4-FFF2-40B4-BE49-F238E27FC236}">
                <a16:creationId xmlns:a16="http://schemas.microsoft.com/office/drawing/2014/main" id="{625B3807-99B9-4259-AC74-2E654AED81F2}"/>
              </a:ext>
            </a:extLst>
          </p:cNvPr>
          <p:cNvSpPr>
            <a:spLocks noGrp="1"/>
          </p:cNvSpPr>
          <p:nvPr>
            <p:ph type="body" sz="quarter" idx="11"/>
          </p:nvPr>
        </p:nvSpPr>
        <p:spPr/>
        <p:txBody>
          <a:bodyPr lIns="91440" tIns="45720" rIns="91440" bIns="45720" anchor="t"/>
          <a:lstStyle/>
          <a:p>
            <a:r>
              <a:rPr lang="fr-FR" dirty="0">
                <a:ea typeface="+mn-lt"/>
                <a:cs typeface="+mn-lt"/>
              </a:rPr>
              <a:t>Comprendre la  classification des données : Publiques, Internes, Confidentielles</a:t>
            </a:r>
          </a:p>
        </p:txBody>
      </p:sp>
      <p:sp>
        <p:nvSpPr>
          <p:cNvPr id="3" name="Espace réservé du texte 2">
            <a:extLst>
              <a:ext uri="{FF2B5EF4-FFF2-40B4-BE49-F238E27FC236}">
                <a16:creationId xmlns:a16="http://schemas.microsoft.com/office/drawing/2014/main" id="{26392C06-58EE-1CEA-B830-8A7D314DAA1D}"/>
              </a:ext>
            </a:extLst>
          </p:cNvPr>
          <p:cNvSpPr>
            <a:spLocks noGrp="1"/>
          </p:cNvSpPr>
          <p:nvPr>
            <p:ph sz="quarter" idx="12"/>
          </p:nvPr>
        </p:nvSpPr>
        <p:spPr>
          <a:xfrm>
            <a:off x="720000" y="1943056"/>
            <a:ext cx="10746575" cy="4514894"/>
          </a:xfrm>
        </p:spPr>
        <p:txBody>
          <a:bodyPr lIns="91440" tIns="45720" rIns="91440" bIns="45720" anchor="t"/>
          <a:lstStyle/>
          <a:p>
            <a:r>
              <a:rPr lang="fr-FR" dirty="0">
                <a:ea typeface="+mn-lt"/>
                <a:cs typeface="+mn-lt"/>
              </a:rPr>
              <a:t>La liste ci-dessous répertorie les classifications utilisées par Microsoft. En fonction de votre secteur d’activité ou de vos exigences de sécurité existantes, il se peut que des normes de classifications des données existent déjà au sein de votre organisation. Si ce n’est pas le cas, nous vous invitons à utiliser cet exemple de classification. Il vous permettra de mieux comprendre votre patrimoine numérique et votre profil de risque.</a:t>
            </a:r>
            <a:endParaRPr lang="fr-FR" dirty="0"/>
          </a:p>
          <a:p>
            <a:pPr marL="285750" indent="-285750">
              <a:buFont typeface="Arial"/>
              <a:buChar char="•"/>
            </a:pPr>
            <a:r>
              <a:rPr lang="fr-FR" b="1" dirty="0">
                <a:ea typeface="+mn-lt"/>
                <a:cs typeface="+mn-lt"/>
              </a:rPr>
              <a:t>Non professionnelles :</a:t>
            </a:r>
            <a:r>
              <a:rPr lang="fr-FR" dirty="0">
                <a:ea typeface="+mn-lt"/>
                <a:cs typeface="+mn-lt"/>
              </a:rPr>
              <a:t> Données concernant votre vie personnelle qui n’appartiennent pas à Microsoft.</a:t>
            </a:r>
            <a:endParaRPr lang="fr-FR" dirty="0"/>
          </a:p>
          <a:p>
            <a:pPr marL="285750" indent="-285750">
              <a:buFont typeface="Arial"/>
              <a:buChar char="•"/>
            </a:pPr>
            <a:r>
              <a:rPr lang="fr-FR" b="1" dirty="0">
                <a:ea typeface="+mn-lt"/>
                <a:cs typeface="+mn-lt"/>
              </a:rPr>
              <a:t>Publiques :</a:t>
            </a:r>
            <a:r>
              <a:rPr lang="fr-FR" dirty="0">
                <a:ea typeface="+mn-lt"/>
                <a:cs typeface="+mn-lt"/>
              </a:rPr>
              <a:t> Données d’entreprise qui sont mises à disposition librement et destinées à être utilisées publiquement.</a:t>
            </a:r>
            <a:endParaRPr lang="fr-FR" dirty="0"/>
          </a:p>
          <a:p>
            <a:pPr marL="285750" indent="-285750">
              <a:buFont typeface="Arial"/>
              <a:buChar char="•"/>
            </a:pPr>
            <a:r>
              <a:rPr lang="fr-FR" b="1" dirty="0">
                <a:ea typeface="+mn-lt"/>
                <a:cs typeface="+mn-lt"/>
              </a:rPr>
              <a:t>Généralités :</a:t>
            </a:r>
            <a:r>
              <a:rPr lang="fr-FR" dirty="0">
                <a:ea typeface="+mn-lt"/>
                <a:cs typeface="+mn-lt"/>
              </a:rPr>
              <a:t> Données d’entreprise non destinées au public.</a:t>
            </a:r>
            <a:endParaRPr lang="fr-FR" dirty="0"/>
          </a:p>
          <a:p>
            <a:pPr marL="285750" indent="-285750">
              <a:buFont typeface="Arial"/>
              <a:buChar char="•"/>
            </a:pPr>
            <a:r>
              <a:rPr lang="fr-FR" b="1" dirty="0">
                <a:ea typeface="+mn-lt"/>
                <a:cs typeface="+mn-lt"/>
              </a:rPr>
              <a:t>Confidentielles :</a:t>
            </a:r>
            <a:r>
              <a:rPr lang="fr-FR" dirty="0">
                <a:ea typeface="+mn-lt"/>
                <a:cs typeface="+mn-lt"/>
              </a:rPr>
              <a:t> Données d’entreprise susceptibles de nuire à Microsoft si elles sont partagées.</a:t>
            </a:r>
            <a:endParaRPr lang="fr-FR" dirty="0"/>
          </a:p>
          <a:p>
            <a:pPr marL="285750" indent="-285750">
              <a:buFont typeface="Arial"/>
              <a:buChar char="•"/>
            </a:pPr>
            <a:r>
              <a:rPr lang="fr-FR" b="1" dirty="0">
                <a:ea typeface="+mn-lt"/>
                <a:cs typeface="+mn-lt"/>
              </a:rPr>
              <a:t>Hautement confidentielles :</a:t>
            </a:r>
            <a:r>
              <a:rPr lang="fr-FR" dirty="0">
                <a:ea typeface="+mn-lt"/>
                <a:cs typeface="+mn-lt"/>
              </a:rPr>
              <a:t> Données d’entreprise susceptibles de porter un préjudice important à Microsoft si elles sont partagées</a:t>
            </a:r>
            <a:endParaRPr lang="fr-FR" dirty="0"/>
          </a:p>
          <a:p>
            <a:endParaRPr lang="fr-FR" b="1" dirty="0">
              <a:cs typeface="Calibri"/>
            </a:endParaRPr>
          </a:p>
          <a:p>
            <a:r>
              <a:rPr lang="fr-FR" b="1" dirty="0">
                <a:cs typeface="Calibri"/>
              </a:rPr>
              <a:t>Balisage de classification des données dans Azure</a:t>
            </a:r>
            <a:endParaRPr lang="fr-FR" dirty="0">
              <a:cs typeface="Calibri"/>
            </a:endParaRPr>
          </a:p>
          <a:p>
            <a:r>
              <a:rPr lang="fr-FR" dirty="0">
                <a:ea typeface="+mn-lt"/>
                <a:cs typeface="+mn-lt"/>
              </a:rPr>
              <a:t>Les balises de ressource sont une bonne approche suggérée pour le stockage des métadonnées. Vous pouvez utiliser ces balises pour appliquer des informations de classification aux ressources déployées. Bien que le marquage des ressources Cloud par classification ne remplace pas le processus formel de classification des données, il s’agit d’un outil précieux pour la gestion des ressources et l’application de la stratégie.</a:t>
            </a:r>
            <a:endParaRPr lang="fr-FR" dirty="0"/>
          </a:p>
          <a:p>
            <a:endParaRPr lang="fr-FR" dirty="0"/>
          </a:p>
        </p:txBody>
      </p:sp>
      <p:sp>
        <p:nvSpPr>
          <p:cNvPr id="4" name="Espace réservé du texte 3">
            <a:extLst>
              <a:ext uri="{FF2B5EF4-FFF2-40B4-BE49-F238E27FC236}">
                <a16:creationId xmlns:a16="http://schemas.microsoft.com/office/drawing/2014/main" id="{1AC2B01F-1887-AAC9-9FFD-C3C4CAEF47BC}"/>
              </a:ext>
            </a:extLst>
          </p:cNvPr>
          <p:cNvSpPr>
            <a:spLocks noGrp="1"/>
          </p:cNvSpPr>
          <p:nvPr>
            <p:ph sz="quarter" idx="13"/>
          </p:nvPr>
        </p:nvSpPr>
        <p:spPr/>
        <p:txBody>
          <a:bodyPr lIns="91440" tIns="45720" rIns="91440" bIns="45720" anchor="t"/>
          <a:lstStyle/>
          <a:p>
            <a:r>
              <a:rPr lang="fr-FR" b="0" dirty="0">
                <a:ea typeface="+mn-lt"/>
                <a:cs typeface="+mn-lt"/>
              </a:rPr>
              <a:t>Classifications utilisées par Microsoft</a:t>
            </a:r>
            <a:endParaRPr lang="fr-FR" dirty="0"/>
          </a:p>
        </p:txBody>
      </p:sp>
    </p:spTree>
    <p:extLst>
      <p:ext uri="{BB962C8B-B14F-4D97-AF65-F5344CB8AC3E}">
        <p14:creationId xmlns:p14="http://schemas.microsoft.com/office/powerpoint/2010/main" val="38220406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Que puis-je sauvegarder ?</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Sauvegarde et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875972" cy="4514894"/>
          </a:xfrm>
        </p:spPr>
        <p:txBody>
          <a:bodyPr lIns="91440" tIns="45720" rIns="91440" bIns="45720" anchor="t"/>
          <a:lstStyle/>
          <a:p>
            <a:pPr marL="285750" indent="-285750">
              <a:buFont typeface="Arial"/>
              <a:buChar char="•"/>
            </a:pPr>
            <a:r>
              <a:rPr lang="fr-FR" b="1" dirty="0">
                <a:ea typeface="+mn-lt"/>
                <a:cs typeface="+mn-lt"/>
              </a:rPr>
              <a:t>Localement</a:t>
            </a:r>
            <a:r>
              <a:rPr lang="fr-FR" dirty="0">
                <a:ea typeface="+mn-lt"/>
                <a:cs typeface="+mn-lt"/>
              </a:rPr>
              <a:t> - Sauvegardez des fichiers, des dossiers et l’état du système à l’aide de l’agent Microsoft Azure </a:t>
            </a:r>
            <a:r>
              <a:rPr lang="fr-FR" dirty="0" err="1">
                <a:ea typeface="+mn-lt"/>
                <a:cs typeface="+mn-lt"/>
              </a:rPr>
              <a:t>Recovery</a:t>
            </a:r>
            <a:r>
              <a:rPr lang="fr-FR" dirty="0">
                <a:ea typeface="+mn-lt"/>
                <a:cs typeface="+mn-lt"/>
              </a:rPr>
              <a:t> Services (MARS). Ou utilisez l’agent DPM ou Serveur de </a:t>
            </a:r>
            <a:r>
              <a:rPr lang="fr-FR" b="1" dirty="0">
                <a:ea typeface="+mn-lt"/>
                <a:cs typeface="+mn-lt"/>
              </a:rPr>
              <a:t>sauvegarde Azure (MABS) pour protéger les machines virtuelles locales (Hyper-V et VMware) et d’autres charges de travail locales</a:t>
            </a:r>
          </a:p>
          <a:p>
            <a:pPr marL="285750" indent="-285750">
              <a:buFont typeface="Arial"/>
              <a:buChar char="•"/>
            </a:pPr>
            <a:r>
              <a:rPr lang="fr-FR" b="1" dirty="0">
                <a:ea typeface="+mn-lt"/>
                <a:cs typeface="+mn-lt"/>
              </a:rPr>
              <a:t>Machines virtuelles Azure </a:t>
            </a:r>
            <a:r>
              <a:rPr lang="fr-FR" dirty="0">
                <a:ea typeface="+mn-lt"/>
                <a:cs typeface="+mn-lt"/>
              </a:rPr>
              <a:t>Sauvegardez des machines virtuelles Windows/Linux entières (à l’aide d’extensions de sauvegarde) ou sauvegardez des fichiers, des dossiers et l’état du système à l’aide de l’agent MARS</a:t>
            </a:r>
            <a:endParaRPr lang="fr-FR" dirty="0"/>
          </a:p>
          <a:p>
            <a:pPr marL="285750" indent="-285750">
              <a:buFont typeface="Arial"/>
              <a:buChar char="•"/>
            </a:pPr>
            <a:r>
              <a:rPr lang="fr-FR" b="1" dirty="0">
                <a:ea typeface="+mn-lt"/>
                <a:cs typeface="+mn-lt"/>
              </a:rPr>
              <a:t>Disques managés Azure </a:t>
            </a:r>
            <a:r>
              <a:rPr lang="fr-FR" dirty="0">
                <a:ea typeface="+mn-lt"/>
                <a:cs typeface="+mn-lt"/>
              </a:rPr>
              <a:t>Vous pouvez sauvegarder les disques managés Azure</a:t>
            </a:r>
            <a:endParaRPr lang="fr-FR" dirty="0"/>
          </a:p>
          <a:p>
            <a:pPr marL="285750" indent="-285750">
              <a:buFont typeface="Arial"/>
              <a:buChar char="•"/>
            </a:pPr>
            <a:r>
              <a:rPr lang="fr-FR" b="1" dirty="0">
                <a:ea typeface="+mn-lt"/>
                <a:cs typeface="+mn-lt"/>
              </a:rPr>
              <a:t>Partages Azure Files </a:t>
            </a:r>
            <a:r>
              <a:rPr lang="fr-FR" dirty="0">
                <a:ea typeface="+mn-lt"/>
                <a:cs typeface="+mn-lt"/>
              </a:rPr>
              <a:t>Sauvegardez des partages de fichiers Azure sur un compte de stockage</a:t>
            </a:r>
            <a:endParaRPr lang="fr-FR" dirty="0"/>
          </a:p>
          <a:p>
            <a:pPr marL="285750" indent="-285750">
              <a:buFont typeface="Arial"/>
              <a:buChar char="•"/>
            </a:pPr>
            <a:r>
              <a:rPr lang="fr-FR" b="1" dirty="0">
                <a:ea typeface="+mn-lt"/>
                <a:cs typeface="+mn-lt"/>
              </a:rPr>
              <a:t>SQL Server sur des machines virtuelles Azure </a:t>
            </a:r>
            <a:r>
              <a:rPr lang="fr-FR" dirty="0">
                <a:ea typeface="+mn-lt"/>
                <a:cs typeface="+mn-lt"/>
              </a:rPr>
              <a:t>Sauvegardez des bases de données SQL Server qui s’exécutent sur les machines virtuelles Azure</a:t>
            </a:r>
            <a:endParaRPr lang="fr-FR" b="1" dirty="0"/>
          </a:p>
          <a:p>
            <a:pPr marL="285750" indent="-285750">
              <a:buFont typeface="Arial"/>
              <a:buChar char="•"/>
            </a:pPr>
            <a:r>
              <a:rPr lang="fr-FR" b="1" dirty="0">
                <a:ea typeface="+mn-lt"/>
                <a:cs typeface="+mn-lt"/>
              </a:rPr>
              <a:t>Bases de données SAP HANA sur des machines virtuelles Azure </a:t>
            </a:r>
            <a:r>
              <a:rPr lang="fr-FR" dirty="0">
                <a:ea typeface="+mn-lt"/>
                <a:cs typeface="+mn-lt"/>
              </a:rPr>
              <a:t>Sauvegardez des bases de données SAP HANA qui s’exécutent sur des machines virtuelles Azure</a:t>
            </a:r>
            <a:endParaRPr lang="fr-FR" dirty="0"/>
          </a:p>
          <a:p>
            <a:pPr marL="285750" indent="-285750">
              <a:buFont typeface="Arial"/>
              <a:buChar char="•"/>
            </a:pPr>
            <a:r>
              <a:rPr lang="fr-FR" b="1" dirty="0">
                <a:ea typeface="+mn-lt"/>
                <a:cs typeface="+mn-lt"/>
              </a:rPr>
              <a:t>Serveurs Azure </a:t>
            </a:r>
            <a:r>
              <a:rPr lang="fr-FR" b="1" dirty="0" err="1">
                <a:ea typeface="+mn-lt"/>
                <a:cs typeface="+mn-lt"/>
              </a:rPr>
              <a:t>Database</a:t>
            </a:r>
            <a:r>
              <a:rPr lang="fr-FR" b="1" dirty="0">
                <a:ea typeface="+mn-lt"/>
                <a:cs typeface="+mn-lt"/>
              </a:rPr>
              <a:t> pour PostgreSQL</a:t>
            </a:r>
            <a:r>
              <a:rPr lang="fr-FR" dirty="0">
                <a:ea typeface="+mn-lt"/>
                <a:cs typeface="+mn-lt"/>
              </a:rPr>
              <a:t> -Sauvegarder des bases de données Azure PostgreSQL et conserver les sauvegardes pendant 10 ans maximum</a:t>
            </a:r>
            <a:endParaRPr lang="fr-FR" dirty="0"/>
          </a:p>
          <a:p>
            <a:pPr marL="285750" indent="-285750">
              <a:buFont typeface="Arial"/>
              <a:buChar char="•"/>
            </a:pPr>
            <a:r>
              <a:rPr lang="fr-FR" b="1" dirty="0">
                <a:ea typeface="+mn-lt"/>
                <a:cs typeface="+mn-lt"/>
              </a:rPr>
              <a:t>Objets blob Azure </a:t>
            </a:r>
            <a:r>
              <a:rPr lang="fr-FR" dirty="0">
                <a:ea typeface="+mn-lt"/>
                <a:cs typeface="+mn-lt"/>
              </a:rPr>
              <a:t>Vue d’ensemble de la sauvegarde opérationnelle des objets blob Azure.</a:t>
            </a:r>
            <a:endParaRPr lang="fr-FR" b="1" dirty="0"/>
          </a:p>
          <a:p>
            <a:endParaRPr lang="fr-FR" dirty="0"/>
          </a:p>
        </p:txBody>
      </p:sp>
    </p:spTree>
    <p:extLst>
      <p:ext uri="{BB962C8B-B14F-4D97-AF65-F5344CB8AC3E}">
        <p14:creationId xmlns:p14="http://schemas.microsoft.com/office/powerpoint/2010/main" val="6441555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Pourquoi utiliser Azure Backup ?</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Sauvegarde et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875972" cy="4514894"/>
          </a:xfrm>
        </p:spPr>
        <p:txBody>
          <a:bodyPr lIns="91440" tIns="45720" rIns="91440" bIns="45720" anchor="t"/>
          <a:lstStyle/>
          <a:p>
            <a:r>
              <a:rPr lang="fr-FR" dirty="0">
                <a:ea typeface="+mn-lt"/>
                <a:cs typeface="+mn-lt"/>
              </a:rPr>
              <a:t>Le service Sauvegarde Azure offre les principaux avantages suivants :</a:t>
            </a:r>
            <a:endParaRPr lang="fr-FR" dirty="0"/>
          </a:p>
          <a:p>
            <a:pPr marL="285750" indent="-285750">
              <a:buFont typeface="Arial"/>
              <a:buChar char="•"/>
            </a:pPr>
            <a:r>
              <a:rPr lang="fr-FR" b="1" dirty="0">
                <a:ea typeface="+mn-lt"/>
                <a:cs typeface="+mn-lt"/>
              </a:rPr>
              <a:t>Sauvegarde locale de déchargement</a:t>
            </a:r>
            <a:r>
              <a:rPr lang="fr-FR" dirty="0">
                <a:ea typeface="+mn-lt"/>
                <a:cs typeface="+mn-lt"/>
              </a:rPr>
              <a:t> : Le service Sauvegarde Azure offre une solution simple pour la sauvegarde de vos ressources locales dans le Cloud. Obtenez une sauvegarde à court terme et à long terme sans avoir besoin de déployer des solutions de sauvegarde locale complexes.</a:t>
            </a:r>
            <a:endParaRPr lang="fr-FR" dirty="0"/>
          </a:p>
          <a:p>
            <a:pPr marL="285750" indent="-285750">
              <a:buFont typeface="Arial"/>
              <a:buChar char="•"/>
            </a:pPr>
            <a:r>
              <a:rPr lang="fr-FR" b="1" dirty="0">
                <a:ea typeface="+mn-lt"/>
                <a:cs typeface="+mn-lt"/>
              </a:rPr>
              <a:t>Sauvegarder des machines virtuelles Azure IaaS</a:t>
            </a:r>
            <a:r>
              <a:rPr lang="fr-FR" dirty="0">
                <a:ea typeface="+mn-lt"/>
                <a:cs typeface="+mn-lt"/>
              </a:rPr>
              <a:t> : Le service Sauvegarde Azure fournit des sauvegardes indépendantes et isolées pour éviter une destruction accidentelle des données d’origine. Les sauvegardes sont stockées dans un coffre </a:t>
            </a:r>
            <a:r>
              <a:rPr lang="fr-FR" dirty="0" err="1">
                <a:ea typeface="+mn-lt"/>
                <a:cs typeface="+mn-lt"/>
              </a:rPr>
              <a:t>Recovery</a:t>
            </a:r>
            <a:r>
              <a:rPr lang="fr-FR" dirty="0">
                <a:ea typeface="+mn-lt"/>
                <a:cs typeface="+mn-lt"/>
              </a:rPr>
              <a:t> Services avec gestion intégrée des points de récupération. La configuration et la scalabilité sont simples : les sauvegardes sont optimisées et vous pouvez facilement effectuer des restaurations en fonction des besoins.</a:t>
            </a:r>
            <a:endParaRPr lang="fr-FR" dirty="0"/>
          </a:p>
          <a:p>
            <a:pPr marL="285750" indent="-285750">
              <a:buFont typeface="Arial"/>
              <a:buChar char="•"/>
            </a:pPr>
            <a:r>
              <a:rPr lang="fr-FR" b="1" dirty="0">
                <a:ea typeface="+mn-lt"/>
                <a:cs typeface="+mn-lt"/>
              </a:rPr>
              <a:t>Mettre à l’échelle facilement</a:t>
            </a:r>
            <a:r>
              <a:rPr lang="fr-FR" dirty="0">
                <a:ea typeface="+mn-lt"/>
                <a:cs typeface="+mn-lt"/>
              </a:rPr>
              <a:t> : Sauvegarde Azure utilise la puissance sous-jacente et la mise à l’échelle illimitée du Cloud Azure pour offrir une haute disponibilité, sans tâche supplémentaire de maintenance ou de supervision.</a:t>
            </a:r>
            <a:endParaRPr lang="fr-FR" dirty="0"/>
          </a:p>
          <a:p>
            <a:pPr marL="285750" indent="-285750">
              <a:buFont typeface="Arial"/>
              <a:buChar char="•"/>
            </a:pPr>
            <a:r>
              <a:rPr lang="fr-FR" b="1" dirty="0">
                <a:ea typeface="+mn-lt"/>
                <a:cs typeface="+mn-lt"/>
              </a:rPr>
              <a:t>Obtenir un transfert de données illimitées</a:t>
            </a:r>
            <a:r>
              <a:rPr lang="fr-FR" dirty="0">
                <a:ea typeface="+mn-lt"/>
                <a:cs typeface="+mn-lt"/>
              </a:rPr>
              <a:t> : Le service Sauvegarde Azure ne limite pas la quantité de données entrantes ou sortantes que vous transférez, et ne génère pas de frais pour les données transférées.</a:t>
            </a:r>
            <a:endParaRPr lang="fr-FR" dirty="0"/>
          </a:p>
          <a:p>
            <a:pPr marL="742950" lvl="1" indent="-285750">
              <a:buFont typeface="Arial"/>
              <a:buChar char="•"/>
            </a:pPr>
            <a:r>
              <a:rPr lang="fr-FR" dirty="0">
                <a:ea typeface="+mn-lt"/>
                <a:cs typeface="+mn-lt"/>
              </a:rPr>
              <a:t>Les données sortantes sont les données transférées à partir d’un coffre </a:t>
            </a:r>
            <a:r>
              <a:rPr lang="fr-FR" dirty="0" err="1">
                <a:ea typeface="+mn-lt"/>
                <a:cs typeface="+mn-lt"/>
              </a:rPr>
              <a:t>Recovery</a:t>
            </a:r>
            <a:r>
              <a:rPr lang="fr-FR" dirty="0">
                <a:ea typeface="+mn-lt"/>
                <a:cs typeface="+mn-lt"/>
              </a:rPr>
              <a:t> Services pendant une opération de restauration.</a:t>
            </a:r>
            <a:endParaRPr lang="fr-FR" dirty="0"/>
          </a:p>
          <a:p>
            <a:pPr marL="742950" lvl="1" indent="-285750">
              <a:buFont typeface="Arial"/>
              <a:buChar char="•"/>
            </a:pPr>
            <a:r>
              <a:rPr lang="fr-FR" dirty="0">
                <a:ea typeface="+mn-lt"/>
                <a:cs typeface="+mn-lt"/>
              </a:rPr>
              <a:t>Si vous effectuez une sauvegarde initiale hors connexion avec le service Azure Import/Export pour importer de grandes quantités de données, des frais associés aux données entrantes sont facturés. </a:t>
            </a:r>
            <a:endParaRPr lang="fr-FR" dirty="0"/>
          </a:p>
          <a:p>
            <a:pPr marL="285750" indent="-285750">
              <a:buFont typeface="Arial"/>
              <a:buChar char="•"/>
            </a:pPr>
            <a:r>
              <a:rPr lang="fr-FR" b="1" dirty="0">
                <a:ea typeface="+mn-lt"/>
                <a:cs typeface="+mn-lt"/>
              </a:rPr>
              <a:t>Sécuriser les données</a:t>
            </a:r>
            <a:r>
              <a:rPr lang="fr-FR" dirty="0">
                <a:ea typeface="+mn-lt"/>
                <a:cs typeface="+mn-lt"/>
              </a:rPr>
              <a:t> : Le service Sauvegarde Azure fournit des solutions pour sécuriser les données en transit et au repos.</a:t>
            </a:r>
            <a:endParaRPr lang="fr-FR" dirty="0"/>
          </a:p>
          <a:p>
            <a:pPr marL="285750" indent="-285750">
              <a:buFont typeface="Arial"/>
              <a:buChar char="•"/>
            </a:pPr>
            <a:r>
              <a:rPr lang="fr-FR" b="1" dirty="0">
                <a:ea typeface="+mn-lt"/>
                <a:cs typeface="+mn-lt"/>
              </a:rPr>
              <a:t>Supervision et gestion centralisées</a:t>
            </a:r>
            <a:r>
              <a:rPr lang="fr-FR" dirty="0">
                <a:ea typeface="+mn-lt"/>
                <a:cs typeface="+mn-lt"/>
              </a:rPr>
              <a:t> : Sauvegarde Azure fournit des fonctionnalités intégrées de supervision et d’alerte dans un coffre </a:t>
            </a:r>
            <a:r>
              <a:rPr lang="fr-FR" dirty="0" err="1">
                <a:ea typeface="+mn-lt"/>
                <a:cs typeface="+mn-lt"/>
              </a:rPr>
              <a:t>Recovery</a:t>
            </a:r>
            <a:r>
              <a:rPr lang="fr-FR" dirty="0">
                <a:ea typeface="+mn-lt"/>
                <a:cs typeface="+mn-lt"/>
              </a:rPr>
              <a:t> Services. Ces fonctionnalités sont disponibles sans infrastructure de gestion supplémentaire. Vous pouvez également augmenter l’échelle de votre supervision et de vos rapports à l’aide d’Azure Monitor.</a:t>
            </a:r>
            <a:endParaRPr lang="fr-FR" dirty="0"/>
          </a:p>
          <a:p>
            <a:endParaRPr lang="fr-FR" dirty="0"/>
          </a:p>
        </p:txBody>
      </p:sp>
    </p:spTree>
    <p:extLst>
      <p:ext uri="{BB962C8B-B14F-4D97-AF65-F5344CB8AC3E}">
        <p14:creationId xmlns:p14="http://schemas.microsoft.com/office/powerpoint/2010/main" val="34651514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Pourquoi utiliser Azure Backup ?</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Sauvegarde et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875972" cy="4514894"/>
          </a:xfrm>
        </p:spPr>
        <p:txBody>
          <a:bodyPr lIns="91440" tIns="45720" rIns="91440" bIns="45720" anchor="t"/>
          <a:lstStyle/>
          <a:p>
            <a:pPr marL="285750" indent="-285750">
              <a:buFont typeface="Arial,Sans-Serif"/>
              <a:buChar char="•"/>
            </a:pPr>
            <a:r>
              <a:rPr lang="fr-FR" b="1" dirty="0">
                <a:cs typeface="Calibri"/>
              </a:rPr>
              <a:t>Obtenir des sauvegardes cohérentes au niveau application</a:t>
            </a:r>
            <a:r>
              <a:rPr lang="fr-FR" dirty="0">
                <a:cs typeface="Calibri"/>
              </a:rPr>
              <a:t> : une sauvegarde cohérente au niveau application signifie qu’un point de récupération dispose de toutes les données nécessaires pour restaurer la copie de sauvegarde. Le service Sauvegarde Azure fournit des sauvegardes cohérentes avec les applications, qui garantissent qu’aucun correctif supplémentaire n’est requis pour restaurer les données. La restauration de données cohérentes avec les applications réduit le délai de restauration, ce qui permet de rétablir rapidement le fonctionnement normal.</a:t>
            </a:r>
            <a:endParaRPr lang="fr-FR" dirty="0">
              <a:ea typeface="+mn-lt"/>
              <a:cs typeface="Calibri"/>
            </a:endParaRPr>
          </a:p>
          <a:p>
            <a:pPr marL="285750" indent="-285750">
              <a:buFont typeface="Arial,Sans-Serif"/>
              <a:buChar char="•"/>
            </a:pPr>
            <a:r>
              <a:rPr lang="fr-FR" b="1" dirty="0">
                <a:cs typeface="Calibri"/>
              </a:rPr>
              <a:t>Conserver des données à court et à long terme</a:t>
            </a:r>
            <a:r>
              <a:rPr lang="fr-FR" dirty="0">
                <a:cs typeface="Calibri"/>
              </a:rPr>
              <a:t> : Vous pouvez utiliser des </a:t>
            </a:r>
            <a:r>
              <a:rPr lang="fr-FR" dirty="0">
                <a:ea typeface="+mn-lt"/>
                <a:cs typeface="+mn-lt"/>
              </a:rPr>
              <a:t>coffres </a:t>
            </a:r>
            <a:r>
              <a:rPr lang="fr-FR" dirty="0" err="1">
                <a:ea typeface="+mn-lt"/>
                <a:cs typeface="+mn-lt"/>
              </a:rPr>
              <a:t>Recovery</a:t>
            </a:r>
            <a:r>
              <a:rPr lang="fr-FR" dirty="0">
                <a:ea typeface="+mn-lt"/>
                <a:cs typeface="+mn-lt"/>
              </a:rPr>
              <a:t> Services</a:t>
            </a:r>
            <a:r>
              <a:rPr lang="fr-FR" dirty="0">
                <a:cs typeface="Calibri"/>
              </a:rPr>
              <a:t> pour la conservation des données à court et à long termes.</a:t>
            </a:r>
            <a:endParaRPr lang="fr-FR" dirty="0">
              <a:ea typeface="+mn-lt"/>
              <a:cs typeface="Calibri"/>
            </a:endParaRPr>
          </a:p>
          <a:p>
            <a:pPr marL="285750" indent="-285750">
              <a:buFont typeface="Arial,Sans-Serif"/>
              <a:buChar char="•"/>
            </a:pPr>
            <a:r>
              <a:rPr lang="fr-FR" b="1" dirty="0">
                <a:cs typeface="Calibri"/>
              </a:rPr>
              <a:t>Gestion automatique du stockage</a:t>
            </a:r>
            <a:r>
              <a:rPr lang="fr-FR" dirty="0">
                <a:cs typeface="Calibri"/>
              </a:rPr>
              <a:t> : les environnements hybrides impliquent souvent un stockage hétérogène (une partie en local et une autre dans le Cloud). Avec le service Sauvegarde Azure, l’utilisation d’appareils de stockage locaux ne génère aucun coût. Azure Backup alloue et gère automatiquement le stockage de sauvegarde sur la base d’un modèle de paiement à l’utilisation. Vous payez uniquement le stockage que vous consommez. </a:t>
            </a:r>
            <a:r>
              <a:rPr lang="fr-FR" b="1" dirty="0">
                <a:cs typeface="Calibri"/>
              </a:rPr>
              <a:t>Plusieurs options de stockage</a:t>
            </a:r>
            <a:r>
              <a:rPr lang="fr-FR" dirty="0">
                <a:cs typeface="Calibri"/>
              </a:rPr>
              <a:t> : Sauvegarde Azure offre trois types de réplication pour conserver votre stockage/vos données hautement disponibles.</a:t>
            </a:r>
            <a:endParaRPr lang="fr-FR" dirty="0">
              <a:ea typeface="+mn-lt"/>
              <a:cs typeface="Calibri"/>
            </a:endParaRPr>
          </a:p>
          <a:p>
            <a:pPr marL="742950" lvl="1" indent="-285750">
              <a:buFont typeface="Arial,Sans-Serif"/>
              <a:buChar char="•"/>
            </a:pPr>
            <a:r>
              <a:rPr lang="fr-FR" dirty="0"/>
              <a:t>Le </a:t>
            </a:r>
            <a:r>
              <a:rPr lang="fr-FR" dirty="0">
                <a:ea typeface="+mn-lt"/>
                <a:cs typeface="+mn-lt"/>
              </a:rPr>
              <a:t>stockage localement redondant (LRS)</a:t>
            </a:r>
            <a:r>
              <a:rPr lang="fr-FR" dirty="0"/>
              <a:t> réplique vos données trois fois (il crée trois copies de vos données) dans une unité d’échelle de stockage d’un centre de données. Toutes les copies des données existent dans la même région. Le stockage LRS est une option à faible coût qui protège vos données contre les défaillances matérielles locales.</a:t>
            </a:r>
            <a:endParaRPr lang="fr-FR" dirty="0">
              <a:ea typeface="+mn-lt"/>
              <a:cs typeface="+mn-lt"/>
            </a:endParaRPr>
          </a:p>
          <a:p>
            <a:pPr marL="742950" lvl="1" indent="-285750">
              <a:buFont typeface="Arial,Sans-Serif"/>
              <a:buChar char="•"/>
            </a:pPr>
            <a:r>
              <a:rPr lang="fr-FR" dirty="0"/>
              <a:t>Le  </a:t>
            </a:r>
            <a:r>
              <a:rPr lang="fr-FR" dirty="0">
                <a:ea typeface="+mn-lt"/>
                <a:cs typeface="+mn-lt"/>
              </a:rPr>
              <a:t>stockage </a:t>
            </a:r>
            <a:r>
              <a:rPr lang="fr-FR" dirty="0" err="1">
                <a:ea typeface="+mn-lt"/>
                <a:cs typeface="+mn-lt"/>
              </a:rPr>
              <a:t>géoredondant</a:t>
            </a:r>
            <a:r>
              <a:rPr lang="fr-FR" dirty="0">
                <a:ea typeface="+mn-lt"/>
                <a:cs typeface="+mn-lt"/>
              </a:rPr>
              <a:t> (GRS)</a:t>
            </a:r>
            <a:r>
              <a:rPr lang="fr-FR" dirty="0"/>
              <a:t> est l’option de réplication par défaut : c’est l’option recommandée. Le stockage géo-redondant réplique vos données vers une région secondaire, distante de plusieurs centaines de kilomètres de l’emplacement principal des données sources. Le stockage GRS est plus onéreux que le stockage LRS, mais il offre une durabilité des données supérieure, même en cas de panne au niveau régional.</a:t>
            </a:r>
            <a:endParaRPr lang="fr-FR" dirty="0">
              <a:ea typeface="+mn-lt"/>
              <a:cs typeface="+mn-lt"/>
            </a:endParaRPr>
          </a:p>
          <a:p>
            <a:pPr marL="742950" lvl="1" indent="-285750">
              <a:buFont typeface="Arial,Sans-Serif"/>
              <a:buChar char="•"/>
            </a:pPr>
            <a:r>
              <a:rPr lang="fr-FR" dirty="0">
                <a:ea typeface="+mn-lt"/>
                <a:cs typeface="+mn-lt"/>
              </a:rPr>
              <a:t>Le stockage redondant interzone (ZRS)</a:t>
            </a:r>
            <a:r>
              <a:rPr lang="fr-FR" dirty="0"/>
              <a:t> réplique vos données dans des  </a:t>
            </a:r>
            <a:r>
              <a:rPr lang="fr-FR" dirty="0">
                <a:ea typeface="+mn-lt"/>
                <a:cs typeface="+mn-lt"/>
              </a:rPr>
              <a:t>zones de disponibilité,</a:t>
            </a:r>
            <a:r>
              <a:rPr lang="fr-FR" dirty="0"/>
              <a:t> garantissant ainsi la résidence et la résilience des données dans la même région. Le stockage redondant interzone n’a pas de temps d’arrêt. Vos charges de travail critiques qui nécessitent la </a:t>
            </a:r>
            <a:r>
              <a:rPr lang="fr-FR" dirty="0">
                <a:ea typeface="+mn-lt"/>
                <a:cs typeface="+mn-lt"/>
              </a:rPr>
              <a:t>résidence des données</a:t>
            </a:r>
            <a:r>
              <a:rPr lang="fr-FR" dirty="0"/>
              <a:t> et qui ne doivent pas avoir de temps d’arrêt peuvent donc être sauvegardées dans un stockage redondant interzone.</a:t>
            </a:r>
            <a:endParaRPr lang="fr-FR" dirty="0">
              <a:ea typeface="+mn-lt"/>
              <a:cs typeface="+mn-lt"/>
            </a:endParaRPr>
          </a:p>
          <a:p>
            <a:endParaRPr lang="fr-FR" dirty="0"/>
          </a:p>
          <a:p>
            <a:endParaRPr lang="fr-FR" dirty="0"/>
          </a:p>
        </p:txBody>
      </p:sp>
    </p:spTree>
    <p:extLst>
      <p:ext uri="{BB962C8B-B14F-4D97-AF65-F5344CB8AC3E}">
        <p14:creationId xmlns:p14="http://schemas.microsoft.com/office/powerpoint/2010/main" val="25693639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Comment le service Sauvegarde Azure protège-t-il contre les rançongiciels ?</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Sauvegarde et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875972" cy="4514894"/>
          </a:xfrm>
        </p:spPr>
        <p:txBody>
          <a:bodyPr lIns="91440" tIns="45720" rIns="91440" bIns="45720" anchor="t"/>
          <a:lstStyle/>
          <a:p>
            <a:r>
              <a:rPr lang="fr-FR" dirty="0">
                <a:ea typeface="+mn-lt"/>
                <a:cs typeface="+mn-lt"/>
              </a:rPr>
              <a:t>Le service Sauvegarde Azure vous aide à protéger vos systèmes d’entreprise critiques et données de sauvegarde contre les attaques par rançongiciel en implémentant des mesures préventives et en fournissant des outils qui protègent votre organisation contre toute action que des pirates informatiques effectuent pour infiltrer vos systèmes. Il assure la sécurité de votre environnement de sauvegarde, tant lorsque vos données sont en transit que quand elles sont au repos.</a:t>
            </a:r>
            <a:endParaRPr lang="fr-FR"/>
          </a:p>
          <a:p>
            <a:endParaRPr lang="fr-FR" dirty="0">
              <a:ea typeface="+mn-lt"/>
              <a:cs typeface="+mn-lt"/>
            </a:endParaRPr>
          </a:p>
          <a:p>
            <a:endParaRPr lang="fr-FR" dirty="0"/>
          </a:p>
          <a:p>
            <a:endParaRPr lang="fr-FR" dirty="0"/>
          </a:p>
        </p:txBody>
      </p:sp>
    </p:spTree>
    <p:extLst>
      <p:ext uri="{BB962C8B-B14F-4D97-AF65-F5344CB8AC3E}">
        <p14:creationId xmlns:p14="http://schemas.microsoft.com/office/powerpoint/2010/main" val="15178892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F144BD-E284-45DC-B2A2-F09FC7FD810D}"/>
              </a:ext>
            </a:extLst>
          </p:cNvPr>
          <p:cNvSpPr>
            <a:spLocks noGrp="1"/>
          </p:cNvSpPr>
          <p:nvPr>
            <p:ph type="body" sz="quarter" idx="12"/>
          </p:nvPr>
        </p:nvSpPr>
        <p:spPr/>
        <p:txBody>
          <a:bodyPr lIns="91440" tIns="45720" rIns="91440" bIns="45720" anchor="ctr" anchorCtr="0"/>
          <a:lstStyle/>
          <a:p>
            <a:r>
              <a:rPr lang="fr-FR" dirty="0">
                <a:cs typeface="Calibri"/>
              </a:rPr>
              <a:t>CHAPITRE 2</a:t>
            </a:r>
            <a:endParaRPr lang="fr-FR" dirty="0"/>
          </a:p>
        </p:txBody>
      </p:sp>
      <p:sp>
        <p:nvSpPr>
          <p:cNvPr id="6" name="Espace réservé du texte 5">
            <a:extLst>
              <a:ext uri="{FF2B5EF4-FFF2-40B4-BE49-F238E27FC236}">
                <a16:creationId xmlns:a16="http://schemas.microsoft.com/office/drawing/2014/main" id="{67C19B62-64B1-41FC-9312-17E332BD1302}"/>
              </a:ext>
            </a:extLst>
          </p:cNvPr>
          <p:cNvSpPr>
            <a:spLocks noGrp="1"/>
          </p:cNvSpPr>
          <p:nvPr>
            <p:ph type="body" sz="quarter" idx="13"/>
          </p:nvPr>
        </p:nvSpPr>
        <p:spPr/>
        <p:txBody>
          <a:bodyPr lIns="91440" tIns="45720" rIns="91440" bIns="45720" anchor="t" anchorCtr="0"/>
          <a:lstStyle/>
          <a:p>
            <a:r>
              <a:rPr lang="fr-FR" dirty="0">
                <a:ea typeface="+mn-lt"/>
                <a:cs typeface="+mn-lt"/>
              </a:rPr>
              <a:t>Etablir des stratégies de sortie</a:t>
            </a:r>
            <a:endParaRPr lang="fr-FR" dirty="0"/>
          </a:p>
        </p:txBody>
      </p:sp>
      <p:sp>
        <p:nvSpPr>
          <p:cNvPr id="8" name="Espace réservé du texte 7">
            <a:extLst>
              <a:ext uri="{FF2B5EF4-FFF2-40B4-BE49-F238E27FC236}">
                <a16:creationId xmlns:a16="http://schemas.microsoft.com/office/drawing/2014/main" id="{7E216D04-257B-941D-9468-4B763BA54801}"/>
              </a:ext>
            </a:extLst>
          </p:cNvPr>
          <p:cNvSpPr>
            <a:spLocks noGrp="1"/>
          </p:cNvSpPr>
          <p:nvPr>
            <p:ph type="body" sz="quarter" idx="14"/>
          </p:nvPr>
        </p:nvSpPr>
        <p:spPr/>
        <p:txBody>
          <a:bodyPr lIns="91440" tIns="45720" rIns="91440" bIns="45720" anchor="t" anchorCtr="0"/>
          <a:lstStyle/>
          <a:p>
            <a:pPr marL="285750" indent="-285750" algn="just">
              <a:buFont typeface="Symbol"/>
              <a:buChar char="•"/>
            </a:pPr>
            <a:r>
              <a:rPr lang="fr-FR" sz="1800" dirty="0">
                <a:ea typeface="+mn-lt"/>
                <a:cs typeface="+mn-lt"/>
              </a:rPr>
              <a:t>Sauvegarde et Réplication</a:t>
            </a:r>
          </a:p>
          <a:p>
            <a:pPr marL="285750" indent="-285750" algn="just">
              <a:buFont typeface="Symbol"/>
              <a:buChar char="•"/>
            </a:pPr>
            <a:r>
              <a:rPr lang="fr-FR" sz="1800" dirty="0">
                <a:solidFill>
                  <a:schemeClr val="accent2"/>
                </a:solidFill>
                <a:ea typeface="+mn-lt"/>
                <a:cs typeface="+mn-lt"/>
              </a:rPr>
              <a:t>Interopérabilité</a:t>
            </a:r>
          </a:p>
          <a:p>
            <a:pPr marL="285750" indent="-285750" algn="just">
              <a:buFont typeface="Symbol"/>
              <a:buChar char="•"/>
            </a:pPr>
            <a:r>
              <a:rPr lang="fr-FR" sz="1800" dirty="0">
                <a:ea typeface="+mn-lt"/>
                <a:cs typeface="+mn-lt"/>
              </a:rPr>
              <a:t>Export</a:t>
            </a:r>
          </a:p>
          <a:p>
            <a:pPr marL="285750" indent="-285750" algn="just">
              <a:buFont typeface="Symbol"/>
              <a:buChar char="•"/>
            </a:pPr>
            <a:r>
              <a:rPr lang="fr-FR" sz="1800" dirty="0">
                <a:ea typeface="+mn-lt"/>
                <a:cs typeface="+mn-lt"/>
              </a:rPr>
              <a:t>Coût</a:t>
            </a:r>
          </a:p>
          <a:p>
            <a:pPr marL="0" indent="0">
              <a:buNone/>
            </a:pPr>
            <a:endParaRPr lang="fr-FR" sz="1800" b="1" dirty="0">
              <a:solidFill>
                <a:schemeClr val="accent2"/>
              </a:solidFill>
              <a:ea typeface="+mn-lt"/>
              <a:cs typeface="+mn-lt"/>
            </a:endParaRPr>
          </a:p>
          <a:p>
            <a:endParaRPr lang="fr-FR" sz="1800" dirty="0">
              <a:ea typeface="Calibri"/>
            </a:endParaRPr>
          </a:p>
          <a:p>
            <a:endParaRPr lang="fr-FR" sz="1800">
              <a:ea typeface="Calibri"/>
            </a:endParaRPr>
          </a:p>
          <a:p>
            <a:endParaRPr lang="fr-FR" sz="1800">
              <a:ea typeface="Calibri"/>
            </a:endParaRPr>
          </a:p>
        </p:txBody>
      </p:sp>
    </p:spTree>
    <p:extLst>
      <p:ext uri="{BB962C8B-B14F-4D97-AF65-F5344CB8AC3E}">
        <p14:creationId xmlns:p14="http://schemas.microsoft.com/office/powerpoint/2010/main" val="27489545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t>Interopérabilité dans Azure : Analyse du plan de contrôle</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Interopérabilité</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4664952" cy="4543648"/>
          </a:xfrm>
        </p:spPr>
        <p:txBody>
          <a:bodyPr lIns="91440" tIns="45720" rIns="91440" bIns="45720" anchor="t"/>
          <a:lstStyle/>
          <a:p>
            <a:r>
              <a:rPr lang="fr-FR" dirty="0">
                <a:ea typeface="+mn-lt"/>
                <a:cs typeface="+mn-lt"/>
              </a:rPr>
              <a:t>L’analyse du plan de contrôle examine essentiellement les itinéraires qui sont échangés entre des réseaux au sein d’une topologie. L’analyse du plan de contrôle vous permet de comprendre comment des réseaux différents affichent la topologie.</a:t>
            </a:r>
          </a:p>
          <a:p>
            <a:r>
              <a:rPr lang="fr-FR" b="1" dirty="0">
                <a:cs typeface="Calibri"/>
              </a:rPr>
              <a:t>Perspective du réseau virtuel hub and </a:t>
            </a:r>
            <a:r>
              <a:rPr lang="fr-FR" b="1" dirty="0" err="1">
                <a:cs typeface="Calibri"/>
              </a:rPr>
              <a:t>spoke</a:t>
            </a:r>
            <a:endParaRPr lang="fr-FR" dirty="0" err="1">
              <a:cs typeface="Calibri"/>
            </a:endParaRPr>
          </a:p>
          <a:p>
            <a:r>
              <a:rPr lang="fr-FR" dirty="0">
                <a:ea typeface="+mn-lt"/>
                <a:cs typeface="+mn-lt"/>
              </a:rPr>
              <a:t>La figure suivante illustre le réseau du point de vue d’un réseau virtuel hub (</a:t>
            </a:r>
            <a:r>
              <a:rPr lang="fr-FR" dirty="0" err="1">
                <a:ea typeface="+mn-lt"/>
                <a:cs typeface="+mn-lt"/>
              </a:rPr>
              <a:t>VNet</a:t>
            </a:r>
            <a:r>
              <a:rPr lang="fr-FR" dirty="0">
                <a:ea typeface="+mn-lt"/>
                <a:cs typeface="+mn-lt"/>
              </a:rPr>
              <a:t>) et d’un réseau virtuel </a:t>
            </a:r>
            <a:r>
              <a:rPr lang="fr-FR" dirty="0" err="1">
                <a:ea typeface="+mn-lt"/>
                <a:cs typeface="+mn-lt"/>
              </a:rPr>
              <a:t>spoke</a:t>
            </a:r>
            <a:r>
              <a:rPr lang="fr-FR" dirty="0">
                <a:ea typeface="+mn-lt"/>
                <a:cs typeface="+mn-lt"/>
              </a:rPr>
              <a:t> (en bleu). Cette figure montre également le numéro de système autonome (ASN) de différents réseaux et les itinéraires qui sont échangés entre réseaux différents </a:t>
            </a:r>
            <a:endParaRPr lang="fr-FR" dirty="0"/>
          </a:p>
          <a:p>
            <a:r>
              <a:rPr lang="fr-FR" dirty="0">
                <a:ea typeface="+mn-lt"/>
                <a:cs typeface="+mn-lt"/>
              </a:rPr>
              <a:t>L’ASN de la passerelle Azure </a:t>
            </a:r>
            <a:r>
              <a:rPr lang="fr-FR" dirty="0" err="1">
                <a:ea typeface="+mn-lt"/>
                <a:cs typeface="+mn-lt"/>
              </a:rPr>
              <a:t>ExpressRoute</a:t>
            </a:r>
            <a:r>
              <a:rPr lang="fr-FR" dirty="0">
                <a:ea typeface="+mn-lt"/>
                <a:cs typeface="+mn-lt"/>
              </a:rPr>
              <a:t> du réseau virtuel est différent de l’ASN des routeurs Microsoft Enterprise Edge (MSEE). Une passerelle </a:t>
            </a:r>
            <a:r>
              <a:rPr lang="fr-FR" dirty="0" err="1">
                <a:ea typeface="+mn-lt"/>
                <a:cs typeface="+mn-lt"/>
              </a:rPr>
              <a:t>ExpressRoute</a:t>
            </a:r>
            <a:r>
              <a:rPr lang="fr-FR" dirty="0">
                <a:ea typeface="+mn-lt"/>
                <a:cs typeface="+mn-lt"/>
              </a:rPr>
              <a:t> utilise un ASN privé (valeur de </a:t>
            </a:r>
            <a:r>
              <a:rPr lang="fr-FR" b="1" dirty="0">
                <a:ea typeface="+mn-lt"/>
                <a:cs typeface="+mn-lt"/>
              </a:rPr>
              <a:t>65515</a:t>
            </a:r>
            <a:r>
              <a:rPr lang="fr-FR" dirty="0">
                <a:ea typeface="+mn-lt"/>
                <a:cs typeface="+mn-lt"/>
              </a:rPr>
              <a:t>) et les MSEE utilisent un ASN public (valeur de </a:t>
            </a:r>
            <a:r>
              <a:rPr lang="fr-FR" b="1" dirty="0">
                <a:ea typeface="+mn-lt"/>
                <a:cs typeface="+mn-lt"/>
              </a:rPr>
              <a:t>12076</a:t>
            </a:r>
            <a:r>
              <a:rPr lang="fr-FR" dirty="0">
                <a:ea typeface="+mn-lt"/>
                <a:cs typeface="+mn-lt"/>
              </a:rPr>
              <a:t>) dans le monde entier. Lorsque vous configurez le </a:t>
            </a:r>
            <a:r>
              <a:rPr lang="fr-FR" dirty="0" err="1">
                <a:ea typeface="+mn-lt"/>
                <a:cs typeface="+mn-lt"/>
              </a:rPr>
              <a:t>peering</a:t>
            </a:r>
            <a:r>
              <a:rPr lang="fr-FR" dirty="0">
                <a:ea typeface="+mn-lt"/>
                <a:cs typeface="+mn-lt"/>
              </a:rPr>
              <a:t> </a:t>
            </a:r>
            <a:r>
              <a:rPr lang="fr-FR" dirty="0" err="1">
                <a:ea typeface="+mn-lt"/>
                <a:cs typeface="+mn-lt"/>
              </a:rPr>
              <a:t>ExpressRoute</a:t>
            </a:r>
            <a:r>
              <a:rPr lang="fr-FR" dirty="0">
                <a:ea typeface="+mn-lt"/>
                <a:cs typeface="+mn-lt"/>
              </a:rPr>
              <a:t>, étant donné que le MSEE est l’homologue, vous utilisez l’ASN d’homologue </a:t>
            </a:r>
            <a:r>
              <a:rPr lang="fr-FR" b="1" dirty="0">
                <a:ea typeface="+mn-lt"/>
                <a:cs typeface="+mn-lt"/>
              </a:rPr>
              <a:t>12076</a:t>
            </a:r>
            <a:r>
              <a:rPr lang="fr-FR" dirty="0">
                <a:ea typeface="+mn-lt"/>
                <a:cs typeface="+mn-lt"/>
              </a:rPr>
              <a:t>. Du côté Azure, MSEE établit le </a:t>
            </a:r>
            <a:r>
              <a:rPr lang="fr-FR" dirty="0" err="1">
                <a:ea typeface="+mn-lt"/>
                <a:cs typeface="+mn-lt"/>
              </a:rPr>
              <a:t>peering</a:t>
            </a:r>
            <a:r>
              <a:rPr lang="fr-FR" dirty="0">
                <a:ea typeface="+mn-lt"/>
                <a:cs typeface="+mn-lt"/>
              </a:rPr>
              <a:t> </a:t>
            </a:r>
            <a:r>
              <a:rPr lang="fr-FR" dirty="0" err="1">
                <a:ea typeface="+mn-lt"/>
                <a:cs typeface="+mn-lt"/>
              </a:rPr>
              <a:t>eBGP</a:t>
            </a:r>
            <a:r>
              <a:rPr lang="fr-FR" dirty="0">
                <a:ea typeface="+mn-lt"/>
                <a:cs typeface="+mn-lt"/>
              </a:rPr>
              <a:t> la passerelle </a:t>
            </a:r>
            <a:r>
              <a:rPr lang="fr-FR" dirty="0" err="1">
                <a:ea typeface="+mn-lt"/>
                <a:cs typeface="+mn-lt"/>
              </a:rPr>
              <a:t>ExpressRoute</a:t>
            </a:r>
            <a:r>
              <a:rPr lang="fr-FR" dirty="0">
                <a:ea typeface="+mn-lt"/>
                <a:cs typeface="+mn-lt"/>
              </a:rPr>
              <a:t>. Le double </a:t>
            </a:r>
            <a:r>
              <a:rPr lang="fr-FR" dirty="0" err="1">
                <a:ea typeface="+mn-lt"/>
                <a:cs typeface="+mn-lt"/>
              </a:rPr>
              <a:t>peering</a:t>
            </a:r>
            <a:r>
              <a:rPr lang="fr-FR" dirty="0">
                <a:ea typeface="+mn-lt"/>
                <a:cs typeface="+mn-lt"/>
              </a:rPr>
              <a:t> </a:t>
            </a:r>
            <a:r>
              <a:rPr lang="fr-FR" dirty="0" err="1">
                <a:ea typeface="+mn-lt"/>
                <a:cs typeface="+mn-lt"/>
              </a:rPr>
              <a:t>eBGP</a:t>
            </a:r>
            <a:r>
              <a:rPr lang="fr-FR" dirty="0">
                <a:ea typeface="+mn-lt"/>
                <a:cs typeface="+mn-lt"/>
              </a:rPr>
              <a:t> que MSEE établit pour chaque </a:t>
            </a:r>
            <a:r>
              <a:rPr lang="fr-FR" dirty="0" err="1">
                <a:ea typeface="+mn-lt"/>
                <a:cs typeface="+mn-lt"/>
              </a:rPr>
              <a:t>peering</a:t>
            </a:r>
            <a:r>
              <a:rPr lang="fr-FR" dirty="0">
                <a:ea typeface="+mn-lt"/>
                <a:cs typeface="+mn-lt"/>
              </a:rPr>
              <a:t> </a:t>
            </a:r>
            <a:r>
              <a:rPr lang="fr-FR" dirty="0" err="1">
                <a:ea typeface="+mn-lt"/>
                <a:cs typeface="+mn-lt"/>
              </a:rPr>
              <a:t>ExpressRoute</a:t>
            </a:r>
            <a:r>
              <a:rPr lang="fr-FR" dirty="0">
                <a:ea typeface="+mn-lt"/>
                <a:cs typeface="+mn-lt"/>
              </a:rPr>
              <a:t> est transparent au niveau du plan de contrôle. Par conséquent, lorsque vous visualisez une table de routage </a:t>
            </a:r>
            <a:r>
              <a:rPr lang="fr-FR" dirty="0" err="1">
                <a:ea typeface="+mn-lt"/>
                <a:cs typeface="+mn-lt"/>
              </a:rPr>
              <a:t>ExpressRoute</a:t>
            </a:r>
            <a:r>
              <a:rPr lang="fr-FR" dirty="0">
                <a:ea typeface="+mn-lt"/>
                <a:cs typeface="+mn-lt"/>
              </a:rPr>
              <a:t>, l’ASN de la passerelle </a:t>
            </a:r>
            <a:r>
              <a:rPr lang="fr-FR" dirty="0" err="1">
                <a:ea typeface="+mn-lt"/>
                <a:cs typeface="+mn-lt"/>
              </a:rPr>
              <a:t>ExpressRoute</a:t>
            </a:r>
            <a:r>
              <a:rPr lang="fr-FR" dirty="0">
                <a:ea typeface="+mn-lt"/>
                <a:cs typeface="+mn-lt"/>
              </a:rPr>
              <a:t> du réseau virtuel s’affiche pour les préfixes du réseau virtuel.</a:t>
            </a:r>
            <a:endParaRPr lang="fr-FR" dirty="0"/>
          </a:p>
          <a:p>
            <a:endParaRPr lang="fr-FR" dirty="0">
              <a:ea typeface="+mn-lt"/>
              <a:cs typeface="+mn-lt"/>
            </a:endParaRPr>
          </a:p>
        </p:txBody>
      </p:sp>
      <p:pic>
        <p:nvPicPr>
          <p:cNvPr id="3" name="Image 3">
            <a:extLst>
              <a:ext uri="{FF2B5EF4-FFF2-40B4-BE49-F238E27FC236}">
                <a16:creationId xmlns:a16="http://schemas.microsoft.com/office/drawing/2014/main" id="{9D5F8996-6C05-064D-2B07-16CAE9B7B134}"/>
              </a:ext>
            </a:extLst>
          </p:cNvPr>
          <p:cNvPicPr>
            <a:picLocks noChangeAspect="1"/>
          </p:cNvPicPr>
          <p:nvPr/>
        </p:nvPicPr>
        <p:blipFill>
          <a:blip r:embed="rId2"/>
          <a:stretch>
            <a:fillRect/>
          </a:stretch>
        </p:blipFill>
        <p:spPr>
          <a:xfrm>
            <a:off x="5385758" y="1946271"/>
            <a:ext cx="6768859" cy="4676364"/>
          </a:xfrm>
          <a:prstGeom prst="rect">
            <a:avLst/>
          </a:prstGeom>
        </p:spPr>
      </p:pic>
      <p:sp>
        <p:nvSpPr>
          <p:cNvPr id="4" name="Flèche : droite 3">
            <a:extLst>
              <a:ext uri="{FF2B5EF4-FFF2-40B4-BE49-F238E27FC236}">
                <a16:creationId xmlns:a16="http://schemas.microsoft.com/office/drawing/2014/main" id="{3325E654-E5A1-18FD-2F9D-7663CB10EC5C}"/>
              </a:ext>
            </a:extLst>
          </p:cNvPr>
          <p:cNvSpPr/>
          <p:nvPr/>
        </p:nvSpPr>
        <p:spPr>
          <a:xfrm>
            <a:off x="4518211" y="3783105"/>
            <a:ext cx="304800" cy="188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60819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t>Interopérabilité dans Azure : Analyse du plan de contrôle</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Interopérabilité</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5038765" cy="4514894"/>
          </a:xfrm>
        </p:spPr>
        <p:txBody>
          <a:bodyPr lIns="91440" tIns="45720" rIns="91440" bIns="45720" anchor="t"/>
          <a:lstStyle/>
          <a:p>
            <a:r>
              <a:rPr lang="fr-FR" dirty="0">
                <a:ea typeface="+mn-lt"/>
                <a:cs typeface="+mn-lt"/>
              </a:rPr>
              <a:t>La figure montre un exemple de table de routage </a:t>
            </a:r>
            <a:r>
              <a:rPr lang="fr-FR" dirty="0" err="1">
                <a:ea typeface="+mn-lt"/>
                <a:cs typeface="+mn-lt"/>
              </a:rPr>
              <a:t>ExpressRoute</a:t>
            </a:r>
            <a:r>
              <a:rPr lang="fr-FR" dirty="0">
                <a:ea typeface="+mn-lt"/>
                <a:cs typeface="+mn-lt"/>
              </a:rPr>
              <a: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ea typeface="+mn-lt"/>
                <a:cs typeface="+mn-lt"/>
              </a:rPr>
              <a:t>Dans Azure, l’ASN n’est significatif que de la perspective du </a:t>
            </a:r>
            <a:r>
              <a:rPr lang="fr-FR" dirty="0" err="1">
                <a:ea typeface="+mn-lt"/>
                <a:cs typeface="+mn-lt"/>
              </a:rPr>
              <a:t>peering</a:t>
            </a:r>
            <a:r>
              <a:rPr lang="fr-FR" dirty="0">
                <a:ea typeface="+mn-lt"/>
                <a:cs typeface="+mn-lt"/>
              </a:rPr>
              <a:t>. Par défaut, l’ASN de la passerelle </a:t>
            </a:r>
            <a:r>
              <a:rPr lang="fr-FR" dirty="0" err="1">
                <a:ea typeface="+mn-lt"/>
                <a:cs typeface="+mn-lt"/>
              </a:rPr>
              <a:t>ExpressRoute</a:t>
            </a:r>
            <a:r>
              <a:rPr lang="fr-FR" dirty="0">
                <a:ea typeface="+mn-lt"/>
                <a:cs typeface="+mn-lt"/>
              </a:rPr>
              <a:t> et de la passerelle du réseau privé virtuel est </a:t>
            </a:r>
            <a:r>
              <a:rPr lang="fr-FR" b="1" dirty="0">
                <a:ea typeface="+mn-lt"/>
                <a:cs typeface="+mn-lt"/>
              </a:rPr>
              <a:t>65515</a:t>
            </a:r>
            <a:r>
              <a:rPr lang="fr-FR" dirty="0">
                <a:ea typeface="+mn-lt"/>
                <a:cs typeface="+mn-lt"/>
              </a:rPr>
              <a:t> dans la passerelle VPN Azure.</a:t>
            </a:r>
            <a:endParaRPr lang="fr-FR" dirty="0"/>
          </a:p>
          <a:p>
            <a:endParaRPr lang="fr-FR" dirty="0"/>
          </a:p>
        </p:txBody>
      </p:sp>
      <p:pic>
        <p:nvPicPr>
          <p:cNvPr id="4" name="Image 5" descr="Une image contenant table&#10;&#10;Description générée automatiquement">
            <a:extLst>
              <a:ext uri="{FF2B5EF4-FFF2-40B4-BE49-F238E27FC236}">
                <a16:creationId xmlns:a16="http://schemas.microsoft.com/office/drawing/2014/main" id="{1DBE2398-F244-9E42-77D6-F58D5D3080C4}"/>
              </a:ext>
            </a:extLst>
          </p:cNvPr>
          <p:cNvPicPr>
            <a:picLocks noChangeAspect="1"/>
          </p:cNvPicPr>
          <p:nvPr/>
        </p:nvPicPr>
        <p:blipFill>
          <a:blip r:embed="rId2"/>
          <a:stretch>
            <a:fillRect/>
          </a:stretch>
        </p:blipFill>
        <p:spPr>
          <a:xfrm>
            <a:off x="5759569" y="1997324"/>
            <a:ext cx="5877462" cy="3984783"/>
          </a:xfrm>
          <a:prstGeom prst="rect">
            <a:avLst/>
          </a:prstGeom>
        </p:spPr>
      </p:pic>
      <p:sp>
        <p:nvSpPr>
          <p:cNvPr id="3" name="Flèche : droite 2">
            <a:extLst>
              <a:ext uri="{FF2B5EF4-FFF2-40B4-BE49-F238E27FC236}">
                <a16:creationId xmlns:a16="http://schemas.microsoft.com/office/drawing/2014/main" id="{A7121C43-91ED-12A7-9A66-1E7900D1D708}"/>
              </a:ext>
            </a:extLst>
          </p:cNvPr>
          <p:cNvSpPr/>
          <p:nvPr/>
        </p:nvSpPr>
        <p:spPr>
          <a:xfrm>
            <a:off x="4778188" y="1999130"/>
            <a:ext cx="268941" cy="197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63121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Perspective du réseau local Location 1 et du réseau virtuel distant via </a:t>
            </a:r>
            <a:r>
              <a:rPr lang="fr-FR" dirty="0" err="1">
                <a:cs typeface="Calibri"/>
              </a:rPr>
              <a:t>ExpressRoute</a:t>
            </a:r>
            <a:r>
              <a:rPr lang="fr-FR" dirty="0">
                <a:cs typeface="Calibri"/>
              </a:rPr>
              <a:t> 1</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Interopérabilité</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r>
              <a:rPr lang="fr-FR" dirty="0">
                <a:ea typeface="+mn-lt"/>
                <a:cs typeface="+mn-lt"/>
              </a:rPr>
              <a:t>Le réseau local Location 1 et du réseau virtuel distant sont connectés au réseau virtuel du hub via </a:t>
            </a:r>
            <a:r>
              <a:rPr lang="fr-FR" dirty="0" err="1">
                <a:ea typeface="+mn-lt"/>
                <a:cs typeface="+mn-lt"/>
              </a:rPr>
              <a:t>ExpressRoute</a:t>
            </a:r>
            <a:r>
              <a:rPr lang="fr-FR" dirty="0">
                <a:ea typeface="+mn-lt"/>
                <a:cs typeface="+mn-lt"/>
              </a:rPr>
              <a:t> 1. </a:t>
            </a:r>
            <a:endParaRPr lang="fr-FR" dirty="0">
              <a:ea typeface="+mn-lt"/>
            </a:endParaRPr>
          </a:p>
          <a:p>
            <a:r>
              <a:rPr lang="fr-FR" dirty="0">
                <a:ea typeface="+mn-lt"/>
                <a:cs typeface="+mn-lt"/>
              </a:rPr>
              <a:t>Ils partagent la même perspective de la topologie, comme le montre le schéma</a:t>
            </a:r>
            <a:endParaRPr lang="fr-FR" dirty="0"/>
          </a:p>
        </p:txBody>
      </p:sp>
      <p:pic>
        <p:nvPicPr>
          <p:cNvPr id="3" name="Image 4">
            <a:extLst>
              <a:ext uri="{FF2B5EF4-FFF2-40B4-BE49-F238E27FC236}">
                <a16:creationId xmlns:a16="http://schemas.microsoft.com/office/drawing/2014/main" id="{A80EAB78-67B3-3508-A38D-B5727C717542}"/>
              </a:ext>
            </a:extLst>
          </p:cNvPr>
          <p:cNvPicPr>
            <a:picLocks noChangeAspect="1"/>
          </p:cNvPicPr>
          <p:nvPr/>
        </p:nvPicPr>
        <p:blipFill>
          <a:blip r:embed="rId2"/>
          <a:stretch>
            <a:fillRect/>
          </a:stretch>
        </p:blipFill>
        <p:spPr>
          <a:xfrm>
            <a:off x="2479841" y="2584294"/>
            <a:ext cx="6855123" cy="3985896"/>
          </a:xfrm>
          <a:prstGeom prst="rect">
            <a:avLst/>
          </a:prstGeom>
        </p:spPr>
      </p:pic>
      <p:sp>
        <p:nvSpPr>
          <p:cNvPr id="4" name="Flèche : bas 3">
            <a:extLst>
              <a:ext uri="{FF2B5EF4-FFF2-40B4-BE49-F238E27FC236}">
                <a16:creationId xmlns:a16="http://schemas.microsoft.com/office/drawing/2014/main" id="{C25C3972-A232-C1F0-7033-3189EF9A5E54}"/>
              </a:ext>
            </a:extLst>
          </p:cNvPr>
          <p:cNvSpPr/>
          <p:nvPr/>
        </p:nvSpPr>
        <p:spPr>
          <a:xfrm>
            <a:off x="5728447" y="2330824"/>
            <a:ext cx="143436" cy="215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550260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t>Perspective du réseau local Location 1 et du réseau virtuel branche via le VPN de site à site</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Interopérabilité</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r>
              <a:rPr lang="fr-FR" dirty="0">
                <a:ea typeface="+mn-lt"/>
                <a:cs typeface="+mn-lt"/>
              </a:rPr>
              <a:t>Le réseau local Location 1 et le réseau virtuel branche sont tous deux connectés à la passerelle VPN du réseau virtuel Hub via les connexions VPN de site à site. Ils partagent la même perspective de la topologie, comme le montre le schéma</a:t>
            </a:r>
            <a:endParaRPr lang="fr-FR" dirty="0"/>
          </a:p>
        </p:txBody>
      </p:sp>
      <p:pic>
        <p:nvPicPr>
          <p:cNvPr id="4" name="Image 4">
            <a:extLst>
              <a:ext uri="{FF2B5EF4-FFF2-40B4-BE49-F238E27FC236}">
                <a16:creationId xmlns:a16="http://schemas.microsoft.com/office/drawing/2014/main" id="{F897FB79-C339-80F3-7F2D-C6E5D1D20A84}"/>
              </a:ext>
            </a:extLst>
          </p:cNvPr>
          <p:cNvPicPr>
            <a:picLocks noChangeAspect="1"/>
          </p:cNvPicPr>
          <p:nvPr/>
        </p:nvPicPr>
        <p:blipFill>
          <a:blip r:embed="rId2"/>
          <a:stretch>
            <a:fillRect/>
          </a:stretch>
        </p:blipFill>
        <p:spPr>
          <a:xfrm>
            <a:off x="3033284" y="2522668"/>
            <a:ext cx="6955766" cy="4062131"/>
          </a:xfrm>
          <a:prstGeom prst="rect">
            <a:avLst/>
          </a:prstGeom>
        </p:spPr>
      </p:pic>
      <p:sp>
        <p:nvSpPr>
          <p:cNvPr id="3" name="Flèche : bas 2">
            <a:extLst>
              <a:ext uri="{FF2B5EF4-FFF2-40B4-BE49-F238E27FC236}">
                <a16:creationId xmlns:a16="http://schemas.microsoft.com/office/drawing/2014/main" id="{BB8AE14E-62E1-BCBF-FC00-BDCD93E158B9}"/>
              </a:ext>
            </a:extLst>
          </p:cNvPr>
          <p:cNvSpPr/>
          <p:nvPr/>
        </p:nvSpPr>
        <p:spPr>
          <a:xfrm>
            <a:off x="5558118" y="2259106"/>
            <a:ext cx="143436" cy="215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688826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t>Perspective du réseau local Location 2</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Interopérabilité</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r>
              <a:rPr lang="fr-FR" dirty="0">
                <a:ea typeface="+mn-lt"/>
                <a:cs typeface="+mn-lt"/>
              </a:rPr>
              <a:t>Le réseau local Location 2 est connecté au réseau local hub via le </a:t>
            </a:r>
            <a:r>
              <a:rPr lang="fr-FR" dirty="0" err="1">
                <a:ea typeface="+mn-lt"/>
                <a:cs typeface="+mn-lt"/>
              </a:rPr>
              <a:t>peering</a:t>
            </a:r>
            <a:r>
              <a:rPr lang="fr-FR" dirty="0">
                <a:ea typeface="+mn-lt"/>
                <a:cs typeface="+mn-lt"/>
              </a:rPr>
              <a:t> privé d’</a:t>
            </a:r>
            <a:r>
              <a:rPr lang="fr-FR" dirty="0" err="1">
                <a:ea typeface="+mn-lt"/>
                <a:cs typeface="+mn-lt"/>
              </a:rPr>
              <a:t>ExpressRoute</a:t>
            </a:r>
            <a:r>
              <a:rPr lang="fr-FR" dirty="0">
                <a:ea typeface="+mn-lt"/>
                <a:cs typeface="+mn-lt"/>
              </a:rPr>
              <a:t> 2 </a:t>
            </a:r>
            <a:endParaRPr lang="fr-FR" dirty="0"/>
          </a:p>
          <a:p>
            <a:endParaRPr lang="fr-FR" dirty="0"/>
          </a:p>
          <a:p>
            <a:endParaRPr lang="fr-FR" dirty="0"/>
          </a:p>
        </p:txBody>
      </p:sp>
      <p:pic>
        <p:nvPicPr>
          <p:cNvPr id="5" name="Image 5">
            <a:extLst>
              <a:ext uri="{FF2B5EF4-FFF2-40B4-BE49-F238E27FC236}">
                <a16:creationId xmlns:a16="http://schemas.microsoft.com/office/drawing/2014/main" id="{99AAD9DF-0FFB-9042-6919-BBE4FE82F92E}"/>
              </a:ext>
            </a:extLst>
          </p:cNvPr>
          <p:cNvPicPr>
            <a:picLocks noChangeAspect="1"/>
          </p:cNvPicPr>
          <p:nvPr/>
        </p:nvPicPr>
        <p:blipFill>
          <a:blip r:embed="rId2"/>
          <a:stretch>
            <a:fillRect/>
          </a:stretch>
        </p:blipFill>
        <p:spPr>
          <a:xfrm>
            <a:off x="2352136" y="2316367"/>
            <a:ext cx="7502104" cy="4180584"/>
          </a:xfrm>
          <a:prstGeom prst="rect">
            <a:avLst/>
          </a:prstGeom>
        </p:spPr>
      </p:pic>
      <p:sp>
        <p:nvSpPr>
          <p:cNvPr id="3" name="Flèche : bas 2">
            <a:extLst>
              <a:ext uri="{FF2B5EF4-FFF2-40B4-BE49-F238E27FC236}">
                <a16:creationId xmlns:a16="http://schemas.microsoft.com/office/drawing/2014/main" id="{A9799B3B-933E-7978-737A-BC0D44C16E5E}"/>
              </a:ext>
            </a:extLst>
          </p:cNvPr>
          <p:cNvSpPr/>
          <p:nvPr/>
        </p:nvSpPr>
        <p:spPr>
          <a:xfrm>
            <a:off x="6822141" y="2034989"/>
            <a:ext cx="143436" cy="215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25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a:lstStyle/>
          <a:p>
            <a:r>
              <a:rPr lang="fr-FR"/>
              <a:t>CHAPITRE 1</a:t>
            </a: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lIns="91440" tIns="45720" rIns="91440" bIns="45720" anchor="t" anchorCtr="0"/>
          <a:lstStyle/>
          <a:p>
            <a:r>
              <a:rPr lang="fr-FR"/>
              <a:t>Identifier les niveaux des données</a:t>
            </a:r>
            <a:endParaRPr lang="fr-FR" b="0">
              <a:ea typeface="+mn-lt"/>
              <a:cs typeface="+mn-lt"/>
            </a:endParaRPr>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a:xfrm>
            <a:off x="6300000" y="2880001"/>
            <a:ext cx="5580000" cy="1634850"/>
          </a:xfrm>
        </p:spPr>
        <p:txBody>
          <a:bodyPr lIns="91440" tIns="45720" rIns="91440" bIns="45720" anchor="t" anchorCtr="0"/>
          <a:lstStyle/>
          <a:p>
            <a:r>
              <a:rPr lang="fr-FR" dirty="0">
                <a:cs typeface="Calibri"/>
              </a:rPr>
              <a:t>Découvrir l'impact des donnée sur l’activité</a:t>
            </a:r>
            <a:endParaRPr lang="fr-CA" dirty="0">
              <a:cs typeface="Calibri"/>
            </a:endParaRPr>
          </a:p>
          <a:p>
            <a:r>
              <a:rPr lang="fr-FR" dirty="0">
                <a:cs typeface="Calibri"/>
              </a:rPr>
              <a:t>Comprendre la  classification des données : Publiques, Internes, Confidentielles</a:t>
            </a:r>
            <a:endParaRPr lang="fr-CA" dirty="0">
              <a:cs typeface="Calibri"/>
            </a:endParaRPr>
          </a:p>
          <a:p>
            <a:pPr algn="just"/>
            <a:r>
              <a:rPr lang="fr-CA" b="1" dirty="0">
                <a:solidFill>
                  <a:srgbClr val="FF7800"/>
                </a:solidFill>
                <a:cs typeface="Calibri"/>
              </a:rPr>
              <a:t>Appréhender le format des  données :</a:t>
            </a:r>
            <a:r>
              <a:rPr lang="fr-FR" b="1" dirty="0">
                <a:solidFill>
                  <a:srgbClr val="FF7800"/>
                </a:solidFill>
                <a:cs typeface="Calibri"/>
              </a:rPr>
              <a:t> Structurées, Semi-structurées, Non structurée</a:t>
            </a:r>
          </a:p>
        </p:txBody>
      </p:sp>
    </p:spTree>
    <p:extLst>
      <p:ext uri="{BB962C8B-B14F-4D97-AF65-F5344CB8AC3E}">
        <p14:creationId xmlns:p14="http://schemas.microsoft.com/office/powerpoint/2010/main" val="20606862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Connectivité </a:t>
            </a:r>
            <a:r>
              <a:rPr lang="fr-FR" dirty="0" err="1">
                <a:ea typeface="+mn-lt"/>
                <a:cs typeface="+mn-lt"/>
              </a:rPr>
              <a:t>ExpressRoute</a:t>
            </a:r>
            <a:r>
              <a:rPr lang="fr-FR" dirty="0">
                <a:ea typeface="+mn-lt"/>
                <a:cs typeface="+mn-lt"/>
              </a:rPr>
              <a:t> et VPN de site à site en tandem</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Interopérabilité</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r>
              <a:rPr lang="fr-FR" sz="1400" b="1" dirty="0">
                <a:cs typeface="Calibri"/>
              </a:rPr>
              <a:t>VPN de site à site sur </a:t>
            </a:r>
            <a:r>
              <a:rPr lang="fr-FR" sz="1400" b="1" dirty="0" err="1">
                <a:cs typeface="Calibri"/>
              </a:rPr>
              <a:t>ExpressRoute</a:t>
            </a:r>
            <a:endParaRPr lang="fr-FR" sz="1400" dirty="0">
              <a:cs typeface="Calibri"/>
            </a:endParaRPr>
          </a:p>
          <a:p>
            <a:r>
              <a:rPr lang="fr-FR" dirty="0">
                <a:ea typeface="+mn-lt"/>
                <a:cs typeface="+mn-lt"/>
              </a:rPr>
              <a:t>Vous pouvez configurer un VPN de site à site à l’aide du </a:t>
            </a:r>
            <a:r>
              <a:rPr lang="fr-FR" dirty="0" err="1">
                <a:ea typeface="+mn-lt"/>
                <a:cs typeface="+mn-lt"/>
              </a:rPr>
              <a:t>peering</a:t>
            </a:r>
            <a:r>
              <a:rPr lang="fr-FR" dirty="0">
                <a:ea typeface="+mn-lt"/>
                <a:cs typeface="+mn-lt"/>
              </a:rPr>
              <a:t> Microsoft </a:t>
            </a:r>
            <a:r>
              <a:rPr lang="fr-FR" dirty="0" err="1">
                <a:ea typeface="+mn-lt"/>
                <a:cs typeface="+mn-lt"/>
              </a:rPr>
              <a:t>ExpressRoute</a:t>
            </a:r>
            <a:r>
              <a:rPr lang="fr-FR" dirty="0">
                <a:ea typeface="+mn-lt"/>
                <a:cs typeface="+mn-lt"/>
              </a:rPr>
              <a:t> pour échanger des données de façon privée entre votre réseau local et vos réseaux virtuels Azure. Avec cette configuration, vous pouvez échanger des données en garantissant confidentialité, authenticité et intégrité. L’échange de données est également soumis à un système anti-relecture. Pour plus d’informations sur la configuration d’un VPN </a:t>
            </a:r>
            <a:r>
              <a:rPr lang="fr-FR" dirty="0" err="1">
                <a:ea typeface="+mn-lt"/>
                <a:cs typeface="+mn-lt"/>
              </a:rPr>
              <a:t>IPSec</a:t>
            </a:r>
            <a:r>
              <a:rPr lang="fr-FR" dirty="0">
                <a:ea typeface="+mn-lt"/>
                <a:cs typeface="+mn-lt"/>
              </a:rPr>
              <a:t> de site à site en mode tunnel via le </a:t>
            </a:r>
            <a:r>
              <a:rPr lang="fr-FR" dirty="0" err="1">
                <a:ea typeface="+mn-lt"/>
                <a:cs typeface="+mn-lt"/>
              </a:rPr>
              <a:t>peering</a:t>
            </a:r>
            <a:r>
              <a:rPr lang="fr-FR" dirty="0">
                <a:ea typeface="+mn-lt"/>
                <a:cs typeface="+mn-lt"/>
              </a:rPr>
              <a:t> Microsoft </a:t>
            </a:r>
            <a:r>
              <a:rPr lang="fr-FR" dirty="0" err="1">
                <a:ea typeface="+mn-lt"/>
                <a:cs typeface="+mn-lt"/>
              </a:rPr>
              <a:t>ExpressRoute</a:t>
            </a:r>
            <a:r>
              <a:rPr lang="fr-FR" dirty="0">
                <a:ea typeface="+mn-lt"/>
                <a:cs typeface="+mn-lt"/>
              </a:rPr>
              <a:t>, consultez l’article [Configurer un réseau VPN de site à site via le </a:t>
            </a:r>
            <a:r>
              <a:rPr lang="fr-FR" dirty="0" err="1">
                <a:ea typeface="+mn-lt"/>
                <a:cs typeface="+mn-lt"/>
              </a:rPr>
              <a:t>peering</a:t>
            </a:r>
            <a:r>
              <a:rPr lang="fr-FR" dirty="0">
                <a:ea typeface="+mn-lt"/>
                <a:cs typeface="+mn-lt"/>
              </a:rPr>
              <a:t> Microsoft </a:t>
            </a:r>
            <a:r>
              <a:rPr lang="fr-FR" dirty="0" err="1">
                <a:ea typeface="+mn-lt"/>
                <a:cs typeface="+mn-lt"/>
              </a:rPr>
              <a:t>ExpressRoute</a:t>
            </a:r>
            <a:r>
              <a:rPr lang="fr-FR" dirty="0">
                <a:ea typeface="+mn-lt"/>
                <a:cs typeface="+mn-lt"/>
              </a:rPr>
              <a:t>][S2S-Over-ExR].</a:t>
            </a:r>
            <a:endParaRPr lang="fr-FR" dirty="0"/>
          </a:p>
          <a:p>
            <a:r>
              <a:rPr lang="fr-FR" dirty="0">
                <a:ea typeface="+mn-lt"/>
                <a:cs typeface="+mn-lt"/>
              </a:rPr>
              <a:t>La principale limitation liée à la configuration d’un VPN de site à site qui utilise le </a:t>
            </a:r>
            <a:r>
              <a:rPr lang="fr-FR" dirty="0" err="1">
                <a:ea typeface="+mn-lt"/>
                <a:cs typeface="+mn-lt"/>
              </a:rPr>
              <a:t>peering</a:t>
            </a:r>
            <a:r>
              <a:rPr lang="fr-FR" dirty="0">
                <a:ea typeface="+mn-lt"/>
                <a:cs typeface="+mn-lt"/>
              </a:rPr>
              <a:t> Microsoft est le débit. Le débit sur le tunnel </a:t>
            </a:r>
            <a:r>
              <a:rPr lang="fr-FR" dirty="0" err="1">
                <a:ea typeface="+mn-lt"/>
                <a:cs typeface="+mn-lt"/>
              </a:rPr>
              <a:t>IPsec</a:t>
            </a:r>
            <a:r>
              <a:rPr lang="fr-FR" dirty="0">
                <a:ea typeface="+mn-lt"/>
                <a:cs typeface="+mn-lt"/>
              </a:rPr>
              <a:t> est limité par la capacité de la passerelle VPN. Le débit d’une passerelle VPN est inférieur au débit </a:t>
            </a:r>
            <a:r>
              <a:rPr lang="fr-FR" dirty="0" err="1">
                <a:ea typeface="+mn-lt"/>
                <a:cs typeface="+mn-lt"/>
              </a:rPr>
              <a:t>ExpressRoute</a:t>
            </a:r>
            <a:r>
              <a:rPr lang="fr-FR" dirty="0">
                <a:ea typeface="+mn-lt"/>
                <a:cs typeface="+mn-lt"/>
              </a:rPr>
              <a:t>. Dans ce scénario, le fait d’utiliser le tunnel </a:t>
            </a:r>
            <a:r>
              <a:rPr lang="fr-FR" dirty="0" err="1">
                <a:ea typeface="+mn-lt"/>
                <a:cs typeface="+mn-lt"/>
              </a:rPr>
              <a:t>IPsec</a:t>
            </a:r>
            <a:r>
              <a:rPr lang="fr-FR" dirty="0">
                <a:ea typeface="+mn-lt"/>
                <a:cs typeface="+mn-lt"/>
              </a:rPr>
              <a:t> pour un trafic très sécurisé et d’utiliser le </a:t>
            </a:r>
            <a:r>
              <a:rPr lang="fr-FR" dirty="0" err="1">
                <a:ea typeface="+mn-lt"/>
                <a:cs typeface="+mn-lt"/>
              </a:rPr>
              <a:t>peering</a:t>
            </a:r>
            <a:r>
              <a:rPr lang="fr-FR" dirty="0">
                <a:ea typeface="+mn-lt"/>
                <a:cs typeface="+mn-lt"/>
              </a:rPr>
              <a:t> privé pour toutes les autres catégories de trafic permet d’optimiser l’utilisation de la bande passante </a:t>
            </a:r>
            <a:r>
              <a:rPr lang="fr-FR" dirty="0" err="1">
                <a:ea typeface="+mn-lt"/>
                <a:cs typeface="+mn-lt"/>
              </a:rPr>
              <a:t>ExpressRoute</a:t>
            </a:r>
            <a:r>
              <a:rPr lang="fr-FR" dirty="0">
                <a:ea typeface="+mn-lt"/>
                <a:cs typeface="+mn-lt"/>
              </a:rPr>
              <a:t>.</a:t>
            </a:r>
            <a:endParaRPr lang="fr-FR" dirty="0"/>
          </a:p>
          <a:p>
            <a:r>
              <a:rPr lang="fr-FR" sz="1400" b="1" dirty="0">
                <a:cs typeface="Calibri"/>
              </a:rPr>
              <a:t>VPN de site à site en tant que chemin de basculement sécurisé pour </a:t>
            </a:r>
            <a:r>
              <a:rPr lang="fr-FR" sz="1400" b="1" dirty="0" err="1">
                <a:cs typeface="Calibri"/>
              </a:rPr>
              <a:t>ExpressRoute</a:t>
            </a:r>
            <a:endParaRPr lang="fr-FR" sz="1400" dirty="0" err="1">
              <a:cs typeface="Calibri"/>
            </a:endParaRPr>
          </a:p>
          <a:p>
            <a:r>
              <a:rPr lang="fr-FR" dirty="0" err="1">
                <a:ea typeface="+mn-lt"/>
                <a:cs typeface="+mn-lt"/>
              </a:rPr>
              <a:t>ExpressRoute</a:t>
            </a:r>
            <a:r>
              <a:rPr lang="fr-FR" dirty="0">
                <a:ea typeface="+mn-lt"/>
                <a:cs typeface="+mn-lt"/>
              </a:rPr>
              <a:t> est utilisé comme une paire de circuits redondants pour garantir une haute disponibilité. Vous pouvez configurer une connectivité </a:t>
            </a:r>
            <a:r>
              <a:rPr lang="fr-FR" dirty="0" err="1">
                <a:ea typeface="+mn-lt"/>
                <a:cs typeface="+mn-lt"/>
              </a:rPr>
              <a:t>ExpressRoute</a:t>
            </a:r>
            <a:r>
              <a:rPr lang="fr-FR" dirty="0">
                <a:ea typeface="+mn-lt"/>
                <a:cs typeface="+mn-lt"/>
              </a:rPr>
              <a:t> géo-redondante dans différentes régions Azure. En outre, comme nous l’avons démontré dans notre initialisation (</a:t>
            </a:r>
            <a:r>
              <a:rPr lang="fr-FR" dirty="0" err="1">
                <a:ea typeface="+mn-lt"/>
                <a:cs typeface="+mn-lt"/>
              </a:rPr>
              <a:t>tearDown</a:t>
            </a:r>
            <a:r>
              <a:rPr lang="fr-FR" dirty="0">
                <a:ea typeface="+mn-lt"/>
                <a:cs typeface="+mn-lt"/>
              </a:rPr>
              <a:t>) de test, dans une région Azure, vous pouvez utiliser un VPN de site à site pour créer un chemin de basculement pour votre connectivité </a:t>
            </a:r>
            <a:r>
              <a:rPr lang="fr-FR" dirty="0" err="1">
                <a:ea typeface="+mn-lt"/>
                <a:cs typeface="+mn-lt"/>
              </a:rPr>
              <a:t>ExpressRoute</a:t>
            </a:r>
            <a:r>
              <a:rPr lang="fr-FR" dirty="0">
                <a:ea typeface="+mn-lt"/>
                <a:cs typeface="+mn-lt"/>
              </a:rPr>
              <a:t>. Quand les mêmes préfixes sont publiés sur </a:t>
            </a:r>
            <a:r>
              <a:rPr lang="fr-FR" dirty="0" err="1">
                <a:ea typeface="+mn-lt"/>
                <a:cs typeface="+mn-lt"/>
              </a:rPr>
              <a:t>ExpressRoute</a:t>
            </a:r>
            <a:r>
              <a:rPr lang="fr-FR" dirty="0">
                <a:ea typeface="+mn-lt"/>
                <a:cs typeface="+mn-lt"/>
              </a:rPr>
              <a:t> et un VPN de site à site, Azure choisit en priorité </a:t>
            </a:r>
            <a:r>
              <a:rPr lang="fr-FR" dirty="0" err="1">
                <a:ea typeface="+mn-lt"/>
                <a:cs typeface="+mn-lt"/>
              </a:rPr>
              <a:t>ExpressRoute</a:t>
            </a:r>
            <a:r>
              <a:rPr lang="fr-FR" dirty="0">
                <a:ea typeface="+mn-lt"/>
                <a:cs typeface="+mn-lt"/>
              </a:rPr>
              <a:t>. Pour éviter un routage asymétrique entre </a:t>
            </a:r>
            <a:r>
              <a:rPr lang="fr-FR" dirty="0" err="1">
                <a:ea typeface="+mn-lt"/>
                <a:cs typeface="+mn-lt"/>
              </a:rPr>
              <a:t>ExpressRoute</a:t>
            </a:r>
            <a:r>
              <a:rPr lang="fr-FR" dirty="0">
                <a:ea typeface="+mn-lt"/>
                <a:cs typeface="+mn-lt"/>
              </a:rPr>
              <a:t> et le VPN de site à site, la configuration réseau locale doit en faire autant en utilisant la connectivité </a:t>
            </a:r>
            <a:r>
              <a:rPr lang="fr-FR" dirty="0" err="1">
                <a:ea typeface="+mn-lt"/>
                <a:cs typeface="+mn-lt"/>
              </a:rPr>
              <a:t>ExpressRoute</a:t>
            </a:r>
            <a:r>
              <a:rPr lang="fr-FR" dirty="0">
                <a:ea typeface="+mn-lt"/>
                <a:cs typeface="+mn-lt"/>
              </a:rPr>
              <a:t> avant la connectivité VPN de site à site.</a:t>
            </a:r>
            <a:endParaRPr lang="fr-FR" dirty="0"/>
          </a:p>
          <a:p>
            <a:r>
              <a:rPr lang="fr-FR" dirty="0">
                <a:ea typeface="+mn-lt"/>
                <a:cs typeface="+mn-lt"/>
              </a:rPr>
              <a:t>Pour plus d’informations sur la façon de configurer des connexions </a:t>
            </a:r>
            <a:r>
              <a:rPr lang="fr-FR" dirty="0" err="1">
                <a:ea typeface="+mn-lt"/>
                <a:cs typeface="+mn-lt"/>
              </a:rPr>
              <a:t>coexistantes</a:t>
            </a:r>
            <a:r>
              <a:rPr lang="fr-FR" dirty="0">
                <a:ea typeface="+mn-lt"/>
                <a:cs typeface="+mn-lt"/>
              </a:rPr>
              <a:t> pour </a:t>
            </a:r>
            <a:r>
              <a:rPr lang="fr-FR" dirty="0" err="1">
                <a:ea typeface="+mn-lt"/>
                <a:cs typeface="+mn-lt"/>
              </a:rPr>
              <a:t>ExpressRoute</a:t>
            </a:r>
            <a:r>
              <a:rPr lang="fr-FR" dirty="0">
                <a:ea typeface="+mn-lt"/>
                <a:cs typeface="+mn-lt"/>
              </a:rPr>
              <a:t> et un VPN de site à site, consultez [Coexistence de connexions </a:t>
            </a:r>
            <a:r>
              <a:rPr lang="fr-FR" dirty="0" err="1">
                <a:ea typeface="+mn-lt"/>
                <a:cs typeface="+mn-lt"/>
              </a:rPr>
              <a:t>ExpressRoute</a:t>
            </a:r>
            <a:r>
              <a:rPr lang="fr-FR" dirty="0">
                <a:ea typeface="+mn-lt"/>
                <a:cs typeface="+mn-lt"/>
              </a:rPr>
              <a:t> et de site à site][ExR-S2S-CoEx].</a:t>
            </a:r>
            <a:endParaRPr lang="fr-FR" dirty="0"/>
          </a:p>
          <a:p>
            <a:endParaRPr lang="fr-FR" dirty="0"/>
          </a:p>
          <a:p>
            <a:endParaRPr lang="fr-FR" dirty="0"/>
          </a:p>
        </p:txBody>
      </p:sp>
    </p:spTree>
    <p:extLst>
      <p:ext uri="{BB962C8B-B14F-4D97-AF65-F5344CB8AC3E}">
        <p14:creationId xmlns:p14="http://schemas.microsoft.com/office/powerpoint/2010/main" val="26266738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Étendre la connectivité de </a:t>
            </a:r>
            <a:r>
              <a:rPr lang="fr-FR" dirty="0" err="1">
                <a:ea typeface="+mn-lt"/>
                <a:cs typeface="+mn-lt"/>
              </a:rPr>
              <a:t>back-end</a:t>
            </a:r>
            <a:r>
              <a:rPr lang="fr-FR" dirty="0">
                <a:ea typeface="+mn-lt"/>
                <a:cs typeface="+mn-lt"/>
              </a:rPr>
              <a:t> à des réseaux virtuels </a:t>
            </a:r>
            <a:r>
              <a:rPr lang="fr-FR" dirty="0" err="1">
                <a:ea typeface="+mn-lt"/>
                <a:cs typeface="+mn-lt"/>
              </a:rPr>
              <a:t>spoke</a:t>
            </a:r>
            <a:r>
              <a:rPr lang="fr-FR" dirty="0">
                <a:ea typeface="+mn-lt"/>
                <a:cs typeface="+mn-lt"/>
              </a:rPr>
              <a:t> et à des emplacements </a:t>
            </a:r>
            <a:r>
              <a:rPr lang="fr-FR" dirty="0" err="1">
                <a:ea typeface="+mn-lt"/>
                <a:cs typeface="+mn-lt"/>
              </a:rPr>
              <a:t>branch</a:t>
            </a:r>
            <a:endParaRPr lang="fr-FR" dirty="0" err="1"/>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Interopérabilité</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r>
              <a:rPr lang="fr-FR" sz="1400" b="1" dirty="0">
                <a:cs typeface="Calibri"/>
              </a:rPr>
              <a:t>Connectivité de réseau virtuel </a:t>
            </a:r>
            <a:r>
              <a:rPr lang="fr-FR" sz="1400" b="1" dirty="0" err="1">
                <a:cs typeface="Calibri"/>
              </a:rPr>
              <a:t>spoke</a:t>
            </a:r>
            <a:r>
              <a:rPr lang="fr-FR" sz="1400" b="1" dirty="0">
                <a:cs typeface="Calibri"/>
              </a:rPr>
              <a:t> via le </a:t>
            </a:r>
            <a:r>
              <a:rPr lang="fr-FR" sz="1400" b="1" dirty="0" err="1">
                <a:cs typeface="Calibri"/>
              </a:rPr>
              <a:t>peering</a:t>
            </a:r>
            <a:r>
              <a:rPr lang="fr-FR" sz="1400" b="1" dirty="0">
                <a:cs typeface="Calibri"/>
              </a:rPr>
              <a:t> de réseaux virtuels</a:t>
            </a:r>
            <a:endParaRPr lang="fr-FR" sz="1400" dirty="0">
              <a:cs typeface="Calibri"/>
            </a:endParaRPr>
          </a:p>
          <a:p>
            <a:r>
              <a:rPr lang="fr-FR" dirty="0">
                <a:ea typeface="+mn-lt"/>
                <a:cs typeface="+mn-lt"/>
              </a:rPr>
              <a:t>L’architecture des réseaux virtuels hub et </a:t>
            </a:r>
            <a:r>
              <a:rPr lang="fr-FR" dirty="0" err="1">
                <a:ea typeface="+mn-lt"/>
                <a:cs typeface="+mn-lt"/>
              </a:rPr>
              <a:t>spoke</a:t>
            </a:r>
            <a:r>
              <a:rPr lang="fr-FR" dirty="0">
                <a:ea typeface="+mn-lt"/>
                <a:cs typeface="+mn-lt"/>
              </a:rPr>
              <a:t> est largement utilisée. Le hub est un réseau virtuel dans Azure qui centralise la connectivité entre vos réseaux virtuels </a:t>
            </a:r>
            <a:r>
              <a:rPr lang="fr-FR" dirty="0" err="1">
                <a:ea typeface="+mn-lt"/>
                <a:cs typeface="+mn-lt"/>
              </a:rPr>
              <a:t>spoke</a:t>
            </a:r>
            <a:r>
              <a:rPr lang="fr-FR" dirty="0">
                <a:ea typeface="+mn-lt"/>
                <a:cs typeface="+mn-lt"/>
              </a:rPr>
              <a:t> et votre réseau local. Les </a:t>
            </a:r>
            <a:r>
              <a:rPr lang="fr-FR" dirty="0" err="1">
                <a:ea typeface="+mn-lt"/>
                <a:cs typeface="+mn-lt"/>
              </a:rPr>
              <a:t>spokes</a:t>
            </a:r>
            <a:r>
              <a:rPr lang="fr-FR" dirty="0">
                <a:ea typeface="+mn-lt"/>
                <a:cs typeface="+mn-lt"/>
              </a:rPr>
              <a:t> sont des réseaux virtuels appairés avec le hub et que vous pouvez utiliser pour isoler les charges de travail. Le trafic circule entre le centre de données local et le hub via une connexion </a:t>
            </a:r>
            <a:r>
              <a:rPr lang="fr-FR" dirty="0" err="1">
                <a:ea typeface="+mn-lt"/>
                <a:cs typeface="+mn-lt"/>
              </a:rPr>
              <a:t>ExpressRoute</a:t>
            </a:r>
            <a:r>
              <a:rPr lang="fr-FR" dirty="0">
                <a:ea typeface="+mn-lt"/>
                <a:cs typeface="+mn-lt"/>
              </a:rPr>
              <a:t> ou VPN. Pour plus d’informations sur l’architecture, consultez [Implémenter une topologie réseau hub-and-</a:t>
            </a:r>
            <a:r>
              <a:rPr lang="fr-FR" dirty="0" err="1">
                <a:ea typeface="+mn-lt"/>
                <a:cs typeface="+mn-lt"/>
              </a:rPr>
              <a:t>spoke</a:t>
            </a:r>
            <a:r>
              <a:rPr lang="fr-FR" dirty="0">
                <a:ea typeface="+mn-lt"/>
                <a:cs typeface="+mn-lt"/>
              </a:rPr>
              <a:t> dans Azure][Hub-n-</a:t>
            </a:r>
            <a:r>
              <a:rPr lang="fr-FR" dirty="0" err="1">
                <a:ea typeface="+mn-lt"/>
                <a:cs typeface="+mn-lt"/>
              </a:rPr>
              <a:t>Spoke</a:t>
            </a:r>
            <a:r>
              <a:rPr lang="fr-FR" dirty="0">
                <a:ea typeface="+mn-lt"/>
                <a:cs typeface="+mn-lt"/>
              </a:rPr>
              <a:t>].</a:t>
            </a:r>
            <a:endParaRPr lang="fr-FR" dirty="0"/>
          </a:p>
          <a:p>
            <a:r>
              <a:rPr lang="fr-FR" dirty="0">
                <a:ea typeface="+mn-lt"/>
                <a:cs typeface="+mn-lt"/>
              </a:rPr>
              <a:t>Dans le </a:t>
            </a:r>
            <a:r>
              <a:rPr lang="fr-FR" dirty="0" err="1">
                <a:ea typeface="+mn-lt"/>
                <a:cs typeface="+mn-lt"/>
              </a:rPr>
              <a:t>peering</a:t>
            </a:r>
            <a:r>
              <a:rPr lang="fr-FR" dirty="0">
                <a:ea typeface="+mn-lt"/>
                <a:cs typeface="+mn-lt"/>
              </a:rPr>
              <a:t> de réseau virtuel dans une région, les réseaux virtuels </a:t>
            </a:r>
            <a:r>
              <a:rPr lang="fr-FR" dirty="0" err="1">
                <a:ea typeface="+mn-lt"/>
                <a:cs typeface="+mn-lt"/>
              </a:rPr>
              <a:t>spoke</a:t>
            </a:r>
            <a:r>
              <a:rPr lang="fr-FR" dirty="0">
                <a:ea typeface="+mn-lt"/>
                <a:cs typeface="+mn-lt"/>
              </a:rPr>
              <a:t> peuvent utiliser des passerelles de réseau virtuel hub (les passerelles VPN et </a:t>
            </a:r>
            <a:r>
              <a:rPr lang="fr-FR" dirty="0" err="1">
                <a:ea typeface="+mn-lt"/>
                <a:cs typeface="+mn-lt"/>
              </a:rPr>
              <a:t>ExpressRoute</a:t>
            </a:r>
            <a:r>
              <a:rPr lang="fr-FR" dirty="0">
                <a:ea typeface="+mn-lt"/>
                <a:cs typeface="+mn-lt"/>
              </a:rPr>
              <a:t>) pour communiquer avec des réseaux distants.</a:t>
            </a:r>
            <a:endParaRPr lang="fr-FR" dirty="0"/>
          </a:p>
          <a:p>
            <a:r>
              <a:rPr lang="fr-FR" sz="1400" b="1" dirty="0">
                <a:cs typeface="Calibri"/>
              </a:rPr>
              <a:t>Connectivité de réseau virtuel </a:t>
            </a:r>
            <a:r>
              <a:rPr lang="fr-FR" sz="1400" b="1" dirty="0" err="1">
                <a:cs typeface="Calibri"/>
              </a:rPr>
              <a:t>branch</a:t>
            </a:r>
            <a:r>
              <a:rPr lang="fr-FR" sz="1400" b="1" dirty="0">
                <a:cs typeface="Calibri"/>
              </a:rPr>
              <a:t> à l’aide d’un VPN de site à site</a:t>
            </a:r>
            <a:endParaRPr lang="fr-FR" sz="1400" dirty="0">
              <a:cs typeface="Calibri"/>
            </a:endParaRPr>
          </a:p>
          <a:p>
            <a:r>
              <a:rPr lang="fr-FR" dirty="0">
                <a:ea typeface="+mn-lt"/>
                <a:cs typeface="+mn-lt"/>
              </a:rPr>
              <a:t>Vous pouvez souhaiter que les réseaux virtuels </a:t>
            </a:r>
            <a:r>
              <a:rPr lang="fr-FR" dirty="0" err="1">
                <a:ea typeface="+mn-lt"/>
                <a:cs typeface="+mn-lt"/>
              </a:rPr>
              <a:t>branch</a:t>
            </a:r>
            <a:r>
              <a:rPr lang="fr-FR" dirty="0">
                <a:ea typeface="+mn-lt"/>
                <a:cs typeface="+mn-lt"/>
              </a:rPr>
              <a:t>, qui se trouvent dans différentes régions, et les réseaux locaux communiquent entre eux via un réseau virtuel hub. La solution Azure native pour cette configuration est la connectivité VPN de site à site à l’aide d’un VPN. Une autre solution consiste à utiliser une </a:t>
            </a:r>
            <a:r>
              <a:rPr lang="fr-FR" dirty="0" err="1">
                <a:ea typeface="+mn-lt"/>
                <a:cs typeface="+mn-lt"/>
              </a:rPr>
              <a:t>appliance</a:t>
            </a:r>
            <a:r>
              <a:rPr lang="fr-FR" dirty="0">
                <a:ea typeface="+mn-lt"/>
                <a:cs typeface="+mn-lt"/>
              </a:rPr>
              <a:t> virtuelle réseau (NVA) pour le routage dans le hub.</a:t>
            </a:r>
            <a:endParaRPr lang="fr-FR" dirty="0"/>
          </a:p>
          <a:p>
            <a:endParaRPr lang="fr-FR" sz="1400" dirty="0"/>
          </a:p>
          <a:p>
            <a:endParaRPr lang="fr-FR" sz="1400" b="1" dirty="0"/>
          </a:p>
          <a:p>
            <a:endParaRPr lang="fr-FR" dirty="0"/>
          </a:p>
          <a:p>
            <a:endParaRPr lang="fr-FR" dirty="0"/>
          </a:p>
        </p:txBody>
      </p:sp>
    </p:spTree>
    <p:extLst>
      <p:ext uri="{BB962C8B-B14F-4D97-AF65-F5344CB8AC3E}">
        <p14:creationId xmlns:p14="http://schemas.microsoft.com/office/powerpoint/2010/main" val="38733542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F144BD-E284-45DC-B2A2-F09FC7FD810D}"/>
              </a:ext>
            </a:extLst>
          </p:cNvPr>
          <p:cNvSpPr>
            <a:spLocks noGrp="1"/>
          </p:cNvSpPr>
          <p:nvPr>
            <p:ph type="body" sz="quarter" idx="12"/>
          </p:nvPr>
        </p:nvSpPr>
        <p:spPr/>
        <p:txBody>
          <a:bodyPr lIns="91440" tIns="45720" rIns="91440" bIns="45720" anchor="ctr" anchorCtr="0"/>
          <a:lstStyle/>
          <a:p>
            <a:r>
              <a:rPr lang="fr-FR" dirty="0">
                <a:cs typeface="Calibri"/>
              </a:rPr>
              <a:t>CHAPITRE 2</a:t>
            </a:r>
            <a:endParaRPr lang="fr-FR" dirty="0"/>
          </a:p>
        </p:txBody>
      </p:sp>
      <p:sp>
        <p:nvSpPr>
          <p:cNvPr id="6" name="Espace réservé du texte 5">
            <a:extLst>
              <a:ext uri="{FF2B5EF4-FFF2-40B4-BE49-F238E27FC236}">
                <a16:creationId xmlns:a16="http://schemas.microsoft.com/office/drawing/2014/main" id="{67C19B62-64B1-41FC-9312-17E332BD1302}"/>
              </a:ext>
            </a:extLst>
          </p:cNvPr>
          <p:cNvSpPr>
            <a:spLocks noGrp="1"/>
          </p:cNvSpPr>
          <p:nvPr>
            <p:ph type="body" sz="quarter" idx="13"/>
          </p:nvPr>
        </p:nvSpPr>
        <p:spPr/>
        <p:txBody>
          <a:bodyPr lIns="91440" tIns="45720" rIns="91440" bIns="45720" anchor="t" anchorCtr="0"/>
          <a:lstStyle/>
          <a:p>
            <a:r>
              <a:rPr lang="fr-FR" dirty="0">
                <a:ea typeface="+mn-lt"/>
                <a:cs typeface="+mn-lt"/>
              </a:rPr>
              <a:t>Etablir des stratégies de sortie</a:t>
            </a:r>
            <a:endParaRPr lang="fr-FR" dirty="0"/>
          </a:p>
        </p:txBody>
      </p:sp>
      <p:sp>
        <p:nvSpPr>
          <p:cNvPr id="8" name="Espace réservé du texte 7">
            <a:extLst>
              <a:ext uri="{FF2B5EF4-FFF2-40B4-BE49-F238E27FC236}">
                <a16:creationId xmlns:a16="http://schemas.microsoft.com/office/drawing/2014/main" id="{7E216D04-257B-941D-9468-4B763BA54801}"/>
              </a:ext>
            </a:extLst>
          </p:cNvPr>
          <p:cNvSpPr>
            <a:spLocks noGrp="1"/>
          </p:cNvSpPr>
          <p:nvPr>
            <p:ph type="body" sz="quarter" idx="14"/>
          </p:nvPr>
        </p:nvSpPr>
        <p:spPr/>
        <p:txBody>
          <a:bodyPr lIns="91440" tIns="45720" rIns="91440" bIns="45720" anchor="t" anchorCtr="0"/>
          <a:lstStyle/>
          <a:p>
            <a:pPr marL="285750" indent="-285750" algn="just">
              <a:buFont typeface="Symbol"/>
              <a:buChar char="•"/>
            </a:pPr>
            <a:r>
              <a:rPr lang="fr-FR" sz="1800" dirty="0">
                <a:ea typeface="+mn-lt"/>
                <a:cs typeface="+mn-lt"/>
              </a:rPr>
              <a:t>Sauvegarde et Réplication</a:t>
            </a:r>
          </a:p>
          <a:p>
            <a:pPr marL="285750" indent="-285750" algn="just">
              <a:buFont typeface="Symbol"/>
              <a:buChar char="•"/>
            </a:pPr>
            <a:r>
              <a:rPr lang="fr-FR" sz="1800" dirty="0">
                <a:ea typeface="+mn-lt"/>
                <a:cs typeface="+mn-lt"/>
              </a:rPr>
              <a:t>Interopérabilité</a:t>
            </a:r>
          </a:p>
          <a:p>
            <a:pPr marL="285750" indent="-285750" algn="just">
              <a:buFont typeface="Symbol"/>
              <a:buChar char="•"/>
            </a:pPr>
            <a:r>
              <a:rPr lang="fr-FR" sz="1800" dirty="0">
                <a:solidFill>
                  <a:schemeClr val="accent2"/>
                </a:solidFill>
                <a:ea typeface="+mn-lt"/>
                <a:cs typeface="+mn-lt"/>
              </a:rPr>
              <a:t>Export</a:t>
            </a:r>
          </a:p>
          <a:p>
            <a:pPr marL="285750" indent="-285750" algn="just">
              <a:buFont typeface="Symbol"/>
              <a:buChar char="•"/>
            </a:pPr>
            <a:r>
              <a:rPr lang="fr-FR" sz="1800" dirty="0">
                <a:ea typeface="+mn-lt"/>
                <a:cs typeface="+mn-lt"/>
              </a:rPr>
              <a:t>Coût</a:t>
            </a:r>
          </a:p>
          <a:p>
            <a:pPr marL="0" indent="0">
              <a:buNone/>
            </a:pPr>
            <a:endParaRPr lang="fr-FR" sz="1800" b="1" dirty="0">
              <a:solidFill>
                <a:schemeClr val="accent2"/>
              </a:solidFill>
              <a:ea typeface="+mn-lt"/>
              <a:cs typeface="+mn-lt"/>
            </a:endParaRPr>
          </a:p>
          <a:p>
            <a:endParaRPr lang="fr-FR" sz="1800" dirty="0">
              <a:ea typeface="Calibri"/>
            </a:endParaRPr>
          </a:p>
          <a:p>
            <a:endParaRPr lang="fr-FR" sz="1800">
              <a:ea typeface="Calibri"/>
            </a:endParaRPr>
          </a:p>
          <a:p>
            <a:endParaRPr lang="fr-FR" sz="1800">
              <a:ea typeface="Calibri"/>
            </a:endParaRPr>
          </a:p>
        </p:txBody>
      </p:sp>
    </p:spTree>
    <p:extLst>
      <p:ext uri="{BB962C8B-B14F-4D97-AF65-F5344CB8AC3E}">
        <p14:creationId xmlns:p14="http://schemas.microsoft.com/office/powerpoint/2010/main" val="14248117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Export</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t>Export</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r>
              <a:rPr lang="fr-FR" sz="1400" dirty="0">
                <a:ea typeface="+mn-lt"/>
                <a:cs typeface="+mn-lt"/>
              </a:rPr>
              <a:t>Globalement, un travail d’exportation comprend les opérations suivantes :</a:t>
            </a:r>
            <a:endParaRPr lang="fr-FR" dirty="0"/>
          </a:p>
          <a:p>
            <a:pPr marL="285750" indent="-285750">
              <a:buFont typeface="Arial"/>
              <a:buChar char="•"/>
            </a:pPr>
            <a:r>
              <a:rPr lang="fr-FR" sz="1400" dirty="0">
                <a:ea typeface="+mn-lt"/>
                <a:cs typeface="+mn-lt"/>
              </a:rPr>
              <a:t>Déterminer les données à exporter, le nombre de lecteurs vous besoin, les objets blob sources ou les chemins de conteneur de vos données dans le stockage blob</a:t>
            </a:r>
            <a:endParaRPr lang="fr-FR" dirty="0">
              <a:ea typeface="+mn-lt"/>
              <a:cs typeface="+mn-lt"/>
            </a:endParaRPr>
          </a:p>
          <a:p>
            <a:pPr marL="285750" indent="-285750">
              <a:buFont typeface="Arial"/>
              <a:buChar char="•"/>
            </a:pPr>
            <a:r>
              <a:rPr lang="fr-FR" sz="1400" dirty="0">
                <a:ea typeface="+mn-lt"/>
                <a:cs typeface="+mn-lt"/>
              </a:rPr>
              <a:t>Créer un travail d’importation dans votre compte de stockage source dans le Portail Azure</a:t>
            </a:r>
            <a:endParaRPr lang="fr-FR" dirty="0"/>
          </a:p>
          <a:p>
            <a:pPr marL="285750" indent="-285750">
              <a:buFont typeface="Arial"/>
              <a:buChar char="•"/>
            </a:pPr>
            <a:r>
              <a:rPr lang="fr-FR" sz="1400" dirty="0">
                <a:ea typeface="+mn-lt"/>
                <a:cs typeface="+mn-lt"/>
              </a:rPr>
              <a:t>Spécifier les objets blob sources ou les chemins de conteneur de vos données à exporter</a:t>
            </a:r>
            <a:endParaRPr lang="fr-FR" dirty="0"/>
          </a:p>
          <a:p>
            <a:pPr marL="285750" indent="-285750">
              <a:buFont typeface="Arial"/>
              <a:buChar char="•"/>
            </a:pPr>
            <a:r>
              <a:rPr lang="fr-FR" sz="1400" dirty="0">
                <a:ea typeface="+mn-lt"/>
                <a:cs typeface="+mn-lt"/>
              </a:rPr>
              <a:t>Indiquer l’adresse de retour et le numéro de compte transporteur à utiliser pour le retour des disques</a:t>
            </a:r>
            <a:endParaRPr lang="fr-FR" dirty="0"/>
          </a:p>
          <a:p>
            <a:pPr marL="285750" indent="-285750">
              <a:buFont typeface="Arial"/>
              <a:buChar char="•"/>
            </a:pPr>
            <a:r>
              <a:rPr lang="fr-FR" sz="1400" dirty="0">
                <a:ea typeface="+mn-lt"/>
                <a:cs typeface="+mn-lt"/>
              </a:rPr>
              <a:t>Expédier les lecteurs de disque à l’adresse d’expédition indiquée lors de la création du travail</a:t>
            </a:r>
            <a:endParaRPr lang="fr-FR" dirty="0">
              <a:ea typeface="+mn-lt"/>
              <a:cs typeface="+mn-lt"/>
            </a:endParaRPr>
          </a:p>
          <a:p>
            <a:pPr marL="285750" indent="-285750">
              <a:buFont typeface="Arial"/>
              <a:buChar char="•"/>
            </a:pPr>
            <a:r>
              <a:rPr lang="fr-FR" sz="1400" dirty="0">
                <a:ea typeface="+mn-lt"/>
                <a:cs typeface="+mn-lt"/>
              </a:rPr>
              <a:t>Mettre à jour le numéro de suivi et envoyez le travail d’exportation</a:t>
            </a:r>
            <a:endParaRPr lang="fr-FR" dirty="0">
              <a:ea typeface="+mn-lt"/>
              <a:cs typeface="+mn-lt"/>
            </a:endParaRPr>
          </a:p>
          <a:p>
            <a:pPr marL="285750" indent="-285750">
              <a:buFont typeface="Arial"/>
              <a:buChar char="•"/>
            </a:pPr>
            <a:r>
              <a:rPr lang="fr-FR" sz="1400" dirty="0">
                <a:ea typeface="+mn-lt"/>
                <a:cs typeface="+mn-lt"/>
              </a:rPr>
              <a:t>Les disques sont réceptionnés et traités dans le centre de données Azure</a:t>
            </a:r>
            <a:endParaRPr lang="fr-FR" dirty="0">
              <a:ea typeface="+mn-lt"/>
              <a:cs typeface="+mn-lt"/>
            </a:endParaRPr>
          </a:p>
          <a:p>
            <a:pPr marL="285750" indent="-285750">
              <a:buFont typeface="Arial"/>
              <a:buChar char="•"/>
            </a:pPr>
            <a:r>
              <a:rPr lang="fr-FR" sz="1400" dirty="0">
                <a:ea typeface="+mn-lt"/>
                <a:cs typeface="+mn-lt"/>
              </a:rPr>
              <a:t>Les disques sont chiffrés à l’aide de BitLocker et les clés sont disponibles via le Portail Azure</a:t>
            </a:r>
            <a:endParaRPr lang="fr-FR" dirty="0"/>
          </a:p>
          <a:p>
            <a:pPr marL="285750" indent="-285750">
              <a:buFont typeface="Arial"/>
              <a:buChar char="•"/>
            </a:pPr>
            <a:r>
              <a:rPr lang="fr-FR" sz="1400" dirty="0">
                <a:ea typeface="+mn-lt"/>
                <a:cs typeface="+mn-lt"/>
              </a:rPr>
              <a:t>Les disques sont expédiés à l’aide de votre compte de transporteur à l’adresse de retour indiquée dans le travail d’importation.</a:t>
            </a:r>
            <a:endParaRPr lang="fr-FR" dirty="0">
              <a:ea typeface="+mn-lt"/>
              <a:cs typeface="+mn-lt"/>
            </a:endParaRPr>
          </a:p>
          <a:p>
            <a:endParaRPr lang="fr-FR" sz="1400" b="1" dirty="0"/>
          </a:p>
          <a:p>
            <a:endParaRPr lang="fr-FR" sz="1400" dirty="0"/>
          </a:p>
          <a:p>
            <a:endParaRPr lang="fr-FR" sz="1400" b="1" dirty="0"/>
          </a:p>
          <a:p>
            <a:endParaRPr lang="fr-FR" dirty="0"/>
          </a:p>
          <a:p>
            <a:endParaRPr lang="fr-FR" dirty="0"/>
          </a:p>
        </p:txBody>
      </p:sp>
    </p:spTree>
    <p:extLst>
      <p:ext uri="{BB962C8B-B14F-4D97-AF65-F5344CB8AC3E}">
        <p14:creationId xmlns:p14="http://schemas.microsoft.com/office/powerpoint/2010/main" val="27375934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Export</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t>Export</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4521181" cy="4514894"/>
          </a:xfrm>
        </p:spPr>
        <p:txBody>
          <a:bodyPr lIns="91440" tIns="45720" rIns="91440" bIns="45720" anchor="t"/>
          <a:lstStyle/>
          <a:p>
            <a:r>
              <a:rPr lang="fr-FR" sz="1400" dirty="0">
                <a:ea typeface="+mn-lt"/>
                <a:cs typeface="+mn-lt"/>
              </a:rPr>
              <a:t>Pour les expéditions à l’échelle nationale (dans le pays / la région du centre de données), veuillez partager un compte de transporteur domestique.</a:t>
            </a:r>
            <a:endParaRPr lang="fr-FR" dirty="0"/>
          </a:p>
          <a:p>
            <a:r>
              <a:rPr lang="fr-FR" sz="1400" dirty="0">
                <a:ea typeface="+mn-lt"/>
                <a:cs typeface="+mn-lt"/>
              </a:rPr>
              <a:t>Pour les expéditions à l’étranger (en dehors du pays/de la région du centre de données), veuillez partager un compte de transporteur international.</a:t>
            </a:r>
            <a:endParaRPr lang="fr-FR" dirty="0"/>
          </a:p>
          <a:p>
            <a:endParaRPr lang="fr-FR" sz="1400" dirty="0">
              <a:ea typeface="+mn-lt"/>
              <a:cs typeface="+mn-lt"/>
            </a:endParaRPr>
          </a:p>
          <a:p>
            <a:endParaRPr lang="fr-FR" sz="1400" b="1" dirty="0"/>
          </a:p>
          <a:p>
            <a:endParaRPr lang="fr-FR" sz="1400" dirty="0"/>
          </a:p>
          <a:p>
            <a:endParaRPr lang="fr-FR" sz="1400" b="1" dirty="0"/>
          </a:p>
          <a:p>
            <a:endParaRPr lang="fr-FR" dirty="0"/>
          </a:p>
          <a:p>
            <a:endParaRPr lang="fr-FR" dirty="0"/>
          </a:p>
        </p:txBody>
      </p:sp>
      <p:pic>
        <p:nvPicPr>
          <p:cNvPr id="3" name="Image 3">
            <a:extLst>
              <a:ext uri="{FF2B5EF4-FFF2-40B4-BE49-F238E27FC236}">
                <a16:creationId xmlns:a16="http://schemas.microsoft.com/office/drawing/2014/main" id="{A0528217-F0DF-DE43-1105-575278A87E15}"/>
              </a:ext>
            </a:extLst>
          </p:cNvPr>
          <p:cNvPicPr>
            <a:picLocks noChangeAspect="1"/>
          </p:cNvPicPr>
          <p:nvPr/>
        </p:nvPicPr>
        <p:blipFill>
          <a:blip r:embed="rId2"/>
          <a:stretch>
            <a:fillRect/>
          </a:stretch>
        </p:blipFill>
        <p:spPr>
          <a:xfrm>
            <a:off x="5313873" y="1940710"/>
            <a:ext cx="6121878" cy="4514958"/>
          </a:xfrm>
          <a:prstGeom prst="rect">
            <a:avLst/>
          </a:prstGeom>
        </p:spPr>
      </p:pic>
    </p:spTree>
    <p:extLst>
      <p:ext uri="{BB962C8B-B14F-4D97-AF65-F5344CB8AC3E}">
        <p14:creationId xmlns:p14="http://schemas.microsoft.com/office/powerpoint/2010/main" val="380408278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Export</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t>Export</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r>
              <a:rPr lang="fr-FR" sz="1400" b="1" dirty="0">
                <a:ea typeface="+mn-lt"/>
                <a:cs typeface="+mn-lt"/>
              </a:rPr>
              <a:t>Disponibilité des régions</a:t>
            </a:r>
            <a:endParaRPr lang="fr-FR" sz="1400" dirty="0"/>
          </a:p>
          <a:p>
            <a:r>
              <a:rPr lang="fr-FR" dirty="0">
                <a:ea typeface="+mn-lt"/>
                <a:cs typeface="+mn-lt"/>
              </a:rPr>
              <a:t>Le service Azure Import/Export prend en charge la copie des données vers et depuis tous les comptes de stockage Azure. Vous pouvez expédier des lecteurs de disque aux emplacements suivants. Si votre compte de stockage se trouve dans un emplacement Azure qui n’est pas spécifié ici, un emplacement d’expédition de remplacement est proposé lorsque vous créez le travail.</a:t>
            </a:r>
          </a:p>
          <a:p>
            <a:r>
              <a:rPr lang="fr-FR" sz="1400" b="1" dirty="0">
                <a:cs typeface="Calibri"/>
              </a:rPr>
              <a:t>Emplacements d’expédition pris en charge </a:t>
            </a:r>
            <a:endParaRPr lang="fr-FR" sz="1400" dirty="0">
              <a:cs typeface="Calibri"/>
            </a:endParaRPr>
          </a:p>
          <a:p>
            <a:endParaRPr lang="fr-FR" sz="1400" dirty="0"/>
          </a:p>
          <a:p>
            <a:endParaRPr lang="fr-FR" sz="1400" dirty="0"/>
          </a:p>
        </p:txBody>
      </p:sp>
      <p:graphicFrame>
        <p:nvGraphicFramePr>
          <p:cNvPr id="5" name="Tableau 4">
            <a:extLst>
              <a:ext uri="{FF2B5EF4-FFF2-40B4-BE49-F238E27FC236}">
                <a16:creationId xmlns:a16="http://schemas.microsoft.com/office/drawing/2014/main" id="{E0D603B2-0738-1DF0-6169-DA51BEA0C781}"/>
              </a:ext>
            </a:extLst>
          </p:cNvPr>
          <p:cNvGraphicFramePr>
            <a:graphicFrameLocks noGrp="1"/>
          </p:cNvGraphicFramePr>
          <p:nvPr>
            <p:extLst>
              <p:ext uri="{D42A27DB-BD31-4B8C-83A1-F6EECF244321}">
                <p14:modId xmlns:p14="http://schemas.microsoft.com/office/powerpoint/2010/main" val="1650224355"/>
              </p:ext>
            </p:extLst>
          </p:nvPr>
        </p:nvGraphicFramePr>
        <p:xfrm>
          <a:off x="776377" y="3349925"/>
          <a:ext cx="10655940" cy="2743200"/>
        </p:xfrm>
        <a:graphic>
          <a:graphicData uri="http://schemas.openxmlformats.org/drawingml/2006/table">
            <a:tbl>
              <a:tblPr firstRow="1" bandRow="1">
                <a:tableStyleId>{5C22544A-7EE6-4342-B048-85BDC9FD1C3A}</a:tableStyleId>
              </a:tblPr>
              <a:tblGrid>
                <a:gridCol w="2663985">
                  <a:extLst>
                    <a:ext uri="{9D8B030D-6E8A-4147-A177-3AD203B41FA5}">
                      <a16:colId xmlns:a16="http://schemas.microsoft.com/office/drawing/2014/main" val="2248579654"/>
                    </a:ext>
                  </a:extLst>
                </a:gridCol>
                <a:gridCol w="2663985">
                  <a:extLst>
                    <a:ext uri="{9D8B030D-6E8A-4147-A177-3AD203B41FA5}">
                      <a16:colId xmlns:a16="http://schemas.microsoft.com/office/drawing/2014/main" val="62238377"/>
                    </a:ext>
                  </a:extLst>
                </a:gridCol>
                <a:gridCol w="2663985">
                  <a:extLst>
                    <a:ext uri="{9D8B030D-6E8A-4147-A177-3AD203B41FA5}">
                      <a16:colId xmlns:a16="http://schemas.microsoft.com/office/drawing/2014/main" val="521786777"/>
                    </a:ext>
                  </a:extLst>
                </a:gridCol>
                <a:gridCol w="2663985">
                  <a:extLst>
                    <a:ext uri="{9D8B030D-6E8A-4147-A177-3AD203B41FA5}">
                      <a16:colId xmlns:a16="http://schemas.microsoft.com/office/drawing/2014/main" val="1619668489"/>
                    </a:ext>
                  </a:extLst>
                </a:gridCol>
              </a:tblGrid>
              <a:tr h="0">
                <a:tc>
                  <a:txBody>
                    <a:bodyPr/>
                    <a:lstStyle/>
                    <a:p>
                      <a:pPr algn="l" fontAlgn="t"/>
                      <a:r>
                        <a:rPr lang="fr-FR" sz="1200" dirty="0">
                          <a:effectLst/>
                        </a:rPr>
                        <a:t>Pays/région</a:t>
                      </a:r>
                    </a:p>
                  </a:txBody>
                  <a:tcPr/>
                </a:tc>
                <a:tc>
                  <a:txBody>
                    <a:bodyPr/>
                    <a:lstStyle/>
                    <a:p>
                      <a:pPr algn="l" fontAlgn="t"/>
                      <a:r>
                        <a:rPr lang="fr-FR" sz="1200" dirty="0">
                          <a:effectLst/>
                        </a:rPr>
                        <a:t>Pays/région</a:t>
                      </a:r>
                    </a:p>
                  </a:txBody>
                  <a:tcPr/>
                </a:tc>
                <a:tc>
                  <a:txBody>
                    <a:bodyPr/>
                    <a:lstStyle/>
                    <a:p>
                      <a:pPr algn="l" fontAlgn="t"/>
                      <a:r>
                        <a:rPr lang="fr-FR" sz="1200" dirty="0">
                          <a:effectLst/>
                        </a:rPr>
                        <a:t>Pays/région</a:t>
                      </a:r>
                    </a:p>
                  </a:txBody>
                  <a:tcPr/>
                </a:tc>
                <a:tc>
                  <a:txBody>
                    <a:bodyPr/>
                    <a:lstStyle/>
                    <a:p>
                      <a:pPr algn="l" fontAlgn="t"/>
                      <a:r>
                        <a:rPr lang="fr-FR" sz="1200" dirty="0">
                          <a:effectLst/>
                        </a:rPr>
                        <a:t>Pays/région</a:t>
                      </a:r>
                    </a:p>
                  </a:txBody>
                  <a:tcPr/>
                </a:tc>
                <a:extLst>
                  <a:ext uri="{0D108BD9-81ED-4DB2-BD59-A6C34878D82A}">
                    <a16:rowId xmlns:a16="http://schemas.microsoft.com/office/drawing/2014/main" val="4044475796"/>
                  </a:ext>
                </a:extLst>
              </a:tr>
              <a:tr h="0">
                <a:tc>
                  <a:txBody>
                    <a:bodyPr/>
                    <a:lstStyle/>
                    <a:p>
                      <a:pPr algn="l" fontAlgn="t"/>
                      <a:r>
                        <a:rPr lang="fr-FR" sz="1200" dirty="0">
                          <a:effectLst/>
                        </a:rPr>
                        <a:t>USA Est</a:t>
                      </a:r>
                    </a:p>
                  </a:txBody>
                  <a:tcPr/>
                </a:tc>
                <a:tc>
                  <a:txBody>
                    <a:bodyPr/>
                    <a:lstStyle/>
                    <a:p>
                      <a:pPr algn="l" fontAlgn="t"/>
                      <a:r>
                        <a:rPr lang="fr-FR" sz="1200" dirty="0">
                          <a:effectLst/>
                        </a:rPr>
                        <a:t>Europe Nord</a:t>
                      </a:r>
                    </a:p>
                  </a:txBody>
                  <a:tcPr/>
                </a:tc>
                <a:tc>
                  <a:txBody>
                    <a:bodyPr/>
                    <a:lstStyle/>
                    <a:p>
                      <a:pPr algn="l" fontAlgn="t"/>
                      <a:r>
                        <a:rPr lang="fr-FR" sz="1200" dirty="0">
                          <a:effectLst/>
                        </a:rPr>
                        <a:t>Inde centrale</a:t>
                      </a:r>
                    </a:p>
                  </a:txBody>
                  <a:tcPr/>
                </a:tc>
                <a:tc>
                  <a:txBody>
                    <a:bodyPr/>
                    <a:lstStyle/>
                    <a:p>
                      <a:pPr algn="l" fontAlgn="t"/>
                      <a:r>
                        <a:rPr lang="fr-FR" sz="1200" dirty="0">
                          <a:effectLst/>
                        </a:rPr>
                        <a:t>US </a:t>
                      </a:r>
                      <a:r>
                        <a:rPr lang="fr-FR" sz="1200" dirty="0" err="1">
                          <a:effectLst/>
                        </a:rPr>
                        <a:t>Gov</a:t>
                      </a:r>
                      <a:r>
                        <a:rPr lang="fr-FR" sz="1200" dirty="0">
                          <a:effectLst/>
                        </a:rPr>
                        <a:t> Iowa</a:t>
                      </a:r>
                    </a:p>
                  </a:txBody>
                  <a:tcPr/>
                </a:tc>
                <a:extLst>
                  <a:ext uri="{0D108BD9-81ED-4DB2-BD59-A6C34878D82A}">
                    <a16:rowId xmlns:a16="http://schemas.microsoft.com/office/drawing/2014/main" val="2284151"/>
                  </a:ext>
                </a:extLst>
              </a:tr>
              <a:tr h="0">
                <a:tc>
                  <a:txBody>
                    <a:bodyPr/>
                    <a:lstStyle/>
                    <a:p>
                      <a:pPr algn="l" fontAlgn="t"/>
                      <a:r>
                        <a:rPr lang="fr-FR" sz="1200" dirty="0">
                          <a:effectLst/>
                        </a:rPr>
                        <a:t>USA Ouest</a:t>
                      </a:r>
                    </a:p>
                  </a:txBody>
                  <a:tcPr/>
                </a:tc>
                <a:tc>
                  <a:txBody>
                    <a:bodyPr/>
                    <a:lstStyle/>
                    <a:p>
                      <a:pPr algn="l" fontAlgn="t"/>
                      <a:r>
                        <a:rPr lang="fr-FR" sz="1200" dirty="0">
                          <a:effectLst/>
                        </a:rPr>
                        <a:t>Europe Ouest</a:t>
                      </a:r>
                    </a:p>
                  </a:txBody>
                  <a:tcPr/>
                </a:tc>
                <a:tc>
                  <a:txBody>
                    <a:bodyPr/>
                    <a:lstStyle/>
                    <a:p>
                      <a:pPr algn="l" fontAlgn="t"/>
                      <a:r>
                        <a:rPr lang="fr-FR" sz="1200" dirty="0">
                          <a:effectLst/>
                        </a:rPr>
                        <a:t>Inde Sud</a:t>
                      </a:r>
                    </a:p>
                  </a:txBody>
                  <a:tcPr/>
                </a:tc>
                <a:tc>
                  <a:txBody>
                    <a:bodyPr/>
                    <a:lstStyle/>
                    <a:p>
                      <a:pPr algn="l" fontAlgn="t"/>
                      <a:r>
                        <a:rPr lang="fr-FR" sz="1200" dirty="0">
                          <a:effectLst/>
                        </a:rPr>
                        <a:t>Est des États-Unis – US DoD</a:t>
                      </a:r>
                    </a:p>
                  </a:txBody>
                  <a:tcPr/>
                </a:tc>
                <a:extLst>
                  <a:ext uri="{0D108BD9-81ED-4DB2-BD59-A6C34878D82A}">
                    <a16:rowId xmlns:a16="http://schemas.microsoft.com/office/drawing/2014/main" val="1106773705"/>
                  </a:ext>
                </a:extLst>
              </a:tr>
              <a:tr h="0">
                <a:tc>
                  <a:txBody>
                    <a:bodyPr/>
                    <a:lstStyle/>
                    <a:p>
                      <a:pPr algn="l" fontAlgn="t"/>
                      <a:r>
                        <a:rPr lang="fr-FR" sz="1200" dirty="0">
                          <a:effectLst/>
                        </a:rPr>
                        <a:t>USA Est 2</a:t>
                      </a:r>
                    </a:p>
                  </a:txBody>
                  <a:tcPr/>
                </a:tc>
                <a:tc>
                  <a:txBody>
                    <a:bodyPr/>
                    <a:lstStyle/>
                    <a:p>
                      <a:pPr algn="l" fontAlgn="t"/>
                      <a:r>
                        <a:rPr lang="fr-FR" sz="1200" dirty="0">
                          <a:effectLst/>
                        </a:rPr>
                        <a:t>Asie Est</a:t>
                      </a:r>
                    </a:p>
                  </a:txBody>
                  <a:tcPr/>
                </a:tc>
                <a:tc>
                  <a:txBody>
                    <a:bodyPr/>
                    <a:lstStyle/>
                    <a:p>
                      <a:pPr algn="l" fontAlgn="t"/>
                      <a:r>
                        <a:rPr lang="fr-FR" sz="1200" dirty="0">
                          <a:effectLst/>
                        </a:rPr>
                        <a:t>Inde Ouest</a:t>
                      </a:r>
                    </a:p>
                  </a:txBody>
                  <a:tcPr/>
                </a:tc>
                <a:tc>
                  <a:txBody>
                    <a:bodyPr/>
                    <a:lstStyle/>
                    <a:p>
                      <a:pPr algn="l" fontAlgn="t"/>
                      <a:r>
                        <a:rPr lang="fr-FR" sz="1200" dirty="0">
                          <a:effectLst/>
                        </a:rPr>
                        <a:t>Centre des États-Unis – US DoD</a:t>
                      </a:r>
                    </a:p>
                  </a:txBody>
                  <a:tcPr/>
                </a:tc>
                <a:extLst>
                  <a:ext uri="{0D108BD9-81ED-4DB2-BD59-A6C34878D82A}">
                    <a16:rowId xmlns:a16="http://schemas.microsoft.com/office/drawing/2014/main" val="3325413902"/>
                  </a:ext>
                </a:extLst>
              </a:tr>
              <a:tr h="0">
                <a:tc>
                  <a:txBody>
                    <a:bodyPr/>
                    <a:lstStyle/>
                    <a:p>
                      <a:pPr algn="l" fontAlgn="t"/>
                      <a:r>
                        <a:rPr lang="fr-FR" sz="1200" dirty="0">
                          <a:effectLst/>
                        </a:rPr>
                        <a:t>USA Ouest 2</a:t>
                      </a:r>
                    </a:p>
                  </a:txBody>
                  <a:tcPr/>
                </a:tc>
                <a:tc>
                  <a:txBody>
                    <a:bodyPr/>
                    <a:lstStyle/>
                    <a:p>
                      <a:pPr algn="l" fontAlgn="t"/>
                      <a:r>
                        <a:rPr lang="fr-FR" sz="1200" dirty="0">
                          <a:effectLst/>
                        </a:rPr>
                        <a:t>Asie Sud-Est</a:t>
                      </a:r>
                    </a:p>
                  </a:txBody>
                  <a:tcPr/>
                </a:tc>
                <a:tc>
                  <a:txBody>
                    <a:bodyPr/>
                    <a:lstStyle/>
                    <a:p>
                      <a:pPr algn="l" fontAlgn="t"/>
                      <a:r>
                        <a:rPr lang="fr-FR" sz="1200" dirty="0">
                          <a:effectLst/>
                        </a:rPr>
                        <a:t>Centre du Canada</a:t>
                      </a:r>
                    </a:p>
                  </a:txBody>
                  <a:tcPr/>
                </a:tc>
                <a:tc>
                  <a:txBody>
                    <a:bodyPr/>
                    <a:lstStyle/>
                    <a:p>
                      <a:pPr algn="l" fontAlgn="t"/>
                      <a:r>
                        <a:rPr lang="fr-FR" sz="1200" dirty="0">
                          <a:effectLst/>
                        </a:rPr>
                        <a:t>Chine orientale</a:t>
                      </a:r>
                    </a:p>
                  </a:txBody>
                  <a:tcPr/>
                </a:tc>
                <a:extLst>
                  <a:ext uri="{0D108BD9-81ED-4DB2-BD59-A6C34878D82A}">
                    <a16:rowId xmlns:a16="http://schemas.microsoft.com/office/drawing/2014/main" val="2742112561"/>
                  </a:ext>
                </a:extLst>
              </a:tr>
              <a:tr h="0">
                <a:tc>
                  <a:txBody>
                    <a:bodyPr/>
                    <a:lstStyle/>
                    <a:p>
                      <a:pPr algn="l" fontAlgn="t"/>
                      <a:r>
                        <a:rPr lang="fr-FR" sz="1200" dirty="0">
                          <a:effectLst/>
                        </a:rPr>
                        <a:t>USA Centre</a:t>
                      </a:r>
                    </a:p>
                  </a:txBody>
                  <a:tcPr/>
                </a:tc>
                <a:tc>
                  <a:txBody>
                    <a:bodyPr/>
                    <a:lstStyle/>
                    <a:p>
                      <a:pPr algn="l" fontAlgn="t"/>
                      <a:r>
                        <a:rPr lang="fr-FR" sz="1200" dirty="0">
                          <a:effectLst/>
                        </a:rPr>
                        <a:t>Australie Est</a:t>
                      </a:r>
                    </a:p>
                  </a:txBody>
                  <a:tcPr/>
                </a:tc>
                <a:tc>
                  <a:txBody>
                    <a:bodyPr/>
                    <a:lstStyle/>
                    <a:p>
                      <a:pPr algn="l" fontAlgn="t"/>
                      <a:r>
                        <a:rPr lang="fr-FR" sz="1200" dirty="0">
                          <a:effectLst/>
                        </a:rPr>
                        <a:t>Est du Canada</a:t>
                      </a:r>
                    </a:p>
                  </a:txBody>
                  <a:tcPr/>
                </a:tc>
                <a:tc>
                  <a:txBody>
                    <a:bodyPr/>
                    <a:lstStyle/>
                    <a:p>
                      <a:pPr algn="l" fontAlgn="t"/>
                      <a:r>
                        <a:rPr lang="fr-FR" sz="1200" dirty="0">
                          <a:effectLst/>
                        </a:rPr>
                        <a:t>Chine du Nord</a:t>
                      </a:r>
                    </a:p>
                  </a:txBody>
                  <a:tcPr/>
                </a:tc>
                <a:extLst>
                  <a:ext uri="{0D108BD9-81ED-4DB2-BD59-A6C34878D82A}">
                    <a16:rowId xmlns:a16="http://schemas.microsoft.com/office/drawing/2014/main" val="4063461646"/>
                  </a:ext>
                </a:extLst>
              </a:tr>
              <a:tr h="0">
                <a:tc>
                  <a:txBody>
                    <a:bodyPr/>
                    <a:lstStyle/>
                    <a:p>
                      <a:pPr algn="l" fontAlgn="t"/>
                      <a:r>
                        <a:rPr lang="fr-FR" sz="1200" dirty="0">
                          <a:effectLst/>
                        </a:rPr>
                        <a:t>Centre-Nord des États-Unis</a:t>
                      </a:r>
                    </a:p>
                  </a:txBody>
                  <a:tcPr/>
                </a:tc>
                <a:tc>
                  <a:txBody>
                    <a:bodyPr/>
                    <a:lstStyle/>
                    <a:p>
                      <a:pPr algn="l" fontAlgn="t"/>
                      <a:r>
                        <a:rPr lang="fr-FR" sz="1200" dirty="0">
                          <a:effectLst/>
                        </a:rPr>
                        <a:t>Sud-Australie Est</a:t>
                      </a:r>
                    </a:p>
                  </a:txBody>
                  <a:tcPr/>
                </a:tc>
                <a:tc>
                  <a:txBody>
                    <a:bodyPr/>
                    <a:lstStyle/>
                    <a:p>
                      <a:pPr algn="l" fontAlgn="t"/>
                      <a:r>
                        <a:rPr lang="fr-FR" sz="1200" dirty="0">
                          <a:effectLst/>
                        </a:rPr>
                        <a:t>Brésil Sud</a:t>
                      </a:r>
                    </a:p>
                  </a:txBody>
                  <a:tcPr/>
                </a:tc>
                <a:tc>
                  <a:txBody>
                    <a:bodyPr/>
                    <a:lstStyle/>
                    <a:p>
                      <a:pPr algn="l" fontAlgn="t"/>
                      <a:r>
                        <a:rPr lang="fr-FR" sz="1200" dirty="0">
                          <a:effectLst/>
                        </a:rPr>
                        <a:t>Sud du Royaume-Uni</a:t>
                      </a:r>
                    </a:p>
                  </a:txBody>
                  <a:tcPr/>
                </a:tc>
                <a:extLst>
                  <a:ext uri="{0D108BD9-81ED-4DB2-BD59-A6C34878D82A}">
                    <a16:rowId xmlns:a16="http://schemas.microsoft.com/office/drawing/2014/main" val="1951945248"/>
                  </a:ext>
                </a:extLst>
              </a:tr>
              <a:tr h="0">
                <a:tc>
                  <a:txBody>
                    <a:bodyPr/>
                    <a:lstStyle/>
                    <a:p>
                      <a:pPr algn="l" fontAlgn="t"/>
                      <a:r>
                        <a:rPr lang="fr-FR" sz="1200" dirty="0">
                          <a:effectLst/>
                        </a:rPr>
                        <a:t>États-Unis - partie centrale méridionale</a:t>
                      </a:r>
                    </a:p>
                  </a:txBody>
                  <a:tcPr/>
                </a:tc>
                <a:tc>
                  <a:txBody>
                    <a:bodyPr/>
                    <a:lstStyle/>
                    <a:p>
                      <a:pPr algn="l" fontAlgn="t"/>
                      <a:r>
                        <a:rPr lang="fr-FR" sz="1200" dirty="0" err="1">
                          <a:effectLst/>
                        </a:rPr>
                        <a:t>OuJapon</a:t>
                      </a:r>
                      <a:r>
                        <a:rPr lang="fr-FR" sz="1200" dirty="0">
                          <a:effectLst/>
                        </a:rPr>
                        <a:t> Est</a:t>
                      </a:r>
                    </a:p>
                  </a:txBody>
                  <a:tcPr/>
                </a:tc>
                <a:tc>
                  <a:txBody>
                    <a:bodyPr/>
                    <a:lstStyle/>
                    <a:p>
                      <a:pPr algn="l" fontAlgn="t"/>
                      <a:r>
                        <a:rPr lang="fr-FR" sz="1200" dirty="0">
                          <a:effectLst/>
                        </a:rPr>
                        <a:t>Centre de la Corée</a:t>
                      </a:r>
                    </a:p>
                  </a:txBody>
                  <a:tcPr/>
                </a:tc>
                <a:tc>
                  <a:txBody>
                    <a:bodyPr/>
                    <a:lstStyle/>
                    <a:p>
                      <a:pPr algn="l" fontAlgn="t"/>
                      <a:r>
                        <a:rPr lang="fr-FR" sz="1200" dirty="0">
                          <a:effectLst/>
                        </a:rPr>
                        <a:t>Centre de l’Allemagne</a:t>
                      </a:r>
                    </a:p>
                  </a:txBody>
                  <a:tcPr/>
                </a:tc>
                <a:extLst>
                  <a:ext uri="{0D108BD9-81ED-4DB2-BD59-A6C34878D82A}">
                    <a16:rowId xmlns:a16="http://schemas.microsoft.com/office/drawing/2014/main" val="702765647"/>
                  </a:ext>
                </a:extLst>
              </a:tr>
              <a:tr h="0">
                <a:tc>
                  <a:txBody>
                    <a:bodyPr/>
                    <a:lstStyle/>
                    <a:p>
                      <a:pPr algn="l" fontAlgn="t"/>
                      <a:r>
                        <a:rPr lang="fr-FR" sz="1200" dirty="0">
                          <a:effectLst/>
                        </a:rPr>
                        <a:t>Centre-USA Ouest</a:t>
                      </a:r>
                    </a:p>
                  </a:txBody>
                  <a:tcPr/>
                </a:tc>
                <a:tc>
                  <a:txBody>
                    <a:bodyPr/>
                    <a:lstStyle/>
                    <a:p>
                      <a:pPr algn="l" fontAlgn="t"/>
                      <a:r>
                        <a:rPr lang="fr-FR" sz="1200" dirty="0">
                          <a:effectLst/>
                        </a:rPr>
                        <a:t>Japon Est</a:t>
                      </a:r>
                    </a:p>
                  </a:txBody>
                  <a:tcPr/>
                </a:tc>
                <a:tc>
                  <a:txBody>
                    <a:bodyPr/>
                    <a:lstStyle/>
                    <a:p>
                      <a:pPr algn="l" fontAlgn="t"/>
                      <a:r>
                        <a:rPr lang="fr-FR" sz="1200" dirty="0">
                          <a:effectLst/>
                        </a:rPr>
                        <a:t>Gouvernement américain - Virginie</a:t>
                      </a:r>
                    </a:p>
                  </a:txBody>
                  <a:tcPr/>
                </a:tc>
                <a:tc>
                  <a:txBody>
                    <a:bodyPr/>
                    <a:lstStyle/>
                    <a:p>
                      <a:pPr algn="l" fontAlgn="t"/>
                      <a:r>
                        <a:rPr lang="fr-FR" sz="1200" dirty="0">
                          <a:effectLst/>
                        </a:rPr>
                        <a:t>Nord-Est de l’Allemagne</a:t>
                      </a:r>
                    </a:p>
                  </a:txBody>
                  <a:tcPr/>
                </a:tc>
                <a:extLst>
                  <a:ext uri="{0D108BD9-81ED-4DB2-BD59-A6C34878D82A}">
                    <a16:rowId xmlns:a16="http://schemas.microsoft.com/office/drawing/2014/main" val="641651605"/>
                  </a:ext>
                </a:extLst>
              </a:tr>
              <a:tr h="0">
                <a:tc>
                  <a:txBody>
                    <a:bodyPr/>
                    <a:lstStyle/>
                    <a:p>
                      <a:pPr algn="l" fontAlgn="t"/>
                      <a:r>
                        <a:rPr lang="fr-FR" sz="1200" dirty="0">
                          <a:effectLst/>
                        </a:rPr>
                        <a:t>Afrique du </a:t>
                      </a:r>
                      <a:r>
                        <a:rPr lang="fr-FR" sz="1200" dirty="0" err="1">
                          <a:effectLst/>
                        </a:rPr>
                        <a:t>Sud Ouest</a:t>
                      </a:r>
                      <a:endParaRPr lang="fr-FR" sz="1200" b="0" i="0" dirty="0" err="1">
                        <a:solidFill>
                          <a:srgbClr val="171717"/>
                        </a:solidFill>
                        <a:effectLst/>
                        <a:latin typeface="Segoe UI"/>
                      </a:endParaRPr>
                    </a:p>
                  </a:txBody>
                  <a:tcPr/>
                </a:tc>
                <a:tc>
                  <a:txBody>
                    <a:bodyPr/>
                    <a:lstStyle/>
                    <a:p>
                      <a:pPr algn="l" fontAlgn="t"/>
                      <a:r>
                        <a:rPr lang="fr-FR" sz="1200" dirty="0">
                          <a:effectLst/>
                        </a:rPr>
                        <a:t>Afrique du Sud Nord</a:t>
                      </a:r>
                      <a:endParaRPr lang="fr-FR" sz="1200" b="0" i="0" dirty="0">
                        <a:solidFill>
                          <a:srgbClr val="171717"/>
                        </a:solidFill>
                        <a:effectLst/>
                        <a:latin typeface="Segoe UI"/>
                      </a:endParaRPr>
                    </a:p>
                  </a:txBody>
                  <a:tcPr/>
                </a:tc>
                <a:tc>
                  <a:txBody>
                    <a:bodyPr/>
                    <a:lstStyle/>
                    <a:p>
                      <a:pPr algn="l" fontAlgn="t"/>
                      <a:endParaRPr lang="fr-FR" sz="1200" b="0" i="0" dirty="0">
                        <a:solidFill>
                          <a:srgbClr val="171717"/>
                        </a:solidFill>
                        <a:effectLst/>
                        <a:latin typeface="Segoe UI"/>
                      </a:endParaRPr>
                    </a:p>
                  </a:txBody>
                  <a:tcPr/>
                </a:tc>
                <a:tc>
                  <a:txBody>
                    <a:bodyPr/>
                    <a:lstStyle/>
                    <a:p>
                      <a:endParaRPr lang="fr-FR" sz="1200" dirty="0"/>
                    </a:p>
                  </a:txBody>
                  <a:tcPr/>
                </a:tc>
                <a:extLst>
                  <a:ext uri="{0D108BD9-81ED-4DB2-BD59-A6C34878D82A}">
                    <a16:rowId xmlns:a16="http://schemas.microsoft.com/office/drawing/2014/main" val="1096337478"/>
                  </a:ext>
                </a:extLst>
              </a:tr>
            </a:tbl>
          </a:graphicData>
        </a:graphic>
      </p:graphicFrame>
      <p:sp>
        <p:nvSpPr>
          <p:cNvPr id="3" name="Flèche : bas 2">
            <a:extLst>
              <a:ext uri="{FF2B5EF4-FFF2-40B4-BE49-F238E27FC236}">
                <a16:creationId xmlns:a16="http://schemas.microsoft.com/office/drawing/2014/main" id="{9ACEF59F-9343-8C0E-0AEE-72BD1B9D283D}"/>
              </a:ext>
            </a:extLst>
          </p:cNvPr>
          <p:cNvSpPr/>
          <p:nvPr/>
        </p:nvSpPr>
        <p:spPr>
          <a:xfrm>
            <a:off x="3989294" y="3003176"/>
            <a:ext cx="143436" cy="215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489575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Export</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t>Export</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r>
              <a:rPr lang="fr-FR" sz="1400" b="1" dirty="0">
                <a:cs typeface="Calibri"/>
              </a:rPr>
              <a:t>Considérations relatives à la sécurité</a:t>
            </a:r>
            <a:endParaRPr lang="fr-FR" sz="1400" dirty="0">
              <a:cs typeface="Calibri"/>
            </a:endParaRPr>
          </a:p>
          <a:p>
            <a:r>
              <a:rPr lang="fr-FR" dirty="0">
                <a:ea typeface="+mn-lt"/>
                <a:cs typeface="+mn-lt"/>
              </a:rPr>
              <a:t>Les données présentes sur le lecteur doivent être chiffrées à l’aide du chiffrement de lecteur BitLocker AES 256 bits. Ce chiffrement permet de protéger vos données en transit.</a:t>
            </a:r>
            <a:endParaRPr lang="fr-FR" dirty="0"/>
          </a:p>
          <a:p>
            <a:r>
              <a:rPr lang="fr-FR" dirty="0">
                <a:ea typeface="+mn-lt"/>
                <a:cs typeface="+mn-lt"/>
              </a:rPr>
              <a:t>Pour les travaux d’importation, les lecteurs sont chiffrés de deux manières.</a:t>
            </a:r>
            <a:endParaRPr lang="fr-FR" dirty="0"/>
          </a:p>
          <a:p>
            <a:pPr marL="285750" indent="-285750">
              <a:buFont typeface="+mj-lt"/>
              <a:buAutoNum type="arabicPeriod"/>
            </a:pPr>
            <a:r>
              <a:rPr lang="fr-FR" dirty="0">
                <a:ea typeface="+mn-lt"/>
                <a:cs typeface="+mn-lt"/>
              </a:rPr>
              <a:t>Spécifiez l’option lors de l’utilisation du fichier </a:t>
            </a:r>
            <a:r>
              <a:rPr lang="fr-FR" i="1" dirty="0">
                <a:ea typeface="+mn-lt"/>
                <a:cs typeface="+mn-lt"/>
              </a:rPr>
              <a:t>dataset.csv</a:t>
            </a:r>
            <a:r>
              <a:rPr lang="fr-FR" dirty="0">
                <a:ea typeface="+mn-lt"/>
                <a:cs typeface="+mn-lt"/>
              </a:rPr>
              <a:t> pendant l’exécution de l’outil </a:t>
            </a:r>
            <a:r>
              <a:rPr lang="fr-FR" dirty="0" err="1">
                <a:ea typeface="+mn-lt"/>
                <a:cs typeface="+mn-lt"/>
              </a:rPr>
              <a:t>WAImportExport</a:t>
            </a:r>
            <a:r>
              <a:rPr lang="fr-FR" dirty="0">
                <a:ea typeface="+mn-lt"/>
                <a:cs typeface="+mn-lt"/>
              </a:rPr>
              <a:t> pour préparer le disque.</a:t>
            </a:r>
            <a:endParaRPr lang="fr-FR" dirty="0"/>
          </a:p>
          <a:p>
            <a:pPr marL="285750" indent="-285750">
              <a:buFont typeface="+mj-lt"/>
              <a:buAutoNum type="arabicPeriod"/>
            </a:pPr>
            <a:r>
              <a:rPr lang="fr-FR" dirty="0">
                <a:ea typeface="+mn-lt"/>
                <a:cs typeface="+mn-lt"/>
              </a:rPr>
              <a:t>Activez le chiffrement BitLocker manuellement sur le disque. Spécifiez la clé de chiffrement dans le fichier </a:t>
            </a:r>
            <a:r>
              <a:rPr lang="fr-FR" i="1" dirty="0">
                <a:ea typeface="+mn-lt"/>
                <a:cs typeface="+mn-lt"/>
              </a:rPr>
              <a:t>driveset.csv</a:t>
            </a:r>
            <a:r>
              <a:rPr lang="fr-FR" dirty="0">
                <a:ea typeface="+mn-lt"/>
                <a:cs typeface="+mn-lt"/>
              </a:rPr>
              <a:t> lors de l’exécution de la ligne de commande de l’outil </a:t>
            </a:r>
            <a:r>
              <a:rPr lang="fr-FR" dirty="0" err="1">
                <a:ea typeface="+mn-lt"/>
                <a:cs typeface="+mn-lt"/>
              </a:rPr>
              <a:t>WAImportExport</a:t>
            </a:r>
            <a:r>
              <a:rPr lang="fr-FR" dirty="0">
                <a:ea typeface="+mn-lt"/>
                <a:cs typeface="+mn-lt"/>
              </a:rPr>
              <a:t> pendant la préparation du disque. La clé de chiffrement BitLocker peut être davantage protégée à l’aide d’un protecteur de clé externe (également appelé « clé gérée par Microsoft ») ou d’une clé gérée par le client.</a:t>
            </a:r>
            <a:endParaRPr lang="fr-FR" dirty="0"/>
          </a:p>
          <a:p>
            <a:r>
              <a:rPr lang="fr-FR" dirty="0">
                <a:ea typeface="+mn-lt"/>
                <a:cs typeface="+mn-lt"/>
              </a:rPr>
              <a:t>Pour les travaux d’exportation, une fois vos données copiées sur le disque, le service chiffre le disque à l’aide de BitLocker avant de vous le renvoyer. La clé de chiffrement vous est fournie par le biais du Portail Azure. Le lecteur doit être déverrouillé à l’aide de l’outil </a:t>
            </a:r>
            <a:r>
              <a:rPr lang="fr-FR" dirty="0" err="1">
                <a:ea typeface="+mn-lt"/>
                <a:cs typeface="+mn-lt"/>
              </a:rPr>
              <a:t>WAImporExport</a:t>
            </a:r>
            <a:r>
              <a:rPr lang="fr-FR" dirty="0">
                <a:ea typeface="+mn-lt"/>
                <a:cs typeface="+mn-lt"/>
              </a:rPr>
              <a:t> en utilisant la clé.</a:t>
            </a:r>
            <a:endParaRPr lang="fr-FR" dirty="0"/>
          </a:p>
          <a:p>
            <a:endParaRPr lang="fr-FR" b="1" dirty="0">
              <a:cs typeface="Calibri"/>
            </a:endParaRPr>
          </a:p>
          <a:p>
            <a:endParaRPr lang="fr-FR" sz="1400" dirty="0"/>
          </a:p>
          <a:p>
            <a:endParaRPr lang="fr-FR" sz="1400" dirty="0"/>
          </a:p>
        </p:txBody>
      </p:sp>
    </p:spTree>
    <p:extLst>
      <p:ext uri="{BB962C8B-B14F-4D97-AF65-F5344CB8AC3E}">
        <p14:creationId xmlns:p14="http://schemas.microsoft.com/office/powerpoint/2010/main" val="24763489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F144BD-E284-45DC-B2A2-F09FC7FD810D}"/>
              </a:ext>
            </a:extLst>
          </p:cNvPr>
          <p:cNvSpPr>
            <a:spLocks noGrp="1"/>
          </p:cNvSpPr>
          <p:nvPr>
            <p:ph type="body" sz="quarter" idx="12"/>
          </p:nvPr>
        </p:nvSpPr>
        <p:spPr/>
        <p:txBody>
          <a:bodyPr lIns="91440" tIns="45720" rIns="91440" bIns="45720" anchor="ctr" anchorCtr="0"/>
          <a:lstStyle/>
          <a:p>
            <a:r>
              <a:rPr lang="fr-FR" dirty="0">
                <a:cs typeface="Calibri"/>
              </a:rPr>
              <a:t>CHAPITRE 2</a:t>
            </a:r>
            <a:endParaRPr lang="fr-FR" dirty="0"/>
          </a:p>
        </p:txBody>
      </p:sp>
      <p:sp>
        <p:nvSpPr>
          <p:cNvPr id="6" name="Espace réservé du texte 5">
            <a:extLst>
              <a:ext uri="{FF2B5EF4-FFF2-40B4-BE49-F238E27FC236}">
                <a16:creationId xmlns:a16="http://schemas.microsoft.com/office/drawing/2014/main" id="{67C19B62-64B1-41FC-9312-17E332BD1302}"/>
              </a:ext>
            </a:extLst>
          </p:cNvPr>
          <p:cNvSpPr>
            <a:spLocks noGrp="1"/>
          </p:cNvSpPr>
          <p:nvPr>
            <p:ph type="body" sz="quarter" idx="13"/>
          </p:nvPr>
        </p:nvSpPr>
        <p:spPr/>
        <p:txBody>
          <a:bodyPr lIns="91440" tIns="45720" rIns="91440" bIns="45720" anchor="t" anchorCtr="0"/>
          <a:lstStyle/>
          <a:p>
            <a:r>
              <a:rPr lang="fr-FR" dirty="0">
                <a:ea typeface="+mn-lt"/>
                <a:cs typeface="+mn-lt"/>
              </a:rPr>
              <a:t>Etablir des stratégies de sortie</a:t>
            </a:r>
            <a:endParaRPr lang="fr-FR" dirty="0"/>
          </a:p>
        </p:txBody>
      </p:sp>
      <p:sp>
        <p:nvSpPr>
          <p:cNvPr id="8" name="Espace réservé du texte 7">
            <a:extLst>
              <a:ext uri="{FF2B5EF4-FFF2-40B4-BE49-F238E27FC236}">
                <a16:creationId xmlns:a16="http://schemas.microsoft.com/office/drawing/2014/main" id="{7E216D04-257B-941D-9468-4B763BA54801}"/>
              </a:ext>
            </a:extLst>
          </p:cNvPr>
          <p:cNvSpPr>
            <a:spLocks noGrp="1"/>
          </p:cNvSpPr>
          <p:nvPr>
            <p:ph type="body" sz="quarter" idx="14"/>
          </p:nvPr>
        </p:nvSpPr>
        <p:spPr/>
        <p:txBody>
          <a:bodyPr lIns="91440" tIns="45720" rIns="91440" bIns="45720" anchor="t" anchorCtr="0"/>
          <a:lstStyle/>
          <a:p>
            <a:pPr marL="285750" indent="-285750" algn="just">
              <a:buFont typeface="Symbol"/>
              <a:buChar char="•"/>
            </a:pPr>
            <a:r>
              <a:rPr lang="fr-FR" sz="1800" dirty="0">
                <a:ea typeface="+mn-lt"/>
                <a:cs typeface="+mn-lt"/>
              </a:rPr>
              <a:t>Sauvegarde et Réplication</a:t>
            </a:r>
          </a:p>
          <a:p>
            <a:pPr marL="285750" indent="-285750" algn="just">
              <a:buFont typeface="Symbol"/>
              <a:buChar char="•"/>
            </a:pPr>
            <a:r>
              <a:rPr lang="fr-FR" sz="1800" dirty="0">
                <a:ea typeface="+mn-lt"/>
                <a:cs typeface="+mn-lt"/>
              </a:rPr>
              <a:t>Interopérabilité</a:t>
            </a:r>
          </a:p>
          <a:p>
            <a:pPr marL="285750" indent="-285750" algn="just">
              <a:buFont typeface="Symbol"/>
              <a:buChar char="•"/>
            </a:pPr>
            <a:r>
              <a:rPr lang="fr-FR" sz="1800" dirty="0">
                <a:ea typeface="+mn-lt"/>
                <a:cs typeface="+mn-lt"/>
              </a:rPr>
              <a:t>Export</a:t>
            </a:r>
          </a:p>
          <a:p>
            <a:pPr marL="285750" indent="-285750" algn="just">
              <a:buFont typeface="Symbol"/>
              <a:buChar char="•"/>
            </a:pPr>
            <a:r>
              <a:rPr lang="fr-FR" sz="1800" dirty="0">
                <a:solidFill>
                  <a:schemeClr val="accent2"/>
                </a:solidFill>
                <a:ea typeface="+mn-lt"/>
                <a:cs typeface="+mn-lt"/>
              </a:rPr>
              <a:t>Coût</a:t>
            </a:r>
          </a:p>
          <a:p>
            <a:pPr marL="0" indent="0">
              <a:buNone/>
            </a:pPr>
            <a:endParaRPr lang="fr-FR" sz="1800" b="1" dirty="0">
              <a:solidFill>
                <a:schemeClr val="accent2"/>
              </a:solidFill>
              <a:ea typeface="+mn-lt"/>
              <a:cs typeface="+mn-lt"/>
            </a:endParaRPr>
          </a:p>
          <a:p>
            <a:endParaRPr lang="fr-FR" sz="1800" dirty="0">
              <a:ea typeface="Calibri"/>
            </a:endParaRPr>
          </a:p>
          <a:p>
            <a:endParaRPr lang="fr-FR" sz="1800">
              <a:ea typeface="Calibri"/>
            </a:endParaRPr>
          </a:p>
          <a:p>
            <a:endParaRPr lang="fr-FR" sz="1800">
              <a:ea typeface="Calibri"/>
            </a:endParaRPr>
          </a:p>
        </p:txBody>
      </p:sp>
    </p:spTree>
    <p:extLst>
      <p:ext uri="{BB962C8B-B14F-4D97-AF65-F5344CB8AC3E}">
        <p14:creationId xmlns:p14="http://schemas.microsoft.com/office/powerpoint/2010/main" val="4056971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Coût</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02- Etablir des stratégies de sortie  </a:t>
            </a:r>
            <a:endParaRPr lang="fr-FR"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Coût</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4514894"/>
          </a:xfrm>
        </p:spPr>
        <p:txBody>
          <a:bodyPr lIns="91440" tIns="45720" rIns="91440" bIns="45720" anchor="t"/>
          <a:lstStyle/>
          <a:p>
            <a:r>
              <a:rPr lang="fr-FR" sz="1400" b="1" dirty="0">
                <a:ea typeface="+mn-lt"/>
                <a:cs typeface="+mn-lt"/>
              </a:rPr>
              <a:t>Frais de manipulation de disque</a:t>
            </a:r>
            <a:endParaRPr lang="fr-FR" dirty="0"/>
          </a:p>
          <a:p>
            <a:r>
              <a:rPr lang="fr-FR" dirty="0">
                <a:ea typeface="+mn-lt"/>
                <a:cs typeface="+mn-lt"/>
              </a:rPr>
              <a:t>Des frais de manipulation sont appliqués pour chaque disque traité dans le cadre de votre travail d’importation/exportation. </a:t>
            </a:r>
            <a:endParaRPr lang="fr-FR" dirty="0"/>
          </a:p>
          <a:p>
            <a:r>
              <a:rPr lang="fr-FR" dirty="0">
                <a:ea typeface="+mn-lt"/>
                <a:cs typeface="+mn-lt"/>
              </a:rPr>
              <a:t>Les prix sont uniquement des estimations et ne constituent pas des prix réels. Les prix réels peuvent varier en fonction du type d'accord conclu avec Microsoft, de la date d’achat et du taux de change. Les prix sont calculés en dollars US et convertis à l'aide des taux de référence Thomson Reuters actualisés le premier jour de chaque mois civil. Connectez-vous à la Calculatrice de prix Azure pour consulter la tarification en fonction de votre programme/offre actuel avec Microsoft.</a:t>
            </a:r>
            <a:endParaRPr lang="fr-FR" dirty="0"/>
          </a:p>
          <a:p>
            <a:endParaRPr lang="fr-FR" sz="1400" dirty="0">
              <a:ea typeface="+mn-lt"/>
              <a:cs typeface="+mn-lt"/>
            </a:endParaRPr>
          </a:p>
          <a:p>
            <a:r>
              <a:rPr lang="fr-FR" sz="1400" b="1" dirty="0">
                <a:ea typeface="+mn-lt"/>
                <a:cs typeface="+mn-lt"/>
              </a:rPr>
              <a:t>Frais d’expédition</a:t>
            </a:r>
            <a:endParaRPr lang="fr-FR" dirty="0"/>
          </a:p>
          <a:p>
            <a:r>
              <a:rPr lang="fr-FR" dirty="0">
                <a:ea typeface="+mn-lt"/>
                <a:cs typeface="+mn-lt"/>
              </a:rPr>
              <a:t>Lorsque vous envoyez des disques à Azure, vous payez le coût d’expédition au transporteur. Lorsque Microsoft vous renvoie les disques, les frais d’expédition sont facturés au compte de transporteur que vous avez spécifié lors de la création du travail.</a:t>
            </a:r>
            <a:endParaRPr lang="fr-FR" dirty="0"/>
          </a:p>
          <a:p>
            <a:endParaRPr lang="fr-FR" sz="1400" b="1">
              <a:ea typeface="+mn-lt"/>
              <a:cs typeface="+mn-lt"/>
            </a:endParaRPr>
          </a:p>
          <a:p>
            <a:r>
              <a:rPr lang="fr-FR" sz="1400" b="1">
                <a:ea typeface="+mn-lt"/>
                <a:cs typeface="+mn-lt"/>
              </a:rPr>
              <a:t>Frais </a:t>
            </a:r>
            <a:r>
              <a:rPr lang="fr-FR" sz="1400" b="1" dirty="0">
                <a:ea typeface="+mn-lt"/>
                <a:cs typeface="+mn-lt"/>
              </a:rPr>
              <a:t>de transaction</a:t>
            </a:r>
            <a:endParaRPr lang="fr-FR" dirty="0"/>
          </a:p>
          <a:p>
            <a:r>
              <a:rPr lang="fr-FR" dirty="0">
                <a:ea typeface="+mn-lt"/>
                <a:cs typeface="+mn-lt"/>
              </a:rPr>
              <a:t>Les frais de transaction de stockage standard s’appliquent pour l’importation et l’exportation des données. Des frais de sortie standard sont également applicables avec les frais de transaction de stockage lorsque les données sont exportées depuis le stockage Azure.</a:t>
            </a:r>
            <a:endParaRPr lang="fr-FR" dirty="0"/>
          </a:p>
          <a:p>
            <a:r>
              <a:rPr lang="fr-FR" dirty="0">
                <a:ea typeface="+mn-lt"/>
                <a:cs typeface="+mn-lt"/>
              </a:rPr>
              <a:t>Gestion des périphériques : tarif fixe de $80 par dispositif de stockage géré. Aucuns frais de transfert de données entre le périphérique et le stockage Azure dans le même centre de données. Les coûts normaux des transactions Stockage d’Azure s'appliquent.</a:t>
            </a:r>
            <a:endParaRPr lang="fr-FR" dirty="0"/>
          </a:p>
          <a:p>
            <a:r>
              <a:rPr lang="fr-FR" dirty="0">
                <a:ea typeface="+mn-lt"/>
                <a:cs typeface="+mn-lt"/>
              </a:rPr>
              <a:t>Retour de périphériques : les frais de retour encourus seront facturés sur le compte du transporteur du client.</a:t>
            </a:r>
            <a:endParaRPr lang="fr-FR" dirty="0"/>
          </a:p>
          <a:p>
            <a:r>
              <a:rPr lang="fr-FR" dirty="0">
                <a:ea typeface="+mn-lt"/>
                <a:cs typeface="+mn-lt"/>
              </a:rPr>
              <a:t>*Des frais de stockage et de transaction standard sont facturés séparément.</a:t>
            </a:r>
            <a:endParaRPr lang="fr-FR" dirty="0"/>
          </a:p>
          <a:p>
            <a:endParaRPr lang="fr-FR" sz="1400" dirty="0"/>
          </a:p>
          <a:p>
            <a:endParaRPr lang="fr-FR" sz="1400" b="1" dirty="0"/>
          </a:p>
          <a:p>
            <a:endParaRPr lang="fr-FR" sz="1400" dirty="0"/>
          </a:p>
          <a:p>
            <a:endParaRPr lang="fr-FR" sz="1400" b="1" dirty="0"/>
          </a:p>
          <a:p>
            <a:endParaRPr lang="fr-FR" dirty="0"/>
          </a:p>
          <a:p>
            <a:endParaRPr lang="fr-FR" dirty="0"/>
          </a:p>
        </p:txBody>
      </p:sp>
    </p:spTree>
    <p:extLst>
      <p:ext uri="{BB962C8B-B14F-4D97-AF65-F5344CB8AC3E}">
        <p14:creationId xmlns:p14="http://schemas.microsoft.com/office/powerpoint/2010/main" val="842718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2E02592-7119-FD18-B926-21B9D51945AF}"/>
              </a:ext>
            </a:extLst>
          </p:cNvPr>
          <p:cNvSpPr>
            <a:spLocks noGrp="1"/>
          </p:cNvSpPr>
          <p:nvPr>
            <p:ph type="title"/>
          </p:nvPr>
        </p:nvSpPr>
        <p:spPr/>
        <p:txBody>
          <a:bodyPr lIns="91440" tIns="45720" rIns="91440" bIns="45720" anchor="ctr" anchorCtr="0"/>
          <a:lstStyle/>
          <a:p>
            <a:r>
              <a:rPr lang="fr-FR">
                <a:cs typeface="Calibri"/>
              </a:rPr>
              <a:t>01- </a:t>
            </a:r>
            <a:r>
              <a:rPr lang="fr-FR">
                <a:ea typeface="+mn-lt"/>
                <a:cs typeface="+mn-lt"/>
              </a:rPr>
              <a:t>Identifier les niveaux des données</a:t>
            </a:r>
            <a:endParaRPr lang="fr-FR" b="0">
              <a:ea typeface="+mn-lt"/>
              <a:cs typeface="+mn-lt"/>
            </a:endParaRPr>
          </a:p>
        </p:txBody>
      </p:sp>
      <p:sp>
        <p:nvSpPr>
          <p:cNvPr id="2" name="Espace réservé du texte 1">
            <a:extLst>
              <a:ext uri="{FF2B5EF4-FFF2-40B4-BE49-F238E27FC236}">
                <a16:creationId xmlns:a16="http://schemas.microsoft.com/office/drawing/2014/main" id="{625B3807-99B9-4259-AC74-2E654AED81F2}"/>
              </a:ext>
            </a:extLst>
          </p:cNvPr>
          <p:cNvSpPr>
            <a:spLocks noGrp="1"/>
          </p:cNvSpPr>
          <p:nvPr>
            <p:ph type="body" sz="quarter" idx="11"/>
          </p:nvPr>
        </p:nvSpPr>
        <p:spPr/>
        <p:txBody>
          <a:bodyPr lIns="91440" tIns="45720" rIns="91440" bIns="45720" anchor="t"/>
          <a:lstStyle/>
          <a:p>
            <a:r>
              <a:rPr lang="fr-CA" dirty="0">
                <a:ea typeface="+mn-lt"/>
                <a:cs typeface="+mn-lt"/>
              </a:rPr>
              <a:t>Appréhender le format des  données :</a:t>
            </a:r>
            <a:r>
              <a:rPr lang="fr-FR" dirty="0">
                <a:ea typeface="+mn-lt"/>
                <a:cs typeface="+mn-lt"/>
              </a:rPr>
              <a:t> Structurées, Semi-structurées, Non structurée</a:t>
            </a:r>
            <a:endParaRPr lang="fr-FR" dirty="0"/>
          </a:p>
        </p:txBody>
      </p:sp>
      <p:sp>
        <p:nvSpPr>
          <p:cNvPr id="3" name="Espace réservé du texte 2">
            <a:extLst>
              <a:ext uri="{FF2B5EF4-FFF2-40B4-BE49-F238E27FC236}">
                <a16:creationId xmlns:a16="http://schemas.microsoft.com/office/drawing/2014/main" id="{26392C06-58EE-1CEA-B830-8A7D314DAA1D}"/>
              </a:ext>
            </a:extLst>
          </p:cNvPr>
          <p:cNvSpPr>
            <a:spLocks noGrp="1"/>
          </p:cNvSpPr>
          <p:nvPr>
            <p:ph sz="quarter" idx="12"/>
          </p:nvPr>
        </p:nvSpPr>
        <p:spPr>
          <a:xfrm>
            <a:off x="720000" y="1943056"/>
            <a:ext cx="6462900" cy="4514894"/>
          </a:xfrm>
        </p:spPr>
        <p:txBody>
          <a:bodyPr lIns="91440" tIns="45720" rIns="91440" bIns="45720" anchor="t"/>
          <a:lstStyle/>
          <a:p>
            <a:r>
              <a:rPr lang="fr-FR" dirty="0">
                <a:ea typeface="+mn-lt"/>
                <a:cs typeface="+mn-lt"/>
              </a:rPr>
              <a:t>Les données structurées se différencient des données non structurées via le qui, quoi, quand, où et comment des données :</a:t>
            </a:r>
            <a:endParaRPr lang="fr-FR" dirty="0"/>
          </a:p>
          <a:p>
            <a:pPr marL="285750" indent="-285750">
              <a:buFont typeface="Arial"/>
              <a:buChar char="•"/>
            </a:pPr>
            <a:r>
              <a:rPr lang="fr-FR" dirty="0">
                <a:ea typeface="+mn-lt"/>
                <a:cs typeface="+mn-lt"/>
              </a:rPr>
              <a:t>Qui utilisera les données ?</a:t>
            </a:r>
            <a:endParaRPr lang="fr-FR" dirty="0"/>
          </a:p>
          <a:p>
            <a:pPr marL="285750" indent="-285750">
              <a:buFont typeface="Arial"/>
              <a:buChar char="•"/>
            </a:pPr>
            <a:r>
              <a:rPr lang="fr-FR" dirty="0">
                <a:ea typeface="+mn-lt"/>
                <a:cs typeface="+mn-lt"/>
              </a:rPr>
              <a:t>Quel type de données collectez-vous ?</a:t>
            </a:r>
            <a:endParaRPr lang="fr-FR" dirty="0"/>
          </a:p>
          <a:p>
            <a:pPr marL="285750" indent="-285750">
              <a:buFont typeface="Arial"/>
              <a:buChar char="•"/>
            </a:pPr>
            <a:r>
              <a:rPr lang="fr-FR" dirty="0">
                <a:ea typeface="+mn-lt"/>
                <a:cs typeface="+mn-lt"/>
              </a:rPr>
              <a:t>Quand faut-il préparer les données, avant leur stockage ou après leur traitement ?</a:t>
            </a:r>
            <a:endParaRPr lang="fr-FR" dirty="0"/>
          </a:p>
          <a:p>
            <a:pPr marL="285750" indent="-285750">
              <a:buFont typeface="Arial"/>
              <a:buChar char="•"/>
            </a:pPr>
            <a:r>
              <a:rPr lang="fr-FR" dirty="0">
                <a:ea typeface="+mn-lt"/>
                <a:cs typeface="+mn-lt"/>
              </a:rPr>
              <a:t>Où les données seront-elles stockées ?</a:t>
            </a:r>
            <a:endParaRPr lang="fr-FR" dirty="0"/>
          </a:p>
          <a:p>
            <a:pPr marL="285750" indent="-285750">
              <a:buFont typeface="Arial"/>
              <a:buChar char="•"/>
            </a:pPr>
            <a:r>
              <a:rPr lang="fr-FR" dirty="0">
                <a:ea typeface="+mn-lt"/>
                <a:cs typeface="+mn-lt"/>
              </a:rPr>
              <a:t>Comment les données seront-elles stockées ?</a:t>
            </a:r>
            <a:endParaRPr lang="fr-FR" dirty="0"/>
          </a:p>
          <a:p>
            <a:r>
              <a:rPr lang="fr-FR" dirty="0">
                <a:ea typeface="+mn-lt"/>
                <a:cs typeface="+mn-lt"/>
              </a:rPr>
              <a:t>Ces cinq questions soulignent les aspects fondamentaux qui permettent aux utilisateurs de comprendre en quoi les données diffèrent les unes des autres. </a:t>
            </a:r>
            <a:endParaRPr lang="fr-FR" dirty="0"/>
          </a:p>
          <a:p>
            <a:endParaRPr lang="fr-FR" b="1" dirty="0"/>
          </a:p>
          <a:p>
            <a:endParaRPr lang="fr-FR" dirty="0"/>
          </a:p>
        </p:txBody>
      </p:sp>
      <p:sp>
        <p:nvSpPr>
          <p:cNvPr id="4" name="Espace réservé du texte 3">
            <a:extLst>
              <a:ext uri="{FF2B5EF4-FFF2-40B4-BE49-F238E27FC236}">
                <a16:creationId xmlns:a16="http://schemas.microsoft.com/office/drawing/2014/main" id="{1AC2B01F-1887-AAC9-9FFD-C3C4CAEF47BC}"/>
              </a:ext>
            </a:extLst>
          </p:cNvPr>
          <p:cNvSpPr>
            <a:spLocks noGrp="1"/>
          </p:cNvSpPr>
          <p:nvPr>
            <p:ph sz="quarter" idx="13"/>
          </p:nvPr>
        </p:nvSpPr>
        <p:spPr/>
        <p:txBody>
          <a:bodyPr lIns="91440" tIns="45720" rIns="91440" bIns="45720" anchor="t"/>
          <a:lstStyle/>
          <a:p>
            <a:r>
              <a:rPr lang="fr-FR" dirty="0">
                <a:cs typeface="Calibri"/>
              </a:rPr>
              <a:t>Les aspects fondamentaux pour définir le format des données</a:t>
            </a:r>
          </a:p>
        </p:txBody>
      </p:sp>
      <p:pic>
        <p:nvPicPr>
          <p:cNvPr id="1028" name="Picture 4" descr="Finding the data buried in cloud storage | ZDNET">
            <a:extLst>
              <a:ext uri="{FF2B5EF4-FFF2-40B4-BE49-F238E27FC236}">
                <a16:creationId xmlns:a16="http://schemas.microsoft.com/office/drawing/2014/main" id="{C52B6A58-2326-437F-BCFE-360655CE7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414" y="2185989"/>
            <a:ext cx="4059432" cy="295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97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2E02592-7119-FD18-B926-21B9D51945AF}"/>
              </a:ext>
            </a:extLst>
          </p:cNvPr>
          <p:cNvSpPr>
            <a:spLocks noGrp="1"/>
          </p:cNvSpPr>
          <p:nvPr>
            <p:ph type="title"/>
          </p:nvPr>
        </p:nvSpPr>
        <p:spPr/>
        <p:txBody>
          <a:bodyPr lIns="91440" tIns="45720" rIns="91440" bIns="45720" anchor="ctr" anchorCtr="0"/>
          <a:lstStyle/>
          <a:p>
            <a:r>
              <a:rPr lang="fr-FR">
                <a:cs typeface="Calibri"/>
              </a:rPr>
              <a:t>01- </a:t>
            </a:r>
            <a:r>
              <a:rPr lang="fr-FR">
                <a:ea typeface="+mn-lt"/>
                <a:cs typeface="+mn-lt"/>
              </a:rPr>
              <a:t>Identifier les niveaux des données</a:t>
            </a:r>
            <a:endParaRPr lang="fr-FR" b="0">
              <a:ea typeface="+mn-lt"/>
              <a:cs typeface="+mn-lt"/>
            </a:endParaRPr>
          </a:p>
        </p:txBody>
      </p:sp>
      <p:sp>
        <p:nvSpPr>
          <p:cNvPr id="2" name="Espace réservé du texte 1">
            <a:extLst>
              <a:ext uri="{FF2B5EF4-FFF2-40B4-BE49-F238E27FC236}">
                <a16:creationId xmlns:a16="http://schemas.microsoft.com/office/drawing/2014/main" id="{625B3807-99B9-4259-AC74-2E654AED81F2}"/>
              </a:ext>
            </a:extLst>
          </p:cNvPr>
          <p:cNvSpPr>
            <a:spLocks noGrp="1"/>
          </p:cNvSpPr>
          <p:nvPr>
            <p:ph type="body" sz="quarter" idx="11"/>
          </p:nvPr>
        </p:nvSpPr>
        <p:spPr/>
        <p:txBody>
          <a:bodyPr lIns="91440" tIns="45720" rIns="91440" bIns="45720" anchor="t"/>
          <a:lstStyle/>
          <a:p>
            <a:r>
              <a:rPr lang="fr-CA" dirty="0">
                <a:ea typeface="+mn-lt"/>
                <a:cs typeface="+mn-lt"/>
              </a:rPr>
              <a:t>Appréhender le format des  données :</a:t>
            </a:r>
            <a:r>
              <a:rPr lang="fr-FR" dirty="0">
                <a:ea typeface="+mn-lt"/>
                <a:cs typeface="+mn-lt"/>
              </a:rPr>
              <a:t> Structurées, Semi-structurées, Non structurée</a:t>
            </a:r>
            <a:endParaRPr lang="fr-FR" dirty="0"/>
          </a:p>
        </p:txBody>
      </p:sp>
      <p:sp>
        <p:nvSpPr>
          <p:cNvPr id="3" name="Espace réservé du texte 2">
            <a:extLst>
              <a:ext uri="{FF2B5EF4-FFF2-40B4-BE49-F238E27FC236}">
                <a16:creationId xmlns:a16="http://schemas.microsoft.com/office/drawing/2014/main" id="{26392C06-58EE-1CEA-B830-8A7D314DAA1D}"/>
              </a:ext>
            </a:extLst>
          </p:cNvPr>
          <p:cNvSpPr>
            <a:spLocks noGrp="1"/>
          </p:cNvSpPr>
          <p:nvPr>
            <p:ph sz="quarter" idx="12"/>
          </p:nvPr>
        </p:nvSpPr>
        <p:spPr>
          <a:xfrm>
            <a:off x="720000" y="1943056"/>
            <a:ext cx="10746575" cy="4514894"/>
          </a:xfrm>
        </p:spPr>
        <p:txBody>
          <a:bodyPr lIns="91440" tIns="45720" rIns="91440" bIns="45720" anchor="t"/>
          <a:lstStyle/>
          <a:p>
            <a:r>
              <a:rPr lang="fr-FR" b="1" dirty="0">
                <a:ea typeface="+mn-lt"/>
                <a:cs typeface="+mn-lt"/>
              </a:rPr>
              <a:t>Une donnée structurée est une donnée qui a été prédéfinie et formatée selon une structure précise avant d'être placée dans un data Warehouse</a:t>
            </a:r>
            <a:r>
              <a:rPr lang="fr-FR" dirty="0">
                <a:ea typeface="+mn-lt"/>
                <a:cs typeface="+mn-lt"/>
              </a:rPr>
              <a:t>, un processus désigné par « </a:t>
            </a:r>
            <a:r>
              <a:rPr lang="fr-FR" dirty="0" err="1">
                <a:ea typeface="+mn-lt"/>
                <a:cs typeface="+mn-lt"/>
              </a:rPr>
              <a:t>schema</a:t>
            </a:r>
            <a:r>
              <a:rPr lang="fr-FR" dirty="0">
                <a:ea typeface="+mn-lt"/>
                <a:cs typeface="+mn-lt"/>
              </a:rPr>
              <a:t>-on-</a:t>
            </a:r>
            <a:r>
              <a:rPr lang="fr-FR" dirty="0" err="1">
                <a:ea typeface="+mn-lt"/>
                <a:cs typeface="+mn-lt"/>
              </a:rPr>
              <a:t>write</a:t>
            </a:r>
            <a:r>
              <a:rPr lang="fr-FR" dirty="0">
                <a:ea typeface="+mn-lt"/>
                <a:cs typeface="+mn-lt"/>
              </a:rPr>
              <a:t> », ou schéma à l'écriture. La base de données relationnelle est le meilleur exemple de données structurées : les données ont été formatées dans des champs précisément définis, comme le numéro de carte de crédit ou l'adresse, pour être facilement interrogées avec SQL.</a:t>
            </a:r>
            <a:endParaRPr lang="fr-FR" dirty="0"/>
          </a:p>
          <a:p>
            <a:r>
              <a:rPr lang="fr-FR" dirty="0">
                <a:cs typeface="Calibri"/>
              </a:rPr>
              <a:t>Avantages des données structurées : elles</a:t>
            </a:r>
            <a:r>
              <a:rPr lang="fr-FR" dirty="0">
                <a:ea typeface="+mn-lt"/>
                <a:cs typeface="+mn-lt"/>
              </a:rPr>
              <a:t> présentent trois avantages clés repris ci-après :</a:t>
            </a:r>
            <a:endParaRPr lang="fr-FR" dirty="0"/>
          </a:p>
          <a:p>
            <a:pPr marL="285750" indent="-285750">
              <a:buFont typeface="+mj-lt"/>
              <a:buAutoNum type="arabicPeriod"/>
            </a:pPr>
            <a:r>
              <a:rPr lang="fr-FR" b="1" dirty="0">
                <a:ea typeface="+mn-lt"/>
                <a:cs typeface="+mn-lt"/>
              </a:rPr>
              <a:t>Un traitement facile par les algorithmes de Machine Learning</a:t>
            </a:r>
            <a:r>
              <a:rPr lang="fr-FR" dirty="0">
                <a:ea typeface="+mn-lt"/>
                <a:cs typeface="+mn-lt"/>
              </a:rPr>
              <a:t> : le principal avantage des données structurées est leur facilité de traitement par le Machine Learning. La nature précise et organisée des données structurées permet de manipuler et interroger ces dernières facilement. </a:t>
            </a:r>
            <a:endParaRPr lang="fr-FR" dirty="0">
              <a:ea typeface="+mn-lt"/>
            </a:endParaRPr>
          </a:p>
          <a:p>
            <a:pPr marL="285750" indent="-285750">
              <a:buFont typeface="+mj-lt"/>
              <a:buAutoNum type="arabicPeriod"/>
            </a:pPr>
            <a:r>
              <a:rPr lang="fr-FR" b="1" dirty="0">
                <a:ea typeface="+mn-lt"/>
                <a:cs typeface="+mn-lt"/>
              </a:rPr>
              <a:t>Un traitement facile par les utilisateurs professionnels</a:t>
            </a:r>
            <a:r>
              <a:rPr lang="fr-FR" dirty="0">
                <a:ea typeface="+mn-lt"/>
                <a:cs typeface="+mn-lt"/>
              </a:rPr>
              <a:t> : un autre avantage des données structurées est qu'elles peuvent être traitées par un utilisateur professionnel type qui connaît le sujet auxquelles elles se rapportent. Une connaissance approfondie des différents types de données ou des relations de ces données n'est pas nécessaire. Les données sont accessibles en libre-service par l'utilisateur professionnel. </a:t>
            </a:r>
            <a:endParaRPr lang="fr-FR" dirty="0"/>
          </a:p>
          <a:p>
            <a:pPr marL="285750" indent="-285750">
              <a:buFont typeface="+mj-lt"/>
              <a:buAutoNum type="arabicPeriod"/>
            </a:pPr>
            <a:r>
              <a:rPr lang="fr-FR" b="1" dirty="0">
                <a:ea typeface="+mn-lt"/>
                <a:cs typeface="+mn-lt"/>
              </a:rPr>
              <a:t>Davantage d'outils accessibles</a:t>
            </a:r>
            <a:r>
              <a:rPr lang="fr-FR" dirty="0">
                <a:ea typeface="+mn-lt"/>
                <a:cs typeface="+mn-lt"/>
              </a:rPr>
              <a:t> : les données structurées ont également l'avantage d'être traitées depuis bien plus longtemps car elles étaient traditionnellement la seule option. Davantage d'outils ont donc été essayés et testés pour le traitement et l'analyse de données structurées. Les responsables des données peuvent choisir parmi davantage de produits lorsqu'ils utilisent des données structurées.</a:t>
            </a:r>
            <a:endParaRPr lang="fr-FR" dirty="0"/>
          </a:p>
          <a:p>
            <a:endParaRPr lang="fr-FR" dirty="0"/>
          </a:p>
          <a:p>
            <a:endParaRPr lang="fr-FR" dirty="0"/>
          </a:p>
        </p:txBody>
      </p:sp>
      <p:sp>
        <p:nvSpPr>
          <p:cNvPr id="4" name="Espace réservé du texte 3">
            <a:extLst>
              <a:ext uri="{FF2B5EF4-FFF2-40B4-BE49-F238E27FC236}">
                <a16:creationId xmlns:a16="http://schemas.microsoft.com/office/drawing/2014/main" id="{1AC2B01F-1887-AAC9-9FFD-C3C4CAEF47BC}"/>
              </a:ext>
            </a:extLst>
          </p:cNvPr>
          <p:cNvSpPr>
            <a:spLocks noGrp="1"/>
          </p:cNvSpPr>
          <p:nvPr>
            <p:ph sz="quarter" idx="13"/>
          </p:nvPr>
        </p:nvSpPr>
        <p:spPr/>
        <p:txBody>
          <a:bodyPr lIns="91440" tIns="45720" rIns="91440" bIns="45720" anchor="t"/>
          <a:lstStyle/>
          <a:p>
            <a:r>
              <a:rPr lang="fr-FR">
                <a:cs typeface="Calibri"/>
              </a:rPr>
              <a:t>Qu'est-ce qu'une donnée structurée ?</a:t>
            </a:r>
          </a:p>
        </p:txBody>
      </p:sp>
    </p:spTree>
    <p:extLst>
      <p:ext uri="{BB962C8B-B14F-4D97-AF65-F5344CB8AC3E}">
        <p14:creationId xmlns:p14="http://schemas.microsoft.com/office/powerpoint/2010/main" val="295211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2E02592-7119-FD18-B926-21B9D51945AF}"/>
              </a:ext>
            </a:extLst>
          </p:cNvPr>
          <p:cNvSpPr>
            <a:spLocks noGrp="1"/>
          </p:cNvSpPr>
          <p:nvPr>
            <p:ph type="title"/>
          </p:nvPr>
        </p:nvSpPr>
        <p:spPr/>
        <p:txBody>
          <a:bodyPr lIns="91440" tIns="45720" rIns="91440" bIns="45720" anchor="ctr" anchorCtr="0"/>
          <a:lstStyle/>
          <a:p>
            <a:r>
              <a:rPr lang="fr-FR">
                <a:cs typeface="Calibri"/>
              </a:rPr>
              <a:t>01- </a:t>
            </a:r>
            <a:r>
              <a:rPr lang="fr-FR">
                <a:ea typeface="+mn-lt"/>
                <a:cs typeface="+mn-lt"/>
              </a:rPr>
              <a:t>Identifier les niveaux des données</a:t>
            </a:r>
            <a:endParaRPr lang="fr-FR" b="0">
              <a:ea typeface="+mn-lt"/>
              <a:cs typeface="+mn-lt"/>
            </a:endParaRPr>
          </a:p>
        </p:txBody>
      </p:sp>
      <p:sp>
        <p:nvSpPr>
          <p:cNvPr id="2" name="Espace réservé du texte 1">
            <a:extLst>
              <a:ext uri="{FF2B5EF4-FFF2-40B4-BE49-F238E27FC236}">
                <a16:creationId xmlns:a16="http://schemas.microsoft.com/office/drawing/2014/main" id="{625B3807-99B9-4259-AC74-2E654AED81F2}"/>
              </a:ext>
            </a:extLst>
          </p:cNvPr>
          <p:cNvSpPr>
            <a:spLocks noGrp="1"/>
          </p:cNvSpPr>
          <p:nvPr>
            <p:ph type="body" sz="quarter" idx="11"/>
          </p:nvPr>
        </p:nvSpPr>
        <p:spPr/>
        <p:txBody>
          <a:bodyPr lIns="91440" tIns="45720" rIns="91440" bIns="45720" anchor="t"/>
          <a:lstStyle/>
          <a:p>
            <a:r>
              <a:rPr lang="fr-CA" dirty="0">
                <a:ea typeface="+mn-lt"/>
                <a:cs typeface="+mn-lt"/>
              </a:rPr>
              <a:t>Appréhender le format des  données :</a:t>
            </a:r>
            <a:r>
              <a:rPr lang="fr-FR" dirty="0">
                <a:ea typeface="+mn-lt"/>
                <a:cs typeface="+mn-lt"/>
              </a:rPr>
              <a:t> Structurées, Semi-structurées, Non structurée</a:t>
            </a:r>
            <a:endParaRPr lang="fr-FR" dirty="0"/>
          </a:p>
        </p:txBody>
      </p:sp>
      <p:sp>
        <p:nvSpPr>
          <p:cNvPr id="3" name="Espace réservé du texte 2">
            <a:extLst>
              <a:ext uri="{FF2B5EF4-FFF2-40B4-BE49-F238E27FC236}">
                <a16:creationId xmlns:a16="http://schemas.microsoft.com/office/drawing/2014/main" id="{26392C06-58EE-1CEA-B830-8A7D314DAA1D}"/>
              </a:ext>
            </a:extLst>
          </p:cNvPr>
          <p:cNvSpPr>
            <a:spLocks noGrp="1"/>
          </p:cNvSpPr>
          <p:nvPr>
            <p:ph sz="quarter" idx="12"/>
          </p:nvPr>
        </p:nvSpPr>
        <p:spPr>
          <a:xfrm>
            <a:off x="720000" y="1943056"/>
            <a:ext cx="10746575" cy="4514894"/>
          </a:xfrm>
        </p:spPr>
        <p:txBody>
          <a:bodyPr lIns="91440" tIns="45720" rIns="91440" bIns="45720" anchor="t"/>
          <a:lstStyle/>
          <a:p>
            <a:r>
              <a:rPr lang="fr-FR" b="1" dirty="0">
                <a:ea typeface="+mn-lt"/>
                <a:cs typeface="+mn-lt"/>
              </a:rPr>
              <a:t>Les inconvénients des données structurées</a:t>
            </a:r>
            <a:endParaRPr lang="en-US" b="1" dirty="0">
              <a:ea typeface="+mn-lt"/>
              <a:cs typeface="+mn-lt"/>
            </a:endParaRPr>
          </a:p>
          <a:p>
            <a:r>
              <a:rPr lang="fr-FR" dirty="0">
                <a:cs typeface="Calibri"/>
              </a:rPr>
              <a:t>Les inconvénients des données structurées reposent principalement sur un manque de flexibilité. Voici quelques inconvénients potentiels à utiliser des données structurées :</a:t>
            </a:r>
            <a:endParaRPr lang="fr-FR" dirty="0">
              <a:ea typeface="+mn-lt"/>
              <a:cs typeface="Calibri"/>
            </a:endParaRPr>
          </a:p>
          <a:p>
            <a:pPr marL="285750" indent="-285750">
              <a:buFont typeface="Arial,Sans-Serif"/>
              <a:buChar char="•"/>
            </a:pPr>
            <a:r>
              <a:rPr lang="fr-FR" b="1" dirty="0">
                <a:cs typeface="Calibri"/>
              </a:rPr>
              <a:t>Un but prédéfini en limite l'utilisation</a:t>
            </a:r>
            <a:r>
              <a:rPr lang="fr-FR" dirty="0">
                <a:cs typeface="Calibri"/>
              </a:rPr>
              <a:t> : même si définir des données via un schéma à l'écriture est un gros avantage pour les données structurées, il est vrai qu'une donnée avec une structure prédéfinie ne peut être traitée que pour la finalité à laquelle elle est destinée. Cela limite sa flexibilité et ses cas d'usage. </a:t>
            </a:r>
            <a:endParaRPr lang="fr-FR" dirty="0">
              <a:ea typeface="+mn-lt"/>
              <a:cs typeface="Calibri"/>
            </a:endParaRPr>
          </a:p>
          <a:p>
            <a:pPr marL="285750" indent="-285750">
              <a:buFont typeface="Arial,Sans-Serif"/>
              <a:buChar char="•"/>
            </a:pPr>
            <a:r>
              <a:rPr lang="fr-FR" b="1" dirty="0">
                <a:cs typeface="Calibri"/>
              </a:rPr>
              <a:t>Des options de stockage limitées : </a:t>
            </a:r>
            <a:r>
              <a:rPr lang="fr-FR" dirty="0">
                <a:cs typeface="Calibri"/>
              </a:rPr>
              <a:t>les données structurées sont généralement stockées dans des </a:t>
            </a:r>
            <a:r>
              <a:rPr lang="fr-FR" dirty="0">
                <a:ea typeface="+mn-lt"/>
                <a:cs typeface="+mn-lt"/>
              </a:rPr>
              <a:t>data Warehouse</a:t>
            </a:r>
            <a:r>
              <a:rPr lang="fr-FR" dirty="0">
                <a:cs typeface="Calibri"/>
              </a:rPr>
              <a:t>. Les data Warehouse sont des systèmes de stockage de données ayant des schémas rigides. Toute modification des exigences entraîne la mise à jour de toutes ces données structurées pour les adapter aux nouveaux besoins. Cela génère des dépenses massives en termes de ressources et de temps. Une partie des coûts peut être réduite grâce au data Warehouse Cloud car il offre une plus grande évolutivité et supprime les frais de maintenance liés aux logiciels et machines on-</a:t>
            </a:r>
            <a:r>
              <a:rPr lang="fr-FR" dirty="0" err="1">
                <a:cs typeface="Calibri"/>
              </a:rPr>
              <a:t>premise</a:t>
            </a:r>
            <a:r>
              <a:rPr lang="fr-FR" dirty="0">
                <a:cs typeface="Calibri"/>
              </a:rPr>
              <a:t>.</a:t>
            </a:r>
            <a:endParaRPr lang="fr-FR" dirty="0">
              <a:ea typeface="+mn-lt"/>
              <a:cs typeface="Calibri"/>
            </a:endParaRPr>
          </a:p>
          <a:p>
            <a:r>
              <a:rPr lang="fr-FR" dirty="0">
                <a:ea typeface="+mn-lt"/>
                <a:cs typeface="+mn-lt"/>
              </a:rPr>
              <a:t>Exemples de données structurées</a:t>
            </a:r>
            <a:endParaRPr lang="en-US" dirty="0">
              <a:ea typeface="+mn-lt"/>
              <a:cs typeface="+mn-lt"/>
            </a:endParaRPr>
          </a:p>
          <a:p>
            <a:r>
              <a:rPr lang="fr-FR" dirty="0">
                <a:cs typeface="Calibri"/>
              </a:rPr>
              <a:t>Les données structurées font partie de nos vies depuis longtemps. Les systèmes de contrôle des stocks et les distributeurs automatiques en dépendent. Les données structurées peuvent être générées par l'homme ou par une machine.</a:t>
            </a:r>
            <a:endParaRPr lang="fr-FR" dirty="0">
              <a:ea typeface="+mn-lt"/>
              <a:cs typeface="Calibri"/>
            </a:endParaRPr>
          </a:p>
          <a:p>
            <a:r>
              <a:rPr lang="fr-FR" dirty="0">
                <a:cs typeface="Calibri"/>
              </a:rPr>
              <a:t>Les statistiques de blog et les données relatives aux ventes, comme les codes-barres et les quantités, sont des exemples-types de données structurées générées par des machines. Et quiconque traite des données connaît les feuilles de calcul : un exemple classique de données structurées générées par l'homme.</a:t>
            </a:r>
          </a:p>
        </p:txBody>
      </p:sp>
      <p:sp>
        <p:nvSpPr>
          <p:cNvPr id="4" name="Espace réservé du texte 3">
            <a:extLst>
              <a:ext uri="{FF2B5EF4-FFF2-40B4-BE49-F238E27FC236}">
                <a16:creationId xmlns:a16="http://schemas.microsoft.com/office/drawing/2014/main" id="{1AC2B01F-1887-AAC9-9FFD-C3C4CAEF47BC}"/>
              </a:ext>
            </a:extLst>
          </p:cNvPr>
          <p:cNvSpPr>
            <a:spLocks noGrp="1"/>
          </p:cNvSpPr>
          <p:nvPr>
            <p:ph sz="quarter" idx="13"/>
          </p:nvPr>
        </p:nvSpPr>
        <p:spPr/>
        <p:txBody>
          <a:bodyPr lIns="91440" tIns="45720" rIns="91440" bIns="45720" anchor="t"/>
          <a:lstStyle/>
          <a:p>
            <a:r>
              <a:rPr lang="fr-FR">
                <a:cs typeface="Calibri"/>
              </a:rPr>
              <a:t>Qu'est-ce qu'une donnée structurée ?</a:t>
            </a:r>
          </a:p>
        </p:txBody>
      </p:sp>
    </p:spTree>
    <p:extLst>
      <p:ext uri="{BB962C8B-B14F-4D97-AF65-F5344CB8AC3E}">
        <p14:creationId xmlns:p14="http://schemas.microsoft.com/office/powerpoint/2010/main" val="2373282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2E02592-7119-FD18-B926-21B9D51945AF}"/>
              </a:ext>
            </a:extLst>
          </p:cNvPr>
          <p:cNvSpPr>
            <a:spLocks noGrp="1"/>
          </p:cNvSpPr>
          <p:nvPr>
            <p:ph type="title"/>
          </p:nvPr>
        </p:nvSpPr>
        <p:spPr/>
        <p:txBody>
          <a:bodyPr lIns="91440" tIns="45720" rIns="91440" bIns="45720" anchor="ctr" anchorCtr="0"/>
          <a:lstStyle/>
          <a:p>
            <a:r>
              <a:rPr lang="fr-FR">
                <a:cs typeface="Calibri"/>
              </a:rPr>
              <a:t>01- </a:t>
            </a:r>
            <a:r>
              <a:rPr lang="fr-FR">
                <a:ea typeface="+mn-lt"/>
                <a:cs typeface="+mn-lt"/>
              </a:rPr>
              <a:t>Identifier les niveaux des données</a:t>
            </a:r>
            <a:endParaRPr lang="fr-FR" b="0">
              <a:ea typeface="+mn-lt"/>
              <a:cs typeface="+mn-lt"/>
            </a:endParaRPr>
          </a:p>
        </p:txBody>
      </p:sp>
      <p:sp>
        <p:nvSpPr>
          <p:cNvPr id="2" name="Espace réservé du texte 1">
            <a:extLst>
              <a:ext uri="{FF2B5EF4-FFF2-40B4-BE49-F238E27FC236}">
                <a16:creationId xmlns:a16="http://schemas.microsoft.com/office/drawing/2014/main" id="{625B3807-99B9-4259-AC74-2E654AED81F2}"/>
              </a:ext>
            </a:extLst>
          </p:cNvPr>
          <p:cNvSpPr>
            <a:spLocks noGrp="1"/>
          </p:cNvSpPr>
          <p:nvPr>
            <p:ph type="body" sz="quarter" idx="11"/>
          </p:nvPr>
        </p:nvSpPr>
        <p:spPr/>
        <p:txBody>
          <a:bodyPr lIns="91440" tIns="45720" rIns="91440" bIns="45720" anchor="t"/>
          <a:lstStyle/>
          <a:p>
            <a:r>
              <a:rPr lang="fr-CA" dirty="0">
                <a:ea typeface="+mn-lt"/>
                <a:cs typeface="+mn-lt"/>
              </a:rPr>
              <a:t>Appréhender le format des  données :</a:t>
            </a:r>
            <a:r>
              <a:rPr lang="fr-FR" dirty="0">
                <a:ea typeface="+mn-lt"/>
                <a:cs typeface="+mn-lt"/>
              </a:rPr>
              <a:t> Structurées, Semi-structurées, Non structurée</a:t>
            </a:r>
            <a:endParaRPr lang="fr-FR" dirty="0"/>
          </a:p>
        </p:txBody>
      </p:sp>
      <p:sp>
        <p:nvSpPr>
          <p:cNvPr id="3" name="Espace réservé du texte 2">
            <a:extLst>
              <a:ext uri="{FF2B5EF4-FFF2-40B4-BE49-F238E27FC236}">
                <a16:creationId xmlns:a16="http://schemas.microsoft.com/office/drawing/2014/main" id="{26392C06-58EE-1CEA-B830-8A7D314DAA1D}"/>
              </a:ext>
            </a:extLst>
          </p:cNvPr>
          <p:cNvSpPr>
            <a:spLocks noGrp="1"/>
          </p:cNvSpPr>
          <p:nvPr>
            <p:ph sz="quarter" idx="12"/>
          </p:nvPr>
        </p:nvSpPr>
        <p:spPr>
          <a:xfrm>
            <a:off x="720000" y="1943056"/>
            <a:ext cx="10746575" cy="4514894"/>
          </a:xfrm>
        </p:spPr>
        <p:txBody>
          <a:bodyPr lIns="91440" tIns="45720" rIns="91440" bIns="45720" anchor="t"/>
          <a:lstStyle/>
          <a:p>
            <a:r>
              <a:rPr lang="fr-FR" b="1" dirty="0">
                <a:ea typeface="+mn-lt"/>
                <a:cs typeface="+mn-lt"/>
              </a:rPr>
              <a:t>Une donnée non structurée est une donnée stockée dans son format d'origine et non traitée avant son utilisation</a:t>
            </a:r>
            <a:r>
              <a:rPr lang="fr-FR" dirty="0">
                <a:ea typeface="+mn-lt"/>
                <a:cs typeface="+mn-lt"/>
              </a:rPr>
              <a:t>, un processus désigné par « </a:t>
            </a:r>
            <a:r>
              <a:rPr lang="fr-FR" dirty="0" err="1">
                <a:ea typeface="+mn-lt"/>
                <a:cs typeface="+mn-lt"/>
              </a:rPr>
              <a:t>schema</a:t>
            </a:r>
            <a:r>
              <a:rPr lang="fr-FR" dirty="0">
                <a:ea typeface="+mn-lt"/>
                <a:cs typeface="+mn-lt"/>
              </a:rPr>
              <a:t>-on-</a:t>
            </a:r>
            <a:r>
              <a:rPr lang="fr-FR" dirty="0" err="1">
                <a:ea typeface="+mn-lt"/>
                <a:cs typeface="+mn-lt"/>
              </a:rPr>
              <a:t>read</a:t>
            </a:r>
            <a:r>
              <a:rPr lang="fr-FR" dirty="0">
                <a:ea typeface="+mn-lt"/>
                <a:cs typeface="+mn-lt"/>
              </a:rPr>
              <a:t> », ou schéma à la lecture. Elle se présente sous une multitude de formats de fichiers, comme des e-mails, des </a:t>
            </a:r>
            <a:r>
              <a:rPr lang="fr-FR" dirty="0" err="1">
                <a:ea typeface="+mn-lt"/>
                <a:cs typeface="+mn-lt"/>
              </a:rPr>
              <a:t>posts</a:t>
            </a:r>
            <a:r>
              <a:rPr lang="fr-FR" dirty="0">
                <a:ea typeface="+mn-lt"/>
                <a:cs typeface="+mn-lt"/>
              </a:rPr>
              <a:t> sur les réseaux sociaux, des présentations, des chats, des données de capteurs IoT et des images satellites.</a:t>
            </a:r>
            <a:endParaRPr lang="fr-FR" dirty="0"/>
          </a:p>
          <a:p>
            <a:r>
              <a:rPr lang="fr-FR" dirty="0">
                <a:cs typeface="Calibri"/>
              </a:rPr>
              <a:t>Avantages des données non structurée : t</a:t>
            </a:r>
            <a:r>
              <a:rPr lang="fr-FR" dirty="0">
                <a:ea typeface="+mn-lt"/>
                <a:cs typeface="+mn-lt"/>
              </a:rPr>
              <a:t>out comme les données structurées ont des avantages et des inconvénients, les données non structurées présentent également des forces et des faiblesses en fonction des besoins spécifiques de l'entreprise. Parmi ses avantages, on peut citer :</a:t>
            </a:r>
            <a:endParaRPr lang="fr-FR" dirty="0"/>
          </a:p>
          <a:p>
            <a:pPr marL="285750" indent="-285750">
              <a:buFont typeface="Arial"/>
              <a:buChar char="•"/>
            </a:pPr>
            <a:r>
              <a:rPr lang="fr-FR" b="1" dirty="0">
                <a:ea typeface="+mn-lt"/>
                <a:cs typeface="+mn-lt"/>
              </a:rPr>
              <a:t>La liberté du format natif </a:t>
            </a:r>
            <a:r>
              <a:rPr lang="fr-FR" dirty="0">
                <a:ea typeface="+mn-lt"/>
                <a:cs typeface="+mn-lt"/>
              </a:rPr>
              <a:t>: les données non structurées étant stockées dans leur format d'origine, elles ne sont définies qu'en cas de besoin. Cela permet un plus grand nombre de cas d'utilisation car la finalité des données est adaptable. Les experts en données peuvent donc préparer et analyser uniquement les données dont ils ont besoin. Le format natif permet aussi d'avoir une plus grande variété de formats de fichiers dans la base de données, car les données peuvent y être stockées quel que soit leur format. L'entreprise peut donc exploiter davantage de données.</a:t>
            </a:r>
            <a:endParaRPr lang="fr-FR" dirty="0"/>
          </a:p>
          <a:p>
            <a:pPr marL="285750" indent="-285750">
              <a:buFont typeface="Arial"/>
              <a:buChar char="•"/>
            </a:pPr>
            <a:r>
              <a:rPr lang="fr-FR" b="1" dirty="0">
                <a:ea typeface="+mn-lt"/>
                <a:cs typeface="+mn-lt"/>
              </a:rPr>
              <a:t>Un taux d'accumulation plus rapide :</a:t>
            </a:r>
            <a:r>
              <a:rPr lang="fr-FR" dirty="0">
                <a:ea typeface="+mn-lt"/>
                <a:cs typeface="+mn-lt"/>
              </a:rPr>
              <a:t> un autre avantage des données non structurées est le taux d'accumulation des données. Les données ne devant pas être prédéfinies, elles peuvent ainsi être collectées rapidement et facilement. </a:t>
            </a:r>
            <a:endParaRPr lang="fr-FR" dirty="0"/>
          </a:p>
          <a:p>
            <a:pPr marL="285750" indent="-285750">
              <a:buFont typeface="Arial"/>
              <a:buChar char="•"/>
            </a:pPr>
            <a:r>
              <a:rPr lang="fr-FR" b="1" dirty="0">
                <a:ea typeface="+mn-lt"/>
                <a:cs typeface="+mn-lt"/>
              </a:rPr>
              <a:t>Un stockage dans un data </a:t>
            </a:r>
            <a:r>
              <a:rPr lang="fr-FR" b="1" dirty="0" err="1">
                <a:ea typeface="+mn-lt"/>
                <a:cs typeface="+mn-lt"/>
              </a:rPr>
              <a:t>lake</a:t>
            </a:r>
            <a:r>
              <a:rPr lang="fr-FR" b="1" dirty="0">
                <a:ea typeface="+mn-lt"/>
                <a:cs typeface="+mn-lt"/>
              </a:rPr>
              <a:t> :</a:t>
            </a:r>
            <a:r>
              <a:rPr lang="fr-FR" dirty="0">
                <a:ea typeface="+mn-lt"/>
                <a:cs typeface="+mn-lt"/>
              </a:rPr>
              <a:t> les données non structurées sont souvent stockées dans des data </a:t>
            </a:r>
            <a:r>
              <a:rPr lang="fr-FR" dirty="0" err="1">
                <a:ea typeface="+mn-lt"/>
                <a:cs typeface="+mn-lt"/>
              </a:rPr>
              <a:t>lakes</a:t>
            </a:r>
            <a:r>
              <a:rPr lang="fr-FR" dirty="0">
                <a:ea typeface="+mn-lt"/>
                <a:cs typeface="+mn-lt"/>
              </a:rPr>
              <a:t> Cloud, qui offrent un espace de stockage massif. Les data </a:t>
            </a:r>
            <a:r>
              <a:rPr lang="fr-FR" dirty="0" err="1">
                <a:ea typeface="+mn-lt"/>
                <a:cs typeface="+mn-lt"/>
              </a:rPr>
              <a:t>lakes</a:t>
            </a:r>
            <a:r>
              <a:rPr lang="fr-FR" dirty="0">
                <a:ea typeface="+mn-lt"/>
                <a:cs typeface="+mn-lt"/>
              </a:rPr>
              <a:t> Cloud  permettent aussi de facturer le stockage en fonction de son utilisation, ce qui réduit les coûts et simplifie l'évolutivité.</a:t>
            </a:r>
            <a:endParaRPr lang="fr-FR" dirty="0"/>
          </a:p>
          <a:p>
            <a:endParaRPr lang="fr-FR" b="1" dirty="0">
              <a:cs typeface="Calibri"/>
            </a:endParaRPr>
          </a:p>
        </p:txBody>
      </p:sp>
      <p:sp>
        <p:nvSpPr>
          <p:cNvPr id="4" name="Espace réservé du texte 3">
            <a:extLst>
              <a:ext uri="{FF2B5EF4-FFF2-40B4-BE49-F238E27FC236}">
                <a16:creationId xmlns:a16="http://schemas.microsoft.com/office/drawing/2014/main" id="{1AC2B01F-1887-AAC9-9FFD-C3C4CAEF47BC}"/>
              </a:ext>
            </a:extLst>
          </p:cNvPr>
          <p:cNvSpPr>
            <a:spLocks noGrp="1"/>
          </p:cNvSpPr>
          <p:nvPr>
            <p:ph sz="quarter" idx="13"/>
          </p:nvPr>
        </p:nvSpPr>
        <p:spPr/>
        <p:txBody>
          <a:bodyPr lIns="91440" tIns="45720" rIns="91440" bIns="45720" anchor="t"/>
          <a:lstStyle/>
          <a:p>
            <a:pPr algn="just"/>
            <a:r>
              <a:rPr lang="fr-FR">
                <a:ea typeface="+mn-lt"/>
                <a:cs typeface="+mn-lt"/>
              </a:rPr>
              <a:t>Qu'est-ce qu'une donnée non structurée ?</a:t>
            </a:r>
          </a:p>
        </p:txBody>
      </p:sp>
    </p:spTree>
    <p:extLst>
      <p:ext uri="{BB962C8B-B14F-4D97-AF65-F5344CB8AC3E}">
        <p14:creationId xmlns:p14="http://schemas.microsoft.com/office/powerpoint/2010/main" val="2537314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2E02592-7119-FD18-B926-21B9D51945AF}"/>
              </a:ext>
            </a:extLst>
          </p:cNvPr>
          <p:cNvSpPr>
            <a:spLocks noGrp="1"/>
          </p:cNvSpPr>
          <p:nvPr>
            <p:ph type="title"/>
          </p:nvPr>
        </p:nvSpPr>
        <p:spPr/>
        <p:txBody>
          <a:bodyPr lIns="91440" tIns="45720" rIns="91440" bIns="45720" anchor="ctr" anchorCtr="0"/>
          <a:lstStyle/>
          <a:p>
            <a:r>
              <a:rPr lang="fr-FR">
                <a:cs typeface="Calibri"/>
              </a:rPr>
              <a:t>01- </a:t>
            </a:r>
            <a:r>
              <a:rPr lang="fr-FR">
                <a:ea typeface="+mn-lt"/>
                <a:cs typeface="+mn-lt"/>
              </a:rPr>
              <a:t>Identifier les niveaux des données</a:t>
            </a:r>
            <a:endParaRPr lang="fr-FR" b="0">
              <a:ea typeface="+mn-lt"/>
              <a:cs typeface="+mn-lt"/>
            </a:endParaRPr>
          </a:p>
        </p:txBody>
      </p:sp>
      <p:sp>
        <p:nvSpPr>
          <p:cNvPr id="2" name="Espace réservé du texte 1">
            <a:extLst>
              <a:ext uri="{FF2B5EF4-FFF2-40B4-BE49-F238E27FC236}">
                <a16:creationId xmlns:a16="http://schemas.microsoft.com/office/drawing/2014/main" id="{625B3807-99B9-4259-AC74-2E654AED81F2}"/>
              </a:ext>
            </a:extLst>
          </p:cNvPr>
          <p:cNvSpPr>
            <a:spLocks noGrp="1"/>
          </p:cNvSpPr>
          <p:nvPr>
            <p:ph type="body" sz="quarter" idx="11"/>
          </p:nvPr>
        </p:nvSpPr>
        <p:spPr/>
        <p:txBody>
          <a:bodyPr lIns="91440" tIns="45720" rIns="91440" bIns="45720" anchor="t"/>
          <a:lstStyle/>
          <a:p>
            <a:r>
              <a:rPr lang="fr-CA" dirty="0">
                <a:ea typeface="+mn-lt"/>
                <a:cs typeface="+mn-lt"/>
              </a:rPr>
              <a:t>Appréhender le format des  données :</a:t>
            </a:r>
            <a:r>
              <a:rPr lang="fr-FR" dirty="0">
                <a:ea typeface="+mn-lt"/>
                <a:cs typeface="+mn-lt"/>
              </a:rPr>
              <a:t> Structurées, Semi-structurées, Non structurée</a:t>
            </a:r>
            <a:endParaRPr lang="fr-FR" dirty="0"/>
          </a:p>
        </p:txBody>
      </p:sp>
      <p:sp>
        <p:nvSpPr>
          <p:cNvPr id="3" name="Espace réservé du texte 2">
            <a:extLst>
              <a:ext uri="{FF2B5EF4-FFF2-40B4-BE49-F238E27FC236}">
                <a16:creationId xmlns:a16="http://schemas.microsoft.com/office/drawing/2014/main" id="{26392C06-58EE-1CEA-B830-8A7D314DAA1D}"/>
              </a:ext>
            </a:extLst>
          </p:cNvPr>
          <p:cNvSpPr>
            <a:spLocks noGrp="1"/>
          </p:cNvSpPr>
          <p:nvPr>
            <p:ph sz="quarter" idx="12"/>
          </p:nvPr>
        </p:nvSpPr>
        <p:spPr>
          <a:xfrm>
            <a:off x="720000" y="1943056"/>
            <a:ext cx="10746575" cy="4514894"/>
          </a:xfrm>
        </p:spPr>
        <p:txBody>
          <a:bodyPr lIns="91440" tIns="45720" rIns="91440" bIns="45720" anchor="t"/>
          <a:lstStyle/>
          <a:p>
            <a:r>
              <a:rPr lang="fr-FR" b="1" dirty="0">
                <a:cs typeface="Calibri"/>
              </a:rPr>
              <a:t>Les inconvénients des données non structurées</a:t>
            </a:r>
          </a:p>
          <a:p>
            <a:r>
              <a:rPr lang="fr-FR" dirty="0">
                <a:ea typeface="+mn-lt"/>
                <a:cs typeface="+mn-lt"/>
              </a:rPr>
              <a:t>L'utilisation de données non structurées présente aussi des inconvénients. Elles nécessitent une expertise spécifique et des outils spéciaux pour en exploiter pleinement le potentiel.</a:t>
            </a:r>
          </a:p>
          <a:p>
            <a:pPr marL="285750" indent="-285750">
              <a:buFont typeface="Arial"/>
              <a:buChar char="•"/>
            </a:pPr>
            <a:r>
              <a:rPr lang="fr-FR" b="1" dirty="0">
                <a:ea typeface="+mn-lt"/>
                <a:cs typeface="+mn-lt"/>
              </a:rPr>
              <a:t>Expertise en data science :</a:t>
            </a:r>
            <a:r>
              <a:rPr lang="fr-FR" dirty="0">
                <a:ea typeface="+mn-lt"/>
                <a:cs typeface="+mn-lt"/>
              </a:rPr>
              <a:t> le principal inconvénient des données non structurées est que leur préparation et leur analyse nécessitent une expertise en data science. Un utilisateur professionnel standard ne peut pas utiliser des données non structurées telles quelles, en raison de leur nature non définie/non formatée. L'utilisation de données non structurées nécessite une connaissance du sujet ou du domaine des données, mais aussi de la façon de connecter ces dernières pour qu'elles soient exploitables.</a:t>
            </a:r>
          </a:p>
          <a:p>
            <a:pPr marL="285750" indent="-285750">
              <a:buFont typeface="Arial"/>
              <a:buChar char="•"/>
            </a:pPr>
            <a:r>
              <a:rPr lang="fr-FR" b="1" dirty="0">
                <a:ea typeface="+mn-lt"/>
                <a:cs typeface="+mn-lt"/>
              </a:rPr>
              <a:t>Outils spéciaux </a:t>
            </a:r>
            <a:r>
              <a:rPr lang="fr-FR" dirty="0">
                <a:ea typeface="+mn-lt"/>
                <a:cs typeface="+mn-lt"/>
              </a:rPr>
              <a:t>: en plus de l'expertise requise, les données non structurées nécessitent des outils spéciaux pour les manipuler. Les outils de données standards ont été conçus pour des données structurées, ce qui laisse un choix limité au responsable des données. Quand aux outils destinés aux données non structurées, certains n'en sont encore qu'à leurs balbutiements.</a:t>
            </a:r>
          </a:p>
          <a:p>
            <a:endParaRPr lang="fr-FR" dirty="0">
              <a:cs typeface="Calibri"/>
            </a:endParaRPr>
          </a:p>
        </p:txBody>
      </p:sp>
      <p:sp>
        <p:nvSpPr>
          <p:cNvPr id="4" name="Espace réservé du texte 3">
            <a:extLst>
              <a:ext uri="{FF2B5EF4-FFF2-40B4-BE49-F238E27FC236}">
                <a16:creationId xmlns:a16="http://schemas.microsoft.com/office/drawing/2014/main" id="{1AC2B01F-1887-AAC9-9FFD-C3C4CAEF47BC}"/>
              </a:ext>
            </a:extLst>
          </p:cNvPr>
          <p:cNvSpPr>
            <a:spLocks noGrp="1"/>
          </p:cNvSpPr>
          <p:nvPr>
            <p:ph sz="quarter" idx="13"/>
          </p:nvPr>
        </p:nvSpPr>
        <p:spPr/>
        <p:txBody>
          <a:bodyPr lIns="91440" tIns="45720" rIns="91440" bIns="45720" anchor="t"/>
          <a:lstStyle/>
          <a:p>
            <a:pPr algn="just"/>
            <a:r>
              <a:rPr lang="fr-FR">
                <a:ea typeface="+mn-lt"/>
                <a:cs typeface="+mn-lt"/>
              </a:rPr>
              <a:t>Qu'est-ce qu'une donnée non structurée ?</a:t>
            </a:r>
          </a:p>
        </p:txBody>
      </p:sp>
    </p:spTree>
    <p:extLst>
      <p:ext uri="{BB962C8B-B14F-4D97-AF65-F5344CB8AC3E}">
        <p14:creationId xmlns:p14="http://schemas.microsoft.com/office/powerpoint/2010/main" val="1841824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AFA07B2-668D-45F7-9D1B-204936B3E8E3}"/>
              </a:ext>
            </a:extLst>
          </p:cNvPr>
          <p:cNvSpPr>
            <a:spLocks noGrp="1"/>
          </p:cNvSpPr>
          <p:nvPr>
            <p:ph type="body" sz="quarter" idx="15"/>
          </p:nvPr>
        </p:nvSpPr>
        <p:spPr/>
        <p:txBody>
          <a:bodyPr lIns="91440" tIns="45720" rIns="91440" bIns="45720" anchor="ctr" anchorCtr="0"/>
          <a:lstStyle/>
          <a:p>
            <a:r>
              <a:rPr lang="fr-FR">
                <a:cs typeface="Calibri"/>
              </a:rPr>
              <a:t>3 heures</a:t>
            </a:r>
          </a:p>
        </p:txBody>
      </p:sp>
      <p:sp>
        <p:nvSpPr>
          <p:cNvPr id="3" name="Espace réservé du texte 2">
            <a:extLst>
              <a:ext uri="{FF2B5EF4-FFF2-40B4-BE49-F238E27FC236}">
                <a16:creationId xmlns:a16="http://schemas.microsoft.com/office/drawing/2014/main" id="{8C7F9F2D-1982-43FE-A931-7B2DCEE0D7C8}"/>
              </a:ext>
            </a:extLst>
          </p:cNvPr>
          <p:cNvSpPr>
            <a:spLocks noGrp="1"/>
          </p:cNvSpPr>
          <p:nvPr>
            <p:ph type="body" sz="quarter" idx="12"/>
          </p:nvPr>
        </p:nvSpPr>
        <p:spPr/>
        <p:txBody>
          <a:bodyPr lIns="91440" tIns="45720" rIns="91440" bIns="45720" anchor="ctr" anchorCtr="0"/>
          <a:lstStyle/>
          <a:p>
            <a:r>
              <a:rPr lang="fr-FR">
                <a:cs typeface="Calibri"/>
              </a:rPr>
              <a:t>CHAPITRE 2</a:t>
            </a:r>
            <a:endParaRPr lang="fr-FR"/>
          </a:p>
        </p:txBody>
      </p:sp>
      <p:sp>
        <p:nvSpPr>
          <p:cNvPr id="4" name="Espace réservé du texte 3">
            <a:extLst>
              <a:ext uri="{FF2B5EF4-FFF2-40B4-BE49-F238E27FC236}">
                <a16:creationId xmlns:a16="http://schemas.microsoft.com/office/drawing/2014/main" id="{4839E087-F6B7-4299-B152-4EC0D038356D}"/>
              </a:ext>
            </a:extLst>
          </p:cNvPr>
          <p:cNvSpPr>
            <a:spLocks noGrp="1"/>
          </p:cNvSpPr>
          <p:nvPr>
            <p:ph type="body" sz="quarter" idx="13"/>
          </p:nvPr>
        </p:nvSpPr>
        <p:spPr/>
        <p:txBody>
          <a:bodyPr lIns="91440" tIns="45720" rIns="91440" bIns="45720" anchor="t" anchorCtr="0"/>
          <a:lstStyle/>
          <a:p>
            <a:r>
              <a:rPr lang="fr-FR" dirty="0">
                <a:ea typeface="+mn-lt"/>
                <a:cs typeface="+mn-lt"/>
              </a:rPr>
              <a:t>Assurer  la fiabilité des données</a:t>
            </a:r>
          </a:p>
        </p:txBody>
      </p:sp>
      <p:sp>
        <p:nvSpPr>
          <p:cNvPr id="7" name="Espace réservé du texte 6">
            <a:extLst>
              <a:ext uri="{FF2B5EF4-FFF2-40B4-BE49-F238E27FC236}">
                <a16:creationId xmlns:a16="http://schemas.microsoft.com/office/drawing/2014/main" id="{58524F96-D5F4-46EF-AA53-240037293E13}"/>
              </a:ext>
            </a:extLst>
          </p:cNvPr>
          <p:cNvSpPr>
            <a:spLocks noGrp="1"/>
          </p:cNvSpPr>
          <p:nvPr>
            <p:ph type="body" sz="quarter" idx="14"/>
          </p:nvPr>
        </p:nvSpPr>
        <p:spPr/>
        <p:txBody>
          <a:bodyPr lIns="91440" tIns="45720" rIns="91440" bIns="45720" anchor="t" anchorCtr="0"/>
          <a:lstStyle/>
          <a:p>
            <a:pPr algn="just"/>
            <a:r>
              <a:rPr lang="fr-FR" dirty="0">
                <a:ea typeface="+mn-lt"/>
                <a:cs typeface="+mn-lt"/>
              </a:rPr>
              <a:t>Sécuriser les données par la confidentialité</a:t>
            </a:r>
          </a:p>
          <a:p>
            <a:pPr algn="just"/>
            <a:r>
              <a:rPr lang="fr-FR" dirty="0">
                <a:ea typeface="+mn-lt"/>
                <a:cs typeface="+mn-lt"/>
              </a:rPr>
              <a:t>Sécuriser les données par l’intégrité</a:t>
            </a:r>
          </a:p>
          <a:p>
            <a:pPr algn="just"/>
            <a:r>
              <a:rPr lang="fr-FR" dirty="0">
                <a:ea typeface="+mn-lt"/>
                <a:cs typeface="+mn-lt"/>
              </a:rPr>
              <a:t>Sécuriser les données par la disponibilité</a:t>
            </a:r>
          </a:p>
        </p:txBody>
      </p:sp>
    </p:spTree>
    <p:extLst>
      <p:ext uri="{BB962C8B-B14F-4D97-AF65-F5344CB8AC3E}">
        <p14:creationId xmlns:p14="http://schemas.microsoft.com/office/powerpoint/2010/main" val="100317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8E62FA2-868D-48C1-BCFF-837C37AF36D1}"/>
              </a:ext>
            </a:extLst>
          </p:cNvPr>
          <p:cNvSpPr>
            <a:spLocks noGrp="1"/>
          </p:cNvSpPr>
          <p:nvPr>
            <p:ph type="body" sz="quarter" idx="10"/>
          </p:nvPr>
        </p:nvSpPr>
        <p:spPr/>
        <p:txBody>
          <a:bodyPr lIns="91440" tIns="144000" rIns="91440" bIns="72000" anchor="ctr"/>
          <a:lstStyle/>
          <a:p>
            <a:pPr marL="287655" indent="-287655">
              <a:lnSpc>
                <a:spcPts val="1200"/>
              </a:lnSpc>
              <a:spcAft>
                <a:spcPts val="0"/>
              </a:spcAft>
            </a:pPr>
            <a:r>
              <a:rPr lang="fr-FR" sz="1800" dirty="0">
                <a:ea typeface="+mn-lt"/>
                <a:cs typeface="+mn-lt"/>
              </a:rPr>
              <a:t>Préparer les données pour le Cloud</a:t>
            </a:r>
            <a:endParaRPr lang="fr-FR" dirty="0"/>
          </a:p>
          <a:p>
            <a:pPr marL="143510" indent="-143510">
              <a:lnSpc>
                <a:spcPts val="1200"/>
              </a:lnSpc>
              <a:spcAft>
                <a:spcPts val="0"/>
              </a:spcAft>
              <a:buClrTx/>
              <a:buFont typeface="Arial" panose="020B0604020202020204" pitchFamily="34" charset="0"/>
              <a:buChar char="•"/>
            </a:pPr>
            <a:r>
              <a:rPr lang="fr-FR" sz="1200" b="0" dirty="0">
                <a:solidFill>
                  <a:srgbClr val="565656"/>
                </a:solidFill>
                <a:cs typeface="Calibri"/>
              </a:rPr>
              <a:t>Identifier les niveaux des données</a:t>
            </a:r>
          </a:p>
          <a:p>
            <a:pPr marL="143510" indent="-143510">
              <a:lnSpc>
                <a:spcPts val="1200"/>
              </a:lnSpc>
              <a:spcAft>
                <a:spcPts val="0"/>
              </a:spcAft>
              <a:buClrTx/>
              <a:buFont typeface="Arial" panose="020B0604020202020204" pitchFamily="34" charset="0"/>
              <a:buChar char="•"/>
            </a:pPr>
            <a:r>
              <a:rPr lang="fr-FR" sz="1200" b="0" dirty="0">
                <a:solidFill>
                  <a:srgbClr val="565656"/>
                </a:solidFill>
                <a:cs typeface="Calibri"/>
              </a:rPr>
              <a:t>Assurer la fiabilité des données</a:t>
            </a:r>
          </a:p>
          <a:p>
            <a:pPr marL="143510" indent="-143510">
              <a:lnSpc>
                <a:spcPts val="1200"/>
              </a:lnSpc>
              <a:spcAft>
                <a:spcPts val="0"/>
              </a:spcAft>
              <a:buClrTx/>
              <a:buFont typeface="Arial" panose="020B0604020202020204" pitchFamily="34" charset="0"/>
              <a:buChar char="•"/>
            </a:pPr>
            <a:r>
              <a:rPr lang="fr-FR" sz="1200" b="0" dirty="0">
                <a:solidFill>
                  <a:srgbClr val="565656"/>
                </a:solidFill>
                <a:cs typeface="Calibri"/>
              </a:rPr>
              <a:t>Vérifier la conformité réglementaire</a:t>
            </a:r>
          </a:p>
          <a:p>
            <a:pPr marL="287655" indent="-287655">
              <a:lnSpc>
                <a:spcPts val="1200"/>
              </a:lnSpc>
              <a:spcBef>
                <a:spcPts val="1200"/>
              </a:spcBef>
              <a:spcAft>
                <a:spcPts val="0"/>
              </a:spcAft>
              <a:buFont typeface="Calibri" panose="020F0502020204030204"/>
              <a:buAutoNum type="arabicPeriod" startAt="2"/>
            </a:pPr>
            <a:r>
              <a:rPr lang="fr-FR" sz="1800" dirty="0">
                <a:ea typeface="+mn-lt"/>
                <a:cs typeface="+mn-lt"/>
              </a:rPr>
              <a:t>Cartographier les données sur le Cloud</a:t>
            </a:r>
          </a:p>
          <a:p>
            <a:pPr marL="143510" indent="-143510">
              <a:lnSpc>
                <a:spcPts val="1200"/>
              </a:lnSpc>
              <a:spcAft>
                <a:spcPts val="0"/>
              </a:spcAft>
              <a:buClrTx/>
              <a:buFont typeface="Arial" panose="020B0604020202020204" pitchFamily="34" charset="0"/>
              <a:buChar char="•"/>
            </a:pPr>
            <a:r>
              <a:rPr lang="fr-CA" sz="1200" b="0" dirty="0">
                <a:solidFill>
                  <a:srgbClr val="565656"/>
                </a:solidFill>
                <a:cs typeface="Calibri"/>
              </a:rPr>
              <a:t>Inventorier les données</a:t>
            </a:r>
          </a:p>
          <a:p>
            <a:pPr marL="143510" indent="-143510">
              <a:lnSpc>
                <a:spcPts val="1200"/>
              </a:lnSpc>
              <a:spcAft>
                <a:spcPts val="0"/>
              </a:spcAft>
              <a:buClrTx/>
              <a:buFont typeface="Arial" panose="020B0604020202020204" pitchFamily="34" charset="0"/>
              <a:buChar char="•"/>
            </a:pPr>
            <a:r>
              <a:rPr lang="fr-FR" sz="1200" b="0" dirty="0">
                <a:solidFill>
                  <a:srgbClr val="565656"/>
                </a:solidFill>
                <a:cs typeface="Calibri"/>
              </a:rPr>
              <a:t>Cartographier les données</a:t>
            </a:r>
          </a:p>
          <a:p>
            <a:pPr marL="287655" indent="-287655">
              <a:lnSpc>
                <a:spcPts val="1400"/>
              </a:lnSpc>
              <a:spcBef>
                <a:spcPts val="1200"/>
              </a:spcBef>
              <a:spcAft>
                <a:spcPts val="0"/>
              </a:spcAft>
              <a:buFont typeface="+mj-lt"/>
              <a:buAutoNum type="arabicPeriod" startAt="3"/>
            </a:pPr>
            <a:r>
              <a:rPr lang="fr-FR" sz="1800" dirty="0">
                <a:ea typeface="+mn-lt"/>
                <a:cs typeface="+mn-lt"/>
              </a:rPr>
              <a:t>Établir des stratégies de transferts des données</a:t>
            </a:r>
          </a:p>
          <a:p>
            <a:pPr marL="143510" indent="-143510">
              <a:lnSpc>
                <a:spcPts val="1200"/>
              </a:lnSpc>
              <a:spcAft>
                <a:spcPts val="0"/>
              </a:spcAft>
              <a:buClrTx/>
              <a:buFont typeface="Arial" panose="020B0604020202020204" pitchFamily="34" charset="0"/>
              <a:buChar char="•"/>
            </a:pPr>
            <a:r>
              <a:rPr lang="fr-FR" sz="1200" b="0" dirty="0">
                <a:solidFill>
                  <a:srgbClr val="565656"/>
                </a:solidFill>
                <a:cs typeface="Calibri"/>
              </a:rPr>
              <a:t>Etablir des stratégies d’entrée</a:t>
            </a:r>
          </a:p>
          <a:p>
            <a:pPr marL="143510" indent="-143510">
              <a:lnSpc>
                <a:spcPts val="1200"/>
              </a:lnSpc>
              <a:spcAft>
                <a:spcPts val="0"/>
              </a:spcAft>
              <a:buClrTx/>
              <a:buFont typeface="Arial" panose="020B0604020202020204" pitchFamily="34" charset="0"/>
              <a:buChar char="•"/>
            </a:pPr>
            <a:r>
              <a:rPr lang="fr-FR" sz="1200" b="0" dirty="0">
                <a:solidFill>
                  <a:srgbClr val="565656"/>
                </a:solidFill>
                <a:cs typeface="Calibri"/>
              </a:rPr>
              <a:t>Etablir des stratégies de sortie</a:t>
            </a:r>
          </a:p>
        </p:txBody>
      </p:sp>
    </p:spTree>
    <p:extLst>
      <p:ext uri="{BB962C8B-B14F-4D97-AF65-F5344CB8AC3E}">
        <p14:creationId xmlns:p14="http://schemas.microsoft.com/office/powerpoint/2010/main" val="2139572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lIns="91440" tIns="45720" rIns="91440" bIns="45720" anchor="ctr" anchorCtr="0"/>
          <a:lstStyle/>
          <a:p>
            <a:r>
              <a:rPr lang="fr-FR">
                <a:cs typeface="Calibri"/>
              </a:rPr>
              <a:t>CHAPITRE 2</a:t>
            </a:r>
            <a:endParaRPr lang="fr-F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lIns="91440" tIns="45720" rIns="91440" bIns="45720" anchor="t" anchorCtr="0"/>
          <a:lstStyle/>
          <a:p>
            <a:r>
              <a:rPr lang="fr-FR" dirty="0">
                <a:cs typeface="Calibri"/>
              </a:rPr>
              <a:t>Assurer  la fiabilité des données</a:t>
            </a:r>
            <a:endParaRPr lang="fr-FR" b="0" dirty="0">
              <a:ea typeface="+mn-lt"/>
              <a:cs typeface="Calibri"/>
            </a:endParaRPr>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a:xfrm>
            <a:off x="6300000" y="2880001"/>
            <a:ext cx="5580000" cy="1634850"/>
          </a:xfrm>
        </p:spPr>
        <p:txBody>
          <a:bodyPr lIns="91440" tIns="45720" rIns="91440" bIns="45720" anchor="t" anchorCtr="0"/>
          <a:lstStyle/>
          <a:p>
            <a:r>
              <a:rPr lang="fr-CA" b="1" dirty="0">
                <a:solidFill>
                  <a:srgbClr val="FF7800"/>
                </a:solidFill>
                <a:cs typeface="Calibri"/>
              </a:rPr>
              <a:t>Sécuriser des données par la confidentialité</a:t>
            </a:r>
            <a:endParaRPr lang="fr-CA" dirty="0">
              <a:cs typeface="Calibri"/>
            </a:endParaRPr>
          </a:p>
          <a:p>
            <a:pPr algn="just"/>
            <a:r>
              <a:rPr lang="fr-CA" dirty="0">
                <a:ea typeface="+mn-lt"/>
                <a:cs typeface="+mn-lt"/>
              </a:rPr>
              <a:t>Sécuriser des données par l’intégrité</a:t>
            </a:r>
            <a:endParaRPr lang="fr-FR" dirty="0">
              <a:ea typeface="+mn-lt"/>
              <a:cs typeface="+mn-lt"/>
            </a:endParaRPr>
          </a:p>
          <a:p>
            <a:pPr algn="just"/>
            <a:r>
              <a:rPr lang="fr-CA" dirty="0">
                <a:ea typeface="+mn-lt"/>
                <a:cs typeface="+mn-lt"/>
              </a:rPr>
              <a:t>Sécuriser des données par la disponibilité</a:t>
            </a:r>
            <a:endParaRPr lang="fr-FR" dirty="0">
              <a:ea typeface="+mn-lt"/>
              <a:cs typeface="+mn-lt"/>
            </a:endParaRPr>
          </a:p>
          <a:p>
            <a:pPr marL="0" indent="0" algn="just">
              <a:buNone/>
            </a:pPr>
            <a:endParaRPr lang="fr-FR" dirty="0">
              <a:cs typeface="Calibri"/>
            </a:endParaRPr>
          </a:p>
        </p:txBody>
      </p:sp>
    </p:spTree>
    <p:extLst>
      <p:ext uri="{BB962C8B-B14F-4D97-AF65-F5344CB8AC3E}">
        <p14:creationId xmlns:p14="http://schemas.microsoft.com/office/powerpoint/2010/main" val="147774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02- Assurer la fiabilité des données</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CA" dirty="0"/>
              <a:t>Sécuriser des données par la confidentialité</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La confidentialité vise à empêcher tout accès non autorisé à des informations sensibles. De tels accès peuvent être intentionnels, par exemple un intrus pénétrant dans le réseau et lisant des informations, ou non intentionnels, du fait de la négligence ou de l’incompétence des personnes qui manipulent les informations. Les deux principaux moyens de garantir la confidentialité sont le chiffrement et le contrôle d’accès.</a:t>
            </a:r>
          </a:p>
          <a:p>
            <a:r>
              <a:rPr lang="fr-FR" dirty="0"/>
              <a:t>Avec Azure, vous êtes le propriétaire des données que vous fournissez pour le stockage et l’hébergement dans les services Azure. Microsoft ne partage pas vos données avec ses services pris en charge par annonceur, et ne les exploite pas non plus à des fins marketing ou publicitaires.</a:t>
            </a:r>
          </a:p>
          <a:p>
            <a:r>
              <a:rPr lang="fr-FR" dirty="0"/>
              <a:t>Nous traitons vos données uniquement avec votre accord et, lorsque nous obtenons votre accord, nous utilisons vos données pour fournir uniquement les services que vous avez choisis. Ces accords s’appliquent également aux sous-traitants que auquel Microsoft recourt et autorise pour effectuer des tâches pouvant nécessiter l’accès à vos données : ces derniers peuvent uniquement réaliser les fonctions pour lesquelles Microsoft les a engagés et sont liés par les mêmes engagements de confidentialité contractuelle que Microsoft à votre égard.</a:t>
            </a:r>
          </a:p>
          <a:p>
            <a:r>
              <a:rPr lang="fr-FR" dirty="0"/>
              <a:t>Si vous quittez le service Azure ou si votre abonnement expire, Microsoft suit des normes strictes pour supprimer vos données de ses systèmes.</a:t>
            </a:r>
          </a:p>
          <a:p>
            <a:r>
              <a:rPr lang="fr-FR" dirty="0"/>
              <a:t>Des pratiques opérationnelles et des technologies spécifiques sont mises en œuvre pour garantir la sécurité, la conformité et la confidentialité de vos données au sein des services Microsoft :</a:t>
            </a:r>
          </a:p>
          <a:p>
            <a:pPr marL="228600" indent="-228600">
              <a:buFont typeface="+mj-lt"/>
              <a:buAutoNum type="arabicPeriod"/>
            </a:pPr>
            <a:r>
              <a:rPr lang="fr-FR" dirty="0"/>
              <a:t>Vous contrôlez vos données.</a:t>
            </a:r>
          </a:p>
          <a:p>
            <a:pPr marL="228600" indent="-228600">
              <a:buFont typeface="+mj-lt"/>
              <a:buAutoNum type="arabicPeriod"/>
            </a:pPr>
            <a:r>
              <a:rPr lang="fr-FR" dirty="0"/>
              <a:t>Nous sommes transparents concernant l’emplacement où vos données sont stockées et la manière dont elles sont utilisées.</a:t>
            </a:r>
          </a:p>
          <a:p>
            <a:pPr marL="228600" indent="-228600">
              <a:buFont typeface="+mj-lt"/>
              <a:buAutoNum type="arabicPeriod"/>
            </a:pPr>
            <a:r>
              <a:rPr lang="fr-FR" dirty="0"/>
              <a:t>Nous sécurisons vos données au repos et en transit.</a:t>
            </a:r>
          </a:p>
          <a:p>
            <a:pPr marL="228600" indent="-228600">
              <a:buFont typeface="+mj-lt"/>
              <a:buAutoNum type="arabicPeriod"/>
            </a:pPr>
            <a:r>
              <a:rPr lang="fr-FR" dirty="0"/>
              <a:t>Nous protégeons vos données.</a:t>
            </a:r>
          </a:p>
          <a:p>
            <a:endParaRPr lang="fr-FR" dirty="0"/>
          </a:p>
          <a:p>
            <a:endParaRPr lang="fr-FR" dirty="0"/>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a:t>Sécurité de bout en bout dans Azure (Confidentialité)</a:t>
            </a:r>
          </a:p>
        </p:txBody>
      </p:sp>
    </p:spTree>
    <p:extLst>
      <p:ext uri="{BB962C8B-B14F-4D97-AF65-F5344CB8AC3E}">
        <p14:creationId xmlns:p14="http://schemas.microsoft.com/office/powerpoint/2010/main" val="4142126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31519" y="397230"/>
            <a:ext cx="5582689" cy="415143"/>
          </a:xfrm>
        </p:spPr>
        <p:txBody>
          <a:bodyPr lIns="91440" tIns="45720" rIns="91440" bIns="45720" anchor="ctr" anchorCtr="0"/>
          <a:lstStyle/>
          <a:p>
            <a:r>
              <a:rPr lang="fr-FR" dirty="0">
                <a:ea typeface="+mn-lt"/>
                <a:cs typeface="+mn-lt"/>
              </a:rPr>
              <a:t>02- Assurer la fiabilité des données</a:t>
            </a:r>
            <a:endParaRPr lang="fr-FR" b="0" dirty="0">
              <a:ea typeface="+mn-lt"/>
              <a:cs typeface="+mn-lt"/>
            </a:endParaRP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lIns="91440" tIns="45720" rIns="91440" bIns="45720" anchor="t"/>
          <a:lstStyle/>
          <a:p>
            <a:r>
              <a:rPr lang="fr-CA" dirty="0">
                <a:ea typeface="+mn-lt"/>
                <a:cs typeface="+mn-lt"/>
              </a:rPr>
              <a:t>Sécuriser des données par la confidentialité</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4514894"/>
          </a:xfrm>
        </p:spPr>
        <p:txBody>
          <a:bodyPr lIns="91440" tIns="45720" rIns="91440" bIns="45720" anchor="t"/>
          <a:lstStyle/>
          <a:p>
            <a:r>
              <a:rPr lang="fr-FR" b="1" dirty="0">
                <a:cs typeface="Calibri"/>
              </a:rPr>
              <a:t>Chiffrement</a:t>
            </a:r>
            <a:endParaRPr lang="fr-FR" dirty="0">
              <a:cs typeface="Calibri"/>
            </a:endParaRPr>
          </a:p>
          <a:p>
            <a:r>
              <a:rPr lang="fr-FR" dirty="0">
                <a:ea typeface="+mn-lt"/>
                <a:cs typeface="+mn-lt"/>
              </a:rPr>
              <a:t>Le chiffrement permet aux organisations de protéger les informations contre les divulgations accidentelles et les tentatives d’attaques internes et externes. L’efficacité d’un système de chiffrement à empêcher tout déchiffrement non autorisé en fait sa force. Un système de chiffrement fort est difficile à pirater. La force s’exprime également sous forme de facteur travail, c’est-à-dire une estimation du temps et des efforts nécessaires pour casser un système.</a:t>
            </a:r>
            <a:endParaRPr lang="fr-FR" dirty="0"/>
          </a:p>
          <a:p>
            <a:r>
              <a:rPr lang="fr-FR" b="1" dirty="0">
                <a:cs typeface="Calibri"/>
              </a:rPr>
              <a:t>Algorithmes symétriques</a:t>
            </a:r>
            <a:endParaRPr lang="fr-FR" dirty="0">
              <a:cs typeface="Calibri"/>
            </a:endParaRPr>
          </a:p>
          <a:p>
            <a:r>
              <a:rPr lang="fr-FR" dirty="0">
                <a:ea typeface="+mn-lt"/>
                <a:cs typeface="+mn-lt"/>
              </a:rPr>
              <a:t>Les algorithmes symétriques exigent de la part de l’expéditeur et du destinataire d’un message chiffré qu’ils aient la même clé et les mêmes algorithmes de traitement. Les algorithmes symétriques génèrent une clé symétrique (parfois appelée clé secrète ou clé privée) qui doit être protégée ; si la clé est perdue ou volée, la sécurité du système est compromise. Voici quelques-unes des normes courantes en matière d’algorithmes symétriques :</a:t>
            </a:r>
            <a:endParaRPr lang="fr-FR" dirty="0"/>
          </a:p>
          <a:p>
            <a:pPr marL="285750" indent="-285750">
              <a:buFont typeface="Arial"/>
              <a:buChar char="•"/>
            </a:pPr>
            <a:r>
              <a:rPr lang="fr-FR" b="1" dirty="0">
                <a:ea typeface="+mn-lt"/>
                <a:cs typeface="+mn-lt"/>
              </a:rPr>
              <a:t>Data </a:t>
            </a:r>
            <a:r>
              <a:rPr lang="fr-FR" b="1" dirty="0" err="1">
                <a:ea typeface="+mn-lt"/>
                <a:cs typeface="+mn-lt"/>
              </a:rPr>
              <a:t>Encryption</a:t>
            </a:r>
            <a:r>
              <a:rPr lang="fr-FR" b="1" dirty="0">
                <a:ea typeface="+mn-lt"/>
                <a:cs typeface="+mn-lt"/>
              </a:rPr>
              <a:t> Standard (DES)</a:t>
            </a:r>
            <a:r>
              <a:rPr lang="fr-FR" dirty="0">
                <a:ea typeface="+mn-lt"/>
                <a:cs typeface="+mn-lt"/>
              </a:rPr>
              <a:t>.</a:t>
            </a:r>
            <a:endParaRPr lang="fr-FR" dirty="0"/>
          </a:p>
          <a:p>
            <a:pPr marL="285750" indent="-285750">
              <a:buFont typeface="Arial"/>
              <a:buChar char="•"/>
            </a:pPr>
            <a:r>
              <a:rPr lang="fr-FR" b="1" dirty="0">
                <a:ea typeface="+mn-lt"/>
                <a:cs typeface="+mn-lt"/>
              </a:rPr>
              <a:t>Triple-DES (3DES)</a:t>
            </a:r>
            <a:endParaRPr lang="fr-FR" dirty="0"/>
          </a:p>
          <a:p>
            <a:pPr marL="285750" indent="-285750">
              <a:buFont typeface="Arial"/>
              <a:buChar char="•"/>
            </a:pPr>
            <a:r>
              <a:rPr lang="fr-FR" b="1" dirty="0">
                <a:ea typeface="+mn-lt"/>
                <a:cs typeface="+mn-lt"/>
              </a:rPr>
              <a:t>Advanced </a:t>
            </a:r>
            <a:r>
              <a:rPr lang="fr-FR" b="1" dirty="0" err="1">
                <a:ea typeface="+mn-lt"/>
                <a:cs typeface="+mn-lt"/>
              </a:rPr>
              <a:t>Encryption</a:t>
            </a:r>
            <a:r>
              <a:rPr lang="fr-FR" b="1" dirty="0">
                <a:ea typeface="+mn-lt"/>
                <a:cs typeface="+mn-lt"/>
              </a:rPr>
              <a:t> Standard (AES)</a:t>
            </a:r>
            <a:endParaRPr lang="fr-FR" dirty="0"/>
          </a:p>
          <a:p>
            <a:pPr marL="285750" indent="-285750">
              <a:buFont typeface="Arial"/>
              <a:buChar char="•"/>
            </a:pPr>
            <a:r>
              <a:rPr lang="fr-FR" b="1" dirty="0">
                <a:ea typeface="+mn-lt"/>
                <a:cs typeface="+mn-lt"/>
              </a:rPr>
              <a:t>RC (</a:t>
            </a:r>
            <a:r>
              <a:rPr lang="fr-FR" b="1" dirty="0" err="1">
                <a:ea typeface="+mn-lt"/>
                <a:cs typeface="+mn-lt"/>
              </a:rPr>
              <a:t>Ron’s</a:t>
            </a:r>
            <a:r>
              <a:rPr lang="fr-FR" b="1" dirty="0">
                <a:ea typeface="+mn-lt"/>
                <a:cs typeface="+mn-lt"/>
              </a:rPr>
              <a:t> </a:t>
            </a:r>
            <a:r>
              <a:rPr lang="fr-FR" b="1" dirty="0" err="1">
                <a:ea typeface="+mn-lt"/>
                <a:cs typeface="+mn-lt"/>
              </a:rPr>
              <a:t>Cipher</a:t>
            </a:r>
            <a:r>
              <a:rPr lang="fr-FR" b="1" dirty="0">
                <a:ea typeface="+mn-lt"/>
                <a:cs typeface="+mn-lt"/>
              </a:rPr>
              <a:t> ou </a:t>
            </a:r>
            <a:r>
              <a:rPr lang="fr-FR" b="1" dirty="0" err="1">
                <a:ea typeface="+mn-lt"/>
                <a:cs typeface="+mn-lt"/>
              </a:rPr>
              <a:t>Ron’s</a:t>
            </a:r>
            <a:r>
              <a:rPr lang="fr-FR" b="1" dirty="0">
                <a:ea typeface="+mn-lt"/>
                <a:cs typeface="+mn-lt"/>
              </a:rPr>
              <a:t> Code)</a:t>
            </a:r>
            <a:r>
              <a:rPr lang="fr-FR" dirty="0">
                <a:ea typeface="+mn-lt"/>
                <a:cs typeface="+mn-lt"/>
              </a:rPr>
              <a:t>.</a:t>
            </a:r>
            <a:endParaRPr lang="fr-FR" dirty="0"/>
          </a:p>
          <a:p>
            <a:pPr marL="285750" indent="-285750">
              <a:buFont typeface="Arial"/>
              <a:buChar char="•"/>
            </a:pPr>
            <a:r>
              <a:rPr lang="fr-FR" b="1" dirty="0" err="1">
                <a:ea typeface="+mn-lt"/>
                <a:cs typeface="+mn-lt"/>
              </a:rPr>
              <a:t>Blowfish</a:t>
            </a:r>
            <a:r>
              <a:rPr lang="fr-FR" b="1" dirty="0">
                <a:ea typeface="+mn-lt"/>
                <a:cs typeface="+mn-lt"/>
              </a:rPr>
              <a:t> et </a:t>
            </a:r>
            <a:r>
              <a:rPr lang="fr-FR" b="1" dirty="0" err="1">
                <a:ea typeface="+mn-lt"/>
                <a:cs typeface="+mn-lt"/>
              </a:rPr>
              <a:t>Twofish</a:t>
            </a:r>
            <a:r>
              <a:rPr lang="fr-FR" dirty="0">
                <a:ea typeface="+mn-lt"/>
                <a:cs typeface="+mn-lt"/>
              </a:rPr>
              <a:t>. </a:t>
            </a:r>
            <a:endParaRPr lang="fr-FR" dirty="0">
              <a:ea typeface="+mn-lt"/>
            </a:endParaRPr>
          </a:p>
          <a:p>
            <a:pPr marL="285750" indent="-285750">
              <a:buFont typeface="Arial"/>
              <a:buChar char="•"/>
            </a:pPr>
            <a:r>
              <a:rPr lang="fr-FR" b="1" dirty="0">
                <a:ea typeface="+mn-lt"/>
                <a:cs typeface="+mn-lt"/>
              </a:rPr>
              <a:t>International Data </a:t>
            </a:r>
            <a:r>
              <a:rPr lang="fr-FR" b="1" dirty="0" err="1">
                <a:ea typeface="+mn-lt"/>
                <a:cs typeface="+mn-lt"/>
              </a:rPr>
              <a:t>Encryption</a:t>
            </a:r>
            <a:r>
              <a:rPr lang="fr-FR" b="1" dirty="0">
                <a:ea typeface="+mn-lt"/>
                <a:cs typeface="+mn-lt"/>
              </a:rPr>
              <a:t> </a:t>
            </a:r>
            <a:r>
              <a:rPr lang="fr-FR" b="1" dirty="0" err="1">
                <a:ea typeface="+mn-lt"/>
                <a:cs typeface="+mn-lt"/>
              </a:rPr>
              <a:t>Algorithm</a:t>
            </a:r>
            <a:r>
              <a:rPr lang="fr-FR" b="1" dirty="0">
                <a:ea typeface="+mn-lt"/>
                <a:cs typeface="+mn-lt"/>
              </a:rPr>
              <a:t> (IDEA)</a:t>
            </a:r>
            <a:r>
              <a:rPr lang="fr-FR" dirty="0">
                <a:ea typeface="+mn-lt"/>
                <a:cs typeface="+mn-lt"/>
              </a:rPr>
              <a:t>. </a:t>
            </a:r>
            <a:endParaRPr lang="fr-FR" dirty="0"/>
          </a:p>
          <a:p>
            <a:pPr marL="285750" indent="-285750">
              <a:buFont typeface="Arial"/>
              <a:buChar char="•"/>
            </a:pPr>
            <a:r>
              <a:rPr lang="fr-FR" b="1" dirty="0">
                <a:ea typeface="+mn-lt"/>
                <a:cs typeface="+mn-lt"/>
              </a:rPr>
              <a:t>Masques jetables</a:t>
            </a:r>
            <a:r>
              <a:rPr lang="fr-FR" dirty="0">
                <a:ea typeface="+mn-lt"/>
                <a:cs typeface="+mn-lt"/>
              </a:rPr>
              <a:t>. </a:t>
            </a:r>
            <a:endParaRPr lang="fr-FR" dirty="0"/>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lIns="91440" tIns="45720" rIns="91440" bIns="45720" anchor="t"/>
          <a:lstStyle/>
          <a:p>
            <a:r>
              <a:rPr lang="fr-FR"/>
              <a:t>Sécurité de bout en bout dans Azure (Confidentialité)</a:t>
            </a:r>
          </a:p>
        </p:txBody>
      </p:sp>
    </p:spTree>
    <p:extLst>
      <p:ext uri="{BB962C8B-B14F-4D97-AF65-F5344CB8AC3E}">
        <p14:creationId xmlns:p14="http://schemas.microsoft.com/office/powerpoint/2010/main" val="83039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31519" y="397230"/>
            <a:ext cx="5582689" cy="415143"/>
          </a:xfrm>
        </p:spPr>
        <p:txBody>
          <a:bodyPr lIns="91440" tIns="45720" rIns="91440" bIns="45720" anchor="ctr" anchorCtr="0"/>
          <a:lstStyle/>
          <a:p>
            <a:r>
              <a:rPr lang="fr-FR" dirty="0">
                <a:ea typeface="+mn-lt"/>
                <a:cs typeface="+mn-lt"/>
              </a:rPr>
              <a:t>02- Assurer la fiabilité des données</a:t>
            </a:r>
            <a:endParaRPr lang="fr-FR" b="0" dirty="0">
              <a:ea typeface="+mn-lt"/>
              <a:cs typeface="+mn-lt"/>
            </a:endParaRP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lIns="91440" tIns="45720" rIns="91440" bIns="45720" anchor="t"/>
          <a:lstStyle/>
          <a:p>
            <a:r>
              <a:rPr lang="fr-CA" dirty="0">
                <a:ea typeface="+mn-lt"/>
                <a:cs typeface="+mn-lt"/>
              </a:rPr>
              <a:t>Sécuriser des données par la confidentialité</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4514894"/>
          </a:xfrm>
        </p:spPr>
        <p:txBody>
          <a:bodyPr lIns="91440" tIns="45720" rIns="91440" bIns="45720" anchor="t"/>
          <a:lstStyle/>
          <a:p>
            <a:r>
              <a:rPr lang="fr-FR" b="1" dirty="0">
                <a:cs typeface="Calibri"/>
              </a:rPr>
              <a:t>Algorithmes asymétriques</a:t>
            </a:r>
            <a:endParaRPr lang="fr-FR" dirty="0">
              <a:cs typeface="Calibri"/>
            </a:endParaRPr>
          </a:p>
          <a:p>
            <a:r>
              <a:rPr lang="fr-FR" dirty="0">
                <a:ea typeface="+mn-lt"/>
                <a:cs typeface="+mn-lt"/>
              </a:rPr>
              <a:t>Les algorithmes asymétriques utilisent deux clés : une clé publique et une clé privée. L’expéditeur utilise la clé publique pour chiffrer un message, et le destinataire utilise la clé privée pour le déchiffrer. La clé publique peut être effectivement publique ou être un secret entre les deux parties. La clé privée, elle, reste privée ; seul le propriétaire (le destinataire) la connaît. Si quelqu’un veut vous envoyer un message chiffré, il peut utiliser votre clé publique pour chiffrer le message et vous l’envoyer ensuite. Vous pouvez utiliser votre clé privée pour déchiffrer le message. Si les deux clés tombent entre les mains d’une tierce partie, le système de chiffrement ne protège pas la confidentialité du message. La force de ces systèmes est que la clé publique ne peut pas être utilisée pour déchiffrer un message. Si Bob envoie à Alice un message chiffré avec la clé publique d’Alice, il importe peu que tous les gens sur Terre possèdent la clé publique d’Alice, puisque cette clé ne peut pas déchiffrer le message. Voici quelques-unes des normes courantes en matière d’algorithmes asymétriques :</a:t>
            </a:r>
            <a:endParaRPr lang="fr-FR" dirty="0"/>
          </a:p>
          <a:p>
            <a:pPr marL="285750" indent="-285750">
              <a:buFont typeface="Arial"/>
              <a:buChar char="•"/>
            </a:pPr>
            <a:r>
              <a:rPr lang="fr-FR" b="1" dirty="0">
                <a:ea typeface="+mn-lt"/>
                <a:cs typeface="+mn-lt"/>
              </a:rPr>
              <a:t>RSA</a:t>
            </a:r>
            <a:r>
              <a:rPr lang="fr-FR" dirty="0">
                <a:ea typeface="+mn-lt"/>
                <a:cs typeface="+mn-lt"/>
              </a:rPr>
              <a:t>. Nommé d’après ses inventeurs, Ron </a:t>
            </a:r>
            <a:r>
              <a:rPr lang="fr-FR" b="1" dirty="0">
                <a:ea typeface="+mn-lt"/>
                <a:cs typeface="+mn-lt"/>
              </a:rPr>
              <a:t>R</a:t>
            </a:r>
            <a:r>
              <a:rPr lang="fr-FR" dirty="0">
                <a:ea typeface="+mn-lt"/>
                <a:cs typeface="+mn-lt"/>
              </a:rPr>
              <a:t>ivest, Adi </a:t>
            </a:r>
            <a:r>
              <a:rPr lang="fr-FR" b="1" dirty="0">
                <a:ea typeface="+mn-lt"/>
                <a:cs typeface="+mn-lt"/>
              </a:rPr>
              <a:t>S</a:t>
            </a:r>
            <a:r>
              <a:rPr lang="fr-FR" dirty="0">
                <a:ea typeface="+mn-lt"/>
                <a:cs typeface="+mn-lt"/>
              </a:rPr>
              <a:t>hamir et Leonard </a:t>
            </a:r>
            <a:r>
              <a:rPr lang="fr-FR" b="1" dirty="0" err="1">
                <a:ea typeface="+mn-lt"/>
                <a:cs typeface="+mn-lt"/>
              </a:rPr>
              <a:t>A</a:t>
            </a:r>
            <a:r>
              <a:rPr lang="fr-FR" dirty="0" err="1">
                <a:ea typeface="+mn-lt"/>
                <a:cs typeface="+mn-lt"/>
              </a:rPr>
              <a:t>dleman</a:t>
            </a:r>
            <a:r>
              <a:rPr lang="fr-FR" dirty="0">
                <a:ea typeface="+mn-lt"/>
                <a:cs typeface="+mn-lt"/>
              </a:rPr>
              <a:t>. L’algorithme RSA est un des premiers systèmes de chiffrement à clé publique qui se base sur de grands nombres entiers. Il est largement répandu et est devenu une norme de facto. RSA fonctionne à la fois avec le chiffrement et les signatures numériques. RSA est utilisé dans de nombreux environnements, y compris le protocole SSL (Secure Sockets Layer), il peut également être utilisé pour l’échange de clés.</a:t>
            </a:r>
            <a:endParaRPr lang="fr-FR" dirty="0"/>
          </a:p>
          <a:p>
            <a:pPr marL="285750" indent="-285750">
              <a:buFont typeface="Arial"/>
              <a:buChar char="•"/>
            </a:pPr>
            <a:r>
              <a:rPr lang="fr-FR" b="1" dirty="0" err="1">
                <a:ea typeface="+mn-lt"/>
                <a:cs typeface="+mn-lt"/>
              </a:rPr>
              <a:t>Diffie</a:t>
            </a:r>
            <a:r>
              <a:rPr lang="fr-FR" b="1" dirty="0">
                <a:ea typeface="+mn-lt"/>
                <a:cs typeface="+mn-lt"/>
              </a:rPr>
              <a:t>-Hellman</a:t>
            </a:r>
            <a:r>
              <a:rPr lang="fr-FR" dirty="0">
                <a:ea typeface="+mn-lt"/>
                <a:cs typeface="+mn-lt"/>
              </a:rPr>
              <a:t>. Whitfield </a:t>
            </a:r>
            <a:r>
              <a:rPr lang="fr-FR" b="1" dirty="0" err="1">
                <a:ea typeface="+mn-lt"/>
                <a:cs typeface="+mn-lt"/>
              </a:rPr>
              <a:t>Diffie</a:t>
            </a:r>
            <a:r>
              <a:rPr lang="fr-FR" dirty="0">
                <a:ea typeface="+mn-lt"/>
                <a:cs typeface="+mn-lt"/>
              </a:rPr>
              <a:t> et Martin </a:t>
            </a:r>
            <a:r>
              <a:rPr lang="fr-FR" b="1" dirty="0">
                <a:ea typeface="+mn-lt"/>
                <a:cs typeface="+mn-lt"/>
              </a:rPr>
              <a:t>Hellman</a:t>
            </a:r>
            <a:r>
              <a:rPr lang="fr-FR" dirty="0">
                <a:ea typeface="+mn-lt"/>
                <a:cs typeface="+mn-lt"/>
              </a:rPr>
              <a:t> sont considérés comme les inventeurs du concept de clé publique/clé privée. Leur algorithme </a:t>
            </a:r>
            <a:r>
              <a:rPr lang="fr-FR" dirty="0" err="1">
                <a:ea typeface="+mn-lt"/>
                <a:cs typeface="+mn-lt"/>
              </a:rPr>
              <a:t>Diffie</a:t>
            </a:r>
            <a:r>
              <a:rPr lang="fr-FR" dirty="0">
                <a:ea typeface="+mn-lt"/>
                <a:cs typeface="+mn-lt"/>
              </a:rPr>
              <a:t>-Hellman sert principalement à générer une clé secrète partagée sur les réseaux publics. Il ne sert pas à chiffrer ou déchiffrer les messages, mais simplement à créer une clé symétrique entre deux parties.</a:t>
            </a:r>
            <a:endParaRPr lang="fr-FR" dirty="0"/>
          </a:p>
          <a:p>
            <a:pPr marL="285750" indent="-285750">
              <a:buFont typeface="Arial"/>
              <a:buChar char="•"/>
            </a:pPr>
            <a:r>
              <a:rPr lang="fr-FR" b="1" dirty="0">
                <a:ea typeface="+mn-lt"/>
                <a:cs typeface="+mn-lt"/>
              </a:rPr>
              <a:t>ECC (</a:t>
            </a:r>
            <a:r>
              <a:rPr lang="fr-FR" b="1" dirty="0" err="1">
                <a:ea typeface="+mn-lt"/>
                <a:cs typeface="+mn-lt"/>
              </a:rPr>
              <a:t>E</a:t>
            </a:r>
            <a:r>
              <a:rPr lang="fr-FR" dirty="0" err="1">
                <a:ea typeface="+mn-lt"/>
                <a:cs typeface="+mn-lt"/>
              </a:rPr>
              <a:t>lliptic</a:t>
            </a:r>
            <a:r>
              <a:rPr lang="fr-FR" b="1" dirty="0">
                <a:ea typeface="+mn-lt"/>
                <a:cs typeface="+mn-lt"/>
              </a:rPr>
              <a:t> </a:t>
            </a:r>
            <a:r>
              <a:rPr lang="fr-FR" b="1" dirty="0" err="1">
                <a:ea typeface="+mn-lt"/>
                <a:cs typeface="+mn-lt"/>
              </a:rPr>
              <a:t>C</a:t>
            </a:r>
            <a:r>
              <a:rPr lang="fr-FR" dirty="0" err="1">
                <a:ea typeface="+mn-lt"/>
                <a:cs typeface="+mn-lt"/>
              </a:rPr>
              <a:t>urve</a:t>
            </a:r>
            <a:r>
              <a:rPr lang="fr-FR" b="1" dirty="0">
                <a:ea typeface="+mn-lt"/>
                <a:cs typeface="+mn-lt"/>
              </a:rPr>
              <a:t> </a:t>
            </a:r>
            <a:r>
              <a:rPr lang="fr-FR" b="1" dirty="0" err="1">
                <a:ea typeface="+mn-lt"/>
                <a:cs typeface="+mn-lt"/>
              </a:rPr>
              <a:t>C</a:t>
            </a:r>
            <a:r>
              <a:rPr lang="fr-FR" dirty="0" err="1">
                <a:ea typeface="+mn-lt"/>
                <a:cs typeface="+mn-lt"/>
              </a:rPr>
              <a:t>ryptography</a:t>
            </a:r>
            <a:r>
              <a:rPr lang="fr-FR" b="1" dirty="0">
                <a:ea typeface="+mn-lt"/>
                <a:cs typeface="+mn-lt"/>
              </a:rPr>
              <a:t>)</a:t>
            </a:r>
            <a:r>
              <a:rPr lang="fr-FR" dirty="0">
                <a:ea typeface="+mn-lt"/>
                <a:cs typeface="+mn-lt"/>
              </a:rPr>
              <a:t>. ECC offre des fonctionnalités similaires à celles de RSA, mais utilise des clés de taille inférieure pour obtenir un même niveau de sécurité. Les systèmes de chiffrement ECC reposent sur l’utilisation de points sur une courbe combinés avec un point à l’infini et sur la difficulté de résoudre des problèmes de logarithmes discrets.</a:t>
            </a:r>
            <a:endParaRPr lang="fr-FR" dirty="0"/>
          </a:p>
          <a:p>
            <a:endParaRPr lang="fr-FR" b="1"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lIns="91440" tIns="45720" rIns="91440" bIns="45720" anchor="t"/>
          <a:lstStyle/>
          <a:p>
            <a:r>
              <a:rPr lang="fr-FR"/>
              <a:t>Sécurité de bout en bout dans Azure (Confidentialité)</a:t>
            </a:r>
          </a:p>
        </p:txBody>
      </p:sp>
    </p:spTree>
    <p:extLst>
      <p:ext uri="{BB962C8B-B14F-4D97-AF65-F5344CB8AC3E}">
        <p14:creationId xmlns:p14="http://schemas.microsoft.com/office/powerpoint/2010/main" val="272535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31519" y="397230"/>
            <a:ext cx="5582689" cy="415143"/>
          </a:xfrm>
        </p:spPr>
        <p:txBody>
          <a:bodyPr lIns="91440" tIns="45720" rIns="91440" bIns="45720" anchor="ctr" anchorCtr="0"/>
          <a:lstStyle/>
          <a:p>
            <a:r>
              <a:rPr lang="fr-FR">
                <a:ea typeface="+mn-lt"/>
                <a:cs typeface="+mn-lt"/>
              </a:rPr>
              <a:t>02- Assurer la fiabilité des données</a:t>
            </a:r>
            <a:endParaRPr lang="fr-FR" b="0">
              <a:ea typeface="+mn-lt"/>
              <a:cs typeface="+mn-lt"/>
            </a:endParaRP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lIns="91440" tIns="45720" rIns="91440" bIns="45720" anchor="t"/>
          <a:lstStyle/>
          <a:p>
            <a:r>
              <a:rPr lang="fr-CA" dirty="0">
                <a:ea typeface="+mn-lt"/>
                <a:cs typeface="+mn-lt"/>
              </a:rPr>
              <a:t>Sécuriser des données par la confidentialité</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4514894"/>
          </a:xfrm>
        </p:spPr>
        <p:txBody>
          <a:bodyPr lIns="91440" tIns="45720" rIns="91440" bIns="45720" anchor="t"/>
          <a:lstStyle/>
          <a:p>
            <a:r>
              <a:rPr lang="fr-FR" b="1">
                <a:cs typeface="Calibri"/>
              </a:rPr>
              <a:t>Contrôle d’accès</a:t>
            </a:r>
            <a:endParaRPr lang="fr-FR">
              <a:cs typeface="Calibri"/>
            </a:endParaRPr>
          </a:p>
          <a:p>
            <a:r>
              <a:rPr lang="fr-FR">
                <a:ea typeface="+mn-lt"/>
                <a:cs typeface="+mn-lt"/>
              </a:rPr>
              <a:t>Le chiffrement est un moyen de garantir la confidentialité, le contrôle d’accès en est un autre. Plusieurs approches du contrôle d’accès permettent d’assurer la confidentialité, chacune ayant ses propres forces et faiblesses :</a:t>
            </a:r>
            <a:endParaRPr lang="fr-FR"/>
          </a:p>
          <a:p>
            <a:pPr marL="285750" indent="-285750">
              <a:buFont typeface="Arial"/>
              <a:buChar char="•"/>
            </a:pPr>
            <a:r>
              <a:rPr lang="fr-FR" b="1" err="1">
                <a:ea typeface="+mn-lt"/>
                <a:cs typeface="+mn-lt"/>
              </a:rPr>
              <a:t>Mandatory</a:t>
            </a:r>
            <a:r>
              <a:rPr lang="fr-FR" b="1">
                <a:ea typeface="+mn-lt"/>
                <a:cs typeface="+mn-lt"/>
              </a:rPr>
              <a:t> </a:t>
            </a:r>
            <a:r>
              <a:rPr lang="fr-FR" b="1" err="1">
                <a:ea typeface="+mn-lt"/>
                <a:cs typeface="+mn-lt"/>
              </a:rPr>
              <a:t>access</a:t>
            </a:r>
            <a:r>
              <a:rPr lang="fr-FR" b="1">
                <a:ea typeface="+mn-lt"/>
                <a:cs typeface="+mn-lt"/>
              </a:rPr>
              <a:t> control (MAC, Contrôle d’accès obligatoire)</a:t>
            </a:r>
            <a:r>
              <a:rPr lang="fr-FR">
                <a:ea typeface="+mn-lt"/>
                <a:cs typeface="+mn-lt"/>
              </a:rPr>
              <a:t>. Dans un environnement MAC, toutes les capacités d’accès sont prédéfinies. Les utilisateurs ne peuvent pas partager d’informations, à moins que des administrateurs ne leur octroient ces droits. Les administrateurs doivent donc modifier ces droits en conséquence. Ce processus impose un modèle de sécurité rigide. Cependant, il est également considéré comme le modèle de cybersécurité le plus sûr.</a:t>
            </a:r>
            <a:endParaRPr lang="fr-FR"/>
          </a:p>
          <a:p>
            <a:pPr marL="285750" indent="-285750">
              <a:buFont typeface="Arial"/>
              <a:buChar char="•"/>
            </a:pPr>
            <a:r>
              <a:rPr lang="fr-FR" b="1" err="1">
                <a:ea typeface="+mn-lt"/>
                <a:cs typeface="+mn-lt"/>
              </a:rPr>
              <a:t>Discretionary</a:t>
            </a:r>
            <a:r>
              <a:rPr lang="fr-FR" b="1">
                <a:ea typeface="+mn-lt"/>
                <a:cs typeface="+mn-lt"/>
              </a:rPr>
              <a:t> Access Control (DAC, Contrôle d’accès facultatif)</a:t>
            </a:r>
            <a:r>
              <a:rPr lang="fr-FR">
                <a:ea typeface="+mn-lt"/>
                <a:cs typeface="+mn-lt"/>
              </a:rPr>
              <a:t>. Dans un modèle DAC, les utilisateurs peuvent partager des informations de manière dynamique avec d’autres utilisateurs. Cette méthode offre un environnement plus flexible, mais elle augmente le risque de divulgation non autorisée d’informations. Les administrateurs ont plus de mal à faire en sorte que seuls les utilisateurs appropriés puissent accéder aux données.</a:t>
            </a:r>
            <a:endParaRPr lang="fr-FR"/>
          </a:p>
          <a:p>
            <a:pPr marL="285750" indent="-285750">
              <a:buFont typeface="Arial"/>
              <a:buChar char="•"/>
            </a:pPr>
            <a:r>
              <a:rPr lang="fr-FR" b="1" err="1">
                <a:ea typeface="+mn-lt"/>
                <a:cs typeface="+mn-lt"/>
              </a:rPr>
              <a:t>Role-Based</a:t>
            </a:r>
            <a:r>
              <a:rPr lang="fr-FR" b="1">
                <a:ea typeface="+mn-lt"/>
                <a:cs typeface="+mn-lt"/>
              </a:rPr>
              <a:t> Access Control (RBAC)</a:t>
            </a:r>
            <a:r>
              <a:rPr lang="fr-FR">
                <a:ea typeface="+mn-lt"/>
                <a:cs typeface="+mn-lt"/>
              </a:rPr>
              <a:t>. Le contrôle d’accès basé sur les rôles instaure un contrôle d’accès basé sur la fonction ou la responsabilité des postes. Chaque employé a un ou plusieurs rôles qui lui permettent d’accéder à des informations spécifiques. Si une personne change de rôle, elle perd l’accès au rôle précédent. Les modèles RBAC offrent plus de flexibilité que le modèle MAC et moins que le modèle DAC. Ils présentent toutefois l’avantage de se fonder strictement sur la fonction du poste, et non sur les besoins individuels.</a:t>
            </a:r>
            <a:endParaRPr lang="fr-FR"/>
          </a:p>
          <a:p>
            <a:pPr marL="285750" indent="-285750">
              <a:buFont typeface="Arial"/>
              <a:buChar char="•"/>
            </a:pPr>
            <a:r>
              <a:rPr lang="fr-FR" b="1">
                <a:ea typeface="+mn-lt"/>
                <a:cs typeface="+mn-lt"/>
              </a:rPr>
              <a:t>Rule-</a:t>
            </a:r>
            <a:r>
              <a:rPr lang="fr-FR" b="1" err="1">
                <a:ea typeface="+mn-lt"/>
                <a:cs typeface="+mn-lt"/>
              </a:rPr>
              <a:t>Based</a:t>
            </a:r>
            <a:r>
              <a:rPr lang="fr-FR" b="1">
                <a:ea typeface="+mn-lt"/>
                <a:cs typeface="+mn-lt"/>
              </a:rPr>
              <a:t> Access Control (RBAC)</a:t>
            </a:r>
            <a:r>
              <a:rPr lang="fr-FR">
                <a:ea typeface="+mn-lt"/>
                <a:cs typeface="+mn-lt"/>
              </a:rPr>
              <a:t>. Le contrôle d’accès basé sur des règles utilise les paramètres des stratégies de sécurité préconfigurées pour prendre des décisions relatives à l’accès. </a:t>
            </a:r>
            <a:endParaRPr lang="fr-FR">
              <a:ea typeface="+mn-lt"/>
            </a:endParaRPr>
          </a:p>
          <a:p>
            <a:pPr marL="285750" indent="-285750">
              <a:buFont typeface="Arial"/>
              <a:buChar char="•"/>
            </a:pPr>
            <a:r>
              <a:rPr lang="fr-FR" b="1" err="1">
                <a:ea typeface="+mn-lt"/>
                <a:cs typeface="+mn-lt"/>
              </a:rPr>
              <a:t>Attribute-based</a:t>
            </a:r>
            <a:r>
              <a:rPr lang="fr-FR" b="1">
                <a:ea typeface="+mn-lt"/>
                <a:cs typeface="+mn-lt"/>
              </a:rPr>
              <a:t> </a:t>
            </a:r>
            <a:r>
              <a:rPr lang="fr-FR" b="1" err="1">
                <a:ea typeface="+mn-lt"/>
                <a:cs typeface="+mn-lt"/>
              </a:rPr>
              <a:t>access</a:t>
            </a:r>
            <a:r>
              <a:rPr lang="fr-FR" b="1">
                <a:ea typeface="+mn-lt"/>
                <a:cs typeface="+mn-lt"/>
              </a:rPr>
              <a:t> control (ABAC)</a:t>
            </a:r>
            <a:r>
              <a:rPr lang="fr-FR">
                <a:ea typeface="+mn-lt"/>
                <a:cs typeface="+mn-lt"/>
              </a:rPr>
              <a:t>. Le contrôle d’accès basé sur les attributs est une méthode relativement nouvelle de contrôle d’accès définie dans le document NIST 800-162, </a:t>
            </a:r>
            <a:r>
              <a:rPr lang="fr-FR" err="1">
                <a:ea typeface="+mn-lt"/>
                <a:cs typeface="+mn-lt"/>
              </a:rPr>
              <a:t>Attribute</a:t>
            </a:r>
            <a:r>
              <a:rPr lang="fr-FR">
                <a:ea typeface="+mn-lt"/>
                <a:cs typeface="+mn-lt"/>
              </a:rPr>
              <a:t> </a:t>
            </a:r>
            <a:r>
              <a:rPr lang="fr-FR" err="1">
                <a:ea typeface="+mn-lt"/>
                <a:cs typeface="+mn-lt"/>
              </a:rPr>
              <a:t>Based</a:t>
            </a:r>
            <a:r>
              <a:rPr lang="fr-FR">
                <a:ea typeface="+mn-lt"/>
                <a:cs typeface="+mn-lt"/>
              </a:rPr>
              <a:t> Control </a:t>
            </a:r>
            <a:r>
              <a:rPr lang="fr-FR" err="1">
                <a:ea typeface="+mn-lt"/>
                <a:cs typeface="+mn-lt"/>
              </a:rPr>
              <a:t>Definition</a:t>
            </a:r>
            <a:r>
              <a:rPr lang="fr-FR">
                <a:ea typeface="+mn-lt"/>
                <a:cs typeface="+mn-lt"/>
              </a:rPr>
              <a:t> and </a:t>
            </a:r>
            <a:r>
              <a:rPr lang="fr-FR" err="1">
                <a:ea typeface="+mn-lt"/>
                <a:cs typeface="+mn-lt"/>
              </a:rPr>
              <a:t>Considerations</a:t>
            </a:r>
            <a:r>
              <a:rPr lang="fr-FR">
                <a:ea typeface="+mn-lt"/>
                <a:cs typeface="+mn-lt"/>
              </a:rPr>
              <a:t>. </a:t>
            </a:r>
            <a:endParaRPr lang="fr-FR"/>
          </a:p>
          <a:p>
            <a:endParaRPr lang="fr-FR" b="1"/>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lIns="91440" tIns="45720" rIns="91440" bIns="45720" anchor="t"/>
          <a:lstStyle/>
          <a:p>
            <a:r>
              <a:rPr lang="fr-FR"/>
              <a:t>Sécurité de bout en bout dans Azure (Confidentialité)</a:t>
            </a:r>
          </a:p>
        </p:txBody>
      </p:sp>
    </p:spTree>
    <p:extLst>
      <p:ext uri="{BB962C8B-B14F-4D97-AF65-F5344CB8AC3E}">
        <p14:creationId xmlns:p14="http://schemas.microsoft.com/office/powerpoint/2010/main" val="255036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lIns="91440" tIns="45720" rIns="91440" bIns="45720" anchor="ctr" anchorCtr="0"/>
          <a:lstStyle/>
          <a:p>
            <a:r>
              <a:rPr lang="fr-FR">
                <a:cs typeface="Calibri"/>
              </a:rPr>
              <a:t>CHAPITRE 2</a:t>
            </a:r>
            <a:endParaRPr lang="fr-F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lIns="91440" tIns="45720" rIns="91440" bIns="45720" anchor="t" anchorCtr="0"/>
          <a:lstStyle/>
          <a:p>
            <a:r>
              <a:rPr lang="fr-FR">
                <a:cs typeface="Calibri"/>
              </a:rPr>
              <a:t>Assurer la fiabilité des données</a:t>
            </a:r>
            <a:endParaRPr lang="fr-FR" b="0">
              <a:ea typeface="+mn-lt"/>
              <a:cs typeface="Calibri"/>
            </a:endParaRPr>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a:xfrm>
            <a:off x="6300000" y="2880001"/>
            <a:ext cx="5580000" cy="1634850"/>
          </a:xfrm>
        </p:spPr>
        <p:txBody>
          <a:bodyPr lIns="91440" tIns="45720" rIns="91440" bIns="45720" anchor="t" anchorCtr="0"/>
          <a:lstStyle/>
          <a:p>
            <a:r>
              <a:rPr lang="fr-CA" dirty="0">
                <a:ea typeface="+mn-lt"/>
                <a:cs typeface="+mn-lt"/>
              </a:rPr>
              <a:t>Sécuriser des données par la confidentialité</a:t>
            </a:r>
          </a:p>
          <a:p>
            <a:pPr algn="just"/>
            <a:r>
              <a:rPr lang="fr-CA" b="1" dirty="0">
                <a:solidFill>
                  <a:srgbClr val="FF7800"/>
                </a:solidFill>
                <a:cs typeface="Calibri"/>
              </a:rPr>
              <a:t>Sécuriser des données par l’intégrité</a:t>
            </a:r>
            <a:endParaRPr lang="fr-FR" b="1" dirty="0">
              <a:solidFill>
                <a:srgbClr val="FF7800"/>
              </a:solidFill>
              <a:cs typeface="Calibri"/>
            </a:endParaRPr>
          </a:p>
          <a:p>
            <a:pPr algn="just"/>
            <a:r>
              <a:rPr lang="fr-CA" dirty="0">
                <a:ea typeface="+mn-lt"/>
                <a:cs typeface="+mn-lt"/>
              </a:rPr>
              <a:t>Sécuriser des données par la disponibilité</a:t>
            </a:r>
            <a:endParaRPr lang="fr-FR" dirty="0">
              <a:ea typeface="+mn-lt"/>
              <a:cs typeface="+mn-lt"/>
            </a:endParaRPr>
          </a:p>
          <a:p>
            <a:pPr algn="just"/>
            <a:endParaRPr lang="fr-FR" dirty="0">
              <a:cs typeface="Calibri"/>
            </a:endParaRPr>
          </a:p>
        </p:txBody>
      </p:sp>
    </p:spTree>
    <p:extLst>
      <p:ext uri="{BB962C8B-B14F-4D97-AF65-F5344CB8AC3E}">
        <p14:creationId xmlns:p14="http://schemas.microsoft.com/office/powerpoint/2010/main" val="1879125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31519" y="397230"/>
            <a:ext cx="5582689" cy="415143"/>
          </a:xfrm>
        </p:spPr>
        <p:txBody>
          <a:bodyPr lIns="91440" tIns="45720" rIns="91440" bIns="45720" anchor="ctr" anchorCtr="0"/>
          <a:lstStyle/>
          <a:p>
            <a:r>
              <a:rPr lang="fr-FR">
                <a:ea typeface="+mn-lt"/>
                <a:cs typeface="+mn-lt"/>
              </a:rPr>
              <a:t>02- Assurer la fiabilité des données</a:t>
            </a:r>
            <a:endParaRPr lang="fr-FR" b="0">
              <a:ea typeface="+mn-lt"/>
              <a:cs typeface="+mn-lt"/>
            </a:endParaRP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lIns="91440" tIns="45720" rIns="91440" bIns="45720" anchor="t"/>
          <a:lstStyle/>
          <a:p>
            <a:r>
              <a:rPr lang="fr-CA" dirty="0">
                <a:ea typeface="+mn-lt"/>
                <a:cs typeface="+mn-lt"/>
              </a:rPr>
              <a:t>Sécuriser des données par la l’intégrité</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4514894"/>
          </a:xfrm>
        </p:spPr>
        <p:txBody>
          <a:bodyPr lIns="91440" tIns="45720" rIns="91440" bIns="45720" anchor="t"/>
          <a:lstStyle/>
          <a:p>
            <a:r>
              <a:rPr lang="fr-FR" dirty="0">
                <a:cs typeface="Calibri"/>
              </a:rPr>
              <a:t>L’intégrité</a:t>
            </a:r>
            <a:r>
              <a:rPr lang="fr-FR" dirty="0">
                <a:ea typeface="+mn-lt"/>
                <a:cs typeface="+mn-lt"/>
              </a:rPr>
              <a:t> comprend trois objectifs qui contribuent à la sécurité des données :</a:t>
            </a:r>
            <a:endParaRPr lang="fr-FR" dirty="0"/>
          </a:p>
          <a:p>
            <a:pPr marL="285750" indent="-285750">
              <a:buFont typeface="Arial"/>
              <a:buChar char="•"/>
            </a:pPr>
            <a:r>
              <a:rPr lang="fr-FR" dirty="0">
                <a:ea typeface="+mn-lt"/>
                <a:cs typeface="+mn-lt"/>
              </a:rPr>
              <a:t>Empêcher la modification des informations par des utilisateurs non autorisés</a:t>
            </a:r>
            <a:endParaRPr lang="fr-FR" dirty="0"/>
          </a:p>
          <a:p>
            <a:pPr marL="285750" indent="-285750">
              <a:buFont typeface="Arial"/>
              <a:buChar char="•"/>
            </a:pPr>
            <a:r>
              <a:rPr lang="fr-FR" dirty="0">
                <a:ea typeface="+mn-lt"/>
                <a:cs typeface="+mn-lt"/>
              </a:rPr>
              <a:t>Empêcher la modification non autorisée ou involontaire des informations par des utilisateurs autorisés</a:t>
            </a:r>
            <a:endParaRPr lang="fr-FR" dirty="0"/>
          </a:p>
          <a:p>
            <a:pPr marL="285750" indent="-285750">
              <a:buFont typeface="Arial"/>
              <a:buChar char="•"/>
            </a:pPr>
            <a:r>
              <a:rPr lang="fr-FR" dirty="0">
                <a:ea typeface="+mn-lt"/>
                <a:cs typeface="+mn-lt"/>
              </a:rPr>
              <a:t>Préserver une cohérence interne et externe :</a:t>
            </a:r>
            <a:endParaRPr lang="fr-FR" dirty="0"/>
          </a:p>
          <a:p>
            <a:pPr marL="742950" lvl="1" indent="-285750">
              <a:buFont typeface="Arial"/>
              <a:buChar char="•"/>
            </a:pPr>
            <a:r>
              <a:rPr lang="fr-FR" b="1" dirty="0">
                <a:ea typeface="+mn-lt"/>
                <a:cs typeface="+mn-lt"/>
              </a:rPr>
              <a:t>Cohérence interne</a:t>
            </a:r>
            <a:r>
              <a:rPr lang="fr-FR" dirty="0">
                <a:ea typeface="+mn-lt"/>
                <a:cs typeface="+mn-lt"/>
              </a:rPr>
              <a:t> – Elle garantit que les données sont cohérentes sur le plan interne. Par exemple, dans une base de données organisationnelle, le nombre total d’éléments détenus par une organisation doit être égal à la somme de ces éléments mentionnés dans la base de données comme étant détenus par chaque élément de l’organisation.</a:t>
            </a:r>
            <a:endParaRPr lang="fr-FR" dirty="0"/>
          </a:p>
          <a:p>
            <a:pPr marL="742950" lvl="1" indent="-285750">
              <a:buFont typeface="Arial"/>
              <a:buChar char="•"/>
            </a:pPr>
            <a:r>
              <a:rPr lang="fr-FR" b="1" dirty="0">
                <a:ea typeface="+mn-lt"/>
                <a:cs typeface="+mn-lt"/>
              </a:rPr>
              <a:t>Cohérence externe</a:t>
            </a:r>
            <a:r>
              <a:rPr lang="fr-FR" dirty="0">
                <a:ea typeface="+mn-lt"/>
                <a:cs typeface="+mn-lt"/>
              </a:rPr>
              <a:t> – Elle garantit que les données stockées dans la base de données sont cohérentes avec le monde réel. Par exemple, le nombre total d’articles en rayon doit correspondre au nombre total d’articles dans la base de données.</a:t>
            </a:r>
            <a:endParaRPr lang="fr-FR" dirty="0"/>
          </a:p>
          <a:p>
            <a:pPr lvl="1"/>
            <a:r>
              <a:rPr lang="fr-FR" dirty="0">
                <a:ea typeface="+mn-lt"/>
                <a:cs typeface="+mn-lt"/>
              </a:rPr>
              <a:t>Diverses méthodes de chiffrement peuvent contribuer à assurer l’intégrité en confirmant qu’un message n’a pas été modifié pendant sa transmission. Une modification peut rendre un message inintelligible ou, pire encore, inexact. Imaginez les graves conséquences que pourraient avoir des modifications non découvertes apportées à des dossiers médicaux ou à des prescriptions de médicaments. Si un message est altéré, le système de chiffrement doit comporter un mécanisme indiquant que le message a été corrompu ou modifié.</a:t>
            </a:r>
            <a:endParaRPr lang="fr-FR" dirty="0"/>
          </a:p>
          <a:p>
            <a:pPr lvl="1"/>
            <a:r>
              <a:rPr lang="fr-FR" b="1" dirty="0"/>
              <a:t>Hachage</a:t>
            </a:r>
            <a:endParaRPr lang="fr-FR" dirty="0"/>
          </a:p>
          <a:p>
            <a:pPr lvl="1"/>
            <a:r>
              <a:rPr lang="fr-FR" dirty="0">
                <a:ea typeface="+mn-lt"/>
                <a:cs typeface="+mn-lt"/>
              </a:rPr>
              <a:t>L’intégrité peut également être vérifiée à l’aide d’un algorithme de hachage. Il s’agit en fait d’un hachage du message qui est généré et ajouté à la fin de celui-ci. Le destinataire calcule le hachage du message qu’il vient de recevoir et le compare au hachage reçu. Si quelque chose a été modifié au cours du transport, les deux hachages ne correspondent pas.</a:t>
            </a: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lIns="91440" tIns="45720" rIns="91440" bIns="45720" anchor="t"/>
          <a:lstStyle/>
          <a:p>
            <a:r>
              <a:rPr lang="fr-FR">
                <a:cs typeface="Calibri"/>
              </a:rPr>
              <a:t>Sécurité de bout en bout dans Azure (Intégrité)</a:t>
            </a:r>
            <a:endParaRPr lang="fr-FR"/>
          </a:p>
        </p:txBody>
      </p:sp>
    </p:spTree>
    <p:extLst>
      <p:ext uri="{BB962C8B-B14F-4D97-AF65-F5344CB8AC3E}">
        <p14:creationId xmlns:p14="http://schemas.microsoft.com/office/powerpoint/2010/main" val="2115868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31519" y="397230"/>
            <a:ext cx="5582689" cy="415143"/>
          </a:xfrm>
        </p:spPr>
        <p:txBody>
          <a:bodyPr lIns="91440" tIns="45720" rIns="91440" bIns="45720" anchor="ctr" anchorCtr="0"/>
          <a:lstStyle/>
          <a:p>
            <a:r>
              <a:rPr lang="fr-FR">
                <a:ea typeface="+mn-lt"/>
                <a:cs typeface="+mn-lt"/>
              </a:rPr>
              <a:t>02- Assurer la fiabilité des données</a:t>
            </a:r>
            <a:endParaRPr lang="fr-FR" b="0">
              <a:ea typeface="+mn-lt"/>
              <a:cs typeface="+mn-lt"/>
            </a:endParaRP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lIns="91440" tIns="45720" rIns="91440" bIns="45720" anchor="t"/>
          <a:lstStyle/>
          <a:p>
            <a:r>
              <a:rPr lang="fr-CA" dirty="0">
                <a:ea typeface="+mn-lt"/>
                <a:cs typeface="+mn-lt"/>
              </a:rPr>
              <a:t>Sécuriser des données par la l’intégrité</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4514894"/>
          </a:xfrm>
        </p:spPr>
        <p:txBody>
          <a:bodyPr lIns="91440" tIns="45720" rIns="91440" bIns="45720" anchor="t"/>
          <a:lstStyle/>
          <a:p>
            <a:r>
              <a:rPr lang="fr-FR" b="1">
                <a:ea typeface="+mn-lt"/>
                <a:cs typeface="+mn-lt"/>
              </a:rPr>
              <a:t>Algorithme de hachage</a:t>
            </a:r>
            <a:endParaRPr lang="fr-FR">
              <a:ea typeface="+mn-lt"/>
              <a:cs typeface="+mn-lt"/>
            </a:endParaRPr>
          </a:p>
          <a:p>
            <a:r>
              <a:rPr lang="fr-FR">
                <a:cs typeface="Calibri"/>
              </a:rPr>
              <a:t>Les hachages utilisés pour stocker </a:t>
            </a:r>
            <a:r>
              <a:rPr lang="fr-FR">
                <a:ea typeface="+mn-lt"/>
                <a:cs typeface="+mn-lt"/>
              </a:rPr>
              <a:t>des données sont très différents des hachages de chiffrement. En matière de chiffrement, une fonction de hachage doit présenter trois caractéristiques :</a:t>
            </a:r>
          </a:p>
          <a:p>
            <a:pPr marL="285750" indent="-285750">
              <a:buFont typeface="Arial,Sans-Serif"/>
              <a:buChar char="•"/>
            </a:pPr>
            <a:r>
              <a:rPr lang="fr-FR" b="1">
                <a:ea typeface="+mn-lt"/>
                <a:cs typeface="+mn-lt"/>
              </a:rPr>
              <a:t>Elle doit être à sens unique</a:t>
            </a:r>
            <a:r>
              <a:rPr lang="fr-FR">
                <a:ea typeface="+mn-lt"/>
                <a:cs typeface="+mn-lt"/>
              </a:rPr>
              <a:t>. Une fois que vous avez haché quelque chose, vous ne pouvez pas le </a:t>
            </a:r>
            <a:r>
              <a:rPr lang="fr-FR" err="1">
                <a:ea typeface="+mn-lt"/>
                <a:cs typeface="+mn-lt"/>
              </a:rPr>
              <a:t>déhacher</a:t>
            </a:r>
            <a:r>
              <a:rPr lang="fr-FR">
                <a:ea typeface="+mn-lt"/>
                <a:cs typeface="+mn-lt"/>
              </a:rPr>
              <a:t>.</a:t>
            </a:r>
          </a:p>
          <a:p>
            <a:pPr marL="285750" indent="-285750">
              <a:buFont typeface="Arial,Sans-Serif"/>
              <a:buChar char="•"/>
            </a:pPr>
            <a:r>
              <a:rPr lang="fr-FR" b="1">
                <a:ea typeface="+mn-lt"/>
                <a:cs typeface="+mn-lt"/>
              </a:rPr>
              <a:t>Une entrée de longueur variable produit une sortie de longueur fixe</a:t>
            </a:r>
            <a:r>
              <a:rPr lang="fr-FR">
                <a:ea typeface="+mn-lt"/>
                <a:cs typeface="+mn-lt"/>
              </a:rPr>
              <a:t>. Que vous hachiez deux caractères ou deux millions, la taille du hachage reste la même.</a:t>
            </a:r>
          </a:p>
          <a:p>
            <a:pPr marL="285750" indent="-285750">
              <a:buFont typeface="Arial,Sans-Serif"/>
              <a:buChar char="•"/>
            </a:pPr>
            <a:r>
              <a:rPr lang="fr-FR" b="1">
                <a:ea typeface="+mn-lt"/>
                <a:cs typeface="+mn-lt"/>
              </a:rPr>
              <a:t>L’algorithme ne doit présenter que peu ou pas de collision</a:t>
            </a:r>
            <a:r>
              <a:rPr lang="fr-FR">
                <a:ea typeface="+mn-lt"/>
                <a:cs typeface="+mn-lt"/>
              </a:rPr>
              <a:t>s. Le hachage de deux entrées différentes ne donne pas le même résultat.</a:t>
            </a:r>
          </a:p>
          <a:p>
            <a:r>
              <a:rPr lang="fr-FR">
                <a:ea typeface="+mn-lt"/>
                <a:cs typeface="+mn-lt"/>
              </a:rPr>
              <a:t>Voici les algorithmes de hachage et les concepts connexes que vous devez connaître :</a:t>
            </a:r>
          </a:p>
          <a:p>
            <a:pPr marL="285750" indent="-285750">
              <a:buFont typeface="Arial,Sans-Serif"/>
              <a:buChar char="•"/>
            </a:pPr>
            <a:r>
              <a:rPr lang="fr-FR" b="1">
                <a:ea typeface="+mn-lt"/>
                <a:cs typeface="+mn-lt"/>
              </a:rPr>
              <a:t>Secure Hash </a:t>
            </a:r>
            <a:r>
              <a:rPr lang="fr-FR" b="1" err="1">
                <a:ea typeface="+mn-lt"/>
                <a:cs typeface="+mn-lt"/>
              </a:rPr>
              <a:t>Algorithm</a:t>
            </a:r>
            <a:r>
              <a:rPr lang="fr-FR" b="1">
                <a:ea typeface="+mn-lt"/>
                <a:cs typeface="+mn-lt"/>
              </a:rPr>
              <a:t> (SHA)</a:t>
            </a:r>
            <a:r>
              <a:rPr lang="fr-FR">
                <a:ea typeface="+mn-lt"/>
                <a:cs typeface="+mn-lt"/>
              </a:rPr>
              <a:t>. Appelé </a:t>
            </a:r>
            <a:r>
              <a:rPr lang="fr-FR" err="1">
                <a:ea typeface="+mn-lt"/>
                <a:cs typeface="+mn-lt"/>
              </a:rPr>
              <a:t>Keccak</a:t>
            </a:r>
            <a:r>
              <a:rPr lang="fr-FR">
                <a:ea typeface="+mn-lt"/>
                <a:cs typeface="+mn-lt"/>
              </a:rPr>
              <a:t> au départ, SHA a été conçu par Guido </a:t>
            </a:r>
            <a:r>
              <a:rPr lang="fr-FR" err="1">
                <a:ea typeface="+mn-lt"/>
                <a:cs typeface="+mn-lt"/>
              </a:rPr>
              <a:t>Bertoni</a:t>
            </a:r>
            <a:r>
              <a:rPr lang="fr-FR">
                <a:ea typeface="+mn-lt"/>
                <a:cs typeface="+mn-lt"/>
              </a:rPr>
              <a:t>, Joan </a:t>
            </a:r>
            <a:r>
              <a:rPr lang="fr-FR" err="1">
                <a:ea typeface="+mn-lt"/>
                <a:cs typeface="+mn-lt"/>
              </a:rPr>
              <a:t>Daemen</a:t>
            </a:r>
            <a:r>
              <a:rPr lang="fr-FR">
                <a:ea typeface="+mn-lt"/>
                <a:cs typeface="+mn-lt"/>
              </a:rPr>
              <a:t>, Michaël Peeters et Gilles Van </a:t>
            </a:r>
            <a:r>
              <a:rPr lang="fr-FR" err="1">
                <a:ea typeface="+mn-lt"/>
                <a:cs typeface="+mn-lt"/>
              </a:rPr>
              <a:t>Assche</a:t>
            </a:r>
            <a:r>
              <a:rPr lang="fr-FR">
                <a:ea typeface="+mn-lt"/>
                <a:cs typeface="+mn-lt"/>
              </a:rPr>
              <a:t>. SHA-1 est un hachage unidirectionnel qui fournit une valeur de hachage de 160 bits pouvant être utilisée avec un protocole de chiffrement. </a:t>
            </a:r>
          </a:p>
          <a:p>
            <a:pPr marL="285750" indent="-285750">
              <a:buFont typeface="Arial,Sans-Serif"/>
              <a:buChar char="•"/>
            </a:pPr>
            <a:endParaRPr lang="fr-FR">
              <a:cs typeface="Calibri" panose="020F0502020204030204"/>
            </a:endParaRPr>
          </a:p>
          <a:p>
            <a:r>
              <a:rPr lang="fr-FR" b="1">
                <a:cs typeface="Calibri"/>
              </a:rPr>
              <a:t>Référence</a:t>
            </a:r>
            <a:endParaRPr lang="fr-FR">
              <a:cs typeface="Calibri"/>
            </a:endParaRPr>
          </a:p>
          <a:p>
            <a:r>
              <a:rPr lang="fr-FR">
                <a:ea typeface="+mn-lt"/>
                <a:cs typeface="+mn-lt"/>
              </a:rPr>
              <a:t>L’établissement d’une référence (référence de configuration, référence de systèmes, référence d’activité) est une stratégie importante pour une mise en réseau sécurisée. Il s’agit de trouver une référence que vous considérez comme sûre pour un système, un ordinateur, une application ou un service donné. Une sécurité absolue est certainement irréalisable ; l’objectif est une sécurité suffisante, en fonction des besoins de sécurité de votre organisation et de sa tolérance au risque. Toute modification peut être comparée à la référence pour voir si elle est suffisamment sûre. Une fois la référence définie, l’étape suivante consiste à surveiller le système pour s’assurer qu’il ne s’en écarte pas. Ce processus est défini comme une mesure d’intégrité.</a:t>
            </a:r>
            <a:endParaRPr lang="fr-FR"/>
          </a:p>
          <a:p>
            <a:endParaRPr lang="fr-FR">
              <a:cs typeface="Calibri"/>
            </a:endParaRPr>
          </a:p>
          <a:p>
            <a:endParaRPr lang="fr-FR">
              <a:cs typeface="Calibri"/>
            </a:endParaRP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lIns="91440" tIns="45720" rIns="91440" bIns="45720" anchor="t"/>
          <a:lstStyle/>
          <a:p>
            <a:r>
              <a:rPr lang="fr-FR">
                <a:cs typeface="Calibri"/>
              </a:rPr>
              <a:t>Sécurité de bout en bout dans Azure (Intégrité)</a:t>
            </a:r>
            <a:endParaRPr lang="fr-FR"/>
          </a:p>
        </p:txBody>
      </p:sp>
    </p:spTree>
    <p:extLst>
      <p:ext uri="{BB962C8B-B14F-4D97-AF65-F5344CB8AC3E}">
        <p14:creationId xmlns:p14="http://schemas.microsoft.com/office/powerpoint/2010/main" val="2532388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lIns="91440" tIns="45720" rIns="91440" bIns="45720" anchor="ctr" anchorCtr="0"/>
          <a:lstStyle/>
          <a:p>
            <a:r>
              <a:rPr lang="fr-FR">
                <a:cs typeface="Calibri"/>
              </a:rPr>
              <a:t>CHAPITRE 2</a:t>
            </a:r>
            <a:endParaRPr lang="fr-F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lIns="91440" tIns="45720" rIns="91440" bIns="45720" anchor="t" anchorCtr="0"/>
          <a:lstStyle/>
          <a:p>
            <a:r>
              <a:rPr lang="fr-FR">
                <a:cs typeface="Calibri"/>
              </a:rPr>
              <a:t>Assurer la fiabilité des données</a:t>
            </a:r>
            <a:endParaRPr lang="fr-FR" b="0">
              <a:ea typeface="+mn-lt"/>
              <a:cs typeface="Calibri"/>
            </a:endParaRPr>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a:xfrm>
            <a:off x="6300000" y="2880001"/>
            <a:ext cx="5580000" cy="1634850"/>
          </a:xfrm>
        </p:spPr>
        <p:txBody>
          <a:bodyPr lIns="91440" tIns="45720" rIns="91440" bIns="45720" anchor="t" anchorCtr="0"/>
          <a:lstStyle/>
          <a:p>
            <a:r>
              <a:rPr lang="fr-CA" dirty="0">
                <a:ea typeface="+mn-lt"/>
                <a:cs typeface="+mn-lt"/>
              </a:rPr>
              <a:t>Sécuriser des données par la confidentialité</a:t>
            </a:r>
          </a:p>
          <a:p>
            <a:pPr algn="just"/>
            <a:r>
              <a:rPr lang="fr-CA" dirty="0">
                <a:ea typeface="+mn-lt"/>
                <a:cs typeface="+mn-lt"/>
              </a:rPr>
              <a:t>Sécuriser des données par l’intégrité</a:t>
            </a:r>
            <a:endParaRPr lang="fr-FR" dirty="0">
              <a:ea typeface="+mn-lt"/>
              <a:cs typeface="+mn-lt"/>
            </a:endParaRPr>
          </a:p>
          <a:p>
            <a:pPr algn="just"/>
            <a:r>
              <a:rPr lang="fr-CA" b="1" dirty="0">
                <a:solidFill>
                  <a:srgbClr val="FF7800"/>
                </a:solidFill>
                <a:cs typeface="Calibri"/>
              </a:rPr>
              <a:t>Sécuriser des données par la disponibilité</a:t>
            </a:r>
            <a:endParaRPr lang="fr-FR" b="1" dirty="0">
              <a:solidFill>
                <a:srgbClr val="FF7800"/>
              </a:solidFill>
              <a:cs typeface="Calibri"/>
            </a:endParaRPr>
          </a:p>
          <a:p>
            <a:pPr algn="just"/>
            <a:endParaRPr lang="fr-FR" dirty="0">
              <a:cs typeface="Calibri"/>
            </a:endParaRPr>
          </a:p>
        </p:txBody>
      </p:sp>
    </p:spTree>
    <p:extLst>
      <p:ext uri="{BB962C8B-B14F-4D97-AF65-F5344CB8AC3E}">
        <p14:creationId xmlns:p14="http://schemas.microsoft.com/office/powerpoint/2010/main" val="3009386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31519" y="397230"/>
            <a:ext cx="5582689" cy="415143"/>
          </a:xfrm>
        </p:spPr>
        <p:txBody>
          <a:bodyPr lIns="91440" tIns="45720" rIns="91440" bIns="45720" anchor="ctr" anchorCtr="0"/>
          <a:lstStyle/>
          <a:p>
            <a:r>
              <a:rPr lang="fr-FR">
                <a:ea typeface="+mn-lt"/>
                <a:cs typeface="+mn-lt"/>
              </a:rPr>
              <a:t>02- Assurer la fiabilité des données</a:t>
            </a:r>
            <a:endParaRPr lang="fr-FR" b="0">
              <a:ea typeface="+mn-lt"/>
              <a:cs typeface="+mn-lt"/>
            </a:endParaRP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lIns="91440" tIns="45720" rIns="91440" bIns="45720" anchor="t"/>
          <a:lstStyle/>
          <a:p>
            <a:r>
              <a:rPr lang="fr-CA" dirty="0">
                <a:ea typeface="+mn-lt"/>
                <a:cs typeface="+mn-lt"/>
              </a:rPr>
              <a:t>Sécuriser des données par la disponibilité</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4514894"/>
          </a:xfrm>
        </p:spPr>
        <p:txBody>
          <a:bodyPr lIns="91440" tIns="45720" rIns="91440" bIns="45720" anchor="t"/>
          <a:lstStyle/>
          <a:p>
            <a:r>
              <a:rPr lang="fr-FR" dirty="0">
                <a:cs typeface="Calibri"/>
              </a:rPr>
              <a:t>La</a:t>
            </a:r>
            <a:r>
              <a:rPr lang="fr-FR" dirty="0">
                <a:ea typeface="+mn-lt"/>
                <a:cs typeface="+mn-lt"/>
              </a:rPr>
              <a:t> disponibilité garantit que les utilisateurs autorisés d’un système ont un accès rapide et ininterrompu aux informations contenues dans ce système, ainsi qu’au réseau. Voici les méthodes qui permettent cette disponibilité :</a:t>
            </a:r>
            <a:endParaRPr lang="fr-FR" dirty="0"/>
          </a:p>
          <a:p>
            <a:pPr marL="285750" indent="-285750">
              <a:buFont typeface="Arial"/>
              <a:buChar char="•"/>
            </a:pPr>
            <a:r>
              <a:rPr lang="fr-FR" b="1" dirty="0">
                <a:ea typeface="+mn-lt"/>
                <a:cs typeface="+mn-lt"/>
              </a:rPr>
              <a:t>Répartition équitable</a:t>
            </a:r>
            <a:r>
              <a:rPr lang="fr-FR" dirty="0">
                <a:ea typeface="+mn-lt"/>
                <a:cs typeface="+mn-lt"/>
              </a:rPr>
              <a:t>. Communément appelée équilibrage des charges, la répartition équitable permet de distribuer la charge (demandes de fichiers, acheminement des données, etc.) de manière à ce qu’aucun appareil ne soit trop sollicité.</a:t>
            </a:r>
            <a:endParaRPr lang="fr-FR" dirty="0"/>
          </a:p>
          <a:p>
            <a:pPr marL="285750" indent="-285750">
              <a:buFont typeface="Arial"/>
              <a:buChar char="•"/>
            </a:pPr>
            <a:r>
              <a:rPr lang="fr-FR" b="1" dirty="0">
                <a:ea typeface="+mn-lt"/>
                <a:cs typeface="+mn-lt"/>
              </a:rPr>
              <a:t>Haute disponibilité</a:t>
            </a:r>
            <a:r>
              <a:rPr lang="fr-FR" dirty="0">
                <a:ea typeface="+mn-lt"/>
                <a:cs typeface="+mn-lt"/>
              </a:rPr>
              <a:t>. La haute disponibilité se rapporte aux mesures utilisées pour maintenir opérationnels les services et les systèmes d’information pendant une panne. L’objectif de la haute disponibilité est souvent que les services clés soient disponibles 99,999 % du temps (disponibilité « cinq neufs »). Les stratégies de haute disponibilité comprennent la redondance et le basculement, qui sont abordés ci-dessous.</a:t>
            </a:r>
            <a:endParaRPr lang="fr-FR" dirty="0"/>
          </a:p>
          <a:p>
            <a:pPr marL="285750" indent="-285750">
              <a:buFont typeface="Arial"/>
              <a:buChar char="•"/>
            </a:pPr>
            <a:r>
              <a:rPr lang="fr-FR" b="1" dirty="0">
                <a:ea typeface="+mn-lt"/>
                <a:cs typeface="+mn-lt"/>
              </a:rPr>
              <a:t>Redondance</a:t>
            </a:r>
            <a:r>
              <a:rPr lang="fr-FR" dirty="0">
                <a:ea typeface="+mn-lt"/>
                <a:cs typeface="+mn-lt"/>
              </a:rPr>
              <a:t>. La redondance fait référence aux systèmes qui sont soit dupliqués, soit basculés vers d’autres systèmes en cas de dysfonctionnement. On appelle «basculement» le processus de reconstruction d’un système ou de passage à d’autres systèmes lorsqu’une défaillance est détectée. Dans le cas d’un serveur, lorsqu’une défaillance est détectée, le serveur bascule vers un serveur redondant. Cette stratégie permet de maintenir la continuité du service jusqu’à ce que le serveur principal soit restauré. Dans le cas d’un réseau, cela signifie qu’en cas de défaillance sur le chemin principal, le traitement passe à un autre chemin de réseau.</a:t>
            </a:r>
            <a:br>
              <a:rPr lang="fr-FR" dirty="0">
                <a:ea typeface="+mn-lt"/>
                <a:cs typeface="+mn-lt"/>
              </a:rPr>
            </a:br>
            <a:r>
              <a:rPr lang="fr-FR" dirty="0">
                <a:ea typeface="+mn-lt"/>
                <a:cs typeface="+mn-lt"/>
              </a:rPr>
              <a:t>Les systèmes de basculement peuvent être chers à mettre en œuvre. Dans un grand réseau d’entreprise ou un environnement d’e-commerce, un basculement peut nécessiter de transférer tous les traitements vers un site distant jusqu’à ce que l’installation principale redevienne opérationnelle. Le site principal et le site distant doivent synchroniser leurs données afin de garantir que les informations sont aussi à jour que possible.</a:t>
            </a:r>
          </a:p>
          <a:p>
            <a:r>
              <a:rPr lang="fr-FR" b="1" dirty="0">
                <a:ea typeface="+mn-lt"/>
                <a:cs typeface="+mn-lt"/>
              </a:rPr>
              <a:t>Tolérance aux pannes</a:t>
            </a:r>
            <a:r>
              <a:rPr lang="fr-FR" dirty="0">
                <a:ea typeface="+mn-lt"/>
                <a:cs typeface="+mn-lt"/>
              </a:rPr>
              <a:t>. La tolérance aux pannes est la capacité d’un système à rester opérationnel en cas de défaillance d’un composant. Les systèmes tolérants aux pannes peuvent continuer à fonctionner même si un composant critique, par exemple un lecteur de disque, tombe en panne. Cette capacité implique une sur-ingénierie des systèmes par ajout de composants et de sous-systèmes redondants visant à réduire les risques d’interruption. Par exemple, la tolérance aux pannes peut être intégrée à un serveur via l’ajout d’une seconde alimentation, d’un second processeur et d’autres composants clés. La plupart des fabricants (notamment HP, Sun et IBM) proposent des serveurs à tolérance aux pannes. Ces derniers sont généralement équipés de plusieurs processeurs qui basculent automatiquement en cas de dysfonctionnement.</a:t>
            </a:r>
          </a:p>
          <a:p>
            <a:br>
              <a:rPr lang="fr-FR" dirty="0">
                <a:ea typeface="+mn-lt"/>
                <a:cs typeface="+mn-lt"/>
              </a:rPr>
            </a:br>
            <a:br>
              <a:rPr lang="fr-FR" dirty="0">
                <a:ea typeface="+mn-lt"/>
                <a:cs typeface="+mn-lt"/>
              </a:rPr>
            </a:br>
            <a:endParaRPr lang="fr-FR" dirty="0">
              <a:ea typeface="+mn-lt"/>
              <a:cs typeface="+mn-lt"/>
            </a:endParaRPr>
          </a:p>
          <a:p>
            <a:endParaRPr lang="fr-FR" b="1" dirty="0"/>
          </a:p>
          <a:p>
            <a:endParaRPr lang="fr-FR" dirty="0">
              <a:cs typeface="Calibri"/>
            </a:endParaRPr>
          </a:p>
          <a:p>
            <a:endParaRPr lang="fr-FR" dirty="0">
              <a:cs typeface="Calibri"/>
            </a:endParaRP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lIns="91440" tIns="45720" rIns="91440" bIns="45720" anchor="t"/>
          <a:lstStyle/>
          <a:p>
            <a:r>
              <a:rPr lang="fr-FR" dirty="0">
                <a:cs typeface="Calibri"/>
              </a:rPr>
              <a:t>Sécurité de bout en bout dans Azure (Disponibilité)</a:t>
            </a:r>
            <a:endParaRPr lang="fr-FR" dirty="0"/>
          </a:p>
        </p:txBody>
      </p:sp>
    </p:spTree>
    <p:extLst>
      <p:ext uri="{BB962C8B-B14F-4D97-AF65-F5344CB8AC3E}">
        <p14:creationId xmlns:p14="http://schemas.microsoft.com/office/powerpoint/2010/main" val="75463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01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31519" y="397230"/>
            <a:ext cx="5582689" cy="415143"/>
          </a:xfrm>
        </p:spPr>
        <p:txBody>
          <a:bodyPr lIns="91440" tIns="45720" rIns="91440" bIns="45720" anchor="ctr" anchorCtr="0"/>
          <a:lstStyle/>
          <a:p>
            <a:r>
              <a:rPr lang="fr-FR">
                <a:ea typeface="+mn-lt"/>
                <a:cs typeface="+mn-lt"/>
              </a:rPr>
              <a:t>02- Assurer la fiabilité des données</a:t>
            </a:r>
            <a:endParaRPr lang="fr-FR" b="0">
              <a:ea typeface="+mn-lt"/>
              <a:cs typeface="+mn-lt"/>
            </a:endParaRP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lIns="91440" tIns="45720" rIns="91440" bIns="45720" anchor="t"/>
          <a:lstStyle/>
          <a:p>
            <a:r>
              <a:rPr lang="fr-CA" dirty="0">
                <a:ea typeface="+mn-lt"/>
                <a:cs typeface="+mn-lt"/>
              </a:rPr>
              <a:t>Sécuriser des données par la disponibilité</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4514894"/>
          </a:xfrm>
        </p:spPr>
        <p:txBody>
          <a:bodyPr lIns="91440" tIns="45720" rIns="91440" bIns="45720" anchor="t"/>
          <a:lstStyle/>
          <a:p>
            <a:pPr algn="l"/>
            <a:endParaRPr lang="fr-FR">
              <a:ea typeface="+mn-lt"/>
              <a:cs typeface="+mn-lt"/>
            </a:endParaRPr>
          </a:p>
          <a:p>
            <a:pPr marL="285750" indent="-285750" algn="l">
              <a:buFont typeface="Arial,Sans-Serif"/>
              <a:buChar char="•"/>
            </a:pPr>
            <a:r>
              <a:rPr lang="fr-FR" b="1">
                <a:cs typeface="Calibri"/>
              </a:rPr>
              <a:t>RAID (</a:t>
            </a:r>
            <a:r>
              <a:rPr lang="fr-FR" b="1" err="1">
                <a:cs typeface="Calibri"/>
              </a:rPr>
              <a:t>Redundant</a:t>
            </a:r>
            <a:r>
              <a:rPr lang="fr-FR" b="1">
                <a:cs typeface="Calibri"/>
              </a:rPr>
              <a:t> </a:t>
            </a:r>
            <a:r>
              <a:rPr lang="fr-FR" b="1" err="1">
                <a:cs typeface="Calibri"/>
              </a:rPr>
              <a:t>Array</a:t>
            </a:r>
            <a:r>
              <a:rPr lang="fr-FR" b="1">
                <a:cs typeface="Calibri"/>
              </a:rPr>
              <a:t> of Independent </a:t>
            </a:r>
            <a:r>
              <a:rPr lang="fr-FR" b="1" err="1">
                <a:cs typeface="Calibri"/>
              </a:rPr>
              <a:t>Disks</a:t>
            </a:r>
            <a:r>
              <a:rPr lang="fr-FR" b="1">
                <a:cs typeface="Calibri"/>
              </a:rPr>
              <a:t>)</a:t>
            </a:r>
            <a:r>
              <a:rPr lang="fr-FR">
                <a:cs typeface="Calibri"/>
              </a:rPr>
              <a:t>. La technologie RAID utilise plusieurs disques pour assurer la tolérance aux pannes. Le RAID comporte plusieurs niveaux : RAID 0 (disques à bandes), RAID 1 (disques en miroir), RAID 3 ou 4 (disques à bandes avec parité dédiée), RAID 5 (disques à bandes avec parité distribuée), RAID 6 (disques à bandes avec double parité), RAID 1+0 (ou 10) et RAID 0+1. </a:t>
            </a:r>
            <a:endParaRPr lang="fr-FR">
              <a:ea typeface="+mn-lt"/>
              <a:cs typeface="+mn-lt"/>
            </a:endParaRPr>
          </a:p>
          <a:p>
            <a:pPr marL="285750" indent="-285750" algn="l">
              <a:buFont typeface="Arial,Sans-Serif"/>
              <a:buChar char="•"/>
            </a:pPr>
            <a:r>
              <a:rPr lang="fr-FR" b="1">
                <a:cs typeface="Calibri"/>
              </a:rPr>
              <a:t>Plan de reprise après sinistre</a:t>
            </a:r>
            <a:r>
              <a:rPr lang="fr-FR">
                <a:cs typeface="Calibri"/>
              </a:rPr>
              <a:t>. Un plan de reprise après sinistre permet à une organisation de réagir efficacement lorsqu’une catastrophe se produit. Les catastrophes peuvent être des défaillances de systèmes, des pannes de réseaux, des défaillances d’infrastructures et des catastrophes naturelles comme les ouragans et les tremblements de terre. Un plan de reprise après sinistre définit les méthodes permettant de rétablir les services le plus rapidement possible et de protéger l’organisation contre des pertes inacceptables en cas de catastrophe.</a:t>
            </a:r>
            <a:br>
              <a:rPr lang="fr-FR">
                <a:cs typeface="Calibri"/>
              </a:rPr>
            </a:br>
            <a:r>
              <a:rPr lang="fr-FR">
                <a:cs typeface="Calibri"/>
              </a:rPr>
              <a:t>Dans une petite organisation, un plan de reprise après sinistre peut être relativement simple. Dans une organisation plus grande, il peut impliquer plusieurs sites, des plans stratégiques et des services entiers.</a:t>
            </a:r>
            <a:br>
              <a:rPr lang="fr-FR">
                <a:cs typeface="Calibri"/>
              </a:rPr>
            </a:br>
            <a:r>
              <a:rPr lang="fr-FR">
                <a:cs typeface="Calibri"/>
              </a:rPr>
              <a:t>Un plan de reprise après sinistre doit prendre en compte l’accès aux informations et leur stockage. Votre plan de sauvegarde des données sensibles fait partie intégrante de ce processus.</a:t>
            </a:r>
            <a:br>
              <a:rPr lang="fr-FR">
                <a:cs typeface="Calibri"/>
              </a:rPr>
            </a:br>
            <a:endParaRPr lang="fr-FR">
              <a:ea typeface="+mn-lt"/>
              <a:cs typeface="+mn-lt"/>
            </a:endParaRP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lIns="91440" tIns="45720" rIns="91440" bIns="45720" anchor="t"/>
          <a:lstStyle/>
          <a:p>
            <a:r>
              <a:rPr lang="fr-FR">
                <a:cs typeface="Calibri"/>
              </a:rPr>
              <a:t>Sécurité de bout en bout dans Azure (Disponibilité)</a:t>
            </a:r>
            <a:endParaRPr lang="fr-FR"/>
          </a:p>
        </p:txBody>
      </p:sp>
    </p:spTree>
    <p:extLst>
      <p:ext uri="{BB962C8B-B14F-4D97-AF65-F5344CB8AC3E}">
        <p14:creationId xmlns:p14="http://schemas.microsoft.com/office/powerpoint/2010/main" val="2103075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AFA07B2-668D-45F7-9D1B-204936B3E8E3}"/>
              </a:ext>
            </a:extLst>
          </p:cNvPr>
          <p:cNvSpPr>
            <a:spLocks noGrp="1"/>
          </p:cNvSpPr>
          <p:nvPr>
            <p:ph type="body" sz="quarter" idx="15"/>
          </p:nvPr>
        </p:nvSpPr>
        <p:spPr/>
        <p:txBody>
          <a:bodyPr lIns="91440" tIns="45720" rIns="91440" bIns="45720" anchor="ctr" anchorCtr="0"/>
          <a:lstStyle/>
          <a:p>
            <a:r>
              <a:rPr lang="fr-FR">
                <a:cs typeface="Calibri"/>
              </a:rPr>
              <a:t>3 heures</a:t>
            </a:r>
          </a:p>
        </p:txBody>
      </p:sp>
      <p:sp>
        <p:nvSpPr>
          <p:cNvPr id="3" name="Espace réservé du texte 2">
            <a:extLst>
              <a:ext uri="{FF2B5EF4-FFF2-40B4-BE49-F238E27FC236}">
                <a16:creationId xmlns:a16="http://schemas.microsoft.com/office/drawing/2014/main" id="{8C7F9F2D-1982-43FE-A931-7B2DCEE0D7C8}"/>
              </a:ext>
            </a:extLst>
          </p:cNvPr>
          <p:cNvSpPr>
            <a:spLocks noGrp="1"/>
          </p:cNvSpPr>
          <p:nvPr>
            <p:ph type="body" sz="quarter" idx="12"/>
          </p:nvPr>
        </p:nvSpPr>
        <p:spPr/>
        <p:txBody>
          <a:bodyPr lIns="91440" tIns="45720" rIns="91440" bIns="45720" anchor="ctr" anchorCtr="0"/>
          <a:lstStyle/>
          <a:p>
            <a:r>
              <a:rPr lang="fr-FR">
                <a:cs typeface="Calibri"/>
              </a:rPr>
              <a:t>CHAPITRE 3</a:t>
            </a:r>
            <a:endParaRPr lang="fr-FR"/>
          </a:p>
        </p:txBody>
      </p:sp>
      <p:sp>
        <p:nvSpPr>
          <p:cNvPr id="4" name="Espace réservé du texte 3">
            <a:extLst>
              <a:ext uri="{FF2B5EF4-FFF2-40B4-BE49-F238E27FC236}">
                <a16:creationId xmlns:a16="http://schemas.microsoft.com/office/drawing/2014/main" id="{4839E087-F6B7-4299-B152-4EC0D038356D}"/>
              </a:ext>
            </a:extLst>
          </p:cNvPr>
          <p:cNvSpPr>
            <a:spLocks noGrp="1"/>
          </p:cNvSpPr>
          <p:nvPr>
            <p:ph type="body" sz="quarter" idx="13"/>
          </p:nvPr>
        </p:nvSpPr>
        <p:spPr/>
        <p:txBody>
          <a:bodyPr lIns="91440" tIns="45720" rIns="91440" bIns="45720" anchor="t" anchorCtr="0"/>
          <a:lstStyle/>
          <a:p>
            <a:r>
              <a:rPr lang="fr-FR">
                <a:ea typeface="+mn-lt"/>
                <a:cs typeface="+mn-lt"/>
              </a:rPr>
              <a:t>Vérifier la conformité réglementaire</a:t>
            </a:r>
            <a:endParaRPr lang="fr-FR"/>
          </a:p>
        </p:txBody>
      </p:sp>
      <p:sp>
        <p:nvSpPr>
          <p:cNvPr id="7" name="Espace réservé du texte 6">
            <a:extLst>
              <a:ext uri="{FF2B5EF4-FFF2-40B4-BE49-F238E27FC236}">
                <a16:creationId xmlns:a16="http://schemas.microsoft.com/office/drawing/2014/main" id="{58524F96-D5F4-46EF-AA53-240037293E13}"/>
              </a:ext>
            </a:extLst>
          </p:cNvPr>
          <p:cNvSpPr>
            <a:spLocks noGrp="1"/>
          </p:cNvSpPr>
          <p:nvPr>
            <p:ph type="body" sz="quarter" idx="14"/>
          </p:nvPr>
        </p:nvSpPr>
        <p:spPr/>
        <p:txBody>
          <a:bodyPr lIns="91440" tIns="45720" rIns="91440" bIns="45720" anchor="t" anchorCtr="0"/>
          <a:lstStyle/>
          <a:p>
            <a:pPr algn="just"/>
            <a:r>
              <a:rPr lang="fr-FR" dirty="0">
                <a:ea typeface="+mn-lt"/>
                <a:cs typeface="+mn-lt"/>
              </a:rPr>
              <a:t>Découvrir la conformité du fournisseur</a:t>
            </a:r>
          </a:p>
          <a:p>
            <a:pPr algn="just"/>
            <a:r>
              <a:rPr lang="fr-FR" dirty="0">
                <a:ea typeface="+mn-lt"/>
                <a:cs typeface="+mn-lt"/>
              </a:rPr>
              <a:t>Découvrir les aspects législatifs et réglementaires</a:t>
            </a:r>
          </a:p>
        </p:txBody>
      </p:sp>
    </p:spTree>
    <p:extLst>
      <p:ext uri="{BB962C8B-B14F-4D97-AF65-F5344CB8AC3E}">
        <p14:creationId xmlns:p14="http://schemas.microsoft.com/office/powerpoint/2010/main" val="3463034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lIns="91440" tIns="45720" rIns="91440" bIns="45720" anchor="ctr" anchorCtr="0"/>
          <a:lstStyle/>
          <a:p>
            <a:r>
              <a:rPr lang="fr-FR">
                <a:cs typeface="Calibri"/>
              </a:rPr>
              <a:t>CHAPITRE 3</a:t>
            </a:r>
            <a:endParaRPr lang="fr-F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lIns="91440" tIns="45720" rIns="91440" bIns="45720" anchor="t" anchorCtr="0"/>
          <a:lstStyle/>
          <a:p>
            <a:r>
              <a:rPr lang="fr-FR">
                <a:cs typeface="Calibri"/>
              </a:rPr>
              <a:t>Vérifier la conformité réglementaire</a:t>
            </a:r>
            <a:endParaRPr lang="fr-FR" b="0">
              <a:ea typeface="+mn-lt"/>
              <a:cs typeface="+mn-lt"/>
            </a:endParaRPr>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a:xfrm>
            <a:off x="6300000" y="2880001"/>
            <a:ext cx="5580000" cy="1634850"/>
          </a:xfrm>
        </p:spPr>
        <p:txBody>
          <a:bodyPr lIns="91440" tIns="45720" rIns="91440" bIns="45720" anchor="t" anchorCtr="0"/>
          <a:lstStyle/>
          <a:p>
            <a:r>
              <a:rPr lang="fr-FR" b="1" dirty="0">
                <a:solidFill>
                  <a:srgbClr val="FF7800"/>
                </a:solidFill>
                <a:cs typeface="Calibri"/>
              </a:rPr>
              <a:t>Découvrir les offres pour la conformité du fournisseur</a:t>
            </a:r>
            <a:endParaRPr lang="fr-CA" b="1" dirty="0">
              <a:solidFill>
                <a:srgbClr val="FF7800"/>
              </a:solidFill>
              <a:cs typeface="Calibri"/>
            </a:endParaRPr>
          </a:p>
          <a:p>
            <a:pPr algn="just"/>
            <a:r>
              <a:rPr lang="fr-FR" dirty="0">
                <a:ea typeface="+mn-lt"/>
                <a:cs typeface="+mn-lt"/>
              </a:rPr>
              <a:t>Découvrir les aspects législatifs et réglementaires</a:t>
            </a:r>
          </a:p>
          <a:p>
            <a:pPr algn="just"/>
            <a:endParaRPr lang="fr-FR" dirty="0">
              <a:cs typeface="Calibri"/>
            </a:endParaRPr>
          </a:p>
          <a:p>
            <a:pPr algn="just"/>
            <a:endParaRPr lang="fr-FR" dirty="0">
              <a:cs typeface="Calibri"/>
            </a:endParaRPr>
          </a:p>
        </p:txBody>
      </p:sp>
    </p:spTree>
    <p:extLst>
      <p:ext uri="{BB962C8B-B14F-4D97-AF65-F5344CB8AC3E}">
        <p14:creationId xmlns:p14="http://schemas.microsoft.com/office/powerpoint/2010/main" val="1992079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31519" y="397230"/>
            <a:ext cx="5582689" cy="415143"/>
          </a:xfrm>
        </p:spPr>
        <p:txBody>
          <a:bodyPr lIns="91440" tIns="45720" rIns="91440" bIns="45720" anchor="ctr" anchorCtr="0"/>
          <a:lstStyle/>
          <a:p>
            <a:r>
              <a:rPr lang="fr-FR">
                <a:ea typeface="+mn-lt"/>
                <a:cs typeface="+mn-lt"/>
              </a:rPr>
              <a:t>03- Vérifier la conformité réglementaire</a:t>
            </a:r>
            <a:endParaRPr lang="fr-FR" b="0">
              <a:ea typeface="+mn-lt"/>
              <a:cs typeface="+mn-lt"/>
            </a:endParaRP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lIns="91440" tIns="45720" rIns="91440" bIns="45720" anchor="t"/>
          <a:lstStyle/>
          <a:p>
            <a:r>
              <a:rPr lang="fr-FR" dirty="0">
                <a:ea typeface="+mn-lt"/>
                <a:cs typeface="+mn-lt"/>
              </a:rPr>
              <a:t>Découvrir les offres pour la conformité du fournisseur</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4514894"/>
          </a:xfrm>
        </p:spPr>
        <p:txBody>
          <a:bodyPr lIns="91440" tIns="45720" rIns="91440" bIns="45720" anchor="t"/>
          <a:lstStyle/>
          <a:p>
            <a:r>
              <a:rPr lang="fr-FR" dirty="0">
                <a:ea typeface="+mn-lt"/>
                <a:cs typeface="+mn-lt"/>
              </a:rPr>
              <a:t>Pour aider les clients à répondre à leurs propres obligations en matière de conformité dans les industries et sur les marchés réglementés du monde entier, Azure gère le plus grand portefeuille de conformité du secteur en largeur (nombre total d’offres) et en profondeur (nombre de services B2C dans l’étendue d’évaluation). Les offres de conformité Azure sont regroupées en quatre segments :</a:t>
            </a:r>
            <a:endParaRPr lang="fr-FR" dirty="0"/>
          </a:p>
          <a:p>
            <a:pPr marL="285750" indent="-285750">
              <a:buFont typeface="Arial"/>
              <a:buChar char="•"/>
            </a:pPr>
            <a:r>
              <a:rPr lang="fr-FR" dirty="0">
                <a:ea typeface="+mn-lt"/>
                <a:cs typeface="+mn-lt"/>
              </a:rPr>
              <a:t>Global</a:t>
            </a:r>
            <a:endParaRPr lang="fr-FR" dirty="0"/>
          </a:p>
          <a:p>
            <a:pPr marL="285750" indent="-285750">
              <a:buFont typeface="Arial"/>
              <a:buChar char="•"/>
            </a:pPr>
            <a:r>
              <a:rPr lang="fr-FR" dirty="0">
                <a:ea typeface="+mn-lt"/>
                <a:cs typeface="+mn-lt"/>
              </a:rPr>
              <a:t>Gouvernement américain</a:t>
            </a:r>
            <a:endParaRPr lang="fr-FR" dirty="0"/>
          </a:p>
          <a:p>
            <a:pPr marL="285750" indent="-285750">
              <a:buFont typeface="Arial"/>
              <a:buChar char="•"/>
            </a:pPr>
            <a:r>
              <a:rPr lang="fr-FR" dirty="0">
                <a:ea typeface="+mn-lt"/>
                <a:cs typeface="+mn-lt"/>
              </a:rPr>
              <a:t>Secteur d’activité</a:t>
            </a:r>
            <a:endParaRPr lang="fr-FR" dirty="0"/>
          </a:p>
          <a:p>
            <a:pPr marL="285750" indent="-285750">
              <a:buFont typeface="Arial"/>
              <a:buChar char="•"/>
            </a:pPr>
            <a:r>
              <a:rPr lang="fr-FR" dirty="0">
                <a:ea typeface="+mn-lt"/>
                <a:cs typeface="+mn-lt"/>
              </a:rPr>
              <a:t>Zones géographiques</a:t>
            </a:r>
            <a:endParaRPr lang="fr-FR" dirty="0"/>
          </a:p>
          <a:p>
            <a:r>
              <a:rPr lang="fr-FR" dirty="0">
                <a:ea typeface="+mn-lt"/>
                <a:cs typeface="+mn-lt"/>
              </a:rPr>
              <a:t>Les offres de conformité Azure sont basées sur divers types de garanties, notamment des certifications, attestations, validations, autorisations et évaluations officielles créées par des sociétés d’audit tierces indépendantes, ainsi que des modifications contractuelles, des auto-évaluations et des documents de conseils pour les clients créés par Microsoft. Chacune des descriptions d’offres de ce document fournit une instruction SCOPE à jour indiquant quels services Azure orientés client se trouvent dans le champ d’application de l’évaluation, ainsi que des liens vers des ressources téléchargeables permettant d’aider les clients à gérer leurs propres obligations en matière de conformité.</a:t>
            </a:r>
            <a:endParaRPr lang="fr-FR" dirty="0"/>
          </a:p>
          <a:p>
            <a:endParaRPr lang="fr-FR" b="1"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lIns="91440" tIns="45720" rIns="91440" bIns="45720" anchor="t"/>
          <a:lstStyle/>
          <a:p>
            <a:r>
              <a:rPr lang="fr-FR" dirty="0">
                <a:cs typeface="Calibri"/>
              </a:rPr>
              <a:t>Les offres pour la conformité du fournisseur</a:t>
            </a:r>
            <a:endParaRPr lang="fr-FR" dirty="0"/>
          </a:p>
        </p:txBody>
      </p:sp>
    </p:spTree>
    <p:extLst>
      <p:ext uri="{BB962C8B-B14F-4D97-AF65-F5344CB8AC3E}">
        <p14:creationId xmlns:p14="http://schemas.microsoft.com/office/powerpoint/2010/main" val="1072252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31519" y="397230"/>
            <a:ext cx="5582689" cy="415143"/>
          </a:xfrm>
        </p:spPr>
        <p:txBody>
          <a:bodyPr lIns="91440" tIns="45720" rIns="91440" bIns="45720" anchor="ctr" anchorCtr="0"/>
          <a:lstStyle/>
          <a:p>
            <a:r>
              <a:rPr lang="fr-FR">
                <a:ea typeface="+mn-lt"/>
                <a:cs typeface="+mn-lt"/>
              </a:rPr>
              <a:t>03- Vérifier la conformité réglementaire</a:t>
            </a:r>
            <a:endParaRPr lang="fr-FR" b="0">
              <a:ea typeface="+mn-lt"/>
              <a:cs typeface="+mn-lt"/>
            </a:endParaRP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lIns="91440" tIns="45720" rIns="91440" bIns="45720" anchor="t"/>
          <a:lstStyle/>
          <a:p>
            <a:r>
              <a:rPr lang="fr-FR" dirty="0">
                <a:ea typeface="+mn-lt"/>
                <a:cs typeface="+mn-lt"/>
              </a:rPr>
              <a:t>Découvrir les offres pour la conformité du fournisseur</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647919" y="1510570"/>
            <a:ext cx="10746576" cy="5091542"/>
          </a:xfrm>
        </p:spPr>
        <p:txBody>
          <a:bodyPr lIns="91440" tIns="45720" rIns="91440" bIns="45720" anchor="t"/>
          <a:lstStyle/>
          <a:p>
            <a:r>
              <a:rPr lang="fr-FR" dirty="0">
                <a:ea typeface="+mn-lt"/>
                <a:cs typeface="+mn-lt"/>
              </a:rPr>
              <a:t>Pour Azure, Dynamics 365, Microsoft 365 et Power Platform, et d’autres services peuvent vous aider pour se conformer avec les réglementations selon la localisation et selon le secteur d’activité.</a:t>
            </a:r>
            <a:endParaRPr lang="fr-FR" dirty="0"/>
          </a:p>
          <a:p>
            <a:endParaRPr lang="fr-FR" dirty="0"/>
          </a:p>
        </p:txBody>
      </p:sp>
      <p:pic>
        <p:nvPicPr>
          <p:cNvPr id="2" name="Image 2" descr="Une image contenant table&#10;&#10;Description générée automatiquement">
            <a:extLst>
              <a:ext uri="{FF2B5EF4-FFF2-40B4-BE49-F238E27FC236}">
                <a16:creationId xmlns:a16="http://schemas.microsoft.com/office/drawing/2014/main" id="{3B91BD3A-4EEC-8AE1-8A9D-F282225C13B5}"/>
              </a:ext>
            </a:extLst>
          </p:cNvPr>
          <p:cNvPicPr>
            <a:picLocks noChangeAspect="1"/>
          </p:cNvPicPr>
          <p:nvPr/>
        </p:nvPicPr>
        <p:blipFill>
          <a:blip r:embed="rId2"/>
          <a:stretch>
            <a:fillRect/>
          </a:stretch>
        </p:blipFill>
        <p:spPr>
          <a:xfrm>
            <a:off x="1583725" y="2004291"/>
            <a:ext cx="8262550" cy="4599408"/>
          </a:xfrm>
          <a:prstGeom prst="rect">
            <a:avLst/>
          </a:prstGeom>
        </p:spPr>
      </p:pic>
    </p:spTree>
    <p:extLst>
      <p:ext uri="{BB962C8B-B14F-4D97-AF65-F5344CB8AC3E}">
        <p14:creationId xmlns:p14="http://schemas.microsoft.com/office/powerpoint/2010/main" val="4088065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lIns="91440" tIns="45720" rIns="91440" bIns="45720" anchor="ctr" anchorCtr="0"/>
          <a:lstStyle/>
          <a:p>
            <a:r>
              <a:rPr lang="fr-FR">
                <a:cs typeface="Calibri"/>
              </a:rPr>
              <a:t>CHAPITRE 3</a:t>
            </a:r>
            <a:endParaRPr lang="fr-F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lIns="91440" tIns="45720" rIns="91440" bIns="45720" anchor="t" anchorCtr="0"/>
          <a:lstStyle/>
          <a:p>
            <a:r>
              <a:rPr lang="fr-FR">
                <a:cs typeface="Calibri"/>
              </a:rPr>
              <a:t>Vérifier la conformité réglementaire</a:t>
            </a:r>
            <a:endParaRPr lang="fr-FR" b="0">
              <a:ea typeface="+mn-lt"/>
              <a:cs typeface="+mn-lt"/>
            </a:endParaRPr>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a:xfrm>
            <a:off x="6300000" y="2880001"/>
            <a:ext cx="5580000" cy="1634850"/>
          </a:xfrm>
        </p:spPr>
        <p:txBody>
          <a:bodyPr lIns="91440" tIns="45720" rIns="91440" bIns="45720" anchor="t" anchorCtr="0"/>
          <a:lstStyle/>
          <a:p>
            <a:r>
              <a:rPr lang="fr-FR" dirty="0">
                <a:ea typeface="+mn-lt"/>
                <a:cs typeface="+mn-lt"/>
              </a:rPr>
              <a:t>Découvrir les offres pour la conformité du fournisseur</a:t>
            </a:r>
            <a:endParaRPr lang="fr-CA" dirty="0">
              <a:ea typeface="+mn-lt"/>
              <a:cs typeface="+mn-lt"/>
            </a:endParaRPr>
          </a:p>
          <a:p>
            <a:pPr algn="just"/>
            <a:r>
              <a:rPr lang="fr-FR" b="1" dirty="0">
                <a:solidFill>
                  <a:srgbClr val="FF7800"/>
                </a:solidFill>
                <a:cs typeface="Calibri"/>
              </a:rPr>
              <a:t>Découvrir les aspects législatifs et réglementaires</a:t>
            </a:r>
          </a:p>
          <a:p>
            <a:pPr algn="just"/>
            <a:endParaRPr lang="fr-FR" dirty="0">
              <a:cs typeface="Calibri"/>
            </a:endParaRPr>
          </a:p>
          <a:p>
            <a:pPr algn="just"/>
            <a:endParaRPr lang="fr-FR" dirty="0">
              <a:cs typeface="Calibri"/>
            </a:endParaRPr>
          </a:p>
        </p:txBody>
      </p:sp>
    </p:spTree>
    <p:extLst>
      <p:ext uri="{BB962C8B-B14F-4D97-AF65-F5344CB8AC3E}">
        <p14:creationId xmlns:p14="http://schemas.microsoft.com/office/powerpoint/2010/main" val="3829560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874E9D9-9773-9CC7-3386-3947123D7797}"/>
              </a:ext>
            </a:extLst>
          </p:cNvPr>
          <p:cNvSpPr>
            <a:spLocks noGrp="1"/>
          </p:cNvSpPr>
          <p:nvPr>
            <p:ph type="title"/>
          </p:nvPr>
        </p:nvSpPr>
        <p:spPr/>
        <p:txBody>
          <a:bodyPr lIns="91440" tIns="45720" rIns="91440" bIns="45720" anchor="ctr" anchorCtr="0"/>
          <a:lstStyle/>
          <a:p>
            <a:r>
              <a:rPr lang="fr-FR">
                <a:cs typeface="Calibri"/>
              </a:rPr>
              <a:t>03- </a:t>
            </a:r>
            <a:r>
              <a:rPr lang="fr-FR">
                <a:ea typeface="+mn-lt"/>
                <a:cs typeface="+mn-lt"/>
              </a:rPr>
              <a:t>Vérifier la conformité réglementaire</a:t>
            </a:r>
            <a:endParaRPr lang="fr-FR"/>
          </a:p>
        </p:txBody>
      </p:sp>
      <p:sp>
        <p:nvSpPr>
          <p:cNvPr id="2" name="Espace réservé du texte 1">
            <a:extLst>
              <a:ext uri="{FF2B5EF4-FFF2-40B4-BE49-F238E27FC236}">
                <a16:creationId xmlns:a16="http://schemas.microsoft.com/office/drawing/2014/main" id="{5A2A654B-4EC4-3C0B-3B95-FE5D3E05894A}"/>
              </a:ext>
            </a:extLst>
          </p:cNvPr>
          <p:cNvSpPr>
            <a:spLocks noGrp="1"/>
          </p:cNvSpPr>
          <p:nvPr>
            <p:ph type="body" sz="quarter" idx="11"/>
          </p:nvPr>
        </p:nvSpPr>
        <p:spPr/>
        <p:txBody>
          <a:bodyPr lIns="91440" tIns="45720" rIns="91440" bIns="45720" anchor="t"/>
          <a:lstStyle/>
          <a:p>
            <a:r>
              <a:rPr lang="fr-FR">
                <a:ea typeface="+mn-lt"/>
                <a:cs typeface="+mn-lt"/>
              </a:rPr>
              <a:t>Découvrir les aspects législatifs et réglementaires</a:t>
            </a:r>
            <a:endParaRPr lang="fr-FR"/>
          </a:p>
        </p:txBody>
      </p:sp>
      <p:sp>
        <p:nvSpPr>
          <p:cNvPr id="3" name="Espace réservé du texte 2">
            <a:extLst>
              <a:ext uri="{FF2B5EF4-FFF2-40B4-BE49-F238E27FC236}">
                <a16:creationId xmlns:a16="http://schemas.microsoft.com/office/drawing/2014/main" id="{AADC7EA1-12BD-DCA8-43EC-36088AEEE3EB}"/>
              </a:ext>
            </a:extLst>
          </p:cNvPr>
          <p:cNvSpPr>
            <a:spLocks noGrp="1"/>
          </p:cNvSpPr>
          <p:nvPr>
            <p:ph sz="quarter" idx="12"/>
          </p:nvPr>
        </p:nvSpPr>
        <p:spPr/>
        <p:txBody>
          <a:bodyPr lIns="91440" tIns="45720" rIns="91440" bIns="45720" anchor="t"/>
          <a:lstStyle/>
          <a:p>
            <a:r>
              <a:rPr lang="fr-FR" dirty="0">
                <a:ea typeface="+mn-lt"/>
                <a:cs typeface="+mn-lt"/>
              </a:rPr>
              <a:t>En choisissant un hébergeur Web, vous choisissez également à quelle législation vos données seront soumises. Or trop souvent, cette réflexion sur le traitement des données n’est pas aussi aboutie qu’elle devrait l’être et la tentation est grande d’opter pour des solutions proposées par des grands acteurs du cloud étranger. Depuis plusieurs années, la notion de sécurité des données est primordiale. Il est donc crucial de bien choisir sa solution d’hébergement.</a:t>
            </a:r>
            <a:endParaRPr lang="fr-FR" dirty="0"/>
          </a:p>
          <a:p>
            <a:r>
              <a:rPr lang="fr-FR" dirty="0">
                <a:ea typeface="+mn-lt"/>
                <a:cs typeface="+mn-lt"/>
              </a:rPr>
              <a:t>Si vous confiez vos données personnelles à un prestataire américain ou bien un prestataire européen avec un hébergement de vos données sur le territoire américain, vous pouvez directement vous retrouvez confrontés aux lois américaines.</a:t>
            </a:r>
          </a:p>
          <a:p>
            <a:endParaRPr lang="fr-FR" dirty="0">
              <a:ea typeface="+mn-lt"/>
              <a:cs typeface="+mn-lt"/>
            </a:endParaRPr>
          </a:p>
          <a:p>
            <a:r>
              <a:rPr lang="fr-FR" dirty="0">
                <a:ea typeface="+mn-lt"/>
                <a:cs typeface="+mn-lt"/>
              </a:rPr>
              <a:t>Parmi les lois appliqués par les hébergeurs américains on trouve :</a:t>
            </a:r>
          </a:p>
          <a:p>
            <a:pPr marL="171450" indent="-171450">
              <a:buFont typeface="Arial" panose="020B0604020202020204" pitchFamily="34" charset="0"/>
              <a:buChar char="•"/>
            </a:pPr>
            <a:r>
              <a:rPr lang="fr-FR" dirty="0">
                <a:ea typeface="+mn-lt"/>
                <a:cs typeface="+mn-lt"/>
              </a:rPr>
              <a:t>Patriot </a:t>
            </a:r>
            <a:r>
              <a:rPr lang="fr-FR" dirty="0" err="1">
                <a:ea typeface="+mn-lt"/>
                <a:cs typeface="+mn-lt"/>
              </a:rPr>
              <a:t>Act</a:t>
            </a:r>
            <a:endParaRPr lang="fr-FR" dirty="0">
              <a:ea typeface="+mn-lt"/>
              <a:cs typeface="+mn-lt"/>
            </a:endParaRPr>
          </a:p>
          <a:p>
            <a:pPr marL="171450" indent="-171450">
              <a:buFont typeface="Arial" panose="020B0604020202020204" pitchFamily="34" charset="0"/>
              <a:buChar char="•"/>
            </a:pPr>
            <a:r>
              <a:rPr lang="fr-FR" dirty="0">
                <a:ea typeface="+mn-lt"/>
                <a:cs typeface="+mn-lt"/>
              </a:rPr>
              <a:t>Cloud </a:t>
            </a:r>
            <a:r>
              <a:rPr lang="fr-FR" dirty="0" err="1">
                <a:ea typeface="+mn-lt"/>
                <a:cs typeface="+mn-lt"/>
              </a:rPr>
              <a:t>Act</a:t>
            </a:r>
            <a:endParaRPr lang="fr-FR" dirty="0">
              <a:ea typeface="+mn-lt"/>
              <a:cs typeface="+mn-lt"/>
            </a:endParaRPr>
          </a:p>
          <a:p>
            <a:pPr marL="171450" indent="-171450">
              <a:buFont typeface="Arial" panose="020B0604020202020204" pitchFamily="34" charset="0"/>
              <a:buChar char="•"/>
            </a:pPr>
            <a:endParaRPr lang="fr-FR" dirty="0">
              <a:ea typeface="+mn-lt"/>
              <a:cs typeface="+mn-lt"/>
            </a:endParaRPr>
          </a:p>
          <a:p>
            <a:r>
              <a:rPr lang="fr-FR" dirty="0">
                <a:ea typeface="+mn-lt"/>
                <a:cs typeface="+mn-lt"/>
              </a:rPr>
              <a:t>Parmi les lois appliqués par les hébergeurs européens on trouve :</a:t>
            </a:r>
          </a:p>
          <a:p>
            <a:pPr marL="171450" indent="-171450">
              <a:buFont typeface="Arial" panose="020B0604020202020204" pitchFamily="34" charset="0"/>
              <a:buChar char="•"/>
            </a:pPr>
            <a:r>
              <a:rPr lang="fr-FR" dirty="0">
                <a:ea typeface="+mn-lt"/>
                <a:cs typeface="+mn-lt"/>
              </a:rPr>
              <a:t>RGPD</a:t>
            </a:r>
          </a:p>
        </p:txBody>
      </p:sp>
      <p:sp>
        <p:nvSpPr>
          <p:cNvPr id="4" name="Espace réservé du texte 3">
            <a:extLst>
              <a:ext uri="{FF2B5EF4-FFF2-40B4-BE49-F238E27FC236}">
                <a16:creationId xmlns:a16="http://schemas.microsoft.com/office/drawing/2014/main" id="{1C352706-21E9-25DC-A3FC-DD3995455792}"/>
              </a:ext>
            </a:extLst>
          </p:cNvPr>
          <p:cNvSpPr>
            <a:spLocks noGrp="1"/>
          </p:cNvSpPr>
          <p:nvPr>
            <p:ph sz="quarter" idx="13"/>
          </p:nvPr>
        </p:nvSpPr>
        <p:spPr/>
        <p:txBody>
          <a:bodyPr lIns="91440" tIns="45720" rIns="91440" bIns="45720" anchor="t"/>
          <a:lstStyle/>
          <a:p>
            <a:r>
              <a:rPr lang="fr-FR" dirty="0">
                <a:ea typeface="+mn-lt"/>
                <a:cs typeface="+mn-lt"/>
              </a:rPr>
              <a:t>À quelle législation vos données sont-elles soumises ?</a:t>
            </a:r>
            <a:endParaRPr lang="fr-FR" dirty="0"/>
          </a:p>
        </p:txBody>
      </p:sp>
    </p:spTree>
    <p:extLst>
      <p:ext uri="{BB962C8B-B14F-4D97-AF65-F5344CB8AC3E}">
        <p14:creationId xmlns:p14="http://schemas.microsoft.com/office/powerpoint/2010/main" val="4274843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874E9D9-9773-9CC7-3386-3947123D7797}"/>
              </a:ext>
            </a:extLst>
          </p:cNvPr>
          <p:cNvSpPr>
            <a:spLocks noGrp="1"/>
          </p:cNvSpPr>
          <p:nvPr>
            <p:ph type="title"/>
          </p:nvPr>
        </p:nvSpPr>
        <p:spPr/>
        <p:txBody>
          <a:bodyPr lIns="91440" tIns="45720" rIns="91440" bIns="45720" anchor="ctr" anchorCtr="0"/>
          <a:lstStyle/>
          <a:p>
            <a:r>
              <a:rPr lang="fr-FR">
                <a:cs typeface="Calibri"/>
              </a:rPr>
              <a:t>03- </a:t>
            </a:r>
            <a:r>
              <a:rPr lang="fr-FR">
                <a:ea typeface="+mn-lt"/>
                <a:cs typeface="+mn-lt"/>
              </a:rPr>
              <a:t>Vérifier la conformité réglementaire</a:t>
            </a:r>
            <a:endParaRPr lang="fr-FR"/>
          </a:p>
        </p:txBody>
      </p:sp>
      <p:sp>
        <p:nvSpPr>
          <p:cNvPr id="2" name="Espace réservé du texte 1">
            <a:extLst>
              <a:ext uri="{FF2B5EF4-FFF2-40B4-BE49-F238E27FC236}">
                <a16:creationId xmlns:a16="http://schemas.microsoft.com/office/drawing/2014/main" id="{5A2A654B-4EC4-3C0B-3B95-FE5D3E05894A}"/>
              </a:ext>
            </a:extLst>
          </p:cNvPr>
          <p:cNvSpPr>
            <a:spLocks noGrp="1"/>
          </p:cNvSpPr>
          <p:nvPr>
            <p:ph type="body" sz="quarter" idx="11"/>
          </p:nvPr>
        </p:nvSpPr>
        <p:spPr/>
        <p:txBody>
          <a:bodyPr lIns="91440" tIns="45720" rIns="91440" bIns="45720" anchor="t"/>
          <a:lstStyle/>
          <a:p>
            <a:r>
              <a:rPr lang="fr-FR">
                <a:ea typeface="+mn-lt"/>
                <a:cs typeface="+mn-lt"/>
              </a:rPr>
              <a:t>Découvrir les aspects législatifs et réglementaires</a:t>
            </a:r>
            <a:endParaRPr lang="fr-FR"/>
          </a:p>
        </p:txBody>
      </p:sp>
      <p:sp>
        <p:nvSpPr>
          <p:cNvPr id="3" name="Espace réservé du texte 2">
            <a:extLst>
              <a:ext uri="{FF2B5EF4-FFF2-40B4-BE49-F238E27FC236}">
                <a16:creationId xmlns:a16="http://schemas.microsoft.com/office/drawing/2014/main" id="{AADC7EA1-12BD-DCA8-43EC-36088AEEE3EB}"/>
              </a:ext>
            </a:extLst>
          </p:cNvPr>
          <p:cNvSpPr>
            <a:spLocks noGrp="1"/>
          </p:cNvSpPr>
          <p:nvPr>
            <p:ph sz="quarter" idx="12"/>
          </p:nvPr>
        </p:nvSpPr>
        <p:spPr/>
        <p:txBody>
          <a:bodyPr lIns="91440" tIns="45720" rIns="91440" bIns="45720" anchor="t"/>
          <a:lstStyle/>
          <a:p>
            <a:r>
              <a:rPr lang="fr-FR" sz="1400" dirty="0">
                <a:ea typeface="+mn-lt"/>
                <a:cs typeface="+mn-lt"/>
              </a:rPr>
              <a:t>« Adopté au lendemain des attentats du 11 septembre 2001, le USA Patriot </a:t>
            </a:r>
            <a:r>
              <a:rPr lang="fr-FR" sz="1400" dirty="0" err="1">
                <a:ea typeface="+mn-lt"/>
                <a:cs typeface="+mn-lt"/>
              </a:rPr>
              <a:t>Act</a:t>
            </a:r>
            <a:r>
              <a:rPr lang="fr-FR" sz="1400" dirty="0">
                <a:ea typeface="+mn-lt"/>
                <a:cs typeface="+mn-lt"/>
              </a:rPr>
              <a:t> (pour </a:t>
            </a:r>
            <a:r>
              <a:rPr lang="fr-FR" sz="1400" dirty="0" err="1">
                <a:ea typeface="+mn-lt"/>
                <a:cs typeface="+mn-lt"/>
              </a:rPr>
              <a:t>Uniting</a:t>
            </a:r>
            <a:r>
              <a:rPr lang="fr-FR" sz="1400" dirty="0">
                <a:ea typeface="+mn-lt"/>
                <a:cs typeface="+mn-lt"/>
              </a:rPr>
              <a:t> and </a:t>
            </a:r>
            <a:r>
              <a:rPr lang="fr-FR" sz="1400" dirty="0" err="1">
                <a:ea typeface="+mn-lt"/>
                <a:cs typeface="+mn-lt"/>
              </a:rPr>
              <a:t>Strengthening</a:t>
            </a:r>
            <a:r>
              <a:rPr lang="fr-FR" sz="1400" dirty="0">
                <a:ea typeface="+mn-lt"/>
                <a:cs typeface="+mn-lt"/>
              </a:rPr>
              <a:t> America by </a:t>
            </a:r>
            <a:r>
              <a:rPr lang="fr-FR" sz="1400" dirty="0" err="1">
                <a:ea typeface="+mn-lt"/>
                <a:cs typeface="+mn-lt"/>
              </a:rPr>
              <a:t>Providing</a:t>
            </a:r>
            <a:r>
              <a:rPr lang="fr-FR" sz="1400" dirty="0">
                <a:ea typeface="+mn-lt"/>
                <a:cs typeface="+mn-lt"/>
              </a:rPr>
              <a:t> </a:t>
            </a:r>
            <a:r>
              <a:rPr lang="fr-FR" sz="1400" dirty="0" err="1">
                <a:ea typeface="+mn-lt"/>
                <a:cs typeface="+mn-lt"/>
              </a:rPr>
              <a:t>Appropriate</a:t>
            </a:r>
            <a:r>
              <a:rPr lang="fr-FR" sz="1400" dirty="0">
                <a:ea typeface="+mn-lt"/>
                <a:cs typeface="+mn-lt"/>
              </a:rPr>
              <a:t> Tools </a:t>
            </a:r>
            <a:r>
              <a:rPr lang="fr-FR" sz="1400" dirty="0" err="1">
                <a:ea typeface="+mn-lt"/>
                <a:cs typeface="+mn-lt"/>
              </a:rPr>
              <a:t>Required</a:t>
            </a:r>
            <a:r>
              <a:rPr lang="fr-FR" sz="1400" dirty="0">
                <a:ea typeface="+mn-lt"/>
                <a:cs typeface="+mn-lt"/>
              </a:rPr>
              <a:t> to Intercept and </a:t>
            </a:r>
            <a:r>
              <a:rPr lang="fr-FR" sz="1400" dirty="0" err="1">
                <a:ea typeface="+mn-lt"/>
                <a:cs typeface="+mn-lt"/>
              </a:rPr>
              <a:t>Obstruct</a:t>
            </a:r>
            <a:r>
              <a:rPr lang="fr-FR" sz="1400" dirty="0">
                <a:ea typeface="+mn-lt"/>
                <a:cs typeface="+mn-lt"/>
              </a:rPr>
              <a:t> </a:t>
            </a:r>
            <a:r>
              <a:rPr lang="fr-FR" sz="1400" dirty="0" err="1">
                <a:ea typeface="+mn-lt"/>
                <a:cs typeface="+mn-lt"/>
              </a:rPr>
              <a:t>Terrorism</a:t>
            </a:r>
            <a:r>
              <a:rPr lang="fr-FR" sz="1400" dirty="0">
                <a:ea typeface="+mn-lt"/>
                <a:cs typeface="+mn-lt"/>
              </a:rPr>
              <a:t>) est un texte pivot central de la lutte des autorités fédérales américaines contre le terrorisme. Conçu à l'origine pour ne durer que quelques années, ce texte a été rendu permanent depuis 2005. Le Patriot </a:t>
            </a:r>
            <a:r>
              <a:rPr lang="fr-FR" sz="1400" dirty="0" err="1">
                <a:ea typeface="+mn-lt"/>
                <a:cs typeface="+mn-lt"/>
              </a:rPr>
              <a:t>Act</a:t>
            </a:r>
            <a:r>
              <a:rPr lang="fr-FR" sz="1400" dirty="0">
                <a:ea typeface="+mn-lt"/>
                <a:cs typeface="+mn-lt"/>
              </a:rPr>
              <a:t> permet aux agences fédérales américaines (le FBI, la CIA, la NSA, l'armée, le fisc…) d’obtenir des informations dans le cadre d’une enquête relative à des actes de terrorisme, au moyen d’injonctions destinées à rester secrètes compte tenu de la sensibilité du sujet. C’est d’ailleurs également le cas pour les demandes formulées sur ce sujet par les autorités françaises qui disposent d’un arsenal législatif en ce sens via notamment les dispositions du Code de la Sécurité Intérieure.</a:t>
            </a:r>
            <a:endParaRPr lang="fr-FR" dirty="0"/>
          </a:p>
          <a:p>
            <a:endParaRPr lang="fr-FR" dirty="0"/>
          </a:p>
        </p:txBody>
      </p:sp>
      <p:sp>
        <p:nvSpPr>
          <p:cNvPr id="4" name="Espace réservé du texte 3">
            <a:extLst>
              <a:ext uri="{FF2B5EF4-FFF2-40B4-BE49-F238E27FC236}">
                <a16:creationId xmlns:a16="http://schemas.microsoft.com/office/drawing/2014/main" id="{1C352706-21E9-25DC-A3FC-DD3995455792}"/>
              </a:ext>
            </a:extLst>
          </p:cNvPr>
          <p:cNvSpPr>
            <a:spLocks noGrp="1"/>
          </p:cNvSpPr>
          <p:nvPr>
            <p:ph sz="quarter" idx="13"/>
          </p:nvPr>
        </p:nvSpPr>
        <p:spPr/>
        <p:txBody>
          <a:bodyPr lIns="91440" tIns="45720" rIns="91440" bIns="45720" anchor="t"/>
          <a:lstStyle/>
          <a:p>
            <a:r>
              <a:rPr lang="fr-FR" dirty="0">
                <a:ea typeface="+mn-lt"/>
                <a:cs typeface="+mn-lt"/>
              </a:rPr>
              <a:t>Patriot </a:t>
            </a:r>
            <a:r>
              <a:rPr lang="fr-FR" dirty="0" err="1">
                <a:ea typeface="+mn-lt"/>
                <a:cs typeface="+mn-lt"/>
              </a:rPr>
              <a:t>Act</a:t>
            </a:r>
            <a:endParaRPr lang="fr-FR" dirty="0"/>
          </a:p>
        </p:txBody>
      </p:sp>
      <p:pic>
        <p:nvPicPr>
          <p:cNvPr id="4098" name="Picture 2" descr="The Patriot Act: For data, is this where it all began or is it the same old  same old? | 7L.com - Infinitely Connected">
            <a:extLst>
              <a:ext uri="{FF2B5EF4-FFF2-40B4-BE49-F238E27FC236}">
                <a16:creationId xmlns:a16="http://schemas.microsoft.com/office/drawing/2014/main" id="{6F4AF036-D0FE-426D-BAF4-AEEF0141A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172" y="3896277"/>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325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874E9D9-9773-9CC7-3386-3947123D7797}"/>
              </a:ext>
            </a:extLst>
          </p:cNvPr>
          <p:cNvSpPr>
            <a:spLocks noGrp="1"/>
          </p:cNvSpPr>
          <p:nvPr>
            <p:ph type="title"/>
          </p:nvPr>
        </p:nvSpPr>
        <p:spPr/>
        <p:txBody>
          <a:bodyPr lIns="91440" tIns="45720" rIns="91440" bIns="45720" anchor="ctr" anchorCtr="0"/>
          <a:lstStyle/>
          <a:p>
            <a:r>
              <a:rPr lang="fr-FR">
                <a:cs typeface="Calibri"/>
              </a:rPr>
              <a:t>03- </a:t>
            </a:r>
            <a:r>
              <a:rPr lang="fr-FR">
                <a:ea typeface="+mn-lt"/>
                <a:cs typeface="+mn-lt"/>
              </a:rPr>
              <a:t>Vérifier la conformité réglementaire</a:t>
            </a:r>
            <a:endParaRPr lang="fr-FR"/>
          </a:p>
        </p:txBody>
      </p:sp>
      <p:sp>
        <p:nvSpPr>
          <p:cNvPr id="2" name="Espace réservé du texte 1">
            <a:extLst>
              <a:ext uri="{FF2B5EF4-FFF2-40B4-BE49-F238E27FC236}">
                <a16:creationId xmlns:a16="http://schemas.microsoft.com/office/drawing/2014/main" id="{5A2A654B-4EC4-3C0B-3B95-FE5D3E05894A}"/>
              </a:ext>
            </a:extLst>
          </p:cNvPr>
          <p:cNvSpPr>
            <a:spLocks noGrp="1"/>
          </p:cNvSpPr>
          <p:nvPr>
            <p:ph type="body" sz="quarter" idx="11"/>
          </p:nvPr>
        </p:nvSpPr>
        <p:spPr/>
        <p:txBody>
          <a:bodyPr lIns="91440" tIns="45720" rIns="91440" bIns="45720" anchor="t"/>
          <a:lstStyle/>
          <a:p>
            <a:r>
              <a:rPr lang="fr-FR">
                <a:ea typeface="+mn-lt"/>
                <a:cs typeface="+mn-lt"/>
              </a:rPr>
              <a:t>Découvrir les aspects législatifs et réglementaires</a:t>
            </a:r>
            <a:endParaRPr lang="fr-FR"/>
          </a:p>
        </p:txBody>
      </p:sp>
      <p:sp>
        <p:nvSpPr>
          <p:cNvPr id="3" name="Espace réservé du texte 2">
            <a:extLst>
              <a:ext uri="{FF2B5EF4-FFF2-40B4-BE49-F238E27FC236}">
                <a16:creationId xmlns:a16="http://schemas.microsoft.com/office/drawing/2014/main" id="{AADC7EA1-12BD-DCA8-43EC-36088AEEE3EB}"/>
              </a:ext>
            </a:extLst>
          </p:cNvPr>
          <p:cNvSpPr>
            <a:spLocks noGrp="1"/>
          </p:cNvSpPr>
          <p:nvPr>
            <p:ph sz="quarter" idx="12"/>
          </p:nvPr>
        </p:nvSpPr>
        <p:spPr/>
        <p:txBody>
          <a:bodyPr lIns="91440" tIns="45720" rIns="91440" bIns="45720" anchor="t"/>
          <a:lstStyle/>
          <a:p>
            <a:r>
              <a:rPr lang="fr-FR" dirty="0">
                <a:ea typeface="+mn-lt"/>
                <a:cs typeface="+mn-lt"/>
              </a:rPr>
              <a:t>Certains ont présenté le Cloud </a:t>
            </a:r>
            <a:r>
              <a:rPr lang="fr-FR" dirty="0" err="1">
                <a:ea typeface="+mn-lt"/>
                <a:cs typeface="+mn-lt"/>
              </a:rPr>
              <a:t>Act</a:t>
            </a:r>
            <a:r>
              <a:rPr lang="fr-FR" dirty="0">
                <a:ea typeface="+mn-lt"/>
                <a:cs typeface="+mn-lt"/>
              </a:rPr>
              <a:t> comme l’application au Cloud du Patriot </a:t>
            </a:r>
            <a:r>
              <a:rPr lang="fr-FR" dirty="0" err="1">
                <a:ea typeface="+mn-lt"/>
                <a:cs typeface="+mn-lt"/>
              </a:rPr>
              <a:t>Act</a:t>
            </a:r>
            <a:r>
              <a:rPr lang="fr-FR" dirty="0">
                <a:ea typeface="+mn-lt"/>
                <a:cs typeface="+mn-lt"/>
              </a:rPr>
              <a:t>. Il s’agit d’une loi fédérale américaine datant de 2018 qui est avant tout une loi de procédure, qui ne vise pas spécifiquement les acteurs du Cloud (ici Cloud est entendu par </a:t>
            </a:r>
            <a:r>
              <a:rPr lang="fr-FR" dirty="0" err="1">
                <a:ea typeface="+mn-lt"/>
                <a:cs typeface="+mn-lt"/>
              </a:rPr>
              <a:t>Clarifying</a:t>
            </a:r>
            <a:r>
              <a:rPr lang="fr-FR" dirty="0">
                <a:ea typeface="+mn-lt"/>
                <a:cs typeface="+mn-lt"/>
              </a:rPr>
              <a:t> </a:t>
            </a:r>
            <a:r>
              <a:rPr lang="fr-FR" dirty="0" err="1">
                <a:ea typeface="+mn-lt"/>
                <a:cs typeface="+mn-lt"/>
              </a:rPr>
              <a:t>Lawful</a:t>
            </a:r>
            <a:r>
              <a:rPr lang="fr-FR" dirty="0">
                <a:ea typeface="+mn-lt"/>
                <a:cs typeface="+mn-lt"/>
              </a:rPr>
              <a:t> Overseas Use of Data </a:t>
            </a:r>
            <a:r>
              <a:rPr lang="fr-FR" dirty="0" err="1">
                <a:ea typeface="+mn-lt"/>
                <a:cs typeface="+mn-lt"/>
              </a:rPr>
              <a:t>Act</a:t>
            </a:r>
            <a:r>
              <a:rPr lang="fr-FR" dirty="0">
                <a:ea typeface="+mn-lt"/>
                <a:cs typeface="+mn-lt"/>
              </a:rPr>
              <a:t>). Critiquée par de nombreuses associations de défense de la vie privée, mais également des Parlementaires, cette Loi permet notamment aux autorités américaines de solliciter les données d’une personne *, après autorisation judiciaire auprès des fournisseurs de services relevant des lois des États-Unis. </a:t>
            </a:r>
            <a:endParaRPr lang="fr-FR" dirty="0"/>
          </a:p>
        </p:txBody>
      </p:sp>
      <p:sp>
        <p:nvSpPr>
          <p:cNvPr id="4" name="Espace réservé du texte 3">
            <a:extLst>
              <a:ext uri="{FF2B5EF4-FFF2-40B4-BE49-F238E27FC236}">
                <a16:creationId xmlns:a16="http://schemas.microsoft.com/office/drawing/2014/main" id="{1C352706-21E9-25DC-A3FC-DD3995455792}"/>
              </a:ext>
            </a:extLst>
          </p:cNvPr>
          <p:cNvSpPr>
            <a:spLocks noGrp="1"/>
          </p:cNvSpPr>
          <p:nvPr>
            <p:ph sz="quarter" idx="13"/>
          </p:nvPr>
        </p:nvSpPr>
        <p:spPr/>
        <p:txBody>
          <a:bodyPr lIns="91440" tIns="45720" rIns="91440" bIns="45720" anchor="t"/>
          <a:lstStyle/>
          <a:p>
            <a:r>
              <a:rPr lang="fr-FR" dirty="0">
                <a:ea typeface="+mn-lt"/>
                <a:cs typeface="+mn-lt"/>
              </a:rPr>
              <a:t>Cloud </a:t>
            </a:r>
            <a:r>
              <a:rPr lang="fr-FR" dirty="0" err="1">
                <a:ea typeface="+mn-lt"/>
                <a:cs typeface="+mn-lt"/>
              </a:rPr>
              <a:t>Act</a:t>
            </a:r>
            <a:endParaRPr lang="fr-FR" dirty="0"/>
          </a:p>
        </p:txBody>
      </p:sp>
      <p:pic>
        <p:nvPicPr>
          <p:cNvPr id="5122" name="Picture 2" descr="CLOUD Act - Its Impact on Law Enforcement - SS8">
            <a:extLst>
              <a:ext uri="{FF2B5EF4-FFF2-40B4-BE49-F238E27FC236}">
                <a16:creationId xmlns:a16="http://schemas.microsoft.com/office/drawing/2014/main" id="{6F43231E-FFB5-48D6-AC06-095D45149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538" y="3429000"/>
            <a:ext cx="28575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68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874E9D9-9773-9CC7-3386-3947123D7797}"/>
              </a:ext>
            </a:extLst>
          </p:cNvPr>
          <p:cNvSpPr>
            <a:spLocks noGrp="1"/>
          </p:cNvSpPr>
          <p:nvPr>
            <p:ph type="title"/>
          </p:nvPr>
        </p:nvSpPr>
        <p:spPr/>
        <p:txBody>
          <a:bodyPr lIns="91440" tIns="45720" rIns="91440" bIns="45720" anchor="ctr" anchorCtr="0"/>
          <a:lstStyle/>
          <a:p>
            <a:r>
              <a:rPr lang="fr-FR">
                <a:cs typeface="Calibri"/>
              </a:rPr>
              <a:t>03- </a:t>
            </a:r>
            <a:r>
              <a:rPr lang="fr-FR">
                <a:ea typeface="+mn-lt"/>
                <a:cs typeface="+mn-lt"/>
              </a:rPr>
              <a:t>Vérifier la conformité réglementaire</a:t>
            </a:r>
            <a:endParaRPr lang="fr-FR"/>
          </a:p>
        </p:txBody>
      </p:sp>
      <p:sp>
        <p:nvSpPr>
          <p:cNvPr id="2" name="Espace réservé du texte 1">
            <a:extLst>
              <a:ext uri="{FF2B5EF4-FFF2-40B4-BE49-F238E27FC236}">
                <a16:creationId xmlns:a16="http://schemas.microsoft.com/office/drawing/2014/main" id="{5A2A654B-4EC4-3C0B-3B95-FE5D3E05894A}"/>
              </a:ext>
            </a:extLst>
          </p:cNvPr>
          <p:cNvSpPr>
            <a:spLocks noGrp="1"/>
          </p:cNvSpPr>
          <p:nvPr>
            <p:ph type="body" sz="quarter" idx="11"/>
          </p:nvPr>
        </p:nvSpPr>
        <p:spPr/>
        <p:txBody>
          <a:bodyPr lIns="91440" tIns="45720" rIns="91440" bIns="45720" anchor="t"/>
          <a:lstStyle/>
          <a:p>
            <a:r>
              <a:rPr lang="fr-FR">
                <a:ea typeface="+mn-lt"/>
                <a:cs typeface="+mn-lt"/>
              </a:rPr>
              <a:t>Découvrir les aspects législatifs et réglementaires</a:t>
            </a:r>
            <a:endParaRPr lang="fr-FR"/>
          </a:p>
        </p:txBody>
      </p:sp>
      <p:sp>
        <p:nvSpPr>
          <p:cNvPr id="3" name="Espace réservé du texte 2">
            <a:extLst>
              <a:ext uri="{FF2B5EF4-FFF2-40B4-BE49-F238E27FC236}">
                <a16:creationId xmlns:a16="http://schemas.microsoft.com/office/drawing/2014/main" id="{AADC7EA1-12BD-DCA8-43EC-36088AEEE3EB}"/>
              </a:ext>
            </a:extLst>
          </p:cNvPr>
          <p:cNvSpPr>
            <a:spLocks noGrp="1"/>
          </p:cNvSpPr>
          <p:nvPr>
            <p:ph sz="quarter" idx="12"/>
          </p:nvPr>
        </p:nvSpPr>
        <p:spPr/>
        <p:txBody>
          <a:bodyPr lIns="91440" tIns="45720" rIns="91440" bIns="45720" anchor="t"/>
          <a:lstStyle/>
          <a:p>
            <a:endParaRPr lang="fr-FR" dirty="0"/>
          </a:p>
        </p:txBody>
      </p:sp>
      <p:sp>
        <p:nvSpPr>
          <p:cNvPr id="4" name="Espace réservé du texte 3">
            <a:extLst>
              <a:ext uri="{FF2B5EF4-FFF2-40B4-BE49-F238E27FC236}">
                <a16:creationId xmlns:a16="http://schemas.microsoft.com/office/drawing/2014/main" id="{1C352706-21E9-25DC-A3FC-DD3995455792}"/>
              </a:ext>
            </a:extLst>
          </p:cNvPr>
          <p:cNvSpPr>
            <a:spLocks noGrp="1"/>
          </p:cNvSpPr>
          <p:nvPr>
            <p:ph sz="quarter" idx="13"/>
          </p:nvPr>
        </p:nvSpPr>
        <p:spPr/>
        <p:txBody>
          <a:bodyPr lIns="91440" tIns="45720" rIns="91440" bIns="45720" anchor="t"/>
          <a:lstStyle/>
          <a:p>
            <a:r>
              <a:rPr lang="fr-FR" dirty="0">
                <a:ea typeface="+mn-lt"/>
                <a:cs typeface="+mn-lt"/>
              </a:rPr>
              <a:t>RGPD</a:t>
            </a:r>
            <a:endParaRPr lang="fr-FR" dirty="0"/>
          </a:p>
        </p:txBody>
      </p:sp>
      <p:pic>
        <p:nvPicPr>
          <p:cNvPr id="6146" name="Picture 2" descr="Protection des données personnelles - RGPD - Mission Locale de Blois">
            <a:extLst>
              <a:ext uri="{FF2B5EF4-FFF2-40B4-BE49-F238E27FC236}">
                <a16:creationId xmlns:a16="http://schemas.microsoft.com/office/drawing/2014/main" id="{6A3D0DDD-9E23-4C36-80F9-EA9D19FCE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684" y="2467131"/>
            <a:ext cx="5766619" cy="30321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8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FCDAE53-1077-46A8-A4EA-0BFE0E966143}"/>
              </a:ext>
            </a:extLst>
          </p:cNvPr>
          <p:cNvSpPr>
            <a:spLocks noGrp="1"/>
          </p:cNvSpPr>
          <p:nvPr>
            <p:ph type="body" sz="quarter" idx="13"/>
          </p:nvPr>
        </p:nvSpPr>
        <p:spPr/>
        <p:txBody>
          <a:bodyPr lIns="91440" tIns="45720" rIns="91440" bIns="45720" anchor="t" anchorCtr="0"/>
          <a:lstStyle/>
          <a:p>
            <a:r>
              <a:rPr lang="fr-FR">
                <a:ea typeface="+mn-lt"/>
                <a:cs typeface="+mn-lt"/>
              </a:rPr>
              <a:t>Préparer les données pour le Cloud</a:t>
            </a:r>
          </a:p>
        </p:txBody>
      </p:sp>
      <p:sp>
        <p:nvSpPr>
          <p:cNvPr id="9" name="Espace réservé du texte 8">
            <a:extLst>
              <a:ext uri="{FF2B5EF4-FFF2-40B4-BE49-F238E27FC236}">
                <a16:creationId xmlns:a16="http://schemas.microsoft.com/office/drawing/2014/main" id="{15BCDFAB-DC77-470B-9672-0933EF95A2ED}"/>
              </a:ext>
            </a:extLst>
          </p:cNvPr>
          <p:cNvSpPr>
            <a:spLocks noGrp="1"/>
          </p:cNvSpPr>
          <p:nvPr>
            <p:ph type="body" sz="quarter" idx="14"/>
          </p:nvPr>
        </p:nvSpPr>
        <p:spPr/>
        <p:txBody>
          <a:bodyPr lIns="91440" tIns="45720" rIns="91440" bIns="45720" anchor="t" anchorCtr="0"/>
          <a:lstStyle/>
          <a:p>
            <a:pPr marL="287655" indent="-287655" algn="ctr">
              <a:lnSpc>
                <a:spcPts val="1200"/>
              </a:lnSpc>
            </a:pPr>
            <a:endParaRPr lang="fr-FR" b="1" dirty="0">
              <a:ea typeface="+mn-lt"/>
              <a:cs typeface="+mn-lt"/>
            </a:endParaRPr>
          </a:p>
          <a:p>
            <a:pPr marL="143510" indent="-143510">
              <a:lnSpc>
                <a:spcPts val="1200"/>
              </a:lnSpc>
            </a:pPr>
            <a:r>
              <a:rPr lang="fr-FR" dirty="0">
                <a:ea typeface="+mn-lt"/>
                <a:cs typeface="+mn-lt"/>
              </a:rPr>
              <a:t>Identifier les niveaux des données</a:t>
            </a:r>
            <a:endParaRPr lang="en-US" dirty="0">
              <a:ea typeface="+mn-lt"/>
              <a:cs typeface="+mn-lt"/>
            </a:endParaRPr>
          </a:p>
          <a:p>
            <a:pPr marL="143510" indent="-143510">
              <a:lnSpc>
                <a:spcPts val="1200"/>
              </a:lnSpc>
            </a:pPr>
            <a:r>
              <a:rPr lang="fr-FR" dirty="0">
                <a:ea typeface="+mn-lt"/>
                <a:cs typeface="+mn-lt"/>
              </a:rPr>
              <a:t>Vous assurer de la fiabilité des données</a:t>
            </a:r>
          </a:p>
          <a:p>
            <a:pPr marL="143510" indent="-143510">
              <a:lnSpc>
                <a:spcPts val="1200"/>
              </a:lnSpc>
            </a:pPr>
            <a:r>
              <a:rPr lang="fr-FR" dirty="0">
                <a:ea typeface="+mn-lt"/>
                <a:cs typeface="+mn-lt"/>
              </a:rPr>
              <a:t>Vérifier la conformité réglementaire</a:t>
            </a:r>
            <a:endParaRPr lang="fr-FR" dirty="0"/>
          </a:p>
        </p:txBody>
      </p:sp>
      <p:sp>
        <p:nvSpPr>
          <p:cNvPr id="2" name="Espace réservé du texte 1">
            <a:extLst>
              <a:ext uri="{FF2B5EF4-FFF2-40B4-BE49-F238E27FC236}">
                <a16:creationId xmlns:a16="http://schemas.microsoft.com/office/drawing/2014/main" id="{985A8F0C-2449-4FD6-8BD6-8513596B58A7}"/>
              </a:ext>
            </a:extLst>
          </p:cNvPr>
          <p:cNvSpPr>
            <a:spLocks noGrp="1"/>
          </p:cNvSpPr>
          <p:nvPr>
            <p:ph type="body" sz="quarter" idx="10"/>
          </p:nvPr>
        </p:nvSpPr>
        <p:spPr/>
        <p:txBody>
          <a:bodyPr lIns="91440" tIns="45720" rIns="91440" bIns="45720" anchor="ctr" anchorCtr="0"/>
          <a:lstStyle/>
          <a:p>
            <a:r>
              <a:rPr lang="fr-FR">
                <a:cs typeface="Calibri"/>
              </a:rPr>
              <a:t>9 heures</a:t>
            </a:r>
            <a:endParaRPr lang="fr-FR"/>
          </a:p>
        </p:txBody>
      </p:sp>
    </p:spTree>
    <p:extLst>
      <p:ext uri="{BB962C8B-B14F-4D97-AF65-F5344CB8AC3E}">
        <p14:creationId xmlns:p14="http://schemas.microsoft.com/office/powerpoint/2010/main" val="147812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874E9D9-9773-9CC7-3386-3947123D7797}"/>
              </a:ext>
            </a:extLst>
          </p:cNvPr>
          <p:cNvSpPr>
            <a:spLocks noGrp="1"/>
          </p:cNvSpPr>
          <p:nvPr>
            <p:ph type="title"/>
          </p:nvPr>
        </p:nvSpPr>
        <p:spPr/>
        <p:txBody>
          <a:bodyPr lIns="91440" tIns="45720" rIns="91440" bIns="45720" anchor="ctr" anchorCtr="0"/>
          <a:lstStyle/>
          <a:p>
            <a:r>
              <a:rPr lang="fr-FR">
                <a:cs typeface="Calibri"/>
              </a:rPr>
              <a:t>03- </a:t>
            </a:r>
            <a:r>
              <a:rPr lang="fr-FR">
                <a:ea typeface="+mn-lt"/>
                <a:cs typeface="+mn-lt"/>
              </a:rPr>
              <a:t>Vérifier la conformité réglementaire</a:t>
            </a:r>
            <a:endParaRPr lang="fr-FR"/>
          </a:p>
        </p:txBody>
      </p:sp>
      <p:sp>
        <p:nvSpPr>
          <p:cNvPr id="2" name="Espace réservé du texte 1">
            <a:extLst>
              <a:ext uri="{FF2B5EF4-FFF2-40B4-BE49-F238E27FC236}">
                <a16:creationId xmlns:a16="http://schemas.microsoft.com/office/drawing/2014/main" id="{5A2A654B-4EC4-3C0B-3B95-FE5D3E05894A}"/>
              </a:ext>
            </a:extLst>
          </p:cNvPr>
          <p:cNvSpPr>
            <a:spLocks noGrp="1"/>
          </p:cNvSpPr>
          <p:nvPr>
            <p:ph type="body" sz="quarter" idx="11"/>
          </p:nvPr>
        </p:nvSpPr>
        <p:spPr/>
        <p:txBody>
          <a:bodyPr lIns="91440" tIns="45720" rIns="91440" bIns="45720" anchor="t"/>
          <a:lstStyle/>
          <a:p>
            <a:r>
              <a:rPr lang="fr-FR">
                <a:ea typeface="+mn-lt"/>
                <a:cs typeface="+mn-lt"/>
              </a:rPr>
              <a:t>Découvrir les aspects législatifs et réglementaires</a:t>
            </a:r>
            <a:endParaRPr lang="fr-FR"/>
          </a:p>
        </p:txBody>
      </p:sp>
      <p:sp>
        <p:nvSpPr>
          <p:cNvPr id="3" name="Espace réservé du texte 2">
            <a:extLst>
              <a:ext uri="{FF2B5EF4-FFF2-40B4-BE49-F238E27FC236}">
                <a16:creationId xmlns:a16="http://schemas.microsoft.com/office/drawing/2014/main" id="{AADC7EA1-12BD-DCA8-43EC-36088AEEE3EB}"/>
              </a:ext>
            </a:extLst>
          </p:cNvPr>
          <p:cNvSpPr>
            <a:spLocks noGrp="1"/>
          </p:cNvSpPr>
          <p:nvPr>
            <p:ph sz="quarter" idx="12"/>
          </p:nvPr>
        </p:nvSpPr>
        <p:spPr/>
        <p:txBody>
          <a:bodyPr lIns="91440" tIns="45720" rIns="91440" bIns="45720" anchor="t"/>
          <a:lstStyle/>
          <a:p>
            <a:pPr marL="171450" indent="-171450">
              <a:buChar char="•"/>
            </a:pPr>
            <a:r>
              <a:rPr lang="fr-FR" dirty="0">
                <a:ea typeface="+mn-lt"/>
                <a:cs typeface="+mn-lt"/>
              </a:rPr>
              <a:t>Que ce soit pour l’hébergement des données sur le territoire américain par un acteur américain, ou étranger, mais détenu par une société de droit américain, pas de doute, Patriot </a:t>
            </a:r>
            <a:r>
              <a:rPr lang="fr-FR" dirty="0" err="1">
                <a:ea typeface="+mn-lt"/>
                <a:cs typeface="+mn-lt"/>
              </a:rPr>
              <a:t>Act</a:t>
            </a:r>
            <a:r>
              <a:rPr lang="fr-FR" dirty="0">
                <a:ea typeface="+mn-lt"/>
                <a:cs typeface="+mn-lt"/>
              </a:rPr>
              <a:t> et Cloud </a:t>
            </a:r>
            <a:r>
              <a:rPr lang="fr-FR" dirty="0" err="1">
                <a:ea typeface="+mn-lt"/>
                <a:cs typeface="+mn-lt"/>
              </a:rPr>
              <a:t>Act</a:t>
            </a:r>
            <a:r>
              <a:rPr lang="fr-FR" dirty="0">
                <a:ea typeface="+mn-lt"/>
                <a:cs typeface="+mn-lt"/>
              </a:rPr>
              <a:t> s’appliquent pleinement. ET c’est le cas, même si les données concernent une société, une association, une collectivité d’un pays tiers.</a:t>
            </a:r>
            <a:endParaRPr lang="fr-FR" dirty="0"/>
          </a:p>
          <a:p>
            <a:pPr marL="171450" indent="-171450">
              <a:buChar char="•"/>
            </a:pPr>
            <a:r>
              <a:rPr lang="fr-FR" dirty="0">
                <a:ea typeface="+mn-lt"/>
                <a:cs typeface="+mn-lt"/>
              </a:rPr>
              <a:t>Idem, hébergement des données sur le territoire Américain par une structure de droit américain détenu par une société de droit européen : pas de doute, Patriot </a:t>
            </a:r>
            <a:r>
              <a:rPr lang="fr-FR" dirty="0" err="1">
                <a:ea typeface="+mn-lt"/>
                <a:cs typeface="+mn-lt"/>
              </a:rPr>
              <a:t>Act</a:t>
            </a:r>
            <a:r>
              <a:rPr lang="fr-FR" dirty="0">
                <a:ea typeface="+mn-lt"/>
                <a:cs typeface="+mn-lt"/>
              </a:rPr>
              <a:t> et Cloud </a:t>
            </a:r>
            <a:r>
              <a:rPr lang="fr-FR" dirty="0" err="1">
                <a:ea typeface="+mn-lt"/>
                <a:cs typeface="+mn-lt"/>
              </a:rPr>
              <a:t>Act</a:t>
            </a:r>
            <a:r>
              <a:rPr lang="fr-FR" dirty="0">
                <a:ea typeface="+mn-lt"/>
                <a:cs typeface="+mn-lt"/>
              </a:rPr>
              <a:t> s’appliquent pleinement. Même si les données concernent une société, une association, une collectivité d’un pays tiers.</a:t>
            </a:r>
            <a:endParaRPr lang="fr-FR" dirty="0"/>
          </a:p>
          <a:p>
            <a:pPr marL="171450" indent="-171450">
              <a:buChar char="•"/>
            </a:pPr>
            <a:r>
              <a:rPr lang="fr-FR" dirty="0">
                <a:ea typeface="+mn-lt"/>
                <a:cs typeface="+mn-lt"/>
              </a:rPr>
              <a:t>A contrario, pour l’hébergement des données en Europe par un acteur américain, ou étranger, mais détenu par une société de droit américain : c’est compliqué. Les autorités américaines vous diront que Patriot </a:t>
            </a:r>
            <a:r>
              <a:rPr lang="fr-FR" dirty="0" err="1">
                <a:ea typeface="+mn-lt"/>
                <a:cs typeface="+mn-lt"/>
              </a:rPr>
              <a:t>Act</a:t>
            </a:r>
            <a:r>
              <a:rPr lang="fr-FR" dirty="0">
                <a:ea typeface="+mn-lt"/>
                <a:cs typeface="+mn-lt"/>
              </a:rPr>
              <a:t> et Cloud </a:t>
            </a:r>
            <a:r>
              <a:rPr lang="fr-FR" dirty="0" err="1">
                <a:ea typeface="+mn-lt"/>
                <a:cs typeface="+mn-lt"/>
              </a:rPr>
              <a:t>Act</a:t>
            </a:r>
            <a:r>
              <a:rPr lang="fr-FR" dirty="0">
                <a:ea typeface="+mn-lt"/>
                <a:cs typeface="+mn-lt"/>
              </a:rPr>
              <a:t> s’appliquent, les autorités européennes vous diront que le RGPD prime, l’hébergeur étant placé quant à lui entre ces deux injonctions.</a:t>
            </a:r>
            <a:endParaRPr lang="fr-FR" dirty="0"/>
          </a:p>
          <a:p>
            <a:pPr marL="171450" indent="-171450">
              <a:buChar char="•"/>
            </a:pPr>
            <a:r>
              <a:rPr lang="fr-FR" dirty="0">
                <a:ea typeface="+mn-lt"/>
                <a:cs typeface="+mn-lt"/>
              </a:rPr>
              <a:t>Enfin, l’hébergement des données sur le territoire Européen par une structure de droit Européen, détenue par une société de droit européen : pas de doute, le RGPD prime. Tout manquement au RGPD est susceptible de déboucher sur une sanction allant jusqu’à 4% du chiffre d’affaires réalisé au niveau mondial.</a:t>
            </a:r>
            <a:endParaRPr lang="fr-FR" dirty="0"/>
          </a:p>
        </p:txBody>
      </p:sp>
      <p:sp>
        <p:nvSpPr>
          <p:cNvPr id="4" name="Espace réservé du texte 3">
            <a:extLst>
              <a:ext uri="{FF2B5EF4-FFF2-40B4-BE49-F238E27FC236}">
                <a16:creationId xmlns:a16="http://schemas.microsoft.com/office/drawing/2014/main" id="{1C352706-21E9-25DC-A3FC-DD3995455792}"/>
              </a:ext>
            </a:extLst>
          </p:cNvPr>
          <p:cNvSpPr>
            <a:spLocks noGrp="1"/>
          </p:cNvSpPr>
          <p:nvPr>
            <p:ph sz="quarter" idx="13"/>
          </p:nvPr>
        </p:nvSpPr>
        <p:spPr/>
        <p:txBody>
          <a:bodyPr lIns="91440" tIns="45720" rIns="91440" bIns="45720" anchor="t"/>
          <a:lstStyle/>
          <a:p>
            <a:r>
              <a:rPr lang="fr-FR" dirty="0">
                <a:ea typeface="+mn-lt"/>
                <a:cs typeface="+mn-lt"/>
              </a:rPr>
              <a:t>Cloud </a:t>
            </a:r>
            <a:r>
              <a:rPr lang="fr-FR" dirty="0" err="1">
                <a:ea typeface="+mn-lt"/>
                <a:cs typeface="+mn-lt"/>
              </a:rPr>
              <a:t>Act</a:t>
            </a:r>
            <a:r>
              <a:rPr lang="fr-FR" dirty="0">
                <a:ea typeface="+mn-lt"/>
                <a:cs typeface="+mn-lt"/>
              </a:rPr>
              <a:t>, Patriot </a:t>
            </a:r>
            <a:r>
              <a:rPr lang="fr-FR" dirty="0" err="1">
                <a:ea typeface="+mn-lt"/>
                <a:cs typeface="+mn-lt"/>
              </a:rPr>
              <a:t>Act</a:t>
            </a:r>
            <a:r>
              <a:rPr lang="fr-FR" dirty="0">
                <a:ea typeface="+mn-lt"/>
                <a:cs typeface="+mn-lt"/>
              </a:rPr>
              <a:t>, RGPD : à quelle législation vos données sont-elles soumises ?</a:t>
            </a:r>
            <a:endParaRPr lang="fr-FR" dirty="0"/>
          </a:p>
        </p:txBody>
      </p:sp>
    </p:spTree>
    <p:extLst>
      <p:ext uri="{BB962C8B-B14F-4D97-AF65-F5344CB8AC3E}">
        <p14:creationId xmlns:p14="http://schemas.microsoft.com/office/powerpoint/2010/main" val="971061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874E9D9-9773-9CC7-3386-3947123D7797}"/>
              </a:ext>
            </a:extLst>
          </p:cNvPr>
          <p:cNvSpPr>
            <a:spLocks noGrp="1"/>
          </p:cNvSpPr>
          <p:nvPr>
            <p:ph type="title"/>
          </p:nvPr>
        </p:nvSpPr>
        <p:spPr/>
        <p:txBody>
          <a:bodyPr lIns="91440" tIns="45720" rIns="91440" bIns="45720" anchor="ctr" anchorCtr="0"/>
          <a:lstStyle/>
          <a:p>
            <a:r>
              <a:rPr lang="fr-FR">
                <a:cs typeface="Calibri"/>
              </a:rPr>
              <a:t>03- </a:t>
            </a:r>
            <a:r>
              <a:rPr lang="fr-FR">
                <a:ea typeface="+mn-lt"/>
                <a:cs typeface="+mn-lt"/>
              </a:rPr>
              <a:t>Vérifier la conformité réglementaire</a:t>
            </a:r>
            <a:endParaRPr lang="fr-FR"/>
          </a:p>
        </p:txBody>
      </p:sp>
      <p:sp>
        <p:nvSpPr>
          <p:cNvPr id="2" name="Espace réservé du texte 1">
            <a:extLst>
              <a:ext uri="{FF2B5EF4-FFF2-40B4-BE49-F238E27FC236}">
                <a16:creationId xmlns:a16="http://schemas.microsoft.com/office/drawing/2014/main" id="{5A2A654B-4EC4-3C0B-3B95-FE5D3E05894A}"/>
              </a:ext>
            </a:extLst>
          </p:cNvPr>
          <p:cNvSpPr>
            <a:spLocks noGrp="1"/>
          </p:cNvSpPr>
          <p:nvPr>
            <p:ph type="body" sz="quarter" idx="11"/>
          </p:nvPr>
        </p:nvSpPr>
        <p:spPr/>
        <p:txBody>
          <a:bodyPr lIns="91440" tIns="45720" rIns="91440" bIns="45720" anchor="t"/>
          <a:lstStyle/>
          <a:p>
            <a:r>
              <a:rPr lang="fr-FR">
                <a:ea typeface="+mn-lt"/>
                <a:cs typeface="+mn-lt"/>
              </a:rPr>
              <a:t>Découvrir les aspects législatifs et réglementaires</a:t>
            </a:r>
            <a:endParaRPr lang="fr-FR"/>
          </a:p>
        </p:txBody>
      </p:sp>
      <p:sp>
        <p:nvSpPr>
          <p:cNvPr id="3" name="Espace réservé du texte 2">
            <a:extLst>
              <a:ext uri="{FF2B5EF4-FFF2-40B4-BE49-F238E27FC236}">
                <a16:creationId xmlns:a16="http://schemas.microsoft.com/office/drawing/2014/main" id="{AADC7EA1-12BD-DCA8-43EC-36088AEEE3EB}"/>
              </a:ext>
            </a:extLst>
          </p:cNvPr>
          <p:cNvSpPr>
            <a:spLocks noGrp="1"/>
          </p:cNvSpPr>
          <p:nvPr>
            <p:ph sz="quarter" idx="12"/>
          </p:nvPr>
        </p:nvSpPr>
        <p:spPr/>
        <p:txBody>
          <a:bodyPr lIns="91440" tIns="45720" rIns="91440" bIns="45720" anchor="t"/>
          <a:lstStyle/>
          <a:p>
            <a:r>
              <a:rPr lang="fr-FR" dirty="0">
                <a:ea typeface="+mn-lt"/>
                <a:cs typeface="+mn-lt"/>
              </a:rPr>
              <a:t>Au niveau d’Azure, d’autres aspects juridiques sont aussi présentés. On trouve ainsi :</a:t>
            </a:r>
          </a:p>
          <a:p>
            <a:r>
              <a:rPr lang="fr-FR" b="1" dirty="0">
                <a:ea typeface="+mn-lt"/>
                <a:cs typeface="+mn-lt"/>
              </a:rPr>
              <a:t>Déclaration de confidentialité</a:t>
            </a:r>
            <a:endParaRPr lang="fr-FR" b="1" dirty="0"/>
          </a:p>
          <a:p>
            <a:r>
              <a:rPr lang="fr-FR" dirty="0">
                <a:ea typeface="+mn-lt"/>
                <a:cs typeface="+mn-lt"/>
              </a:rPr>
              <a:t>La Déclaration de Confidentialité Microsoft décrit les données à caractère personnel et explique leur mode de traitement par Microsoft, ainsi que les finalités du traitement. Votre Contrat de services applicable ou les Conditions supplémentaires d'avant-première peuvent spécifier des mesures de confidentialité moindres ou différentes pour certains services d'avant-première.</a:t>
            </a:r>
          </a:p>
          <a:p>
            <a:r>
              <a:rPr lang="fr-FR" b="1" dirty="0">
                <a:ea typeface="+mn-lt"/>
                <a:cs typeface="+mn-lt"/>
              </a:rPr>
              <a:t>Data Protection</a:t>
            </a:r>
            <a:endParaRPr lang="fr-FR" b="1" dirty="0"/>
          </a:p>
          <a:p>
            <a:r>
              <a:rPr lang="fr-FR" dirty="0">
                <a:ea typeface="+mn-lt"/>
                <a:cs typeface="+mn-lt"/>
              </a:rPr>
              <a:t>L'Addendum relatif à la Protection des Données des Services en Ligne (« DPA ») énonce vos obligations et celles de Microsoft en ce qui concerne le traitement et la sécurité des Données Client et des Données à Caractère Personnel relativement à Azure. La section Conditions de Confidentialité et de Sécurité des Services en Ligne du site Conditions des Produits énonce en outre des exclusions de la DPA ainsi que des engagements supplémentaires pour les Services en ligne de base. Le Microsoft Trust Center donne plus d'informations sur des sujets de sécurité, confidentialité et conformité pour les clients d’Azure et autres services en ligne de Microsoft. Le Service Trust Portal (STP) est une fonctionnalité complémentaire du Trust Center qui donne accès aux rapports d’audit, aux documents GDPR, aux guides de conformité et aux documents connexes qui fournissent des précisions sur la manière dont Microsoft contribue à protéger vos données.</a:t>
            </a:r>
            <a:endParaRPr lang="fr-FR" dirty="0"/>
          </a:p>
          <a:p>
            <a:r>
              <a:rPr lang="fr-FR" b="1" dirty="0">
                <a:ea typeface="+mn-lt"/>
                <a:cs typeface="+mn-lt"/>
              </a:rPr>
              <a:t>Contrats de Niveau de Service</a:t>
            </a:r>
            <a:endParaRPr lang="fr-FR" b="1" dirty="0"/>
          </a:p>
          <a:p>
            <a:r>
              <a:rPr lang="fr-FR" dirty="0">
                <a:ea typeface="+mn-lt"/>
                <a:cs typeface="+mn-lt"/>
              </a:rPr>
              <a:t>Les Contrats de Niveau de Service décrivent les engagements en termes de temps de disponibilité et de connectivité pour Azure.</a:t>
            </a:r>
          </a:p>
          <a:p>
            <a:r>
              <a:rPr lang="fr-FR" b="1" dirty="0">
                <a:ea typeface="+mn-lt"/>
                <a:cs typeface="+mn-lt"/>
              </a:rPr>
              <a:t>Conditions Générales Supplémentaires des Versions d’Évaluation</a:t>
            </a:r>
            <a:endParaRPr lang="fr-FR" b="1" dirty="0"/>
          </a:p>
          <a:p>
            <a:r>
              <a:rPr lang="fr-FR" dirty="0">
                <a:ea typeface="+mn-lt"/>
                <a:cs typeface="+mn-lt"/>
              </a:rPr>
              <a:t>Elles s’appliquent à votre utilisation des options Azure qui sont en version bêta, avant première ou autrement non encore mises à disposition de façon générale.</a:t>
            </a:r>
            <a:endParaRPr lang="fr-FR" dirty="0"/>
          </a:p>
          <a:p>
            <a:endParaRPr lang="fr-FR" dirty="0">
              <a:ea typeface="+mn-lt"/>
              <a:cs typeface="+mn-lt"/>
            </a:endParaRPr>
          </a:p>
        </p:txBody>
      </p:sp>
      <p:sp>
        <p:nvSpPr>
          <p:cNvPr id="4" name="Espace réservé du texte 3">
            <a:extLst>
              <a:ext uri="{FF2B5EF4-FFF2-40B4-BE49-F238E27FC236}">
                <a16:creationId xmlns:a16="http://schemas.microsoft.com/office/drawing/2014/main" id="{1C352706-21E9-25DC-A3FC-DD3995455792}"/>
              </a:ext>
            </a:extLst>
          </p:cNvPr>
          <p:cNvSpPr>
            <a:spLocks noGrp="1"/>
          </p:cNvSpPr>
          <p:nvPr>
            <p:ph sz="quarter" idx="13"/>
          </p:nvPr>
        </p:nvSpPr>
        <p:spPr/>
        <p:txBody>
          <a:bodyPr lIns="91440" tIns="45720" rIns="91440" bIns="45720" anchor="t"/>
          <a:lstStyle/>
          <a:p>
            <a:r>
              <a:rPr lang="fr-FR" dirty="0">
                <a:cs typeface="Calibri"/>
              </a:rPr>
              <a:t>Aspects Juridiques Microsoft Azure</a:t>
            </a:r>
          </a:p>
        </p:txBody>
      </p:sp>
    </p:spTree>
    <p:extLst>
      <p:ext uri="{BB962C8B-B14F-4D97-AF65-F5344CB8AC3E}">
        <p14:creationId xmlns:p14="http://schemas.microsoft.com/office/powerpoint/2010/main" val="4076007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874E9D9-9773-9CC7-3386-3947123D7797}"/>
              </a:ext>
            </a:extLst>
          </p:cNvPr>
          <p:cNvSpPr>
            <a:spLocks noGrp="1"/>
          </p:cNvSpPr>
          <p:nvPr>
            <p:ph type="title"/>
          </p:nvPr>
        </p:nvSpPr>
        <p:spPr/>
        <p:txBody>
          <a:bodyPr lIns="91440" tIns="45720" rIns="91440" bIns="45720" anchor="ctr" anchorCtr="0"/>
          <a:lstStyle/>
          <a:p>
            <a:r>
              <a:rPr lang="fr-FR">
                <a:cs typeface="Calibri"/>
              </a:rPr>
              <a:t>03- </a:t>
            </a:r>
            <a:r>
              <a:rPr lang="fr-FR">
                <a:ea typeface="+mn-lt"/>
                <a:cs typeface="+mn-lt"/>
              </a:rPr>
              <a:t>Vérifier la conformité réglementaire</a:t>
            </a:r>
            <a:endParaRPr lang="fr-FR"/>
          </a:p>
        </p:txBody>
      </p:sp>
      <p:sp>
        <p:nvSpPr>
          <p:cNvPr id="2" name="Espace réservé du texte 1">
            <a:extLst>
              <a:ext uri="{FF2B5EF4-FFF2-40B4-BE49-F238E27FC236}">
                <a16:creationId xmlns:a16="http://schemas.microsoft.com/office/drawing/2014/main" id="{5A2A654B-4EC4-3C0B-3B95-FE5D3E05894A}"/>
              </a:ext>
            </a:extLst>
          </p:cNvPr>
          <p:cNvSpPr>
            <a:spLocks noGrp="1"/>
          </p:cNvSpPr>
          <p:nvPr>
            <p:ph type="body" sz="quarter" idx="11"/>
          </p:nvPr>
        </p:nvSpPr>
        <p:spPr/>
        <p:txBody>
          <a:bodyPr lIns="91440" tIns="45720" rIns="91440" bIns="45720" anchor="t"/>
          <a:lstStyle/>
          <a:p>
            <a:r>
              <a:rPr lang="fr-FR">
                <a:ea typeface="+mn-lt"/>
                <a:cs typeface="+mn-lt"/>
              </a:rPr>
              <a:t>Découvrir les aspects législatifs et réglementaires</a:t>
            </a:r>
            <a:endParaRPr lang="fr-FR"/>
          </a:p>
        </p:txBody>
      </p:sp>
      <p:sp>
        <p:nvSpPr>
          <p:cNvPr id="3" name="Espace réservé du texte 2">
            <a:extLst>
              <a:ext uri="{FF2B5EF4-FFF2-40B4-BE49-F238E27FC236}">
                <a16:creationId xmlns:a16="http://schemas.microsoft.com/office/drawing/2014/main" id="{AADC7EA1-12BD-DCA8-43EC-36088AEEE3EB}"/>
              </a:ext>
            </a:extLst>
          </p:cNvPr>
          <p:cNvSpPr>
            <a:spLocks noGrp="1"/>
          </p:cNvSpPr>
          <p:nvPr>
            <p:ph sz="quarter" idx="12"/>
          </p:nvPr>
        </p:nvSpPr>
        <p:spPr/>
        <p:txBody>
          <a:bodyPr lIns="91440" tIns="45720" rIns="91440" bIns="45720" anchor="t"/>
          <a:lstStyle/>
          <a:p>
            <a:r>
              <a:rPr lang="fr-FR" b="1" dirty="0">
                <a:ea typeface="+mn-lt"/>
                <a:cs typeface="+mn-lt"/>
              </a:rPr>
              <a:t>Conditions Microsoft Azure Marketplace</a:t>
            </a:r>
          </a:p>
          <a:p>
            <a:r>
              <a:rPr lang="fr-FR" dirty="0">
                <a:ea typeface="+mn-lt"/>
                <a:cs typeface="+mn-lt"/>
              </a:rPr>
              <a:t>Les Conditions générales régissant votre utilisation de Microsoft Azure Marketplace sont définis dans les Conditions de Microsoft Azure Marketplace.</a:t>
            </a:r>
            <a:endParaRPr lang="en-US" dirty="0">
              <a:ea typeface="+mn-lt"/>
              <a:cs typeface="+mn-lt"/>
            </a:endParaRPr>
          </a:p>
          <a:p>
            <a:endParaRPr lang="fr-FR" b="1" dirty="0">
              <a:ea typeface="+mn-lt"/>
              <a:cs typeface="+mn-lt"/>
            </a:endParaRPr>
          </a:p>
          <a:p>
            <a:r>
              <a:rPr lang="fr-FR" b="1" dirty="0">
                <a:ea typeface="+mn-lt"/>
                <a:cs typeface="+mn-lt"/>
              </a:rPr>
              <a:t>Conditions de Microsoft Azure </a:t>
            </a:r>
            <a:r>
              <a:rPr lang="fr-FR" b="1" dirty="0" err="1">
                <a:ea typeface="+mn-lt"/>
                <a:cs typeface="+mn-lt"/>
              </a:rPr>
              <a:t>Government</a:t>
            </a:r>
            <a:endParaRPr lang="fr-FR" b="1" dirty="0">
              <a:ea typeface="+mn-lt"/>
              <a:cs typeface="+mn-lt"/>
            </a:endParaRPr>
          </a:p>
          <a:p>
            <a:r>
              <a:rPr lang="fr-FR" dirty="0">
                <a:ea typeface="+mn-lt"/>
                <a:cs typeface="+mn-lt"/>
              </a:rPr>
              <a:t>Les Termes et conditions régissant votre utilisation du Microsoft Azure </a:t>
            </a:r>
            <a:r>
              <a:rPr lang="fr-FR" dirty="0" err="1">
                <a:ea typeface="+mn-lt"/>
                <a:cs typeface="+mn-lt"/>
              </a:rPr>
              <a:t>Government</a:t>
            </a:r>
            <a:r>
              <a:rPr lang="fr-FR" dirty="0">
                <a:ea typeface="+mn-lt"/>
                <a:cs typeface="+mn-lt"/>
              </a:rPr>
              <a:t> Cloud sont définis dans l’Accord de souscription en ligne de Microsoft – US </a:t>
            </a:r>
            <a:r>
              <a:rPr lang="fr-FR" dirty="0" err="1">
                <a:ea typeface="+mn-lt"/>
                <a:cs typeface="+mn-lt"/>
              </a:rPr>
              <a:t>Government</a:t>
            </a:r>
            <a:r>
              <a:rPr lang="fr-FR" dirty="0">
                <a:ea typeface="+mn-lt"/>
                <a:cs typeface="+mn-lt"/>
              </a:rPr>
              <a:t> Cloud.</a:t>
            </a:r>
          </a:p>
          <a:p>
            <a:endParaRPr lang="fr-FR" b="1" dirty="0">
              <a:ea typeface="+mn-lt"/>
              <a:cs typeface="+mn-lt"/>
            </a:endParaRPr>
          </a:p>
          <a:p>
            <a:r>
              <a:rPr lang="fr-FR" b="1" dirty="0">
                <a:ea typeface="+mn-lt"/>
                <a:cs typeface="+mn-lt"/>
              </a:rPr>
              <a:t>Conditions d’Utilisation du Site Web</a:t>
            </a:r>
          </a:p>
          <a:p>
            <a:r>
              <a:rPr lang="fr-FR" dirty="0">
                <a:ea typeface="+mn-lt"/>
                <a:cs typeface="+mn-lt"/>
              </a:rPr>
              <a:t>Les Conditions d’utilisation de Microsoft s’appliquent à votre utilisation du site Internet d’Azure. Elles s’appliquent aussi aux services Azure limités que vous pouvez utiliser sans abonnement.</a:t>
            </a:r>
            <a:endParaRPr lang="en-US" dirty="0">
              <a:ea typeface="+mn-lt"/>
              <a:cs typeface="+mn-lt"/>
            </a:endParaRPr>
          </a:p>
          <a:p>
            <a:r>
              <a:rPr lang="fr-FR" dirty="0">
                <a:ea typeface="+mn-lt"/>
                <a:cs typeface="+mn-lt"/>
              </a:rPr>
              <a:t>Cet aperçu des conditions générales régit l’achat et l’utilisation d’Azure. Les services, logiciels et contenus accessoires sont susceptibles d’être régis par des conditions supplémentaires ou différentes non recensées ci-dessus.</a:t>
            </a:r>
            <a:endParaRPr lang="en-US" dirty="0">
              <a:ea typeface="+mn-lt"/>
              <a:cs typeface="+mn-lt"/>
            </a:endParaRPr>
          </a:p>
          <a:p>
            <a:endParaRPr lang="fr-FR" b="1" dirty="0">
              <a:ea typeface="+mn-lt"/>
              <a:cs typeface="+mn-lt"/>
            </a:endParaRPr>
          </a:p>
        </p:txBody>
      </p:sp>
      <p:sp>
        <p:nvSpPr>
          <p:cNvPr id="4" name="Espace réservé du texte 3">
            <a:extLst>
              <a:ext uri="{FF2B5EF4-FFF2-40B4-BE49-F238E27FC236}">
                <a16:creationId xmlns:a16="http://schemas.microsoft.com/office/drawing/2014/main" id="{1C352706-21E9-25DC-A3FC-DD3995455792}"/>
              </a:ext>
            </a:extLst>
          </p:cNvPr>
          <p:cNvSpPr>
            <a:spLocks noGrp="1"/>
          </p:cNvSpPr>
          <p:nvPr>
            <p:ph sz="quarter" idx="13"/>
          </p:nvPr>
        </p:nvSpPr>
        <p:spPr/>
        <p:txBody>
          <a:bodyPr lIns="91440" tIns="45720" rIns="91440" bIns="45720" anchor="t"/>
          <a:lstStyle/>
          <a:p>
            <a:r>
              <a:rPr lang="fr-FR" dirty="0">
                <a:cs typeface="Calibri"/>
              </a:rPr>
              <a:t>Aspects Juridiques Microsoft Azure</a:t>
            </a:r>
          </a:p>
        </p:txBody>
      </p:sp>
    </p:spTree>
    <p:extLst>
      <p:ext uri="{BB962C8B-B14F-4D97-AF65-F5344CB8AC3E}">
        <p14:creationId xmlns:p14="http://schemas.microsoft.com/office/powerpoint/2010/main" val="3793270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19C81476-5EA7-4A08-B36D-E5FA1C6320E1}"/>
              </a:ext>
            </a:extLst>
          </p:cNvPr>
          <p:cNvSpPr>
            <a:spLocks noGrp="1"/>
          </p:cNvSpPr>
          <p:nvPr>
            <p:ph type="body" sz="quarter" idx="13"/>
          </p:nvPr>
        </p:nvSpPr>
        <p:spPr/>
        <p:txBody>
          <a:bodyPr lIns="91440" tIns="45720" rIns="91440" bIns="45720" anchor="t" anchorCtr="0"/>
          <a:lstStyle/>
          <a:p>
            <a:r>
              <a:rPr lang="fr-FR">
                <a:ea typeface="+mn-lt"/>
                <a:cs typeface="+mn-lt"/>
              </a:rPr>
              <a:t>Cartographier les données sur le Cloud</a:t>
            </a:r>
            <a:endParaRPr lang="fr-FR"/>
          </a:p>
        </p:txBody>
      </p:sp>
      <p:sp>
        <p:nvSpPr>
          <p:cNvPr id="9" name="Espace réservé du texte 8">
            <a:extLst>
              <a:ext uri="{FF2B5EF4-FFF2-40B4-BE49-F238E27FC236}">
                <a16:creationId xmlns:a16="http://schemas.microsoft.com/office/drawing/2014/main" id="{9D3687A7-D391-4579-8829-10D93A5011A0}"/>
              </a:ext>
            </a:extLst>
          </p:cNvPr>
          <p:cNvSpPr>
            <a:spLocks noGrp="1"/>
          </p:cNvSpPr>
          <p:nvPr>
            <p:ph type="body" sz="quarter" idx="14"/>
          </p:nvPr>
        </p:nvSpPr>
        <p:spPr/>
        <p:txBody>
          <a:bodyPr lIns="91440" tIns="45720" rIns="91440" bIns="45720" anchor="t" anchorCtr="0"/>
          <a:lstStyle/>
          <a:p>
            <a:r>
              <a:rPr lang="fr-CA" dirty="0">
                <a:ea typeface="+mn-lt"/>
                <a:cs typeface="+mn-lt"/>
              </a:rPr>
              <a:t>Inventorier les données</a:t>
            </a:r>
            <a:endParaRPr lang="fr-FR" dirty="0"/>
          </a:p>
          <a:p>
            <a:r>
              <a:rPr lang="fr-FR" dirty="0">
                <a:ea typeface="+mn-lt"/>
                <a:cs typeface="+mn-lt"/>
              </a:rPr>
              <a:t>Cartographier les données</a:t>
            </a:r>
            <a:endParaRPr lang="fr-FR" dirty="0"/>
          </a:p>
        </p:txBody>
      </p:sp>
      <p:sp>
        <p:nvSpPr>
          <p:cNvPr id="2" name="Espace réservé du texte 1">
            <a:extLst>
              <a:ext uri="{FF2B5EF4-FFF2-40B4-BE49-F238E27FC236}">
                <a16:creationId xmlns:a16="http://schemas.microsoft.com/office/drawing/2014/main" id="{005830E5-252F-414F-84DA-9B243AC4C0A2}"/>
              </a:ext>
            </a:extLst>
          </p:cNvPr>
          <p:cNvSpPr>
            <a:spLocks noGrp="1"/>
          </p:cNvSpPr>
          <p:nvPr>
            <p:ph type="body" sz="quarter" idx="10"/>
          </p:nvPr>
        </p:nvSpPr>
        <p:spPr/>
        <p:txBody>
          <a:bodyPr lIns="91440" tIns="45720" rIns="91440" bIns="45720" anchor="ctr" anchorCtr="0"/>
          <a:lstStyle/>
          <a:p>
            <a:r>
              <a:rPr lang="fr-FR">
                <a:cs typeface="Calibri"/>
              </a:rPr>
              <a:t>12 heures</a:t>
            </a:r>
          </a:p>
        </p:txBody>
      </p:sp>
    </p:spTree>
    <p:extLst>
      <p:ext uri="{BB962C8B-B14F-4D97-AF65-F5344CB8AC3E}">
        <p14:creationId xmlns:p14="http://schemas.microsoft.com/office/powerpoint/2010/main" val="2706036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7149D233-8F88-4851-8C07-374CADBCF1F6}"/>
              </a:ext>
            </a:extLst>
          </p:cNvPr>
          <p:cNvSpPr>
            <a:spLocks noGrp="1"/>
          </p:cNvSpPr>
          <p:nvPr>
            <p:ph type="body" sz="quarter" idx="14"/>
          </p:nvPr>
        </p:nvSpPr>
        <p:spPr/>
        <p:txBody>
          <a:bodyPr lIns="91440" tIns="45720" rIns="91440" bIns="45720" anchor="t" anchorCtr="0"/>
          <a:lstStyle/>
          <a:p>
            <a:pPr algn="just"/>
            <a:r>
              <a:rPr lang="fr-FR" dirty="0">
                <a:ea typeface="+mn-lt"/>
                <a:cs typeface="+mn-lt"/>
              </a:rPr>
              <a:t>Découvrir le catalogage des supports d’hébergement des données</a:t>
            </a:r>
          </a:p>
          <a:p>
            <a:pPr algn="just"/>
            <a:r>
              <a:rPr lang="fr-FR" dirty="0">
                <a:ea typeface="+mn-lt"/>
                <a:cs typeface="+mn-lt"/>
              </a:rPr>
              <a:t>Découvrir les habilitations des utilisateurs sur les données</a:t>
            </a:r>
          </a:p>
        </p:txBody>
      </p:sp>
      <p:sp>
        <p:nvSpPr>
          <p:cNvPr id="9" name="Espace réservé du texte 8">
            <a:extLst>
              <a:ext uri="{FF2B5EF4-FFF2-40B4-BE49-F238E27FC236}">
                <a16:creationId xmlns:a16="http://schemas.microsoft.com/office/drawing/2014/main" id="{2AE82844-D1B4-40BD-994D-1E7FB4D8DEFF}"/>
              </a:ext>
            </a:extLst>
          </p:cNvPr>
          <p:cNvSpPr>
            <a:spLocks noGrp="1"/>
          </p:cNvSpPr>
          <p:nvPr>
            <p:ph type="body" sz="quarter" idx="15"/>
          </p:nvPr>
        </p:nvSpPr>
        <p:spPr/>
        <p:txBody>
          <a:bodyPr lIns="91440" tIns="45720" rIns="91440" bIns="45720" anchor="ctr" anchorCtr="0"/>
          <a:lstStyle/>
          <a:p>
            <a:r>
              <a:rPr lang="fr-FR">
                <a:cs typeface="Calibri"/>
              </a:rPr>
              <a:t>6 heures</a:t>
            </a:r>
            <a:endParaRPr lang="fr-FR"/>
          </a:p>
        </p:txBody>
      </p:sp>
      <p:sp>
        <p:nvSpPr>
          <p:cNvPr id="2" name="Espace réservé du texte 1">
            <a:extLst>
              <a:ext uri="{FF2B5EF4-FFF2-40B4-BE49-F238E27FC236}">
                <a16:creationId xmlns:a16="http://schemas.microsoft.com/office/drawing/2014/main" id="{2312BE40-E3D8-469F-B888-B719E2C041C9}"/>
              </a:ext>
            </a:extLst>
          </p:cNvPr>
          <p:cNvSpPr>
            <a:spLocks noGrp="1"/>
          </p:cNvSpPr>
          <p:nvPr>
            <p:ph type="body" sz="quarter" idx="12"/>
          </p:nvPr>
        </p:nvSpPr>
        <p:spPr/>
        <p:txBody>
          <a:bodyPr lIns="91440" tIns="45720" rIns="91440" bIns="45720" anchor="ctr" anchorCtr="0"/>
          <a:lstStyle/>
          <a:p>
            <a:r>
              <a:rPr lang="fr-FR">
                <a:cs typeface="Calibri"/>
              </a:rPr>
              <a:t>CHAPITRE 1</a:t>
            </a:r>
            <a:endParaRPr lang="fr-FR"/>
          </a:p>
        </p:txBody>
      </p:sp>
      <p:sp>
        <p:nvSpPr>
          <p:cNvPr id="7" name="Espace réservé du texte 6">
            <a:extLst>
              <a:ext uri="{FF2B5EF4-FFF2-40B4-BE49-F238E27FC236}">
                <a16:creationId xmlns:a16="http://schemas.microsoft.com/office/drawing/2014/main" id="{ACC2B79D-565E-45C1-9BF1-34815CEC39FF}"/>
              </a:ext>
            </a:extLst>
          </p:cNvPr>
          <p:cNvSpPr>
            <a:spLocks noGrp="1"/>
          </p:cNvSpPr>
          <p:nvPr>
            <p:ph type="body" sz="quarter" idx="13"/>
          </p:nvPr>
        </p:nvSpPr>
        <p:spPr/>
        <p:txBody>
          <a:bodyPr lIns="91440" tIns="45720" rIns="91440" bIns="45720" anchor="t" anchorCtr="0"/>
          <a:lstStyle/>
          <a:p>
            <a:r>
              <a:rPr lang="fr-CA">
                <a:ea typeface="+mn-lt"/>
                <a:cs typeface="+mn-lt"/>
              </a:rPr>
              <a:t>Inventorier les données</a:t>
            </a:r>
            <a:endParaRPr lang="fr-FR"/>
          </a:p>
        </p:txBody>
      </p:sp>
    </p:spTree>
    <p:extLst>
      <p:ext uri="{BB962C8B-B14F-4D97-AF65-F5344CB8AC3E}">
        <p14:creationId xmlns:p14="http://schemas.microsoft.com/office/powerpoint/2010/main" val="2495295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CBC14B3-0A58-4C8C-ADE9-019CD4800CE3}"/>
              </a:ext>
            </a:extLst>
          </p:cNvPr>
          <p:cNvSpPr>
            <a:spLocks noGrp="1"/>
          </p:cNvSpPr>
          <p:nvPr>
            <p:ph type="body" sz="quarter" idx="12"/>
          </p:nvPr>
        </p:nvSpPr>
        <p:spPr/>
        <p:txBody>
          <a:bodyPr lIns="91440" tIns="45720" rIns="91440" bIns="45720" anchor="ctr" anchorCtr="0"/>
          <a:lstStyle/>
          <a:p>
            <a:r>
              <a:rPr lang="fr-FR">
                <a:cs typeface="Calibri"/>
              </a:rPr>
              <a:t>CHAPITRE 1</a:t>
            </a:r>
            <a:endParaRPr lang="fr-FR"/>
          </a:p>
        </p:txBody>
      </p:sp>
      <p:sp>
        <p:nvSpPr>
          <p:cNvPr id="10" name="Espace réservé du texte 9">
            <a:extLst>
              <a:ext uri="{FF2B5EF4-FFF2-40B4-BE49-F238E27FC236}">
                <a16:creationId xmlns:a16="http://schemas.microsoft.com/office/drawing/2014/main" id="{A62C2B41-1508-4BE0-8822-D25267CAE008}"/>
              </a:ext>
            </a:extLst>
          </p:cNvPr>
          <p:cNvSpPr>
            <a:spLocks noGrp="1"/>
          </p:cNvSpPr>
          <p:nvPr>
            <p:ph type="body" sz="quarter" idx="14"/>
          </p:nvPr>
        </p:nvSpPr>
        <p:spPr/>
        <p:txBody>
          <a:bodyPr lIns="91440" tIns="45720" rIns="91440" bIns="45720" anchor="t" anchorCtr="0"/>
          <a:lstStyle/>
          <a:p>
            <a:r>
              <a:rPr lang="fr-FR" b="1" dirty="0">
                <a:solidFill>
                  <a:srgbClr val="FF7800"/>
                </a:solidFill>
                <a:cs typeface="Calibri"/>
              </a:rPr>
              <a:t>Catalogage des supports d’hébergement des données</a:t>
            </a:r>
            <a:endParaRPr lang="en-US" b="1" dirty="0">
              <a:solidFill>
                <a:srgbClr val="FF7800"/>
              </a:solidFill>
              <a:cs typeface="Calibri"/>
            </a:endParaRPr>
          </a:p>
          <a:p>
            <a:pPr algn="just"/>
            <a:r>
              <a:rPr lang="fr-FR" dirty="0">
                <a:cs typeface="Calibri"/>
              </a:rPr>
              <a:t>Habilitations des utilisateurs sur les données</a:t>
            </a:r>
          </a:p>
        </p:txBody>
      </p:sp>
      <p:sp>
        <p:nvSpPr>
          <p:cNvPr id="3" name="Espace réservé du texte 2">
            <a:extLst>
              <a:ext uri="{FF2B5EF4-FFF2-40B4-BE49-F238E27FC236}">
                <a16:creationId xmlns:a16="http://schemas.microsoft.com/office/drawing/2014/main" id="{015B76DD-3E78-4002-A0B3-5741C0802815}"/>
              </a:ext>
            </a:extLst>
          </p:cNvPr>
          <p:cNvSpPr>
            <a:spLocks noGrp="1"/>
          </p:cNvSpPr>
          <p:nvPr>
            <p:ph type="body" sz="quarter" idx="13"/>
          </p:nvPr>
        </p:nvSpPr>
        <p:spPr/>
        <p:txBody>
          <a:bodyPr lIns="91440" tIns="45720" rIns="91440" bIns="45720" anchor="t" anchorCtr="0"/>
          <a:lstStyle/>
          <a:p>
            <a:r>
              <a:rPr lang="fr-CA">
                <a:cs typeface="Calibri"/>
              </a:rPr>
              <a:t>Inventorier les données</a:t>
            </a:r>
            <a:endParaRPr lang="fr-FR"/>
          </a:p>
        </p:txBody>
      </p:sp>
    </p:spTree>
    <p:extLst>
      <p:ext uri="{BB962C8B-B14F-4D97-AF65-F5344CB8AC3E}">
        <p14:creationId xmlns:p14="http://schemas.microsoft.com/office/powerpoint/2010/main" val="1117283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a:cs typeface="Calibri"/>
              </a:rPr>
              <a:t>Choisir l’option d’hébergement Azure appropriée</a:t>
            </a:r>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46576" cy="4514894"/>
          </a:xfrm>
        </p:spPr>
        <p:txBody>
          <a:bodyPr lIns="91440" tIns="45720" rIns="91440" bIns="45720" anchor="t"/>
          <a:lstStyle/>
          <a:p>
            <a:r>
              <a:rPr lang="fr-FR" sz="1300" dirty="0">
                <a:ea typeface="+mn-lt"/>
                <a:cs typeface="+mn-lt"/>
              </a:rPr>
              <a:t>En tant que client, vous conservez la propriété des données client (contenu, données personnelles et autres) que vous fournissez à des fins de stockage et d’hébergement dans les services Azure. Vous contrôlez également toutes les zones géographiques supplémentaires où vous décidez de déployer vos solutions ou de répliquer vos données.</a:t>
            </a:r>
            <a:endParaRPr lang="fr-FR" dirty="0"/>
          </a:p>
          <a:p>
            <a:r>
              <a:rPr lang="fr-FR" sz="1300" dirty="0">
                <a:ea typeface="+mn-lt"/>
                <a:cs typeface="+mn-lt"/>
              </a:rPr>
              <a:t>Lorsque la fonctionnalité d’un service nécessite une réplication de données globale, des détails sont disponibles ci-après.</a:t>
            </a:r>
          </a:p>
          <a:p>
            <a:endParaRPr lang="fr-FR" dirty="0"/>
          </a:p>
          <a:p>
            <a:r>
              <a:rPr lang="fr-FR" sz="1400" b="1" dirty="0">
                <a:ea typeface="+mn-lt"/>
                <a:cs typeface="+mn-lt"/>
              </a:rPr>
              <a:t>Sécurité des données</a:t>
            </a:r>
            <a:endParaRPr lang="fr-FR" sz="1400" b="1" dirty="0"/>
          </a:p>
          <a:p>
            <a:r>
              <a:rPr lang="fr-FR" dirty="0">
                <a:ea typeface="+mn-lt"/>
                <a:cs typeface="+mn-lt"/>
              </a:rPr>
              <a:t>Microsoft sécurise vos données à l’aide de plusieurs couches de sécurité et protocoles de chiffrement. Vous trouverez une vue d’ensemble de l’utilisation du chiffrement par Microsoft pour sécuriser vos données.</a:t>
            </a:r>
            <a:endParaRPr lang="fr-FR" dirty="0"/>
          </a:p>
          <a:p>
            <a:r>
              <a:rPr lang="fr-FR" dirty="0">
                <a:ea typeface="+mn-lt"/>
                <a:cs typeface="+mn-lt"/>
              </a:rPr>
              <a:t>Par défaut, les clés gérées par Microsoft protègent vos données et les données client conservées sur support physique qui sont toujours chiffrées à l’aide de protocoles de chiffrement compatibles FIPS 140-2. Les clients peuvent également utiliser des clés gérées par le client (CMK), un double chiffrement et/ou des modules de sécurité matériels (HSM) pour renforcer la protection des données.</a:t>
            </a:r>
            <a:endParaRPr lang="fr-FR" dirty="0"/>
          </a:p>
          <a:p>
            <a:r>
              <a:rPr lang="fr-FR" dirty="0">
                <a:ea typeface="+mn-lt"/>
                <a:cs typeface="+mn-lt"/>
              </a:rPr>
              <a:t>Tout le trafic de données circulant entre les centres de données est protégé par des normes de sécurité MAC IEEE 802.1 AE, ce qui évite des attaques de l’intercepteur physique. Pour maintenir la résilience, Microsoft utilise des chemins d’accès réseau variables qui franchissent parfois des limites géographiques, mais la réplication des données client entre régions est toujours transmise sur des connexions réseau chiffrées.</a:t>
            </a:r>
            <a:endParaRPr lang="fr-FR" dirty="0"/>
          </a:p>
          <a:p>
            <a:r>
              <a:rPr lang="fr-FR" dirty="0">
                <a:ea typeface="+mn-lt"/>
                <a:cs typeface="+mn-lt"/>
              </a:rPr>
              <a:t>En outre, pour réduire les risques en matière de confidentialité, Microsoft génère des « identificateurs pseudonymes » qui lui permettent d’offrir un service cloud global (incluant des services d’exploitation et d’amélioration, de facturation et de protection contre la fraude). Dans tous les cas, les identificateurs pseudonymes ne peuvent être utilisés ni pour identifier directement un individu, ni pour accéder aux données client.  Ces dernières qui identifient des personnes sont toujours protégées comme décrit ci-dessus.</a:t>
            </a:r>
            <a:endParaRPr lang="fr-FR" dirty="0"/>
          </a:p>
          <a:p>
            <a:endParaRPr lang="fr-FR" sz="1300" dirty="0"/>
          </a:p>
          <a:p>
            <a:endParaRPr lang="fr-FR" sz="1300" dirty="0"/>
          </a:p>
          <a:p>
            <a:endParaRPr lang="fr-FR" sz="1300" dirty="0"/>
          </a:p>
          <a:p>
            <a:endParaRPr lang="fr-FR" dirty="0"/>
          </a:p>
          <a:p>
            <a:endParaRPr lang="fr-FR" sz="1500" b="1" u="sng" dirty="0">
              <a:cs typeface="Calibri"/>
            </a:endParaRPr>
          </a:p>
        </p:txBody>
      </p:sp>
      <p:sp>
        <p:nvSpPr>
          <p:cNvPr id="11" name="Titre 1">
            <a:extLst>
              <a:ext uri="{FF2B5EF4-FFF2-40B4-BE49-F238E27FC236}">
                <a16:creationId xmlns:a16="http://schemas.microsoft.com/office/drawing/2014/main" id="{040DCE82-CE0D-7991-3D0B-D1DE940A2AD5}"/>
              </a:ext>
            </a:extLst>
          </p:cNvPr>
          <p:cNvSpPr>
            <a:spLocks noGrp="1"/>
          </p:cNvSpPr>
          <p:nvPr>
            <p:ph type="title"/>
          </p:nvPr>
        </p:nvSpPr>
        <p:spPr>
          <a:xfrm>
            <a:off x="-13524" y="400050"/>
            <a:ext cx="5317430" cy="415143"/>
          </a:xfrm>
        </p:spPr>
        <p:txBody>
          <a:bodyPr lIns="91440" tIns="45720" rIns="91440" bIns="45720" anchor="ctr" anchorCtr="0"/>
          <a:lstStyle/>
          <a:p>
            <a:r>
              <a:rPr lang="fr-FR" sz="1850">
                <a:cs typeface="Calibri"/>
              </a:rPr>
              <a:t>01- </a:t>
            </a:r>
            <a:r>
              <a:rPr lang="fr-CA" sz="1850">
                <a:cs typeface="Calibri"/>
              </a:rPr>
              <a:t>Inventorier les données</a:t>
            </a:r>
            <a:endParaRPr lang="fr-FR" sz="1850">
              <a:cs typeface="Calibri"/>
            </a:endParaRPr>
          </a:p>
        </p:txBody>
      </p:sp>
      <p:sp>
        <p:nvSpPr>
          <p:cNvPr id="13" name="Espace réservé du texte 6">
            <a:extLst>
              <a:ext uri="{FF2B5EF4-FFF2-40B4-BE49-F238E27FC236}">
                <a16:creationId xmlns:a16="http://schemas.microsoft.com/office/drawing/2014/main" id="{9A92CC11-D9F6-A3BE-443A-523816FE239A}"/>
              </a:ext>
            </a:extLst>
          </p:cNvPr>
          <p:cNvSpPr>
            <a:spLocks noGrp="1"/>
          </p:cNvSpPr>
          <p:nvPr>
            <p:ph type="body" sz="quarter" idx="11"/>
          </p:nvPr>
        </p:nvSpPr>
        <p:spPr>
          <a:xfrm>
            <a:off x="95333" y="725765"/>
            <a:ext cx="5075172" cy="444906"/>
          </a:xfrm>
        </p:spPr>
        <p:txBody>
          <a:bodyPr lIns="91440" tIns="45720" rIns="91440" bIns="45720" anchor="t"/>
          <a:lstStyle/>
          <a:p>
            <a:r>
              <a:rPr lang="fr-FR" dirty="0">
                <a:ea typeface="+mn-lt"/>
                <a:cs typeface="+mn-lt"/>
              </a:rPr>
              <a:t>Catalogage des supports d’hébergement des données</a:t>
            </a:r>
            <a:endParaRPr lang="fr-FR" dirty="0"/>
          </a:p>
        </p:txBody>
      </p:sp>
    </p:spTree>
    <p:extLst>
      <p:ext uri="{BB962C8B-B14F-4D97-AF65-F5344CB8AC3E}">
        <p14:creationId xmlns:p14="http://schemas.microsoft.com/office/powerpoint/2010/main" val="236571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a:lstStyle/>
          <a:p>
            <a:r>
              <a:rPr lang="fr-FR" dirty="0"/>
              <a:t>Catalogage selon la technologie offerte par le support</a:t>
            </a:r>
          </a:p>
        </p:txBody>
      </p:sp>
      <p:sp>
        <p:nvSpPr>
          <p:cNvPr id="11" name="Titre 1">
            <a:extLst>
              <a:ext uri="{FF2B5EF4-FFF2-40B4-BE49-F238E27FC236}">
                <a16:creationId xmlns:a16="http://schemas.microsoft.com/office/drawing/2014/main" id="{040DCE82-CE0D-7991-3D0B-D1DE940A2AD5}"/>
              </a:ext>
            </a:extLst>
          </p:cNvPr>
          <p:cNvSpPr>
            <a:spLocks noGrp="1"/>
          </p:cNvSpPr>
          <p:nvPr>
            <p:ph type="title"/>
          </p:nvPr>
        </p:nvSpPr>
        <p:spPr/>
        <p:txBody>
          <a:bodyPr/>
          <a:lstStyle/>
          <a:p>
            <a:r>
              <a:rPr lang="fr-FR"/>
              <a:t>01- </a:t>
            </a:r>
            <a:r>
              <a:rPr lang="fr-CA"/>
              <a:t>Inventorier les données</a:t>
            </a:r>
            <a:endParaRPr lang="fr-FR"/>
          </a:p>
        </p:txBody>
      </p:sp>
      <p:sp>
        <p:nvSpPr>
          <p:cNvPr id="13" name="Espace réservé du texte 6">
            <a:extLst>
              <a:ext uri="{FF2B5EF4-FFF2-40B4-BE49-F238E27FC236}">
                <a16:creationId xmlns:a16="http://schemas.microsoft.com/office/drawing/2014/main" id="{9A92CC11-D9F6-A3BE-443A-523816FE239A}"/>
              </a:ext>
            </a:extLst>
          </p:cNvPr>
          <p:cNvSpPr>
            <a:spLocks noGrp="1"/>
          </p:cNvSpPr>
          <p:nvPr>
            <p:ph type="body" sz="quarter" idx="11"/>
          </p:nvPr>
        </p:nvSpPr>
        <p:spPr/>
        <p:txBody>
          <a:bodyPr/>
          <a:lstStyle/>
          <a:p>
            <a:r>
              <a:rPr lang="fr-FR" dirty="0"/>
              <a:t>Catalogage des supports d’hébergement des données</a:t>
            </a:r>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p:txBody>
          <a:bodyPr/>
          <a:lstStyle/>
          <a:p>
            <a:r>
              <a:rPr lang="fr-FR" dirty="0"/>
              <a:t>Les supports d’hébergement de données sont très diversifiés sur le Cloud. Le bon choix d’un support approprié est un exercice qui doit se faire d’une manière très soigneuse avant d’héberger les données à l’intérieur.</a:t>
            </a:r>
          </a:p>
          <a:p>
            <a:endParaRPr lang="fr-FR" dirty="0"/>
          </a:p>
          <a:p>
            <a:r>
              <a:rPr lang="fr-FR" dirty="0"/>
              <a:t>Le catalogage des ces supports de données consiste à déterminer les critères permettant de les classifier et de les répertorier pour, d’une part, orienter convenablement le choix du support et, d’autre part, inventorier correctement les supports existants</a:t>
            </a:r>
          </a:p>
          <a:p>
            <a:endParaRPr lang="fr-FR" dirty="0"/>
          </a:p>
          <a:p>
            <a:r>
              <a:rPr lang="fr-FR" dirty="0"/>
              <a:t>Parmi les critères permettant de choisir un support approprié on trouve :</a:t>
            </a:r>
          </a:p>
          <a:p>
            <a:pPr marL="171450" indent="-171450">
              <a:buFont typeface="Arial" panose="020B0604020202020204" pitchFamily="34" charset="0"/>
              <a:buChar char="•"/>
            </a:pPr>
            <a:r>
              <a:rPr lang="fr-CA" dirty="0"/>
              <a:t>Existence d’interfaces pour accéder aux données (exemple « API »</a:t>
            </a:r>
          </a:p>
          <a:p>
            <a:pPr marL="171450" indent="-171450">
              <a:buFont typeface="Arial" panose="020B0604020202020204" pitchFamily="34" charset="0"/>
              <a:buChar char="•"/>
            </a:pPr>
            <a:r>
              <a:rPr lang="fr-CA" dirty="0"/>
              <a:t>Adaptation aux données massives ; on parle parfois de « lacs de données » ou « data </a:t>
            </a:r>
            <a:r>
              <a:rPr lang="fr-CA" dirty="0" err="1"/>
              <a:t>lakes</a:t>
            </a:r>
            <a:r>
              <a:rPr lang="fr-CA" dirty="0"/>
              <a:t> »</a:t>
            </a:r>
          </a:p>
          <a:p>
            <a:pPr marL="171450" indent="-171450">
              <a:buFont typeface="Arial" panose="020B0604020202020204" pitchFamily="34" charset="0"/>
              <a:buChar char="•"/>
            </a:pPr>
            <a:r>
              <a:rPr lang="fr-CA" dirty="0"/>
              <a:t>Publication des données avec un contrôle public (open data)</a:t>
            </a:r>
          </a:p>
          <a:p>
            <a:pPr marL="171450" indent="-171450">
              <a:buFont typeface="Arial" panose="020B0604020202020204" pitchFamily="34" charset="0"/>
              <a:buChar char="•"/>
            </a:pPr>
            <a:r>
              <a:rPr lang="fr-CA" dirty="0"/>
              <a:t>Exigence de formats favorisant l’interopérabilité pour pouvoir croiser et exploiter au mieux les données sur un territoire ou entre territoires.</a:t>
            </a:r>
          </a:p>
          <a:p>
            <a:endParaRPr lang="fr-FR" dirty="0"/>
          </a:p>
          <a:p>
            <a:r>
              <a:rPr lang="fr-FR" dirty="0"/>
              <a:t> </a:t>
            </a:r>
          </a:p>
        </p:txBody>
      </p:sp>
    </p:spTree>
    <p:extLst>
      <p:ext uri="{BB962C8B-B14F-4D97-AF65-F5344CB8AC3E}">
        <p14:creationId xmlns:p14="http://schemas.microsoft.com/office/powerpoint/2010/main" val="3327304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040DCE82-CE0D-7991-3D0B-D1DE940A2AD5}"/>
              </a:ext>
            </a:extLst>
          </p:cNvPr>
          <p:cNvSpPr>
            <a:spLocks noGrp="1"/>
          </p:cNvSpPr>
          <p:nvPr>
            <p:ph type="title"/>
          </p:nvPr>
        </p:nvSpPr>
        <p:spPr/>
        <p:txBody>
          <a:bodyPr/>
          <a:lstStyle/>
          <a:p>
            <a:r>
              <a:rPr lang="fr-FR"/>
              <a:t>01- </a:t>
            </a:r>
            <a:r>
              <a:rPr lang="fr-CA"/>
              <a:t>Inventorier les données</a:t>
            </a:r>
            <a:endParaRPr lang="fr-FR"/>
          </a:p>
        </p:txBody>
      </p:sp>
      <p:sp>
        <p:nvSpPr>
          <p:cNvPr id="13" name="Espace réservé du texte 6">
            <a:extLst>
              <a:ext uri="{FF2B5EF4-FFF2-40B4-BE49-F238E27FC236}">
                <a16:creationId xmlns:a16="http://schemas.microsoft.com/office/drawing/2014/main" id="{9A92CC11-D9F6-A3BE-443A-523816FE239A}"/>
              </a:ext>
            </a:extLst>
          </p:cNvPr>
          <p:cNvSpPr>
            <a:spLocks noGrp="1"/>
          </p:cNvSpPr>
          <p:nvPr>
            <p:ph type="body" sz="quarter" idx="11"/>
          </p:nvPr>
        </p:nvSpPr>
        <p:spPr/>
        <p:txBody>
          <a:bodyPr/>
          <a:lstStyle/>
          <a:p>
            <a:r>
              <a:rPr lang="fr-FR" dirty="0"/>
              <a:t>Catalogage des supports d’hébergement des données</a:t>
            </a:r>
          </a:p>
        </p:txBody>
      </p:sp>
      <p:sp>
        <p:nvSpPr>
          <p:cNvPr id="2" name="Espace réservé du contenu 1">
            <a:extLst>
              <a:ext uri="{FF2B5EF4-FFF2-40B4-BE49-F238E27FC236}">
                <a16:creationId xmlns:a16="http://schemas.microsoft.com/office/drawing/2014/main" id="{5EA07AE4-58BB-42C9-8785-B8C543C96537}"/>
              </a:ext>
            </a:extLst>
          </p:cNvPr>
          <p:cNvSpPr>
            <a:spLocks noGrp="1"/>
          </p:cNvSpPr>
          <p:nvPr>
            <p:ph sz="quarter" idx="12"/>
          </p:nvPr>
        </p:nvSpPr>
        <p:spPr/>
        <p:txBody>
          <a:bodyPr/>
          <a:lstStyle/>
          <a:p>
            <a:r>
              <a:rPr lang="fr-CA" dirty="0"/>
              <a:t>Avez-vous besoin du contrôle total ou de la pleine propriété de votre logiciel de base de données ou de votre système d’exploitation hôte ? </a:t>
            </a:r>
          </a:p>
          <a:p>
            <a:r>
              <a:rPr lang="fr-CA" dirty="0"/>
              <a:t>Dans certains scénarios, vous devez disposer d’un niveau élevé de contrôle ou de propriété de la configuration logicielle et des serveurs hôtes pour vos charges de travail de base de données. Dans ces scénarios, vous pouvez déployer des machines virtuelles Infrastructure as a service (IaaS) personnalisées pour contrôler entièrement le déploiement et la configuration des services de données. Si vous n’avez pas ces exigences, les services de base de données PaaS (platform as a service) pourraient réduire vos coûts de gestion et d’exploitation.</a:t>
            </a:r>
          </a:p>
          <a:p>
            <a:br>
              <a:rPr lang="fr-CA" dirty="0"/>
            </a:br>
            <a:endParaRPr lang="fr-FR" dirty="0"/>
          </a:p>
        </p:txBody>
      </p:sp>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a:lstStyle/>
          <a:p>
            <a:r>
              <a:rPr lang="fr-FR" dirty="0"/>
              <a:t>Arbre de décision </a:t>
            </a:r>
            <a:r>
              <a:rPr lang="fr-CA" dirty="0"/>
              <a:t>des services de base de données Azure</a:t>
            </a:r>
            <a:endParaRPr lang="fr-FR" dirty="0"/>
          </a:p>
        </p:txBody>
      </p:sp>
      <p:sp>
        <p:nvSpPr>
          <p:cNvPr id="19" name="Espace réservé du contenu 18">
            <a:extLst>
              <a:ext uri="{FF2B5EF4-FFF2-40B4-BE49-F238E27FC236}">
                <a16:creationId xmlns:a16="http://schemas.microsoft.com/office/drawing/2014/main" id="{FA1982CD-1675-4E08-A62B-D6D6206E9415}"/>
              </a:ext>
            </a:extLst>
          </p:cNvPr>
          <p:cNvSpPr>
            <a:spLocks noGrp="1"/>
          </p:cNvSpPr>
          <p:nvPr>
            <p:ph sz="quarter" idx="14"/>
          </p:nvPr>
        </p:nvSpPr>
        <p:spPr/>
        <p:txBody>
          <a:bodyPr/>
          <a:lstStyle/>
          <a:p>
            <a:endParaRPr lang="fr-FR"/>
          </a:p>
        </p:txBody>
      </p:sp>
      <p:pic>
        <p:nvPicPr>
          <p:cNvPr id="1026" name="Picture 2" descr="Azure database services decision tree">
            <a:extLst>
              <a:ext uri="{FF2B5EF4-FFF2-40B4-BE49-F238E27FC236}">
                <a16:creationId xmlns:a16="http://schemas.microsoft.com/office/drawing/2014/main" id="{5ED33D35-8D26-494D-9147-6BBA46AD9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577" y="1936372"/>
            <a:ext cx="5220000" cy="4521578"/>
          </a:xfrm>
          <a:prstGeom prst="rect">
            <a:avLst/>
          </a:prstGeom>
          <a:noFill/>
          <a:extLst>
            <a:ext uri="{909E8E84-426E-40DD-AFC4-6F175D3DCCD1}">
              <a14:hiddenFill xmlns:a14="http://schemas.microsoft.com/office/drawing/2010/main">
                <a:solidFill>
                  <a:srgbClr val="FFFFFF"/>
                </a:solidFill>
              </a14:hiddenFill>
            </a:ext>
          </a:extLst>
        </p:spPr>
      </p:pic>
      <p:sp>
        <p:nvSpPr>
          <p:cNvPr id="12" name="Dodécagone 11">
            <a:extLst>
              <a:ext uri="{FF2B5EF4-FFF2-40B4-BE49-F238E27FC236}">
                <a16:creationId xmlns:a16="http://schemas.microsoft.com/office/drawing/2014/main" id="{F9AAB5BF-A7AC-4D64-8AAB-F9460CEE3755}"/>
              </a:ext>
            </a:extLst>
          </p:cNvPr>
          <p:cNvSpPr/>
          <p:nvPr/>
        </p:nvSpPr>
        <p:spPr>
          <a:xfrm>
            <a:off x="8512448" y="1582546"/>
            <a:ext cx="285136" cy="422787"/>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5" name="Dodécagone 14">
            <a:extLst>
              <a:ext uri="{FF2B5EF4-FFF2-40B4-BE49-F238E27FC236}">
                <a16:creationId xmlns:a16="http://schemas.microsoft.com/office/drawing/2014/main" id="{845684B0-2323-49CF-9DD6-366C9A4DBF1A}"/>
              </a:ext>
            </a:extLst>
          </p:cNvPr>
          <p:cNvSpPr/>
          <p:nvPr/>
        </p:nvSpPr>
        <p:spPr>
          <a:xfrm>
            <a:off x="415199" y="2005333"/>
            <a:ext cx="285136" cy="422787"/>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Tree>
    <p:extLst>
      <p:ext uri="{BB962C8B-B14F-4D97-AF65-F5344CB8AC3E}">
        <p14:creationId xmlns:p14="http://schemas.microsoft.com/office/powerpoint/2010/main" val="3988335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040DCE82-CE0D-7991-3D0B-D1DE940A2AD5}"/>
              </a:ext>
            </a:extLst>
          </p:cNvPr>
          <p:cNvSpPr>
            <a:spLocks noGrp="1"/>
          </p:cNvSpPr>
          <p:nvPr>
            <p:ph type="title"/>
          </p:nvPr>
        </p:nvSpPr>
        <p:spPr/>
        <p:txBody>
          <a:bodyPr/>
          <a:lstStyle/>
          <a:p>
            <a:r>
              <a:rPr lang="fr-FR"/>
              <a:t>01- </a:t>
            </a:r>
            <a:r>
              <a:rPr lang="fr-CA"/>
              <a:t>Inventorier les données</a:t>
            </a:r>
            <a:endParaRPr lang="fr-FR"/>
          </a:p>
        </p:txBody>
      </p:sp>
      <p:sp>
        <p:nvSpPr>
          <p:cNvPr id="13" name="Espace réservé du texte 6">
            <a:extLst>
              <a:ext uri="{FF2B5EF4-FFF2-40B4-BE49-F238E27FC236}">
                <a16:creationId xmlns:a16="http://schemas.microsoft.com/office/drawing/2014/main" id="{9A92CC11-D9F6-A3BE-443A-523816FE239A}"/>
              </a:ext>
            </a:extLst>
          </p:cNvPr>
          <p:cNvSpPr>
            <a:spLocks noGrp="1"/>
          </p:cNvSpPr>
          <p:nvPr>
            <p:ph type="body" sz="quarter" idx="11"/>
          </p:nvPr>
        </p:nvSpPr>
        <p:spPr/>
        <p:txBody>
          <a:bodyPr/>
          <a:lstStyle/>
          <a:p>
            <a:r>
              <a:rPr lang="fr-FR" dirty="0"/>
              <a:t>Catalogage des supports d’hébergement des données</a:t>
            </a:r>
          </a:p>
        </p:txBody>
      </p:sp>
      <p:sp>
        <p:nvSpPr>
          <p:cNvPr id="2" name="Espace réservé du contenu 1">
            <a:extLst>
              <a:ext uri="{FF2B5EF4-FFF2-40B4-BE49-F238E27FC236}">
                <a16:creationId xmlns:a16="http://schemas.microsoft.com/office/drawing/2014/main" id="{5EA07AE4-58BB-42C9-8785-B8C543C96537}"/>
              </a:ext>
            </a:extLst>
          </p:cNvPr>
          <p:cNvSpPr>
            <a:spLocks noGrp="1"/>
          </p:cNvSpPr>
          <p:nvPr>
            <p:ph sz="quarter" idx="12"/>
          </p:nvPr>
        </p:nvSpPr>
        <p:spPr/>
        <p:txBody>
          <a:bodyPr/>
          <a:lstStyle/>
          <a:p>
            <a:r>
              <a:rPr lang="fr-CA" dirty="0"/>
              <a:t>Vos charges de travail utiliseront-elles une technologie de base de données relationnelle ? </a:t>
            </a:r>
          </a:p>
          <a:p>
            <a:r>
              <a:rPr lang="fr-CA" dirty="0"/>
              <a:t>Si oui, Azure fournit des fonctionnalités de base de données PaaS managées pour Azure SQL </a:t>
            </a:r>
            <a:r>
              <a:rPr lang="fr-CA" dirty="0" err="1"/>
              <a:t>Database</a:t>
            </a:r>
            <a:r>
              <a:rPr lang="fr-CA" dirty="0"/>
              <a:t>, MySQL, PostgreSQL et </a:t>
            </a:r>
            <a:r>
              <a:rPr lang="fr-CA" dirty="0" err="1"/>
              <a:t>MariaDB</a:t>
            </a:r>
            <a:r>
              <a:rPr lang="fr-CA" dirty="0"/>
              <a:t>.</a:t>
            </a:r>
          </a:p>
        </p:txBody>
      </p:sp>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a:lstStyle/>
          <a:p>
            <a:r>
              <a:rPr lang="fr-FR" dirty="0"/>
              <a:t>Arbre de décision </a:t>
            </a:r>
            <a:r>
              <a:rPr lang="fr-CA" dirty="0"/>
              <a:t>des services de base de données Azure</a:t>
            </a:r>
            <a:endParaRPr lang="fr-FR" dirty="0"/>
          </a:p>
        </p:txBody>
      </p:sp>
      <p:sp>
        <p:nvSpPr>
          <p:cNvPr id="19" name="Espace réservé du contenu 18">
            <a:extLst>
              <a:ext uri="{FF2B5EF4-FFF2-40B4-BE49-F238E27FC236}">
                <a16:creationId xmlns:a16="http://schemas.microsoft.com/office/drawing/2014/main" id="{FA1982CD-1675-4E08-A62B-D6D6206E9415}"/>
              </a:ext>
            </a:extLst>
          </p:cNvPr>
          <p:cNvSpPr>
            <a:spLocks noGrp="1"/>
          </p:cNvSpPr>
          <p:nvPr>
            <p:ph sz="quarter" idx="14"/>
          </p:nvPr>
        </p:nvSpPr>
        <p:spPr/>
        <p:txBody>
          <a:bodyPr/>
          <a:lstStyle/>
          <a:p>
            <a:endParaRPr lang="fr-FR"/>
          </a:p>
        </p:txBody>
      </p:sp>
      <p:pic>
        <p:nvPicPr>
          <p:cNvPr id="1026" name="Picture 2" descr="Azure database services decision tree">
            <a:extLst>
              <a:ext uri="{FF2B5EF4-FFF2-40B4-BE49-F238E27FC236}">
                <a16:creationId xmlns:a16="http://schemas.microsoft.com/office/drawing/2014/main" id="{5ED33D35-8D26-494D-9147-6BBA46AD9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577" y="1936372"/>
            <a:ext cx="5220000" cy="4521578"/>
          </a:xfrm>
          <a:prstGeom prst="rect">
            <a:avLst/>
          </a:prstGeom>
          <a:noFill/>
          <a:extLst>
            <a:ext uri="{909E8E84-426E-40DD-AFC4-6F175D3DCCD1}">
              <a14:hiddenFill xmlns:a14="http://schemas.microsoft.com/office/drawing/2010/main">
                <a:solidFill>
                  <a:srgbClr val="FFFFFF"/>
                </a:solidFill>
              </a14:hiddenFill>
            </a:ext>
          </a:extLst>
        </p:spPr>
      </p:pic>
      <p:sp>
        <p:nvSpPr>
          <p:cNvPr id="12" name="Dodécagone 11">
            <a:extLst>
              <a:ext uri="{FF2B5EF4-FFF2-40B4-BE49-F238E27FC236}">
                <a16:creationId xmlns:a16="http://schemas.microsoft.com/office/drawing/2014/main" id="{F9AAB5BF-A7AC-4D64-8AAB-F9460CEE3755}"/>
              </a:ext>
            </a:extLst>
          </p:cNvPr>
          <p:cNvSpPr/>
          <p:nvPr/>
        </p:nvSpPr>
        <p:spPr>
          <a:xfrm>
            <a:off x="7548887" y="2850907"/>
            <a:ext cx="285136" cy="422787"/>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5" name="Dodécagone 14">
            <a:extLst>
              <a:ext uri="{FF2B5EF4-FFF2-40B4-BE49-F238E27FC236}">
                <a16:creationId xmlns:a16="http://schemas.microsoft.com/office/drawing/2014/main" id="{845684B0-2323-49CF-9DD6-366C9A4DBF1A}"/>
              </a:ext>
            </a:extLst>
          </p:cNvPr>
          <p:cNvSpPr/>
          <p:nvPr/>
        </p:nvSpPr>
        <p:spPr>
          <a:xfrm>
            <a:off x="415199" y="2005333"/>
            <a:ext cx="285136" cy="422787"/>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Tree>
    <p:extLst>
      <p:ext uri="{BB962C8B-B14F-4D97-AF65-F5344CB8AC3E}">
        <p14:creationId xmlns:p14="http://schemas.microsoft.com/office/powerpoint/2010/main" val="250982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AFA07B2-668D-45F7-9D1B-204936B3E8E3}"/>
              </a:ext>
            </a:extLst>
          </p:cNvPr>
          <p:cNvSpPr>
            <a:spLocks noGrp="1"/>
          </p:cNvSpPr>
          <p:nvPr>
            <p:ph type="body" sz="quarter" idx="15"/>
          </p:nvPr>
        </p:nvSpPr>
        <p:spPr/>
        <p:txBody>
          <a:bodyPr lIns="91440" tIns="45720" rIns="91440" bIns="45720" anchor="ctr" anchorCtr="0"/>
          <a:lstStyle/>
          <a:p>
            <a:r>
              <a:rPr lang="fr-FR">
                <a:cs typeface="Calibri"/>
              </a:rPr>
              <a:t>9 heures</a:t>
            </a:r>
          </a:p>
        </p:txBody>
      </p:sp>
      <p:sp>
        <p:nvSpPr>
          <p:cNvPr id="3" name="Espace réservé du texte 2">
            <a:extLst>
              <a:ext uri="{FF2B5EF4-FFF2-40B4-BE49-F238E27FC236}">
                <a16:creationId xmlns:a16="http://schemas.microsoft.com/office/drawing/2014/main" id="{8C7F9F2D-1982-43FE-A931-7B2DCEE0D7C8}"/>
              </a:ext>
            </a:extLst>
          </p:cNvPr>
          <p:cNvSpPr>
            <a:spLocks noGrp="1"/>
          </p:cNvSpPr>
          <p:nvPr>
            <p:ph type="body" sz="quarter" idx="12"/>
          </p:nvPr>
        </p:nvSpPr>
        <p:spPr/>
        <p:txBody>
          <a:bodyPr/>
          <a:lstStyle/>
          <a:p>
            <a:r>
              <a:rPr lang="fr-FR"/>
              <a:t>CHAPITRE 1</a:t>
            </a:r>
          </a:p>
        </p:txBody>
      </p:sp>
      <p:sp>
        <p:nvSpPr>
          <p:cNvPr id="4" name="Espace réservé du texte 3">
            <a:extLst>
              <a:ext uri="{FF2B5EF4-FFF2-40B4-BE49-F238E27FC236}">
                <a16:creationId xmlns:a16="http://schemas.microsoft.com/office/drawing/2014/main" id="{4839E087-F6B7-4299-B152-4EC0D038356D}"/>
              </a:ext>
            </a:extLst>
          </p:cNvPr>
          <p:cNvSpPr>
            <a:spLocks noGrp="1"/>
          </p:cNvSpPr>
          <p:nvPr>
            <p:ph type="body" sz="quarter" idx="13"/>
          </p:nvPr>
        </p:nvSpPr>
        <p:spPr/>
        <p:txBody>
          <a:bodyPr lIns="91440" tIns="45720" rIns="91440" bIns="45720" anchor="t" anchorCtr="0"/>
          <a:lstStyle/>
          <a:p>
            <a:r>
              <a:rPr lang="fr-FR">
                <a:ea typeface="+mn-lt"/>
                <a:cs typeface="+mn-lt"/>
              </a:rPr>
              <a:t>Identifier les niveaux des données</a:t>
            </a:r>
            <a:endParaRPr lang="fr-FR"/>
          </a:p>
        </p:txBody>
      </p:sp>
      <p:sp>
        <p:nvSpPr>
          <p:cNvPr id="7" name="Espace réservé du texte 6">
            <a:extLst>
              <a:ext uri="{FF2B5EF4-FFF2-40B4-BE49-F238E27FC236}">
                <a16:creationId xmlns:a16="http://schemas.microsoft.com/office/drawing/2014/main" id="{58524F96-D5F4-46EF-AA53-240037293E13}"/>
              </a:ext>
            </a:extLst>
          </p:cNvPr>
          <p:cNvSpPr>
            <a:spLocks noGrp="1"/>
          </p:cNvSpPr>
          <p:nvPr>
            <p:ph type="body" sz="quarter" idx="14"/>
          </p:nvPr>
        </p:nvSpPr>
        <p:spPr/>
        <p:txBody>
          <a:bodyPr lIns="91440" tIns="45720" rIns="91440" bIns="45720" anchor="t" anchorCtr="0"/>
          <a:lstStyle/>
          <a:p>
            <a:r>
              <a:rPr lang="fr-CA" dirty="0">
                <a:ea typeface="+mn-lt"/>
                <a:cs typeface="+mn-lt"/>
              </a:rPr>
              <a:t>Découvrir l'impact de la donnée sur l’activité</a:t>
            </a:r>
          </a:p>
          <a:p>
            <a:r>
              <a:rPr lang="fr-CA" dirty="0">
                <a:ea typeface="+mn-lt"/>
                <a:cs typeface="+mn-lt"/>
              </a:rPr>
              <a:t>Comprendre la  classification des données : Publiques, Internes, Confidentielles</a:t>
            </a:r>
          </a:p>
          <a:p>
            <a:r>
              <a:rPr lang="fr-CA" dirty="0">
                <a:ea typeface="+mn-lt"/>
                <a:cs typeface="+mn-lt"/>
              </a:rPr>
              <a:t>Appréhender le format des  données :</a:t>
            </a:r>
            <a:r>
              <a:rPr lang="fr-FR" dirty="0">
                <a:ea typeface="+mn-lt"/>
                <a:cs typeface="+mn-lt"/>
              </a:rPr>
              <a:t> Structurées, Semi-structurées, Non structurée</a:t>
            </a:r>
            <a:endParaRPr lang="fr-CA" dirty="0">
              <a:ea typeface="+mn-lt"/>
              <a:cs typeface="+mn-lt"/>
            </a:endParaRPr>
          </a:p>
        </p:txBody>
      </p:sp>
    </p:spTree>
    <p:extLst>
      <p:ext uri="{BB962C8B-B14F-4D97-AF65-F5344CB8AC3E}">
        <p14:creationId xmlns:p14="http://schemas.microsoft.com/office/powerpoint/2010/main" val="336406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a:lstStyle/>
          <a:p>
            <a:r>
              <a:rPr lang="fr-FR" dirty="0"/>
              <a:t>Quizz : </a:t>
            </a:r>
            <a:r>
              <a:rPr lang="fr-CA" dirty="0"/>
              <a:t>Scénarios de base de données courants</a:t>
            </a:r>
            <a:endParaRPr lang="fr-FR" dirty="0"/>
          </a:p>
        </p:txBody>
      </p:sp>
      <p:sp>
        <p:nvSpPr>
          <p:cNvPr id="11" name="Titre 1">
            <a:extLst>
              <a:ext uri="{FF2B5EF4-FFF2-40B4-BE49-F238E27FC236}">
                <a16:creationId xmlns:a16="http://schemas.microsoft.com/office/drawing/2014/main" id="{040DCE82-CE0D-7991-3D0B-D1DE940A2AD5}"/>
              </a:ext>
            </a:extLst>
          </p:cNvPr>
          <p:cNvSpPr>
            <a:spLocks noGrp="1"/>
          </p:cNvSpPr>
          <p:nvPr>
            <p:ph type="title"/>
          </p:nvPr>
        </p:nvSpPr>
        <p:spPr/>
        <p:txBody>
          <a:bodyPr/>
          <a:lstStyle/>
          <a:p>
            <a:r>
              <a:rPr lang="fr-FR"/>
              <a:t>01- </a:t>
            </a:r>
            <a:r>
              <a:rPr lang="fr-CA"/>
              <a:t>Inventorier les données</a:t>
            </a:r>
            <a:endParaRPr lang="fr-FR"/>
          </a:p>
        </p:txBody>
      </p:sp>
      <p:sp>
        <p:nvSpPr>
          <p:cNvPr id="13" name="Espace réservé du texte 6">
            <a:extLst>
              <a:ext uri="{FF2B5EF4-FFF2-40B4-BE49-F238E27FC236}">
                <a16:creationId xmlns:a16="http://schemas.microsoft.com/office/drawing/2014/main" id="{9A92CC11-D9F6-A3BE-443A-523816FE239A}"/>
              </a:ext>
            </a:extLst>
          </p:cNvPr>
          <p:cNvSpPr>
            <a:spLocks noGrp="1"/>
          </p:cNvSpPr>
          <p:nvPr>
            <p:ph type="body" sz="quarter" idx="11"/>
          </p:nvPr>
        </p:nvSpPr>
        <p:spPr/>
        <p:txBody>
          <a:bodyPr/>
          <a:lstStyle/>
          <a:p>
            <a:r>
              <a:rPr lang="fr-FR"/>
              <a:t>Catalogage des supports d’hébergement des données</a:t>
            </a:r>
          </a:p>
        </p:txBody>
      </p:sp>
      <p:graphicFrame>
        <p:nvGraphicFramePr>
          <p:cNvPr id="6" name="Tableau 6">
            <a:extLst>
              <a:ext uri="{FF2B5EF4-FFF2-40B4-BE49-F238E27FC236}">
                <a16:creationId xmlns:a16="http://schemas.microsoft.com/office/drawing/2014/main" id="{BB7D2874-01D5-42B0-9305-2978F0DBDB98}"/>
              </a:ext>
            </a:extLst>
          </p:cNvPr>
          <p:cNvGraphicFramePr>
            <a:graphicFrameLocks noGrp="1"/>
          </p:cNvGraphicFramePr>
          <p:nvPr>
            <p:ph sz="quarter" idx="12"/>
            <p:extLst>
              <p:ext uri="{D42A27DB-BD31-4B8C-83A1-F6EECF244321}">
                <p14:modId xmlns:p14="http://schemas.microsoft.com/office/powerpoint/2010/main" val="470747386"/>
              </p:ext>
            </p:extLst>
          </p:nvPr>
        </p:nvGraphicFramePr>
        <p:xfrm>
          <a:off x="720725" y="1943100"/>
          <a:ext cx="10745788" cy="3510280"/>
        </p:xfrm>
        <a:graphic>
          <a:graphicData uri="http://schemas.openxmlformats.org/drawingml/2006/table">
            <a:tbl>
              <a:tblPr firstRow="1" bandRow="1">
                <a:tableStyleId>{5C22544A-7EE6-4342-B048-85BDC9FD1C3A}</a:tableStyleId>
              </a:tblPr>
              <a:tblGrid>
                <a:gridCol w="5372894">
                  <a:extLst>
                    <a:ext uri="{9D8B030D-6E8A-4147-A177-3AD203B41FA5}">
                      <a16:colId xmlns:a16="http://schemas.microsoft.com/office/drawing/2014/main" val="3314009956"/>
                    </a:ext>
                  </a:extLst>
                </a:gridCol>
                <a:gridCol w="5372894">
                  <a:extLst>
                    <a:ext uri="{9D8B030D-6E8A-4147-A177-3AD203B41FA5}">
                      <a16:colId xmlns:a16="http://schemas.microsoft.com/office/drawing/2014/main" val="2817479601"/>
                    </a:ext>
                  </a:extLst>
                </a:gridCol>
              </a:tblGrid>
              <a:tr h="370840">
                <a:tc>
                  <a:txBody>
                    <a:bodyPr/>
                    <a:lstStyle/>
                    <a:p>
                      <a:pPr algn="ctr"/>
                      <a:r>
                        <a:rPr lang="fr-FR" dirty="0"/>
                        <a:t>Scénario</a:t>
                      </a:r>
                    </a:p>
                  </a:txBody>
                  <a:tcPr/>
                </a:tc>
                <a:tc>
                  <a:txBody>
                    <a:bodyPr/>
                    <a:lstStyle/>
                    <a:p>
                      <a:pPr algn="ctr" fontAlgn="t"/>
                      <a:r>
                        <a:rPr lang="fr-CA" dirty="0">
                          <a:effectLst/>
                        </a:rPr>
                        <a:t>Service de données</a:t>
                      </a:r>
                    </a:p>
                  </a:txBody>
                  <a:tcPr/>
                </a:tc>
                <a:extLst>
                  <a:ext uri="{0D108BD9-81ED-4DB2-BD59-A6C34878D82A}">
                    <a16:rowId xmlns:a16="http://schemas.microsoft.com/office/drawing/2014/main" val="2784222386"/>
                  </a:ext>
                </a:extLst>
              </a:tr>
              <a:tr h="370840">
                <a:tc>
                  <a:txBody>
                    <a:bodyPr/>
                    <a:lstStyle/>
                    <a:p>
                      <a:pPr algn="l" fontAlgn="t"/>
                      <a:r>
                        <a:rPr lang="fr-CA" dirty="0">
                          <a:effectLst/>
                        </a:rPr>
                        <a:t>J’ai besoin d’une base de données multi-modèle distribuée à l’échelle mondiale avec prise en charge des choix NoSQL.</a:t>
                      </a:r>
                    </a:p>
                  </a:txBody>
                  <a:tcPr/>
                </a:tc>
                <a:tc>
                  <a:txBody>
                    <a:bodyPr/>
                    <a:lstStyle/>
                    <a:p>
                      <a:pPr algn="ctr"/>
                      <a:endParaRPr lang="fr-FR" dirty="0"/>
                    </a:p>
                  </a:txBody>
                  <a:tcPr/>
                </a:tc>
                <a:extLst>
                  <a:ext uri="{0D108BD9-81ED-4DB2-BD59-A6C34878D82A}">
                    <a16:rowId xmlns:a16="http://schemas.microsoft.com/office/drawing/2014/main" val="3294940468"/>
                  </a:ext>
                </a:extLst>
              </a:tr>
              <a:tr h="370840">
                <a:tc>
                  <a:txBody>
                    <a:bodyPr/>
                    <a:lstStyle/>
                    <a:p>
                      <a:endParaRPr lang="fr-FR" dirty="0"/>
                    </a:p>
                  </a:txBody>
                  <a:tcPr/>
                </a:tc>
                <a:tc>
                  <a:txBody>
                    <a:bodyPr/>
                    <a:lstStyle/>
                    <a:p>
                      <a:endParaRPr lang="fr-FR"/>
                    </a:p>
                  </a:txBody>
                  <a:tcPr/>
                </a:tc>
                <a:extLst>
                  <a:ext uri="{0D108BD9-81ED-4DB2-BD59-A6C34878D82A}">
                    <a16:rowId xmlns:a16="http://schemas.microsoft.com/office/drawing/2014/main" val="2554233025"/>
                  </a:ext>
                </a:extLst>
              </a:tr>
              <a:tr h="370840">
                <a:tc>
                  <a:txBody>
                    <a:bodyPr/>
                    <a:lstStyle/>
                    <a:p>
                      <a:endParaRPr lang="fr-FR"/>
                    </a:p>
                  </a:txBody>
                  <a:tcPr/>
                </a:tc>
                <a:tc>
                  <a:txBody>
                    <a:bodyPr/>
                    <a:lstStyle/>
                    <a:p>
                      <a:endParaRPr lang="fr-FR"/>
                    </a:p>
                  </a:txBody>
                  <a:tcPr/>
                </a:tc>
                <a:extLst>
                  <a:ext uri="{0D108BD9-81ED-4DB2-BD59-A6C34878D82A}">
                    <a16:rowId xmlns:a16="http://schemas.microsoft.com/office/drawing/2014/main" val="2563354548"/>
                  </a:ext>
                </a:extLst>
              </a:tr>
              <a:tr h="370840">
                <a:tc>
                  <a:txBody>
                    <a:bodyPr/>
                    <a:lstStyle/>
                    <a:p>
                      <a:endParaRPr lang="fr-FR"/>
                    </a:p>
                  </a:txBody>
                  <a:tcPr/>
                </a:tc>
                <a:tc>
                  <a:txBody>
                    <a:bodyPr/>
                    <a:lstStyle/>
                    <a:p>
                      <a:endParaRPr lang="fr-FR"/>
                    </a:p>
                  </a:txBody>
                  <a:tcPr/>
                </a:tc>
                <a:extLst>
                  <a:ext uri="{0D108BD9-81ED-4DB2-BD59-A6C34878D82A}">
                    <a16:rowId xmlns:a16="http://schemas.microsoft.com/office/drawing/2014/main" val="2831710818"/>
                  </a:ext>
                </a:extLst>
              </a:tr>
              <a:tr h="370840">
                <a:tc>
                  <a:txBody>
                    <a:bodyPr/>
                    <a:lstStyle/>
                    <a:p>
                      <a:endParaRPr lang="fr-FR"/>
                    </a:p>
                  </a:txBody>
                  <a:tcPr/>
                </a:tc>
                <a:tc>
                  <a:txBody>
                    <a:bodyPr/>
                    <a:lstStyle/>
                    <a:p>
                      <a:endParaRPr lang="fr-FR"/>
                    </a:p>
                  </a:txBody>
                  <a:tcPr/>
                </a:tc>
                <a:extLst>
                  <a:ext uri="{0D108BD9-81ED-4DB2-BD59-A6C34878D82A}">
                    <a16:rowId xmlns:a16="http://schemas.microsoft.com/office/drawing/2014/main" val="459246250"/>
                  </a:ext>
                </a:extLst>
              </a:tr>
              <a:tr h="370840">
                <a:tc>
                  <a:txBody>
                    <a:bodyPr/>
                    <a:lstStyle/>
                    <a:p>
                      <a:endParaRPr lang="fr-FR"/>
                    </a:p>
                  </a:txBody>
                  <a:tcPr/>
                </a:tc>
                <a:tc>
                  <a:txBody>
                    <a:bodyPr/>
                    <a:lstStyle/>
                    <a:p>
                      <a:endParaRPr lang="fr-FR"/>
                    </a:p>
                  </a:txBody>
                  <a:tcPr/>
                </a:tc>
                <a:extLst>
                  <a:ext uri="{0D108BD9-81ED-4DB2-BD59-A6C34878D82A}">
                    <a16:rowId xmlns:a16="http://schemas.microsoft.com/office/drawing/2014/main" val="827135717"/>
                  </a:ext>
                </a:extLst>
              </a:tr>
              <a:tr h="370840">
                <a:tc>
                  <a:txBody>
                    <a:bodyPr/>
                    <a:lstStyle/>
                    <a:p>
                      <a:endParaRPr lang="fr-FR"/>
                    </a:p>
                  </a:txBody>
                  <a:tcPr/>
                </a:tc>
                <a:tc>
                  <a:txBody>
                    <a:bodyPr/>
                    <a:lstStyle/>
                    <a:p>
                      <a:endParaRPr lang="fr-FR" dirty="0"/>
                    </a:p>
                  </a:txBody>
                  <a:tcPr/>
                </a:tc>
                <a:extLst>
                  <a:ext uri="{0D108BD9-81ED-4DB2-BD59-A6C34878D82A}">
                    <a16:rowId xmlns:a16="http://schemas.microsoft.com/office/drawing/2014/main" val="3311598266"/>
                  </a:ext>
                </a:extLst>
              </a:tr>
            </a:tbl>
          </a:graphicData>
        </a:graphic>
      </p:graphicFrame>
      <p:sp>
        <p:nvSpPr>
          <p:cNvPr id="12" name="ZoneTexte 11">
            <a:extLst>
              <a:ext uri="{FF2B5EF4-FFF2-40B4-BE49-F238E27FC236}">
                <a16:creationId xmlns:a16="http://schemas.microsoft.com/office/drawing/2014/main" id="{F5C252EE-5C3C-4A43-9C10-0C6DCDE2C8D6}"/>
              </a:ext>
            </a:extLst>
          </p:cNvPr>
          <p:cNvSpPr txBox="1"/>
          <p:nvPr/>
        </p:nvSpPr>
        <p:spPr>
          <a:xfrm>
            <a:off x="7531984" y="2553171"/>
            <a:ext cx="2350272" cy="369332"/>
          </a:xfrm>
          <a:prstGeom prst="rect">
            <a:avLst/>
          </a:prstGeom>
          <a:noFill/>
        </p:spPr>
        <p:txBody>
          <a:bodyPr wrap="square">
            <a:spAutoFit/>
          </a:bodyPr>
          <a:lstStyle/>
          <a:p>
            <a:pPr algn="ctr"/>
            <a:r>
              <a:rPr lang="fr-CA" dirty="0"/>
              <a:t>Azure Cosmos DB</a:t>
            </a:r>
            <a:endParaRPr lang="fr-FR" dirty="0"/>
          </a:p>
        </p:txBody>
      </p:sp>
    </p:spTree>
    <p:extLst>
      <p:ext uri="{BB962C8B-B14F-4D97-AF65-F5344CB8AC3E}">
        <p14:creationId xmlns:p14="http://schemas.microsoft.com/office/powerpoint/2010/main" val="98216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CBC14B3-0A58-4C8C-ADE9-019CD4800CE3}"/>
              </a:ext>
            </a:extLst>
          </p:cNvPr>
          <p:cNvSpPr>
            <a:spLocks noGrp="1"/>
          </p:cNvSpPr>
          <p:nvPr>
            <p:ph type="body" sz="quarter" idx="12"/>
          </p:nvPr>
        </p:nvSpPr>
        <p:spPr/>
        <p:txBody>
          <a:bodyPr lIns="91440" tIns="45720" rIns="91440" bIns="45720" anchor="ctr" anchorCtr="0"/>
          <a:lstStyle/>
          <a:p>
            <a:r>
              <a:rPr lang="fr-FR">
                <a:cs typeface="Calibri"/>
              </a:rPr>
              <a:t>CHAPITRE 1</a:t>
            </a:r>
            <a:endParaRPr lang="fr-FR"/>
          </a:p>
        </p:txBody>
      </p:sp>
      <p:sp>
        <p:nvSpPr>
          <p:cNvPr id="10" name="Espace réservé du texte 9">
            <a:extLst>
              <a:ext uri="{FF2B5EF4-FFF2-40B4-BE49-F238E27FC236}">
                <a16:creationId xmlns:a16="http://schemas.microsoft.com/office/drawing/2014/main" id="{A62C2B41-1508-4BE0-8822-D25267CAE008}"/>
              </a:ext>
            </a:extLst>
          </p:cNvPr>
          <p:cNvSpPr>
            <a:spLocks noGrp="1"/>
          </p:cNvSpPr>
          <p:nvPr>
            <p:ph type="body" sz="quarter" idx="14"/>
          </p:nvPr>
        </p:nvSpPr>
        <p:spPr/>
        <p:txBody>
          <a:bodyPr lIns="91440" tIns="45720" rIns="91440" bIns="45720" anchor="t" anchorCtr="0"/>
          <a:lstStyle/>
          <a:p>
            <a:r>
              <a:rPr lang="fr-FR">
                <a:cs typeface="Calibri"/>
              </a:rPr>
              <a:t>Catalogage des supports d’hébergement des données</a:t>
            </a:r>
            <a:endParaRPr lang="en-US">
              <a:cs typeface="Calibri"/>
            </a:endParaRPr>
          </a:p>
          <a:p>
            <a:pPr algn="just"/>
            <a:r>
              <a:rPr lang="fr-FR" b="1">
                <a:solidFill>
                  <a:srgbClr val="FF7800"/>
                </a:solidFill>
                <a:cs typeface="Calibri"/>
              </a:rPr>
              <a:t>Habilitations des utilisateurs sur les données</a:t>
            </a:r>
          </a:p>
        </p:txBody>
      </p:sp>
      <p:sp>
        <p:nvSpPr>
          <p:cNvPr id="3" name="Espace réservé du texte 2">
            <a:extLst>
              <a:ext uri="{FF2B5EF4-FFF2-40B4-BE49-F238E27FC236}">
                <a16:creationId xmlns:a16="http://schemas.microsoft.com/office/drawing/2014/main" id="{015B76DD-3E78-4002-A0B3-5741C0802815}"/>
              </a:ext>
            </a:extLst>
          </p:cNvPr>
          <p:cNvSpPr>
            <a:spLocks noGrp="1"/>
          </p:cNvSpPr>
          <p:nvPr>
            <p:ph type="body" sz="quarter" idx="13"/>
          </p:nvPr>
        </p:nvSpPr>
        <p:spPr/>
        <p:txBody>
          <a:bodyPr lIns="91440" tIns="45720" rIns="91440" bIns="45720" anchor="t" anchorCtr="0"/>
          <a:lstStyle/>
          <a:p>
            <a:r>
              <a:rPr lang="fr-CA">
                <a:cs typeface="Calibri"/>
              </a:rPr>
              <a:t>Inventorier les données</a:t>
            </a:r>
            <a:endParaRPr lang="fr-FR"/>
          </a:p>
        </p:txBody>
      </p:sp>
    </p:spTree>
    <p:extLst>
      <p:ext uri="{BB962C8B-B14F-4D97-AF65-F5344CB8AC3E}">
        <p14:creationId xmlns:p14="http://schemas.microsoft.com/office/powerpoint/2010/main" val="3086388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a:lstStyle/>
          <a:p>
            <a:r>
              <a:rPr lang="fr-FR" dirty="0"/>
              <a:t>Méthodes d’authentification aux données</a:t>
            </a:r>
          </a:p>
        </p:txBody>
      </p:sp>
      <p:sp>
        <p:nvSpPr>
          <p:cNvPr id="11" name="Titre 1">
            <a:extLst>
              <a:ext uri="{FF2B5EF4-FFF2-40B4-BE49-F238E27FC236}">
                <a16:creationId xmlns:a16="http://schemas.microsoft.com/office/drawing/2014/main" id="{040DCE82-CE0D-7991-3D0B-D1DE940A2AD5}"/>
              </a:ext>
            </a:extLst>
          </p:cNvPr>
          <p:cNvSpPr>
            <a:spLocks noGrp="1"/>
          </p:cNvSpPr>
          <p:nvPr>
            <p:ph type="title"/>
          </p:nvPr>
        </p:nvSpPr>
        <p:spPr/>
        <p:txBody>
          <a:bodyPr/>
          <a:lstStyle/>
          <a:p>
            <a:r>
              <a:rPr lang="fr-FR"/>
              <a:t>01- </a:t>
            </a:r>
            <a:r>
              <a:rPr lang="fr-CA"/>
              <a:t>Inventorier les données</a:t>
            </a:r>
            <a:endParaRPr lang="fr-FR"/>
          </a:p>
        </p:txBody>
      </p:sp>
      <p:sp>
        <p:nvSpPr>
          <p:cNvPr id="13" name="Espace réservé du texte 6">
            <a:extLst>
              <a:ext uri="{FF2B5EF4-FFF2-40B4-BE49-F238E27FC236}">
                <a16:creationId xmlns:a16="http://schemas.microsoft.com/office/drawing/2014/main" id="{9A92CC11-D9F6-A3BE-443A-523816FE239A}"/>
              </a:ext>
            </a:extLst>
          </p:cNvPr>
          <p:cNvSpPr>
            <a:spLocks noGrp="1"/>
          </p:cNvSpPr>
          <p:nvPr>
            <p:ph type="body" sz="quarter" idx="11"/>
          </p:nvPr>
        </p:nvSpPr>
        <p:spPr/>
        <p:txBody>
          <a:bodyPr/>
          <a:lstStyle/>
          <a:p>
            <a:r>
              <a:rPr lang="fr-FR" dirty="0"/>
              <a:t>Habilitations des utilisateurs sur les données</a:t>
            </a:r>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p:txBody>
          <a:bodyPr/>
          <a:lstStyle/>
          <a:p>
            <a:r>
              <a:rPr lang="fr-CA" dirty="0"/>
              <a:t>L’authentification aux données est le processus consistant à prouver que l’utilisateur est bien celui qu’il prétend être. Un utilisateur se connecte à une base de données à l’aide d’un compte d’utilisateur. Lorsqu’un utilisateur tente de se connecter à une base de données, il fournit un compte d’utilisateur et des informations d’authentification. L’utilisateur est authentifié à l’aide de l’une des deux méthodes d’authentification suivantes :</a:t>
            </a:r>
          </a:p>
          <a:p>
            <a:endParaRPr lang="fr-CA" dirty="0"/>
          </a:p>
          <a:p>
            <a:r>
              <a:rPr lang="fr-CA" b="1" dirty="0"/>
              <a:t>1. Authentification SQL</a:t>
            </a:r>
          </a:p>
          <a:p>
            <a:r>
              <a:rPr lang="fr-CA" dirty="0"/>
              <a:t>Avec cette méthode d’authentification, l’utilisateur envoie un nom de compte d’utilisateur et un mot de passe associé pour établir une connexion. Ce mot de passe est stocké dans la base de données master pour les comptes d’utilisateur liés à une connexion ou stockés dans la base de données contenant les comptes d’utilisateur non liés à une connexion.</a:t>
            </a:r>
          </a:p>
          <a:p>
            <a:endParaRPr lang="fr-CA" dirty="0"/>
          </a:p>
          <a:p>
            <a:r>
              <a:rPr lang="fr-CA" b="1" dirty="0"/>
              <a:t>2. Authentification Azure Active Directory</a:t>
            </a:r>
          </a:p>
          <a:p>
            <a:r>
              <a:rPr lang="fr-CA" dirty="0"/>
              <a:t>Avec cette méthode d'authentification, l'utilisateur soumet un nom de compte d'utilisateur et demande que le service utilise les informations d'identification stockées dans Azure Active Directory (Azure AD).</a:t>
            </a:r>
            <a:endParaRPr lang="fr-FR" dirty="0"/>
          </a:p>
        </p:txBody>
      </p:sp>
    </p:spTree>
    <p:extLst>
      <p:ext uri="{BB962C8B-B14F-4D97-AF65-F5344CB8AC3E}">
        <p14:creationId xmlns:p14="http://schemas.microsoft.com/office/powerpoint/2010/main" val="1283018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a:lstStyle/>
          <a:p>
            <a:r>
              <a:rPr lang="fr-FR" dirty="0"/>
              <a:t>Base de données Azure SQL – Server Admin</a:t>
            </a:r>
          </a:p>
        </p:txBody>
      </p:sp>
      <p:sp>
        <p:nvSpPr>
          <p:cNvPr id="11" name="Titre 1">
            <a:extLst>
              <a:ext uri="{FF2B5EF4-FFF2-40B4-BE49-F238E27FC236}">
                <a16:creationId xmlns:a16="http://schemas.microsoft.com/office/drawing/2014/main" id="{040DCE82-CE0D-7991-3D0B-D1DE940A2AD5}"/>
              </a:ext>
            </a:extLst>
          </p:cNvPr>
          <p:cNvSpPr>
            <a:spLocks noGrp="1"/>
          </p:cNvSpPr>
          <p:nvPr>
            <p:ph type="title"/>
          </p:nvPr>
        </p:nvSpPr>
        <p:spPr/>
        <p:txBody>
          <a:bodyPr/>
          <a:lstStyle/>
          <a:p>
            <a:r>
              <a:rPr lang="fr-FR"/>
              <a:t>01- </a:t>
            </a:r>
            <a:r>
              <a:rPr lang="fr-CA"/>
              <a:t>Inventorier les données</a:t>
            </a:r>
            <a:endParaRPr lang="fr-FR"/>
          </a:p>
        </p:txBody>
      </p:sp>
      <p:sp>
        <p:nvSpPr>
          <p:cNvPr id="13" name="Espace réservé du texte 6">
            <a:extLst>
              <a:ext uri="{FF2B5EF4-FFF2-40B4-BE49-F238E27FC236}">
                <a16:creationId xmlns:a16="http://schemas.microsoft.com/office/drawing/2014/main" id="{9A92CC11-D9F6-A3BE-443A-523816FE239A}"/>
              </a:ext>
            </a:extLst>
          </p:cNvPr>
          <p:cNvSpPr>
            <a:spLocks noGrp="1"/>
          </p:cNvSpPr>
          <p:nvPr>
            <p:ph type="body" sz="quarter" idx="11"/>
          </p:nvPr>
        </p:nvSpPr>
        <p:spPr/>
        <p:txBody>
          <a:bodyPr/>
          <a:lstStyle/>
          <a:p>
            <a:r>
              <a:rPr lang="fr-FR" dirty="0"/>
              <a:t>Habilitations des utilisateurs sur les données</a:t>
            </a:r>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p:txBody>
          <a:bodyPr/>
          <a:lstStyle/>
          <a:p>
            <a:r>
              <a:rPr lang="fr-CA" b="0" i="0" dirty="0">
                <a:solidFill>
                  <a:srgbClr val="171717"/>
                </a:solidFill>
                <a:effectLst/>
                <a:latin typeface="Segoe UI" panose="020B0502040204020203" pitchFamily="34" charset="0"/>
              </a:rPr>
              <a:t>Lorsque vous déployez Azure SQL pour la première fois, vous spécifiez une connexion d'administrateur et un mot de passe associé à cette connexion. Ce compte d’administration est appelé </a:t>
            </a:r>
            <a:r>
              <a:rPr lang="fr-CA" b="1" i="0" dirty="0">
                <a:solidFill>
                  <a:srgbClr val="171717"/>
                </a:solidFill>
                <a:effectLst/>
                <a:latin typeface="Segoe UI" panose="020B0502040204020203" pitchFamily="34" charset="0"/>
              </a:rPr>
              <a:t>Server Admin</a:t>
            </a:r>
          </a:p>
          <a:p>
            <a:pPr algn="l"/>
            <a:r>
              <a:rPr lang="fr-CA" b="0" i="0" dirty="0">
                <a:solidFill>
                  <a:srgbClr val="171717"/>
                </a:solidFill>
                <a:effectLst/>
                <a:latin typeface="Segoe UI" panose="020B0502040204020203" pitchFamily="34" charset="0"/>
              </a:rPr>
              <a:t>Pour identifier les comptes d’administrateur d’une base de données, ouvrez le Portail Azure, puis accédez à l’onglet </a:t>
            </a:r>
            <a:r>
              <a:rPr lang="fr-CA" b="1" i="0" dirty="0">
                <a:solidFill>
                  <a:srgbClr val="171717"/>
                </a:solidFill>
                <a:effectLst/>
                <a:latin typeface="Segoe UI" panose="020B0502040204020203" pitchFamily="34" charset="0"/>
              </a:rPr>
              <a:t>Propriétés</a:t>
            </a:r>
            <a:r>
              <a:rPr lang="fr-CA" b="0" i="0" dirty="0">
                <a:solidFill>
                  <a:srgbClr val="171717"/>
                </a:solidFill>
                <a:effectLst/>
                <a:latin typeface="Segoe UI" panose="020B0502040204020203" pitchFamily="34" charset="0"/>
              </a:rPr>
              <a:t> de votre serveur ou instance gérée.</a:t>
            </a:r>
          </a:p>
          <a:p>
            <a:br>
              <a:rPr lang="fr-CA" dirty="0"/>
            </a:br>
            <a:endParaRPr lang="fr-FR" dirty="0"/>
          </a:p>
        </p:txBody>
      </p:sp>
      <p:pic>
        <p:nvPicPr>
          <p:cNvPr id="2050" name="Picture 2" descr="Administrateurs SQL Server">
            <a:extLst>
              <a:ext uri="{FF2B5EF4-FFF2-40B4-BE49-F238E27FC236}">
                <a16:creationId xmlns:a16="http://schemas.microsoft.com/office/drawing/2014/main" id="{71811542-0765-40C1-BFAB-74CA883D2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106" y="2938713"/>
            <a:ext cx="5869470" cy="351923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a:extLst>
              <a:ext uri="{FF2B5EF4-FFF2-40B4-BE49-F238E27FC236}">
                <a16:creationId xmlns:a16="http://schemas.microsoft.com/office/drawing/2014/main" id="{9718D854-E8FF-469A-ABDC-13858D40E2DC}"/>
              </a:ext>
            </a:extLst>
          </p:cNvPr>
          <p:cNvGrpSpPr/>
          <p:nvPr/>
        </p:nvGrpSpPr>
        <p:grpSpPr>
          <a:xfrm>
            <a:off x="588402" y="3192730"/>
            <a:ext cx="4794589" cy="1536585"/>
            <a:chOff x="1779843" y="3179058"/>
            <a:chExt cx="4283294" cy="1810448"/>
          </a:xfrm>
        </p:grpSpPr>
        <p:grpSp>
          <p:nvGrpSpPr>
            <p:cNvPr id="12" name="Groupe 11">
              <a:extLst>
                <a:ext uri="{FF2B5EF4-FFF2-40B4-BE49-F238E27FC236}">
                  <a16:creationId xmlns:a16="http://schemas.microsoft.com/office/drawing/2014/main" id="{42C400E8-5E24-4729-8E31-96A2C7C1A27C}"/>
                </a:ext>
              </a:extLst>
            </p:cNvPr>
            <p:cNvGrpSpPr/>
            <p:nvPr/>
          </p:nvGrpSpPr>
          <p:grpSpPr>
            <a:xfrm>
              <a:off x="1779843" y="3179058"/>
              <a:ext cx="4283294" cy="1810448"/>
              <a:chOff x="1779843" y="3179058"/>
              <a:chExt cx="4283294" cy="1810448"/>
            </a:xfrm>
          </p:grpSpPr>
          <p:sp>
            <p:nvSpPr>
              <p:cNvPr id="15" name="Forme libre : forme 14">
                <a:extLst>
                  <a:ext uri="{FF2B5EF4-FFF2-40B4-BE49-F238E27FC236}">
                    <a16:creationId xmlns:a16="http://schemas.microsoft.com/office/drawing/2014/main" id="{46315BDA-A2FA-4BB3-A6A5-2ACA11EF871C}"/>
                  </a:ext>
                </a:extLst>
              </p:cNvPr>
              <p:cNvSpPr/>
              <p:nvPr/>
            </p:nvSpPr>
            <p:spPr>
              <a:xfrm>
                <a:off x="2474061" y="3322237"/>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defTabSz="666750">
                  <a:lnSpc>
                    <a:spcPct val="90000"/>
                  </a:lnSpc>
                  <a:spcBef>
                    <a:spcPct val="0"/>
                  </a:spcBef>
                  <a:spcAft>
                    <a:spcPct val="35000"/>
                  </a:spcAft>
                  <a:buNone/>
                </a:pPr>
                <a:r>
                  <a:rPr lang="fr-FR" sz="1400" b="1" kern="1200" dirty="0">
                    <a:solidFill>
                      <a:srgbClr val="FF7701"/>
                    </a:solidFill>
                  </a:rPr>
                  <a:t>Important</a:t>
                </a:r>
              </a:p>
            </p:txBody>
          </p:sp>
          <p:sp>
            <p:nvSpPr>
              <p:cNvPr id="16" name="Forme libre : forme 15">
                <a:extLst>
                  <a:ext uri="{FF2B5EF4-FFF2-40B4-BE49-F238E27FC236}">
                    <a16:creationId xmlns:a16="http://schemas.microsoft.com/office/drawing/2014/main" id="{E3028FBF-3FFE-435C-9D52-34B76D52B61E}"/>
                  </a:ext>
                </a:extLst>
              </p:cNvPr>
              <p:cNvSpPr/>
              <p:nvPr/>
            </p:nvSpPr>
            <p:spPr>
              <a:xfrm>
                <a:off x="2131878" y="3565339"/>
                <a:ext cx="3931259" cy="1424167"/>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FF770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108000" bIns="72000" numCol="1" spcCol="1270" anchor="b" anchorCtr="0">
                <a:noAutofit/>
              </a:bodyPr>
              <a:lstStyle/>
              <a:p>
                <a:pPr algn="just"/>
                <a:r>
                  <a:rPr lang="fr-CA" sz="1200" b="0" i="0" dirty="0">
                    <a:solidFill>
                      <a:srgbClr val="171717"/>
                    </a:solidFill>
                    <a:effectLst/>
                    <a:latin typeface="Segoe UI" panose="020B0502040204020203" pitchFamily="34" charset="0"/>
                  </a:rPr>
                  <a:t>Une fois créé, le nom de connexion de Server Admin n'est pas modifiable. Pour réinitialiser son mot de passe, accédez au </a:t>
                </a:r>
                <a:r>
                  <a:rPr lang="fr-CA" sz="1200" b="1" i="0" u="none" strike="noStrike" dirty="0">
                    <a:solidFill>
                      <a:srgbClr val="171717"/>
                    </a:solidFill>
                    <a:effectLst/>
                    <a:latin typeface="Segoe UI" panose="020B0502040204020203" pitchFamily="34" charset="0"/>
                    <a:hlinkClick r:id="rId3"/>
                  </a:rPr>
                  <a:t>portail Azure</a:t>
                </a:r>
                <a:r>
                  <a:rPr lang="fr-CA" sz="1200" b="0" i="0" dirty="0">
                    <a:solidFill>
                      <a:srgbClr val="171717"/>
                    </a:solidFill>
                    <a:effectLst/>
                    <a:latin typeface="Segoe UI" panose="020B0502040204020203" pitchFamily="34" charset="0"/>
                  </a:rPr>
                  <a:t>, cliquez sur </a:t>
                </a:r>
                <a:r>
                  <a:rPr lang="fr-CA" sz="1200" b="1" i="0" dirty="0">
                    <a:solidFill>
                      <a:srgbClr val="171717"/>
                    </a:solidFill>
                    <a:effectLst/>
                    <a:latin typeface="Segoe UI" panose="020B0502040204020203" pitchFamily="34" charset="0"/>
                  </a:rPr>
                  <a:t>Serveurs SQL</a:t>
                </a:r>
                <a:r>
                  <a:rPr lang="fr-CA" sz="1200" b="0" i="0" dirty="0">
                    <a:solidFill>
                      <a:srgbClr val="171717"/>
                    </a:solidFill>
                    <a:effectLst/>
                    <a:latin typeface="Segoe UI" panose="020B0502040204020203" pitchFamily="34" charset="0"/>
                  </a:rPr>
                  <a:t>, sélectionnez le serveur dans la liste, pus cliquez sur </a:t>
                </a:r>
                <a:r>
                  <a:rPr lang="fr-CA" sz="1200" b="1" i="0" dirty="0">
                    <a:solidFill>
                      <a:srgbClr val="171717"/>
                    </a:solidFill>
                    <a:effectLst/>
                    <a:latin typeface="Segoe UI" panose="020B0502040204020203" pitchFamily="34" charset="0"/>
                  </a:rPr>
                  <a:t>Réinitialiser le mot de passe</a:t>
                </a:r>
                <a:r>
                  <a:rPr lang="fr-CA" sz="1200" b="0" i="0" dirty="0">
                    <a:solidFill>
                      <a:srgbClr val="171717"/>
                    </a:solidFill>
                    <a:effectLst/>
                    <a:latin typeface="Segoe UI" panose="020B0502040204020203" pitchFamily="34" charset="0"/>
                  </a:rPr>
                  <a:t>. </a:t>
                </a:r>
              </a:p>
            </p:txBody>
          </p:sp>
          <p:sp>
            <p:nvSpPr>
              <p:cNvPr id="17" name="Rectangle 16">
                <a:extLst>
                  <a:ext uri="{FF2B5EF4-FFF2-40B4-BE49-F238E27FC236}">
                    <a16:creationId xmlns:a16="http://schemas.microsoft.com/office/drawing/2014/main" id="{A487B042-C685-4579-B051-C36F532F6938}"/>
                  </a:ext>
                </a:extLst>
              </p:cNvPr>
              <p:cNvSpPr/>
              <p:nvPr/>
            </p:nvSpPr>
            <p:spPr>
              <a:xfrm>
                <a:off x="1779843" y="3179058"/>
                <a:ext cx="648000" cy="648000"/>
              </a:xfrm>
              <a:prstGeom prst="rect">
                <a:avLst/>
              </a:prstGeom>
              <a:blipFill rotWithShape="1">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dirty="0"/>
              </a:p>
            </p:txBody>
          </p:sp>
        </p:grpSp>
        <p:pic>
          <p:nvPicPr>
            <p:cNvPr id="14" name="Graphique 13">
              <a:extLst>
                <a:ext uri="{FF2B5EF4-FFF2-40B4-BE49-F238E27FC236}">
                  <a16:creationId xmlns:a16="http://schemas.microsoft.com/office/drawing/2014/main" id="{2B16A6AB-192C-40B0-B80F-DF73553643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47546" y="3262513"/>
              <a:ext cx="580297" cy="576000"/>
            </a:xfrm>
            <a:prstGeom prst="rect">
              <a:avLst/>
            </a:prstGeom>
          </p:spPr>
        </p:pic>
      </p:grpSp>
    </p:spTree>
    <p:extLst>
      <p:ext uri="{BB962C8B-B14F-4D97-AF65-F5344CB8AC3E}">
        <p14:creationId xmlns:p14="http://schemas.microsoft.com/office/powerpoint/2010/main" val="1285984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a:lstStyle/>
          <a:p>
            <a:r>
              <a:rPr lang="fr-FR" dirty="0"/>
              <a:t>Base de données Azure SQL – Autres utilisateurs</a:t>
            </a:r>
          </a:p>
        </p:txBody>
      </p:sp>
      <p:sp>
        <p:nvSpPr>
          <p:cNvPr id="11" name="Titre 1">
            <a:extLst>
              <a:ext uri="{FF2B5EF4-FFF2-40B4-BE49-F238E27FC236}">
                <a16:creationId xmlns:a16="http://schemas.microsoft.com/office/drawing/2014/main" id="{040DCE82-CE0D-7991-3D0B-D1DE940A2AD5}"/>
              </a:ext>
            </a:extLst>
          </p:cNvPr>
          <p:cNvSpPr>
            <a:spLocks noGrp="1"/>
          </p:cNvSpPr>
          <p:nvPr>
            <p:ph type="title"/>
          </p:nvPr>
        </p:nvSpPr>
        <p:spPr/>
        <p:txBody>
          <a:bodyPr/>
          <a:lstStyle/>
          <a:p>
            <a:r>
              <a:rPr lang="fr-FR"/>
              <a:t>01- </a:t>
            </a:r>
            <a:r>
              <a:rPr lang="fr-CA"/>
              <a:t>Inventorier les données</a:t>
            </a:r>
            <a:endParaRPr lang="fr-FR"/>
          </a:p>
        </p:txBody>
      </p:sp>
      <p:sp>
        <p:nvSpPr>
          <p:cNvPr id="13" name="Espace réservé du texte 6">
            <a:extLst>
              <a:ext uri="{FF2B5EF4-FFF2-40B4-BE49-F238E27FC236}">
                <a16:creationId xmlns:a16="http://schemas.microsoft.com/office/drawing/2014/main" id="{9A92CC11-D9F6-A3BE-443A-523816FE239A}"/>
              </a:ext>
            </a:extLst>
          </p:cNvPr>
          <p:cNvSpPr>
            <a:spLocks noGrp="1"/>
          </p:cNvSpPr>
          <p:nvPr>
            <p:ph type="body" sz="quarter" idx="11"/>
          </p:nvPr>
        </p:nvSpPr>
        <p:spPr/>
        <p:txBody>
          <a:bodyPr/>
          <a:lstStyle/>
          <a:p>
            <a:r>
              <a:rPr lang="fr-FR" dirty="0"/>
              <a:t>Habilitations des utilisateurs sur les données</a:t>
            </a:r>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p:txBody>
          <a:bodyPr/>
          <a:lstStyle/>
          <a:p>
            <a:r>
              <a:rPr lang="fr-FR" dirty="0"/>
              <a:t>Pour déterminer les utilisateurs sur les données d’une base de données Azure SQL, il faut accéder à cette base via un client (Azure Data Studio par exemple) et s’authentifier avec un compte ayant le droit d’accès comme par exemple le « Server Admin »</a:t>
            </a:r>
          </a:p>
        </p:txBody>
      </p:sp>
      <p:pic>
        <p:nvPicPr>
          <p:cNvPr id="7172" name="Picture 4" descr="Connect and query an Azure SQL Database - Azure Data Studio | Microsoft  Learn">
            <a:extLst>
              <a:ext uri="{FF2B5EF4-FFF2-40B4-BE49-F238E27FC236}">
                <a16:creationId xmlns:a16="http://schemas.microsoft.com/office/drawing/2014/main" id="{2871657D-7795-4E83-8271-188E4CEED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71" y="2593474"/>
            <a:ext cx="6511079" cy="316915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ist users in Azure SQL database - Azure SQL Data Dictionary Queries">
            <a:extLst>
              <a:ext uri="{FF2B5EF4-FFF2-40B4-BE49-F238E27FC236}">
                <a16:creationId xmlns:a16="http://schemas.microsoft.com/office/drawing/2014/main" id="{FD4D1D83-957F-4E6C-8C2A-30D100B4C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542" y="2591791"/>
            <a:ext cx="2295525" cy="31691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914418E-EC37-4790-B1FB-3A8725C4B425}"/>
              </a:ext>
            </a:extLst>
          </p:cNvPr>
          <p:cNvSpPr/>
          <p:nvPr/>
        </p:nvSpPr>
        <p:spPr>
          <a:xfrm>
            <a:off x="720000" y="5857875"/>
            <a:ext cx="6521050" cy="55516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dirty="0"/>
              <a:t>Liste des utilisateurs définis en interne dans une table de la base de données et qui accèdent via une application externe (En utilisation des requêtes SQL)</a:t>
            </a:r>
          </a:p>
        </p:txBody>
      </p:sp>
      <p:sp>
        <p:nvSpPr>
          <p:cNvPr id="18" name="Rectangle 17">
            <a:extLst>
              <a:ext uri="{FF2B5EF4-FFF2-40B4-BE49-F238E27FC236}">
                <a16:creationId xmlns:a16="http://schemas.microsoft.com/office/drawing/2014/main" id="{905C85E3-E760-4C5D-9E59-AD8AACE17DA0}"/>
              </a:ext>
            </a:extLst>
          </p:cNvPr>
          <p:cNvSpPr/>
          <p:nvPr/>
        </p:nvSpPr>
        <p:spPr>
          <a:xfrm>
            <a:off x="7544750" y="5854273"/>
            <a:ext cx="3814249" cy="55516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dirty="0"/>
              <a:t>Liste des utilisateurs  gestionnaires de la base de données définis en externe l’onglet « sécurité »</a:t>
            </a:r>
          </a:p>
        </p:txBody>
      </p:sp>
    </p:spTree>
    <p:extLst>
      <p:ext uri="{BB962C8B-B14F-4D97-AF65-F5344CB8AC3E}">
        <p14:creationId xmlns:p14="http://schemas.microsoft.com/office/powerpoint/2010/main" val="2041462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65DC9A7-842F-4C78-A217-19FB77EE516E}"/>
              </a:ext>
            </a:extLst>
          </p:cNvPr>
          <p:cNvSpPr>
            <a:spLocks noGrp="1"/>
          </p:cNvSpPr>
          <p:nvPr>
            <p:ph sz="quarter" idx="13"/>
          </p:nvPr>
        </p:nvSpPr>
        <p:spPr/>
        <p:txBody>
          <a:bodyPr/>
          <a:lstStyle/>
          <a:p>
            <a:endParaRPr lang="fr-FR"/>
          </a:p>
        </p:txBody>
      </p:sp>
      <p:sp>
        <p:nvSpPr>
          <p:cNvPr id="3" name="Titre 2">
            <a:extLst>
              <a:ext uri="{FF2B5EF4-FFF2-40B4-BE49-F238E27FC236}">
                <a16:creationId xmlns:a16="http://schemas.microsoft.com/office/drawing/2014/main" id="{76245350-BD47-4075-B696-98F8D355C581}"/>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677C13B6-9CB0-419C-AC3A-2A27A8F52873}"/>
              </a:ext>
            </a:extLst>
          </p:cNvPr>
          <p:cNvSpPr>
            <a:spLocks noGrp="1"/>
          </p:cNvSpPr>
          <p:nvPr>
            <p:ph type="body" sz="quarter" idx="11"/>
          </p:nvPr>
        </p:nvSpPr>
        <p:spPr/>
        <p:txBody>
          <a:bodyPr/>
          <a:lstStyle/>
          <a:p>
            <a:endParaRPr lang="fr-FR"/>
          </a:p>
        </p:txBody>
      </p:sp>
      <p:sp>
        <p:nvSpPr>
          <p:cNvPr id="5" name="Espace réservé du contenu 4">
            <a:extLst>
              <a:ext uri="{FF2B5EF4-FFF2-40B4-BE49-F238E27FC236}">
                <a16:creationId xmlns:a16="http://schemas.microsoft.com/office/drawing/2014/main" id="{0C3558A8-7332-4B38-9265-F87D9E580A06}"/>
              </a:ext>
            </a:extLst>
          </p:cNvPr>
          <p:cNvSpPr>
            <a:spLocks noGrp="1"/>
          </p:cNvSpPr>
          <p:nvPr>
            <p:ph sz="quarter" idx="12"/>
          </p:nvPr>
        </p:nvSpPr>
        <p:spPr/>
        <p:txBody>
          <a:bodyPr/>
          <a:lstStyle/>
          <a:p>
            <a:r>
              <a:rPr lang="fr-FR" dirty="0"/>
              <a:t>Les accès Microsoft aux données</a:t>
            </a:r>
          </a:p>
        </p:txBody>
      </p:sp>
    </p:spTree>
    <p:extLst>
      <p:ext uri="{BB962C8B-B14F-4D97-AF65-F5344CB8AC3E}">
        <p14:creationId xmlns:p14="http://schemas.microsoft.com/office/powerpoint/2010/main" val="4026284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1196C1D-E4C9-4E51-84E5-A321AF8874BB}"/>
              </a:ext>
            </a:extLst>
          </p:cNvPr>
          <p:cNvSpPr>
            <a:spLocks noGrp="1"/>
          </p:cNvSpPr>
          <p:nvPr>
            <p:ph type="body" sz="quarter" idx="14"/>
          </p:nvPr>
        </p:nvSpPr>
        <p:spPr/>
        <p:txBody>
          <a:bodyPr lIns="91440" tIns="45720" rIns="91440" bIns="45720" anchor="t" anchorCtr="0"/>
          <a:lstStyle/>
          <a:p>
            <a:pPr algn="just"/>
            <a:r>
              <a:rPr lang="fr-FR">
                <a:ea typeface="+mn-lt"/>
                <a:cs typeface="+mn-lt"/>
              </a:rPr>
              <a:t>Schémas des bases de données</a:t>
            </a:r>
            <a:endParaRPr lang="fr-CA">
              <a:ea typeface="+mn-lt"/>
              <a:cs typeface="+mn-lt"/>
            </a:endParaRPr>
          </a:p>
          <a:p>
            <a:pPr algn="just"/>
            <a:r>
              <a:rPr lang="fr-FR">
                <a:ea typeface="+mn-lt"/>
                <a:cs typeface="+mn-lt"/>
              </a:rPr>
              <a:t>Flux des données</a:t>
            </a:r>
            <a:endParaRPr lang="fr-CA">
              <a:ea typeface="+mn-lt"/>
              <a:cs typeface="+mn-lt"/>
            </a:endParaRPr>
          </a:p>
          <a:p>
            <a:pPr algn="just"/>
            <a:r>
              <a:rPr lang="fr-FR">
                <a:ea typeface="+mn-lt"/>
                <a:cs typeface="+mn-lt"/>
              </a:rPr>
              <a:t>Mappage des données</a:t>
            </a:r>
            <a:endParaRPr lang="fr-CA">
              <a:ea typeface="+mn-lt"/>
              <a:cs typeface="+mn-lt"/>
            </a:endParaRPr>
          </a:p>
          <a:p>
            <a:pPr marL="0" indent="0">
              <a:buNone/>
            </a:pPr>
            <a:endParaRPr lang="fr-CA"/>
          </a:p>
        </p:txBody>
      </p:sp>
      <p:sp>
        <p:nvSpPr>
          <p:cNvPr id="3" name="Espace réservé du texte 2">
            <a:extLst>
              <a:ext uri="{FF2B5EF4-FFF2-40B4-BE49-F238E27FC236}">
                <a16:creationId xmlns:a16="http://schemas.microsoft.com/office/drawing/2014/main" id="{A4586B3C-C341-45A3-8EBC-045D3B0F3D34}"/>
              </a:ext>
            </a:extLst>
          </p:cNvPr>
          <p:cNvSpPr>
            <a:spLocks noGrp="1"/>
          </p:cNvSpPr>
          <p:nvPr>
            <p:ph type="body" sz="quarter" idx="15"/>
          </p:nvPr>
        </p:nvSpPr>
        <p:spPr/>
        <p:txBody>
          <a:bodyPr lIns="91440" tIns="45720" rIns="91440" bIns="45720" anchor="ctr" anchorCtr="0"/>
          <a:lstStyle/>
          <a:p>
            <a:r>
              <a:rPr lang="fr-CA">
                <a:cs typeface="Calibri"/>
              </a:rPr>
              <a:t>6 heures</a:t>
            </a:r>
          </a:p>
        </p:txBody>
      </p:sp>
      <p:sp>
        <p:nvSpPr>
          <p:cNvPr id="5" name="Espace réservé du texte 7">
            <a:extLst>
              <a:ext uri="{FF2B5EF4-FFF2-40B4-BE49-F238E27FC236}">
                <a16:creationId xmlns:a16="http://schemas.microsoft.com/office/drawing/2014/main" id="{600A29E3-B7FA-0423-D9BC-2E7D8674EC63}"/>
              </a:ext>
            </a:extLst>
          </p:cNvPr>
          <p:cNvSpPr>
            <a:spLocks noGrp="1"/>
          </p:cNvSpPr>
          <p:nvPr>
            <p:ph type="body" sz="quarter" idx="12"/>
          </p:nvPr>
        </p:nvSpPr>
        <p:spPr/>
        <p:txBody>
          <a:bodyPr lIns="91440" tIns="45720" rIns="91440" bIns="45720" anchor="ctr" anchorCtr="0"/>
          <a:lstStyle/>
          <a:p>
            <a:r>
              <a:rPr lang="fr-FR">
                <a:cs typeface="Calibri"/>
              </a:rPr>
              <a:t>CHAPITRE 2</a:t>
            </a:r>
            <a:endParaRPr lang="fr-FR"/>
          </a:p>
        </p:txBody>
      </p:sp>
      <p:sp>
        <p:nvSpPr>
          <p:cNvPr id="6" name="Espace réservé du texte 5">
            <a:extLst>
              <a:ext uri="{FF2B5EF4-FFF2-40B4-BE49-F238E27FC236}">
                <a16:creationId xmlns:a16="http://schemas.microsoft.com/office/drawing/2014/main" id="{70B04347-E62E-4FA2-A8DC-6FD89F1DC321}"/>
              </a:ext>
            </a:extLst>
          </p:cNvPr>
          <p:cNvSpPr>
            <a:spLocks noGrp="1"/>
          </p:cNvSpPr>
          <p:nvPr>
            <p:ph type="body" sz="quarter" idx="13"/>
          </p:nvPr>
        </p:nvSpPr>
        <p:spPr/>
        <p:txBody>
          <a:bodyPr lIns="91440" tIns="45720" rIns="91440" bIns="45720" anchor="t" anchorCtr="0"/>
          <a:lstStyle/>
          <a:p>
            <a:r>
              <a:rPr lang="fr-CA">
                <a:ea typeface="+mn-lt"/>
                <a:cs typeface="+mn-lt"/>
              </a:rPr>
              <a:t>Cartographier les données</a:t>
            </a:r>
            <a:endParaRPr lang="fr-FR"/>
          </a:p>
        </p:txBody>
      </p:sp>
    </p:spTree>
    <p:extLst>
      <p:ext uri="{BB962C8B-B14F-4D97-AF65-F5344CB8AC3E}">
        <p14:creationId xmlns:p14="http://schemas.microsoft.com/office/powerpoint/2010/main" val="4107517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A62C2B41-1508-4BE0-8822-D25267CAE008}"/>
              </a:ext>
            </a:extLst>
          </p:cNvPr>
          <p:cNvSpPr>
            <a:spLocks noGrp="1"/>
          </p:cNvSpPr>
          <p:nvPr>
            <p:ph type="body" sz="quarter" idx="14"/>
          </p:nvPr>
        </p:nvSpPr>
        <p:spPr/>
        <p:txBody>
          <a:bodyPr lIns="91440" tIns="45720" rIns="91440" bIns="45720" anchor="t" anchorCtr="0"/>
          <a:lstStyle/>
          <a:p>
            <a:pPr marR="99695" algn="just">
              <a:lnSpc>
                <a:spcPct val="115000"/>
              </a:lnSpc>
              <a:spcBef>
                <a:spcPts val="0"/>
              </a:spcBef>
              <a:spcAft>
                <a:spcPts val="600"/>
              </a:spcAft>
              <a:tabLst>
                <a:tab pos="1733550" algn="l"/>
              </a:tabLst>
            </a:pPr>
            <a:r>
              <a:rPr lang="fr-FR" b="1">
                <a:solidFill>
                  <a:srgbClr val="FF7800"/>
                </a:solidFill>
                <a:cs typeface="Calibri"/>
              </a:rPr>
              <a:t>Schémas des bases de données</a:t>
            </a:r>
            <a:endParaRPr lang="en-US" b="1">
              <a:solidFill>
                <a:srgbClr val="FF7800"/>
              </a:solidFill>
              <a:cs typeface="Calibri"/>
            </a:endParaRPr>
          </a:p>
          <a:p>
            <a:pPr algn="just">
              <a:tabLst>
                <a:tab pos="1733550" algn="l"/>
              </a:tabLst>
            </a:pPr>
            <a:r>
              <a:rPr lang="fr-FR" sz="1800">
                <a:ea typeface="+mn-lt"/>
                <a:cs typeface="+mn-lt"/>
              </a:rPr>
              <a:t>Flux des données</a:t>
            </a:r>
          </a:p>
          <a:p>
            <a:pPr algn="just">
              <a:tabLst>
                <a:tab pos="1733550" algn="l"/>
              </a:tabLst>
            </a:pPr>
            <a:r>
              <a:rPr lang="fr-FR" sz="1800">
                <a:ea typeface="+mn-lt"/>
                <a:cs typeface="+mn-lt"/>
              </a:rPr>
              <a:t>Mappage des données</a:t>
            </a:r>
          </a:p>
          <a:p>
            <a:pPr marR="99695" algn="just">
              <a:lnSpc>
                <a:spcPct val="114999"/>
              </a:lnSpc>
              <a:spcBef>
                <a:spcPts val="0"/>
              </a:spcBef>
              <a:spcAft>
                <a:spcPts val="0"/>
              </a:spcAft>
              <a:tabLst>
                <a:tab pos="1733550" algn="l"/>
              </a:tabLst>
            </a:pPr>
            <a:endParaRPr lang="fr-FR" sz="1800"/>
          </a:p>
        </p:txBody>
      </p:sp>
      <p:sp>
        <p:nvSpPr>
          <p:cNvPr id="5" name="Espace réservé du texte 7">
            <a:extLst>
              <a:ext uri="{FF2B5EF4-FFF2-40B4-BE49-F238E27FC236}">
                <a16:creationId xmlns:a16="http://schemas.microsoft.com/office/drawing/2014/main" id="{600A29E3-B7FA-0423-D9BC-2E7D8674EC63}"/>
              </a:ext>
            </a:extLst>
          </p:cNvPr>
          <p:cNvSpPr>
            <a:spLocks noGrp="1"/>
          </p:cNvSpPr>
          <p:nvPr>
            <p:ph type="body" sz="quarter" idx="12"/>
          </p:nvPr>
        </p:nvSpPr>
        <p:spPr>
          <a:xfrm>
            <a:off x="6300000" y="539999"/>
            <a:ext cx="5580000" cy="540000"/>
          </a:xfrm>
        </p:spPr>
        <p:txBody>
          <a:bodyPr lIns="91440" tIns="45720" rIns="91440" bIns="45720" anchor="ctr" anchorCtr="0"/>
          <a:lstStyle/>
          <a:p>
            <a:r>
              <a:rPr lang="fr-FR">
                <a:cs typeface="Calibri"/>
              </a:rPr>
              <a:t>CHAPITRE 2</a:t>
            </a:r>
            <a:endParaRPr lang="fr-FR"/>
          </a:p>
        </p:txBody>
      </p:sp>
      <p:sp>
        <p:nvSpPr>
          <p:cNvPr id="12" name="Espace réservé du texte 2">
            <a:extLst>
              <a:ext uri="{FF2B5EF4-FFF2-40B4-BE49-F238E27FC236}">
                <a16:creationId xmlns:a16="http://schemas.microsoft.com/office/drawing/2014/main" id="{E1002795-1C3D-91B1-52E3-C9E6EE0B2C87}"/>
              </a:ext>
            </a:extLst>
          </p:cNvPr>
          <p:cNvSpPr txBox="1">
            <a:spLocks/>
          </p:cNvSpPr>
          <p:nvPr/>
        </p:nvSpPr>
        <p:spPr>
          <a:xfrm>
            <a:off x="6452400" y="1242293"/>
            <a:ext cx="5580000" cy="900000"/>
          </a:xfrm>
          <a:prstGeom prst="rect">
            <a:avLst/>
          </a:prstGeom>
        </p:spPr>
        <p:txBody>
          <a:bodyPr lIns="91440" tIns="45720" rIns="91440" bIns="45720" anchor="t" anchorCtr="0"/>
          <a:lstStyle>
            <a:lvl1pPr marL="0" indent="0" algn="ctr" defTabSz="914400" rtl="0" eaLnBrk="1" latinLnBrk="0" hangingPunct="1">
              <a:lnSpc>
                <a:spcPct val="100000"/>
              </a:lnSpc>
              <a:spcBef>
                <a:spcPts val="0"/>
              </a:spcBef>
              <a:buFont typeface="Arial" panose="020B0604020202020204" pitchFamily="34" charset="0"/>
              <a:buNone/>
              <a:defRPr sz="2400" b="1" u="none" kern="1200">
                <a:solidFill>
                  <a:srgbClr val="FF7800"/>
                </a:solidFill>
                <a:latin typeface="+mn-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
                <a:ea typeface="+mn-lt"/>
                <a:cs typeface="+mn-lt"/>
              </a:rPr>
              <a:t>Cartographier les données </a:t>
            </a:r>
            <a:endParaRPr lang="fr-FR"/>
          </a:p>
        </p:txBody>
      </p:sp>
    </p:spTree>
    <p:extLst>
      <p:ext uri="{BB962C8B-B14F-4D97-AF65-F5344CB8AC3E}">
        <p14:creationId xmlns:p14="http://schemas.microsoft.com/office/powerpoint/2010/main" val="3207187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a:cs typeface="Calibri"/>
              </a:rPr>
              <a:t>Présentation des schémas de base de données</a:t>
            </a:r>
          </a:p>
          <a:p>
            <a:endParaRPr lang="fr-FR" sz="1800">
              <a:ea typeface="+mn-lt"/>
            </a:endParaRPr>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a:ea typeface="+mn-lt"/>
                <a:cs typeface="+mn-lt"/>
              </a:rPr>
              <a:t>Schémas des bases de données</a:t>
            </a:r>
            <a:endParaRPr lang="fr-FR"/>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41116" cy="4514894"/>
          </a:xfrm>
        </p:spPr>
        <p:txBody>
          <a:bodyPr lIns="91440" tIns="45720" rIns="91440" bIns="45720" anchor="t"/>
          <a:lstStyle/>
          <a:p>
            <a:pPr algn="l"/>
            <a:r>
              <a:rPr lang="fr-FR" dirty="0">
                <a:ea typeface="+mn-lt"/>
                <a:cs typeface="+mn-lt"/>
              </a:rPr>
              <a:t>L’Assistant Génération de schéma génère un schéma relationnel dénormalisé pour la base de données de la zone d’objet en fonction des dimensions et des groupes de mesures dans SQL Server </a:t>
            </a:r>
            <a:r>
              <a:rPr lang="fr-FR" dirty="0" err="1">
                <a:ea typeface="+mn-lt"/>
                <a:cs typeface="+mn-lt"/>
              </a:rPr>
              <a:t>Analysis</a:t>
            </a:r>
            <a:r>
              <a:rPr lang="fr-FR" dirty="0">
                <a:ea typeface="+mn-lt"/>
                <a:cs typeface="+mn-lt"/>
              </a:rPr>
              <a:t> Services. L'Assistant génère pour chaque dimension une table relationnelle appelée table de dimension, destinée à stocker les données de dimension, et pour chaque groupe de mesures une table relationnelle appelée table de faits, servant à stocker les données de faits. Lorsqu'il génère ces tables relationnelles, l'Assistant ignore les dimensions liées, les groupes de mesures liés et les dimensions de temps de serveur.</a:t>
            </a:r>
            <a:endParaRPr lang="fr-FR" dirty="0"/>
          </a:p>
          <a:p>
            <a:pPr algn="l"/>
            <a:r>
              <a:rPr lang="fr-FR" b="1" dirty="0">
                <a:cs typeface="Calibri"/>
              </a:rPr>
              <a:t>Validation</a:t>
            </a:r>
            <a:endParaRPr lang="fr-FR" dirty="0">
              <a:cs typeface="Calibri"/>
            </a:endParaRPr>
          </a:p>
          <a:p>
            <a:pPr algn="l"/>
            <a:r>
              <a:rPr lang="fr-FR" dirty="0">
                <a:ea typeface="+mn-lt"/>
                <a:cs typeface="+mn-lt"/>
              </a:rPr>
              <a:t>Avant de commencer à générer le schéma relationnel sous-jacent, l’Assistant Génération de schéma valide les SQL Server </a:t>
            </a:r>
            <a:r>
              <a:rPr lang="fr-FR" dirty="0" err="1">
                <a:ea typeface="+mn-lt"/>
                <a:cs typeface="+mn-lt"/>
              </a:rPr>
              <a:t>Analysis</a:t>
            </a:r>
            <a:r>
              <a:rPr lang="fr-FR" dirty="0">
                <a:ea typeface="+mn-lt"/>
                <a:cs typeface="+mn-lt"/>
              </a:rPr>
              <a:t> Services cubes et dimensions. Si l’Assistant détecte des erreurs, il s’arrête et signale les erreurs à la fenêtre Liste des tâches dans SQL Server Data Tools. Voici quelques exemples d'erreurs qui empêchent la génération :</a:t>
            </a:r>
            <a:endParaRPr lang="fr-FR" dirty="0"/>
          </a:p>
          <a:p>
            <a:pPr marL="285750" indent="-285750" algn="l">
              <a:buFont typeface="Arial"/>
              <a:buChar char="•"/>
            </a:pPr>
            <a:r>
              <a:rPr lang="fr-FR" dirty="0">
                <a:ea typeface="+mn-lt"/>
                <a:cs typeface="+mn-lt"/>
              </a:rPr>
              <a:t>Les dimensions qui ont plus d'un attribut clé</a:t>
            </a:r>
            <a:endParaRPr lang="fr-FR" dirty="0"/>
          </a:p>
          <a:p>
            <a:pPr marL="285750" indent="-285750" algn="l">
              <a:buFont typeface="Arial"/>
              <a:buChar char="•"/>
            </a:pPr>
            <a:r>
              <a:rPr lang="fr-FR" dirty="0">
                <a:ea typeface="+mn-lt"/>
                <a:cs typeface="+mn-lt"/>
              </a:rPr>
              <a:t>Les attributs parents qui ont des types de données différents de ceux des attributs clés</a:t>
            </a:r>
            <a:endParaRPr lang="fr-FR" dirty="0"/>
          </a:p>
          <a:p>
            <a:pPr marL="285750" indent="-285750" algn="l">
              <a:buFont typeface="Arial"/>
              <a:buChar char="•"/>
            </a:pPr>
            <a:r>
              <a:rPr lang="fr-FR" dirty="0">
                <a:ea typeface="+mn-lt"/>
                <a:cs typeface="+mn-lt"/>
              </a:rPr>
              <a:t>Les groupes de mesures dépourvus de mesures</a:t>
            </a:r>
            <a:endParaRPr lang="fr-FR" dirty="0"/>
          </a:p>
          <a:p>
            <a:pPr marL="285750" indent="-285750" algn="l">
              <a:buFont typeface="Arial"/>
              <a:buChar char="•"/>
            </a:pPr>
            <a:r>
              <a:rPr lang="fr-FR" dirty="0">
                <a:ea typeface="+mn-lt"/>
                <a:cs typeface="+mn-lt"/>
              </a:rPr>
              <a:t>Les dimensions dégénérées ou les mesures mal configurées</a:t>
            </a:r>
            <a:endParaRPr lang="fr-FR" dirty="0"/>
          </a:p>
          <a:p>
            <a:pPr marL="285750" indent="-285750" algn="l">
              <a:buFont typeface="Arial"/>
              <a:buChar char="•"/>
            </a:pPr>
            <a:r>
              <a:rPr lang="fr-FR" dirty="0">
                <a:ea typeface="+mn-lt"/>
                <a:cs typeface="+mn-lt"/>
              </a:rPr>
              <a:t>Les clés de substitution mal configurées, par exemple plusieurs attributs utilisant le type d'attribut </a:t>
            </a:r>
            <a:r>
              <a:rPr lang="fr-FR" b="1" dirty="0" err="1">
                <a:ea typeface="+mn-lt"/>
                <a:cs typeface="+mn-lt"/>
              </a:rPr>
              <a:t>ScdOriginalID</a:t>
            </a:r>
            <a:r>
              <a:rPr lang="fr-FR" dirty="0">
                <a:ea typeface="+mn-lt"/>
                <a:cs typeface="+mn-lt"/>
              </a:rPr>
              <a:t> ou un attribut utilisant le type </a:t>
            </a:r>
            <a:r>
              <a:rPr lang="fr-FR" b="1" dirty="0" err="1">
                <a:ea typeface="+mn-lt"/>
                <a:cs typeface="+mn-lt"/>
              </a:rPr>
              <a:t>ScdOriginalID</a:t>
            </a:r>
            <a:r>
              <a:rPr lang="fr-FR" dirty="0">
                <a:ea typeface="+mn-lt"/>
                <a:cs typeface="+mn-lt"/>
              </a:rPr>
              <a:t> sans être lié à une colonne utilisant le type de données Integer.</a:t>
            </a:r>
            <a:endParaRPr lang="fr-FR" dirty="0"/>
          </a:p>
          <a:p>
            <a:pPr algn="l"/>
            <a:endParaRPr lang="fr-FR" dirty="0"/>
          </a:p>
          <a:p>
            <a:pPr algn="l"/>
            <a:endParaRPr lang="fr-FR" dirty="0"/>
          </a:p>
          <a:p>
            <a:pPr algn="l"/>
            <a:endParaRPr lang="fr-FR" dirty="0">
              <a:solidFill>
                <a:schemeClr val="tx1"/>
              </a:solidFill>
            </a:endParaRPr>
          </a:p>
        </p:txBody>
      </p:sp>
    </p:spTree>
    <p:extLst>
      <p:ext uri="{BB962C8B-B14F-4D97-AF65-F5344CB8AC3E}">
        <p14:creationId xmlns:p14="http://schemas.microsoft.com/office/powerpoint/2010/main" val="3806810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a:cs typeface="Calibri"/>
              </a:rPr>
              <a:t>Présentation des schémas de base de données</a:t>
            </a:r>
          </a:p>
          <a:p>
            <a:endParaRPr lang="fr-FR" sz="1800">
              <a:ea typeface="+mn-lt"/>
            </a:endParaRPr>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a:ea typeface="+mn-lt"/>
                <a:cs typeface="+mn-lt"/>
              </a:rPr>
              <a:t>Schémas des bases de données</a:t>
            </a:r>
            <a:endParaRPr lang="fr-FR"/>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41116" cy="4514894"/>
          </a:xfrm>
        </p:spPr>
        <p:txBody>
          <a:bodyPr lIns="91440" tIns="45720" rIns="91440" bIns="45720" anchor="t"/>
          <a:lstStyle/>
          <a:p>
            <a:pPr algn="l"/>
            <a:r>
              <a:rPr lang="fr-FR" sz="1400" b="1" dirty="0">
                <a:cs typeface="Calibri"/>
              </a:rPr>
              <a:t>Tables de dimension</a:t>
            </a:r>
            <a:endParaRPr lang="fr-FR" sz="1400" dirty="0">
              <a:cs typeface="Calibri"/>
            </a:endParaRPr>
          </a:p>
          <a:p>
            <a:pPr algn="l"/>
            <a:r>
              <a:rPr lang="fr-FR" dirty="0">
                <a:ea typeface="+mn-lt"/>
                <a:cs typeface="+mn-lt"/>
              </a:rPr>
              <a:t>Pour chaque dimension, l'Assistant Génération de schéma crée une table de dimension à inclure dans la base de données de la zone de sujet. La structure de la table de dimension dépend des choix effectués lors de la conception de la dimension sur laquelle elle est basée.</a:t>
            </a:r>
          </a:p>
          <a:p>
            <a:pPr algn="l"/>
            <a:r>
              <a:rPr lang="fr-FR" b="1" dirty="0">
                <a:ea typeface="+mn-lt"/>
                <a:cs typeface="+mn-lt"/>
              </a:rPr>
              <a:t>Colonnes</a:t>
            </a:r>
            <a:br>
              <a:rPr lang="fr-FR" dirty="0">
                <a:ea typeface="+mn-lt"/>
                <a:cs typeface="+mn-lt"/>
              </a:rPr>
            </a:br>
            <a:r>
              <a:rPr lang="fr-FR" dirty="0">
                <a:ea typeface="+mn-lt"/>
                <a:cs typeface="+mn-lt"/>
              </a:rPr>
              <a:t>L'Assistant génère une colonne pour les liaisons associées à chaque attribut de la dimension sur laquelle la table de dimension est basée, par exemple les liaisons pour les propriétés </a:t>
            </a:r>
            <a:r>
              <a:rPr lang="fr-FR" b="1" dirty="0" err="1">
                <a:ea typeface="+mn-lt"/>
                <a:cs typeface="+mn-lt"/>
              </a:rPr>
              <a:t>KeyColumns</a:t>
            </a:r>
            <a:r>
              <a:rPr lang="fr-FR" dirty="0">
                <a:ea typeface="+mn-lt"/>
                <a:cs typeface="+mn-lt"/>
              </a:rPr>
              <a:t>, </a:t>
            </a:r>
            <a:r>
              <a:rPr lang="fr-FR" b="1" dirty="0" err="1">
                <a:ea typeface="+mn-lt"/>
                <a:cs typeface="+mn-lt"/>
              </a:rPr>
              <a:t>NameColumn</a:t>
            </a:r>
            <a:r>
              <a:rPr lang="fr-FR" dirty="0">
                <a:ea typeface="+mn-lt"/>
                <a:cs typeface="+mn-lt"/>
              </a:rPr>
              <a:t>, </a:t>
            </a:r>
            <a:r>
              <a:rPr lang="fr-FR" b="1" dirty="0" err="1">
                <a:ea typeface="+mn-lt"/>
                <a:cs typeface="+mn-lt"/>
              </a:rPr>
              <a:t>ValueColumn</a:t>
            </a:r>
            <a:r>
              <a:rPr lang="fr-FR" dirty="0">
                <a:ea typeface="+mn-lt"/>
                <a:cs typeface="+mn-lt"/>
              </a:rPr>
              <a:t>, </a:t>
            </a:r>
            <a:r>
              <a:rPr lang="fr-FR" b="1" dirty="0" err="1">
                <a:ea typeface="+mn-lt"/>
                <a:cs typeface="+mn-lt"/>
              </a:rPr>
              <a:t>CustomRollupColumn</a:t>
            </a:r>
            <a:r>
              <a:rPr lang="fr-FR" dirty="0">
                <a:ea typeface="+mn-lt"/>
                <a:cs typeface="+mn-lt"/>
              </a:rPr>
              <a:t>, </a:t>
            </a:r>
            <a:r>
              <a:rPr lang="fr-FR" b="1" dirty="0" err="1">
                <a:ea typeface="+mn-lt"/>
                <a:cs typeface="+mn-lt"/>
              </a:rPr>
              <a:t>CustomRollupPropertiesColumn</a:t>
            </a:r>
            <a:r>
              <a:rPr lang="fr-FR" b="1" dirty="0">
                <a:ea typeface="+mn-lt"/>
                <a:cs typeface="+mn-lt"/>
              </a:rPr>
              <a:t> </a:t>
            </a:r>
            <a:r>
              <a:rPr lang="fr-FR" dirty="0">
                <a:ea typeface="+mn-lt"/>
                <a:cs typeface="+mn-lt"/>
              </a:rPr>
              <a:t>et </a:t>
            </a:r>
            <a:r>
              <a:rPr lang="fr-FR" b="1" dirty="0" err="1">
                <a:ea typeface="+mn-lt"/>
                <a:cs typeface="+mn-lt"/>
              </a:rPr>
              <a:t>UnaryOperatorColumn</a:t>
            </a:r>
            <a:r>
              <a:rPr lang="fr-FR" dirty="0">
                <a:ea typeface="+mn-lt"/>
                <a:cs typeface="+mn-lt"/>
              </a:rPr>
              <a:t> de chaque attribut.</a:t>
            </a:r>
          </a:p>
          <a:p>
            <a:pPr algn="l"/>
            <a:r>
              <a:rPr lang="fr-FR" b="1" dirty="0">
                <a:ea typeface="+mn-lt"/>
                <a:cs typeface="+mn-lt"/>
              </a:rPr>
              <a:t>Relations</a:t>
            </a:r>
            <a:br>
              <a:rPr lang="fr-FR" dirty="0">
                <a:ea typeface="+mn-lt"/>
                <a:cs typeface="+mn-lt"/>
              </a:rPr>
            </a:br>
            <a:r>
              <a:rPr lang="fr-FR" dirty="0">
                <a:ea typeface="+mn-lt"/>
                <a:cs typeface="+mn-lt"/>
              </a:rPr>
              <a:t>L'Assistant génère une relation entre la colonne de chaque attribut parent et la clé primaire de la table de dimension.</a:t>
            </a:r>
          </a:p>
          <a:p>
            <a:pPr algn="l"/>
            <a:r>
              <a:rPr lang="fr-FR" dirty="0">
                <a:ea typeface="+mn-lt"/>
                <a:cs typeface="+mn-lt"/>
              </a:rPr>
              <a:t>L'Assistant crée également, s'il y a lieu, une relation à la clé primaire de chaque table de dimension supplémentaire définie comme dimension référencée du cube.</a:t>
            </a:r>
          </a:p>
          <a:p>
            <a:pPr algn="l"/>
            <a:r>
              <a:rPr lang="fr-FR" b="1" dirty="0">
                <a:ea typeface="+mn-lt"/>
                <a:cs typeface="+mn-lt"/>
              </a:rPr>
              <a:t>Contraintes</a:t>
            </a:r>
            <a:br>
              <a:rPr lang="fr-FR" dirty="0">
                <a:ea typeface="+mn-lt"/>
                <a:cs typeface="+mn-lt"/>
              </a:rPr>
            </a:br>
            <a:r>
              <a:rPr lang="fr-FR" dirty="0">
                <a:ea typeface="+mn-lt"/>
                <a:cs typeface="+mn-lt"/>
              </a:rPr>
              <a:t>L'Assistant génère par défaut, pour chaque table de dimension, une contrainte de clé primaire basée sur l'attribut clé de la dimension. Si la contrainte de clé primaire est générée, une colonne de nom séparée est créée par défaut. Une clé primaire logique est créée dans la vue de source de données, même si vous décidez de ne pas créer la clé primaire dans la base de données.</a:t>
            </a:r>
          </a:p>
          <a:p>
            <a:pPr algn="l"/>
            <a:endParaRPr lang="fr-FR" dirty="0"/>
          </a:p>
        </p:txBody>
      </p:sp>
    </p:spTree>
    <p:extLst>
      <p:ext uri="{BB962C8B-B14F-4D97-AF65-F5344CB8AC3E}">
        <p14:creationId xmlns:p14="http://schemas.microsoft.com/office/powerpoint/2010/main" val="313229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a:lstStyle/>
          <a:p>
            <a:r>
              <a:rPr lang="fr-FR"/>
              <a:t>CHAPITRE 1</a:t>
            </a: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lIns="91440" tIns="45720" rIns="91440" bIns="45720" anchor="t" anchorCtr="0"/>
          <a:lstStyle/>
          <a:p>
            <a:r>
              <a:rPr lang="fr-FR"/>
              <a:t>Identifier les niveaux des données</a:t>
            </a:r>
            <a:endParaRPr lang="fr-FR" b="0">
              <a:ea typeface="+mn-lt"/>
              <a:cs typeface="+mn-lt"/>
            </a:endParaRPr>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a:xfrm>
            <a:off x="6300000" y="2880001"/>
            <a:ext cx="5580000" cy="1634850"/>
          </a:xfrm>
        </p:spPr>
        <p:txBody>
          <a:bodyPr lIns="91440" tIns="45720" rIns="91440" bIns="45720" anchor="t" anchorCtr="0"/>
          <a:lstStyle/>
          <a:p>
            <a:r>
              <a:rPr lang="fr-CA" b="1" dirty="0">
                <a:solidFill>
                  <a:srgbClr val="FF7800"/>
                </a:solidFill>
                <a:cs typeface="Calibri"/>
              </a:rPr>
              <a:t>Découvrir l'impact des données sur l’activité</a:t>
            </a:r>
          </a:p>
          <a:p>
            <a:r>
              <a:rPr lang="fr-CA" dirty="0">
                <a:cs typeface="Calibri"/>
              </a:rPr>
              <a:t>Comprendre la  classification des données : Publiques, Internes, Confidentielles</a:t>
            </a:r>
          </a:p>
          <a:p>
            <a:r>
              <a:rPr lang="fr-FR" dirty="0">
                <a:cs typeface="Calibri"/>
              </a:rPr>
              <a:t>Appréhender le format des  données : Structurées, Semi-structurées, Non structurée</a:t>
            </a:r>
          </a:p>
        </p:txBody>
      </p:sp>
    </p:spTree>
    <p:extLst>
      <p:ext uri="{BB962C8B-B14F-4D97-AF65-F5344CB8AC3E}">
        <p14:creationId xmlns:p14="http://schemas.microsoft.com/office/powerpoint/2010/main" val="964795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a:cs typeface="Calibri"/>
              </a:rPr>
              <a:t>Présentation des schémas de base de données</a:t>
            </a:r>
          </a:p>
          <a:p>
            <a:endParaRPr lang="fr-FR" sz="1800">
              <a:ea typeface="+mn-lt"/>
            </a:endParaRPr>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a:ea typeface="+mn-lt"/>
                <a:cs typeface="+mn-lt"/>
              </a:rPr>
              <a:t>Schémas des bases de données</a:t>
            </a:r>
            <a:endParaRPr lang="fr-FR"/>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41116" cy="4514894"/>
          </a:xfrm>
        </p:spPr>
        <p:txBody>
          <a:bodyPr lIns="91440" tIns="45720" rIns="91440" bIns="45720" anchor="t"/>
          <a:lstStyle/>
          <a:p>
            <a:pPr algn="l"/>
            <a:r>
              <a:rPr lang="fr-FR" b="1" dirty="0">
                <a:cs typeface="Calibri"/>
              </a:rPr>
              <a:t>Tables de faits</a:t>
            </a:r>
            <a:endParaRPr lang="fr-FR" dirty="0">
              <a:cs typeface="Calibri"/>
            </a:endParaRPr>
          </a:p>
          <a:p>
            <a:pPr algn="l"/>
            <a:r>
              <a:rPr lang="fr-FR" dirty="0">
                <a:ea typeface="+mn-lt"/>
                <a:cs typeface="+mn-lt"/>
              </a:rPr>
              <a:t>Pour chaque groupe de mesures d'un cube, l'Assistant Génération de schéma crée une table de faits à inclure dans la base de données de la zone de sujet. La structure de la table de faits dépend des choix effectués lors de la conception du groupe de mesures sur lequel elle est basée et des relations établies entre le groupe de mesures et les dimensions incluses.</a:t>
            </a:r>
            <a:endParaRPr lang="fr-FR" dirty="0"/>
          </a:p>
          <a:p>
            <a:pPr algn="l"/>
            <a:r>
              <a:rPr lang="fr-FR" b="1" dirty="0">
                <a:ea typeface="+mn-lt"/>
                <a:cs typeface="+mn-lt"/>
              </a:rPr>
              <a:t>Colonnes</a:t>
            </a:r>
            <a:br>
              <a:rPr lang="fr-FR" dirty="0">
                <a:ea typeface="+mn-lt"/>
                <a:cs typeface="+mn-lt"/>
              </a:rPr>
            </a:br>
            <a:r>
              <a:rPr lang="fr-FR" dirty="0">
                <a:ea typeface="+mn-lt"/>
                <a:cs typeface="+mn-lt"/>
              </a:rPr>
              <a:t>L’Assistant génère une colonne pour chaque mesure, sauf pour les mesures qui utilisent la fonction d'agrégation </a:t>
            </a:r>
            <a:r>
              <a:rPr lang="fr-FR" b="1" dirty="0">
                <a:ea typeface="+mn-lt"/>
                <a:cs typeface="+mn-lt"/>
              </a:rPr>
              <a:t>Count</a:t>
            </a:r>
            <a:r>
              <a:rPr lang="fr-FR" dirty="0">
                <a:ea typeface="+mn-lt"/>
                <a:cs typeface="+mn-lt"/>
              </a:rPr>
              <a:t> . En effet, de telles mesures ne nécessitent pas de colonne correspondante dans la table de faits.</a:t>
            </a:r>
            <a:endParaRPr lang="fr-FR" dirty="0"/>
          </a:p>
          <a:p>
            <a:pPr algn="l"/>
            <a:r>
              <a:rPr lang="fr-FR" dirty="0">
                <a:ea typeface="+mn-lt"/>
                <a:cs typeface="+mn-lt"/>
              </a:rPr>
              <a:t>L'Assistant génère également une colonne pour chaque colonne d'attribut de granularité de chaque relation de dimension régulière du groupe de mesures et, s'il y a lieu, une ou plusieurs colonnes pour les liaisons associées à chaque attribut d'une dimension qui entretient une relation de dimension de fait avec le groupe de mesures sur lequel cette table est basée.</a:t>
            </a:r>
            <a:endParaRPr lang="fr-FR" dirty="0"/>
          </a:p>
          <a:p>
            <a:pPr algn="l"/>
            <a:r>
              <a:rPr lang="fr-FR" b="1" dirty="0">
                <a:ea typeface="+mn-lt"/>
                <a:cs typeface="+mn-lt"/>
              </a:rPr>
              <a:t>Relations</a:t>
            </a:r>
            <a:br>
              <a:rPr lang="fr-FR" dirty="0">
                <a:ea typeface="+mn-lt"/>
                <a:cs typeface="+mn-lt"/>
              </a:rPr>
            </a:br>
            <a:r>
              <a:rPr lang="fr-FR" dirty="0">
                <a:ea typeface="+mn-lt"/>
                <a:cs typeface="+mn-lt"/>
              </a:rPr>
              <a:t>L'Assistant génère une relation pour chaque relation de dimension régulière de la table de faits à l'attribut de granularité de la table de la dimension. Si la granularité est basée sur l'attribut clé de la table de dimension, la relation est créée dans la base de données et dans la vue de source de données. Si la granularité est basée sur un autre attribut, la relation n'est créée que dans la vue de source de données.</a:t>
            </a:r>
            <a:endParaRPr lang="fr-FR" dirty="0"/>
          </a:p>
          <a:p>
            <a:pPr algn="l"/>
            <a:r>
              <a:rPr lang="fr-FR" dirty="0">
                <a:ea typeface="+mn-lt"/>
                <a:cs typeface="+mn-lt"/>
              </a:rPr>
              <a:t>Si vous choisissez de générer les index dans l'Assistant, un index non-cluster est créé pour chacune de ces colonnes de relation.</a:t>
            </a:r>
            <a:endParaRPr lang="fr-FR" dirty="0"/>
          </a:p>
          <a:p>
            <a:pPr algn="l"/>
            <a:r>
              <a:rPr lang="fr-FR" b="1" dirty="0">
                <a:ea typeface="+mn-lt"/>
                <a:cs typeface="+mn-lt"/>
              </a:rPr>
              <a:t>Contraintes</a:t>
            </a:r>
            <a:br>
              <a:rPr lang="fr-FR" dirty="0">
                <a:ea typeface="+mn-lt"/>
                <a:cs typeface="+mn-lt"/>
              </a:rPr>
            </a:br>
            <a:r>
              <a:rPr lang="fr-FR" dirty="0">
                <a:ea typeface="+mn-lt"/>
                <a:cs typeface="+mn-lt"/>
              </a:rPr>
              <a:t>Les clés primaires ne sont pas générées sur les tables de faits.</a:t>
            </a:r>
            <a:endParaRPr lang="fr-FR" dirty="0"/>
          </a:p>
          <a:p>
            <a:pPr algn="l"/>
            <a:r>
              <a:rPr lang="fr-FR" dirty="0">
                <a:ea typeface="+mn-lt"/>
                <a:cs typeface="+mn-lt"/>
              </a:rPr>
              <a:t>Si vous choisissez d'appliquer l'intégrité référentielle, des contraintes d'intégrité référentielle sont générées, le cas échéant, entre les tables de dimension et les tables de faits.</a:t>
            </a:r>
            <a:endParaRPr lang="fr-FR" dirty="0"/>
          </a:p>
          <a:p>
            <a:pPr algn="l"/>
            <a:endParaRPr lang="fr-FR" sz="1400" b="1" dirty="0"/>
          </a:p>
        </p:txBody>
      </p:sp>
    </p:spTree>
    <p:extLst>
      <p:ext uri="{BB962C8B-B14F-4D97-AF65-F5344CB8AC3E}">
        <p14:creationId xmlns:p14="http://schemas.microsoft.com/office/powerpoint/2010/main" val="3814961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a:cs typeface="Calibri"/>
              </a:rPr>
              <a:t>Présentation des schémas de base de données</a:t>
            </a:r>
          </a:p>
          <a:p>
            <a:endParaRPr lang="fr-FR" sz="1800">
              <a:ea typeface="+mn-lt"/>
            </a:endParaRPr>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a:ea typeface="+mn-lt"/>
                <a:cs typeface="+mn-lt"/>
              </a:rPr>
              <a:t>Schémas des bases de données</a:t>
            </a:r>
            <a:endParaRPr lang="fr-FR"/>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41116" cy="4514894"/>
          </a:xfrm>
        </p:spPr>
        <p:txBody>
          <a:bodyPr lIns="91440" tIns="45720" rIns="91440" bIns="45720" anchor="t"/>
          <a:lstStyle/>
          <a:p>
            <a:pPr algn="l"/>
            <a:r>
              <a:rPr lang="fr-FR" b="1" dirty="0">
                <a:cs typeface="Calibri"/>
              </a:rPr>
              <a:t>Conversion de type de données et longueurs par défaut</a:t>
            </a:r>
            <a:endParaRPr lang="fr-FR" dirty="0">
              <a:cs typeface="Calibri"/>
            </a:endParaRPr>
          </a:p>
          <a:p>
            <a:pPr algn="l"/>
            <a:r>
              <a:rPr lang="fr-FR" dirty="0">
                <a:ea typeface="+mn-lt"/>
                <a:cs typeface="+mn-lt"/>
              </a:rPr>
              <a:t>L’Assistant Génération de schéma ignore les types de données dans tous les cas, à l’exception des colonnes qui utilisent le type de données </a:t>
            </a:r>
            <a:r>
              <a:rPr lang="fr-FR" b="1" dirty="0" err="1">
                <a:ea typeface="+mn-lt"/>
                <a:cs typeface="+mn-lt"/>
              </a:rPr>
              <a:t>wchar</a:t>
            </a:r>
            <a:r>
              <a:rPr lang="fr-FR" dirty="0">
                <a:ea typeface="+mn-lt"/>
                <a:cs typeface="+mn-lt"/>
              </a:rPr>
              <a:t> SQL Server. Le type de données </a:t>
            </a:r>
            <a:r>
              <a:rPr lang="fr-FR" b="1" dirty="0" err="1">
                <a:ea typeface="+mn-lt"/>
                <a:cs typeface="+mn-lt"/>
              </a:rPr>
              <a:t>wchar</a:t>
            </a:r>
            <a:r>
              <a:rPr lang="fr-FR" dirty="0">
                <a:ea typeface="+mn-lt"/>
                <a:cs typeface="+mn-lt"/>
              </a:rPr>
              <a:t> se traduit directement en type de données </a:t>
            </a:r>
            <a:r>
              <a:rPr lang="fr-FR" b="1" dirty="0" err="1">
                <a:ea typeface="+mn-lt"/>
                <a:cs typeface="+mn-lt"/>
              </a:rPr>
              <a:t>nvarchar</a:t>
            </a:r>
            <a:r>
              <a:rPr lang="fr-FR" dirty="0">
                <a:ea typeface="+mn-lt"/>
                <a:cs typeface="+mn-lt"/>
              </a:rPr>
              <a:t> . Toutefois, si la longueur spécifiée d’une colonne utilisant le type </a:t>
            </a:r>
            <a:r>
              <a:rPr lang="fr-FR" b="1" dirty="0" err="1">
                <a:ea typeface="+mn-lt"/>
                <a:cs typeface="+mn-lt"/>
              </a:rPr>
              <a:t>wchar</a:t>
            </a:r>
            <a:r>
              <a:rPr lang="fr-FR" dirty="0">
                <a:ea typeface="+mn-lt"/>
                <a:cs typeface="+mn-lt"/>
              </a:rPr>
              <a:t> dépasse 4000 octets, l’Assistant Génération de schéma produit une erreur.</a:t>
            </a:r>
            <a:endParaRPr lang="fr-FR" dirty="0"/>
          </a:p>
          <a:p>
            <a:pPr algn="l"/>
            <a:r>
              <a:rPr lang="fr-FR" dirty="0">
                <a:ea typeface="+mn-lt"/>
                <a:cs typeface="+mn-lt"/>
              </a:rPr>
              <a:t>Le tableau suivant indique la longueur par défaut de la colonne si un élément de données, par exemple la liaison d'un attribut, n'a pas de longueur spécifiée.</a:t>
            </a:r>
            <a:endParaRPr lang="fr-FR" dirty="0"/>
          </a:p>
          <a:p>
            <a:pPr algn="l"/>
            <a:endParaRPr lang="fr-FR" dirty="0"/>
          </a:p>
          <a:p>
            <a:pPr algn="l"/>
            <a:endParaRPr lang="fr-FR" sz="1400" b="1" dirty="0"/>
          </a:p>
        </p:txBody>
      </p:sp>
      <p:graphicFrame>
        <p:nvGraphicFramePr>
          <p:cNvPr id="4" name="Tableau 3">
            <a:extLst>
              <a:ext uri="{FF2B5EF4-FFF2-40B4-BE49-F238E27FC236}">
                <a16:creationId xmlns:a16="http://schemas.microsoft.com/office/drawing/2014/main" id="{716B700B-E43B-C43D-5DCB-80E353E84D8D}"/>
              </a:ext>
            </a:extLst>
          </p:cNvPr>
          <p:cNvGraphicFramePr>
            <a:graphicFrameLocks noGrp="1"/>
          </p:cNvGraphicFramePr>
          <p:nvPr>
            <p:extLst>
              <p:ext uri="{D42A27DB-BD31-4B8C-83A1-F6EECF244321}">
                <p14:modId xmlns:p14="http://schemas.microsoft.com/office/powerpoint/2010/main" val="3200016032"/>
              </p:ext>
            </p:extLst>
          </p:nvPr>
        </p:nvGraphicFramePr>
        <p:xfrm>
          <a:off x="2635622" y="3469389"/>
          <a:ext cx="6517342" cy="2067600"/>
        </p:xfrm>
        <a:graphic>
          <a:graphicData uri="http://schemas.openxmlformats.org/drawingml/2006/table">
            <a:tbl>
              <a:tblPr firstRow="1" bandRow="1">
                <a:tableStyleId>{5C22544A-7EE6-4342-B048-85BDC9FD1C3A}</a:tableStyleId>
              </a:tblPr>
              <a:tblGrid>
                <a:gridCol w="3258671">
                  <a:extLst>
                    <a:ext uri="{9D8B030D-6E8A-4147-A177-3AD203B41FA5}">
                      <a16:colId xmlns:a16="http://schemas.microsoft.com/office/drawing/2014/main" val="2138019262"/>
                    </a:ext>
                  </a:extLst>
                </a:gridCol>
                <a:gridCol w="3258671">
                  <a:extLst>
                    <a:ext uri="{9D8B030D-6E8A-4147-A177-3AD203B41FA5}">
                      <a16:colId xmlns:a16="http://schemas.microsoft.com/office/drawing/2014/main" val="2191752335"/>
                    </a:ext>
                  </a:extLst>
                </a:gridCol>
              </a:tblGrid>
              <a:tr h="340368">
                <a:tc>
                  <a:txBody>
                    <a:bodyPr/>
                    <a:lstStyle/>
                    <a:p>
                      <a:pPr algn="l" fontAlgn="t"/>
                      <a:r>
                        <a:rPr lang="fr-FR">
                          <a:effectLst/>
                        </a:rPr>
                        <a:t>Élément de données</a:t>
                      </a:r>
                    </a:p>
                  </a:txBody>
                  <a:tcPr/>
                </a:tc>
                <a:tc>
                  <a:txBody>
                    <a:bodyPr/>
                    <a:lstStyle/>
                    <a:p>
                      <a:pPr algn="l" fontAlgn="t"/>
                      <a:r>
                        <a:rPr lang="fr-FR">
                          <a:effectLst/>
                        </a:rPr>
                        <a:t>Longueur par défaut (en octets)</a:t>
                      </a:r>
                    </a:p>
                  </a:txBody>
                  <a:tcPr/>
                </a:tc>
                <a:extLst>
                  <a:ext uri="{0D108BD9-81ED-4DB2-BD59-A6C34878D82A}">
                    <a16:rowId xmlns:a16="http://schemas.microsoft.com/office/drawing/2014/main" val="1700995915"/>
                  </a:ext>
                </a:extLst>
              </a:tr>
              <a:tr h="340368">
                <a:tc>
                  <a:txBody>
                    <a:bodyPr/>
                    <a:lstStyle/>
                    <a:p>
                      <a:pPr algn="l" fontAlgn="t"/>
                      <a:r>
                        <a:rPr lang="fr-FR" sz="1600">
                          <a:effectLst/>
                        </a:rPr>
                        <a:t>KeyColumn</a:t>
                      </a:r>
                    </a:p>
                  </a:txBody>
                  <a:tcPr/>
                </a:tc>
                <a:tc>
                  <a:txBody>
                    <a:bodyPr/>
                    <a:lstStyle/>
                    <a:p>
                      <a:pPr algn="ctr" fontAlgn="t"/>
                      <a:r>
                        <a:rPr lang="fr-FR" sz="1600">
                          <a:effectLst/>
                        </a:rPr>
                        <a:t>50</a:t>
                      </a:r>
                    </a:p>
                  </a:txBody>
                  <a:tcPr/>
                </a:tc>
                <a:extLst>
                  <a:ext uri="{0D108BD9-81ED-4DB2-BD59-A6C34878D82A}">
                    <a16:rowId xmlns:a16="http://schemas.microsoft.com/office/drawing/2014/main" val="2218768873"/>
                  </a:ext>
                </a:extLst>
              </a:tr>
              <a:tr h="340368">
                <a:tc>
                  <a:txBody>
                    <a:bodyPr/>
                    <a:lstStyle/>
                    <a:p>
                      <a:pPr algn="l" fontAlgn="t"/>
                      <a:r>
                        <a:rPr lang="fr-FR" sz="1600">
                          <a:effectLst/>
                        </a:rPr>
                        <a:t>NameColumn</a:t>
                      </a:r>
                    </a:p>
                  </a:txBody>
                  <a:tcPr/>
                </a:tc>
                <a:tc>
                  <a:txBody>
                    <a:bodyPr/>
                    <a:lstStyle/>
                    <a:p>
                      <a:pPr algn="ctr" fontAlgn="t"/>
                      <a:r>
                        <a:rPr lang="fr-FR" sz="1600">
                          <a:effectLst/>
                        </a:rPr>
                        <a:t>50</a:t>
                      </a:r>
                    </a:p>
                  </a:txBody>
                  <a:tcPr/>
                </a:tc>
                <a:extLst>
                  <a:ext uri="{0D108BD9-81ED-4DB2-BD59-A6C34878D82A}">
                    <a16:rowId xmlns:a16="http://schemas.microsoft.com/office/drawing/2014/main" val="1035557874"/>
                  </a:ext>
                </a:extLst>
              </a:tr>
              <a:tr h="340368">
                <a:tc>
                  <a:txBody>
                    <a:bodyPr/>
                    <a:lstStyle/>
                    <a:p>
                      <a:pPr algn="l" fontAlgn="t"/>
                      <a:r>
                        <a:rPr lang="fr-FR" sz="1600">
                          <a:effectLst/>
                        </a:rPr>
                        <a:t>CustomRollupColumn</a:t>
                      </a:r>
                    </a:p>
                  </a:txBody>
                  <a:tcPr/>
                </a:tc>
                <a:tc>
                  <a:txBody>
                    <a:bodyPr/>
                    <a:lstStyle/>
                    <a:p>
                      <a:pPr algn="ctr" fontAlgn="t"/>
                      <a:r>
                        <a:rPr lang="fr-FR" sz="1600">
                          <a:effectLst/>
                        </a:rPr>
                        <a:t>3000</a:t>
                      </a:r>
                    </a:p>
                  </a:txBody>
                  <a:tcPr/>
                </a:tc>
                <a:extLst>
                  <a:ext uri="{0D108BD9-81ED-4DB2-BD59-A6C34878D82A}">
                    <a16:rowId xmlns:a16="http://schemas.microsoft.com/office/drawing/2014/main" val="380871645"/>
                  </a:ext>
                </a:extLst>
              </a:tr>
              <a:tr h="340368">
                <a:tc>
                  <a:txBody>
                    <a:bodyPr/>
                    <a:lstStyle/>
                    <a:p>
                      <a:pPr algn="l" fontAlgn="t"/>
                      <a:r>
                        <a:rPr lang="fr-FR" sz="1600">
                          <a:effectLst/>
                        </a:rPr>
                        <a:t>CustomRollupPropertiesColumn</a:t>
                      </a:r>
                    </a:p>
                  </a:txBody>
                  <a:tcPr/>
                </a:tc>
                <a:tc>
                  <a:txBody>
                    <a:bodyPr/>
                    <a:lstStyle/>
                    <a:p>
                      <a:pPr algn="ctr" fontAlgn="t"/>
                      <a:r>
                        <a:rPr lang="fr-FR" sz="1600">
                          <a:effectLst/>
                        </a:rPr>
                        <a:t>500</a:t>
                      </a:r>
                    </a:p>
                  </a:txBody>
                  <a:tcPr/>
                </a:tc>
                <a:extLst>
                  <a:ext uri="{0D108BD9-81ED-4DB2-BD59-A6C34878D82A}">
                    <a16:rowId xmlns:a16="http://schemas.microsoft.com/office/drawing/2014/main" val="2559818995"/>
                  </a:ext>
                </a:extLst>
              </a:tr>
              <a:tr h="340368">
                <a:tc>
                  <a:txBody>
                    <a:bodyPr/>
                    <a:lstStyle/>
                    <a:p>
                      <a:pPr algn="l" fontAlgn="t"/>
                      <a:r>
                        <a:rPr lang="fr-FR" sz="1600" dirty="0" err="1">
                          <a:effectLst/>
                        </a:rPr>
                        <a:t>UnaryOperatorColumn</a:t>
                      </a:r>
                      <a:endParaRPr lang="fr-FR" sz="1600" dirty="0">
                        <a:effectLst/>
                      </a:endParaRPr>
                    </a:p>
                  </a:txBody>
                  <a:tcPr/>
                </a:tc>
                <a:tc>
                  <a:txBody>
                    <a:bodyPr/>
                    <a:lstStyle/>
                    <a:p>
                      <a:pPr algn="ctr" fontAlgn="t"/>
                      <a:r>
                        <a:rPr lang="fr-FR" sz="1600" dirty="0">
                          <a:effectLst/>
                        </a:rPr>
                        <a:t>1</a:t>
                      </a:r>
                    </a:p>
                  </a:txBody>
                  <a:tcPr/>
                </a:tc>
                <a:extLst>
                  <a:ext uri="{0D108BD9-81ED-4DB2-BD59-A6C34878D82A}">
                    <a16:rowId xmlns:a16="http://schemas.microsoft.com/office/drawing/2014/main" val="1787527675"/>
                  </a:ext>
                </a:extLst>
              </a:tr>
            </a:tbl>
          </a:graphicData>
        </a:graphic>
      </p:graphicFrame>
    </p:spTree>
    <p:extLst>
      <p:ext uri="{BB962C8B-B14F-4D97-AF65-F5344CB8AC3E}">
        <p14:creationId xmlns:p14="http://schemas.microsoft.com/office/powerpoint/2010/main" val="3186245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A62C2B41-1508-4BE0-8822-D25267CAE008}"/>
              </a:ext>
            </a:extLst>
          </p:cNvPr>
          <p:cNvSpPr>
            <a:spLocks noGrp="1"/>
          </p:cNvSpPr>
          <p:nvPr>
            <p:ph type="body" sz="quarter" idx="14"/>
          </p:nvPr>
        </p:nvSpPr>
        <p:spPr/>
        <p:txBody>
          <a:bodyPr lIns="91440" tIns="45720" rIns="91440" bIns="45720" anchor="t" anchorCtr="0"/>
          <a:lstStyle/>
          <a:p>
            <a:pPr marR="99695" algn="just">
              <a:lnSpc>
                <a:spcPct val="115000"/>
              </a:lnSpc>
              <a:spcBef>
                <a:spcPts val="0"/>
              </a:spcBef>
              <a:spcAft>
                <a:spcPts val="600"/>
              </a:spcAft>
              <a:tabLst>
                <a:tab pos="1733550" algn="l"/>
              </a:tabLst>
            </a:pPr>
            <a:r>
              <a:rPr lang="fr-FR" sz="1800" dirty="0">
                <a:ea typeface="+mn-lt"/>
                <a:cs typeface="+mn-lt"/>
              </a:rPr>
              <a:t>Schémas des bases de données</a:t>
            </a:r>
            <a:endParaRPr lang="en-US" sz="1800" dirty="0">
              <a:ea typeface="+mn-lt"/>
              <a:cs typeface="+mn-lt"/>
            </a:endParaRPr>
          </a:p>
          <a:p>
            <a:pPr algn="just">
              <a:tabLst>
                <a:tab pos="1733550" algn="l"/>
              </a:tabLst>
            </a:pPr>
            <a:r>
              <a:rPr lang="fr-FR" b="1" dirty="0">
                <a:solidFill>
                  <a:srgbClr val="FF7800"/>
                </a:solidFill>
                <a:cs typeface="Calibri"/>
              </a:rPr>
              <a:t>Flux des données</a:t>
            </a:r>
          </a:p>
          <a:p>
            <a:pPr algn="just">
              <a:tabLst>
                <a:tab pos="1733550" algn="l"/>
              </a:tabLst>
            </a:pPr>
            <a:r>
              <a:rPr lang="fr-FR" sz="1800" dirty="0">
                <a:ea typeface="+mn-lt"/>
                <a:cs typeface="+mn-lt"/>
              </a:rPr>
              <a:t>Mappage des données</a:t>
            </a:r>
          </a:p>
          <a:p>
            <a:pPr marR="99695" algn="just">
              <a:lnSpc>
                <a:spcPct val="114999"/>
              </a:lnSpc>
              <a:spcBef>
                <a:spcPts val="0"/>
              </a:spcBef>
              <a:spcAft>
                <a:spcPts val="0"/>
              </a:spcAft>
              <a:tabLst>
                <a:tab pos="1733550" algn="l"/>
              </a:tabLst>
            </a:pPr>
            <a:endParaRPr lang="fr-FR" sz="1800"/>
          </a:p>
        </p:txBody>
      </p:sp>
      <p:sp>
        <p:nvSpPr>
          <p:cNvPr id="5" name="Espace réservé du texte 7">
            <a:extLst>
              <a:ext uri="{FF2B5EF4-FFF2-40B4-BE49-F238E27FC236}">
                <a16:creationId xmlns:a16="http://schemas.microsoft.com/office/drawing/2014/main" id="{600A29E3-B7FA-0423-D9BC-2E7D8674EC63}"/>
              </a:ext>
            </a:extLst>
          </p:cNvPr>
          <p:cNvSpPr>
            <a:spLocks noGrp="1"/>
          </p:cNvSpPr>
          <p:nvPr>
            <p:ph type="body" sz="quarter" idx="12"/>
          </p:nvPr>
        </p:nvSpPr>
        <p:spPr>
          <a:xfrm>
            <a:off x="6300000" y="539999"/>
            <a:ext cx="5580000" cy="540000"/>
          </a:xfrm>
        </p:spPr>
        <p:txBody>
          <a:bodyPr lIns="91440" tIns="45720" rIns="91440" bIns="45720" anchor="ctr" anchorCtr="0"/>
          <a:lstStyle/>
          <a:p>
            <a:r>
              <a:rPr lang="fr-FR">
                <a:cs typeface="Calibri"/>
              </a:rPr>
              <a:t>CHAPITRE 2</a:t>
            </a:r>
            <a:endParaRPr lang="fr-FR"/>
          </a:p>
        </p:txBody>
      </p:sp>
      <p:sp>
        <p:nvSpPr>
          <p:cNvPr id="12" name="Espace réservé du texte 2">
            <a:extLst>
              <a:ext uri="{FF2B5EF4-FFF2-40B4-BE49-F238E27FC236}">
                <a16:creationId xmlns:a16="http://schemas.microsoft.com/office/drawing/2014/main" id="{E1002795-1C3D-91B1-52E3-C9E6EE0B2C87}"/>
              </a:ext>
            </a:extLst>
          </p:cNvPr>
          <p:cNvSpPr txBox="1">
            <a:spLocks/>
          </p:cNvSpPr>
          <p:nvPr/>
        </p:nvSpPr>
        <p:spPr>
          <a:xfrm>
            <a:off x="6452400" y="1242293"/>
            <a:ext cx="5580000" cy="900000"/>
          </a:xfrm>
          <a:prstGeom prst="rect">
            <a:avLst/>
          </a:prstGeom>
        </p:spPr>
        <p:txBody>
          <a:bodyPr lIns="91440" tIns="45720" rIns="91440" bIns="45720" anchor="t" anchorCtr="0"/>
          <a:lstStyle>
            <a:lvl1pPr marL="0" indent="0" algn="ctr" defTabSz="914400" rtl="0" eaLnBrk="1" latinLnBrk="0" hangingPunct="1">
              <a:lnSpc>
                <a:spcPct val="100000"/>
              </a:lnSpc>
              <a:spcBef>
                <a:spcPts val="0"/>
              </a:spcBef>
              <a:buFont typeface="Arial" panose="020B0604020202020204" pitchFamily="34" charset="0"/>
              <a:buNone/>
              <a:defRPr sz="2400" b="1" u="none" kern="1200">
                <a:solidFill>
                  <a:srgbClr val="FF7800"/>
                </a:solidFill>
                <a:latin typeface="+mn-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
                <a:ea typeface="+mn-lt"/>
                <a:cs typeface="+mn-lt"/>
              </a:rPr>
              <a:t>Cartographier les données </a:t>
            </a:r>
            <a:endParaRPr lang="fr-FR"/>
          </a:p>
        </p:txBody>
      </p:sp>
    </p:spTree>
    <p:extLst>
      <p:ext uri="{BB962C8B-B14F-4D97-AF65-F5344CB8AC3E}">
        <p14:creationId xmlns:p14="http://schemas.microsoft.com/office/powerpoint/2010/main" val="1881339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dirty="0"/>
              <a:t>Créer des flux de données Azure Data </a:t>
            </a:r>
            <a:r>
              <a:rPr lang="fr-FR" dirty="0" err="1"/>
              <a:t>Factory</a:t>
            </a:r>
          </a:p>
          <a:p>
            <a:endParaRPr lang="fr-FR" sz="1800" dirty="0"/>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Flux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1" y="1943056"/>
            <a:ext cx="4076118" cy="4514894"/>
          </a:xfrm>
        </p:spPr>
        <p:txBody>
          <a:bodyPr lIns="91440" tIns="45720" rIns="91440" bIns="45720" anchor="t"/>
          <a:lstStyle/>
          <a:p>
            <a:r>
              <a:rPr lang="fr-FR" dirty="0">
                <a:ea typeface="+mn-lt"/>
                <a:cs typeface="+mn-lt"/>
              </a:rPr>
              <a:t>Les flux de données sont disponibles à la fois dans les pipelines Azure Data </a:t>
            </a:r>
            <a:r>
              <a:rPr lang="fr-FR" dirty="0" err="1">
                <a:ea typeface="+mn-lt"/>
                <a:cs typeface="+mn-lt"/>
              </a:rPr>
              <a:t>Factory</a:t>
            </a:r>
            <a:r>
              <a:rPr lang="fr-FR" dirty="0">
                <a:ea typeface="+mn-lt"/>
                <a:cs typeface="+mn-lt"/>
              </a:rPr>
              <a:t> et Azure Synapse. Cet article s’applique aux flux de données de mappage. </a:t>
            </a:r>
            <a:endParaRPr lang="fr-FR" dirty="0"/>
          </a:p>
          <a:p>
            <a:r>
              <a:rPr lang="fr-FR" dirty="0">
                <a:ea typeface="+mn-lt"/>
                <a:cs typeface="+mn-lt"/>
              </a:rPr>
              <a:t>Le mappage de flux de données permet de transformer des données à grande échelle sans aucun codage. Vous pouvez concevoir une tâche de transformation de données dans le concepteur de flux de données en créant une série de transformations. Commencez par un certain nombre de transformations sources, suivies par des étapes de transformation de données. Ensuite, réalisez votre flux de données avec un récepteur qui servira de destination à vos résultats.</a:t>
            </a:r>
            <a:endParaRPr lang="fr-FR" dirty="0"/>
          </a:p>
          <a:p>
            <a:r>
              <a:rPr lang="fr-FR" b="1" dirty="0">
                <a:cs typeface="Calibri"/>
              </a:rPr>
              <a:t>Étapes de la création d’un flux de données</a:t>
            </a:r>
            <a:endParaRPr lang="fr-FR" dirty="0">
              <a:cs typeface="Calibri"/>
            </a:endParaRPr>
          </a:p>
          <a:p>
            <a:r>
              <a:rPr lang="fr-FR" dirty="0">
                <a:ea typeface="+mn-lt"/>
                <a:cs typeface="+mn-lt"/>
              </a:rPr>
              <a:t>Commencez par créer un Data </a:t>
            </a:r>
            <a:r>
              <a:rPr lang="fr-FR" dirty="0" err="1">
                <a:ea typeface="+mn-lt"/>
                <a:cs typeface="+mn-lt"/>
              </a:rPr>
              <a:t>Factory</a:t>
            </a:r>
            <a:r>
              <a:rPr lang="fr-FR" dirty="0">
                <a:ea typeface="+mn-lt"/>
                <a:cs typeface="+mn-lt"/>
              </a:rPr>
              <a:t> V2 sur le portail Azure. Après avoir créé votre nouvelle fabrique, sélectionnez la vignette </a:t>
            </a:r>
            <a:r>
              <a:rPr lang="fr-FR" b="1" dirty="0">
                <a:ea typeface="+mn-lt"/>
                <a:cs typeface="+mn-lt"/>
              </a:rPr>
              <a:t>Ouvrir Azure Data </a:t>
            </a:r>
            <a:r>
              <a:rPr lang="fr-FR" b="1" dirty="0" err="1">
                <a:ea typeface="+mn-lt"/>
                <a:cs typeface="+mn-lt"/>
              </a:rPr>
              <a:t>Factory</a:t>
            </a:r>
            <a:r>
              <a:rPr lang="fr-FR" b="1" dirty="0">
                <a:ea typeface="+mn-lt"/>
                <a:cs typeface="+mn-lt"/>
              </a:rPr>
              <a:t> Studio</a:t>
            </a:r>
            <a:r>
              <a:rPr lang="fr-FR" dirty="0">
                <a:ea typeface="+mn-lt"/>
                <a:cs typeface="+mn-lt"/>
              </a:rPr>
              <a:t> dans le portail, pour lancer Data </a:t>
            </a:r>
            <a:r>
              <a:rPr lang="fr-FR" dirty="0" err="1">
                <a:ea typeface="+mn-lt"/>
                <a:cs typeface="+mn-lt"/>
              </a:rPr>
              <a:t>Factory</a:t>
            </a:r>
            <a:r>
              <a:rPr lang="fr-FR" dirty="0">
                <a:ea typeface="+mn-lt"/>
                <a:cs typeface="+mn-lt"/>
              </a:rPr>
              <a:t> Studio.</a:t>
            </a:r>
            <a:endParaRPr lang="fr-FR" dirty="0">
              <a:ea typeface="+mn-lt"/>
            </a:endParaRPr>
          </a:p>
          <a:p>
            <a:pPr algn="l"/>
            <a:endParaRPr lang="fr-FR" dirty="0"/>
          </a:p>
          <a:p>
            <a:pPr algn="l"/>
            <a:endParaRPr lang="fr-FR" dirty="0"/>
          </a:p>
          <a:p>
            <a:pPr algn="l"/>
            <a:endParaRPr lang="fr-FR" dirty="0"/>
          </a:p>
          <a:p>
            <a:pPr algn="l"/>
            <a:endParaRPr lang="fr-FR" dirty="0"/>
          </a:p>
          <a:p>
            <a:pPr algn="l"/>
            <a:endParaRPr lang="fr-FR" dirty="0">
              <a:solidFill>
                <a:schemeClr val="tx1"/>
              </a:solidFill>
            </a:endParaRPr>
          </a:p>
        </p:txBody>
      </p:sp>
      <p:pic>
        <p:nvPicPr>
          <p:cNvPr id="3" name="Image 3" descr="Une image contenant texte&#10;&#10;Description générée automatiquement">
            <a:extLst>
              <a:ext uri="{FF2B5EF4-FFF2-40B4-BE49-F238E27FC236}">
                <a16:creationId xmlns:a16="http://schemas.microsoft.com/office/drawing/2014/main" id="{89392383-C141-0BF0-1951-E3021421934B}"/>
              </a:ext>
            </a:extLst>
          </p:cNvPr>
          <p:cNvPicPr>
            <a:picLocks noChangeAspect="1"/>
          </p:cNvPicPr>
          <p:nvPr/>
        </p:nvPicPr>
        <p:blipFill>
          <a:blip r:embed="rId2"/>
          <a:stretch>
            <a:fillRect/>
          </a:stretch>
        </p:blipFill>
        <p:spPr>
          <a:xfrm>
            <a:off x="4827373" y="1941998"/>
            <a:ext cx="6738549" cy="2994596"/>
          </a:xfrm>
          <a:prstGeom prst="rect">
            <a:avLst/>
          </a:prstGeom>
        </p:spPr>
      </p:pic>
    </p:spTree>
    <p:extLst>
      <p:ext uri="{BB962C8B-B14F-4D97-AF65-F5344CB8AC3E}">
        <p14:creationId xmlns:p14="http://schemas.microsoft.com/office/powerpoint/2010/main" val="1432213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dirty="0"/>
              <a:t>Créer des flux de données Azure Data </a:t>
            </a:r>
            <a:r>
              <a:rPr lang="fr-FR" dirty="0" err="1"/>
              <a:t>Factory</a:t>
            </a:r>
          </a:p>
          <a:p>
            <a:endParaRPr lang="fr-FR" sz="1800"/>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Flux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51413" cy="4514894"/>
          </a:xfrm>
        </p:spPr>
        <p:txBody>
          <a:bodyPr lIns="91440" tIns="45720" rIns="91440" bIns="45720" anchor="t"/>
          <a:lstStyle/>
          <a:p>
            <a:pPr algn="l"/>
            <a:r>
              <a:rPr lang="fr-FR" dirty="0">
                <a:ea typeface="+mn-lt"/>
                <a:cs typeface="+mn-lt"/>
              </a:rPr>
              <a:t>Vous pouvez ajouter des exemples de flux de données à partir de la galerie de modèles. Pour parcourir la galerie, sélectionnez l’onglet </a:t>
            </a:r>
            <a:r>
              <a:rPr lang="fr-FR" b="1" dirty="0">
                <a:ea typeface="+mn-lt"/>
                <a:cs typeface="+mn-lt"/>
              </a:rPr>
              <a:t>Auteur</a:t>
            </a:r>
            <a:r>
              <a:rPr lang="fr-FR" dirty="0">
                <a:ea typeface="+mn-lt"/>
                <a:cs typeface="+mn-lt"/>
              </a:rPr>
              <a:t> dans Data </a:t>
            </a:r>
            <a:r>
              <a:rPr lang="fr-FR" dirty="0" err="1">
                <a:ea typeface="+mn-lt"/>
                <a:cs typeface="+mn-lt"/>
              </a:rPr>
              <a:t>Factory</a:t>
            </a:r>
            <a:r>
              <a:rPr lang="fr-FR" dirty="0">
                <a:ea typeface="+mn-lt"/>
                <a:cs typeface="+mn-lt"/>
              </a:rPr>
              <a:t> Studio, puis cliquez sur le signe plus pour choisir </a:t>
            </a:r>
            <a:r>
              <a:rPr lang="fr-FR" b="1" dirty="0">
                <a:ea typeface="+mn-lt"/>
                <a:cs typeface="+mn-lt"/>
              </a:rPr>
              <a:t>Pipeline</a:t>
            </a:r>
            <a:r>
              <a:rPr lang="fr-FR" dirty="0">
                <a:ea typeface="+mn-lt"/>
                <a:cs typeface="+mn-lt"/>
              </a:rPr>
              <a:t> | </a:t>
            </a:r>
            <a:r>
              <a:rPr lang="fr-FR" b="1" dirty="0">
                <a:ea typeface="+mn-lt"/>
                <a:cs typeface="+mn-lt"/>
              </a:rPr>
              <a:t>Galerie de modèles</a:t>
            </a:r>
            <a:r>
              <a:rPr lang="fr-FR" dirty="0">
                <a:ea typeface="+mn-lt"/>
                <a:cs typeface="+mn-lt"/>
              </a:rPr>
              <a:t>.</a:t>
            </a:r>
            <a:endParaRPr lang="fr-FR" dirty="0"/>
          </a:p>
          <a:p>
            <a:pPr algn="l"/>
            <a:endParaRPr lang="fr-FR" dirty="0"/>
          </a:p>
          <a:p>
            <a:pPr algn="l"/>
            <a:endParaRPr lang="fr-FR" dirty="0"/>
          </a:p>
          <a:p>
            <a:pPr algn="l"/>
            <a:endParaRPr lang="fr-FR" dirty="0"/>
          </a:p>
          <a:p>
            <a:pPr algn="l"/>
            <a:endParaRPr lang="fr-FR"/>
          </a:p>
          <a:p>
            <a:pPr algn="l"/>
            <a:endParaRPr lang="fr-FR"/>
          </a:p>
          <a:p>
            <a:pPr algn="l"/>
            <a:endParaRPr lang="fr-FR">
              <a:solidFill>
                <a:schemeClr val="tx1"/>
              </a:solidFill>
            </a:endParaRPr>
          </a:p>
        </p:txBody>
      </p:sp>
      <p:pic>
        <p:nvPicPr>
          <p:cNvPr id="4" name="Image 4">
            <a:extLst>
              <a:ext uri="{FF2B5EF4-FFF2-40B4-BE49-F238E27FC236}">
                <a16:creationId xmlns:a16="http://schemas.microsoft.com/office/drawing/2014/main" id="{68065D8A-C12F-1765-1718-C8ED0C799F9A}"/>
              </a:ext>
            </a:extLst>
          </p:cNvPr>
          <p:cNvPicPr>
            <a:picLocks noChangeAspect="1"/>
          </p:cNvPicPr>
          <p:nvPr/>
        </p:nvPicPr>
        <p:blipFill>
          <a:blip r:embed="rId2"/>
          <a:stretch>
            <a:fillRect/>
          </a:stretch>
        </p:blipFill>
        <p:spPr>
          <a:xfrm>
            <a:off x="1964724" y="2449347"/>
            <a:ext cx="7304902" cy="3843712"/>
          </a:xfrm>
          <a:prstGeom prst="rect">
            <a:avLst/>
          </a:prstGeom>
        </p:spPr>
      </p:pic>
    </p:spTree>
    <p:extLst>
      <p:ext uri="{BB962C8B-B14F-4D97-AF65-F5344CB8AC3E}">
        <p14:creationId xmlns:p14="http://schemas.microsoft.com/office/powerpoint/2010/main" val="2733592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dirty="0"/>
              <a:t>Créer des flux de données Azure Data </a:t>
            </a:r>
            <a:r>
              <a:rPr lang="fr-FR" dirty="0" err="1"/>
              <a:t>Factory</a:t>
            </a:r>
          </a:p>
          <a:p>
            <a:endParaRPr lang="fr-FR" sz="1800"/>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Flux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51413" cy="4514894"/>
          </a:xfrm>
        </p:spPr>
        <p:txBody>
          <a:bodyPr lIns="91440" tIns="45720" rIns="91440" bIns="45720" anchor="t"/>
          <a:lstStyle/>
          <a:p>
            <a:pPr algn="l"/>
            <a:r>
              <a:rPr lang="fr-FR" dirty="0">
                <a:ea typeface="+mn-lt"/>
                <a:cs typeface="+mn-lt"/>
              </a:rPr>
              <a:t>Sélectionnez la catégorie Data Flow pour effectuer une sélection parmi les modèles disponibles.</a:t>
            </a:r>
            <a:endParaRPr lang="fr-FR" dirty="0"/>
          </a:p>
          <a:p>
            <a:pPr algn="l"/>
            <a:endParaRPr lang="fr-FR" dirty="0"/>
          </a:p>
          <a:p>
            <a:pPr algn="l"/>
            <a:endParaRPr lang="fr-FR" dirty="0"/>
          </a:p>
          <a:p>
            <a:pPr algn="l"/>
            <a:endParaRPr lang="fr-FR" dirty="0"/>
          </a:p>
          <a:p>
            <a:pPr algn="l"/>
            <a:endParaRPr lang="fr-FR"/>
          </a:p>
          <a:p>
            <a:pPr algn="l"/>
            <a:endParaRPr lang="fr-FR"/>
          </a:p>
          <a:p>
            <a:pPr algn="l"/>
            <a:endParaRPr lang="fr-FR">
              <a:solidFill>
                <a:schemeClr val="tx1"/>
              </a:solidFill>
            </a:endParaRPr>
          </a:p>
        </p:txBody>
      </p:sp>
      <p:pic>
        <p:nvPicPr>
          <p:cNvPr id="3" name="Image 4">
            <a:extLst>
              <a:ext uri="{FF2B5EF4-FFF2-40B4-BE49-F238E27FC236}">
                <a16:creationId xmlns:a16="http://schemas.microsoft.com/office/drawing/2014/main" id="{44131B6C-220A-DC01-6670-714D464272DD}"/>
              </a:ext>
            </a:extLst>
          </p:cNvPr>
          <p:cNvPicPr>
            <a:picLocks noChangeAspect="1"/>
          </p:cNvPicPr>
          <p:nvPr/>
        </p:nvPicPr>
        <p:blipFill>
          <a:blip r:embed="rId2"/>
          <a:stretch>
            <a:fillRect/>
          </a:stretch>
        </p:blipFill>
        <p:spPr>
          <a:xfrm>
            <a:off x="1964724" y="2274398"/>
            <a:ext cx="6965091" cy="4183311"/>
          </a:xfrm>
          <a:prstGeom prst="rect">
            <a:avLst/>
          </a:prstGeom>
        </p:spPr>
      </p:pic>
    </p:spTree>
    <p:extLst>
      <p:ext uri="{BB962C8B-B14F-4D97-AF65-F5344CB8AC3E}">
        <p14:creationId xmlns:p14="http://schemas.microsoft.com/office/powerpoint/2010/main" val="2460990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dirty="0"/>
              <a:t>Créer des flux de données Azure Data </a:t>
            </a:r>
            <a:r>
              <a:rPr lang="fr-FR" dirty="0" err="1"/>
              <a:t>Factory</a:t>
            </a:r>
          </a:p>
          <a:p>
            <a:endParaRPr lang="fr-FR" sz="1800"/>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Flux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51413" cy="4514894"/>
          </a:xfrm>
        </p:spPr>
        <p:txBody>
          <a:bodyPr lIns="91440" tIns="45720" rIns="91440" bIns="45720" anchor="t"/>
          <a:lstStyle/>
          <a:p>
            <a:pPr algn="l"/>
            <a:r>
              <a:rPr lang="fr-FR" dirty="0">
                <a:ea typeface="+mn-lt"/>
                <a:cs typeface="+mn-lt"/>
              </a:rPr>
              <a:t>Vous pouvez également ajouter des flux de données directement à votre fabrique de données sans utiliser de modèle. Sélectionnez l’onglet </a:t>
            </a:r>
            <a:r>
              <a:rPr lang="fr-FR" b="1" dirty="0">
                <a:ea typeface="+mn-lt"/>
                <a:cs typeface="+mn-lt"/>
              </a:rPr>
              <a:t>Auteur</a:t>
            </a:r>
            <a:r>
              <a:rPr lang="fr-FR" dirty="0">
                <a:ea typeface="+mn-lt"/>
                <a:cs typeface="+mn-lt"/>
              </a:rPr>
              <a:t> dans Data </a:t>
            </a:r>
            <a:r>
              <a:rPr lang="fr-FR" dirty="0" err="1">
                <a:ea typeface="+mn-lt"/>
                <a:cs typeface="+mn-lt"/>
              </a:rPr>
              <a:t>Factory</a:t>
            </a:r>
            <a:r>
              <a:rPr lang="fr-FR" dirty="0">
                <a:ea typeface="+mn-lt"/>
                <a:cs typeface="+mn-lt"/>
              </a:rPr>
              <a:t> Studio, puis cliquez sur le signe plus pour choisir </a:t>
            </a:r>
            <a:r>
              <a:rPr lang="fr-FR" b="1" dirty="0">
                <a:ea typeface="+mn-lt"/>
                <a:cs typeface="+mn-lt"/>
              </a:rPr>
              <a:t>Data Flow</a:t>
            </a:r>
            <a:r>
              <a:rPr lang="fr-FR" dirty="0">
                <a:ea typeface="+mn-lt"/>
                <a:cs typeface="+mn-lt"/>
              </a:rPr>
              <a:t> | </a:t>
            </a:r>
            <a:r>
              <a:rPr lang="fr-FR" b="1" dirty="0">
                <a:ea typeface="+mn-lt"/>
                <a:cs typeface="+mn-lt"/>
              </a:rPr>
              <a:t>Data Flow</a:t>
            </a:r>
            <a:r>
              <a:rPr lang="fr-FR" dirty="0">
                <a:ea typeface="+mn-lt"/>
                <a:cs typeface="+mn-lt"/>
              </a:rPr>
              <a:t>.</a:t>
            </a:r>
          </a:p>
          <a:p>
            <a:pPr algn="l"/>
            <a:endParaRPr lang="fr-FR" dirty="0"/>
          </a:p>
        </p:txBody>
      </p:sp>
      <p:pic>
        <p:nvPicPr>
          <p:cNvPr id="4" name="Image 4">
            <a:extLst>
              <a:ext uri="{FF2B5EF4-FFF2-40B4-BE49-F238E27FC236}">
                <a16:creationId xmlns:a16="http://schemas.microsoft.com/office/drawing/2014/main" id="{909B944A-CE13-C84B-4732-73C2317B81E1}"/>
              </a:ext>
            </a:extLst>
          </p:cNvPr>
          <p:cNvPicPr>
            <a:picLocks noChangeAspect="1"/>
          </p:cNvPicPr>
          <p:nvPr/>
        </p:nvPicPr>
        <p:blipFill>
          <a:blip r:embed="rId2"/>
          <a:stretch>
            <a:fillRect/>
          </a:stretch>
        </p:blipFill>
        <p:spPr>
          <a:xfrm>
            <a:off x="2716306" y="2530272"/>
            <a:ext cx="7026995" cy="3800428"/>
          </a:xfrm>
          <a:prstGeom prst="rect">
            <a:avLst/>
          </a:prstGeom>
        </p:spPr>
      </p:pic>
    </p:spTree>
    <p:extLst>
      <p:ext uri="{BB962C8B-B14F-4D97-AF65-F5344CB8AC3E}">
        <p14:creationId xmlns:p14="http://schemas.microsoft.com/office/powerpoint/2010/main" val="982444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A62C2B41-1508-4BE0-8822-D25267CAE008}"/>
              </a:ext>
            </a:extLst>
          </p:cNvPr>
          <p:cNvSpPr>
            <a:spLocks noGrp="1"/>
          </p:cNvSpPr>
          <p:nvPr>
            <p:ph type="body" sz="quarter" idx="14"/>
          </p:nvPr>
        </p:nvSpPr>
        <p:spPr/>
        <p:txBody>
          <a:bodyPr lIns="91440" tIns="45720" rIns="91440" bIns="45720" anchor="t" anchorCtr="0"/>
          <a:lstStyle/>
          <a:p>
            <a:pPr marR="99695" algn="just">
              <a:lnSpc>
                <a:spcPct val="115000"/>
              </a:lnSpc>
              <a:spcBef>
                <a:spcPts val="0"/>
              </a:spcBef>
              <a:spcAft>
                <a:spcPts val="600"/>
              </a:spcAft>
              <a:tabLst>
                <a:tab pos="1733550" algn="l"/>
              </a:tabLst>
            </a:pPr>
            <a:r>
              <a:rPr lang="fr-FR" sz="1800" dirty="0">
                <a:ea typeface="+mn-lt"/>
                <a:cs typeface="+mn-lt"/>
              </a:rPr>
              <a:t>Schémas des bases de données</a:t>
            </a:r>
            <a:endParaRPr lang="en-US" sz="1800" dirty="0">
              <a:ea typeface="+mn-lt"/>
              <a:cs typeface="+mn-lt"/>
            </a:endParaRPr>
          </a:p>
          <a:p>
            <a:pPr algn="just">
              <a:tabLst>
                <a:tab pos="1733550" algn="l"/>
              </a:tabLst>
            </a:pPr>
            <a:r>
              <a:rPr lang="fr-FR" sz="1800" dirty="0">
                <a:ea typeface="+mn-lt"/>
                <a:cs typeface="+mn-lt"/>
              </a:rPr>
              <a:t>Flux des données</a:t>
            </a:r>
          </a:p>
          <a:p>
            <a:pPr algn="just">
              <a:tabLst>
                <a:tab pos="1733550" algn="l"/>
              </a:tabLst>
            </a:pPr>
            <a:r>
              <a:rPr lang="fr-FR" b="1" dirty="0">
                <a:solidFill>
                  <a:srgbClr val="FF7800"/>
                </a:solidFill>
                <a:cs typeface="Calibri"/>
              </a:rPr>
              <a:t>Mappage des données</a:t>
            </a:r>
          </a:p>
          <a:p>
            <a:pPr marR="99695" algn="just">
              <a:lnSpc>
                <a:spcPct val="114999"/>
              </a:lnSpc>
              <a:spcBef>
                <a:spcPts val="0"/>
              </a:spcBef>
              <a:spcAft>
                <a:spcPts val="0"/>
              </a:spcAft>
              <a:tabLst>
                <a:tab pos="1733550" algn="l"/>
              </a:tabLst>
            </a:pPr>
            <a:endParaRPr lang="fr-FR" sz="1800"/>
          </a:p>
        </p:txBody>
      </p:sp>
      <p:sp>
        <p:nvSpPr>
          <p:cNvPr id="5" name="Espace réservé du texte 7">
            <a:extLst>
              <a:ext uri="{FF2B5EF4-FFF2-40B4-BE49-F238E27FC236}">
                <a16:creationId xmlns:a16="http://schemas.microsoft.com/office/drawing/2014/main" id="{600A29E3-B7FA-0423-D9BC-2E7D8674EC63}"/>
              </a:ext>
            </a:extLst>
          </p:cNvPr>
          <p:cNvSpPr>
            <a:spLocks noGrp="1"/>
          </p:cNvSpPr>
          <p:nvPr>
            <p:ph type="body" sz="quarter" idx="12"/>
          </p:nvPr>
        </p:nvSpPr>
        <p:spPr>
          <a:xfrm>
            <a:off x="6300000" y="539999"/>
            <a:ext cx="5580000" cy="540000"/>
          </a:xfrm>
        </p:spPr>
        <p:txBody>
          <a:bodyPr lIns="91440" tIns="45720" rIns="91440" bIns="45720" anchor="ctr" anchorCtr="0"/>
          <a:lstStyle/>
          <a:p>
            <a:r>
              <a:rPr lang="fr-FR">
                <a:cs typeface="Calibri"/>
              </a:rPr>
              <a:t>CHAPITRE 2</a:t>
            </a:r>
            <a:endParaRPr lang="fr-FR"/>
          </a:p>
        </p:txBody>
      </p:sp>
      <p:sp>
        <p:nvSpPr>
          <p:cNvPr id="12" name="Espace réservé du texte 2">
            <a:extLst>
              <a:ext uri="{FF2B5EF4-FFF2-40B4-BE49-F238E27FC236}">
                <a16:creationId xmlns:a16="http://schemas.microsoft.com/office/drawing/2014/main" id="{E1002795-1C3D-91B1-52E3-C9E6EE0B2C87}"/>
              </a:ext>
            </a:extLst>
          </p:cNvPr>
          <p:cNvSpPr txBox="1">
            <a:spLocks/>
          </p:cNvSpPr>
          <p:nvPr/>
        </p:nvSpPr>
        <p:spPr>
          <a:xfrm>
            <a:off x="6452400" y="1242293"/>
            <a:ext cx="5580000" cy="900000"/>
          </a:xfrm>
          <a:prstGeom prst="rect">
            <a:avLst/>
          </a:prstGeom>
        </p:spPr>
        <p:txBody>
          <a:bodyPr lIns="91440" tIns="45720" rIns="91440" bIns="45720" anchor="t" anchorCtr="0"/>
          <a:lstStyle>
            <a:lvl1pPr marL="0" indent="0" algn="ctr" defTabSz="914400" rtl="0" eaLnBrk="1" latinLnBrk="0" hangingPunct="1">
              <a:lnSpc>
                <a:spcPct val="100000"/>
              </a:lnSpc>
              <a:spcBef>
                <a:spcPts val="0"/>
              </a:spcBef>
              <a:buFont typeface="Arial" panose="020B0604020202020204" pitchFamily="34" charset="0"/>
              <a:buNone/>
              <a:defRPr sz="2400" b="1" u="none" kern="1200">
                <a:solidFill>
                  <a:srgbClr val="FF7800"/>
                </a:solidFill>
                <a:latin typeface="+mn-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
                <a:ea typeface="+mn-lt"/>
                <a:cs typeface="+mn-lt"/>
              </a:rPr>
              <a:t>Cartographier les données </a:t>
            </a:r>
            <a:endParaRPr lang="fr-FR"/>
          </a:p>
        </p:txBody>
      </p:sp>
    </p:spTree>
    <p:extLst>
      <p:ext uri="{BB962C8B-B14F-4D97-AF65-F5344CB8AC3E}">
        <p14:creationId xmlns:p14="http://schemas.microsoft.com/office/powerpoint/2010/main" val="2616147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dirty="0"/>
              <a:t>Mappage des données</a:t>
            </a:r>
            <a:endParaRPr lang="fr-FR" b="0" dirty="0">
              <a:ea typeface="+mn-lt"/>
              <a:cs typeface="+mn-lt"/>
            </a:endParaRPr>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Mappage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51413" cy="4514894"/>
          </a:xfrm>
        </p:spPr>
        <p:txBody>
          <a:bodyPr lIns="91440" tIns="45720" rIns="91440" bIns="45720" anchor="t"/>
          <a:lstStyle/>
          <a:p>
            <a:pPr algn="l"/>
            <a:r>
              <a:rPr lang="fr-FR" dirty="0">
                <a:ea typeface="+mn-lt"/>
                <a:cs typeface="+mn-lt"/>
              </a:rPr>
              <a:t>Les mappages de données sont utilisés pendant l’ingestion pour mapper les données entrantes aux colonnes à l’intérieur des tables.</a:t>
            </a:r>
            <a:endParaRPr lang="fr-FR" dirty="0"/>
          </a:p>
          <a:p>
            <a:pPr algn="l"/>
            <a:r>
              <a:rPr lang="fr-FR" dirty="0">
                <a:ea typeface="+mn-lt"/>
                <a:cs typeface="+mn-lt"/>
              </a:rPr>
              <a:t>L’Explorateur de données prend en charge différents types de mappages ( </a:t>
            </a:r>
            <a:r>
              <a:rPr lang="fr-FR" dirty="0" err="1">
                <a:latin typeface="Consolas"/>
                <a:cs typeface="Calibri"/>
              </a:rPr>
              <a:t>row-oriented</a:t>
            </a:r>
            <a:r>
              <a:rPr lang="fr-FR" dirty="0">
                <a:ea typeface="+mn-lt"/>
                <a:cs typeface="+mn-lt"/>
              </a:rPr>
              <a:t> CSV, JSON, AVRO et W3CLOGFILE) et </a:t>
            </a:r>
            <a:r>
              <a:rPr lang="fr-FR" dirty="0" err="1">
                <a:latin typeface="Consolas"/>
                <a:cs typeface="Calibri"/>
              </a:rPr>
              <a:t>column-oriented</a:t>
            </a:r>
            <a:r>
              <a:rPr lang="fr-FR" dirty="0">
                <a:ea typeface="+mn-lt"/>
                <a:cs typeface="+mn-lt"/>
              </a:rPr>
              <a:t> (Parquet et ORC).</a:t>
            </a:r>
            <a:endParaRPr lang="fr-FR" dirty="0"/>
          </a:p>
          <a:p>
            <a:pPr algn="l"/>
            <a:r>
              <a:rPr lang="fr-FR" dirty="0">
                <a:ea typeface="+mn-lt"/>
                <a:cs typeface="+mn-lt"/>
              </a:rPr>
              <a:t>Chaque élément de la liste de mappage est construit à partir de trois propriétés :</a:t>
            </a:r>
            <a:endParaRPr lang="fr-FR" dirty="0"/>
          </a:p>
          <a:p>
            <a:pPr algn="l"/>
            <a:endParaRPr lang="fr-FR" dirty="0"/>
          </a:p>
          <a:p>
            <a:pPr algn="l"/>
            <a:endParaRPr lang="fr-FR" dirty="0"/>
          </a:p>
          <a:p>
            <a:pPr algn="l"/>
            <a:endParaRPr lang="fr-FR" dirty="0"/>
          </a:p>
          <a:p>
            <a:pPr algn="l"/>
            <a:endParaRPr lang="fr-FR" dirty="0"/>
          </a:p>
          <a:p>
            <a:pPr algn="l"/>
            <a:endParaRPr lang="fr-FR" dirty="0"/>
          </a:p>
          <a:p>
            <a:pPr algn="l"/>
            <a:endParaRPr lang="fr-FR" dirty="0"/>
          </a:p>
          <a:p>
            <a:pPr algn="l"/>
            <a:endParaRPr lang="fr-FR" dirty="0">
              <a:solidFill>
                <a:schemeClr val="tx1"/>
              </a:solidFill>
            </a:endParaRPr>
          </a:p>
        </p:txBody>
      </p:sp>
      <p:graphicFrame>
        <p:nvGraphicFramePr>
          <p:cNvPr id="5" name="Tableau 4">
            <a:extLst>
              <a:ext uri="{FF2B5EF4-FFF2-40B4-BE49-F238E27FC236}">
                <a16:creationId xmlns:a16="http://schemas.microsoft.com/office/drawing/2014/main" id="{D33C8F7E-670A-B39E-5ECD-DB234EC60634}"/>
              </a:ext>
            </a:extLst>
          </p:cNvPr>
          <p:cNvGraphicFramePr>
            <a:graphicFrameLocks noGrp="1"/>
          </p:cNvGraphicFramePr>
          <p:nvPr>
            <p:extLst>
              <p:ext uri="{D42A27DB-BD31-4B8C-83A1-F6EECF244321}">
                <p14:modId xmlns:p14="http://schemas.microsoft.com/office/powerpoint/2010/main" val="441435203"/>
              </p:ext>
            </p:extLst>
          </p:nvPr>
        </p:nvGraphicFramePr>
        <p:xfrm>
          <a:off x="3209363" y="2880286"/>
          <a:ext cx="5791534" cy="3291840"/>
        </p:xfrm>
        <a:graphic>
          <a:graphicData uri="http://schemas.openxmlformats.org/drawingml/2006/table">
            <a:tbl>
              <a:tblPr firstRow="1" bandRow="1">
                <a:tableStyleId>{5C22544A-7EE6-4342-B048-85BDC9FD1C3A}</a:tableStyleId>
              </a:tblPr>
              <a:tblGrid>
                <a:gridCol w="2895767">
                  <a:extLst>
                    <a:ext uri="{9D8B030D-6E8A-4147-A177-3AD203B41FA5}">
                      <a16:colId xmlns:a16="http://schemas.microsoft.com/office/drawing/2014/main" val="4196309459"/>
                    </a:ext>
                  </a:extLst>
                </a:gridCol>
                <a:gridCol w="2895767">
                  <a:extLst>
                    <a:ext uri="{9D8B030D-6E8A-4147-A177-3AD203B41FA5}">
                      <a16:colId xmlns:a16="http://schemas.microsoft.com/office/drawing/2014/main" val="1000420502"/>
                    </a:ext>
                  </a:extLst>
                </a:gridCol>
              </a:tblGrid>
              <a:tr h="333709">
                <a:tc>
                  <a:txBody>
                    <a:bodyPr/>
                    <a:lstStyle/>
                    <a:p>
                      <a:pPr algn="l" fontAlgn="t"/>
                      <a:r>
                        <a:rPr lang="fr-FR" sz="1600">
                          <a:effectLst/>
                        </a:rPr>
                        <a:t>Propriété</a:t>
                      </a:r>
                    </a:p>
                  </a:txBody>
                  <a:tcPr/>
                </a:tc>
                <a:tc>
                  <a:txBody>
                    <a:bodyPr/>
                    <a:lstStyle/>
                    <a:p>
                      <a:pPr algn="l" fontAlgn="t"/>
                      <a:r>
                        <a:rPr lang="fr-FR" sz="1600">
                          <a:effectLst/>
                        </a:rPr>
                        <a:t>Description</a:t>
                      </a:r>
                    </a:p>
                  </a:txBody>
                  <a:tcPr/>
                </a:tc>
                <a:extLst>
                  <a:ext uri="{0D108BD9-81ED-4DB2-BD59-A6C34878D82A}">
                    <a16:rowId xmlns:a16="http://schemas.microsoft.com/office/drawing/2014/main" val="579235888"/>
                  </a:ext>
                </a:extLst>
              </a:tr>
              <a:tr h="333709">
                <a:tc>
                  <a:txBody>
                    <a:bodyPr/>
                    <a:lstStyle/>
                    <a:p>
                      <a:pPr algn="l" fontAlgn="t"/>
                      <a:r>
                        <a:rPr lang="fr-FR" sz="1600">
                          <a:effectLst/>
                        </a:rPr>
                        <a:t>Column</a:t>
                      </a:r>
                    </a:p>
                  </a:txBody>
                  <a:tcPr/>
                </a:tc>
                <a:tc>
                  <a:txBody>
                    <a:bodyPr/>
                    <a:lstStyle/>
                    <a:p>
                      <a:pPr algn="l" fontAlgn="t"/>
                      <a:r>
                        <a:rPr lang="fr-FR" sz="1600">
                          <a:effectLst/>
                        </a:rPr>
                        <a:t>Nom de colonne cible dans la table</a:t>
                      </a:r>
                    </a:p>
                  </a:txBody>
                  <a:tcPr/>
                </a:tc>
                <a:extLst>
                  <a:ext uri="{0D108BD9-81ED-4DB2-BD59-A6C34878D82A}">
                    <a16:rowId xmlns:a16="http://schemas.microsoft.com/office/drawing/2014/main" val="251043474"/>
                  </a:ext>
                </a:extLst>
              </a:tr>
              <a:tr h="834273">
                <a:tc>
                  <a:txBody>
                    <a:bodyPr/>
                    <a:lstStyle/>
                    <a:p>
                      <a:pPr algn="l" fontAlgn="t"/>
                      <a:r>
                        <a:rPr lang="fr-FR" sz="1600">
                          <a:effectLst/>
                        </a:rPr>
                        <a:t>Datatype</a:t>
                      </a:r>
                    </a:p>
                  </a:txBody>
                  <a:tcPr/>
                </a:tc>
                <a:tc>
                  <a:txBody>
                    <a:bodyPr/>
                    <a:lstStyle/>
                    <a:p>
                      <a:pPr algn="l" fontAlgn="t"/>
                      <a:r>
                        <a:rPr lang="fr-FR" sz="1600">
                          <a:effectLst/>
                        </a:rPr>
                        <a:t>(Facultatif) Type de données avec lequel créer la colonne mappée s’il n’existe pas déjà dans la table</a:t>
                      </a:r>
                    </a:p>
                  </a:txBody>
                  <a:tcPr/>
                </a:tc>
                <a:extLst>
                  <a:ext uri="{0D108BD9-81ED-4DB2-BD59-A6C34878D82A}">
                    <a16:rowId xmlns:a16="http://schemas.microsoft.com/office/drawing/2014/main" val="3614459157"/>
                  </a:ext>
                </a:extLst>
              </a:tr>
              <a:tr h="1084554">
                <a:tc>
                  <a:txBody>
                    <a:bodyPr/>
                    <a:lstStyle/>
                    <a:p>
                      <a:pPr algn="l" fontAlgn="t"/>
                      <a:r>
                        <a:rPr lang="fr-FR" sz="1600">
                          <a:effectLst/>
                        </a:rPr>
                        <a:t>Properties</a:t>
                      </a:r>
                    </a:p>
                  </a:txBody>
                  <a:tcPr/>
                </a:tc>
                <a:tc>
                  <a:txBody>
                    <a:bodyPr/>
                    <a:lstStyle/>
                    <a:p>
                      <a:pPr algn="l" fontAlgn="t"/>
                      <a:r>
                        <a:rPr lang="fr-FR" sz="1600" dirty="0">
                          <a:effectLst/>
                        </a:rPr>
                        <a:t>(Facultatif) Conteneur de propriétés contenant des propriétés spécifiques à chaque mappage, comme décrit dans chaque section ci-dessous.</a:t>
                      </a:r>
                    </a:p>
                  </a:txBody>
                  <a:tcPr/>
                </a:tc>
                <a:extLst>
                  <a:ext uri="{0D108BD9-81ED-4DB2-BD59-A6C34878D82A}">
                    <a16:rowId xmlns:a16="http://schemas.microsoft.com/office/drawing/2014/main" val="1487328490"/>
                  </a:ext>
                </a:extLst>
              </a:tr>
            </a:tbl>
          </a:graphicData>
        </a:graphic>
      </p:graphicFrame>
    </p:spTree>
    <p:extLst>
      <p:ext uri="{BB962C8B-B14F-4D97-AF65-F5344CB8AC3E}">
        <p14:creationId xmlns:p14="http://schemas.microsoft.com/office/powerpoint/2010/main" val="27899632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dirty="0"/>
              <a:t>Mappage des données</a:t>
            </a:r>
            <a:endParaRPr lang="fr-FR" b="0" dirty="0">
              <a:ea typeface="+mn-lt"/>
              <a:cs typeface="+mn-lt"/>
            </a:endParaRPr>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Mappage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51413" cy="4514894"/>
          </a:xfrm>
        </p:spPr>
        <p:txBody>
          <a:bodyPr lIns="91440" tIns="45720" rIns="91440" bIns="45720" anchor="t"/>
          <a:lstStyle/>
          <a:p>
            <a:pPr algn="l"/>
            <a:r>
              <a:rPr lang="fr-FR" dirty="0">
                <a:ea typeface="+mn-lt"/>
                <a:cs typeface="+mn-lt"/>
              </a:rPr>
              <a:t>Les mappages de données sont utilisés pendant l’ingestion pour mapper les données entrantes aux colonnes à l’intérieur des tables.</a:t>
            </a:r>
            <a:endParaRPr lang="fr-FR" dirty="0"/>
          </a:p>
          <a:p>
            <a:pPr algn="l"/>
            <a:r>
              <a:rPr lang="fr-FR" dirty="0">
                <a:ea typeface="+mn-lt"/>
                <a:cs typeface="+mn-lt"/>
              </a:rPr>
              <a:t>L’Explorateur de données prend en charge différents types de mappages ( </a:t>
            </a:r>
            <a:r>
              <a:rPr lang="fr-FR" dirty="0" err="1">
                <a:latin typeface="Consolas"/>
                <a:cs typeface="Calibri"/>
              </a:rPr>
              <a:t>row-oriented</a:t>
            </a:r>
            <a:r>
              <a:rPr lang="fr-FR" dirty="0">
                <a:ea typeface="+mn-lt"/>
                <a:cs typeface="+mn-lt"/>
              </a:rPr>
              <a:t> CSV, JSON, AVRO et W3CLOGFILE) et </a:t>
            </a:r>
            <a:r>
              <a:rPr lang="fr-FR" dirty="0" err="1">
                <a:latin typeface="Consolas"/>
                <a:cs typeface="Calibri"/>
              </a:rPr>
              <a:t>column-oriented</a:t>
            </a:r>
            <a:r>
              <a:rPr lang="fr-FR" dirty="0">
                <a:ea typeface="+mn-lt"/>
                <a:cs typeface="+mn-lt"/>
              </a:rPr>
              <a:t> (Parquet et ORC).</a:t>
            </a:r>
            <a:endParaRPr lang="fr-FR" dirty="0"/>
          </a:p>
          <a:p>
            <a:pPr algn="l"/>
            <a:r>
              <a:rPr lang="fr-FR" dirty="0">
                <a:ea typeface="+mn-lt"/>
                <a:cs typeface="+mn-lt"/>
              </a:rPr>
              <a:t>Chaque élément de la liste de mappage est construit à partir de trois propriétés :</a:t>
            </a:r>
            <a:endParaRPr lang="fr-FR" dirty="0"/>
          </a:p>
          <a:p>
            <a:pPr algn="l"/>
            <a:endParaRPr lang="fr-FR" dirty="0"/>
          </a:p>
          <a:p>
            <a:pPr algn="l"/>
            <a:endParaRPr lang="fr-FR" dirty="0"/>
          </a:p>
          <a:p>
            <a:pPr algn="l"/>
            <a:endParaRPr lang="fr-FR" dirty="0"/>
          </a:p>
          <a:p>
            <a:pPr algn="l"/>
            <a:endParaRPr lang="fr-FR" dirty="0"/>
          </a:p>
          <a:p>
            <a:pPr algn="l"/>
            <a:endParaRPr lang="fr-FR"/>
          </a:p>
          <a:p>
            <a:pPr algn="l"/>
            <a:endParaRPr lang="fr-FR"/>
          </a:p>
          <a:p>
            <a:pPr algn="l"/>
            <a:endParaRPr lang="fr-FR">
              <a:solidFill>
                <a:schemeClr val="tx1"/>
              </a:solidFill>
            </a:endParaRPr>
          </a:p>
          <a:p>
            <a:pPr algn="l"/>
            <a:endParaRPr lang="fr-FR" dirty="0">
              <a:solidFill>
                <a:schemeClr val="tx1"/>
              </a:solidFill>
            </a:endParaRPr>
          </a:p>
          <a:p>
            <a:pPr algn="l"/>
            <a:endParaRPr lang="fr-FR" dirty="0">
              <a:solidFill>
                <a:schemeClr val="tx1"/>
              </a:solidFill>
            </a:endParaRPr>
          </a:p>
          <a:p>
            <a:pPr algn="l"/>
            <a:endParaRPr lang="fr-FR" dirty="0">
              <a:solidFill>
                <a:schemeClr val="tx1"/>
              </a:solidFill>
            </a:endParaRPr>
          </a:p>
          <a:p>
            <a:pPr algn="l"/>
            <a:r>
              <a:rPr lang="fr-FR" dirty="0">
                <a:ea typeface="+mn-lt"/>
                <a:cs typeface="+mn-lt"/>
              </a:rPr>
              <a:t>Les mappages peuvent être précréés et référencés à partir de la commande d’ingestion à l’aide </a:t>
            </a:r>
            <a:r>
              <a:rPr lang="fr-FR" dirty="0" err="1">
                <a:latin typeface="Consolas"/>
                <a:cs typeface="Calibri"/>
              </a:rPr>
              <a:t>ingestionMappingReference</a:t>
            </a:r>
            <a:r>
              <a:rPr lang="fr-FR" dirty="0">
                <a:ea typeface="+mn-lt"/>
                <a:cs typeface="+mn-lt"/>
              </a:rPr>
              <a:t> de paramètres.</a:t>
            </a:r>
            <a:endParaRPr lang="fr-FR" dirty="0"/>
          </a:p>
        </p:txBody>
      </p:sp>
      <p:graphicFrame>
        <p:nvGraphicFramePr>
          <p:cNvPr id="5" name="Tableau 4">
            <a:extLst>
              <a:ext uri="{FF2B5EF4-FFF2-40B4-BE49-F238E27FC236}">
                <a16:creationId xmlns:a16="http://schemas.microsoft.com/office/drawing/2014/main" id="{D33C8F7E-670A-B39E-5ECD-DB234EC60634}"/>
              </a:ext>
            </a:extLst>
          </p:cNvPr>
          <p:cNvGraphicFramePr>
            <a:graphicFrameLocks noGrp="1"/>
          </p:cNvGraphicFramePr>
          <p:nvPr>
            <p:extLst>
              <p:ext uri="{D42A27DB-BD31-4B8C-83A1-F6EECF244321}">
                <p14:modId xmlns:p14="http://schemas.microsoft.com/office/powerpoint/2010/main" val="1600488914"/>
              </p:ext>
            </p:extLst>
          </p:nvPr>
        </p:nvGraphicFramePr>
        <p:xfrm>
          <a:off x="1481751" y="3077511"/>
          <a:ext cx="9427174" cy="1859280"/>
        </p:xfrm>
        <a:graphic>
          <a:graphicData uri="http://schemas.openxmlformats.org/drawingml/2006/table">
            <a:tbl>
              <a:tblPr firstRow="1" bandRow="1">
                <a:tableStyleId>{5C22544A-7EE6-4342-B048-85BDC9FD1C3A}</a:tableStyleId>
              </a:tblPr>
              <a:tblGrid>
                <a:gridCol w="2166885">
                  <a:extLst>
                    <a:ext uri="{9D8B030D-6E8A-4147-A177-3AD203B41FA5}">
                      <a16:colId xmlns:a16="http://schemas.microsoft.com/office/drawing/2014/main" val="4196309459"/>
                    </a:ext>
                  </a:extLst>
                </a:gridCol>
                <a:gridCol w="7260289">
                  <a:extLst>
                    <a:ext uri="{9D8B030D-6E8A-4147-A177-3AD203B41FA5}">
                      <a16:colId xmlns:a16="http://schemas.microsoft.com/office/drawing/2014/main" val="1000420502"/>
                    </a:ext>
                  </a:extLst>
                </a:gridCol>
              </a:tblGrid>
              <a:tr h="0">
                <a:tc>
                  <a:txBody>
                    <a:bodyPr/>
                    <a:lstStyle/>
                    <a:p>
                      <a:pPr algn="l" fontAlgn="t"/>
                      <a:r>
                        <a:rPr lang="fr-FR" dirty="0">
                          <a:effectLst/>
                        </a:rPr>
                        <a:t>Propriété</a:t>
                      </a:r>
                    </a:p>
                  </a:txBody>
                  <a:tcPr/>
                </a:tc>
                <a:tc>
                  <a:txBody>
                    <a:bodyPr/>
                    <a:lstStyle/>
                    <a:p>
                      <a:pPr algn="l" fontAlgn="t"/>
                      <a:r>
                        <a:rPr lang="fr-FR" dirty="0">
                          <a:effectLst/>
                        </a:rPr>
                        <a:t>Description</a:t>
                      </a:r>
                    </a:p>
                  </a:txBody>
                  <a:tcPr/>
                </a:tc>
                <a:extLst>
                  <a:ext uri="{0D108BD9-81ED-4DB2-BD59-A6C34878D82A}">
                    <a16:rowId xmlns:a16="http://schemas.microsoft.com/office/drawing/2014/main" val="579235888"/>
                  </a:ext>
                </a:extLst>
              </a:tr>
              <a:tr h="0">
                <a:tc>
                  <a:txBody>
                    <a:bodyPr/>
                    <a:lstStyle/>
                    <a:p>
                      <a:pPr algn="l" fontAlgn="t"/>
                      <a:r>
                        <a:rPr lang="fr-FR" sz="1600" dirty="0" err="1">
                          <a:effectLst/>
                        </a:rPr>
                        <a:t>Column</a:t>
                      </a:r>
                    </a:p>
                  </a:txBody>
                  <a:tcPr/>
                </a:tc>
                <a:tc>
                  <a:txBody>
                    <a:bodyPr/>
                    <a:lstStyle/>
                    <a:p>
                      <a:pPr algn="l" fontAlgn="t"/>
                      <a:r>
                        <a:rPr lang="fr-FR" sz="1600" dirty="0">
                          <a:effectLst/>
                        </a:rPr>
                        <a:t>Nom de colonne cible dans la table</a:t>
                      </a:r>
                    </a:p>
                  </a:txBody>
                  <a:tcPr/>
                </a:tc>
                <a:extLst>
                  <a:ext uri="{0D108BD9-81ED-4DB2-BD59-A6C34878D82A}">
                    <a16:rowId xmlns:a16="http://schemas.microsoft.com/office/drawing/2014/main" val="251043474"/>
                  </a:ext>
                </a:extLst>
              </a:tr>
              <a:tr h="0">
                <a:tc>
                  <a:txBody>
                    <a:bodyPr/>
                    <a:lstStyle/>
                    <a:p>
                      <a:pPr algn="l" fontAlgn="t"/>
                      <a:r>
                        <a:rPr lang="fr-FR" sz="1600" dirty="0" err="1">
                          <a:effectLst/>
                        </a:rPr>
                        <a:t>Datatype</a:t>
                      </a:r>
                    </a:p>
                  </a:txBody>
                  <a:tcPr/>
                </a:tc>
                <a:tc>
                  <a:txBody>
                    <a:bodyPr/>
                    <a:lstStyle/>
                    <a:p>
                      <a:pPr algn="l" fontAlgn="t"/>
                      <a:r>
                        <a:rPr lang="fr-FR" sz="1600" dirty="0">
                          <a:effectLst/>
                        </a:rPr>
                        <a:t>(Facultatif) Type de données avec lequel créer la colonne mappée s’il n’existe pas déjà dans la table</a:t>
                      </a:r>
                    </a:p>
                  </a:txBody>
                  <a:tcPr/>
                </a:tc>
                <a:extLst>
                  <a:ext uri="{0D108BD9-81ED-4DB2-BD59-A6C34878D82A}">
                    <a16:rowId xmlns:a16="http://schemas.microsoft.com/office/drawing/2014/main" val="3614459157"/>
                  </a:ext>
                </a:extLst>
              </a:tr>
              <a:tr h="0">
                <a:tc>
                  <a:txBody>
                    <a:bodyPr/>
                    <a:lstStyle/>
                    <a:p>
                      <a:pPr algn="l" fontAlgn="t"/>
                      <a:r>
                        <a:rPr lang="fr-FR" sz="1600" dirty="0" err="1">
                          <a:effectLst/>
                        </a:rPr>
                        <a:t>Properties</a:t>
                      </a:r>
                    </a:p>
                  </a:txBody>
                  <a:tcPr/>
                </a:tc>
                <a:tc>
                  <a:txBody>
                    <a:bodyPr/>
                    <a:lstStyle/>
                    <a:p>
                      <a:pPr algn="l" fontAlgn="t"/>
                      <a:r>
                        <a:rPr lang="fr-FR" sz="1600" dirty="0">
                          <a:effectLst/>
                        </a:rPr>
                        <a:t>(Facultatif) Conteneur de propriétés contenant des propriétés spécifiques à chaque mappage, comme décrit dans chaque section ci-dessous.</a:t>
                      </a:r>
                    </a:p>
                  </a:txBody>
                  <a:tcPr/>
                </a:tc>
                <a:extLst>
                  <a:ext uri="{0D108BD9-81ED-4DB2-BD59-A6C34878D82A}">
                    <a16:rowId xmlns:a16="http://schemas.microsoft.com/office/drawing/2014/main" val="1487328490"/>
                  </a:ext>
                </a:extLst>
              </a:tr>
            </a:tbl>
          </a:graphicData>
        </a:graphic>
      </p:graphicFrame>
    </p:spTree>
    <p:extLst>
      <p:ext uri="{BB962C8B-B14F-4D97-AF65-F5344CB8AC3E}">
        <p14:creationId xmlns:p14="http://schemas.microsoft.com/office/powerpoint/2010/main" val="49640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31519" y="397230"/>
            <a:ext cx="5582689" cy="415143"/>
          </a:xfrm>
        </p:spPr>
        <p:txBody>
          <a:bodyPr lIns="91440" tIns="45720" rIns="91440" bIns="45720" anchor="ctr" anchorCtr="0"/>
          <a:lstStyle/>
          <a:p>
            <a:r>
              <a:rPr lang="fr-FR">
                <a:cs typeface="Calibri"/>
              </a:rPr>
              <a:t>01- </a:t>
            </a:r>
            <a:r>
              <a:rPr lang="fr-FR">
                <a:ea typeface="+mn-lt"/>
                <a:cs typeface="+mn-lt"/>
              </a:rPr>
              <a:t>Identifier les niveaux des données</a:t>
            </a:r>
            <a:endParaRPr lang="fr-FR" b="0">
              <a:ea typeface="+mn-lt"/>
              <a:cs typeface="+mn-lt"/>
            </a:endParaRP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lIns="91440" tIns="45720" rIns="91440" bIns="45720" anchor="t"/>
          <a:lstStyle/>
          <a:p>
            <a:r>
              <a:rPr lang="fr-CA" dirty="0">
                <a:ea typeface="+mn-lt"/>
                <a:cs typeface="+mn-lt"/>
              </a:rPr>
              <a:t>Découvrir l'impact des données sur l’activité</a:t>
            </a:r>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7039549" cy="4514894"/>
          </a:xfrm>
        </p:spPr>
        <p:txBody>
          <a:bodyPr lIns="91440" tIns="45720" rIns="91440" bIns="45720" anchor="t"/>
          <a:lstStyle/>
          <a:p>
            <a:r>
              <a:rPr lang="fr-FR" dirty="0">
                <a:ea typeface="+mn-lt"/>
                <a:cs typeface="+mn-lt"/>
              </a:rPr>
              <a:t>Les données sont le moteur de l'entreprise et leurs formats sont aussi divers que variés, allant des bases de données relationnelles constituées à partir de règles strictes jusqu’à votre dernier post sur Facebook. Quel que soit leur format, toutes ces données peuvent être classées en deux catégories : les données structurées et les données non structurées.</a:t>
            </a:r>
            <a:endParaRPr lang="fr-FR" dirty="0"/>
          </a:p>
          <a:p>
            <a:r>
              <a:rPr lang="fr-FR" dirty="0">
                <a:ea typeface="+mn-lt"/>
                <a:cs typeface="+mn-lt"/>
              </a:rPr>
              <a:t>La gouvernance Cloud est le fruit d’un travail d’adoption sur le long terme, car une transformation durable nécessite un effort de moyen long terme. Vous avez peu de chances d’obtenir des résultats satisfaisants si vous essayez de fournir une gouvernance Cloud complète, avant de prendre en charge les modifications-clés de la stratégie d’entreprise ou si vous optez pour une méthode rapide et agressive. Nous recommandons donc d’opter pour une approche incrémentielle.</a:t>
            </a:r>
            <a:endParaRPr lang="fr-FR" dirty="0"/>
          </a:p>
          <a:p>
            <a:r>
              <a:rPr lang="fr-FR" dirty="0">
                <a:ea typeface="+mn-lt"/>
                <a:cs typeface="+mn-lt"/>
              </a:rPr>
              <a:t>Ce qui est différent dans notre Framework d’adoption du Cloud, c’est le cycle d’achat et sa capacité à réaliser une transformation authentique. Comme il n’existe pas d’obligation à mobiliser des dépenses d’investissement importantes, les ingénieurs peuvent débuter par une expérimentation, puis la généraliser. Dans la plupart des cultures d’entreprise, le fait de faire tomber cette barrière financière à l’adoption peut aboutir à des boucles de rétroaction plus courtes, une croissance naturelle et une exécution incrémentielle.</a:t>
            </a:r>
            <a:endParaRPr lang="fr-FR" dirty="0"/>
          </a:p>
          <a:p>
            <a:r>
              <a:rPr lang="fr-FR" dirty="0">
                <a:ea typeface="+mn-lt"/>
                <a:cs typeface="+mn-lt"/>
              </a:rPr>
              <a:t>Le passage au Cloud implique de changer la gouvernance. Dans beaucoup d’organisations, la transformation de la stratégie d’entreprise permet d’améliorer la gouvernance et d’augmenter les taux de conformité. Ces optimisations sont possibles grâce aux changements incrémentiels de stratégie et à l’application automatique de ces derniers. Pour ce faire, vous disposez de capacités nouvellement définies, que vous pouvez configurer avec votre fournisseur de services Cloud.</a:t>
            </a:r>
            <a:endParaRPr lang="fr-FR" dirty="0"/>
          </a:p>
          <a:p>
            <a:pPr algn="just"/>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lIns="91440" tIns="45720" rIns="91440" bIns="45720" anchor="t"/>
          <a:lstStyle/>
          <a:p>
            <a:r>
              <a:rPr lang="fr-FR" dirty="0">
                <a:cs typeface="Calibri"/>
              </a:rPr>
              <a:t>Préparer une stratégie informatique d’entreprise pour le Cloud</a:t>
            </a:r>
          </a:p>
        </p:txBody>
      </p:sp>
      <p:pic>
        <p:nvPicPr>
          <p:cNvPr id="2" name="Image 2">
            <a:extLst>
              <a:ext uri="{FF2B5EF4-FFF2-40B4-BE49-F238E27FC236}">
                <a16:creationId xmlns:a16="http://schemas.microsoft.com/office/drawing/2014/main" id="{92EBBFF7-6E20-B8AB-D0BB-12FAD52628AF}"/>
              </a:ext>
            </a:extLst>
          </p:cNvPr>
          <p:cNvPicPr>
            <a:picLocks noChangeAspect="1"/>
          </p:cNvPicPr>
          <p:nvPr/>
        </p:nvPicPr>
        <p:blipFill>
          <a:blip r:embed="rId2"/>
          <a:stretch>
            <a:fillRect/>
          </a:stretch>
        </p:blipFill>
        <p:spPr>
          <a:xfrm>
            <a:off x="7854779" y="2334667"/>
            <a:ext cx="3566983" cy="2837395"/>
          </a:xfrm>
          <a:prstGeom prst="rect">
            <a:avLst/>
          </a:prstGeom>
        </p:spPr>
      </p:pic>
    </p:spTree>
    <p:extLst>
      <p:ext uri="{BB962C8B-B14F-4D97-AF65-F5344CB8AC3E}">
        <p14:creationId xmlns:p14="http://schemas.microsoft.com/office/powerpoint/2010/main" val="34092242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dirty="0">
                <a:cs typeface="Calibri"/>
              </a:rPr>
              <a:t>Mappage CSV</a:t>
            </a:r>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Mappage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51413" cy="4514894"/>
          </a:xfrm>
        </p:spPr>
        <p:txBody>
          <a:bodyPr lIns="91440" tIns="45720" rIns="91440" bIns="45720" anchor="t"/>
          <a:lstStyle/>
          <a:p>
            <a:pPr algn="l"/>
            <a:r>
              <a:rPr lang="fr-FR" dirty="0">
                <a:ea typeface="+mn-lt"/>
                <a:cs typeface="+mn-lt"/>
              </a:rPr>
              <a:t>Lorsque le fichier source est un format CSV (ou un format séparé par un délimiteur) et que son schéma ne correspond pas au schéma de table actuel, un mappage CSV est mappé du schéma de fichier au schéma de table. Si la table n’existe pas dans Azure Data Explorer, elle est créée en fonction de ce mappage. Si certains champs du mappage sont manquants dans la table, ils sont ajoutés.</a:t>
            </a:r>
            <a:endParaRPr lang="fr-FR" dirty="0"/>
          </a:p>
          <a:p>
            <a:pPr algn="l"/>
            <a:r>
              <a:rPr lang="fr-FR" dirty="0">
                <a:ea typeface="+mn-lt"/>
                <a:cs typeface="+mn-lt"/>
              </a:rPr>
              <a:t>Le mappage CSV peut être appliqué à tous les formats tabulaires séparés par un délimiteur : CSV, TSV, PSV, SCSV, </a:t>
            </a:r>
            <a:r>
              <a:rPr lang="fr-FR" dirty="0" err="1">
                <a:ea typeface="+mn-lt"/>
                <a:cs typeface="+mn-lt"/>
              </a:rPr>
              <a:t>SOHsv</a:t>
            </a:r>
            <a:r>
              <a:rPr lang="fr-FR" dirty="0">
                <a:ea typeface="+mn-lt"/>
                <a:cs typeface="+mn-lt"/>
              </a:rPr>
              <a:t> et TXT.</a:t>
            </a:r>
            <a:endParaRPr lang="fr-FR" dirty="0"/>
          </a:p>
          <a:p>
            <a:pPr algn="l"/>
            <a:r>
              <a:rPr lang="fr-FR" dirty="0">
                <a:ea typeface="+mn-lt"/>
                <a:cs typeface="+mn-lt"/>
              </a:rPr>
              <a:t>Chaque élément de la liste décrit un mappage pour une colonne spécifique et doit contenir l’une des propriétés suivantes</a:t>
            </a:r>
            <a:endParaRPr lang="fr-FR" dirty="0"/>
          </a:p>
          <a:p>
            <a:pPr algn="l"/>
            <a:endParaRPr lang="fr-FR" dirty="0"/>
          </a:p>
          <a:p>
            <a:pPr algn="l"/>
            <a:endParaRPr lang="fr-FR" dirty="0"/>
          </a:p>
        </p:txBody>
      </p:sp>
      <p:graphicFrame>
        <p:nvGraphicFramePr>
          <p:cNvPr id="4" name="Tableau 3">
            <a:extLst>
              <a:ext uri="{FF2B5EF4-FFF2-40B4-BE49-F238E27FC236}">
                <a16:creationId xmlns:a16="http://schemas.microsoft.com/office/drawing/2014/main" id="{A698E001-1DEC-1518-6566-5528E3D595AE}"/>
              </a:ext>
            </a:extLst>
          </p:cNvPr>
          <p:cNvGraphicFramePr>
            <a:graphicFrameLocks noGrp="1"/>
          </p:cNvGraphicFramePr>
          <p:nvPr>
            <p:extLst>
              <p:ext uri="{D42A27DB-BD31-4B8C-83A1-F6EECF244321}">
                <p14:modId xmlns:p14="http://schemas.microsoft.com/office/powerpoint/2010/main" val="2227041773"/>
              </p:ext>
            </p:extLst>
          </p:nvPr>
        </p:nvGraphicFramePr>
        <p:xfrm>
          <a:off x="1757719" y="3791684"/>
          <a:ext cx="8191500" cy="1280160"/>
        </p:xfrm>
        <a:graphic>
          <a:graphicData uri="http://schemas.openxmlformats.org/drawingml/2006/table">
            <a:tbl>
              <a:tblPr firstRow="1" bandRow="1">
                <a:tableStyleId>{5C22544A-7EE6-4342-B048-85BDC9FD1C3A}</a:tableStyleId>
              </a:tblPr>
              <a:tblGrid>
                <a:gridCol w="2321223">
                  <a:extLst>
                    <a:ext uri="{9D8B030D-6E8A-4147-A177-3AD203B41FA5}">
                      <a16:colId xmlns:a16="http://schemas.microsoft.com/office/drawing/2014/main" val="3971983997"/>
                    </a:ext>
                  </a:extLst>
                </a:gridCol>
                <a:gridCol w="5870277">
                  <a:extLst>
                    <a:ext uri="{9D8B030D-6E8A-4147-A177-3AD203B41FA5}">
                      <a16:colId xmlns:a16="http://schemas.microsoft.com/office/drawing/2014/main" val="1350090558"/>
                    </a:ext>
                  </a:extLst>
                </a:gridCol>
              </a:tblGrid>
              <a:tr h="0">
                <a:tc>
                  <a:txBody>
                    <a:bodyPr/>
                    <a:lstStyle/>
                    <a:p>
                      <a:pPr algn="l" fontAlgn="t"/>
                      <a:r>
                        <a:rPr lang="fr-FR">
                          <a:effectLst/>
                        </a:rPr>
                        <a:t>Propriété</a:t>
                      </a:r>
                    </a:p>
                  </a:txBody>
                  <a:tcPr/>
                </a:tc>
                <a:tc>
                  <a:txBody>
                    <a:bodyPr/>
                    <a:lstStyle/>
                    <a:p>
                      <a:pPr algn="l" fontAlgn="t"/>
                      <a:r>
                        <a:rPr lang="fr-FR">
                          <a:effectLst/>
                        </a:rPr>
                        <a:t>Description</a:t>
                      </a:r>
                    </a:p>
                  </a:txBody>
                  <a:tcPr/>
                </a:tc>
                <a:extLst>
                  <a:ext uri="{0D108BD9-81ED-4DB2-BD59-A6C34878D82A}">
                    <a16:rowId xmlns:a16="http://schemas.microsoft.com/office/drawing/2014/main" val="3807227490"/>
                  </a:ext>
                </a:extLst>
              </a:tr>
              <a:tr h="0">
                <a:tc>
                  <a:txBody>
                    <a:bodyPr/>
                    <a:lstStyle/>
                    <a:p>
                      <a:pPr algn="l" fontAlgn="t"/>
                      <a:r>
                        <a:rPr lang="fr-FR" sz="1600">
                          <a:effectLst/>
                        </a:rPr>
                        <a:t>Ordinal</a:t>
                      </a:r>
                    </a:p>
                  </a:txBody>
                  <a:tcPr/>
                </a:tc>
                <a:tc>
                  <a:txBody>
                    <a:bodyPr/>
                    <a:lstStyle/>
                    <a:p>
                      <a:pPr algn="l" fontAlgn="t"/>
                      <a:r>
                        <a:rPr lang="fr-FR" sz="1600">
                          <a:effectLst/>
                        </a:rPr>
                        <a:t>Numéro de l’ordre des colonnes dans CSV.</a:t>
                      </a:r>
                    </a:p>
                  </a:txBody>
                  <a:tcPr/>
                </a:tc>
                <a:extLst>
                  <a:ext uri="{0D108BD9-81ED-4DB2-BD59-A6C34878D82A}">
                    <a16:rowId xmlns:a16="http://schemas.microsoft.com/office/drawing/2014/main" val="3664839590"/>
                  </a:ext>
                </a:extLst>
              </a:tr>
              <a:tr h="0">
                <a:tc>
                  <a:txBody>
                    <a:bodyPr/>
                    <a:lstStyle/>
                    <a:p>
                      <a:pPr algn="l" fontAlgn="t"/>
                      <a:r>
                        <a:rPr lang="fr-FR" sz="1600">
                          <a:effectLst/>
                        </a:rPr>
                        <a:t>ConstantValue</a:t>
                      </a:r>
                    </a:p>
                  </a:txBody>
                  <a:tcPr/>
                </a:tc>
                <a:tc>
                  <a:txBody>
                    <a:bodyPr/>
                    <a:lstStyle/>
                    <a:p>
                      <a:pPr algn="l" fontAlgn="t"/>
                      <a:r>
                        <a:rPr lang="fr-FR" sz="1600" dirty="0">
                          <a:effectLst/>
                        </a:rPr>
                        <a:t>(Facultatif) Valeur constante à utiliser pour une colonne au lieu d’une valeur dans le fichier CSV.</a:t>
                      </a:r>
                    </a:p>
                  </a:txBody>
                  <a:tcPr/>
                </a:tc>
                <a:extLst>
                  <a:ext uri="{0D108BD9-81ED-4DB2-BD59-A6C34878D82A}">
                    <a16:rowId xmlns:a16="http://schemas.microsoft.com/office/drawing/2014/main" val="2005214887"/>
                  </a:ext>
                </a:extLst>
              </a:tr>
            </a:tbl>
          </a:graphicData>
        </a:graphic>
      </p:graphicFrame>
    </p:spTree>
    <p:extLst>
      <p:ext uri="{BB962C8B-B14F-4D97-AF65-F5344CB8AC3E}">
        <p14:creationId xmlns:p14="http://schemas.microsoft.com/office/powerpoint/2010/main" val="40102105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Mappage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02069" y="1602398"/>
            <a:ext cx="5220000" cy="4514894"/>
          </a:xfrm>
        </p:spPr>
        <p:txBody>
          <a:bodyPr lIns="91440" tIns="45720" rIns="91440" bIns="45720" anchor="t"/>
          <a:lstStyle/>
          <a:p>
            <a:pPr algn="l"/>
            <a:r>
              <a:rPr lang="fr-FR" dirty="0">
                <a:ea typeface="+mn-lt"/>
                <a:cs typeface="+mn-lt"/>
              </a:rPr>
              <a:t>JSON</a:t>
            </a:r>
            <a:endParaRPr lang="fr-FR" dirty="0"/>
          </a:p>
          <a:p>
            <a:pPr algn="l"/>
            <a:r>
              <a:rPr lang="fr-FR" dirty="0">
                <a:latin typeface="Consolas"/>
                <a:cs typeface="Calibri"/>
              </a:rPr>
              <a:t>[
  {"</a:t>
            </a:r>
            <a:r>
              <a:rPr lang="fr-FR" dirty="0" err="1">
                <a:latin typeface="Consolas"/>
                <a:cs typeface="Calibri"/>
              </a:rPr>
              <a:t>Column</a:t>
            </a:r>
            <a:r>
              <a:rPr lang="fr-FR" dirty="0">
                <a:latin typeface="Consolas"/>
                <a:cs typeface="Calibri"/>
              </a:rPr>
              <a:t>": "</a:t>
            </a:r>
            <a:r>
              <a:rPr lang="fr-FR" dirty="0" err="1">
                <a:latin typeface="Consolas"/>
                <a:cs typeface="Calibri"/>
              </a:rPr>
              <a:t>event_time</a:t>
            </a:r>
            <a:r>
              <a:rPr lang="fr-FR" dirty="0">
                <a:latin typeface="Consolas"/>
                <a:cs typeface="Calibri"/>
              </a:rPr>
              <a:t>", "</a:t>
            </a:r>
            <a:r>
              <a:rPr lang="fr-FR" dirty="0" err="1">
                <a:latin typeface="Consolas"/>
                <a:cs typeface="Calibri"/>
              </a:rPr>
              <a:t>Properties</a:t>
            </a:r>
            <a:r>
              <a:rPr lang="fr-FR" dirty="0">
                <a:latin typeface="Consolas"/>
                <a:cs typeface="Calibri"/>
              </a:rPr>
              <a:t>": {"Ordinal": "0"}},
  {"</a:t>
            </a:r>
            <a:r>
              <a:rPr lang="fr-FR" dirty="0" err="1">
                <a:latin typeface="Consolas"/>
                <a:cs typeface="Calibri"/>
              </a:rPr>
              <a:t>Column</a:t>
            </a:r>
            <a:r>
              <a:rPr lang="fr-FR" dirty="0">
                <a:latin typeface="Consolas"/>
                <a:cs typeface="Calibri"/>
              </a:rPr>
              <a:t>": "</a:t>
            </a:r>
            <a:r>
              <a:rPr lang="fr-FR" dirty="0" err="1">
                <a:latin typeface="Consolas"/>
                <a:cs typeface="Calibri"/>
              </a:rPr>
              <a:t>event_name</a:t>
            </a:r>
            <a:r>
              <a:rPr lang="fr-FR" dirty="0">
                <a:latin typeface="Consolas"/>
                <a:cs typeface="Calibri"/>
              </a:rPr>
              <a:t>", "</a:t>
            </a:r>
            <a:r>
              <a:rPr lang="fr-FR" dirty="0" err="1">
                <a:latin typeface="Consolas"/>
                <a:cs typeface="Calibri"/>
              </a:rPr>
              <a:t>Properties</a:t>
            </a:r>
            <a:r>
              <a:rPr lang="fr-FR" dirty="0">
                <a:latin typeface="Consolas"/>
                <a:cs typeface="Calibri"/>
              </a:rPr>
              <a:t>": {"Ordinal": "1"}},
  {"</a:t>
            </a:r>
            <a:r>
              <a:rPr lang="fr-FR" dirty="0" err="1">
                <a:latin typeface="Consolas"/>
                <a:cs typeface="Calibri"/>
              </a:rPr>
              <a:t>Column</a:t>
            </a:r>
            <a:r>
              <a:rPr lang="fr-FR" dirty="0">
                <a:latin typeface="Consolas"/>
                <a:cs typeface="Calibri"/>
              </a:rPr>
              <a:t>": "</a:t>
            </a:r>
            <a:r>
              <a:rPr lang="fr-FR" dirty="0" err="1">
                <a:latin typeface="Consolas"/>
                <a:cs typeface="Calibri"/>
              </a:rPr>
              <a:t>event_type</a:t>
            </a:r>
            <a:r>
              <a:rPr lang="fr-FR" dirty="0">
                <a:latin typeface="Consolas"/>
                <a:cs typeface="Calibri"/>
              </a:rPr>
              <a:t>", "</a:t>
            </a:r>
            <a:r>
              <a:rPr lang="fr-FR" dirty="0" err="1">
                <a:latin typeface="Consolas"/>
                <a:cs typeface="Calibri"/>
              </a:rPr>
              <a:t>Properties</a:t>
            </a:r>
            <a:r>
              <a:rPr lang="fr-FR" dirty="0">
                <a:latin typeface="Consolas"/>
                <a:cs typeface="Calibri"/>
              </a:rPr>
              <a:t>": {"Ordinal": "2"}},
  {"</a:t>
            </a:r>
            <a:r>
              <a:rPr lang="fr-FR" dirty="0" err="1">
                <a:latin typeface="Consolas"/>
                <a:cs typeface="Calibri"/>
              </a:rPr>
              <a:t>Column</a:t>
            </a:r>
            <a:r>
              <a:rPr lang="fr-FR" dirty="0">
                <a:latin typeface="Consolas"/>
                <a:cs typeface="Calibri"/>
              </a:rPr>
              <a:t>": "</a:t>
            </a:r>
            <a:r>
              <a:rPr lang="fr-FR" dirty="0" err="1">
                <a:latin typeface="Consolas"/>
                <a:cs typeface="Calibri"/>
              </a:rPr>
              <a:t>ingestion_time</a:t>
            </a:r>
            <a:r>
              <a:rPr lang="fr-FR" dirty="0">
                <a:latin typeface="Consolas"/>
                <a:cs typeface="Calibri"/>
              </a:rPr>
              <a:t>", "</a:t>
            </a:r>
            <a:r>
              <a:rPr lang="fr-FR" dirty="0" err="1">
                <a:latin typeface="Consolas"/>
                <a:cs typeface="Calibri"/>
              </a:rPr>
              <a:t>Properties</a:t>
            </a:r>
            <a:r>
              <a:rPr lang="fr-FR" dirty="0">
                <a:latin typeface="Consolas"/>
                <a:cs typeface="Calibri"/>
              </a:rPr>
              <a:t>": {"</a:t>
            </a:r>
            <a:r>
              <a:rPr lang="fr-FR" dirty="0" err="1">
                <a:latin typeface="Consolas"/>
                <a:cs typeface="Calibri"/>
              </a:rPr>
              <a:t>ConstValue</a:t>
            </a:r>
            <a:r>
              <a:rPr lang="fr-FR" dirty="0">
                <a:latin typeface="Consolas"/>
                <a:cs typeface="Calibri"/>
              </a:rPr>
              <a:t>": "2021-01-01T10:32:00"}}
]</a:t>
            </a:r>
          </a:p>
          <a:p>
            <a:pPr algn="l"/>
            <a:endParaRPr lang="fr-FR" dirty="0">
              <a:latin typeface="Consolas"/>
              <a:cs typeface="Calibri"/>
            </a:endParaRPr>
          </a:p>
          <a:p>
            <a:pPr algn="l"/>
            <a:r>
              <a:rPr lang="fr-FR" dirty="0">
                <a:ea typeface="+mn-lt"/>
                <a:cs typeface="+mn-lt"/>
              </a:rPr>
              <a:t>.</a:t>
            </a:r>
            <a:r>
              <a:rPr lang="fr-FR" dirty="0" err="1">
                <a:ea typeface="+mn-lt"/>
                <a:cs typeface="+mn-lt"/>
              </a:rPr>
              <a:t>ingest</a:t>
            </a:r>
            <a:r>
              <a:rPr lang="fr-FR" dirty="0">
                <a:ea typeface="+mn-lt"/>
                <a:cs typeface="+mn-lt"/>
              </a:rPr>
              <a:t> </a:t>
            </a:r>
            <a:r>
              <a:rPr lang="fr-FR" dirty="0" err="1">
                <a:ea typeface="+mn-lt"/>
                <a:cs typeface="+mn-lt"/>
              </a:rPr>
              <a:t>into</a:t>
            </a:r>
            <a:r>
              <a:rPr lang="fr-FR" dirty="0">
                <a:ea typeface="+mn-lt"/>
                <a:cs typeface="+mn-lt"/>
              </a:rPr>
              <a:t> Table123 (@"source1", @"source2")</a:t>
            </a:r>
          </a:p>
          <a:p>
            <a:pPr algn="l"/>
            <a:r>
              <a:rPr lang="fr-FR" dirty="0">
                <a:ea typeface="+mn-lt"/>
                <a:cs typeface="+mn-lt"/>
              </a:rPr>
              <a:t> </a:t>
            </a:r>
            <a:r>
              <a:rPr lang="fr-FR" dirty="0" err="1">
                <a:ea typeface="+mn-lt"/>
                <a:cs typeface="+mn-lt"/>
              </a:rPr>
              <a:t>with</a:t>
            </a:r>
            <a:r>
              <a:rPr lang="fr-FR" dirty="0">
                <a:ea typeface="+mn-lt"/>
                <a:cs typeface="+mn-lt"/>
              </a:rPr>
              <a:t> ( </a:t>
            </a:r>
          </a:p>
          <a:p>
            <a:pPr algn="l"/>
            <a:r>
              <a:rPr lang="fr-FR" dirty="0">
                <a:ea typeface="+mn-lt"/>
                <a:cs typeface="+mn-lt"/>
              </a:rPr>
              <a:t>format="csv",</a:t>
            </a:r>
          </a:p>
          <a:p>
            <a:pPr algn="l"/>
            <a:r>
              <a:rPr lang="fr-FR" dirty="0">
                <a:ea typeface="+mn-lt"/>
                <a:cs typeface="+mn-lt"/>
              </a:rPr>
              <a:t> </a:t>
            </a:r>
            <a:r>
              <a:rPr lang="fr-FR" dirty="0" err="1">
                <a:ea typeface="+mn-lt"/>
                <a:cs typeface="+mn-lt"/>
              </a:rPr>
              <a:t>ingestionMapping</a:t>
            </a:r>
            <a:r>
              <a:rPr lang="fr-FR" dirty="0">
                <a:ea typeface="+mn-lt"/>
                <a:cs typeface="+mn-lt"/>
              </a:rPr>
              <a:t> = </a:t>
            </a:r>
            <a:endParaRPr lang="fr-FR" dirty="0">
              <a:ea typeface="+mn-lt"/>
            </a:endParaRPr>
          </a:p>
          <a:p>
            <a:pPr algn="l"/>
            <a:r>
              <a:rPr lang="fr-FR" dirty="0">
                <a:ea typeface="+mn-lt"/>
                <a:cs typeface="+mn-lt"/>
              </a:rPr>
              <a:t>'['</a:t>
            </a:r>
            <a:endParaRPr lang="fr-FR" dirty="0">
              <a:ea typeface="+mn-lt"/>
            </a:endParaRPr>
          </a:p>
          <a:p>
            <a:pPr algn="l"/>
            <a:r>
              <a:rPr lang="fr-FR" dirty="0">
                <a:ea typeface="+mn-lt"/>
                <a:cs typeface="+mn-lt"/>
              </a:rPr>
              <a:t> '{"</a:t>
            </a:r>
            <a:r>
              <a:rPr lang="fr-FR" dirty="0" err="1">
                <a:ea typeface="+mn-lt"/>
                <a:cs typeface="+mn-lt"/>
              </a:rPr>
              <a:t>Column</a:t>
            </a:r>
            <a:r>
              <a:rPr lang="fr-FR" dirty="0">
                <a:ea typeface="+mn-lt"/>
                <a:cs typeface="+mn-lt"/>
              </a:rPr>
              <a:t>": "</a:t>
            </a:r>
            <a:r>
              <a:rPr lang="fr-FR" dirty="0" err="1">
                <a:ea typeface="+mn-lt"/>
                <a:cs typeface="+mn-lt"/>
              </a:rPr>
              <a:t>column_a</a:t>
            </a:r>
            <a:r>
              <a:rPr lang="fr-FR" dirty="0">
                <a:ea typeface="+mn-lt"/>
                <a:cs typeface="+mn-lt"/>
              </a:rPr>
              <a:t>", "</a:t>
            </a:r>
            <a:r>
              <a:rPr lang="fr-FR" dirty="0" err="1">
                <a:ea typeface="+mn-lt"/>
                <a:cs typeface="+mn-lt"/>
              </a:rPr>
              <a:t>Properties</a:t>
            </a:r>
            <a:r>
              <a:rPr lang="fr-FR" dirty="0">
                <a:ea typeface="+mn-lt"/>
                <a:cs typeface="+mn-lt"/>
              </a:rPr>
              <a:t>": {"Ordinal": 0}},</a:t>
            </a:r>
            <a:endParaRPr lang="fr-FR" dirty="0">
              <a:ea typeface="+mn-lt"/>
            </a:endParaRPr>
          </a:p>
          <a:p>
            <a:pPr algn="l"/>
            <a:r>
              <a:rPr lang="fr-FR" dirty="0">
                <a:ea typeface="+mn-lt"/>
                <a:cs typeface="+mn-lt"/>
              </a:rPr>
              <a:t>' '{"</a:t>
            </a:r>
            <a:r>
              <a:rPr lang="fr-FR" dirty="0" err="1">
                <a:ea typeface="+mn-lt"/>
                <a:cs typeface="+mn-lt"/>
              </a:rPr>
              <a:t>Column</a:t>
            </a:r>
            <a:r>
              <a:rPr lang="fr-FR" dirty="0">
                <a:ea typeface="+mn-lt"/>
                <a:cs typeface="+mn-lt"/>
              </a:rPr>
              <a:t>": "</a:t>
            </a:r>
            <a:r>
              <a:rPr lang="fr-FR" dirty="0" err="1">
                <a:ea typeface="+mn-lt"/>
                <a:cs typeface="+mn-lt"/>
              </a:rPr>
              <a:t>column_b</a:t>
            </a:r>
            <a:r>
              <a:rPr lang="fr-FR" dirty="0">
                <a:ea typeface="+mn-lt"/>
                <a:cs typeface="+mn-lt"/>
              </a:rPr>
              <a:t>", "</a:t>
            </a:r>
            <a:r>
              <a:rPr lang="fr-FR" dirty="0" err="1">
                <a:ea typeface="+mn-lt"/>
                <a:cs typeface="+mn-lt"/>
              </a:rPr>
              <a:t>Properties</a:t>
            </a:r>
            <a:r>
              <a:rPr lang="fr-FR" dirty="0">
                <a:ea typeface="+mn-lt"/>
                <a:cs typeface="+mn-lt"/>
              </a:rPr>
              <a:t>": {"Ordinal": 1}}'</a:t>
            </a:r>
            <a:endParaRPr lang="fr-FR" dirty="0">
              <a:ea typeface="+mn-lt"/>
            </a:endParaRPr>
          </a:p>
          <a:p>
            <a:pPr algn="l"/>
            <a:r>
              <a:rPr lang="fr-FR" dirty="0">
                <a:ea typeface="+mn-lt"/>
                <a:cs typeface="+mn-lt"/>
              </a:rPr>
              <a:t> ']'</a:t>
            </a:r>
            <a:endParaRPr lang="fr-FR" dirty="0"/>
          </a:p>
          <a:p>
            <a:pPr algn="l"/>
            <a:r>
              <a:rPr lang="fr-FR" dirty="0">
                <a:ea typeface="+mn-lt"/>
                <a:cs typeface="+mn-lt"/>
              </a:rPr>
              <a:t> )</a:t>
            </a:r>
            <a:r>
              <a:rPr lang="fr-FR" dirty="0">
                <a:latin typeface="Consolas"/>
                <a:cs typeface="Calibri"/>
              </a:rPr>
              <a:t>
</a:t>
            </a:r>
            <a:endParaRPr lang="fr-FR" dirty="0">
              <a:cs typeface="Calibri"/>
            </a:endParaRPr>
          </a:p>
          <a:p>
            <a:pPr algn="l"/>
            <a:endParaRPr lang="fr-FR" b="1" dirty="0"/>
          </a:p>
          <a:p>
            <a:pPr algn="l"/>
            <a:endParaRPr lang="fr-FR" dirty="0">
              <a:cs typeface="Calibri"/>
            </a:endParaRPr>
          </a:p>
          <a:p>
            <a:pPr algn="l"/>
            <a:endParaRPr lang="fr-FR" dirty="0"/>
          </a:p>
          <a:p>
            <a:pPr algn="l"/>
            <a:endParaRPr lang="fr-FR" dirty="0"/>
          </a:p>
        </p:txBody>
      </p:sp>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a:xfrm>
            <a:off x="720000" y="1607693"/>
            <a:ext cx="10746576" cy="319714"/>
          </a:xfrm>
        </p:spPr>
        <p:txBody>
          <a:bodyPr lIns="91440" tIns="45720" rIns="91440" bIns="45720" anchor="t"/>
          <a:lstStyle/>
          <a:p>
            <a:pPr algn="r"/>
            <a:r>
              <a:rPr lang="fr-FR" dirty="0">
                <a:ea typeface="+mn-lt"/>
                <a:cs typeface="+mn-lt"/>
              </a:rPr>
              <a:t>Exemple de mappage CSV</a:t>
            </a:r>
            <a:endParaRPr lang="fr-FR" dirty="0"/>
          </a:p>
        </p:txBody>
      </p:sp>
      <p:sp>
        <p:nvSpPr>
          <p:cNvPr id="3" name="Espace réservé du contenu 2">
            <a:extLst>
              <a:ext uri="{FF2B5EF4-FFF2-40B4-BE49-F238E27FC236}">
                <a16:creationId xmlns:a16="http://schemas.microsoft.com/office/drawing/2014/main" id="{F557D10C-58BE-D09F-DDBB-1D197D41B95C}"/>
              </a:ext>
            </a:extLst>
          </p:cNvPr>
          <p:cNvSpPr>
            <a:spLocks noGrp="1"/>
          </p:cNvSpPr>
          <p:nvPr>
            <p:ph sz="quarter" idx="14"/>
          </p:nvPr>
        </p:nvSpPr>
        <p:spPr/>
        <p:txBody>
          <a:bodyPr lIns="91440" tIns="45720" rIns="91440" bIns="45720" anchor="t"/>
          <a:lstStyle/>
          <a:p>
            <a:pPr algn="l"/>
            <a:endParaRPr lang="fr-FR" dirty="0">
              <a:cs typeface="Calibri"/>
            </a:endParaRPr>
          </a:p>
          <a:p>
            <a:pPr algn="l"/>
            <a:r>
              <a:rPr lang="fr-FR" dirty="0">
                <a:latin typeface="Consolas"/>
                <a:cs typeface="Calibri"/>
              </a:rPr>
              <a:t>.</a:t>
            </a:r>
            <a:r>
              <a:rPr lang="fr-FR" dirty="0" err="1">
                <a:latin typeface="Consolas"/>
                <a:cs typeface="Calibri"/>
              </a:rPr>
              <a:t>ingest</a:t>
            </a:r>
            <a:r>
              <a:rPr lang="fr-FR" dirty="0">
                <a:latin typeface="Consolas"/>
                <a:cs typeface="Calibri"/>
              </a:rPr>
              <a:t> </a:t>
            </a:r>
            <a:r>
              <a:rPr lang="fr-FR" dirty="0" err="1">
                <a:latin typeface="Consolas"/>
                <a:cs typeface="Calibri"/>
              </a:rPr>
              <a:t>into</a:t>
            </a:r>
            <a:r>
              <a:rPr lang="fr-FR" dirty="0">
                <a:latin typeface="Consolas"/>
                <a:cs typeface="Calibri"/>
              </a:rPr>
              <a:t> Table123 (@"source1", @"source2")</a:t>
            </a:r>
            <a:br>
              <a:rPr lang="fr-FR" dirty="0">
                <a:latin typeface="Consolas"/>
              </a:rPr>
            </a:br>
            <a:r>
              <a:rPr lang="fr-FR" dirty="0">
                <a:latin typeface="Consolas"/>
                <a:cs typeface="Calibri"/>
              </a:rPr>
              <a:t>    </a:t>
            </a:r>
            <a:r>
              <a:rPr lang="fr-FR" dirty="0" err="1">
                <a:latin typeface="Consolas"/>
                <a:cs typeface="Calibri"/>
              </a:rPr>
              <a:t>with</a:t>
            </a:r>
            <a:br>
              <a:rPr lang="fr-FR" dirty="0">
                <a:latin typeface="Consolas"/>
              </a:rPr>
            </a:br>
            <a:r>
              <a:rPr lang="fr-FR" dirty="0">
                <a:latin typeface="Consolas"/>
                <a:cs typeface="Calibri"/>
              </a:rPr>
              <a:t>    (</a:t>
            </a:r>
            <a:br>
              <a:rPr lang="fr-FR" dirty="0">
                <a:latin typeface="Consolas"/>
              </a:rPr>
            </a:br>
            <a:r>
              <a:rPr lang="fr-FR" dirty="0">
                <a:latin typeface="Consolas"/>
                <a:cs typeface="Calibri"/>
              </a:rPr>
              <a:t>        format="csv",</a:t>
            </a:r>
            <a:br>
              <a:rPr lang="fr-FR" dirty="0">
                <a:latin typeface="Consolas"/>
              </a:rPr>
            </a:br>
            <a:r>
              <a:rPr lang="fr-FR" dirty="0">
                <a:latin typeface="Consolas"/>
                <a:cs typeface="Calibri"/>
              </a:rPr>
              <a:t>        </a:t>
            </a:r>
            <a:r>
              <a:rPr lang="fr-FR" dirty="0" err="1">
                <a:latin typeface="Consolas"/>
                <a:cs typeface="Calibri"/>
              </a:rPr>
              <a:t>ingestionMappingReference</a:t>
            </a:r>
            <a:r>
              <a:rPr lang="fr-FR" dirty="0">
                <a:latin typeface="Consolas"/>
                <a:cs typeface="Calibri"/>
              </a:rPr>
              <a:t> = "</a:t>
            </a:r>
            <a:r>
              <a:rPr lang="fr-FR" dirty="0" err="1">
                <a:latin typeface="Consolas"/>
                <a:cs typeface="Calibri"/>
              </a:rPr>
              <a:t>MappingName</a:t>
            </a:r>
            <a:r>
              <a:rPr lang="fr-FR" dirty="0">
                <a:latin typeface="Consolas"/>
                <a:cs typeface="Calibri"/>
              </a:rPr>
              <a:t>"</a:t>
            </a:r>
            <a:br>
              <a:rPr lang="fr-FR" dirty="0">
                <a:latin typeface="Consolas"/>
              </a:rPr>
            </a:br>
            <a:r>
              <a:rPr lang="fr-FR" dirty="0">
                <a:latin typeface="Consolas"/>
                <a:cs typeface="Calibri"/>
              </a:rPr>
              <a:t>    )</a:t>
            </a:r>
            <a:br>
              <a:rPr lang="fr-FR" dirty="0">
                <a:latin typeface="Consolas"/>
              </a:rPr>
            </a:br>
            <a:endParaRPr lang="fr-FR" dirty="0">
              <a:ea typeface="+mn-lt"/>
              <a:cs typeface="+mn-lt"/>
            </a:endParaRPr>
          </a:p>
          <a:p>
            <a:pPr algn="l"/>
            <a:endParaRPr lang="fr-FR" dirty="0">
              <a:ea typeface="+mn-lt"/>
              <a:cs typeface="+mn-lt"/>
            </a:endParaRPr>
          </a:p>
          <a:p>
            <a:pPr algn="l"/>
            <a:r>
              <a:rPr lang="fr-FR" dirty="0">
                <a:latin typeface="Consolas"/>
                <a:cs typeface="Calibri"/>
              </a:rPr>
              <a:t>.</a:t>
            </a:r>
            <a:r>
              <a:rPr lang="fr-FR" dirty="0" err="1">
                <a:latin typeface="Consolas"/>
                <a:cs typeface="Calibri"/>
              </a:rPr>
              <a:t>ingest</a:t>
            </a:r>
            <a:r>
              <a:rPr lang="fr-FR" dirty="0">
                <a:latin typeface="Consolas"/>
                <a:cs typeface="Calibri"/>
              </a:rPr>
              <a:t> </a:t>
            </a:r>
            <a:r>
              <a:rPr lang="fr-FR" dirty="0" err="1">
                <a:latin typeface="Consolas"/>
                <a:cs typeface="Calibri"/>
              </a:rPr>
              <a:t>into</a:t>
            </a:r>
            <a:r>
              <a:rPr lang="fr-FR" dirty="0">
                <a:latin typeface="Consolas"/>
                <a:cs typeface="Calibri"/>
              </a:rPr>
              <a:t> Table123 (@"source1", @"source2")</a:t>
            </a:r>
            <a:br>
              <a:rPr lang="fr-FR" dirty="0">
                <a:latin typeface="Consolas"/>
              </a:rPr>
            </a:br>
            <a:r>
              <a:rPr lang="fr-FR" dirty="0">
                <a:latin typeface="Consolas"/>
                <a:cs typeface="Calibri"/>
              </a:rPr>
              <a:t>    </a:t>
            </a:r>
            <a:r>
              <a:rPr lang="fr-FR" dirty="0" err="1">
                <a:latin typeface="Consolas"/>
                <a:cs typeface="Calibri"/>
              </a:rPr>
              <a:t>with</a:t>
            </a:r>
            <a:br>
              <a:rPr lang="fr-FR" dirty="0">
                <a:latin typeface="Consolas"/>
              </a:rPr>
            </a:br>
            <a:r>
              <a:rPr lang="fr-FR" dirty="0">
                <a:latin typeface="Consolas"/>
                <a:cs typeface="Calibri"/>
              </a:rPr>
              <a:t>    (</a:t>
            </a:r>
            <a:br>
              <a:rPr lang="fr-FR" dirty="0">
                <a:latin typeface="Consolas"/>
              </a:rPr>
            </a:br>
            <a:r>
              <a:rPr lang="fr-FR" dirty="0">
                <a:latin typeface="Consolas"/>
                <a:cs typeface="Calibri"/>
              </a:rPr>
              <a:t>        format="csv"</a:t>
            </a:r>
            <a:br>
              <a:rPr lang="fr-FR" dirty="0">
                <a:latin typeface="Consolas"/>
              </a:rPr>
            </a:br>
            <a:r>
              <a:rPr lang="fr-FR" dirty="0">
                <a:latin typeface="Consolas"/>
                <a:cs typeface="Calibri"/>
              </a:rPr>
              <a:t>    )</a:t>
            </a:r>
            <a:endParaRPr lang="fr-FR" dirty="0">
              <a:cs typeface="Calibri"/>
            </a:endParaRPr>
          </a:p>
        </p:txBody>
      </p:sp>
    </p:spTree>
    <p:extLst>
      <p:ext uri="{BB962C8B-B14F-4D97-AF65-F5344CB8AC3E}">
        <p14:creationId xmlns:p14="http://schemas.microsoft.com/office/powerpoint/2010/main" val="369369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dirty="0">
                <a:cs typeface="Calibri"/>
              </a:rPr>
              <a:t>Mappage JSON</a:t>
            </a:r>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Mappage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51413" cy="4514894"/>
          </a:xfrm>
        </p:spPr>
        <p:txBody>
          <a:bodyPr lIns="91440" tIns="45720" rIns="91440" bIns="45720" anchor="t"/>
          <a:lstStyle/>
          <a:p>
            <a:pPr algn="l"/>
            <a:r>
              <a:rPr lang="fr-FR" dirty="0">
                <a:ea typeface="+mn-lt"/>
                <a:cs typeface="+mn-lt"/>
              </a:rPr>
              <a:t>Lorsque le fichier source est au format JSON, le contenu du fichier est mappé à la table. La table doit exister dans la base de données, sauf si un type de données valide est spécifié pour toutes les colonnes mappées. Les colonnes mappées dans le mappage JSON doivent exister dans la table, sauf si un type de données est spécifié pour toutes les colonnes non existantes.</a:t>
            </a:r>
            <a:endParaRPr lang="fr-FR" dirty="0"/>
          </a:p>
          <a:p>
            <a:pPr algn="l"/>
            <a:r>
              <a:rPr lang="fr-FR" dirty="0">
                <a:ea typeface="+mn-lt"/>
                <a:cs typeface="+mn-lt"/>
              </a:rPr>
              <a:t>Chaque élément de la liste décrit un mappage pour une colonne spécifique et peut contenir les propriétés suivantes :</a:t>
            </a:r>
            <a:endParaRPr lang="fr-FR" dirty="0"/>
          </a:p>
          <a:p>
            <a:pPr algn="l"/>
            <a:endParaRPr lang="fr-FR" dirty="0"/>
          </a:p>
          <a:p>
            <a:pPr algn="l"/>
            <a:endParaRPr lang="fr-FR" dirty="0"/>
          </a:p>
          <a:p>
            <a:pPr algn="l"/>
            <a:endParaRPr lang="fr-FR" dirty="0"/>
          </a:p>
        </p:txBody>
      </p:sp>
      <p:graphicFrame>
        <p:nvGraphicFramePr>
          <p:cNvPr id="5" name="Tableau 4">
            <a:extLst>
              <a:ext uri="{FF2B5EF4-FFF2-40B4-BE49-F238E27FC236}">
                <a16:creationId xmlns:a16="http://schemas.microsoft.com/office/drawing/2014/main" id="{C5B222A7-B598-6236-24F6-63E751019D21}"/>
              </a:ext>
            </a:extLst>
          </p:cNvPr>
          <p:cNvGraphicFramePr>
            <a:graphicFrameLocks noGrp="1"/>
          </p:cNvGraphicFramePr>
          <p:nvPr>
            <p:extLst>
              <p:ext uri="{D42A27DB-BD31-4B8C-83A1-F6EECF244321}">
                <p14:modId xmlns:p14="http://schemas.microsoft.com/office/powerpoint/2010/main" val="954380844"/>
              </p:ext>
            </p:extLst>
          </p:nvPr>
        </p:nvGraphicFramePr>
        <p:xfrm>
          <a:off x="1102659" y="3388296"/>
          <a:ext cx="10179932" cy="2499360"/>
        </p:xfrm>
        <a:graphic>
          <a:graphicData uri="http://schemas.openxmlformats.org/drawingml/2006/table">
            <a:tbl>
              <a:tblPr firstRow="1" bandRow="1">
                <a:tableStyleId>{5C22544A-7EE6-4342-B048-85BDC9FD1C3A}</a:tableStyleId>
              </a:tblPr>
              <a:tblGrid>
                <a:gridCol w="1742440">
                  <a:extLst>
                    <a:ext uri="{9D8B030D-6E8A-4147-A177-3AD203B41FA5}">
                      <a16:colId xmlns:a16="http://schemas.microsoft.com/office/drawing/2014/main" val="1556821325"/>
                    </a:ext>
                  </a:extLst>
                </a:gridCol>
                <a:gridCol w="8437492">
                  <a:extLst>
                    <a:ext uri="{9D8B030D-6E8A-4147-A177-3AD203B41FA5}">
                      <a16:colId xmlns:a16="http://schemas.microsoft.com/office/drawing/2014/main" val="3513716409"/>
                    </a:ext>
                  </a:extLst>
                </a:gridCol>
              </a:tblGrid>
              <a:tr h="0">
                <a:tc>
                  <a:txBody>
                    <a:bodyPr/>
                    <a:lstStyle/>
                    <a:p>
                      <a:pPr algn="l" fontAlgn="t"/>
                      <a:r>
                        <a:rPr lang="fr-FR" sz="1200" dirty="0">
                          <a:effectLst/>
                        </a:rPr>
                        <a:t>Propriété</a:t>
                      </a:r>
                    </a:p>
                  </a:txBody>
                  <a:tcPr/>
                </a:tc>
                <a:tc>
                  <a:txBody>
                    <a:bodyPr/>
                    <a:lstStyle/>
                    <a:p>
                      <a:pPr algn="l" fontAlgn="t"/>
                      <a:r>
                        <a:rPr lang="fr-FR" sz="1200" dirty="0">
                          <a:effectLst/>
                        </a:rPr>
                        <a:t>Description</a:t>
                      </a:r>
                    </a:p>
                  </a:txBody>
                  <a:tcPr/>
                </a:tc>
                <a:extLst>
                  <a:ext uri="{0D108BD9-81ED-4DB2-BD59-A6C34878D82A}">
                    <a16:rowId xmlns:a16="http://schemas.microsoft.com/office/drawing/2014/main" val="443133167"/>
                  </a:ext>
                </a:extLst>
              </a:tr>
              <a:tr h="0">
                <a:tc>
                  <a:txBody>
                    <a:bodyPr/>
                    <a:lstStyle/>
                    <a:p>
                      <a:pPr algn="l" fontAlgn="t"/>
                      <a:r>
                        <a:rPr lang="fr-FR" sz="1600" dirty="0">
                          <a:effectLst/>
                        </a:rPr>
                        <a:t>Path</a:t>
                      </a:r>
                    </a:p>
                  </a:txBody>
                  <a:tcPr/>
                </a:tc>
                <a:tc>
                  <a:txBody>
                    <a:bodyPr/>
                    <a:lstStyle/>
                    <a:p>
                      <a:pPr algn="l" fontAlgn="t"/>
                      <a:r>
                        <a:rPr lang="fr-FR" sz="1600" dirty="0">
                          <a:effectLst/>
                        </a:rPr>
                        <a:t>Si la valeur commence par $ : chemin JSON vers le champ qui deviendra le contenu de la colonne dans le document JSON (chemin JSON qui indique l’intégralité du document).</a:t>
                      </a:r>
                    </a:p>
                    <a:p>
                      <a:pPr algn="l" fontAlgn="t"/>
                      <a:r>
                        <a:rPr lang="fr-FR" sz="1600" dirty="0">
                          <a:effectLst/>
                        </a:rPr>
                        <a:t>Si la valeur ne commence pas par $ : une valeur constante est utilisée. Les chemins JSON qui incluent des caractères spéciaux doivent être placés dans une séquence d’échappement en tant que [« Nom de propriété »]. </a:t>
                      </a:r>
                    </a:p>
                  </a:txBody>
                  <a:tcPr/>
                </a:tc>
                <a:extLst>
                  <a:ext uri="{0D108BD9-81ED-4DB2-BD59-A6C34878D82A}">
                    <a16:rowId xmlns:a16="http://schemas.microsoft.com/office/drawing/2014/main" val="3572746228"/>
                  </a:ext>
                </a:extLst>
              </a:tr>
              <a:tr h="0">
                <a:tc>
                  <a:txBody>
                    <a:bodyPr/>
                    <a:lstStyle/>
                    <a:p>
                      <a:pPr algn="l" fontAlgn="t"/>
                      <a:r>
                        <a:rPr lang="fr-FR" sz="1600" dirty="0" err="1">
                          <a:effectLst/>
                        </a:rPr>
                        <a:t>ConstantValue</a:t>
                      </a:r>
                    </a:p>
                  </a:txBody>
                  <a:tcPr/>
                </a:tc>
                <a:tc>
                  <a:txBody>
                    <a:bodyPr/>
                    <a:lstStyle/>
                    <a:p>
                      <a:pPr algn="l" fontAlgn="t"/>
                      <a:r>
                        <a:rPr lang="fr-FR" sz="1600" dirty="0">
                          <a:effectLst/>
                        </a:rPr>
                        <a:t>(Facultatif) Valeur constante à utiliser pour une colonne au lieu d’une valeur dans le fichier JSON.</a:t>
                      </a:r>
                    </a:p>
                  </a:txBody>
                  <a:tcPr/>
                </a:tc>
                <a:extLst>
                  <a:ext uri="{0D108BD9-81ED-4DB2-BD59-A6C34878D82A}">
                    <a16:rowId xmlns:a16="http://schemas.microsoft.com/office/drawing/2014/main" val="4038711134"/>
                  </a:ext>
                </a:extLst>
              </a:tr>
              <a:tr h="0">
                <a:tc>
                  <a:txBody>
                    <a:bodyPr/>
                    <a:lstStyle/>
                    <a:p>
                      <a:pPr algn="l" fontAlgn="t"/>
                      <a:r>
                        <a:rPr lang="fr-FR" sz="1600" err="1">
                          <a:effectLst/>
                        </a:rPr>
                        <a:t>Transform</a:t>
                      </a:r>
                      <a:endParaRPr lang="fr-FR" sz="1600" dirty="0" err="1">
                        <a:effectLst/>
                      </a:endParaRPr>
                    </a:p>
                  </a:txBody>
                  <a:tcPr/>
                </a:tc>
                <a:tc>
                  <a:txBody>
                    <a:bodyPr/>
                    <a:lstStyle/>
                    <a:p>
                      <a:pPr algn="l" fontAlgn="t"/>
                      <a:r>
                        <a:rPr lang="fr-FR" sz="1600" dirty="0">
                          <a:effectLst/>
                        </a:rPr>
                        <a:t>(Facultatif) Transformation qui doit être appliquée au contenu avec </a:t>
                      </a:r>
                      <a:r>
                        <a:rPr lang="fr-FR" sz="1600" b="0" i="0" u="none" strike="noStrike" noProof="0" dirty="0">
                          <a:effectLst/>
                          <a:latin typeface="Calibri"/>
                        </a:rPr>
                        <a:t>des transformations de mappage.</a:t>
                      </a:r>
                      <a:endParaRPr lang="fr-FR" sz="1600" dirty="0">
                        <a:effectLst/>
                      </a:endParaRPr>
                    </a:p>
                  </a:txBody>
                  <a:tcPr/>
                </a:tc>
                <a:extLst>
                  <a:ext uri="{0D108BD9-81ED-4DB2-BD59-A6C34878D82A}">
                    <a16:rowId xmlns:a16="http://schemas.microsoft.com/office/drawing/2014/main" val="2660417136"/>
                  </a:ext>
                </a:extLst>
              </a:tr>
            </a:tbl>
          </a:graphicData>
        </a:graphic>
      </p:graphicFrame>
    </p:spTree>
    <p:extLst>
      <p:ext uri="{BB962C8B-B14F-4D97-AF65-F5344CB8AC3E}">
        <p14:creationId xmlns:p14="http://schemas.microsoft.com/office/powerpoint/2010/main" val="17426023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dirty="0">
                <a:cs typeface="Calibri"/>
              </a:rPr>
              <a:t>Mappage JSON</a:t>
            </a:r>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Mappage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51413" cy="4514894"/>
          </a:xfrm>
        </p:spPr>
        <p:txBody>
          <a:bodyPr lIns="91440" tIns="45720" rIns="91440" bIns="45720" anchor="t"/>
          <a:lstStyle/>
          <a:p>
            <a:pPr algn="l"/>
            <a:r>
              <a:rPr lang="fr-FR" dirty="0">
                <a:ea typeface="+mn-lt"/>
                <a:cs typeface="+mn-lt"/>
              </a:rPr>
              <a:t>Lorsque le fichier source est au format JSON, le contenu du fichier est mappé à la table. La table doit exister dans la base de données, sauf si un type de données valide est spécifié pour toutes les colonnes mappées. Les colonnes mappées dans le mappage JSON doivent exister dans la table, sauf si un type de données est spécifié pour toutes les colonnes non existantes.</a:t>
            </a:r>
            <a:endParaRPr lang="fr-FR" dirty="0"/>
          </a:p>
          <a:p>
            <a:pPr algn="l"/>
            <a:r>
              <a:rPr lang="fr-FR" dirty="0">
                <a:ea typeface="+mn-lt"/>
                <a:cs typeface="+mn-lt"/>
              </a:rPr>
              <a:t>Chaque élément de la liste décrit un mappage pour une colonne spécifique et peut contenir les propriétés suivantes :</a:t>
            </a:r>
            <a:endParaRPr lang="fr-FR" dirty="0"/>
          </a:p>
          <a:p>
            <a:pPr algn="l"/>
            <a:endParaRPr lang="fr-FR" dirty="0"/>
          </a:p>
          <a:p>
            <a:pPr algn="l"/>
            <a:endParaRPr lang="fr-FR" dirty="0"/>
          </a:p>
          <a:p>
            <a:pPr algn="l"/>
            <a:endParaRPr lang="fr-FR" dirty="0"/>
          </a:p>
        </p:txBody>
      </p:sp>
      <p:graphicFrame>
        <p:nvGraphicFramePr>
          <p:cNvPr id="5" name="Tableau 4">
            <a:extLst>
              <a:ext uri="{FF2B5EF4-FFF2-40B4-BE49-F238E27FC236}">
                <a16:creationId xmlns:a16="http://schemas.microsoft.com/office/drawing/2014/main" id="{C5B222A7-B598-6236-24F6-63E751019D21}"/>
              </a:ext>
            </a:extLst>
          </p:cNvPr>
          <p:cNvGraphicFramePr>
            <a:graphicFrameLocks noGrp="1"/>
          </p:cNvGraphicFramePr>
          <p:nvPr>
            <p:extLst>
              <p:ext uri="{D42A27DB-BD31-4B8C-83A1-F6EECF244321}">
                <p14:modId xmlns:p14="http://schemas.microsoft.com/office/powerpoint/2010/main" val="2574923720"/>
              </p:ext>
            </p:extLst>
          </p:nvPr>
        </p:nvGraphicFramePr>
        <p:xfrm>
          <a:off x="764664" y="3119353"/>
          <a:ext cx="10616538" cy="2618058"/>
        </p:xfrm>
        <a:graphic>
          <a:graphicData uri="http://schemas.openxmlformats.org/drawingml/2006/table">
            <a:tbl>
              <a:tblPr firstRow="1" bandRow="1">
                <a:tableStyleId>{5C22544A-7EE6-4342-B048-85BDC9FD1C3A}</a:tableStyleId>
              </a:tblPr>
              <a:tblGrid>
                <a:gridCol w="1566159">
                  <a:extLst>
                    <a:ext uri="{9D8B030D-6E8A-4147-A177-3AD203B41FA5}">
                      <a16:colId xmlns:a16="http://schemas.microsoft.com/office/drawing/2014/main" val="1556821325"/>
                    </a:ext>
                  </a:extLst>
                </a:gridCol>
                <a:gridCol w="9050379">
                  <a:extLst>
                    <a:ext uri="{9D8B030D-6E8A-4147-A177-3AD203B41FA5}">
                      <a16:colId xmlns:a16="http://schemas.microsoft.com/office/drawing/2014/main" val="3513716409"/>
                    </a:ext>
                  </a:extLst>
                </a:gridCol>
              </a:tblGrid>
              <a:tr h="357008">
                <a:tc>
                  <a:txBody>
                    <a:bodyPr/>
                    <a:lstStyle/>
                    <a:p>
                      <a:pPr algn="l" fontAlgn="t"/>
                      <a:r>
                        <a:rPr lang="fr-FR" sz="1200" dirty="0">
                          <a:effectLst/>
                        </a:rPr>
                        <a:t>Propriété</a:t>
                      </a:r>
                    </a:p>
                  </a:txBody>
                  <a:tcPr/>
                </a:tc>
                <a:tc>
                  <a:txBody>
                    <a:bodyPr/>
                    <a:lstStyle/>
                    <a:p>
                      <a:pPr algn="l" fontAlgn="t"/>
                      <a:r>
                        <a:rPr lang="fr-FR" sz="1200" dirty="0">
                          <a:effectLst/>
                        </a:rPr>
                        <a:t>Description</a:t>
                      </a:r>
                    </a:p>
                  </a:txBody>
                  <a:tcPr/>
                </a:tc>
                <a:extLst>
                  <a:ext uri="{0D108BD9-81ED-4DB2-BD59-A6C34878D82A}">
                    <a16:rowId xmlns:a16="http://schemas.microsoft.com/office/drawing/2014/main" val="443133167"/>
                  </a:ext>
                </a:extLst>
              </a:tr>
              <a:tr h="1388364">
                <a:tc>
                  <a:txBody>
                    <a:bodyPr/>
                    <a:lstStyle/>
                    <a:p>
                      <a:pPr algn="l" fontAlgn="t"/>
                      <a:r>
                        <a:rPr lang="fr-FR" sz="1600" dirty="0">
                          <a:effectLst/>
                        </a:rPr>
                        <a:t>Path</a:t>
                      </a:r>
                    </a:p>
                  </a:txBody>
                  <a:tcPr/>
                </a:tc>
                <a:tc>
                  <a:txBody>
                    <a:bodyPr/>
                    <a:lstStyle/>
                    <a:p>
                      <a:pPr algn="l" fontAlgn="t"/>
                      <a:r>
                        <a:rPr lang="fr-FR" sz="1600" dirty="0">
                          <a:effectLst/>
                        </a:rPr>
                        <a:t>Si la valeur commence par $: chemin JSON vers le champ qui deviendra le contenu de la colonne dans le document JSON (chemin JSON qui indique l’intégralité du document).</a:t>
                      </a:r>
                    </a:p>
                    <a:p>
                      <a:pPr algn="l" fontAlgn="t"/>
                      <a:r>
                        <a:rPr lang="fr-FR" sz="1600" dirty="0">
                          <a:effectLst/>
                        </a:rPr>
                        <a:t>Si la valeur ne commence pas par $: une valeur constante est utilisée. Les chemins JSON qui incluent des caractères spéciaux doivent être placés dans une séquence d’échappement en tant que [« Nom de propriété »]. </a:t>
                      </a:r>
                    </a:p>
                  </a:txBody>
                  <a:tcPr/>
                </a:tc>
                <a:extLst>
                  <a:ext uri="{0D108BD9-81ED-4DB2-BD59-A6C34878D82A}">
                    <a16:rowId xmlns:a16="http://schemas.microsoft.com/office/drawing/2014/main" val="3572746228"/>
                  </a:ext>
                </a:extLst>
              </a:tr>
              <a:tr h="436343">
                <a:tc>
                  <a:txBody>
                    <a:bodyPr/>
                    <a:lstStyle/>
                    <a:p>
                      <a:pPr algn="l" fontAlgn="t"/>
                      <a:r>
                        <a:rPr lang="fr-FR" sz="1600" dirty="0" err="1">
                          <a:effectLst/>
                        </a:rPr>
                        <a:t>ConstantValue</a:t>
                      </a:r>
                    </a:p>
                  </a:txBody>
                  <a:tcPr/>
                </a:tc>
                <a:tc>
                  <a:txBody>
                    <a:bodyPr/>
                    <a:lstStyle/>
                    <a:p>
                      <a:pPr algn="l" fontAlgn="t"/>
                      <a:r>
                        <a:rPr lang="fr-FR" sz="1600" dirty="0">
                          <a:effectLst/>
                        </a:rPr>
                        <a:t>(Facultatif) Valeur constante à utiliser pour une colonne au lieu d’une valeur dans le fichier JSON.</a:t>
                      </a:r>
                    </a:p>
                  </a:txBody>
                  <a:tcPr/>
                </a:tc>
                <a:extLst>
                  <a:ext uri="{0D108BD9-81ED-4DB2-BD59-A6C34878D82A}">
                    <a16:rowId xmlns:a16="http://schemas.microsoft.com/office/drawing/2014/main" val="4038711134"/>
                  </a:ext>
                </a:extLst>
              </a:tr>
              <a:tr h="436343">
                <a:tc>
                  <a:txBody>
                    <a:bodyPr/>
                    <a:lstStyle/>
                    <a:p>
                      <a:pPr algn="l" fontAlgn="t"/>
                      <a:r>
                        <a:rPr lang="fr-FR" sz="1600" err="1">
                          <a:effectLst/>
                        </a:rPr>
                        <a:t>Transform</a:t>
                      </a:r>
                      <a:endParaRPr lang="fr-FR" sz="1600" dirty="0" err="1">
                        <a:effectLst/>
                      </a:endParaRPr>
                    </a:p>
                  </a:txBody>
                  <a:tcPr/>
                </a:tc>
                <a:tc>
                  <a:txBody>
                    <a:bodyPr/>
                    <a:lstStyle/>
                    <a:p>
                      <a:pPr algn="l" fontAlgn="t"/>
                      <a:r>
                        <a:rPr lang="fr-FR" sz="1600" dirty="0">
                          <a:effectLst/>
                        </a:rPr>
                        <a:t>(Facultatif) Transformation qui doit être appliquée au contenu avec </a:t>
                      </a:r>
                      <a:r>
                        <a:rPr lang="fr-FR" sz="1600" b="0" i="0" u="none" strike="noStrike" noProof="0" dirty="0">
                          <a:effectLst/>
                          <a:latin typeface="Calibri"/>
                        </a:rPr>
                        <a:t>des transformations de mappage.</a:t>
                      </a:r>
                      <a:endParaRPr lang="fr-FR" sz="1600" dirty="0">
                        <a:effectLst/>
                      </a:endParaRPr>
                    </a:p>
                  </a:txBody>
                  <a:tcPr/>
                </a:tc>
                <a:extLst>
                  <a:ext uri="{0D108BD9-81ED-4DB2-BD59-A6C34878D82A}">
                    <a16:rowId xmlns:a16="http://schemas.microsoft.com/office/drawing/2014/main" val="2660417136"/>
                  </a:ext>
                </a:extLst>
              </a:tr>
            </a:tbl>
          </a:graphicData>
        </a:graphic>
      </p:graphicFrame>
    </p:spTree>
    <p:extLst>
      <p:ext uri="{BB962C8B-B14F-4D97-AF65-F5344CB8AC3E}">
        <p14:creationId xmlns:p14="http://schemas.microsoft.com/office/powerpoint/2010/main" val="13746490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dirty="0"/>
              <a:t>Exemple de mappage JSON</a:t>
            </a:r>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Mappage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51413" cy="4514894"/>
          </a:xfrm>
        </p:spPr>
        <p:txBody>
          <a:bodyPr lIns="91440" tIns="45720" rIns="91440" bIns="45720" anchor="t"/>
          <a:lstStyle/>
          <a:p>
            <a:pPr algn="l"/>
            <a:r>
              <a:rPr lang="fr-FR" dirty="0">
                <a:ea typeface="+mn-lt"/>
                <a:cs typeface="+mn-lt"/>
              </a:rPr>
              <a:t>[ </a:t>
            </a:r>
            <a:endParaRPr lang="fr-FR" dirty="0">
              <a:ea typeface="+mn-lt"/>
            </a:endParaRPr>
          </a:p>
          <a:p>
            <a:pPr algn="l"/>
            <a:r>
              <a:rPr lang="fr-FR" dirty="0">
                <a:ea typeface="+mn-lt"/>
                <a:cs typeface="+mn-lt"/>
              </a:rPr>
              <a:t>{"</a:t>
            </a:r>
            <a:r>
              <a:rPr lang="fr-FR" dirty="0" err="1">
                <a:ea typeface="+mn-lt"/>
                <a:cs typeface="+mn-lt"/>
              </a:rPr>
              <a:t>Column</a:t>
            </a:r>
            <a:r>
              <a:rPr lang="fr-FR" dirty="0">
                <a:ea typeface="+mn-lt"/>
                <a:cs typeface="+mn-lt"/>
              </a:rPr>
              <a:t>": "</a:t>
            </a:r>
            <a:r>
              <a:rPr lang="fr-FR" dirty="0" err="1">
                <a:ea typeface="+mn-lt"/>
                <a:cs typeface="+mn-lt"/>
              </a:rPr>
              <a:t>event_timestamp</a:t>
            </a:r>
            <a:r>
              <a:rPr lang="fr-FR" dirty="0">
                <a:ea typeface="+mn-lt"/>
                <a:cs typeface="+mn-lt"/>
              </a:rPr>
              <a:t>", "</a:t>
            </a:r>
            <a:r>
              <a:rPr lang="fr-FR" dirty="0" err="1">
                <a:ea typeface="+mn-lt"/>
                <a:cs typeface="+mn-lt"/>
              </a:rPr>
              <a:t>Properties</a:t>
            </a:r>
            <a:r>
              <a:rPr lang="fr-FR" dirty="0">
                <a:ea typeface="+mn-lt"/>
                <a:cs typeface="+mn-lt"/>
              </a:rPr>
              <a:t>": {"Path": "$.Timestamp"}}, {"</a:t>
            </a:r>
            <a:r>
              <a:rPr lang="fr-FR" dirty="0" err="1">
                <a:ea typeface="+mn-lt"/>
                <a:cs typeface="+mn-lt"/>
              </a:rPr>
              <a:t>Column</a:t>
            </a:r>
            <a:r>
              <a:rPr lang="fr-FR" dirty="0">
                <a:ea typeface="+mn-lt"/>
                <a:cs typeface="+mn-lt"/>
              </a:rPr>
              <a:t>": "</a:t>
            </a:r>
            <a:r>
              <a:rPr lang="fr-FR" dirty="0" err="1">
                <a:ea typeface="+mn-lt"/>
                <a:cs typeface="+mn-lt"/>
              </a:rPr>
              <a:t>event_name</a:t>
            </a:r>
            <a:r>
              <a:rPr lang="fr-FR" dirty="0">
                <a:ea typeface="+mn-lt"/>
                <a:cs typeface="+mn-lt"/>
              </a:rPr>
              <a:t>", "</a:t>
            </a:r>
            <a:r>
              <a:rPr lang="fr-FR" dirty="0" err="1">
                <a:ea typeface="+mn-lt"/>
                <a:cs typeface="+mn-lt"/>
              </a:rPr>
              <a:t>Properties</a:t>
            </a:r>
            <a:r>
              <a:rPr lang="fr-FR" dirty="0">
                <a:ea typeface="+mn-lt"/>
                <a:cs typeface="+mn-lt"/>
              </a:rPr>
              <a:t>": {"Path": "$.</a:t>
            </a:r>
            <a:r>
              <a:rPr lang="fr-FR" dirty="0" err="1">
                <a:ea typeface="+mn-lt"/>
                <a:cs typeface="+mn-lt"/>
              </a:rPr>
              <a:t>Event.Name</a:t>
            </a:r>
            <a:r>
              <a:rPr lang="fr-FR" dirty="0">
                <a:ea typeface="+mn-lt"/>
                <a:cs typeface="+mn-lt"/>
              </a:rPr>
              <a:t>"}},</a:t>
            </a:r>
            <a:endParaRPr lang="fr-FR" dirty="0">
              <a:ea typeface="+mn-lt"/>
            </a:endParaRPr>
          </a:p>
          <a:p>
            <a:pPr algn="l"/>
            <a:r>
              <a:rPr lang="fr-FR" dirty="0">
                <a:ea typeface="+mn-lt"/>
                <a:cs typeface="+mn-lt"/>
              </a:rPr>
              <a:t> {"</a:t>
            </a:r>
            <a:r>
              <a:rPr lang="fr-FR" dirty="0" err="1">
                <a:ea typeface="+mn-lt"/>
                <a:cs typeface="+mn-lt"/>
              </a:rPr>
              <a:t>Column</a:t>
            </a:r>
            <a:r>
              <a:rPr lang="fr-FR" dirty="0">
                <a:ea typeface="+mn-lt"/>
                <a:cs typeface="+mn-lt"/>
              </a:rPr>
              <a:t>": "</a:t>
            </a:r>
            <a:r>
              <a:rPr lang="fr-FR" dirty="0" err="1">
                <a:ea typeface="+mn-lt"/>
                <a:cs typeface="+mn-lt"/>
              </a:rPr>
              <a:t>event_type</a:t>
            </a:r>
            <a:r>
              <a:rPr lang="fr-FR" dirty="0">
                <a:ea typeface="+mn-lt"/>
                <a:cs typeface="+mn-lt"/>
              </a:rPr>
              <a:t>", "</a:t>
            </a:r>
            <a:r>
              <a:rPr lang="fr-FR" dirty="0" err="1">
                <a:ea typeface="+mn-lt"/>
                <a:cs typeface="+mn-lt"/>
              </a:rPr>
              <a:t>Properties</a:t>
            </a:r>
            <a:r>
              <a:rPr lang="fr-FR" dirty="0">
                <a:ea typeface="+mn-lt"/>
                <a:cs typeface="+mn-lt"/>
              </a:rPr>
              <a:t>": {"Path": "$.</a:t>
            </a:r>
            <a:r>
              <a:rPr lang="fr-FR" dirty="0" err="1">
                <a:ea typeface="+mn-lt"/>
                <a:cs typeface="+mn-lt"/>
              </a:rPr>
              <a:t>Event.Type</a:t>
            </a:r>
            <a:r>
              <a:rPr lang="fr-FR" dirty="0">
                <a:ea typeface="+mn-lt"/>
                <a:cs typeface="+mn-lt"/>
              </a:rPr>
              <a:t>"}}, {"</a:t>
            </a:r>
            <a:r>
              <a:rPr lang="fr-FR" dirty="0" err="1">
                <a:ea typeface="+mn-lt"/>
                <a:cs typeface="+mn-lt"/>
              </a:rPr>
              <a:t>Column</a:t>
            </a:r>
            <a:r>
              <a:rPr lang="fr-FR" dirty="0">
                <a:ea typeface="+mn-lt"/>
                <a:cs typeface="+mn-lt"/>
              </a:rPr>
              <a:t>": "</a:t>
            </a:r>
            <a:r>
              <a:rPr lang="fr-FR" dirty="0" err="1">
                <a:ea typeface="+mn-lt"/>
                <a:cs typeface="+mn-lt"/>
              </a:rPr>
              <a:t>source_uri</a:t>
            </a:r>
            <a:r>
              <a:rPr lang="fr-FR" dirty="0">
                <a:ea typeface="+mn-lt"/>
                <a:cs typeface="+mn-lt"/>
              </a:rPr>
              <a:t>", "</a:t>
            </a:r>
            <a:r>
              <a:rPr lang="fr-FR" dirty="0" err="1">
                <a:ea typeface="+mn-lt"/>
                <a:cs typeface="+mn-lt"/>
              </a:rPr>
              <a:t>Properties</a:t>
            </a:r>
            <a:r>
              <a:rPr lang="fr-FR" dirty="0">
                <a:ea typeface="+mn-lt"/>
                <a:cs typeface="+mn-lt"/>
              </a:rPr>
              <a:t>": {"</a:t>
            </a:r>
            <a:r>
              <a:rPr lang="fr-FR" dirty="0" err="1">
                <a:ea typeface="+mn-lt"/>
                <a:cs typeface="+mn-lt"/>
              </a:rPr>
              <a:t>Transform</a:t>
            </a:r>
            <a:r>
              <a:rPr lang="fr-FR" dirty="0">
                <a:ea typeface="+mn-lt"/>
                <a:cs typeface="+mn-lt"/>
              </a:rPr>
              <a:t>": "</a:t>
            </a:r>
            <a:r>
              <a:rPr lang="fr-FR" dirty="0" err="1">
                <a:ea typeface="+mn-lt"/>
                <a:cs typeface="+mn-lt"/>
              </a:rPr>
              <a:t>SourceLocation</a:t>
            </a:r>
            <a:r>
              <a:rPr lang="fr-FR" dirty="0">
                <a:ea typeface="+mn-lt"/>
                <a:cs typeface="+mn-lt"/>
              </a:rPr>
              <a:t>"}},</a:t>
            </a:r>
            <a:endParaRPr lang="fr-FR" dirty="0">
              <a:ea typeface="+mn-lt"/>
            </a:endParaRPr>
          </a:p>
          <a:p>
            <a:pPr algn="l"/>
            <a:r>
              <a:rPr lang="fr-FR" dirty="0">
                <a:ea typeface="+mn-lt"/>
                <a:cs typeface="+mn-lt"/>
              </a:rPr>
              <a:t> {"</a:t>
            </a:r>
            <a:r>
              <a:rPr lang="fr-FR" dirty="0" err="1">
                <a:ea typeface="+mn-lt"/>
                <a:cs typeface="+mn-lt"/>
              </a:rPr>
              <a:t>Column</a:t>
            </a:r>
            <a:r>
              <a:rPr lang="fr-FR" dirty="0">
                <a:ea typeface="+mn-lt"/>
                <a:cs typeface="+mn-lt"/>
              </a:rPr>
              <a:t>": "</a:t>
            </a:r>
            <a:r>
              <a:rPr lang="fr-FR" dirty="0" err="1">
                <a:ea typeface="+mn-lt"/>
                <a:cs typeface="+mn-lt"/>
              </a:rPr>
              <a:t>source_line</a:t>
            </a:r>
            <a:r>
              <a:rPr lang="fr-FR" dirty="0">
                <a:ea typeface="+mn-lt"/>
                <a:cs typeface="+mn-lt"/>
              </a:rPr>
              <a:t>", "</a:t>
            </a:r>
            <a:r>
              <a:rPr lang="fr-FR" dirty="0" err="1">
                <a:ea typeface="+mn-lt"/>
                <a:cs typeface="+mn-lt"/>
              </a:rPr>
              <a:t>Properties</a:t>
            </a:r>
            <a:r>
              <a:rPr lang="fr-FR" dirty="0">
                <a:ea typeface="+mn-lt"/>
                <a:cs typeface="+mn-lt"/>
              </a:rPr>
              <a:t>": {"</a:t>
            </a:r>
            <a:r>
              <a:rPr lang="fr-FR" dirty="0" err="1">
                <a:ea typeface="+mn-lt"/>
                <a:cs typeface="+mn-lt"/>
              </a:rPr>
              <a:t>Transform</a:t>
            </a:r>
            <a:r>
              <a:rPr lang="fr-FR" dirty="0">
                <a:ea typeface="+mn-lt"/>
                <a:cs typeface="+mn-lt"/>
              </a:rPr>
              <a:t>": "</a:t>
            </a:r>
            <a:r>
              <a:rPr lang="fr-FR" dirty="0" err="1">
                <a:ea typeface="+mn-lt"/>
                <a:cs typeface="+mn-lt"/>
              </a:rPr>
              <a:t>SourceLineNumber</a:t>
            </a:r>
            <a:r>
              <a:rPr lang="fr-FR" dirty="0">
                <a:ea typeface="+mn-lt"/>
                <a:cs typeface="+mn-lt"/>
              </a:rPr>
              <a:t>"}},</a:t>
            </a:r>
            <a:endParaRPr lang="fr-FR" dirty="0">
              <a:ea typeface="+mn-lt"/>
            </a:endParaRPr>
          </a:p>
          <a:p>
            <a:pPr algn="l"/>
            <a:r>
              <a:rPr lang="fr-FR" dirty="0">
                <a:ea typeface="+mn-lt"/>
                <a:cs typeface="+mn-lt"/>
              </a:rPr>
              <a:t> {"</a:t>
            </a:r>
            <a:r>
              <a:rPr lang="fr-FR" dirty="0" err="1">
                <a:ea typeface="+mn-lt"/>
                <a:cs typeface="+mn-lt"/>
              </a:rPr>
              <a:t>Column</a:t>
            </a:r>
            <a:r>
              <a:rPr lang="fr-FR" dirty="0">
                <a:ea typeface="+mn-lt"/>
                <a:cs typeface="+mn-lt"/>
              </a:rPr>
              <a:t>": "</a:t>
            </a:r>
            <a:r>
              <a:rPr lang="fr-FR" dirty="0" err="1">
                <a:ea typeface="+mn-lt"/>
                <a:cs typeface="+mn-lt"/>
              </a:rPr>
              <a:t>event_time</a:t>
            </a:r>
            <a:r>
              <a:rPr lang="fr-FR" dirty="0">
                <a:ea typeface="+mn-lt"/>
                <a:cs typeface="+mn-lt"/>
              </a:rPr>
              <a:t>", "</a:t>
            </a:r>
            <a:r>
              <a:rPr lang="fr-FR" dirty="0" err="1">
                <a:ea typeface="+mn-lt"/>
                <a:cs typeface="+mn-lt"/>
              </a:rPr>
              <a:t>Properties</a:t>
            </a:r>
            <a:r>
              <a:rPr lang="fr-FR" dirty="0">
                <a:ea typeface="+mn-lt"/>
                <a:cs typeface="+mn-lt"/>
              </a:rPr>
              <a:t>": {"Path": "$.Timestamp", "</a:t>
            </a:r>
            <a:r>
              <a:rPr lang="fr-FR" dirty="0" err="1">
                <a:ea typeface="+mn-lt"/>
                <a:cs typeface="+mn-lt"/>
              </a:rPr>
              <a:t>Transform</a:t>
            </a:r>
            <a:r>
              <a:rPr lang="fr-FR" dirty="0">
                <a:ea typeface="+mn-lt"/>
                <a:cs typeface="+mn-lt"/>
              </a:rPr>
              <a:t>": "</a:t>
            </a:r>
            <a:r>
              <a:rPr lang="fr-FR" dirty="0" err="1">
                <a:ea typeface="+mn-lt"/>
                <a:cs typeface="+mn-lt"/>
              </a:rPr>
              <a:t>DateTimeFromUnixMilliseconds</a:t>
            </a:r>
            <a:r>
              <a:rPr lang="fr-FR" dirty="0">
                <a:ea typeface="+mn-lt"/>
                <a:cs typeface="+mn-lt"/>
              </a:rPr>
              <a:t>"}},</a:t>
            </a:r>
            <a:endParaRPr lang="fr-FR" dirty="0">
              <a:ea typeface="+mn-lt"/>
            </a:endParaRPr>
          </a:p>
          <a:p>
            <a:pPr algn="l"/>
            <a:r>
              <a:rPr lang="fr-FR" dirty="0">
                <a:ea typeface="+mn-lt"/>
                <a:cs typeface="+mn-lt"/>
              </a:rPr>
              <a:t> {"</a:t>
            </a:r>
            <a:r>
              <a:rPr lang="fr-FR" dirty="0" err="1">
                <a:ea typeface="+mn-lt"/>
                <a:cs typeface="+mn-lt"/>
              </a:rPr>
              <a:t>Column</a:t>
            </a:r>
            <a:r>
              <a:rPr lang="fr-FR" dirty="0">
                <a:ea typeface="+mn-lt"/>
                <a:cs typeface="+mn-lt"/>
              </a:rPr>
              <a:t>": "</a:t>
            </a:r>
            <a:r>
              <a:rPr lang="fr-FR" dirty="0" err="1">
                <a:ea typeface="+mn-lt"/>
                <a:cs typeface="+mn-lt"/>
              </a:rPr>
              <a:t>ingestion_time</a:t>
            </a:r>
            <a:r>
              <a:rPr lang="fr-FR" dirty="0">
                <a:ea typeface="+mn-lt"/>
                <a:cs typeface="+mn-lt"/>
              </a:rPr>
              <a:t>", "</a:t>
            </a:r>
            <a:r>
              <a:rPr lang="fr-FR" dirty="0" err="1">
                <a:ea typeface="+mn-lt"/>
                <a:cs typeface="+mn-lt"/>
              </a:rPr>
              <a:t>Properties</a:t>
            </a:r>
            <a:r>
              <a:rPr lang="fr-FR" dirty="0">
                <a:ea typeface="+mn-lt"/>
                <a:cs typeface="+mn-lt"/>
              </a:rPr>
              <a:t>": {"</a:t>
            </a:r>
            <a:r>
              <a:rPr lang="fr-FR" dirty="0" err="1">
                <a:ea typeface="+mn-lt"/>
                <a:cs typeface="+mn-lt"/>
              </a:rPr>
              <a:t>ConstValue</a:t>
            </a:r>
            <a:r>
              <a:rPr lang="fr-FR" dirty="0">
                <a:ea typeface="+mn-lt"/>
                <a:cs typeface="+mn-lt"/>
              </a:rPr>
              <a:t>": "2021-01-01T10:32:00"}},</a:t>
            </a:r>
            <a:endParaRPr lang="fr-FR" dirty="0">
              <a:ea typeface="+mn-lt"/>
            </a:endParaRPr>
          </a:p>
          <a:p>
            <a:pPr algn="l"/>
            <a:r>
              <a:rPr lang="fr-FR" dirty="0">
                <a:ea typeface="+mn-lt"/>
                <a:cs typeface="+mn-lt"/>
              </a:rPr>
              <a:t> {"</a:t>
            </a:r>
            <a:r>
              <a:rPr lang="fr-FR" dirty="0" err="1">
                <a:ea typeface="+mn-lt"/>
                <a:cs typeface="+mn-lt"/>
              </a:rPr>
              <a:t>Column</a:t>
            </a:r>
            <a:r>
              <a:rPr lang="fr-FR" dirty="0">
                <a:ea typeface="+mn-lt"/>
                <a:cs typeface="+mn-lt"/>
              </a:rPr>
              <a:t>": "</a:t>
            </a:r>
            <a:r>
              <a:rPr lang="fr-FR" dirty="0" err="1">
                <a:ea typeface="+mn-lt"/>
                <a:cs typeface="+mn-lt"/>
              </a:rPr>
              <a:t>full_record</a:t>
            </a:r>
            <a:r>
              <a:rPr lang="fr-FR" dirty="0">
                <a:ea typeface="+mn-lt"/>
                <a:cs typeface="+mn-lt"/>
              </a:rPr>
              <a:t>", "</a:t>
            </a:r>
            <a:r>
              <a:rPr lang="fr-FR" dirty="0" err="1">
                <a:ea typeface="+mn-lt"/>
                <a:cs typeface="+mn-lt"/>
              </a:rPr>
              <a:t>Properties</a:t>
            </a:r>
            <a:r>
              <a:rPr lang="fr-FR" dirty="0">
                <a:ea typeface="+mn-lt"/>
                <a:cs typeface="+mn-lt"/>
              </a:rPr>
              <a:t>": {"Path": "$"}} </a:t>
            </a:r>
            <a:endParaRPr lang="fr-FR">
              <a:ea typeface="+mn-lt"/>
            </a:endParaRPr>
          </a:p>
          <a:p>
            <a:pPr algn="l"/>
            <a:r>
              <a:rPr lang="fr-FR" dirty="0">
                <a:ea typeface="+mn-lt"/>
                <a:cs typeface="+mn-lt"/>
              </a:rPr>
              <a:t>]</a:t>
            </a:r>
            <a:endParaRPr lang="fr-FR" dirty="0"/>
          </a:p>
          <a:p>
            <a:pPr algn="l"/>
            <a:r>
              <a:rPr lang="fr-FR" dirty="0">
                <a:ea typeface="+mn-lt"/>
                <a:cs typeface="+mn-lt"/>
              </a:rPr>
              <a:t>Lorsque le mappage ci-dessus est fourni dans le cadre de la </a:t>
            </a:r>
            <a:r>
              <a:rPr lang="fr-FR" dirty="0">
                <a:latin typeface="Consolas"/>
                <a:cs typeface="Calibri"/>
              </a:rPr>
              <a:t>.</a:t>
            </a:r>
            <a:r>
              <a:rPr lang="fr-FR" dirty="0" err="1">
                <a:latin typeface="Consolas"/>
                <a:cs typeface="Calibri"/>
              </a:rPr>
              <a:t>ingest</a:t>
            </a:r>
            <a:r>
              <a:rPr lang="fr-FR" dirty="0">
                <a:ea typeface="+mn-lt"/>
                <a:cs typeface="+mn-lt"/>
              </a:rPr>
              <a:t> commande de contrôle, il est sérialisé en tant que chaîne JSON.</a:t>
            </a:r>
            <a:endParaRPr lang="fr-FR" dirty="0"/>
          </a:p>
          <a:p>
            <a:pPr algn="l"/>
            <a:r>
              <a:rPr lang="fr-FR" dirty="0">
                <a:ea typeface="+mn-lt"/>
                <a:cs typeface="+mn-lt"/>
              </a:rPr>
              <a:t>.</a:t>
            </a:r>
            <a:r>
              <a:rPr lang="fr-FR" dirty="0" err="1">
                <a:ea typeface="+mn-lt"/>
                <a:cs typeface="+mn-lt"/>
              </a:rPr>
              <a:t>ingest</a:t>
            </a:r>
            <a:r>
              <a:rPr lang="fr-FR" dirty="0">
                <a:ea typeface="+mn-lt"/>
                <a:cs typeface="+mn-lt"/>
              </a:rPr>
              <a:t> </a:t>
            </a:r>
            <a:r>
              <a:rPr lang="fr-FR" dirty="0" err="1">
                <a:ea typeface="+mn-lt"/>
                <a:cs typeface="+mn-lt"/>
              </a:rPr>
              <a:t>into</a:t>
            </a:r>
            <a:r>
              <a:rPr lang="fr-FR" dirty="0">
                <a:ea typeface="+mn-lt"/>
                <a:cs typeface="+mn-lt"/>
              </a:rPr>
              <a:t> Table123 (@"source1", @"source2")</a:t>
            </a:r>
            <a:endParaRPr lang="fr-FR" dirty="0">
              <a:ea typeface="+mn-lt"/>
            </a:endParaRPr>
          </a:p>
          <a:p>
            <a:pPr algn="l"/>
            <a:r>
              <a:rPr lang="fr-FR" dirty="0">
                <a:ea typeface="+mn-lt"/>
                <a:cs typeface="+mn-lt"/>
              </a:rPr>
              <a:t> </a:t>
            </a:r>
            <a:r>
              <a:rPr lang="fr-FR" dirty="0" err="1">
                <a:ea typeface="+mn-lt"/>
                <a:cs typeface="+mn-lt"/>
              </a:rPr>
              <a:t>with</a:t>
            </a:r>
            <a:r>
              <a:rPr lang="fr-FR" dirty="0">
                <a:ea typeface="+mn-lt"/>
                <a:cs typeface="+mn-lt"/>
              </a:rPr>
              <a:t> (</a:t>
            </a:r>
            <a:endParaRPr lang="fr-FR" dirty="0">
              <a:ea typeface="+mn-lt"/>
            </a:endParaRPr>
          </a:p>
          <a:p>
            <a:pPr algn="l"/>
            <a:r>
              <a:rPr lang="fr-FR" dirty="0">
                <a:ea typeface="+mn-lt"/>
                <a:cs typeface="+mn-lt"/>
              </a:rPr>
              <a:t> format = "</a:t>
            </a:r>
            <a:r>
              <a:rPr lang="fr-FR" dirty="0" err="1">
                <a:ea typeface="+mn-lt"/>
                <a:cs typeface="+mn-lt"/>
              </a:rPr>
              <a:t>json</a:t>
            </a:r>
            <a:r>
              <a:rPr lang="fr-FR" dirty="0">
                <a:ea typeface="+mn-lt"/>
                <a:cs typeface="+mn-lt"/>
              </a:rPr>
              <a:t>", </a:t>
            </a:r>
            <a:endParaRPr lang="fr-FR">
              <a:ea typeface="+mn-lt"/>
            </a:endParaRPr>
          </a:p>
          <a:p>
            <a:pPr algn="l"/>
            <a:r>
              <a:rPr lang="fr-FR" dirty="0" err="1">
                <a:ea typeface="+mn-lt"/>
                <a:cs typeface="+mn-lt"/>
              </a:rPr>
              <a:t>ingestionMapping</a:t>
            </a:r>
            <a:r>
              <a:rPr lang="fr-FR" dirty="0">
                <a:ea typeface="+mn-lt"/>
                <a:cs typeface="+mn-lt"/>
              </a:rPr>
              <a:t> = '['</a:t>
            </a:r>
            <a:endParaRPr lang="fr-FR" dirty="0">
              <a:ea typeface="+mn-lt"/>
            </a:endParaRPr>
          </a:p>
          <a:p>
            <a:pPr algn="l"/>
            <a:r>
              <a:rPr lang="fr-FR" dirty="0">
                <a:ea typeface="+mn-lt"/>
                <a:cs typeface="+mn-lt"/>
              </a:rPr>
              <a:t> '{"</a:t>
            </a:r>
            <a:r>
              <a:rPr lang="fr-FR" dirty="0" err="1">
                <a:ea typeface="+mn-lt"/>
                <a:cs typeface="+mn-lt"/>
              </a:rPr>
              <a:t>Column</a:t>
            </a:r>
            <a:r>
              <a:rPr lang="fr-FR" dirty="0">
                <a:ea typeface="+mn-lt"/>
                <a:cs typeface="+mn-lt"/>
              </a:rPr>
              <a:t>": "</a:t>
            </a:r>
            <a:r>
              <a:rPr lang="fr-FR" dirty="0" err="1">
                <a:ea typeface="+mn-lt"/>
                <a:cs typeface="+mn-lt"/>
              </a:rPr>
              <a:t>column_a</a:t>
            </a:r>
            <a:r>
              <a:rPr lang="fr-FR" dirty="0">
                <a:ea typeface="+mn-lt"/>
                <a:cs typeface="+mn-lt"/>
              </a:rPr>
              <a:t>", "</a:t>
            </a:r>
            <a:r>
              <a:rPr lang="fr-FR" dirty="0" err="1">
                <a:ea typeface="+mn-lt"/>
                <a:cs typeface="+mn-lt"/>
              </a:rPr>
              <a:t>Properties</a:t>
            </a:r>
            <a:r>
              <a:rPr lang="fr-FR" dirty="0">
                <a:ea typeface="+mn-lt"/>
                <a:cs typeface="+mn-lt"/>
              </a:rPr>
              <a:t>": {"Path": "$.</a:t>
            </a:r>
            <a:r>
              <a:rPr lang="fr-FR" dirty="0" err="1">
                <a:ea typeface="+mn-lt"/>
                <a:cs typeface="+mn-lt"/>
              </a:rPr>
              <a:t>Obj.Property</a:t>
            </a:r>
            <a:r>
              <a:rPr lang="fr-FR" dirty="0">
                <a:ea typeface="+mn-lt"/>
                <a:cs typeface="+mn-lt"/>
              </a:rPr>
              <a:t>"}},' '{"</a:t>
            </a:r>
            <a:r>
              <a:rPr lang="fr-FR" dirty="0" err="1">
                <a:ea typeface="+mn-lt"/>
                <a:cs typeface="+mn-lt"/>
              </a:rPr>
              <a:t>Column</a:t>
            </a:r>
            <a:r>
              <a:rPr lang="fr-FR" dirty="0">
                <a:ea typeface="+mn-lt"/>
                <a:cs typeface="+mn-lt"/>
              </a:rPr>
              <a:t>": "</a:t>
            </a:r>
            <a:r>
              <a:rPr lang="fr-FR" dirty="0" err="1">
                <a:ea typeface="+mn-lt"/>
                <a:cs typeface="+mn-lt"/>
              </a:rPr>
              <a:t>column_b</a:t>
            </a:r>
            <a:r>
              <a:rPr lang="fr-FR" dirty="0">
                <a:ea typeface="+mn-lt"/>
                <a:cs typeface="+mn-lt"/>
              </a:rPr>
              <a:t>", "</a:t>
            </a:r>
            <a:r>
              <a:rPr lang="fr-FR" dirty="0" err="1">
                <a:ea typeface="+mn-lt"/>
                <a:cs typeface="+mn-lt"/>
              </a:rPr>
              <a:t>Properties</a:t>
            </a:r>
            <a:r>
              <a:rPr lang="fr-FR" dirty="0">
                <a:ea typeface="+mn-lt"/>
                <a:cs typeface="+mn-lt"/>
              </a:rPr>
              <a:t>": {"Path": "$.</a:t>
            </a:r>
            <a:r>
              <a:rPr lang="fr-FR" dirty="0" err="1">
                <a:ea typeface="+mn-lt"/>
                <a:cs typeface="+mn-lt"/>
              </a:rPr>
              <a:t>Property</a:t>
            </a:r>
            <a:r>
              <a:rPr lang="fr-FR" dirty="0">
                <a:ea typeface="+mn-lt"/>
                <a:cs typeface="+mn-lt"/>
              </a:rPr>
              <a:t>"}},' '{"</a:t>
            </a:r>
            <a:r>
              <a:rPr lang="fr-FR" dirty="0" err="1">
                <a:ea typeface="+mn-lt"/>
                <a:cs typeface="+mn-lt"/>
              </a:rPr>
              <a:t>Column</a:t>
            </a:r>
            <a:r>
              <a:rPr lang="fr-FR" dirty="0">
                <a:ea typeface="+mn-lt"/>
                <a:cs typeface="+mn-lt"/>
              </a:rPr>
              <a:t>": "</a:t>
            </a:r>
            <a:r>
              <a:rPr lang="fr-FR" dirty="0" err="1">
                <a:ea typeface="+mn-lt"/>
                <a:cs typeface="+mn-lt"/>
              </a:rPr>
              <a:t>custom_column</a:t>
            </a:r>
            <a:r>
              <a:rPr lang="fr-FR" dirty="0">
                <a:ea typeface="+mn-lt"/>
                <a:cs typeface="+mn-lt"/>
              </a:rPr>
              <a:t>", "</a:t>
            </a:r>
            <a:r>
              <a:rPr lang="fr-FR" dirty="0" err="1">
                <a:ea typeface="+mn-lt"/>
                <a:cs typeface="+mn-lt"/>
              </a:rPr>
              <a:t>Properties</a:t>
            </a:r>
            <a:r>
              <a:rPr lang="fr-FR" dirty="0">
                <a:ea typeface="+mn-lt"/>
                <a:cs typeface="+mn-lt"/>
              </a:rPr>
              <a:t>": {"Path": "$.[\'</a:t>
            </a:r>
            <a:r>
              <a:rPr lang="fr-FR" dirty="0" err="1">
                <a:ea typeface="+mn-lt"/>
                <a:cs typeface="+mn-lt"/>
              </a:rPr>
              <a:t>Property</a:t>
            </a:r>
            <a:r>
              <a:rPr lang="fr-FR" dirty="0">
                <a:ea typeface="+mn-lt"/>
                <a:cs typeface="+mn-lt"/>
              </a:rPr>
              <a:t> </a:t>
            </a:r>
            <a:r>
              <a:rPr lang="fr-FR" dirty="0" err="1">
                <a:ea typeface="+mn-lt"/>
                <a:cs typeface="+mn-lt"/>
              </a:rPr>
              <a:t>name</a:t>
            </a:r>
            <a:r>
              <a:rPr lang="fr-FR" dirty="0">
                <a:ea typeface="+mn-lt"/>
                <a:cs typeface="+mn-lt"/>
              </a:rPr>
              <a:t> </a:t>
            </a:r>
            <a:r>
              <a:rPr lang="fr-FR" dirty="0" err="1">
                <a:ea typeface="+mn-lt"/>
                <a:cs typeface="+mn-lt"/>
              </a:rPr>
              <a:t>with</a:t>
            </a:r>
            <a:r>
              <a:rPr lang="fr-FR" dirty="0">
                <a:ea typeface="+mn-lt"/>
                <a:cs typeface="+mn-lt"/>
              </a:rPr>
              <a:t> </a:t>
            </a:r>
            <a:r>
              <a:rPr lang="fr-FR" dirty="0" err="1">
                <a:ea typeface="+mn-lt"/>
                <a:cs typeface="+mn-lt"/>
              </a:rPr>
              <a:t>space</a:t>
            </a:r>
            <a:r>
              <a:rPr lang="fr-FR" dirty="0">
                <a:ea typeface="+mn-lt"/>
                <a:cs typeface="+mn-lt"/>
              </a:rPr>
              <a:t>\']"}}'</a:t>
            </a:r>
            <a:endParaRPr lang="fr-FR" dirty="0">
              <a:ea typeface="+mn-lt"/>
            </a:endParaRPr>
          </a:p>
          <a:p>
            <a:pPr algn="l"/>
            <a:r>
              <a:rPr lang="fr-FR" dirty="0">
                <a:ea typeface="+mn-lt"/>
                <a:cs typeface="+mn-lt"/>
              </a:rPr>
              <a:t> ']' </a:t>
            </a:r>
            <a:endParaRPr lang="fr-FR">
              <a:ea typeface="+mn-lt"/>
            </a:endParaRPr>
          </a:p>
          <a:p>
            <a:pPr algn="l"/>
            <a:r>
              <a:rPr lang="fr-FR" dirty="0">
                <a:ea typeface="+mn-lt"/>
                <a:cs typeface="+mn-lt"/>
              </a:rPr>
              <a:t>)</a:t>
            </a:r>
            <a:endParaRPr lang="fr-FR" dirty="0"/>
          </a:p>
          <a:p>
            <a:pPr algn="l"/>
            <a:endParaRPr lang="fr-FR" dirty="0"/>
          </a:p>
          <a:p>
            <a:pPr algn="l"/>
            <a:endParaRPr lang="fr-FR" dirty="0"/>
          </a:p>
          <a:p>
            <a:pPr algn="l"/>
            <a:endParaRPr lang="fr-FR" dirty="0"/>
          </a:p>
        </p:txBody>
      </p:sp>
    </p:spTree>
    <p:extLst>
      <p:ext uri="{BB962C8B-B14F-4D97-AF65-F5344CB8AC3E}">
        <p14:creationId xmlns:p14="http://schemas.microsoft.com/office/powerpoint/2010/main" val="5502600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dirty="0"/>
              <a:t>Exemple de mappage JSON</a:t>
            </a:r>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Mappage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51413" cy="4514894"/>
          </a:xfrm>
        </p:spPr>
        <p:txBody>
          <a:bodyPr lIns="91440" tIns="45720" rIns="91440" bIns="45720" anchor="t"/>
          <a:lstStyle/>
          <a:p>
            <a:pPr algn="l"/>
            <a:r>
              <a:rPr lang="fr-FR" dirty="0">
                <a:ea typeface="+mn-lt"/>
                <a:cs typeface="+mn-lt"/>
              </a:rPr>
              <a:t>Lorsque le mappage ci-dessus est précréé , il peut être référencé dans la commande de </a:t>
            </a:r>
            <a:r>
              <a:rPr lang="fr-FR" dirty="0">
                <a:latin typeface="Consolas"/>
                <a:cs typeface="Calibri"/>
              </a:rPr>
              <a:t>.</a:t>
            </a:r>
            <a:r>
              <a:rPr lang="fr-FR" dirty="0" err="1">
                <a:latin typeface="Consolas"/>
                <a:cs typeface="Calibri"/>
              </a:rPr>
              <a:t>ingest</a:t>
            </a:r>
            <a:r>
              <a:rPr lang="fr-FR" dirty="0">
                <a:ea typeface="+mn-lt"/>
                <a:cs typeface="+mn-lt"/>
              </a:rPr>
              <a:t> contrôle :</a:t>
            </a:r>
            <a:endParaRPr lang="fr-FR" dirty="0"/>
          </a:p>
          <a:p>
            <a:pPr algn="l"/>
            <a:endParaRPr lang="fr-FR" dirty="0"/>
          </a:p>
          <a:p>
            <a:pPr algn="l"/>
            <a:r>
              <a:rPr lang="fr-FR" dirty="0">
                <a:latin typeface="Consolas"/>
                <a:cs typeface="Calibri"/>
              </a:rPr>
              <a:t>.ingest into Table123 (@"source1", @"source2")
    </a:t>
            </a:r>
            <a:r>
              <a:rPr lang="fr-FR" dirty="0" err="1">
                <a:latin typeface="Consolas"/>
                <a:cs typeface="Calibri"/>
              </a:rPr>
              <a:t>with</a:t>
            </a:r>
            <a:r>
              <a:rPr lang="fr-FR" dirty="0">
                <a:latin typeface="Consolas"/>
                <a:cs typeface="Calibri"/>
              </a:rPr>
              <a:t>
    (
        format="</a:t>
            </a:r>
            <a:r>
              <a:rPr lang="fr-FR" dirty="0" err="1">
                <a:latin typeface="Consolas"/>
                <a:cs typeface="Calibri"/>
              </a:rPr>
              <a:t>json</a:t>
            </a:r>
            <a:r>
              <a:rPr lang="fr-FR" dirty="0">
                <a:latin typeface="Consolas"/>
                <a:cs typeface="Calibri"/>
              </a:rPr>
              <a:t>",
        </a:t>
            </a:r>
            <a:r>
              <a:rPr lang="fr-FR" dirty="0" err="1">
                <a:latin typeface="Consolas"/>
                <a:cs typeface="Calibri"/>
              </a:rPr>
              <a:t>ingestionMappingReference</a:t>
            </a:r>
            <a:r>
              <a:rPr lang="fr-FR" dirty="0">
                <a:latin typeface="Consolas"/>
                <a:cs typeface="Calibri"/>
              </a:rPr>
              <a:t> = "</a:t>
            </a:r>
            <a:r>
              <a:rPr lang="fr-FR" dirty="0" err="1">
                <a:latin typeface="Consolas"/>
                <a:cs typeface="Calibri"/>
              </a:rPr>
              <a:t>Mapping_Name</a:t>
            </a:r>
            <a:r>
              <a:rPr lang="fr-FR" dirty="0">
                <a:latin typeface="Consolas"/>
                <a:cs typeface="Calibri"/>
              </a:rPr>
              <a:t>"
    )
</a:t>
            </a:r>
            <a:endParaRPr lang="fr-FR" dirty="0">
              <a:cs typeface="Calibri"/>
            </a:endParaRPr>
          </a:p>
          <a:p>
            <a:pPr algn="l"/>
            <a:r>
              <a:rPr lang="fr-FR" dirty="0">
                <a:ea typeface="+mn-lt"/>
                <a:cs typeface="+mn-lt"/>
              </a:rPr>
              <a:t>L’ingestion est possible sans spécifier de mappage .</a:t>
            </a:r>
            <a:endParaRPr lang="fr-FR" dirty="0"/>
          </a:p>
          <a:p>
            <a:pPr algn="l"/>
            <a:endParaRPr lang="fr-FR" dirty="0"/>
          </a:p>
          <a:p>
            <a:pPr algn="l"/>
            <a:r>
              <a:rPr lang="fr-FR" dirty="0">
                <a:latin typeface="Consolas"/>
                <a:cs typeface="Calibri"/>
              </a:rPr>
              <a:t>.ingest into Table123 (@"source1", @"source2")
    </a:t>
            </a:r>
            <a:r>
              <a:rPr lang="fr-FR" dirty="0" err="1">
                <a:latin typeface="Consolas"/>
                <a:cs typeface="Calibri"/>
              </a:rPr>
              <a:t>with</a:t>
            </a:r>
            <a:r>
              <a:rPr lang="fr-FR" dirty="0">
                <a:latin typeface="Consolas"/>
                <a:cs typeface="Calibri"/>
              </a:rPr>
              <a:t>
    (
        format="</a:t>
            </a:r>
            <a:r>
              <a:rPr lang="fr-FR" dirty="0" err="1">
                <a:latin typeface="Consolas"/>
                <a:cs typeface="Calibri"/>
              </a:rPr>
              <a:t>json</a:t>
            </a:r>
            <a:r>
              <a:rPr lang="fr-FR" dirty="0">
                <a:latin typeface="Consolas"/>
                <a:cs typeface="Calibri"/>
              </a:rPr>
              <a:t>"
    )</a:t>
            </a:r>
            <a:endParaRPr lang="fr-FR" dirty="0">
              <a:cs typeface="Calibri"/>
            </a:endParaRPr>
          </a:p>
          <a:p>
            <a:pPr algn="l"/>
            <a:endParaRPr lang="fr-FR" dirty="0"/>
          </a:p>
          <a:p>
            <a:pPr algn="l"/>
            <a:endParaRPr lang="fr-FR" dirty="0"/>
          </a:p>
          <a:p>
            <a:pPr algn="l"/>
            <a:endParaRPr lang="fr-FR" dirty="0"/>
          </a:p>
        </p:txBody>
      </p:sp>
    </p:spTree>
    <p:extLst>
      <p:ext uri="{BB962C8B-B14F-4D97-AF65-F5344CB8AC3E}">
        <p14:creationId xmlns:p14="http://schemas.microsoft.com/office/powerpoint/2010/main" val="2410304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0CF8B9E0-30E4-447C-A7FB-9D38FAF1E0AB}"/>
              </a:ext>
            </a:extLst>
          </p:cNvPr>
          <p:cNvSpPr>
            <a:spLocks noGrp="1"/>
          </p:cNvSpPr>
          <p:nvPr>
            <p:ph sz="quarter" idx="13"/>
          </p:nvPr>
        </p:nvSpPr>
        <p:spPr/>
        <p:txBody>
          <a:bodyPr lIns="91440" tIns="45720" rIns="91440" bIns="45720" anchor="t"/>
          <a:lstStyle/>
          <a:p>
            <a:r>
              <a:rPr lang="fr-FR" dirty="0">
                <a:ea typeface="+mn-lt"/>
                <a:cs typeface="+mn-lt"/>
              </a:rPr>
              <a:t>Exemple de copie de mappage JSON</a:t>
            </a:r>
            <a:endParaRPr lang="fr-FR" dirty="0"/>
          </a:p>
        </p:txBody>
      </p:sp>
      <p:sp>
        <p:nvSpPr>
          <p:cNvPr id="2" name="Titre 1">
            <a:extLst>
              <a:ext uri="{FF2B5EF4-FFF2-40B4-BE49-F238E27FC236}">
                <a16:creationId xmlns:a16="http://schemas.microsoft.com/office/drawing/2014/main" id="{AD1ABB33-385B-4A59-A1B0-FA2CCD46C56C}"/>
              </a:ext>
            </a:extLst>
          </p:cNvPr>
          <p:cNvSpPr>
            <a:spLocks noGrp="1"/>
          </p:cNvSpPr>
          <p:nvPr>
            <p:ph type="title"/>
          </p:nvPr>
        </p:nvSpPr>
        <p:spPr>
          <a:xfrm>
            <a:off x="10667" y="400050"/>
            <a:ext cx="5355732" cy="415143"/>
          </a:xfrm>
        </p:spPr>
        <p:txBody>
          <a:bodyPr lIns="91440" tIns="45720" rIns="91440" bIns="45720" anchor="ctr" anchorCtr="0"/>
          <a:lstStyle/>
          <a:p>
            <a:r>
              <a:rPr lang="fr-FR" sz="1850">
                <a:cs typeface="Calibri"/>
              </a:rPr>
              <a:t>02- </a:t>
            </a:r>
            <a:r>
              <a:rPr lang="fr" sz="1850">
                <a:cs typeface="Calibri"/>
              </a:rPr>
              <a:t>Cartographier les données </a:t>
            </a:r>
            <a:endParaRPr lang="fr-FR" sz="1850">
              <a:cs typeface="Calibri"/>
            </a:endParaRPr>
          </a:p>
        </p:txBody>
      </p:sp>
      <p:sp>
        <p:nvSpPr>
          <p:cNvPr id="7" name="Espace réservé du texte 6">
            <a:extLst>
              <a:ext uri="{FF2B5EF4-FFF2-40B4-BE49-F238E27FC236}">
                <a16:creationId xmlns:a16="http://schemas.microsoft.com/office/drawing/2014/main" id="{B7D332F1-0DC3-4E3C-984F-805DBF2A36E2}"/>
              </a:ext>
            </a:extLst>
          </p:cNvPr>
          <p:cNvSpPr>
            <a:spLocks noGrp="1"/>
          </p:cNvSpPr>
          <p:nvPr>
            <p:ph type="body" sz="quarter" idx="11"/>
          </p:nvPr>
        </p:nvSpPr>
        <p:spPr/>
        <p:txBody>
          <a:bodyPr lIns="91440" tIns="45720" rIns="91440" bIns="45720" anchor="t"/>
          <a:lstStyle/>
          <a:p>
            <a:r>
              <a:rPr lang="fr-FR" sz="1800" dirty="0">
                <a:ea typeface="+mn-lt"/>
                <a:cs typeface="+mn-lt"/>
              </a:rPr>
              <a:t>Mappage des données</a:t>
            </a:r>
            <a:endParaRPr lang="fr-FR" dirty="0"/>
          </a:p>
        </p:txBody>
      </p:sp>
      <p:sp>
        <p:nvSpPr>
          <p:cNvPr id="8" name="Espace réservé du contenu 7">
            <a:extLst>
              <a:ext uri="{FF2B5EF4-FFF2-40B4-BE49-F238E27FC236}">
                <a16:creationId xmlns:a16="http://schemas.microsoft.com/office/drawing/2014/main" id="{CBE7DAD3-140D-481C-BDA1-ED86AED6F7B7}"/>
              </a:ext>
            </a:extLst>
          </p:cNvPr>
          <p:cNvSpPr>
            <a:spLocks noGrp="1"/>
          </p:cNvSpPr>
          <p:nvPr>
            <p:ph sz="quarter" idx="12"/>
          </p:nvPr>
        </p:nvSpPr>
        <p:spPr>
          <a:xfrm>
            <a:off x="720000" y="1943056"/>
            <a:ext cx="10751413" cy="4514894"/>
          </a:xfrm>
        </p:spPr>
        <p:txBody>
          <a:bodyPr lIns="91440" tIns="45720" rIns="91440" bIns="45720" anchor="t"/>
          <a:lstStyle/>
          <a:p>
            <a:pPr algn="l"/>
            <a:r>
              <a:rPr lang="fr-FR" dirty="0">
                <a:ea typeface="+mn-lt"/>
                <a:cs typeface="+mn-lt"/>
              </a:rPr>
              <a:t>Vous pouvez copier le mappage JSON d’une table existante et créer une table avec le même mappage à l’aide du processus suivant :</a:t>
            </a:r>
            <a:endParaRPr lang="fr-FR" dirty="0"/>
          </a:p>
          <a:p>
            <a:pPr marL="285750" indent="-285750" algn="l">
              <a:buFont typeface="Arial"/>
              <a:buChar char="•"/>
            </a:pPr>
            <a:r>
              <a:rPr lang="fr-FR" dirty="0">
                <a:ea typeface="+mn-lt"/>
                <a:cs typeface="+mn-lt"/>
              </a:rPr>
              <a:t>Exécutez la commande suivante sur la table dont vous souhaitez copier le mappage :</a:t>
            </a:r>
            <a:endParaRPr lang="fr-FR" dirty="0"/>
          </a:p>
          <a:p>
            <a:pPr algn="l"/>
            <a:endParaRPr lang="fr-FR" dirty="0"/>
          </a:p>
          <a:p>
            <a:pPr algn="l"/>
            <a:r>
              <a:rPr lang="fr-FR" dirty="0">
                <a:latin typeface="Consolas"/>
                <a:cs typeface="Calibri"/>
              </a:rPr>
              <a:t>.show table TABLENAME ingestion json mappings
| </a:t>
            </a:r>
            <a:r>
              <a:rPr lang="fr-FR" dirty="0" err="1">
                <a:latin typeface="Consolas"/>
                <a:cs typeface="Calibri"/>
              </a:rPr>
              <a:t>extend</a:t>
            </a:r>
            <a:r>
              <a:rPr lang="fr-FR" dirty="0">
                <a:latin typeface="Consolas"/>
                <a:cs typeface="Calibri"/>
              </a:rPr>
              <a:t> </a:t>
            </a:r>
            <a:r>
              <a:rPr lang="fr-FR" dirty="0" err="1">
                <a:latin typeface="Consolas"/>
                <a:cs typeface="Calibri"/>
              </a:rPr>
              <a:t>formatted_mapping</a:t>
            </a:r>
            <a:r>
              <a:rPr lang="fr-FR" dirty="0">
                <a:latin typeface="Consolas"/>
                <a:cs typeface="Calibri"/>
              </a:rPr>
              <a:t> = </a:t>
            </a:r>
            <a:r>
              <a:rPr lang="fr-FR" dirty="0" err="1">
                <a:latin typeface="Consolas"/>
                <a:cs typeface="Calibri"/>
              </a:rPr>
              <a:t>strcat</a:t>
            </a:r>
            <a:r>
              <a:rPr lang="fr-FR" dirty="0">
                <a:latin typeface="Consolas"/>
                <a:cs typeface="Calibri"/>
              </a:rPr>
              <a:t>("'",</a:t>
            </a:r>
            <a:r>
              <a:rPr lang="fr-FR" dirty="0" err="1">
                <a:latin typeface="Consolas"/>
                <a:cs typeface="Calibri"/>
              </a:rPr>
              <a:t>replace_string</a:t>
            </a:r>
            <a:r>
              <a:rPr lang="fr-FR" dirty="0">
                <a:latin typeface="Consolas"/>
                <a:cs typeface="Calibri"/>
              </a:rPr>
              <a:t>(Mapping, "'", "</a:t>
            </a:r>
            <a:r>
              <a:rPr lang="fr-FR" dirty="0">
                <a:latin typeface="Consolas"/>
                <a:cs typeface="Calibri"/>
                <a:hlinkClick r:id="rId2" invalidUrl="file:///\\"/>
              </a:rPr>
              <a:t>\\</a:t>
            </a:r>
            <a:r>
              <a:rPr lang="fr-FR" dirty="0">
                <a:latin typeface="Consolas"/>
                <a:cs typeface="Calibri"/>
              </a:rPr>
              <a:t>'"),"'")
| </a:t>
            </a:r>
            <a:r>
              <a:rPr lang="fr-FR" dirty="0" err="1">
                <a:latin typeface="Consolas"/>
                <a:cs typeface="Calibri"/>
              </a:rPr>
              <a:t>project</a:t>
            </a:r>
            <a:r>
              <a:rPr lang="fr-FR" dirty="0">
                <a:latin typeface="Consolas"/>
                <a:cs typeface="Calibri"/>
              </a:rPr>
              <a:t> </a:t>
            </a:r>
            <a:r>
              <a:rPr lang="fr-FR" dirty="0" err="1">
                <a:latin typeface="Consolas"/>
                <a:cs typeface="Calibri"/>
              </a:rPr>
              <a:t>formatted_mapping</a:t>
            </a:r>
            <a:r>
              <a:rPr lang="fr-FR" dirty="0">
                <a:latin typeface="Consolas"/>
                <a:cs typeface="Calibri"/>
              </a:rPr>
              <a:t>
</a:t>
            </a:r>
            <a:endParaRPr lang="fr-FR" dirty="0"/>
          </a:p>
          <a:p>
            <a:pPr marL="285750" indent="-285750" algn="l">
              <a:buFont typeface="Arial"/>
              <a:buChar char="•"/>
            </a:pPr>
            <a:r>
              <a:rPr lang="fr-FR" dirty="0">
                <a:ea typeface="+mn-lt"/>
                <a:cs typeface="+mn-lt"/>
              </a:rPr>
              <a:t>Utilisez la sortie de la commande ci-dessus pour créer une table avec le même mappage :</a:t>
            </a:r>
            <a:endParaRPr lang="fr-FR" dirty="0"/>
          </a:p>
          <a:p>
            <a:pPr algn="l"/>
            <a:endParaRPr lang="fr-FR" dirty="0"/>
          </a:p>
          <a:p>
            <a:pPr algn="l"/>
            <a:r>
              <a:rPr lang="fr-FR" dirty="0">
                <a:latin typeface="Consolas"/>
                <a:cs typeface="Calibri"/>
              </a:rPr>
              <a:t>.</a:t>
            </a:r>
            <a:r>
              <a:rPr lang="fr-FR" dirty="0" err="1">
                <a:latin typeface="Consolas"/>
                <a:cs typeface="Calibri"/>
              </a:rPr>
              <a:t>create</a:t>
            </a:r>
            <a:r>
              <a:rPr lang="fr-FR" dirty="0">
                <a:latin typeface="Consolas"/>
                <a:cs typeface="Calibri"/>
              </a:rPr>
              <a:t> table TABLENAME ingestion </a:t>
            </a:r>
            <a:r>
              <a:rPr lang="fr-FR" dirty="0" err="1">
                <a:latin typeface="Consolas"/>
                <a:cs typeface="Calibri"/>
              </a:rPr>
              <a:t>json</a:t>
            </a:r>
            <a:r>
              <a:rPr lang="fr-FR" dirty="0">
                <a:latin typeface="Consolas"/>
                <a:cs typeface="Calibri"/>
              </a:rPr>
              <a:t> mapping "</a:t>
            </a:r>
            <a:r>
              <a:rPr lang="fr-FR" dirty="0" err="1">
                <a:latin typeface="Consolas"/>
                <a:cs typeface="Calibri"/>
              </a:rPr>
              <a:t>TABLENAME_Mapping</a:t>
            </a:r>
            <a:r>
              <a:rPr lang="fr-FR" dirty="0">
                <a:latin typeface="Consolas"/>
                <a:cs typeface="Calibri"/>
              </a:rPr>
              <a:t>" RESULT_OF_ABOVE_CMD</a:t>
            </a:r>
            <a:endParaRPr lang="fr-FR" dirty="0"/>
          </a:p>
          <a:p>
            <a:pPr algn="l"/>
            <a:endParaRPr lang="fr-FR" dirty="0">
              <a:cs typeface="Calibri"/>
            </a:endParaRPr>
          </a:p>
          <a:p>
            <a:pPr algn="l"/>
            <a:endParaRPr lang="fr-FR" dirty="0"/>
          </a:p>
          <a:p>
            <a:pPr algn="l"/>
            <a:endParaRPr lang="fr-FR" dirty="0"/>
          </a:p>
          <a:p>
            <a:pPr algn="l"/>
            <a:endParaRPr lang="fr-FR" dirty="0"/>
          </a:p>
        </p:txBody>
      </p:sp>
    </p:spTree>
    <p:extLst>
      <p:ext uri="{BB962C8B-B14F-4D97-AF65-F5344CB8AC3E}">
        <p14:creationId xmlns:p14="http://schemas.microsoft.com/office/powerpoint/2010/main" val="20886986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291A0BF-4B18-4D84-84BC-8E9B62F27C06}"/>
              </a:ext>
            </a:extLst>
          </p:cNvPr>
          <p:cNvSpPr>
            <a:spLocks noGrp="1"/>
          </p:cNvSpPr>
          <p:nvPr>
            <p:ph type="body" sz="quarter" idx="13"/>
          </p:nvPr>
        </p:nvSpPr>
        <p:spPr/>
        <p:txBody>
          <a:bodyPr lIns="91440" tIns="45720" rIns="91440" bIns="45720" anchor="t" anchorCtr="0"/>
          <a:lstStyle/>
          <a:p>
            <a:r>
              <a:rPr lang="fr-FR" dirty="0">
                <a:ea typeface="+mn-lt"/>
                <a:cs typeface="+mn-lt"/>
              </a:rPr>
              <a:t>Établir des stratégies de transferts des données</a:t>
            </a:r>
            <a:endParaRPr lang="fr-FR" dirty="0"/>
          </a:p>
        </p:txBody>
      </p:sp>
      <p:sp>
        <p:nvSpPr>
          <p:cNvPr id="9" name="Espace réservé du texte 8">
            <a:extLst>
              <a:ext uri="{FF2B5EF4-FFF2-40B4-BE49-F238E27FC236}">
                <a16:creationId xmlns:a16="http://schemas.microsoft.com/office/drawing/2014/main" id="{CAD24C3E-C5C8-4B02-94F2-42B528C540BD}"/>
              </a:ext>
            </a:extLst>
          </p:cNvPr>
          <p:cNvSpPr>
            <a:spLocks noGrp="1"/>
          </p:cNvSpPr>
          <p:nvPr>
            <p:ph type="body" sz="quarter" idx="14"/>
          </p:nvPr>
        </p:nvSpPr>
        <p:spPr/>
        <p:txBody>
          <a:bodyPr lIns="91440" tIns="45720" rIns="91440" bIns="45720" anchor="t" anchorCtr="0"/>
          <a:lstStyle/>
          <a:p>
            <a:r>
              <a:rPr lang="fr-FR" dirty="0">
                <a:ea typeface="+mn-lt"/>
                <a:cs typeface="+mn-lt"/>
              </a:rPr>
              <a:t>Etablir des stratégies d’entrée</a:t>
            </a:r>
            <a:endParaRPr lang="fr-FR" dirty="0"/>
          </a:p>
          <a:p>
            <a:r>
              <a:rPr lang="fr-FR" dirty="0">
                <a:ea typeface="+mn-lt"/>
                <a:cs typeface="+mn-lt"/>
              </a:rPr>
              <a:t>Etablir des stratégies de sortie</a:t>
            </a:r>
            <a:endParaRPr lang="fr-FR" dirty="0"/>
          </a:p>
        </p:txBody>
      </p:sp>
      <p:sp>
        <p:nvSpPr>
          <p:cNvPr id="2" name="Espace réservé du texte 1">
            <a:extLst>
              <a:ext uri="{FF2B5EF4-FFF2-40B4-BE49-F238E27FC236}">
                <a16:creationId xmlns:a16="http://schemas.microsoft.com/office/drawing/2014/main" id="{02BACEE2-0C6E-496B-83DC-A0E4D2758833}"/>
              </a:ext>
            </a:extLst>
          </p:cNvPr>
          <p:cNvSpPr>
            <a:spLocks noGrp="1"/>
          </p:cNvSpPr>
          <p:nvPr>
            <p:ph type="body" sz="quarter" idx="10"/>
          </p:nvPr>
        </p:nvSpPr>
        <p:spPr/>
        <p:txBody>
          <a:bodyPr lIns="91440" tIns="45720" rIns="91440" bIns="45720" anchor="ctr" anchorCtr="0"/>
          <a:lstStyle/>
          <a:p>
            <a:r>
              <a:rPr lang="fr-FR" dirty="0">
                <a:cs typeface="Calibri"/>
              </a:rPr>
              <a:t>9 heures</a:t>
            </a:r>
          </a:p>
        </p:txBody>
      </p:sp>
    </p:spTree>
    <p:extLst>
      <p:ext uri="{BB962C8B-B14F-4D97-AF65-F5344CB8AC3E}">
        <p14:creationId xmlns:p14="http://schemas.microsoft.com/office/powerpoint/2010/main" val="21452584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2563E9-DAA6-4F9F-B563-07A7FACB08F7}"/>
              </a:ext>
            </a:extLst>
          </p:cNvPr>
          <p:cNvSpPr>
            <a:spLocks noGrp="1"/>
          </p:cNvSpPr>
          <p:nvPr>
            <p:ph type="body" sz="quarter" idx="14"/>
          </p:nvPr>
        </p:nvSpPr>
        <p:spPr/>
        <p:txBody>
          <a:bodyPr lIns="91440" tIns="45720" rIns="91440" bIns="45720" anchor="t" anchorCtr="0"/>
          <a:lstStyle/>
          <a:p>
            <a:pPr algn="just">
              <a:buFont typeface="Arial"/>
            </a:pPr>
            <a:r>
              <a:rPr lang="fr-FR" dirty="0">
                <a:ea typeface="+mn-lt"/>
                <a:cs typeface="+mn-lt"/>
              </a:rPr>
              <a:t>Production d’une stratégie de restauration</a:t>
            </a:r>
          </a:p>
          <a:p>
            <a:pPr algn="just">
              <a:buFont typeface="Arial"/>
            </a:pPr>
            <a:r>
              <a:rPr lang="fr-FR" dirty="0">
                <a:ea typeface="+mn-lt"/>
                <a:cs typeface="+mn-lt"/>
              </a:rPr>
              <a:t>Production d’une stratégie de réplication</a:t>
            </a:r>
          </a:p>
          <a:p>
            <a:pPr algn="just">
              <a:buFont typeface="Arial"/>
            </a:pPr>
            <a:r>
              <a:rPr lang="fr-FR" dirty="0">
                <a:ea typeface="+mn-lt"/>
                <a:cs typeface="+mn-lt"/>
              </a:rPr>
              <a:t>Production d’une stratégie d’import</a:t>
            </a:r>
          </a:p>
          <a:p>
            <a:pPr algn="just">
              <a:buFont typeface="Arial"/>
            </a:pPr>
            <a:r>
              <a:rPr lang="fr-FR" dirty="0">
                <a:ea typeface="+mn-lt"/>
                <a:cs typeface="+mn-lt"/>
              </a:rPr>
              <a:t>Production d’une stratégie de rétention</a:t>
            </a:r>
          </a:p>
          <a:p>
            <a:pPr>
              <a:buFont typeface="Arial"/>
            </a:pPr>
            <a:endParaRPr lang="fr-FR" dirty="0"/>
          </a:p>
          <a:p>
            <a:endParaRPr lang="fr-FR"/>
          </a:p>
        </p:txBody>
      </p:sp>
      <p:sp>
        <p:nvSpPr>
          <p:cNvPr id="9" name="Espace réservé du texte 8">
            <a:extLst>
              <a:ext uri="{FF2B5EF4-FFF2-40B4-BE49-F238E27FC236}">
                <a16:creationId xmlns:a16="http://schemas.microsoft.com/office/drawing/2014/main" id="{38848F27-870E-4206-AC6F-12941A542597}"/>
              </a:ext>
            </a:extLst>
          </p:cNvPr>
          <p:cNvSpPr>
            <a:spLocks noGrp="1"/>
          </p:cNvSpPr>
          <p:nvPr>
            <p:ph type="body" sz="quarter" idx="15"/>
          </p:nvPr>
        </p:nvSpPr>
        <p:spPr/>
        <p:txBody>
          <a:bodyPr lIns="91440" tIns="45720" rIns="91440" bIns="45720" anchor="ctr" anchorCtr="0"/>
          <a:lstStyle/>
          <a:p>
            <a:r>
              <a:rPr lang="fr-FR" dirty="0">
                <a:cs typeface="Calibri"/>
              </a:rPr>
              <a:t>4,5 heures</a:t>
            </a:r>
          </a:p>
        </p:txBody>
      </p:sp>
      <p:sp>
        <p:nvSpPr>
          <p:cNvPr id="2" name="Espace réservé du texte 1">
            <a:extLst>
              <a:ext uri="{FF2B5EF4-FFF2-40B4-BE49-F238E27FC236}">
                <a16:creationId xmlns:a16="http://schemas.microsoft.com/office/drawing/2014/main" id="{FC899ADD-C22D-4B96-81E6-6767B4C58CCD}"/>
              </a:ext>
            </a:extLst>
          </p:cNvPr>
          <p:cNvSpPr>
            <a:spLocks noGrp="1"/>
          </p:cNvSpPr>
          <p:nvPr>
            <p:ph type="body" sz="quarter" idx="12"/>
          </p:nvPr>
        </p:nvSpPr>
        <p:spPr/>
        <p:txBody>
          <a:bodyPr lIns="91440" tIns="45720" rIns="91440" bIns="45720" anchor="ctr" anchorCtr="0"/>
          <a:lstStyle/>
          <a:p>
            <a:r>
              <a:rPr lang="fr-FR">
                <a:cs typeface="Calibri"/>
              </a:rPr>
              <a:t>CHAPITRE 1</a:t>
            </a:r>
            <a:endParaRPr lang="fr-FR"/>
          </a:p>
        </p:txBody>
      </p:sp>
      <p:sp>
        <p:nvSpPr>
          <p:cNvPr id="7" name="Espace réservé du texte 6">
            <a:extLst>
              <a:ext uri="{FF2B5EF4-FFF2-40B4-BE49-F238E27FC236}">
                <a16:creationId xmlns:a16="http://schemas.microsoft.com/office/drawing/2014/main" id="{38349509-FFFB-4E36-AB4E-AFAF05EF1552}"/>
              </a:ext>
            </a:extLst>
          </p:cNvPr>
          <p:cNvSpPr>
            <a:spLocks noGrp="1"/>
          </p:cNvSpPr>
          <p:nvPr>
            <p:ph type="body" sz="quarter" idx="13"/>
          </p:nvPr>
        </p:nvSpPr>
        <p:spPr/>
        <p:txBody>
          <a:bodyPr lIns="91440" tIns="45720" rIns="91440" bIns="45720" anchor="t" anchorCtr="0"/>
          <a:lstStyle/>
          <a:p>
            <a:r>
              <a:rPr lang="fr-FR" dirty="0">
                <a:cs typeface="Calibri"/>
              </a:rPr>
              <a:t>Etablir des stratégies d’entrée</a:t>
            </a:r>
            <a:endParaRPr lang="fr-FR" dirty="0"/>
          </a:p>
        </p:txBody>
      </p:sp>
    </p:spTree>
    <p:extLst>
      <p:ext uri="{BB962C8B-B14F-4D97-AF65-F5344CB8AC3E}">
        <p14:creationId xmlns:p14="http://schemas.microsoft.com/office/powerpoint/2010/main" val="10412161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F144BD-E284-45DC-B2A2-F09FC7FD810D}"/>
              </a:ext>
            </a:extLst>
          </p:cNvPr>
          <p:cNvSpPr>
            <a:spLocks noGrp="1"/>
          </p:cNvSpPr>
          <p:nvPr>
            <p:ph type="body" sz="quarter" idx="12"/>
          </p:nvPr>
        </p:nvSpPr>
        <p:spPr/>
        <p:txBody>
          <a:bodyPr lIns="91440" tIns="45720" rIns="91440" bIns="45720" anchor="ctr" anchorCtr="0"/>
          <a:lstStyle/>
          <a:p>
            <a:r>
              <a:rPr lang="fr-FR">
                <a:cs typeface="Calibri"/>
              </a:rPr>
              <a:t>CHAPITRE 1</a:t>
            </a:r>
            <a:endParaRPr lang="fr-FR"/>
          </a:p>
        </p:txBody>
      </p:sp>
      <p:sp>
        <p:nvSpPr>
          <p:cNvPr id="6" name="Espace réservé du texte 5">
            <a:extLst>
              <a:ext uri="{FF2B5EF4-FFF2-40B4-BE49-F238E27FC236}">
                <a16:creationId xmlns:a16="http://schemas.microsoft.com/office/drawing/2014/main" id="{67C19B62-64B1-41FC-9312-17E332BD1302}"/>
              </a:ext>
            </a:extLst>
          </p:cNvPr>
          <p:cNvSpPr>
            <a:spLocks noGrp="1"/>
          </p:cNvSpPr>
          <p:nvPr>
            <p:ph type="body" sz="quarter" idx="13"/>
          </p:nvPr>
        </p:nvSpPr>
        <p:spPr/>
        <p:txBody>
          <a:bodyPr lIns="91440" tIns="45720" rIns="91440" bIns="45720" anchor="t" anchorCtr="0"/>
          <a:lstStyle/>
          <a:p>
            <a:r>
              <a:rPr lang="fr-FR" dirty="0">
                <a:ea typeface="+mn-lt"/>
                <a:cs typeface="+mn-lt"/>
              </a:rPr>
              <a:t>Etablir des stratégies d’entrée</a:t>
            </a:r>
            <a:endParaRPr lang="fr-FR" b="0" dirty="0">
              <a:ea typeface="+mn-lt"/>
              <a:cs typeface="+mn-lt"/>
            </a:endParaRPr>
          </a:p>
        </p:txBody>
      </p:sp>
      <p:sp>
        <p:nvSpPr>
          <p:cNvPr id="8" name="Espace réservé du texte 7">
            <a:extLst>
              <a:ext uri="{FF2B5EF4-FFF2-40B4-BE49-F238E27FC236}">
                <a16:creationId xmlns:a16="http://schemas.microsoft.com/office/drawing/2014/main" id="{7E216D04-257B-941D-9468-4B763BA54801}"/>
              </a:ext>
            </a:extLst>
          </p:cNvPr>
          <p:cNvSpPr>
            <a:spLocks noGrp="1"/>
          </p:cNvSpPr>
          <p:nvPr>
            <p:ph type="body" sz="quarter" idx="14"/>
          </p:nvPr>
        </p:nvSpPr>
        <p:spPr/>
        <p:txBody>
          <a:bodyPr lIns="91440" tIns="45720" rIns="91440" bIns="45720" anchor="t" anchorCtr="0"/>
          <a:lstStyle/>
          <a:p>
            <a:r>
              <a:rPr lang="fr-FR" sz="1800" b="1" dirty="0">
                <a:solidFill>
                  <a:schemeClr val="accent2"/>
                </a:solidFill>
                <a:ea typeface="+mn-lt"/>
                <a:cs typeface="+mn-lt"/>
              </a:rPr>
              <a:t>Production d’une stratégie de restauration</a:t>
            </a:r>
            <a:endParaRPr lang="fr-FR" sz="1800" b="1" dirty="0">
              <a:solidFill>
                <a:schemeClr val="accent2"/>
              </a:solidFill>
              <a:ea typeface="+mn-lt"/>
            </a:endParaRPr>
          </a:p>
          <a:p>
            <a:pPr algn="just"/>
            <a:r>
              <a:rPr lang="fr-FR" sz="1800" dirty="0">
                <a:ea typeface="+mn-lt"/>
                <a:cs typeface="+mn-lt"/>
              </a:rPr>
              <a:t>Production d’une stratégie de réplication</a:t>
            </a:r>
          </a:p>
          <a:p>
            <a:pPr algn="just"/>
            <a:r>
              <a:rPr lang="fr-FR" sz="1800" dirty="0">
                <a:ea typeface="+mn-lt"/>
                <a:cs typeface="+mn-lt"/>
              </a:rPr>
              <a:t>Production d’une stratégie d’import</a:t>
            </a:r>
          </a:p>
          <a:p>
            <a:pPr algn="just"/>
            <a:r>
              <a:rPr lang="fr-FR" sz="1800" dirty="0">
                <a:ea typeface="+mn-lt"/>
                <a:cs typeface="+mn-lt"/>
              </a:rPr>
              <a:t>Production d’une stratégie de rétention</a:t>
            </a:r>
          </a:p>
          <a:p>
            <a:endParaRPr lang="fr-FR" sz="1800" dirty="0">
              <a:ea typeface="Calibri"/>
            </a:endParaRPr>
          </a:p>
          <a:p>
            <a:endParaRPr lang="fr-FR" sz="1800">
              <a:ea typeface="Calibri"/>
            </a:endParaRPr>
          </a:p>
          <a:p>
            <a:endParaRPr lang="fr-FR" sz="1800">
              <a:ea typeface="Calibri"/>
            </a:endParaRPr>
          </a:p>
        </p:txBody>
      </p:sp>
    </p:spTree>
    <p:extLst>
      <p:ext uri="{BB962C8B-B14F-4D97-AF65-F5344CB8AC3E}">
        <p14:creationId xmlns:p14="http://schemas.microsoft.com/office/powerpoint/2010/main" val="250097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31519" y="397230"/>
            <a:ext cx="5582689" cy="415143"/>
          </a:xfrm>
        </p:spPr>
        <p:txBody>
          <a:bodyPr lIns="91440" tIns="45720" rIns="91440" bIns="45720" anchor="ctr" anchorCtr="0"/>
          <a:lstStyle/>
          <a:p>
            <a:r>
              <a:rPr lang="fr-FR">
                <a:cs typeface="Calibri"/>
              </a:rPr>
              <a:t>01- </a:t>
            </a:r>
            <a:r>
              <a:rPr lang="fr-FR">
                <a:ea typeface="+mn-lt"/>
                <a:cs typeface="+mn-lt"/>
              </a:rPr>
              <a:t>Identifier les niveaux des données</a:t>
            </a:r>
            <a:endParaRPr lang="fr-FR" b="0">
              <a:ea typeface="+mn-lt"/>
              <a:cs typeface="+mn-lt"/>
            </a:endParaRP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lIns="91440" tIns="45720" rIns="91440" bIns="45720" anchor="t"/>
          <a:lstStyle/>
          <a:p>
            <a:r>
              <a:rPr lang="fr-CA" dirty="0">
                <a:ea typeface="+mn-lt"/>
                <a:cs typeface="+mn-lt"/>
              </a:rPr>
              <a:t>Découvrir l'impact des données sur l’activité</a:t>
            </a:r>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4514894"/>
          </a:xfrm>
        </p:spPr>
        <p:txBody>
          <a:bodyPr lIns="91440" tIns="45720" rIns="91440" bIns="45720" anchor="t"/>
          <a:lstStyle/>
          <a:p>
            <a:r>
              <a:rPr lang="fr-FR" dirty="0">
                <a:ea typeface="+mn-lt"/>
                <a:cs typeface="+mn-lt"/>
              </a:rPr>
              <a:t>Dans la gouvernance traditionnelle et incrémentielle, la stratégie d’entreprise crée la définition pratique de la gouvernance. La plupart des actions de gouvernance informatique cherchent à implémenter la technologie afin de superviser, appliquer, exécuter et automatiser ces stratégies d’entreprise. La gouvernance Cloud s’appuie sur des concepts similaires.</a:t>
            </a:r>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lIns="91440" tIns="45720" rIns="91440" bIns="45720" anchor="t"/>
          <a:lstStyle/>
          <a:p>
            <a:r>
              <a:rPr lang="fr-FR" dirty="0">
                <a:cs typeface="Calibri"/>
              </a:rPr>
              <a:t>Définition de la stratégie d’entreprise pour faire évoluer la gouvernance Cloud</a:t>
            </a:r>
          </a:p>
        </p:txBody>
      </p:sp>
      <p:pic>
        <p:nvPicPr>
          <p:cNvPr id="2" name="Image 3" descr="Une image contenant texte&#10;&#10;Description générée automatiquement">
            <a:extLst>
              <a:ext uri="{FF2B5EF4-FFF2-40B4-BE49-F238E27FC236}">
                <a16:creationId xmlns:a16="http://schemas.microsoft.com/office/drawing/2014/main" id="{66AC52F6-8783-CB3E-F860-F452D08E8C03}"/>
              </a:ext>
            </a:extLst>
          </p:cNvPr>
          <p:cNvPicPr>
            <a:picLocks noChangeAspect="1"/>
          </p:cNvPicPr>
          <p:nvPr/>
        </p:nvPicPr>
        <p:blipFill>
          <a:blip r:embed="rId2"/>
          <a:stretch>
            <a:fillRect/>
          </a:stretch>
        </p:blipFill>
        <p:spPr>
          <a:xfrm>
            <a:off x="2586251" y="2557187"/>
            <a:ext cx="7428930" cy="3881774"/>
          </a:xfrm>
          <a:prstGeom prst="rect">
            <a:avLst/>
          </a:prstGeom>
        </p:spPr>
      </p:pic>
    </p:spTree>
    <p:extLst>
      <p:ext uri="{BB962C8B-B14F-4D97-AF65-F5344CB8AC3E}">
        <p14:creationId xmlns:p14="http://schemas.microsoft.com/office/powerpoint/2010/main" val="39888164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t>Récupérer des fichiers à partir d’une sauvegarde</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p:txBody>
          <a:bodyPr lIns="91440" tIns="45720" rIns="91440" bIns="45720" anchor="t"/>
          <a:lstStyle/>
          <a:p>
            <a:r>
              <a:rPr lang="fr-FR" dirty="0">
                <a:ea typeface="+mn-lt"/>
                <a:cs typeface="+mn-lt"/>
              </a:rPr>
              <a:t>La sauvegarde Azure offre la possibilité de restaurer des machines virtuelles et des disques Azure à partir de sauvegardes de machines virtuelles Azure, également appelées points de récupération. Cet article explique comment récupérer des fichiers et des dossiers à partir d’une sauvegarde de machine virtuelle Azure. La restauration des fichiers et des dossiers est disponible uniquement pour les machines virtuelles Azure déployées à l’aide du modèle Resource Manager et protégées dans un coffre </a:t>
            </a:r>
            <a:r>
              <a:rPr lang="fr-FR" dirty="0" err="1">
                <a:ea typeface="+mn-lt"/>
                <a:cs typeface="+mn-lt"/>
              </a:rPr>
              <a:t>Recovery</a:t>
            </a:r>
            <a:r>
              <a:rPr lang="fr-FR" dirty="0">
                <a:ea typeface="+mn-lt"/>
                <a:cs typeface="+mn-lt"/>
              </a:rPr>
              <a:t> Services.</a:t>
            </a:r>
          </a:p>
          <a:p>
            <a:endParaRPr lang="fr-FR" dirty="0"/>
          </a:p>
        </p:txBody>
      </p:sp>
      <p:pic>
        <p:nvPicPr>
          <p:cNvPr id="3" name="Image 3">
            <a:extLst>
              <a:ext uri="{FF2B5EF4-FFF2-40B4-BE49-F238E27FC236}">
                <a16:creationId xmlns:a16="http://schemas.microsoft.com/office/drawing/2014/main" id="{6AE12CB6-7904-5B7D-97B2-12D38A8B3781}"/>
              </a:ext>
            </a:extLst>
          </p:cNvPr>
          <p:cNvPicPr>
            <a:picLocks noChangeAspect="1"/>
          </p:cNvPicPr>
          <p:nvPr/>
        </p:nvPicPr>
        <p:blipFill>
          <a:blip r:embed="rId2"/>
          <a:stretch>
            <a:fillRect/>
          </a:stretch>
        </p:blipFill>
        <p:spPr>
          <a:xfrm>
            <a:off x="2325130" y="2644052"/>
            <a:ext cx="8272848" cy="3855896"/>
          </a:xfrm>
          <a:prstGeom prst="rect">
            <a:avLst/>
          </a:prstGeom>
        </p:spPr>
      </p:pic>
    </p:spTree>
    <p:extLst>
      <p:ext uri="{BB962C8B-B14F-4D97-AF65-F5344CB8AC3E}">
        <p14:creationId xmlns:p14="http://schemas.microsoft.com/office/powerpoint/2010/main" val="15657806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Étape 1 : Générer et télécharger un script pour parcourir et récupérer des fichiers</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4444630" cy="4514894"/>
          </a:xfrm>
        </p:spPr>
        <p:txBody>
          <a:bodyPr lIns="91440" tIns="45720" rIns="91440" bIns="45720" anchor="t"/>
          <a:lstStyle/>
          <a:p>
            <a:r>
              <a:rPr lang="fr-FR" dirty="0">
                <a:ea typeface="+mn-lt"/>
                <a:cs typeface="+mn-lt"/>
              </a:rPr>
              <a:t>Pour restaurer des fichiers ou des dossiers à partir du point de récupération, accédez à la machine virtuelle et procédez comme suit :</a:t>
            </a:r>
            <a:endParaRPr lang="fr-FR" dirty="0"/>
          </a:p>
          <a:p>
            <a:pPr marL="285750" indent="-285750">
              <a:buFont typeface="Arial"/>
              <a:buChar char="•"/>
            </a:pPr>
            <a:r>
              <a:rPr lang="fr-FR" dirty="0">
                <a:ea typeface="+mn-lt"/>
                <a:cs typeface="+mn-lt"/>
              </a:rPr>
              <a:t>Connectez-vous au Portail Azure, puis, dans le volet à gauche, sélectionnez </a:t>
            </a:r>
            <a:r>
              <a:rPr lang="fr-FR" b="1" dirty="0">
                <a:ea typeface="+mn-lt"/>
                <a:cs typeface="+mn-lt"/>
              </a:rPr>
              <a:t>Machines virtuelles</a:t>
            </a:r>
            <a:r>
              <a:rPr lang="fr-FR" dirty="0">
                <a:ea typeface="+mn-lt"/>
                <a:cs typeface="+mn-lt"/>
              </a:rPr>
              <a:t>. Dans la liste des machines virtuelles, sélectionnez la machine virtuelle pour ouvrir son tableau de bord.</a:t>
            </a:r>
            <a:endParaRPr lang="fr-FR" dirty="0"/>
          </a:p>
          <a:p>
            <a:pPr marL="285750" indent="-285750">
              <a:buFont typeface="Arial"/>
              <a:buChar char="•"/>
            </a:pPr>
            <a:r>
              <a:rPr lang="fr-FR" dirty="0">
                <a:ea typeface="+mn-lt"/>
                <a:cs typeface="+mn-lt"/>
              </a:rPr>
              <a:t>Dans le menu de la machine virtuelle, cliquez sur </a:t>
            </a:r>
            <a:r>
              <a:rPr lang="fr-FR" b="1" dirty="0">
                <a:ea typeface="+mn-lt"/>
                <a:cs typeface="+mn-lt"/>
              </a:rPr>
              <a:t>Sauvegarde</a:t>
            </a:r>
            <a:r>
              <a:rPr lang="fr-FR" dirty="0">
                <a:ea typeface="+mn-lt"/>
                <a:cs typeface="+mn-lt"/>
              </a:rPr>
              <a:t> pour ouvrir le tableau de bord Sauvegarde.</a:t>
            </a:r>
            <a:endParaRPr lang="fr-FR" dirty="0"/>
          </a:p>
          <a:p>
            <a:pPr marL="285750" indent="-285750">
              <a:buFont typeface="Arial"/>
              <a:buChar char="•"/>
            </a:pPr>
            <a:endParaRPr lang="fr-FR" dirty="0">
              <a:ea typeface="+mn-lt"/>
              <a:cs typeface="+mn-lt"/>
            </a:endParaRPr>
          </a:p>
          <a:p>
            <a:endParaRPr lang="fr-FR" dirty="0"/>
          </a:p>
          <a:p>
            <a:endParaRPr lang="fr-FR" dirty="0"/>
          </a:p>
        </p:txBody>
      </p:sp>
      <p:pic>
        <p:nvPicPr>
          <p:cNvPr id="4" name="Image 4">
            <a:extLst>
              <a:ext uri="{FF2B5EF4-FFF2-40B4-BE49-F238E27FC236}">
                <a16:creationId xmlns:a16="http://schemas.microsoft.com/office/drawing/2014/main" id="{4C5B94E3-9C56-F982-C3BF-E560C3253AF7}"/>
              </a:ext>
            </a:extLst>
          </p:cNvPr>
          <p:cNvPicPr>
            <a:picLocks noChangeAspect="1"/>
          </p:cNvPicPr>
          <p:nvPr/>
        </p:nvPicPr>
        <p:blipFill>
          <a:blip r:embed="rId2"/>
          <a:stretch>
            <a:fillRect/>
          </a:stretch>
        </p:blipFill>
        <p:spPr>
          <a:xfrm>
            <a:off x="5259859" y="1933539"/>
            <a:ext cx="6233983" cy="4617894"/>
          </a:xfrm>
          <a:prstGeom prst="rect">
            <a:avLst/>
          </a:prstGeom>
        </p:spPr>
      </p:pic>
    </p:spTree>
    <p:extLst>
      <p:ext uri="{BB962C8B-B14F-4D97-AF65-F5344CB8AC3E}">
        <p14:creationId xmlns:p14="http://schemas.microsoft.com/office/powerpoint/2010/main" val="9078780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Étape 1 : Générer et télécharger un script pour parcourir et récupérer des fichiers</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5" cy="4514894"/>
          </a:xfrm>
        </p:spPr>
        <p:txBody>
          <a:bodyPr lIns="91440" tIns="45720" rIns="91440" bIns="45720" anchor="t"/>
          <a:lstStyle/>
          <a:p>
            <a:pPr marL="171450" indent="-171450">
              <a:buChar char="•"/>
            </a:pPr>
            <a:r>
              <a:rPr lang="fr-FR" dirty="0">
                <a:ea typeface="+mn-lt"/>
                <a:cs typeface="+mn-lt"/>
              </a:rPr>
              <a:t>Dans le menu du tableau de bord Sauvegarde, sélectionnez </a:t>
            </a:r>
            <a:r>
              <a:rPr lang="fr-FR" b="1" dirty="0">
                <a:ea typeface="+mn-lt"/>
                <a:cs typeface="+mn-lt"/>
              </a:rPr>
              <a:t>Récupération de fichiers</a:t>
            </a:r>
            <a:r>
              <a:rPr lang="fr-FR" dirty="0">
                <a:ea typeface="+mn-lt"/>
                <a:cs typeface="+mn-lt"/>
              </a:rPr>
              <a:t>.</a:t>
            </a:r>
            <a:endParaRPr lang="fr-FR" dirty="0"/>
          </a:p>
          <a:p>
            <a:pPr marL="285750" indent="-285750">
              <a:buFont typeface="Arial"/>
              <a:buChar char="•"/>
            </a:pPr>
            <a:endParaRPr lang="fr-FR" dirty="0">
              <a:ea typeface="+mn-lt"/>
              <a:cs typeface="+mn-lt"/>
            </a:endParaRPr>
          </a:p>
          <a:p>
            <a:endParaRPr lang="fr-FR" dirty="0"/>
          </a:p>
          <a:p>
            <a:pPr marL="171450" indent="-171450">
              <a:buChar char="•"/>
            </a:pPr>
            <a:endParaRPr lang="fr-FR" dirty="0"/>
          </a:p>
        </p:txBody>
      </p:sp>
      <p:pic>
        <p:nvPicPr>
          <p:cNvPr id="3" name="Image 4" descr="Une image contenant texte&#10;&#10;Description générée automatiquement">
            <a:extLst>
              <a:ext uri="{FF2B5EF4-FFF2-40B4-BE49-F238E27FC236}">
                <a16:creationId xmlns:a16="http://schemas.microsoft.com/office/drawing/2014/main" id="{FDA61114-0148-0C14-67D9-3B6273C24961}"/>
              </a:ext>
            </a:extLst>
          </p:cNvPr>
          <p:cNvPicPr>
            <a:picLocks noChangeAspect="1"/>
          </p:cNvPicPr>
          <p:nvPr/>
        </p:nvPicPr>
        <p:blipFill>
          <a:blip r:embed="rId2"/>
          <a:stretch>
            <a:fillRect/>
          </a:stretch>
        </p:blipFill>
        <p:spPr>
          <a:xfrm>
            <a:off x="842319" y="2380087"/>
            <a:ext cx="10538253" cy="3086367"/>
          </a:xfrm>
          <a:prstGeom prst="rect">
            <a:avLst/>
          </a:prstGeom>
        </p:spPr>
      </p:pic>
    </p:spTree>
    <p:extLst>
      <p:ext uri="{BB962C8B-B14F-4D97-AF65-F5344CB8AC3E}">
        <p14:creationId xmlns:p14="http://schemas.microsoft.com/office/powerpoint/2010/main" val="24098008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Étape 1 : Générer et télécharger un script pour parcourir et récupérer des fichiers</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3167765" cy="4514894"/>
          </a:xfrm>
        </p:spPr>
        <p:txBody>
          <a:bodyPr lIns="91440" tIns="45720" rIns="91440" bIns="45720" anchor="t"/>
          <a:lstStyle/>
          <a:p>
            <a:pPr marL="171450" indent="-171450">
              <a:buChar char="•"/>
            </a:pPr>
            <a:r>
              <a:rPr lang="fr-FR" dirty="0">
                <a:ea typeface="+mn-lt"/>
                <a:cs typeface="+mn-lt"/>
              </a:rPr>
              <a:t>Le menu </a:t>
            </a:r>
            <a:r>
              <a:rPr lang="fr-FR" b="1" dirty="0">
                <a:ea typeface="+mn-lt"/>
                <a:cs typeface="+mn-lt"/>
              </a:rPr>
              <a:t>Récupération de fichiers</a:t>
            </a:r>
            <a:r>
              <a:rPr lang="fr-FR" dirty="0">
                <a:ea typeface="+mn-lt"/>
                <a:cs typeface="+mn-lt"/>
              </a:rPr>
              <a:t> s’ouvre.</a:t>
            </a:r>
          </a:p>
          <a:p>
            <a:pPr marL="171450" indent="-171450">
              <a:buChar char="•"/>
            </a:pPr>
            <a:r>
              <a:rPr lang="fr-FR" dirty="0">
                <a:ea typeface="+mn-lt"/>
                <a:cs typeface="+mn-lt"/>
              </a:rPr>
              <a:t>Dans le menu déroulant </a:t>
            </a:r>
            <a:r>
              <a:rPr lang="fr-FR" b="1" dirty="0">
                <a:ea typeface="+mn-lt"/>
                <a:cs typeface="+mn-lt"/>
              </a:rPr>
              <a:t>Sélectionner le point de récupération</a:t>
            </a:r>
            <a:r>
              <a:rPr lang="fr-FR" dirty="0">
                <a:ea typeface="+mn-lt"/>
                <a:cs typeface="+mn-lt"/>
              </a:rPr>
              <a:t>, sélectionnez le point de récupération qui contient les fichiers dont vous avez besoin. Le dernier point de récupération est sélectionné par défaut.</a:t>
            </a:r>
            <a:endParaRPr lang="fr-FR" dirty="0"/>
          </a:p>
          <a:p>
            <a:pPr marL="171450" indent="-171450">
              <a:buChar char="•"/>
            </a:pPr>
            <a:endParaRPr lang="fr-FR" dirty="0"/>
          </a:p>
          <a:p>
            <a:endParaRPr lang="fr-FR" dirty="0"/>
          </a:p>
        </p:txBody>
      </p:sp>
      <p:pic>
        <p:nvPicPr>
          <p:cNvPr id="5" name="Image 5" descr="Une image contenant texte&#10;&#10;Description générée automatiquement">
            <a:extLst>
              <a:ext uri="{FF2B5EF4-FFF2-40B4-BE49-F238E27FC236}">
                <a16:creationId xmlns:a16="http://schemas.microsoft.com/office/drawing/2014/main" id="{E55E1A5C-53BE-B72B-681E-7A4859C13912}"/>
              </a:ext>
            </a:extLst>
          </p:cNvPr>
          <p:cNvPicPr>
            <a:picLocks noChangeAspect="1"/>
          </p:cNvPicPr>
          <p:nvPr/>
        </p:nvPicPr>
        <p:blipFill>
          <a:blip r:embed="rId2"/>
          <a:stretch>
            <a:fillRect/>
          </a:stretch>
        </p:blipFill>
        <p:spPr>
          <a:xfrm>
            <a:off x="4724401" y="2062430"/>
            <a:ext cx="2743200" cy="3824654"/>
          </a:xfrm>
          <a:prstGeom prst="rect">
            <a:avLst/>
          </a:prstGeom>
        </p:spPr>
      </p:pic>
      <p:pic>
        <p:nvPicPr>
          <p:cNvPr id="6" name="Image 9" descr="Une image contenant texte&#10;&#10;Description générée automatiquement">
            <a:extLst>
              <a:ext uri="{FF2B5EF4-FFF2-40B4-BE49-F238E27FC236}">
                <a16:creationId xmlns:a16="http://schemas.microsoft.com/office/drawing/2014/main" id="{226CE075-C7D7-D61A-46D3-649B01698BB7}"/>
              </a:ext>
            </a:extLst>
          </p:cNvPr>
          <p:cNvPicPr>
            <a:picLocks noChangeAspect="1"/>
          </p:cNvPicPr>
          <p:nvPr/>
        </p:nvPicPr>
        <p:blipFill>
          <a:blip r:embed="rId3"/>
          <a:stretch>
            <a:fillRect/>
          </a:stretch>
        </p:blipFill>
        <p:spPr>
          <a:xfrm>
            <a:off x="7885670" y="2149963"/>
            <a:ext cx="2743200" cy="2764021"/>
          </a:xfrm>
          <a:prstGeom prst="rect">
            <a:avLst/>
          </a:prstGeom>
        </p:spPr>
      </p:pic>
    </p:spTree>
    <p:extLst>
      <p:ext uri="{BB962C8B-B14F-4D97-AF65-F5344CB8AC3E}">
        <p14:creationId xmlns:p14="http://schemas.microsoft.com/office/powerpoint/2010/main" val="11286027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Étape 1 : Générer et télécharger un script pour parcourir et récupérer des fichiers</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6504089" cy="4514894"/>
          </a:xfrm>
        </p:spPr>
        <p:txBody>
          <a:bodyPr lIns="91440" tIns="45720" rIns="91440" bIns="45720" anchor="t"/>
          <a:lstStyle/>
          <a:p>
            <a:pPr marL="171450" indent="-171450">
              <a:buChar char="•"/>
            </a:pPr>
            <a:r>
              <a:rPr lang="fr-FR" dirty="0">
                <a:cs typeface="Calibri"/>
              </a:rPr>
              <a:t>Pour télécharger le logiciel utilisé pour copier des fichiers à partir du point de récupération, sélectionnez </a:t>
            </a:r>
            <a:r>
              <a:rPr lang="fr-FR" b="1" dirty="0">
                <a:cs typeface="Calibri"/>
              </a:rPr>
              <a:t>Télécharger l’exécutable</a:t>
            </a:r>
            <a:r>
              <a:rPr lang="fr-FR" dirty="0">
                <a:cs typeface="Calibri"/>
              </a:rPr>
              <a:t> (pour les machines virtuelles Windows Azure) ou </a:t>
            </a:r>
            <a:r>
              <a:rPr lang="fr-FR" b="1" dirty="0">
                <a:cs typeface="Calibri"/>
              </a:rPr>
              <a:t>Télécharger le script</a:t>
            </a:r>
            <a:r>
              <a:rPr lang="fr-FR" dirty="0">
                <a:cs typeface="Calibri"/>
              </a:rPr>
              <a:t> (pour les machines virtuelles Linux Azure, un script Python est généré).</a:t>
            </a:r>
            <a:endParaRPr lang="fr-FR"/>
          </a:p>
          <a:p>
            <a:endParaRPr lang="fr-FR" dirty="0"/>
          </a:p>
          <a:p>
            <a:endParaRPr lang="fr-FR" dirty="0"/>
          </a:p>
          <a:p>
            <a:pPr marL="171450" indent="-171450">
              <a:buChar char="•"/>
            </a:pPr>
            <a:r>
              <a:rPr lang="fr-FR" dirty="0">
                <a:ea typeface="+mn-lt"/>
                <a:cs typeface="+mn-lt"/>
              </a:rPr>
              <a:t>Azure télécharge le fichier exécutable ou le script sur l’ordinateur local.</a:t>
            </a:r>
            <a:endParaRPr lang="fr-FR" dirty="0"/>
          </a:p>
          <a:p>
            <a:endParaRPr lang="fr-FR" dirty="0"/>
          </a:p>
          <a:p>
            <a:endParaRPr lang="fr-FR" dirty="0"/>
          </a:p>
          <a:p>
            <a:endParaRPr lang="fr-FR" dirty="0"/>
          </a:p>
          <a:p>
            <a:endParaRPr lang="fr-FR" dirty="0"/>
          </a:p>
          <a:p>
            <a:endParaRPr lang="fr-FR" dirty="0"/>
          </a:p>
          <a:p>
            <a:endParaRPr lang="fr-FR" dirty="0">
              <a:ea typeface="+mn-lt"/>
              <a:cs typeface="+mn-lt"/>
            </a:endParaRPr>
          </a:p>
          <a:p>
            <a:endParaRPr lang="fr-FR" dirty="0">
              <a:ea typeface="+mn-lt"/>
              <a:cs typeface="+mn-lt"/>
            </a:endParaRPr>
          </a:p>
          <a:p>
            <a:endParaRPr lang="fr-FR" dirty="0">
              <a:ea typeface="+mn-lt"/>
              <a:cs typeface="+mn-lt"/>
            </a:endParaRPr>
          </a:p>
          <a:p>
            <a:pPr marL="171450" indent="-171450">
              <a:buChar char="•"/>
            </a:pPr>
            <a:r>
              <a:rPr lang="fr-FR" dirty="0">
                <a:ea typeface="+mn-lt"/>
                <a:cs typeface="+mn-lt"/>
              </a:rPr>
              <a:t>Pour exécuter le fichier exécutable ou le script en tant qu’administrateur, il est recommandé d’enregistrer le fichier téléchargé sur votre ordinateur.</a:t>
            </a:r>
            <a:endParaRPr lang="fr-FR"/>
          </a:p>
          <a:p>
            <a:endParaRPr lang="fr-FR" dirty="0"/>
          </a:p>
          <a:p>
            <a:endParaRPr lang="fr-FR" dirty="0"/>
          </a:p>
        </p:txBody>
      </p:sp>
      <p:pic>
        <p:nvPicPr>
          <p:cNvPr id="10" name="Image 10">
            <a:extLst>
              <a:ext uri="{FF2B5EF4-FFF2-40B4-BE49-F238E27FC236}">
                <a16:creationId xmlns:a16="http://schemas.microsoft.com/office/drawing/2014/main" id="{1399B64E-4C4A-FE29-05A7-67AD84A3605A}"/>
              </a:ext>
            </a:extLst>
          </p:cNvPr>
          <p:cNvPicPr>
            <a:picLocks noChangeAspect="1"/>
          </p:cNvPicPr>
          <p:nvPr/>
        </p:nvPicPr>
        <p:blipFill>
          <a:blip r:embed="rId2"/>
          <a:stretch>
            <a:fillRect/>
          </a:stretch>
        </p:blipFill>
        <p:spPr>
          <a:xfrm>
            <a:off x="7360508" y="1891068"/>
            <a:ext cx="3964847" cy="2411992"/>
          </a:xfrm>
          <a:prstGeom prst="rect">
            <a:avLst/>
          </a:prstGeom>
        </p:spPr>
      </p:pic>
      <p:pic>
        <p:nvPicPr>
          <p:cNvPr id="11" name="Image 11">
            <a:extLst>
              <a:ext uri="{FF2B5EF4-FFF2-40B4-BE49-F238E27FC236}">
                <a16:creationId xmlns:a16="http://schemas.microsoft.com/office/drawing/2014/main" id="{ED22242F-BD62-D75B-D9AE-6B8251994425}"/>
              </a:ext>
            </a:extLst>
          </p:cNvPr>
          <p:cNvPicPr>
            <a:picLocks noChangeAspect="1"/>
          </p:cNvPicPr>
          <p:nvPr/>
        </p:nvPicPr>
        <p:blipFill>
          <a:blip r:embed="rId3"/>
          <a:stretch>
            <a:fillRect/>
          </a:stretch>
        </p:blipFill>
        <p:spPr>
          <a:xfrm>
            <a:off x="801129" y="4542120"/>
            <a:ext cx="8791106" cy="1151268"/>
          </a:xfrm>
          <a:prstGeom prst="rect">
            <a:avLst/>
          </a:prstGeom>
        </p:spPr>
      </p:pic>
    </p:spTree>
    <p:extLst>
      <p:ext uri="{BB962C8B-B14F-4D97-AF65-F5344CB8AC3E}">
        <p14:creationId xmlns:p14="http://schemas.microsoft.com/office/powerpoint/2010/main" val="37356549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Étape 1 : Générer et télécharger un script pour parcourir et récupérer des fichiers</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5" cy="4514894"/>
          </a:xfrm>
        </p:spPr>
        <p:txBody>
          <a:bodyPr lIns="91440" tIns="45720" rIns="91440" bIns="45720" anchor="t"/>
          <a:lstStyle/>
          <a:p>
            <a:r>
              <a:rPr lang="fr-FR" dirty="0">
                <a:ea typeface="+mn-lt"/>
                <a:cs typeface="+mn-lt"/>
              </a:rPr>
              <a:t>Le fichier exécutable ou le script est protégé par mot de passe et nécessite un mot de passe. Dans le menu </a:t>
            </a:r>
            <a:r>
              <a:rPr lang="fr-FR" b="1" dirty="0">
                <a:ea typeface="+mn-lt"/>
                <a:cs typeface="+mn-lt"/>
              </a:rPr>
              <a:t>Récupération de fichiers</a:t>
            </a:r>
            <a:r>
              <a:rPr lang="fr-FR" dirty="0">
                <a:ea typeface="+mn-lt"/>
                <a:cs typeface="+mn-lt"/>
              </a:rPr>
              <a:t>, sélectionnez le bouton Copier pour charger le mot de passe en mémoire</a:t>
            </a: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12" name="Image 12">
            <a:extLst>
              <a:ext uri="{FF2B5EF4-FFF2-40B4-BE49-F238E27FC236}">
                <a16:creationId xmlns:a16="http://schemas.microsoft.com/office/drawing/2014/main" id="{28BA1D93-E474-5371-9325-E05F2E57535B}"/>
              </a:ext>
            </a:extLst>
          </p:cNvPr>
          <p:cNvPicPr>
            <a:picLocks noChangeAspect="1"/>
          </p:cNvPicPr>
          <p:nvPr/>
        </p:nvPicPr>
        <p:blipFill>
          <a:blip r:embed="rId2"/>
          <a:stretch>
            <a:fillRect/>
          </a:stretch>
        </p:blipFill>
        <p:spPr>
          <a:xfrm>
            <a:off x="4123766" y="2495401"/>
            <a:ext cx="6051174" cy="3694003"/>
          </a:xfrm>
          <a:prstGeom prst="rect">
            <a:avLst/>
          </a:prstGeom>
        </p:spPr>
      </p:pic>
    </p:spTree>
    <p:extLst>
      <p:ext uri="{BB962C8B-B14F-4D97-AF65-F5344CB8AC3E}">
        <p14:creationId xmlns:p14="http://schemas.microsoft.com/office/powerpoint/2010/main" val="32565260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t>Étape 2 : Vérifier que la machine respecte la configuration requise avant d’exécuter le script</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5" cy="4514894"/>
          </a:xfrm>
        </p:spPr>
        <p:txBody>
          <a:bodyPr lIns="91440" tIns="45720" rIns="91440" bIns="45720" anchor="t"/>
          <a:lstStyle/>
          <a:p>
            <a:r>
              <a:rPr lang="fr-FR" dirty="0">
                <a:ea typeface="+mn-lt"/>
                <a:cs typeface="+mn-lt"/>
              </a:rPr>
              <a:t>Une fois que le script a été téléchargé, vérifiez que vous disposez de la machine appropriée pour exécuter ce script. La machine virtuelle sur laquelle vous envisagez d’exécuter le script ne doit pas avoir l’une des configurations non prises en charge suivantes. </a:t>
            </a:r>
            <a:r>
              <a:rPr lang="fr-FR" b="1" dirty="0">
                <a:ea typeface="+mn-lt"/>
                <a:cs typeface="+mn-lt"/>
              </a:rPr>
              <a:t>Si tel est le cas, choisissez un autre ordinateur qui répond aux exigences</a:t>
            </a:r>
            <a:r>
              <a:rPr lang="fr-FR" dirty="0">
                <a:ea typeface="+mn-lt"/>
                <a:cs typeface="+mn-lt"/>
              </a:rPr>
              <a:t>.</a:t>
            </a:r>
            <a:endParaRPr lang="fr-FR" dirty="0"/>
          </a:p>
          <a:p>
            <a:r>
              <a:rPr lang="fr-FR" b="1" dirty="0">
                <a:cs typeface="Calibri"/>
              </a:rPr>
              <a:t>Disques dynamiques</a:t>
            </a:r>
            <a:endParaRPr lang="fr-FR" dirty="0">
              <a:cs typeface="Calibri"/>
            </a:endParaRPr>
          </a:p>
          <a:p>
            <a:r>
              <a:rPr lang="fr-FR" dirty="0">
                <a:ea typeface="+mn-lt"/>
                <a:cs typeface="+mn-lt"/>
              </a:rPr>
              <a:t>Vous ne pouvez pas exécuter le script exécutable sur la machine virtuelle avec l’une des caractéristiques suivantes : choisissez une autre machine.</a:t>
            </a:r>
            <a:endParaRPr lang="fr-FR" dirty="0"/>
          </a:p>
          <a:p>
            <a:pPr marL="285750" indent="-285750">
              <a:buFont typeface="Arial"/>
              <a:buChar char="•"/>
            </a:pPr>
            <a:r>
              <a:rPr lang="fr-FR" dirty="0">
                <a:ea typeface="+mn-lt"/>
                <a:cs typeface="+mn-lt"/>
              </a:rPr>
              <a:t>Volumes qui s’étendent sur plusieurs disques (volumes fractionnés et agrégés par bandes)</a:t>
            </a:r>
            <a:endParaRPr lang="fr-FR" dirty="0"/>
          </a:p>
          <a:p>
            <a:pPr marL="285750" indent="-285750">
              <a:buFont typeface="Arial"/>
              <a:buChar char="•"/>
            </a:pPr>
            <a:r>
              <a:rPr lang="fr-FR" dirty="0">
                <a:ea typeface="+mn-lt"/>
                <a:cs typeface="+mn-lt"/>
              </a:rPr>
              <a:t>Volumes à tolérance de pannes (volumes RAID-5 ou en miroir) sur des disques dynamiques.</a:t>
            </a:r>
            <a:endParaRPr lang="fr-FR" dirty="0"/>
          </a:p>
          <a:p>
            <a:r>
              <a:rPr lang="fr-FR" b="1" dirty="0">
                <a:cs typeface="Calibri"/>
              </a:rPr>
              <a:t>Espaces de stockage Windows</a:t>
            </a:r>
            <a:endParaRPr lang="fr-FR" dirty="0">
              <a:cs typeface="Calibri"/>
            </a:endParaRPr>
          </a:p>
          <a:p>
            <a:r>
              <a:rPr lang="fr-FR" dirty="0">
                <a:ea typeface="+mn-lt"/>
                <a:cs typeface="+mn-lt"/>
              </a:rPr>
              <a:t>Vous ne pouvez pas exécuter l’exécutable téléchargé sur la même machine virtuelle sauvegardée si la machine virtuelle sauvegardée contient des espaces de stockage Windows. Choisissez une autre machine.</a:t>
            </a:r>
            <a:endParaRPr lang="fr-FR" dirty="0"/>
          </a:p>
          <a:p>
            <a:br>
              <a:rPr lang="en-US" dirty="0"/>
            </a:br>
            <a:r>
              <a:rPr lang="fr-FR" b="1" dirty="0">
                <a:cs typeface="Calibri"/>
              </a:rPr>
              <a:t>Sauvegardes de machines virtuelles avec des disques de grande taille</a:t>
            </a:r>
            <a:endParaRPr lang="fr-FR" dirty="0">
              <a:cs typeface="Calibri"/>
            </a:endParaRPr>
          </a:p>
          <a:p>
            <a:r>
              <a:rPr lang="fr-FR" dirty="0">
                <a:ea typeface="+mn-lt"/>
                <a:cs typeface="+mn-lt"/>
              </a:rPr>
              <a:t>Si la machine sauvegardée possède un grand nombre de disques (&gt;16) ou des disques de grande taille (&gt;4 To chacun), il n’est pas recommandé d’exécuter le script sur la même machine pour la restauration, car cela aura un impact significatif sur la machine virtuelle. Au lieu de cela, il est recommandé d’avoir une machine virtuelle distincte uniquement pour la récupération de fichiers (machines virtuelles Azure VM D2v3), puis de l’arrêter lorsqu’elle n’est pas nécessaire.</a:t>
            </a:r>
            <a:endParaRPr lang="fr-FR" dirty="0"/>
          </a:p>
          <a:p>
            <a:endParaRPr lang="fr-FR" dirty="0"/>
          </a:p>
        </p:txBody>
      </p:sp>
    </p:spTree>
    <p:extLst>
      <p:ext uri="{BB962C8B-B14F-4D97-AF65-F5344CB8AC3E}">
        <p14:creationId xmlns:p14="http://schemas.microsoft.com/office/powerpoint/2010/main" val="14624497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Étape 3 : Configuration requise du système d’exploitation pour exécuter correctement le script</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5" cy="4514894"/>
          </a:xfrm>
        </p:spPr>
        <p:txBody>
          <a:bodyPr lIns="91440" tIns="45720" rIns="91440" bIns="45720" anchor="t"/>
          <a:lstStyle/>
          <a:p>
            <a:r>
              <a:rPr lang="fr-FR" dirty="0">
                <a:ea typeface="+mn-lt"/>
                <a:cs typeface="+mn-lt"/>
              </a:rPr>
              <a:t>La machine virtuelle sur laquelle vous souhaitez exécuter le script téléchargé doit remplir les conditions suivantes.</a:t>
            </a:r>
            <a:endParaRPr lang="fr-FR" dirty="0"/>
          </a:p>
          <a:p>
            <a:r>
              <a:rPr lang="fr-FR" b="1" dirty="0">
                <a:cs typeface="Calibri"/>
              </a:rPr>
              <a:t>Pour système d’exploitation Windows</a:t>
            </a:r>
            <a:endParaRPr lang="fr-FR" dirty="0">
              <a:cs typeface="Calibri"/>
            </a:endParaRPr>
          </a:p>
          <a:p>
            <a:r>
              <a:rPr lang="fr-FR" dirty="0">
                <a:ea typeface="+mn-lt"/>
                <a:cs typeface="+mn-lt"/>
              </a:rPr>
              <a:t>Le tableau suivant indique la compatibilité entre les systèmes d’exploitation des serveurs et des ordinateurs. Lors de la récupération de fichiers, vous ne pouvez pas restaurer des fichiers sur une version antérieure ou ultérieure du système d’exploitation. Par exemple, vous ne pouvez pas restaurer un fichier à partir d’une machine virtuelle sous Windows Server 2016 sur un ordinateur sous Windows Server 2012 ou Windows 8. Vous pouvez restaurer des fichiers à partir d’une machine virtuelle sur un système d’exploitation de serveur identique ou sur un système d’exploitation client compatible.</a:t>
            </a:r>
            <a:endParaRPr lang="fr-FR" dirty="0"/>
          </a:p>
          <a:p>
            <a:endParaRPr lang="fr-FR" dirty="0"/>
          </a:p>
        </p:txBody>
      </p:sp>
      <p:graphicFrame>
        <p:nvGraphicFramePr>
          <p:cNvPr id="4" name="Tableau 3">
            <a:extLst>
              <a:ext uri="{FF2B5EF4-FFF2-40B4-BE49-F238E27FC236}">
                <a16:creationId xmlns:a16="http://schemas.microsoft.com/office/drawing/2014/main" id="{2D66B000-001E-0C97-81BB-0DE0F6CCB884}"/>
              </a:ext>
            </a:extLst>
          </p:cNvPr>
          <p:cNvGraphicFramePr>
            <a:graphicFrameLocks noGrp="1"/>
          </p:cNvGraphicFramePr>
          <p:nvPr>
            <p:extLst>
              <p:ext uri="{D42A27DB-BD31-4B8C-83A1-F6EECF244321}">
                <p14:modId xmlns:p14="http://schemas.microsoft.com/office/powerpoint/2010/main" val="3762163011"/>
              </p:ext>
            </p:extLst>
          </p:nvPr>
        </p:nvGraphicFramePr>
        <p:xfrm>
          <a:off x="2712440" y="3464762"/>
          <a:ext cx="5319936" cy="2765632"/>
        </p:xfrm>
        <a:graphic>
          <a:graphicData uri="http://schemas.openxmlformats.org/drawingml/2006/table">
            <a:tbl>
              <a:tblPr firstRow="1" bandRow="1">
                <a:tableStyleId>{5C22544A-7EE6-4342-B048-85BDC9FD1C3A}</a:tableStyleId>
              </a:tblPr>
              <a:tblGrid>
                <a:gridCol w="2659968">
                  <a:extLst>
                    <a:ext uri="{9D8B030D-6E8A-4147-A177-3AD203B41FA5}">
                      <a16:colId xmlns:a16="http://schemas.microsoft.com/office/drawing/2014/main" val="4228060129"/>
                    </a:ext>
                  </a:extLst>
                </a:gridCol>
                <a:gridCol w="2659968">
                  <a:extLst>
                    <a:ext uri="{9D8B030D-6E8A-4147-A177-3AD203B41FA5}">
                      <a16:colId xmlns:a16="http://schemas.microsoft.com/office/drawing/2014/main" val="3194607501"/>
                    </a:ext>
                  </a:extLst>
                </a:gridCol>
              </a:tblGrid>
              <a:tr h="717017">
                <a:tc>
                  <a:txBody>
                    <a:bodyPr/>
                    <a:lstStyle/>
                    <a:p>
                      <a:pPr algn="l" fontAlgn="t"/>
                      <a:r>
                        <a:rPr lang="fr-FR">
                          <a:effectLst/>
                        </a:rPr>
                        <a:t>Système d’exploitation serveur</a:t>
                      </a:r>
                    </a:p>
                  </a:txBody>
                  <a:tcPr/>
                </a:tc>
                <a:tc>
                  <a:txBody>
                    <a:bodyPr/>
                    <a:lstStyle/>
                    <a:p>
                      <a:pPr algn="l" fontAlgn="t"/>
                      <a:r>
                        <a:rPr lang="fr-FR">
                          <a:effectLst/>
                        </a:rPr>
                        <a:t>Système d’exploitation client compatible</a:t>
                      </a:r>
                    </a:p>
                  </a:txBody>
                  <a:tcPr/>
                </a:tc>
                <a:extLst>
                  <a:ext uri="{0D108BD9-81ED-4DB2-BD59-A6C34878D82A}">
                    <a16:rowId xmlns:a16="http://schemas.microsoft.com/office/drawing/2014/main" val="1653552805"/>
                  </a:ext>
                </a:extLst>
              </a:tr>
              <a:tr h="409723">
                <a:tc>
                  <a:txBody>
                    <a:bodyPr/>
                    <a:lstStyle/>
                    <a:p>
                      <a:pPr algn="l" fontAlgn="t"/>
                      <a:r>
                        <a:rPr lang="fr-FR" sz="1600">
                          <a:effectLst/>
                        </a:rPr>
                        <a:t>Windows Server 2019</a:t>
                      </a:r>
                    </a:p>
                  </a:txBody>
                  <a:tcPr/>
                </a:tc>
                <a:tc>
                  <a:txBody>
                    <a:bodyPr/>
                    <a:lstStyle/>
                    <a:p>
                      <a:pPr algn="l" fontAlgn="t"/>
                      <a:r>
                        <a:rPr lang="fr-FR" sz="1600">
                          <a:effectLst/>
                        </a:rPr>
                        <a:t>Windows 10</a:t>
                      </a:r>
                    </a:p>
                  </a:txBody>
                  <a:tcPr/>
                </a:tc>
                <a:extLst>
                  <a:ext uri="{0D108BD9-81ED-4DB2-BD59-A6C34878D82A}">
                    <a16:rowId xmlns:a16="http://schemas.microsoft.com/office/drawing/2014/main" val="1825539619"/>
                  </a:ext>
                </a:extLst>
              </a:tr>
              <a:tr h="409723">
                <a:tc>
                  <a:txBody>
                    <a:bodyPr/>
                    <a:lstStyle/>
                    <a:p>
                      <a:pPr algn="l" fontAlgn="t"/>
                      <a:r>
                        <a:rPr lang="fr-FR" sz="1600">
                          <a:effectLst/>
                        </a:rPr>
                        <a:t>Windows Server 2016</a:t>
                      </a:r>
                    </a:p>
                  </a:txBody>
                  <a:tcPr/>
                </a:tc>
                <a:tc>
                  <a:txBody>
                    <a:bodyPr/>
                    <a:lstStyle/>
                    <a:p>
                      <a:pPr algn="l" fontAlgn="t"/>
                      <a:r>
                        <a:rPr lang="fr-FR" sz="1600" dirty="0">
                          <a:effectLst/>
                        </a:rPr>
                        <a:t>Windows 10</a:t>
                      </a:r>
                    </a:p>
                  </a:txBody>
                  <a:tcPr/>
                </a:tc>
                <a:extLst>
                  <a:ext uri="{0D108BD9-81ED-4DB2-BD59-A6C34878D82A}">
                    <a16:rowId xmlns:a16="http://schemas.microsoft.com/office/drawing/2014/main" val="3625008848"/>
                  </a:ext>
                </a:extLst>
              </a:tr>
              <a:tr h="409723">
                <a:tc>
                  <a:txBody>
                    <a:bodyPr/>
                    <a:lstStyle/>
                    <a:p>
                      <a:pPr algn="l" fontAlgn="t"/>
                      <a:r>
                        <a:rPr lang="fr-FR" sz="1600">
                          <a:effectLst/>
                        </a:rPr>
                        <a:t>Windows Server 2012 R2</a:t>
                      </a:r>
                    </a:p>
                  </a:txBody>
                  <a:tcPr/>
                </a:tc>
                <a:tc>
                  <a:txBody>
                    <a:bodyPr/>
                    <a:lstStyle/>
                    <a:p>
                      <a:pPr algn="l" fontAlgn="t"/>
                      <a:r>
                        <a:rPr lang="fr-FR" sz="1600">
                          <a:effectLst/>
                        </a:rPr>
                        <a:t>Windows 8.1</a:t>
                      </a:r>
                    </a:p>
                  </a:txBody>
                  <a:tcPr/>
                </a:tc>
                <a:extLst>
                  <a:ext uri="{0D108BD9-81ED-4DB2-BD59-A6C34878D82A}">
                    <a16:rowId xmlns:a16="http://schemas.microsoft.com/office/drawing/2014/main" val="2846844898"/>
                  </a:ext>
                </a:extLst>
              </a:tr>
              <a:tr h="409723">
                <a:tc>
                  <a:txBody>
                    <a:bodyPr/>
                    <a:lstStyle/>
                    <a:p>
                      <a:pPr algn="l" fontAlgn="t"/>
                      <a:r>
                        <a:rPr lang="fr-FR" sz="1600">
                          <a:effectLst/>
                        </a:rPr>
                        <a:t>Windows Server 2012</a:t>
                      </a:r>
                    </a:p>
                  </a:txBody>
                  <a:tcPr/>
                </a:tc>
                <a:tc>
                  <a:txBody>
                    <a:bodyPr/>
                    <a:lstStyle/>
                    <a:p>
                      <a:pPr algn="l" fontAlgn="t"/>
                      <a:r>
                        <a:rPr lang="fr-FR" sz="1600">
                          <a:effectLst/>
                        </a:rPr>
                        <a:t>Windows 8</a:t>
                      </a:r>
                    </a:p>
                  </a:txBody>
                  <a:tcPr/>
                </a:tc>
                <a:extLst>
                  <a:ext uri="{0D108BD9-81ED-4DB2-BD59-A6C34878D82A}">
                    <a16:rowId xmlns:a16="http://schemas.microsoft.com/office/drawing/2014/main" val="2777971736"/>
                  </a:ext>
                </a:extLst>
              </a:tr>
              <a:tr h="409723">
                <a:tc>
                  <a:txBody>
                    <a:bodyPr/>
                    <a:lstStyle/>
                    <a:p>
                      <a:pPr algn="l" fontAlgn="t"/>
                      <a:r>
                        <a:rPr lang="fr-FR" sz="1600">
                          <a:effectLst/>
                        </a:rPr>
                        <a:t>Windows Server 2008 R2</a:t>
                      </a:r>
                    </a:p>
                  </a:txBody>
                  <a:tcPr/>
                </a:tc>
                <a:tc>
                  <a:txBody>
                    <a:bodyPr/>
                    <a:lstStyle/>
                    <a:p>
                      <a:pPr algn="l" fontAlgn="t"/>
                      <a:r>
                        <a:rPr lang="fr-FR" sz="1600" dirty="0">
                          <a:effectLst/>
                        </a:rPr>
                        <a:t>Windows 7</a:t>
                      </a:r>
                    </a:p>
                  </a:txBody>
                  <a:tcPr/>
                </a:tc>
                <a:extLst>
                  <a:ext uri="{0D108BD9-81ED-4DB2-BD59-A6C34878D82A}">
                    <a16:rowId xmlns:a16="http://schemas.microsoft.com/office/drawing/2014/main" val="1777628518"/>
                  </a:ext>
                </a:extLst>
              </a:tr>
            </a:tbl>
          </a:graphicData>
        </a:graphic>
      </p:graphicFrame>
    </p:spTree>
    <p:extLst>
      <p:ext uri="{BB962C8B-B14F-4D97-AF65-F5344CB8AC3E}">
        <p14:creationId xmlns:p14="http://schemas.microsoft.com/office/powerpoint/2010/main" val="35897834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Étape 3 : Configuration requise du système d’exploitation pour exécuter correctement le script</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5" cy="4514894"/>
          </a:xfrm>
        </p:spPr>
        <p:txBody>
          <a:bodyPr lIns="91440" tIns="45720" rIns="91440" bIns="45720" anchor="t"/>
          <a:lstStyle/>
          <a:p>
            <a:r>
              <a:rPr lang="fr-FR" b="1" dirty="0">
                <a:cs typeface="Calibri"/>
              </a:rPr>
              <a:t>Pour le système d’exploitation Linux</a:t>
            </a:r>
            <a:endParaRPr lang="fr-FR" dirty="0">
              <a:cs typeface="Calibri"/>
            </a:endParaRPr>
          </a:p>
          <a:p>
            <a:r>
              <a:rPr lang="fr-FR" dirty="0">
                <a:ea typeface="+mn-lt"/>
                <a:cs typeface="+mn-lt"/>
              </a:rPr>
              <a:t>Sur Linux, le système d’exploitation de l’ordinateur utilisé pour restaurer des fichiers doit prendre en charge le système de fichiers de la machine virtuelle protégée. Lorsque vous sélectionnez un ordinateur pour exécuter le script, vérifiez que l’ordinateur possède un système d’exploitation compatible et utilise l’une des versions identifiées dans le tableau suivant :</a:t>
            </a:r>
            <a:endParaRPr lang="fr-FR" dirty="0"/>
          </a:p>
          <a:p>
            <a:endParaRPr lang="fr-FR" dirty="0"/>
          </a:p>
          <a:p>
            <a:endParaRPr lang="fr-FR" dirty="0"/>
          </a:p>
        </p:txBody>
      </p:sp>
      <p:graphicFrame>
        <p:nvGraphicFramePr>
          <p:cNvPr id="5" name="Tableau 4">
            <a:extLst>
              <a:ext uri="{FF2B5EF4-FFF2-40B4-BE49-F238E27FC236}">
                <a16:creationId xmlns:a16="http://schemas.microsoft.com/office/drawing/2014/main" id="{DDEE6E9E-56D7-8C3A-95CB-B4038A730B1A}"/>
              </a:ext>
            </a:extLst>
          </p:cNvPr>
          <p:cNvGraphicFramePr>
            <a:graphicFrameLocks noGrp="1"/>
          </p:cNvGraphicFramePr>
          <p:nvPr>
            <p:extLst>
              <p:ext uri="{D42A27DB-BD31-4B8C-83A1-F6EECF244321}">
                <p14:modId xmlns:p14="http://schemas.microsoft.com/office/powerpoint/2010/main" val="1476760431"/>
              </p:ext>
            </p:extLst>
          </p:nvPr>
        </p:nvGraphicFramePr>
        <p:xfrm>
          <a:off x="3164540" y="2940423"/>
          <a:ext cx="5809129" cy="3095596"/>
        </p:xfrm>
        <a:graphic>
          <a:graphicData uri="http://schemas.openxmlformats.org/drawingml/2006/table">
            <a:tbl>
              <a:tblPr firstRow="1" bandRow="1">
                <a:tableStyleId>{5C22544A-7EE6-4342-B048-85BDC9FD1C3A}</a:tableStyleId>
              </a:tblPr>
              <a:tblGrid>
                <a:gridCol w="2105554">
                  <a:extLst>
                    <a:ext uri="{9D8B030D-6E8A-4147-A177-3AD203B41FA5}">
                      <a16:colId xmlns:a16="http://schemas.microsoft.com/office/drawing/2014/main" val="3521807463"/>
                    </a:ext>
                  </a:extLst>
                </a:gridCol>
                <a:gridCol w="3703575">
                  <a:extLst>
                    <a:ext uri="{9D8B030D-6E8A-4147-A177-3AD203B41FA5}">
                      <a16:colId xmlns:a16="http://schemas.microsoft.com/office/drawing/2014/main" val="3258034460"/>
                    </a:ext>
                  </a:extLst>
                </a:gridCol>
              </a:tblGrid>
              <a:tr h="613881">
                <a:tc>
                  <a:txBody>
                    <a:bodyPr/>
                    <a:lstStyle/>
                    <a:p>
                      <a:pPr algn="l" fontAlgn="t"/>
                      <a:r>
                        <a:rPr lang="fr-FR" dirty="0">
                          <a:effectLst/>
                        </a:rPr>
                        <a:t>Système d’exploitation Linux</a:t>
                      </a:r>
                    </a:p>
                  </a:txBody>
                  <a:tcPr/>
                </a:tc>
                <a:tc>
                  <a:txBody>
                    <a:bodyPr/>
                    <a:lstStyle/>
                    <a:p>
                      <a:pPr algn="l" fontAlgn="t"/>
                      <a:r>
                        <a:rPr lang="fr-FR" dirty="0">
                          <a:effectLst/>
                        </a:rPr>
                        <a:t>Versions</a:t>
                      </a:r>
                    </a:p>
                  </a:txBody>
                  <a:tcPr/>
                </a:tc>
                <a:extLst>
                  <a:ext uri="{0D108BD9-81ED-4DB2-BD59-A6C34878D82A}">
                    <a16:rowId xmlns:a16="http://schemas.microsoft.com/office/drawing/2014/main" val="2711256108"/>
                  </a:ext>
                </a:extLst>
              </a:tr>
              <a:tr h="350788">
                <a:tc>
                  <a:txBody>
                    <a:bodyPr/>
                    <a:lstStyle/>
                    <a:p>
                      <a:pPr algn="l" fontAlgn="t"/>
                      <a:r>
                        <a:rPr lang="fr-FR" sz="1600" dirty="0">
                          <a:effectLst/>
                        </a:rPr>
                        <a:t>Ubuntu</a:t>
                      </a:r>
                    </a:p>
                  </a:txBody>
                  <a:tcPr/>
                </a:tc>
                <a:tc>
                  <a:txBody>
                    <a:bodyPr/>
                    <a:lstStyle/>
                    <a:p>
                      <a:pPr algn="l" fontAlgn="t"/>
                      <a:r>
                        <a:rPr lang="fr-FR" sz="1600" dirty="0">
                          <a:effectLst/>
                        </a:rPr>
                        <a:t>12.04 et versions ultérieures</a:t>
                      </a:r>
                    </a:p>
                  </a:txBody>
                  <a:tcPr/>
                </a:tc>
                <a:extLst>
                  <a:ext uri="{0D108BD9-81ED-4DB2-BD59-A6C34878D82A}">
                    <a16:rowId xmlns:a16="http://schemas.microsoft.com/office/drawing/2014/main" val="1310210006"/>
                  </a:ext>
                </a:extLst>
              </a:tr>
              <a:tr h="350788">
                <a:tc>
                  <a:txBody>
                    <a:bodyPr/>
                    <a:lstStyle/>
                    <a:p>
                      <a:pPr algn="l" fontAlgn="t"/>
                      <a:r>
                        <a:rPr lang="fr-FR" sz="1600" dirty="0">
                          <a:effectLst/>
                        </a:rPr>
                        <a:t>CentOS</a:t>
                      </a:r>
                    </a:p>
                  </a:txBody>
                  <a:tcPr/>
                </a:tc>
                <a:tc>
                  <a:txBody>
                    <a:bodyPr/>
                    <a:lstStyle/>
                    <a:p>
                      <a:pPr algn="l" fontAlgn="t"/>
                      <a:r>
                        <a:rPr lang="fr-FR" sz="1600" dirty="0">
                          <a:effectLst/>
                        </a:rPr>
                        <a:t>6.5 et versions ultérieures</a:t>
                      </a:r>
                    </a:p>
                  </a:txBody>
                  <a:tcPr/>
                </a:tc>
                <a:extLst>
                  <a:ext uri="{0D108BD9-81ED-4DB2-BD59-A6C34878D82A}">
                    <a16:rowId xmlns:a16="http://schemas.microsoft.com/office/drawing/2014/main" val="2150331030"/>
                  </a:ext>
                </a:extLst>
              </a:tr>
              <a:tr h="350788">
                <a:tc>
                  <a:txBody>
                    <a:bodyPr/>
                    <a:lstStyle/>
                    <a:p>
                      <a:pPr algn="l" fontAlgn="t"/>
                      <a:r>
                        <a:rPr lang="fr-FR" sz="1600" dirty="0">
                          <a:effectLst/>
                        </a:rPr>
                        <a:t>RHEL</a:t>
                      </a:r>
                    </a:p>
                  </a:txBody>
                  <a:tcPr/>
                </a:tc>
                <a:tc>
                  <a:txBody>
                    <a:bodyPr/>
                    <a:lstStyle/>
                    <a:p>
                      <a:pPr algn="l" fontAlgn="t"/>
                      <a:r>
                        <a:rPr lang="fr-FR" sz="1600" dirty="0">
                          <a:effectLst/>
                        </a:rPr>
                        <a:t>6.7 et versions ultérieures</a:t>
                      </a:r>
                    </a:p>
                  </a:txBody>
                  <a:tcPr/>
                </a:tc>
                <a:extLst>
                  <a:ext uri="{0D108BD9-81ED-4DB2-BD59-A6C34878D82A}">
                    <a16:rowId xmlns:a16="http://schemas.microsoft.com/office/drawing/2014/main" val="2969747591"/>
                  </a:ext>
                </a:extLst>
              </a:tr>
              <a:tr h="350788">
                <a:tc>
                  <a:txBody>
                    <a:bodyPr/>
                    <a:lstStyle/>
                    <a:p>
                      <a:pPr algn="l" fontAlgn="t"/>
                      <a:r>
                        <a:rPr lang="fr-FR" sz="1600" dirty="0">
                          <a:effectLst/>
                        </a:rPr>
                        <a:t>Debian</a:t>
                      </a:r>
                    </a:p>
                  </a:txBody>
                  <a:tcPr/>
                </a:tc>
                <a:tc>
                  <a:txBody>
                    <a:bodyPr/>
                    <a:lstStyle/>
                    <a:p>
                      <a:pPr algn="l" fontAlgn="t"/>
                      <a:r>
                        <a:rPr lang="fr-FR" sz="1600" dirty="0">
                          <a:effectLst/>
                        </a:rPr>
                        <a:t>7 et versions ultérieures</a:t>
                      </a:r>
                    </a:p>
                  </a:txBody>
                  <a:tcPr/>
                </a:tc>
                <a:extLst>
                  <a:ext uri="{0D108BD9-81ED-4DB2-BD59-A6C34878D82A}">
                    <a16:rowId xmlns:a16="http://schemas.microsoft.com/office/drawing/2014/main" val="2890249541"/>
                  </a:ext>
                </a:extLst>
              </a:tr>
              <a:tr h="350788">
                <a:tc>
                  <a:txBody>
                    <a:bodyPr/>
                    <a:lstStyle/>
                    <a:p>
                      <a:pPr algn="l" fontAlgn="t"/>
                      <a:r>
                        <a:rPr lang="fr-FR" sz="1600" dirty="0">
                          <a:effectLst/>
                        </a:rPr>
                        <a:t>Oracle Linux</a:t>
                      </a:r>
                    </a:p>
                  </a:txBody>
                  <a:tcPr/>
                </a:tc>
                <a:tc>
                  <a:txBody>
                    <a:bodyPr/>
                    <a:lstStyle/>
                    <a:p>
                      <a:pPr algn="l" fontAlgn="t"/>
                      <a:r>
                        <a:rPr lang="fr-FR" sz="1600" dirty="0">
                          <a:effectLst/>
                        </a:rPr>
                        <a:t>6.4 et versions ultérieures</a:t>
                      </a:r>
                    </a:p>
                  </a:txBody>
                  <a:tcPr/>
                </a:tc>
                <a:extLst>
                  <a:ext uri="{0D108BD9-81ED-4DB2-BD59-A6C34878D82A}">
                    <a16:rowId xmlns:a16="http://schemas.microsoft.com/office/drawing/2014/main" val="1414485457"/>
                  </a:ext>
                </a:extLst>
              </a:tr>
              <a:tr h="350788">
                <a:tc>
                  <a:txBody>
                    <a:bodyPr/>
                    <a:lstStyle/>
                    <a:p>
                      <a:pPr algn="l" fontAlgn="t"/>
                      <a:r>
                        <a:rPr lang="fr-FR" sz="1600" dirty="0">
                          <a:effectLst/>
                        </a:rPr>
                        <a:t>SLES</a:t>
                      </a:r>
                    </a:p>
                  </a:txBody>
                  <a:tcPr/>
                </a:tc>
                <a:tc>
                  <a:txBody>
                    <a:bodyPr/>
                    <a:lstStyle/>
                    <a:p>
                      <a:pPr algn="l" fontAlgn="t"/>
                      <a:r>
                        <a:rPr lang="fr-FR" sz="1600" dirty="0">
                          <a:effectLst/>
                        </a:rPr>
                        <a:t>12 et versions ultérieures</a:t>
                      </a:r>
                    </a:p>
                  </a:txBody>
                  <a:tcPr/>
                </a:tc>
                <a:extLst>
                  <a:ext uri="{0D108BD9-81ED-4DB2-BD59-A6C34878D82A}">
                    <a16:rowId xmlns:a16="http://schemas.microsoft.com/office/drawing/2014/main" val="303585585"/>
                  </a:ext>
                </a:extLst>
              </a:tr>
              <a:tr h="350788">
                <a:tc>
                  <a:txBody>
                    <a:bodyPr/>
                    <a:lstStyle/>
                    <a:p>
                      <a:pPr algn="l" fontAlgn="t"/>
                      <a:r>
                        <a:rPr lang="fr-FR" sz="1600" dirty="0" err="1">
                          <a:effectLst/>
                        </a:rPr>
                        <a:t>OpenSUSE</a:t>
                      </a:r>
                    </a:p>
                  </a:txBody>
                  <a:tcPr/>
                </a:tc>
                <a:tc>
                  <a:txBody>
                    <a:bodyPr/>
                    <a:lstStyle/>
                    <a:p>
                      <a:pPr algn="l" fontAlgn="t"/>
                      <a:r>
                        <a:rPr lang="fr-FR" sz="1600" dirty="0">
                          <a:effectLst/>
                        </a:rPr>
                        <a:t>42.2 et versions ultérieures</a:t>
                      </a:r>
                    </a:p>
                  </a:txBody>
                  <a:tcPr/>
                </a:tc>
                <a:extLst>
                  <a:ext uri="{0D108BD9-81ED-4DB2-BD59-A6C34878D82A}">
                    <a16:rowId xmlns:a16="http://schemas.microsoft.com/office/drawing/2014/main" val="3136660514"/>
                  </a:ext>
                </a:extLst>
              </a:tr>
            </a:tbl>
          </a:graphicData>
        </a:graphic>
      </p:graphicFrame>
    </p:spTree>
    <p:extLst>
      <p:ext uri="{BB962C8B-B14F-4D97-AF65-F5344CB8AC3E}">
        <p14:creationId xmlns:p14="http://schemas.microsoft.com/office/powerpoint/2010/main" val="22666623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Étape 3 : Configuration requise du système d’exploitation pour exécuter correctement le script</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5" cy="4514894"/>
          </a:xfrm>
        </p:spPr>
        <p:txBody>
          <a:bodyPr lIns="91440" tIns="45720" rIns="91440" bIns="45720" anchor="t"/>
          <a:lstStyle/>
          <a:p>
            <a:endParaRPr lang="fr-FR" dirty="0">
              <a:ea typeface="+mn-lt"/>
              <a:cs typeface="+mn-lt"/>
            </a:endParaRPr>
          </a:p>
          <a:p>
            <a:r>
              <a:rPr lang="fr-FR" dirty="0">
                <a:ea typeface="+mn-lt"/>
                <a:cs typeface="+mn-lt"/>
              </a:rPr>
              <a:t>Le script requiert également les composants Python et </a:t>
            </a:r>
            <a:r>
              <a:rPr lang="fr-FR" dirty="0" err="1">
                <a:ea typeface="+mn-lt"/>
                <a:cs typeface="+mn-lt"/>
              </a:rPr>
              <a:t>bash</a:t>
            </a:r>
            <a:r>
              <a:rPr lang="fr-FR" dirty="0">
                <a:ea typeface="+mn-lt"/>
                <a:cs typeface="+mn-lt"/>
              </a:rPr>
              <a:t> pour exécuter et établir une connexion sécurisée avec le point de récupération.</a:t>
            </a: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ea typeface="+mn-lt"/>
                <a:cs typeface="+mn-lt"/>
              </a:rPr>
              <a:t>Assurez-vous aussi que vous disposez de la machine appropriée pour exécuter le script ILR et qu’elle est conforme aux conditions d’accès.</a:t>
            </a:r>
            <a:endParaRPr lang="fr-FR" dirty="0"/>
          </a:p>
          <a:p>
            <a:endParaRPr lang="fr-FR" dirty="0"/>
          </a:p>
          <a:p>
            <a:endParaRPr lang="fr-FR" dirty="0"/>
          </a:p>
          <a:p>
            <a:endParaRPr lang="fr-FR" dirty="0"/>
          </a:p>
        </p:txBody>
      </p:sp>
      <p:graphicFrame>
        <p:nvGraphicFramePr>
          <p:cNvPr id="4" name="Tableau 3">
            <a:extLst>
              <a:ext uri="{FF2B5EF4-FFF2-40B4-BE49-F238E27FC236}">
                <a16:creationId xmlns:a16="http://schemas.microsoft.com/office/drawing/2014/main" id="{2D019243-4F29-E215-71D2-7CA4C30DB3FE}"/>
              </a:ext>
            </a:extLst>
          </p:cNvPr>
          <p:cNvGraphicFramePr>
            <a:graphicFrameLocks noGrp="1"/>
          </p:cNvGraphicFramePr>
          <p:nvPr>
            <p:extLst>
              <p:ext uri="{D42A27DB-BD31-4B8C-83A1-F6EECF244321}">
                <p14:modId xmlns:p14="http://schemas.microsoft.com/office/powerpoint/2010/main" val="1531035858"/>
              </p:ext>
            </p:extLst>
          </p:nvPr>
        </p:nvGraphicFramePr>
        <p:xfrm>
          <a:off x="2886635" y="2610523"/>
          <a:ext cx="5576048" cy="2273180"/>
        </p:xfrm>
        <a:graphic>
          <a:graphicData uri="http://schemas.openxmlformats.org/drawingml/2006/table">
            <a:tbl>
              <a:tblPr firstRow="1" bandRow="1">
                <a:tableStyleId>{5C22544A-7EE6-4342-B048-85BDC9FD1C3A}</a:tableStyleId>
              </a:tblPr>
              <a:tblGrid>
                <a:gridCol w="2788024">
                  <a:extLst>
                    <a:ext uri="{9D8B030D-6E8A-4147-A177-3AD203B41FA5}">
                      <a16:colId xmlns:a16="http://schemas.microsoft.com/office/drawing/2014/main" val="1226099796"/>
                    </a:ext>
                  </a:extLst>
                </a:gridCol>
                <a:gridCol w="2788024">
                  <a:extLst>
                    <a:ext uri="{9D8B030D-6E8A-4147-A177-3AD203B41FA5}">
                      <a16:colId xmlns:a16="http://schemas.microsoft.com/office/drawing/2014/main" val="3761742348"/>
                    </a:ext>
                  </a:extLst>
                </a:gridCol>
              </a:tblGrid>
              <a:tr h="313586">
                <a:tc>
                  <a:txBody>
                    <a:bodyPr/>
                    <a:lstStyle/>
                    <a:p>
                      <a:pPr algn="l" fontAlgn="t"/>
                      <a:r>
                        <a:rPr lang="fr-FR" dirty="0">
                          <a:effectLst/>
                        </a:rPr>
                        <a:t>Composant</a:t>
                      </a:r>
                    </a:p>
                  </a:txBody>
                  <a:tcPr/>
                </a:tc>
                <a:tc>
                  <a:txBody>
                    <a:bodyPr/>
                    <a:lstStyle/>
                    <a:p>
                      <a:pPr algn="l" fontAlgn="t"/>
                      <a:r>
                        <a:rPr lang="fr-FR">
                          <a:effectLst/>
                        </a:rPr>
                        <a:t>Version</a:t>
                      </a:r>
                    </a:p>
                  </a:txBody>
                  <a:tcPr/>
                </a:tc>
                <a:extLst>
                  <a:ext uri="{0D108BD9-81ED-4DB2-BD59-A6C34878D82A}">
                    <a16:rowId xmlns:a16="http://schemas.microsoft.com/office/drawing/2014/main" val="2201535447"/>
                  </a:ext>
                </a:extLst>
              </a:tr>
              <a:tr h="287453">
                <a:tc>
                  <a:txBody>
                    <a:bodyPr/>
                    <a:lstStyle/>
                    <a:p>
                      <a:pPr algn="l" fontAlgn="t"/>
                      <a:r>
                        <a:rPr lang="fr-FR" sz="1600" dirty="0" err="1">
                          <a:effectLst/>
                        </a:rPr>
                        <a:t>bash</a:t>
                      </a:r>
                      <a:endParaRPr lang="fr-FR" sz="1600" dirty="0">
                        <a:effectLst/>
                      </a:endParaRPr>
                    </a:p>
                  </a:txBody>
                  <a:tcPr/>
                </a:tc>
                <a:tc>
                  <a:txBody>
                    <a:bodyPr/>
                    <a:lstStyle/>
                    <a:p>
                      <a:pPr algn="l" fontAlgn="t"/>
                      <a:r>
                        <a:rPr lang="fr-FR" sz="1600">
                          <a:effectLst/>
                        </a:rPr>
                        <a:t>4 et versions ultérieures</a:t>
                      </a:r>
                    </a:p>
                  </a:txBody>
                  <a:tcPr/>
                </a:tc>
                <a:extLst>
                  <a:ext uri="{0D108BD9-81ED-4DB2-BD59-A6C34878D82A}">
                    <a16:rowId xmlns:a16="http://schemas.microsoft.com/office/drawing/2014/main" val="2537210142"/>
                  </a:ext>
                </a:extLst>
              </a:tr>
              <a:tr h="496510">
                <a:tc>
                  <a:txBody>
                    <a:bodyPr/>
                    <a:lstStyle/>
                    <a:p>
                      <a:pPr algn="l" fontAlgn="t"/>
                      <a:r>
                        <a:rPr lang="fr-FR" sz="1600" dirty="0">
                          <a:effectLst/>
                        </a:rPr>
                        <a:t>Python</a:t>
                      </a:r>
                    </a:p>
                  </a:txBody>
                  <a:tcPr/>
                </a:tc>
                <a:tc>
                  <a:txBody>
                    <a:bodyPr/>
                    <a:lstStyle/>
                    <a:p>
                      <a:pPr algn="l" fontAlgn="t"/>
                      <a:r>
                        <a:rPr lang="fr-FR" sz="1600">
                          <a:effectLst/>
                        </a:rPr>
                        <a:t>2.6.6 et versions ultérieures</a:t>
                      </a:r>
                    </a:p>
                  </a:txBody>
                  <a:tcPr/>
                </a:tc>
                <a:extLst>
                  <a:ext uri="{0D108BD9-81ED-4DB2-BD59-A6C34878D82A}">
                    <a16:rowId xmlns:a16="http://schemas.microsoft.com/office/drawing/2014/main" val="2742396786"/>
                  </a:ext>
                </a:extLst>
              </a:tr>
              <a:tr h="496510">
                <a:tc>
                  <a:txBody>
                    <a:bodyPr/>
                    <a:lstStyle/>
                    <a:p>
                      <a:pPr algn="l" fontAlgn="t"/>
                      <a:r>
                        <a:rPr lang="fr-FR" sz="1600" dirty="0">
                          <a:effectLst/>
                        </a:rPr>
                        <a:t>.NET</a:t>
                      </a:r>
                    </a:p>
                  </a:txBody>
                  <a:tcPr/>
                </a:tc>
                <a:tc>
                  <a:txBody>
                    <a:bodyPr/>
                    <a:lstStyle/>
                    <a:p>
                      <a:pPr algn="l" fontAlgn="t"/>
                      <a:r>
                        <a:rPr lang="fr-FR" sz="1600" dirty="0">
                          <a:effectLst/>
                        </a:rPr>
                        <a:t>4.6.2 et versions ultérieures</a:t>
                      </a:r>
                    </a:p>
                  </a:txBody>
                  <a:tcPr/>
                </a:tc>
                <a:extLst>
                  <a:ext uri="{0D108BD9-81ED-4DB2-BD59-A6C34878D82A}">
                    <a16:rowId xmlns:a16="http://schemas.microsoft.com/office/drawing/2014/main" val="2253616406"/>
                  </a:ext>
                </a:extLst>
              </a:tr>
              <a:tr h="496510">
                <a:tc>
                  <a:txBody>
                    <a:bodyPr/>
                    <a:lstStyle/>
                    <a:p>
                      <a:pPr algn="l" fontAlgn="t"/>
                      <a:r>
                        <a:rPr lang="fr-FR" sz="1600">
                          <a:effectLst/>
                        </a:rPr>
                        <a:t>TLS</a:t>
                      </a:r>
                    </a:p>
                  </a:txBody>
                  <a:tcPr/>
                </a:tc>
                <a:tc>
                  <a:txBody>
                    <a:bodyPr/>
                    <a:lstStyle/>
                    <a:p>
                      <a:pPr algn="l" fontAlgn="t"/>
                      <a:r>
                        <a:rPr lang="fr-FR" sz="1600" dirty="0">
                          <a:effectLst/>
                        </a:rPr>
                        <a:t>La version 1.2 devrait être prise en charge</a:t>
                      </a:r>
                    </a:p>
                  </a:txBody>
                  <a:tcPr/>
                </a:tc>
                <a:extLst>
                  <a:ext uri="{0D108BD9-81ED-4DB2-BD59-A6C34878D82A}">
                    <a16:rowId xmlns:a16="http://schemas.microsoft.com/office/drawing/2014/main" val="457659171"/>
                  </a:ext>
                </a:extLst>
              </a:tr>
            </a:tbl>
          </a:graphicData>
        </a:graphic>
      </p:graphicFrame>
    </p:spTree>
    <p:extLst>
      <p:ext uri="{BB962C8B-B14F-4D97-AF65-F5344CB8AC3E}">
        <p14:creationId xmlns:p14="http://schemas.microsoft.com/office/powerpoint/2010/main" val="200088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a:lstStyle/>
          <a:p>
            <a:r>
              <a:rPr lang="fr-FR"/>
              <a:t>CHAPITRE 1</a:t>
            </a: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lIns="91440" tIns="45720" rIns="91440" bIns="45720" anchor="t" anchorCtr="0"/>
          <a:lstStyle/>
          <a:p>
            <a:r>
              <a:rPr lang="fr-FR"/>
              <a:t>Identifier les niveaux des données</a:t>
            </a:r>
            <a:endParaRPr lang="fr-FR" b="0">
              <a:ea typeface="+mn-lt"/>
              <a:cs typeface="+mn-lt"/>
            </a:endParaRPr>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a:xfrm>
            <a:off x="6300000" y="2880001"/>
            <a:ext cx="5580000" cy="1634850"/>
          </a:xfrm>
        </p:spPr>
        <p:txBody>
          <a:bodyPr lIns="91440" tIns="45720" rIns="91440" bIns="45720" anchor="t" anchorCtr="0"/>
          <a:lstStyle/>
          <a:p>
            <a:r>
              <a:rPr lang="fr-FR" dirty="0">
                <a:cs typeface="Calibri"/>
              </a:rPr>
              <a:t>Découvrir l'impact des données sur l’activité</a:t>
            </a:r>
            <a:endParaRPr lang="fr-CA" dirty="0">
              <a:cs typeface="Calibri"/>
            </a:endParaRPr>
          </a:p>
          <a:p>
            <a:r>
              <a:rPr lang="fr-FR" b="1" dirty="0">
                <a:solidFill>
                  <a:srgbClr val="FF7800"/>
                </a:solidFill>
                <a:cs typeface="Calibri"/>
              </a:rPr>
              <a:t>Comprendre la  classification des données : Publiques, Internes, Confidentielles</a:t>
            </a:r>
            <a:endParaRPr lang="fr-CA" b="1" dirty="0">
              <a:solidFill>
                <a:srgbClr val="FF7800"/>
              </a:solidFill>
              <a:cs typeface="Calibri"/>
            </a:endParaRPr>
          </a:p>
          <a:p>
            <a:pPr algn="just"/>
            <a:r>
              <a:rPr lang="fr-CA" dirty="0">
                <a:cs typeface="Calibri"/>
              </a:rPr>
              <a:t>Appréhender le format des  données :</a:t>
            </a:r>
            <a:r>
              <a:rPr lang="fr-FR" dirty="0">
                <a:cs typeface="Calibri"/>
              </a:rPr>
              <a:t> Structurées, Semi-structurées, Non structurée</a:t>
            </a:r>
          </a:p>
        </p:txBody>
      </p:sp>
    </p:spTree>
    <p:extLst>
      <p:ext uri="{BB962C8B-B14F-4D97-AF65-F5344CB8AC3E}">
        <p14:creationId xmlns:p14="http://schemas.microsoft.com/office/powerpoint/2010/main" val="28563690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t>Étape 4 : Conditions d’accès pour exécuter correctement le script</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5" cy="4514894"/>
          </a:xfrm>
        </p:spPr>
        <p:txBody>
          <a:bodyPr lIns="91440" tIns="45720" rIns="91440" bIns="45720" anchor="t"/>
          <a:lstStyle/>
          <a:p>
            <a:r>
              <a:rPr lang="fr-FR" dirty="0">
                <a:ea typeface="+mn-lt"/>
                <a:cs typeface="+mn-lt"/>
              </a:rPr>
              <a:t>Si vous exécutez le script sur un ordinateur disposant d’un accès restreint, assurez-vous qu’il a accès aux éléments suivants :</a:t>
            </a:r>
            <a:endParaRPr lang="fr-FR" dirty="0"/>
          </a:p>
          <a:p>
            <a:r>
              <a:rPr lang="fr-FR" dirty="0">
                <a:ea typeface="+mn-lt"/>
                <a:cs typeface="+mn-lt"/>
              </a:rPr>
              <a:t>Étiquette de service download.microsoft.com ou </a:t>
            </a:r>
            <a:r>
              <a:rPr lang="fr-FR" dirty="0" err="1">
                <a:ea typeface="+mn-lt"/>
                <a:cs typeface="+mn-lt"/>
              </a:rPr>
              <a:t>AzureFrontDoor.FirstParty</a:t>
            </a:r>
            <a:r>
              <a:rPr lang="fr-FR" dirty="0">
                <a:ea typeface="+mn-lt"/>
                <a:cs typeface="+mn-lt"/>
              </a:rPr>
              <a:t> dans NSG sur le port 443 (sortant)</a:t>
            </a:r>
            <a:endParaRPr lang="fr-FR" dirty="0"/>
          </a:p>
          <a:p>
            <a:r>
              <a:rPr lang="fr-FR" dirty="0">
                <a:ea typeface="+mn-lt"/>
                <a:cs typeface="+mn-lt"/>
              </a:rPr>
              <a:t>URL </a:t>
            </a:r>
            <a:r>
              <a:rPr lang="fr-FR" dirty="0" err="1">
                <a:ea typeface="+mn-lt"/>
                <a:cs typeface="+mn-lt"/>
              </a:rPr>
              <a:t>Recovery</a:t>
            </a:r>
            <a:r>
              <a:rPr lang="fr-FR" dirty="0">
                <a:ea typeface="+mn-lt"/>
                <a:cs typeface="+mn-lt"/>
              </a:rPr>
              <a:t> Services (GEO-NAME fait référence à la région où réside le coffre </a:t>
            </a:r>
            <a:r>
              <a:rPr lang="fr-FR" dirty="0" err="1">
                <a:ea typeface="+mn-lt"/>
                <a:cs typeface="+mn-lt"/>
              </a:rPr>
              <a:t>Recovery</a:t>
            </a:r>
            <a:r>
              <a:rPr lang="fr-FR" dirty="0">
                <a:ea typeface="+mn-lt"/>
                <a:cs typeface="+mn-lt"/>
              </a:rPr>
              <a:t> Services) sur le port 3260 (sortant)</a:t>
            </a:r>
            <a:endParaRPr lang="fr-FR" dirty="0"/>
          </a:p>
          <a:p>
            <a:r>
              <a:rPr lang="fr-FR" dirty="0">
                <a:ea typeface="+mn-lt"/>
                <a:cs typeface="+mn-lt"/>
              </a:rPr>
              <a:t>https://pod01-rec2.GEO-NAME.backup.windowsazure.com  (pour les régions publiques Azure) ou étiquette de service </a:t>
            </a:r>
            <a:r>
              <a:rPr lang="fr-FR" dirty="0" err="1">
                <a:ea typeface="+mn-lt"/>
                <a:cs typeface="+mn-lt"/>
              </a:rPr>
              <a:t>AzureBackup</a:t>
            </a:r>
            <a:r>
              <a:rPr lang="fr-FR" dirty="0">
                <a:ea typeface="+mn-lt"/>
                <a:cs typeface="+mn-lt"/>
              </a:rPr>
              <a:t> dans le groupe de sécurité réseau</a:t>
            </a:r>
            <a:endParaRPr lang="fr-FR"/>
          </a:p>
          <a:p>
            <a:r>
              <a:rPr lang="fr-FR" dirty="0">
                <a:ea typeface="+mn-lt"/>
                <a:cs typeface="+mn-lt"/>
              </a:rPr>
              <a:t>https://pod01-rec2.GEO-NAME.backup.windowsazure.cn  (pour Azure China 21Vianet) ou étiquette de service </a:t>
            </a:r>
            <a:r>
              <a:rPr lang="fr-FR" dirty="0" err="1">
                <a:ea typeface="+mn-lt"/>
                <a:cs typeface="+mn-lt"/>
              </a:rPr>
              <a:t>AzureBackup</a:t>
            </a:r>
            <a:r>
              <a:rPr lang="fr-FR" dirty="0">
                <a:ea typeface="+mn-lt"/>
                <a:cs typeface="+mn-lt"/>
              </a:rPr>
              <a:t> dans le groupe de sécurité réseau</a:t>
            </a:r>
            <a:endParaRPr lang="fr-FR"/>
          </a:p>
          <a:p>
            <a:r>
              <a:rPr lang="fr-FR" dirty="0">
                <a:ea typeface="+mn-lt"/>
                <a:cs typeface="+mn-lt"/>
              </a:rPr>
              <a:t>https://pod01-rec2.GEO-NAME.backup.windowsazure.us  (pour Azure US </a:t>
            </a:r>
            <a:r>
              <a:rPr lang="fr-FR" dirty="0" err="1">
                <a:ea typeface="+mn-lt"/>
                <a:cs typeface="+mn-lt"/>
              </a:rPr>
              <a:t>Government</a:t>
            </a:r>
            <a:r>
              <a:rPr lang="fr-FR" dirty="0">
                <a:ea typeface="+mn-lt"/>
                <a:cs typeface="+mn-lt"/>
              </a:rPr>
              <a:t>) ou étiquette de service </a:t>
            </a:r>
            <a:r>
              <a:rPr lang="fr-FR" dirty="0" err="1">
                <a:ea typeface="+mn-lt"/>
                <a:cs typeface="+mn-lt"/>
              </a:rPr>
              <a:t>AzureBackup</a:t>
            </a:r>
            <a:r>
              <a:rPr lang="fr-FR" dirty="0">
                <a:ea typeface="+mn-lt"/>
                <a:cs typeface="+mn-lt"/>
              </a:rPr>
              <a:t> dans le groupe de sécurité réseau</a:t>
            </a:r>
            <a:endParaRPr lang="fr-FR"/>
          </a:p>
          <a:p>
            <a:r>
              <a:rPr lang="fr-FR" dirty="0">
                <a:ea typeface="+mn-lt"/>
                <a:cs typeface="+mn-lt"/>
              </a:rPr>
              <a:t>https://pod01-rec2.GEO-NAME.backup.windowsazure.de  (pour Azure Allemagne) ou étiquette de service </a:t>
            </a:r>
            <a:r>
              <a:rPr lang="fr-FR" dirty="0" err="1">
                <a:ea typeface="+mn-lt"/>
                <a:cs typeface="+mn-lt"/>
              </a:rPr>
              <a:t>AzureBackup</a:t>
            </a:r>
            <a:r>
              <a:rPr lang="fr-FR" dirty="0">
                <a:ea typeface="+mn-lt"/>
                <a:cs typeface="+mn-lt"/>
              </a:rPr>
              <a:t> dans le groupe de sécurité réseau</a:t>
            </a:r>
            <a:endParaRPr lang="fr-FR" dirty="0"/>
          </a:p>
          <a:p>
            <a:r>
              <a:rPr lang="fr-FR" dirty="0">
                <a:ea typeface="+mn-lt"/>
                <a:cs typeface="+mn-lt"/>
              </a:rPr>
              <a:t>Résolution de DNS public sur le port 53 (sortant)</a:t>
            </a:r>
            <a:endParaRPr lang="fr-FR" dirty="0"/>
          </a:p>
          <a:p>
            <a:r>
              <a:rPr lang="fr-FR" dirty="0">
                <a:ea typeface="+mn-lt"/>
                <a:cs typeface="+mn-lt"/>
              </a:rPr>
              <a:t>Pour Linux, le script requiert les composants « open-</a:t>
            </a:r>
            <a:r>
              <a:rPr lang="fr-FR" dirty="0" err="1">
                <a:ea typeface="+mn-lt"/>
                <a:cs typeface="+mn-lt"/>
              </a:rPr>
              <a:t>iscsi</a:t>
            </a:r>
            <a:r>
              <a:rPr lang="fr-FR" dirty="0">
                <a:ea typeface="+mn-lt"/>
                <a:cs typeface="+mn-lt"/>
              </a:rPr>
              <a:t> » et « </a:t>
            </a:r>
            <a:r>
              <a:rPr lang="fr-FR" dirty="0" err="1">
                <a:ea typeface="+mn-lt"/>
                <a:cs typeface="+mn-lt"/>
              </a:rPr>
              <a:t>lshw</a:t>
            </a:r>
            <a:r>
              <a:rPr lang="fr-FR" dirty="0">
                <a:ea typeface="+mn-lt"/>
                <a:cs typeface="+mn-lt"/>
              </a:rPr>
              <a:t> » pour vous connecter au point de récupération. Si les composants n’existent pas sur l’ordinateur depuis lequel le script est exécuté, le script demande l’autorisation d’installer les composants. Autorisez l’installation des composants nécessaires.</a:t>
            </a:r>
            <a:endParaRPr lang="fr-FR" dirty="0"/>
          </a:p>
          <a:p>
            <a:r>
              <a:rPr lang="fr-FR" dirty="0">
                <a:ea typeface="+mn-lt"/>
                <a:cs typeface="+mn-lt"/>
              </a:rPr>
              <a:t>L’accès à download.microsoft.com est requis pour télécharger les composants utilisés pour créer un canal sécurisé entre l’ordinateur sur lequel le script est exécuté et les données du point de récupération.</a:t>
            </a:r>
            <a:endParaRPr lang="fr-FR" dirty="0"/>
          </a:p>
          <a:p>
            <a:r>
              <a:rPr lang="fr-FR" dirty="0">
                <a:ea typeface="+mn-lt"/>
                <a:cs typeface="+mn-lt"/>
              </a:rPr>
              <a:t>Assurez-vous aussi que vous disposez de la machine appropriée pour exécuter le script ILR et qu’elle est conforme à la configuration requise du système d’exploitation.</a:t>
            </a:r>
            <a:endParaRPr lang="fr-FR" dirty="0"/>
          </a:p>
          <a:p>
            <a:endParaRPr lang="fr-FR" dirty="0"/>
          </a:p>
          <a:p>
            <a:endParaRPr lang="fr-FR" dirty="0"/>
          </a:p>
          <a:p>
            <a:endParaRPr lang="fr-FR" dirty="0"/>
          </a:p>
        </p:txBody>
      </p:sp>
    </p:spTree>
    <p:extLst>
      <p:ext uri="{BB962C8B-B14F-4D97-AF65-F5344CB8AC3E}">
        <p14:creationId xmlns:p14="http://schemas.microsoft.com/office/powerpoint/2010/main" val="24787503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Étape 5 : Exécution du script et identification des volumes</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5" cy="4514894"/>
          </a:xfrm>
        </p:spPr>
        <p:txBody>
          <a:bodyPr lIns="91440" tIns="45720" rIns="91440" bIns="45720" anchor="t"/>
          <a:lstStyle/>
          <a:p>
            <a:r>
              <a:rPr lang="fr-FR" b="1" dirty="0">
                <a:ea typeface="+mn-lt"/>
                <a:cs typeface="+mn-lt"/>
              </a:rPr>
              <a:t>Pour Windows</a:t>
            </a:r>
            <a:endParaRPr lang="fr-FR" b="1" dirty="0"/>
          </a:p>
          <a:p>
            <a:r>
              <a:rPr lang="fr-FR" dirty="0">
                <a:ea typeface="+mn-lt"/>
                <a:cs typeface="+mn-lt"/>
              </a:rPr>
              <a:t>Une fois que vous avez rempli toutes les conditions énoncées à l’Étape 2, à l’Étape 3 et à l’Étape 4, copiez le script à partir de l’emplacement de téléchargement (généralement le dossier Téléchargements), consultez l’Étape 1 pour découvrir comment générer et télécharger le script. Cliquez avec le bouton droit sur le fichier exécutable, puis exécutez-le avec les informations d’identification d’administrateur. Lorsque vous y êtes invité, tapez le mot de passe ou collez le mot de passe en mémoire et appuyez sur Entrée. Une fois le mot de passe valide entré, le script se connecte au point de récupération.</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3" name="Image 3" descr="Une image contenant texte&#10;&#10;Description générée automatiquement">
            <a:extLst>
              <a:ext uri="{FF2B5EF4-FFF2-40B4-BE49-F238E27FC236}">
                <a16:creationId xmlns:a16="http://schemas.microsoft.com/office/drawing/2014/main" id="{517F77F4-01A6-7DFE-F8C6-FAD89C43836B}"/>
              </a:ext>
            </a:extLst>
          </p:cNvPr>
          <p:cNvPicPr>
            <a:picLocks noChangeAspect="1"/>
          </p:cNvPicPr>
          <p:nvPr/>
        </p:nvPicPr>
        <p:blipFill>
          <a:blip r:embed="rId2"/>
          <a:stretch>
            <a:fillRect/>
          </a:stretch>
        </p:blipFill>
        <p:spPr>
          <a:xfrm>
            <a:off x="976184" y="3429040"/>
            <a:ext cx="10424982" cy="2110865"/>
          </a:xfrm>
          <a:prstGeom prst="rect">
            <a:avLst/>
          </a:prstGeom>
        </p:spPr>
      </p:pic>
    </p:spTree>
    <p:extLst>
      <p:ext uri="{BB962C8B-B14F-4D97-AF65-F5344CB8AC3E}">
        <p14:creationId xmlns:p14="http://schemas.microsoft.com/office/powerpoint/2010/main" val="537627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Étape 5 : Exécution du script et identification des volumes</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5" cy="4514894"/>
          </a:xfrm>
        </p:spPr>
        <p:txBody>
          <a:bodyPr lIns="91440" tIns="45720" rIns="91440" bIns="45720" anchor="t"/>
          <a:lstStyle/>
          <a:p>
            <a:r>
              <a:rPr lang="fr-FR" dirty="0">
                <a:ea typeface="+mn-lt"/>
                <a:cs typeface="+mn-lt"/>
              </a:rPr>
              <a:t>Lorsque vous exécutez l’exécutable, le système d’exploitation monte les nouveaux volumes et attribue des lettres de lecteur. Vous pouvez utiliser l’Explorateur Windows ou l’Explorateur de fichiers pour parcourir ces lecteurs. Les lettres de lecteur affectées aux volumes peuvent ne pas être les mêmes que celles de la machine virtuelle d’origine. Toutefois, le nom du volume est conservé. Par exemple, si le volume de la machine virtuelle d’origine était « Disque de données (E:</a:t>
            </a:r>
            <a:r>
              <a:rPr lang="fr-FR" dirty="0">
                <a:latin typeface="Consolas"/>
                <a:ea typeface="+mn-lt"/>
                <a:cs typeface="+mn-lt"/>
              </a:rPr>
              <a:t>\</a:t>
            </a:r>
            <a:r>
              <a:rPr lang="fr-FR" dirty="0">
                <a:ea typeface="+mn-lt"/>
                <a:cs typeface="+mn-lt"/>
              </a:rPr>
              <a:t>) », ce volume peut être connecté sur l’ordinateur local en tant que « Disque de données (n’importe quelle lettre:</a:t>
            </a:r>
            <a:r>
              <a:rPr lang="fr-FR" dirty="0">
                <a:latin typeface="Consolas"/>
                <a:ea typeface="+mn-lt"/>
                <a:cs typeface="+mn-lt"/>
              </a:rPr>
              <a:t>\</a:t>
            </a:r>
            <a:r>
              <a:rPr lang="fr-FR" dirty="0">
                <a:ea typeface="+mn-lt"/>
                <a:cs typeface="+mn-lt"/>
              </a:rPr>
              <a:t>) ». Parcourez tous les volumes mentionnés dans la sortie du script jusqu’à trouver vos fichiers ou votre dossier.</a:t>
            </a: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4" name="Image 4">
            <a:extLst>
              <a:ext uri="{FF2B5EF4-FFF2-40B4-BE49-F238E27FC236}">
                <a16:creationId xmlns:a16="http://schemas.microsoft.com/office/drawing/2014/main" id="{437D829A-087E-609C-C63F-A3AD043910EB}"/>
              </a:ext>
            </a:extLst>
          </p:cNvPr>
          <p:cNvPicPr>
            <a:picLocks noChangeAspect="1"/>
          </p:cNvPicPr>
          <p:nvPr/>
        </p:nvPicPr>
        <p:blipFill>
          <a:blip r:embed="rId2"/>
          <a:stretch>
            <a:fillRect/>
          </a:stretch>
        </p:blipFill>
        <p:spPr>
          <a:xfrm>
            <a:off x="1089454" y="3268543"/>
            <a:ext cx="10105766" cy="2730480"/>
          </a:xfrm>
          <a:prstGeom prst="rect">
            <a:avLst/>
          </a:prstGeom>
        </p:spPr>
      </p:pic>
    </p:spTree>
    <p:extLst>
      <p:ext uri="{BB962C8B-B14F-4D97-AF65-F5344CB8AC3E}">
        <p14:creationId xmlns:p14="http://schemas.microsoft.com/office/powerpoint/2010/main" val="9186229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cs typeface="Calibri"/>
              </a:rPr>
              <a:t>Étape 6 : Fermeture de la connexion</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restauration</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5361089" cy="4514894"/>
          </a:xfrm>
        </p:spPr>
        <p:txBody>
          <a:bodyPr lIns="91440" tIns="45720" rIns="91440" bIns="45720" anchor="t"/>
          <a:lstStyle/>
          <a:p>
            <a:r>
              <a:rPr lang="fr-FR" dirty="0">
                <a:ea typeface="+mn-lt"/>
                <a:cs typeface="+mn-lt"/>
              </a:rPr>
              <a:t>Après avoir identifié les fichiers et les avoir copiés dans un emplacement de stockage local, supprimez (ou démontez) les lecteurs supplémentaires. Pour démonter les lecteurs, dans le menu Récupération de fichier du portail Azure, cliquez sur Démonter les disques.</a:t>
            </a:r>
            <a:endParaRPr lang="fr-FR" dirty="0"/>
          </a:p>
          <a:p>
            <a:r>
              <a:rPr lang="fr-FR" dirty="0">
                <a:ea typeface="+mn-lt"/>
                <a:cs typeface="+mn-lt"/>
              </a:rPr>
              <a:t>Une fois les disques démontés, vous recevez un message. L’actualisation de la connexion de sorte que vous pouvez supprimer les disques peut prendre quelques minutes.</a:t>
            </a:r>
            <a:endParaRPr lang="fr-FR" dirty="0"/>
          </a:p>
          <a:p>
            <a:r>
              <a:rPr lang="fr-FR" dirty="0">
                <a:ea typeface="+mn-lt"/>
                <a:cs typeface="+mn-lt"/>
              </a:rPr>
              <a:t>Sous Linux, une fois la connexion au point de récupération interrompue, le système d’exploitation ne supprime pas les chemins d’accès de montage correspondants automatiquement. Les chemins d’accès de montage existent en tant que volumes « orphelins » et ils sont visibles, mais génèrent une erreur lorsque vous accédez aux fichiers ou écrivez dessus. Ils peuvent être supprimés manuellement. Le script, lorsqu’il est exécuté, identifie de tels volumes existants à partir des points de récupération précédents et les nettoie après accord.</a:t>
            </a: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3" name="Image 4" descr="Une image contenant texte&#10;&#10;Description générée automatiquement">
            <a:extLst>
              <a:ext uri="{FF2B5EF4-FFF2-40B4-BE49-F238E27FC236}">
                <a16:creationId xmlns:a16="http://schemas.microsoft.com/office/drawing/2014/main" id="{3541B3B6-B9A7-7320-3063-676A2A2C13A1}"/>
              </a:ext>
            </a:extLst>
          </p:cNvPr>
          <p:cNvPicPr>
            <a:picLocks noChangeAspect="1"/>
          </p:cNvPicPr>
          <p:nvPr/>
        </p:nvPicPr>
        <p:blipFill>
          <a:blip r:embed="rId2"/>
          <a:stretch>
            <a:fillRect/>
          </a:stretch>
        </p:blipFill>
        <p:spPr>
          <a:xfrm>
            <a:off x="6094384" y="1937953"/>
            <a:ext cx="2680529" cy="4114800"/>
          </a:xfrm>
          <a:prstGeom prst="rect">
            <a:avLst/>
          </a:prstGeom>
        </p:spPr>
      </p:pic>
      <p:pic>
        <p:nvPicPr>
          <p:cNvPr id="5" name="Image 5" descr="Une image contenant texte&#10;&#10;Description générée automatiquement">
            <a:extLst>
              <a:ext uri="{FF2B5EF4-FFF2-40B4-BE49-F238E27FC236}">
                <a16:creationId xmlns:a16="http://schemas.microsoft.com/office/drawing/2014/main" id="{3A9BA4E5-9A07-0395-8042-D77A233A9418}"/>
              </a:ext>
            </a:extLst>
          </p:cNvPr>
          <p:cNvPicPr>
            <a:picLocks noChangeAspect="1"/>
          </p:cNvPicPr>
          <p:nvPr/>
        </p:nvPicPr>
        <p:blipFill>
          <a:blip r:embed="rId3"/>
          <a:stretch>
            <a:fillRect/>
          </a:stretch>
        </p:blipFill>
        <p:spPr>
          <a:xfrm>
            <a:off x="8853617" y="1946197"/>
            <a:ext cx="2743200" cy="2759659"/>
          </a:xfrm>
          <a:prstGeom prst="rect">
            <a:avLst/>
          </a:prstGeom>
        </p:spPr>
      </p:pic>
    </p:spTree>
    <p:extLst>
      <p:ext uri="{BB962C8B-B14F-4D97-AF65-F5344CB8AC3E}">
        <p14:creationId xmlns:p14="http://schemas.microsoft.com/office/powerpoint/2010/main" val="20353531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F144BD-E284-45DC-B2A2-F09FC7FD810D}"/>
              </a:ext>
            </a:extLst>
          </p:cNvPr>
          <p:cNvSpPr>
            <a:spLocks noGrp="1"/>
          </p:cNvSpPr>
          <p:nvPr>
            <p:ph type="body" sz="quarter" idx="12"/>
          </p:nvPr>
        </p:nvSpPr>
        <p:spPr/>
        <p:txBody>
          <a:bodyPr lIns="91440" tIns="45720" rIns="91440" bIns="45720" anchor="ctr" anchorCtr="0"/>
          <a:lstStyle/>
          <a:p>
            <a:r>
              <a:rPr lang="fr-FR">
                <a:cs typeface="Calibri"/>
              </a:rPr>
              <a:t>CHAPITRE 1</a:t>
            </a:r>
            <a:endParaRPr lang="fr-FR"/>
          </a:p>
        </p:txBody>
      </p:sp>
      <p:sp>
        <p:nvSpPr>
          <p:cNvPr id="6" name="Espace réservé du texte 5">
            <a:extLst>
              <a:ext uri="{FF2B5EF4-FFF2-40B4-BE49-F238E27FC236}">
                <a16:creationId xmlns:a16="http://schemas.microsoft.com/office/drawing/2014/main" id="{67C19B62-64B1-41FC-9312-17E332BD1302}"/>
              </a:ext>
            </a:extLst>
          </p:cNvPr>
          <p:cNvSpPr>
            <a:spLocks noGrp="1"/>
          </p:cNvSpPr>
          <p:nvPr>
            <p:ph type="body" sz="quarter" idx="13"/>
          </p:nvPr>
        </p:nvSpPr>
        <p:spPr/>
        <p:txBody>
          <a:bodyPr lIns="91440" tIns="45720" rIns="91440" bIns="45720" anchor="t" anchorCtr="0"/>
          <a:lstStyle/>
          <a:p>
            <a:r>
              <a:rPr lang="fr-FR" dirty="0">
                <a:ea typeface="+mn-lt"/>
                <a:cs typeface="+mn-lt"/>
              </a:rPr>
              <a:t>Etablir des stratégies d’entrée</a:t>
            </a:r>
            <a:endParaRPr lang="fr-FR" b="0" dirty="0">
              <a:ea typeface="+mn-lt"/>
              <a:cs typeface="+mn-lt"/>
            </a:endParaRPr>
          </a:p>
        </p:txBody>
      </p:sp>
      <p:sp>
        <p:nvSpPr>
          <p:cNvPr id="8" name="Espace réservé du texte 7">
            <a:extLst>
              <a:ext uri="{FF2B5EF4-FFF2-40B4-BE49-F238E27FC236}">
                <a16:creationId xmlns:a16="http://schemas.microsoft.com/office/drawing/2014/main" id="{7E216D04-257B-941D-9468-4B763BA54801}"/>
              </a:ext>
            </a:extLst>
          </p:cNvPr>
          <p:cNvSpPr>
            <a:spLocks noGrp="1"/>
          </p:cNvSpPr>
          <p:nvPr>
            <p:ph type="body" sz="quarter" idx="14"/>
          </p:nvPr>
        </p:nvSpPr>
        <p:spPr/>
        <p:txBody>
          <a:bodyPr lIns="91440" tIns="45720" rIns="91440" bIns="45720" anchor="t" anchorCtr="0"/>
          <a:lstStyle/>
          <a:p>
            <a:r>
              <a:rPr lang="fr-FR" sz="1800" dirty="0">
                <a:ea typeface="+mn-lt"/>
                <a:cs typeface="+mn-lt"/>
              </a:rPr>
              <a:t>Production d’une stratégie de restauration</a:t>
            </a:r>
          </a:p>
          <a:p>
            <a:pPr algn="just"/>
            <a:r>
              <a:rPr lang="fr-FR" sz="1800" b="1" dirty="0">
                <a:solidFill>
                  <a:schemeClr val="accent2"/>
                </a:solidFill>
                <a:ea typeface="+mn-lt"/>
                <a:cs typeface="+mn-lt"/>
              </a:rPr>
              <a:t>Production d’une stratégie de réplication</a:t>
            </a:r>
          </a:p>
          <a:p>
            <a:pPr algn="just"/>
            <a:r>
              <a:rPr lang="fr-FR" sz="1800" dirty="0">
                <a:ea typeface="+mn-lt"/>
                <a:cs typeface="+mn-lt"/>
              </a:rPr>
              <a:t>Production d’une stratégie d’import</a:t>
            </a:r>
          </a:p>
          <a:p>
            <a:pPr algn="just"/>
            <a:r>
              <a:rPr lang="fr-FR" sz="1800" dirty="0">
                <a:ea typeface="+mn-lt"/>
                <a:cs typeface="+mn-lt"/>
              </a:rPr>
              <a:t>Production d’une stratégie de rétention</a:t>
            </a:r>
          </a:p>
          <a:p>
            <a:endParaRPr lang="fr-FR" sz="1800" dirty="0">
              <a:ea typeface="Calibri"/>
            </a:endParaRPr>
          </a:p>
          <a:p>
            <a:endParaRPr lang="fr-FR" sz="1800">
              <a:ea typeface="Calibri"/>
            </a:endParaRPr>
          </a:p>
          <a:p>
            <a:endParaRPr lang="fr-FR" sz="1800">
              <a:ea typeface="Calibri"/>
            </a:endParaRPr>
          </a:p>
        </p:txBody>
      </p:sp>
    </p:spTree>
    <p:extLst>
      <p:ext uri="{BB962C8B-B14F-4D97-AF65-F5344CB8AC3E}">
        <p14:creationId xmlns:p14="http://schemas.microsoft.com/office/powerpoint/2010/main" val="17789938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Répliquer des machines locales à l’aide de points de terminaison privés</a:t>
            </a:r>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p:txBody>
          <a:bodyPr lIns="91440" tIns="45720" rIns="91440" bIns="45720" anchor="t"/>
          <a:lstStyle/>
          <a:p>
            <a:r>
              <a:rPr lang="fr-FR" dirty="0">
                <a:ea typeface="+mn-lt"/>
                <a:cs typeface="+mn-lt"/>
              </a:rPr>
              <a:t>Azure Site </a:t>
            </a:r>
            <a:r>
              <a:rPr lang="fr-FR" dirty="0" err="1">
                <a:ea typeface="+mn-lt"/>
                <a:cs typeface="+mn-lt"/>
              </a:rPr>
              <a:t>Recovery</a:t>
            </a:r>
            <a:r>
              <a:rPr lang="fr-FR" dirty="0">
                <a:ea typeface="+mn-lt"/>
                <a:cs typeface="+mn-lt"/>
              </a:rPr>
              <a:t> vous permet d’utiliser des points de terminaison privés Azure </a:t>
            </a:r>
            <a:r>
              <a:rPr lang="fr-FR" dirty="0" err="1">
                <a:ea typeface="+mn-lt"/>
                <a:cs typeface="+mn-lt"/>
              </a:rPr>
              <a:t>Private</a:t>
            </a:r>
            <a:r>
              <a:rPr lang="fr-FR" dirty="0">
                <a:ea typeface="+mn-lt"/>
                <a:cs typeface="+mn-lt"/>
              </a:rPr>
              <a:t> Link pour la réplication de vos machines locales vers un réseau virtuel dans Azure. Un accès de point de terminaison privé à un coffre de récupération est pris en charge dans toutes les régions Azure Commerce et Secteur public.</a:t>
            </a:r>
            <a:endParaRPr lang="fr-FR" dirty="0"/>
          </a:p>
          <a:p>
            <a:endParaRPr lang="fr-FR" dirty="0"/>
          </a:p>
          <a:p>
            <a:endParaRPr lang="fr-FR" dirty="0"/>
          </a:p>
          <a:p>
            <a:endParaRPr lang="fr-FR" dirty="0"/>
          </a:p>
          <a:p>
            <a:endParaRPr lang="fr-FR" dirty="0"/>
          </a:p>
        </p:txBody>
      </p:sp>
      <p:pic>
        <p:nvPicPr>
          <p:cNvPr id="4" name="Image 4">
            <a:extLst>
              <a:ext uri="{FF2B5EF4-FFF2-40B4-BE49-F238E27FC236}">
                <a16:creationId xmlns:a16="http://schemas.microsoft.com/office/drawing/2014/main" id="{33BCAD4C-26E6-C72D-D57B-7E6BB32676AB}"/>
              </a:ext>
            </a:extLst>
          </p:cNvPr>
          <p:cNvPicPr>
            <a:picLocks noChangeAspect="1"/>
          </p:cNvPicPr>
          <p:nvPr/>
        </p:nvPicPr>
        <p:blipFill>
          <a:blip r:embed="rId2"/>
          <a:stretch>
            <a:fillRect/>
          </a:stretch>
        </p:blipFill>
        <p:spPr>
          <a:xfrm>
            <a:off x="2119184" y="2377356"/>
            <a:ext cx="6820929" cy="4090665"/>
          </a:xfrm>
          <a:prstGeom prst="rect">
            <a:avLst/>
          </a:prstGeom>
        </p:spPr>
      </p:pic>
    </p:spTree>
    <p:extLst>
      <p:ext uri="{BB962C8B-B14F-4D97-AF65-F5344CB8AC3E}">
        <p14:creationId xmlns:p14="http://schemas.microsoft.com/office/powerpoint/2010/main" val="26805764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Créer et utiliser des points de terminaison privés pour Site </a:t>
            </a:r>
            <a:r>
              <a:rPr lang="fr-FR" dirty="0" err="1">
                <a:ea typeface="+mn-lt"/>
                <a:cs typeface="+mn-lt"/>
              </a:rPr>
              <a:t>Recovery</a:t>
            </a:r>
            <a:endParaRPr lang="fr-FR" dirty="0" err="1"/>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4475522" cy="4514894"/>
          </a:xfrm>
        </p:spPr>
        <p:txBody>
          <a:bodyPr lIns="91440" tIns="45720" rIns="91440" bIns="45720" anchor="t"/>
          <a:lstStyle/>
          <a:p>
            <a:r>
              <a:rPr lang="fr-FR" b="1" dirty="0">
                <a:cs typeface="Calibri"/>
              </a:rPr>
              <a:t>Créer un coffre </a:t>
            </a:r>
            <a:r>
              <a:rPr lang="fr-FR" b="1" dirty="0" err="1">
                <a:cs typeface="Calibri"/>
              </a:rPr>
              <a:t>Recovery</a:t>
            </a:r>
            <a:r>
              <a:rPr lang="fr-FR" b="1" dirty="0">
                <a:cs typeface="Calibri"/>
              </a:rPr>
              <a:t> Services</a:t>
            </a:r>
            <a:endParaRPr lang="fr-FR" dirty="0">
              <a:cs typeface="Calibri"/>
            </a:endParaRPr>
          </a:p>
          <a:p>
            <a:r>
              <a:rPr lang="fr-FR" dirty="0">
                <a:ea typeface="+mn-lt"/>
                <a:cs typeface="+mn-lt"/>
              </a:rPr>
              <a:t>Un coffre </a:t>
            </a:r>
            <a:r>
              <a:rPr lang="fr-FR" dirty="0" err="1">
                <a:ea typeface="+mn-lt"/>
                <a:cs typeface="+mn-lt"/>
              </a:rPr>
              <a:t>Recovery</a:t>
            </a:r>
            <a:r>
              <a:rPr lang="fr-FR" dirty="0">
                <a:ea typeface="+mn-lt"/>
                <a:cs typeface="+mn-lt"/>
              </a:rPr>
              <a:t> Services contient les informations de réplication des machines. Il permet de déclencher des opérations Site </a:t>
            </a:r>
            <a:r>
              <a:rPr lang="fr-FR" dirty="0" err="1">
                <a:ea typeface="+mn-lt"/>
                <a:cs typeface="+mn-lt"/>
              </a:rPr>
              <a:t>Recovery</a:t>
            </a:r>
            <a:r>
              <a:rPr lang="fr-FR" dirty="0">
                <a:ea typeface="+mn-lt"/>
                <a:cs typeface="+mn-lt"/>
              </a:rPr>
              <a:t>. Pour savoir comment créer un coffre-fort </a:t>
            </a:r>
            <a:r>
              <a:rPr lang="fr-FR" dirty="0" err="1">
                <a:ea typeface="+mn-lt"/>
                <a:cs typeface="+mn-lt"/>
              </a:rPr>
              <a:t>Recovery</a:t>
            </a:r>
            <a:r>
              <a:rPr lang="fr-FR" dirty="0">
                <a:ea typeface="+mn-lt"/>
                <a:cs typeface="+mn-lt"/>
              </a:rPr>
              <a:t> Services dans la région Azure où vous souhaitez effectuer un basculement en cas de sinistre.</a:t>
            </a:r>
            <a:endParaRPr lang="fr-FR" dirty="0"/>
          </a:p>
          <a:p>
            <a:r>
              <a:rPr lang="fr-FR" b="1" dirty="0">
                <a:cs typeface="Calibri"/>
              </a:rPr>
              <a:t>Activer l’identité managée pour le coffre</a:t>
            </a:r>
            <a:endParaRPr lang="fr-FR" dirty="0">
              <a:cs typeface="Calibri"/>
            </a:endParaRPr>
          </a:p>
          <a:p>
            <a:r>
              <a:rPr lang="fr-FR" dirty="0">
                <a:ea typeface="+mn-lt"/>
                <a:cs typeface="+mn-lt"/>
              </a:rPr>
              <a:t>Une identité managée permet au coffre d’accéder à vos comptes de stockage. Site </a:t>
            </a:r>
            <a:r>
              <a:rPr lang="fr-FR" dirty="0" err="1">
                <a:ea typeface="+mn-lt"/>
                <a:cs typeface="+mn-lt"/>
              </a:rPr>
              <a:t>Recovery</a:t>
            </a:r>
            <a:r>
              <a:rPr lang="fr-FR" dirty="0">
                <a:ea typeface="+mn-lt"/>
                <a:cs typeface="+mn-lt"/>
              </a:rPr>
              <a:t> peut avoir à accéder au stockage cible et aux comptes de stockage de cache/journal en fonction de vos exigences. L’accès de l’identité managée est requis quand vous utilisez le service Azure </a:t>
            </a:r>
            <a:r>
              <a:rPr lang="fr-FR" dirty="0" err="1">
                <a:ea typeface="+mn-lt"/>
                <a:cs typeface="+mn-lt"/>
              </a:rPr>
              <a:t>Private</a:t>
            </a:r>
            <a:r>
              <a:rPr lang="fr-FR" dirty="0">
                <a:ea typeface="+mn-lt"/>
                <a:cs typeface="+mn-lt"/>
              </a:rPr>
              <a:t> Link pour le coffre.</a:t>
            </a:r>
            <a:endParaRPr lang="fr-FR" dirty="0"/>
          </a:p>
          <a:p>
            <a:pPr marL="285750" indent="-285750" algn="l">
              <a:buFont typeface="Arial"/>
              <a:buChar char="•"/>
            </a:pPr>
            <a:r>
              <a:rPr lang="fr-FR" dirty="0">
                <a:ea typeface="+mn-lt"/>
                <a:cs typeface="+mn-lt"/>
              </a:rPr>
              <a:t>Accédez à votre coffre </a:t>
            </a:r>
            <a:r>
              <a:rPr lang="fr-FR" dirty="0" err="1">
                <a:ea typeface="+mn-lt"/>
                <a:cs typeface="+mn-lt"/>
              </a:rPr>
              <a:t>Recovery</a:t>
            </a:r>
            <a:r>
              <a:rPr lang="fr-FR" dirty="0">
                <a:ea typeface="+mn-lt"/>
                <a:cs typeface="+mn-lt"/>
              </a:rPr>
              <a:t> Services. Sélectionnez </a:t>
            </a:r>
            <a:r>
              <a:rPr lang="fr-FR" b="1" dirty="0">
                <a:ea typeface="+mn-lt"/>
                <a:cs typeface="+mn-lt"/>
              </a:rPr>
              <a:t>Identité</a:t>
            </a:r>
            <a:r>
              <a:rPr lang="fr-FR" dirty="0">
                <a:ea typeface="+mn-lt"/>
                <a:cs typeface="+mn-lt"/>
              </a:rPr>
              <a:t> sous </a:t>
            </a:r>
            <a:r>
              <a:rPr lang="fr-FR" b="1" dirty="0">
                <a:ea typeface="+mn-lt"/>
                <a:cs typeface="+mn-lt"/>
              </a:rPr>
              <a:t>Paramètres</a:t>
            </a:r>
            <a:r>
              <a:rPr lang="fr-FR" dirty="0">
                <a:ea typeface="+mn-lt"/>
                <a:cs typeface="+mn-lt"/>
              </a:rPr>
              <a:t> :</a:t>
            </a:r>
            <a:endParaRPr lang="fr-FR" dirty="0"/>
          </a:p>
          <a:p>
            <a:endParaRPr lang="fr-FR" dirty="0"/>
          </a:p>
          <a:p>
            <a:endParaRPr lang="fr-FR" dirty="0"/>
          </a:p>
        </p:txBody>
      </p:sp>
      <p:pic>
        <p:nvPicPr>
          <p:cNvPr id="3" name="Image 4" descr="Une image contenant texte&#10;&#10;Description générée automatiquement">
            <a:extLst>
              <a:ext uri="{FF2B5EF4-FFF2-40B4-BE49-F238E27FC236}">
                <a16:creationId xmlns:a16="http://schemas.microsoft.com/office/drawing/2014/main" id="{E66A09EC-07F7-9DC8-ED12-4091BB425B7B}"/>
              </a:ext>
            </a:extLst>
          </p:cNvPr>
          <p:cNvPicPr>
            <a:picLocks noChangeAspect="1"/>
          </p:cNvPicPr>
          <p:nvPr/>
        </p:nvPicPr>
        <p:blipFill>
          <a:blip r:embed="rId2"/>
          <a:stretch>
            <a:fillRect/>
          </a:stretch>
        </p:blipFill>
        <p:spPr>
          <a:xfrm>
            <a:off x="5228967" y="1996805"/>
            <a:ext cx="6275172" cy="3811742"/>
          </a:xfrm>
          <a:prstGeom prst="rect">
            <a:avLst/>
          </a:prstGeom>
        </p:spPr>
      </p:pic>
    </p:spTree>
    <p:extLst>
      <p:ext uri="{BB962C8B-B14F-4D97-AF65-F5344CB8AC3E}">
        <p14:creationId xmlns:p14="http://schemas.microsoft.com/office/powerpoint/2010/main" val="27845751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Créer et utiliser des points de terminaison privés pour Site </a:t>
            </a:r>
            <a:r>
              <a:rPr lang="fr-FR" dirty="0" err="1">
                <a:ea typeface="+mn-lt"/>
                <a:cs typeface="+mn-lt"/>
              </a:rPr>
              <a:t>Recovery</a:t>
            </a:r>
            <a:endParaRPr lang="fr-FR" dirty="0" err="1"/>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4475522" cy="4514894"/>
          </a:xfrm>
        </p:spPr>
        <p:txBody>
          <a:bodyPr lIns="91440" tIns="45720" rIns="91440" bIns="45720" anchor="t"/>
          <a:lstStyle/>
          <a:p>
            <a:r>
              <a:rPr lang="fr-FR" b="1" dirty="0">
                <a:cs typeface="Calibri"/>
              </a:rPr>
              <a:t>Créer un coffre </a:t>
            </a:r>
            <a:r>
              <a:rPr lang="fr-FR" b="1" dirty="0" err="1">
                <a:cs typeface="Calibri"/>
              </a:rPr>
              <a:t>Recovery</a:t>
            </a:r>
            <a:r>
              <a:rPr lang="fr-FR" b="1" dirty="0">
                <a:cs typeface="Calibri"/>
              </a:rPr>
              <a:t> Services</a:t>
            </a:r>
            <a:endParaRPr lang="fr-FR" dirty="0">
              <a:cs typeface="Calibri"/>
            </a:endParaRPr>
          </a:p>
          <a:p>
            <a:r>
              <a:rPr lang="fr-FR" dirty="0">
                <a:ea typeface="+mn-lt"/>
                <a:cs typeface="+mn-lt"/>
              </a:rPr>
              <a:t>Un coffre </a:t>
            </a:r>
            <a:r>
              <a:rPr lang="fr-FR" dirty="0" err="1">
                <a:ea typeface="+mn-lt"/>
                <a:cs typeface="+mn-lt"/>
              </a:rPr>
              <a:t>Recovery</a:t>
            </a:r>
            <a:r>
              <a:rPr lang="fr-FR" dirty="0">
                <a:ea typeface="+mn-lt"/>
                <a:cs typeface="+mn-lt"/>
              </a:rPr>
              <a:t> Services contient les informations de réplication des machines. Il permet de déclencher des opérations Site </a:t>
            </a:r>
            <a:r>
              <a:rPr lang="fr-FR" dirty="0" err="1">
                <a:ea typeface="+mn-lt"/>
                <a:cs typeface="+mn-lt"/>
              </a:rPr>
              <a:t>Recovery</a:t>
            </a:r>
            <a:r>
              <a:rPr lang="fr-FR" dirty="0">
                <a:ea typeface="+mn-lt"/>
                <a:cs typeface="+mn-lt"/>
              </a:rPr>
              <a:t>. Pour savoir comment créer un coffre-fort </a:t>
            </a:r>
            <a:r>
              <a:rPr lang="fr-FR" dirty="0" err="1">
                <a:ea typeface="+mn-lt"/>
                <a:cs typeface="+mn-lt"/>
              </a:rPr>
              <a:t>Recovery</a:t>
            </a:r>
            <a:r>
              <a:rPr lang="fr-FR" dirty="0">
                <a:ea typeface="+mn-lt"/>
                <a:cs typeface="+mn-lt"/>
              </a:rPr>
              <a:t> Services dans la région Azure où vous souhaitez effectuer un basculement en cas de sinistre.</a:t>
            </a:r>
            <a:endParaRPr lang="fr-FR" dirty="0"/>
          </a:p>
          <a:p>
            <a:r>
              <a:rPr lang="fr-FR" b="1" dirty="0">
                <a:cs typeface="Calibri"/>
              </a:rPr>
              <a:t>Activer l’identité managée pour le coffre</a:t>
            </a:r>
            <a:endParaRPr lang="fr-FR" dirty="0">
              <a:cs typeface="Calibri"/>
            </a:endParaRPr>
          </a:p>
          <a:p>
            <a:r>
              <a:rPr lang="fr-FR" dirty="0">
                <a:ea typeface="+mn-lt"/>
                <a:cs typeface="+mn-lt"/>
              </a:rPr>
              <a:t>Une identité managée permet au coffre d’accéder à vos comptes de stockage. Site </a:t>
            </a:r>
            <a:r>
              <a:rPr lang="fr-FR" dirty="0" err="1">
                <a:ea typeface="+mn-lt"/>
                <a:cs typeface="+mn-lt"/>
              </a:rPr>
              <a:t>Recovery</a:t>
            </a:r>
            <a:r>
              <a:rPr lang="fr-FR" dirty="0">
                <a:ea typeface="+mn-lt"/>
                <a:cs typeface="+mn-lt"/>
              </a:rPr>
              <a:t> peut avoir à accéder au stockage cible et aux comptes de stockage de cache/journal en fonction de vos exigences. L’accès de l’identité managée est requis quand vous utilisez le service Azure </a:t>
            </a:r>
            <a:r>
              <a:rPr lang="fr-FR" dirty="0" err="1">
                <a:ea typeface="+mn-lt"/>
                <a:cs typeface="+mn-lt"/>
              </a:rPr>
              <a:t>Private</a:t>
            </a:r>
            <a:r>
              <a:rPr lang="fr-FR" dirty="0">
                <a:ea typeface="+mn-lt"/>
                <a:cs typeface="+mn-lt"/>
              </a:rPr>
              <a:t> Link pour le coffre.</a:t>
            </a:r>
            <a:endParaRPr lang="fr-FR" dirty="0"/>
          </a:p>
          <a:p>
            <a:pPr marL="285750" indent="-285750" algn="l">
              <a:buFont typeface="Arial"/>
              <a:buChar char="•"/>
            </a:pPr>
            <a:r>
              <a:rPr lang="fr-FR" dirty="0">
                <a:ea typeface="+mn-lt"/>
                <a:cs typeface="+mn-lt"/>
              </a:rPr>
              <a:t>Accédez à votre coffre </a:t>
            </a:r>
            <a:r>
              <a:rPr lang="fr-FR" dirty="0" err="1">
                <a:ea typeface="+mn-lt"/>
                <a:cs typeface="+mn-lt"/>
              </a:rPr>
              <a:t>Recovery</a:t>
            </a:r>
            <a:r>
              <a:rPr lang="fr-FR" dirty="0">
                <a:ea typeface="+mn-lt"/>
                <a:cs typeface="+mn-lt"/>
              </a:rPr>
              <a:t> Services. Sélectionnez </a:t>
            </a:r>
            <a:r>
              <a:rPr lang="fr-FR" b="1" dirty="0">
                <a:ea typeface="+mn-lt"/>
                <a:cs typeface="+mn-lt"/>
              </a:rPr>
              <a:t>Identité</a:t>
            </a:r>
            <a:r>
              <a:rPr lang="fr-FR" dirty="0">
                <a:ea typeface="+mn-lt"/>
                <a:cs typeface="+mn-lt"/>
              </a:rPr>
              <a:t> sous </a:t>
            </a:r>
            <a:r>
              <a:rPr lang="fr-FR" b="1" dirty="0">
                <a:ea typeface="+mn-lt"/>
                <a:cs typeface="+mn-lt"/>
              </a:rPr>
              <a:t>Paramètres</a:t>
            </a:r>
            <a:r>
              <a:rPr lang="fr-FR" dirty="0">
                <a:ea typeface="+mn-lt"/>
                <a:cs typeface="+mn-lt"/>
              </a:rPr>
              <a:t> :</a:t>
            </a:r>
            <a:endParaRPr lang="fr-FR" dirty="0"/>
          </a:p>
          <a:p>
            <a:pPr algn="l"/>
            <a:endParaRPr lang="fr-FR" dirty="0"/>
          </a:p>
          <a:p>
            <a:pPr marL="285750" indent="-285750" algn="l">
              <a:buFont typeface="Arial"/>
              <a:buChar char="•"/>
            </a:pPr>
            <a:r>
              <a:rPr lang="fr-FR" dirty="0">
                <a:ea typeface="+mn-lt"/>
                <a:cs typeface="+mn-lt"/>
              </a:rPr>
              <a:t>Cliquez sur le bouton bascule sous </a:t>
            </a:r>
            <a:r>
              <a:rPr lang="fr-FR" b="1" dirty="0">
                <a:ea typeface="+mn-lt"/>
                <a:cs typeface="+mn-lt"/>
              </a:rPr>
              <a:t>État</a:t>
            </a:r>
            <a:r>
              <a:rPr lang="fr-FR" dirty="0">
                <a:ea typeface="+mn-lt"/>
                <a:cs typeface="+mn-lt"/>
              </a:rPr>
              <a:t> pour le définir sur la valeur </a:t>
            </a:r>
            <a:r>
              <a:rPr lang="fr-FR" b="1" dirty="0">
                <a:ea typeface="+mn-lt"/>
                <a:cs typeface="+mn-lt"/>
              </a:rPr>
              <a:t>Activé</a:t>
            </a:r>
            <a:r>
              <a:rPr lang="fr-FR" dirty="0">
                <a:ea typeface="+mn-lt"/>
                <a:cs typeface="+mn-lt"/>
              </a:rPr>
              <a:t>, puis sélectionnez </a:t>
            </a:r>
            <a:r>
              <a:rPr lang="fr-FR" b="1" dirty="0">
                <a:ea typeface="+mn-lt"/>
                <a:cs typeface="+mn-lt"/>
              </a:rPr>
              <a:t>Enregistrer</a:t>
            </a:r>
            <a:r>
              <a:rPr lang="fr-FR" dirty="0">
                <a:ea typeface="+mn-lt"/>
                <a:cs typeface="+mn-lt"/>
              </a:rPr>
              <a:t>.</a:t>
            </a:r>
            <a:endParaRPr lang="fr-FR" dirty="0"/>
          </a:p>
          <a:p>
            <a:pPr algn="l"/>
            <a:r>
              <a:rPr lang="fr-FR" dirty="0">
                <a:ea typeface="+mn-lt"/>
                <a:cs typeface="+mn-lt"/>
              </a:rPr>
              <a:t>Un ID d’objet est généré. Le coffre est à présent inscrit auprès d’Azure Active Directory</a:t>
            </a:r>
            <a:endParaRPr lang="fr-FR" dirty="0"/>
          </a:p>
          <a:p>
            <a:pPr algn="l">
              <a:buFont typeface="Arial"/>
            </a:pPr>
            <a:endParaRPr lang="fr-FR" dirty="0"/>
          </a:p>
          <a:p>
            <a:endParaRPr lang="fr-FR" dirty="0"/>
          </a:p>
          <a:p>
            <a:endParaRPr lang="fr-FR" dirty="0"/>
          </a:p>
        </p:txBody>
      </p:sp>
      <p:pic>
        <p:nvPicPr>
          <p:cNvPr id="3" name="Image 4" descr="Une image contenant texte&#10;&#10;Description générée automatiquement">
            <a:extLst>
              <a:ext uri="{FF2B5EF4-FFF2-40B4-BE49-F238E27FC236}">
                <a16:creationId xmlns:a16="http://schemas.microsoft.com/office/drawing/2014/main" id="{E66A09EC-07F7-9DC8-ED12-4091BB425B7B}"/>
              </a:ext>
            </a:extLst>
          </p:cNvPr>
          <p:cNvPicPr>
            <a:picLocks noChangeAspect="1"/>
          </p:cNvPicPr>
          <p:nvPr/>
        </p:nvPicPr>
        <p:blipFill>
          <a:blip r:embed="rId2"/>
          <a:stretch>
            <a:fillRect/>
          </a:stretch>
        </p:blipFill>
        <p:spPr>
          <a:xfrm>
            <a:off x="5228967" y="1996805"/>
            <a:ext cx="6275172" cy="3811742"/>
          </a:xfrm>
          <a:prstGeom prst="rect">
            <a:avLst/>
          </a:prstGeom>
        </p:spPr>
      </p:pic>
    </p:spTree>
    <p:extLst>
      <p:ext uri="{BB962C8B-B14F-4D97-AF65-F5344CB8AC3E}">
        <p14:creationId xmlns:p14="http://schemas.microsoft.com/office/powerpoint/2010/main" val="2198372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Créer et utiliser des points de terminaison privés pour Site </a:t>
            </a:r>
            <a:r>
              <a:rPr lang="fr-FR" dirty="0" err="1">
                <a:ea typeface="+mn-lt"/>
                <a:cs typeface="+mn-lt"/>
              </a:rPr>
              <a:t>Recovery</a:t>
            </a:r>
            <a:endParaRPr lang="fr-FR" dirty="0" err="1"/>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4835928" cy="4514894"/>
          </a:xfrm>
        </p:spPr>
        <p:txBody>
          <a:bodyPr lIns="91440" tIns="45720" rIns="91440" bIns="45720" anchor="t"/>
          <a:lstStyle/>
          <a:p>
            <a:r>
              <a:rPr lang="fr-FR" b="1" dirty="0">
                <a:cs typeface="Calibri"/>
              </a:rPr>
              <a:t>Créer des points de terminaison privés pour le coffre </a:t>
            </a:r>
            <a:r>
              <a:rPr lang="fr-FR" b="1" dirty="0" err="1">
                <a:cs typeface="Calibri"/>
              </a:rPr>
              <a:t>Recovery</a:t>
            </a:r>
            <a:r>
              <a:rPr lang="fr-FR" b="1" dirty="0">
                <a:cs typeface="Calibri"/>
              </a:rPr>
              <a:t> Services</a:t>
            </a:r>
            <a:endParaRPr lang="fr-FR" dirty="0">
              <a:cs typeface="Calibri"/>
            </a:endParaRPr>
          </a:p>
          <a:p>
            <a:r>
              <a:rPr lang="fr-FR" dirty="0">
                <a:ea typeface="+mn-lt"/>
                <a:cs typeface="+mn-lt"/>
              </a:rPr>
              <a:t>Pour protéger les machines du réseau source local, vous aurez besoin d’un point de terminaison privé pour le coffre du réseau de contournement. Créez le point de terminaison privé à l’aide du centre Azure </a:t>
            </a:r>
            <a:r>
              <a:rPr lang="fr-FR" dirty="0" err="1">
                <a:ea typeface="+mn-lt"/>
                <a:cs typeface="+mn-lt"/>
              </a:rPr>
              <a:t>Private</a:t>
            </a:r>
            <a:r>
              <a:rPr lang="fr-FR" dirty="0">
                <a:ea typeface="+mn-lt"/>
                <a:cs typeface="+mn-lt"/>
              </a:rPr>
              <a:t> Link dans le Portail Azure ou par le biais d’Azure PowerShell.</a:t>
            </a:r>
            <a:endParaRPr lang="fr-FR" dirty="0"/>
          </a:p>
          <a:p>
            <a:r>
              <a:rPr lang="fr-FR" dirty="0">
                <a:ea typeface="+mn-lt"/>
                <a:cs typeface="+mn-lt"/>
              </a:rPr>
              <a:t>Depuis la barre de recherche du Portail Microsoft Azure, recherchez «liaison privée». Sélectionnez Liaison privée pour accéder au Centre de liaisons privées :</a:t>
            </a:r>
            <a:endParaRPr lang="fr-FR" dirty="0"/>
          </a:p>
          <a:p>
            <a:endParaRPr lang="fr-FR" dirty="0"/>
          </a:p>
          <a:p>
            <a:endParaRPr lang="fr-FR" dirty="0"/>
          </a:p>
          <a:p>
            <a:endParaRPr lang="fr-FR" dirty="0"/>
          </a:p>
          <a:p>
            <a:endParaRPr lang="fr-FR" dirty="0"/>
          </a:p>
          <a:p>
            <a:endParaRPr lang="fr-FR" dirty="0"/>
          </a:p>
          <a:p>
            <a:r>
              <a:rPr lang="fr-FR" dirty="0">
                <a:ea typeface="+mn-lt"/>
                <a:cs typeface="+mn-lt"/>
              </a:rPr>
              <a:t>Dans le volet gauche, sélectionnez </a:t>
            </a:r>
            <a:r>
              <a:rPr lang="fr-FR" b="1" dirty="0">
                <a:ea typeface="+mn-lt"/>
                <a:cs typeface="+mn-lt"/>
              </a:rPr>
              <a:t>Points de terminaison privés</a:t>
            </a:r>
            <a:r>
              <a:rPr lang="fr-FR" dirty="0">
                <a:ea typeface="+mn-lt"/>
                <a:cs typeface="+mn-lt"/>
              </a:rPr>
              <a:t>. Une fois dans le volet </a:t>
            </a:r>
            <a:r>
              <a:rPr lang="fr-FR" b="1" dirty="0">
                <a:ea typeface="+mn-lt"/>
                <a:cs typeface="+mn-lt"/>
              </a:rPr>
              <a:t>Points de terminaison privés</a:t>
            </a:r>
            <a:r>
              <a:rPr lang="fr-FR" dirty="0">
                <a:ea typeface="+mn-lt"/>
                <a:cs typeface="+mn-lt"/>
              </a:rPr>
              <a:t>, sélectionnez </a:t>
            </a:r>
            <a:r>
              <a:rPr lang="fr-FR" b="1" dirty="0">
                <a:ea typeface="+mn-lt"/>
                <a:cs typeface="+mn-lt"/>
              </a:rPr>
              <a:t>Ajouter</a:t>
            </a:r>
            <a:r>
              <a:rPr lang="fr-FR" dirty="0">
                <a:ea typeface="+mn-lt"/>
                <a:cs typeface="+mn-lt"/>
              </a:rPr>
              <a:t> pour démarrer le processus de création d’un point de terminaison privé pour votre coffre </a:t>
            </a:r>
            <a:endParaRPr lang="fr-FR" dirty="0"/>
          </a:p>
          <a:p>
            <a:endParaRPr lang="fr-FR" dirty="0"/>
          </a:p>
          <a:p>
            <a:endParaRPr lang="fr-FR" dirty="0"/>
          </a:p>
          <a:p>
            <a:pPr algn="l">
              <a:buFont typeface="Arial"/>
            </a:pPr>
            <a:endParaRPr lang="fr-FR" dirty="0"/>
          </a:p>
          <a:p>
            <a:endParaRPr lang="fr-FR" dirty="0"/>
          </a:p>
          <a:p>
            <a:endParaRPr lang="fr-FR" dirty="0"/>
          </a:p>
        </p:txBody>
      </p:sp>
      <p:pic>
        <p:nvPicPr>
          <p:cNvPr id="4" name="Image 4" descr="Une image contenant table&#10;&#10;Description générée automatiquement">
            <a:extLst>
              <a:ext uri="{FF2B5EF4-FFF2-40B4-BE49-F238E27FC236}">
                <a16:creationId xmlns:a16="http://schemas.microsoft.com/office/drawing/2014/main" id="{7A250376-572C-70EA-B262-9B6FC5949467}"/>
              </a:ext>
            </a:extLst>
          </p:cNvPr>
          <p:cNvPicPr>
            <a:picLocks noChangeAspect="1"/>
          </p:cNvPicPr>
          <p:nvPr/>
        </p:nvPicPr>
        <p:blipFill>
          <a:blip r:embed="rId2"/>
          <a:stretch>
            <a:fillRect/>
          </a:stretch>
        </p:blipFill>
        <p:spPr>
          <a:xfrm>
            <a:off x="1223319" y="3844107"/>
            <a:ext cx="2743200" cy="1105678"/>
          </a:xfrm>
          <a:prstGeom prst="rect">
            <a:avLst/>
          </a:prstGeom>
        </p:spPr>
      </p:pic>
      <p:pic>
        <p:nvPicPr>
          <p:cNvPr id="5" name="Image 5" descr="Une image contenant texte&#10;&#10;Description générée automatiquement">
            <a:extLst>
              <a:ext uri="{FF2B5EF4-FFF2-40B4-BE49-F238E27FC236}">
                <a16:creationId xmlns:a16="http://schemas.microsoft.com/office/drawing/2014/main" id="{0654E38D-6540-F695-D71B-5D5A3E272736}"/>
              </a:ext>
            </a:extLst>
          </p:cNvPr>
          <p:cNvPicPr>
            <a:picLocks noChangeAspect="1"/>
          </p:cNvPicPr>
          <p:nvPr/>
        </p:nvPicPr>
        <p:blipFill>
          <a:blip r:embed="rId3"/>
          <a:stretch>
            <a:fillRect/>
          </a:stretch>
        </p:blipFill>
        <p:spPr>
          <a:xfrm>
            <a:off x="5820154" y="2974129"/>
            <a:ext cx="4820953" cy="2750032"/>
          </a:xfrm>
          <a:prstGeom prst="rect">
            <a:avLst/>
          </a:prstGeom>
        </p:spPr>
      </p:pic>
      <p:sp>
        <p:nvSpPr>
          <p:cNvPr id="3" name="Flèche : droite 2">
            <a:extLst>
              <a:ext uri="{FF2B5EF4-FFF2-40B4-BE49-F238E27FC236}">
                <a16:creationId xmlns:a16="http://schemas.microsoft.com/office/drawing/2014/main" id="{86E53DAD-92A0-07D2-F74B-97946B652968}"/>
              </a:ext>
            </a:extLst>
          </p:cNvPr>
          <p:cNvSpPr/>
          <p:nvPr/>
        </p:nvSpPr>
        <p:spPr>
          <a:xfrm>
            <a:off x="1640541" y="5862918"/>
            <a:ext cx="367553" cy="197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031602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lIns="91440" tIns="45720" rIns="91440" bIns="45720" anchor="t"/>
          <a:lstStyle/>
          <a:p>
            <a:r>
              <a:rPr lang="fr-FR" dirty="0">
                <a:ea typeface="+mn-lt"/>
                <a:cs typeface="+mn-lt"/>
              </a:rPr>
              <a:t>Créer et utiliser des points de terminaison privés pour Site </a:t>
            </a:r>
            <a:r>
              <a:rPr lang="fr-FR" dirty="0" err="1">
                <a:ea typeface="+mn-lt"/>
                <a:cs typeface="+mn-lt"/>
              </a:rPr>
              <a:t>Recovery</a:t>
            </a:r>
            <a:endParaRPr lang="fr-FR" dirty="0" err="1"/>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lIns="91440" tIns="45720" rIns="91440" bIns="45720" anchor="ctr" anchorCtr="0"/>
          <a:lstStyle/>
          <a:p>
            <a:r>
              <a:rPr lang="fr-FR" dirty="0">
                <a:cs typeface="Calibri"/>
              </a:rPr>
              <a:t>01-  </a:t>
            </a:r>
            <a:r>
              <a:rPr lang="fr-FR" dirty="0">
                <a:ea typeface="+mn-lt"/>
                <a:cs typeface="+mn-lt"/>
              </a:rPr>
              <a:t>Etablir des stratégies d’entrée</a:t>
            </a:r>
            <a:endParaRPr lang="fr-FR" b="0" dirty="0">
              <a:ea typeface="+mn-lt"/>
              <a:cs typeface="+mn-lt"/>
            </a:endParaRP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p:txBody>
          <a:bodyPr lIns="91440" tIns="45720" rIns="91440" bIns="45720" anchor="t"/>
          <a:lstStyle/>
          <a:p>
            <a:r>
              <a:rPr lang="fr-FR" dirty="0">
                <a:ea typeface="+mn-lt"/>
                <a:cs typeface="+mn-lt"/>
              </a:rPr>
              <a:t>Production d’une stratégie de réplication</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87765" cy="4514894"/>
          </a:xfrm>
        </p:spPr>
        <p:txBody>
          <a:bodyPr lIns="91440" tIns="45720" rIns="91440" bIns="45720" anchor="t"/>
          <a:lstStyle/>
          <a:p>
            <a:pPr algn="l"/>
            <a:r>
              <a:rPr lang="fr-FR" dirty="0">
                <a:ea typeface="+mn-lt"/>
                <a:cs typeface="+mn-lt"/>
              </a:rPr>
              <a:t>Dans la page </a:t>
            </a:r>
            <a:r>
              <a:rPr lang="fr-FR" b="1" dirty="0">
                <a:ea typeface="+mn-lt"/>
                <a:cs typeface="+mn-lt"/>
              </a:rPr>
              <a:t>Créer un point de terminaison privé</a:t>
            </a:r>
            <a:r>
              <a:rPr lang="fr-FR" dirty="0">
                <a:ea typeface="+mn-lt"/>
                <a:cs typeface="+mn-lt"/>
              </a:rPr>
              <a:t>, indiquez les détails pour créer votre connexion de point de terminaison privé.</a:t>
            </a:r>
            <a:endParaRPr lang="fr-FR" dirty="0"/>
          </a:p>
          <a:p>
            <a:pPr marL="285750" indent="-285750" algn="l">
              <a:buFont typeface="Arial"/>
              <a:buChar char="•"/>
            </a:pPr>
            <a:r>
              <a:rPr lang="fr-FR" b="1" dirty="0">
                <a:ea typeface="+mn-lt"/>
                <a:cs typeface="+mn-lt"/>
              </a:rPr>
              <a:t>Concepts de base</a:t>
            </a:r>
            <a:r>
              <a:rPr lang="fr-FR" dirty="0">
                <a:ea typeface="+mn-lt"/>
                <a:cs typeface="+mn-lt"/>
              </a:rPr>
              <a:t>. Fournissez les informations de base de vos points de terminaison privés. Utilisez la région que vous avez utilisée pour le réseau de contournement :</a:t>
            </a:r>
            <a:endParaRPr lang="fr-FR" dirty="0"/>
          </a:p>
          <a:p>
            <a:pPr algn="l"/>
            <a:endParaRPr lang="fr-FR" dirty="0"/>
          </a:p>
          <a:p>
            <a:endParaRPr lang="fr-FR" b="1" dirty="0"/>
          </a:p>
          <a:p>
            <a:endParaRPr lang="fr-FR" dirty="0"/>
          </a:p>
          <a:p>
            <a:endParaRPr lang="fr-FR" dirty="0"/>
          </a:p>
          <a:p>
            <a:pPr algn="l">
              <a:buFont typeface="Arial"/>
            </a:pPr>
            <a:endParaRPr lang="fr-FR" dirty="0"/>
          </a:p>
          <a:p>
            <a:endParaRPr lang="fr-FR" dirty="0"/>
          </a:p>
          <a:p>
            <a:endParaRPr lang="fr-FR" dirty="0"/>
          </a:p>
        </p:txBody>
      </p:sp>
      <p:pic>
        <p:nvPicPr>
          <p:cNvPr id="3" name="Image 5" descr="Une image contenant texte&#10;&#10;Description générée automatiquement">
            <a:extLst>
              <a:ext uri="{FF2B5EF4-FFF2-40B4-BE49-F238E27FC236}">
                <a16:creationId xmlns:a16="http://schemas.microsoft.com/office/drawing/2014/main" id="{83CDF229-A20C-CBBE-39AA-FC2959F7C94E}"/>
              </a:ext>
            </a:extLst>
          </p:cNvPr>
          <p:cNvPicPr>
            <a:picLocks noChangeAspect="1"/>
          </p:cNvPicPr>
          <p:nvPr/>
        </p:nvPicPr>
        <p:blipFill>
          <a:blip r:embed="rId2"/>
          <a:stretch>
            <a:fillRect/>
          </a:stretch>
        </p:blipFill>
        <p:spPr>
          <a:xfrm>
            <a:off x="2366319" y="2523039"/>
            <a:ext cx="5791199" cy="3480083"/>
          </a:xfrm>
          <a:prstGeom prst="rect">
            <a:avLst/>
          </a:prstGeom>
        </p:spPr>
      </p:pic>
    </p:spTree>
    <p:extLst>
      <p:ext uri="{BB962C8B-B14F-4D97-AF65-F5344CB8AC3E}">
        <p14:creationId xmlns:p14="http://schemas.microsoft.com/office/powerpoint/2010/main" val="2938246828"/>
      </p:ext>
    </p:extLst>
  </p:cSld>
  <p:clrMapOvr>
    <a:masterClrMapping/>
  </p:clrMapOvr>
</p:sld>
</file>

<file path=ppt/theme/theme1.xml><?xml version="1.0" encoding="utf-8"?>
<a:theme xmlns:a="http://schemas.openxmlformats.org/drawingml/2006/main" name="BASE RT VALIDEE O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E RT VALIDEE OK" id="{BA342A57-EAB6-4D7E-892F-6283F0790B36}" vid="{49F05F4C-B370-465F-B45B-A0D009F9B739}"/>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111DE46-3187-46DD-A504-80228274A370}">
  <we:reference id="wa104380862" version="1.5.0.0" store="fr-FR" storeType="OMEX"/>
  <we:alternateReferences>
    <we:reference id="wa104380862" version="1.5.0.0" store="WA10438086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BASE RT VALIDEE OK</Template>
  <TotalTime>663</TotalTime>
  <Words>18831</Words>
  <Application>Microsoft Macintosh PowerPoint</Application>
  <PresentationFormat>Grand écran</PresentationFormat>
  <Paragraphs>1305</Paragraphs>
  <Slides>138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138</vt:i4>
      </vt:variant>
    </vt:vector>
  </HeadingPairs>
  <TitlesOfParts>
    <vt:vector size="145" baseType="lpstr">
      <vt:lpstr>Arial</vt:lpstr>
      <vt:lpstr>Arial,Sans-Serif</vt:lpstr>
      <vt:lpstr>Calibri</vt:lpstr>
      <vt:lpstr>Consolas</vt:lpstr>
      <vt:lpstr>Segoe UI</vt:lpstr>
      <vt:lpstr>Symbol</vt:lpstr>
      <vt:lpstr>BASE RT VALIDEE OK</vt:lpstr>
      <vt:lpstr>Présentation PowerPoint</vt:lpstr>
      <vt:lpstr>Présentation PowerPoint</vt:lpstr>
      <vt:lpstr>Présentation PowerPoint</vt:lpstr>
      <vt:lpstr>Présentation PowerPoint</vt:lpstr>
      <vt:lpstr>Présentation PowerPoint</vt:lpstr>
      <vt:lpstr>Présentation PowerPoint</vt:lpstr>
      <vt:lpstr>01- Identifier les niveaux des données</vt:lpstr>
      <vt:lpstr>01- Identifier les niveaux des données</vt:lpstr>
      <vt:lpstr>Présentation PowerPoint</vt:lpstr>
      <vt:lpstr>01- Identifier les niveaux des données</vt:lpstr>
      <vt:lpstr>01- Identifier les niveaux des données</vt:lpstr>
      <vt:lpstr>01- Identifier les niveaux des données</vt:lpstr>
      <vt:lpstr>Présentation PowerPoint</vt:lpstr>
      <vt:lpstr>01- Identifier les niveaux des données</vt:lpstr>
      <vt:lpstr>01- Identifier les niveaux des données</vt:lpstr>
      <vt:lpstr>01- Identifier les niveaux des données</vt:lpstr>
      <vt:lpstr>01- Identifier les niveaux des données</vt:lpstr>
      <vt:lpstr>01- Identifier les niveaux des données</vt:lpstr>
      <vt:lpstr>Présentation PowerPoint</vt:lpstr>
      <vt:lpstr>Présentation PowerPoint</vt:lpstr>
      <vt:lpstr>02- Assurer la fiabilité des données</vt:lpstr>
      <vt:lpstr>02- Assurer la fiabilité des données</vt:lpstr>
      <vt:lpstr>02- Assurer la fiabilité des données</vt:lpstr>
      <vt:lpstr>02- Assurer la fiabilité des données</vt:lpstr>
      <vt:lpstr>Présentation PowerPoint</vt:lpstr>
      <vt:lpstr>02- Assurer la fiabilité des données</vt:lpstr>
      <vt:lpstr>02- Assurer la fiabilité des données</vt:lpstr>
      <vt:lpstr>Présentation PowerPoint</vt:lpstr>
      <vt:lpstr>02- Assurer la fiabilité des données</vt:lpstr>
      <vt:lpstr>02- Assurer la fiabilité des données</vt:lpstr>
      <vt:lpstr>Présentation PowerPoint</vt:lpstr>
      <vt:lpstr>Présentation PowerPoint</vt:lpstr>
      <vt:lpstr>03- Vérifier la conformité réglementaire</vt:lpstr>
      <vt:lpstr>03- Vérifier la conformité réglementaire</vt:lpstr>
      <vt:lpstr>Présentation PowerPoint</vt:lpstr>
      <vt:lpstr>03- Vérifier la conformité réglementaire</vt:lpstr>
      <vt:lpstr>03- Vérifier la conformité réglementaire</vt:lpstr>
      <vt:lpstr>03- Vérifier la conformité réglementaire</vt:lpstr>
      <vt:lpstr>03- Vérifier la conformité réglementaire</vt:lpstr>
      <vt:lpstr>03- Vérifier la conformité réglementaire</vt:lpstr>
      <vt:lpstr>03- Vérifier la conformité réglementaire</vt:lpstr>
      <vt:lpstr>03- Vérifier la conformité réglementaire</vt:lpstr>
      <vt:lpstr>Présentation PowerPoint</vt:lpstr>
      <vt:lpstr>Présentation PowerPoint</vt:lpstr>
      <vt:lpstr>Présentation PowerPoint</vt:lpstr>
      <vt:lpstr>01- Inventorier les données</vt:lpstr>
      <vt:lpstr>01- Inventorier les données</vt:lpstr>
      <vt:lpstr>01- Inventorier les données</vt:lpstr>
      <vt:lpstr>01- Inventorier les données</vt:lpstr>
      <vt:lpstr>01- Inventorier les données</vt:lpstr>
      <vt:lpstr>Présentation PowerPoint</vt:lpstr>
      <vt:lpstr>01- Inventorier les données</vt:lpstr>
      <vt:lpstr>01- Inventorier les données</vt:lpstr>
      <vt:lpstr>01- Inventorier les données</vt:lpstr>
      <vt:lpstr>Présentation PowerPoint</vt:lpstr>
      <vt:lpstr>Présentation PowerPoint</vt:lpstr>
      <vt:lpstr>Présentation PowerPoint</vt:lpstr>
      <vt:lpstr>02- Cartographier les données </vt:lpstr>
      <vt:lpstr>02- Cartographier les données </vt:lpstr>
      <vt:lpstr>02- Cartographier les données </vt:lpstr>
      <vt:lpstr>02- Cartographier les données </vt:lpstr>
      <vt:lpstr>Présentation PowerPoint</vt:lpstr>
      <vt:lpstr>02- Cartographier les données </vt:lpstr>
      <vt:lpstr>02- Cartographier les données </vt:lpstr>
      <vt:lpstr>02- Cartographier les données </vt:lpstr>
      <vt:lpstr>02- Cartographier les données </vt:lpstr>
      <vt:lpstr>Présentation PowerPoint</vt:lpstr>
      <vt:lpstr>02- Cartographier les données </vt:lpstr>
      <vt:lpstr>02- Cartographier les données </vt:lpstr>
      <vt:lpstr>02- Cartographier les données </vt:lpstr>
      <vt:lpstr>02- Cartographier les données </vt:lpstr>
      <vt:lpstr>02- Cartographier les données </vt:lpstr>
      <vt:lpstr>02- Cartographier les données </vt:lpstr>
      <vt:lpstr>02- Cartographier les données </vt:lpstr>
      <vt:lpstr>02- Cartographier les données </vt:lpstr>
      <vt:lpstr>02- Cartographier les données </vt:lpstr>
      <vt:lpstr>Présentation PowerPoint</vt:lpstr>
      <vt:lpstr>Présentation PowerPoint</vt:lpstr>
      <vt:lpstr>Présentation PowerPoint</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Présentation PowerPoint</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01-  Etablir des stratégies d’entrée</vt:lpstr>
      <vt:lpstr>Présentation PowerPoint</vt:lpstr>
      <vt:lpstr>01-  Etablir des stratégies d’entrée</vt:lpstr>
      <vt:lpstr>01-  Etablir des stratégies d’entrée</vt:lpstr>
      <vt:lpstr>01-  Etablir des stratégies d’entrée</vt:lpstr>
      <vt:lpstr>01-  Etablir des stratégies d’entrée</vt:lpstr>
      <vt:lpstr>Présentation PowerPoint</vt:lpstr>
      <vt:lpstr>01-  Etablir des stratégies d’entrée</vt:lpstr>
      <vt:lpstr>01-  Etablir des stratégies d’entrée</vt:lpstr>
      <vt:lpstr>01-  Etablir des stratégies d’entrée</vt:lpstr>
      <vt:lpstr>01-  Etablir des stratégies d’entrée</vt:lpstr>
      <vt:lpstr>Présentation PowerPoint</vt:lpstr>
      <vt:lpstr>Présentation PowerPoint</vt:lpstr>
      <vt:lpstr>02- Etablir des stratégies de sortie  </vt:lpstr>
      <vt:lpstr>02- Etablir des stratégies de sortie  </vt:lpstr>
      <vt:lpstr>02- Etablir des stratégies de sortie  </vt:lpstr>
      <vt:lpstr>02- Etablir des stratégies de sortie  </vt:lpstr>
      <vt:lpstr>02- Etablir des stratégies de sortie  </vt:lpstr>
      <vt:lpstr>Présentation PowerPoint</vt:lpstr>
      <vt:lpstr>02- Etablir des stratégies de sortie  </vt:lpstr>
      <vt:lpstr>02- Etablir des stratégies de sortie  </vt:lpstr>
      <vt:lpstr>02- Etablir des stratégies de sortie  </vt:lpstr>
      <vt:lpstr>02- Etablir des stratégies de sortie  </vt:lpstr>
      <vt:lpstr>02- Etablir des stratégies de sortie  </vt:lpstr>
      <vt:lpstr>02- Etablir des stratégies de sortie  </vt:lpstr>
      <vt:lpstr>02- Etablir des stratégies de sortie  </vt:lpstr>
      <vt:lpstr>Présentation PowerPoint</vt:lpstr>
      <vt:lpstr>02- Etablir des stratégies de sortie  </vt:lpstr>
      <vt:lpstr>02- Etablir des stratégies de sortie  </vt:lpstr>
      <vt:lpstr>02- Etablir des stratégies de sortie  </vt:lpstr>
      <vt:lpstr>02- Etablir des stratégies de sortie  </vt:lpstr>
      <vt:lpstr>Présentation PowerPoint</vt:lpstr>
      <vt:lpstr>02- Etablir des stratégies de sortie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MORIN Coralie - externe</dc:creator>
  <cp:lastModifiedBy>Driss HATOCHI</cp:lastModifiedBy>
  <cp:revision>966</cp:revision>
  <dcterms:created xsi:type="dcterms:W3CDTF">2021-11-26T14:51:18Z</dcterms:created>
  <dcterms:modified xsi:type="dcterms:W3CDTF">2023-04-13T11:58:33Z</dcterms:modified>
</cp:coreProperties>
</file>