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400" r:id="rId4"/>
    <p:sldId id="399" r:id="rId5"/>
    <p:sldId id="401" r:id="rId6"/>
    <p:sldId id="402" r:id="rId7"/>
    <p:sldId id="403" r:id="rId8"/>
    <p:sldId id="404" r:id="rId9"/>
    <p:sldId id="405" r:id="rId10"/>
    <p:sldId id="406" r:id="rId11"/>
    <p:sldId id="408" r:id="rId12"/>
    <p:sldId id="407" r:id="rId13"/>
    <p:sldId id="410" r:id="rId14"/>
    <p:sldId id="411" r:id="rId15"/>
    <p:sldId id="412" r:id="rId16"/>
    <p:sldId id="413" r:id="rId17"/>
    <p:sldId id="414" r:id="rId18"/>
    <p:sldId id="415" r:id="rId19"/>
    <p:sldId id="419" r:id="rId20"/>
    <p:sldId id="416" r:id="rId21"/>
    <p:sldId id="417" r:id="rId22"/>
    <p:sldId id="418" r:id="rId23"/>
    <p:sldId id="398"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11443694-2253-42B9-AC78-5E19BD3247BB}">
          <p14:sldIdLst>
            <p14:sldId id="256"/>
            <p14:sldId id="257"/>
          </p14:sldIdLst>
        </p14:section>
        <p14:section name="DHCP" id="{E30F4E24-78CE-4524-BC9D-9B40CE773DF8}">
          <p14:sldIdLst>
            <p14:sldId id="400"/>
            <p14:sldId id="399"/>
            <p14:sldId id="401"/>
            <p14:sldId id="402"/>
            <p14:sldId id="403"/>
            <p14:sldId id="404"/>
            <p14:sldId id="405"/>
            <p14:sldId id="406"/>
            <p14:sldId id="408"/>
            <p14:sldId id="407"/>
            <p14:sldId id="410"/>
            <p14:sldId id="411"/>
            <p14:sldId id="412"/>
            <p14:sldId id="413"/>
            <p14:sldId id="414"/>
            <p14:sldId id="415"/>
            <p14:sldId id="419"/>
            <p14:sldId id="416"/>
            <p14:sldId id="417"/>
            <p14:sldId id="418"/>
            <p14:sldId id="39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46" autoAdjust="0"/>
    <p:restoredTop sz="94660"/>
  </p:normalViewPr>
  <p:slideViewPr>
    <p:cSldViewPr snapToGrid="0">
      <p:cViewPr varScale="1">
        <p:scale>
          <a:sx n="83" d="100"/>
          <a:sy n="83" d="100"/>
        </p:scale>
        <p:origin x="581"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DBE023-AF5F-456C-9624-7D4A30D70AC6}" type="datetimeFigureOut">
              <a:rPr lang="fr-FR" smtClean="0"/>
              <a:t>01/09/2022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857488-B987-47B9-972E-AA6776E1DAAF}" type="slidenum">
              <a:rPr lang="fr-FR" smtClean="0"/>
              <a:t>‹N°›</a:t>
            </a:fld>
            <a:endParaRPr lang="fr-FR"/>
          </a:p>
        </p:txBody>
      </p:sp>
    </p:spTree>
    <p:extLst>
      <p:ext uri="{BB962C8B-B14F-4D97-AF65-F5344CB8AC3E}">
        <p14:creationId xmlns:p14="http://schemas.microsoft.com/office/powerpoint/2010/main" val="3358308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5857488-B987-47B9-972E-AA6776E1DAAF}" type="slidenum">
              <a:rPr lang="fr-FR" smtClean="0"/>
              <a:t>1</a:t>
            </a:fld>
            <a:endParaRPr lang="fr-FR"/>
          </a:p>
        </p:txBody>
      </p:sp>
    </p:spTree>
    <p:extLst>
      <p:ext uri="{BB962C8B-B14F-4D97-AF65-F5344CB8AC3E}">
        <p14:creationId xmlns:p14="http://schemas.microsoft.com/office/powerpoint/2010/main" val="2273210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091932-20BE-4C82-8B7B-B94F8E432B4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B381940-AAE5-4926-901B-A46AC808F5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7586C92-E345-4757-9DD7-8E4E350C8F04}"/>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5" name="Espace réservé du pied de page 4">
            <a:extLst>
              <a:ext uri="{FF2B5EF4-FFF2-40B4-BE49-F238E27FC236}">
                <a16:creationId xmlns:a16="http://schemas.microsoft.com/office/drawing/2014/main" id="{48664CBA-5E2A-4A73-A773-E68629F5D4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2F9F5A2-72EA-4244-8AAE-DC19A3C971B5}"/>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3970555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AFE3B3-D28F-4B96-920E-64DD343708A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8272824-8205-42D7-8B85-5FCAF3A59AF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16239B-8EF7-42F7-9C04-82C24F2C2A2B}"/>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5" name="Espace réservé du pied de page 4">
            <a:extLst>
              <a:ext uri="{FF2B5EF4-FFF2-40B4-BE49-F238E27FC236}">
                <a16:creationId xmlns:a16="http://schemas.microsoft.com/office/drawing/2014/main" id="{4BCE6943-62A7-441B-A263-C6A166B503A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0F77418-D2E6-4EDA-8C53-10941404D899}"/>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196703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2338A58-1935-476B-930D-CD019098957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2B10A3F-112B-42DD-AB4D-1937F7AE308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86E3DA6-73FF-4935-BAC8-E670A16C84B9}"/>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5" name="Espace réservé du pied de page 4">
            <a:extLst>
              <a:ext uri="{FF2B5EF4-FFF2-40B4-BE49-F238E27FC236}">
                <a16:creationId xmlns:a16="http://schemas.microsoft.com/office/drawing/2014/main" id="{861BFE97-573C-4A16-816D-398B9D8066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1F76AF1-8C27-4FE8-A215-F2A410E9C3AB}"/>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3499874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33D265-A804-4D96-8A73-1BB14802075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4101D01-6F16-4723-97EA-1C88D6E0259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8A53E24-D277-42D0-9135-6F57BFC08114}"/>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5" name="Espace réservé du pied de page 4">
            <a:extLst>
              <a:ext uri="{FF2B5EF4-FFF2-40B4-BE49-F238E27FC236}">
                <a16:creationId xmlns:a16="http://schemas.microsoft.com/office/drawing/2014/main" id="{A1DF976D-C727-448A-A0F2-4FEEC6968C8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5AE0BC9-8344-4703-8D8C-3654DA6D075F}"/>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2404193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93CD2B-216B-491D-ACC0-1C073E45183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58A162C-4700-4075-B94E-D3E189920B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B43E9F1-B412-41AB-8A48-6D79FD465FB6}"/>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5" name="Espace réservé du pied de page 4">
            <a:extLst>
              <a:ext uri="{FF2B5EF4-FFF2-40B4-BE49-F238E27FC236}">
                <a16:creationId xmlns:a16="http://schemas.microsoft.com/office/drawing/2014/main" id="{A0B81D06-AC02-4CEF-9005-9FC3845B389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43FD52-85F5-4209-B298-2116CB1CC6D5}"/>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133915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0CAF4B-8440-495D-98CC-790D8A9EDA2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2ED5FE8-F2FA-4ECE-9196-89236E1FA29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4E74017-58DC-4E67-AAD8-B9E0553185F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14D4C4C-79D4-4F3F-9765-E207CFC075BC}"/>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6" name="Espace réservé du pied de page 5">
            <a:extLst>
              <a:ext uri="{FF2B5EF4-FFF2-40B4-BE49-F238E27FC236}">
                <a16:creationId xmlns:a16="http://schemas.microsoft.com/office/drawing/2014/main" id="{74F35F0C-3E7D-4297-A259-A02A01A9F03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F21926B-E428-4A25-8212-0888E2F93B69}"/>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897225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83A641-DBBF-4C46-B64C-D3498118A9C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F33A6D5-9216-49D3-B5F9-A06585B9B1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948202A-5AB0-4021-BBA9-B9A26D4250E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FB55C28-3DEE-498E-B4DD-FB6284E6EB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34334EB-1E43-421E-93CF-4EFA3BE4C7C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9FE4D8A-0D0B-468F-95AB-B1E9A1688FF9}"/>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8" name="Espace réservé du pied de page 7">
            <a:extLst>
              <a:ext uri="{FF2B5EF4-FFF2-40B4-BE49-F238E27FC236}">
                <a16:creationId xmlns:a16="http://schemas.microsoft.com/office/drawing/2014/main" id="{CD6B63B0-7D84-43D0-A075-6BB476C5057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8A60DB1-53EE-4DBC-886E-0D31168F1019}"/>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2458665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1D5DF7-192F-40FF-B7C0-F0B26222DB8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2E99A2A-3C12-4F7F-BE5C-1E1D5CDE1B22}"/>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4" name="Espace réservé du pied de page 3">
            <a:extLst>
              <a:ext uri="{FF2B5EF4-FFF2-40B4-BE49-F238E27FC236}">
                <a16:creationId xmlns:a16="http://schemas.microsoft.com/office/drawing/2014/main" id="{5716337C-674A-43A4-9B57-9BA556BD83B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8824270-FBB9-4867-9164-52F9D1501F2A}"/>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2229338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B89EB8F-84D8-43D2-A6C6-DCB31A7A6EC5}"/>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3" name="Espace réservé du pied de page 2">
            <a:extLst>
              <a:ext uri="{FF2B5EF4-FFF2-40B4-BE49-F238E27FC236}">
                <a16:creationId xmlns:a16="http://schemas.microsoft.com/office/drawing/2014/main" id="{C0DC4B86-63CA-4F13-86FA-CC7A3EE62F1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140D71A-9F7A-48CE-BC25-38DE3240946B}"/>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1036128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10CE27-A244-4A39-BC87-A1A545885DF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46E3C02-B613-43CF-8C0B-06C4F075A8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662492D-2EEA-4F33-ABE3-EBEF9A6643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76D6D84-A56C-44E3-885A-C0F010BA7AEB}"/>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6" name="Espace réservé du pied de page 5">
            <a:extLst>
              <a:ext uri="{FF2B5EF4-FFF2-40B4-BE49-F238E27FC236}">
                <a16:creationId xmlns:a16="http://schemas.microsoft.com/office/drawing/2014/main" id="{7E3725D4-E303-4173-AFDF-38D09AD8F8C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88EDC1D-C076-4E90-8534-DEF5548BC39F}"/>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4130574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AEB2C9-9A00-45E9-BB83-9EB06DADE85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5685455-F154-40FC-9706-E275FB5FE6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04B2850-3F05-4685-BEC8-34A2BEDD60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6B07073-78E0-4977-AE1D-DAC227DF0AA7}"/>
              </a:ext>
            </a:extLst>
          </p:cNvPr>
          <p:cNvSpPr>
            <a:spLocks noGrp="1"/>
          </p:cNvSpPr>
          <p:nvPr>
            <p:ph type="dt" sz="half" idx="10"/>
          </p:nvPr>
        </p:nvSpPr>
        <p:spPr/>
        <p:txBody>
          <a:bodyPr/>
          <a:lstStyle/>
          <a:p>
            <a:fld id="{D09A83CE-4C63-43E5-9DEF-5F930EC9487B}" type="datetimeFigureOut">
              <a:rPr lang="fr-FR" smtClean="0"/>
              <a:t>01/09/2022</a:t>
            </a:fld>
            <a:endParaRPr lang="fr-FR"/>
          </a:p>
        </p:txBody>
      </p:sp>
      <p:sp>
        <p:nvSpPr>
          <p:cNvPr id="6" name="Espace réservé du pied de page 5">
            <a:extLst>
              <a:ext uri="{FF2B5EF4-FFF2-40B4-BE49-F238E27FC236}">
                <a16:creationId xmlns:a16="http://schemas.microsoft.com/office/drawing/2014/main" id="{47D78B4E-08FE-4753-B821-72BC1590AB7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A0318FC-B4F1-4A09-84A6-5B5E0F3714DC}"/>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3694622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78F73FC-DCE6-4C58-9E81-9F185F2E14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2025066-27BA-4835-B6D3-7D1DCA0AAA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7015ED9-98A0-4305-8E2A-5FDA9D582A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9A83CE-4C63-43E5-9DEF-5F930EC9487B}" type="datetimeFigureOut">
              <a:rPr lang="fr-FR" smtClean="0"/>
              <a:t>01/09/2022</a:t>
            </a:fld>
            <a:endParaRPr lang="fr-FR"/>
          </a:p>
        </p:txBody>
      </p:sp>
      <p:sp>
        <p:nvSpPr>
          <p:cNvPr id="5" name="Espace réservé du pied de page 4">
            <a:extLst>
              <a:ext uri="{FF2B5EF4-FFF2-40B4-BE49-F238E27FC236}">
                <a16:creationId xmlns:a16="http://schemas.microsoft.com/office/drawing/2014/main" id="{9CEE3AB1-3B2C-418B-B2CD-1E35E884F0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6CB6913-1B5F-41F3-AAE1-AB9889E774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42939-0FC7-4520-8676-1AD2B0F66A14}" type="slidenum">
              <a:rPr lang="fr-FR" smtClean="0"/>
              <a:t>‹N°›</a:t>
            </a:fld>
            <a:endParaRPr lang="fr-FR"/>
          </a:p>
        </p:txBody>
      </p:sp>
    </p:spTree>
    <p:extLst>
      <p:ext uri="{BB962C8B-B14F-4D97-AF65-F5344CB8AC3E}">
        <p14:creationId xmlns:p14="http://schemas.microsoft.com/office/powerpoint/2010/main" val="372484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10.tmp"/><Relationship Id="rId4" Type="http://schemas.openxmlformats.org/officeDocument/2006/relationships/image" Target="../media/image9.tmp"/></Relationships>
</file>

<file path=ppt/slides/_rels/slide11.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3.tmp"/></Relationships>
</file>

<file path=ppt/slides/_rels/slide13.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6.tm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7.tm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9.tm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0.tm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1.tmp"/><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22.tmp"/></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E9E3AD4A-9983-4530-BC41-84B9F94EF7A9}"/>
              </a:ext>
            </a:extLst>
          </p:cNvPr>
          <p:cNvSpPr txBox="1">
            <a:spLocks/>
          </p:cNvSpPr>
          <p:nvPr/>
        </p:nvSpPr>
        <p:spPr>
          <a:xfrm>
            <a:off x="5570767" y="6138000"/>
            <a:ext cx="1689315" cy="720000"/>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400" b="1" dirty="0">
                <a:solidFill>
                  <a:schemeClr val="bg1"/>
                </a:solidFill>
              </a:rPr>
              <a:t>120 heures</a:t>
            </a:r>
          </a:p>
        </p:txBody>
      </p:sp>
      <p:sp>
        <p:nvSpPr>
          <p:cNvPr id="5" name="Espace réservé du texte 4">
            <a:extLst>
              <a:ext uri="{FF2B5EF4-FFF2-40B4-BE49-F238E27FC236}">
                <a16:creationId xmlns:a16="http://schemas.microsoft.com/office/drawing/2014/main" id="{3036780F-3065-4615-BF95-56F56EE20502}"/>
              </a:ext>
            </a:extLst>
          </p:cNvPr>
          <p:cNvSpPr txBox="1">
            <a:spLocks/>
          </p:cNvSpPr>
          <p:nvPr/>
        </p:nvSpPr>
        <p:spPr>
          <a:xfrm>
            <a:off x="1348638" y="5038867"/>
            <a:ext cx="9667701" cy="865074"/>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90000"/>
              </a:lnSpc>
              <a:spcBef>
                <a:spcPts val="1000"/>
              </a:spcBef>
            </a:pPr>
            <a:r>
              <a:rPr lang="fr-FR" sz="2400" b="1" dirty="0">
                <a:solidFill>
                  <a:srgbClr val="0059A1"/>
                </a:solidFill>
              </a:rPr>
              <a:t>RÉSUMÉ THÉORIQUE – FILIÈRE INFRASTRUCTURE DIGITALE</a:t>
            </a:r>
          </a:p>
          <a:p>
            <a:pPr>
              <a:lnSpc>
                <a:spcPct val="90000"/>
              </a:lnSpc>
              <a:spcBef>
                <a:spcPts val="1000"/>
              </a:spcBef>
            </a:pPr>
            <a:r>
              <a:rPr lang="fr-FR" sz="2400" b="1" dirty="0">
                <a:solidFill>
                  <a:srgbClr val="0059A1"/>
                </a:solidFill>
              </a:rPr>
              <a:t>M205-Administration réseau sous linux</a:t>
            </a:r>
          </a:p>
        </p:txBody>
      </p:sp>
    </p:spTree>
    <p:extLst>
      <p:ext uri="{BB962C8B-B14F-4D97-AF65-F5344CB8AC3E}">
        <p14:creationId xmlns:p14="http://schemas.microsoft.com/office/powerpoint/2010/main" val="1767933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324561"/>
            <a:ext cx="10861964" cy="4208878"/>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Une fois installé il va falloir éditer le fichier </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etc</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dhcpd.conf</a:t>
            </a:r>
            <a:r>
              <a:rPr lang="fr-FR" dirty="0">
                <a:solidFill>
                  <a:srgbClr val="000000"/>
                </a:solidFill>
                <a:effectLst/>
                <a:ea typeface="Times New Roman" panose="02020603050405020304" pitchFamily="18" charset="0"/>
                <a:cs typeface="Times New Roman" panose="02020603050405020304" pitchFamily="18" charset="0"/>
              </a:rPr>
              <a:t>. Par défaut le fichier ne contient qu’une aide pour pouvoir copier un contenu depuis un fichier exemple.</a:t>
            </a:r>
          </a:p>
          <a:p>
            <a:pPr>
              <a:lnSpc>
                <a:spcPct val="200000"/>
              </a:lnSpc>
              <a:spcBef>
                <a:spcPts val="0"/>
              </a:spcBef>
            </a:pPr>
            <a:endParaRPr lang="fr-FR" b="1" dirty="0">
              <a:solidFill>
                <a:srgbClr val="000000"/>
              </a:solidFill>
              <a:ea typeface="Times New Roman" panose="02020603050405020304" pitchFamily="18" charset="0"/>
              <a:cs typeface="Times New Roman" panose="02020603050405020304" pitchFamily="18" charset="0"/>
            </a:endParaRPr>
          </a:p>
          <a:p>
            <a:pPr>
              <a:lnSpc>
                <a:spcPct val="200000"/>
              </a:lnSpc>
              <a:spcBef>
                <a:spcPts val="0"/>
              </a:spcBef>
            </a:pPr>
            <a:endParaRPr lang="fr-FR" b="1" dirty="0">
              <a:solidFill>
                <a:srgbClr val="000000"/>
              </a:solidFill>
              <a:effectLst/>
              <a:ea typeface="Times New Roman" panose="02020603050405020304" pitchFamily="18" charset="0"/>
              <a:cs typeface="Times New Roman" panose="02020603050405020304" pitchFamily="18" charset="0"/>
            </a:endParaRPr>
          </a:p>
          <a:p>
            <a:pPr>
              <a:lnSpc>
                <a:spcPct val="200000"/>
              </a:lnSpc>
              <a:spcBef>
                <a:spcPts val="0"/>
              </a:spcBef>
            </a:pPr>
            <a:endParaRPr lang="fr-FR" b="1" dirty="0">
              <a:solidFill>
                <a:srgbClr val="000000"/>
              </a:solidFill>
              <a:ea typeface="Times New Roman" panose="02020603050405020304" pitchFamily="18" charset="0"/>
              <a:cs typeface="Times New Roman" panose="02020603050405020304" pitchFamily="18" charset="0"/>
            </a:endParaRPr>
          </a:p>
          <a:p>
            <a:pPr>
              <a:lnSpc>
                <a:spcPct val="200000"/>
              </a:lnSpc>
              <a:spcBef>
                <a:spcPts val="0"/>
              </a:spcBef>
            </a:pPr>
            <a:endParaRPr lang="fr-FR" b="1" dirty="0">
              <a:solidFill>
                <a:srgbClr val="000000"/>
              </a:solidFill>
              <a:effectLst/>
              <a:ea typeface="Times New Roman" panose="02020603050405020304" pitchFamily="18" charset="0"/>
              <a:cs typeface="Times New Roman" panose="02020603050405020304" pitchFamily="18" charset="0"/>
            </a:endParaRPr>
          </a:p>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Pour compléter l’installation, on fournit les éléments suivants :</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03 – Configuration d’un serveur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Installation et configuration</a:t>
            </a:r>
          </a:p>
        </p:txBody>
      </p:sp>
      <p:pic>
        <p:nvPicPr>
          <p:cNvPr id="9" name="Image 8">
            <a:extLst>
              <a:ext uri="{FF2B5EF4-FFF2-40B4-BE49-F238E27FC236}">
                <a16:creationId xmlns:a16="http://schemas.microsoft.com/office/drawing/2014/main" id="{654B7762-F00E-F18A-1357-0B340FB7A6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38451" y="1961804"/>
            <a:ext cx="5331316" cy="1058960"/>
          </a:xfrm>
          <a:prstGeom prst="rect">
            <a:avLst/>
          </a:prstGeom>
          <a:ln>
            <a:noFill/>
          </a:ln>
          <a:effectLst>
            <a:outerShdw blurRad="292100" dist="139700" dir="2700000" algn="tl" rotWithShape="0">
              <a:srgbClr val="333333">
                <a:alpha val="65000"/>
              </a:srgbClr>
            </a:outerShdw>
          </a:effectLst>
        </p:spPr>
      </p:pic>
      <p:pic>
        <p:nvPicPr>
          <p:cNvPr id="11" name="Image 10">
            <a:extLst>
              <a:ext uri="{FF2B5EF4-FFF2-40B4-BE49-F238E27FC236}">
                <a16:creationId xmlns:a16="http://schemas.microsoft.com/office/drawing/2014/main" id="{4AE7DAD9-45EF-C6E7-38AF-4D309FB1E1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2329" y="3255992"/>
            <a:ext cx="7385081" cy="559030"/>
          </a:xfrm>
          <a:prstGeom prst="rect">
            <a:avLst/>
          </a:prstGeom>
          <a:ln>
            <a:noFill/>
          </a:ln>
          <a:effectLst>
            <a:outerShdw blurRad="292100" dist="139700" dir="2700000" algn="tl" rotWithShape="0">
              <a:srgbClr val="333333">
                <a:alpha val="65000"/>
              </a:srgbClr>
            </a:outerShdw>
          </a:effectLst>
        </p:spPr>
      </p:pic>
      <p:pic>
        <p:nvPicPr>
          <p:cNvPr id="12" name="Image 11">
            <a:extLst>
              <a:ext uri="{FF2B5EF4-FFF2-40B4-BE49-F238E27FC236}">
                <a16:creationId xmlns:a16="http://schemas.microsoft.com/office/drawing/2014/main" id="{D5CB543B-AE80-D205-67F1-42E8D7DC709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74806" y="4193771"/>
            <a:ext cx="5593080" cy="207264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19532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324561"/>
            <a:ext cx="10861964" cy="4208878"/>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Pour démarrer/arrêter le service DHCP, utiliser la commande suivante : </a:t>
            </a:r>
            <a:r>
              <a:rPr lang="fr-FR" b="1" dirty="0" err="1">
                <a:solidFill>
                  <a:srgbClr val="000000"/>
                </a:solidFill>
                <a:effectLst/>
                <a:ea typeface="Times New Roman" panose="02020603050405020304" pitchFamily="18" charset="0"/>
                <a:cs typeface="Times New Roman" panose="02020603050405020304" pitchFamily="18" charset="0"/>
              </a:rPr>
              <a:t>systemctl</a:t>
            </a:r>
            <a:r>
              <a:rPr lang="fr-FR" b="1" dirty="0">
                <a:solidFill>
                  <a:srgbClr val="000000"/>
                </a:solidFill>
                <a:effectLst/>
                <a:ea typeface="Times New Roman" panose="02020603050405020304" pitchFamily="18" charset="0"/>
                <a:cs typeface="Times New Roman" panose="02020603050405020304" pitchFamily="18" charset="0"/>
              </a:rPr>
              <a:t> </a:t>
            </a:r>
            <a:r>
              <a:rPr lang="fr-FR" b="1" dirty="0" err="1">
                <a:solidFill>
                  <a:srgbClr val="000000"/>
                </a:solidFill>
                <a:effectLst/>
                <a:ea typeface="Times New Roman" panose="02020603050405020304" pitchFamily="18" charset="0"/>
                <a:cs typeface="Times New Roman" panose="02020603050405020304" pitchFamily="18" charset="0"/>
              </a:rPr>
              <a:t>start|stop</a:t>
            </a:r>
            <a:r>
              <a:rPr lang="fr-FR" b="1" dirty="0">
                <a:solidFill>
                  <a:srgbClr val="000000"/>
                </a:solidFill>
                <a:effectLst/>
                <a:ea typeface="Times New Roman" panose="02020603050405020304" pitchFamily="18" charset="0"/>
                <a:cs typeface="Times New Roman" panose="02020603050405020304" pitchFamily="18" charset="0"/>
              </a:rPr>
              <a:t> </a:t>
            </a:r>
            <a:r>
              <a:rPr lang="fr-FR" b="1" dirty="0" err="1">
                <a:solidFill>
                  <a:srgbClr val="000000"/>
                </a:solidFill>
                <a:effectLst/>
                <a:ea typeface="Times New Roman" panose="02020603050405020304" pitchFamily="18" charset="0"/>
                <a:cs typeface="Times New Roman" panose="02020603050405020304" pitchFamily="18" charset="0"/>
              </a:rPr>
              <a:t>dhcpd</a:t>
            </a:r>
            <a:endParaRPr lang="fr-FR" b="1" dirty="0">
              <a:solidFill>
                <a:srgbClr val="000000"/>
              </a:solidFill>
              <a:effectLst/>
              <a:ea typeface="Times New Roman" panose="02020603050405020304" pitchFamily="18" charset="0"/>
              <a:cs typeface="Times New Roman" panose="02020603050405020304" pitchFamily="18" charset="0"/>
            </a:endParaRPr>
          </a:p>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Une fois le service démarre, on s’assure du bon fonctionnement via la commande </a:t>
            </a:r>
            <a:r>
              <a:rPr lang="fr-FR" b="1" dirty="0" err="1">
                <a:solidFill>
                  <a:srgbClr val="000000"/>
                </a:solidFill>
                <a:effectLst/>
                <a:ea typeface="Times New Roman" panose="02020603050405020304" pitchFamily="18" charset="0"/>
                <a:cs typeface="Times New Roman" panose="02020603050405020304" pitchFamily="18" charset="0"/>
              </a:rPr>
              <a:t>systemctl</a:t>
            </a:r>
            <a:r>
              <a:rPr lang="fr-FR" b="1" dirty="0">
                <a:solidFill>
                  <a:srgbClr val="000000"/>
                </a:solidFill>
                <a:effectLst/>
                <a:ea typeface="Times New Roman" panose="02020603050405020304" pitchFamily="18" charset="0"/>
                <a:cs typeface="Times New Roman" panose="02020603050405020304" pitchFamily="18" charset="0"/>
              </a:rPr>
              <a:t> </a:t>
            </a:r>
            <a:r>
              <a:rPr lang="fr-FR" b="1" dirty="0" err="1">
                <a:solidFill>
                  <a:srgbClr val="000000"/>
                </a:solidFill>
                <a:effectLst/>
                <a:ea typeface="Times New Roman" panose="02020603050405020304" pitchFamily="18" charset="0"/>
                <a:cs typeface="Times New Roman" panose="02020603050405020304" pitchFamily="18" charset="0"/>
              </a:rPr>
              <a:t>status</a:t>
            </a:r>
            <a:r>
              <a:rPr lang="fr-FR" b="1" dirty="0">
                <a:solidFill>
                  <a:srgbClr val="000000"/>
                </a:solidFill>
                <a:effectLst/>
                <a:ea typeface="Times New Roman" panose="02020603050405020304" pitchFamily="18" charset="0"/>
                <a:cs typeface="Times New Roman" panose="02020603050405020304" pitchFamily="18" charset="0"/>
              </a:rPr>
              <a:t> </a:t>
            </a:r>
            <a:r>
              <a:rPr lang="fr-FR" b="1" dirty="0" err="1">
                <a:solidFill>
                  <a:srgbClr val="000000"/>
                </a:solidFill>
                <a:effectLst/>
                <a:ea typeface="Times New Roman" panose="02020603050405020304" pitchFamily="18" charset="0"/>
                <a:cs typeface="Times New Roman" panose="02020603050405020304" pitchFamily="18" charset="0"/>
              </a:rPr>
              <a:t>dhcpd</a:t>
            </a:r>
            <a:endParaRPr lang="fr-FR" b="1" dirty="0">
              <a:solidFill>
                <a:srgbClr val="000000"/>
              </a:solidFill>
              <a:effectLst/>
              <a:ea typeface="Times New Roman" panose="02020603050405020304" pitchFamily="18" charset="0"/>
              <a:cs typeface="Times New Roman" panose="02020603050405020304" pitchFamily="18" charset="0"/>
            </a:endParaRPr>
          </a:p>
          <a:p>
            <a:pPr>
              <a:lnSpc>
                <a:spcPct val="200000"/>
              </a:lnSpc>
              <a:spcBef>
                <a:spcPts val="0"/>
              </a:spcBef>
            </a:pPr>
            <a:endParaRPr lang="fr-FR" b="1" dirty="0">
              <a:solidFill>
                <a:srgbClr val="000000"/>
              </a:solidFill>
              <a:ea typeface="Times New Roman" panose="02020603050405020304" pitchFamily="18" charset="0"/>
              <a:cs typeface="Times New Roman" panose="02020603050405020304" pitchFamily="18" charset="0"/>
            </a:endParaRPr>
          </a:p>
          <a:p>
            <a:pPr>
              <a:lnSpc>
                <a:spcPct val="200000"/>
              </a:lnSpc>
              <a:spcBef>
                <a:spcPts val="0"/>
              </a:spcBef>
            </a:pPr>
            <a:endParaRPr lang="fr-FR" b="1" dirty="0">
              <a:solidFill>
                <a:srgbClr val="000000"/>
              </a:solidFill>
              <a:effectLst/>
              <a:ea typeface="Times New Roman" panose="02020603050405020304" pitchFamily="18" charset="0"/>
              <a:cs typeface="Times New Roman" panose="02020603050405020304" pitchFamily="18" charset="0"/>
            </a:endParaRPr>
          </a:p>
          <a:p>
            <a:pPr>
              <a:lnSpc>
                <a:spcPct val="200000"/>
              </a:lnSpc>
              <a:spcBef>
                <a:spcPts val="0"/>
              </a:spcBef>
            </a:pPr>
            <a:endParaRPr lang="fr-FR" b="1" dirty="0">
              <a:solidFill>
                <a:srgbClr val="000000"/>
              </a:solidFill>
              <a:ea typeface="Times New Roman" panose="02020603050405020304" pitchFamily="18" charset="0"/>
              <a:cs typeface="Times New Roman" panose="02020603050405020304" pitchFamily="18" charset="0"/>
            </a:endParaRPr>
          </a:p>
          <a:p>
            <a:pPr>
              <a:lnSpc>
                <a:spcPct val="200000"/>
              </a:lnSpc>
              <a:spcBef>
                <a:spcPts val="0"/>
              </a:spcBef>
            </a:pPr>
            <a:endParaRPr lang="fr-FR" b="1" dirty="0">
              <a:solidFill>
                <a:srgbClr val="000000"/>
              </a:solidFill>
              <a:effectLst/>
              <a:ea typeface="Times New Roman" panose="02020603050405020304" pitchFamily="18" charset="0"/>
              <a:cs typeface="Times New Roman" panose="02020603050405020304" pitchFamily="18" charset="0"/>
            </a:endParaRPr>
          </a:p>
          <a:p>
            <a:pPr>
              <a:lnSpc>
                <a:spcPct val="200000"/>
              </a:lnSpc>
              <a:spcBef>
                <a:spcPts val="0"/>
              </a:spcBef>
            </a:pPr>
            <a:endParaRPr lang="fr-FR" b="1" dirty="0">
              <a:solidFill>
                <a:srgbClr val="000000"/>
              </a:solidFill>
              <a:ea typeface="Times New Roman" panose="02020603050405020304" pitchFamily="18" charset="0"/>
              <a:cs typeface="Times New Roman" panose="02020603050405020304" pitchFamily="18" charset="0"/>
            </a:endParaRPr>
          </a:p>
          <a:p>
            <a:pPr>
              <a:lnSpc>
                <a:spcPct val="200000"/>
              </a:lnSpc>
              <a:spcBef>
                <a:spcPts val="0"/>
              </a:spcBef>
            </a:pPr>
            <a:endParaRPr lang="fr-FR" b="1" dirty="0">
              <a:solidFill>
                <a:srgbClr val="000000"/>
              </a:solidFill>
              <a:effectLst/>
              <a:ea typeface="Times New Roman" panose="02020603050405020304" pitchFamily="18" charset="0"/>
              <a:cs typeface="Times New Roman" panose="02020603050405020304" pitchFamily="18" charset="0"/>
            </a:endParaRPr>
          </a:p>
          <a:p>
            <a:pPr>
              <a:lnSpc>
                <a:spcPct val="200000"/>
              </a:lnSpc>
              <a:spcBef>
                <a:spcPts val="0"/>
              </a:spcBef>
            </a:pPr>
            <a:endParaRPr lang="fr-FR" b="1" dirty="0">
              <a:solidFill>
                <a:srgbClr val="000000"/>
              </a:solidFill>
              <a:ea typeface="Times New Roman" panose="02020603050405020304" pitchFamily="18" charset="0"/>
              <a:cs typeface="Times New Roman" panose="02020603050405020304" pitchFamily="18" charset="0"/>
            </a:endParaRPr>
          </a:p>
          <a:p>
            <a:pPr>
              <a:lnSpc>
                <a:spcPct val="200000"/>
              </a:lnSpc>
              <a:spcBef>
                <a:spcPts val="0"/>
              </a:spcBef>
            </a:pPr>
            <a:endParaRPr lang="fr-FR" b="1" dirty="0">
              <a:solidFill>
                <a:srgbClr val="000000"/>
              </a:solidFill>
              <a:effectLst/>
              <a:ea typeface="Times New Roman" panose="02020603050405020304" pitchFamily="18" charset="0"/>
              <a:cs typeface="Times New Roman" panose="02020603050405020304" pitchFamily="18" charset="0"/>
            </a:endParaRPr>
          </a:p>
          <a:p>
            <a:pPr>
              <a:lnSpc>
                <a:spcPct val="200000"/>
              </a:lnSpc>
              <a:spcBef>
                <a:spcPts val="0"/>
              </a:spcBef>
            </a:pPr>
            <a:endParaRPr lang="fr-FR" b="1" dirty="0">
              <a:solidFill>
                <a:srgbClr val="000000"/>
              </a:solidFill>
              <a:ea typeface="Times New Roman" panose="02020603050405020304" pitchFamily="18" charset="0"/>
              <a:cs typeface="Times New Roman" panose="02020603050405020304" pitchFamily="18" charset="0"/>
            </a:endParaRPr>
          </a:p>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Cette figure montre que le service DHCPD a été bien installé et il n’y a pas d’erreur dans le script de configuration.</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03 – Configuration d’un serveur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Test et vérification </a:t>
            </a:r>
          </a:p>
        </p:txBody>
      </p:sp>
      <p:pic>
        <p:nvPicPr>
          <p:cNvPr id="10" name="Image 9">
            <a:extLst>
              <a:ext uri="{FF2B5EF4-FFF2-40B4-BE49-F238E27FC236}">
                <a16:creationId xmlns:a16="http://schemas.microsoft.com/office/drawing/2014/main" id="{D750D731-7BE6-E6F6-01EE-E8B04512A5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0563" y="2504756"/>
            <a:ext cx="8946873" cy="358018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20677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452275"/>
            <a:ext cx="10861964" cy="4081164"/>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Après avoir installé le serveur DHCP, le client, maintenant, doit récupérer une configuration IP auprès du serveur.  </a:t>
            </a:r>
          </a:p>
          <a:p>
            <a:pPr>
              <a:lnSpc>
                <a:spcPct val="1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En exécutant la commande </a:t>
            </a:r>
            <a:r>
              <a:rPr lang="fr-FR" b="1" dirty="0" err="1">
                <a:solidFill>
                  <a:srgbClr val="000000"/>
                </a:solidFill>
                <a:effectLst/>
                <a:ea typeface="Times New Roman" panose="02020603050405020304" pitchFamily="18" charset="0"/>
                <a:cs typeface="Times New Roman" panose="02020603050405020304" pitchFamily="18" charset="0"/>
              </a:rPr>
              <a:t>nmcli</a:t>
            </a:r>
            <a:r>
              <a:rPr lang="fr-FR" b="1" dirty="0">
                <a:solidFill>
                  <a:srgbClr val="000000"/>
                </a:solidFill>
                <a:effectLst/>
                <a:ea typeface="Times New Roman" panose="02020603050405020304" pitchFamily="18" charset="0"/>
                <a:cs typeface="Times New Roman" panose="02020603050405020304" pitchFamily="18" charset="0"/>
              </a:rPr>
              <a:t> </a:t>
            </a:r>
            <a:r>
              <a:rPr lang="fr-FR" b="1" dirty="0" err="1">
                <a:solidFill>
                  <a:srgbClr val="000000"/>
                </a:solidFill>
                <a:effectLst/>
                <a:ea typeface="Times New Roman" panose="02020603050405020304" pitchFamily="18" charset="0"/>
                <a:cs typeface="Times New Roman" panose="02020603050405020304" pitchFamily="18" charset="0"/>
              </a:rPr>
              <a:t>connection</a:t>
            </a:r>
            <a:r>
              <a:rPr lang="fr-FR" b="1" dirty="0">
                <a:solidFill>
                  <a:srgbClr val="000000"/>
                </a:solidFill>
                <a:effectLst/>
                <a:ea typeface="Times New Roman" panose="02020603050405020304" pitchFamily="18" charset="0"/>
                <a:cs typeface="Times New Roman" panose="02020603050405020304" pitchFamily="18" charset="0"/>
              </a:rPr>
              <a:t> show ens33</a:t>
            </a:r>
            <a:r>
              <a:rPr lang="fr-FR" dirty="0">
                <a:solidFill>
                  <a:srgbClr val="000000"/>
                </a:solidFill>
                <a:effectLst/>
                <a:ea typeface="Times New Roman" panose="02020603050405020304" pitchFamily="18" charset="0"/>
                <a:cs typeface="Times New Roman" panose="02020603050405020304" pitchFamily="18" charset="0"/>
              </a:rPr>
              <a:t>, le client dont l’interface ens33 a bien reçu une configuration avec les informations fournies par le serveur </a:t>
            </a:r>
            <a:r>
              <a:rPr lang="fr-FR" dirty="0" err="1">
                <a:solidFill>
                  <a:srgbClr val="000000"/>
                </a:solidFill>
                <a:effectLst/>
                <a:ea typeface="Times New Roman" panose="02020603050405020304" pitchFamily="18" charset="0"/>
                <a:cs typeface="Times New Roman" panose="02020603050405020304" pitchFamily="18" charset="0"/>
              </a:rPr>
              <a:t>dhcp</a:t>
            </a:r>
            <a:r>
              <a:rPr lang="fr-FR" dirty="0">
                <a:solidFill>
                  <a:srgbClr val="000000"/>
                </a:solidFill>
                <a:effectLst/>
                <a:ea typeface="Times New Roman" panose="02020603050405020304" pitchFamily="18" charset="0"/>
                <a:cs typeface="Times New Roman" panose="02020603050405020304" pitchFamily="18" charset="0"/>
              </a:rPr>
              <a:t>.</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Mise en œuvre d'un client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Client dynamique </a:t>
            </a:r>
          </a:p>
        </p:txBody>
      </p:sp>
      <p:pic>
        <p:nvPicPr>
          <p:cNvPr id="14" name="Image 13">
            <a:extLst>
              <a:ext uri="{FF2B5EF4-FFF2-40B4-BE49-F238E27FC236}">
                <a16:creationId xmlns:a16="http://schemas.microsoft.com/office/drawing/2014/main" id="{83F87844-B10D-5624-C470-8F985A0757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3702" y="2304136"/>
            <a:ext cx="8824595" cy="2065020"/>
          </a:xfrm>
          <a:prstGeom prst="rect">
            <a:avLst/>
          </a:prstGeom>
          <a:ln>
            <a:noFill/>
          </a:ln>
          <a:effectLst>
            <a:outerShdw blurRad="292100" dist="139700" dir="2700000" algn="tl" rotWithShape="0">
              <a:srgbClr val="333333">
                <a:alpha val="65000"/>
              </a:srgbClr>
            </a:outerShdw>
          </a:effectLst>
        </p:spPr>
      </p:pic>
      <p:pic>
        <p:nvPicPr>
          <p:cNvPr id="15" name="Image 14">
            <a:extLst>
              <a:ext uri="{FF2B5EF4-FFF2-40B4-BE49-F238E27FC236}">
                <a16:creationId xmlns:a16="http://schemas.microsoft.com/office/drawing/2014/main" id="{DA843727-7A5A-E27F-1BD4-B2B37870EAE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71306" y="4553873"/>
            <a:ext cx="6126480" cy="172974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82013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607127"/>
            <a:ext cx="10861964" cy="3926312"/>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Sur le serveur DHCP, le fichier </a:t>
            </a:r>
            <a:r>
              <a:rPr lang="fr-FR" b="1" dirty="0">
                <a:solidFill>
                  <a:srgbClr val="000000"/>
                </a:solidFill>
                <a:effectLst/>
                <a:ea typeface="Times New Roman" panose="02020603050405020304" pitchFamily="18" charset="0"/>
                <a:cs typeface="Times New Roman" panose="02020603050405020304" pitchFamily="18" charset="0"/>
              </a:rPr>
              <a:t>/var/lib/</a:t>
            </a:r>
            <a:r>
              <a:rPr lang="fr-FR" b="1" dirty="0" err="1">
                <a:solidFill>
                  <a:srgbClr val="000000"/>
                </a:solidFill>
                <a:effectLst/>
                <a:ea typeface="Times New Roman" panose="02020603050405020304" pitchFamily="18" charset="0"/>
                <a:cs typeface="Times New Roman" panose="02020603050405020304" pitchFamily="18" charset="0"/>
              </a:rPr>
              <a:t>dhcpd</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dhcpd.leases</a:t>
            </a:r>
            <a:r>
              <a:rPr lang="fr-FR" b="1" dirty="0">
                <a:solidFill>
                  <a:srgbClr val="000000"/>
                </a:solidFill>
                <a:effectLst/>
                <a:ea typeface="Times New Roman" panose="02020603050405020304" pitchFamily="18" charset="0"/>
                <a:cs typeface="Times New Roman" panose="02020603050405020304" pitchFamily="18" charset="0"/>
              </a:rPr>
              <a:t> </a:t>
            </a:r>
            <a:r>
              <a:rPr lang="fr-FR" dirty="0">
                <a:solidFill>
                  <a:srgbClr val="000000"/>
                </a:solidFill>
                <a:effectLst/>
                <a:ea typeface="Times New Roman" panose="02020603050405020304" pitchFamily="18" charset="0"/>
                <a:cs typeface="Times New Roman" panose="02020603050405020304" pitchFamily="18" charset="0"/>
              </a:rPr>
              <a:t>stocke la base de données de l'allocation du client DHCP. Ne pas modifiez ce fichier. Les informations d'allocation DHCP pour chaque adresse IP récemment attribuée sont automatiquement stockées dans la base de données d'allocation. L'information comprend la durée de l'allocation, à laquelle l'adresse IP a été assignée, les dates de début et de fin de l'allocation et l'adresse MAC de la carte d'interface réseau qui a été utilisée pour récupérer l'allocation.</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Mise en œuvre d'un client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Client dynamique </a:t>
            </a:r>
          </a:p>
        </p:txBody>
      </p:sp>
      <p:pic>
        <p:nvPicPr>
          <p:cNvPr id="9" name="Image 8">
            <a:extLst>
              <a:ext uri="{FF2B5EF4-FFF2-40B4-BE49-F238E27FC236}">
                <a16:creationId xmlns:a16="http://schemas.microsoft.com/office/drawing/2014/main" id="{446DE47C-8EDE-E879-1652-C34E51A3A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2021" y="2727037"/>
            <a:ext cx="7423958" cy="353521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75197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607127"/>
            <a:ext cx="2770909" cy="3926312"/>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Avec une station WINDOWS on remarque le même processus d’allocation. Coté client :</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Mise en œuvre d'un client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Client dynamique </a:t>
            </a:r>
          </a:p>
        </p:txBody>
      </p:sp>
      <p:pic>
        <p:nvPicPr>
          <p:cNvPr id="10" name="Image 9">
            <a:extLst>
              <a:ext uri="{FF2B5EF4-FFF2-40B4-BE49-F238E27FC236}">
                <a16:creationId xmlns:a16="http://schemas.microsoft.com/office/drawing/2014/main" id="{2669D8C5-030B-7B1D-FF34-FB790843F7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6969" y="1607127"/>
            <a:ext cx="7870013" cy="477883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93209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607127"/>
            <a:ext cx="2770909" cy="3926312"/>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Coté serveur :</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04 – Mise en œuvre d'un client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Client dynamique </a:t>
            </a:r>
          </a:p>
        </p:txBody>
      </p:sp>
      <p:pic>
        <p:nvPicPr>
          <p:cNvPr id="9" name="Image 8">
            <a:extLst>
              <a:ext uri="{FF2B5EF4-FFF2-40B4-BE49-F238E27FC236}">
                <a16:creationId xmlns:a16="http://schemas.microsoft.com/office/drawing/2014/main" id="{A52D038D-18FB-E3D9-4691-B1969B26DA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84532" y="2510443"/>
            <a:ext cx="7438879" cy="284664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60973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607127"/>
            <a:ext cx="10760364" cy="3926312"/>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Dans le cas d’une configuration automatique on utilise la configuration suivante :</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05 – Réservation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Client statique </a:t>
            </a:r>
          </a:p>
        </p:txBody>
      </p:sp>
      <p:pic>
        <p:nvPicPr>
          <p:cNvPr id="10" name="Image 9">
            <a:extLst>
              <a:ext uri="{FF2B5EF4-FFF2-40B4-BE49-F238E27FC236}">
                <a16:creationId xmlns:a16="http://schemas.microsoft.com/office/drawing/2014/main" id="{8E9F3F12-1DA8-2E02-9DF6-BD348E0ABF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0855" y="2145473"/>
            <a:ext cx="8046289" cy="374523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55269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607127"/>
            <a:ext cx="10760364" cy="3926312"/>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La déclaration </a:t>
            </a:r>
            <a:r>
              <a:rPr lang="fr-FR" b="1" dirty="0">
                <a:solidFill>
                  <a:srgbClr val="000000"/>
                </a:solidFill>
                <a:effectLst/>
                <a:ea typeface="Times New Roman" panose="02020603050405020304" pitchFamily="18" charset="0"/>
                <a:cs typeface="Times New Roman" panose="02020603050405020304" pitchFamily="18" charset="0"/>
              </a:rPr>
              <a:t>host</a:t>
            </a:r>
            <a:r>
              <a:rPr lang="fr-FR" dirty="0">
                <a:solidFill>
                  <a:srgbClr val="000000"/>
                </a:solidFill>
                <a:effectLst/>
                <a:ea typeface="Times New Roman" panose="02020603050405020304" pitchFamily="18" charset="0"/>
                <a:cs typeface="Times New Roman" panose="02020603050405020304" pitchFamily="18" charset="0"/>
              </a:rPr>
              <a:t> définit des paramètres spécifiques pour un système unique, comme une adresse </a:t>
            </a:r>
            <a:r>
              <a:rPr lang="fr-FR" b="1" dirty="0">
                <a:solidFill>
                  <a:srgbClr val="000000"/>
                </a:solidFill>
                <a:effectLst/>
                <a:ea typeface="Times New Roman" panose="02020603050405020304" pitchFamily="18" charset="0"/>
                <a:cs typeface="Times New Roman" panose="02020603050405020304" pitchFamily="18" charset="0"/>
              </a:rPr>
              <a:t>IP</a:t>
            </a:r>
            <a:r>
              <a:rPr lang="fr-FR" dirty="0">
                <a:solidFill>
                  <a:srgbClr val="000000"/>
                </a:solidFill>
                <a:effectLst/>
                <a:ea typeface="Times New Roman" panose="02020603050405020304" pitchFamily="18" charset="0"/>
                <a:cs typeface="Times New Roman" panose="02020603050405020304" pitchFamily="18" charset="0"/>
              </a:rPr>
              <a:t>. Pour configurer des paramètres spécifiques sur plusieurs hôtes, utiliser des déclarations de « host ».</a:t>
            </a:r>
          </a:p>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La plupart des clients </a:t>
            </a:r>
            <a:r>
              <a:rPr lang="fr-FR" b="1" dirty="0">
                <a:solidFill>
                  <a:srgbClr val="000000"/>
                </a:solidFill>
                <a:effectLst/>
                <a:ea typeface="Times New Roman" panose="02020603050405020304" pitchFamily="18" charset="0"/>
                <a:cs typeface="Times New Roman" panose="02020603050405020304" pitchFamily="18" charset="0"/>
              </a:rPr>
              <a:t>DHCP</a:t>
            </a:r>
            <a:r>
              <a:rPr lang="fr-FR" dirty="0">
                <a:solidFill>
                  <a:srgbClr val="000000"/>
                </a:solidFill>
                <a:effectLst/>
                <a:ea typeface="Times New Roman" panose="02020603050405020304" pitchFamily="18" charset="0"/>
                <a:cs typeface="Times New Roman" panose="02020603050405020304" pitchFamily="18" charset="0"/>
              </a:rPr>
              <a:t> ignorent le nom dans les déclarations </a:t>
            </a:r>
            <a:r>
              <a:rPr lang="fr-FR" b="1" dirty="0">
                <a:solidFill>
                  <a:srgbClr val="000000"/>
                </a:solidFill>
                <a:effectLst/>
                <a:ea typeface="Times New Roman" panose="02020603050405020304" pitchFamily="18" charset="0"/>
                <a:cs typeface="Times New Roman" panose="02020603050405020304" pitchFamily="18" charset="0"/>
              </a:rPr>
              <a:t>d'hôte</a:t>
            </a:r>
            <a:r>
              <a:rPr lang="fr-FR" dirty="0">
                <a:solidFill>
                  <a:srgbClr val="000000"/>
                </a:solidFill>
                <a:effectLst/>
                <a:ea typeface="Times New Roman" panose="02020603050405020304" pitchFamily="18" charset="0"/>
                <a:cs typeface="Times New Roman" panose="02020603050405020304" pitchFamily="18" charset="0"/>
              </a:rPr>
              <a:t>, et à ce titre, ce nom peut être n'importe quoi, tant que c'est différent des autres déclarations d'hôte. Pour configurer le même système sur des réseaux multiples, utilisez un nom différent pour chaque déclaration d'hôte, sinon le démon </a:t>
            </a:r>
            <a:r>
              <a:rPr lang="fr-FR" b="1" dirty="0">
                <a:solidFill>
                  <a:srgbClr val="000000"/>
                </a:solidFill>
                <a:effectLst/>
                <a:ea typeface="Times New Roman" panose="02020603050405020304" pitchFamily="18" charset="0"/>
                <a:cs typeface="Times New Roman" panose="02020603050405020304" pitchFamily="18" charset="0"/>
              </a:rPr>
              <a:t>DHCP</a:t>
            </a:r>
            <a:r>
              <a:rPr lang="fr-FR" dirty="0">
                <a:solidFill>
                  <a:srgbClr val="000000"/>
                </a:solidFill>
                <a:effectLst/>
                <a:ea typeface="Times New Roman" panose="02020603050405020304" pitchFamily="18" charset="0"/>
                <a:cs typeface="Times New Roman" panose="02020603050405020304" pitchFamily="18" charset="0"/>
              </a:rPr>
              <a:t> ne démarrera pas. Les systèmes sont identifiés par l'option </a:t>
            </a:r>
            <a:r>
              <a:rPr lang="fr-FR" b="1" dirty="0">
                <a:solidFill>
                  <a:srgbClr val="000000"/>
                </a:solidFill>
                <a:effectLst/>
                <a:ea typeface="Times New Roman" panose="02020603050405020304" pitchFamily="18" charset="0"/>
                <a:cs typeface="Times New Roman" panose="02020603050405020304" pitchFamily="18" charset="0"/>
              </a:rPr>
              <a:t>hardware </a:t>
            </a:r>
            <a:r>
              <a:rPr lang="fr-FR" b="1" dirty="0" err="1">
                <a:solidFill>
                  <a:srgbClr val="000000"/>
                </a:solidFill>
                <a:effectLst/>
                <a:ea typeface="Times New Roman" panose="02020603050405020304" pitchFamily="18" charset="0"/>
                <a:cs typeface="Times New Roman" panose="02020603050405020304" pitchFamily="18" charset="0"/>
              </a:rPr>
              <a:t>ethernet</a:t>
            </a:r>
            <a:r>
              <a:rPr lang="fr-FR" dirty="0">
                <a:solidFill>
                  <a:srgbClr val="000000"/>
                </a:solidFill>
                <a:effectLst/>
                <a:ea typeface="Times New Roman" panose="02020603050405020304" pitchFamily="18" charset="0"/>
                <a:cs typeface="Times New Roman" panose="02020603050405020304" pitchFamily="18" charset="0"/>
              </a:rPr>
              <a:t>, et non pas le nom dans la déclaration de l ' hôte.</a:t>
            </a:r>
          </a:p>
          <a:p>
            <a:pPr lvl="1">
              <a:lnSpc>
                <a:spcPct val="200000"/>
              </a:lnSpc>
              <a:spcBef>
                <a:spcPts val="0"/>
              </a:spcBef>
              <a:buFont typeface="Courier New" panose="02070309020205020404" pitchFamily="49" charset="0"/>
              <a:buChar char="o"/>
            </a:pPr>
            <a:r>
              <a:rPr lang="fr-FR" b="1" dirty="0">
                <a:solidFill>
                  <a:srgbClr val="000000"/>
                </a:solidFill>
                <a:effectLst/>
                <a:ea typeface="Times New Roman" panose="02020603050405020304" pitchFamily="18" charset="0"/>
                <a:cs typeface="Times New Roman" panose="02020603050405020304" pitchFamily="18" charset="0"/>
              </a:rPr>
              <a:t>hardware </a:t>
            </a:r>
            <a:r>
              <a:rPr lang="fr-FR" b="1" dirty="0" err="1">
                <a:solidFill>
                  <a:srgbClr val="000000"/>
                </a:solidFill>
                <a:effectLst/>
                <a:ea typeface="Times New Roman" panose="02020603050405020304" pitchFamily="18" charset="0"/>
                <a:cs typeface="Times New Roman" panose="02020603050405020304" pitchFamily="18" charset="0"/>
              </a:rPr>
              <a:t>ethernet</a:t>
            </a:r>
            <a:r>
              <a:rPr lang="fr-FR" b="1" dirty="0">
                <a:solidFill>
                  <a:srgbClr val="000000"/>
                </a:solidFill>
                <a:effectLst/>
                <a:ea typeface="Times New Roman" panose="02020603050405020304" pitchFamily="18" charset="0"/>
                <a:cs typeface="Times New Roman" panose="02020603050405020304" pitchFamily="18" charset="0"/>
              </a:rPr>
              <a:t>  00:50:56:3A:17:E3;</a:t>
            </a:r>
          </a:p>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L'option hardware </a:t>
            </a:r>
            <a:r>
              <a:rPr lang="fr-FR" dirty="0" err="1">
                <a:solidFill>
                  <a:srgbClr val="000000"/>
                </a:solidFill>
                <a:effectLst/>
                <a:ea typeface="Times New Roman" panose="02020603050405020304" pitchFamily="18" charset="0"/>
                <a:cs typeface="Times New Roman" panose="02020603050405020304" pitchFamily="18" charset="0"/>
              </a:rPr>
              <a:t>ethernet</a:t>
            </a:r>
            <a:r>
              <a:rPr lang="fr-FR" dirty="0">
                <a:solidFill>
                  <a:srgbClr val="000000"/>
                </a:solidFill>
                <a:effectLst/>
                <a:ea typeface="Times New Roman" panose="02020603050405020304" pitchFamily="18" charset="0"/>
                <a:cs typeface="Times New Roman" panose="02020603050405020304" pitchFamily="18" charset="0"/>
              </a:rPr>
              <a:t> identifie le système. Pour trouver cette adresse, exécuter la commande </a:t>
            </a:r>
            <a:r>
              <a:rPr lang="fr-FR" b="1" dirty="0" err="1">
                <a:solidFill>
                  <a:srgbClr val="000000"/>
                </a:solidFill>
                <a:effectLst/>
                <a:ea typeface="Times New Roman" panose="02020603050405020304" pitchFamily="18" charset="0"/>
                <a:cs typeface="Times New Roman" panose="02020603050405020304" pitchFamily="18" charset="0"/>
              </a:rPr>
              <a:t>ip</a:t>
            </a:r>
            <a:r>
              <a:rPr lang="fr-FR" b="1" dirty="0">
                <a:solidFill>
                  <a:srgbClr val="000000"/>
                </a:solidFill>
                <a:effectLst/>
                <a:ea typeface="Times New Roman" panose="02020603050405020304" pitchFamily="18" charset="0"/>
                <a:cs typeface="Times New Roman" panose="02020603050405020304" pitchFamily="18" charset="0"/>
              </a:rPr>
              <a:t>  </a:t>
            </a:r>
            <a:r>
              <a:rPr lang="fr-FR" b="1" dirty="0" err="1">
                <a:solidFill>
                  <a:srgbClr val="000000"/>
                </a:solidFill>
                <a:effectLst/>
                <a:ea typeface="Times New Roman" panose="02020603050405020304" pitchFamily="18" charset="0"/>
                <a:cs typeface="Times New Roman" panose="02020603050405020304" pitchFamily="18" charset="0"/>
              </a:rPr>
              <a:t>link</a:t>
            </a:r>
            <a:r>
              <a:rPr lang="fr-FR" b="1" dirty="0">
                <a:solidFill>
                  <a:srgbClr val="000000"/>
                </a:solidFill>
                <a:effectLst/>
                <a:ea typeface="Times New Roman" panose="02020603050405020304" pitchFamily="18" charset="0"/>
                <a:cs typeface="Times New Roman" panose="02020603050405020304" pitchFamily="18" charset="0"/>
              </a:rPr>
              <a:t>.</a:t>
            </a:r>
          </a:p>
          <a:p>
            <a:pPr lvl="1">
              <a:lnSpc>
                <a:spcPct val="200000"/>
              </a:lnSpc>
              <a:spcBef>
                <a:spcPts val="0"/>
              </a:spcBef>
              <a:buFont typeface="Courier New" panose="02070309020205020404" pitchFamily="49" charset="0"/>
              <a:buChar char="o"/>
            </a:pPr>
            <a:r>
              <a:rPr lang="fr-FR" b="1" dirty="0" err="1">
                <a:solidFill>
                  <a:srgbClr val="000000"/>
                </a:solidFill>
                <a:effectLst/>
                <a:ea typeface="Times New Roman" panose="02020603050405020304" pitchFamily="18" charset="0"/>
                <a:cs typeface="Times New Roman" panose="02020603050405020304" pitchFamily="18" charset="0"/>
              </a:rPr>
              <a:t>fixed-address</a:t>
            </a:r>
            <a:r>
              <a:rPr lang="fr-FR" b="1" dirty="0">
                <a:solidFill>
                  <a:srgbClr val="000000"/>
                </a:solidFill>
                <a:effectLst/>
                <a:ea typeface="Times New Roman" panose="02020603050405020304" pitchFamily="18" charset="0"/>
                <a:cs typeface="Times New Roman" panose="02020603050405020304" pitchFamily="18" charset="0"/>
              </a:rPr>
              <a:t> 10.10.10.110;</a:t>
            </a:r>
          </a:p>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L'option </a:t>
            </a:r>
            <a:r>
              <a:rPr lang="fr-FR" dirty="0" err="1">
                <a:solidFill>
                  <a:srgbClr val="000000"/>
                </a:solidFill>
                <a:effectLst/>
                <a:ea typeface="Times New Roman" panose="02020603050405020304" pitchFamily="18" charset="0"/>
                <a:cs typeface="Times New Roman" panose="02020603050405020304" pitchFamily="18" charset="0"/>
              </a:rPr>
              <a:t>fixed-address</a:t>
            </a:r>
            <a:r>
              <a:rPr lang="fr-FR" dirty="0">
                <a:solidFill>
                  <a:srgbClr val="000000"/>
                </a:solidFill>
                <a:effectLst/>
                <a:ea typeface="Times New Roman" panose="02020603050405020304" pitchFamily="18" charset="0"/>
                <a:cs typeface="Times New Roman" panose="02020603050405020304" pitchFamily="18" charset="0"/>
              </a:rPr>
              <a:t> assigne une adresse IP au système spécifié par l'option hardware </a:t>
            </a:r>
            <a:r>
              <a:rPr lang="fr-FR" dirty="0" err="1">
                <a:solidFill>
                  <a:srgbClr val="000000"/>
                </a:solidFill>
                <a:effectLst/>
                <a:ea typeface="Times New Roman" panose="02020603050405020304" pitchFamily="18" charset="0"/>
                <a:cs typeface="Times New Roman" panose="02020603050405020304" pitchFamily="18" charset="0"/>
              </a:rPr>
              <a:t>ethernet</a:t>
            </a:r>
            <a:r>
              <a:rPr lang="fr-FR" dirty="0">
                <a:solidFill>
                  <a:srgbClr val="000000"/>
                </a:solidFill>
                <a:effectLst/>
                <a:ea typeface="Times New Roman" panose="02020603050405020304" pitchFamily="18" charset="0"/>
                <a:cs typeface="Times New Roman" panose="02020603050405020304" pitchFamily="18" charset="0"/>
              </a:rPr>
              <a:t>. Cette adresse doit se trouver en dehors de la plage d'adresses IP spécifiée par l'option </a:t>
            </a:r>
            <a:r>
              <a:rPr lang="fr-FR" b="1" dirty="0">
                <a:solidFill>
                  <a:srgbClr val="000000"/>
                </a:solidFill>
                <a:effectLst/>
                <a:ea typeface="Times New Roman" panose="02020603050405020304" pitchFamily="18" charset="0"/>
                <a:cs typeface="Times New Roman" panose="02020603050405020304" pitchFamily="18" charset="0"/>
              </a:rPr>
              <a:t>range</a:t>
            </a:r>
            <a:r>
              <a:rPr lang="fr-FR" dirty="0">
                <a:solidFill>
                  <a:srgbClr val="000000"/>
                </a:solidFill>
                <a:effectLst/>
                <a:ea typeface="Times New Roman" panose="02020603050405020304" pitchFamily="18" charset="0"/>
                <a:cs typeface="Times New Roman" panose="02020603050405020304" pitchFamily="18" charset="0"/>
              </a:rPr>
              <a:t>.</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05 – Réservation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Client statique </a:t>
            </a:r>
          </a:p>
        </p:txBody>
      </p:sp>
    </p:spTree>
    <p:extLst>
      <p:ext uri="{BB962C8B-B14F-4D97-AF65-F5344CB8AC3E}">
        <p14:creationId xmlns:p14="http://schemas.microsoft.com/office/powerpoint/2010/main" val="543979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607127"/>
            <a:ext cx="10760364" cy="3926312"/>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L'agent de relais DHCP (</a:t>
            </a:r>
            <a:r>
              <a:rPr lang="fr-FR" b="1" dirty="0" err="1">
                <a:solidFill>
                  <a:srgbClr val="000000"/>
                </a:solidFill>
                <a:effectLst/>
                <a:ea typeface="Times New Roman" panose="02020603050405020304" pitchFamily="18" charset="0"/>
                <a:cs typeface="Times New Roman" panose="02020603050405020304" pitchFamily="18" charset="0"/>
              </a:rPr>
              <a:t>dhcrelay</a:t>
            </a:r>
            <a:r>
              <a:rPr lang="fr-FR" dirty="0">
                <a:solidFill>
                  <a:srgbClr val="000000"/>
                </a:solidFill>
                <a:effectLst/>
                <a:ea typeface="Times New Roman" panose="02020603050405020304" pitchFamily="18" charset="0"/>
                <a:cs typeface="Times New Roman" panose="02020603050405020304" pitchFamily="18" charset="0"/>
              </a:rPr>
              <a:t>) permet de relayer les requêtes DHCP et BOOTP d'un sous-réseau sans serveur DHCP vers un ou plusieurs serveurs DHCP sur d'autres sous-réseaux.</a:t>
            </a:r>
          </a:p>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Lorsqu'un client DHCP demande des informations, l'agent de relais DHCP transfère la requête à la liste des serveurs DHCP spécifiés lors du démarrage de l'agent de relais DHCP. Lorsqu'un serveur DHCP renvoie une réponse, la réponse est diffusée sur le réseau ayant envoyé la requête d'origine.</a:t>
            </a:r>
          </a:p>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L'agent de relais DHCP pour IPv4, </a:t>
            </a:r>
            <a:r>
              <a:rPr lang="fr-FR" dirty="0" err="1">
                <a:solidFill>
                  <a:srgbClr val="000000"/>
                </a:solidFill>
                <a:effectLst/>
                <a:ea typeface="Times New Roman" panose="02020603050405020304" pitchFamily="18" charset="0"/>
                <a:cs typeface="Times New Roman" panose="02020603050405020304" pitchFamily="18" charset="0"/>
              </a:rPr>
              <a:t>dhcrelay</a:t>
            </a:r>
            <a:r>
              <a:rPr lang="fr-FR" dirty="0">
                <a:solidFill>
                  <a:srgbClr val="000000"/>
                </a:solidFill>
                <a:effectLst/>
                <a:ea typeface="Times New Roman" panose="02020603050405020304" pitchFamily="18" charset="0"/>
                <a:cs typeface="Times New Roman" panose="02020603050405020304" pitchFamily="18" charset="0"/>
              </a:rPr>
              <a:t>, écoutes les demandes DHCPv4 et BOOTP sur toutes les interfaces, sauf si les interfaces sont spécifiées dans </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etc</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sysconfig</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dhcrelay</a:t>
            </a:r>
            <a:r>
              <a:rPr lang="fr-FR" b="1" dirty="0">
                <a:solidFill>
                  <a:srgbClr val="000000"/>
                </a:solidFill>
                <a:effectLst/>
                <a:ea typeface="Times New Roman" panose="02020603050405020304" pitchFamily="18" charset="0"/>
                <a:cs typeface="Times New Roman" panose="02020603050405020304" pitchFamily="18" charset="0"/>
              </a:rPr>
              <a:t> </a:t>
            </a:r>
            <a:r>
              <a:rPr lang="fr-FR" dirty="0">
                <a:solidFill>
                  <a:srgbClr val="000000"/>
                </a:solidFill>
                <a:effectLst/>
                <a:ea typeface="Times New Roman" panose="02020603050405020304" pitchFamily="18" charset="0"/>
                <a:cs typeface="Times New Roman" panose="02020603050405020304" pitchFamily="18" charset="0"/>
              </a:rPr>
              <a:t>avec la directive INTERFACES. </a:t>
            </a:r>
          </a:p>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Pour voir le message d'utilisation, exécutez la commande </a:t>
            </a:r>
            <a:r>
              <a:rPr lang="fr-FR" b="1" dirty="0" err="1">
                <a:solidFill>
                  <a:srgbClr val="000000"/>
                </a:solidFill>
                <a:effectLst/>
                <a:ea typeface="Times New Roman" panose="02020603050405020304" pitchFamily="18" charset="0"/>
                <a:cs typeface="Times New Roman" panose="02020603050405020304" pitchFamily="18" charset="0"/>
              </a:rPr>
              <a:t>dhcrelay</a:t>
            </a:r>
            <a:r>
              <a:rPr lang="fr-FR" b="1" dirty="0">
                <a:solidFill>
                  <a:srgbClr val="000000"/>
                </a:solidFill>
                <a:effectLst/>
                <a:ea typeface="Times New Roman" panose="02020603050405020304" pitchFamily="18" charset="0"/>
                <a:cs typeface="Times New Roman" panose="02020603050405020304" pitchFamily="18" charset="0"/>
              </a:rPr>
              <a:t>  -h</a:t>
            </a:r>
            <a:r>
              <a:rPr lang="fr-FR" dirty="0">
                <a:solidFill>
                  <a:srgbClr val="000000"/>
                </a:solidFill>
                <a:effectLst/>
                <a:ea typeface="Times New Roman" panose="02020603050405020304" pitchFamily="18" charset="0"/>
                <a:cs typeface="Times New Roman" panose="02020603050405020304" pitchFamily="18" charset="0"/>
              </a:rPr>
              <a:t>.</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06 – Mise en œuvre de l'agent de relais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6441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715818" y="1311410"/>
            <a:ext cx="10760364" cy="3926312"/>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Pour exécuter </a:t>
            </a:r>
            <a:r>
              <a:rPr lang="fr-FR" b="1" dirty="0" err="1">
                <a:solidFill>
                  <a:srgbClr val="000000"/>
                </a:solidFill>
                <a:effectLst/>
                <a:ea typeface="Times New Roman" panose="02020603050405020304" pitchFamily="18" charset="0"/>
                <a:cs typeface="Times New Roman" panose="02020603050405020304" pitchFamily="18" charset="0"/>
              </a:rPr>
              <a:t>dhcrelay</a:t>
            </a:r>
            <a:r>
              <a:rPr lang="fr-FR" dirty="0">
                <a:solidFill>
                  <a:srgbClr val="000000"/>
                </a:solidFill>
                <a:effectLst/>
                <a:ea typeface="Times New Roman" panose="02020603050405020304" pitchFamily="18" charset="0"/>
                <a:cs typeface="Times New Roman" panose="02020603050405020304" pitchFamily="18" charset="0"/>
              </a:rPr>
              <a:t> en mode DHCPv4 et BOOTP, spécifier les serveurs dans lesquels on souhaite envoyer les demandes. Copier et éditer le fichier </a:t>
            </a:r>
            <a:r>
              <a:rPr lang="fr-FR" b="1" dirty="0" err="1">
                <a:solidFill>
                  <a:srgbClr val="000000"/>
                </a:solidFill>
                <a:effectLst/>
                <a:ea typeface="Times New Roman" panose="02020603050405020304" pitchFamily="18" charset="0"/>
                <a:cs typeface="Times New Roman" panose="02020603050405020304" pitchFamily="18" charset="0"/>
              </a:rPr>
              <a:t>dhcrelay.service</a:t>
            </a:r>
            <a:r>
              <a:rPr lang="fr-FR" b="1" dirty="0">
                <a:solidFill>
                  <a:srgbClr val="000000"/>
                </a:solidFill>
                <a:effectLst/>
                <a:ea typeface="Times New Roman" panose="02020603050405020304" pitchFamily="18" charset="0"/>
                <a:cs typeface="Times New Roman" panose="02020603050405020304" pitchFamily="18" charset="0"/>
              </a:rPr>
              <a:t> </a:t>
            </a:r>
            <a:r>
              <a:rPr lang="fr-FR" dirty="0">
                <a:solidFill>
                  <a:srgbClr val="000000"/>
                </a:solidFill>
                <a:effectLst/>
                <a:ea typeface="Times New Roman" panose="02020603050405020304" pitchFamily="18" charset="0"/>
                <a:cs typeface="Times New Roman" panose="02020603050405020304" pitchFamily="18" charset="0"/>
              </a:rPr>
              <a:t>en tant qu'utilisateur root :</a:t>
            </a:r>
          </a:p>
          <a:p>
            <a:pPr marL="0" indent="0">
              <a:lnSpc>
                <a:spcPct val="200000"/>
              </a:lnSpc>
              <a:spcBef>
                <a:spcPts val="0"/>
              </a:spcBef>
              <a:buNone/>
            </a:pPr>
            <a:r>
              <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a:t>
            </a:r>
            <a:r>
              <a:rPr lang="fr-FR" dirty="0" err="1">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cp</a:t>
            </a:r>
            <a:r>
              <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/lib/</a:t>
            </a:r>
            <a:r>
              <a:rPr lang="fr-FR" dirty="0" err="1">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systemd</a:t>
            </a:r>
            <a:r>
              <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/system/</a:t>
            </a:r>
            <a:r>
              <a:rPr lang="fr-FR" dirty="0" err="1">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dhcrelay.service</a:t>
            </a:r>
            <a:r>
              <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a:t>
            </a:r>
            <a:r>
              <a:rPr lang="fr-FR" dirty="0" err="1">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etc</a:t>
            </a:r>
            <a:r>
              <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a:t>
            </a:r>
            <a:r>
              <a:rPr lang="fr-FR" dirty="0" err="1">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systemd</a:t>
            </a:r>
            <a:r>
              <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/system/</a:t>
            </a:r>
          </a:p>
          <a:p>
            <a:pPr marL="0" indent="0">
              <a:lnSpc>
                <a:spcPct val="200000"/>
              </a:lnSpc>
              <a:spcBef>
                <a:spcPts val="0"/>
              </a:spcBef>
              <a:buNone/>
            </a:pPr>
            <a:r>
              <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vi /</a:t>
            </a:r>
            <a:r>
              <a:rPr lang="fr-FR" dirty="0" err="1">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etc</a:t>
            </a:r>
            <a:r>
              <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a:t>
            </a:r>
            <a:r>
              <a:rPr lang="fr-FR" dirty="0" err="1">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systemd</a:t>
            </a:r>
            <a:r>
              <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/system/</a:t>
            </a:r>
            <a:r>
              <a:rPr lang="fr-FR" dirty="0" err="1">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dhcrelay.service</a:t>
            </a:r>
            <a:endPar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endParaRPr>
          </a:p>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Modifiez l'option </a:t>
            </a:r>
            <a:r>
              <a:rPr lang="fr-FR" b="1" dirty="0" err="1">
                <a:solidFill>
                  <a:srgbClr val="000000"/>
                </a:solidFill>
                <a:effectLst/>
                <a:ea typeface="Times New Roman" panose="02020603050405020304" pitchFamily="18" charset="0"/>
                <a:cs typeface="Times New Roman" panose="02020603050405020304" pitchFamily="18" charset="0"/>
              </a:rPr>
              <a:t>ExecStart</a:t>
            </a:r>
            <a:r>
              <a:rPr lang="fr-FR" dirty="0">
                <a:solidFill>
                  <a:srgbClr val="000000"/>
                </a:solidFill>
                <a:effectLst/>
                <a:ea typeface="Times New Roman" panose="02020603050405020304" pitchFamily="18" charset="0"/>
                <a:cs typeface="Times New Roman" panose="02020603050405020304" pitchFamily="18" charset="0"/>
              </a:rPr>
              <a:t> sous la section [Service] et ajouter une ou plusieurs adresses IPv4 de serveur à la fin de la ligne, par exemple :</a:t>
            </a:r>
          </a:p>
          <a:p>
            <a:pPr>
              <a:lnSpc>
                <a:spcPct val="200000"/>
              </a:lnSpc>
              <a:spcBef>
                <a:spcPts val="0"/>
              </a:spcBef>
            </a:pPr>
            <a:r>
              <a:rPr lang="fr-FR" b="1" dirty="0" err="1">
                <a:solidFill>
                  <a:srgbClr val="000000"/>
                </a:solidFill>
                <a:effectLst/>
                <a:ea typeface="Times New Roman" panose="02020603050405020304" pitchFamily="18" charset="0"/>
                <a:cs typeface="Times New Roman" panose="02020603050405020304" pitchFamily="18" charset="0"/>
              </a:rPr>
              <a:t>ExecStart</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usr</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sbin</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dhcrelay</a:t>
            </a:r>
            <a:r>
              <a:rPr lang="fr-FR" b="1" dirty="0">
                <a:solidFill>
                  <a:srgbClr val="000000"/>
                </a:solidFill>
                <a:effectLst/>
                <a:ea typeface="Times New Roman" panose="02020603050405020304" pitchFamily="18" charset="0"/>
                <a:cs typeface="Times New Roman" panose="02020603050405020304" pitchFamily="18" charset="0"/>
              </a:rPr>
              <a:t> -d --no-</a:t>
            </a:r>
            <a:r>
              <a:rPr lang="fr-FR" b="1" dirty="0" err="1">
                <a:solidFill>
                  <a:srgbClr val="000000"/>
                </a:solidFill>
                <a:effectLst/>
                <a:ea typeface="Times New Roman" panose="02020603050405020304" pitchFamily="18" charset="0"/>
                <a:cs typeface="Times New Roman" panose="02020603050405020304" pitchFamily="18" charset="0"/>
              </a:rPr>
              <a:t>pid</a:t>
            </a:r>
            <a:r>
              <a:rPr lang="fr-FR" b="1" dirty="0">
                <a:solidFill>
                  <a:srgbClr val="000000"/>
                </a:solidFill>
                <a:effectLst/>
                <a:ea typeface="Times New Roman" panose="02020603050405020304" pitchFamily="18" charset="0"/>
                <a:cs typeface="Times New Roman" panose="02020603050405020304" pitchFamily="18" charset="0"/>
              </a:rPr>
              <a:t>  10.10.100.254</a:t>
            </a:r>
          </a:p>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Pour spécifier des interfaces où l'agent de relais DHCP écoute les requêtes DHCP, ajoutez-les à l'option </a:t>
            </a:r>
            <a:r>
              <a:rPr lang="fr-FR" dirty="0" err="1">
                <a:solidFill>
                  <a:srgbClr val="000000"/>
                </a:solidFill>
                <a:effectLst/>
                <a:ea typeface="Times New Roman" panose="02020603050405020304" pitchFamily="18" charset="0"/>
                <a:cs typeface="Times New Roman" panose="02020603050405020304" pitchFamily="18" charset="0"/>
              </a:rPr>
              <a:t>ExecStart</a:t>
            </a:r>
            <a:r>
              <a:rPr lang="fr-FR" dirty="0">
                <a:solidFill>
                  <a:srgbClr val="000000"/>
                </a:solidFill>
                <a:effectLst/>
                <a:ea typeface="Times New Roman" panose="02020603050405020304" pitchFamily="18" charset="0"/>
                <a:cs typeface="Times New Roman" panose="02020603050405020304" pitchFamily="18" charset="0"/>
              </a:rPr>
              <a:t> avec l'argument -i (sinon, il écoutera toutes les interfaces), par exemple :</a:t>
            </a:r>
          </a:p>
          <a:p>
            <a:pPr>
              <a:lnSpc>
                <a:spcPct val="200000"/>
              </a:lnSpc>
              <a:spcBef>
                <a:spcPts val="0"/>
              </a:spcBef>
            </a:pPr>
            <a:r>
              <a:rPr lang="fr-FR" b="1" dirty="0" err="1">
                <a:solidFill>
                  <a:srgbClr val="000000"/>
                </a:solidFill>
                <a:effectLst/>
                <a:ea typeface="Times New Roman" panose="02020603050405020304" pitchFamily="18" charset="0"/>
                <a:cs typeface="Times New Roman" panose="02020603050405020304" pitchFamily="18" charset="0"/>
              </a:rPr>
              <a:t>ExecStart</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usr</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sbin</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dhcrelay</a:t>
            </a:r>
            <a:r>
              <a:rPr lang="fr-FR" b="1" dirty="0">
                <a:solidFill>
                  <a:srgbClr val="000000"/>
                </a:solidFill>
                <a:effectLst/>
                <a:ea typeface="Times New Roman" panose="02020603050405020304" pitchFamily="18" charset="0"/>
                <a:cs typeface="Times New Roman" panose="02020603050405020304" pitchFamily="18" charset="0"/>
              </a:rPr>
              <a:t> -d --no-</a:t>
            </a:r>
            <a:r>
              <a:rPr lang="fr-FR" b="1" dirty="0" err="1">
                <a:solidFill>
                  <a:srgbClr val="000000"/>
                </a:solidFill>
                <a:effectLst/>
                <a:ea typeface="Times New Roman" panose="02020603050405020304" pitchFamily="18" charset="0"/>
                <a:cs typeface="Times New Roman" panose="02020603050405020304" pitchFamily="18" charset="0"/>
              </a:rPr>
              <a:t>pid</a:t>
            </a:r>
            <a:r>
              <a:rPr lang="fr-FR" b="1" dirty="0">
                <a:solidFill>
                  <a:srgbClr val="000000"/>
                </a:solidFill>
                <a:effectLst/>
                <a:ea typeface="Times New Roman" panose="02020603050405020304" pitchFamily="18" charset="0"/>
                <a:cs typeface="Times New Roman" panose="02020603050405020304" pitchFamily="18" charset="0"/>
              </a:rPr>
              <a:t> 192.168.1.1 -i ens33</a:t>
            </a:r>
          </a:p>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Pour activer les changements, en tant qu'utilisateur root, démarrez le service à nouveau</a:t>
            </a:r>
          </a:p>
          <a:p>
            <a:pPr marL="0" indent="0">
              <a:lnSpc>
                <a:spcPct val="200000"/>
              </a:lnSpc>
              <a:spcBef>
                <a:spcPts val="0"/>
              </a:spcBef>
              <a:buNone/>
            </a:pPr>
            <a:r>
              <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a:t>
            </a:r>
            <a:r>
              <a:rPr lang="fr-FR" dirty="0" err="1">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systemctl</a:t>
            </a:r>
            <a:r>
              <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--system daemon-</a:t>
            </a:r>
            <a:r>
              <a:rPr lang="fr-FR" dirty="0" err="1">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reload</a:t>
            </a:r>
            <a:endPar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endParaRPr>
          </a:p>
          <a:p>
            <a:pPr marL="0" indent="0">
              <a:lnSpc>
                <a:spcPct val="200000"/>
              </a:lnSpc>
              <a:spcBef>
                <a:spcPts val="0"/>
              </a:spcBef>
              <a:buNone/>
            </a:pPr>
            <a:r>
              <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a:t>
            </a:r>
            <a:r>
              <a:rPr lang="fr-FR" dirty="0" err="1">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systemctl</a:t>
            </a:r>
            <a:r>
              <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 restart </a:t>
            </a:r>
            <a:r>
              <a:rPr lang="fr-FR" dirty="0" err="1">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dhcrelay</a:t>
            </a:r>
            <a:endParaRPr lang="fr-FR" dirty="0">
              <a:solidFill>
                <a:srgbClr val="000000"/>
              </a:solidFill>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endParaRPr>
          </a:p>
          <a:p>
            <a:pPr>
              <a:lnSpc>
                <a:spcPct val="200000"/>
              </a:lnSpc>
              <a:spcBef>
                <a:spcPts val="0"/>
              </a:spcBef>
            </a:pPr>
            <a:endParaRPr lang="fr-FR" dirty="0">
              <a:solidFill>
                <a:srgbClr val="000000"/>
              </a:solidFill>
              <a:effectLst/>
              <a:ea typeface="Times New Roman" panose="02020603050405020304" pitchFamily="18" charset="0"/>
              <a:cs typeface="Times New Roman" panose="02020603050405020304" pitchFamily="18" charset="0"/>
            </a:endParaRPr>
          </a:p>
          <a:p>
            <a:pPr>
              <a:lnSpc>
                <a:spcPct val="200000"/>
              </a:lnSpc>
              <a:spcBef>
                <a:spcPts val="0"/>
              </a:spcBef>
            </a:pPr>
            <a:endParaRPr lang="fr-FR" dirty="0">
              <a:solidFill>
                <a:srgbClr val="000000"/>
              </a:solidFill>
              <a:effectLst/>
              <a:ea typeface="Times New Roman" panose="02020603050405020304" pitchFamily="18" charset="0"/>
              <a:cs typeface="Times New Roman" panose="02020603050405020304" pitchFamily="18" charset="0"/>
            </a:endParaRP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06 – Mise en œuvre de l'agent de relais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4956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9212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607127"/>
            <a:ext cx="4732043" cy="3926312"/>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Un serveur DHCP multi-hôtes sert plusieurs réseaux, c'est-à-dire, plusieurs sous-réseaux. </a:t>
            </a:r>
          </a:p>
          <a:p>
            <a:pPr>
              <a:lnSpc>
                <a:spcPct val="15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Dans cette section on décrire comment configurer un serveur DHCP pour qu’il puisse desservir plusieurs réseaux et sélectionner les interfaces réseau à écouter. Le démon DHCP n'écoutera que les interfaces pour lesquelles il pourra trouver une déclaration de sous-réseau dans le fichier </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etc</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dhcp</a:t>
            </a:r>
            <a:r>
              <a:rPr lang="fr-FR" b="1" dirty="0">
                <a:solidFill>
                  <a:srgbClr val="000000"/>
                </a:solidFill>
                <a:effectLst/>
                <a:ea typeface="Times New Roman" panose="02020603050405020304" pitchFamily="18" charset="0"/>
                <a:cs typeface="Times New Roman" panose="02020603050405020304" pitchFamily="18" charset="0"/>
              </a:rPr>
              <a:t>/</a:t>
            </a:r>
            <a:r>
              <a:rPr lang="fr-FR" b="1" dirty="0" err="1">
                <a:solidFill>
                  <a:srgbClr val="000000"/>
                </a:solidFill>
                <a:effectLst/>
                <a:ea typeface="Times New Roman" panose="02020603050405020304" pitchFamily="18" charset="0"/>
                <a:cs typeface="Times New Roman" panose="02020603050405020304" pitchFamily="18" charset="0"/>
              </a:rPr>
              <a:t>dhcpd.conf</a:t>
            </a:r>
            <a:r>
              <a:rPr lang="fr-FR" dirty="0">
                <a:solidFill>
                  <a:srgbClr val="000000"/>
                </a:solidFill>
                <a:effectLst/>
                <a:ea typeface="Times New Roman" panose="02020603050405020304" pitchFamily="18" charset="0"/>
                <a:cs typeface="Times New Roman" panose="02020603050405020304" pitchFamily="18" charset="0"/>
              </a:rPr>
              <a:t>.</a:t>
            </a:r>
          </a:p>
          <a:p>
            <a:pPr>
              <a:lnSpc>
                <a:spcPct val="15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NB : Avant de procéder à tout changement, sauvegarder le fichier /</a:t>
            </a:r>
            <a:r>
              <a:rPr lang="fr-FR" dirty="0" err="1">
                <a:solidFill>
                  <a:srgbClr val="000000"/>
                </a:solidFill>
                <a:effectLst/>
                <a:ea typeface="Times New Roman" panose="02020603050405020304" pitchFamily="18" charset="0"/>
                <a:cs typeface="Times New Roman" panose="02020603050405020304" pitchFamily="18" charset="0"/>
              </a:rPr>
              <a:t>etc</a:t>
            </a:r>
            <a:r>
              <a:rPr lang="fr-FR" dirty="0">
                <a:solidFill>
                  <a:srgbClr val="000000"/>
                </a:solidFill>
                <a:effectLst/>
                <a:ea typeface="Times New Roman" panose="02020603050405020304" pitchFamily="18" charset="0"/>
                <a:cs typeface="Times New Roman" panose="02020603050405020304" pitchFamily="18" charset="0"/>
              </a:rPr>
              <a:t>/</a:t>
            </a:r>
            <a:r>
              <a:rPr lang="fr-FR" dirty="0" err="1">
                <a:solidFill>
                  <a:srgbClr val="000000"/>
                </a:solidFill>
                <a:effectLst/>
                <a:ea typeface="Times New Roman" panose="02020603050405020304" pitchFamily="18" charset="0"/>
                <a:cs typeface="Times New Roman" panose="02020603050405020304" pitchFamily="18" charset="0"/>
              </a:rPr>
              <a:t>dhcp</a:t>
            </a:r>
            <a:r>
              <a:rPr lang="fr-FR" dirty="0">
                <a:solidFill>
                  <a:srgbClr val="000000"/>
                </a:solidFill>
                <a:effectLst/>
                <a:ea typeface="Times New Roman" panose="02020603050405020304" pitchFamily="18" charset="0"/>
                <a:cs typeface="Times New Roman" panose="02020603050405020304" pitchFamily="18" charset="0"/>
              </a:rPr>
              <a:t>/</a:t>
            </a:r>
            <a:r>
              <a:rPr lang="fr-FR" dirty="0" err="1">
                <a:solidFill>
                  <a:srgbClr val="000000"/>
                </a:solidFill>
                <a:effectLst/>
                <a:ea typeface="Times New Roman" panose="02020603050405020304" pitchFamily="18" charset="0"/>
                <a:cs typeface="Times New Roman" panose="02020603050405020304" pitchFamily="18" charset="0"/>
              </a:rPr>
              <a:t>dhcpd.conf</a:t>
            </a:r>
            <a:r>
              <a:rPr lang="fr-FR" dirty="0">
                <a:solidFill>
                  <a:srgbClr val="000000"/>
                </a:solidFill>
                <a:effectLst/>
                <a:ea typeface="Times New Roman" panose="02020603050405020304" pitchFamily="18" charset="0"/>
                <a:cs typeface="Times New Roman" panose="02020603050405020304" pitchFamily="18" charset="0"/>
              </a:rPr>
              <a:t> existant.</a:t>
            </a:r>
          </a:p>
          <a:p>
            <a:pPr>
              <a:lnSpc>
                <a:spcPct val="15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Si vous travaillez avec les machines virtuelles, il suffit d’ajouter une autre carte réseau virtuelle et comma ça votre serveur aura deux interfaces Ethernet.</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06 – Mise en œuvre de l'agent de relais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10" name="Espace réservé du texte 2">
            <a:extLst>
              <a:ext uri="{FF2B5EF4-FFF2-40B4-BE49-F238E27FC236}">
                <a16:creationId xmlns:a16="http://schemas.microsoft.com/office/drawing/2014/main" id="{8269D121-15C2-3552-3538-58CFF60BEBE7}"/>
              </a:ext>
            </a:extLst>
          </p:cNvPr>
          <p:cNvSpPr txBox="1">
            <a:spLocks/>
          </p:cNvSpPr>
          <p:nvPr/>
        </p:nvSpPr>
        <p:spPr>
          <a:xfrm>
            <a:off x="332399" y="696499"/>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Configuration d'un serveur DHCP multi-hôtes</a:t>
            </a:r>
          </a:p>
        </p:txBody>
      </p:sp>
      <p:pic>
        <p:nvPicPr>
          <p:cNvPr id="11" name="Image 10">
            <a:extLst>
              <a:ext uri="{FF2B5EF4-FFF2-40B4-BE49-F238E27FC236}">
                <a16:creationId xmlns:a16="http://schemas.microsoft.com/office/drawing/2014/main" id="{6AA02C56-44E0-95A8-6F3F-EE7290B6B2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4000" y="1534905"/>
            <a:ext cx="5224549" cy="496517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222954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607127"/>
            <a:ext cx="10815782" cy="3926312"/>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Voici un fichier de base /</a:t>
            </a:r>
            <a:r>
              <a:rPr lang="fr-FR" dirty="0" err="1">
                <a:solidFill>
                  <a:srgbClr val="000000"/>
                </a:solidFill>
                <a:effectLst/>
                <a:ea typeface="Times New Roman" panose="02020603050405020304" pitchFamily="18" charset="0"/>
                <a:cs typeface="Times New Roman" panose="02020603050405020304" pitchFamily="18" charset="0"/>
              </a:rPr>
              <a:t>etc</a:t>
            </a:r>
            <a:r>
              <a:rPr lang="fr-FR" dirty="0">
                <a:solidFill>
                  <a:srgbClr val="000000"/>
                </a:solidFill>
                <a:effectLst/>
                <a:ea typeface="Times New Roman" panose="02020603050405020304" pitchFamily="18" charset="0"/>
                <a:cs typeface="Times New Roman" panose="02020603050405020304" pitchFamily="18" charset="0"/>
              </a:rPr>
              <a:t>/</a:t>
            </a:r>
            <a:r>
              <a:rPr lang="fr-FR" dirty="0" err="1">
                <a:solidFill>
                  <a:srgbClr val="000000"/>
                </a:solidFill>
                <a:effectLst/>
                <a:ea typeface="Times New Roman" panose="02020603050405020304" pitchFamily="18" charset="0"/>
                <a:cs typeface="Times New Roman" panose="02020603050405020304" pitchFamily="18" charset="0"/>
              </a:rPr>
              <a:t>dhcp</a:t>
            </a:r>
            <a:r>
              <a:rPr lang="fr-FR" dirty="0">
                <a:solidFill>
                  <a:srgbClr val="000000"/>
                </a:solidFill>
                <a:effectLst/>
                <a:ea typeface="Times New Roman" panose="02020603050405020304" pitchFamily="18" charset="0"/>
                <a:cs typeface="Times New Roman" panose="02020603050405020304" pitchFamily="18" charset="0"/>
              </a:rPr>
              <a:t>/</a:t>
            </a:r>
            <a:r>
              <a:rPr lang="fr-FR" dirty="0" err="1">
                <a:solidFill>
                  <a:srgbClr val="000000"/>
                </a:solidFill>
                <a:effectLst/>
                <a:ea typeface="Times New Roman" panose="02020603050405020304" pitchFamily="18" charset="0"/>
                <a:cs typeface="Times New Roman" panose="02020603050405020304" pitchFamily="18" charset="0"/>
              </a:rPr>
              <a:t>dhcpd.conf</a:t>
            </a:r>
            <a:r>
              <a:rPr lang="fr-FR" dirty="0">
                <a:solidFill>
                  <a:srgbClr val="000000"/>
                </a:solidFill>
                <a:effectLst/>
                <a:ea typeface="Times New Roman" panose="02020603050405020304" pitchFamily="18" charset="0"/>
                <a:cs typeface="Times New Roman" panose="02020603050405020304" pitchFamily="18" charset="0"/>
              </a:rPr>
              <a:t>, pour un serveur qui a deux interfaces de réseau, </a:t>
            </a:r>
            <a:r>
              <a:rPr lang="fr-FR" b="1" dirty="0">
                <a:solidFill>
                  <a:srgbClr val="000000"/>
                </a:solidFill>
                <a:effectLst/>
                <a:ea typeface="Times New Roman" panose="02020603050405020304" pitchFamily="18" charset="0"/>
                <a:cs typeface="Times New Roman" panose="02020603050405020304" pitchFamily="18" charset="0"/>
              </a:rPr>
              <a:t>ENS160</a:t>
            </a:r>
            <a:r>
              <a:rPr lang="fr-FR" dirty="0">
                <a:solidFill>
                  <a:srgbClr val="000000"/>
                </a:solidFill>
                <a:effectLst/>
                <a:ea typeface="Times New Roman" panose="02020603050405020304" pitchFamily="18" charset="0"/>
                <a:cs typeface="Times New Roman" panose="02020603050405020304" pitchFamily="18" charset="0"/>
              </a:rPr>
              <a:t> dans un réseau </a:t>
            </a:r>
            <a:r>
              <a:rPr lang="fr-FR" b="1" dirty="0">
                <a:solidFill>
                  <a:srgbClr val="000000"/>
                </a:solidFill>
                <a:effectLst/>
                <a:ea typeface="Times New Roman" panose="02020603050405020304" pitchFamily="18" charset="0"/>
                <a:cs typeface="Times New Roman" panose="02020603050405020304" pitchFamily="18" charset="0"/>
              </a:rPr>
              <a:t>10.10.10.0/24</a:t>
            </a:r>
            <a:r>
              <a:rPr lang="fr-FR" dirty="0">
                <a:solidFill>
                  <a:srgbClr val="000000"/>
                </a:solidFill>
                <a:effectLst/>
                <a:ea typeface="Times New Roman" panose="02020603050405020304" pitchFamily="18" charset="0"/>
                <a:cs typeface="Times New Roman" panose="02020603050405020304" pitchFamily="18" charset="0"/>
              </a:rPr>
              <a:t> et </a:t>
            </a:r>
            <a:r>
              <a:rPr lang="fr-FR" b="1" dirty="0">
                <a:solidFill>
                  <a:srgbClr val="000000"/>
                </a:solidFill>
                <a:effectLst/>
                <a:ea typeface="Times New Roman" panose="02020603050405020304" pitchFamily="18" charset="0"/>
                <a:cs typeface="Times New Roman" panose="02020603050405020304" pitchFamily="18" charset="0"/>
              </a:rPr>
              <a:t>ENS224 </a:t>
            </a:r>
            <a:r>
              <a:rPr lang="fr-FR" dirty="0">
                <a:solidFill>
                  <a:srgbClr val="000000"/>
                </a:solidFill>
                <a:effectLst/>
                <a:ea typeface="Times New Roman" panose="02020603050405020304" pitchFamily="18" charset="0"/>
                <a:cs typeface="Times New Roman" panose="02020603050405020304" pitchFamily="18" charset="0"/>
              </a:rPr>
              <a:t>dans un réseau </a:t>
            </a:r>
            <a:r>
              <a:rPr lang="fr-FR" b="1" dirty="0">
                <a:solidFill>
                  <a:srgbClr val="000000"/>
                </a:solidFill>
                <a:effectLst/>
                <a:ea typeface="Times New Roman" panose="02020603050405020304" pitchFamily="18" charset="0"/>
                <a:cs typeface="Times New Roman" panose="02020603050405020304" pitchFamily="18" charset="0"/>
              </a:rPr>
              <a:t>172.16.0.0/24</a:t>
            </a:r>
            <a:r>
              <a:rPr lang="fr-FR" dirty="0">
                <a:solidFill>
                  <a:srgbClr val="000000"/>
                </a:solidFill>
                <a:effectLst/>
                <a:ea typeface="Times New Roman" panose="02020603050405020304" pitchFamily="18" charset="0"/>
                <a:cs typeface="Times New Roman" panose="02020603050405020304" pitchFamily="18" charset="0"/>
              </a:rPr>
              <a:t>. Plusieurs déclarations de sous-réseau permettent de définir des paramètres différents pour plusieurs réseaux :</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06 – Mise en œuvre de l'agent de relais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10" name="Espace réservé du texte 2">
            <a:extLst>
              <a:ext uri="{FF2B5EF4-FFF2-40B4-BE49-F238E27FC236}">
                <a16:creationId xmlns:a16="http://schemas.microsoft.com/office/drawing/2014/main" id="{8269D121-15C2-3552-3538-58CFF60BEBE7}"/>
              </a:ext>
            </a:extLst>
          </p:cNvPr>
          <p:cNvSpPr txBox="1">
            <a:spLocks/>
          </p:cNvSpPr>
          <p:nvPr/>
        </p:nvSpPr>
        <p:spPr>
          <a:xfrm>
            <a:off x="332399" y="696499"/>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Configuration d'un serveur DHCP multi-hôtes</a:t>
            </a:r>
          </a:p>
        </p:txBody>
      </p:sp>
      <p:pic>
        <p:nvPicPr>
          <p:cNvPr id="9" name="Image 8">
            <a:extLst>
              <a:ext uri="{FF2B5EF4-FFF2-40B4-BE49-F238E27FC236}">
                <a16:creationId xmlns:a16="http://schemas.microsoft.com/office/drawing/2014/main" id="{A78BC52B-A24D-D2B5-48E3-0A598736C2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0206" y="2476673"/>
            <a:ext cx="6811587" cy="389082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81028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607127"/>
            <a:ext cx="10815782" cy="3926312"/>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Après avoir redémarrer le service </a:t>
            </a:r>
            <a:r>
              <a:rPr lang="fr-FR" dirty="0" err="1">
                <a:solidFill>
                  <a:srgbClr val="000000"/>
                </a:solidFill>
                <a:effectLst/>
                <a:ea typeface="Times New Roman" panose="02020603050405020304" pitchFamily="18" charset="0"/>
                <a:cs typeface="Times New Roman" panose="02020603050405020304" pitchFamily="18" charset="0"/>
              </a:rPr>
              <a:t>dhcpd.service</a:t>
            </a:r>
            <a:r>
              <a:rPr lang="fr-FR" dirty="0">
                <a:solidFill>
                  <a:srgbClr val="000000"/>
                </a:solidFill>
                <a:effectLst/>
                <a:ea typeface="Times New Roman" panose="02020603050405020304" pitchFamily="18" charset="0"/>
                <a:cs typeface="Times New Roman" panose="02020603050405020304" pitchFamily="18" charset="0"/>
              </a:rPr>
              <a:t> on remarque que les interfaces, puisqu’elles sont fonctionnelles et connectées, ont commencé à diffuser les messages des offres DHCP.</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06 – Mise en œuvre de l'agent de relais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10" name="Espace réservé du texte 2">
            <a:extLst>
              <a:ext uri="{FF2B5EF4-FFF2-40B4-BE49-F238E27FC236}">
                <a16:creationId xmlns:a16="http://schemas.microsoft.com/office/drawing/2014/main" id="{8269D121-15C2-3552-3538-58CFF60BEBE7}"/>
              </a:ext>
            </a:extLst>
          </p:cNvPr>
          <p:cNvSpPr txBox="1">
            <a:spLocks/>
          </p:cNvSpPr>
          <p:nvPr/>
        </p:nvSpPr>
        <p:spPr>
          <a:xfrm>
            <a:off x="332399" y="696499"/>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Configuration d'un serveur DHCP multi-hôtes</a:t>
            </a:r>
          </a:p>
        </p:txBody>
      </p:sp>
      <p:pic>
        <p:nvPicPr>
          <p:cNvPr id="11" name="Image 10">
            <a:extLst>
              <a:ext uri="{FF2B5EF4-FFF2-40B4-BE49-F238E27FC236}">
                <a16:creationId xmlns:a16="http://schemas.microsoft.com/office/drawing/2014/main" id="{99397E96-9347-859E-69E4-5996B531F5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3046" y="2310713"/>
            <a:ext cx="8005908" cy="418936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09253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748145" y="1500678"/>
            <a:ext cx="5347855" cy="4208878"/>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Aft>
                <a:spcPts val="800"/>
              </a:spcAft>
            </a:pPr>
            <a:r>
              <a:rPr lang="fr-FR" dirty="0">
                <a:solidFill>
                  <a:srgbClr val="000000"/>
                </a:solidFill>
                <a:effectLst/>
                <a:ea typeface="Times New Roman" panose="02020603050405020304" pitchFamily="18" charset="0"/>
                <a:cs typeface="Times New Roman" panose="02020603050405020304" pitchFamily="18" charset="0"/>
              </a:rPr>
              <a:t>Coté client linux :</a:t>
            </a:r>
            <a:endParaRPr lang="fr-FR" dirty="0">
              <a:solidFill>
                <a:srgbClr val="000000"/>
              </a:solidFill>
              <a:ea typeface="Times New Roman" panose="02020603050405020304" pitchFamily="18" charset="0"/>
              <a:cs typeface="Times New Roman" panose="02020603050405020304" pitchFamily="18" charset="0"/>
            </a:endParaRPr>
          </a:p>
        </p:txBody>
      </p:sp>
      <p:sp>
        <p:nvSpPr>
          <p:cNvPr id="10" name="Espace réservé du contenu 3">
            <a:extLst>
              <a:ext uri="{FF2B5EF4-FFF2-40B4-BE49-F238E27FC236}">
                <a16:creationId xmlns:a16="http://schemas.microsoft.com/office/drawing/2014/main" id="{FAE73E66-3445-1D2E-8F5E-B22F9516AE53}"/>
              </a:ext>
            </a:extLst>
          </p:cNvPr>
          <p:cNvSpPr txBox="1">
            <a:spLocks/>
          </p:cNvSpPr>
          <p:nvPr/>
        </p:nvSpPr>
        <p:spPr>
          <a:xfrm>
            <a:off x="6199950" y="1523538"/>
            <a:ext cx="5443410" cy="4882232"/>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Aft>
                <a:spcPts val="800"/>
              </a:spcAft>
            </a:pPr>
            <a:r>
              <a:rPr lang="fr-FR" dirty="0">
                <a:solidFill>
                  <a:srgbClr val="000000"/>
                </a:solidFill>
                <a:ea typeface="Times New Roman" panose="02020603050405020304" pitchFamily="18" charset="0"/>
                <a:cs typeface="Times New Roman" panose="02020603050405020304" pitchFamily="18" charset="0"/>
              </a:rPr>
              <a:t>Coté client Windows :</a:t>
            </a:r>
            <a:endParaRPr lang="fr-FR" dirty="0">
              <a:solidFill>
                <a:srgbClr val="000000"/>
              </a:solidFill>
              <a:effectLst>
                <a:outerShdw blurRad="38100" dist="38100" dir="2700000" algn="tl">
                  <a:srgbClr val="000000">
                    <a:alpha val="43137"/>
                  </a:srgbClr>
                </a:outerShdw>
              </a:effectLst>
              <a:cs typeface="Times New Roman" panose="02020603050405020304" pitchFamily="18" charset="0"/>
            </a:endParaRPr>
          </a:p>
        </p:txBody>
      </p:sp>
      <p:sp>
        <p:nvSpPr>
          <p:cNvPr id="11" name="Titre 1">
            <a:extLst>
              <a:ext uri="{FF2B5EF4-FFF2-40B4-BE49-F238E27FC236}">
                <a16:creationId xmlns:a16="http://schemas.microsoft.com/office/drawing/2014/main" id="{6133E313-0B70-DD72-5DF8-854632F78FB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06 – Mise en œuvre de l'agent de relais DHCP</a:t>
            </a:r>
          </a:p>
        </p:txBody>
      </p:sp>
      <p:sp>
        <p:nvSpPr>
          <p:cNvPr id="13" name="Espace réservé du texte 2">
            <a:extLst>
              <a:ext uri="{FF2B5EF4-FFF2-40B4-BE49-F238E27FC236}">
                <a16:creationId xmlns:a16="http://schemas.microsoft.com/office/drawing/2014/main" id="{D3F2F77A-A8F7-47AC-EF3A-C76382AB08BD}"/>
              </a:ext>
            </a:extLst>
          </p:cNvPr>
          <p:cNvSpPr txBox="1">
            <a:spLocks/>
          </p:cNvSpPr>
          <p:nvPr/>
        </p:nvSpPr>
        <p:spPr>
          <a:xfrm>
            <a:off x="332399" y="696499"/>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Configuration d'un serveur DHCP multi-hôtes</a:t>
            </a:r>
          </a:p>
        </p:txBody>
      </p:sp>
      <p:pic>
        <p:nvPicPr>
          <p:cNvPr id="14" name="Image 13">
            <a:extLst>
              <a:ext uri="{FF2B5EF4-FFF2-40B4-BE49-F238E27FC236}">
                <a16:creationId xmlns:a16="http://schemas.microsoft.com/office/drawing/2014/main" id="{7FC637A8-0AE3-EE06-1B20-981E4F5BBC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2915" y="2427071"/>
            <a:ext cx="4304146" cy="2356092"/>
          </a:xfrm>
          <a:prstGeom prst="rect">
            <a:avLst/>
          </a:prstGeom>
          <a:ln>
            <a:noFill/>
          </a:ln>
          <a:effectLst>
            <a:outerShdw blurRad="292100" dist="139700" dir="2700000" algn="tl" rotWithShape="0">
              <a:srgbClr val="333333">
                <a:alpha val="65000"/>
              </a:srgbClr>
            </a:outerShdw>
          </a:effectLst>
        </p:spPr>
      </p:pic>
      <p:pic>
        <p:nvPicPr>
          <p:cNvPr id="15" name="Image 14">
            <a:extLst>
              <a:ext uri="{FF2B5EF4-FFF2-40B4-BE49-F238E27FC236}">
                <a16:creationId xmlns:a16="http://schemas.microsoft.com/office/drawing/2014/main" id="{13A76D48-C4AD-CBB2-9C35-5BFB740BB7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18070" y="2374198"/>
            <a:ext cx="4653001" cy="246183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27406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C5C994-1820-4D85-9EDA-0DFF144D543F}"/>
              </a:ext>
            </a:extLst>
          </p:cNvPr>
          <p:cNvSpPr/>
          <p:nvPr/>
        </p:nvSpPr>
        <p:spPr>
          <a:xfrm>
            <a:off x="7189365" y="1070587"/>
            <a:ext cx="4462943" cy="2631490"/>
          </a:xfrm>
          <a:prstGeom prst="rect">
            <a:avLst/>
          </a:prstGeom>
        </p:spPr>
        <p:txBody>
          <a:bodyPr wrap="square">
            <a:spAutoFit/>
          </a:bodyPr>
          <a:lstStyle/>
          <a:p>
            <a:pPr marL="457200" indent="-457200" algn="ctr">
              <a:spcBef>
                <a:spcPts val="600"/>
              </a:spcBef>
              <a:buClr>
                <a:schemeClr val="accent2"/>
              </a:buClr>
              <a:buFont typeface="+mj-lt"/>
              <a:buAutoNum type="arabicPeriod"/>
              <a:defRPr sz="1800" b="0" i="0" u="none" strike="noStrike" kern="0" cap="none" spc="0" baseline="0">
                <a:solidFill>
                  <a:srgbClr val="000000"/>
                </a:solidFill>
                <a:uFillTx/>
              </a:defRPr>
            </a:pPr>
            <a:r>
              <a:rPr lang="fr-FR" sz="2000" b="1" kern="0" dirty="0">
                <a:solidFill>
                  <a:srgbClr val="1C3151"/>
                </a:solidFill>
                <a:ea typeface="맑은 고딕" pitchFamily="34"/>
                <a:cs typeface="Calibri" panose="020F0502020204030204" pitchFamily="34" charset="0"/>
              </a:rPr>
              <a:t>Présentation du protocole DHCP</a:t>
            </a:r>
          </a:p>
          <a:p>
            <a:pPr marL="457200" indent="-457200" algn="ctr">
              <a:spcBef>
                <a:spcPts val="600"/>
              </a:spcBef>
              <a:buClr>
                <a:schemeClr val="accent2"/>
              </a:buClr>
              <a:buFont typeface="+mj-lt"/>
              <a:buAutoNum type="arabicPeriod"/>
              <a:defRPr sz="1800" b="0" i="0" u="none" strike="noStrike" kern="0" cap="none" spc="0" baseline="0">
                <a:solidFill>
                  <a:srgbClr val="000000"/>
                </a:solidFill>
                <a:uFillTx/>
              </a:defRPr>
            </a:pPr>
            <a:r>
              <a:rPr lang="fr-FR" sz="2000" b="1" kern="0" dirty="0">
                <a:solidFill>
                  <a:srgbClr val="1C3151"/>
                </a:solidFill>
                <a:ea typeface="맑은 고딕" pitchFamily="34"/>
                <a:cs typeface="Calibri" panose="020F0502020204030204" pitchFamily="34" charset="0"/>
              </a:rPr>
              <a:t>Fonctionnement du DHCP</a:t>
            </a:r>
          </a:p>
          <a:p>
            <a:pPr marL="457200" indent="-457200" algn="ctr">
              <a:spcBef>
                <a:spcPts val="600"/>
              </a:spcBef>
              <a:buClr>
                <a:schemeClr val="accent2"/>
              </a:buClr>
              <a:buFont typeface="+mj-lt"/>
              <a:buAutoNum type="arabicPeriod"/>
              <a:defRPr sz="1800" b="0" i="0" u="none" strike="noStrike" kern="0" cap="none" spc="0" baseline="0">
                <a:solidFill>
                  <a:srgbClr val="000000"/>
                </a:solidFill>
                <a:uFillTx/>
              </a:defRPr>
            </a:pPr>
            <a:r>
              <a:rPr lang="fr-FR" sz="2000" b="1" kern="0" dirty="0">
                <a:solidFill>
                  <a:srgbClr val="1C3151"/>
                </a:solidFill>
                <a:ea typeface="맑은 고딕" pitchFamily="34"/>
                <a:cs typeface="Calibri" panose="020F0502020204030204" pitchFamily="34" charset="0"/>
              </a:rPr>
              <a:t>Configuration d'un serveur DHCP</a:t>
            </a:r>
          </a:p>
          <a:p>
            <a:pPr marL="457200" indent="-457200" algn="ctr">
              <a:spcBef>
                <a:spcPts val="600"/>
              </a:spcBef>
              <a:buClr>
                <a:schemeClr val="accent2"/>
              </a:buClr>
              <a:buFont typeface="+mj-lt"/>
              <a:buAutoNum type="arabicPeriod"/>
              <a:defRPr sz="1800" b="0" i="0" u="none" strike="noStrike" kern="0" cap="none" spc="0" baseline="0">
                <a:solidFill>
                  <a:srgbClr val="000000"/>
                </a:solidFill>
                <a:uFillTx/>
              </a:defRPr>
            </a:pPr>
            <a:r>
              <a:rPr lang="fr-FR" sz="2000" b="1" kern="0" dirty="0">
                <a:solidFill>
                  <a:srgbClr val="1C3151"/>
                </a:solidFill>
                <a:ea typeface="맑은 고딕" pitchFamily="34"/>
                <a:cs typeface="Calibri" panose="020F0502020204030204" pitchFamily="34" charset="0"/>
              </a:rPr>
              <a:t>Mise en œuvre d'un client DHCP</a:t>
            </a:r>
          </a:p>
          <a:p>
            <a:pPr marL="457200" indent="-457200" algn="ctr">
              <a:spcBef>
                <a:spcPts val="600"/>
              </a:spcBef>
              <a:buClr>
                <a:schemeClr val="accent2"/>
              </a:buClr>
              <a:buFont typeface="+mj-lt"/>
              <a:buAutoNum type="arabicPeriod"/>
              <a:defRPr sz="1800" b="0" i="0" u="none" strike="noStrike" kern="0" cap="none" spc="0" baseline="0">
                <a:solidFill>
                  <a:srgbClr val="000000"/>
                </a:solidFill>
                <a:uFillTx/>
              </a:defRPr>
            </a:pPr>
            <a:r>
              <a:rPr lang="fr-FR" sz="2000" b="1" kern="0" dirty="0">
                <a:solidFill>
                  <a:srgbClr val="1C3151"/>
                </a:solidFill>
                <a:ea typeface="맑은 고딕" pitchFamily="34"/>
                <a:cs typeface="Calibri" panose="020F0502020204030204" pitchFamily="34" charset="0"/>
              </a:rPr>
              <a:t>Réservation DHCP</a:t>
            </a:r>
          </a:p>
          <a:p>
            <a:pPr marL="457200" indent="-457200" algn="ctr">
              <a:spcBef>
                <a:spcPts val="600"/>
              </a:spcBef>
              <a:buClr>
                <a:schemeClr val="accent2"/>
              </a:buClr>
              <a:buFont typeface="+mj-lt"/>
              <a:buAutoNum type="arabicPeriod"/>
              <a:defRPr sz="1800" b="0" i="0" u="none" strike="noStrike" kern="0" cap="none" spc="0" baseline="0">
                <a:solidFill>
                  <a:srgbClr val="000000"/>
                </a:solidFill>
                <a:uFillTx/>
              </a:defRPr>
            </a:pPr>
            <a:r>
              <a:rPr lang="fr-FR" sz="2000" b="1" kern="0" dirty="0">
                <a:solidFill>
                  <a:srgbClr val="1C3151"/>
                </a:solidFill>
                <a:ea typeface="맑은 고딕" pitchFamily="34"/>
                <a:cs typeface="Calibri" panose="020F0502020204030204" pitchFamily="34" charset="0"/>
              </a:rPr>
              <a:t>Mise en œuvre de l'agent de relais DHCP</a:t>
            </a:r>
          </a:p>
        </p:txBody>
      </p:sp>
    </p:spTree>
    <p:extLst>
      <p:ext uri="{BB962C8B-B14F-4D97-AF65-F5344CB8AC3E}">
        <p14:creationId xmlns:p14="http://schemas.microsoft.com/office/powerpoint/2010/main" val="3101035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748145" y="1782618"/>
            <a:ext cx="10233891" cy="4208878"/>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7000"/>
              </a:lnSpc>
              <a:spcAft>
                <a:spcPts val="800"/>
              </a:spcAft>
            </a:pPr>
            <a:r>
              <a:rPr lang="fr-FR" dirty="0">
                <a:solidFill>
                  <a:srgbClr val="000000"/>
                </a:solidFill>
                <a:effectLst/>
                <a:ea typeface="Times New Roman" panose="02020603050405020304" pitchFamily="18" charset="0"/>
                <a:cs typeface="Times New Roman" panose="02020603050405020304" pitchFamily="18" charset="0"/>
              </a:rPr>
              <a:t>L'une des tâches les plus difficiles sur un réseau est la gestion des adresses IP. Chaque appareil qui communique sur le réseau doit avoir une adresse IP unique, adaptée au sous-réseau auquel il est connecté.</a:t>
            </a:r>
          </a:p>
          <a:p>
            <a:pPr>
              <a:lnSpc>
                <a:spcPct val="107000"/>
              </a:lnSpc>
              <a:spcAft>
                <a:spcPts val="800"/>
              </a:spcAft>
            </a:pPr>
            <a:r>
              <a:rPr lang="fr-FR" dirty="0">
                <a:solidFill>
                  <a:srgbClr val="000000"/>
                </a:solidFill>
                <a:effectLst/>
                <a:ea typeface="Times New Roman" panose="02020603050405020304" pitchFamily="18" charset="0"/>
                <a:cs typeface="Times New Roman" panose="02020603050405020304" pitchFamily="18" charset="0"/>
              </a:rPr>
              <a:t>Si deux appareils ont la même adresse IP, des problèmes surgiront.</a:t>
            </a:r>
          </a:p>
          <a:p>
            <a:pPr>
              <a:lnSpc>
                <a:spcPct val="107000"/>
              </a:lnSpc>
              <a:spcAft>
                <a:spcPts val="800"/>
              </a:spcAft>
            </a:pPr>
            <a:r>
              <a:rPr lang="fr-FR" dirty="0">
                <a:solidFill>
                  <a:srgbClr val="000000"/>
                </a:solidFill>
                <a:effectLst/>
                <a:ea typeface="Times New Roman" panose="02020603050405020304" pitchFamily="18" charset="0"/>
                <a:cs typeface="Times New Roman" panose="02020603050405020304" pitchFamily="18" charset="0"/>
              </a:rPr>
              <a:t>Vous disposez de trois méthodes pour attribuer des adresses IP aux appareils sur les réseaux IP :</a:t>
            </a:r>
          </a:p>
          <a:p>
            <a:pPr lvl="1">
              <a:lnSpc>
                <a:spcPct val="107000"/>
              </a:lnSpc>
              <a:spcAft>
                <a:spcPts val="800"/>
              </a:spcAft>
              <a:buFont typeface="Wingdings" panose="05000000000000000000" pitchFamily="2" charset="2"/>
              <a:buChar char="ü"/>
            </a:pPr>
            <a:r>
              <a:rPr lang="fr-FR" b="1" dirty="0">
                <a:solidFill>
                  <a:srgbClr val="000000"/>
                </a:solidFill>
                <a:effectLst/>
                <a:ea typeface="Times New Roman" panose="02020603050405020304" pitchFamily="18" charset="0"/>
                <a:cs typeface="Times New Roman" panose="02020603050405020304" pitchFamily="18" charset="0"/>
              </a:rPr>
              <a:t>Attribuer manuellement des adresses (adresses IP statiques)</a:t>
            </a:r>
          </a:p>
          <a:p>
            <a:pPr lvl="1">
              <a:lnSpc>
                <a:spcPct val="107000"/>
              </a:lnSpc>
              <a:spcAft>
                <a:spcPts val="800"/>
              </a:spcAft>
              <a:buFont typeface="Wingdings" panose="05000000000000000000" pitchFamily="2" charset="2"/>
              <a:buChar char="ü"/>
            </a:pPr>
            <a:r>
              <a:rPr lang="fr-FR" b="1" dirty="0">
                <a:solidFill>
                  <a:srgbClr val="000000"/>
                </a:solidFill>
                <a:effectLst/>
                <a:ea typeface="Times New Roman" panose="02020603050405020304" pitchFamily="18" charset="0"/>
                <a:cs typeface="Times New Roman" panose="02020603050405020304" pitchFamily="18" charset="0"/>
              </a:rPr>
              <a:t>Attribuer automatiquement des adresses (adresses IP dynamiques)</a:t>
            </a:r>
          </a:p>
          <a:p>
            <a:pPr lvl="1">
              <a:lnSpc>
                <a:spcPct val="107000"/>
              </a:lnSpc>
              <a:spcAft>
                <a:spcPts val="800"/>
              </a:spcAft>
              <a:buFont typeface="Wingdings" panose="05000000000000000000" pitchFamily="2" charset="2"/>
              <a:buChar char="ü"/>
            </a:pPr>
            <a:r>
              <a:rPr lang="fr-FR" b="1" dirty="0">
                <a:solidFill>
                  <a:srgbClr val="000000"/>
                </a:solidFill>
                <a:effectLst/>
                <a:ea typeface="Times New Roman" panose="02020603050405020304" pitchFamily="18" charset="0"/>
                <a:cs typeface="Times New Roman" panose="02020603050405020304" pitchFamily="18" charset="0"/>
              </a:rPr>
              <a:t>Utilisation d'un mélange d'adresses statiques et dynamiques.</a:t>
            </a:r>
          </a:p>
          <a:p>
            <a:pPr>
              <a:lnSpc>
                <a:spcPct val="107000"/>
              </a:lnSpc>
              <a:spcAft>
                <a:spcPts val="800"/>
              </a:spcAft>
            </a:pPr>
            <a:r>
              <a:rPr lang="fr-FR" dirty="0">
                <a:solidFill>
                  <a:srgbClr val="000000"/>
                </a:solidFill>
                <a:effectLst/>
                <a:ea typeface="Times New Roman" panose="02020603050405020304" pitchFamily="18" charset="0"/>
                <a:cs typeface="Times New Roman" panose="02020603050405020304" pitchFamily="18" charset="0"/>
              </a:rPr>
              <a:t>Avec les adresses IP statiques, vous devez attribuer et suivre manuellement les adresses IP sur le réseau. Vous devez configurer chaque périphérique réseau individuel avec une adresse IP, un masque de sous-réseau et une route par défaut uniques afin qu'il puisse communiquer sur le réseau et s'assurer qu'aucun autre périphérique sur le réseau n'a la même adresse.</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01 - Présentation du protocole DHCP</a:t>
            </a:r>
          </a:p>
        </p:txBody>
      </p:sp>
    </p:spTree>
    <p:extLst>
      <p:ext uri="{BB962C8B-B14F-4D97-AF65-F5344CB8AC3E}">
        <p14:creationId xmlns:p14="http://schemas.microsoft.com/office/powerpoint/2010/main" val="287316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748145" y="1782618"/>
            <a:ext cx="10233891" cy="4208878"/>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spcAft>
                <a:spcPts val="800"/>
              </a:spcAft>
            </a:pPr>
            <a:r>
              <a:rPr lang="fr-FR" dirty="0">
                <a:solidFill>
                  <a:srgbClr val="000000"/>
                </a:solidFill>
                <a:effectLst/>
                <a:ea typeface="Times New Roman" panose="02020603050405020304" pitchFamily="18" charset="0"/>
                <a:cs typeface="Times New Roman" panose="02020603050405020304" pitchFamily="18" charset="0"/>
              </a:rPr>
              <a:t>Cela fonctionne bien pour les petits réseaux, mais cela devient rapidement un cauchemar pour les grands réseaux. Essayer de s'assurer que chaque périphérique du réseau utilise la bonne adresse IP est presque impossible, en particulier lorsque les utilisateurs du réseau ont la possibilité de configurer l'adresse IP sur leurs propres postes de travail clients.</a:t>
            </a:r>
          </a:p>
          <a:p>
            <a:pPr>
              <a:lnSpc>
                <a:spcPct val="200000"/>
              </a:lnSpc>
              <a:spcAft>
                <a:spcPts val="800"/>
              </a:spcAft>
            </a:pPr>
            <a:r>
              <a:rPr lang="fr-FR" dirty="0">
                <a:solidFill>
                  <a:srgbClr val="000000"/>
                </a:solidFill>
                <a:effectLst/>
                <a:ea typeface="Times New Roman" panose="02020603050405020304" pitchFamily="18" charset="0"/>
                <a:cs typeface="Times New Roman" panose="02020603050405020304" pitchFamily="18" charset="0"/>
              </a:rPr>
              <a:t>Les adresses IP dynamiques utilisent un référentiel central d'adresses qui sont attribuées automatiquement lorsque les périphériques réseau démarrent et les demandent. Le protocole DHCP (Dynamic Host Configuration Protocol) fournit une méthode standard permettant aux clients de demander une adresse IP à un serveur central et permettant au serveur d'attribuer une adresse unique à chaque client du réseau. Cette section vous guide à travers la norme DHCP et comment implémenter un package de serveur DHCP Linux commun sur votre serveur Linux pour offrir des adresses IP aux clients sur votre réseau local.</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01 - Présentation du protocole DHCP</a:t>
            </a:r>
          </a:p>
        </p:txBody>
      </p:sp>
    </p:spTree>
    <p:extLst>
      <p:ext uri="{BB962C8B-B14F-4D97-AF65-F5344CB8AC3E}">
        <p14:creationId xmlns:p14="http://schemas.microsoft.com/office/powerpoint/2010/main" val="2570777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748145" y="1782617"/>
            <a:ext cx="5735781" cy="454429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800"/>
              </a:spcAft>
            </a:pPr>
            <a:r>
              <a:rPr lang="fr-FR" dirty="0">
                <a:solidFill>
                  <a:srgbClr val="000000"/>
                </a:solidFill>
                <a:effectLst/>
                <a:ea typeface="Times New Roman" panose="02020603050405020304" pitchFamily="18" charset="0"/>
                <a:cs typeface="Times New Roman" panose="02020603050405020304" pitchFamily="18" charset="0"/>
              </a:rPr>
              <a:t>Un serveur DHCP écoute le réseau local pour les demandes des clients nécessitant une configuration IP. Au démarrage de chaque client sur le réseau, il envoie un message de diffusion sur le réseau local demandant une adresse IP.</a:t>
            </a:r>
          </a:p>
          <a:p>
            <a:pPr>
              <a:lnSpc>
                <a:spcPct val="100000"/>
              </a:lnSpc>
              <a:spcAft>
                <a:spcPts val="800"/>
              </a:spcAft>
            </a:pPr>
            <a:r>
              <a:rPr lang="fr-FR" dirty="0">
                <a:solidFill>
                  <a:srgbClr val="000000"/>
                </a:solidFill>
                <a:effectLst/>
                <a:ea typeface="Times New Roman" panose="02020603050405020304" pitchFamily="18" charset="0"/>
                <a:cs typeface="Times New Roman" panose="02020603050405020304" pitchFamily="18" charset="0"/>
              </a:rPr>
              <a:t>Le serveur DHCP détecte cette demande, puis répond en attribuant une adresse IP unique au périphérique réseau.</a:t>
            </a:r>
          </a:p>
          <a:p>
            <a:pPr>
              <a:lnSpc>
                <a:spcPct val="100000"/>
              </a:lnSpc>
              <a:spcAft>
                <a:spcPts val="800"/>
              </a:spcAft>
            </a:pPr>
            <a:r>
              <a:rPr lang="fr-FR" dirty="0">
                <a:solidFill>
                  <a:srgbClr val="000000"/>
                </a:solidFill>
                <a:effectLst/>
                <a:ea typeface="Times New Roman" panose="02020603050405020304" pitchFamily="18" charset="0"/>
                <a:cs typeface="Times New Roman" panose="02020603050405020304" pitchFamily="18" charset="0"/>
              </a:rPr>
              <a:t>Le client diffuse d'abord un paquet de découverte DHCP (</a:t>
            </a:r>
            <a:r>
              <a:rPr lang="fr-FR" b="1" dirty="0">
                <a:solidFill>
                  <a:srgbClr val="000000"/>
                </a:solidFill>
                <a:effectLst/>
                <a:ea typeface="Times New Roman" panose="02020603050405020304" pitchFamily="18" charset="0"/>
                <a:cs typeface="Times New Roman" panose="02020603050405020304" pitchFamily="18" charset="0"/>
              </a:rPr>
              <a:t>DHCP Discovery</a:t>
            </a:r>
            <a:r>
              <a:rPr lang="fr-FR" dirty="0">
                <a:solidFill>
                  <a:srgbClr val="000000"/>
                </a:solidFill>
                <a:effectLst/>
                <a:ea typeface="Times New Roman" panose="02020603050405020304" pitchFamily="18" charset="0"/>
                <a:cs typeface="Times New Roman" panose="02020603050405020304" pitchFamily="18" charset="0"/>
              </a:rPr>
              <a:t>). En réponse au paquet de découverte, chaque serveur DHCP du réseau répond au client avec un paquet d'offre DHCP (</a:t>
            </a:r>
            <a:r>
              <a:rPr lang="fr-FR" b="1" dirty="0">
                <a:solidFill>
                  <a:srgbClr val="000000"/>
                </a:solidFill>
                <a:effectLst/>
                <a:ea typeface="Times New Roman" panose="02020603050405020304" pitchFamily="18" charset="0"/>
                <a:cs typeface="Times New Roman" panose="02020603050405020304" pitchFamily="18" charset="0"/>
              </a:rPr>
              <a:t>DHCP </a:t>
            </a:r>
            <a:r>
              <a:rPr lang="fr-FR" b="1" dirty="0" err="1">
                <a:solidFill>
                  <a:srgbClr val="000000"/>
                </a:solidFill>
                <a:effectLst/>
                <a:ea typeface="Times New Roman" panose="02020603050405020304" pitchFamily="18" charset="0"/>
                <a:cs typeface="Times New Roman" panose="02020603050405020304" pitchFamily="18" charset="0"/>
              </a:rPr>
              <a:t>Offer</a:t>
            </a:r>
            <a:r>
              <a:rPr lang="fr-FR" dirty="0">
                <a:solidFill>
                  <a:srgbClr val="000000"/>
                </a:solidFill>
                <a:effectLst/>
                <a:ea typeface="Times New Roman" panose="02020603050405020304" pitchFamily="18" charset="0"/>
                <a:cs typeface="Times New Roman" panose="02020603050405020304" pitchFamily="18" charset="0"/>
              </a:rPr>
              <a:t>). Le client ne peut accepter qu'une seule offre, mais il envoie un paquet de requête DHCP (</a:t>
            </a:r>
            <a:r>
              <a:rPr lang="fr-FR" b="1" dirty="0">
                <a:solidFill>
                  <a:srgbClr val="000000"/>
                </a:solidFill>
                <a:effectLst/>
                <a:ea typeface="Times New Roman" panose="02020603050405020304" pitchFamily="18" charset="0"/>
                <a:cs typeface="Times New Roman" panose="02020603050405020304" pitchFamily="18" charset="0"/>
              </a:rPr>
              <a:t>DHCP </a:t>
            </a:r>
            <a:r>
              <a:rPr lang="fr-FR" b="1" dirty="0" err="1">
                <a:solidFill>
                  <a:srgbClr val="000000"/>
                </a:solidFill>
                <a:effectLst/>
                <a:ea typeface="Times New Roman" panose="02020603050405020304" pitchFamily="18" charset="0"/>
                <a:cs typeface="Times New Roman" panose="02020603050405020304" pitchFamily="18" charset="0"/>
              </a:rPr>
              <a:t>Request</a:t>
            </a:r>
            <a:r>
              <a:rPr lang="fr-FR" dirty="0">
                <a:solidFill>
                  <a:srgbClr val="000000"/>
                </a:solidFill>
                <a:effectLst/>
                <a:ea typeface="Times New Roman" panose="02020603050405020304" pitchFamily="18" charset="0"/>
                <a:cs typeface="Times New Roman" panose="02020603050405020304" pitchFamily="18" charset="0"/>
              </a:rPr>
              <a:t>) à tous les serveurs afin que chacun sache quel serveur le client a sélectionné pour traiter la découverte DHCP. Le serveur DHCP sélectionné renvoie un paquet d'accusé de réception DHCP (</a:t>
            </a:r>
            <a:r>
              <a:rPr lang="fr-FR" b="1" dirty="0">
                <a:solidFill>
                  <a:srgbClr val="000000"/>
                </a:solidFill>
                <a:effectLst/>
                <a:ea typeface="Times New Roman" panose="02020603050405020304" pitchFamily="18" charset="0"/>
                <a:cs typeface="Times New Roman" panose="02020603050405020304" pitchFamily="18" charset="0"/>
              </a:rPr>
              <a:t>DHCP </a:t>
            </a:r>
            <a:r>
              <a:rPr lang="fr-FR" b="1" dirty="0" err="1">
                <a:solidFill>
                  <a:srgbClr val="000000"/>
                </a:solidFill>
                <a:effectLst/>
                <a:ea typeface="Times New Roman" panose="02020603050405020304" pitchFamily="18" charset="0"/>
                <a:cs typeface="Times New Roman" panose="02020603050405020304" pitchFamily="18" charset="0"/>
              </a:rPr>
              <a:t>Acknowledge</a:t>
            </a:r>
            <a:r>
              <a:rPr lang="fr-FR" dirty="0">
                <a:solidFill>
                  <a:srgbClr val="000000"/>
                </a:solidFill>
                <a:effectLst/>
                <a:ea typeface="Times New Roman" panose="02020603050405020304" pitchFamily="18" charset="0"/>
                <a:cs typeface="Times New Roman" panose="02020603050405020304" pitchFamily="18" charset="0"/>
              </a:rPr>
              <a:t>) au client, ce qui termine le processus DHCP. Lorsque le client a fini d'utiliser l'adresse réseau, il peut éventuellement renvoyer un paquet de libération DHCP (DHCP Release) au serveur.</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04103"/>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02 - Fonctionnement du DHCP</a:t>
            </a:r>
          </a:p>
        </p:txBody>
      </p:sp>
      <p:sp>
        <p:nvSpPr>
          <p:cNvPr id="11" name="Espace réservé du texte 2">
            <a:extLst>
              <a:ext uri="{FF2B5EF4-FFF2-40B4-BE49-F238E27FC236}">
                <a16:creationId xmlns:a16="http://schemas.microsoft.com/office/drawing/2014/main" id="{2EABC1D9-F4FF-D338-571C-0ABF32474FF1}"/>
              </a:ext>
            </a:extLst>
          </p:cNvPr>
          <p:cNvSpPr txBox="1">
            <a:spLocks/>
          </p:cNvSpPr>
          <p:nvPr/>
        </p:nvSpPr>
        <p:spPr>
          <a:xfrm>
            <a:off x="179999" y="728827"/>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Processus d’attribution d’adresses IP</a:t>
            </a:r>
          </a:p>
        </p:txBody>
      </p:sp>
      <p:pic>
        <p:nvPicPr>
          <p:cNvPr id="12" name="Image 11" descr="dhcp demande nouvelle adresse">
            <a:extLst>
              <a:ext uri="{FF2B5EF4-FFF2-40B4-BE49-F238E27FC236}">
                <a16:creationId xmlns:a16="http://schemas.microsoft.com/office/drawing/2014/main" id="{F5EA63A2-0044-61A7-B175-68B81F3B6CF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57441" y="474749"/>
            <a:ext cx="3385185" cy="576072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9224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324561"/>
            <a:ext cx="10861964" cy="4208878"/>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Les messages échangés entre les clients et le serveurs DHCP sont :</a:t>
            </a:r>
          </a:p>
          <a:p>
            <a:pPr lvl="1">
              <a:lnSpc>
                <a:spcPct val="200000"/>
              </a:lnSpc>
              <a:spcBef>
                <a:spcPts val="0"/>
              </a:spcBef>
              <a:buFont typeface="Wingdings" panose="05000000000000000000" pitchFamily="2" charset="2"/>
              <a:buChar char="ü"/>
            </a:pPr>
            <a:r>
              <a:rPr lang="fr-FR" b="1" dirty="0">
                <a:solidFill>
                  <a:srgbClr val="000000"/>
                </a:solidFill>
                <a:effectLst/>
                <a:ea typeface="Times New Roman" panose="02020603050405020304" pitchFamily="18" charset="0"/>
                <a:cs typeface="Times New Roman" panose="02020603050405020304" pitchFamily="18" charset="0"/>
              </a:rPr>
              <a:t>DHCPDISCOVER - Diffusion client pour localiser les serveurs disponibles.</a:t>
            </a:r>
          </a:p>
          <a:p>
            <a:pPr lvl="1">
              <a:lnSpc>
                <a:spcPct val="200000"/>
              </a:lnSpc>
              <a:spcBef>
                <a:spcPts val="0"/>
              </a:spcBef>
              <a:buFont typeface="Wingdings" panose="05000000000000000000" pitchFamily="2" charset="2"/>
              <a:buChar char="ü"/>
            </a:pPr>
            <a:r>
              <a:rPr lang="fr-FR" b="1" dirty="0">
                <a:solidFill>
                  <a:srgbClr val="000000"/>
                </a:solidFill>
                <a:effectLst/>
                <a:ea typeface="Times New Roman" panose="02020603050405020304" pitchFamily="18" charset="0"/>
                <a:cs typeface="Times New Roman" panose="02020603050405020304" pitchFamily="18" charset="0"/>
              </a:rPr>
              <a:t>DHCPOFFER - Serveur vers client en réponse à DHCPDISCOVER avec offre de paramètres de configuration.</a:t>
            </a:r>
          </a:p>
          <a:p>
            <a:pPr lvl="1">
              <a:lnSpc>
                <a:spcPct val="200000"/>
              </a:lnSpc>
              <a:spcBef>
                <a:spcPts val="0"/>
              </a:spcBef>
              <a:buFont typeface="Wingdings" panose="05000000000000000000" pitchFamily="2" charset="2"/>
              <a:buChar char="ü"/>
            </a:pPr>
            <a:r>
              <a:rPr lang="fr-FR" b="1" dirty="0">
                <a:solidFill>
                  <a:srgbClr val="000000"/>
                </a:solidFill>
                <a:effectLst/>
                <a:ea typeface="Times New Roman" panose="02020603050405020304" pitchFamily="18" charset="0"/>
                <a:cs typeface="Times New Roman" panose="02020603050405020304" pitchFamily="18" charset="0"/>
              </a:rPr>
              <a:t>DHCPREQUEST - Diffusion client aux serveurs demandant offert paramètres d'un serveur et déclinant implicitement offres de tous les autres.</a:t>
            </a:r>
          </a:p>
          <a:p>
            <a:pPr lvl="1">
              <a:lnSpc>
                <a:spcPct val="200000"/>
              </a:lnSpc>
              <a:spcBef>
                <a:spcPts val="0"/>
              </a:spcBef>
              <a:buFont typeface="Wingdings" panose="05000000000000000000" pitchFamily="2" charset="2"/>
              <a:buChar char="ü"/>
            </a:pPr>
            <a:r>
              <a:rPr lang="fr-FR" b="1" dirty="0">
                <a:solidFill>
                  <a:srgbClr val="000000"/>
                </a:solidFill>
                <a:effectLst/>
                <a:ea typeface="Times New Roman" panose="02020603050405020304" pitchFamily="18" charset="0"/>
                <a:cs typeface="Times New Roman" panose="02020603050405020304" pitchFamily="18" charset="0"/>
              </a:rPr>
              <a:t>DHCPACK - Serveur vers client avec paramètres de configuration, y compris l'adresse réseau validée.</a:t>
            </a:r>
          </a:p>
          <a:p>
            <a:pPr lvl="1">
              <a:lnSpc>
                <a:spcPct val="200000"/>
              </a:lnSpc>
              <a:spcBef>
                <a:spcPts val="0"/>
              </a:spcBef>
              <a:buFont typeface="Wingdings" panose="05000000000000000000" pitchFamily="2" charset="2"/>
              <a:buChar char="ü"/>
            </a:pPr>
            <a:r>
              <a:rPr lang="fr-FR" b="1" dirty="0">
                <a:solidFill>
                  <a:srgbClr val="000000"/>
                </a:solidFill>
                <a:effectLst/>
                <a:ea typeface="Times New Roman" panose="02020603050405020304" pitchFamily="18" charset="0"/>
                <a:cs typeface="Times New Roman" panose="02020603050405020304" pitchFamily="18" charset="0"/>
              </a:rPr>
              <a:t>DHCPNAK - Serveur à client refusant la demande de configuration paramètres (par exemple, l'adresse réseau demandée déjà attribué).</a:t>
            </a:r>
          </a:p>
          <a:p>
            <a:pPr lvl="1">
              <a:lnSpc>
                <a:spcPct val="200000"/>
              </a:lnSpc>
              <a:spcBef>
                <a:spcPts val="0"/>
              </a:spcBef>
              <a:buFont typeface="Wingdings" panose="05000000000000000000" pitchFamily="2" charset="2"/>
              <a:buChar char="ü"/>
            </a:pPr>
            <a:r>
              <a:rPr lang="fr-FR" b="1" dirty="0">
                <a:solidFill>
                  <a:srgbClr val="000000"/>
                </a:solidFill>
                <a:effectLst/>
                <a:ea typeface="Times New Roman" panose="02020603050405020304" pitchFamily="18" charset="0"/>
                <a:cs typeface="Times New Roman" panose="02020603050405020304" pitchFamily="18" charset="0"/>
              </a:rPr>
              <a:t>DHCPDECLINE - Client au serveur indiquant que les paramètres de configuration (par exemple, l'adresse réseau) sont invalides.</a:t>
            </a:r>
          </a:p>
          <a:p>
            <a:pPr lvl="1">
              <a:lnSpc>
                <a:spcPct val="200000"/>
              </a:lnSpc>
              <a:spcBef>
                <a:spcPts val="0"/>
              </a:spcBef>
              <a:buFont typeface="Wingdings" panose="05000000000000000000" pitchFamily="2" charset="2"/>
              <a:buChar char="ü"/>
            </a:pPr>
            <a:r>
              <a:rPr lang="fr-FR" b="1" dirty="0">
                <a:solidFill>
                  <a:srgbClr val="000000"/>
                </a:solidFill>
                <a:effectLst/>
                <a:ea typeface="Times New Roman" panose="02020603050405020304" pitchFamily="18" charset="0"/>
                <a:cs typeface="Times New Roman" panose="02020603050405020304" pitchFamily="18" charset="0"/>
              </a:rPr>
              <a:t>DHCPRELEASE - Client au serveur abandonnant l'adresse réseau et résiliation du bail restant.</a:t>
            </a:r>
          </a:p>
          <a:p>
            <a:pPr>
              <a:lnSpc>
                <a:spcPct val="1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Les messages DHCP sont transmis via UDP. Bien que peu fiable, ce protocole suffit au transport des paquets simples sur réseau local, et surtout il est très léger, donc intéressant pour les petits systèmes (du genre le micro bout de programme qui fait la requête DHCP lorsque le PC se met en route). De facto, DHCP fonctionne aussi en mode non connecté. Le client n’utilise que le port 68 pour envoyer et recevoir ses messages de la même façon, le serveur envoie et reçoit ses messages sur un seul port, le port 67.</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02 - Fonctionnement du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Autres informations DHCP</a:t>
            </a:r>
          </a:p>
        </p:txBody>
      </p:sp>
    </p:spTree>
    <p:extLst>
      <p:ext uri="{BB962C8B-B14F-4D97-AF65-F5344CB8AC3E}">
        <p14:creationId xmlns:p14="http://schemas.microsoft.com/office/powerpoint/2010/main" val="855570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324561"/>
            <a:ext cx="10861964" cy="4208878"/>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Avant l’installation du service DHCP on configure manuellement une adresse IP fixe en choisissant l’interface réseau qui sera en communication avec les différents terminaux d’un réseau.</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03 – Configuration d’un serveur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Installation et configuration</a:t>
            </a:r>
          </a:p>
        </p:txBody>
      </p:sp>
      <p:pic>
        <p:nvPicPr>
          <p:cNvPr id="9" name="Image 8">
            <a:extLst>
              <a:ext uri="{FF2B5EF4-FFF2-40B4-BE49-F238E27FC236}">
                <a16:creationId xmlns:a16="http://schemas.microsoft.com/office/drawing/2014/main" id="{D586B491-2EE5-FA52-A137-D0A708A674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0124" y="2255371"/>
            <a:ext cx="5811752" cy="409422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16329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665018" y="1324561"/>
            <a:ext cx="10861964" cy="4208878"/>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spcBef>
                <a:spcPts val="0"/>
              </a:spcBef>
            </a:pPr>
            <a:r>
              <a:rPr lang="fr-FR" dirty="0">
                <a:solidFill>
                  <a:srgbClr val="000000"/>
                </a:solidFill>
                <a:effectLst/>
                <a:ea typeface="Times New Roman" panose="02020603050405020304" pitchFamily="18" charset="0"/>
                <a:cs typeface="Times New Roman" panose="02020603050405020304" pitchFamily="18" charset="0"/>
              </a:rPr>
              <a:t>Après avoir configurer l’adresse IP on installe le package </a:t>
            </a:r>
            <a:r>
              <a:rPr lang="fr-FR" b="1" dirty="0" err="1">
                <a:solidFill>
                  <a:srgbClr val="000000"/>
                </a:solidFill>
                <a:effectLst/>
                <a:ea typeface="Times New Roman" panose="02020603050405020304" pitchFamily="18" charset="0"/>
                <a:cs typeface="Times New Roman" panose="02020603050405020304" pitchFamily="18" charset="0"/>
              </a:rPr>
              <a:t>dhcp</a:t>
            </a:r>
            <a:r>
              <a:rPr lang="fr-FR" b="1" dirty="0">
                <a:solidFill>
                  <a:srgbClr val="000000"/>
                </a:solidFill>
                <a:effectLst/>
                <a:ea typeface="Times New Roman" panose="02020603050405020304" pitchFamily="18" charset="0"/>
                <a:cs typeface="Times New Roman" panose="02020603050405020304" pitchFamily="18" charset="0"/>
              </a:rPr>
              <a:t>-server</a:t>
            </a:r>
            <a:r>
              <a:rPr lang="fr-FR" dirty="0">
                <a:solidFill>
                  <a:srgbClr val="000000"/>
                </a:solidFill>
                <a:effectLst/>
                <a:ea typeface="Times New Roman" panose="02020603050405020304" pitchFamily="18" charset="0"/>
                <a:cs typeface="Times New Roman" panose="02020603050405020304" pitchFamily="18" charset="0"/>
              </a:rPr>
              <a:t> via la commande </a:t>
            </a:r>
            <a:r>
              <a:rPr lang="fr-FR" b="1" dirty="0" err="1">
                <a:solidFill>
                  <a:srgbClr val="000000"/>
                </a:solidFill>
                <a:effectLst/>
                <a:ea typeface="Times New Roman" panose="02020603050405020304" pitchFamily="18" charset="0"/>
                <a:cs typeface="Times New Roman" panose="02020603050405020304" pitchFamily="18" charset="0"/>
              </a:rPr>
              <a:t>dnf</a:t>
            </a:r>
            <a:r>
              <a:rPr lang="fr-FR" b="1" dirty="0">
                <a:solidFill>
                  <a:srgbClr val="000000"/>
                </a:solidFill>
                <a:effectLst/>
                <a:ea typeface="Times New Roman" panose="02020603050405020304" pitchFamily="18" charset="0"/>
                <a:cs typeface="Times New Roman" panose="02020603050405020304" pitchFamily="18" charset="0"/>
              </a:rPr>
              <a:t> -y </a:t>
            </a:r>
            <a:r>
              <a:rPr lang="fr-FR" b="1" dirty="0" err="1">
                <a:solidFill>
                  <a:srgbClr val="000000"/>
                </a:solidFill>
                <a:effectLst/>
                <a:ea typeface="Times New Roman" panose="02020603050405020304" pitchFamily="18" charset="0"/>
                <a:cs typeface="Times New Roman" panose="02020603050405020304" pitchFamily="18" charset="0"/>
              </a:rPr>
              <a:t>install</a:t>
            </a:r>
            <a:r>
              <a:rPr lang="fr-FR" b="1" dirty="0">
                <a:solidFill>
                  <a:srgbClr val="000000"/>
                </a:solidFill>
                <a:effectLst/>
                <a:ea typeface="Times New Roman" panose="02020603050405020304" pitchFamily="18" charset="0"/>
                <a:cs typeface="Times New Roman" panose="02020603050405020304" pitchFamily="18" charset="0"/>
              </a:rPr>
              <a:t> </a:t>
            </a:r>
            <a:r>
              <a:rPr lang="fr-FR" b="1" dirty="0" err="1">
                <a:solidFill>
                  <a:srgbClr val="000000"/>
                </a:solidFill>
                <a:effectLst/>
                <a:ea typeface="Times New Roman" panose="02020603050405020304" pitchFamily="18" charset="0"/>
                <a:cs typeface="Times New Roman" panose="02020603050405020304" pitchFamily="18" charset="0"/>
              </a:rPr>
              <a:t>dhcp</a:t>
            </a:r>
            <a:r>
              <a:rPr lang="fr-FR" b="1" dirty="0">
                <a:solidFill>
                  <a:srgbClr val="000000"/>
                </a:solidFill>
                <a:effectLst/>
                <a:ea typeface="Times New Roman" panose="02020603050405020304" pitchFamily="18" charset="0"/>
                <a:cs typeface="Times New Roman" panose="02020603050405020304" pitchFamily="18" charset="0"/>
              </a:rPr>
              <a:t>-server</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79999" y="866504"/>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endParaRPr>
          </a:p>
        </p:txBody>
      </p:sp>
      <p:sp>
        <p:nvSpPr>
          <p:cNvPr id="5" name="Titre 1">
            <a:extLst>
              <a:ext uri="{FF2B5EF4-FFF2-40B4-BE49-F238E27FC236}">
                <a16:creationId xmlns:a16="http://schemas.microsoft.com/office/drawing/2014/main" id="{4DD3F86C-DDF6-D2F5-1B2B-8C5BFB2EEF4E}"/>
              </a:ext>
            </a:extLst>
          </p:cNvPr>
          <p:cNvSpPr txBox="1">
            <a:spLocks/>
          </p:cNvSpPr>
          <p:nvPr/>
        </p:nvSpPr>
        <p:spPr>
          <a:xfrm>
            <a:off x="179999" y="357921"/>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03 – Configuration d’un serveur DHCP</a:t>
            </a:r>
          </a:p>
        </p:txBody>
      </p:sp>
      <p:sp>
        <p:nvSpPr>
          <p:cNvPr id="6" name="Espace réservé du texte 2">
            <a:extLst>
              <a:ext uri="{FF2B5EF4-FFF2-40B4-BE49-F238E27FC236}">
                <a16:creationId xmlns:a16="http://schemas.microsoft.com/office/drawing/2014/main" id="{D35FDBA2-2D1B-F318-23FA-A86FBE1BF319}"/>
              </a:ext>
            </a:extLst>
          </p:cNvPr>
          <p:cNvSpPr txBox="1">
            <a:spLocks/>
          </p:cNvSpPr>
          <p:nvPr/>
        </p:nvSpPr>
        <p:spPr>
          <a:xfrm>
            <a:off x="179999" y="6826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solidFill>
                  <a:srgbClr val="FF7800"/>
                </a:solidFill>
                <a:effectLst/>
                <a:uLnTx/>
                <a:uFillTx/>
                <a:latin typeface="Calibri" panose="020F0502020204030204"/>
                <a:ea typeface="+mn-ea"/>
                <a:cs typeface="+mn-cs"/>
              </a:rPr>
              <a:t>Installation et configuration</a:t>
            </a:r>
          </a:p>
        </p:txBody>
      </p:sp>
      <p:pic>
        <p:nvPicPr>
          <p:cNvPr id="10" name="Image 9">
            <a:extLst>
              <a:ext uri="{FF2B5EF4-FFF2-40B4-BE49-F238E27FC236}">
                <a16:creationId xmlns:a16="http://schemas.microsoft.com/office/drawing/2014/main" id="{677050AB-835A-4390-BB12-54741A2082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188" y="2218488"/>
            <a:ext cx="10807365" cy="377300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6605795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lstStyle>
        <a:defPPr algn="ctr">
          <a:defRPr sz="2800" b="1" dirty="0">
            <a:solidFill>
              <a:srgbClr val="007842"/>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23711</TotalTime>
  <Words>1972</Words>
  <Application>Microsoft Office PowerPoint</Application>
  <PresentationFormat>Grand écran</PresentationFormat>
  <Paragraphs>121</Paragraphs>
  <Slides>23</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Calibri</vt:lpstr>
      <vt:lpstr>Calibri Light</vt:lpstr>
      <vt:lpstr>Courier New</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ABDERRAHMANE ATMANI</dc:creator>
  <cp:lastModifiedBy>ABDERRAHMANE ATMANI</cp:lastModifiedBy>
  <cp:revision>320</cp:revision>
  <dcterms:created xsi:type="dcterms:W3CDTF">2022-03-23T13:41:33Z</dcterms:created>
  <dcterms:modified xsi:type="dcterms:W3CDTF">2022-09-01T20:49:37Z</dcterms:modified>
</cp:coreProperties>
</file>