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61" r:id="rId3"/>
    <p:sldId id="266" r:id="rId4"/>
    <p:sldId id="269" r:id="rId5"/>
    <p:sldId id="270" r:id="rId6"/>
    <p:sldId id="271" r:id="rId7"/>
    <p:sldId id="272" r:id="rId8"/>
    <p:sldId id="273" r:id="rId9"/>
    <p:sldId id="274" r:id="rId10"/>
    <p:sldId id="275" r:id="rId11"/>
    <p:sldId id="276" r:id="rId12"/>
    <p:sldId id="277" r:id="rId13"/>
    <p:sldId id="280" r:id="rId14"/>
    <p:sldId id="281" r:id="rId15"/>
    <p:sldId id="282" r:id="rId16"/>
    <p:sldId id="278" r:id="rId17"/>
    <p:sldId id="279" r:id="rId18"/>
    <p:sldId id="283"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11443694-2253-42B9-AC78-5E19BD3247BB}">
          <p14:sldIdLst>
            <p14:sldId id="256"/>
          </p14:sldIdLst>
        </p14:section>
        <p14:section name="httpd Apache" id="{9592A06D-B5BD-45B2-986B-D467111265AC}">
          <p14:sldIdLst>
            <p14:sldId id="261"/>
            <p14:sldId id="266"/>
            <p14:sldId id="269"/>
            <p14:sldId id="270"/>
            <p14:sldId id="271"/>
            <p14:sldId id="272"/>
            <p14:sldId id="273"/>
            <p14:sldId id="274"/>
            <p14:sldId id="275"/>
            <p14:sldId id="276"/>
            <p14:sldId id="277"/>
            <p14:sldId id="280"/>
            <p14:sldId id="281"/>
            <p14:sldId id="282"/>
            <p14:sldId id="278"/>
            <p14:sldId id="279"/>
            <p14:sldId id="28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427"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tx>
            <c:strRef>
              <c:f>Feuil1!$B$1</c:f>
              <c:strCache>
                <c:ptCount val="1"/>
                <c:pt idx="0">
                  <c:v>Serveurs Web</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2-4A0E-43B3-8100-CAACF66B5F54}"/>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0541-4BFE-83D1-19DCC2A12680}"/>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0541-4BFE-83D1-19DCC2A12680}"/>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0541-4BFE-83D1-19DCC2A12680}"/>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0541-4BFE-83D1-19DCC2A12680}"/>
              </c:ext>
            </c:extLst>
          </c:dPt>
          <c:dLbls>
            <c:dLbl>
              <c:idx val="0"/>
              <c:dLblPos val="inEnd"/>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4A0E-43B3-8100-CAACF66B5F5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Feuil1!$A$2:$A$6</c:f>
              <c:strCache>
                <c:ptCount val="5"/>
                <c:pt idx="0">
                  <c:v>Apache</c:v>
                </c:pt>
                <c:pt idx="1">
                  <c:v>Nginx</c:v>
                </c:pt>
                <c:pt idx="2">
                  <c:v>IIS</c:v>
                </c:pt>
                <c:pt idx="3">
                  <c:v>ListeSpeed</c:v>
                </c:pt>
                <c:pt idx="4">
                  <c:v>Google Servers</c:v>
                </c:pt>
              </c:strCache>
            </c:strRef>
          </c:cat>
          <c:val>
            <c:numRef>
              <c:f>Feuil1!$B$2:$B$6</c:f>
              <c:numCache>
                <c:formatCode>General</c:formatCode>
                <c:ptCount val="5"/>
                <c:pt idx="0">
                  <c:v>42.5</c:v>
                </c:pt>
                <c:pt idx="1">
                  <c:v>40.1</c:v>
                </c:pt>
                <c:pt idx="2">
                  <c:v>11.9</c:v>
                </c:pt>
                <c:pt idx="3">
                  <c:v>2.2999999999999998</c:v>
                </c:pt>
                <c:pt idx="4">
                  <c:v>1.4</c:v>
                </c:pt>
              </c:numCache>
            </c:numRef>
          </c:val>
          <c:extLst>
            <c:ext xmlns:c16="http://schemas.microsoft.com/office/drawing/2014/chart" uri="{C3380CC4-5D6E-409C-BE32-E72D297353CC}">
              <c16:uniqueId val="{00000000-4A0E-43B3-8100-CAACF66B5F54}"/>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FD6F21-039C-4068-8FED-18521775C625}"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fr-FR"/>
        </a:p>
      </dgm:t>
    </dgm:pt>
    <dgm:pt modelId="{2DBF4466-A877-40D9-9622-5CD644FA4227}">
      <dgm:prSet phldrT="[Texte]"/>
      <dgm:spPr/>
      <dgm:t>
        <a:bodyPr/>
        <a:lstStyle/>
        <a:p>
          <a:r>
            <a:rPr lang="fr-FR" dirty="0"/>
            <a:t>Journalisation</a:t>
          </a:r>
        </a:p>
      </dgm:t>
    </dgm:pt>
    <dgm:pt modelId="{0D537A11-8419-4559-939E-D202D628CB3C}" type="parTrans" cxnId="{4D375035-136E-4BE8-8B87-EA67FE3CE63A}">
      <dgm:prSet/>
      <dgm:spPr/>
      <dgm:t>
        <a:bodyPr/>
        <a:lstStyle/>
        <a:p>
          <a:endParaRPr lang="fr-FR"/>
        </a:p>
      </dgm:t>
    </dgm:pt>
    <dgm:pt modelId="{986BC262-BF02-499B-9DBA-8C9243F05AC4}" type="sibTrans" cxnId="{4D375035-136E-4BE8-8B87-EA67FE3CE63A}">
      <dgm:prSet/>
      <dgm:spPr/>
      <dgm:t>
        <a:bodyPr/>
        <a:lstStyle/>
        <a:p>
          <a:endParaRPr lang="fr-FR"/>
        </a:p>
      </dgm:t>
    </dgm:pt>
    <dgm:pt modelId="{45D06A6D-FEF0-46D8-A91A-178E248E1075}">
      <dgm:prSet phldrT="[Texte]"/>
      <dgm:spPr/>
      <dgm:t>
        <a:bodyPr/>
        <a:lstStyle/>
        <a:p>
          <a:r>
            <a:rPr lang="fr-FR" dirty="0"/>
            <a:t>ACCESS_LOG est le fichier qui journalise les accès au serveur web</a:t>
          </a:r>
        </a:p>
      </dgm:t>
    </dgm:pt>
    <dgm:pt modelId="{9D8B71D3-E147-4AA1-8BF1-F561F05B60EF}" type="parTrans" cxnId="{8EFB8A06-AC6D-4366-A3AC-521305B1D686}">
      <dgm:prSet/>
      <dgm:spPr/>
      <dgm:t>
        <a:bodyPr/>
        <a:lstStyle/>
        <a:p>
          <a:endParaRPr lang="fr-FR"/>
        </a:p>
      </dgm:t>
    </dgm:pt>
    <dgm:pt modelId="{9B117602-B6BB-4061-A1B2-138D4D515ADE}" type="sibTrans" cxnId="{8EFB8A06-AC6D-4366-A3AC-521305B1D686}">
      <dgm:prSet/>
      <dgm:spPr/>
      <dgm:t>
        <a:bodyPr/>
        <a:lstStyle/>
        <a:p>
          <a:endParaRPr lang="fr-FR"/>
        </a:p>
      </dgm:t>
    </dgm:pt>
    <dgm:pt modelId="{55B7A1C1-6F3E-4D07-8F63-706AB2D3590D}">
      <dgm:prSet phldrT="[Texte]"/>
      <dgm:spPr/>
      <dgm:t>
        <a:bodyPr/>
        <a:lstStyle/>
        <a:p>
          <a:r>
            <a:rPr lang="fr-FR" dirty="0"/>
            <a:t>ERROR_LOG est le fichier qui journalise les erreurs de configuration </a:t>
          </a:r>
        </a:p>
      </dgm:t>
    </dgm:pt>
    <dgm:pt modelId="{7FE872A1-9D37-4B75-BF8D-DABA2151A032}" type="parTrans" cxnId="{9C49EBAD-E423-488E-91C4-5299981B60DD}">
      <dgm:prSet/>
      <dgm:spPr/>
      <dgm:t>
        <a:bodyPr/>
        <a:lstStyle/>
        <a:p>
          <a:endParaRPr lang="fr-FR"/>
        </a:p>
      </dgm:t>
    </dgm:pt>
    <dgm:pt modelId="{CA2198E5-5CB3-4CD3-B522-3EA94326D624}" type="sibTrans" cxnId="{9C49EBAD-E423-488E-91C4-5299981B60DD}">
      <dgm:prSet/>
      <dgm:spPr/>
      <dgm:t>
        <a:bodyPr/>
        <a:lstStyle/>
        <a:p>
          <a:endParaRPr lang="fr-FR"/>
        </a:p>
      </dgm:t>
    </dgm:pt>
    <dgm:pt modelId="{91586455-AC8E-4176-9D85-6FEF6E0B40E8}" type="pres">
      <dgm:prSet presAssocID="{D9FD6F21-039C-4068-8FED-18521775C625}" presName="Name0" presStyleCnt="0">
        <dgm:presLayoutVars>
          <dgm:chMax val="1"/>
          <dgm:chPref val="1"/>
          <dgm:dir/>
          <dgm:animOne val="branch"/>
          <dgm:animLvl val="lvl"/>
        </dgm:presLayoutVars>
      </dgm:prSet>
      <dgm:spPr/>
    </dgm:pt>
    <dgm:pt modelId="{B07E19CD-AC80-4B39-BD3A-DB8A4A01758A}" type="pres">
      <dgm:prSet presAssocID="{2DBF4466-A877-40D9-9622-5CD644FA4227}" presName="singleCycle" presStyleCnt="0"/>
      <dgm:spPr/>
    </dgm:pt>
    <dgm:pt modelId="{A726579A-C3D6-44BC-A163-FD756CEBECEB}" type="pres">
      <dgm:prSet presAssocID="{2DBF4466-A877-40D9-9622-5CD644FA4227}" presName="singleCenter" presStyleLbl="node1" presStyleIdx="0" presStyleCnt="3" custLinFactNeighborX="115">
        <dgm:presLayoutVars>
          <dgm:chMax val="7"/>
          <dgm:chPref val="7"/>
        </dgm:presLayoutVars>
      </dgm:prSet>
      <dgm:spPr/>
    </dgm:pt>
    <dgm:pt modelId="{3ABDDCE3-CE2A-4B5A-8F1D-5BB045957619}" type="pres">
      <dgm:prSet presAssocID="{9D8B71D3-E147-4AA1-8BF1-F561F05B60EF}" presName="Name56" presStyleLbl="parChTrans1D2" presStyleIdx="0" presStyleCnt="2"/>
      <dgm:spPr/>
    </dgm:pt>
    <dgm:pt modelId="{4AEFAD10-54D3-4C90-8307-58555159C149}" type="pres">
      <dgm:prSet presAssocID="{45D06A6D-FEF0-46D8-A91A-178E248E1075}" presName="text0" presStyleLbl="node1" presStyleIdx="1" presStyleCnt="3" custScaleX="373221" custRadScaleRad="191044" custRadScaleInc="-125545">
        <dgm:presLayoutVars>
          <dgm:bulletEnabled val="1"/>
        </dgm:presLayoutVars>
      </dgm:prSet>
      <dgm:spPr/>
    </dgm:pt>
    <dgm:pt modelId="{4A5AC42A-89C1-4528-88F5-89AC5768A175}" type="pres">
      <dgm:prSet presAssocID="{7FE872A1-9D37-4B75-BF8D-DABA2151A032}" presName="Name56" presStyleLbl="parChTrans1D2" presStyleIdx="1" presStyleCnt="2"/>
      <dgm:spPr/>
    </dgm:pt>
    <dgm:pt modelId="{237EF961-9459-4170-84C6-D24EA6735918}" type="pres">
      <dgm:prSet presAssocID="{55B7A1C1-6F3E-4D07-8F63-706AB2D3590D}" presName="text0" presStyleLbl="node1" presStyleIdx="2" presStyleCnt="3" custScaleX="354869" custRadScaleRad="200106" custRadScaleInc="-75106">
        <dgm:presLayoutVars>
          <dgm:bulletEnabled val="1"/>
        </dgm:presLayoutVars>
      </dgm:prSet>
      <dgm:spPr/>
    </dgm:pt>
  </dgm:ptLst>
  <dgm:cxnLst>
    <dgm:cxn modelId="{8EFB8A06-AC6D-4366-A3AC-521305B1D686}" srcId="{2DBF4466-A877-40D9-9622-5CD644FA4227}" destId="{45D06A6D-FEF0-46D8-A91A-178E248E1075}" srcOrd="0" destOrd="0" parTransId="{9D8B71D3-E147-4AA1-8BF1-F561F05B60EF}" sibTransId="{9B117602-B6BB-4061-A1B2-138D4D515ADE}"/>
    <dgm:cxn modelId="{F398BB22-A04B-41BB-A2F8-EAD47E7CE574}" type="presOf" srcId="{9D8B71D3-E147-4AA1-8BF1-F561F05B60EF}" destId="{3ABDDCE3-CE2A-4B5A-8F1D-5BB045957619}" srcOrd="0" destOrd="0" presId="urn:microsoft.com/office/officeart/2008/layout/RadialCluster"/>
    <dgm:cxn modelId="{07C1B02A-8158-4CD8-A4CA-A422B1044B3A}" type="presOf" srcId="{45D06A6D-FEF0-46D8-A91A-178E248E1075}" destId="{4AEFAD10-54D3-4C90-8307-58555159C149}" srcOrd="0" destOrd="0" presId="urn:microsoft.com/office/officeart/2008/layout/RadialCluster"/>
    <dgm:cxn modelId="{8D6FA433-DAA5-4082-BAD8-1787F8EFEF4B}" type="presOf" srcId="{D9FD6F21-039C-4068-8FED-18521775C625}" destId="{91586455-AC8E-4176-9D85-6FEF6E0B40E8}" srcOrd="0" destOrd="0" presId="urn:microsoft.com/office/officeart/2008/layout/RadialCluster"/>
    <dgm:cxn modelId="{4D375035-136E-4BE8-8B87-EA67FE3CE63A}" srcId="{D9FD6F21-039C-4068-8FED-18521775C625}" destId="{2DBF4466-A877-40D9-9622-5CD644FA4227}" srcOrd="0" destOrd="0" parTransId="{0D537A11-8419-4559-939E-D202D628CB3C}" sibTransId="{986BC262-BF02-499B-9DBA-8C9243F05AC4}"/>
    <dgm:cxn modelId="{ACF76C4B-92E0-4AC5-9B98-38E24B8D9CE6}" type="presOf" srcId="{55B7A1C1-6F3E-4D07-8F63-706AB2D3590D}" destId="{237EF961-9459-4170-84C6-D24EA6735918}" srcOrd="0" destOrd="0" presId="urn:microsoft.com/office/officeart/2008/layout/RadialCluster"/>
    <dgm:cxn modelId="{9C49EBAD-E423-488E-91C4-5299981B60DD}" srcId="{2DBF4466-A877-40D9-9622-5CD644FA4227}" destId="{55B7A1C1-6F3E-4D07-8F63-706AB2D3590D}" srcOrd="1" destOrd="0" parTransId="{7FE872A1-9D37-4B75-BF8D-DABA2151A032}" sibTransId="{CA2198E5-5CB3-4CD3-B522-3EA94326D624}"/>
    <dgm:cxn modelId="{10E4BCC2-E19F-467B-9018-D5658B98558B}" type="presOf" srcId="{2DBF4466-A877-40D9-9622-5CD644FA4227}" destId="{A726579A-C3D6-44BC-A163-FD756CEBECEB}" srcOrd="0" destOrd="0" presId="urn:microsoft.com/office/officeart/2008/layout/RadialCluster"/>
    <dgm:cxn modelId="{E8D1A5F7-BF39-4ED8-BAE8-351042BCC9F9}" type="presOf" srcId="{7FE872A1-9D37-4B75-BF8D-DABA2151A032}" destId="{4A5AC42A-89C1-4528-88F5-89AC5768A175}" srcOrd="0" destOrd="0" presId="urn:microsoft.com/office/officeart/2008/layout/RadialCluster"/>
    <dgm:cxn modelId="{4EED93F8-591C-4C5A-880E-4285E6DC5EE7}" type="presParOf" srcId="{91586455-AC8E-4176-9D85-6FEF6E0B40E8}" destId="{B07E19CD-AC80-4B39-BD3A-DB8A4A01758A}" srcOrd="0" destOrd="0" presId="urn:microsoft.com/office/officeart/2008/layout/RadialCluster"/>
    <dgm:cxn modelId="{57753310-676B-4E78-9E03-E72139F40676}" type="presParOf" srcId="{B07E19CD-AC80-4B39-BD3A-DB8A4A01758A}" destId="{A726579A-C3D6-44BC-A163-FD756CEBECEB}" srcOrd="0" destOrd="0" presId="urn:microsoft.com/office/officeart/2008/layout/RadialCluster"/>
    <dgm:cxn modelId="{871963D2-8BC6-48A8-A771-154F78D52C20}" type="presParOf" srcId="{B07E19CD-AC80-4B39-BD3A-DB8A4A01758A}" destId="{3ABDDCE3-CE2A-4B5A-8F1D-5BB045957619}" srcOrd="1" destOrd="0" presId="urn:microsoft.com/office/officeart/2008/layout/RadialCluster"/>
    <dgm:cxn modelId="{99C011F9-A3C3-449C-A617-3A24009017EA}" type="presParOf" srcId="{B07E19CD-AC80-4B39-BD3A-DB8A4A01758A}" destId="{4AEFAD10-54D3-4C90-8307-58555159C149}" srcOrd="2" destOrd="0" presId="urn:microsoft.com/office/officeart/2008/layout/RadialCluster"/>
    <dgm:cxn modelId="{1A1BD077-90E9-4D2B-A4D0-CE0E48D60E85}" type="presParOf" srcId="{B07E19CD-AC80-4B39-BD3A-DB8A4A01758A}" destId="{4A5AC42A-89C1-4528-88F5-89AC5768A175}" srcOrd="3" destOrd="0" presId="urn:microsoft.com/office/officeart/2008/layout/RadialCluster"/>
    <dgm:cxn modelId="{2F1A422A-060C-47AA-A54C-5F321EBB719E}" type="presParOf" srcId="{B07E19CD-AC80-4B39-BD3A-DB8A4A01758A}" destId="{237EF961-9459-4170-84C6-D24EA6735918}" srcOrd="4" destOrd="0" presId="urn:microsoft.com/office/officeart/2008/layout/Radial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26579A-C3D6-44BC-A163-FD756CEBECEB}">
      <dsp:nvSpPr>
        <dsp:cNvPr id="0" name=""/>
        <dsp:cNvSpPr/>
      </dsp:nvSpPr>
      <dsp:spPr>
        <a:xfrm>
          <a:off x="3919768" y="1316453"/>
          <a:ext cx="1128389" cy="11283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577850">
            <a:lnSpc>
              <a:spcPct val="90000"/>
            </a:lnSpc>
            <a:spcBef>
              <a:spcPct val="0"/>
            </a:spcBef>
            <a:spcAft>
              <a:spcPct val="35000"/>
            </a:spcAft>
            <a:buNone/>
          </a:pPr>
          <a:r>
            <a:rPr lang="fr-FR" sz="1300" kern="1200" dirty="0"/>
            <a:t>Journalisation</a:t>
          </a:r>
        </a:p>
      </dsp:txBody>
      <dsp:txXfrm>
        <a:off x="3974851" y="1371536"/>
        <a:ext cx="1018223" cy="1018223"/>
      </dsp:txXfrm>
    </dsp:sp>
    <dsp:sp modelId="{3ABDDCE3-CE2A-4B5A-8F1D-5BB045957619}">
      <dsp:nvSpPr>
        <dsp:cNvPr id="0" name=""/>
        <dsp:cNvSpPr/>
      </dsp:nvSpPr>
      <dsp:spPr>
        <a:xfrm rot="9422185">
          <a:off x="2679330" y="2371671"/>
          <a:ext cx="1291615" cy="0"/>
        </a:xfrm>
        <a:custGeom>
          <a:avLst/>
          <a:gdLst/>
          <a:ahLst/>
          <a:cxnLst/>
          <a:rect l="0" t="0" r="0" b="0"/>
          <a:pathLst>
            <a:path>
              <a:moveTo>
                <a:pt x="0" y="0"/>
              </a:moveTo>
              <a:lnTo>
                <a:pt x="1291615"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EFAD10-54D3-4C90-8307-58555159C149}">
      <dsp:nvSpPr>
        <dsp:cNvPr id="0" name=""/>
        <dsp:cNvSpPr/>
      </dsp:nvSpPr>
      <dsp:spPr>
        <a:xfrm>
          <a:off x="427582" y="2623630"/>
          <a:ext cx="2821628" cy="7560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fr-FR" sz="1400" kern="1200" dirty="0"/>
            <a:t>ACCESS_LOG est le fichier qui journalise les accès au serveur web</a:t>
          </a:r>
        </a:p>
      </dsp:txBody>
      <dsp:txXfrm>
        <a:off x="464488" y="2660536"/>
        <a:ext cx="2747816" cy="682208"/>
      </dsp:txXfrm>
    </dsp:sp>
    <dsp:sp modelId="{4A5AC42A-89C1-4528-88F5-89AC5768A175}">
      <dsp:nvSpPr>
        <dsp:cNvPr id="0" name=""/>
        <dsp:cNvSpPr/>
      </dsp:nvSpPr>
      <dsp:spPr>
        <a:xfrm rot="1345784">
          <a:off x="4995127" y="2380989"/>
          <a:ext cx="1401934" cy="0"/>
        </a:xfrm>
        <a:custGeom>
          <a:avLst/>
          <a:gdLst/>
          <a:ahLst/>
          <a:cxnLst/>
          <a:rect l="0" t="0" r="0" b="0"/>
          <a:pathLst>
            <a:path>
              <a:moveTo>
                <a:pt x="0" y="0"/>
              </a:moveTo>
              <a:lnTo>
                <a:pt x="140193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7EF961-9459-4170-84C6-D24EA6735918}">
      <dsp:nvSpPr>
        <dsp:cNvPr id="0" name=""/>
        <dsp:cNvSpPr/>
      </dsp:nvSpPr>
      <dsp:spPr>
        <a:xfrm>
          <a:off x="5918364" y="2648443"/>
          <a:ext cx="2682883" cy="7560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fr-FR" sz="1400" kern="1200" dirty="0"/>
            <a:t>ERROR_LOG est le fichier qui journalise les erreurs de configuration </a:t>
          </a:r>
        </a:p>
      </dsp:txBody>
      <dsp:txXfrm>
        <a:off x="5955270" y="2685349"/>
        <a:ext cx="2609071" cy="682208"/>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DBE023-AF5F-456C-9624-7D4A30D70AC6}" type="datetimeFigureOut">
              <a:rPr lang="fr-FR" smtClean="0"/>
              <a:t>01/09/2022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857488-B987-47B9-972E-AA6776E1DAAF}" type="slidenum">
              <a:rPr lang="fr-FR" smtClean="0"/>
              <a:t>‹N°›</a:t>
            </a:fld>
            <a:endParaRPr lang="fr-FR"/>
          </a:p>
        </p:txBody>
      </p:sp>
    </p:spTree>
    <p:extLst>
      <p:ext uri="{BB962C8B-B14F-4D97-AF65-F5344CB8AC3E}">
        <p14:creationId xmlns:p14="http://schemas.microsoft.com/office/powerpoint/2010/main" val="3358308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5857488-B987-47B9-972E-AA6776E1DAAF}" type="slidenum">
              <a:rPr lang="fr-FR" smtClean="0"/>
              <a:t>1</a:t>
            </a:fld>
            <a:endParaRPr lang="fr-FR"/>
          </a:p>
        </p:txBody>
      </p:sp>
    </p:spTree>
    <p:extLst>
      <p:ext uri="{BB962C8B-B14F-4D97-AF65-F5344CB8AC3E}">
        <p14:creationId xmlns:p14="http://schemas.microsoft.com/office/powerpoint/2010/main" val="2273210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091932-20BE-4C82-8B7B-B94F8E432B4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B381940-AAE5-4926-901B-A46AC808F5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77586C92-E345-4757-9DD7-8E4E350C8F04}"/>
              </a:ext>
            </a:extLst>
          </p:cNvPr>
          <p:cNvSpPr>
            <a:spLocks noGrp="1"/>
          </p:cNvSpPr>
          <p:nvPr>
            <p:ph type="dt" sz="half" idx="10"/>
          </p:nvPr>
        </p:nvSpPr>
        <p:spPr/>
        <p:txBody>
          <a:bodyPr/>
          <a:lstStyle/>
          <a:p>
            <a:fld id="{D09A83CE-4C63-43E5-9DEF-5F930EC9487B}" type="datetimeFigureOut">
              <a:rPr lang="fr-FR" smtClean="0"/>
              <a:t>01/09/2022</a:t>
            </a:fld>
            <a:endParaRPr lang="fr-FR"/>
          </a:p>
        </p:txBody>
      </p:sp>
      <p:sp>
        <p:nvSpPr>
          <p:cNvPr id="5" name="Espace réservé du pied de page 4">
            <a:extLst>
              <a:ext uri="{FF2B5EF4-FFF2-40B4-BE49-F238E27FC236}">
                <a16:creationId xmlns:a16="http://schemas.microsoft.com/office/drawing/2014/main" id="{48664CBA-5E2A-4A73-A773-E68629F5D47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2F9F5A2-72EA-4244-8AAE-DC19A3C971B5}"/>
              </a:ext>
            </a:extLst>
          </p:cNvPr>
          <p:cNvSpPr>
            <a:spLocks noGrp="1"/>
          </p:cNvSpPr>
          <p:nvPr>
            <p:ph type="sldNum" sz="quarter" idx="12"/>
          </p:nvPr>
        </p:nvSpPr>
        <p:spPr/>
        <p:txBody>
          <a:bodyPr/>
          <a:lstStyle/>
          <a:p>
            <a:fld id="{1D342939-0FC7-4520-8676-1AD2B0F66A14}" type="slidenum">
              <a:rPr lang="fr-FR" smtClean="0"/>
              <a:t>‹N°›</a:t>
            </a:fld>
            <a:endParaRPr lang="fr-FR"/>
          </a:p>
        </p:txBody>
      </p:sp>
    </p:spTree>
    <p:extLst>
      <p:ext uri="{BB962C8B-B14F-4D97-AF65-F5344CB8AC3E}">
        <p14:creationId xmlns:p14="http://schemas.microsoft.com/office/powerpoint/2010/main" val="3970555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AFE3B3-D28F-4B96-920E-64DD343708A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8272824-8205-42D7-8B85-5FCAF3A59AF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416239B-8EF7-42F7-9C04-82C24F2C2A2B}"/>
              </a:ext>
            </a:extLst>
          </p:cNvPr>
          <p:cNvSpPr>
            <a:spLocks noGrp="1"/>
          </p:cNvSpPr>
          <p:nvPr>
            <p:ph type="dt" sz="half" idx="10"/>
          </p:nvPr>
        </p:nvSpPr>
        <p:spPr/>
        <p:txBody>
          <a:bodyPr/>
          <a:lstStyle/>
          <a:p>
            <a:fld id="{D09A83CE-4C63-43E5-9DEF-5F930EC9487B}" type="datetimeFigureOut">
              <a:rPr lang="fr-FR" smtClean="0"/>
              <a:t>01/09/2022</a:t>
            </a:fld>
            <a:endParaRPr lang="fr-FR"/>
          </a:p>
        </p:txBody>
      </p:sp>
      <p:sp>
        <p:nvSpPr>
          <p:cNvPr id="5" name="Espace réservé du pied de page 4">
            <a:extLst>
              <a:ext uri="{FF2B5EF4-FFF2-40B4-BE49-F238E27FC236}">
                <a16:creationId xmlns:a16="http://schemas.microsoft.com/office/drawing/2014/main" id="{4BCE6943-62A7-441B-A263-C6A166B503A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0F77418-D2E6-4EDA-8C53-10941404D899}"/>
              </a:ext>
            </a:extLst>
          </p:cNvPr>
          <p:cNvSpPr>
            <a:spLocks noGrp="1"/>
          </p:cNvSpPr>
          <p:nvPr>
            <p:ph type="sldNum" sz="quarter" idx="12"/>
          </p:nvPr>
        </p:nvSpPr>
        <p:spPr/>
        <p:txBody>
          <a:bodyPr/>
          <a:lstStyle/>
          <a:p>
            <a:fld id="{1D342939-0FC7-4520-8676-1AD2B0F66A14}" type="slidenum">
              <a:rPr lang="fr-FR" smtClean="0"/>
              <a:t>‹N°›</a:t>
            </a:fld>
            <a:endParaRPr lang="fr-FR"/>
          </a:p>
        </p:txBody>
      </p:sp>
    </p:spTree>
    <p:extLst>
      <p:ext uri="{BB962C8B-B14F-4D97-AF65-F5344CB8AC3E}">
        <p14:creationId xmlns:p14="http://schemas.microsoft.com/office/powerpoint/2010/main" val="1967034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2338A58-1935-476B-930D-CD019098957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E2B10A3F-112B-42DD-AB4D-1937F7AE308F}"/>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86E3DA6-73FF-4935-BAC8-E670A16C84B9}"/>
              </a:ext>
            </a:extLst>
          </p:cNvPr>
          <p:cNvSpPr>
            <a:spLocks noGrp="1"/>
          </p:cNvSpPr>
          <p:nvPr>
            <p:ph type="dt" sz="half" idx="10"/>
          </p:nvPr>
        </p:nvSpPr>
        <p:spPr/>
        <p:txBody>
          <a:bodyPr/>
          <a:lstStyle/>
          <a:p>
            <a:fld id="{D09A83CE-4C63-43E5-9DEF-5F930EC9487B}" type="datetimeFigureOut">
              <a:rPr lang="fr-FR" smtClean="0"/>
              <a:t>01/09/2022</a:t>
            </a:fld>
            <a:endParaRPr lang="fr-FR"/>
          </a:p>
        </p:txBody>
      </p:sp>
      <p:sp>
        <p:nvSpPr>
          <p:cNvPr id="5" name="Espace réservé du pied de page 4">
            <a:extLst>
              <a:ext uri="{FF2B5EF4-FFF2-40B4-BE49-F238E27FC236}">
                <a16:creationId xmlns:a16="http://schemas.microsoft.com/office/drawing/2014/main" id="{861BFE97-573C-4A16-816D-398B9D8066D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1F76AF1-8C27-4FE8-A215-F2A410E9C3AB}"/>
              </a:ext>
            </a:extLst>
          </p:cNvPr>
          <p:cNvSpPr>
            <a:spLocks noGrp="1"/>
          </p:cNvSpPr>
          <p:nvPr>
            <p:ph type="sldNum" sz="quarter" idx="12"/>
          </p:nvPr>
        </p:nvSpPr>
        <p:spPr/>
        <p:txBody>
          <a:bodyPr/>
          <a:lstStyle/>
          <a:p>
            <a:fld id="{1D342939-0FC7-4520-8676-1AD2B0F66A14}" type="slidenum">
              <a:rPr lang="fr-FR" smtClean="0"/>
              <a:t>‹N°›</a:t>
            </a:fld>
            <a:endParaRPr lang="fr-FR"/>
          </a:p>
        </p:txBody>
      </p:sp>
    </p:spTree>
    <p:extLst>
      <p:ext uri="{BB962C8B-B14F-4D97-AF65-F5344CB8AC3E}">
        <p14:creationId xmlns:p14="http://schemas.microsoft.com/office/powerpoint/2010/main" val="3499874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33D265-A804-4D96-8A73-1BB14802075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4101D01-6F16-4723-97EA-1C88D6E0259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8A53E24-D277-42D0-9135-6F57BFC08114}"/>
              </a:ext>
            </a:extLst>
          </p:cNvPr>
          <p:cNvSpPr>
            <a:spLocks noGrp="1"/>
          </p:cNvSpPr>
          <p:nvPr>
            <p:ph type="dt" sz="half" idx="10"/>
          </p:nvPr>
        </p:nvSpPr>
        <p:spPr/>
        <p:txBody>
          <a:bodyPr/>
          <a:lstStyle/>
          <a:p>
            <a:fld id="{D09A83CE-4C63-43E5-9DEF-5F930EC9487B}" type="datetimeFigureOut">
              <a:rPr lang="fr-FR" smtClean="0"/>
              <a:t>01/09/2022</a:t>
            </a:fld>
            <a:endParaRPr lang="fr-FR"/>
          </a:p>
        </p:txBody>
      </p:sp>
      <p:sp>
        <p:nvSpPr>
          <p:cNvPr id="5" name="Espace réservé du pied de page 4">
            <a:extLst>
              <a:ext uri="{FF2B5EF4-FFF2-40B4-BE49-F238E27FC236}">
                <a16:creationId xmlns:a16="http://schemas.microsoft.com/office/drawing/2014/main" id="{A1DF976D-C727-448A-A0F2-4FEEC6968C8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5AE0BC9-8344-4703-8D8C-3654DA6D075F}"/>
              </a:ext>
            </a:extLst>
          </p:cNvPr>
          <p:cNvSpPr>
            <a:spLocks noGrp="1"/>
          </p:cNvSpPr>
          <p:nvPr>
            <p:ph type="sldNum" sz="quarter" idx="12"/>
          </p:nvPr>
        </p:nvSpPr>
        <p:spPr/>
        <p:txBody>
          <a:bodyPr/>
          <a:lstStyle/>
          <a:p>
            <a:fld id="{1D342939-0FC7-4520-8676-1AD2B0F66A14}" type="slidenum">
              <a:rPr lang="fr-FR" smtClean="0"/>
              <a:t>‹N°›</a:t>
            </a:fld>
            <a:endParaRPr lang="fr-FR"/>
          </a:p>
        </p:txBody>
      </p:sp>
    </p:spTree>
    <p:extLst>
      <p:ext uri="{BB962C8B-B14F-4D97-AF65-F5344CB8AC3E}">
        <p14:creationId xmlns:p14="http://schemas.microsoft.com/office/powerpoint/2010/main" val="240419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93CD2B-216B-491D-ACC0-1C073E45183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58A162C-4700-4075-B94E-D3E189920B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B43E9F1-B412-41AB-8A48-6D79FD465FB6}"/>
              </a:ext>
            </a:extLst>
          </p:cNvPr>
          <p:cNvSpPr>
            <a:spLocks noGrp="1"/>
          </p:cNvSpPr>
          <p:nvPr>
            <p:ph type="dt" sz="half" idx="10"/>
          </p:nvPr>
        </p:nvSpPr>
        <p:spPr/>
        <p:txBody>
          <a:bodyPr/>
          <a:lstStyle/>
          <a:p>
            <a:fld id="{D09A83CE-4C63-43E5-9DEF-5F930EC9487B}" type="datetimeFigureOut">
              <a:rPr lang="fr-FR" smtClean="0"/>
              <a:t>01/09/2022</a:t>
            </a:fld>
            <a:endParaRPr lang="fr-FR"/>
          </a:p>
        </p:txBody>
      </p:sp>
      <p:sp>
        <p:nvSpPr>
          <p:cNvPr id="5" name="Espace réservé du pied de page 4">
            <a:extLst>
              <a:ext uri="{FF2B5EF4-FFF2-40B4-BE49-F238E27FC236}">
                <a16:creationId xmlns:a16="http://schemas.microsoft.com/office/drawing/2014/main" id="{A0B81D06-AC02-4CEF-9005-9FC3845B389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F43FD52-85F5-4209-B298-2116CB1CC6D5}"/>
              </a:ext>
            </a:extLst>
          </p:cNvPr>
          <p:cNvSpPr>
            <a:spLocks noGrp="1"/>
          </p:cNvSpPr>
          <p:nvPr>
            <p:ph type="sldNum" sz="quarter" idx="12"/>
          </p:nvPr>
        </p:nvSpPr>
        <p:spPr/>
        <p:txBody>
          <a:bodyPr/>
          <a:lstStyle/>
          <a:p>
            <a:fld id="{1D342939-0FC7-4520-8676-1AD2B0F66A14}" type="slidenum">
              <a:rPr lang="fr-FR" smtClean="0"/>
              <a:t>‹N°›</a:t>
            </a:fld>
            <a:endParaRPr lang="fr-FR"/>
          </a:p>
        </p:txBody>
      </p:sp>
    </p:spTree>
    <p:extLst>
      <p:ext uri="{BB962C8B-B14F-4D97-AF65-F5344CB8AC3E}">
        <p14:creationId xmlns:p14="http://schemas.microsoft.com/office/powerpoint/2010/main" val="1339157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0CAF4B-8440-495D-98CC-790D8A9EDA2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2ED5FE8-F2FA-4ECE-9196-89236E1FA29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14E74017-58DC-4E67-AAD8-B9E0553185FB}"/>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14D4C4C-79D4-4F3F-9765-E207CFC075BC}"/>
              </a:ext>
            </a:extLst>
          </p:cNvPr>
          <p:cNvSpPr>
            <a:spLocks noGrp="1"/>
          </p:cNvSpPr>
          <p:nvPr>
            <p:ph type="dt" sz="half" idx="10"/>
          </p:nvPr>
        </p:nvSpPr>
        <p:spPr/>
        <p:txBody>
          <a:bodyPr/>
          <a:lstStyle/>
          <a:p>
            <a:fld id="{D09A83CE-4C63-43E5-9DEF-5F930EC9487B}" type="datetimeFigureOut">
              <a:rPr lang="fr-FR" smtClean="0"/>
              <a:t>01/09/2022</a:t>
            </a:fld>
            <a:endParaRPr lang="fr-FR"/>
          </a:p>
        </p:txBody>
      </p:sp>
      <p:sp>
        <p:nvSpPr>
          <p:cNvPr id="6" name="Espace réservé du pied de page 5">
            <a:extLst>
              <a:ext uri="{FF2B5EF4-FFF2-40B4-BE49-F238E27FC236}">
                <a16:creationId xmlns:a16="http://schemas.microsoft.com/office/drawing/2014/main" id="{74F35F0C-3E7D-4297-A259-A02A01A9F03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F21926B-E428-4A25-8212-0888E2F93B69}"/>
              </a:ext>
            </a:extLst>
          </p:cNvPr>
          <p:cNvSpPr>
            <a:spLocks noGrp="1"/>
          </p:cNvSpPr>
          <p:nvPr>
            <p:ph type="sldNum" sz="quarter" idx="12"/>
          </p:nvPr>
        </p:nvSpPr>
        <p:spPr/>
        <p:txBody>
          <a:bodyPr/>
          <a:lstStyle/>
          <a:p>
            <a:fld id="{1D342939-0FC7-4520-8676-1AD2B0F66A14}" type="slidenum">
              <a:rPr lang="fr-FR" smtClean="0"/>
              <a:t>‹N°›</a:t>
            </a:fld>
            <a:endParaRPr lang="fr-FR"/>
          </a:p>
        </p:txBody>
      </p:sp>
    </p:spTree>
    <p:extLst>
      <p:ext uri="{BB962C8B-B14F-4D97-AF65-F5344CB8AC3E}">
        <p14:creationId xmlns:p14="http://schemas.microsoft.com/office/powerpoint/2010/main" val="897225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83A641-DBBF-4C46-B64C-D3498118A9CB}"/>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FF33A6D5-9216-49D3-B5F9-A06585B9B1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948202A-5AB0-4021-BBA9-B9A26D4250E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FB55C28-3DEE-498E-B4DD-FB6284E6EB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E34334EB-1E43-421E-93CF-4EFA3BE4C7CF}"/>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9FE4D8A-0D0B-468F-95AB-B1E9A1688FF9}"/>
              </a:ext>
            </a:extLst>
          </p:cNvPr>
          <p:cNvSpPr>
            <a:spLocks noGrp="1"/>
          </p:cNvSpPr>
          <p:nvPr>
            <p:ph type="dt" sz="half" idx="10"/>
          </p:nvPr>
        </p:nvSpPr>
        <p:spPr/>
        <p:txBody>
          <a:bodyPr/>
          <a:lstStyle/>
          <a:p>
            <a:fld id="{D09A83CE-4C63-43E5-9DEF-5F930EC9487B}" type="datetimeFigureOut">
              <a:rPr lang="fr-FR" smtClean="0"/>
              <a:t>01/09/2022</a:t>
            </a:fld>
            <a:endParaRPr lang="fr-FR"/>
          </a:p>
        </p:txBody>
      </p:sp>
      <p:sp>
        <p:nvSpPr>
          <p:cNvPr id="8" name="Espace réservé du pied de page 7">
            <a:extLst>
              <a:ext uri="{FF2B5EF4-FFF2-40B4-BE49-F238E27FC236}">
                <a16:creationId xmlns:a16="http://schemas.microsoft.com/office/drawing/2014/main" id="{CD6B63B0-7D84-43D0-A075-6BB476C5057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C8A60DB1-53EE-4DBC-886E-0D31168F1019}"/>
              </a:ext>
            </a:extLst>
          </p:cNvPr>
          <p:cNvSpPr>
            <a:spLocks noGrp="1"/>
          </p:cNvSpPr>
          <p:nvPr>
            <p:ph type="sldNum" sz="quarter" idx="12"/>
          </p:nvPr>
        </p:nvSpPr>
        <p:spPr/>
        <p:txBody>
          <a:bodyPr/>
          <a:lstStyle/>
          <a:p>
            <a:fld id="{1D342939-0FC7-4520-8676-1AD2B0F66A14}" type="slidenum">
              <a:rPr lang="fr-FR" smtClean="0"/>
              <a:t>‹N°›</a:t>
            </a:fld>
            <a:endParaRPr lang="fr-FR"/>
          </a:p>
        </p:txBody>
      </p:sp>
    </p:spTree>
    <p:extLst>
      <p:ext uri="{BB962C8B-B14F-4D97-AF65-F5344CB8AC3E}">
        <p14:creationId xmlns:p14="http://schemas.microsoft.com/office/powerpoint/2010/main" val="2458665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1D5DF7-192F-40FF-B7C0-F0B26222DB8A}"/>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2E99A2A-3C12-4F7F-BE5C-1E1D5CDE1B22}"/>
              </a:ext>
            </a:extLst>
          </p:cNvPr>
          <p:cNvSpPr>
            <a:spLocks noGrp="1"/>
          </p:cNvSpPr>
          <p:nvPr>
            <p:ph type="dt" sz="half" idx="10"/>
          </p:nvPr>
        </p:nvSpPr>
        <p:spPr/>
        <p:txBody>
          <a:bodyPr/>
          <a:lstStyle/>
          <a:p>
            <a:fld id="{D09A83CE-4C63-43E5-9DEF-5F930EC9487B}" type="datetimeFigureOut">
              <a:rPr lang="fr-FR" smtClean="0"/>
              <a:t>01/09/2022</a:t>
            </a:fld>
            <a:endParaRPr lang="fr-FR"/>
          </a:p>
        </p:txBody>
      </p:sp>
      <p:sp>
        <p:nvSpPr>
          <p:cNvPr id="4" name="Espace réservé du pied de page 3">
            <a:extLst>
              <a:ext uri="{FF2B5EF4-FFF2-40B4-BE49-F238E27FC236}">
                <a16:creationId xmlns:a16="http://schemas.microsoft.com/office/drawing/2014/main" id="{5716337C-674A-43A4-9B57-9BA556BD83B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8824270-FBB9-4867-9164-52F9D1501F2A}"/>
              </a:ext>
            </a:extLst>
          </p:cNvPr>
          <p:cNvSpPr>
            <a:spLocks noGrp="1"/>
          </p:cNvSpPr>
          <p:nvPr>
            <p:ph type="sldNum" sz="quarter" idx="12"/>
          </p:nvPr>
        </p:nvSpPr>
        <p:spPr/>
        <p:txBody>
          <a:bodyPr/>
          <a:lstStyle/>
          <a:p>
            <a:fld id="{1D342939-0FC7-4520-8676-1AD2B0F66A14}" type="slidenum">
              <a:rPr lang="fr-FR" smtClean="0"/>
              <a:t>‹N°›</a:t>
            </a:fld>
            <a:endParaRPr lang="fr-FR"/>
          </a:p>
        </p:txBody>
      </p:sp>
    </p:spTree>
    <p:extLst>
      <p:ext uri="{BB962C8B-B14F-4D97-AF65-F5344CB8AC3E}">
        <p14:creationId xmlns:p14="http://schemas.microsoft.com/office/powerpoint/2010/main" val="2229338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B89EB8F-84D8-43D2-A6C6-DCB31A7A6EC5}"/>
              </a:ext>
            </a:extLst>
          </p:cNvPr>
          <p:cNvSpPr>
            <a:spLocks noGrp="1"/>
          </p:cNvSpPr>
          <p:nvPr>
            <p:ph type="dt" sz="half" idx="10"/>
          </p:nvPr>
        </p:nvSpPr>
        <p:spPr/>
        <p:txBody>
          <a:bodyPr/>
          <a:lstStyle/>
          <a:p>
            <a:fld id="{D09A83CE-4C63-43E5-9DEF-5F930EC9487B}" type="datetimeFigureOut">
              <a:rPr lang="fr-FR" smtClean="0"/>
              <a:t>01/09/2022</a:t>
            </a:fld>
            <a:endParaRPr lang="fr-FR"/>
          </a:p>
        </p:txBody>
      </p:sp>
      <p:sp>
        <p:nvSpPr>
          <p:cNvPr id="3" name="Espace réservé du pied de page 2">
            <a:extLst>
              <a:ext uri="{FF2B5EF4-FFF2-40B4-BE49-F238E27FC236}">
                <a16:creationId xmlns:a16="http://schemas.microsoft.com/office/drawing/2014/main" id="{C0DC4B86-63CA-4F13-86FA-CC7A3EE62F11}"/>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4140D71A-9F7A-48CE-BC25-38DE3240946B}"/>
              </a:ext>
            </a:extLst>
          </p:cNvPr>
          <p:cNvSpPr>
            <a:spLocks noGrp="1"/>
          </p:cNvSpPr>
          <p:nvPr>
            <p:ph type="sldNum" sz="quarter" idx="12"/>
          </p:nvPr>
        </p:nvSpPr>
        <p:spPr/>
        <p:txBody>
          <a:bodyPr/>
          <a:lstStyle/>
          <a:p>
            <a:fld id="{1D342939-0FC7-4520-8676-1AD2B0F66A14}" type="slidenum">
              <a:rPr lang="fr-FR" smtClean="0"/>
              <a:t>‹N°›</a:t>
            </a:fld>
            <a:endParaRPr lang="fr-FR"/>
          </a:p>
        </p:txBody>
      </p:sp>
    </p:spTree>
    <p:extLst>
      <p:ext uri="{BB962C8B-B14F-4D97-AF65-F5344CB8AC3E}">
        <p14:creationId xmlns:p14="http://schemas.microsoft.com/office/powerpoint/2010/main" val="1036128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10CE27-A244-4A39-BC87-A1A545885DF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A46E3C02-B613-43CF-8C0B-06C4F075A8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D662492D-2EEA-4F33-ABE3-EBEF9A6643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76D6D84-A56C-44E3-885A-C0F010BA7AEB}"/>
              </a:ext>
            </a:extLst>
          </p:cNvPr>
          <p:cNvSpPr>
            <a:spLocks noGrp="1"/>
          </p:cNvSpPr>
          <p:nvPr>
            <p:ph type="dt" sz="half" idx="10"/>
          </p:nvPr>
        </p:nvSpPr>
        <p:spPr/>
        <p:txBody>
          <a:bodyPr/>
          <a:lstStyle/>
          <a:p>
            <a:fld id="{D09A83CE-4C63-43E5-9DEF-5F930EC9487B}" type="datetimeFigureOut">
              <a:rPr lang="fr-FR" smtClean="0"/>
              <a:t>01/09/2022</a:t>
            </a:fld>
            <a:endParaRPr lang="fr-FR"/>
          </a:p>
        </p:txBody>
      </p:sp>
      <p:sp>
        <p:nvSpPr>
          <p:cNvPr id="6" name="Espace réservé du pied de page 5">
            <a:extLst>
              <a:ext uri="{FF2B5EF4-FFF2-40B4-BE49-F238E27FC236}">
                <a16:creationId xmlns:a16="http://schemas.microsoft.com/office/drawing/2014/main" id="{7E3725D4-E303-4173-AFDF-38D09AD8F8C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88EDC1D-C076-4E90-8534-DEF5548BC39F}"/>
              </a:ext>
            </a:extLst>
          </p:cNvPr>
          <p:cNvSpPr>
            <a:spLocks noGrp="1"/>
          </p:cNvSpPr>
          <p:nvPr>
            <p:ph type="sldNum" sz="quarter" idx="12"/>
          </p:nvPr>
        </p:nvSpPr>
        <p:spPr/>
        <p:txBody>
          <a:bodyPr/>
          <a:lstStyle/>
          <a:p>
            <a:fld id="{1D342939-0FC7-4520-8676-1AD2B0F66A14}" type="slidenum">
              <a:rPr lang="fr-FR" smtClean="0"/>
              <a:t>‹N°›</a:t>
            </a:fld>
            <a:endParaRPr lang="fr-FR"/>
          </a:p>
        </p:txBody>
      </p:sp>
    </p:spTree>
    <p:extLst>
      <p:ext uri="{BB962C8B-B14F-4D97-AF65-F5344CB8AC3E}">
        <p14:creationId xmlns:p14="http://schemas.microsoft.com/office/powerpoint/2010/main" val="4130574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AEB2C9-9A00-45E9-BB83-9EB06DADE85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D5685455-F154-40FC-9706-E275FB5FE6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04B2850-3F05-4685-BEC8-34A2BEDD60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6B07073-78E0-4977-AE1D-DAC227DF0AA7}"/>
              </a:ext>
            </a:extLst>
          </p:cNvPr>
          <p:cNvSpPr>
            <a:spLocks noGrp="1"/>
          </p:cNvSpPr>
          <p:nvPr>
            <p:ph type="dt" sz="half" idx="10"/>
          </p:nvPr>
        </p:nvSpPr>
        <p:spPr/>
        <p:txBody>
          <a:bodyPr/>
          <a:lstStyle/>
          <a:p>
            <a:fld id="{D09A83CE-4C63-43E5-9DEF-5F930EC9487B}" type="datetimeFigureOut">
              <a:rPr lang="fr-FR" smtClean="0"/>
              <a:t>01/09/2022</a:t>
            </a:fld>
            <a:endParaRPr lang="fr-FR"/>
          </a:p>
        </p:txBody>
      </p:sp>
      <p:sp>
        <p:nvSpPr>
          <p:cNvPr id="6" name="Espace réservé du pied de page 5">
            <a:extLst>
              <a:ext uri="{FF2B5EF4-FFF2-40B4-BE49-F238E27FC236}">
                <a16:creationId xmlns:a16="http://schemas.microsoft.com/office/drawing/2014/main" id="{47D78B4E-08FE-4753-B821-72BC1590AB7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A0318FC-B4F1-4A09-84A6-5B5E0F3714DC}"/>
              </a:ext>
            </a:extLst>
          </p:cNvPr>
          <p:cNvSpPr>
            <a:spLocks noGrp="1"/>
          </p:cNvSpPr>
          <p:nvPr>
            <p:ph type="sldNum" sz="quarter" idx="12"/>
          </p:nvPr>
        </p:nvSpPr>
        <p:spPr/>
        <p:txBody>
          <a:bodyPr/>
          <a:lstStyle/>
          <a:p>
            <a:fld id="{1D342939-0FC7-4520-8676-1AD2B0F66A14}" type="slidenum">
              <a:rPr lang="fr-FR" smtClean="0"/>
              <a:t>‹N°›</a:t>
            </a:fld>
            <a:endParaRPr lang="fr-FR"/>
          </a:p>
        </p:txBody>
      </p:sp>
    </p:spTree>
    <p:extLst>
      <p:ext uri="{BB962C8B-B14F-4D97-AF65-F5344CB8AC3E}">
        <p14:creationId xmlns:p14="http://schemas.microsoft.com/office/powerpoint/2010/main" val="3694622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78F73FC-DCE6-4C58-9E81-9F185F2E14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2025066-27BA-4835-B6D3-7D1DCA0AAA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7015ED9-98A0-4305-8E2A-5FDA9D582A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9A83CE-4C63-43E5-9DEF-5F930EC9487B}" type="datetimeFigureOut">
              <a:rPr lang="fr-FR" smtClean="0"/>
              <a:t>01/09/2022</a:t>
            </a:fld>
            <a:endParaRPr lang="fr-FR"/>
          </a:p>
        </p:txBody>
      </p:sp>
      <p:sp>
        <p:nvSpPr>
          <p:cNvPr id="5" name="Espace réservé du pied de page 4">
            <a:extLst>
              <a:ext uri="{FF2B5EF4-FFF2-40B4-BE49-F238E27FC236}">
                <a16:creationId xmlns:a16="http://schemas.microsoft.com/office/drawing/2014/main" id="{9CEE3AB1-3B2C-418B-B2CD-1E35E884F0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C6CB6913-1B5F-41F3-AAE1-AB9889E774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342939-0FC7-4520-8676-1AD2B0F66A14}" type="slidenum">
              <a:rPr lang="fr-FR" smtClean="0"/>
              <a:t>‹N°›</a:t>
            </a:fld>
            <a:endParaRPr lang="fr-FR"/>
          </a:p>
        </p:txBody>
      </p:sp>
    </p:spTree>
    <p:extLst>
      <p:ext uri="{BB962C8B-B14F-4D97-AF65-F5344CB8AC3E}">
        <p14:creationId xmlns:p14="http://schemas.microsoft.com/office/powerpoint/2010/main" val="372484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3.tmp"/></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4.tmp"/></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5.tmp"/></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17.tmp"/><Relationship Id="rId4" Type="http://schemas.openxmlformats.org/officeDocument/2006/relationships/diagramData" Target="../diagrams/data1.xml"/><Relationship Id="rId9" Type="http://schemas.openxmlformats.org/officeDocument/2006/relationships/image" Target="../media/image16.tmp"/></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8.tmp"/></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1.tmp"/></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2.tm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E9E3AD4A-9983-4530-BC41-84B9F94EF7A9}"/>
              </a:ext>
            </a:extLst>
          </p:cNvPr>
          <p:cNvSpPr txBox="1">
            <a:spLocks/>
          </p:cNvSpPr>
          <p:nvPr/>
        </p:nvSpPr>
        <p:spPr>
          <a:xfrm>
            <a:off x="5570767" y="6138000"/>
            <a:ext cx="1689315" cy="720000"/>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b="1" dirty="0">
                <a:solidFill>
                  <a:schemeClr val="bg1"/>
                </a:solidFill>
              </a:rPr>
              <a:t>120 heures</a:t>
            </a:r>
          </a:p>
        </p:txBody>
      </p:sp>
      <p:sp>
        <p:nvSpPr>
          <p:cNvPr id="5" name="Espace réservé du texte 4">
            <a:extLst>
              <a:ext uri="{FF2B5EF4-FFF2-40B4-BE49-F238E27FC236}">
                <a16:creationId xmlns:a16="http://schemas.microsoft.com/office/drawing/2014/main" id="{3036780F-3065-4615-BF95-56F56EE20502}"/>
              </a:ext>
            </a:extLst>
          </p:cNvPr>
          <p:cNvSpPr txBox="1">
            <a:spLocks/>
          </p:cNvSpPr>
          <p:nvPr/>
        </p:nvSpPr>
        <p:spPr>
          <a:xfrm>
            <a:off x="1348638" y="5038867"/>
            <a:ext cx="9667701" cy="865074"/>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ts val="1000"/>
              </a:spcBef>
            </a:pPr>
            <a:r>
              <a:rPr lang="fr-FR" sz="2400" b="1" dirty="0">
                <a:solidFill>
                  <a:srgbClr val="0059A1"/>
                </a:solidFill>
              </a:rPr>
              <a:t>RÉSUMÉ THÉORIQUE – FILIÈRE INFRASTRUCTURE DIGITALE</a:t>
            </a:r>
          </a:p>
          <a:p>
            <a:pPr>
              <a:lnSpc>
                <a:spcPct val="90000"/>
              </a:lnSpc>
              <a:spcBef>
                <a:spcPts val="1000"/>
              </a:spcBef>
            </a:pPr>
            <a:r>
              <a:rPr lang="fr-FR" sz="2400" b="1" dirty="0">
                <a:solidFill>
                  <a:srgbClr val="0059A1"/>
                </a:solidFill>
              </a:rPr>
              <a:t>M205-Administration réseau sous linux</a:t>
            </a:r>
          </a:p>
        </p:txBody>
      </p:sp>
    </p:spTree>
    <p:extLst>
      <p:ext uri="{BB962C8B-B14F-4D97-AF65-F5344CB8AC3E}">
        <p14:creationId xmlns:p14="http://schemas.microsoft.com/office/powerpoint/2010/main" val="1767933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contenu 3">
            <a:extLst>
              <a:ext uri="{FF2B5EF4-FFF2-40B4-BE49-F238E27FC236}">
                <a16:creationId xmlns:a16="http://schemas.microsoft.com/office/drawing/2014/main" id="{228D3F66-E2AB-4925-9DEC-5E5B317C458D}"/>
              </a:ext>
            </a:extLst>
          </p:cNvPr>
          <p:cNvSpPr txBox="1">
            <a:spLocks/>
          </p:cNvSpPr>
          <p:nvPr/>
        </p:nvSpPr>
        <p:spPr>
          <a:xfrm>
            <a:off x="2527069" y="1540253"/>
            <a:ext cx="8794865" cy="4400004"/>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just" defTabSz="914400" rtl="0" eaLnBrk="1" fontAlgn="auto" latinLnBrk="0" hangingPunct="1">
              <a:lnSpc>
                <a:spcPts val="1700"/>
              </a:lnSpc>
              <a:spcBef>
                <a:spcPts val="600"/>
              </a:spcBef>
              <a:spcAft>
                <a:spcPts val="0"/>
              </a:spcAft>
              <a:buClrTx/>
              <a:buSzTx/>
              <a:buFont typeface="Arial" panose="020B0604020202020204" pitchFamily="34" charset="0"/>
              <a:buChar char="•"/>
              <a:tabLst/>
              <a:defRPr/>
            </a:pPr>
            <a:r>
              <a:rPr lang="fr-FR" dirty="0">
                <a:latin typeface="Calibri" panose="020F0502020204030204"/>
              </a:rPr>
              <a:t>U</a:t>
            </a:r>
            <a:r>
              <a:rPr kumimoji="0" lang="fr-FR" sz="1400" b="0" i="0" u="none" strike="noStrike" kern="1200" cap="none" spc="0" normalizeH="0" baseline="0" noProof="0" dirty="0">
                <a:ln>
                  <a:noFill/>
                </a:ln>
                <a:solidFill>
                  <a:srgbClr val="565656"/>
                </a:solidFill>
                <a:effectLst/>
                <a:uLnTx/>
                <a:uFillTx/>
                <a:latin typeface="Calibri" panose="020F0502020204030204"/>
                <a:ea typeface="+mn-ea"/>
                <a:cs typeface="+mn-cs"/>
              </a:rPr>
              <a:t>ne fois le serveur apache démarre on vérifie par le navigateur en saisissant l’adresse IP du serveur dans la barre des URL, le server répond par une page par défaut :</a:t>
            </a:r>
            <a:endParaRPr lang="fr-FR" b="1" dirty="0">
              <a:effectLst>
                <a:outerShdw blurRad="38100" dist="38100" dir="2700000" algn="tl">
                  <a:srgbClr val="000000">
                    <a:alpha val="43137"/>
                  </a:srgbClr>
                </a:outerShdw>
              </a:effectLst>
              <a:latin typeface="Calibri" panose="020F0502020204030204"/>
            </a:endParaRPr>
          </a:p>
          <a:p>
            <a:pPr marL="285750" marR="0" lvl="0" indent="-285750" algn="just" defTabSz="914400" rtl="0" eaLnBrk="1" fontAlgn="auto" latinLnBrk="0" hangingPunct="1">
              <a:lnSpc>
                <a:spcPts val="1700"/>
              </a:lnSpc>
              <a:spcBef>
                <a:spcPts val="600"/>
              </a:spcBef>
              <a:spcAft>
                <a:spcPts val="0"/>
              </a:spcAft>
              <a:buClrTx/>
              <a:buSzTx/>
              <a:buFont typeface="Arial" panose="020B0604020202020204" pitchFamily="34" charset="0"/>
              <a:buChar char="•"/>
              <a:tabLst/>
              <a:defRPr/>
            </a:pPr>
            <a:endParaRPr kumimoji="0" lang="fr-FR" sz="1400" b="0" i="0" u="none" strike="noStrike" kern="1200" cap="none" spc="0" normalizeH="0" baseline="0" noProof="0" dirty="0">
              <a:ln>
                <a:noFill/>
              </a:ln>
              <a:solidFill>
                <a:srgbClr val="565656"/>
              </a:solidFill>
              <a:effectLst/>
              <a:uLnTx/>
              <a:uFillTx/>
              <a:latin typeface="Calibri" panose="020F0502020204030204"/>
              <a:ea typeface="+mn-ea"/>
              <a:cs typeface="+mn-cs"/>
            </a:endParaRPr>
          </a:p>
        </p:txBody>
      </p:sp>
      <p:sp>
        <p:nvSpPr>
          <p:cNvPr id="6" name="Titre 1">
            <a:extLst>
              <a:ext uri="{FF2B5EF4-FFF2-40B4-BE49-F238E27FC236}">
                <a16:creationId xmlns:a16="http://schemas.microsoft.com/office/drawing/2014/main" id="{5A8F4B48-6682-493C-BE9D-F64C3C7D0FD7}"/>
              </a:ext>
            </a:extLst>
          </p:cNvPr>
          <p:cNvSpPr txBox="1">
            <a:spLocks/>
          </p:cNvSpPr>
          <p:nvPr/>
        </p:nvSpPr>
        <p:spPr>
          <a:xfrm>
            <a:off x="180000" y="460544"/>
            <a:ext cx="5075172" cy="415143"/>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007842"/>
                </a:solidFill>
                <a:effectLst/>
                <a:uLnTx/>
                <a:uFillTx/>
                <a:latin typeface="Calibri" panose="020F0502020204030204"/>
                <a:ea typeface="+mj-ea"/>
                <a:cs typeface="+mj-cs"/>
              </a:rPr>
              <a:t>03 – Configuration du serveur HTTP</a:t>
            </a:r>
          </a:p>
        </p:txBody>
      </p:sp>
      <p:sp>
        <p:nvSpPr>
          <p:cNvPr id="8" name="Espace réservé du texte 1">
            <a:extLst>
              <a:ext uri="{FF2B5EF4-FFF2-40B4-BE49-F238E27FC236}">
                <a16:creationId xmlns:a16="http://schemas.microsoft.com/office/drawing/2014/main" id="{13186D3D-2C27-43B3-8A35-ACCDF1BB7773}"/>
              </a:ext>
            </a:extLst>
          </p:cNvPr>
          <p:cNvSpPr txBox="1">
            <a:spLocks/>
          </p:cNvSpPr>
          <p:nvPr/>
        </p:nvSpPr>
        <p:spPr>
          <a:xfrm>
            <a:off x="190510" y="777945"/>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00784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600" b="1" i="0" u="none" strike="noStrike" kern="1200" cap="none" spc="0" normalizeH="0" baseline="0" noProof="0" dirty="0">
                <a:ln>
                  <a:noFill/>
                </a:ln>
                <a:solidFill>
                  <a:srgbClr val="007842"/>
                </a:solidFill>
                <a:effectLst/>
                <a:uLnTx/>
                <a:uFillTx/>
                <a:latin typeface="Calibri" panose="020F0502020204030204"/>
                <a:ea typeface="+mn-ea"/>
                <a:cs typeface="+mn-cs"/>
              </a:rPr>
              <a:t>Installation du service HTTPD</a:t>
            </a:r>
          </a:p>
        </p:txBody>
      </p:sp>
      <p:pic>
        <p:nvPicPr>
          <p:cNvPr id="3074" name="Picture 2" descr="Logiciel">
            <a:extLst>
              <a:ext uri="{FF2B5EF4-FFF2-40B4-BE49-F238E27FC236}">
                <a16:creationId xmlns:a16="http://schemas.microsoft.com/office/drawing/2014/main" id="{4CC0A1FF-898D-456A-A3ED-951032C962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156" y="1540252"/>
            <a:ext cx="2472430" cy="198936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RightFacing"/>
            <a:lightRig rig="soft" dir="t"/>
          </a:scene3d>
          <a:sp3d contourW="12700" prstMaterial="matte">
            <a:bevelT w="63500" h="50800"/>
            <a:contourClr>
              <a:srgbClr val="C0C0C0"/>
            </a:contourClr>
          </a:sp3d>
        </p:spPr>
      </p:pic>
      <p:pic>
        <p:nvPicPr>
          <p:cNvPr id="4" name="Image 3">
            <a:extLst>
              <a:ext uri="{FF2B5EF4-FFF2-40B4-BE49-F238E27FC236}">
                <a16:creationId xmlns:a16="http://schemas.microsoft.com/office/drawing/2014/main" id="{F82282D5-E165-447C-B0A9-F31B0E6DA1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2909" y="2149305"/>
            <a:ext cx="5618060" cy="42481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68484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contenu 3">
            <a:extLst>
              <a:ext uri="{FF2B5EF4-FFF2-40B4-BE49-F238E27FC236}">
                <a16:creationId xmlns:a16="http://schemas.microsoft.com/office/drawing/2014/main" id="{228D3F66-E2AB-4925-9DEC-5E5B317C458D}"/>
              </a:ext>
            </a:extLst>
          </p:cNvPr>
          <p:cNvSpPr txBox="1">
            <a:spLocks/>
          </p:cNvSpPr>
          <p:nvPr/>
        </p:nvSpPr>
        <p:spPr>
          <a:xfrm>
            <a:off x="2458489" y="1997452"/>
            <a:ext cx="8794865" cy="4400004"/>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just" defTabSz="914400" rtl="0" eaLnBrk="1" fontAlgn="auto" latinLnBrk="0" hangingPunct="1">
              <a:lnSpc>
                <a:spcPts val="1700"/>
              </a:lnSpc>
              <a:spcBef>
                <a:spcPts val="600"/>
              </a:spcBef>
              <a:spcAft>
                <a:spcPts val="0"/>
              </a:spcAft>
              <a:buClrTx/>
              <a:buSzTx/>
              <a:buFont typeface="Arial" panose="020B0604020202020204" pitchFamily="34" charset="0"/>
              <a:buChar char="•"/>
              <a:tabLst/>
              <a:defRPr/>
            </a:pPr>
            <a:r>
              <a:rPr lang="fr-FR" dirty="0">
                <a:latin typeface="Calibri" panose="020F0502020204030204"/>
              </a:rPr>
              <a:t>Les répertoires et fichiers de base du serveur apache HTTP sont:</a:t>
            </a:r>
            <a:endParaRPr kumimoji="0" lang="fr-FR" sz="1400" b="0" i="0" u="none" strike="noStrike" kern="1200" cap="none" spc="0" normalizeH="0" baseline="0" noProof="0" dirty="0">
              <a:ln>
                <a:noFill/>
              </a:ln>
              <a:solidFill>
                <a:srgbClr val="565656"/>
              </a:solidFill>
              <a:effectLst/>
              <a:uLnTx/>
              <a:uFillTx/>
              <a:latin typeface="Calibri" panose="020F0502020204030204"/>
              <a:ea typeface="+mn-ea"/>
              <a:cs typeface="+mn-cs"/>
            </a:endParaRPr>
          </a:p>
          <a:p>
            <a:pPr lvl="1" algn="just">
              <a:lnSpc>
                <a:spcPts val="1700"/>
              </a:lnSpc>
              <a:buFont typeface="Courier New" panose="02070309020205020404" pitchFamily="49" charset="0"/>
              <a:buChar char="o"/>
              <a:defRPr/>
            </a:pPr>
            <a:r>
              <a:rPr kumimoji="0" lang="fr-FR" b="1" i="0" u="none" strike="noStrike" kern="1200" cap="none" spc="0" normalizeH="0" baseline="0" noProof="0" dirty="0">
                <a:ln>
                  <a:noFill/>
                </a:ln>
                <a:solidFill>
                  <a:srgbClr val="565656"/>
                </a:solidFill>
                <a:effectLst/>
                <a:uLnTx/>
                <a:uFillTx/>
                <a:latin typeface="Calibri" panose="020F0502020204030204"/>
                <a:ea typeface="+mn-ea"/>
                <a:cs typeface="+mn-cs"/>
              </a:rPr>
              <a:t>/</a:t>
            </a:r>
            <a:r>
              <a:rPr kumimoji="0" lang="fr-FR" b="1" i="0" u="none" strike="noStrike" kern="1200" cap="none" spc="0" normalizeH="0" baseline="0" noProof="0" dirty="0" err="1">
                <a:ln>
                  <a:noFill/>
                </a:ln>
                <a:solidFill>
                  <a:srgbClr val="565656"/>
                </a:solidFill>
                <a:effectLst/>
                <a:uLnTx/>
                <a:uFillTx/>
                <a:latin typeface="Calibri" panose="020F0502020204030204"/>
                <a:ea typeface="+mn-ea"/>
                <a:cs typeface="+mn-cs"/>
              </a:rPr>
              <a:t>etc</a:t>
            </a:r>
            <a:r>
              <a:rPr kumimoji="0" lang="fr-FR" b="1" i="0" u="none" strike="noStrike" kern="1200" cap="none" spc="0" normalizeH="0" baseline="0" noProof="0" dirty="0">
                <a:ln>
                  <a:noFill/>
                </a:ln>
                <a:solidFill>
                  <a:srgbClr val="565656"/>
                </a:solidFill>
                <a:effectLst/>
                <a:uLnTx/>
                <a:uFillTx/>
                <a:latin typeface="Calibri" panose="020F0502020204030204"/>
                <a:ea typeface="+mn-ea"/>
                <a:cs typeface="+mn-cs"/>
              </a:rPr>
              <a:t>/</a:t>
            </a:r>
            <a:r>
              <a:rPr kumimoji="0" lang="fr-FR" b="1" i="0" u="none" strike="noStrike" kern="1200" cap="none" spc="0" normalizeH="0" baseline="0" noProof="0" dirty="0" err="1">
                <a:ln>
                  <a:noFill/>
                </a:ln>
                <a:solidFill>
                  <a:srgbClr val="565656"/>
                </a:solidFill>
                <a:effectLst/>
                <a:uLnTx/>
                <a:uFillTx/>
                <a:latin typeface="Calibri" panose="020F0502020204030204"/>
                <a:ea typeface="+mn-ea"/>
                <a:cs typeface="+mn-cs"/>
              </a:rPr>
              <a:t>httpd</a:t>
            </a:r>
            <a:r>
              <a:rPr kumimoji="0" lang="fr-FR" b="1" i="0" u="none" strike="noStrike" kern="1200" cap="none" spc="0" normalizeH="0" baseline="0" noProof="0" dirty="0">
                <a:ln>
                  <a:noFill/>
                </a:ln>
                <a:solidFill>
                  <a:srgbClr val="565656"/>
                </a:solidFill>
                <a:effectLst/>
                <a:uLnTx/>
                <a:uFillTx/>
                <a:latin typeface="Calibri" panose="020F0502020204030204"/>
                <a:ea typeface="+mn-ea"/>
                <a:cs typeface="+mn-cs"/>
              </a:rPr>
              <a:t> </a:t>
            </a:r>
            <a:r>
              <a:rPr kumimoji="0" lang="fr-FR" b="0" i="0" u="none" strike="noStrike" kern="1200" cap="none" spc="0" normalizeH="0" baseline="0" noProof="0" dirty="0">
                <a:ln>
                  <a:noFill/>
                </a:ln>
                <a:solidFill>
                  <a:srgbClr val="565656"/>
                </a:solidFill>
                <a:effectLst/>
                <a:uLnTx/>
                <a:uFillTx/>
                <a:latin typeface="Calibri" panose="020F0502020204030204"/>
                <a:ea typeface="+mn-ea"/>
                <a:cs typeface="+mn-cs"/>
              </a:rPr>
              <a:t>: dossier contenant l'ensemble des fichiers de configuration</a:t>
            </a:r>
          </a:p>
          <a:p>
            <a:pPr lvl="1" algn="just">
              <a:lnSpc>
                <a:spcPts val="1700"/>
              </a:lnSpc>
              <a:buFont typeface="Courier New" panose="02070309020205020404" pitchFamily="49" charset="0"/>
              <a:buChar char="o"/>
              <a:defRPr/>
            </a:pPr>
            <a:r>
              <a:rPr kumimoji="0" lang="fr-FR" b="1" i="0" u="none" strike="noStrike" kern="1200" cap="none" spc="0" normalizeH="0" baseline="0" noProof="0" dirty="0">
                <a:ln>
                  <a:noFill/>
                </a:ln>
                <a:solidFill>
                  <a:srgbClr val="565656"/>
                </a:solidFill>
                <a:effectLst/>
                <a:uLnTx/>
                <a:uFillTx/>
                <a:latin typeface="Calibri" panose="020F0502020204030204"/>
                <a:ea typeface="+mn-ea"/>
                <a:cs typeface="+mn-cs"/>
              </a:rPr>
              <a:t>/</a:t>
            </a:r>
            <a:r>
              <a:rPr kumimoji="0" lang="fr-FR" b="1" i="0" u="none" strike="noStrike" kern="1200" cap="none" spc="0" normalizeH="0" baseline="0" noProof="0" dirty="0" err="1">
                <a:ln>
                  <a:noFill/>
                </a:ln>
                <a:solidFill>
                  <a:srgbClr val="565656"/>
                </a:solidFill>
                <a:effectLst/>
                <a:uLnTx/>
                <a:uFillTx/>
                <a:latin typeface="Calibri" panose="020F0502020204030204"/>
                <a:ea typeface="+mn-ea"/>
                <a:cs typeface="+mn-cs"/>
              </a:rPr>
              <a:t>etc</a:t>
            </a:r>
            <a:r>
              <a:rPr kumimoji="0" lang="fr-FR" b="1" i="0" u="none" strike="noStrike" kern="1200" cap="none" spc="0" normalizeH="0" baseline="0" noProof="0" dirty="0">
                <a:ln>
                  <a:noFill/>
                </a:ln>
                <a:solidFill>
                  <a:srgbClr val="565656"/>
                </a:solidFill>
                <a:effectLst/>
                <a:uLnTx/>
                <a:uFillTx/>
                <a:latin typeface="Calibri" panose="020F0502020204030204"/>
                <a:ea typeface="+mn-ea"/>
                <a:cs typeface="+mn-cs"/>
              </a:rPr>
              <a:t>/</a:t>
            </a:r>
            <a:r>
              <a:rPr kumimoji="0" lang="fr-FR" b="1" i="0" u="none" strike="noStrike" kern="1200" cap="none" spc="0" normalizeH="0" baseline="0" noProof="0" dirty="0" err="1">
                <a:ln>
                  <a:noFill/>
                </a:ln>
                <a:solidFill>
                  <a:srgbClr val="565656"/>
                </a:solidFill>
                <a:effectLst/>
                <a:uLnTx/>
                <a:uFillTx/>
                <a:latin typeface="Calibri" panose="020F0502020204030204"/>
                <a:ea typeface="+mn-ea"/>
                <a:cs typeface="+mn-cs"/>
              </a:rPr>
              <a:t>httpd</a:t>
            </a:r>
            <a:r>
              <a:rPr kumimoji="0" lang="fr-FR" b="1" i="0" u="none" strike="noStrike" kern="1200" cap="none" spc="0" normalizeH="0" baseline="0" noProof="0" dirty="0">
                <a:ln>
                  <a:noFill/>
                </a:ln>
                <a:solidFill>
                  <a:srgbClr val="565656"/>
                </a:solidFill>
                <a:effectLst/>
                <a:uLnTx/>
                <a:uFillTx/>
                <a:latin typeface="Calibri" panose="020F0502020204030204"/>
                <a:ea typeface="+mn-ea"/>
                <a:cs typeface="+mn-cs"/>
              </a:rPr>
              <a:t>/conf/</a:t>
            </a:r>
            <a:r>
              <a:rPr kumimoji="0" lang="fr-FR" b="1" i="0" u="none" strike="noStrike" kern="1200" cap="none" spc="0" normalizeH="0" baseline="0" noProof="0" dirty="0" err="1">
                <a:ln>
                  <a:noFill/>
                </a:ln>
                <a:solidFill>
                  <a:srgbClr val="565656"/>
                </a:solidFill>
                <a:effectLst/>
                <a:uLnTx/>
                <a:uFillTx/>
                <a:latin typeface="Calibri" panose="020F0502020204030204"/>
                <a:ea typeface="+mn-ea"/>
                <a:cs typeface="+mn-cs"/>
              </a:rPr>
              <a:t>httpd.conf</a:t>
            </a:r>
            <a:r>
              <a:rPr kumimoji="0" lang="fr-FR" b="1" i="0" u="none" strike="noStrike" kern="1200" cap="none" spc="0" normalizeH="0" baseline="0" noProof="0" dirty="0">
                <a:ln>
                  <a:noFill/>
                </a:ln>
                <a:solidFill>
                  <a:srgbClr val="565656"/>
                </a:solidFill>
                <a:effectLst/>
                <a:uLnTx/>
                <a:uFillTx/>
                <a:latin typeface="Calibri" panose="020F0502020204030204"/>
                <a:ea typeface="+mn-ea"/>
                <a:cs typeface="+mn-cs"/>
              </a:rPr>
              <a:t> </a:t>
            </a:r>
            <a:r>
              <a:rPr kumimoji="0" lang="fr-FR" b="0" i="0" u="none" strike="noStrike" kern="1200" cap="none" spc="0" normalizeH="0" baseline="0" noProof="0" dirty="0">
                <a:ln>
                  <a:noFill/>
                </a:ln>
                <a:solidFill>
                  <a:srgbClr val="565656"/>
                </a:solidFill>
                <a:effectLst/>
                <a:uLnTx/>
                <a:uFillTx/>
                <a:latin typeface="Calibri" panose="020F0502020204030204"/>
                <a:ea typeface="+mn-ea"/>
                <a:cs typeface="+mn-cs"/>
              </a:rPr>
              <a:t>: fichier principal de configuration</a:t>
            </a:r>
          </a:p>
          <a:p>
            <a:pPr lvl="1" algn="just">
              <a:lnSpc>
                <a:spcPts val="1700"/>
              </a:lnSpc>
              <a:buFont typeface="Courier New" panose="02070309020205020404" pitchFamily="49" charset="0"/>
              <a:buChar char="o"/>
              <a:defRPr/>
            </a:pPr>
            <a:r>
              <a:rPr kumimoji="0" lang="fr-FR" b="1" i="0" u="none" strike="noStrike" kern="1200" cap="none" spc="0" normalizeH="0" baseline="0" noProof="0" dirty="0">
                <a:ln>
                  <a:noFill/>
                </a:ln>
                <a:solidFill>
                  <a:srgbClr val="565656"/>
                </a:solidFill>
                <a:effectLst/>
                <a:uLnTx/>
                <a:uFillTx/>
                <a:latin typeface="Calibri" panose="020F0502020204030204"/>
                <a:ea typeface="+mn-ea"/>
                <a:cs typeface="+mn-cs"/>
              </a:rPr>
              <a:t>/</a:t>
            </a:r>
            <a:r>
              <a:rPr kumimoji="0" lang="fr-FR" b="1" i="0" u="none" strike="noStrike" kern="1200" cap="none" spc="0" normalizeH="0" baseline="0" noProof="0" dirty="0" err="1">
                <a:ln>
                  <a:noFill/>
                </a:ln>
                <a:solidFill>
                  <a:srgbClr val="565656"/>
                </a:solidFill>
                <a:effectLst/>
                <a:uLnTx/>
                <a:uFillTx/>
                <a:latin typeface="Calibri" panose="020F0502020204030204"/>
                <a:ea typeface="+mn-ea"/>
                <a:cs typeface="+mn-cs"/>
              </a:rPr>
              <a:t>etc</a:t>
            </a:r>
            <a:r>
              <a:rPr kumimoji="0" lang="fr-FR" b="1" i="0" u="none" strike="noStrike" kern="1200" cap="none" spc="0" normalizeH="0" baseline="0" noProof="0" dirty="0">
                <a:ln>
                  <a:noFill/>
                </a:ln>
                <a:solidFill>
                  <a:srgbClr val="565656"/>
                </a:solidFill>
                <a:effectLst/>
                <a:uLnTx/>
                <a:uFillTx/>
                <a:latin typeface="Calibri" panose="020F0502020204030204"/>
                <a:ea typeface="+mn-ea"/>
                <a:cs typeface="+mn-cs"/>
              </a:rPr>
              <a:t>/</a:t>
            </a:r>
            <a:r>
              <a:rPr kumimoji="0" lang="fr-FR" b="1" i="0" u="none" strike="noStrike" kern="1200" cap="none" spc="0" normalizeH="0" baseline="0" noProof="0" dirty="0" err="1">
                <a:ln>
                  <a:noFill/>
                </a:ln>
                <a:solidFill>
                  <a:srgbClr val="565656"/>
                </a:solidFill>
                <a:effectLst/>
                <a:uLnTx/>
                <a:uFillTx/>
                <a:latin typeface="Calibri" panose="020F0502020204030204"/>
                <a:ea typeface="+mn-ea"/>
                <a:cs typeface="+mn-cs"/>
              </a:rPr>
              <a:t>httpd</a:t>
            </a:r>
            <a:r>
              <a:rPr kumimoji="0" lang="fr-FR" b="1" i="0" u="none" strike="noStrike" kern="1200" cap="none" spc="0" normalizeH="0" baseline="0" noProof="0" dirty="0">
                <a:ln>
                  <a:noFill/>
                </a:ln>
                <a:solidFill>
                  <a:srgbClr val="565656"/>
                </a:solidFill>
                <a:effectLst/>
                <a:uLnTx/>
                <a:uFillTx/>
                <a:latin typeface="Calibri" panose="020F0502020204030204"/>
                <a:ea typeface="+mn-ea"/>
                <a:cs typeface="+mn-cs"/>
              </a:rPr>
              <a:t>/</a:t>
            </a:r>
            <a:r>
              <a:rPr kumimoji="0" lang="fr-FR" b="1" i="0" u="none" strike="noStrike" kern="1200" cap="none" spc="0" normalizeH="0" baseline="0" noProof="0" dirty="0" err="1">
                <a:ln>
                  <a:noFill/>
                </a:ln>
                <a:solidFill>
                  <a:srgbClr val="565656"/>
                </a:solidFill>
                <a:effectLst/>
                <a:uLnTx/>
                <a:uFillTx/>
                <a:latin typeface="Calibri" panose="020F0502020204030204"/>
                <a:ea typeface="+mn-ea"/>
                <a:cs typeface="+mn-cs"/>
              </a:rPr>
              <a:t>conf.d</a:t>
            </a:r>
            <a:r>
              <a:rPr kumimoji="0" lang="fr-FR" b="1" i="0" u="none" strike="noStrike" kern="1200" cap="none" spc="0" normalizeH="0" baseline="0" noProof="0" dirty="0">
                <a:ln>
                  <a:noFill/>
                </a:ln>
                <a:solidFill>
                  <a:srgbClr val="565656"/>
                </a:solidFill>
                <a:effectLst/>
                <a:uLnTx/>
                <a:uFillTx/>
                <a:latin typeface="Calibri" panose="020F0502020204030204"/>
                <a:ea typeface="+mn-ea"/>
                <a:cs typeface="+mn-cs"/>
              </a:rPr>
              <a:t> </a:t>
            </a:r>
            <a:r>
              <a:rPr kumimoji="0" lang="fr-FR" b="0" i="0" u="none" strike="noStrike" kern="1200" cap="none" spc="0" normalizeH="0" baseline="0" noProof="0" dirty="0">
                <a:ln>
                  <a:noFill/>
                </a:ln>
                <a:solidFill>
                  <a:srgbClr val="565656"/>
                </a:solidFill>
                <a:effectLst/>
                <a:uLnTx/>
                <a:uFillTx/>
                <a:latin typeface="Calibri" panose="020F0502020204030204"/>
                <a:ea typeface="+mn-ea"/>
                <a:cs typeface="+mn-cs"/>
              </a:rPr>
              <a:t>: dossier contenant les fichiers secondaires de configuration</a:t>
            </a:r>
          </a:p>
          <a:p>
            <a:pPr lvl="1" algn="just">
              <a:lnSpc>
                <a:spcPts val="1700"/>
              </a:lnSpc>
              <a:buFont typeface="Courier New" panose="02070309020205020404" pitchFamily="49" charset="0"/>
              <a:buChar char="o"/>
              <a:defRPr/>
            </a:pPr>
            <a:r>
              <a:rPr kumimoji="0" lang="fr-FR" b="1" i="0" u="none" strike="noStrike" kern="1200" cap="none" spc="0" normalizeH="0" baseline="0" noProof="0" dirty="0">
                <a:ln>
                  <a:noFill/>
                </a:ln>
                <a:solidFill>
                  <a:srgbClr val="565656"/>
                </a:solidFill>
                <a:effectLst/>
                <a:uLnTx/>
                <a:uFillTx/>
                <a:latin typeface="Calibri" panose="020F0502020204030204"/>
                <a:ea typeface="+mn-ea"/>
                <a:cs typeface="+mn-cs"/>
              </a:rPr>
              <a:t>/var/log/</a:t>
            </a:r>
            <a:r>
              <a:rPr kumimoji="0" lang="fr-FR" b="1" i="0" u="none" strike="noStrike" kern="1200" cap="none" spc="0" normalizeH="0" baseline="0" noProof="0" dirty="0" err="1">
                <a:ln>
                  <a:noFill/>
                </a:ln>
                <a:solidFill>
                  <a:srgbClr val="565656"/>
                </a:solidFill>
                <a:effectLst/>
                <a:uLnTx/>
                <a:uFillTx/>
                <a:latin typeface="Calibri" panose="020F0502020204030204"/>
                <a:ea typeface="+mn-ea"/>
                <a:cs typeface="+mn-cs"/>
              </a:rPr>
              <a:t>httpd</a:t>
            </a:r>
            <a:r>
              <a:rPr kumimoji="0" lang="fr-FR" b="1" i="0" u="none" strike="noStrike" kern="1200" cap="none" spc="0" normalizeH="0" baseline="0" noProof="0" dirty="0">
                <a:ln>
                  <a:noFill/>
                </a:ln>
                <a:solidFill>
                  <a:srgbClr val="565656"/>
                </a:solidFill>
                <a:effectLst/>
                <a:uLnTx/>
                <a:uFillTx/>
                <a:latin typeface="Calibri" panose="020F0502020204030204"/>
                <a:ea typeface="+mn-ea"/>
                <a:cs typeface="+mn-cs"/>
              </a:rPr>
              <a:t> </a:t>
            </a:r>
            <a:r>
              <a:rPr kumimoji="0" lang="fr-FR" b="0" i="0" u="none" strike="noStrike" kern="1200" cap="none" spc="0" normalizeH="0" baseline="0" noProof="0" dirty="0">
                <a:ln>
                  <a:noFill/>
                </a:ln>
                <a:solidFill>
                  <a:srgbClr val="565656"/>
                </a:solidFill>
                <a:effectLst/>
                <a:uLnTx/>
                <a:uFillTx/>
                <a:latin typeface="Calibri" panose="020F0502020204030204"/>
                <a:ea typeface="+mn-ea"/>
                <a:cs typeface="+mn-cs"/>
              </a:rPr>
              <a:t>: dossier contenant les journaux</a:t>
            </a:r>
          </a:p>
          <a:p>
            <a:pPr lvl="1" algn="just">
              <a:lnSpc>
                <a:spcPts val="1700"/>
              </a:lnSpc>
              <a:buFont typeface="Courier New" panose="02070309020205020404" pitchFamily="49" charset="0"/>
              <a:buChar char="o"/>
              <a:defRPr/>
            </a:pPr>
            <a:r>
              <a:rPr kumimoji="0" lang="fr-FR" b="1" i="0" u="none" strike="noStrike" kern="1200" cap="none" spc="0" normalizeH="0" baseline="0" noProof="0" dirty="0">
                <a:ln>
                  <a:noFill/>
                </a:ln>
                <a:solidFill>
                  <a:srgbClr val="565656"/>
                </a:solidFill>
                <a:effectLst/>
                <a:uLnTx/>
                <a:uFillTx/>
                <a:latin typeface="Calibri" panose="020F0502020204030204"/>
                <a:ea typeface="+mn-ea"/>
                <a:cs typeface="+mn-cs"/>
              </a:rPr>
              <a:t>/var/log/</a:t>
            </a:r>
            <a:r>
              <a:rPr kumimoji="0" lang="fr-FR" b="1" i="0" u="none" strike="noStrike" kern="1200" cap="none" spc="0" normalizeH="0" baseline="0" noProof="0" dirty="0" err="1">
                <a:ln>
                  <a:noFill/>
                </a:ln>
                <a:solidFill>
                  <a:srgbClr val="565656"/>
                </a:solidFill>
                <a:effectLst/>
                <a:uLnTx/>
                <a:uFillTx/>
                <a:latin typeface="Calibri" panose="020F0502020204030204"/>
                <a:ea typeface="+mn-ea"/>
                <a:cs typeface="+mn-cs"/>
              </a:rPr>
              <a:t>httpd</a:t>
            </a:r>
            <a:r>
              <a:rPr kumimoji="0" lang="fr-FR" b="1" i="0" u="none" strike="noStrike" kern="1200" cap="none" spc="0" normalizeH="0" baseline="0" noProof="0" dirty="0">
                <a:ln>
                  <a:noFill/>
                </a:ln>
                <a:solidFill>
                  <a:srgbClr val="565656"/>
                </a:solidFill>
                <a:effectLst/>
                <a:uLnTx/>
                <a:uFillTx/>
                <a:latin typeface="Calibri" panose="020F0502020204030204"/>
                <a:ea typeface="+mn-ea"/>
                <a:cs typeface="+mn-cs"/>
              </a:rPr>
              <a:t>/</a:t>
            </a:r>
            <a:r>
              <a:rPr kumimoji="0" lang="fr-FR" b="1" i="0" u="none" strike="noStrike" kern="1200" cap="none" spc="0" normalizeH="0" baseline="0" noProof="0" dirty="0" err="1">
                <a:ln>
                  <a:noFill/>
                </a:ln>
                <a:solidFill>
                  <a:srgbClr val="565656"/>
                </a:solidFill>
                <a:effectLst/>
                <a:uLnTx/>
                <a:uFillTx/>
                <a:latin typeface="Calibri" panose="020F0502020204030204"/>
                <a:ea typeface="+mn-ea"/>
                <a:cs typeface="+mn-cs"/>
              </a:rPr>
              <a:t>access_log</a:t>
            </a:r>
            <a:r>
              <a:rPr kumimoji="0" lang="fr-FR" b="1" i="0" u="none" strike="noStrike" kern="1200" cap="none" spc="0" normalizeH="0" baseline="0" noProof="0" dirty="0">
                <a:ln>
                  <a:noFill/>
                </a:ln>
                <a:solidFill>
                  <a:srgbClr val="565656"/>
                </a:solidFill>
                <a:effectLst/>
                <a:uLnTx/>
                <a:uFillTx/>
                <a:latin typeface="Calibri" panose="020F0502020204030204"/>
                <a:ea typeface="+mn-ea"/>
                <a:cs typeface="+mn-cs"/>
              </a:rPr>
              <a:t> </a:t>
            </a:r>
            <a:r>
              <a:rPr kumimoji="0" lang="fr-FR" b="0" i="0" u="none" strike="noStrike" kern="1200" cap="none" spc="0" normalizeH="0" baseline="0" noProof="0" dirty="0">
                <a:ln>
                  <a:noFill/>
                </a:ln>
                <a:solidFill>
                  <a:srgbClr val="565656"/>
                </a:solidFill>
                <a:effectLst/>
                <a:uLnTx/>
                <a:uFillTx/>
                <a:latin typeface="Calibri" panose="020F0502020204030204"/>
                <a:ea typeface="+mn-ea"/>
                <a:cs typeface="+mn-cs"/>
              </a:rPr>
              <a:t>: journal retraçant toutes les pages traitées par le serveur</a:t>
            </a:r>
          </a:p>
          <a:p>
            <a:pPr lvl="1" algn="just">
              <a:lnSpc>
                <a:spcPts val="1700"/>
              </a:lnSpc>
              <a:buFont typeface="Courier New" panose="02070309020205020404" pitchFamily="49" charset="0"/>
              <a:buChar char="o"/>
              <a:defRPr/>
            </a:pPr>
            <a:r>
              <a:rPr kumimoji="0" lang="fr-FR" b="1" i="0" u="none" strike="noStrike" kern="1200" cap="none" spc="0" normalizeH="0" baseline="0" noProof="0" dirty="0">
                <a:ln>
                  <a:noFill/>
                </a:ln>
                <a:solidFill>
                  <a:srgbClr val="565656"/>
                </a:solidFill>
                <a:effectLst/>
                <a:uLnTx/>
                <a:uFillTx/>
                <a:latin typeface="Calibri" panose="020F0502020204030204"/>
                <a:ea typeface="+mn-ea"/>
                <a:cs typeface="+mn-cs"/>
              </a:rPr>
              <a:t>/var/log/</a:t>
            </a:r>
            <a:r>
              <a:rPr kumimoji="0" lang="fr-FR" b="1" i="0" u="none" strike="noStrike" kern="1200" cap="none" spc="0" normalizeH="0" baseline="0" noProof="0" dirty="0" err="1">
                <a:ln>
                  <a:noFill/>
                </a:ln>
                <a:solidFill>
                  <a:srgbClr val="565656"/>
                </a:solidFill>
                <a:effectLst/>
                <a:uLnTx/>
                <a:uFillTx/>
                <a:latin typeface="Calibri" panose="020F0502020204030204"/>
                <a:ea typeface="+mn-ea"/>
                <a:cs typeface="+mn-cs"/>
              </a:rPr>
              <a:t>httpd</a:t>
            </a:r>
            <a:r>
              <a:rPr kumimoji="0" lang="fr-FR" b="1" i="0" u="none" strike="noStrike" kern="1200" cap="none" spc="0" normalizeH="0" baseline="0" noProof="0" dirty="0">
                <a:ln>
                  <a:noFill/>
                </a:ln>
                <a:solidFill>
                  <a:srgbClr val="565656"/>
                </a:solidFill>
                <a:effectLst/>
                <a:uLnTx/>
                <a:uFillTx/>
                <a:latin typeface="Calibri" panose="020F0502020204030204"/>
                <a:ea typeface="+mn-ea"/>
                <a:cs typeface="+mn-cs"/>
              </a:rPr>
              <a:t>/</a:t>
            </a:r>
            <a:r>
              <a:rPr kumimoji="0" lang="fr-FR" b="1" i="0" u="none" strike="noStrike" kern="1200" cap="none" spc="0" normalizeH="0" baseline="0" noProof="0" dirty="0" err="1">
                <a:ln>
                  <a:noFill/>
                </a:ln>
                <a:solidFill>
                  <a:srgbClr val="565656"/>
                </a:solidFill>
                <a:effectLst/>
                <a:uLnTx/>
                <a:uFillTx/>
                <a:latin typeface="Calibri" panose="020F0502020204030204"/>
                <a:ea typeface="+mn-ea"/>
                <a:cs typeface="+mn-cs"/>
              </a:rPr>
              <a:t>error_log</a:t>
            </a:r>
            <a:r>
              <a:rPr kumimoji="0" lang="fr-FR" b="1" i="0" u="none" strike="noStrike" kern="1200" cap="none" spc="0" normalizeH="0" baseline="0" noProof="0" dirty="0">
                <a:ln>
                  <a:noFill/>
                </a:ln>
                <a:solidFill>
                  <a:srgbClr val="565656"/>
                </a:solidFill>
                <a:effectLst/>
                <a:uLnTx/>
                <a:uFillTx/>
                <a:latin typeface="Calibri" panose="020F0502020204030204"/>
                <a:ea typeface="+mn-ea"/>
                <a:cs typeface="+mn-cs"/>
              </a:rPr>
              <a:t> </a:t>
            </a:r>
            <a:r>
              <a:rPr kumimoji="0" lang="fr-FR" b="0" i="0" u="none" strike="noStrike" kern="1200" cap="none" spc="0" normalizeH="0" baseline="0" noProof="0" dirty="0">
                <a:ln>
                  <a:noFill/>
                </a:ln>
                <a:solidFill>
                  <a:srgbClr val="565656"/>
                </a:solidFill>
                <a:effectLst/>
                <a:uLnTx/>
                <a:uFillTx/>
                <a:latin typeface="Calibri" panose="020F0502020204030204"/>
                <a:ea typeface="+mn-ea"/>
                <a:cs typeface="+mn-cs"/>
              </a:rPr>
              <a:t>: journal des erreurs</a:t>
            </a:r>
          </a:p>
          <a:p>
            <a:pPr lvl="1" algn="just">
              <a:lnSpc>
                <a:spcPts val="1700"/>
              </a:lnSpc>
              <a:buFont typeface="Courier New" panose="02070309020205020404" pitchFamily="49" charset="0"/>
              <a:buChar char="o"/>
              <a:defRPr/>
            </a:pPr>
            <a:r>
              <a:rPr kumimoji="0" lang="fr-FR" b="1" i="0" u="none" strike="noStrike" kern="1200" cap="none" spc="0" normalizeH="0" baseline="0" noProof="0" dirty="0">
                <a:ln>
                  <a:noFill/>
                </a:ln>
                <a:solidFill>
                  <a:srgbClr val="565656"/>
                </a:solidFill>
                <a:effectLst/>
                <a:uLnTx/>
                <a:uFillTx/>
                <a:latin typeface="Calibri" panose="020F0502020204030204"/>
                <a:ea typeface="+mn-ea"/>
                <a:cs typeface="+mn-cs"/>
              </a:rPr>
              <a:t>/var/www </a:t>
            </a:r>
            <a:r>
              <a:rPr kumimoji="0" lang="fr-FR" b="0" i="0" u="none" strike="noStrike" kern="1200" cap="none" spc="0" normalizeH="0" baseline="0" noProof="0" dirty="0">
                <a:ln>
                  <a:noFill/>
                </a:ln>
                <a:solidFill>
                  <a:srgbClr val="565656"/>
                </a:solidFill>
                <a:effectLst/>
                <a:uLnTx/>
                <a:uFillTx/>
                <a:latin typeface="Calibri" panose="020F0502020204030204"/>
                <a:ea typeface="+mn-ea"/>
                <a:cs typeface="+mn-cs"/>
              </a:rPr>
              <a:t>: dossier contenant les données du site par défaut</a:t>
            </a:r>
          </a:p>
          <a:p>
            <a:pPr lvl="1" algn="just">
              <a:lnSpc>
                <a:spcPts val="1700"/>
              </a:lnSpc>
              <a:buFont typeface="Courier New" panose="02070309020205020404" pitchFamily="49" charset="0"/>
              <a:buChar char="o"/>
              <a:defRPr/>
            </a:pPr>
            <a:r>
              <a:rPr kumimoji="0" lang="fr-FR" b="1" i="0" u="none" strike="noStrike" kern="1200" cap="none" spc="0" normalizeH="0" baseline="0" noProof="0" dirty="0">
                <a:ln>
                  <a:noFill/>
                </a:ln>
                <a:solidFill>
                  <a:srgbClr val="565656"/>
                </a:solidFill>
                <a:effectLst/>
                <a:uLnTx/>
                <a:uFillTx/>
                <a:latin typeface="Calibri" panose="020F0502020204030204"/>
                <a:ea typeface="+mn-ea"/>
                <a:cs typeface="+mn-cs"/>
              </a:rPr>
              <a:t>/var/www/</a:t>
            </a:r>
            <a:r>
              <a:rPr kumimoji="0" lang="fr-FR" b="1" i="0" u="none" strike="noStrike" kern="1200" cap="none" spc="0" normalizeH="0" baseline="0" noProof="0" dirty="0" err="1">
                <a:ln>
                  <a:noFill/>
                </a:ln>
                <a:solidFill>
                  <a:srgbClr val="565656"/>
                </a:solidFill>
                <a:effectLst/>
                <a:uLnTx/>
                <a:uFillTx/>
                <a:latin typeface="Calibri" panose="020F0502020204030204"/>
                <a:ea typeface="+mn-ea"/>
                <a:cs typeface="+mn-cs"/>
              </a:rPr>
              <a:t>cgi</a:t>
            </a:r>
            <a:r>
              <a:rPr kumimoji="0" lang="fr-FR" b="1" i="0" u="none" strike="noStrike" kern="1200" cap="none" spc="0" normalizeH="0" baseline="0" noProof="0" dirty="0">
                <a:ln>
                  <a:noFill/>
                </a:ln>
                <a:solidFill>
                  <a:srgbClr val="565656"/>
                </a:solidFill>
                <a:effectLst/>
                <a:uLnTx/>
                <a:uFillTx/>
                <a:latin typeface="Calibri" panose="020F0502020204030204"/>
                <a:ea typeface="+mn-ea"/>
                <a:cs typeface="+mn-cs"/>
              </a:rPr>
              <a:t>-bin </a:t>
            </a:r>
            <a:r>
              <a:rPr kumimoji="0" lang="fr-FR" b="0" i="0" u="none" strike="noStrike" kern="1200" cap="none" spc="0" normalizeH="0" baseline="0" noProof="0" dirty="0">
                <a:ln>
                  <a:noFill/>
                </a:ln>
                <a:solidFill>
                  <a:srgbClr val="565656"/>
                </a:solidFill>
                <a:effectLst/>
                <a:uLnTx/>
                <a:uFillTx/>
                <a:latin typeface="Calibri" panose="020F0502020204030204"/>
                <a:ea typeface="+mn-ea"/>
                <a:cs typeface="+mn-cs"/>
              </a:rPr>
              <a:t>: dossier (vide) contenant les scripts</a:t>
            </a:r>
          </a:p>
          <a:p>
            <a:pPr lvl="1" algn="just">
              <a:lnSpc>
                <a:spcPts val="1700"/>
              </a:lnSpc>
              <a:buFont typeface="Courier New" panose="02070309020205020404" pitchFamily="49" charset="0"/>
              <a:buChar char="o"/>
              <a:defRPr/>
            </a:pPr>
            <a:r>
              <a:rPr kumimoji="0" lang="fr-FR" b="1" i="0" u="none" strike="noStrike" kern="1200" cap="none" spc="0" normalizeH="0" baseline="0" noProof="0" dirty="0">
                <a:ln>
                  <a:noFill/>
                </a:ln>
                <a:solidFill>
                  <a:srgbClr val="565656"/>
                </a:solidFill>
                <a:effectLst/>
                <a:uLnTx/>
                <a:uFillTx/>
                <a:latin typeface="Calibri" panose="020F0502020204030204"/>
                <a:ea typeface="+mn-ea"/>
                <a:cs typeface="+mn-cs"/>
              </a:rPr>
              <a:t>/var/www/html </a:t>
            </a:r>
            <a:r>
              <a:rPr kumimoji="0" lang="fr-FR" b="0" i="0" u="none" strike="noStrike" kern="1200" cap="none" spc="0" normalizeH="0" baseline="0" noProof="0" dirty="0">
                <a:ln>
                  <a:noFill/>
                </a:ln>
                <a:solidFill>
                  <a:srgbClr val="565656"/>
                </a:solidFill>
                <a:effectLst/>
                <a:uLnTx/>
                <a:uFillTx/>
                <a:latin typeface="Calibri" panose="020F0502020204030204"/>
                <a:ea typeface="+mn-ea"/>
                <a:cs typeface="+mn-cs"/>
              </a:rPr>
              <a:t>: dossier (vide) contenant les pages du site par défaut</a:t>
            </a:r>
          </a:p>
        </p:txBody>
      </p:sp>
      <p:sp>
        <p:nvSpPr>
          <p:cNvPr id="6" name="Titre 1">
            <a:extLst>
              <a:ext uri="{FF2B5EF4-FFF2-40B4-BE49-F238E27FC236}">
                <a16:creationId xmlns:a16="http://schemas.microsoft.com/office/drawing/2014/main" id="{5A8F4B48-6682-493C-BE9D-F64C3C7D0FD7}"/>
              </a:ext>
            </a:extLst>
          </p:cNvPr>
          <p:cNvSpPr txBox="1">
            <a:spLocks/>
          </p:cNvSpPr>
          <p:nvPr/>
        </p:nvSpPr>
        <p:spPr>
          <a:xfrm>
            <a:off x="180000" y="460544"/>
            <a:ext cx="5075172" cy="415143"/>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007842"/>
                </a:solidFill>
                <a:effectLst/>
                <a:uLnTx/>
                <a:uFillTx/>
                <a:latin typeface="Calibri" panose="020F0502020204030204"/>
                <a:ea typeface="+mj-ea"/>
                <a:cs typeface="+mj-cs"/>
              </a:rPr>
              <a:t>03 – Configuration du serveur HTTP</a:t>
            </a:r>
          </a:p>
        </p:txBody>
      </p:sp>
      <p:sp>
        <p:nvSpPr>
          <p:cNvPr id="8" name="Espace réservé du texte 1">
            <a:extLst>
              <a:ext uri="{FF2B5EF4-FFF2-40B4-BE49-F238E27FC236}">
                <a16:creationId xmlns:a16="http://schemas.microsoft.com/office/drawing/2014/main" id="{13186D3D-2C27-43B3-8A35-ACCDF1BB7773}"/>
              </a:ext>
            </a:extLst>
          </p:cNvPr>
          <p:cNvSpPr txBox="1">
            <a:spLocks/>
          </p:cNvSpPr>
          <p:nvPr/>
        </p:nvSpPr>
        <p:spPr>
          <a:xfrm>
            <a:off x="190510" y="777945"/>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00784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600" b="1" i="0" u="none" strike="noStrike" kern="1200" cap="none" spc="0" normalizeH="0" baseline="0" noProof="0" dirty="0">
                <a:ln>
                  <a:noFill/>
                </a:ln>
                <a:solidFill>
                  <a:srgbClr val="007842"/>
                </a:solidFill>
                <a:effectLst/>
                <a:uLnTx/>
                <a:uFillTx/>
                <a:latin typeface="Calibri" panose="020F0502020204030204"/>
                <a:ea typeface="+mn-ea"/>
                <a:cs typeface="+mn-cs"/>
              </a:rPr>
              <a:t>Installation du service HTTPD</a:t>
            </a:r>
          </a:p>
        </p:txBody>
      </p:sp>
      <p:pic>
        <p:nvPicPr>
          <p:cNvPr id="3074" name="Picture 2" descr="Logiciel">
            <a:extLst>
              <a:ext uri="{FF2B5EF4-FFF2-40B4-BE49-F238E27FC236}">
                <a16:creationId xmlns:a16="http://schemas.microsoft.com/office/drawing/2014/main" id="{4CC0A1FF-898D-456A-A3ED-951032C962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156" y="1540252"/>
            <a:ext cx="2472430" cy="198936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RightFacing"/>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1222782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5A8F4B48-6682-493C-BE9D-F64C3C7D0FD7}"/>
              </a:ext>
            </a:extLst>
          </p:cNvPr>
          <p:cNvSpPr txBox="1">
            <a:spLocks/>
          </p:cNvSpPr>
          <p:nvPr/>
        </p:nvSpPr>
        <p:spPr>
          <a:xfrm>
            <a:off x="179999" y="460544"/>
            <a:ext cx="5746015" cy="444906"/>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007842"/>
                </a:solidFill>
                <a:effectLst/>
                <a:uLnTx/>
                <a:uFillTx/>
                <a:latin typeface="Calibri" panose="020F0502020204030204"/>
                <a:ea typeface="+mj-ea"/>
                <a:cs typeface="+mj-cs"/>
              </a:rPr>
              <a:t>04 – Directives de configuration dans </a:t>
            </a:r>
            <a:r>
              <a:rPr kumimoji="0" lang="fr-FR" sz="2000" b="1" i="0" u="none" strike="noStrike" kern="1200" cap="none" spc="0" normalizeH="0" baseline="0" noProof="0" dirty="0" err="1">
                <a:ln>
                  <a:noFill/>
                </a:ln>
                <a:solidFill>
                  <a:srgbClr val="007842"/>
                </a:solidFill>
                <a:effectLst/>
                <a:uLnTx/>
                <a:uFillTx/>
                <a:latin typeface="Calibri" panose="020F0502020204030204"/>
                <a:ea typeface="+mj-ea"/>
                <a:cs typeface="+mj-cs"/>
              </a:rPr>
              <a:t>httpd.conf</a:t>
            </a:r>
            <a:endParaRPr kumimoji="0" lang="fr-FR" sz="2000" b="1" i="0" u="none" strike="noStrike" kern="1200" cap="none" spc="0" normalizeH="0" baseline="0" noProof="0" dirty="0">
              <a:ln>
                <a:noFill/>
              </a:ln>
              <a:solidFill>
                <a:srgbClr val="007842"/>
              </a:solidFill>
              <a:effectLst/>
              <a:uLnTx/>
              <a:uFillTx/>
              <a:latin typeface="Calibri" panose="020F0502020204030204"/>
              <a:ea typeface="+mj-ea"/>
              <a:cs typeface="+mj-cs"/>
            </a:endParaRPr>
          </a:p>
        </p:txBody>
      </p:sp>
      <p:sp>
        <p:nvSpPr>
          <p:cNvPr id="8" name="Espace réservé du texte 1">
            <a:extLst>
              <a:ext uri="{FF2B5EF4-FFF2-40B4-BE49-F238E27FC236}">
                <a16:creationId xmlns:a16="http://schemas.microsoft.com/office/drawing/2014/main" id="{13186D3D-2C27-43B3-8A35-ACCDF1BB7773}"/>
              </a:ext>
            </a:extLst>
          </p:cNvPr>
          <p:cNvSpPr txBox="1">
            <a:spLocks/>
          </p:cNvSpPr>
          <p:nvPr/>
        </p:nvSpPr>
        <p:spPr>
          <a:xfrm>
            <a:off x="190510" y="777945"/>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00784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latin typeface="Calibri" panose="020F0502020204030204"/>
              </a:rPr>
              <a:t>Explication et exemples</a:t>
            </a:r>
            <a:r>
              <a:rPr kumimoji="0" lang="fr-FR" sz="1600" b="1" i="0" u="none" strike="noStrike" kern="1200" cap="none" spc="0" normalizeH="0" baseline="0" noProof="0" dirty="0">
                <a:ln>
                  <a:noFill/>
                </a:ln>
                <a:solidFill>
                  <a:srgbClr val="007842"/>
                </a:solidFill>
                <a:effectLst/>
                <a:uLnTx/>
                <a:uFillTx/>
                <a:latin typeface="Calibri" panose="020F0502020204030204"/>
                <a:ea typeface="+mn-ea"/>
                <a:cs typeface="+mn-cs"/>
              </a:rPr>
              <a:t> </a:t>
            </a:r>
          </a:p>
        </p:txBody>
      </p:sp>
      <p:pic>
        <p:nvPicPr>
          <p:cNvPr id="3074" name="Picture 2" descr="Logiciel">
            <a:extLst>
              <a:ext uri="{FF2B5EF4-FFF2-40B4-BE49-F238E27FC236}">
                <a16:creationId xmlns:a16="http://schemas.microsoft.com/office/drawing/2014/main" id="{4CC0A1FF-898D-456A-A3ED-951032C962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156" y="1540252"/>
            <a:ext cx="2472430" cy="198936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RightFacing"/>
            <a:lightRig rig="soft" dir="t"/>
          </a:scene3d>
          <a:sp3d contourW="12700" prstMaterial="matte">
            <a:bevelT w="63500" h="50800"/>
            <a:contourClr>
              <a:srgbClr val="C0C0C0"/>
            </a:contourClr>
          </a:sp3d>
        </p:spPr>
      </p:pic>
      <p:graphicFrame>
        <p:nvGraphicFramePr>
          <p:cNvPr id="2" name="Tableau 2">
            <a:extLst>
              <a:ext uri="{FF2B5EF4-FFF2-40B4-BE49-F238E27FC236}">
                <a16:creationId xmlns:a16="http://schemas.microsoft.com/office/drawing/2014/main" id="{ACD8DA4C-B140-4017-9013-E9AFC36D1B52}"/>
              </a:ext>
            </a:extLst>
          </p:cNvPr>
          <p:cNvGraphicFramePr>
            <a:graphicFrameLocks noGrp="1"/>
          </p:cNvGraphicFramePr>
          <p:nvPr>
            <p:extLst>
              <p:ext uri="{D42A27DB-BD31-4B8C-83A1-F6EECF244321}">
                <p14:modId xmlns:p14="http://schemas.microsoft.com/office/powerpoint/2010/main" val="4140703528"/>
              </p:ext>
            </p:extLst>
          </p:nvPr>
        </p:nvGraphicFramePr>
        <p:xfrm>
          <a:off x="2527069" y="2534934"/>
          <a:ext cx="4088015" cy="4023360"/>
        </p:xfrm>
        <a:graphic>
          <a:graphicData uri="http://schemas.openxmlformats.org/drawingml/2006/table">
            <a:tbl>
              <a:tblPr firstRow="1" bandRow="1">
                <a:tableStyleId>{93296810-A885-4BE3-A3E7-6D5BEEA58F35}</a:tableStyleId>
              </a:tblPr>
              <a:tblGrid>
                <a:gridCol w="1268838">
                  <a:extLst>
                    <a:ext uri="{9D8B030D-6E8A-4147-A177-3AD203B41FA5}">
                      <a16:colId xmlns:a16="http://schemas.microsoft.com/office/drawing/2014/main" val="982929404"/>
                    </a:ext>
                  </a:extLst>
                </a:gridCol>
                <a:gridCol w="2819177">
                  <a:extLst>
                    <a:ext uri="{9D8B030D-6E8A-4147-A177-3AD203B41FA5}">
                      <a16:colId xmlns:a16="http://schemas.microsoft.com/office/drawing/2014/main" val="3225308330"/>
                    </a:ext>
                  </a:extLst>
                </a:gridCol>
              </a:tblGrid>
              <a:tr h="257114">
                <a:tc>
                  <a:txBody>
                    <a:bodyPr/>
                    <a:lstStyle/>
                    <a:p>
                      <a:r>
                        <a:rPr lang="fr-FR" sz="1200" dirty="0"/>
                        <a:t>DIRECTIVES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dirty="0"/>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4973363"/>
                  </a:ext>
                </a:extLst>
              </a:tr>
              <a:tr h="428524">
                <a:tc>
                  <a:txBody>
                    <a:bodyPr/>
                    <a:lstStyle/>
                    <a:p>
                      <a:r>
                        <a:rPr lang="fr-FR" sz="1200" b="1" dirty="0" err="1"/>
                        <a:t>Listen</a:t>
                      </a:r>
                      <a:endParaRPr lang="fr-FR"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dirty="0"/>
                        <a:t>Le port TCP (et l'adresse IP facultative) pour écouter les demandes des clients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114864"/>
                  </a:ext>
                </a:extLst>
              </a:tr>
              <a:tr h="428524">
                <a:tc>
                  <a:txBody>
                    <a:bodyPr/>
                    <a:lstStyle/>
                    <a:p>
                      <a:r>
                        <a:rPr lang="fr-FR" sz="1200" b="1" dirty="0"/>
                        <a:t>User/Group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dirty="0"/>
                        <a:t>Le compte utilisateur/groupe utilisé pour démarrer le démon du serveur Apache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998317"/>
                  </a:ext>
                </a:extLst>
              </a:tr>
              <a:tr h="428524">
                <a:tc>
                  <a:txBody>
                    <a:bodyPr/>
                    <a:lstStyle/>
                    <a:p>
                      <a:r>
                        <a:rPr lang="fr-FR" sz="1200" b="1" dirty="0" err="1"/>
                        <a:t>ServerAdmin</a:t>
                      </a:r>
                      <a:endParaRPr lang="fr-FR"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dirty="0"/>
                        <a:t>Adresse e-mail de l'administrateur du serveur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2752451"/>
                  </a:ext>
                </a:extLst>
              </a:tr>
              <a:tr h="257114">
                <a:tc>
                  <a:txBody>
                    <a:bodyPr/>
                    <a:lstStyle/>
                    <a:p>
                      <a:r>
                        <a:rPr lang="fr-FR" sz="1200" b="1" dirty="0" err="1"/>
                        <a:t>ServerName</a:t>
                      </a:r>
                      <a:endParaRPr lang="fr-FR"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dirty="0"/>
                        <a:t>Le nom de domaine du serveur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5561916"/>
                  </a:ext>
                </a:extLst>
              </a:tr>
              <a:tr h="428524">
                <a:tc>
                  <a:txBody>
                    <a:bodyPr/>
                    <a:lstStyle/>
                    <a:p>
                      <a:r>
                        <a:rPr lang="fr-FR" sz="1200" b="1" dirty="0" err="1"/>
                        <a:t>ServerRoot</a:t>
                      </a:r>
                      <a:endParaRPr lang="fr-FR"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dirty="0"/>
                        <a:t>L'emplacement des fichiers de configuration de base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7360924"/>
                  </a:ext>
                </a:extLst>
              </a:tr>
              <a:tr h="428524">
                <a:tc>
                  <a:txBody>
                    <a:bodyPr/>
                    <a:lstStyle/>
                    <a:p>
                      <a:r>
                        <a:rPr lang="fr-FR" sz="1200" b="1" dirty="0" err="1"/>
                        <a:t>DocumentRoot</a:t>
                      </a:r>
                      <a:endParaRPr lang="fr-FR"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dirty="0"/>
                        <a:t>L'emplacement du dossier de données par défaut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3458634"/>
                  </a:ext>
                </a:extLst>
              </a:tr>
              <a:tr h="428524">
                <a:tc>
                  <a:txBody>
                    <a:bodyPr/>
                    <a:lstStyle/>
                    <a:p>
                      <a:r>
                        <a:rPr lang="fr-FR" sz="1200" b="1" dirty="0" err="1"/>
                        <a:t>Include</a:t>
                      </a:r>
                      <a:endParaRPr lang="fr-FR"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dirty="0"/>
                        <a:t>Inclure les paramètres de configuration définis dans un fichier externe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6187360"/>
                  </a:ext>
                </a:extLst>
              </a:tr>
              <a:tr h="428524">
                <a:tc>
                  <a:txBody>
                    <a:bodyPr/>
                    <a:lstStyle/>
                    <a:p>
                      <a:r>
                        <a:rPr lang="fr-FR" sz="1200" b="1" dirty="0" err="1"/>
                        <a:t>LoadModule</a:t>
                      </a:r>
                      <a:endParaRPr lang="fr-FR"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Charger et activer le module de fonctionnalités spécifié dans le serveur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3723926"/>
                  </a:ext>
                </a:extLst>
              </a:tr>
              <a:tr h="257114">
                <a:tc>
                  <a:txBody>
                    <a:bodyPr/>
                    <a:lstStyle/>
                    <a:p>
                      <a:r>
                        <a:rPr lang="fr-FR" sz="1200" b="1"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7433542"/>
                  </a:ext>
                </a:extLst>
              </a:tr>
            </a:tbl>
          </a:graphicData>
        </a:graphic>
      </p:graphicFrame>
      <p:sp>
        <p:nvSpPr>
          <p:cNvPr id="9" name="Espace réservé du contenu 3">
            <a:extLst>
              <a:ext uri="{FF2B5EF4-FFF2-40B4-BE49-F238E27FC236}">
                <a16:creationId xmlns:a16="http://schemas.microsoft.com/office/drawing/2014/main" id="{26B6EFC0-82E0-437F-8BAB-A2B237F0AE2F}"/>
              </a:ext>
            </a:extLst>
          </p:cNvPr>
          <p:cNvSpPr txBox="1">
            <a:spLocks/>
          </p:cNvSpPr>
          <p:nvPr/>
        </p:nvSpPr>
        <p:spPr>
          <a:xfrm>
            <a:off x="2435629" y="1773381"/>
            <a:ext cx="8794865" cy="3959057"/>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just" defTabSz="914400" rtl="0" eaLnBrk="1" fontAlgn="auto" latinLnBrk="0" hangingPunct="1">
              <a:lnSpc>
                <a:spcPts val="1700"/>
              </a:lnSpc>
              <a:spcBef>
                <a:spcPts val="600"/>
              </a:spcBef>
              <a:spcAft>
                <a:spcPts val="0"/>
              </a:spcAft>
              <a:buClrTx/>
              <a:buSzTx/>
              <a:buFont typeface="Arial" panose="020B0604020202020204" pitchFamily="34" charset="0"/>
              <a:buChar char="•"/>
              <a:tabLst/>
              <a:defRPr/>
            </a:pPr>
            <a:r>
              <a:rPr lang="fr-FR" dirty="0">
                <a:latin typeface="Calibri" panose="020F0502020204030204"/>
              </a:rPr>
              <a:t>En parcourant le fichier de configuration, vous verrez de nombreuses directives définissant les fonctionnalités de base du serveur. Ce tableau décrira quelques unes:</a:t>
            </a:r>
            <a:endParaRPr kumimoji="0" lang="fr-FR" sz="1400" b="0" i="0" u="none" strike="noStrike" kern="1200" cap="none" spc="0" normalizeH="0" baseline="0" noProof="0" dirty="0">
              <a:ln>
                <a:noFill/>
              </a:ln>
              <a:solidFill>
                <a:srgbClr val="565656"/>
              </a:solidFill>
              <a:effectLst/>
              <a:uLnTx/>
              <a:uFillTx/>
              <a:latin typeface="Calibri" panose="020F0502020204030204"/>
              <a:ea typeface="+mn-ea"/>
              <a:cs typeface="+mn-cs"/>
            </a:endParaRPr>
          </a:p>
        </p:txBody>
      </p:sp>
      <p:pic>
        <p:nvPicPr>
          <p:cNvPr id="10" name="Image 9">
            <a:extLst>
              <a:ext uri="{FF2B5EF4-FFF2-40B4-BE49-F238E27FC236}">
                <a16:creationId xmlns:a16="http://schemas.microsoft.com/office/drawing/2014/main" id="{EFF7E7C1-03B6-4CA5-8C5B-C18A22344C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2739" y="3088440"/>
            <a:ext cx="4928293" cy="208396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40675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5A8F4B48-6682-493C-BE9D-F64C3C7D0FD7}"/>
              </a:ext>
            </a:extLst>
          </p:cNvPr>
          <p:cNvSpPr txBox="1">
            <a:spLocks/>
          </p:cNvSpPr>
          <p:nvPr/>
        </p:nvSpPr>
        <p:spPr>
          <a:xfrm>
            <a:off x="179999" y="460544"/>
            <a:ext cx="5746015" cy="444906"/>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007842"/>
                </a:solidFill>
                <a:effectLst/>
                <a:uLnTx/>
                <a:uFillTx/>
                <a:latin typeface="Calibri" panose="020F0502020204030204"/>
                <a:ea typeface="+mj-ea"/>
                <a:cs typeface="+mj-cs"/>
              </a:rPr>
              <a:t>04 – Directives de configuration dans </a:t>
            </a:r>
            <a:r>
              <a:rPr kumimoji="0" lang="fr-FR" sz="2000" b="1" i="0" u="none" strike="noStrike" kern="1200" cap="none" spc="0" normalizeH="0" baseline="0" noProof="0" dirty="0" err="1">
                <a:ln>
                  <a:noFill/>
                </a:ln>
                <a:solidFill>
                  <a:srgbClr val="007842"/>
                </a:solidFill>
                <a:effectLst/>
                <a:uLnTx/>
                <a:uFillTx/>
                <a:latin typeface="Calibri" panose="020F0502020204030204"/>
                <a:ea typeface="+mj-ea"/>
                <a:cs typeface="+mj-cs"/>
              </a:rPr>
              <a:t>httpd.conf</a:t>
            </a:r>
            <a:endParaRPr kumimoji="0" lang="fr-FR" sz="2000" b="1" i="0" u="none" strike="noStrike" kern="1200" cap="none" spc="0" normalizeH="0" baseline="0" noProof="0" dirty="0">
              <a:ln>
                <a:noFill/>
              </a:ln>
              <a:solidFill>
                <a:srgbClr val="007842"/>
              </a:solidFill>
              <a:effectLst/>
              <a:uLnTx/>
              <a:uFillTx/>
              <a:latin typeface="Calibri" panose="020F0502020204030204"/>
              <a:ea typeface="+mj-ea"/>
              <a:cs typeface="+mj-cs"/>
            </a:endParaRPr>
          </a:p>
        </p:txBody>
      </p:sp>
      <p:sp>
        <p:nvSpPr>
          <p:cNvPr id="8" name="Espace réservé du texte 1">
            <a:extLst>
              <a:ext uri="{FF2B5EF4-FFF2-40B4-BE49-F238E27FC236}">
                <a16:creationId xmlns:a16="http://schemas.microsoft.com/office/drawing/2014/main" id="{13186D3D-2C27-43B3-8A35-ACCDF1BB7773}"/>
              </a:ext>
            </a:extLst>
          </p:cNvPr>
          <p:cNvSpPr txBox="1">
            <a:spLocks/>
          </p:cNvSpPr>
          <p:nvPr/>
        </p:nvSpPr>
        <p:spPr>
          <a:xfrm>
            <a:off x="190510" y="777945"/>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00784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latin typeface="Calibri" panose="020F0502020204030204"/>
              </a:rPr>
              <a:t>Explication et exemples</a:t>
            </a:r>
            <a:r>
              <a:rPr kumimoji="0" lang="fr-FR" sz="1600" b="1" i="0" u="none" strike="noStrike" kern="1200" cap="none" spc="0" normalizeH="0" baseline="0" noProof="0" dirty="0">
                <a:ln>
                  <a:noFill/>
                </a:ln>
                <a:solidFill>
                  <a:srgbClr val="007842"/>
                </a:solidFill>
                <a:effectLst/>
                <a:uLnTx/>
                <a:uFillTx/>
                <a:latin typeface="Calibri" panose="020F0502020204030204"/>
                <a:ea typeface="+mn-ea"/>
                <a:cs typeface="+mn-cs"/>
              </a:rPr>
              <a:t> </a:t>
            </a:r>
          </a:p>
        </p:txBody>
      </p:sp>
      <p:pic>
        <p:nvPicPr>
          <p:cNvPr id="3074" name="Picture 2" descr="Logiciel">
            <a:extLst>
              <a:ext uri="{FF2B5EF4-FFF2-40B4-BE49-F238E27FC236}">
                <a16:creationId xmlns:a16="http://schemas.microsoft.com/office/drawing/2014/main" id="{4CC0A1FF-898D-456A-A3ED-951032C962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156" y="1540252"/>
            <a:ext cx="2472430" cy="198936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RightFacing"/>
            <a:lightRig rig="soft" dir="t"/>
          </a:scene3d>
          <a:sp3d contourW="12700" prstMaterial="matte">
            <a:bevelT w="63500" h="50800"/>
            <a:contourClr>
              <a:srgbClr val="C0C0C0"/>
            </a:contourClr>
          </a:sp3d>
        </p:spPr>
      </p:pic>
      <p:sp>
        <p:nvSpPr>
          <p:cNvPr id="9" name="Espace réservé du contenu 3">
            <a:extLst>
              <a:ext uri="{FF2B5EF4-FFF2-40B4-BE49-F238E27FC236}">
                <a16:creationId xmlns:a16="http://schemas.microsoft.com/office/drawing/2014/main" id="{26B6EFC0-82E0-437F-8BAB-A2B237F0AE2F}"/>
              </a:ext>
            </a:extLst>
          </p:cNvPr>
          <p:cNvSpPr txBox="1">
            <a:spLocks/>
          </p:cNvSpPr>
          <p:nvPr/>
        </p:nvSpPr>
        <p:spPr>
          <a:xfrm>
            <a:off x="2435629" y="1679171"/>
            <a:ext cx="4422371" cy="4053267"/>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just" defTabSz="914400" rtl="0" eaLnBrk="1" fontAlgn="auto" latinLnBrk="0" hangingPunct="1">
              <a:lnSpc>
                <a:spcPts val="1700"/>
              </a:lnSpc>
              <a:spcBef>
                <a:spcPts val="60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a:ln>
                  <a:noFill/>
                </a:ln>
                <a:solidFill>
                  <a:srgbClr val="565656"/>
                </a:solidFill>
                <a:effectLst/>
                <a:uLnTx/>
                <a:uFillTx/>
                <a:latin typeface="Calibri" panose="020F0502020204030204"/>
                <a:ea typeface="+mn-ea"/>
                <a:cs typeface="+mn-cs"/>
              </a:rPr>
              <a:t>Par défaut, les paramètres que vous définissez dans la zone de configuration principale sont appelés paramètres globaux. Ils s'appliquent au serveur Web Apache principal lors de son </a:t>
            </a:r>
            <a:r>
              <a:rPr lang="fr-FR" dirty="0"/>
              <a:t>démarrage. Vous définissez les paramètres conditionnels sous la forme d'un bloc de directives. Le bloc utilise le format suivant </a:t>
            </a:r>
          </a:p>
          <a:p>
            <a:pPr marL="0" indent="0">
              <a:lnSpc>
                <a:spcPct val="100000"/>
              </a:lnSpc>
              <a:buNone/>
            </a:pPr>
            <a:r>
              <a:rPr lang="fr-FR" dirty="0">
                <a:solidFill>
                  <a:srgbClr val="231F20"/>
                </a:solidFill>
                <a:latin typeface="Lucida Fax" panose="02060602050505020204" pitchFamily="18" charset="0"/>
              </a:rPr>
              <a:t>&lt;</a:t>
            </a:r>
            <a:r>
              <a:rPr lang="fr-FR" dirty="0" err="1">
                <a:solidFill>
                  <a:srgbClr val="231F20"/>
                </a:solidFill>
                <a:latin typeface="Lucida Fax" panose="02060602050505020204" pitchFamily="18" charset="0"/>
              </a:rPr>
              <a:t>IfDefine</a:t>
            </a:r>
            <a:r>
              <a:rPr lang="fr-FR" dirty="0">
                <a:solidFill>
                  <a:srgbClr val="231F20"/>
                </a:solidFill>
                <a:latin typeface="Lucida Fax" panose="02060602050505020204" pitchFamily="18" charset="0"/>
              </a:rPr>
              <a:t> variable&gt;</a:t>
            </a:r>
          </a:p>
          <a:p>
            <a:pPr marL="0" indent="0">
              <a:buNone/>
            </a:pPr>
            <a:r>
              <a:rPr lang="fr-FR" dirty="0">
                <a:solidFill>
                  <a:srgbClr val="231F20"/>
                </a:solidFill>
                <a:latin typeface="Lucida Fax" panose="02060602050505020204" pitchFamily="18" charset="0"/>
              </a:rPr>
              <a:t>   Directive</a:t>
            </a:r>
          </a:p>
          <a:p>
            <a:pPr marL="0" indent="0">
              <a:buNone/>
            </a:pPr>
            <a:r>
              <a:rPr lang="fr-FR" dirty="0">
                <a:solidFill>
                  <a:srgbClr val="231F20"/>
                </a:solidFill>
                <a:latin typeface="Lucida Fax" panose="02060602050505020204" pitchFamily="18" charset="0"/>
              </a:rPr>
              <a:t>&lt;/</a:t>
            </a:r>
            <a:r>
              <a:rPr lang="fr-FR" dirty="0" err="1">
                <a:solidFill>
                  <a:srgbClr val="231F20"/>
                </a:solidFill>
                <a:latin typeface="Lucida Fax" panose="02060602050505020204" pitchFamily="18" charset="0"/>
              </a:rPr>
              <a:t>IfDefine</a:t>
            </a:r>
            <a:r>
              <a:rPr lang="fr-FR" dirty="0">
                <a:solidFill>
                  <a:srgbClr val="231F20"/>
                </a:solidFill>
                <a:latin typeface="Lucida Fax" panose="02060602050505020204" pitchFamily="18" charset="0"/>
              </a:rPr>
              <a:t>&gt;</a:t>
            </a:r>
            <a:endParaRPr lang="fr-FR" dirty="0"/>
          </a:p>
          <a:p>
            <a:pPr>
              <a:lnSpc>
                <a:spcPct val="100000"/>
              </a:lnSpc>
            </a:pPr>
            <a:r>
              <a:rPr lang="fr-FR" dirty="0"/>
              <a:t>Exemple:</a:t>
            </a:r>
          </a:p>
          <a:p>
            <a:pPr marL="0" indent="0">
              <a:lnSpc>
                <a:spcPct val="100000"/>
              </a:lnSpc>
              <a:buNone/>
            </a:pPr>
            <a:r>
              <a:rPr lang="fr-FR" dirty="0">
                <a:solidFill>
                  <a:srgbClr val="231F20"/>
                </a:solidFill>
                <a:latin typeface="Lucida Fax" panose="02060602050505020204" pitchFamily="18" charset="0"/>
              </a:rPr>
              <a:t>&lt;</a:t>
            </a:r>
            <a:r>
              <a:rPr lang="fr-FR" dirty="0" err="1">
                <a:solidFill>
                  <a:srgbClr val="231F20"/>
                </a:solidFill>
                <a:latin typeface="Lucida Fax" panose="02060602050505020204" pitchFamily="18" charset="0"/>
              </a:rPr>
              <a:t>IfDefine</a:t>
            </a:r>
            <a:r>
              <a:rPr lang="fr-FR" dirty="0">
                <a:solidFill>
                  <a:srgbClr val="231F20"/>
                </a:solidFill>
                <a:latin typeface="Lucida Fax" panose="02060602050505020204" pitchFamily="18" charset="0"/>
              </a:rPr>
              <a:t> TEST&gt;</a:t>
            </a:r>
          </a:p>
          <a:p>
            <a:pPr marL="0" indent="0">
              <a:lnSpc>
                <a:spcPct val="100000"/>
              </a:lnSpc>
              <a:buNone/>
            </a:pPr>
            <a:r>
              <a:rPr lang="fr-FR" dirty="0">
                <a:solidFill>
                  <a:srgbClr val="231F20"/>
                </a:solidFill>
                <a:latin typeface="Lucida Fax" panose="02060602050505020204" pitchFamily="18" charset="0"/>
              </a:rPr>
              <a:t>  </a:t>
            </a:r>
            <a:r>
              <a:rPr lang="fr-FR" dirty="0" err="1">
                <a:solidFill>
                  <a:srgbClr val="231F20"/>
                </a:solidFill>
                <a:latin typeface="Lucida Fax" panose="02060602050505020204" pitchFamily="18" charset="0"/>
              </a:rPr>
              <a:t>Define</a:t>
            </a:r>
            <a:r>
              <a:rPr lang="fr-FR" dirty="0">
                <a:solidFill>
                  <a:srgbClr val="231F20"/>
                </a:solidFill>
                <a:latin typeface="Lucida Fax" panose="02060602050505020204" pitchFamily="18" charset="0"/>
              </a:rPr>
              <a:t> </a:t>
            </a:r>
            <a:r>
              <a:rPr lang="fr-FR" dirty="0" err="1">
                <a:solidFill>
                  <a:srgbClr val="231F20"/>
                </a:solidFill>
                <a:latin typeface="Lucida Fax" panose="02060602050505020204" pitchFamily="18" charset="0"/>
              </a:rPr>
              <a:t>servername</a:t>
            </a:r>
            <a:r>
              <a:rPr lang="fr-FR" dirty="0">
                <a:solidFill>
                  <a:srgbClr val="231F20"/>
                </a:solidFill>
                <a:latin typeface="Lucida Fax" panose="02060602050505020204" pitchFamily="18" charset="0"/>
              </a:rPr>
              <a:t> test.ofppt.org</a:t>
            </a:r>
          </a:p>
          <a:p>
            <a:pPr marL="0" indent="0">
              <a:lnSpc>
                <a:spcPct val="100000"/>
              </a:lnSpc>
              <a:buNone/>
            </a:pPr>
            <a:r>
              <a:rPr lang="fr-FR" dirty="0">
                <a:solidFill>
                  <a:srgbClr val="231F20"/>
                </a:solidFill>
                <a:latin typeface="Lucida Fax" panose="02060602050505020204" pitchFamily="18" charset="0"/>
              </a:rPr>
              <a:t>&lt;/</a:t>
            </a:r>
            <a:r>
              <a:rPr lang="fr-FR" dirty="0" err="1">
                <a:solidFill>
                  <a:srgbClr val="231F20"/>
                </a:solidFill>
                <a:latin typeface="Lucida Fax" panose="02060602050505020204" pitchFamily="18" charset="0"/>
              </a:rPr>
              <a:t>IfDefine</a:t>
            </a:r>
            <a:r>
              <a:rPr lang="fr-FR" dirty="0">
                <a:solidFill>
                  <a:srgbClr val="231F20"/>
                </a:solidFill>
                <a:latin typeface="Lucida Fax" panose="02060602050505020204" pitchFamily="18" charset="0"/>
              </a:rPr>
              <a:t>&gt;</a:t>
            </a:r>
          </a:p>
        </p:txBody>
      </p:sp>
      <p:sp>
        <p:nvSpPr>
          <p:cNvPr id="11" name="Espace réservé du contenu 3">
            <a:extLst>
              <a:ext uri="{FF2B5EF4-FFF2-40B4-BE49-F238E27FC236}">
                <a16:creationId xmlns:a16="http://schemas.microsoft.com/office/drawing/2014/main" id="{3F4AA9EF-47B9-43EA-B236-584AC39B4E1E}"/>
              </a:ext>
            </a:extLst>
          </p:cNvPr>
          <p:cNvSpPr txBox="1">
            <a:spLocks/>
          </p:cNvSpPr>
          <p:nvPr/>
        </p:nvSpPr>
        <p:spPr>
          <a:xfrm>
            <a:off x="7018712" y="1679170"/>
            <a:ext cx="4422371" cy="4053267"/>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700"/>
              </a:lnSpc>
              <a:defRPr/>
            </a:pPr>
            <a:r>
              <a:rPr kumimoji="0" lang="fr-FR" sz="1400" b="0" i="0" u="none" strike="noStrike" kern="1200" cap="none" spc="0" normalizeH="0" baseline="0" noProof="0" dirty="0">
                <a:ln>
                  <a:noFill/>
                </a:ln>
                <a:solidFill>
                  <a:srgbClr val="565656"/>
                </a:solidFill>
                <a:effectLst/>
                <a:uLnTx/>
                <a:uFillTx/>
                <a:latin typeface="Calibri" panose="020F0502020204030204"/>
                <a:ea typeface="+mn-ea"/>
                <a:cs typeface="+mn-cs"/>
              </a:rPr>
              <a:t>Vous pouvez également définir des paramètres conditionnels, qui s'appliquent uniquement lorsque des conditions spécifiques sont remplies, par exemple si </a:t>
            </a:r>
            <a:r>
              <a:rPr kumimoji="0" lang="fr-FR" sz="1400" b="1" i="0" u="none" strike="noStrike" kern="1200" cap="none" spc="0" normalizeH="0" baseline="0" noProof="0" dirty="0">
                <a:ln>
                  <a:noFill/>
                </a:ln>
                <a:solidFill>
                  <a:srgbClr val="565656"/>
                </a:solidFill>
                <a:effectLst/>
                <a:uLnTx/>
                <a:uFillTx/>
                <a:latin typeface="Calibri" panose="020F0502020204030204"/>
                <a:ea typeface="+mn-ea"/>
                <a:cs typeface="+mn-cs"/>
              </a:rPr>
              <a:t>TEST</a:t>
            </a:r>
            <a:r>
              <a:rPr kumimoji="0" lang="fr-FR" sz="1400" b="0" i="0" u="none" strike="noStrike" kern="1200" cap="none" spc="0" normalizeH="0" baseline="0" noProof="0" dirty="0">
                <a:ln>
                  <a:noFill/>
                </a:ln>
                <a:solidFill>
                  <a:srgbClr val="565656"/>
                </a:solidFill>
                <a:effectLst/>
                <a:uLnTx/>
                <a:uFillTx/>
                <a:latin typeface="Calibri" panose="020F0502020204030204"/>
                <a:ea typeface="+mn-ea"/>
                <a:cs typeface="+mn-cs"/>
              </a:rPr>
              <a:t> est vrai, les directives situées à l'intérieur vont être appliquées. Si </a:t>
            </a:r>
            <a:r>
              <a:rPr kumimoji="0" lang="fr-FR" sz="1400" b="1" i="0" u="none" strike="noStrike" kern="1200" cap="none" spc="0" normalizeH="0" baseline="0" noProof="0" dirty="0">
                <a:ln>
                  <a:noFill/>
                </a:ln>
                <a:solidFill>
                  <a:srgbClr val="565656"/>
                </a:solidFill>
                <a:effectLst/>
                <a:uLnTx/>
                <a:uFillTx/>
                <a:latin typeface="Calibri" panose="020F0502020204030204"/>
                <a:ea typeface="+mn-ea"/>
                <a:cs typeface="+mn-cs"/>
              </a:rPr>
              <a:t>TEST</a:t>
            </a:r>
            <a:r>
              <a:rPr kumimoji="0" lang="fr-FR" sz="1400" b="0" i="0" u="none" strike="noStrike" kern="1200" cap="none" spc="0" normalizeH="0" baseline="0" noProof="0" dirty="0">
                <a:ln>
                  <a:noFill/>
                </a:ln>
                <a:solidFill>
                  <a:srgbClr val="565656"/>
                </a:solidFill>
                <a:effectLst/>
                <a:uLnTx/>
                <a:uFillTx/>
                <a:latin typeface="Calibri" panose="020F0502020204030204"/>
                <a:ea typeface="+mn-ea"/>
                <a:cs typeface="+mn-cs"/>
              </a:rPr>
              <a:t> est faux, tout ce qui se trouve entre les balises de début et de fin est ignoré.</a:t>
            </a:r>
          </a:p>
          <a:p>
            <a:pPr marL="285750" marR="0" lvl="0" indent="-285750" algn="just" defTabSz="914400" rtl="0" eaLnBrk="1" fontAlgn="auto" latinLnBrk="0" hangingPunct="1">
              <a:lnSpc>
                <a:spcPts val="1700"/>
              </a:lnSpc>
              <a:spcBef>
                <a:spcPts val="60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a:ln>
                  <a:noFill/>
                </a:ln>
                <a:solidFill>
                  <a:srgbClr val="565656"/>
                </a:solidFill>
                <a:effectLst/>
                <a:uLnTx/>
                <a:uFillTx/>
                <a:latin typeface="Calibri" panose="020F0502020204030204"/>
                <a:ea typeface="+mn-ea"/>
                <a:cs typeface="+mn-cs"/>
              </a:rPr>
              <a:t>La section </a:t>
            </a:r>
            <a:r>
              <a:rPr kumimoji="0" lang="fr-FR" sz="1400" b="1" i="0" u="none" strike="noStrike" kern="1200" cap="none" spc="0" normalizeH="0" baseline="0" noProof="0" dirty="0">
                <a:ln>
                  <a:noFill/>
                </a:ln>
                <a:solidFill>
                  <a:srgbClr val="565656"/>
                </a:solidFill>
                <a:effectLst/>
                <a:uLnTx/>
                <a:uFillTx/>
                <a:latin typeface="Calibri" panose="020F0502020204030204"/>
                <a:ea typeface="+mn-ea"/>
                <a:cs typeface="+mn-cs"/>
              </a:rPr>
              <a:t>&lt;</a:t>
            </a:r>
            <a:r>
              <a:rPr kumimoji="0" lang="fr-FR" sz="1400" b="1" i="0" u="none" strike="noStrike" kern="1200" cap="none" spc="0" normalizeH="0" baseline="0" noProof="0" dirty="0" err="1">
                <a:ln>
                  <a:noFill/>
                </a:ln>
                <a:solidFill>
                  <a:srgbClr val="565656"/>
                </a:solidFill>
                <a:effectLst/>
                <a:uLnTx/>
                <a:uFillTx/>
                <a:latin typeface="Calibri" panose="020F0502020204030204"/>
                <a:ea typeface="+mn-ea"/>
                <a:cs typeface="+mn-cs"/>
              </a:rPr>
              <a:t>IfModule</a:t>
            </a:r>
            <a:r>
              <a:rPr kumimoji="0" lang="fr-FR" sz="1400" b="1" i="0" u="none" strike="noStrike" kern="1200" cap="none" spc="0" normalizeH="0" baseline="0" noProof="0" dirty="0">
                <a:ln>
                  <a:noFill/>
                </a:ln>
                <a:solidFill>
                  <a:srgbClr val="565656"/>
                </a:solidFill>
                <a:effectLst/>
                <a:uLnTx/>
                <a:uFillTx/>
                <a:latin typeface="Calibri" panose="020F0502020204030204"/>
                <a:ea typeface="+mn-ea"/>
                <a:cs typeface="+mn-cs"/>
              </a:rPr>
              <a:t> test&gt;...&lt;/</a:t>
            </a:r>
            <a:r>
              <a:rPr kumimoji="0" lang="fr-FR" sz="1400" b="1" i="0" u="none" strike="noStrike" kern="1200" cap="none" spc="0" normalizeH="0" baseline="0" noProof="0" dirty="0" err="1">
                <a:ln>
                  <a:noFill/>
                </a:ln>
                <a:solidFill>
                  <a:srgbClr val="565656"/>
                </a:solidFill>
                <a:effectLst/>
                <a:uLnTx/>
                <a:uFillTx/>
                <a:latin typeface="Calibri" panose="020F0502020204030204"/>
                <a:ea typeface="+mn-ea"/>
                <a:cs typeface="+mn-cs"/>
              </a:rPr>
              <a:t>IfModule</a:t>
            </a:r>
            <a:r>
              <a:rPr kumimoji="0" lang="fr-FR" sz="1400" b="1" i="0" u="none" strike="noStrike" kern="1200" cap="none" spc="0" normalizeH="0" baseline="0" noProof="0" dirty="0">
                <a:ln>
                  <a:noFill/>
                </a:ln>
                <a:solidFill>
                  <a:srgbClr val="565656"/>
                </a:solidFill>
                <a:effectLst/>
                <a:uLnTx/>
                <a:uFillTx/>
                <a:latin typeface="Calibri" panose="020F0502020204030204"/>
                <a:ea typeface="+mn-ea"/>
                <a:cs typeface="+mn-cs"/>
              </a:rPr>
              <a:t>&gt; </a:t>
            </a:r>
            <a:r>
              <a:rPr kumimoji="0" lang="fr-FR" sz="1400" b="0" i="0" u="none" strike="noStrike" kern="1200" cap="none" spc="0" normalizeH="0" baseline="0" noProof="0" dirty="0">
                <a:ln>
                  <a:noFill/>
                </a:ln>
                <a:solidFill>
                  <a:srgbClr val="565656"/>
                </a:solidFill>
                <a:effectLst/>
                <a:uLnTx/>
                <a:uFillTx/>
                <a:latin typeface="Calibri" panose="020F0502020204030204"/>
                <a:ea typeface="+mn-ea"/>
                <a:cs typeface="+mn-cs"/>
              </a:rPr>
              <a:t>permet de conférer à des directives un caractère conditionnel basé sur la présence d'un module spécifique. Les directives situées dans une section &lt;</a:t>
            </a:r>
            <a:r>
              <a:rPr kumimoji="0" lang="fr-FR" sz="1400" b="0" i="0" u="none" strike="noStrike" kern="1200" cap="none" spc="0" normalizeH="0" baseline="0" noProof="0" dirty="0" err="1">
                <a:ln>
                  <a:noFill/>
                </a:ln>
                <a:solidFill>
                  <a:srgbClr val="565656"/>
                </a:solidFill>
                <a:effectLst/>
                <a:uLnTx/>
                <a:uFillTx/>
                <a:latin typeface="Calibri" panose="020F0502020204030204"/>
                <a:ea typeface="+mn-ea"/>
                <a:cs typeface="+mn-cs"/>
              </a:rPr>
              <a:t>IfModule</a:t>
            </a:r>
            <a:r>
              <a:rPr kumimoji="0" lang="fr-FR" sz="1400" b="0" i="0" u="none" strike="noStrike" kern="1200" cap="none" spc="0" normalizeH="0" baseline="0" noProof="0" dirty="0">
                <a:ln>
                  <a:noFill/>
                </a:ln>
                <a:solidFill>
                  <a:srgbClr val="565656"/>
                </a:solidFill>
                <a:effectLst/>
                <a:uLnTx/>
                <a:uFillTx/>
                <a:latin typeface="Calibri" panose="020F0502020204030204"/>
                <a:ea typeface="+mn-ea"/>
                <a:cs typeface="+mn-cs"/>
              </a:rPr>
              <a:t>&gt; ne s'appliquent que si test est vrai. Si test est faux, tout ce qui se trouve entre les balises de début et de fin est ignoré.</a:t>
            </a:r>
          </a:p>
          <a:p>
            <a:pPr marL="285750" marR="0" lvl="0" indent="-285750" algn="just" defTabSz="914400" rtl="0" eaLnBrk="1" fontAlgn="auto" latinLnBrk="0" hangingPunct="1">
              <a:lnSpc>
                <a:spcPts val="1700"/>
              </a:lnSpc>
              <a:spcBef>
                <a:spcPts val="600"/>
              </a:spcBef>
              <a:spcAft>
                <a:spcPts val="0"/>
              </a:spcAft>
              <a:buClrTx/>
              <a:buSzTx/>
              <a:buFont typeface="Arial" panose="020B0604020202020204" pitchFamily="34" charset="0"/>
              <a:buChar char="•"/>
              <a:tabLst/>
              <a:defRPr/>
            </a:pPr>
            <a:r>
              <a:rPr lang="fr-FR" dirty="0">
                <a:latin typeface="Calibri" panose="020F0502020204030204"/>
              </a:rPr>
              <a:t>Exemple:</a:t>
            </a:r>
          </a:p>
          <a:p>
            <a:pPr marL="0" marR="0" lvl="0" indent="0" fontAlgn="auto">
              <a:lnSpc>
                <a:spcPct val="100000"/>
              </a:lnSpc>
              <a:spcAft>
                <a:spcPts val="0"/>
              </a:spcAft>
              <a:buClrTx/>
              <a:buSzTx/>
              <a:buNone/>
              <a:tabLst/>
              <a:defRPr/>
            </a:pPr>
            <a:r>
              <a:rPr lang="en-US" dirty="0">
                <a:solidFill>
                  <a:srgbClr val="231F20"/>
                </a:solidFill>
                <a:latin typeface="Lucida Fax" panose="02060602050505020204" pitchFamily="18" charset="0"/>
              </a:rPr>
              <a:t>&lt;</a:t>
            </a:r>
            <a:r>
              <a:rPr lang="en-US" dirty="0" err="1">
                <a:solidFill>
                  <a:srgbClr val="231F20"/>
                </a:solidFill>
                <a:latin typeface="Lucida Fax" panose="02060602050505020204" pitchFamily="18" charset="0"/>
              </a:rPr>
              <a:t>IfModule</a:t>
            </a:r>
            <a:r>
              <a:rPr lang="en-US" dirty="0">
                <a:solidFill>
                  <a:srgbClr val="231F20"/>
                </a:solidFill>
                <a:latin typeface="Lucida Fax" panose="02060602050505020204" pitchFamily="18" charset="0"/>
              </a:rPr>
              <a:t> </a:t>
            </a:r>
            <a:r>
              <a:rPr lang="en-US" dirty="0" err="1">
                <a:solidFill>
                  <a:srgbClr val="231F20"/>
                </a:solidFill>
                <a:latin typeface="Lucida Fax" panose="02060602050505020204" pitchFamily="18" charset="0"/>
              </a:rPr>
              <a:t>dir_module</a:t>
            </a:r>
            <a:r>
              <a:rPr lang="en-US" dirty="0">
                <a:solidFill>
                  <a:srgbClr val="231F20"/>
                </a:solidFill>
                <a:latin typeface="Lucida Fax" panose="02060602050505020204" pitchFamily="18" charset="0"/>
              </a:rPr>
              <a:t>&gt;</a:t>
            </a:r>
          </a:p>
          <a:p>
            <a:pPr marL="0" marR="0" lvl="0" indent="0" fontAlgn="auto">
              <a:lnSpc>
                <a:spcPct val="100000"/>
              </a:lnSpc>
              <a:spcAft>
                <a:spcPts val="0"/>
              </a:spcAft>
              <a:buClrTx/>
              <a:buSzTx/>
              <a:buNone/>
              <a:tabLst/>
              <a:defRPr/>
            </a:pPr>
            <a:r>
              <a:rPr lang="en-US" dirty="0">
                <a:solidFill>
                  <a:srgbClr val="231F20"/>
                </a:solidFill>
                <a:latin typeface="Lucida Fax" panose="02060602050505020204" pitchFamily="18" charset="0"/>
              </a:rPr>
              <a:t>    </a:t>
            </a:r>
            <a:r>
              <a:rPr lang="en-US" dirty="0" err="1">
                <a:solidFill>
                  <a:srgbClr val="231F20"/>
                </a:solidFill>
                <a:latin typeface="Lucida Fax" panose="02060602050505020204" pitchFamily="18" charset="0"/>
              </a:rPr>
              <a:t>DirectoryIndex</a:t>
            </a:r>
            <a:r>
              <a:rPr lang="en-US" dirty="0">
                <a:solidFill>
                  <a:srgbClr val="231F20"/>
                </a:solidFill>
                <a:latin typeface="Lucida Fax" panose="02060602050505020204" pitchFamily="18" charset="0"/>
              </a:rPr>
              <a:t> index.html</a:t>
            </a:r>
          </a:p>
          <a:p>
            <a:pPr marL="0" marR="0" lvl="0" indent="0" fontAlgn="auto">
              <a:lnSpc>
                <a:spcPct val="100000"/>
              </a:lnSpc>
              <a:spcAft>
                <a:spcPts val="0"/>
              </a:spcAft>
              <a:buClrTx/>
              <a:buSzTx/>
              <a:buNone/>
              <a:tabLst/>
              <a:defRPr/>
            </a:pPr>
            <a:r>
              <a:rPr lang="en-US" dirty="0">
                <a:solidFill>
                  <a:srgbClr val="231F20"/>
                </a:solidFill>
                <a:latin typeface="Lucida Fax" panose="02060602050505020204" pitchFamily="18" charset="0"/>
              </a:rPr>
              <a:t>&lt;/</a:t>
            </a:r>
            <a:r>
              <a:rPr lang="en-US" dirty="0" err="1">
                <a:solidFill>
                  <a:srgbClr val="231F20"/>
                </a:solidFill>
                <a:latin typeface="Lucida Fax" panose="02060602050505020204" pitchFamily="18" charset="0"/>
              </a:rPr>
              <a:t>IfModule</a:t>
            </a:r>
            <a:r>
              <a:rPr lang="en-US" dirty="0">
                <a:solidFill>
                  <a:srgbClr val="231F20"/>
                </a:solidFill>
                <a:latin typeface="Lucida Fax" panose="02060602050505020204" pitchFamily="18" charset="0"/>
              </a:rPr>
              <a:t>&gt;</a:t>
            </a:r>
            <a:endParaRPr lang="fr-FR" dirty="0">
              <a:solidFill>
                <a:srgbClr val="231F20"/>
              </a:solidFill>
              <a:latin typeface="Lucida Fax" panose="02060602050505020204" pitchFamily="18" charset="0"/>
            </a:endParaRPr>
          </a:p>
          <a:p>
            <a:pPr marL="285750" marR="0" lvl="0" indent="-285750" algn="just" defTabSz="914400" rtl="0" eaLnBrk="1" fontAlgn="auto" latinLnBrk="0" hangingPunct="1">
              <a:lnSpc>
                <a:spcPts val="1700"/>
              </a:lnSpc>
              <a:spcBef>
                <a:spcPts val="600"/>
              </a:spcBef>
              <a:spcAft>
                <a:spcPts val="0"/>
              </a:spcAft>
              <a:buClrTx/>
              <a:buSzTx/>
              <a:buFont typeface="Arial" panose="020B0604020202020204" pitchFamily="34" charset="0"/>
              <a:buChar char="•"/>
              <a:tabLst/>
              <a:defRPr/>
            </a:pPr>
            <a:endParaRPr kumimoji="0" lang="fr-FR" sz="1400" b="0" i="0" u="none" strike="noStrike" kern="1200" cap="none" spc="0" normalizeH="0" baseline="0" noProof="0" dirty="0">
              <a:ln>
                <a:noFill/>
              </a:ln>
              <a:solidFill>
                <a:srgbClr val="565656"/>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6284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5A8F4B48-6682-493C-BE9D-F64C3C7D0FD7}"/>
              </a:ext>
            </a:extLst>
          </p:cNvPr>
          <p:cNvSpPr txBox="1">
            <a:spLocks/>
          </p:cNvSpPr>
          <p:nvPr/>
        </p:nvSpPr>
        <p:spPr>
          <a:xfrm>
            <a:off x="179999" y="460544"/>
            <a:ext cx="5746015" cy="444906"/>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007842"/>
                </a:solidFill>
                <a:effectLst/>
                <a:uLnTx/>
                <a:uFillTx/>
                <a:latin typeface="Calibri" panose="020F0502020204030204"/>
                <a:ea typeface="+mj-ea"/>
                <a:cs typeface="+mj-cs"/>
              </a:rPr>
              <a:t>04 – Directives de configuration dans </a:t>
            </a:r>
            <a:r>
              <a:rPr kumimoji="0" lang="fr-FR" sz="2000" b="1" i="0" u="none" strike="noStrike" kern="1200" cap="none" spc="0" normalizeH="0" baseline="0" noProof="0" dirty="0" err="1">
                <a:ln>
                  <a:noFill/>
                </a:ln>
                <a:solidFill>
                  <a:srgbClr val="007842"/>
                </a:solidFill>
                <a:effectLst/>
                <a:uLnTx/>
                <a:uFillTx/>
                <a:latin typeface="Calibri" panose="020F0502020204030204"/>
                <a:ea typeface="+mj-ea"/>
                <a:cs typeface="+mj-cs"/>
              </a:rPr>
              <a:t>httpd.conf</a:t>
            </a:r>
            <a:endParaRPr kumimoji="0" lang="fr-FR" sz="2000" b="1" i="0" u="none" strike="noStrike" kern="1200" cap="none" spc="0" normalizeH="0" baseline="0" noProof="0" dirty="0">
              <a:ln>
                <a:noFill/>
              </a:ln>
              <a:solidFill>
                <a:srgbClr val="007842"/>
              </a:solidFill>
              <a:effectLst/>
              <a:uLnTx/>
              <a:uFillTx/>
              <a:latin typeface="Calibri" panose="020F0502020204030204"/>
              <a:ea typeface="+mj-ea"/>
              <a:cs typeface="+mj-cs"/>
            </a:endParaRPr>
          </a:p>
        </p:txBody>
      </p:sp>
      <p:sp>
        <p:nvSpPr>
          <p:cNvPr id="8" name="Espace réservé du texte 1">
            <a:extLst>
              <a:ext uri="{FF2B5EF4-FFF2-40B4-BE49-F238E27FC236}">
                <a16:creationId xmlns:a16="http://schemas.microsoft.com/office/drawing/2014/main" id="{13186D3D-2C27-43B3-8A35-ACCDF1BB7773}"/>
              </a:ext>
            </a:extLst>
          </p:cNvPr>
          <p:cNvSpPr txBox="1">
            <a:spLocks/>
          </p:cNvSpPr>
          <p:nvPr/>
        </p:nvSpPr>
        <p:spPr>
          <a:xfrm>
            <a:off x="190510" y="777945"/>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00784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latin typeface="Calibri" panose="020F0502020204030204"/>
              </a:rPr>
              <a:t>Explication et exemples</a:t>
            </a:r>
            <a:r>
              <a:rPr kumimoji="0" lang="fr-FR" sz="1600" b="1" i="0" u="none" strike="noStrike" kern="1200" cap="none" spc="0" normalizeH="0" baseline="0" noProof="0" dirty="0">
                <a:ln>
                  <a:noFill/>
                </a:ln>
                <a:solidFill>
                  <a:srgbClr val="007842"/>
                </a:solidFill>
                <a:effectLst/>
                <a:uLnTx/>
                <a:uFillTx/>
                <a:latin typeface="Calibri" panose="020F0502020204030204"/>
                <a:ea typeface="+mn-ea"/>
                <a:cs typeface="+mn-cs"/>
              </a:rPr>
              <a:t> </a:t>
            </a:r>
          </a:p>
        </p:txBody>
      </p:sp>
      <p:pic>
        <p:nvPicPr>
          <p:cNvPr id="3074" name="Picture 2" descr="Logiciel">
            <a:extLst>
              <a:ext uri="{FF2B5EF4-FFF2-40B4-BE49-F238E27FC236}">
                <a16:creationId xmlns:a16="http://schemas.microsoft.com/office/drawing/2014/main" id="{4CC0A1FF-898D-456A-A3ED-951032C962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156" y="1540252"/>
            <a:ext cx="2472430" cy="198936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RightFacing"/>
            <a:lightRig rig="soft" dir="t"/>
          </a:scene3d>
          <a:sp3d contourW="12700" prstMaterial="matte">
            <a:bevelT w="63500" h="50800"/>
            <a:contourClr>
              <a:srgbClr val="C0C0C0"/>
            </a:contourClr>
          </a:sp3d>
        </p:spPr>
      </p:pic>
      <p:sp>
        <p:nvSpPr>
          <p:cNvPr id="9" name="Espace réservé du contenu 3">
            <a:extLst>
              <a:ext uri="{FF2B5EF4-FFF2-40B4-BE49-F238E27FC236}">
                <a16:creationId xmlns:a16="http://schemas.microsoft.com/office/drawing/2014/main" id="{26B6EFC0-82E0-437F-8BAB-A2B237F0AE2F}"/>
              </a:ext>
            </a:extLst>
          </p:cNvPr>
          <p:cNvSpPr txBox="1">
            <a:spLocks/>
          </p:cNvSpPr>
          <p:nvPr/>
        </p:nvSpPr>
        <p:spPr>
          <a:xfrm>
            <a:off x="2435629" y="1679171"/>
            <a:ext cx="8819804" cy="4053267"/>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700"/>
              </a:lnSpc>
              <a:defRPr/>
            </a:pPr>
            <a:r>
              <a:rPr lang="fr-FR" dirty="0">
                <a:latin typeface="Calibri" panose="020F0502020204030204"/>
              </a:rPr>
              <a:t>Vous pouvez utiliser les paramètres de répertoire, qui s'appliquent uniquement à des répertoires spécifiques sur le serveur. </a:t>
            </a:r>
          </a:p>
          <a:p>
            <a:pPr>
              <a:lnSpc>
                <a:spcPts val="1700"/>
              </a:lnSpc>
              <a:defRPr/>
            </a:pPr>
            <a:r>
              <a:rPr lang="fr-FR" dirty="0">
                <a:latin typeface="Calibri" panose="020F0502020204030204"/>
              </a:rPr>
              <a:t>La condition &lt;Directory&gt; spécifie les directives qui s'appliquent uniquement au chemin de répertoire spécifié dans le paramètre :</a:t>
            </a:r>
          </a:p>
          <a:p>
            <a:pPr marL="0" indent="0">
              <a:lnSpc>
                <a:spcPts val="1700"/>
              </a:lnSpc>
              <a:buNone/>
              <a:defRPr/>
            </a:pPr>
            <a:r>
              <a:rPr lang="en-US" dirty="0">
                <a:solidFill>
                  <a:srgbClr val="231F20"/>
                </a:solidFill>
                <a:latin typeface="Lucida Fax" panose="02060602050505020204" pitchFamily="18" charset="0"/>
              </a:rPr>
              <a:t>&lt;Directory "/"&gt;</a:t>
            </a:r>
          </a:p>
          <a:p>
            <a:pPr marL="0" indent="0">
              <a:lnSpc>
                <a:spcPts val="1700"/>
              </a:lnSpc>
              <a:buNone/>
              <a:defRPr/>
            </a:pPr>
            <a:r>
              <a:rPr lang="en-US" dirty="0">
                <a:solidFill>
                  <a:srgbClr val="231F20"/>
                </a:solidFill>
                <a:latin typeface="Lucida Fax" panose="02060602050505020204" pitchFamily="18" charset="0"/>
              </a:rPr>
              <a:t>    </a:t>
            </a:r>
            <a:r>
              <a:rPr lang="en-US" dirty="0" err="1">
                <a:solidFill>
                  <a:srgbClr val="231F20"/>
                </a:solidFill>
                <a:latin typeface="Lucida Fax" panose="02060602050505020204" pitchFamily="18" charset="0"/>
              </a:rPr>
              <a:t>AllowOverride</a:t>
            </a:r>
            <a:r>
              <a:rPr lang="en-US" dirty="0">
                <a:solidFill>
                  <a:srgbClr val="231F20"/>
                </a:solidFill>
                <a:latin typeface="Lucida Fax" panose="02060602050505020204" pitchFamily="18" charset="0"/>
              </a:rPr>
              <a:t> None</a:t>
            </a:r>
          </a:p>
          <a:p>
            <a:pPr marL="0" indent="0">
              <a:lnSpc>
                <a:spcPts val="1700"/>
              </a:lnSpc>
              <a:buNone/>
              <a:defRPr/>
            </a:pPr>
            <a:r>
              <a:rPr lang="en-US" dirty="0">
                <a:solidFill>
                  <a:srgbClr val="231F20"/>
                </a:solidFill>
                <a:latin typeface="Lucida Fax" panose="02060602050505020204" pitchFamily="18" charset="0"/>
              </a:rPr>
              <a:t>&lt;/Directory&gt;</a:t>
            </a:r>
            <a:endParaRPr lang="fr-FR" dirty="0">
              <a:solidFill>
                <a:srgbClr val="231F20"/>
              </a:solidFill>
              <a:latin typeface="Lucida Fax" panose="02060602050505020204" pitchFamily="18" charset="0"/>
            </a:endParaRPr>
          </a:p>
          <a:p>
            <a:pPr>
              <a:lnSpc>
                <a:spcPts val="1700"/>
              </a:lnSpc>
              <a:defRPr/>
            </a:pPr>
            <a:r>
              <a:rPr lang="fr-FR" dirty="0">
                <a:latin typeface="Calibri" panose="020F0502020204030204"/>
              </a:rPr>
              <a:t>Les directives spécifiées dans ce bloc s'appliquent uniquement lorsque les clients tentent d'accéder aux fichiers stockés dans ce dossier.</a:t>
            </a:r>
          </a:p>
        </p:txBody>
      </p:sp>
      <p:pic>
        <p:nvPicPr>
          <p:cNvPr id="3" name="Image 2">
            <a:extLst>
              <a:ext uri="{FF2B5EF4-FFF2-40B4-BE49-F238E27FC236}">
                <a16:creationId xmlns:a16="http://schemas.microsoft.com/office/drawing/2014/main" id="{1BCB3039-CA21-46CF-911A-CF63B54C24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5719" y="4243563"/>
            <a:ext cx="8184589" cy="17222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4949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contenu 3">
            <a:extLst>
              <a:ext uri="{FF2B5EF4-FFF2-40B4-BE49-F238E27FC236}">
                <a16:creationId xmlns:a16="http://schemas.microsoft.com/office/drawing/2014/main" id="{228D3F66-E2AB-4925-9DEC-5E5B317C458D}"/>
              </a:ext>
            </a:extLst>
          </p:cNvPr>
          <p:cNvSpPr txBox="1">
            <a:spLocks/>
          </p:cNvSpPr>
          <p:nvPr/>
        </p:nvSpPr>
        <p:spPr>
          <a:xfrm>
            <a:off x="2425238" y="1647016"/>
            <a:ext cx="8988137" cy="4750440"/>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just" defTabSz="914400" rtl="0" eaLnBrk="1" fontAlgn="auto" latinLnBrk="0" hangingPunct="1">
              <a:lnSpc>
                <a:spcPts val="1700"/>
              </a:lnSpc>
              <a:spcBef>
                <a:spcPts val="60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a:ln>
                  <a:noFill/>
                </a:ln>
                <a:solidFill>
                  <a:srgbClr val="565656"/>
                </a:solidFill>
                <a:effectLst/>
                <a:uLnTx/>
                <a:uFillTx/>
                <a:latin typeface="Calibri" panose="020F0502020204030204"/>
                <a:ea typeface="+mn-ea"/>
                <a:cs typeface="+mn-cs"/>
              </a:rPr>
              <a:t>Le serveur HTTP Apache comprend un petit noyau de modules </a:t>
            </a:r>
            <a:r>
              <a:rPr kumimoji="0" lang="fr-FR" sz="1400" b="1" i="0" u="none" strike="noStrike" kern="1200" cap="none" spc="0" normalizeH="0" baseline="0" noProof="0" dirty="0" err="1">
                <a:ln>
                  <a:noFill/>
                </a:ln>
                <a:solidFill>
                  <a:srgbClr val="565656"/>
                </a:solidFill>
                <a:effectLst/>
                <a:uLnTx/>
                <a:uFillTx/>
                <a:latin typeface="Calibri" panose="020F0502020204030204"/>
                <a:ea typeface="+mn-ea"/>
                <a:cs typeface="+mn-cs"/>
              </a:rPr>
              <a:t>multi-traitements</a:t>
            </a:r>
            <a:r>
              <a:rPr kumimoji="0" lang="fr-FR" sz="1400" b="1" i="0" u="none" strike="noStrike" kern="1200" cap="none" spc="0" normalizeH="0" baseline="0" noProof="0" dirty="0">
                <a:ln>
                  <a:noFill/>
                </a:ln>
                <a:solidFill>
                  <a:srgbClr val="565656"/>
                </a:solidFill>
                <a:effectLst/>
                <a:uLnTx/>
                <a:uFillTx/>
                <a:latin typeface="Calibri" panose="020F0502020204030204"/>
                <a:ea typeface="+mn-ea"/>
                <a:cs typeface="+mn-cs"/>
              </a:rPr>
              <a:t> (MPM) </a:t>
            </a:r>
            <a:r>
              <a:rPr kumimoji="0" lang="fr-FR" sz="1400" b="0" i="0" u="none" strike="noStrike" kern="1200" cap="none" spc="0" normalizeH="0" baseline="0" noProof="0" dirty="0">
                <a:ln>
                  <a:noFill/>
                </a:ln>
                <a:solidFill>
                  <a:srgbClr val="565656"/>
                </a:solidFill>
                <a:effectLst/>
                <a:uLnTx/>
                <a:uFillTx/>
                <a:latin typeface="Calibri" panose="020F0502020204030204"/>
                <a:ea typeface="+mn-ea"/>
                <a:cs typeface="+mn-cs"/>
              </a:rPr>
              <a:t>qui répartit les processus de traitement des données. De nombreux modules supplémentaires sont disponibles pour étendre les fonctionnalités de base à des fins particulières:</a:t>
            </a:r>
          </a:p>
          <a:p>
            <a:pPr marL="285750" marR="0" lvl="0" indent="-285750" algn="just" defTabSz="914400" rtl="0" eaLnBrk="1" fontAlgn="auto" latinLnBrk="0" hangingPunct="1">
              <a:lnSpc>
                <a:spcPts val="1700"/>
              </a:lnSpc>
              <a:spcBef>
                <a:spcPts val="600"/>
              </a:spcBef>
              <a:spcAft>
                <a:spcPts val="0"/>
              </a:spcAft>
              <a:buClrTx/>
              <a:buSzTx/>
              <a:buFont typeface="Arial" panose="020B0604020202020204" pitchFamily="34" charset="0"/>
              <a:buChar char="•"/>
              <a:tabLst/>
              <a:defRPr/>
            </a:pPr>
            <a:r>
              <a:rPr lang="fr-FR" dirty="0">
                <a:latin typeface="Calibri" panose="020F0502020204030204"/>
              </a:rPr>
              <a:t>Exemples:</a:t>
            </a:r>
            <a:endParaRPr kumimoji="0" lang="fr-FR" sz="1400" b="0" i="0" u="none" strike="noStrike" kern="1200" cap="none" spc="0" normalizeH="0" baseline="0" noProof="0" dirty="0">
              <a:ln>
                <a:noFill/>
              </a:ln>
              <a:solidFill>
                <a:srgbClr val="565656"/>
              </a:solidFill>
              <a:effectLst/>
              <a:uLnTx/>
              <a:uFillTx/>
              <a:latin typeface="Calibri" panose="020F0502020204030204"/>
              <a:ea typeface="+mn-ea"/>
              <a:cs typeface="+mn-cs"/>
            </a:endParaRPr>
          </a:p>
          <a:p>
            <a:pPr lvl="1" algn="just">
              <a:lnSpc>
                <a:spcPts val="1700"/>
              </a:lnSpc>
              <a:buFont typeface="Wingdings" panose="05000000000000000000" pitchFamily="2" charset="2"/>
              <a:buChar char="ü"/>
              <a:defRPr/>
            </a:pPr>
            <a:r>
              <a:rPr kumimoji="0" lang="fr-FR" b="1" i="0" u="none" strike="noStrike" kern="1200" cap="none" spc="0" normalizeH="0" baseline="0" noProof="0" dirty="0" err="1">
                <a:ln>
                  <a:noFill/>
                </a:ln>
                <a:solidFill>
                  <a:srgbClr val="565656"/>
                </a:solidFill>
                <a:effectLst/>
                <a:uLnTx/>
                <a:uFillTx/>
                <a:latin typeface="Calibri" panose="020F0502020204030204"/>
                <a:ea typeface="+mn-ea"/>
                <a:cs typeface="+mn-cs"/>
              </a:rPr>
              <a:t>log_config_module</a:t>
            </a:r>
            <a:r>
              <a:rPr kumimoji="0" lang="fr-FR" b="1" i="0" u="none" strike="noStrike" kern="1200" cap="none" spc="0" normalizeH="0" baseline="0" noProof="0" dirty="0">
                <a:ln>
                  <a:noFill/>
                </a:ln>
                <a:solidFill>
                  <a:srgbClr val="565656"/>
                </a:solidFill>
                <a:effectLst/>
                <a:uLnTx/>
                <a:uFillTx/>
                <a:latin typeface="Calibri" panose="020F0502020204030204"/>
                <a:ea typeface="+mn-ea"/>
                <a:cs typeface="+mn-cs"/>
              </a:rPr>
              <a:t>: </a:t>
            </a:r>
            <a:r>
              <a:rPr kumimoji="0" lang="fr-FR" i="0" u="none" strike="noStrike" kern="1200" cap="none" spc="0" normalizeH="0" baseline="0" noProof="0" dirty="0">
                <a:ln>
                  <a:noFill/>
                </a:ln>
                <a:solidFill>
                  <a:srgbClr val="565656"/>
                </a:solidFill>
                <a:effectLst/>
                <a:uLnTx/>
                <a:uFillTx/>
                <a:latin typeface="Calibri" panose="020F0502020204030204"/>
                <a:ea typeface="+mn-ea"/>
                <a:cs typeface="+mn-cs"/>
              </a:rPr>
              <a:t>Journalisation des requêtes envoyées au serveur</a:t>
            </a:r>
          </a:p>
          <a:p>
            <a:pPr lvl="1" algn="just">
              <a:lnSpc>
                <a:spcPts val="1700"/>
              </a:lnSpc>
              <a:buFont typeface="Wingdings" panose="05000000000000000000" pitchFamily="2" charset="2"/>
              <a:buChar char="ü"/>
              <a:defRPr/>
            </a:pPr>
            <a:r>
              <a:rPr kumimoji="0" lang="fr-FR" b="1" i="0" u="none" strike="noStrike" kern="1200" cap="none" spc="0" normalizeH="0" baseline="0" noProof="0" dirty="0" err="1">
                <a:ln>
                  <a:noFill/>
                </a:ln>
                <a:solidFill>
                  <a:srgbClr val="565656"/>
                </a:solidFill>
                <a:effectLst/>
                <a:uLnTx/>
                <a:uFillTx/>
                <a:latin typeface="Calibri" panose="020F0502020204030204"/>
                <a:ea typeface="+mn-ea"/>
                <a:cs typeface="+mn-cs"/>
              </a:rPr>
              <a:t>alias_module</a:t>
            </a:r>
            <a:r>
              <a:rPr kumimoji="0" lang="fr-FR" b="1" i="0" u="none" strike="noStrike" kern="1200" cap="none" spc="0" normalizeH="0" baseline="0" noProof="0" dirty="0">
                <a:ln>
                  <a:noFill/>
                </a:ln>
                <a:solidFill>
                  <a:srgbClr val="565656"/>
                </a:solidFill>
                <a:effectLst/>
                <a:uLnTx/>
                <a:uFillTx/>
                <a:latin typeface="Calibri" panose="020F0502020204030204"/>
                <a:ea typeface="+mn-ea"/>
                <a:cs typeface="+mn-cs"/>
              </a:rPr>
              <a:t>: </a:t>
            </a:r>
            <a:r>
              <a:rPr kumimoji="0" lang="fr-FR" i="0" u="none" strike="noStrike" kern="1200" cap="none" spc="0" normalizeH="0" baseline="0" noProof="0" dirty="0">
                <a:ln>
                  <a:noFill/>
                </a:ln>
                <a:solidFill>
                  <a:srgbClr val="565656"/>
                </a:solidFill>
                <a:effectLst/>
                <a:uLnTx/>
                <a:uFillTx/>
                <a:latin typeface="Calibri" panose="020F0502020204030204"/>
                <a:ea typeface="+mn-ea"/>
                <a:cs typeface="+mn-cs"/>
              </a:rPr>
              <a:t>Permet d'atteindre différentes parties du système de fichiers depuis l'arborescence des documents du site web, ainsi que la redirection d'URL</a:t>
            </a:r>
          </a:p>
          <a:p>
            <a:pPr lvl="1" algn="just">
              <a:lnSpc>
                <a:spcPts val="1700"/>
              </a:lnSpc>
              <a:buFont typeface="Wingdings" panose="05000000000000000000" pitchFamily="2" charset="2"/>
              <a:buChar char="ü"/>
              <a:defRPr/>
            </a:pPr>
            <a:r>
              <a:rPr kumimoji="0" lang="fr-FR" b="1" i="0" u="none" strike="noStrike" kern="1200" cap="none" spc="0" normalizeH="0" baseline="0" noProof="0" dirty="0" err="1">
                <a:ln>
                  <a:noFill/>
                </a:ln>
                <a:solidFill>
                  <a:srgbClr val="565656"/>
                </a:solidFill>
                <a:effectLst/>
                <a:uLnTx/>
                <a:uFillTx/>
                <a:latin typeface="Calibri" panose="020F0502020204030204"/>
                <a:ea typeface="+mn-ea"/>
                <a:cs typeface="+mn-cs"/>
              </a:rPr>
              <a:t>mime_module</a:t>
            </a:r>
            <a:r>
              <a:rPr kumimoji="0" lang="fr-FR" b="1" i="0" u="none" strike="noStrike" kern="1200" cap="none" spc="0" normalizeH="0" baseline="0" noProof="0" dirty="0">
                <a:ln>
                  <a:noFill/>
                </a:ln>
                <a:solidFill>
                  <a:srgbClr val="565656"/>
                </a:solidFill>
                <a:effectLst/>
                <a:uLnTx/>
                <a:uFillTx/>
                <a:latin typeface="Calibri" panose="020F0502020204030204"/>
                <a:ea typeface="+mn-ea"/>
                <a:cs typeface="+mn-cs"/>
              </a:rPr>
              <a:t>: </a:t>
            </a:r>
            <a:r>
              <a:rPr kumimoji="0" lang="fr-FR" i="0" u="none" strike="noStrike" kern="1200" cap="none" spc="0" normalizeH="0" baseline="0" noProof="0" dirty="0">
                <a:ln>
                  <a:noFill/>
                </a:ln>
                <a:solidFill>
                  <a:srgbClr val="565656"/>
                </a:solidFill>
                <a:effectLst/>
                <a:uLnTx/>
                <a:uFillTx/>
                <a:latin typeface="Calibri" panose="020F0502020204030204"/>
                <a:ea typeface="+mn-ea"/>
                <a:cs typeface="+mn-cs"/>
              </a:rPr>
              <a:t>Associe les extensions des fichiers demandés avec l'action déclenchée par ces fichiers et avec leur contenu (type MIME, langue, jeu de caractère et codage)</a:t>
            </a:r>
            <a:endParaRPr lang="fr-FR" dirty="0">
              <a:latin typeface="Calibri" panose="020F0502020204030204"/>
            </a:endParaRPr>
          </a:p>
          <a:p>
            <a:pPr lvl="1" algn="just">
              <a:lnSpc>
                <a:spcPts val="1700"/>
              </a:lnSpc>
              <a:buFont typeface="Wingdings" panose="05000000000000000000" pitchFamily="2" charset="2"/>
              <a:buChar char="ü"/>
              <a:defRPr/>
            </a:pPr>
            <a:r>
              <a:rPr kumimoji="0" lang="fr-FR" b="1" i="0" u="none" strike="noStrike" kern="1200" cap="none" spc="0" normalizeH="0" baseline="0" noProof="0" dirty="0" err="1">
                <a:ln>
                  <a:noFill/>
                </a:ln>
                <a:solidFill>
                  <a:srgbClr val="565656"/>
                </a:solidFill>
                <a:effectLst/>
                <a:uLnTx/>
                <a:uFillTx/>
                <a:latin typeface="Calibri" panose="020F0502020204030204"/>
                <a:ea typeface="+mn-ea"/>
                <a:cs typeface="+mn-cs"/>
              </a:rPr>
              <a:t>mime_magic_module</a:t>
            </a:r>
            <a:r>
              <a:rPr kumimoji="0" lang="fr-FR" b="1" i="0" u="none" strike="noStrike" kern="1200" cap="none" spc="0" normalizeH="0" baseline="0" noProof="0" dirty="0">
                <a:ln>
                  <a:noFill/>
                </a:ln>
                <a:solidFill>
                  <a:srgbClr val="565656"/>
                </a:solidFill>
                <a:effectLst/>
                <a:uLnTx/>
                <a:uFillTx/>
                <a:latin typeface="Calibri" panose="020F0502020204030204"/>
                <a:ea typeface="+mn-ea"/>
                <a:cs typeface="+mn-cs"/>
              </a:rPr>
              <a:t>: </a:t>
            </a:r>
            <a:r>
              <a:rPr kumimoji="0" lang="fr-FR" i="0" u="none" strike="noStrike" kern="1200" cap="none" spc="0" normalizeH="0" baseline="0" noProof="0" dirty="0">
                <a:ln>
                  <a:noFill/>
                </a:ln>
                <a:solidFill>
                  <a:srgbClr val="565656"/>
                </a:solidFill>
                <a:effectLst/>
                <a:uLnTx/>
                <a:uFillTx/>
                <a:latin typeface="Calibri" panose="020F0502020204030204"/>
                <a:ea typeface="+mn-ea"/>
                <a:cs typeface="+mn-cs"/>
              </a:rPr>
              <a:t>Détermine le type MIME d'un fichier à partir de quelques octets de son contenu</a:t>
            </a:r>
          </a:p>
          <a:p>
            <a:pPr lvl="1" algn="just">
              <a:lnSpc>
                <a:spcPts val="1700"/>
              </a:lnSpc>
              <a:buFont typeface="Wingdings" panose="05000000000000000000" pitchFamily="2" charset="2"/>
              <a:buChar char="ü"/>
              <a:defRPr/>
            </a:pPr>
            <a:r>
              <a:rPr kumimoji="0" lang="fr-FR" b="1" i="0" u="none" strike="noStrike" kern="1200" cap="none" spc="0" normalizeH="0" baseline="0" noProof="0" dirty="0" err="1">
                <a:ln>
                  <a:noFill/>
                </a:ln>
                <a:solidFill>
                  <a:srgbClr val="565656"/>
                </a:solidFill>
                <a:effectLst/>
                <a:uLnTx/>
                <a:uFillTx/>
                <a:latin typeface="Calibri" panose="020F0502020204030204"/>
                <a:ea typeface="+mn-ea"/>
                <a:cs typeface="+mn-cs"/>
              </a:rPr>
              <a:t>dir_module</a:t>
            </a:r>
            <a:r>
              <a:rPr kumimoji="0" lang="fr-FR" b="1" i="0" u="none" strike="noStrike" kern="1200" cap="none" spc="0" normalizeH="0" baseline="0" noProof="0" dirty="0">
                <a:ln>
                  <a:noFill/>
                </a:ln>
                <a:solidFill>
                  <a:srgbClr val="565656"/>
                </a:solidFill>
                <a:effectLst/>
                <a:uLnTx/>
                <a:uFillTx/>
                <a:latin typeface="Calibri" panose="020F0502020204030204"/>
                <a:ea typeface="+mn-ea"/>
                <a:cs typeface="+mn-cs"/>
              </a:rPr>
              <a:t>: </a:t>
            </a:r>
            <a:r>
              <a:rPr kumimoji="0" lang="fr-FR" i="0" u="none" strike="noStrike" kern="1200" cap="none" spc="0" normalizeH="0" baseline="0" noProof="0" dirty="0">
                <a:ln>
                  <a:noFill/>
                </a:ln>
                <a:solidFill>
                  <a:srgbClr val="565656"/>
                </a:solidFill>
                <a:effectLst/>
                <a:uLnTx/>
                <a:uFillTx/>
                <a:latin typeface="Calibri" panose="020F0502020204030204"/>
                <a:ea typeface="+mn-ea"/>
                <a:cs typeface="+mn-cs"/>
              </a:rPr>
              <a:t>Permet la redirection des adresses se terminant par un répertoire sans slash de fin et la mise à disposition des fichiers index de répertoire</a:t>
            </a:r>
          </a:p>
          <a:p>
            <a:pPr lvl="1" algn="just">
              <a:lnSpc>
                <a:spcPts val="1700"/>
              </a:lnSpc>
              <a:buFont typeface="Wingdings" panose="05000000000000000000" pitchFamily="2" charset="2"/>
              <a:buChar char="ü"/>
              <a:defRPr/>
            </a:pPr>
            <a:r>
              <a:rPr kumimoji="0" lang="fr-FR" b="1" i="0" u="none" strike="noStrike" kern="1200" cap="none" spc="0" normalizeH="0" baseline="0" noProof="0" dirty="0" err="1">
                <a:ln>
                  <a:noFill/>
                </a:ln>
                <a:solidFill>
                  <a:srgbClr val="565656"/>
                </a:solidFill>
                <a:effectLst/>
                <a:uLnTx/>
                <a:uFillTx/>
                <a:latin typeface="Calibri" panose="020F0502020204030204"/>
                <a:ea typeface="+mn-ea"/>
                <a:cs typeface="+mn-cs"/>
              </a:rPr>
              <a:t>mod_authz_ldap</a:t>
            </a:r>
            <a:r>
              <a:rPr kumimoji="0" lang="fr-FR" b="1" i="0" u="none" strike="noStrike" kern="1200" cap="none" spc="0" normalizeH="0" baseline="0" noProof="0" dirty="0">
                <a:ln>
                  <a:noFill/>
                </a:ln>
                <a:solidFill>
                  <a:srgbClr val="565656"/>
                </a:solidFill>
                <a:effectLst/>
                <a:uLnTx/>
                <a:uFillTx/>
                <a:latin typeface="Calibri" panose="020F0502020204030204"/>
                <a:ea typeface="+mn-ea"/>
                <a:cs typeface="+mn-cs"/>
              </a:rPr>
              <a:t> </a:t>
            </a:r>
            <a:r>
              <a:rPr kumimoji="0" lang="fr-FR" i="0" u="none" strike="noStrike" kern="1200" cap="none" spc="0" normalizeH="0" baseline="0" noProof="0" dirty="0">
                <a:ln>
                  <a:noFill/>
                </a:ln>
                <a:solidFill>
                  <a:srgbClr val="565656"/>
                </a:solidFill>
                <a:effectLst/>
                <a:uLnTx/>
                <a:uFillTx/>
                <a:latin typeface="Calibri" panose="020F0502020204030204"/>
                <a:ea typeface="+mn-ea"/>
                <a:cs typeface="+mn-cs"/>
              </a:rPr>
              <a:t>: Permet d'utiliser un annuaire LDAP pour l'authentification HTTP de base</a:t>
            </a:r>
          </a:p>
          <a:p>
            <a:pPr lvl="1" algn="just">
              <a:lnSpc>
                <a:spcPts val="1700"/>
              </a:lnSpc>
              <a:buFont typeface="Wingdings" panose="05000000000000000000" pitchFamily="2" charset="2"/>
              <a:buChar char="ü"/>
              <a:defRPr/>
            </a:pPr>
            <a:r>
              <a:rPr kumimoji="0" lang="fr-FR" b="1" i="0" u="none" strike="noStrike" kern="1200" cap="none" spc="0" normalizeH="0" baseline="0" noProof="0" dirty="0" err="1">
                <a:ln>
                  <a:noFill/>
                </a:ln>
                <a:solidFill>
                  <a:srgbClr val="565656"/>
                </a:solidFill>
                <a:effectLst/>
                <a:uLnTx/>
                <a:uFillTx/>
                <a:latin typeface="Calibri" panose="020F0502020204030204"/>
                <a:ea typeface="+mn-ea"/>
                <a:cs typeface="+mn-cs"/>
              </a:rPr>
              <a:t>mod_ssl</a:t>
            </a:r>
            <a:r>
              <a:rPr kumimoji="0" lang="fr-FR" b="1" i="0" u="none" strike="noStrike" kern="1200" cap="none" spc="0" normalizeH="0" baseline="0" noProof="0" dirty="0">
                <a:ln>
                  <a:noFill/>
                </a:ln>
                <a:solidFill>
                  <a:srgbClr val="565656"/>
                </a:solidFill>
                <a:effectLst/>
                <a:uLnTx/>
                <a:uFillTx/>
                <a:latin typeface="Calibri" panose="020F0502020204030204"/>
                <a:ea typeface="+mn-ea"/>
                <a:cs typeface="+mn-cs"/>
              </a:rPr>
              <a:t> </a:t>
            </a:r>
            <a:r>
              <a:rPr kumimoji="0" lang="fr-FR" i="0" u="none" strike="noStrike" kern="1200" cap="none" spc="0" normalizeH="0" baseline="0" noProof="0" dirty="0">
                <a:ln>
                  <a:noFill/>
                </a:ln>
                <a:solidFill>
                  <a:srgbClr val="565656"/>
                </a:solidFill>
                <a:effectLst/>
                <a:uLnTx/>
                <a:uFillTx/>
                <a:latin typeface="Calibri" panose="020F0502020204030204"/>
                <a:ea typeface="+mn-ea"/>
                <a:cs typeface="+mn-cs"/>
              </a:rPr>
              <a:t>: Chiffrement de haut niveau basé sur les protocoles Secure Sockets Layer (SSL) et Transport Layer Security (TLS)</a:t>
            </a:r>
          </a:p>
        </p:txBody>
      </p:sp>
      <p:sp>
        <p:nvSpPr>
          <p:cNvPr id="6" name="Titre 1">
            <a:extLst>
              <a:ext uri="{FF2B5EF4-FFF2-40B4-BE49-F238E27FC236}">
                <a16:creationId xmlns:a16="http://schemas.microsoft.com/office/drawing/2014/main" id="{5A8F4B48-6682-493C-BE9D-F64C3C7D0FD7}"/>
              </a:ext>
            </a:extLst>
          </p:cNvPr>
          <p:cNvSpPr txBox="1">
            <a:spLocks/>
          </p:cNvSpPr>
          <p:nvPr/>
        </p:nvSpPr>
        <p:spPr>
          <a:xfrm>
            <a:off x="180000" y="460544"/>
            <a:ext cx="5075172" cy="415143"/>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007842"/>
                </a:solidFill>
                <a:effectLst/>
                <a:uLnTx/>
                <a:uFillTx/>
                <a:latin typeface="Calibri" panose="020F0502020204030204"/>
                <a:ea typeface="+mj-ea"/>
                <a:cs typeface="+mj-cs"/>
              </a:rPr>
              <a:t>05 – Modules du Serveur HTTP Apache</a:t>
            </a:r>
          </a:p>
        </p:txBody>
      </p:sp>
      <p:sp>
        <p:nvSpPr>
          <p:cNvPr id="8" name="Espace réservé du texte 1">
            <a:extLst>
              <a:ext uri="{FF2B5EF4-FFF2-40B4-BE49-F238E27FC236}">
                <a16:creationId xmlns:a16="http://schemas.microsoft.com/office/drawing/2014/main" id="{13186D3D-2C27-43B3-8A35-ACCDF1BB7773}"/>
              </a:ext>
            </a:extLst>
          </p:cNvPr>
          <p:cNvSpPr txBox="1">
            <a:spLocks/>
          </p:cNvSpPr>
          <p:nvPr/>
        </p:nvSpPr>
        <p:spPr>
          <a:xfrm>
            <a:off x="190510" y="777945"/>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00784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600" b="1" i="0" u="none" strike="noStrike" kern="1200" cap="none" spc="0" normalizeH="0" baseline="0" noProof="0" dirty="0">
                <a:ln>
                  <a:noFill/>
                </a:ln>
                <a:solidFill>
                  <a:srgbClr val="007842"/>
                </a:solidFill>
                <a:effectLst/>
                <a:uLnTx/>
                <a:uFillTx/>
                <a:latin typeface="Calibri" panose="020F0502020204030204"/>
                <a:ea typeface="+mn-ea"/>
                <a:cs typeface="+mn-cs"/>
              </a:rPr>
              <a:t>Exemples et descriptions</a:t>
            </a:r>
          </a:p>
        </p:txBody>
      </p:sp>
      <p:pic>
        <p:nvPicPr>
          <p:cNvPr id="3074" name="Picture 2" descr="Logiciel">
            <a:extLst>
              <a:ext uri="{FF2B5EF4-FFF2-40B4-BE49-F238E27FC236}">
                <a16:creationId xmlns:a16="http://schemas.microsoft.com/office/drawing/2014/main" id="{4CC0A1FF-898D-456A-A3ED-951032C962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156" y="1540252"/>
            <a:ext cx="2472430" cy="198936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RightFacing"/>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3930521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contenu 3">
            <a:extLst>
              <a:ext uri="{FF2B5EF4-FFF2-40B4-BE49-F238E27FC236}">
                <a16:creationId xmlns:a16="http://schemas.microsoft.com/office/drawing/2014/main" id="{228D3F66-E2AB-4925-9DEC-5E5B317C458D}"/>
              </a:ext>
            </a:extLst>
          </p:cNvPr>
          <p:cNvSpPr txBox="1">
            <a:spLocks/>
          </p:cNvSpPr>
          <p:nvPr/>
        </p:nvSpPr>
        <p:spPr>
          <a:xfrm>
            <a:off x="2458489" y="1997452"/>
            <a:ext cx="8794865" cy="4400004"/>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just" defTabSz="914400" rtl="0" eaLnBrk="1" fontAlgn="auto" latinLnBrk="0" hangingPunct="1">
              <a:lnSpc>
                <a:spcPts val="1700"/>
              </a:lnSpc>
              <a:spcBef>
                <a:spcPts val="600"/>
              </a:spcBef>
              <a:spcAft>
                <a:spcPts val="0"/>
              </a:spcAft>
              <a:buClrTx/>
              <a:buSzTx/>
              <a:buFont typeface="Arial" panose="020B0604020202020204" pitchFamily="34" charset="0"/>
              <a:buChar char="•"/>
              <a:tabLst/>
              <a:defRPr/>
            </a:pPr>
            <a:r>
              <a:rPr lang="fr-FR" dirty="0">
                <a:latin typeface="Calibri" panose="020F0502020204030204"/>
              </a:rPr>
              <a:t>Le serveur Web Apache crée deux types de fichiers journaux par défaut :</a:t>
            </a:r>
            <a:endParaRPr kumimoji="0" lang="fr-FR" sz="1400" b="0" i="0" u="none" strike="noStrike" kern="1200" cap="none" spc="0" normalizeH="0" baseline="0" noProof="0" dirty="0">
              <a:ln>
                <a:noFill/>
              </a:ln>
              <a:solidFill>
                <a:srgbClr val="565656"/>
              </a:solidFill>
              <a:effectLst/>
              <a:uLnTx/>
              <a:uFillTx/>
              <a:latin typeface="Calibri" panose="020F0502020204030204"/>
              <a:ea typeface="+mn-ea"/>
              <a:cs typeface="+mn-cs"/>
            </a:endParaRPr>
          </a:p>
        </p:txBody>
      </p:sp>
      <p:sp>
        <p:nvSpPr>
          <p:cNvPr id="6" name="Titre 1">
            <a:extLst>
              <a:ext uri="{FF2B5EF4-FFF2-40B4-BE49-F238E27FC236}">
                <a16:creationId xmlns:a16="http://schemas.microsoft.com/office/drawing/2014/main" id="{5A8F4B48-6682-493C-BE9D-F64C3C7D0FD7}"/>
              </a:ext>
            </a:extLst>
          </p:cNvPr>
          <p:cNvSpPr txBox="1">
            <a:spLocks/>
          </p:cNvSpPr>
          <p:nvPr/>
        </p:nvSpPr>
        <p:spPr>
          <a:xfrm>
            <a:off x="180000" y="460544"/>
            <a:ext cx="5075172" cy="415143"/>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007842"/>
                </a:solidFill>
                <a:effectLst/>
                <a:uLnTx/>
                <a:uFillTx/>
                <a:latin typeface="Calibri" panose="020F0502020204030204"/>
                <a:ea typeface="+mj-ea"/>
                <a:cs typeface="+mj-cs"/>
              </a:rPr>
              <a:t>06 – Journalisation Serveur HTTP Apache</a:t>
            </a:r>
          </a:p>
        </p:txBody>
      </p:sp>
      <p:sp>
        <p:nvSpPr>
          <p:cNvPr id="8" name="Espace réservé du texte 1">
            <a:extLst>
              <a:ext uri="{FF2B5EF4-FFF2-40B4-BE49-F238E27FC236}">
                <a16:creationId xmlns:a16="http://schemas.microsoft.com/office/drawing/2014/main" id="{13186D3D-2C27-43B3-8A35-ACCDF1BB7773}"/>
              </a:ext>
            </a:extLst>
          </p:cNvPr>
          <p:cNvSpPr txBox="1">
            <a:spLocks/>
          </p:cNvSpPr>
          <p:nvPr/>
        </p:nvSpPr>
        <p:spPr>
          <a:xfrm>
            <a:off x="190510" y="777945"/>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00784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600" b="1" i="0" u="none" strike="noStrike" kern="1200" cap="none" spc="0" normalizeH="0" baseline="0" noProof="0" dirty="0">
                <a:ln>
                  <a:noFill/>
                </a:ln>
                <a:solidFill>
                  <a:srgbClr val="007842"/>
                </a:solidFill>
                <a:effectLst/>
                <a:uLnTx/>
                <a:uFillTx/>
                <a:latin typeface="Calibri" panose="020F0502020204030204"/>
                <a:ea typeface="+mn-ea"/>
                <a:cs typeface="+mn-cs"/>
              </a:rPr>
              <a:t>Fichiers LOG</a:t>
            </a:r>
          </a:p>
        </p:txBody>
      </p:sp>
      <p:pic>
        <p:nvPicPr>
          <p:cNvPr id="3074" name="Picture 2" descr="Logiciel">
            <a:extLst>
              <a:ext uri="{FF2B5EF4-FFF2-40B4-BE49-F238E27FC236}">
                <a16:creationId xmlns:a16="http://schemas.microsoft.com/office/drawing/2014/main" id="{4CC0A1FF-898D-456A-A3ED-951032C962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156" y="1540252"/>
            <a:ext cx="2472430" cy="198936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RightFacing"/>
            <a:lightRig rig="soft" dir="t"/>
          </a:scene3d>
          <a:sp3d contourW="12700" prstMaterial="matte">
            <a:bevelT w="63500" h="50800"/>
            <a:contourClr>
              <a:srgbClr val="C0C0C0"/>
            </a:contourClr>
          </a:sp3d>
        </p:spPr>
      </p:pic>
      <p:graphicFrame>
        <p:nvGraphicFramePr>
          <p:cNvPr id="2" name="Diagramme 1">
            <a:extLst>
              <a:ext uri="{FF2B5EF4-FFF2-40B4-BE49-F238E27FC236}">
                <a16:creationId xmlns:a16="http://schemas.microsoft.com/office/drawing/2014/main" id="{E6EA43BF-B7FF-45A2-A303-9AEA98360A85}"/>
              </a:ext>
            </a:extLst>
          </p:cNvPr>
          <p:cNvGraphicFramePr/>
          <p:nvPr>
            <p:extLst>
              <p:ext uri="{D42A27DB-BD31-4B8C-83A1-F6EECF244321}">
                <p14:modId xmlns:p14="http://schemas.microsoft.com/office/powerpoint/2010/main" val="2734079714"/>
              </p:ext>
            </p:extLst>
          </p:nvPr>
        </p:nvGraphicFramePr>
        <p:xfrm>
          <a:off x="2078287" y="1193087"/>
          <a:ext cx="8961015" cy="37612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Image 8">
            <a:extLst>
              <a:ext uri="{FF2B5EF4-FFF2-40B4-BE49-F238E27FC236}">
                <a16:creationId xmlns:a16="http://schemas.microsoft.com/office/drawing/2014/main" id="{646696E3-9A06-4C70-85A5-1F2198F240D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37360" y="4591321"/>
            <a:ext cx="4358640" cy="888423"/>
          </a:xfrm>
          <a:prstGeom prst="rect">
            <a:avLst/>
          </a:prstGeom>
        </p:spPr>
      </p:pic>
      <p:pic>
        <p:nvPicPr>
          <p:cNvPr id="11" name="Image 10">
            <a:extLst>
              <a:ext uri="{FF2B5EF4-FFF2-40B4-BE49-F238E27FC236}">
                <a16:creationId xmlns:a16="http://schemas.microsoft.com/office/drawing/2014/main" id="{E3233385-66CB-44CB-B3A3-B415B8E9A21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42627" y="4606833"/>
            <a:ext cx="4590929" cy="774601"/>
          </a:xfrm>
          <a:prstGeom prst="rect">
            <a:avLst/>
          </a:prstGeom>
        </p:spPr>
      </p:pic>
    </p:spTree>
    <p:extLst>
      <p:ext uri="{BB962C8B-B14F-4D97-AF65-F5344CB8AC3E}">
        <p14:creationId xmlns:p14="http://schemas.microsoft.com/office/powerpoint/2010/main" val="254394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contenu 3">
            <a:extLst>
              <a:ext uri="{FF2B5EF4-FFF2-40B4-BE49-F238E27FC236}">
                <a16:creationId xmlns:a16="http://schemas.microsoft.com/office/drawing/2014/main" id="{228D3F66-E2AB-4925-9DEC-5E5B317C458D}"/>
              </a:ext>
            </a:extLst>
          </p:cNvPr>
          <p:cNvSpPr txBox="1">
            <a:spLocks/>
          </p:cNvSpPr>
          <p:nvPr/>
        </p:nvSpPr>
        <p:spPr>
          <a:xfrm>
            <a:off x="2383675" y="1540252"/>
            <a:ext cx="5006340" cy="4400004"/>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just" defTabSz="914400" rtl="0" eaLnBrk="1" fontAlgn="auto" latinLnBrk="0" hangingPunct="1">
              <a:lnSpc>
                <a:spcPts val="1700"/>
              </a:lnSpc>
              <a:spcBef>
                <a:spcPts val="60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a:ln>
                  <a:noFill/>
                </a:ln>
                <a:solidFill>
                  <a:srgbClr val="565656"/>
                </a:solidFill>
                <a:effectLst/>
                <a:uLnTx/>
                <a:uFillTx/>
                <a:latin typeface="Calibri" panose="020F0502020204030204"/>
                <a:ea typeface="+mn-ea"/>
                <a:cs typeface="+mn-cs"/>
              </a:rPr>
              <a:t>La configuration de base d'un serveur Web Apache suppose que l'hôte sert des fichiers pour un seul serveur, à savoir le nom du serveur ou l'adresse IP sur laquelle le logiciel Apache s'exécute. Cependant, Apache vous permet également d'héberger des pages Web pour plusieurs noms de domaine ou adresses IP sur un seul serveur physique. Ceci est idéal pour les entreprises qui prennent en charge plusieurs clients, tels que les fournisseurs de services Internet.</a:t>
            </a:r>
          </a:p>
          <a:p>
            <a:pPr marL="285750" marR="0" lvl="0" indent="-285750" algn="just" defTabSz="914400" rtl="0" eaLnBrk="1" fontAlgn="auto" latinLnBrk="0" hangingPunct="1">
              <a:lnSpc>
                <a:spcPts val="1700"/>
              </a:lnSpc>
              <a:spcBef>
                <a:spcPts val="60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a:ln>
                  <a:noFill/>
                </a:ln>
                <a:solidFill>
                  <a:srgbClr val="565656"/>
                </a:solidFill>
                <a:effectLst/>
                <a:uLnTx/>
                <a:uFillTx/>
                <a:latin typeface="Calibri" panose="020F0502020204030204"/>
                <a:ea typeface="+mn-ea"/>
                <a:cs typeface="+mn-cs"/>
              </a:rPr>
              <a:t>La possibilité d'héberger plusieurs environnements Web sur un seul serveur physique est appelée hébergement Web virtuel. Il existe deux manières d'implémenter l'hébergement Web virtuel dans Apache :</a:t>
            </a:r>
          </a:p>
          <a:p>
            <a:pPr lvl="1" algn="just">
              <a:lnSpc>
                <a:spcPts val="1700"/>
              </a:lnSpc>
              <a:buFont typeface="Wingdings" panose="05000000000000000000" pitchFamily="2" charset="2"/>
              <a:buChar char="q"/>
              <a:defRPr/>
            </a:pPr>
            <a:r>
              <a:rPr kumimoji="0" lang="fr-FR" b="0" i="0" u="none" strike="noStrike" kern="1200" cap="none" spc="0" normalizeH="0" baseline="0" noProof="0" dirty="0">
                <a:ln>
                  <a:noFill/>
                </a:ln>
                <a:solidFill>
                  <a:srgbClr val="565656"/>
                </a:solidFill>
                <a:effectLst/>
                <a:uLnTx/>
                <a:uFillTx/>
                <a:latin typeface="Calibri" panose="020F0502020204030204"/>
                <a:ea typeface="+mn-ea"/>
                <a:cs typeface="+mn-cs"/>
              </a:rPr>
              <a:t>Hébergement virtuel basé sur le nom</a:t>
            </a:r>
          </a:p>
          <a:p>
            <a:pPr lvl="1" algn="just">
              <a:lnSpc>
                <a:spcPts val="1700"/>
              </a:lnSpc>
              <a:buFont typeface="Wingdings" panose="05000000000000000000" pitchFamily="2" charset="2"/>
              <a:buChar char="q"/>
              <a:defRPr/>
            </a:pPr>
            <a:r>
              <a:rPr kumimoji="0" lang="fr-FR" b="0" i="0" u="none" strike="noStrike" kern="1200" cap="none" spc="0" normalizeH="0" baseline="0" noProof="0" dirty="0">
                <a:ln>
                  <a:noFill/>
                </a:ln>
                <a:solidFill>
                  <a:srgbClr val="565656"/>
                </a:solidFill>
                <a:effectLst/>
                <a:uLnTx/>
                <a:uFillTx/>
                <a:latin typeface="Calibri" panose="020F0502020204030204"/>
                <a:ea typeface="+mn-ea"/>
                <a:cs typeface="+mn-cs"/>
              </a:rPr>
              <a:t>Hébergement virtuel basé sur IP</a:t>
            </a:r>
          </a:p>
          <a:p>
            <a:pPr>
              <a:lnSpc>
                <a:spcPts val="1700"/>
              </a:lnSpc>
              <a:defRPr/>
            </a:pPr>
            <a:r>
              <a:rPr lang="fr-FR" dirty="0">
                <a:latin typeface="Calibri" panose="020F0502020204030204"/>
              </a:rPr>
              <a:t>Avec l'hébergement virtuel basé sur le nom, le serveur physique a plusieurs noms d'hôte qui </a:t>
            </a:r>
            <a:r>
              <a:rPr lang="fr-FR" b="1" dirty="0">
                <a:latin typeface="Calibri" panose="020F0502020204030204"/>
              </a:rPr>
              <a:t>pointent vers son adresse IP dans le système DNS. </a:t>
            </a:r>
            <a:r>
              <a:rPr lang="fr-FR" b="1" dirty="0">
                <a:latin typeface="Calibri" panose="020F0502020204030204"/>
                <a:sym typeface="Wingdings" panose="05000000000000000000" pitchFamily="2" charset="2"/>
              </a:rPr>
              <a:t></a:t>
            </a:r>
            <a:endParaRPr lang="fr-FR" b="1" dirty="0">
              <a:latin typeface="Calibri" panose="020F0502020204030204"/>
            </a:endParaRPr>
          </a:p>
        </p:txBody>
      </p:sp>
      <p:sp>
        <p:nvSpPr>
          <p:cNvPr id="6" name="Titre 1">
            <a:extLst>
              <a:ext uri="{FF2B5EF4-FFF2-40B4-BE49-F238E27FC236}">
                <a16:creationId xmlns:a16="http://schemas.microsoft.com/office/drawing/2014/main" id="{5A8F4B48-6682-493C-BE9D-F64C3C7D0FD7}"/>
              </a:ext>
            </a:extLst>
          </p:cNvPr>
          <p:cNvSpPr txBox="1">
            <a:spLocks/>
          </p:cNvSpPr>
          <p:nvPr/>
        </p:nvSpPr>
        <p:spPr>
          <a:xfrm>
            <a:off x="180000" y="460544"/>
            <a:ext cx="5075172" cy="415143"/>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007842"/>
                </a:solidFill>
                <a:effectLst/>
                <a:uLnTx/>
                <a:uFillTx/>
                <a:latin typeface="Calibri" panose="020F0502020204030204"/>
                <a:ea typeface="+mj-ea"/>
                <a:cs typeface="+mj-cs"/>
              </a:rPr>
              <a:t>07 – Configuration d'hôtes virtuels</a:t>
            </a:r>
          </a:p>
        </p:txBody>
      </p:sp>
      <p:sp>
        <p:nvSpPr>
          <p:cNvPr id="8" name="Espace réservé du texte 1">
            <a:extLst>
              <a:ext uri="{FF2B5EF4-FFF2-40B4-BE49-F238E27FC236}">
                <a16:creationId xmlns:a16="http://schemas.microsoft.com/office/drawing/2014/main" id="{13186D3D-2C27-43B3-8A35-ACCDF1BB7773}"/>
              </a:ext>
            </a:extLst>
          </p:cNvPr>
          <p:cNvSpPr txBox="1">
            <a:spLocks/>
          </p:cNvSpPr>
          <p:nvPr/>
        </p:nvSpPr>
        <p:spPr>
          <a:xfrm>
            <a:off x="190510" y="777945"/>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00784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latin typeface="Calibri" panose="020F0502020204030204"/>
              </a:rPr>
              <a:t>Définition et intérêt </a:t>
            </a:r>
            <a:endParaRPr kumimoji="0" lang="fr-FR" sz="1600" b="1" i="0" u="none" strike="noStrike" kern="1200" cap="none" spc="0" normalizeH="0" baseline="0" noProof="0" dirty="0">
              <a:ln>
                <a:noFill/>
              </a:ln>
              <a:solidFill>
                <a:srgbClr val="007842"/>
              </a:solidFill>
              <a:effectLst/>
              <a:uLnTx/>
              <a:uFillTx/>
              <a:latin typeface="Calibri" panose="020F0502020204030204"/>
              <a:ea typeface="+mn-ea"/>
              <a:cs typeface="+mn-cs"/>
            </a:endParaRPr>
          </a:p>
        </p:txBody>
      </p:sp>
      <p:pic>
        <p:nvPicPr>
          <p:cNvPr id="3074" name="Picture 2" descr="Logiciel">
            <a:extLst>
              <a:ext uri="{FF2B5EF4-FFF2-40B4-BE49-F238E27FC236}">
                <a16:creationId xmlns:a16="http://schemas.microsoft.com/office/drawing/2014/main" id="{4CC0A1FF-898D-456A-A3ED-951032C962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156" y="1540252"/>
            <a:ext cx="2472430" cy="198936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RightFacing"/>
            <a:lightRig rig="soft" dir="t"/>
          </a:scene3d>
          <a:sp3d contourW="12700" prstMaterial="matte">
            <a:bevelT w="63500" h="50800"/>
            <a:contourClr>
              <a:srgbClr val="C0C0C0"/>
            </a:contourClr>
          </a:sp3d>
        </p:spPr>
      </p:pic>
      <p:pic>
        <p:nvPicPr>
          <p:cNvPr id="3" name="Image 2">
            <a:extLst>
              <a:ext uri="{FF2B5EF4-FFF2-40B4-BE49-F238E27FC236}">
                <a16:creationId xmlns:a16="http://schemas.microsoft.com/office/drawing/2014/main" id="{8B5B580D-3EE8-4CA1-B8F4-A74022892E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5152" y="1765423"/>
            <a:ext cx="3966763" cy="35283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96926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contenu 3">
            <a:extLst>
              <a:ext uri="{FF2B5EF4-FFF2-40B4-BE49-F238E27FC236}">
                <a16:creationId xmlns:a16="http://schemas.microsoft.com/office/drawing/2014/main" id="{228D3F66-E2AB-4925-9DEC-5E5B317C458D}"/>
              </a:ext>
            </a:extLst>
          </p:cNvPr>
          <p:cNvSpPr txBox="1">
            <a:spLocks/>
          </p:cNvSpPr>
          <p:nvPr/>
        </p:nvSpPr>
        <p:spPr>
          <a:xfrm>
            <a:off x="2383675" y="1540252"/>
            <a:ext cx="9062950" cy="4386723"/>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just" defTabSz="914400" rtl="0" eaLnBrk="1" fontAlgn="auto" latinLnBrk="0" hangingPunct="1">
              <a:lnSpc>
                <a:spcPts val="1700"/>
              </a:lnSpc>
              <a:spcBef>
                <a:spcPts val="60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a:ln>
                  <a:noFill/>
                </a:ln>
                <a:solidFill>
                  <a:srgbClr val="565656"/>
                </a:solidFill>
                <a:effectLst/>
                <a:uLnTx/>
                <a:uFillTx/>
                <a:latin typeface="Calibri" panose="020F0502020204030204"/>
                <a:ea typeface="+mn-ea"/>
                <a:cs typeface="+mn-cs"/>
              </a:rPr>
              <a:t>Il existe deux types d'hébergement virtuel dans Apache</a:t>
            </a:r>
            <a:r>
              <a:rPr lang="fr-FR" b="0" dirty="0">
                <a:latin typeface="Calibri" panose="020F0502020204030204"/>
              </a:rPr>
              <a:t>, hôte virtuelle </a:t>
            </a:r>
            <a:r>
              <a:rPr lang="fr-FR" dirty="0">
                <a:latin typeface="Calibri" panose="020F0502020204030204"/>
              </a:rPr>
              <a:t>basée sur IP ou Hôte virtuelle basé sur le nom</a:t>
            </a:r>
          </a:p>
          <a:p>
            <a:pPr marL="0" marR="0" lvl="0" indent="0" fontAlgn="auto">
              <a:lnSpc>
                <a:spcPts val="1700"/>
              </a:lnSpc>
              <a:spcAft>
                <a:spcPts val="0"/>
              </a:spcAft>
              <a:buClrTx/>
              <a:buSzTx/>
              <a:buNone/>
              <a:tabLst/>
              <a:defRPr/>
            </a:pPr>
            <a:r>
              <a:rPr lang="pt-BR" dirty="0">
                <a:solidFill>
                  <a:srgbClr val="231F20"/>
                </a:solidFill>
                <a:latin typeface="Lucida Fax" panose="02060602050505020204" pitchFamily="18" charset="0"/>
              </a:rPr>
              <a:t>&lt;VirtualHost *:80 /NAME&gt;</a:t>
            </a:r>
          </a:p>
          <a:p>
            <a:pPr marL="0" marR="0" lvl="0" indent="0" fontAlgn="auto">
              <a:lnSpc>
                <a:spcPts val="1700"/>
              </a:lnSpc>
              <a:spcAft>
                <a:spcPts val="0"/>
              </a:spcAft>
              <a:buClrTx/>
              <a:buSzTx/>
              <a:buNone/>
              <a:tabLst/>
              <a:defRPr/>
            </a:pPr>
            <a:r>
              <a:rPr lang="pt-BR" dirty="0">
                <a:solidFill>
                  <a:srgbClr val="231F20"/>
                </a:solidFill>
                <a:latin typeface="Lucida Fax" panose="02060602050505020204" pitchFamily="18" charset="0"/>
              </a:rPr>
              <a:t>ServerName www.domain1.com</a:t>
            </a:r>
          </a:p>
          <a:p>
            <a:pPr marL="0" marR="0" lvl="0" indent="0" fontAlgn="auto">
              <a:lnSpc>
                <a:spcPts val="1700"/>
              </a:lnSpc>
              <a:spcAft>
                <a:spcPts val="0"/>
              </a:spcAft>
              <a:buClrTx/>
              <a:buSzTx/>
              <a:buNone/>
              <a:tabLst/>
              <a:defRPr/>
            </a:pPr>
            <a:r>
              <a:rPr lang="pt-BR" dirty="0">
                <a:solidFill>
                  <a:srgbClr val="231F20"/>
                </a:solidFill>
                <a:latin typeface="Lucida Fax" panose="02060602050505020204" pitchFamily="18" charset="0"/>
              </a:rPr>
              <a:t>[...]</a:t>
            </a:r>
          </a:p>
          <a:p>
            <a:pPr marL="0" marR="0" lvl="0" indent="0" fontAlgn="auto">
              <a:lnSpc>
                <a:spcPts val="1700"/>
              </a:lnSpc>
              <a:spcAft>
                <a:spcPts val="0"/>
              </a:spcAft>
              <a:buClrTx/>
              <a:buSzTx/>
              <a:buNone/>
              <a:tabLst/>
              <a:defRPr/>
            </a:pPr>
            <a:r>
              <a:rPr lang="pt-BR" dirty="0">
                <a:solidFill>
                  <a:srgbClr val="231F20"/>
                </a:solidFill>
                <a:latin typeface="Lucida Fax" panose="02060602050505020204" pitchFamily="18" charset="0"/>
              </a:rPr>
              <a:t>DocumentRoot /var/www/app1</a:t>
            </a:r>
          </a:p>
          <a:p>
            <a:pPr marL="0" marR="0" lvl="0" indent="0" fontAlgn="auto">
              <a:lnSpc>
                <a:spcPts val="1700"/>
              </a:lnSpc>
              <a:spcAft>
                <a:spcPts val="0"/>
              </a:spcAft>
              <a:buClrTx/>
              <a:buSzTx/>
              <a:buNone/>
              <a:tabLst/>
              <a:defRPr/>
            </a:pPr>
            <a:r>
              <a:rPr lang="pt-BR" dirty="0">
                <a:solidFill>
                  <a:srgbClr val="231F20"/>
                </a:solidFill>
                <a:latin typeface="Lucida Fax" panose="02060602050505020204" pitchFamily="18" charset="0"/>
              </a:rPr>
              <a:t>[...]</a:t>
            </a:r>
          </a:p>
          <a:p>
            <a:pPr marL="0" marR="0" lvl="0" indent="0" fontAlgn="auto">
              <a:lnSpc>
                <a:spcPts val="1700"/>
              </a:lnSpc>
              <a:spcAft>
                <a:spcPts val="0"/>
              </a:spcAft>
              <a:buClrTx/>
              <a:buSzTx/>
              <a:buNone/>
              <a:tabLst/>
              <a:defRPr/>
            </a:pPr>
            <a:r>
              <a:rPr lang="pt-BR" dirty="0">
                <a:solidFill>
                  <a:srgbClr val="231F20"/>
                </a:solidFill>
                <a:latin typeface="Lucida Fax" panose="02060602050505020204" pitchFamily="18" charset="0"/>
              </a:rPr>
              <a:t>&lt;/VirtualHost&gt;</a:t>
            </a:r>
          </a:p>
          <a:p>
            <a:pPr marL="285750" marR="0" lvl="0" indent="-285750" algn="just" defTabSz="914400" rtl="0" eaLnBrk="1" fontAlgn="auto" latinLnBrk="0" hangingPunct="1">
              <a:lnSpc>
                <a:spcPts val="1700"/>
              </a:lnSpc>
              <a:spcBef>
                <a:spcPts val="600"/>
              </a:spcBef>
              <a:spcAft>
                <a:spcPts val="0"/>
              </a:spcAft>
              <a:buClrTx/>
              <a:buSzTx/>
              <a:buFont typeface="Arial" panose="020B0604020202020204" pitchFamily="34" charset="0"/>
              <a:buChar char="•"/>
              <a:tabLst/>
              <a:defRPr/>
            </a:pPr>
            <a:endParaRPr kumimoji="0" lang="fr-FR" sz="1400" i="0" u="none" strike="noStrike" kern="1200" cap="none" spc="0" normalizeH="0" baseline="0" noProof="0" dirty="0">
              <a:ln>
                <a:noFill/>
              </a:ln>
              <a:solidFill>
                <a:srgbClr val="565656"/>
              </a:solidFill>
              <a:effectLst/>
              <a:uLnTx/>
              <a:uFillTx/>
              <a:latin typeface="Calibri" panose="020F0502020204030204"/>
              <a:ea typeface="+mn-ea"/>
              <a:cs typeface="+mn-cs"/>
            </a:endParaRPr>
          </a:p>
          <a:p>
            <a:pPr marL="0" marR="0" lvl="0" indent="0" fontAlgn="auto">
              <a:lnSpc>
                <a:spcPts val="1700"/>
              </a:lnSpc>
              <a:spcAft>
                <a:spcPts val="0"/>
              </a:spcAft>
              <a:buClrTx/>
              <a:buSzTx/>
              <a:buNone/>
              <a:tabLst/>
              <a:defRPr/>
            </a:pPr>
            <a:endParaRPr lang="pt-BR" dirty="0">
              <a:solidFill>
                <a:srgbClr val="231F20"/>
              </a:solidFill>
              <a:latin typeface="Lucida Fax" panose="02060602050505020204" pitchFamily="18" charset="0"/>
            </a:endParaRPr>
          </a:p>
          <a:p>
            <a:pPr marL="0" marR="0" lvl="0" indent="0" fontAlgn="auto">
              <a:lnSpc>
                <a:spcPts val="1700"/>
              </a:lnSpc>
              <a:spcAft>
                <a:spcPts val="0"/>
              </a:spcAft>
              <a:buClrTx/>
              <a:buSzTx/>
              <a:buNone/>
              <a:tabLst/>
              <a:defRPr/>
            </a:pPr>
            <a:endParaRPr lang="pt-BR" dirty="0">
              <a:solidFill>
                <a:srgbClr val="231F20"/>
              </a:solidFill>
              <a:latin typeface="Lucida Fax" panose="02060602050505020204" pitchFamily="18" charset="0"/>
            </a:endParaRPr>
          </a:p>
          <a:p>
            <a:pPr marL="0" marR="0" lvl="0" indent="0" fontAlgn="auto">
              <a:lnSpc>
                <a:spcPts val="1700"/>
              </a:lnSpc>
              <a:spcAft>
                <a:spcPts val="0"/>
              </a:spcAft>
              <a:buClrTx/>
              <a:buSzTx/>
              <a:buNone/>
              <a:tabLst/>
              <a:defRPr/>
            </a:pPr>
            <a:endParaRPr lang="pt-BR" dirty="0">
              <a:solidFill>
                <a:srgbClr val="231F20"/>
              </a:solidFill>
              <a:latin typeface="Lucida Fax" panose="02060602050505020204" pitchFamily="18" charset="0"/>
            </a:endParaRPr>
          </a:p>
          <a:p>
            <a:pPr marL="0" marR="0" lvl="0" indent="0" fontAlgn="auto">
              <a:lnSpc>
                <a:spcPts val="1700"/>
              </a:lnSpc>
              <a:spcAft>
                <a:spcPts val="0"/>
              </a:spcAft>
              <a:buClrTx/>
              <a:buSzTx/>
              <a:buNone/>
              <a:tabLst/>
              <a:defRPr/>
            </a:pPr>
            <a:r>
              <a:rPr lang="pt-BR" dirty="0">
                <a:solidFill>
                  <a:srgbClr val="231F20"/>
                </a:solidFill>
                <a:latin typeface="Lucida Fax" panose="02060602050505020204" pitchFamily="18" charset="0"/>
              </a:rPr>
              <a:t> </a:t>
            </a:r>
          </a:p>
          <a:p>
            <a:pPr marL="0" marR="0" lvl="0" indent="0" fontAlgn="auto">
              <a:lnSpc>
                <a:spcPts val="1700"/>
              </a:lnSpc>
              <a:spcAft>
                <a:spcPts val="0"/>
              </a:spcAft>
              <a:buClrTx/>
              <a:buSzTx/>
              <a:buNone/>
              <a:tabLst/>
              <a:defRPr/>
            </a:pPr>
            <a:endParaRPr lang="pt-BR" dirty="0">
              <a:solidFill>
                <a:srgbClr val="231F20"/>
              </a:solidFill>
              <a:latin typeface="Lucida Fax" panose="02060602050505020204" pitchFamily="18" charset="0"/>
            </a:endParaRPr>
          </a:p>
        </p:txBody>
      </p:sp>
      <p:sp>
        <p:nvSpPr>
          <p:cNvPr id="6" name="Titre 1">
            <a:extLst>
              <a:ext uri="{FF2B5EF4-FFF2-40B4-BE49-F238E27FC236}">
                <a16:creationId xmlns:a16="http://schemas.microsoft.com/office/drawing/2014/main" id="{5A8F4B48-6682-493C-BE9D-F64C3C7D0FD7}"/>
              </a:ext>
            </a:extLst>
          </p:cNvPr>
          <p:cNvSpPr txBox="1">
            <a:spLocks/>
          </p:cNvSpPr>
          <p:nvPr/>
        </p:nvSpPr>
        <p:spPr>
          <a:xfrm>
            <a:off x="180000" y="460544"/>
            <a:ext cx="5075172" cy="415143"/>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007842"/>
                </a:solidFill>
                <a:effectLst/>
                <a:uLnTx/>
                <a:uFillTx/>
                <a:latin typeface="Calibri" panose="020F0502020204030204"/>
                <a:ea typeface="+mj-ea"/>
                <a:cs typeface="+mj-cs"/>
              </a:rPr>
              <a:t>07 – Configuration d'hôtes virtuels</a:t>
            </a:r>
          </a:p>
        </p:txBody>
      </p:sp>
      <p:sp>
        <p:nvSpPr>
          <p:cNvPr id="8" name="Espace réservé du texte 1">
            <a:extLst>
              <a:ext uri="{FF2B5EF4-FFF2-40B4-BE49-F238E27FC236}">
                <a16:creationId xmlns:a16="http://schemas.microsoft.com/office/drawing/2014/main" id="{13186D3D-2C27-43B3-8A35-ACCDF1BB7773}"/>
              </a:ext>
            </a:extLst>
          </p:cNvPr>
          <p:cNvSpPr txBox="1">
            <a:spLocks/>
          </p:cNvSpPr>
          <p:nvPr/>
        </p:nvSpPr>
        <p:spPr>
          <a:xfrm>
            <a:off x="190510" y="777945"/>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00784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latin typeface="Calibri" panose="020F0502020204030204"/>
              </a:rPr>
              <a:t>Création et tests</a:t>
            </a:r>
            <a:endParaRPr kumimoji="0" lang="fr-FR" sz="1600" b="1" i="0" u="none" strike="noStrike" kern="1200" cap="none" spc="0" normalizeH="0" baseline="0" noProof="0" dirty="0">
              <a:ln>
                <a:noFill/>
              </a:ln>
              <a:solidFill>
                <a:srgbClr val="007842"/>
              </a:solidFill>
              <a:effectLst/>
              <a:uLnTx/>
              <a:uFillTx/>
              <a:latin typeface="Calibri" panose="020F0502020204030204"/>
              <a:ea typeface="+mn-ea"/>
              <a:cs typeface="+mn-cs"/>
            </a:endParaRPr>
          </a:p>
        </p:txBody>
      </p:sp>
      <p:pic>
        <p:nvPicPr>
          <p:cNvPr id="3074" name="Picture 2" descr="Logiciel">
            <a:extLst>
              <a:ext uri="{FF2B5EF4-FFF2-40B4-BE49-F238E27FC236}">
                <a16:creationId xmlns:a16="http://schemas.microsoft.com/office/drawing/2014/main" id="{4CC0A1FF-898D-456A-A3ED-951032C962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156" y="1540252"/>
            <a:ext cx="2472430" cy="198936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RightFacing"/>
            <a:lightRig rig="soft" dir="t"/>
          </a:scene3d>
          <a:sp3d contourW="12700" prstMaterial="matte">
            <a:bevelT w="63500" h="50800"/>
            <a:contourClr>
              <a:srgbClr val="C0C0C0"/>
            </a:contourClr>
          </a:sp3d>
        </p:spPr>
      </p:pic>
      <p:sp>
        <p:nvSpPr>
          <p:cNvPr id="2" name="Rectangle 1">
            <a:extLst>
              <a:ext uri="{FF2B5EF4-FFF2-40B4-BE49-F238E27FC236}">
                <a16:creationId xmlns:a16="http://schemas.microsoft.com/office/drawing/2014/main" id="{BE6FE4C3-29AA-4ACE-A2C5-9254891573E6}"/>
              </a:ext>
            </a:extLst>
          </p:cNvPr>
          <p:cNvSpPr>
            <a:spLocks noChangeArrowheads="1"/>
          </p:cNvSpPr>
          <p:nvPr/>
        </p:nvSpPr>
        <p:spPr bwMode="auto">
          <a:xfrm rot="10404411" flipV="1">
            <a:off x="6046034" y="2517011"/>
            <a:ext cx="5581567" cy="3108543"/>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rgbClr val="333333"/>
                </a:solidFill>
                <a:effectLst/>
                <a:latin typeface="Consolas" panose="020B0609020204030204" pitchFamily="49" charset="0"/>
              </a:rPr>
              <a:t>&lt;</a:t>
            </a:r>
            <a:r>
              <a:rPr kumimoji="0" lang="fr-FR" altLang="fr-FR" sz="1400" b="0" i="0" u="none" strike="noStrike" cap="none" normalizeH="0" baseline="0" dirty="0" err="1">
                <a:ln>
                  <a:noFill/>
                </a:ln>
                <a:solidFill>
                  <a:srgbClr val="333333"/>
                </a:solidFill>
                <a:effectLst/>
                <a:latin typeface="Consolas" panose="020B0609020204030204" pitchFamily="49" charset="0"/>
              </a:rPr>
              <a:t>VirtualHost</a:t>
            </a:r>
            <a:r>
              <a:rPr kumimoji="0" lang="fr-FR" altLang="fr-FR" sz="1400" b="0" i="0" u="none" strike="noStrike" cap="none" normalizeH="0" baseline="0" dirty="0">
                <a:ln>
                  <a:noFill/>
                </a:ln>
                <a:solidFill>
                  <a:srgbClr val="333333"/>
                </a:solidFill>
                <a:effectLst/>
                <a:latin typeface="Consolas" panose="020B0609020204030204" pitchFamily="49" charset="0"/>
              </a:rPr>
              <a:t> </a:t>
            </a:r>
            <a:r>
              <a:rPr kumimoji="0" lang="fr-FR" altLang="fr-FR" sz="1400" b="0" i="0" u="none" strike="noStrike" cap="none" normalizeH="0" baseline="0" dirty="0">
                <a:ln>
                  <a:noFill/>
                </a:ln>
                <a:solidFill>
                  <a:srgbClr val="00B050"/>
                </a:solidFill>
                <a:effectLst/>
                <a:latin typeface="Consolas" panose="020B0609020204030204" pitchFamily="49" charset="0"/>
              </a:rPr>
              <a:t>192.168.1.226:80</a:t>
            </a:r>
            <a:r>
              <a:rPr kumimoji="0" lang="fr-FR" altLang="fr-FR" sz="1400" b="0" i="0" u="none" strike="noStrike" cap="none" normalizeH="0" baseline="0" dirty="0">
                <a:ln>
                  <a:noFill/>
                </a:ln>
                <a:solidFill>
                  <a:srgbClr val="333333"/>
                </a:solidFill>
                <a:effectLst/>
                <a:latin typeface="Consolas" panose="020B0609020204030204" pitchFamily="49" charset="0"/>
              </a:rPr>
              <a:t>&gt;</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rgbClr val="333333"/>
                </a:solidFill>
                <a:effectLst/>
                <a:latin typeface="Consolas" panose="020B0609020204030204" pitchFamily="49" charset="0"/>
              </a:rPr>
              <a:t>    </a:t>
            </a:r>
            <a:r>
              <a:rPr kumimoji="0" lang="fr-FR" altLang="fr-FR" sz="1400" b="0" i="0" u="none" strike="noStrike" cap="none" normalizeH="0" baseline="0" dirty="0" err="1">
                <a:ln>
                  <a:noFill/>
                </a:ln>
                <a:solidFill>
                  <a:srgbClr val="333333"/>
                </a:solidFill>
                <a:effectLst/>
                <a:latin typeface="Consolas" panose="020B0609020204030204" pitchFamily="49" charset="0"/>
              </a:rPr>
              <a:t>ServerAdmin</a:t>
            </a:r>
            <a:r>
              <a:rPr kumimoji="0" lang="fr-FR" altLang="fr-FR" sz="1400" b="0" i="0" u="none" strike="noStrike" cap="none" normalizeH="0" baseline="0" dirty="0">
                <a:ln>
                  <a:noFill/>
                </a:ln>
                <a:solidFill>
                  <a:srgbClr val="333333"/>
                </a:solidFill>
                <a:effectLst/>
                <a:latin typeface="Consolas" panose="020B0609020204030204" pitchFamily="49" charset="0"/>
              </a:rPr>
              <a:t> </a:t>
            </a:r>
            <a:r>
              <a:rPr kumimoji="0" lang="fr-FR" altLang="fr-FR" sz="1400" b="0" i="0" u="none" strike="noStrike" cap="none" normalizeH="0" baseline="0" dirty="0">
                <a:ln>
                  <a:noFill/>
                </a:ln>
                <a:solidFill>
                  <a:srgbClr val="00B050"/>
                </a:solidFill>
                <a:effectLst/>
                <a:latin typeface="Consolas" panose="020B0609020204030204" pitchFamily="49" charset="0"/>
              </a:rPr>
              <a:t>root@ofppt.org</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rgbClr val="333333"/>
                </a:solidFill>
                <a:effectLst/>
                <a:latin typeface="Consolas" panose="020B0609020204030204" pitchFamily="49" charset="0"/>
              </a:rPr>
              <a:t>    </a:t>
            </a:r>
            <a:r>
              <a:rPr kumimoji="0" lang="fr-FR" altLang="fr-FR" sz="1400" b="0" i="0" u="none" strike="noStrike" cap="none" normalizeH="0" baseline="0" dirty="0" err="1">
                <a:ln>
                  <a:noFill/>
                </a:ln>
                <a:solidFill>
                  <a:srgbClr val="333333"/>
                </a:solidFill>
                <a:effectLst/>
                <a:latin typeface="Consolas" panose="020B0609020204030204" pitchFamily="49" charset="0"/>
              </a:rPr>
              <a:t>ServerAlias</a:t>
            </a:r>
            <a:r>
              <a:rPr kumimoji="0" lang="fr-FR" altLang="fr-FR" sz="1400" b="0" i="0" u="none" strike="noStrike" cap="none" normalizeH="0" baseline="0" dirty="0">
                <a:ln>
                  <a:noFill/>
                </a:ln>
                <a:solidFill>
                  <a:srgbClr val="333333"/>
                </a:solidFill>
                <a:effectLst/>
                <a:latin typeface="Consolas" panose="020B0609020204030204" pitchFamily="49" charset="0"/>
              </a:rPr>
              <a:t> </a:t>
            </a:r>
            <a:r>
              <a:rPr kumimoji="0" lang="fr-FR" altLang="fr-FR" sz="1400" b="0" i="0" u="none" strike="noStrike" cap="none" normalizeH="0" baseline="0" dirty="0">
                <a:ln>
                  <a:noFill/>
                </a:ln>
                <a:solidFill>
                  <a:srgbClr val="00B050"/>
                </a:solidFill>
                <a:effectLst/>
                <a:latin typeface="Consolas" panose="020B0609020204030204" pitchFamily="49" charset="0"/>
              </a:rPr>
              <a:t>ofppt.org *.ofppt.org</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rgbClr val="333333"/>
                </a:solidFill>
                <a:effectLst/>
                <a:latin typeface="Consolas" panose="020B0609020204030204" pitchFamily="49" charset="0"/>
              </a:rPr>
              <a:t>    </a:t>
            </a:r>
            <a:r>
              <a:rPr kumimoji="0" lang="fr-FR" altLang="fr-FR" sz="1400" b="0" i="0" u="none" strike="noStrike" cap="none" normalizeH="0" baseline="0" dirty="0" err="1">
                <a:ln>
                  <a:noFill/>
                </a:ln>
                <a:solidFill>
                  <a:srgbClr val="333333"/>
                </a:solidFill>
                <a:effectLst/>
                <a:latin typeface="Consolas" panose="020B0609020204030204" pitchFamily="49" charset="0"/>
              </a:rPr>
              <a:t>DocumentRoot</a:t>
            </a:r>
            <a:r>
              <a:rPr kumimoji="0" lang="fr-FR" altLang="fr-FR" sz="1400" b="0" i="0" u="none" strike="noStrike" cap="none" normalizeH="0" baseline="0" dirty="0">
                <a:ln>
                  <a:noFill/>
                </a:ln>
                <a:solidFill>
                  <a:srgbClr val="333333"/>
                </a:solidFill>
                <a:effectLst/>
                <a:latin typeface="Consolas" panose="020B0609020204030204" pitchFamily="49" charset="0"/>
              </a:rPr>
              <a:t> </a:t>
            </a:r>
            <a:r>
              <a:rPr kumimoji="0" lang="fr-FR" altLang="fr-FR" sz="1400" b="0" i="0" u="none" strike="noStrike" cap="none" normalizeH="0" baseline="0" dirty="0">
                <a:ln>
                  <a:noFill/>
                </a:ln>
                <a:solidFill>
                  <a:srgbClr val="00B050"/>
                </a:solidFill>
                <a:effectLst/>
                <a:latin typeface="Consolas" panose="020B0609020204030204" pitchFamily="49" charset="0"/>
              </a:rPr>
              <a:t>/var/www/srv1</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rgbClr val="333333"/>
                </a:solidFill>
                <a:effectLst/>
                <a:latin typeface="Consolas" panose="020B0609020204030204" pitchFamily="49" charset="0"/>
              </a:rPr>
              <a:t>    </a:t>
            </a:r>
            <a:r>
              <a:rPr kumimoji="0" lang="fr-FR" altLang="fr-FR" sz="1400" b="0" i="0" u="none" strike="noStrike" cap="none" normalizeH="0" baseline="0" dirty="0" err="1">
                <a:ln>
                  <a:noFill/>
                </a:ln>
                <a:solidFill>
                  <a:srgbClr val="333333"/>
                </a:solidFill>
                <a:effectLst/>
                <a:latin typeface="Consolas" panose="020B0609020204030204" pitchFamily="49" charset="0"/>
              </a:rPr>
              <a:t>ErrorLog</a:t>
            </a:r>
            <a:r>
              <a:rPr kumimoji="0" lang="fr-FR" altLang="fr-FR" sz="1400" b="0" i="0" u="none" strike="noStrike" cap="none" normalizeH="0" baseline="0" dirty="0">
                <a:ln>
                  <a:noFill/>
                </a:ln>
                <a:solidFill>
                  <a:srgbClr val="333333"/>
                </a:solidFill>
                <a:effectLst/>
                <a:latin typeface="Consolas" panose="020B0609020204030204" pitchFamily="49" charset="0"/>
              </a:rPr>
              <a:t> /var/www/</a:t>
            </a:r>
            <a:r>
              <a:rPr kumimoji="0" lang="fr-FR" altLang="fr-FR" sz="1400" b="0" i="0" u="none" strike="noStrike" cap="none" normalizeH="0" baseline="0" dirty="0">
                <a:ln>
                  <a:noFill/>
                </a:ln>
                <a:solidFill>
                  <a:srgbClr val="00B050"/>
                </a:solidFill>
                <a:effectLst/>
                <a:latin typeface="Consolas" panose="020B0609020204030204" pitchFamily="49" charset="0"/>
              </a:rPr>
              <a:t>srv1/logs/</a:t>
            </a:r>
            <a:r>
              <a:rPr kumimoji="0" lang="fr-FR" altLang="fr-FR" sz="1400" b="0" i="0" u="none" strike="noStrike" cap="none" normalizeH="0" baseline="0" dirty="0" err="1">
                <a:ln>
                  <a:noFill/>
                </a:ln>
                <a:solidFill>
                  <a:srgbClr val="00B050"/>
                </a:solidFill>
                <a:effectLst/>
                <a:latin typeface="Consolas" panose="020B0609020204030204" pitchFamily="49" charset="0"/>
              </a:rPr>
              <a:t>error_log</a:t>
            </a:r>
            <a:endParaRPr kumimoji="0" lang="fr-FR" altLang="fr-FR" sz="1400" b="0" i="0" u="none" strike="noStrike" cap="none" normalizeH="0" baseline="0" dirty="0">
              <a:ln>
                <a:noFill/>
              </a:ln>
              <a:solidFill>
                <a:srgbClr val="00B050"/>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rgbClr val="333333"/>
                </a:solidFill>
                <a:effectLst/>
                <a:latin typeface="Consolas" panose="020B0609020204030204" pitchFamily="49" charset="0"/>
              </a:rPr>
              <a:t>    </a:t>
            </a:r>
            <a:r>
              <a:rPr kumimoji="0" lang="fr-FR" altLang="fr-FR" sz="1400" b="0" i="0" u="none" strike="noStrike" cap="none" normalizeH="0" baseline="0" dirty="0" err="1">
                <a:ln>
                  <a:noFill/>
                </a:ln>
                <a:solidFill>
                  <a:srgbClr val="333333"/>
                </a:solidFill>
                <a:effectLst/>
                <a:latin typeface="Consolas" panose="020B0609020204030204" pitchFamily="49" charset="0"/>
              </a:rPr>
              <a:t>CustomLog</a:t>
            </a:r>
            <a:r>
              <a:rPr kumimoji="0" lang="fr-FR" altLang="fr-FR" sz="1400" b="0" i="0" u="none" strike="noStrike" cap="none" normalizeH="0" baseline="0" dirty="0">
                <a:ln>
                  <a:noFill/>
                </a:ln>
                <a:solidFill>
                  <a:srgbClr val="333333"/>
                </a:solidFill>
                <a:effectLst/>
                <a:latin typeface="Consolas" panose="020B0609020204030204" pitchFamily="49" charset="0"/>
              </a:rPr>
              <a:t> /var/www/</a:t>
            </a:r>
            <a:r>
              <a:rPr kumimoji="0" lang="fr-FR" altLang="fr-FR" sz="1400" b="0" i="0" u="none" strike="noStrike" cap="none" normalizeH="0" baseline="0" dirty="0">
                <a:ln>
                  <a:noFill/>
                </a:ln>
                <a:solidFill>
                  <a:srgbClr val="00B050"/>
                </a:solidFill>
                <a:effectLst/>
                <a:latin typeface="Consolas" panose="020B0609020204030204" pitchFamily="49" charset="0"/>
              </a:rPr>
              <a:t>srv1/logs/</a:t>
            </a:r>
            <a:r>
              <a:rPr kumimoji="0" lang="fr-FR" altLang="fr-FR" sz="1400" b="0" i="0" u="none" strike="noStrike" cap="none" normalizeH="0" baseline="0" dirty="0" err="1">
                <a:ln>
                  <a:noFill/>
                </a:ln>
                <a:solidFill>
                  <a:srgbClr val="00B050"/>
                </a:solidFill>
                <a:effectLst/>
                <a:latin typeface="Consolas" panose="020B0609020204030204" pitchFamily="49" charset="0"/>
              </a:rPr>
              <a:t>access_log</a:t>
            </a:r>
            <a:r>
              <a:rPr kumimoji="0" lang="fr-FR" altLang="fr-FR" sz="1400" b="0" i="0" u="none" strike="noStrike" cap="none" normalizeH="0" baseline="0" dirty="0">
                <a:ln>
                  <a:noFill/>
                </a:ln>
                <a:solidFill>
                  <a:srgbClr val="00B050"/>
                </a:solidFill>
                <a:effectLst/>
                <a:latin typeface="Consolas" panose="020B0609020204030204" pitchFamily="49" charset="0"/>
              </a:rPr>
              <a:t> </a:t>
            </a:r>
            <a:r>
              <a:rPr kumimoji="0" lang="fr-FR" altLang="fr-FR" sz="1400" b="0" i="0" u="none" strike="noStrike" cap="none" normalizeH="0" baseline="0" dirty="0" err="1">
                <a:ln>
                  <a:noFill/>
                </a:ln>
                <a:solidFill>
                  <a:srgbClr val="00B050"/>
                </a:solidFill>
                <a:effectLst/>
                <a:latin typeface="Consolas" panose="020B0609020204030204" pitchFamily="49" charset="0"/>
              </a:rPr>
              <a:t>combined</a:t>
            </a:r>
            <a:endParaRPr kumimoji="0" lang="fr-FR" altLang="fr-FR" sz="1400" b="0" i="0" u="none" strike="noStrike" cap="none" normalizeH="0" baseline="0" dirty="0">
              <a:ln>
                <a:noFill/>
              </a:ln>
              <a:solidFill>
                <a:srgbClr val="00B050"/>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rgbClr val="333333"/>
                </a:solidFill>
                <a:effectLst/>
                <a:latin typeface="Consolas" panose="020B0609020204030204" pitchFamily="49" charset="0"/>
              </a:rPr>
              <a:t>&lt;/</a:t>
            </a:r>
            <a:r>
              <a:rPr kumimoji="0" lang="fr-FR" altLang="fr-FR" sz="1400" b="0" i="0" u="none" strike="noStrike" cap="none" normalizeH="0" baseline="0" dirty="0" err="1">
                <a:ln>
                  <a:noFill/>
                </a:ln>
                <a:solidFill>
                  <a:srgbClr val="333333"/>
                </a:solidFill>
                <a:effectLst/>
                <a:latin typeface="Consolas" panose="020B0609020204030204" pitchFamily="49" charset="0"/>
              </a:rPr>
              <a:t>VirtualHost</a:t>
            </a:r>
            <a:r>
              <a:rPr kumimoji="0" lang="fr-FR" altLang="fr-FR" sz="1400" b="0" i="0" u="none" strike="noStrike" cap="none" normalizeH="0" baseline="0" dirty="0">
                <a:ln>
                  <a:noFill/>
                </a:ln>
                <a:solidFill>
                  <a:srgbClr val="333333"/>
                </a:solidFill>
                <a:effectLst/>
                <a:latin typeface="Consolas" panose="020B0609020204030204" pitchFamily="49" charset="0"/>
              </a:rPr>
              <a:t>&gt;</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rgbClr val="333333"/>
                </a:solidFill>
                <a:effectLst/>
                <a:latin typeface="Consolas" panose="020B0609020204030204" pitchFamily="49" charset="0"/>
              </a:rPr>
              <a:t>&lt;</a:t>
            </a:r>
            <a:r>
              <a:rPr kumimoji="0" lang="fr-FR" altLang="fr-FR" sz="1400" b="0" i="0" u="none" strike="noStrike" cap="none" normalizeH="0" baseline="0" dirty="0" err="1">
                <a:ln>
                  <a:noFill/>
                </a:ln>
                <a:solidFill>
                  <a:srgbClr val="333333"/>
                </a:solidFill>
                <a:effectLst/>
                <a:latin typeface="Consolas" panose="020B0609020204030204" pitchFamily="49" charset="0"/>
              </a:rPr>
              <a:t>VirtualHost</a:t>
            </a:r>
            <a:r>
              <a:rPr kumimoji="0" lang="fr-FR" altLang="fr-FR" sz="1400" b="0" i="0" u="none" strike="noStrike" cap="none" normalizeH="0" baseline="0" dirty="0">
                <a:ln>
                  <a:noFill/>
                </a:ln>
                <a:solidFill>
                  <a:srgbClr val="333333"/>
                </a:solidFill>
                <a:effectLst/>
                <a:latin typeface="Consolas" panose="020B0609020204030204" pitchFamily="49" charset="0"/>
              </a:rPr>
              <a:t> </a:t>
            </a:r>
            <a:r>
              <a:rPr kumimoji="0" lang="fr-FR" altLang="fr-FR" sz="1400" b="0" i="0" u="none" strike="noStrike" cap="none" normalizeH="0" baseline="0" dirty="0">
                <a:ln>
                  <a:noFill/>
                </a:ln>
                <a:solidFill>
                  <a:srgbClr val="00B050"/>
                </a:solidFill>
                <a:effectLst/>
                <a:latin typeface="Consolas" panose="020B0609020204030204" pitchFamily="49" charset="0"/>
              </a:rPr>
              <a:t>srv2.ofppt.org</a:t>
            </a:r>
            <a:r>
              <a:rPr kumimoji="0" lang="fr-FR" altLang="fr-FR" sz="1400" b="0" i="0" u="none" strike="noStrike" cap="none" normalizeH="0" baseline="0" dirty="0">
                <a:ln>
                  <a:noFill/>
                </a:ln>
                <a:solidFill>
                  <a:srgbClr val="333333"/>
                </a:solidFill>
                <a:effectLst/>
                <a:latin typeface="Consolas" panose="020B0609020204030204" pitchFamily="49" charset="0"/>
              </a:rPr>
              <a:t>&gt;</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rgbClr val="333333"/>
                </a:solidFill>
                <a:effectLst/>
                <a:latin typeface="Consolas" panose="020B0609020204030204" pitchFamily="49" charset="0"/>
              </a:rPr>
              <a:t>    </a:t>
            </a:r>
            <a:r>
              <a:rPr kumimoji="0" lang="fr-FR" altLang="fr-FR" sz="1400" b="0" i="0" u="none" strike="noStrike" cap="none" normalizeH="0" baseline="0" dirty="0" err="1">
                <a:ln>
                  <a:noFill/>
                </a:ln>
                <a:solidFill>
                  <a:srgbClr val="333333"/>
                </a:solidFill>
                <a:effectLst/>
                <a:latin typeface="Consolas" panose="020B0609020204030204" pitchFamily="49" charset="0"/>
              </a:rPr>
              <a:t>ServerAdmin</a:t>
            </a:r>
            <a:r>
              <a:rPr kumimoji="0" lang="fr-FR" altLang="fr-FR" sz="1400" b="0" i="0" u="none" strike="noStrike" cap="none" normalizeH="0" baseline="0" dirty="0">
                <a:ln>
                  <a:noFill/>
                </a:ln>
                <a:solidFill>
                  <a:srgbClr val="333333"/>
                </a:solidFill>
                <a:effectLst/>
                <a:latin typeface="Consolas" panose="020B0609020204030204" pitchFamily="49" charset="0"/>
              </a:rPr>
              <a:t> root@ofppt.org</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rgbClr val="333333"/>
                </a:solidFill>
                <a:effectLst/>
                <a:latin typeface="Consolas" panose="020B0609020204030204" pitchFamily="49" charset="0"/>
              </a:rPr>
              <a:t>    </a:t>
            </a:r>
            <a:r>
              <a:rPr kumimoji="0" lang="fr-FR" altLang="fr-FR" sz="1400" b="0" i="0" u="none" strike="noStrike" cap="none" normalizeH="0" baseline="0" dirty="0" err="1">
                <a:ln>
                  <a:noFill/>
                </a:ln>
                <a:solidFill>
                  <a:srgbClr val="333333"/>
                </a:solidFill>
                <a:effectLst/>
                <a:latin typeface="Consolas" panose="020B0609020204030204" pitchFamily="49" charset="0"/>
              </a:rPr>
              <a:t>DocumentRoot</a:t>
            </a:r>
            <a:r>
              <a:rPr kumimoji="0" lang="fr-FR" altLang="fr-FR" sz="1400" b="0" i="0" u="none" strike="noStrike" cap="none" normalizeH="0" baseline="0" dirty="0">
                <a:ln>
                  <a:noFill/>
                </a:ln>
                <a:solidFill>
                  <a:srgbClr val="333333"/>
                </a:solidFill>
                <a:effectLst/>
                <a:latin typeface="Consolas" panose="020B0609020204030204" pitchFamily="49" charset="0"/>
              </a:rPr>
              <a:t> </a:t>
            </a:r>
            <a:r>
              <a:rPr kumimoji="0" lang="fr-FR" altLang="fr-FR" sz="1400" b="0" i="0" u="none" strike="noStrike" cap="none" normalizeH="0" baseline="0" dirty="0">
                <a:ln>
                  <a:noFill/>
                </a:ln>
                <a:solidFill>
                  <a:srgbClr val="00B050"/>
                </a:solidFill>
                <a:effectLst/>
                <a:latin typeface="Consolas" panose="020B0609020204030204" pitchFamily="49" charset="0"/>
              </a:rPr>
              <a:t>/var/www/srv2</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rgbClr val="333333"/>
                </a:solidFill>
                <a:effectLst/>
                <a:latin typeface="Consolas" panose="020B0609020204030204" pitchFamily="49" charset="0"/>
              </a:rPr>
              <a:t>    </a:t>
            </a:r>
            <a:r>
              <a:rPr kumimoji="0" lang="fr-FR" altLang="fr-FR" sz="1400" b="0" i="0" u="none" strike="noStrike" cap="none" normalizeH="0" baseline="0" dirty="0" err="1">
                <a:ln>
                  <a:noFill/>
                </a:ln>
                <a:solidFill>
                  <a:srgbClr val="333333"/>
                </a:solidFill>
                <a:effectLst/>
                <a:latin typeface="Consolas" panose="020B0609020204030204" pitchFamily="49" charset="0"/>
              </a:rPr>
              <a:t>ServerName</a:t>
            </a:r>
            <a:r>
              <a:rPr kumimoji="0" lang="fr-FR" altLang="fr-FR" sz="1400" b="0" i="0" u="none" strike="noStrike" cap="none" normalizeH="0" baseline="0" dirty="0">
                <a:ln>
                  <a:noFill/>
                </a:ln>
                <a:solidFill>
                  <a:srgbClr val="333333"/>
                </a:solidFill>
                <a:effectLst/>
                <a:latin typeface="Consolas" panose="020B0609020204030204" pitchFamily="49" charset="0"/>
              </a:rPr>
              <a:t> </a:t>
            </a:r>
            <a:r>
              <a:rPr kumimoji="0" lang="fr-FR" altLang="fr-FR" sz="1400" b="0" i="0" u="none" strike="noStrike" cap="none" normalizeH="0" baseline="0" dirty="0">
                <a:ln>
                  <a:noFill/>
                </a:ln>
                <a:solidFill>
                  <a:srgbClr val="00B050"/>
                </a:solidFill>
                <a:effectLst/>
                <a:latin typeface="Consolas" panose="020B0609020204030204" pitchFamily="49" charset="0"/>
              </a:rPr>
              <a:t>srv2.ofppt.org:80</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rgbClr val="333333"/>
                </a:solidFill>
                <a:effectLst/>
                <a:latin typeface="Consolas" panose="020B0609020204030204" pitchFamily="49" charset="0"/>
              </a:rPr>
              <a:t>    </a:t>
            </a:r>
            <a:r>
              <a:rPr kumimoji="0" lang="fr-FR" altLang="fr-FR" sz="1400" b="0" i="0" u="none" strike="noStrike" cap="none" normalizeH="0" baseline="0" dirty="0" err="1">
                <a:ln>
                  <a:noFill/>
                </a:ln>
                <a:solidFill>
                  <a:srgbClr val="333333"/>
                </a:solidFill>
                <a:effectLst/>
                <a:latin typeface="Consolas" panose="020B0609020204030204" pitchFamily="49" charset="0"/>
              </a:rPr>
              <a:t>ErrorLog</a:t>
            </a:r>
            <a:r>
              <a:rPr kumimoji="0" lang="fr-FR" altLang="fr-FR" sz="1400" b="0" i="0" u="none" strike="noStrike" cap="none" normalizeH="0" baseline="0" dirty="0">
                <a:ln>
                  <a:noFill/>
                </a:ln>
                <a:solidFill>
                  <a:srgbClr val="333333"/>
                </a:solidFill>
                <a:effectLst/>
                <a:latin typeface="Consolas" panose="020B0609020204030204" pitchFamily="49" charset="0"/>
              </a:rPr>
              <a:t> /var/www/</a:t>
            </a:r>
            <a:r>
              <a:rPr kumimoji="0" lang="fr-FR" altLang="fr-FR" sz="1400" b="0" i="0" u="none" strike="noStrike" cap="none" normalizeH="0" baseline="0" dirty="0">
                <a:ln>
                  <a:noFill/>
                </a:ln>
                <a:solidFill>
                  <a:srgbClr val="00B050"/>
                </a:solidFill>
                <a:effectLst/>
                <a:latin typeface="Consolas" panose="020B0609020204030204" pitchFamily="49" charset="0"/>
              </a:rPr>
              <a:t>srv2/logs/</a:t>
            </a:r>
            <a:r>
              <a:rPr kumimoji="0" lang="fr-FR" altLang="fr-FR" sz="1400" b="0" i="0" u="none" strike="noStrike" cap="none" normalizeH="0" baseline="0" dirty="0" err="1">
                <a:ln>
                  <a:noFill/>
                </a:ln>
                <a:solidFill>
                  <a:srgbClr val="00B050"/>
                </a:solidFill>
                <a:effectLst/>
                <a:latin typeface="Consolas" panose="020B0609020204030204" pitchFamily="49" charset="0"/>
              </a:rPr>
              <a:t>error_log</a:t>
            </a:r>
            <a:endParaRPr kumimoji="0" lang="fr-FR" altLang="fr-FR" sz="1400" b="0" i="0" u="none" strike="noStrike" cap="none" normalizeH="0" baseline="0" dirty="0">
              <a:ln>
                <a:noFill/>
              </a:ln>
              <a:solidFill>
                <a:srgbClr val="00B050"/>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rgbClr val="333333"/>
                </a:solidFill>
                <a:effectLst/>
                <a:latin typeface="Consolas" panose="020B0609020204030204" pitchFamily="49" charset="0"/>
              </a:rPr>
              <a:t>    </a:t>
            </a:r>
            <a:r>
              <a:rPr kumimoji="0" lang="fr-FR" altLang="fr-FR" sz="1400" b="0" i="0" u="none" strike="noStrike" cap="none" normalizeH="0" baseline="0" dirty="0" err="1">
                <a:ln>
                  <a:noFill/>
                </a:ln>
                <a:solidFill>
                  <a:srgbClr val="333333"/>
                </a:solidFill>
                <a:effectLst/>
                <a:latin typeface="Consolas" panose="020B0609020204030204" pitchFamily="49" charset="0"/>
              </a:rPr>
              <a:t>CustomLog</a:t>
            </a:r>
            <a:r>
              <a:rPr kumimoji="0" lang="fr-FR" altLang="fr-FR" sz="1400" b="0" i="0" u="none" strike="noStrike" cap="none" normalizeH="0" baseline="0" dirty="0">
                <a:ln>
                  <a:noFill/>
                </a:ln>
                <a:solidFill>
                  <a:srgbClr val="333333"/>
                </a:solidFill>
                <a:effectLst/>
                <a:latin typeface="Consolas" panose="020B0609020204030204" pitchFamily="49" charset="0"/>
              </a:rPr>
              <a:t> /var/www/</a:t>
            </a:r>
            <a:r>
              <a:rPr kumimoji="0" lang="fr-FR" altLang="fr-FR" sz="1400" b="0" i="0" u="none" strike="noStrike" cap="none" normalizeH="0" baseline="0" dirty="0">
                <a:ln>
                  <a:noFill/>
                </a:ln>
                <a:solidFill>
                  <a:srgbClr val="00B050"/>
                </a:solidFill>
                <a:effectLst/>
                <a:latin typeface="Consolas" panose="020B0609020204030204" pitchFamily="49" charset="0"/>
              </a:rPr>
              <a:t>srv2/logs/</a:t>
            </a:r>
            <a:r>
              <a:rPr kumimoji="0" lang="fr-FR" altLang="fr-FR" sz="1400" b="0" i="0" u="none" strike="noStrike" cap="none" normalizeH="0" baseline="0" dirty="0" err="1">
                <a:ln>
                  <a:noFill/>
                </a:ln>
                <a:solidFill>
                  <a:srgbClr val="00B050"/>
                </a:solidFill>
                <a:effectLst/>
                <a:latin typeface="Consolas" panose="020B0609020204030204" pitchFamily="49" charset="0"/>
              </a:rPr>
              <a:t>access_log</a:t>
            </a:r>
            <a:r>
              <a:rPr kumimoji="0" lang="fr-FR" altLang="fr-FR" sz="1400" b="0" i="0" u="none" strike="noStrike" cap="none" normalizeH="0" baseline="0" dirty="0">
                <a:ln>
                  <a:noFill/>
                </a:ln>
                <a:solidFill>
                  <a:srgbClr val="00B050"/>
                </a:solidFill>
                <a:effectLst/>
                <a:latin typeface="Consolas" panose="020B0609020204030204" pitchFamily="49" charset="0"/>
              </a:rPr>
              <a:t> </a:t>
            </a:r>
            <a:r>
              <a:rPr kumimoji="0" lang="fr-FR" altLang="fr-FR" sz="1400" b="0" i="0" u="none" strike="noStrike" cap="none" normalizeH="0" baseline="0" dirty="0" err="1">
                <a:ln>
                  <a:noFill/>
                </a:ln>
                <a:solidFill>
                  <a:srgbClr val="00B050"/>
                </a:solidFill>
                <a:effectLst/>
                <a:latin typeface="Consolas" panose="020B0609020204030204" pitchFamily="49" charset="0"/>
              </a:rPr>
              <a:t>combined</a:t>
            </a:r>
            <a:endParaRPr kumimoji="0" lang="fr-FR" altLang="fr-FR" sz="1400" b="0" i="0" u="none" strike="noStrike" cap="none" normalizeH="0" baseline="0" dirty="0">
              <a:ln>
                <a:noFill/>
              </a:ln>
              <a:solidFill>
                <a:srgbClr val="00B050"/>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rgbClr val="333333"/>
                </a:solidFill>
                <a:effectLst/>
                <a:latin typeface="Consolas" panose="020B0609020204030204" pitchFamily="49" charset="0"/>
              </a:rPr>
              <a:t>&lt;/</a:t>
            </a:r>
            <a:r>
              <a:rPr kumimoji="0" lang="fr-FR" altLang="fr-FR" sz="1400" b="0" i="0" u="none" strike="noStrike" cap="none" normalizeH="0" baseline="0" dirty="0" err="1">
                <a:ln>
                  <a:noFill/>
                </a:ln>
                <a:solidFill>
                  <a:srgbClr val="333333"/>
                </a:solidFill>
                <a:effectLst/>
                <a:latin typeface="Consolas" panose="020B0609020204030204" pitchFamily="49" charset="0"/>
              </a:rPr>
              <a:t>VirtualHost</a:t>
            </a:r>
            <a:r>
              <a:rPr kumimoji="0" lang="fr-FR" altLang="fr-FR" sz="1400" b="0" i="0" u="none" strike="noStrike" cap="none" normalizeH="0" baseline="0" dirty="0">
                <a:ln>
                  <a:noFill/>
                </a:ln>
                <a:solidFill>
                  <a:srgbClr val="333333"/>
                </a:solidFill>
                <a:effectLst/>
                <a:latin typeface="Consolas" panose="020B0609020204030204" pitchFamily="49" charset="0"/>
              </a:rPr>
              <a:t>&gt;</a:t>
            </a:r>
            <a:endParaRPr kumimoji="0" lang="fr-FR" altLang="fr-FR" sz="3200" b="0" i="0" u="none" strike="noStrike" cap="none" normalizeH="0" baseline="0" dirty="0">
              <a:ln>
                <a:noFill/>
              </a:ln>
              <a:solidFill>
                <a:schemeClr val="tx1"/>
              </a:solidFill>
              <a:effectLst/>
              <a:latin typeface="Arial" panose="020B0604020202020204" pitchFamily="34" charset="0"/>
            </a:endParaRPr>
          </a:p>
        </p:txBody>
      </p:sp>
      <p:sp>
        <p:nvSpPr>
          <p:cNvPr id="9" name="Espace réservé du contenu 3">
            <a:extLst>
              <a:ext uri="{FF2B5EF4-FFF2-40B4-BE49-F238E27FC236}">
                <a16:creationId xmlns:a16="http://schemas.microsoft.com/office/drawing/2014/main" id="{1F5A6282-467C-4B70-BE51-1F0168A3AD21}"/>
              </a:ext>
            </a:extLst>
          </p:cNvPr>
          <p:cNvSpPr txBox="1">
            <a:spLocks/>
          </p:cNvSpPr>
          <p:nvPr/>
        </p:nvSpPr>
        <p:spPr>
          <a:xfrm>
            <a:off x="2383675" y="3641912"/>
            <a:ext cx="3468485" cy="2833703"/>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just" defTabSz="914400" rtl="0" eaLnBrk="1" fontAlgn="auto" latinLnBrk="0" hangingPunct="1">
              <a:lnSpc>
                <a:spcPts val="1700"/>
              </a:lnSpc>
              <a:spcBef>
                <a:spcPts val="600"/>
              </a:spcBef>
              <a:spcAft>
                <a:spcPts val="0"/>
              </a:spcAft>
              <a:buClrTx/>
              <a:buSzTx/>
              <a:buFont typeface="Arial" panose="020B0604020202020204" pitchFamily="34" charset="0"/>
              <a:buChar char="•"/>
              <a:tabLst/>
              <a:defRPr/>
            </a:pPr>
            <a:r>
              <a:rPr kumimoji="0" lang="fr-FR" sz="1400" i="0" u="none" strike="noStrike" kern="1200" cap="none" spc="0" normalizeH="0" baseline="0" noProof="0" dirty="0">
                <a:ln>
                  <a:noFill/>
                </a:ln>
                <a:solidFill>
                  <a:srgbClr val="565656"/>
                </a:solidFill>
                <a:effectLst/>
                <a:uLnTx/>
                <a:uFillTx/>
                <a:latin typeface="Calibri" panose="020F0502020204030204"/>
                <a:ea typeface="+mn-ea"/>
                <a:cs typeface="+mn-cs"/>
              </a:rPr>
              <a:t>Pour y faire</a:t>
            </a:r>
            <a:r>
              <a:rPr lang="fr-FR" dirty="0">
                <a:latin typeface="Calibri" panose="020F0502020204030204"/>
              </a:rPr>
              <a:t>, on doit créer les dossiers d’applications ainsi que les log des accès et des erreurs, dans notre cas on a deux applications SRV1 et SRV2.</a:t>
            </a:r>
          </a:p>
          <a:p>
            <a:pPr marL="285750" marR="0" lvl="0" indent="-285750" algn="just" defTabSz="914400" rtl="0" eaLnBrk="1" fontAlgn="auto" latinLnBrk="0" hangingPunct="1">
              <a:lnSpc>
                <a:spcPts val="1700"/>
              </a:lnSpc>
              <a:spcBef>
                <a:spcPts val="600"/>
              </a:spcBef>
              <a:spcAft>
                <a:spcPts val="0"/>
              </a:spcAft>
              <a:buClrTx/>
              <a:buSzTx/>
              <a:buFont typeface="Arial" panose="020B0604020202020204" pitchFamily="34" charset="0"/>
              <a:buChar char="•"/>
              <a:tabLst/>
              <a:defRPr/>
            </a:pPr>
            <a:r>
              <a:rPr kumimoji="0" lang="fr-FR" sz="1400" i="0" u="none" strike="noStrike" kern="1200" cap="none" spc="0" normalizeH="0" baseline="0" noProof="0" dirty="0">
                <a:ln>
                  <a:noFill/>
                </a:ln>
                <a:solidFill>
                  <a:srgbClr val="565656"/>
                </a:solidFill>
                <a:effectLst/>
                <a:uLnTx/>
                <a:uFillTx/>
                <a:latin typeface="Calibri" panose="020F0502020204030204"/>
                <a:ea typeface="+mn-ea"/>
                <a:cs typeface="+mn-cs"/>
              </a:rPr>
              <a:t>Dans le fichier</a:t>
            </a:r>
            <a:r>
              <a:rPr lang="fr-FR" dirty="0">
                <a:latin typeface="Calibri" panose="020F0502020204030204"/>
              </a:rPr>
              <a:t> </a:t>
            </a:r>
            <a:r>
              <a:rPr lang="fr-FR" b="1" dirty="0" err="1">
                <a:latin typeface="Calibri" panose="020F0502020204030204"/>
              </a:rPr>
              <a:t>httpd.conf</a:t>
            </a:r>
            <a:r>
              <a:rPr lang="fr-FR" b="1" dirty="0">
                <a:latin typeface="Calibri" panose="020F0502020204030204"/>
              </a:rPr>
              <a:t> </a:t>
            </a:r>
            <a:r>
              <a:rPr lang="fr-FR" dirty="0">
                <a:latin typeface="Calibri" panose="020F0502020204030204"/>
              </a:rPr>
              <a:t>on ajoute la configuration dont les options sont:</a:t>
            </a:r>
          </a:p>
          <a:p>
            <a:pPr lvl="1" algn="just">
              <a:lnSpc>
                <a:spcPts val="1700"/>
              </a:lnSpc>
              <a:buFont typeface="Wingdings" panose="05000000000000000000" pitchFamily="2" charset="2"/>
              <a:buChar char="ü"/>
              <a:defRPr/>
            </a:pPr>
            <a:r>
              <a:rPr lang="fr-FR" b="1" dirty="0" err="1">
                <a:latin typeface="Calibri" panose="020F0502020204030204"/>
              </a:rPr>
              <a:t>ServerAdmin</a:t>
            </a:r>
            <a:endParaRPr lang="fr-FR" b="1" dirty="0">
              <a:latin typeface="Calibri" panose="020F0502020204030204"/>
            </a:endParaRPr>
          </a:p>
          <a:p>
            <a:pPr lvl="1" algn="just">
              <a:lnSpc>
                <a:spcPts val="1700"/>
              </a:lnSpc>
              <a:buFont typeface="Wingdings" panose="05000000000000000000" pitchFamily="2" charset="2"/>
              <a:buChar char="ü"/>
              <a:defRPr/>
            </a:pPr>
            <a:r>
              <a:rPr kumimoji="0" lang="fr-FR" b="1" i="0" u="none" strike="noStrike" kern="1200" cap="none" spc="0" normalizeH="0" baseline="0" noProof="0" dirty="0" err="1">
                <a:ln>
                  <a:noFill/>
                </a:ln>
                <a:solidFill>
                  <a:srgbClr val="565656"/>
                </a:solidFill>
                <a:effectLst/>
                <a:uLnTx/>
                <a:uFillTx/>
                <a:latin typeface="Calibri" panose="020F0502020204030204"/>
                <a:ea typeface="+mn-ea"/>
                <a:cs typeface="+mn-cs"/>
              </a:rPr>
              <a:t>DocumentRoot</a:t>
            </a:r>
            <a:endParaRPr kumimoji="0" lang="fr-FR" b="1" i="0" u="none" strike="noStrike" kern="1200" cap="none" spc="0" normalizeH="0" baseline="0" noProof="0" dirty="0">
              <a:ln>
                <a:noFill/>
              </a:ln>
              <a:solidFill>
                <a:srgbClr val="565656"/>
              </a:solidFill>
              <a:effectLst/>
              <a:uLnTx/>
              <a:uFillTx/>
              <a:latin typeface="Calibri" panose="020F0502020204030204"/>
              <a:ea typeface="+mn-ea"/>
              <a:cs typeface="+mn-cs"/>
            </a:endParaRPr>
          </a:p>
          <a:p>
            <a:pPr lvl="1" algn="just">
              <a:lnSpc>
                <a:spcPts val="1700"/>
              </a:lnSpc>
              <a:buFont typeface="Wingdings" panose="05000000000000000000" pitchFamily="2" charset="2"/>
              <a:buChar char="ü"/>
              <a:defRPr/>
            </a:pPr>
            <a:r>
              <a:rPr lang="fr-FR" b="1" dirty="0" err="1">
                <a:latin typeface="Calibri" panose="020F0502020204030204"/>
              </a:rPr>
              <a:t>ServerName</a:t>
            </a:r>
            <a:endParaRPr lang="fr-FR" b="1" dirty="0">
              <a:latin typeface="Calibri" panose="020F0502020204030204"/>
            </a:endParaRPr>
          </a:p>
          <a:p>
            <a:pPr lvl="1" algn="just">
              <a:lnSpc>
                <a:spcPts val="1700"/>
              </a:lnSpc>
              <a:buFont typeface="Wingdings" panose="05000000000000000000" pitchFamily="2" charset="2"/>
              <a:buChar char="ü"/>
              <a:defRPr/>
            </a:pPr>
            <a:r>
              <a:rPr kumimoji="0" lang="fr-FR" b="1" i="0" u="none" strike="noStrike" kern="1200" cap="none" spc="0" normalizeH="0" baseline="0" noProof="0" dirty="0" err="1">
                <a:ln>
                  <a:noFill/>
                </a:ln>
                <a:solidFill>
                  <a:srgbClr val="565656"/>
                </a:solidFill>
                <a:effectLst/>
                <a:uLnTx/>
                <a:uFillTx/>
                <a:latin typeface="Calibri" panose="020F0502020204030204"/>
                <a:ea typeface="+mn-ea"/>
                <a:cs typeface="+mn-cs"/>
              </a:rPr>
              <a:t>Error</a:t>
            </a:r>
            <a:r>
              <a:rPr lang="fr-FR" b="1" dirty="0">
                <a:latin typeface="Calibri" panose="020F0502020204030204"/>
              </a:rPr>
              <a:t>Log et </a:t>
            </a:r>
            <a:r>
              <a:rPr lang="fr-FR" b="1" dirty="0" err="1">
                <a:latin typeface="Calibri" panose="020F0502020204030204"/>
              </a:rPr>
              <a:t>CustomLog</a:t>
            </a:r>
            <a:endParaRPr kumimoji="0" lang="fr-FR" b="1" i="0" u="none" strike="noStrike" kern="1200" cap="none" spc="0" normalizeH="0" baseline="0" noProof="0" dirty="0">
              <a:ln>
                <a:noFill/>
              </a:ln>
              <a:solidFill>
                <a:srgbClr val="565656"/>
              </a:solidFill>
              <a:effectLst/>
              <a:uLnTx/>
              <a:uFillTx/>
              <a:latin typeface="Calibri" panose="020F0502020204030204"/>
              <a:ea typeface="+mn-ea"/>
              <a:cs typeface="+mn-cs"/>
            </a:endParaRPr>
          </a:p>
          <a:p>
            <a:pPr marL="0" marR="0" lvl="0" indent="0" fontAlgn="auto">
              <a:lnSpc>
                <a:spcPts val="1700"/>
              </a:lnSpc>
              <a:spcAft>
                <a:spcPts val="0"/>
              </a:spcAft>
              <a:buClrTx/>
              <a:buSzTx/>
              <a:buNone/>
              <a:tabLst/>
              <a:defRPr/>
            </a:pPr>
            <a:endParaRPr lang="pt-BR" dirty="0">
              <a:solidFill>
                <a:srgbClr val="231F20"/>
              </a:solidFill>
              <a:latin typeface="Lucida Fax" panose="02060602050505020204" pitchFamily="18" charset="0"/>
            </a:endParaRPr>
          </a:p>
          <a:p>
            <a:pPr marL="0" marR="0" lvl="0" indent="0" fontAlgn="auto">
              <a:lnSpc>
                <a:spcPts val="1700"/>
              </a:lnSpc>
              <a:spcAft>
                <a:spcPts val="0"/>
              </a:spcAft>
              <a:buClrTx/>
              <a:buSzTx/>
              <a:buNone/>
              <a:tabLst/>
              <a:defRPr/>
            </a:pPr>
            <a:endParaRPr lang="pt-BR" dirty="0">
              <a:solidFill>
                <a:srgbClr val="231F20"/>
              </a:solidFill>
              <a:latin typeface="Lucida Fax" panose="02060602050505020204" pitchFamily="18" charset="0"/>
            </a:endParaRPr>
          </a:p>
          <a:p>
            <a:pPr marL="0" marR="0" lvl="0" indent="0" fontAlgn="auto">
              <a:lnSpc>
                <a:spcPts val="1700"/>
              </a:lnSpc>
              <a:spcAft>
                <a:spcPts val="0"/>
              </a:spcAft>
              <a:buClrTx/>
              <a:buSzTx/>
              <a:buNone/>
              <a:tabLst/>
              <a:defRPr/>
            </a:pPr>
            <a:endParaRPr lang="pt-BR" dirty="0">
              <a:solidFill>
                <a:srgbClr val="231F20"/>
              </a:solidFill>
              <a:latin typeface="Lucida Fax" panose="02060602050505020204" pitchFamily="18" charset="0"/>
            </a:endParaRPr>
          </a:p>
          <a:p>
            <a:pPr marL="0" marR="0" lvl="0" indent="0" fontAlgn="auto">
              <a:lnSpc>
                <a:spcPts val="1700"/>
              </a:lnSpc>
              <a:spcAft>
                <a:spcPts val="0"/>
              </a:spcAft>
              <a:buClrTx/>
              <a:buSzTx/>
              <a:buNone/>
              <a:tabLst/>
              <a:defRPr/>
            </a:pPr>
            <a:r>
              <a:rPr lang="pt-BR" dirty="0">
                <a:solidFill>
                  <a:srgbClr val="231F20"/>
                </a:solidFill>
                <a:latin typeface="Lucida Fax" panose="02060602050505020204" pitchFamily="18" charset="0"/>
              </a:rPr>
              <a:t> </a:t>
            </a:r>
          </a:p>
          <a:p>
            <a:pPr marL="0" marR="0" lvl="0" indent="0" fontAlgn="auto">
              <a:lnSpc>
                <a:spcPts val="1700"/>
              </a:lnSpc>
              <a:spcAft>
                <a:spcPts val="0"/>
              </a:spcAft>
              <a:buClrTx/>
              <a:buSzTx/>
              <a:buNone/>
              <a:tabLst/>
              <a:defRPr/>
            </a:pPr>
            <a:endParaRPr lang="pt-BR" dirty="0">
              <a:solidFill>
                <a:srgbClr val="231F20"/>
              </a:solidFill>
              <a:latin typeface="Lucida Fax" panose="02060602050505020204" pitchFamily="18" charset="0"/>
            </a:endParaRPr>
          </a:p>
        </p:txBody>
      </p:sp>
    </p:spTree>
    <p:extLst>
      <p:ext uri="{BB962C8B-B14F-4D97-AF65-F5344CB8AC3E}">
        <p14:creationId xmlns:p14="http://schemas.microsoft.com/office/powerpoint/2010/main" val="358934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C5C994-1820-4D85-9EDA-0DFF144D543F}"/>
              </a:ext>
            </a:extLst>
          </p:cNvPr>
          <p:cNvSpPr/>
          <p:nvPr/>
        </p:nvSpPr>
        <p:spPr>
          <a:xfrm>
            <a:off x="7122863" y="1444660"/>
            <a:ext cx="4462943" cy="3924151"/>
          </a:xfrm>
          <a:prstGeom prst="rect">
            <a:avLst/>
          </a:prstGeom>
        </p:spPr>
        <p:txBody>
          <a:bodyPr wrap="square">
            <a:spAutoFit/>
          </a:bodyPr>
          <a:lstStyle/>
          <a:p>
            <a:pPr marL="457200" indent="-457200" algn="ctr">
              <a:spcBef>
                <a:spcPts val="600"/>
              </a:spcBef>
              <a:buClr>
                <a:schemeClr val="accent2"/>
              </a:buClr>
              <a:buFont typeface="+mj-lt"/>
              <a:buAutoNum type="arabicPeriod"/>
              <a:defRPr sz="1800" b="0" i="0" u="none" strike="noStrike" kern="0" cap="none" spc="0" baseline="0">
                <a:solidFill>
                  <a:srgbClr val="000000"/>
                </a:solidFill>
                <a:uFillTx/>
              </a:defRPr>
            </a:pPr>
            <a:r>
              <a:rPr lang="fr-FR" sz="2000" b="1" kern="0" dirty="0">
                <a:solidFill>
                  <a:srgbClr val="1C3151"/>
                </a:solidFill>
                <a:ea typeface="맑은 고딕" pitchFamily="34"/>
                <a:cs typeface="Calibri" panose="020F0502020204030204" pitchFamily="34" charset="0"/>
              </a:rPr>
              <a:t>Présentation de Serveur HTTP Apache</a:t>
            </a:r>
          </a:p>
          <a:p>
            <a:pPr marL="457200" indent="-457200" algn="ctr">
              <a:spcBef>
                <a:spcPts val="600"/>
              </a:spcBef>
              <a:buClr>
                <a:schemeClr val="accent2"/>
              </a:buClr>
              <a:buFont typeface="+mj-lt"/>
              <a:buAutoNum type="arabicPeriod"/>
              <a:defRPr sz="1800" b="0" i="0" u="none" strike="noStrike" kern="0" cap="none" spc="0" baseline="0">
                <a:solidFill>
                  <a:srgbClr val="000000"/>
                </a:solidFill>
                <a:uFillTx/>
              </a:defRPr>
            </a:pPr>
            <a:r>
              <a:rPr lang="fr-FR" sz="2000" b="1" kern="0" dirty="0">
                <a:solidFill>
                  <a:srgbClr val="1C3151"/>
                </a:solidFill>
                <a:ea typeface="맑은 고딕" pitchFamily="34"/>
                <a:cs typeface="Calibri" panose="020F0502020204030204" pitchFamily="34" charset="0"/>
              </a:rPr>
              <a:t>Fonctions du Serveur HTTP Apache</a:t>
            </a:r>
          </a:p>
          <a:p>
            <a:pPr marL="457200" indent="-457200" algn="ctr">
              <a:spcBef>
                <a:spcPts val="600"/>
              </a:spcBef>
              <a:buClr>
                <a:schemeClr val="accent2"/>
              </a:buClr>
              <a:buFont typeface="+mj-lt"/>
              <a:buAutoNum type="arabicPeriod"/>
              <a:defRPr sz="1800" b="0" i="0" u="none" strike="noStrike" kern="0" cap="none" spc="0" baseline="0">
                <a:solidFill>
                  <a:srgbClr val="000000"/>
                </a:solidFill>
                <a:uFillTx/>
              </a:defRPr>
            </a:pPr>
            <a:r>
              <a:rPr lang="fr-FR" sz="2000" b="1" kern="0" dirty="0">
                <a:solidFill>
                  <a:srgbClr val="1C3151"/>
                </a:solidFill>
                <a:ea typeface="맑은 고딕" pitchFamily="34"/>
                <a:cs typeface="Calibri" panose="020F0502020204030204" pitchFamily="34" charset="0"/>
              </a:rPr>
              <a:t>Configuration du serveur HTTP</a:t>
            </a:r>
          </a:p>
          <a:p>
            <a:pPr marL="457200" indent="-457200" algn="ctr">
              <a:spcBef>
                <a:spcPts val="600"/>
              </a:spcBef>
              <a:buClr>
                <a:schemeClr val="accent2"/>
              </a:buClr>
              <a:buFont typeface="+mj-lt"/>
              <a:buAutoNum type="arabicPeriod"/>
              <a:defRPr sz="1800" b="0" i="0" u="none" strike="noStrike" kern="0" cap="none" spc="0" baseline="0">
                <a:solidFill>
                  <a:srgbClr val="000000"/>
                </a:solidFill>
                <a:uFillTx/>
              </a:defRPr>
            </a:pPr>
            <a:r>
              <a:rPr lang="fr-FR" sz="2000" b="1" kern="0" dirty="0">
                <a:solidFill>
                  <a:srgbClr val="1C3151"/>
                </a:solidFill>
                <a:ea typeface="맑은 고딕" pitchFamily="34"/>
                <a:cs typeface="Calibri" panose="020F0502020204030204" pitchFamily="34" charset="0"/>
              </a:rPr>
              <a:t>Directives de configuration dans httpd.conf</a:t>
            </a:r>
          </a:p>
          <a:p>
            <a:pPr marL="457200" indent="-457200" algn="ctr">
              <a:spcBef>
                <a:spcPts val="600"/>
              </a:spcBef>
              <a:buClr>
                <a:schemeClr val="accent2"/>
              </a:buClr>
              <a:buFont typeface="+mj-lt"/>
              <a:buAutoNum type="arabicPeriod"/>
              <a:defRPr sz="1800" b="0" i="0" u="none" strike="noStrike" kern="0" cap="none" spc="0" baseline="0">
                <a:solidFill>
                  <a:srgbClr val="000000"/>
                </a:solidFill>
                <a:uFillTx/>
              </a:defRPr>
            </a:pPr>
            <a:r>
              <a:rPr lang="fr-FR" sz="2000" b="1" kern="0" dirty="0">
                <a:solidFill>
                  <a:srgbClr val="1C3151"/>
                </a:solidFill>
                <a:ea typeface="맑은 고딕" pitchFamily="34"/>
                <a:cs typeface="Calibri" panose="020F0502020204030204" pitchFamily="34" charset="0"/>
              </a:rPr>
              <a:t>Modules du Serveur HTTP Apache</a:t>
            </a:r>
          </a:p>
          <a:p>
            <a:pPr marL="457200" indent="-457200" algn="ctr">
              <a:spcBef>
                <a:spcPts val="600"/>
              </a:spcBef>
              <a:buClr>
                <a:schemeClr val="accent2"/>
              </a:buClr>
              <a:buFont typeface="+mj-lt"/>
              <a:buAutoNum type="arabicPeriod"/>
              <a:defRPr sz="1800" b="0" i="0" u="none" strike="noStrike" kern="0" cap="none" spc="0" baseline="0">
                <a:solidFill>
                  <a:srgbClr val="000000"/>
                </a:solidFill>
                <a:uFillTx/>
              </a:defRPr>
            </a:pPr>
            <a:r>
              <a:rPr lang="fr-FR" sz="2000" b="1" kern="0" dirty="0">
                <a:solidFill>
                  <a:srgbClr val="1C3151"/>
                </a:solidFill>
                <a:ea typeface="맑은 고딕" pitchFamily="34"/>
                <a:cs typeface="Calibri" panose="020F0502020204030204" pitchFamily="34" charset="0"/>
              </a:rPr>
              <a:t>Journalisation Serveur HTTP Apache</a:t>
            </a:r>
          </a:p>
          <a:p>
            <a:pPr marL="457200" indent="-457200" algn="ctr">
              <a:spcBef>
                <a:spcPts val="600"/>
              </a:spcBef>
              <a:buClr>
                <a:schemeClr val="accent2"/>
              </a:buClr>
              <a:buFont typeface="+mj-lt"/>
              <a:buAutoNum type="arabicPeriod"/>
              <a:defRPr sz="1800" b="0" i="0" u="none" strike="noStrike" kern="0" cap="none" spc="0" baseline="0">
                <a:solidFill>
                  <a:srgbClr val="000000"/>
                </a:solidFill>
                <a:uFillTx/>
              </a:defRPr>
            </a:pPr>
            <a:r>
              <a:rPr lang="fr-FR" sz="2000" b="1" kern="0" dirty="0">
                <a:solidFill>
                  <a:srgbClr val="1C3151"/>
                </a:solidFill>
                <a:ea typeface="맑은 고딕" pitchFamily="34"/>
                <a:cs typeface="Calibri" panose="020F0502020204030204" pitchFamily="34" charset="0"/>
              </a:rPr>
              <a:t>Configuration d'hôtes virtuels</a:t>
            </a:r>
          </a:p>
          <a:p>
            <a:pPr marL="457200" indent="-457200" algn="ctr">
              <a:spcBef>
                <a:spcPts val="600"/>
              </a:spcBef>
              <a:buClr>
                <a:schemeClr val="accent2"/>
              </a:buClr>
              <a:buFont typeface="+mj-lt"/>
              <a:buAutoNum type="arabicPeriod"/>
              <a:defRPr sz="1800" b="0" i="0" u="none" strike="noStrike" kern="0" cap="none" spc="0" baseline="0">
                <a:solidFill>
                  <a:srgbClr val="000000"/>
                </a:solidFill>
                <a:uFillTx/>
              </a:defRPr>
            </a:pPr>
            <a:r>
              <a:rPr lang="fr-FR" sz="2000" b="1" kern="0" dirty="0">
                <a:solidFill>
                  <a:srgbClr val="1C3151"/>
                </a:solidFill>
                <a:ea typeface="맑은 고딕" pitchFamily="34"/>
                <a:cs typeface="Calibri" panose="020F0502020204030204" pitchFamily="34" charset="0"/>
              </a:rPr>
              <a:t>Travaux pratiques</a:t>
            </a:r>
          </a:p>
          <a:p>
            <a:pPr algn="ctr">
              <a:defRPr sz="1800" b="0" i="0" u="none" strike="noStrike" kern="0" cap="none" spc="0" baseline="0">
                <a:solidFill>
                  <a:srgbClr val="000000"/>
                </a:solidFill>
                <a:uFillTx/>
              </a:defRPr>
            </a:pPr>
            <a:endParaRPr lang="fr-FR" sz="1400" kern="0" dirty="0">
              <a:solidFill>
                <a:srgbClr val="565656"/>
              </a:solidFill>
              <a:ea typeface="맑은 고딕" pitchFamily="34"/>
              <a:cs typeface="Calibri" panose="020F0502020204030204" pitchFamily="34" charset="0"/>
            </a:endParaRPr>
          </a:p>
        </p:txBody>
      </p:sp>
    </p:spTree>
    <p:extLst>
      <p:ext uri="{BB962C8B-B14F-4D97-AF65-F5344CB8AC3E}">
        <p14:creationId xmlns:p14="http://schemas.microsoft.com/office/powerpoint/2010/main" val="3603384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66FFB0E6-7549-4FA0-A872-A9238374EDFF}"/>
              </a:ext>
            </a:extLst>
          </p:cNvPr>
          <p:cNvSpPr txBox="1">
            <a:spLocks/>
          </p:cNvSpPr>
          <p:nvPr/>
        </p:nvSpPr>
        <p:spPr>
          <a:xfrm>
            <a:off x="180000" y="452230"/>
            <a:ext cx="5075172" cy="415143"/>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007842"/>
                </a:solidFill>
                <a:effectLst/>
                <a:uLnTx/>
                <a:uFillTx/>
                <a:latin typeface="Calibri" panose="020F0502020204030204"/>
                <a:ea typeface="+mj-ea"/>
                <a:cs typeface="+mj-cs"/>
              </a:rPr>
              <a:t>01 – Présentation de Serveur HTTP Apache</a:t>
            </a:r>
          </a:p>
        </p:txBody>
      </p:sp>
      <p:sp>
        <p:nvSpPr>
          <p:cNvPr id="7" name="Espace réservé du contenu 3">
            <a:extLst>
              <a:ext uri="{FF2B5EF4-FFF2-40B4-BE49-F238E27FC236}">
                <a16:creationId xmlns:a16="http://schemas.microsoft.com/office/drawing/2014/main" id="{228D3F66-E2AB-4925-9DEC-5E5B317C458D}"/>
              </a:ext>
            </a:extLst>
          </p:cNvPr>
          <p:cNvSpPr txBox="1">
            <a:spLocks/>
          </p:cNvSpPr>
          <p:nvPr/>
        </p:nvSpPr>
        <p:spPr>
          <a:xfrm>
            <a:off x="720000" y="2128057"/>
            <a:ext cx="5988371" cy="4269399"/>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just" defTabSz="914400" rtl="0" eaLnBrk="1" fontAlgn="auto" latinLnBrk="0" hangingPunct="1">
              <a:lnSpc>
                <a:spcPts val="1700"/>
              </a:lnSpc>
              <a:spcBef>
                <a:spcPts val="60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a:ln>
                  <a:noFill/>
                </a:ln>
                <a:solidFill>
                  <a:srgbClr val="565656"/>
                </a:solidFill>
                <a:effectLst/>
                <a:uLnTx/>
                <a:uFillTx/>
                <a:latin typeface="Calibri" panose="020F0502020204030204"/>
                <a:ea typeface="+mn-ea"/>
                <a:cs typeface="+mn-cs"/>
              </a:rPr>
              <a:t>La puissance d'Internet est le transfert libre et ouvert d'informations. Au début de l’Internet, l'accès aux fichiers de données sur des systèmes distants nécessitait d'avoir un compte de connexion d'utilisateur ainsi que l'utilisation de programmes de transfert de fichiers compliqués. Pour faciliter le partage ouvert et rapide des données, une nouvelle méthode de partage de fichiers devait être développée.</a:t>
            </a:r>
          </a:p>
          <a:p>
            <a:pPr marL="285750" marR="0" lvl="0" indent="-285750" algn="just" defTabSz="914400" rtl="0" eaLnBrk="1" fontAlgn="auto" latinLnBrk="0" hangingPunct="1">
              <a:lnSpc>
                <a:spcPts val="1700"/>
              </a:lnSpc>
              <a:spcBef>
                <a:spcPts val="600"/>
              </a:spcBef>
              <a:spcAft>
                <a:spcPts val="0"/>
              </a:spcAft>
              <a:buClrTx/>
              <a:buSzTx/>
              <a:buFont typeface="Arial" panose="020B0604020202020204" pitchFamily="34" charset="0"/>
              <a:buChar char="•"/>
              <a:tabLst/>
              <a:defRPr/>
            </a:pPr>
            <a:r>
              <a:rPr kumimoji="0" lang="fr-FR" sz="1400" b="1" i="0" u="none" strike="noStrike" kern="1200" cap="none" spc="0" normalizeH="0" baseline="0" noProof="0" dirty="0" err="1">
                <a:ln>
                  <a:noFill/>
                </a:ln>
                <a:solidFill>
                  <a:srgbClr val="565656"/>
                </a:solidFill>
                <a:effectLst/>
                <a:uLnTx/>
                <a:uFillTx/>
                <a:latin typeface="Calibri" panose="020F0502020204030204"/>
                <a:ea typeface="+mn-ea"/>
                <a:cs typeface="+mn-cs"/>
              </a:rPr>
              <a:t>Hypertext</a:t>
            </a:r>
            <a:r>
              <a:rPr kumimoji="0" lang="fr-FR" sz="1400" b="1" i="0" u="none" strike="noStrike" kern="1200" cap="none" spc="0" normalizeH="0" baseline="0" noProof="0" dirty="0">
                <a:ln>
                  <a:noFill/>
                </a:ln>
                <a:solidFill>
                  <a:srgbClr val="565656"/>
                </a:solidFill>
                <a:effectLst/>
                <a:uLnTx/>
                <a:uFillTx/>
                <a:latin typeface="Calibri" panose="020F0502020204030204"/>
                <a:ea typeface="+mn-ea"/>
                <a:cs typeface="+mn-cs"/>
              </a:rPr>
              <a:t> Transfer Protocol (HTTP) </a:t>
            </a:r>
            <a:r>
              <a:rPr kumimoji="0" lang="fr-FR" sz="1400" b="0" i="0" u="none" strike="noStrike" kern="1200" cap="none" spc="0" normalizeH="0" baseline="0" noProof="0" dirty="0">
                <a:ln>
                  <a:noFill/>
                </a:ln>
                <a:solidFill>
                  <a:srgbClr val="565656"/>
                </a:solidFill>
                <a:effectLst/>
                <a:uLnTx/>
                <a:uFillTx/>
                <a:latin typeface="Calibri" panose="020F0502020204030204"/>
                <a:ea typeface="+mn-ea"/>
                <a:cs typeface="+mn-cs"/>
              </a:rPr>
              <a:t>a été développé pour faciliter le transfert anonyme de données entre les systèmes. </a:t>
            </a:r>
          </a:p>
          <a:p>
            <a:pPr marL="285750" marR="0" lvl="0" indent="-285750" algn="just" defTabSz="914400" rtl="0" eaLnBrk="1" fontAlgn="auto" latinLnBrk="0" hangingPunct="1">
              <a:lnSpc>
                <a:spcPts val="1700"/>
              </a:lnSpc>
              <a:spcBef>
                <a:spcPts val="60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a:ln>
                  <a:noFill/>
                </a:ln>
                <a:solidFill>
                  <a:srgbClr val="565656"/>
                </a:solidFill>
                <a:effectLst/>
                <a:uLnTx/>
                <a:uFillTx/>
                <a:latin typeface="Calibri" panose="020F0502020204030204"/>
                <a:ea typeface="+mn-ea"/>
                <a:cs typeface="+mn-cs"/>
              </a:rPr>
              <a:t>Pour les données publiques qui n'ont pas besoin d'être protégées, HTTP permet à un client de se connecter à un serveur de manière anonyme, de récupérer des fichiers de données, puis de se déconnecter. </a:t>
            </a:r>
          </a:p>
          <a:p>
            <a:pPr marL="285750" marR="0" lvl="0" indent="-285750" algn="just" defTabSz="914400" rtl="0" eaLnBrk="1" fontAlgn="auto" latinLnBrk="0" hangingPunct="1">
              <a:lnSpc>
                <a:spcPts val="1700"/>
              </a:lnSpc>
              <a:spcBef>
                <a:spcPts val="60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a:ln>
                  <a:noFill/>
                </a:ln>
                <a:solidFill>
                  <a:srgbClr val="565656"/>
                </a:solidFill>
                <a:effectLst/>
                <a:uLnTx/>
                <a:uFillTx/>
                <a:latin typeface="Calibri" panose="020F0502020204030204"/>
                <a:ea typeface="+mn-ea"/>
                <a:cs typeface="+mn-cs"/>
              </a:rPr>
              <a:t>Ce processus a grandement contribué à accélérer la récupération des données des systèmes distants connectés à Internet, et c'est ce qui a fait d'Internet un lieu populaire pour le partage de données.</a:t>
            </a:r>
          </a:p>
        </p:txBody>
      </p:sp>
      <p:pic>
        <p:nvPicPr>
          <p:cNvPr id="1026" name="Picture 2" descr="Cloud Computing, Hébergement Web et Serveurs Dédiés | OVHcloud (ovh.com)">
            <a:extLst>
              <a:ext uri="{FF2B5EF4-FFF2-40B4-BE49-F238E27FC236}">
                <a16:creationId xmlns:a16="http://schemas.microsoft.com/office/drawing/2014/main" id="{1A7E62B7-FA92-4FEB-AF26-FE5D80E928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6440" y="2335876"/>
            <a:ext cx="5026834" cy="3354011"/>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texte 1">
            <a:extLst>
              <a:ext uri="{FF2B5EF4-FFF2-40B4-BE49-F238E27FC236}">
                <a16:creationId xmlns:a16="http://schemas.microsoft.com/office/drawing/2014/main" id="{B558193A-6534-4B7C-A600-01D9F934F425}"/>
              </a:ext>
            </a:extLst>
          </p:cNvPr>
          <p:cNvSpPr txBox="1">
            <a:spLocks/>
          </p:cNvSpPr>
          <p:nvPr/>
        </p:nvSpPr>
        <p:spPr>
          <a:xfrm>
            <a:off x="190510" y="777945"/>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00784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600" b="1" i="0" u="none" strike="noStrike" kern="1200" cap="none" spc="0" normalizeH="0" baseline="0" noProof="0" dirty="0">
                <a:ln>
                  <a:noFill/>
                </a:ln>
                <a:solidFill>
                  <a:srgbClr val="007842"/>
                </a:solidFill>
                <a:effectLst/>
                <a:uLnTx/>
                <a:uFillTx/>
                <a:latin typeface="Calibri" panose="020F0502020204030204"/>
                <a:ea typeface="+mn-ea"/>
                <a:cs typeface="+mn-cs"/>
              </a:rPr>
              <a:t>Introduction</a:t>
            </a:r>
          </a:p>
        </p:txBody>
      </p:sp>
    </p:spTree>
    <p:extLst>
      <p:ext uri="{BB962C8B-B14F-4D97-AF65-F5344CB8AC3E}">
        <p14:creationId xmlns:p14="http://schemas.microsoft.com/office/powerpoint/2010/main" val="2001044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66FFB0E6-7549-4FA0-A872-A9238374EDFF}"/>
              </a:ext>
            </a:extLst>
          </p:cNvPr>
          <p:cNvSpPr txBox="1">
            <a:spLocks/>
          </p:cNvSpPr>
          <p:nvPr/>
        </p:nvSpPr>
        <p:spPr>
          <a:xfrm>
            <a:off x="180000" y="452230"/>
            <a:ext cx="5075172" cy="415143"/>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007842"/>
                </a:solidFill>
                <a:effectLst/>
                <a:uLnTx/>
                <a:uFillTx/>
                <a:latin typeface="Calibri" panose="020F0502020204030204"/>
                <a:ea typeface="+mj-ea"/>
                <a:cs typeface="+mj-cs"/>
              </a:rPr>
              <a:t>01 – Présentation de Serveur HTTP Apache</a:t>
            </a:r>
          </a:p>
        </p:txBody>
      </p:sp>
      <p:sp>
        <p:nvSpPr>
          <p:cNvPr id="7" name="Espace réservé du contenu 3">
            <a:extLst>
              <a:ext uri="{FF2B5EF4-FFF2-40B4-BE49-F238E27FC236}">
                <a16:creationId xmlns:a16="http://schemas.microsoft.com/office/drawing/2014/main" id="{228D3F66-E2AB-4925-9DEC-5E5B317C458D}"/>
              </a:ext>
            </a:extLst>
          </p:cNvPr>
          <p:cNvSpPr txBox="1">
            <a:spLocks/>
          </p:cNvSpPr>
          <p:nvPr/>
        </p:nvSpPr>
        <p:spPr>
          <a:xfrm>
            <a:off x="720000" y="2128057"/>
            <a:ext cx="5988371" cy="4269399"/>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just" defTabSz="914400" rtl="0" eaLnBrk="1" fontAlgn="auto" latinLnBrk="0" hangingPunct="1">
              <a:lnSpc>
                <a:spcPts val="1700"/>
              </a:lnSpc>
              <a:spcBef>
                <a:spcPts val="60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a:ln>
                  <a:noFill/>
                </a:ln>
                <a:solidFill>
                  <a:srgbClr val="565656"/>
                </a:solidFill>
                <a:effectLst/>
                <a:uLnTx/>
                <a:uFillTx/>
                <a:latin typeface="Calibri" panose="020F0502020204030204"/>
                <a:ea typeface="+mn-ea"/>
                <a:cs typeface="+mn-cs"/>
              </a:rPr>
              <a:t>Un serveur web est un logiciel permettant à des clients d'accéder à des pages web, c'est-à-dire en réalité des fichiers au format </a:t>
            </a:r>
            <a:r>
              <a:rPr kumimoji="0" lang="fr-FR" sz="1400" b="1" i="0" u="none" strike="noStrike" kern="1200" cap="none" spc="0" normalizeH="0" baseline="0" noProof="0" dirty="0">
                <a:ln>
                  <a:noFill/>
                </a:ln>
                <a:solidFill>
                  <a:srgbClr val="565656"/>
                </a:solidFill>
                <a:effectLst/>
                <a:uLnTx/>
                <a:uFillTx/>
                <a:latin typeface="Calibri" panose="020F0502020204030204"/>
                <a:ea typeface="+mn-ea"/>
                <a:cs typeface="+mn-cs"/>
              </a:rPr>
              <a:t>HTML</a:t>
            </a:r>
            <a:r>
              <a:rPr kumimoji="0" lang="fr-FR" sz="1400" b="0" i="0" u="none" strike="noStrike" kern="1200" cap="none" spc="0" normalizeH="0" baseline="0" noProof="0" dirty="0">
                <a:ln>
                  <a:noFill/>
                </a:ln>
                <a:solidFill>
                  <a:srgbClr val="565656"/>
                </a:solidFill>
                <a:effectLst/>
                <a:uLnTx/>
                <a:uFillTx/>
                <a:latin typeface="Calibri" panose="020F0502020204030204"/>
                <a:ea typeface="+mn-ea"/>
                <a:cs typeface="+mn-cs"/>
              </a:rPr>
              <a:t> à partir d'un navigateur installé sur leur ordinateur distant.</a:t>
            </a:r>
          </a:p>
          <a:p>
            <a:pPr marL="285750" marR="0" lvl="0" indent="-285750" algn="just" defTabSz="914400" rtl="0" eaLnBrk="1" fontAlgn="auto" latinLnBrk="0" hangingPunct="1">
              <a:lnSpc>
                <a:spcPts val="1700"/>
              </a:lnSpc>
              <a:spcBef>
                <a:spcPts val="60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a:ln>
                  <a:noFill/>
                </a:ln>
                <a:solidFill>
                  <a:srgbClr val="565656"/>
                </a:solidFill>
                <a:effectLst/>
                <a:uLnTx/>
                <a:uFillTx/>
                <a:latin typeface="Calibri" panose="020F0502020204030204"/>
                <a:ea typeface="+mn-ea"/>
                <a:cs typeface="+mn-cs"/>
              </a:rPr>
              <a:t>Un serveur web est donc un « simple » logiciel capable d'interpréter les requêtes HTTP arrivant sur le port associé au protocole HTTP (par défaut le port 80 et le port 443 pour un HTTP sécurisé), et de fournir une réponse avec ce même protocole.</a:t>
            </a:r>
          </a:p>
          <a:p>
            <a:pPr marL="285750" marR="0" lvl="0" indent="-285750" algn="just" defTabSz="914400" rtl="0" eaLnBrk="1" fontAlgn="auto" latinLnBrk="0" hangingPunct="1">
              <a:lnSpc>
                <a:spcPts val="1700"/>
              </a:lnSpc>
              <a:spcBef>
                <a:spcPts val="600"/>
              </a:spcBef>
              <a:spcAft>
                <a:spcPts val="0"/>
              </a:spcAft>
              <a:buClrTx/>
              <a:buSzTx/>
              <a:buFont typeface="Arial" panose="020B0604020202020204" pitchFamily="34" charset="0"/>
              <a:buChar char="•"/>
              <a:tabLst/>
              <a:defRPr/>
            </a:pPr>
            <a:r>
              <a:rPr lang="fr-FR" dirty="0">
                <a:latin typeface="Calibri" panose="020F0502020204030204"/>
              </a:rPr>
              <a:t>Les principaux serveur web dans le marché sont:</a:t>
            </a:r>
          </a:p>
          <a:p>
            <a:pPr lvl="1" algn="just">
              <a:lnSpc>
                <a:spcPts val="1700"/>
              </a:lnSpc>
              <a:buFont typeface="Wingdings" panose="05000000000000000000" pitchFamily="2" charset="2"/>
              <a:buChar char="ü"/>
              <a:defRPr/>
            </a:pPr>
            <a:r>
              <a:rPr lang="fr-FR" b="1" dirty="0">
                <a:latin typeface="Calibri" panose="020F0502020204030204"/>
              </a:rPr>
              <a:t>Apache</a:t>
            </a:r>
          </a:p>
          <a:p>
            <a:pPr lvl="1" algn="just">
              <a:lnSpc>
                <a:spcPts val="1700"/>
              </a:lnSpc>
              <a:buFont typeface="Wingdings" panose="05000000000000000000" pitchFamily="2" charset="2"/>
              <a:buChar char="ü"/>
              <a:defRPr/>
            </a:pPr>
            <a:r>
              <a:rPr lang="fr-FR" b="1" dirty="0">
                <a:latin typeface="Calibri" panose="020F0502020204030204"/>
              </a:rPr>
              <a:t>Nginx</a:t>
            </a:r>
          </a:p>
          <a:p>
            <a:pPr lvl="1" algn="just">
              <a:lnSpc>
                <a:spcPts val="1700"/>
              </a:lnSpc>
              <a:buFont typeface="Wingdings" panose="05000000000000000000" pitchFamily="2" charset="2"/>
              <a:buChar char="ü"/>
              <a:defRPr/>
            </a:pPr>
            <a:r>
              <a:rPr lang="fr-FR" b="1" dirty="0">
                <a:latin typeface="Calibri" panose="020F0502020204030204"/>
              </a:rPr>
              <a:t>IIS</a:t>
            </a:r>
          </a:p>
          <a:p>
            <a:pPr lvl="1" algn="just">
              <a:lnSpc>
                <a:spcPts val="1700"/>
              </a:lnSpc>
              <a:buFont typeface="Wingdings" panose="05000000000000000000" pitchFamily="2" charset="2"/>
              <a:buChar char="ü"/>
              <a:defRPr/>
            </a:pPr>
            <a:r>
              <a:rPr lang="fr-FR" b="1" dirty="0" err="1">
                <a:latin typeface="Calibri" panose="020F0502020204030204"/>
              </a:rPr>
              <a:t>ListeSpeed</a:t>
            </a:r>
            <a:endParaRPr lang="fr-FR" b="1" dirty="0">
              <a:latin typeface="Calibri" panose="020F0502020204030204"/>
            </a:endParaRPr>
          </a:p>
          <a:p>
            <a:pPr lvl="1" algn="just">
              <a:lnSpc>
                <a:spcPts val="1700"/>
              </a:lnSpc>
              <a:buFont typeface="Wingdings" panose="05000000000000000000" pitchFamily="2" charset="2"/>
              <a:buChar char="ü"/>
              <a:defRPr/>
            </a:pPr>
            <a:r>
              <a:rPr lang="fr-FR" b="1" dirty="0">
                <a:latin typeface="Calibri" panose="020F0502020204030204"/>
              </a:rPr>
              <a:t>Google servers</a:t>
            </a:r>
          </a:p>
          <a:p>
            <a:pPr marL="285750" marR="0" lvl="0" indent="-285750" algn="just" defTabSz="914400" rtl="0" eaLnBrk="1" fontAlgn="auto" latinLnBrk="0" hangingPunct="1">
              <a:lnSpc>
                <a:spcPts val="1700"/>
              </a:lnSpc>
              <a:spcBef>
                <a:spcPts val="600"/>
              </a:spcBef>
              <a:spcAft>
                <a:spcPts val="0"/>
              </a:spcAft>
              <a:buClrTx/>
              <a:buSzTx/>
              <a:buFont typeface="Arial" panose="020B0604020202020204" pitchFamily="34" charset="0"/>
              <a:buChar char="•"/>
              <a:tabLst/>
              <a:defRPr/>
            </a:pPr>
            <a:endParaRPr kumimoji="0" lang="fr-FR" sz="1400" b="0" i="0" u="none" strike="noStrike" kern="1200" cap="none" spc="0" normalizeH="0" baseline="0" noProof="0" dirty="0">
              <a:ln>
                <a:noFill/>
              </a:ln>
              <a:solidFill>
                <a:srgbClr val="565656"/>
              </a:solidFill>
              <a:effectLst/>
              <a:uLnTx/>
              <a:uFillTx/>
              <a:latin typeface="Calibri" panose="020F0502020204030204"/>
              <a:ea typeface="+mn-ea"/>
              <a:cs typeface="+mn-cs"/>
            </a:endParaRPr>
          </a:p>
        </p:txBody>
      </p:sp>
      <p:sp>
        <p:nvSpPr>
          <p:cNvPr id="5" name="Espace réservé du texte 1">
            <a:extLst>
              <a:ext uri="{FF2B5EF4-FFF2-40B4-BE49-F238E27FC236}">
                <a16:creationId xmlns:a16="http://schemas.microsoft.com/office/drawing/2014/main" id="{1F16FA25-A240-4582-BCE4-4B7CB0A06D6A}"/>
              </a:ext>
            </a:extLst>
          </p:cNvPr>
          <p:cNvSpPr txBox="1">
            <a:spLocks/>
          </p:cNvSpPr>
          <p:nvPr/>
        </p:nvSpPr>
        <p:spPr>
          <a:xfrm>
            <a:off x="190510" y="777945"/>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00784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600" b="1" i="0" u="none" strike="noStrike" kern="1200" cap="none" spc="0" normalizeH="0" baseline="0" noProof="0" dirty="0">
                <a:ln>
                  <a:noFill/>
                </a:ln>
                <a:solidFill>
                  <a:srgbClr val="007842"/>
                </a:solidFill>
                <a:effectLst/>
                <a:uLnTx/>
                <a:uFillTx/>
                <a:latin typeface="Calibri" panose="020F0502020204030204"/>
                <a:ea typeface="+mn-ea"/>
                <a:cs typeface="+mn-cs"/>
              </a:rPr>
              <a:t>Un serveur WEB</a:t>
            </a:r>
          </a:p>
        </p:txBody>
      </p:sp>
      <p:graphicFrame>
        <p:nvGraphicFramePr>
          <p:cNvPr id="11" name="Graphique 10">
            <a:extLst>
              <a:ext uri="{FF2B5EF4-FFF2-40B4-BE49-F238E27FC236}">
                <a16:creationId xmlns:a16="http://schemas.microsoft.com/office/drawing/2014/main" id="{3081E8E1-81CB-4474-9B00-CB5F9AE32AD1}"/>
              </a:ext>
            </a:extLst>
          </p:cNvPr>
          <p:cNvGraphicFramePr/>
          <p:nvPr>
            <p:extLst>
              <p:ext uri="{D42A27DB-BD31-4B8C-83A1-F6EECF244321}">
                <p14:modId xmlns:p14="http://schemas.microsoft.com/office/powerpoint/2010/main" val="1579096773"/>
              </p:ext>
            </p:extLst>
          </p:nvPr>
        </p:nvGraphicFramePr>
        <p:xfrm>
          <a:off x="6648771" y="1922207"/>
          <a:ext cx="4823229" cy="43657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48552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66FFB0E6-7549-4FA0-A872-A9238374EDFF}"/>
              </a:ext>
            </a:extLst>
          </p:cNvPr>
          <p:cNvSpPr txBox="1">
            <a:spLocks/>
          </p:cNvSpPr>
          <p:nvPr/>
        </p:nvSpPr>
        <p:spPr>
          <a:xfrm>
            <a:off x="180000" y="452230"/>
            <a:ext cx="5075172" cy="415143"/>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007842"/>
                </a:solidFill>
                <a:effectLst/>
                <a:uLnTx/>
                <a:uFillTx/>
                <a:latin typeface="Calibri" panose="020F0502020204030204"/>
                <a:ea typeface="+mj-ea"/>
                <a:cs typeface="+mj-cs"/>
              </a:rPr>
              <a:t>01 – Présentation de Serveur HTTP Apache</a:t>
            </a:r>
          </a:p>
        </p:txBody>
      </p:sp>
      <p:sp>
        <p:nvSpPr>
          <p:cNvPr id="7" name="Espace réservé du contenu 3">
            <a:extLst>
              <a:ext uri="{FF2B5EF4-FFF2-40B4-BE49-F238E27FC236}">
                <a16:creationId xmlns:a16="http://schemas.microsoft.com/office/drawing/2014/main" id="{228D3F66-E2AB-4925-9DEC-5E5B317C458D}"/>
              </a:ext>
            </a:extLst>
          </p:cNvPr>
          <p:cNvSpPr txBox="1">
            <a:spLocks/>
          </p:cNvSpPr>
          <p:nvPr/>
        </p:nvSpPr>
        <p:spPr>
          <a:xfrm>
            <a:off x="720000" y="2128057"/>
            <a:ext cx="5988371" cy="4269399"/>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just" defTabSz="914400" rtl="0" eaLnBrk="1" fontAlgn="auto" latinLnBrk="0" hangingPunct="1">
              <a:lnSpc>
                <a:spcPts val="1700"/>
              </a:lnSpc>
              <a:spcBef>
                <a:spcPts val="60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a:ln>
                  <a:noFill/>
                </a:ln>
                <a:solidFill>
                  <a:srgbClr val="565656"/>
                </a:solidFill>
                <a:effectLst/>
                <a:uLnTx/>
                <a:uFillTx/>
                <a:latin typeface="Calibri" panose="020F0502020204030204"/>
                <a:ea typeface="+mn-ea"/>
                <a:cs typeface="+mn-cs"/>
              </a:rPr>
              <a:t>Apache est un logiciel libre de serveur web gratuit et open-source qui alimente environ 46% des sites web à travers le monde. Le nom officiel est Serveur Apache HTTP et il est maintenu et développé par </a:t>
            </a:r>
            <a:r>
              <a:rPr kumimoji="0" lang="fr-FR" sz="1400" b="1" i="0" u="none" strike="noStrike" kern="1200" cap="none" spc="0" normalizeH="0" baseline="0" noProof="0" dirty="0">
                <a:ln>
                  <a:noFill/>
                </a:ln>
                <a:solidFill>
                  <a:srgbClr val="565656"/>
                </a:solidFill>
                <a:effectLst/>
                <a:uLnTx/>
                <a:uFillTx/>
                <a:latin typeface="Calibri" panose="020F0502020204030204"/>
                <a:ea typeface="+mn-ea"/>
                <a:cs typeface="+mn-cs"/>
              </a:rPr>
              <a:t>Apache Software </a:t>
            </a:r>
            <a:r>
              <a:rPr kumimoji="0" lang="fr-FR" sz="1400" b="1" i="0" u="none" strike="noStrike" kern="1200" cap="none" spc="0" normalizeH="0" baseline="0" noProof="0" dirty="0" err="1">
                <a:ln>
                  <a:noFill/>
                </a:ln>
                <a:solidFill>
                  <a:srgbClr val="565656"/>
                </a:solidFill>
                <a:effectLst/>
                <a:uLnTx/>
                <a:uFillTx/>
                <a:latin typeface="Calibri" panose="020F0502020204030204"/>
                <a:ea typeface="+mn-ea"/>
                <a:cs typeface="+mn-cs"/>
              </a:rPr>
              <a:t>Foundation</a:t>
            </a:r>
            <a:r>
              <a:rPr kumimoji="0" lang="fr-FR" sz="1400" b="0" i="0" u="none" strike="noStrike" kern="1200" cap="none" spc="0" normalizeH="0" baseline="0" noProof="0" dirty="0">
                <a:ln>
                  <a:noFill/>
                </a:ln>
                <a:solidFill>
                  <a:srgbClr val="565656"/>
                </a:solidFill>
                <a:effectLst/>
                <a:uLnTx/>
                <a:uFillTx/>
                <a:latin typeface="Calibri" panose="020F0502020204030204"/>
                <a:ea typeface="+mn-ea"/>
                <a:cs typeface="+mn-cs"/>
              </a:rPr>
              <a:t>.</a:t>
            </a:r>
          </a:p>
          <a:p>
            <a:pPr marL="285750" marR="0" lvl="0" indent="-285750" algn="just" defTabSz="914400" rtl="0" eaLnBrk="1" fontAlgn="auto" latinLnBrk="0" hangingPunct="1">
              <a:lnSpc>
                <a:spcPts val="1700"/>
              </a:lnSpc>
              <a:spcBef>
                <a:spcPts val="600"/>
              </a:spcBef>
              <a:spcAft>
                <a:spcPts val="0"/>
              </a:spcAft>
              <a:buClrTx/>
              <a:buSzTx/>
              <a:buFont typeface="Arial" panose="020B0604020202020204" pitchFamily="34" charset="0"/>
              <a:buChar char="•"/>
              <a:tabLst/>
              <a:defRPr/>
            </a:pPr>
            <a:r>
              <a:rPr lang="fr-FR" dirty="0">
                <a:latin typeface="Calibri" panose="020F0502020204030204"/>
              </a:rPr>
              <a:t>Il permet aux propriétaires de sites web de servir du contenu sur le web – d’où le nom « serveur web » -. C’est l’un des serveurs web les plus anciens et les plus fiables avec une première version sortie il y a plus de 20 ans, en 1995.</a:t>
            </a:r>
          </a:p>
          <a:p>
            <a:pPr marL="285750" marR="0" lvl="0" indent="-285750" algn="just" defTabSz="914400" rtl="0" eaLnBrk="1" fontAlgn="auto" latinLnBrk="0" hangingPunct="1">
              <a:lnSpc>
                <a:spcPts val="1700"/>
              </a:lnSpc>
              <a:spcBef>
                <a:spcPts val="60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a:ln>
                  <a:noFill/>
                </a:ln>
                <a:solidFill>
                  <a:srgbClr val="565656"/>
                </a:solidFill>
                <a:effectLst/>
                <a:uLnTx/>
                <a:uFillTx/>
                <a:latin typeface="Calibri" panose="020F0502020204030204"/>
                <a:ea typeface="+mn-ea"/>
                <a:cs typeface="+mn-cs"/>
              </a:rPr>
              <a:t>Le serveur apache regroupe les applications</a:t>
            </a:r>
            <a:r>
              <a:rPr lang="fr-FR" dirty="0">
                <a:latin typeface="Calibri" panose="020F0502020204030204"/>
              </a:rPr>
              <a:t> suivantes:</a:t>
            </a:r>
          </a:p>
          <a:p>
            <a:pPr lvl="1" algn="just">
              <a:lnSpc>
                <a:spcPts val="1700"/>
              </a:lnSpc>
              <a:buFont typeface="Wingdings" panose="05000000000000000000" pitchFamily="2" charset="2"/>
              <a:buChar char="q"/>
              <a:defRPr/>
            </a:pPr>
            <a:r>
              <a:rPr kumimoji="0" lang="fr-FR" b="0" i="0" u="none" strike="noStrike" kern="1200" cap="none" spc="0" normalizeH="0" baseline="0" noProof="0" dirty="0">
                <a:ln>
                  <a:noFill/>
                </a:ln>
                <a:solidFill>
                  <a:srgbClr val="565656"/>
                </a:solidFill>
                <a:effectLst/>
                <a:uLnTx/>
                <a:uFillTx/>
                <a:latin typeface="Calibri" panose="020F0502020204030204"/>
                <a:ea typeface="+mn-ea"/>
                <a:cs typeface="+mn-cs"/>
              </a:rPr>
              <a:t>le serveur web Apache</a:t>
            </a:r>
          </a:p>
          <a:p>
            <a:pPr lvl="1" algn="just">
              <a:lnSpc>
                <a:spcPts val="1700"/>
              </a:lnSpc>
              <a:buFont typeface="Wingdings" panose="05000000000000000000" pitchFamily="2" charset="2"/>
              <a:buChar char="q"/>
              <a:defRPr/>
            </a:pPr>
            <a:r>
              <a:rPr kumimoji="0" lang="fr-FR" b="0" i="0" u="none" strike="noStrike" kern="1200" cap="none" spc="0" normalizeH="0" baseline="0" noProof="0" dirty="0">
                <a:ln>
                  <a:noFill/>
                </a:ln>
                <a:solidFill>
                  <a:srgbClr val="565656"/>
                </a:solidFill>
                <a:effectLst/>
                <a:uLnTx/>
                <a:uFillTx/>
                <a:latin typeface="Calibri" panose="020F0502020204030204"/>
                <a:ea typeface="+mn-ea"/>
                <a:cs typeface="+mn-cs"/>
              </a:rPr>
              <a:t>le serveur de bases de données MySQL/MariaDB</a:t>
            </a:r>
          </a:p>
          <a:p>
            <a:pPr lvl="1" algn="just">
              <a:lnSpc>
                <a:spcPts val="1700"/>
              </a:lnSpc>
              <a:buFont typeface="Wingdings" panose="05000000000000000000" pitchFamily="2" charset="2"/>
              <a:buChar char="q"/>
              <a:defRPr/>
            </a:pPr>
            <a:r>
              <a:rPr kumimoji="0" lang="fr-FR" b="0" i="0" u="none" strike="noStrike" kern="1200" cap="none" spc="0" normalizeH="0" baseline="0" noProof="0" dirty="0">
                <a:ln>
                  <a:noFill/>
                </a:ln>
                <a:solidFill>
                  <a:srgbClr val="565656"/>
                </a:solidFill>
                <a:effectLst/>
                <a:uLnTx/>
                <a:uFillTx/>
                <a:latin typeface="Calibri" panose="020F0502020204030204"/>
                <a:ea typeface="+mn-ea"/>
                <a:cs typeface="+mn-cs"/>
              </a:rPr>
              <a:t>le serveur d'application PHP</a:t>
            </a:r>
          </a:p>
          <a:p>
            <a:pPr lvl="1" algn="just">
              <a:lnSpc>
                <a:spcPts val="1700"/>
              </a:lnSpc>
              <a:buFont typeface="Wingdings" panose="05000000000000000000" pitchFamily="2" charset="2"/>
              <a:buChar char="q"/>
              <a:defRPr/>
            </a:pPr>
            <a:r>
              <a:rPr kumimoji="0" lang="fr-FR" b="0" i="0" u="none" strike="noStrike" kern="1200" cap="none" spc="0" normalizeH="0" baseline="0" noProof="0" dirty="0">
                <a:ln>
                  <a:noFill/>
                </a:ln>
                <a:solidFill>
                  <a:srgbClr val="565656"/>
                </a:solidFill>
                <a:effectLst/>
                <a:uLnTx/>
                <a:uFillTx/>
                <a:latin typeface="Calibri" panose="020F0502020204030204"/>
                <a:ea typeface="+mn-ea"/>
                <a:cs typeface="+mn-cs"/>
              </a:rPr>
              <a:t>l'outil phpMyAdmin permettant de gérer des bases MySQL</a:t>
            </a:r>
          </a:p>
        </p:txBody>
      </p:sp>
      <p:sp>
        <p:nvSpPr>
          <p:cNvPr id="5" name="Espace réservé du texte 1">
            <a:extLst>
              <a:ext uri="{FF2B5EF4-FFF2-40B4-BE49-F238E27FC236}">
                <a16:creationId xmlns:a16="http://schemas.microsoft.com/office/drawing/2014/main" id="{1F16FA25-A240-4582-BCE4-4B7CB0A06D6A}"/>
              </a:ext>
            </a:extLst>
          </p:cNvPr>
          <p:cNvSpPr txBox="1">
            <a:spLocks/>
          </p:cNvSpPr>
          <p:nvPr/>
        </p:nvSpPr>
        <p:spPr>
          <a:xfrm>
            <a:off x="190510" y="777945"/>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00784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latin typeface="Calibri" panose="020F0502020204030204"/>
              </a:rPr>
              <a:t>Apache </a:t>
            </a:r>
            <a:endParaRPr kumimoji="0" lang="fr-FR" sz="1600" b="1" i="0" u="none" strike="noStrike" kern="1200" cap="none" spc="0" normalizeH="0" baseline="0" noProof="0" dirty="0">
              <a:ln>
                <a:noFill/>
              </a:ln>
              <a:solidFill>
                <a:srgbClr val="007842"/>
              </a:solidFill>
              <a:effectLst/>
              <a:uLnTx/>
              <a:uFillTx/>
              <a:latin typeface="Calibri" panose="020F0502020204030204"/>
              <a:ea typeface="+mn-ea"/>
              <a:cs typeface="+mn-cs"/>
            </a:endParaRPr>
          </a:p>
        </p:txBody>
      </p:sp>
      <p:pic>
        <p:nvPicPr>
          <p:cNvPr id="4" name="Image 3">
            <a:extLst>
              <a:ext uri="{FF2B5EF4-FFF2-40B4-BE49-F238E27FC236}">
                <a16:creationId xmlns:a16="http://schemas.microsoft.com/office/drawing/2014/main" id="{B74BA1FC-A057-44F9-A463-561AEA2029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7193" y="3899481"/>
            <a:ext cx="4954038" cy="2497975"/>
          </a:xfrm>
          <a:prstGeom prst="rect">
            <a:avLst/>
          </a:prstGeom>
        </p:spPr>
      </p:pic>
      <p:pic>
        <p:nvPicPr>
          <p:cNvPr id="8" name="Image 7">
            <a:extLst>
              <a:ext uri="{FF2B5EF4-FFF2-40B4-BE49-F238E27FC236}">
                <a16:creationId xmlns:a16="http://schemas.microsoft.com/office/drawing/2014/main" id="{40FE52B4-C076-4B88-A6EA-E51845EEE6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2511" y="1013511"/>
            <a:ext cx="3669518" cy="2433367"/>
          </a:xfrm>
          <a:prstGeom prst="rect">
            <a:avLst/>
          </a:prstGeom>
        </p:spPr>
      </p:pic>
      <p:pic>
        <p:nvPicPr>
          <p:cNvPr id="10" name="Image 9">
            <a:extLst>
              <a:ext uri="{FF2B5EF4-FFF2-40B4-BE49-F238E27FC236}">
                <a16:creationId xmlns:a16="http://schemas.microsoft.com/office/drawing/2014/main" id="{FA33CFAF-F107-4847-BFE7-C3E9050825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64212" y="2053244"/>
            <a:ext cx="2860800" cy="2116992"/>
          </a:xfrm>
          <a:prstGeom prst="rect">
            <a:avLst/>
          </a:prstGeom>
        </p:spPr>
      </p:pic>
    </p:spTree>
    <p:extLst>
      <p:ext uri="{BB962C8B-B14F-4D97-AF65-F5344CB8AC3E}">
        <p14:creationId xmlns:p14="http://schemas.microsoft.com/office/powerpoint/2010/main" val="415556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66FFB0E6-7549-4FA0-A872-A9238374EDFF}"/>
              </a:ext>
            </a:extLst>
          </p:cNvPr>
          <p:cNvSpPr txBox="1">
            <a:spLocks/>
          </p:cNvSpPr>
          <p:nvPr/>
        </p:nvSpPr>
        <p:spPr>
          <a:xfrm>
            <a:off x="180000" y="460544"/>
            <a:ext cx="5075172" cy="415143"/>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007842"/>
                </a:solidFill>
                <a:effectLst/>
                <a:uLnTx/>
                <a:uFillTx/>
                <a:latin typeface="Calibri" panose="020F0502020204030204"/>
                <a:ea typeface="+mj-ea"/>
                <a:cs typeface="+mj-cs"/>
              </a:rPr>
              <a:t>02 – Fonctions du Serveur HTTP Apache</a:t>
            </a:r>
          </a:p>
        </p:txBody>
      </p:sp>
      <p:sp>
        <p:nvSpPr>
          <p:cNvPr id="7" name="Espace réservé du contenu 3">
            <a:extLst>
              <a:ext uri="{FF2B5EF4-FFF2-40B4-BE49-F238E27FC236}">
                <a16:creationId xmlns:a16="http://schemas.microsoft.com/office/drawing/2014/main" id="{228D3F66-E2AB-4925-9DEC-5E5B317C458D}"/>
              </a:ext>
            </a:extLst>
          </p:cNvPr>
          <p:cNvSpPr txBox="1">
            <a:spLocks/>
          </p:cNvSpPr>
          <p:nvPr/>
        </p:nvSpPr>
        <p:spPr>
          <a:xfrm>
            <a:off x="720000" y="1837113"/>
            <a:ext cx="5556109" cy="4560343"/>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just" defTabSz="914400" rtl="0" eaLnBrk="1" fontAlgn="auto" latinLnBrk="0" hangingPunct="1">
              <a:lnSpc>
                <a:spcPts val="1700"/>
              </a:lnSpc>
              <a:spcBef>
                <a:spcPts val="60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a:ln>
                  <a:noFill/>
                </a:ln>
                <a:solidFill>
                  <a:srgbClr val="565656"/>
                </a:solidFill>
                <a:effectLst/>
                <a:uLnTx/>
                <a:uFillTx/>
                <a:latin typeface="Calibri" panose="020F0502020204030204"/>
                <a:ea typeface="+mn-ea"/>
                <a:cs typeface="+mn-cs"/>
              </a:rPr>
              <a:t>Les développeurs qui ont créé HTTP ont décidé d'utiliser un protocole client/serveur basé sur du texte pour fournir un moyen simple de transférer des données entre le serveur et les clients. </a:t>
            </a:r>
          </a:p>
          <a:p>
            <a:pPr marL="285750" marR="0" lvl="0" indent="-285750" algn="just" defTabSz="914400" rtl="0" eaLnBrk="1" fontAlgn="auto" latinLnBrk="0" hangingPunct="1">
              <a:lnSpc>
                <a:spcPts val="1700"/>
              </a:lnSpc>
              <a:spcBef>
                <a:spcPts val="60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a:ln>
                  <a:noFill/>
                </a:ln>
                <a:solidFill>
                  <a:srgbClr val="565656"/>
                </a:solidFill>
                <a:effectLst/>
                <a:uLnTx/>
                <a:uFillTx/>
                <a:latin typeface="Calibri" panose="020F0502020204030204"/>
                <a:ea typeface="+mn-ea"/>
                <a:cs typeface="+mn-cs"/>
              </a:rPr>
              <a:t>Étant donné que HTTP est basé sur du texte, toutes les commandes sont envoyées par le client sous forme de texte et toutes les réponses du serveur sont renvoyées sous forme de texte. </a:t>
            </a:r>
          </a:p>
          <a:p>
            <a:pPr marL="285750" marR="0" lvl="0" indent="-285750" algn="just" defTabSz="914400" rtl="0" eaLnBrk="1" fontAlgn="auto" latinLnBrk="0" hangingPunct="1">
              <a:lnSpc>
                <a:spcPts val="1700"/>
              </a:lnSpc>
              <a:spcBef>
                <a:spcPts val="60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a:ln>
                  <a:noFill/>
                </a:ln>
                <a:solidFill>
                  <a:srgbClr val="565656"/>
                </a:solidFill>
                <a:effectLst/>
                <a:uLnTx/>
                <a:uFillTx/>
                <a:latin typeface="Calibri" panose="020F0502020204030204"/>
                <a:ea typeface="+mn-ea"/>
                <a:cs typeface="+mn-cs"/>
              </a:rPr>
              <a:t>La figure montre une session de base entre un navigateur client et un serveur Web pour récupérer un fichier de page Web.</a:t>
            </a:r>
          </a:p>
          <a:p>
            <a:pPr marL="285750" marR="0" lvl="0" indent="-285750" algn="just" defTabSz="914400" rtl="0" eaLnBrk="1" fontAlgn="auto" latinLnBrk="0" hangingPunct="1">
              <a:lnSpc>
                <a:spcPts val="1700"/>
              </a:lnSpc>
              <a:spcBef>
                <a:spcPts val="60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a:ln>
                  <a:noFill/>
                </a:ln>
                <a:solidFill>
                  <a:srgbClr val="565656"/>
                </a:solidFill>
                <a:effectLst/>
                <a:uLnTx/>
                <a:uFillTx/>
                <a:latin typeface="Calibri" panose="020F0502020204030204"/>
                <a:ea typeface="+mn-ea"/>
                <a:cs typeface="+mn-cs"/>
              </a:rPr>
              <a:t>Le navigateur envoie une requête HTTP au serveur Web, en entamant au préalable une connexion TCP, demandant une ressource spécifique sur le serveur. À son tour, le serveur Web renvoie une réponse HTTP spécialement formatée avec le fichier de données. </a:t>
            </a:r>
          </a:p>
          <a:p>
            <a:pPr marL="285750" marR="0" lvl="0" indent="-285750" algn="just" defTabSz="914400" rtl="0" eaLnBrk="1" fontAlgn="auto" latinLnBrk="0" hangingPunct="1">
              <a:lnSpc>
                <a:spcPts val="1700"/>
              </a:lnSpc>
              <a:spcBef>
                <a:spcPts val="60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a:ln>
                  <a:noFill/>
                </a:ln>
                <a:solidFill>
                  <a:srgbClr val="565656"/>
                </a:solidFill>
                <a:effectLst/>
                <a:uLnTx/>
                <a:uFillTx/>
                <a:latin typeface="Calibri" panose="020F0502020204030204"/>
                <a:ea typeface="+mn-ea"/>
                <a:cs typeface="+mn-cs"/>
              </a:rPr>
              <a:t>Il est utile de connaître les demandes et les réponses de base, en particulier si vous devez résoudre des problèmes liés à une connexion Web.</a:t>
            </a:r>
          </a:p>
          <a:p>
            <a:pPr marL="285750" marR="0" lvl="0" indent="-285750" algn="just" defTabSz="914400" rtl="0" eaLnBrk="1" fontAlgn="auto" latinLnBrk="0" hangingPunct="1">
              <a:lnSpc>
                <a:spcPts val="1700"/>
              </a:lnSpc>
              <a:spcBef>
                <a:spcPts val="600"/>
              </a:spcBef>
              <a:spcAft>
                <a:spcPts val="0"/>
              </a:spcAft>
              <a:buClrTx/>
              <a:buSzTx/>
              <a:buFont typeface="Arial" panose="020B0604020202020204" pitchFamily="34" charset="0"/>
              <a:buChar char="•"/>
              <a:tabLst/>
              <a:defRPr/>
            </a:pPr>
            <a:endParaRPr kumimoji="0" lang="fr-FR" sz="1400" b="0" i="0" u="none" strike="noStrike" kern="1200" cap="none" spc="0" normalizeH="0" baseline="0" noProof="0" dirty="0">
              <a:ln>
                <a:noFill/>
              </a:ln>
              <a:solidFill>
                <a:srgbClr val="565656"/>
              </a:solidFill>
              <a:effectLst/>
              <a:uLnTx/>
              <a:uFillTx/>
              <a:latin typeface="Calibri" panose="020F0502020204030204"/>
              <a:ea typeface="+mn-ea"/>
              <a:cs typeface="+mn-cs"/>
            </a:endParaRPr>
          </a:p>
        </p:txBody>
      </p:sp>
      <p:sp>
        <p:nvSpPr>
          <p:cNvPr id="5" name="Espace réservé du texte 1">
            <a:extLst>
              <a:ext uri="{FF2B5EF4-FFF2-40B4-BE49-F238E27FC236}">
                <a16:creationId xmlns:a16="http://schemas.microsoft.com/office/drawing/2014/main" id="{1F16FA25-A240-4582-BCE4-4B7CB0A06D6A}"/>
              </a:ext>
            </a:extLst>
          </p:cNvPr>
          <p:cNvSpPr txBox="1">
            <a:spLocks/>
          </p:cNvSpPr>
          <p:nvPr/>
        </p:nvSpPr>
        <p:spPr>
          <a:xfrm>
            <a:off x="190510" y="777945"/>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00784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600" b="1" i="0" u="none" strike="noStrike" kern="1200" cap="none" spc="0" normalizeH="0" baseline="0" noProof="0" dirty="0">
                <a:ln>
                  <a:noFill/>
                </a:ln>
                <a:solidFill>
                  <a:srgbClr val="007842"/>
                </a:solidFill>
                <a:effectLst/>
                <a:uLnTx/>
                <a:uFillTx/>
                <a:latin typeface="Calibri" panose="020F0502020204030204"/>
                <a:ea typeface="+mn-ea"/>
                <a:cs typeface="+mn-cs"/>
              </a:rPr>
              <a:t>Session HTTP </a:t>
            </a:r>
          </a:p>
        </p:txBody>
      </p:sp>
      <p:pic>
        <p:nvPicPr>
          <p:cNvPr id="6" name="Image 5">
            <a:extLst>
              <a:ext uri="{FF2B5EF4-FFF2-40B4-BE49-F238E27FC236}">
                <a16:creationId xmlns:a16="http://schemas.microsoft.com/office/drawing/2014/main" id="{862A77CF-38DD-46D9-8FF3-1BB74A9E92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9121" y="3055940"/>
            <a:ext cx="4938188" cy="3215919"/>
          </a:xfrm>
          <a:prstGeom prst="rect">
            <a:avLst/>
          </a:prstGeom>
        </p:spPr>
      </p:pic>
      <p:pic>
        <p:nvPicPr>
          <p:cNvPr id="8" name="Picture 2" descr="Le World Wide Web – l'Informatique, c'est fantastique !">
            <a:extLst>
              <a:ext uri="{FF2B5EF4-FFF2-40B4-BE49-F238E27FC236}">
                <a16:creationId xmlns:a16="http://schemas.microsoft.com/office/drawing/2014/main" id="{84F334FD-E9C2-40C9-B111-0085A2D91C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8867" y="1676027"/>
            <a:ext cx="4245499" cy="1496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2478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contenu 3">
            <a:extLst>
              <a:ext uri="{FF2B5EF4-FFF2-40B4-BE49-F238E27FC236}">
                <a16:creationId xmlns:a16="http://schemas.microsoft.com/office/drawing/2014/main" id="{228D3F66-E2AB-4925-9DEC-5E5B317C458D}"/>
              </a:ext>
            </a:extLst>
          </p:cNvPr>
          <p:cNvSpPr txBox="1">
            <a:spLocks/>
          </p:cNvSpPr>
          <p:nvPr/>
        </p:nvSpPr>
        <p:spPr>
          <a:xfrm>
            <a:off x="720000" y="1704109"/>
            <a:ext cx="10410742" cy="1496291"/>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just" defTabSz="914400" rtl="0" eaLnBrk="1" fontAlgn="auto" latinLnBrk="0" hangingPunct="1">
              <a:lnSpc>
                <a:spcPts val="1700"/>
              </a:lnSpc>
              <a:spcBef>
                <a:spcPts val="60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a:ln>
                  <a:noFill/>
                </a:ln>
                <a:solidFill>
                  <a:srgbClr val="565656"/>
                </a:solidFill>
                <a:effectLst/>
                <a:uLnTx/>
                <a:uFillTx/>
                <a:latin typeface="Calibri" panose="020F0502020204030204"/>
                <a:ea typeface="+mn-ea"/>
                <a:cs typeface="+mn-cs"/>
              </a:rPr>
              <a:t>Une fois qu'une connexion HTTP est établie avec un serveur distant, le client doit envoyer des requêtes sur lesquelles le serveur peut agir. </a:t>
            </a:r>
          </a:p>
          <a:p>
            <a:pPr marL="285750" marR="0" lvl="0" indent="-285750" algn="just" defTabSz="914400" rtl="0" eaLnBrk="1" fontAlgn="auto" latinLnBrk="0" hangingPunct="1">
              <a:lnSpc>
                <a:spcPts val="1700"/>
              </a:lnSpc>
              <a:spcBef>
                <a:spcPts val="60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a:ln>
                  <a:noFill/>
                </a:ln>
                <a:solidFill>
                  <a:srgbClr val="565656"/>
                </a:solidFill>
                <a:effectLst/>
                <a:uLnTx/>
                <a:uFillTx/>
                <a:latin typeface="Calibri" panose="020F0502020204030204"/>
                <a:ea typeface="+mn-ea"/>
                <a:cs typeface="+mn-cs"/>
              </a:rPr>
              <a:t>Les requêtes HTTP se composent d'un </a:t>
            </a:r>
            <a:r>
              <a:rPr kumimoji="0" lang="fr-FR" sz="1400" b="1" i="0" u="none" strike="noStrike" kern="1200" cap="none" spc="0" normalizeH="0" baseline="0" noProof="0" dirty="0">
                <a:ln>
                  <a:noFill/>
                </a:ln>
                <a:solidFill>
                  <a:srgbClr val="565656"/>
                </a:solidFill>
                <a:effectLst/>
                <a:uLnTx/>
                <a:uFillTx/>
                <a:latin typeface="Calibri" panose="020F0502020204030204"/>
                <a:ea typeface="+mn-ea"/>
                <a:cs typeface="+mn-cs"/>
              </a:rPr>
              <a:t>mot-clé</a:t>
            </a:r>
            <a:r>
              <a:rPr kumimoji="0" lang="fr-FR" sz="1400" b="0" i="0" u="none" strike="noStrike" kern="1200" cap="none" spc="0" normalizeH="0" baseline="0" noProof="0" dirty="0">
                <a:ln>
                  <a:noFill/>
                </a:ln>
                <a:solidFill>
                  <a:srgbClr val="565656"/>
                </a:solidFill>
                <a:effectLst/>
                <a:uLnTx/>
                <a:uFillTx/>
                <a:latin typeface="Calibri" panose="020F0502020204030204"/>
                <a:ea typeface="+mn-ea"/>
                <a:cs typeface="+mn-cs"/>
              </a:rPr>
              <a:t>, éventuellement suivi d'informations supplémentaires dont le serveur peut avoir besoin pour traiter la requête (comme le nom d'un fichier à renvoyer).</a:t>
            </a:r>
          </a:p>
        </p:txBody>
      </p:sp>
      <p:sp>
        <p:nvSpPr>
          <p:cNvPr id="6" name="Titre 1">
            <a:extLst>
              <a:ext uri="{FF2B5EF4-FFF2-40B4-BE49-F238E27FC236}">
                <a16:creationId xmlns:a16="http://schemas.microsoft.com/office/drawing/2014/main" id="{317A0372-C0A0-4D26-83B4-91C8B8DA4E88}"/>
              </a:ext>
            </a:extLst>
          </p:cNvPr>
          <p:cNvSpPr txBox="1">
            <a:spLocks/>
          </p:cNvSpPr>
          <p:nvPr/>
        </p:nvSpPr>
        <p:spPr>
          <a:xfrm>
            <a:off x="180000" y="460544"/>
            <a:ext cx="5075172" cy="415143"/>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007842"/>
                </a:solidFill>
                <a:effectLst/>
                <a:uLnTx/>
                <a:uFillTx/>
                <a:latin typeface="Calibri" panose="020F0502020204030204"/>
                <a:ea typeface="+mj-ea"/>
                <a:cs typeface="+mj-cs"/>
              </a:rPr>
              <a:t>02 – Fonctions du Serveur HTTP Apache</a:t>
            </a:r>
          </a:p>
        </p:txBody>
      </p:sp>
      <p:sp>
        <p:nvSpPr>
          <p:cNvPr id="8" name="Espace réservé du texte 1">
            <a:extLst>
              <a:ext uri="{FF2B5EF4-FFF2-40B4-BE49-F238E27FC236}">
                <a16:creationId xmlns:a16="http://schemas.microsoft.com/office/drawing/2014/main" id="{1C52095B-07BA-4E4F-8DBC-1A1080FAF44C}"/>
              </a:ext>
            </a:extLst>
          </p:cNvPr>
          <p:cNvSpPr txBox="1">
            <a:spLocks/>
          </p:cNvSpPr>
          <p:nvPr/>
        </p:nvSpPr>
        <p:spPr>
          <a:xfrm>
            <a:off x="190510" y="777945"/>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00784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600" b="1" i="0" u="none" strike="noStrike" kern="1200" cap="none" spc="0" normalizeH="0" baseline="0" noProof="0" dirty="0">
                <a:ln>
                  <a:noFill/>
                </a:ln>
                <a:solidFill>
                  <a:srgbClr val="007842"/>
                </a:solidFill>
                <a:effectLst/>
                <a:uLnTx/>
                <a:uFillTx/>
                <a:latin typeface="Calibri" panose="020F0502020204030204"/>
                <a:ea typeface="+mn-ea"/>
                <a:cs typeface="+mn-cs"/>
              </a:rPr>
              <a:t>Requêtes clients</a:t>
            </a:r>
          </a:p>
        </p:txBody>
      </p:sp>
      <p:graphicFrame>
        <p:nvGraphicFramePr>
          <p:cNvPr id="2" name="Tableau 3">
            <a:extLst>
              <a:ext uri="{FF2B5EF4-FFF2-40B4-BE49-F238E27FC236}">
                <a16:creationId xmlns:a16="http://schemas.microsoft.com/office/drawing/2014/main" id="{21EFF18C-AD7C-435E-A9B2-00AEC457BE90}"/>
              </a:ext>
            </a:extLst>
          </p:cNvPr>
          <p:cNvGraphicFramePr>
            <a:graphicFrameLocks noGrp="1"/>
          </p:cNvGraphicFramePr>
          <p:nvPr>
            <p:extLst>
              <p:ext uri="{D42A27DB-BD31-4B8C-83A1-F6EECF244321}">
                <p14:modId xmlns:p14="http://schemas.microsoft.com/office/powerpoint/2010/main" val="1409758033"/>
              </p:ext>
            </p:extLst>
          </p:nvPr>
        </p:nvGraphicFramePr>
        <p:xfrm>
          <a:off x="1061258" y="2822983"/>
          <a:ext cx="7007630" cy="3048000"/>
        </p:xfrm>
        <a:graphic>
          <a:graphicData uri="http://schemas.openxmlformats.org/drawingml/2006/table">
            <a:tbl>
              <a:tblPr firstRow="1" bandRow="1">
                <a:tableStyleId>{93296810-A885-4BE3-A3E7-6D5BEEA58F35}</a:tableStyleId>
              </a:tblPr>
              <a:tblGrid>
                <a:gridCol w="1489121">
                  <a:extLst>
                    <a:ext uri="{9D8B030D-6E8A-4147-A177-3AD203B41FA5}">
                      <a16:colId xmlns:a16="http://schemas.microsoft.com/office/drawing/2014/main" val="307435102"/>
                    </a:ext>
                  </a:extLst>
                </a:gridCol>
                <a:gridCol w="5518509">
                  <a:extLst>
                    <a:ext uri="{9D8B030D-6E8A-4147-A177-3AD203B41FA5}">
                      <a16:colId xmlns:a16="http://schemas.microsoft.com/office/drawing/2014/main" val="4159611665"/>
                    </a:ext>
                  </a:extLst>
                </a:gridCol>
              </a:tblGrid>
              <a:tr h="258860">
                <a:tc>
                  <a:txBody>
                    <a:bodyPr/>
                    <a:lstStyle/>
                    <a:p>
                      <a:r>
                        <a:rPr lang="fr-FR" sz="1400" dirty="0"/>
                        <a:t>REQUETE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sz="1400" dirty="0"/>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7318746"/>
                  </a:ext>
                </a:extLst>
              </a:tr>
              <a:tr h="258860">
                <a:tc>
                  <a:txBody>
                    <a:bodyPr/>
                    <a:lstStyle/>
                    <a:p>
                      <a:r>
                        <a:rPr lang="fr-FR" sz="1400" dirty="0"/>
                        <a:t>CONNECT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sz="1400" dirty="0"/>
                        <a:t>Convertie la connexion en un tunnel sécurisé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96309735"/>
                  </a:ext>
                </a:extLst>
              </a:tr>
              <a:tr h="258860">
                <a:tc>
                  <a:txBody>
                    <a:bodyPr/>
                    <a:lstStyle/>
                    <a:p>
                      <a:r>
                        <a:rPr lang="fr-FR" sz="1400" dirty="0"/>
                        <a:t>DELETE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sz="1400" dirty="0"/>
                        <a:t>Supprimer la ressource spécifiée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15888670"/>
                  </a:ext>
                </a:extLst>
              </a:tr>
              <a:tr h="258860">
                <a:tc>
                  <a:txBody>
                    <a:bodyPr/>
                    <a:lstStyle/>
                    <a:p>
                      <a:r>
                        <a:rPr lang="fr-FR" sz="1400" dirty="0"/>
                        <a:t>GET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sz="1400" dirty="0"/>
                        <a:t>Demander la ressource spécifiée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53368316"/>
                  </a:ext>
                </a:extLst>
              </a:tr>
              <a:tr h="258860">
                <a:tc>
                  <a:txBody>
                    <a:bodyPr/>
                    <a:lstStyle/>
                    <a:p>
                      <a:r>
                        <a:rPr lang="fr-FR" sz="1400" dirty="0"/>
                        <a:t>HEAD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sz="1400" dirty="0"/>
                        <a:t>Demander le titre de la ressource spécifiée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14683006"/>
                  </a:ext>
                </a:extLst>
              </a:tr>
              <a:tr h="258860">
                <a:tc>
                  <a:txBody>
                    <a:bodyPr/>
                    <a:lstStyle/>
                    <a:p>
                      <a:r>
                        <a:rPr lang="fr-FR" sz="1400" dirty="0"/>
                        <a:t>OPTIONS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sz="1400" dirty="0"/>
                        <a:t>Récupérer les requêtes HTTP que le serveur prend en charge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7675136"/>
                  </a:ext>
                </a:extLst>
              </a:tr>
              <a:tr h="258860">
                <a:tc>
                  <a:txBody>
                    <a:bodyPr/>
                    <a:lstStyle/>
                    <a:p>
                      <a:r>
                        <a:rPr lang="fr-FR" sz="1400" dirty="0"/>
                        <a:t>PATCH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sz="1400" dirty="0"/>
                        <a:t>Appliquer une modification à une ressource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12734116"/>
                  </a:ext>
                </a:extLst>
              </a:tr>
              <a:tr h="258860">
                <a:tc>
                  <a:txBody>
                    <a:bodyPr/>
                    <a:lstStyle/>
                    <a:p>
                      <a:r>
                        <a:rPr lang="fr-FR" sz="1400" dirty="0"/>
                        <a:t>POST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sz="1400" dirty="0"/>
                        <a:t>Envoyer les données spécifiées au serveur pour traitement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3169924"/>
                  </a:ext>
                </a:extLst>
              </a:tr>
              <a:tr h="258860">
                <a:tc>
                  <a:txBody>
                    <a:bodyPr/>
                    <a:lstStyle/>
                    <a:p>
                      <a:r>
                        <a:rPr lang="fr-FR" sz="1400" dirty="0"/>
                        <a:t>PUT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sz="1400" dirty="0"/>
                        <a:t>Stocker les données spécifiées à un emplacement spécifié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64989176"/>
                  </a:ext>
                </a:extLst>
              </a:tr>
              <a:tr h="258860">
                <a:tc>
                  <a:txBody>
                    <a:bodyPr/>
                    <a:lstStyle/>
                    <a:p>
                      <a:r>
                        <a:rPr lang="fr-FR" sz="1400" dirty="0"/>
                        <a:t>TRACE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sz="1400" dirty="0"/>
                        <a:t>Renvoyez la demande reçue au client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31916950"/>
                  </a:ext>
                </a:extLst>
              </a:tr>
            </a:tbl>
          </a:graphicData>
        </a:graphic>
      </p:graphicFrame>
      <p:sp>
        <p:nvSpPr>
          <p:cNvPr id="9" name="Espace réservé du contenu 3">
            <a:extLst>
              <a:ext uri="{FF2B5EF4-FFF2-40B4-BE49-F238E27FC236}">
                <a16:creationId xmlns:a16="http://schemas.microsoft.com/office/drawing/2014/main" id="{8EB2B305-B6E9-4F77-896D-E737733CEB26}"/>
              </a:ext>
            </a:extLst>
          </p:cNvPr>
          <p:cNvSpPr txBox="1">
            <a:spLocks/>
          </p:cNvSpPr>
          <p:nvPr/>
        </p:nvSpPr>
        <p:spPr>
          <a:xfrm>
            <a:off x="8135389" y="2822984"/>
            <a:ext cx="2928851" cy="3048000"/>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just" defTabSz="914400" rtl="0" eaLnBrk="1" fontAlgn="auto" latinLnBrk="0" hangingPunct="1">
              <a:lnSpc>
                <a:spcPts val="1700"/>
              </a:lnSpc>
              <a:spcBef>
                <a:spcPts val="60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a:ln>
                  <a:noFill/>
                </a:ln>
                <a:solidFill>
                  <a:srgbClr val="565656"/>
                </a:solidFill>
                <a:effectLst/>
                <a:uLnTx/>
                <a:uFillTx/>
                <a:latin typeface="Calibri" panose="020F0502020204030204"/>
                <a:ea typeface="+mn-ea"/>
                <a:cs typeface="+mn-cs"/>
              </a:rPr>
              <a:t>Comme le montre le tableau, lorsque vous demandez à afficher une page Web, le navigateur envoie une requête HTTP GET au serveur, en spécifiant le nom de fichier de la page Web. </a:t>
            </a:r>
          </a:p>
          <a:p>
            <a:pPr marL="285750" marR="0" lvl="0" indent="-285750" algn="just" defTabSz="914400" rtl="0" eaLnBrk="1" fontAlgn="auto" latinLnBrk="0" hangingPunct="1">
              <a:lnSpc>
                <a:spcPts val="1700"/>
              </a:lnSpc>
              <a:spcBef>
                <a:spcPts val="60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a:ln>
                  <a:noFill/>
                </a:ln>
                <a:solidFill>
                  <a:srgbClr val="565656"/>
                </a:solidFill>
                <a:effectLst/>
                <a:uLnTx/>
                <a:uFillTx/>
                <a:latin typeface="Calibri" panose="020F0502020204030204"/>
                <a:ea typeface="+mn-ea"/>
                <a:cs typeface="+mn-cs"/>
              </a:rPr>
              <a:t>Le serveur répond alors avec un code de réponse avec les données demandées. Si le client ne spécifie pas de nom de fichier dans la requête GET, le serveur répond par une page par défaut.</a:t>
            </a:r>
          </a:p>
        </p:txBody>
      </p:sp>
    </p:spTree>
    <p:extLst>
      <p:ext uri="{BB962C8B-B14F-4D97-AF65-F5344CB8AC3E}">
        <p14:creationId xmlns:p14="http://schemas.microsoft.com/office/powerpoint/2010/main" val="250970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contenu 3">
            <a:extLst>
              <a:ext uri="{FF2B5EF4-FFF2-40B4-BE49-F238E27FC236}">
                <a16:creationId xmlns:a16="http://schemas.microsoft.com/office/drawing/2014/main" id="{228D3F66-E2AB-4925-9DEC-5E5B317C458D}"/>
              </a:ext>
            </a:extLst>
          </p:cNvPr>
          <p:cNvSpPr txBox="1">
            <a:spLocks/>
          </p:cNvSpPr>
          <p:nvPr/>
        </p:nvSpPr>
        <p:spPr>
          <a:xfrm>
            <a:off x="2527069" y="1540253"/>
            <a:ext cx="8794865" cy="4400004"/>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ts val="1700"/>
              </a:lnSpc>
              <a:spcBef>
                <a:spcPts val="600"/>
              </a:spcBef>
              <a:spcAft>
                <a:spcPts val="0"/>
              </a:spcAft>
              <a:buClrTx/>
              <a:buSzTx/>
              <a:buNone/>
              <a:tabLst/>
              <a:defRPr/>
            </a:pPr>
            <a:r>
              <a:rPr kumimoji="0" lang="fr-FR" sz="1400" b="1" i="0" u="none" strike="noStrike" kern="1200" cap="none" spc="0" normalizeH="0" baseline="0" noProof="0" dirty="0">
                <a:ln>
                  <a:noFill/>
                </a:ln>
                <a:solidFill>
                  <a:srgbClr val="565656"/>
                </a:solidFill>
                <a:effectLst/>
                <a:uLnTx/>
                <a:uFillTx/>
                <a:latin typeface="Calibri" panose="020F0502020204030204"/>
                <a:ea typeface="+mn-ea"/>
                <a:cs typeface="+mn-cs"/>
              </a:rPr>
              <a:t>NB: Avant de commencer l’installation, n’oubliez pas de fixer une adresse IP à votre serveur</a:t>
            </a:r>
          </a:p>
          <a:p>
            <a:pPr marL="285750" marR="0" lvl="0" indent="-285750" algn="just" defTabSz="914400" rtl="0" eaLnBrk="1" fontAlgn="auto" latinLnBrk="0" hangingPunct="1">
              <a:lnSpc>
                <a:spcPts val="1700"/>
              </a:lnSpc>
              <a:spcBef>
                <a:spcPts val="60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a:ln>
                  <a:noFill/>
                </a:ln>
                <a:solidFill>
                  <a:srgbClr val="565656"/>
                </a:solidFill>
                <a:effectLst/>
                <a:uLnTx/>
                <a:uFillTx/>
                <a:latin typeface="Calibri" panose="020F0502020204030204"/>
                <a:ea typeface="+mn-ea"/>
                <a:cs typeface="+mn-cs"/>
              </a:rPr>
              <a:t> pour commencer, on télécharge le package adéquat avec sa documentation</a:t>
            </a:r>
          </a:p>
          <a:p>
            <a:pPr marL="457200" lvl="1" indent="0" algn="just">
              <a:lnSpc>
                <a:spcPts val="1700"/>
              </a:lnSpc>
              <a:buNone/>
              <a:defRPr/>
            </a:pPr>
            <a:r>
              <a:rPr lang="fr-FR" b="1" dirty="0" err="1">
                <a:effectLst>
                  <a:outerShdw blurRad="38100" dist="38100" dir="2700000" algn="tl">
                    <a:srgbClr val="000000">
                      <a:alpha val="43137"/>
                    </a:srgbClr>
                  </a:outerShdw>
                </a:effectLst>
                <a:latin typeface="Calibri" panose="020F0502020204030204"/>
              </a:rPr>
              <a:t>Dnf</a:t>
            </a:r>
            <a:r>
              <a:rPr lang="fr-FR" b="1" dirty="0">
                <a:effectLst>
                  <a:outerShdw blurRad="38100" dist="38100" dir="2700000" algn="tl">
                    <a:srgbClr val="000000">
                      <a:alpha val="43137"/>
                    </a:srgbClr>
                  </a:outerShdw>
                </a:effectLst>
                <a:latin typeface="Calibri" panose="020F0502020204030204"/>
              </a:rPr>
              <a:t> </a:t>
            </a:r>
            <a:r>
              <a:rPr lang="fr-FR" b="1" dirty="0" err="1">
                <a:effectLst>
                  <a:outerShdw blurRad="38100" dist="38100" dir="2700000" algn="tl">
                    <a:srgbClr val="000000">
                      <a:alpha val="43137"/>
                    </a:srgbClr>
                  </a:outerShdw>
                </a:effectLst>
                <a:latin typeface="Calibri" panose="020F0502020204030204"/>
              </a:rPr>
              <a:t>install</a:t>
            </a:r>
            <a:r>
              <a:rPr lang="fr-FR" b="1" dirty="0">
                <a:effectLst>
                  <a:outerShdw blurRad="38100" dist="38100" dir="2700000" algn="tl">
                    <a:srgbClr val="000000">
                      <a:alpha val="43137"/>
                    </a:srgbClr>
                  </a:outerShdw>
                </a:effectLst>
                <a:latin typeface="Calibri" panose="020F0502020204030204"/>
              </a:rPr>
              <a:t> </a:t>
            </a:r>
            <a:r>
              <a:rPr lang="fr-FR" b="1" dirty="0" err="1">
                <a:effectLst>
                  <a:outerShdw blurRad="38100" dist="38100" dir="2700000" algn="tl">
                    <a:srgbClr val="000000">
                      <a:alpha val="43137"/>
                    </a:srgbClr>
                  </a:outerShdw>
                </a:effectLst>
                <a:latin typeface="Calibri" panose="020F0502020204030204"/>
              </a:rPr>
              <a:t>httpd</a:t>
            </a:r>
            <a:r>
              <a:rPr lang="fr-FR" b="1" dirty="0">
                <a:effectLst>
                  <a:outerShdw blurRad="38100" dist="38100" dir="2700000" algn="tl">
                    <a:srgbClr val="000000">
                      <a:alpha val="43137"/>
                    </a:srgbClr>
                  </a:outerShdw>
                </a:effectLst>
                <a:latin typeface="Calibri" panose="020F0502020204030204"/>
              </a:rPr>
              <a:t>*</a:t>
            </a:r>
            <a:endParaRPr kumimoji="0" lang="fr-FR" b="1" i="0" u="none" strike="noStrike" kern="1200" cap="none" spc="0" normalizeH="0" baseline="0" noProof="0" dirty="0">
              <a:ln>
                <a:noFill/>
              </a:ln>
              <a:solidFill>
                <a:srgbClr val="565656"/>
              </a:solidFill>
              <a:effectLst>
                <a:outerShdw blurRad="38100" dist="38100" dir="2700000" algn="tl">
                  <a:srgbClr val="000000">
                    <a:alpha val="43137"/>
                  </a:srgbClr>
                </a:outerShdw>
              </a:effectLst>
              <a:uLnTx/>
              <a:uFillTx/>
              <a:latin typeface="Calibri" panose="020F0502020204030204"/>
            </a:endParaRPr>
          </a:p>
          <a:p>
            <a:pPr marL="285750" marR="0" lvl="0" indent="-285750" algn="just" defTabSz="914400" rtl="0" eaLnBrk="1" fontAlgn="auto" latinLnBrk="0" hangingPunct="1">
              <a:lnSpc>
                <a:spcPts val="1700"/>
              </a:lnSpc>
              <a:spcBef>
                <a:spcPts val="600"/>
              </a:spcBef>
              <a:spcAft>
                <a:spcPts val="0"/>
              </a:spcAft>
              <a:buClrTx/>
              <a:buSzTx/>
              <a:buFont typeface="Arial" panose="020B0604020202020204" pitchFamily="34" charset="0"/>
              <a:buChar char="•"/>
              <a:tabLst/>
              <a:defRPr/>
            </a:pPr>
            <a:endParaRPr lang="fr-FR" b="1" dirty="0">
              <a:latin typeface="Calibri" panose="020F0502020204030204"/>
            </a:endParaRPr>
          </a:p>
          <a:p>
            <a:pPr marL="285750" marR="0" lvl="0" indent="-285750" algn="just" defTabSz="914400" rtl="0" eaLnBrk="1" fontAlgn="auto" latinLnBrk="0" hangingPunct="1">
              <a:lnSpc>
                <a:spcPts val="1700"/>
              </a:lnSpc>
              <a:spcBef>
                <a:spcPts val="600"/>
              </a:spcBef>
              <a:spcAft>
                <a:spcPts val="0"/>
              </a:spcAft>
              <a:buClrTx/>
              <a:buSzTx/>
              <a:buFont typeface="Arial" panose="020B0604020202020204" pitchFamily="34" charset="0"/>
              <a:buChar char="•"/>
              <a:tabLst/>
              <a:defRPr/>
            </a:pPr>
            <a:endParaRPr kumimoji="0" lang="fr-FR" sz="1400" b="0" i="0" u="none" strike="noStrike" kern="1200" cap="none" spc="0" normalizeH="0" baseline="0" noProof="0" dirty="0">
              <a:ln>
                <a:noFill/>
              </a:ln>
              <a:solidFill>
                <a:srgbClr val="565656"/>
              </a:solidFill>
              <a:effectLst/>
              <a:uLnTx/>
              <a:uFillTx/>
              <a:latin typeface="Calibri" panose="020F0502020204030204"/>
              <a:ea typeface="+mn-ea"/>
              <a:cs typeface="+mn-cs"/>
            </a:endParaRPr>
          </a:p>
        </p:txBody>
      </p:sp>
      <p:sp>
        <p:nvSpPr>
          <p:cNvPr id="6" name="Titre 1">
            <a:extLst>
              <a:ext uri="{FF2B5EF4-FFF2-40B4-BE49-F238E27FC236}">
                <a16:creationId xmlns:a16="http://schemas.microsoft.com/office/drawing/2014/main" id="{5A8F4B48-6682-493C-BE9D-F64C3C7D0FD7}"/>
              </a:ext>
            </a:extLst>
          </p:cNvPr>
          <p:cNvSpPr txBox="1">
            <a:spLocks/>
          </p:cNvSpPr>
          <p:nvPr/>
        </p:nvSpPr>
        <p:spPr>
          <a:xfrm>
            <a:off x="180000" y="460544"/>
            <a:ext cx="5075172" cy="415143"/>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007842"/>
                </a:solidFill>
                <a:effectLst/>
                <a:uLnTx/>
                <a:uFillTx/>
                <a:latin typeface="Calibri" panose="020F0502020204030204"/>
                <a:ea typeface="+mj-ea"/>
                <a:cs typeface="+mj-cs"/>
              </a:rPr>
              <a:t>03 – Configuration du serveur HTTP</a:t>
            </a:r>
          </a:p>
        </p:txBody>
      </p:sp>
      <p:sp>
        <p:nvSpPr>
          <p:cNvPr id="8" name="Espace réservé du texte 1">
            <a:extLst>
              <a:ext uri="{FF2B5EF4-FFF2-40B4-BE49-F238E27FC236}">
                <a16:creationId xmlns:a16="http://schemas.microsoft.com/office/drawing/2014/main" id="{13186D3D-2C27-43B3-8A35-ACCDF1BB7773}"/>
              </a:ext>
            </a:extLst>
          </p:cNvPr>
          <p:cNvSpPr txBox="1">
            <a:spLocks/>
          </p:cNvSpPr>
          <p:nvPr/>
        </p:nvSpPr>
        <p:spPr>
          <a:xfrm>
            <a:off x="190510" y="777945"/>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00784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600" b="1" i="0" u="none" strike="noStrike" kern="1200" cap="none" spc="0" normalizeH="0" baseline="0" noProof="0" dirty="0">
                <a:ln>
                  <a:noFill/>
                </a:ln>
                <a:solidFill>
                  <a:srgbClr val="007842"/>
                </a:solidFill>
                <a:effectLst/>
                <a:uLnTx/>
                <a:uFillTx/>
                <a:latin typeface="Calibri" panose="020F0502020204030204"/>
                <a:ea typeface="+mn-ea"/>
                <a:cs typeface="+mn-cs"/>
              </a:rPr>
              <a:t>Installation du service HTTPD</a:t>
            </a:r>
          </a:p>
        </p:txBody>
      </p:sp>
      <p:pic>
        <p:nvPicPr>
          <p:cNvPr id="3074" name="Picture 2" descr="Logiciel">
            <a:extLst>
              <a:ext uri="{FF2B5EF4-FFF2-40B4-BE49-F238E27FC236}">
                <a16:creationId xmlns:a16="http://schemas.microsoft.com/office/drawing/2014/main" id="{4CC0A1FF-898D-456A-A3ED-951032C962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156" y="1540252"/>
            <a:ext cx="2472430" cy="198936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RightFacing"/>
            <a:lightRig rig="soft" dir="t"/>
          </a:scene3d>
          <a:sp3d contourW="12700" prstMaterial="matte">
            <a:bevelT w="63500" h="50800"/>
            <a:contourClr>
              <a:srgbClr val="C0C0C0"/>
            </a:contourClr>
          </a:sp3d>
        </p:spPr>
      </p:pic>
      <p:pic>
        <p:nvPicPr>
          <p:cNvPr id="4" name="Image 3">
            <a:extLst>
              <a:ext uri="{FF2B5EF4-FFF2-40B4-BE49-F238E27FC236}">
                <a16:creationId xmlns:a16="http://schemas.microsoft.com/office/drawing/2014/main" id="{2C182383-9EFF-4DF9-8633-7C20C9E70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7586" y="2460120"/>
            <a:ext cx="7786255" cy="40603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52753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contenu 3">
            <a:extLst>
              <a:ext uri="{FF2B5EF4-FFF2-40B4-BE49-F238E27FC236}">
                <a16:creationId xmlns:a16="http://schemas.microsoft.com/office/drawing/2014/main" id="{228D3F66-E2AB-4925-9DEC-5E5B317C458D}"/>
              </a:ext>
            </a:extLst>
          </p:cNvPr>
          <p:cNvSpPr txBox="1">
            <a:spLocks/>
          </p:cNvSpPr>
          <p:nvPr/>
        </p:nvSpPr>
        <p:spPr>
          <a:xfrm>
            <a:off x="2527069" y="1540253"/>
            <a:ext cx="8794865" cy="4400004"/>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just" defTabSz="914400" rtl="0" eaLnBrk="1" fontAlgn="auto" latinLnBrk="0" hangingPunct="1">
              <a:lnSpc>
                <a:spcPts val="1700"/>
              </a:lnSpc>
              <a:spcBef>
                <a:spcPts val="60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a:ln>
                  <a:noFill/>
                </a:ln>
                <a:solidFill>
                  <a:srgbClr val="565656"/>
                </a:solidFill>
                <a:effectLst/>
                <a:uLnTx/>
                <a:uFillTx/>
                <a:latin typeface="Calibri" panose="020F0502020204030204"/>
                <a:ea typeface="+mn-ea"/>
                <a:cs typeface="+mn-cs"/>
              </a:rPr>
              <a:t>le système ne démarre pas automatiquement le serveur Web Apache. Pour ce faire, vous devrez utiliser la commande </a:t>
            </a:r>
            <a:r>
              <a:rPr kumimoji="0" lang="fr-FR" sz="1400" b="0" i="0" u="none" strike="noStrike" kern="1200" cap="none" spc="0" normalizeH="0" baseline="0" noProof="0" dirty="0" err="1">
                <a:ln>
                  <a:noFill/>
                </a:ln>
                <a:solidFill>
                  <a:srgbClr val="565656"/>
                </a:solidFill>
                <a:effectLst/>
                <a:uLnTx/>
                <a:uFillTx/>
                <a:latin typeface="Calibri" panose="020F0502020204030204"/>
                <a:ea typeface="+mn-ea"/>
                <a:cs typeface="+mn-cs"/>
              </a:rPr>
              <a:t>systemctl</a:t>
            </a:r>
            <a:r>
              <a:rPr kumimoji="0" lang="fr-FR" sz="1400" b="0" i="0" u="none" strike="noStrike" kern="1200" cap="none" spc="0" normalizeH="0" baseline="0" noProof="0" dirty="0">
                <a:ln>
                  <a:noFill/>
                </a:ln>
                <a:solidFill>
                  <a:srgbClr val="565656"/>
                </a:solidFill>
                <a:effectLst/>
                <a:uLnTx/>
                <a:uFillTx/>
                <a:latin typeface="Calibri" panose="020F0502020204030204"/>
                <a:ea typeface="+mn-ea"/>
                <a:cs typeface="+mn-cs"/>
              </a:rPr>
              <a:t> :</a:t>
            </a:r>
          </a:p>
          <a:p>
            <a:pPr marL="457200" marR="0" lvl="1" indent="0" algn="just" fontAlgn="auto">
              <a:lnSpc>
                <a:spcPts val="1700"/>
              </a:lnSpc>
              <a:spcAft>
                <a:spcPts val="0"/>
              </a:spcAft>
              <a:buClrTx/>
              <a:buSzTx/>
              <a:buNone/>
              <a:tabLst/>
              <a:defRPr/>
            </a:pPr>
            <a:r>
              <a:rPr lang="fr-FR" b="1" dirty="0">
                <a:effectLst>
                  <a:outerShdw blurRad="38100" dist="38100" dir="2700000" algn="tl">
                    <a:srgbClr val="000000">
                      <a:alpha val="43137"/>
                    </a:srgbClr>
                  </a:outerShdw>
                </a:effectLst>
                <a:latin typeface="Calibri" panose="020F0502020204030204"/>
              </a:rPr>
              <a:t>#systemctl enable </a:t>
            </a:r>
            <a:r>
              <a:rPr lang="fr-FR" b="1" dirty="0" err="1">
                <a:effectLst>
                  <a:outerShdw blurRad="38100" dist="38100" dir="2700000" algn="tl">
                    <a:srgbClr val="000000">
                      <a:alpha val="43137"/>
                    </a:srgbClr>
                  </a:outerShdw>
                </a:effectLst>
                <a:latin typeface="Calibri" panose="020F0502020204030204"/>
              </a:rPr>
              <a:t>httpd</a:t>
            </a:r>
            <a:endParaRPr lang="fr-FR" b="1" dirty="0">
              <a:effectLst>
                <a:outerShdw blurRad="38100" dist="38100" dir="2700000" algn="tl">
                  <a:srgbClr val="000000">
                    <a:alpha val="43137"/>
                  </a:srgbClr>
                </a:outerShdw>
              </a:effectLst>
              <a:latin typeface="Calibri" panose="020F0502020204030204"/>
            </a:endParaRPr>
          </a:p>
          <a:p>
            <a:pPr marL="457200" marR="0" lvl="1" indent="0" algn="just" fontAlgn="auto">
              <a:lnSpc>
                <a:spcPts val="1700"/>
              </a:lnSpc>
              <a:spcAft>
                <a:spcPts val="0"/>
              </a:spcAft>
              <a:buClrTx/>
              <a:buSzTx/>
              <a:buNone/>
              <a:tabLst/>
              <a:defRPr/>
            </a:pPr>
            <a:r>
              <a:rPr lang="fr-FR" b="1" dirty="0">
                <a:effectLst>
                  <a:outerShdw blurRad="38100" dist="38100" dir="2700000" algn="tl">
                    <a:srgbClr val="000000">
                      <a:alpha val="43137"/>
                    </a:srgbClr>
                  </a:outerShdw>
                </a:effectLst>
                <a:latin typeface="Calibri" panose="020F0502020204030204"/>
              </a:rPr>
              <a:t>#systemctl start </a:t>
            </a:r>
            <a:r>
              <a:rPr lang="fr-FR" b="1" dirty="0" err="1">
                <a:effectLst>
                  <a:outerShdw blurRad="38100" dist="38100" dir="2700000" algn="tl">
                    <a:srgbClr val="000000">
                      <a:alpha val="43137"/>
                    </a:srgbClr>
                  </a:outerShdw>
                </a:effectLst>
                <a:latin typeface="Calibri" panose="020F0502020204030204"/>
              </a:rPr>
              <a:t>httpd</a:t>
            </a:r>
            <a:endParaRPr lang="fr-FR" b="1" dirty="0">
              <a:effectLst>
                <a:outerShdw blurRad="38100" dist="38100" dir="2700000" algn="tl">
                  <a:srgbClr val="000000">
                    <a:alpha val="43137"/>
                  </a:srgbClr>
                </a:outerShdw>
              </a:effectLst>
              <a:latin typeface="Calibri" panose="020F0502020204030204"/>
            </a:endParaRPr>
          </a:p>
          <a:p>
            <a:pPr marL="285750" marR="0" lvl="0" indent="-285750" algn="just" defTabSz="914400" rtl="0" eaLnBrk="1" fontAlgn="auto" latinLnBrk="0" hangingPunct="1">
              <a:lnSpc>
                <a:spcPts val="1700"/>
              </a:lnSpc>
              <a:spcBef>
                <a:spcPts val="600"/>
              </a:spcBef>
              <a:spcAft>
                <a:spcPts val="0"/>
              </a:spcAft>
              <a:buClrTx/>
              <a:buSzTx/>
              <a:buFont typeface="Arial" panose="020B0604020202020204" pitchFamily="34" charset="0"/>
              <a:buChar char="•"/>
              <a:tabLst/>
              <a:defRPr/>
            </a:pPr>
            <a:endParaRPr kumimoji="0" lang="fr-FR" sz="1400" b="0" i="0" u="none" strike="noStrike" kern="1200" cap="none" spc="0" normalizeH="0" baseline="0" noProof="0" dirty="0">
              <a:ln>
                <a:noFill/>
              </a:ln>
              <a:solidFill>
                <a:srgbClr val="565656"/>
              </a:solidFill>
              <a:effectLst/>
              <a:uLnTx/>
              <a:uFillTx/>
              <a:latin typeface="Calibri" panose="020F0502020204030204"/>
              <a:ea typeface="+mn-ea"/>
              <a:cs typeface="+mn-cs"/>
            </a:endParaRPr>
          </a:p>
        </p:txBody>
      </p:sp>
      <p:sp>
        <p:nvSpPr>
          <p:cNvPr id="6" name="Titre 1">
            <a:extLst>
              <a:ext uri="{FF2B5EF4-FFF2-40B4-BE49-F238E27FC236}">
                <a16:creationId xmlns:a16="http://schemas.microsoft.com/office/drawing/2014/main" id="{5A8F4B48-6682-493C-BE9D-F64C3C7D0FD7}"/>
              </a:ext>
            </a:extLst>
          </p:cNvPr>
          <p:cNvSpPr txBox="1">
            <a:spLocks/>
          </p:cNvSpPr>
          <p:nvPr/>
        </p:nvSpPr>
        <p:spPr>
          <a:xfrm>
            <a:off x="180000" y="460544"/>
            <a:ext cx="5075172" cy="415143"/>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007842"/>
                </a:solidFill>
                <a:effectLst/>
                <a:uLnTx/>
                <a:uFillTx/>
                <a:latin typeface="Calibri" panose="020F0502020204030204"/>
                <a:ea typeface="+mj-ea"/>
                <a:cs typeface="+mj-cs"/>
              </a:rPr>
              <a:t>03 – Configuration du serveur HTTP</a:t>
            </a:r>
          </a:p>
        </p:txBody>
      </p:sp>
      <p:sp>
        <p:nvSpPr>
          <p:cNvPr id="8" name="Espace réservé du texte 1">
            <a:extLst>
              <a:ext uri="{FF2B5EF4-FFF2-40B4-BE49-F238E27FC236}">
                <a16:creationId xmlns:a16="http://schemas.microsoft.com/office/drawing/2014/main" id="{13186D3D-2C27-43B3-8A35-ACCDF1BB7773}"/>
              </a:ext>
            </a:extLst>
          </p:cNvPr>
          <p:cNvSpPr txBox="1">
            <a:spLocks/>
          </p:cNvSpPr>
          <p:nvPr/>
        </p:nvSpPr>
        <p:spPr>
          <a:xfrm>
            <a:off x="190510" y="777945"/>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00784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600" b="1" i="0" u="none" strike="noStrike" kern="1200" cap="none" spc="0" normalizeH="0" baseline="0" noProof="0" dirty="0">
                <a:ln>
                  <a:noFill/>
                </a:ln>
                <a:solidFill>
                  <a:srgbClr val="007842"/>
                </a:solidFill>
                <a:effectLst/>
                <a:uLnTx/>
                <a:uFillTx/>
                <a:latin typeface="Calibri" panose="020F0502020204030204"/>
                <a:ea typeface="+mn-ea"/>
                <a:cs typeface="+mn-cs"/>
              </a:rPr>
              <a:t>Installation du service HTTPD</a:t>
            </a:r>
          </a:p>
        </p:txBody>
      </p:sp>
      <p:pic>
        <p:nvPicPr>
          <p:cNvPr id="3074" name="Picture 2" descr="Logiciel">
            <a:extLst>
              <a:ext uri="{FF2B5EF4-FFF2-40B4-BE49-F238E27FC236}">
                <a16:creationId xmlns:a16="http://schemas.microsoft.com/office/drawing/2014/main" id="{4CC0A1FF-898D-456A-A3ED-951032C962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156" y="1540252"/>
            <a:ext cx="2472430" cy="198936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RightFacing"/>
            <a:lightRig rig="soft" dir="t"/>
          </a:scene3d>
          <a:sp3d contourW="12700" prstMaterial="matte">
            <a:bevelT w="63500" h="50800"/>
            <a:contourClr>
              <a:srgbClr val="C0C0C0"/>
            </a:contourClr>
          </a:sp3d>
        </p:spPr>
      </p:pic>
      <p:pic>
        <p:nvPicPr>
          <p:cNvPr id="3" name="Image 2">
            <a:extLst>
              <a:ext uri="{FF2B5EF4-FFF2-40B4-BE49-F238E27FC236}">
                <a16:creationId xmlns:a16="http://schemas.microsoft.com/office/drawing/2014/main" id="{9E0E1816-283B-49E1-BF6D-57F6FF993F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937" y="2914542"/>
            <a:ext cx="7703127" cy="30257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284524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lstStyle>
        <a:defPPr algn="ctr">
          <a:defRPr sz="2800" b="1" dirty="0">
            <a:solidFill>
              <a:srgbClr val="00784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8781</TotalTime>
  <Words>2195</Words>
  <Application>Microsoft Office PowerPoint</Application>
  <PresentationFormat>Grand écran</PresentationFormat>
  <Paragraphs>206</Paragraphs>
  <Slides>18</Slides>
  <Notes>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18</vt:i4>
      </vt:variant>
    </vt:vector>
  </HeadingPairs>
  <TitlesOfParts>
    <vt:vector size="26" baseType="lpstr">
      <vt:lpstr>Arial</vt:lpstr>
      <vt:lpstr>Calibri</vt:lpstr>
      <vt:lpstr>Calibri Light</vt:lpstr>
      <vt:lpstr>Consolas</vt:lpstr>
      <vt:lpstr>Courier New</vt:lpstr>
      <vt:lpstr>Lucida Fax</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ABDERRAHMANE ATMANI</dc:creator>
  <cp:lastModifiedBy>ABDERRAHMANE ATMANI</cp:lastModifiedBy>
  <cp:revision>156</cp:revision>
  <dcterms:created xsi:type="dcterms:W3CDTF">2022-03-23T13:41:33Z</dcterms:created>
  <dcterms:modified xsi:type="dcterms:W3CDTF">2022-09-01T20:42:13Z</dcterms:modified>
</cp:coreProperties>
</file>