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61"/>
  </p:notesMasterIdLst>
  <p:sldIdLst>
    <p:sldId id="306" r:id="rId2"/>
    <p:sldId id="316" r:id="rId3"/>
    <p:sldId id="312" r:id="rId4"/>
    <p:sldId id="384" r:id="rId5"/>
    <p:sldId id="318" r:id="rId6"/>
    <p:sldId id="319" r:id="rId7"/>
    <p:sldId id="321" r:id="rId8"/>
    <p:sldId id="320" r:id="rId9"/>
    <p:sldId id="385" r:id="rId10"/>
    <p:sldId id="322" r:id="rId11"/>
    <p:sldId id="323" r:id="rId12"/>
    <p:sldId id="324" r:id="rId13"/>
    <p:sldId id="325" r:id="rId14"/>
    <p:sldId id="326" r:id="rId15"/>
    <p:sldId id="330" r:id="rId16"/>
    <p:sldId id="386" r:id="rId17"/>
    <p:sldId id="329" r:id="rId18"/>
    <p:sldId id="387" r:id="rId19"/>
    <p:sldId id="335" r:id="rId20"/>
    <p:sldId id="336" r:id="rId21"/>
    <p:sldId id="337" r:id="rId22"/>
    <p:sldId id="388" r:id="rId23"/>
    <p:sldId id="338" r:id="rId24"/>
    <p:sldId id="339" r:id="rId25"/>
    <p:sldId id="341" r:id="rId26"/>
    <p:sldId id="342" r:id="rId27"/>
    <p:sldId id="345" r:id="rId28"/>
    <p:sldId id="344" r:id="rId29"/>
    <p:sldId id="389" r:id="rId30"/>
    <p:sldId id="346" r:id="rId31"/>
    <p:sldId id="347" r:id="rId32"/>
    <p:sldId id="349" r:id="rId33"/>
    <p:sldId id="352" r:id="rId34"/>
    <p:sldId id="351" r:id="rId35"/>
    <p:sldId id="356" r:id="rId36"/>
    <p:sldId id="397" r:id="rId37"/>
    <p:sldId id="398" r:id="rId38"/>
    <p:sldId id="399" r:id="rId39"/>
    <p:sldId id="400" r:id="rId40"/>
    <p:sldId id="401" r:id="rId41"/>
    <p:sldId id="402" r:id="rId42"/>
    <p:sldId id="403" r:id="rId43"/>
    <p:sldId id="358" r:id="rId44"/>
    <p:sldId id="390" r:id="rId45"/>
    <p:sldId id="359" r:id="rId46"/>
    <p:sldId id="360" r:id="rId47"/>
    <p:sldId id="361" r:id="rId48"/>
    <p:sldId id="391" r:id="rId49"/>
    <p:sldId id="364" r:id="rId50"/>
    <p:sldId id="363" r:id="rId51"/>
    <p:sldId id="365" r:id="rId52"/>
    <p:sldId id="394" r:id="rId53"/>
    <p:sldId id="378" r:id="rId54"/>
    <p:sldId id="382" r:id="rId55"/>
    <p:sldId id="381" r:id="rId56"/>
    <p:sldId id="380" r:id="rId57"/>
    <p:sldId id="383" r:id="rId58"/>
    <p:sldId id="303" r:id="rId59"/>
    <p:sldId id="396" r:id="rId6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153"/>
    <a:srgbClr val="8A8A8A"/>
    <a:srgbClr val="6B6B6B"/>
    <a:srgbClr val="264DAE"/>
    <a:srgbClr val="4ADAD7"/>
    <a:srgbClr val="90A3A6"/>
    <a:srgbClr val="EDDFF5"/>
    <a:srgbClr val="493B93"/>
    <a:srgbClr val="808080"/>
    <a:srgbClr val="9696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780" autoAdjust="0"/>
    <p:restoredTop sz="74914" autoAdjust="0"/>
  </p:normalViewPr>
  <p:slideViewPr>
    <p:cSldViewPr snapToGrid="0">
      <p:cViewPr varScale="1">
        <p:scale>
          <a:sx n="54" d="100"/>
          <a:sy n="54" d="100"/>
        </p:scale>
        <p:origin x="-207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19E3A-B561-40A4-BA55-075492A8DF96}" type="doc">
      <dgm:prSet loTypeId="urn:microsoft.com/office/officeart/2005/8/layout/radial3" loCatId="cycle" qsTypeId="urn:microsoft.com/office/officeart/2005/8/quickstyle/simple5" qsCatId="simple" csTypeId="urn:microsoft.com/office/officeart/2005/8/colors/accent4_5" csCatId="accent4" phldr="1"/>
      <dgm:spPr/>
      <dgm:t>
        <a:bodyPr/>
        <a:lstStyle/>
        <a:p>
          <a:endParaRPr lang="en-US"/>
        </a:p>
      </dgm:t>
    </dgm:pt>
    <dgm:pt modelId="{9138198D-9CEC-4A93-B7DC-5BAC33258FF8}">
      <dgm:prSet phldrT="[Text]"/>
      <dgm:spPr/>
      <dgm:t>
        <a:bodyPr/>
        <a:lstStyle/>
        <a:p>
          <a:r>
            <a:rPr lang="en-US" dirty="0" smtClean="0">
              <a:solidFill>
                <a:schemeClr val="bg1"/>
              </a:solidFill>
            </a:rPr>
            <a:t>Code Red Worm Propagation</a:t>
          </a:r>
          <a:endParaRPr lang="en-US" dirty="0">
            <a:solidFill>
              <a:schemeClr val="bg1"/>
            </a:solidFill>
          </a:endParaRPr>
        </a:p>
      </dgm:t>
    </dgm:pt>
    <dgm:pt modelId="{D26BBD06-1C3C-494E-BDE5-03D9113DE4B5}" type="parTrans" cxnId="{9A89ABF4-D608-4C4B-AC55-7EF9CA3B9DA8}">
      <dgm:prSet/>
      <dgm:spPr/>
      <dgm:t>
        <a:bodyPr/>
        <a:lstStyle/>
        <a:p>
          <a:endParaRPr lang="en-US">
            <a:solidFill>
              <a:schemeClr val="bg1"/>
            </a:solidFill>
          </a:endParaRPr>
        </a:p>
      </dgm:t>
    </dgm:pt>
    <dgm:pt modelId="{735C4378-2104-477A-80AE-95F5DAE47621}" type="sibTrans" cxnId="{9A89ABF4-D608-4C4B-AC55-7EF9CA3B9DA8}">
      <dgm:prSet/>
      <dgm:spPr/>
      <dgm:t>
        <a:bodyPr/>
        <a:lstStyle/>
        <a:p>
          <a:endParaRPr lang="en-US">
            <a:solidFill>
              <a:schemeClr val="bg1"/>
            </a:solidFill>
          </a:endParaRPr>
        </a:p>
      </dgm:t>
    </dgm:pt>
    <dgm:pt modelId="{3756714D-D886-41E4-B74F-E8FA7F59692C}">
      <dgm:prSet phldrT="[Text]"/>
      <dgm:spPr/>
      <dgm:t>
        <a:bodyPr/>
        <a:lstStyle/>
        <a:p>
          <a:r>
            <a:rPr lang="en-US" b="1" dirty="0" smtClean="0">
              <a:solidFill>
                <a:schemeClr val="bg1"/>
              </a:solidFill>
            </a:rPr>
            <a:t>1.</a:t>
          </a:r>
          <a:br>
            <a:rPr lang="en-US" b="1" dirty="0" smtClean="0">
              <a:solidFill>
                <a:schemeClr val="bg1"/>
              </a:solidFill>
            </a:rPr>
          </a:br>
          <a:r>
            <a:rPr lang="en-US" b="1" dirty="0" smtClean="0">
              <a:solidFill>
                <a:schemeClr val="bg1"/>
              </a:solidFill>
            </a:rPr>
            <a:t>Propagate for 19 days</a:t>
          </a:r>
          <a:endParaRPr lang="en-US" b="1" dirty="0">
            <a:solidFill>
              <a:schemeClr val="bg1"/>
            </a:solidFill>
          </a:endParaRPr>
        </a:p>
      </dgm:t>
    </dgm:pt>
    <dgm:pt modelId="{4007E6C2-F13C-4B25-A953-0A426E866F7D}" type="parTrans" cxnId="{C1F3A2BD-7341-4C05-ACCB-CE04BDDEB939}">
      <dgm:prSet/>
      <dgm:spPr/>
      <dgm:t>
        <a:bodyPr/>
        <a:lstStyle/>
        <a:p>
          <a:endParaRPr lang="en-US">
            <a:solidFill>
              <a:schemeClr val="bg1"/>
            </a:solidFill>
          </a:endParaRPr>
        </a:p>
      </dgm:t>
    </dgm:pt>
    <dgm:pt modelId="{414EBC8A-64D1-48CD-A434-9C14D665F195}" type="sibTrans" cxnId="{C1F3A2BD-7341-4C05-ACCB-CE04BDDEB939}">
      <dgm:prSet/>
      <dgm:spPr/>
      <dgm:t>
        <a:bodyPr/>
        <a:lstStyle/>
        <a:p>
          <a:endParaRPr lang="en-US">
            <a:solidFill>
              <a:schemeClr val="bg1"/>
            </a:solidFill>
          </a:endParaRPr>
        </a:p>
      </dgm:t>
    </dgm:pt>
    <dgm:pt modelId="{CFCC5549-9DCA-4B8C-84AB-CC394BBABEA6}">
      <dgm:prSet phldrT="[Text]"/>
      <dgm:spPr/>
      <dgm:t>
        <a:bodyPr/>
        <a:lstStyle/>
        <a:p>
          <a:r>
            <a:rPr lang="en-US" b="1" dirty="0" smtClean="0">
              <a:solidFill>
                <a:schemeClr val="bg1"/>
              </a:solidFill>
            </a:rPr>
            <a:t>2.</a:t>
          </a:r>
          <a:br>
            <a:rPr lang="en-US" b="1" dirty="0" smtClean="0">
              <a:solidFill>
                <a:schemeClr val="bg1"/>
              </a:solidFill>
            </a:rPr>
          </a:br>
          <a:r>
            <a:rPr lang="en-US" b="1" dirty="0" smtClean="0">
              <a:solidFill>
                <a:schemeClr val="bg1"/>
              </a:solidFill>
            </a:rPr>
            <a:t>Launch </a:t>
          </a:r>
          <a:r>
            <a:rPr lang="en-US" b="1" dirty="0" err="1" smtClean="0">
              <a:solidFill>
                <a:schemeClr val="bg1"/>
              </a:solidFill>
            </a:rPr>
            <a:t>DoS</a:t>
          </a:r>
          <a:r>
            <a:rPr lang="en-US" b="1" dirty="0" smtClean="0">
              <a:solidFill>
                <a:schemeClr val="bg1"/>
              </a:solidFill>
            </a:rPr>
            <a:t> attack for next 7 days</a:t>
          </a:r>
          <a:endParaRPr lang="en-US" b="1" dirty="0">
            <a:solidFill>
              <a:schemeClr val="bg1"/>
            </a:solidFill>
          </a:endParaRPr>
        </a:p>
      </dgm:t>
    </dgm:pt>
    <dgm:pt modelId="{74C7C7A2-0EA3-4D08-ADAD-09EC5F4CD420}" type="parTrans" cxnId="{6D68AF54-7CB6-4AB5-9B9F-7AC1CF9D2ACE}">
      <dgm:prSet/>
      <dgm:spPr/>
      <dgm:t>
        <a:bodyPr/>
        <a:lstStyle/>
        <a:p>
          <a:endParaRPr lang="en-US">
            <a:solidFill>
              <a:schemeClr val="bg1"/>
            </a:solidFill>
          </a:endParaRPr>
        </a:p>
      </dgm:t>
    </dgm:pt>
    <dgm:pt modelId="{079F0896-6385-4032-8ACD-8F80DB294A42}" type="sibTrans" cxnId="{6D68AF54-7CB6-4AB5-9B9F-7AC1CF9D2ACE}">
      <dgm:prSet/>
      <dgm:spPr/>
      <dgm:t>
        <a:bodyPr/>
        <a:lstStyle/>
        <a:p>
          <a:endParaRPr lang="en-US">
            <a:solidFill>
              <a:schemeClr val="bg1"/>
            </a:solidFill>
          </a:endParaRPr>
        </a:p>
      </dgm:t>
    </dgm:pt>
    <dgm:pt modelId="{3589EFCA-45F2-411B-8B99-A1B0BFCB6B88}">
      <dgm:prSet phldrT="[Text]"/>
      <dgm:spPr/>
      <dgm:t>
        <a:bodyPr/>
        <a:lstStyle/>
        <a:p>
          <a:r>
            <a:rPr lang="en-US" b="1" dirty="0" smtClean="0">
              <a:solidFill>
                <a:schemeClr val="bg1"/>
              </a:solidFill>
            </a:rPr>
            <a:t>3.</a:t>
          </a:r>
          <a:br>
            <a:rPr lang="en-US" b="1" dirty="0" smtClean="0">
              <a:solidFill>
                <a:schemeClr val="bg1"/>
              </a:solidFill>
            </a:rPr>
          </a:br>
          <a:r>
            <a:rPr lang="en-US" b="1" dirty="0" smtClean="0">
              <a:solidFill>
                <a:schemeClr val="bg1"/>
              </a:solidFill>
            </a:rPr>
            <a:t>Stop and go dormant for a few days</a:t>
          </a:r>
          <a:endParaRPr lang="en-US" b="1" dirty="0">
            <a:solidFill>
              <a:schemeClr val="bg1"/>
            </a:solidFill>
          </a:endParaRPr>
        </a:p>
      </dgm:t>
    </dgm:pt>
    <dgm:pt modelId="{A569CB91-1020-412A-9112-8C560522A3AD}" type="parTrans" cxnId="{2495CBD3-CAA2-4D7D-8B1B-B7CAF6D807BE}">
      <dgm:prSet/>
      <dgm:spPr/>
      <dgm:t>
        <a:bodyPr/>
        <a:lstStyle/>
        <a:p>
          <a:endParaRPr lang="en-US">
            <a:solidFill>
              <a:schemeClr val="bg1"/>
            </a:solidFill>
          </a:endParaRPr>
        </a:p>
      </dgm:t>
    </dgm:pt>
    <dgm:pt modelId="{E1AB9F34-5328-499B-A87A-B68DE971A61A}" type="sibTrans" cxnId="{2495CBD3-CAA2-4D7D-8B1B-B7CAF6D807BE}">
      <dgm:prSet/>
      <dgm:spPr/>
      <dgm:t>
        <a:bodyPr/>
        <a:lstStyle/>
        <a:p>
          <a:endParaRPr lang="en-US">
            <a:solidFill>
              <a:schemeClr val="bg1"/>
            </a:solidFill>
          </a:endParaRPr>
        </a:p>
      </dgm:t>
    </dgm:pt>
    <dgm:pt modelId="{557BCCD7-6731-4D06-A034-E741DF83CF94}">
      <dgm:prSet phldrT="[Text]"/>
      <dgm:spPr/>
      <dgm:t>
        <a:bodyPr/>
        <a:lstStyle/>
        <a:p>
          <a:r>
            <a:rPr lang="en-US" b="1" dirty="0" smtClean="0">
              <a:solidFill>
                <a:schemeClr val="bg1"/>
              </a:solidFill>
            </a:rPr>
            <a:t>4.</a:t>
          </a:r>
          <a:br>
            <a:rPr lang="en-US" b="1" dirty="0" smtClean="0">
              <a:solidFill>
                <a:schemeClr val="bg1"/>
              </a:solidFill>
            </a:rPr>
          </a:br>
          <a:r>
            <a:rPr lang="en-US" b="1" dirty="0" smtClean="0">
              <a:solidFill>
                <a:schemeClr val="bg1"/>
              </a:solidFill>
            </a:rPr>
            <a:t>Repeat the cycle</a:t>
          </a:r>
          <a:endParaRPr lang="en-US" b="1" dirty="0">
            <a:solidFill>
              <a:schemeClr val="bg1"/>
            </a:solidFill>
          </a:endParaRPr>
        </a:p>
      </dgm:t>
    </dgm:pt>
    <dgm:pt modelId="{EA76B44A-AC3A-4D52-A09A-69485ED70C66}" type="parTrans" cxnId="{C69C97D4-D984-4BF8-9400-033F2B7005E4}">
      <dgm:prSet/>
      <dgm:spPr/>
      <dgm:t>
        <a:bodyPr/>
        <a:lstStyle/>
        <a:p>
          <a:endParaRPr lang="en-US">
            <a:solidFill>
              <a:schemeClr val="bg1"/>
            </a:solidFill>
          </a:endParaRPr>
        </a:p>
      </dgm:t>
    </dgm:pt>
    <dgm:pt modelId="{F294BDE5-B783-47C4-96E6-347D1504E089}" type="sibTrans" cxnId="{C69C97D4-D984-4BF8-9400-033F2B7005E4}">
      <dgm:prSet/>
      <dgm:spPr/>
      <dgm:t>
        <a:bodyPr/>
        <a:lstStyle/>
        <a:p>
          <a:endParaRPr lang="en-US">
            <a:solidFill>
              <a:schemeClr val="bg1"/>
            </a:solidFill>
          </a:endParaRPr>
        </a:p>
      </dgm:t>
    </dgm:pt>
    <dgm:pt modelId="{1400CEE6-D9F2-41CE-9D66-C54D842FD7E9}" type="pres">
      <dgm:prSet presAssocID="{88E19E3A-B561-40A4-BA55-075492A8DF96}" presName="composite" presStyleCnt="0">
        <dgm:presLayoutVars>
          <dgm:chMax val="1"/>
          <dgm:dir/>
          <dgm:resizeHandles val="exact"/>
        </dgm:presLayoutVars>
      </dgm:prSet>
      <dgm:spPr/>
      <dgm:t>
        <a:bodyPr/>
        <a:lstStyle/>
        <a:p>
          <a:endParaRPr lang="en-US"/>
        </a:p>
      </dgm:t>
    </dgm:pt>
    <dgm:pt modelId="{D599E379-6148-4E10-A1DD-61FCEEECD59A}" type="pres">
      <dgm:prSet presAssocID="{88E19E3A-B561-40A4-BA55-075492A8DF96}" presName="radial" presStyleCnt="0">
        <dgm:presLayoutVars>
          <dgm:animLvl val="ctr"/>
        </dgm:presLayoutVars>
      </dgm:prSet>
      <dgm:spPr/>
    </dgm:pt>
    <dgm:pt modelId="{0D9DB4A6-F198-46E0-ABB6-A8C5D2911E04}" type="pres">
      <dgm:prSet presAssocID="{9138198D-9CEC-4A93-B7DC-5BAC33258FF8}" presName="centerShape" presStyleLbl="vennNode1" presStyleIdx="0" presStyleCnt="5"/>
      <dgm:spPr/>
      <dgm:t>
        <a:bodyPr/>
        <a:lstStyle/>
        <a:p>
          <a:endParaRPr lang="en-US"/>
        </a:p>
      </dgm:t>
    </dgm:pt>
    <dgm:pt modelId="{72BCBA18-1B4F-4D1A-815C-4442D5AB6E73}" type="pres">
      <dgm:prSet presAssocID="{3756714D-D886-41E4-B74F-E8FA7F59692C}" presName="node" presStyleLbl="vennNode1" presStyleIdx="1" presStyleCnt="5">
        <dgm:presLayoutVars>
          <dgm:bulletEnabled val="1"/>
        </dgm:presLayoutVars>
      </dgm:prSet>
      <dgm:spPr/>
      <dgm:t>
        <a:bodyPr/>
        <a:lstStyle/>
        <a:p>
          <a:endParaRPr lang="en-US"/>
        </a:p>
      </dgm:t>
    </dgm:pt>
    <dgm:pt modelId="{482A26F6-4C14-4952-9861-0853E7EE424E}" type="pres">
      <dgm:prSet presAssocID="{CFCC5549-9DCA-4B8C-84AB-CC394BBABEA6}" presName="node" presStyleLbl="vennNode1" presStyleIdx="2" presStyleCnt="5">
        <dgm:presLayoutVars>
          <dgm:bulletEnabled val="1"/>
        </dgm:presLayoutVars>
      </dgm:prSet>
      <dgm:spPr/>
      <dgm:t>
        <a:bodyPr/>
        <a:lstStyle/>
        <a:p>
          <a:endParaRPr lang="en-US"/>
        </a:p>
      </dgm:t>
    </dgm:pt>
    <dgm:pt modelId="{1FAB6F58-2594-4808-AE2C-BB202E6AFB96}" type="pres">
      <dgm:prSet presAssocID="{3589EFCA-45F2-411B-8B99-A1B0BFCB6B88}" presName="node" presStyleLbl="vennNode1" presStyleIdx="3" presStyleCnt="5">
        <dgm:presLayoutVars>
          <dgm:bulletEnabled val="1"/>
        </dgm:presLayoutVars>
      </dgm:prSet>
      <dgm:spPr/>
      <dgm:t>
        <a:bodyPr/>
        <a:lstStyle/>
        <a:p>
          <a:endParaRPr lang="en-US"/>
        </a:p>
      </dgm:t>
    </dgm:pt>
    <dgm:pt modelId="{7E083439-DB48-4907-AED8-3BC400DDD483}" type="pres">
      <dgm:prSet presAssocID="{557BCCD7-6731-4D06-A034-E741DF83CF94}" presName="node" presStyleLbl="vennNode1" presStyleIdx="4" presStyleCnt="5">
        <dgm:presLayoutVars>
          <dgm:bulletEnabled val="1"/>
        </dgm:presLayoutVars>
      </dgm:prSet>
      <dgm:spPr/>
      <dgm:t>
        <a:bodyPr/>
        <a:lstStyle/>
        <a:p>
          <a:endParaRPr lang="en-US"/>
        </a:p>
      </dgm:t>
    </dgm:pt>
  </dgm:ptLst>
  <dgm:cxnLst>
    <dgm:cxn modelId="{C1F3A2BD-7341-4C05-ACCB-CE04BDDEB939}" srcId="{9138198D-9CEC-4A93-B7DC-5BAC33258FF8}" destId="{3756714D-D886-41E4-B74F-E8FA7F59692C}" srcOrd="0" destOrd="0" parTransId="{4007E6C2-F13C-4B25-A953-0A426E866F7D}" sibTransId="{414EBC8A-64D1-48CD-A434-9C14D665F195}"/>
    <dgm:cxn modelId="{6D68AF54-7CB6-4AB5-9B9F-7AC1CF9D2ACE}" srcId="{9138198D-9CEC-4A93-B7DC-5BAC33258FF8}" destId="{CFCC5549-9DCA-4B8C-84AB-CC394BBABEA6}" srcOrd="1" destOrd="0" parTransId="{74C7C7A2-0EA3-4D08-ADAD-09EC5F4CD420}" sibTransId="{079F0896-6385-4032-8ACD-8F80DB294A42}"/>
    <dgm:cxn modelId="{9099433B-7859-4F2D-938F-8731327392F6}" type="presOf" srcId="{3756714D-D886-41E4-B74F-E8FA7F59692C}" destId="{72BCBA18-1B4F-4D1A-815C-4442D5AB6E73}" srcOrd="0" destOrd="0" presId="urn:microsoft.com/office/officeart/2005/8/layout/radial3"/>
    <dgm:cxn modelId="{2495CBD3-CAA2-4D7D-8B1B-B7CAF6D807BE}" srcId="{9138198D-9CEC-4A93-B7DC-5BAC33258FF8}" destId="{3589EFCA-45F2-411B-8B99-A1B0BFCB6B88}" srcOrd="2" destOrd="0" parTransId="{A569CB91-1020-412A-9112-8C560522A3AD}" sibTransId="{E1AB9F34-5328-499B-A87A-B68DE971A61A}"/>
    <dgm:cxn modelId="{9A89ABF4-D608-4C4B-AC55-7EF9CA3B9DA8}" srcId="{88E19E3A-B561-40A4-BA55-075492A8DF96}" destId="{9138198D-9CEC-4A93-B7DC-5BAC33258FF8}" srcOrd="0" destOrd="0" parTransId="{D26BBD06-1C3C-494E-BDE5-03D9113DE4B5}" sibTransId="{735C4378-2104-477A-80AE-95F5DAE47621}"/>
    <dgm:cxn modelId="{F536E978-BC1C-4BA8-9000-10C3DA6FB87C}" type="presOf" srcId="{88E19E3A-B561-40A4-BA55-075492A8DF96}" destId="{1400CEE6-D9F2-41CE-9D66-C54D842FD7E9}" srcOrd="0" destOrd="0" presId="urn:microsoft.com/office/officeart/2005/8/layout/radial3"/>
    <dgm:cxn modelId="{C69C97D4-D984-4BF8-9400-033F2B7005E4}" srcId="{9138198D-9CEC-4A93-B7DC-5BAC33258FF8}" destId="{557BCCD7-6731-4D06-A034-E741DF83CF94}" srcOrd="3" destOrd="0" parTransId="{EA76B44A-AC3A-4D52-A09A-69485ED70C66}" sibTransId="{F294BDE5-B783-47C4-96E6-347D1504E089}"/>
    <dgm:cxn modelId="{D606A6D4-AC27-476C-918F-103821050E9B}" type="presOf" srcId="{CFCC5549-9DCA-4B8C-84AB-CC394BBABEA6}" destId="{482A26F6-4C14-4952-9861-0853E7EE424E}" srcOrd="0" destOrd="0" presId="urn:microsoft.com/office/officeart/2005/8/layout/radial3"/>
    <dgm:cxn modelId="{CE605672-1FB9-4C88-9786-333BD3549E5A}" type="presOf" srcId="{3589EFCA-45F2-411B-8B99-A1B0BFCB6B88}" destId="{1FAB6F58-2594-4808-AE2C-BB202E6AFB96}" srcOrd="0" destOrd="0" presId="urn:microsoft.com/office/officeart/2005/8/layout/radial3"/>
    <dgm:cxn modelId="{60F559C2-CBFF-429D-AC27-24CB2FA1DEFD}" type="presOf" srcId="{9138198D-9CEC-4A93-B7DC-5BAC33258FF8}" destId="{0D9DB4A6-F198-46E0-ABB6-A8C5D2911E04}" srcOrd="0" destOrd="0" presId="urn:microsoft.com/office/officeart/2005/8/layout/radial3"/>
    <dgm:cxn modelId="{A4EF09C2-4663-408D-B91E-4EBA846BD218}" type="presOf" srcId="{557BCCD7-6731-4D06-A034-E741DF83CF94}" destId="{7E083439-DB48-4907-AED8-3BC400DDD483}" srcOrd="0" destOrd="0" presId="urn:microsoft.com/office/officeart/2005/8/layout/radial3"/>
    <dgm:cxn modelId="{D2496EBE-EDA8-4079-A9CA-343D5A2E02CD}" type="presParOf" srcId="{1400CEE6-D9F2-41CE-9D66-C54D842FD7E9}" destId="{D599E379-6148-4E10-A1DD-61FCEEECD59A}" srcOrd="0" destOrd="0" presId="urn:microsoft.com/office/officeart/2005/8/layout/radial3"/>
    <dgm:cxn modelId="{5AF39890-A830-4E1A-A189-E808F53949E9}" type="presParOf" srcId="{D599E379-6148-4E10-A1DD-61FCEEECD59A}" destId="{0D9DB4A6-F198-46E0-ABB6-A8C5D2911E04}" srcOrd="0" destOrd="0" presId="urn:microsoft.com/office/officeart/2005/8/layout/radial3"/>
    <dgm:cxn modelId="{A3C7974F-C6BD-493D-BFAE-EB55DA0DEF7F}" type="presParOf" srcId="{D599E379-6148-4E10-A1DD-61FCEEECD59A}" destId="{72BCBA18-1B4F-4D1A-815C-4442D5AB6E73}" srcOrd="1" destOrd="0" presId="urn:microsoft.com/office/officeart/2005/8/layout/radial3"/>
    <dgm:cxn modelId="{69430586-59D6-443D-B1D5-AEE67038E497}" type="presParOf" srcId="{D599E379-6148-4E10-A1DD-61FCEEECD59A}" destId="{482A26F6-4C14-4952-9861-0853E7EE424E}" srcOrd="2" destOrd="0" presId="urn:microsoft.com/office/officeart/2005/8/layout/radial3"/>
    <dgm:cxn modelId="{04E29C36-1006-4AF7-84B8-AA3306E10043}" type="presParOf" srcId="{D599E379-6148-4E10-A1DD-61FCEEECD59A}" destId="{1FAB6F58-2594-4808-AE2C-BB202E6AFB96}" srcOrd="3" destOrd="0" presId="urn:microsoft.com/office/officeart/2005/8/layout/radial3"/>
    <dgm:cxn modelId="{A56888BA-E81D-4D4D-AFBE-6A9D0285301F}" type="presParOf" srcId="{D599E379-6148-4E10-A1DD-61FCEEECD59A}" destId="{7E083439-DB48-4907-AED8-3BC400DDD483}"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54A6F-A668-445D-BB68-8801E1DFE07D}" type="doc">
      <dgm:prSet loTypeId="urn:microsoft.com/office/officeart/2005/8/layout/funnel1" loCatId="process" qsTypeId="urn:microsoft.com/office/officeart/2005/8/quickstyle/simple5" qsCatId="simple" csTypeId="urn:microsoft.com/office/officeart/2005/8/colors/accent4_2" csCatId="accent4" phldr="1"/>
      <dgm:spPr/>
      <dgm:t>
        <a:bodyPr/>
        <a:lstStyle/>
        <a:p>
          <a:endParaRPr lang="en-US"/>
        </a:p>
      </dgm:t>
    </dgm:pt>
    <dgm:pt modelId="{8B56D7AA-B484-48F7-906D-6AE643109FD4}">
      <dgm:prSet phldrT="[Text]"/>
      <dgm:spPr/>
      <dgm:t>
        <a:bodyPr/>
        <a:lstStyle/>
        <a:p>
          <a:r>
            <a:rPr lang="en-US" dirty="0" smtClean="0"/>
            <a:t>Data Modification</a:t>
          </a:r>
          <a:endParaRPr lang="en-US" dirty="0"/>
        </a:p>
      </dgm:t>
    </dgm:pt>
    <dgm:pt modelId="{56E59102-59E6-49B0-A78C-7C8AAB5423A7}" type="parTrans" cxnId="{29458587-FA2A-42BD-A5B8-A76E8F3A2E07}">
      <dgm:prSet/>
      <dgm:spPr/>
      <dgm:t>
        <a:bodyPr/>
        <a:lstStyle/>
        <a:p>
          <a:endParaRPr lang="en-US"/>
        </a:p>
      </dgm:t>
    </dgm:pt>
    <dgm:pt modelId="{C7DF8DC3-DCF0-4621-A1AB-17439BD805E5}" type="sibTrans" cxnId="{29458587-FA2A-42BD-A5B8-A76E8F3A2E07}">
      <dgm:prSet/>
      <dgm:spPr/>
      <dgm:t>
        <a:bodyPr/>
        <a:lstStyle/>
        <a:p>
          <a:endParaRPr lang="en-US"/>
        </a:p>
      </dgm:t>
    </dgm:pt>
    <dgm:pt modelId="{0BBB5B1A-54D0-49B5-A741-EB673BEAE1BF}">
      <dgm:prSet phldrT="[Text]"/>
      <dgm:spPr/>
      <dgm:t>
        <a:bodyPr/>
        <a:lstStyle/>
        <a:p>
          <a:r>
            <a:rPr lang="en-US" dirty="0" err="1" smtClean="0"/>
            <a:t>Syn</a:t>
          </a:r>
          <a:r>
            <a:rPr lang="en-US" dirty="0" smtClean="0"/>
            <a:t> Flood</a:t>
          </a:r>
          <a:endParaRPr lang="en-US" dirty="0"/>
        </a:p>
      </dgm:t>
    </dgm:pt>
    <dgm:pt modelId="{49062010-8508-431A-9728-5BCAAABCF238}" type="parTrans" cxnId="{CDC50FF7-60AA-46E1-9C91-8AEC648B0F82}">
      <dgm:prSet/>
      <dgm:spPr/>
      <dgm:t>
        <a:bodyPr/>
        <a:lstStyle/>
        <a:p>
          <a:endParaRPr lang="en-US"/>
        </a:p>
      </dgm:t>
    </dgm:pt>
    <dgm:pt modelId="{5EE920E2-448D-4011-B085-3D43DA5D2C34}" type="sibTrans" cxnId="{CDC50FF7-60AA-46E1-9C91-8AEC648B0F82}">
      <dgm:prSet/>
      <dgm:spPr/>
      <dgm:t>
        <a:bodyPr/>
        <a:lstStyle/>
        <a:p>
          <a:endParaRPr lang="en-US"/>
        </a:p>
      </dgm:t>
    </dgm:pt>
    <dgm:pt modelId="{55E8F221-BFFB-43FE-8D5D-0A8C64261CB4}">
      <dgm:prSet phldrT="[Text]"/>
      <dgm:spPr/>
      <dgm:t>
        <a:bodyPr/>
        <a:lstStyle/>
        <a:p>
          <a:r>
            <a:rPr lang="en-US" dirty="0" smtClean="0"/>
            <a:t>Smurf Attack</a:t>
          </a:r>
          <a:endParaRPr lang="en-US" dirty="0"/>
        </a:p>
      </dgm:t>
    </dgm:pt>
    <dgm:pt modelId="{C640CAFC-CC48-46C6-A748-4A8F79A23081}" type="parTrans" cxnId="{D41052E6-2638-403B-B658-ECEE2B8B39D8}">
      <dgm:prSet/>
      <dgm:spPr/>
      <dgm:t>
        <a:bodyPr/>
        <a:lstStyle/>
        <a:p>
          <a:endParaRPr lang="en-US"/>
        </a:p>
      </dgm:t>
    </dgm:pt>
    <dgm:pt modelId="{7FD05E73-C560-4E58-86E3-24006A264F3E}" type="sibTrans" cxnId="{D41052E6-2638-403B-B658-ECEE2B8B39D8}">
      <dgm:prSet/>
      <dgm:spPr/>
      <dgm:t>
        <a:bodyPr/>
        <a:lstStyle/>
        <a:p>
          <a:endParaRPr lang="en-US"/>
        </a:p>
      </dgm:t>
    </dgm:pt>
    <dgm:pt modelId="{15207DFA-2244-4630-9202-7B2FA9B13CFA}">
      <dgm:prSet phldrT="[Text]" custT="1"/>
      <dgm:spPr/>
      <dgm:t>
        <a:bodyPr/>
        <a:lstStyle/>
        <a:p>
          <a:r>
            <a:rPr lang="en-US" sz="1800" dirty="0" smtClean="0"/>
            <a:t>Reconnaissance</a:t>
          </a:r>
          <a:br>
            <a:rPr lang="en-US" sz="1800" dirty="0" smtClean="0"/>
          </a:br>
          <a:r>
            <a:rPr lang="en-US" sz="1800" dirty="0" smtClean="0"/>
            <a:t>Access</a:t>
          </a:r>
          <a:br>
            <a:rPr lang="en-US" sz="1800" dirty="0" smtClean="0"/>
          </a:br>
          <a:r>
            <a:rPr lang="en-US" sz="1800" dirty="0" err="1" smtClean="0"/>
            <a:t>DoS</a:t>
          </a:r>
          <a:endParaRPr lang="en-US" sz="1800" dirty="0"/>
        </a:p>
      </dgm:t>
    </dgm:pt>
    <dgm:pt modelId="{32D5D249-44A9-4058-BEAB-9B280653C9DF}" type="parTrans" cxnId="{952456F5-9C54-4CFE-944C-243EB74DFE76}">
      <dgm:prSet/>
      <dgm:spPr/>
      <dgm:t>
        <a:bodyPr/>
        <a:lstStyle/>
        <a:p>
          <a:endParaRPr lang="en-US"/>
        </a:p>
      </dgm:t>
    </dgm:pt>
    <dgm:pt modelId="{E756FF60-2915-47AD-B811-CCD8306BF050}" type="sibTrans" cxnId="{952456F5-9C54-4CFE-944C-243EB74DFE76}">
      <dgm:prSet/>
      <dgm:spPr/>
      <dgm:t>
        <a:bodyPr/>
        <a:lstStyle/>
        <a:p>
          <a:endParaRPr lang="en-US"/>
        </a:p>
      </dgm:t>
    </dgm:pt>
    <dgm:pt modelId="{B91C0304-78B0-4C40-B06B-35BE222DF151}" type="pres">
      <dgm:prSet presAssocID="{14D54A6F-A668-445D-BB68-8801E1DFE07D}" presName="Name0" presStyleCnt="0">
        <dgm:presLayoutVars>
          <dgm:chMax val="4"/>
          <dgm:resizeHandles val="exact"/>
        </dgm:presLayoutVars>
      </dgm:prSet>
      <dgm:spPr/>
      <dgm:t>
        <a:bodyPr/>
        <a:lstStyle/>
        <a:p>
          <a:endParaRPr lang="en-US"/>
        </a:p>
      </dgm:t>
    </dgm:pt>
    <dgm:pt modelId="{2FF6D94B-9804-4780-95BF-FD24FC084F04}" type="pres">
      <dgm:prSet presAssocID="{14D54A6F-A668-445D-BB68-8801E1DFE07D}" presName="ellipse" presStyleLbl="trBgShp" presStyleIdx="0" presStyleCnt="1"/>
      <dgm:spPr/>
    </dgm:pt>
    <dgm:pt modelId="{E1F88256-F891-44F1-A26D-2BFB48E75CBA}" type="pres">
      <dgm:prSet presAssocID="{14D54A6F-A668-445D-BB68-8801E1DFE07D}" presName="arrow1" presStyleLbl="fgShp" presStyleIdx="0" presStyleCnt="1"/>
      <dgm:spPr/>
    </dgm:pt>
    <dgm:pt modelId="{C41B0DF3-4CBB-403A-BDA8-94CBEDFFDEE5}" type="pres">
      <dgm:prSet presAssocID="{14D54A6F-A668-445D-BB68-8801E1DFE07D}" presName="rectangle" presStyleLbl="revTx" presStyleIdx="0" presStyleCnt="1">
        <dgm:presLayoutVars>
          <dgm:bulletEnabled val="1"/>
        </dgm:presLayoutVars>
      </dgm:prSet>
      <dgm:spPr/>
      <dgm:t>
        <a:bodyPr/>
        <a:lstStyle/>
        <a:p>
          <a:endParaRPr lang="en-US"/>
        </a:p>
      </dgm:t>
    </dgm:pt>
    <dgm:pt modelId="{E3FB935A-AD8C-431C-BF83-C23654776FDE}" type="pres">
      <dgm:prSet presAssocID="{0BBB5B1A-54D0-49B5-A741-EB673BEAE1BF}" presName="item1" presStyleLbl="node1" presStyleIdx="0" presStyleCnt="3">
        <dgm:presLayoutVars>
          <dgm:bulletEnabled val="1"/>
        </dgm:presLayoutVars>
      </dgm:prSet>
      <dgm:spPr/>
      <dgm:t>
        <a:bodyPr/>
        <a:lstStyle/>
        <a:p>
          <a:endParaRPr lang="en-US"/>
        </a:p>
      </dgm:t>
    </dgm:pt>
    <dgm:pt modelId="{D68E6EA1-9AD4-461D-9EBB-B8BE7C1331E1}" type="pres">
      <dgm:prSet presAssocID="{55E8F221-BFFB-43FE-8D5D-0A8C64261CB4}" presName="item2" presStyleLbl="node1" presStyleIdx="1" presStyleCnt="3">
        <dgm:presLayoutVars>
          <dgm:bulletEnabled val="1"/>
        </dgm:presLayoutVars>
      </dgm:prSet>
      <dgm:spPr/>
      <dgm:t>
        <a:bodyPr/>
        <a:lstStyle/>
        <a:p>
          <a:endParaRPr lang="en-US"/>
        </a:p>
      </dgm:t>
    </dgm:pt>
    <dgm:pt modelId="{71251657-5FC2-4E22-A1C9-3E95D3956F2B}" type="pres">
      <dgm:prSet presAssocID="{15207DFA-2244-4630-9202-7B2FA9B13CFA}" presName="item3" presStyleLbl="node1" presStyleIdx="2" presStyleCnt="3">
        <dgm:presLayoutVars>
          <dgm:bulletEnabled val="1"/>
        </dgm:presLayoutVars>
      </dgm:prSet>
      <dgm:spPr/>
      <dgm:t>
        <a:bodyPr/>
        <a:lstStyle/>
        <a:p>
          <a:endParaRPr lang="en-US"/>
        </a:p>
      </dgm:t>
    </dgm:pt>
    <dgm:pt modelId="{BD84EF95-62FD-48EA-AD1D-74027457E637}" type="pres">
      <dgm:prSet presAssocID="{14D54A6F-A668-445D-BB68-8801E1DFE07D}" presName="funnel" presStyleLbl="trAlignAcc1" presStyleIdx="0" presStyleCnt="1"/>
      <dgm:spPr/>
    </dgm:pt>
  </dgm:ptLst>
  <dgm:cxnLst>
    <dgm:cxn modelId="{8BC6716D-8371-4E99-AE07-2C1A506A94E0}" type="presOf" srcId="{55E8F221-BFFB-43FE-8D5D-0A8C64261CB4}" destId="{E3FB935A-AD8C-431C-BF83-C23654776FDE}" srcOrd="0" destOrd="0" presId="urn:microsoft.com/office/officeart/2005/8/layout/funnel1"/>
    <dgm:cxn modelId="{B1BEA1D0-3D6D-446D-B935-1C5769BEBBB0}" type="presOf" srcId="{15207DFA-2244-4630-9202-7B2FA9B13CFA}" destId="{C41B0DF3-4CBB-403A-BDA8-94CBEDFFDEE5}" srcOrd="0" destOrd="0" presId="urn:microsoft.com/office/officeart/2005/8/layout/funnel1"/>
    <dgm:cxn modelId="{5E9215A3-0959-4DFF-B89E-58A9DCA4EB74}" type="presOf" srcId="{14D54A6F-A668-445D-BB68-8801E1DFE07D}" destId="{B91C0304-78B0-4C40-B06B-35BE222DF151}" srcOrd="0" destOrd="0" presId="urn:microsoft.com/office/officeart/2005/8/layout/funnel1"/>
    <dgm:cxn modelId="{29458587-FA2A-42BD-A5B8-A76E8F3A2E07}" srcId="{14D54A6F-A668-445D-BB68-8801E1DFE07D}" destId="{8B56D7AA-B484-48F7-906D-6AE643109FD4}" srcOrd="0" destOrd="0" parTransId="{56E59102-59E6-49B0-A78C-7C8AAB5423A7}" sibTransId="{C7DF8DC3-DCF0-4621-A1AB-17439BD805E5}"/>
    <dgm:cxn modelId="{CDC50FF7-60AA-46E1-9C91-8AEC648B0F82}" srcId="{14D54A6F-A668-445D-BB68-8801E1DFE07D}" destId="{0BBB5B1A-54D0-49B5-A741-EB673BEAE1BF}" srcOrd="1" destOrd="0" parTransId="{49062010-8508-431A-9728-5BCAAABCF238}" sibTransId="{5EE920E2-448D-4011-B085-3D43DA5D2C34}"/>
    <dgm:cxn modelId="{D9D6E4F1-321D-49D6-A95D-44BD63725834}" type="presOf" srcId="{8B56D7AA-B484-48F7-906D-6AE643109FD4}" destId="{71251657-5FC2-4E22-A1C9-3E95D3956F2B}" srcOrd="0" destOrd="0" presId="urn:microsoft.com/office/officeart/2005/8/layout/funnel1"/>
    <dgm:cxn modelId="{D41052E6-2638-403B-B658-ECEE2B8B39D8}" srcId="{14D54A6F-A668-445D-BB68-8801E1DFE07D}" destId="{55E8F221-BFFB-43FE-8D5D-0A8C64261CB4}" srcOrd="2" destOrd="0" parTransId="{C640CAFC-CC48-46C6-A748-4A8F79A23081}" sibTransId="{7FD05E73-C560-4E58-86E3-24006A264F3E}"/>
    <dgm:cxn modelId="{952456F5-9C54-4CFE-944C-243EB74DFE76}" srcId="{14D54A6F-A668-445D-BB68-8801E1DFE07D}" destId="{15207DFA-2244-4630-9202-7B2FA9B13CFA}" srcOrd="3" destOrd="0" parTransId="{32D5D249-44A9-4058-BEAB-9B280653C9DF}" sibTransId="{E756FF60-2915-47AD-B811-CCD8306BF050}"/>
    <dgm:cxn modelId="{3B2E7B52-F1D1-477E-BF61-F32F735C38D3}" type="presOf" srcId="{0BBB5B1A-54D0-49B5-A741-EB673BEAE1BF}" destId="{D68E6EA1-9AD4-461D-9EBB-B8BE7C1331E1}" srcOrd="0" destOrd="0" presId="urn:microsoft.com/office/officeart/2005/8/layout/funnel1"/>
    <dgm:cxn modelId="{A4258C30-05EC-4334-81BE-7B694D372587}" type="presParOf" srcId="{B91C0304-78B0-4C40-B06B-35BE222DF151}" destId="{2FF6D94B-9804-4780-95BF-FD24FC084F04}" srcOrd="0" destOrd="0" presId="urn:microsoft.com/office/officeart/2005/8/layout/funnel1"/>
    <dgm:cxn modelId="{A564BF53-F089-4683-8E03-FD60DAAB7E3C}" type="presParOf" srcId="{B91C0304-78B0-4C40-B06B-35BE222DF151}" destId="{E1F88256-F891-44F1-A26D-2BFB48E75CBA}" srcOrd="1" destOrd="0" presId="urn:microsoft.com/office/officeart/2005/8/layout/funnel1"/>
    <dgm:cxn modelId="{01222BD9-00B4-44E2-8807-AC5BB03A4CB6}" type="presParOf" srcId="{B91C0304-78B0-4C40-B06B-35BE222DF151}" destId="{C41B0DF3-4CBB-403A-BDA8-94CBEDFFDEE5}" srcOrd="2" destOrd="0" presId="urn:microsoft.com/office/officeart/2005/8/layout/funnel1"/>
    <dgm:cxn modelId="{3F58AE71-064D-4CC7-A649-4BCE97C2DE81}" type="presParOf" srcId="{B91C0304-78B0-4C40-B06B-35BE222DF151}" destId="{E3FB935A-AD8C-431C-BF83-C23654776FDE}" srcOrd="3" destOrd="0" presId="urn:microsoft.com/office/officeart/2005/8/layout/funnel1"/>
    <dgm:cxn modelId="{C3D1665F-D962-4B65-A76B-FB824F2E0F95}" type="presParOf" srcId="{B91C0304-78B0-4C40-B06B-35BE222DF151}" destId="{D68E6EA1-9AD4-461D-9EBB-B8BE7C1331E1}" srcOrd="4" destOrd="0" presId="urn:microsoft.com/office/officeart/2005/8/layout/funnel1"/>
    <dgm:cxn modelId="{327E4712-8A3D-4F6D-B5E8-8B71793C29EB}" type="presParOf" srcId="{B91C0304-78B0-4C40-B06B-35BE222DF151}" destId="{71251657-5FC2-4E22-A1C9-3E95D3956F2B}" srcOrd="5" destOrd="0" presId="urn:microsoft.com/office/officeart/2005/8/layout/funnel1"/>
    <dgm:cxn modelId="{4A08C8CA-7A62-45BB-BC00-77E052ECCAA5}" type="presParOf" srcId="{B91C0304-78B0-4C40-B06B-35BE222DF151}" destId="{BD84EF95-62FD-48EA-AD1D-74027457E637}"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61C04B-73CB-41BB-9316-97D6138BB679}" type="doc">
      <dgm:prSet loTypeId="urn:microsoft.com/office/officeart/2005/8/layout/radial3" loCatId="cycle" qsTypeId="urn:microsoft.com/office/officeart/2005/8/quickstyle/simple5" qsCatId="simple" csTypeId="urn:microsoft.com/office/officeart/2005/8/colors/accent4_5" csCatId="accent4" phldr="1"/>
      <dgm:spPr/>
      <dgm:t>
        <a:bodyPr/>
        <a:lstStyle/>
        <a:p>
          <a:endParaRPr lang="en-US"/>
        </a:p>
      </dgm:t>
    </dgm:pt>
    <dgm:pt modelId="{4D276CFF-3C7E-4CAA-A530-C65B793B822A}">
      <dgm:prSet phldrT="[Text]"/>
      <dgm:spPr/>
      <dgm:t>
        <a:bodyPr/>
        <a:lstStyle/>
        <a:p>
          <a:r>
            <a:rPr lang="fr-FR" dirty="0" smtClean="0"/>
            <a:t>Composants de la cryptographie</a:t>
          </a:r>
          <a:endParaRPr lang="en-US" dirty="0">
            <a:solidFill>
              <a:schemeClr val="bg1"/>
            </a:solidFill>
          </a:endParaRPr>
        </a:p>
      </dgm:t>
    </dgm:pt>
    <dgm:pt modelId="{EBC389DE-E310-4EE6-8774-0E4C0BFDCE99}" type="parTrans" cxnId="{5C97929B-1B3F-403A-BA84-A01E7DD4C99E}">
      <dgm:prSet/>
      <dgm:spPr/>
      <dgm:t>
        <a:bodyPr/>
        <a:lstStyle/>
        <a:p>
          <a:endParaRPr lang="en-US">
            <a:solidFill>
              <a:schemeClr val="bg1"/>
            </a:solidFill>
          </a:endParaRPr>
        </a:p>
      </dgm:t>
    </dgm:pt>
    <dgm:pt modelId="{446E3D29-EA27-49E4-B9F9-95A9886E3A87}" type="sibTrans" cxnId="{5C97929B-1B3F-403A-BA84-A01E7DD4C99E}">
      <dgm:prSet/>
      <dgm:spPr/>
      <dgm:t>
        <a:bodyPr/>
        <a:lstStyle/>
        <a:p>
          <a:endParaRPr lang="en-US">
            <a:solidFill>
              <a:schemeClr val="bg1"/>
            </a:solidFill>
          </a:endParaRPr>
        </a:p>
      </dgm:t>
    </dgm:pt>
    <dgm:pt modelId="{D0A6DB02-48CE-4381-841D-469C0FCE1CCB}">
      <dgm:prSet phldrT="[Text]"/>
      <dgm:spPr/>
      <dgm:t>
        <a:bodyPr/>
        <a:lstStyle/>
        <a:p>
          <a:r>
            <a:rPr lang="fr-FR" b="0" i="0" dirty="0" smtClean="0"/>
            <a:t>Confidentialité: Utilise le cryptage pour crypter et masquer les données.</a:t>
          </a:r>
          <a:endParaRPr lang="en-US" dirty="0">
            <a:solidFill>
              <a:schemeClr val="bg1"/>
            </a:solidFill>
          </a:endParaRPr>
        </a:p>
      </dgm:t>
    </dgm:pt>
    <dgm:pt modelId="{DDD06C86-40DD-43E2-9F95-79BEEC8CEA52}" type="parTrans" cxnId="{D3E366B2-F440-4EA1-B47E-FE0F72A0C20B}">
      <dgm:prSet/>
      <dgm:spPr/>
      <dgm:t>
        <a:bodyPr/>
        <a:lstStyle/>
        <a:p>
          <a:endParaRPr lang="en-US">
            <a:solidFill>
              <a:schemeClr val="bg1"/>
            </a:solidFill>
          </a:endParaRPr>
        </a:p>
      </dgm:t>
    </dgm:pt>
    <dgm:pt modelId="{A6AF17BE-D675-458E-A87A-61318851CF46}" type="sibTrans" cxnId="{D3E366B2-F440-4EA1-B47E-FE0F72A0C20B}">
      <dgm:prSet/>
      <dgm:spPr/>
      <dgm:t>
        <a:bodyPr/>
        <a:lstStyle/>
        <a:p>
          <a:endParaRPr lang="en-US">
            <a:solidFill>
              <a:schemeClr val="bg1"/>
            </a:solidFill>
          </a:endParaRPr>
        </a:p>
      </dgm:t>
    </dgm:pt>
    <dgm:pt modelId="{466F969F-FAAC-4C6A-AFE0-612FF1B5F8E4}">
      <dgm:prSet phldrT="[Text]"/>
      <dgm:spPr/>
      <dgm:t>
        <a:bodyPr/>
        <a:lstStyle/>
        <a:p>
          <a:r>
            <a:rPr lang="fr-FR" b="0" i="0" dirty="0" smtClean="0"/>
            <a:t>Intégrité: Utilise des algorithmes de hachage pour garantir que les données ne sont pas modifiées pendant le fonctionnement.</a:t>
          </a:r>
          <a:endParaRPr lang="en-US" dirty="0">
            <a:solidFill>
              <a:schemeClr val="bg1"/>
            </a:solidFill>
          </a:endParaRPr>
        </a:p>
      </dgm:t>
    </dgm:pt>
    <dgm:pt modelId="{4C4F653F-6019-4598-8B03-E4192C13D097}" type="parTrans" cxnId="{F8B34147-3582-4BFD-8FF6-5DD4A6ECEC69}">
      <dgm:prSet/>
      <dgm:spPr/>
      <dgm:t>
        <a:bodyPr/>
        <a:lstStyle/>
        <a:p>
          <a:endParaRPr lang="en-US">
            <a:solidFill>
              <a:schemeClr val="bg1"/>
            </a:solidFill>
          </a:endParaRPr>
        </a:p>
      </dgm:t>
    </dgm:pt>
    <dgm:pt modelId="{CD1FA23D-6080-43BF-9930-C3286B34CB50}" type="sibTrans" cxnId="{F8B34147-3582-4BFD-8FF6-5DD4A6ECEC69}">
      <dgm:prSet/>
      <dgm:spPr/>
      <dgm:t>
        <a:bodyPr/>
        <a:lstStyle/>
        <a:p>
          <a:endParaRPr lang="en-US">
            <a:solidFill>
              <a:schemeClr val="bg1"/>
            </a:solidFill>
          </a:endParaRPr>
        </a:p>
      </dgm:t>
    </dgm:pt>
    <dgm:pt modelId="{D87FEF60-376E-4592-9270-0EFD70FC1DAE}">
      <dgm:prSet phldrT="[Text]"/>
      <dgm:spPr/>
      <dgm:t>
        <a:bodyPr/>
        <a:lstStyle/>
        <a:p>
          <a:r>
            <a:rPr lang="fr-FR" dirty="0" smtClean="0"/>
            <a:t>Disponibilité: Assure que les données sont accessibles. Garanti par des mécanismes de renforcement de réseau et des systèmes de sauvegarde.</a:t>
          </a:r>
          <a:endParaRPr lang="en-US" dirty="0">
            <a:solidFill>
              <a:schemeClr val="bg1"/>
            </a:solidFill>
          </a:endParaRPr>
        </a:p>
      </dgm:t>
    </dgm:pt>
    <dgm:pt modelId="{3C491D4C-FFAD-448C-BC7B-29F6A6482747}" type="parTrans" cxnId="{36F9B584-11BE-4BA5-B067-D285181EE43F}">
      <dgm:prSet/>
      <dgm:spPr/>
      <dgm:t>
        <a:bodyPr/>
        <a:lstStyle/>
        <a:p>
          <a:endParaRPr lang="en-US">
            <a:solidFill>
              <a:schemeClr val="bg1"/>
            </a:solidFill>
          </a:endParaRPr>
        </a:p>
      </dgm:t>
    </dgm:pt>
    <dgm:pt modelId="{58560E0A-5048-4942-A345-D1CA7AF85E3D}" type="sibTrans" cxnId="{36F9B584-11BE-4BA5-B067-D285181EE43F}">
      <dgm:prSet/>
      <dgm:spPr/>
      <dgm:t>
        <a:bodyPr/>
        <a:lstStyle/>
        <a:p>
          <a:endParaRPr lang="en-US">
            <a:solidFill>
              <a:schemeClr val="bg1"/>
            </a:solidFill>
          </a:endParaRPr>
        </a:p>
      </dgm:t>
    </dgm:pt>
    <dgm:pt modelId="{74854B79-0C02-40E6-81C6-A86EEDD15DEF}">
      <dgm:prSet phldrT="[Text]"/>
      <dgm:spPr/>
      <dgm:t>
        <a:bodyPr/>
        <a:lstStyle/>
        <a:p>
          <a:endParaRPr lang="en-US" dirty="0">
            <a:solidFill>
              <a:schemeClr val="bg1"/>
            </a:solidFill>
          </a:endParaRPr>
        </a:p>
      </dgm:t>
    </dgm:pt>
    <dgm:pt modelId="{7E4D4526-8D1F-43C0-8F3F-CA7590F89E12}" type="parTrans" cxnId="{6F36AB22-8CBE-4009-8224-6A4230E94DCA}">
      <dgm:prSet/>
      <dgm:spPr/>
      <dgm:t>
        <a:bodyPr/>
        <a:lstStyle/>
        <a:p>
          <a:endParaRPr lang="en-US">
            <a:solidFill>
              <a:schemeClr val="bg1"/>
            </a:solidFill>
          </a:endParaRPr>
        </a:p>
      </dgm:t>
    </dgm:pt>
    <dgm:pt modelId="{B34373E4-5FB5-4F56-92E3-C2733D2E99BC}" type="sibTrans" cxnId="{6F36AB22-8CBE-4009-8224-6A4230E94DCA}">
      <dgm:prSet/>
      <dgm:spPr/>
      <dgm:t>
        <a:bodyPr/>
        <a:lstStyle/>
        <a:p>
          <a:endParaRPr lang="en-US">
            <a:solidFill>
              <a:schemeClr val="bg1"/>
            </a:solidFill>
          </a:endParaRPr>
        </a:p>
      </dgm:t>
    </dgm:pt>
    <dgm:pt modelId="{55C8CD80-2526-4D30-B069-B4066BB165F3}" type="pres">
      <dgm:prSet presAssocID="{8161C04B-73CB-41BB-9316-97D6138BB679}" presName="composite" presStyleCnt="0">
        <dgm:presLayoutVars>
          <dgm:chMax val="1"/>
          <dgm:dir/>
          <dgm:resizeHandles val="exact"/>
        </dgm:presLayoutVars>
      </dgm:prSet>
      <dgm:spPr/>
      <dgm:t>
        <a:bodyPr/>
        <a:lstStyle/>
        <a:p>
          <a:endParaRPr lang="en-US"/>
        </a:p>
      </dgm:t>
    </dgm:pt>
    <dgm:pt modelId="{4A81D075-8890-4860-82B3-1469B14BF28A}" type="pres">
      <dgm:prSet presAssocID="{8161C04B-73CB-41BB-9316-97D6138BB679}" presName="radial" presStyleCnt="0">
        <dgm:presLayoutVars>
          <dgm:animLvl val="ctr"/>
        </dgm:presLayoutVars>
      </dgm:prSet>
      <dgm:spPr/>
    </dgm:pt>
    <dgm:pt modelId="{FB437DA2-C93F-4D67-8B82-CD910D7F42AA}" type="pres">
      <dgm:prSet presAssocID="{4D276CFF-3C7E-4CAA-A530-C65B793B822A}" presName="centerShape" presStyleLbl="vennNode1" presStyleIdx="0" presStyleCnt="4"/>
      <dgm:spPr/>
      <dgm:t>
        <a:bodyPr/>
        <a:lstStyle/>
        <a:p>
          <a:endParaRPr lang="en-US"/>
        </a:p>
      </dgm:t>
    </dgm:pt>
    <dgm:pt modelId="{3BA2AD59-49BB-44E3-8B6E-DD0BA65AE17A}" type="pres">
      <dgm:prSet presAssocID="{D0A6DB02-48CE-4381-841D-469C0FCE1CCB}" presName="node" presStyleLbl="vennNode1" presStyleIdx="1" presStyleCnt="4">
        <dgm:presLayoutVars>
          <dgm:bulletEnabled val="1"/>
        </dgm:presLayoutVars>
      </dgm:prSet>
      <dgm:spPr/>
      <dgm:t>
        <a:bodyPr/>
        <a:lstStyle/>
        <a:p>
          <a:endParaRPr lang="en-US"/>
        </a:p>
      </dgm:t>
    </dgm:pt>
    <dgm:pt modelId="{8E384EBE-DA1E-4650-B150-60E26CC28427}" type="pres">
      <dgm:prSet presAssocID="{466F969F-FAAC-4C6A-AFE0-612FF1B5F8E4}" presName="node" presStyleLbl="vennNode1" presStyleIdx="2" presStyleCnt="4">
        <dgm:presLayoutVars>
          <dgm:bulletEnabled val="1"/>
        </dgm:presLayoutVars>
      </dgm:prSet>
      <dgm:spPr/>
      <dgm:t>
        <a:bodyPr/>
        <a:lstStyle/>
        <a:p>
          <a:endParaRPr lang="en-US"/>
        </a:p>
      </dgm:t>
    </dgm:pt>
    <dgm:pt modelId="{00465CD9-66FC-48ED-AC4F-ADCCAC0E7673}" type="pres">
      <dgm:prSet presAssocID="{D87FEF60-376E-4592-9270-0EFD70FC1DAE}" presName="node" presStyleLbl="vennNode1" presStyleIdx="3" presStyleCnt="4">
        <dgm:presLayoutVars>
          <dgm:bulletEnabled val="1"/>
        </dgm:presLayoutVars>
      </dgm:prSet>
      <dgm:spPr/>
      <dgm:t>
        <a:bodyPr/>
        <a:lstStyle/>
        <a:p>
          <a:endParaRPr lang="en-US"/>
        </a:p>
      </dgm:t>
    </dgm:pt>
  </dgm:ptLst>
  <dgm:cxnLst>
    <dgm:cxn modelId="{36F9B584-11BE-4BA5-B067-D285181EE43F}" srcId="{4D276CFF-3C7E-4CAA-A530-C65B793B822A}" destId="{D87FEF60-376E-4592-9270-0EFD70FC1DAE}" srcOrd="2" destOrd="0" parTransId="{3C491D4C-FFAD-448C-BC7B-29F6A6482747}" sibTransId="{58560E0A-5048-4942-A345-D1CA7AF85E3D}"/>
    <dgm:cxn modelId="{6F36AB22-8CBE-4009-8224-6A4230E94DCA}" srcId="{8161C04B-73CB-41BB-9316-97D6138BB679}" destId="{74854B79-0C02-40E6-81C6-A86EEDD15DEF}" srcOrd="1" destOrd="0" parTransId="{7E4D4526-8D1F-43C0-8F3F-CA7590F89E12}" sibTransId="{B34373E4-5FB5-4F56-92E3-C2733D2E99BC}"/>
    <dgm:cxn modelId="{BB15470A-D0E6-473A-B353-4D2C8BFB3791}" type="presOf" srcId="{466F969F-FAAC-4C6A-AFE0-612FF1B5F8E4}" destId="{8E384EBE-DA1E-4650-B150-60E26CC28427}" srcOrd="0" destOrd="0" presId="urn:microsoft.com/office/officeart/2005/8/layout/radial3"/>
    <dgm:cxn modelId="{DB52A2BC-902D-4889-B2E4-F99C227D5D32}" type="presOf" srcId="{D0A6DB02-48CE-4381-841D-469C0FCE1CCB}" destId="{3BA2AD59-49BB-44E3-8B6E-DD0BA65AE17A}" srcOrd="0" destOrd="0" presId="urn:microsoft.com/office/officeart/2005/8/layout/radial3"/>
    <dgm:cxn modelId="{D3E366B2-F440-4EA1-B47E-FE0F72A0C20B}" srcId="{4D276CFF-3C7E-4CAA-A530-C65B793B822A}" destId="{D0A6DB02-48CE-4381-841D-469C0FCE1CCB}" srcOrd="0" destOrd="0" parTransId="{DDD06C86-40DD-43E2-9F95-79BEEC8CEA52}" sibTransId="{A6AF17BE-D675-458E-A87A-61318851CF46}"/>
    <dgm:cxn modelId="{1688E179-F3AE-45C7-B01F-61FD2CED3217}" type="presOf" srcId="{8161C04B-73CB-41BB-9316-97D6138BB679}" destId="{55C8CD80-2526-4D30-B069-B4066BB165F3}" srcOrd="0" destOrd="0" presId="urn:microsoft.com/office/officeart/2005/8/layout/radial3"/>
    <dgm:cxn modelId="{F8B34147-3582-4BFD-8FF6-5DD4A6ECEC69}" srcId="{4D276CFF-3C7E-4CAA-A530-C65B793B822A}" destId="{466F969F-FAAC-4C6A-AFE0-612FF1B5F8E4}" srcOrd="1" destOrd="0" parTransId="{4C4F653F-6019-4598-8B03-E4192C13D097}" sibTransId="{CD1FA23D-6080-43BF-9930-C3286B34CB50}"/>
    <dgm:cxn modelId="{5C97929B-1B3F-403A-BA84-A01E7DD4C99E}" srcId="{8161C04B-73CB-41BB-9316-97D6138BB679}" destId="{4D276CFF-3C7E-4CAA-A530-C65B793B822A}" srcOrd="0" destOrd="0" parTransId="{EBC389DE-E310-4EE6-8774-0E4C0BFDCE99}" sibTransId="{446E3D29-EA27-49E4-B9F9-95A9886E3A87}"/>
    <dgm:cxn modelId="{10AC930F-001C-4D2F-ACDF-131616681DD1}" type="presOf" srcId="{4D276CFF-3C7E-4CAA-A530-C65B793B822A}" destId="{FB437DA2-C93F-4D67-8B82-CD910D7F42AA}" srcOrd="0" destOrd="0" presId="urn:microsoft.com/office/officeart/2005/8/layout/radial3"/>
    <dgm:cxn modelId="{9E15E47F-9328-4591-98B0-5C786F1D3E1A}" type="presOf" srcId="{D87FEF60-376E-4592-9270-0EFD70FC1DAE}" destId="{00465CD9-66FC-48ED-AC4F-ADCCAC0E7673}" srcOrd="0" destOrd="0" presId="urn:microsoft.com/office/officeart/2005/8/layout/radial3"/>
    <dgm:cxn modelId="{0D433633-D81A-41EB-854E-81E72EC1E18E}" type="presParOf" srcId="{55C8CD80-2526-4D30-B069-B4066BB165F3}" destId="{4A81D075-8890-4860-82B3-1469B14BF28A}" srcOrd="0" destOrd="0" presId="urn:microsoft.com/office/officeart/2005/8/layout/radial3"/>
    <dgm:cxn modelId="{94ACD948-42B2-4EB5-9E40-0A2A286DAF5A}" type="presParOf" srcId="{4A81D075-8890-4860-82B3-1469B14BF28A}" destId="{FB437DA2-C93F-4D67-8B82-CD910D7F42AA}" srcOrd="0" destOrd="0" presId="urn:microsoft.com/office/officeart/2005/8/layout/radial3"/>
    <dgm:cxn modelId="{A128A70D-5E10-4EC2-9E6B-D7660833907F}" type="presParOf" srcId="{4A81D075-8890-4860-82B3-1469B14BF28A}" destId="{3BA2AD59-49BB-44E3-8B6E-DD0BA65AE17A}" srcOrd="1" destOrd="0" presId="urn:microsoft.com/office/officeart/2005/8/layout/radial3"/>
    <dgm:cxn modelId="{408B0B55-981E-4C72-B284-658282E91A2D}" type="presParOf" srcId="{4A81D075-8890-4860-82B3-1469B14BF28A}" destId="{8E384EBE-DA1E-4650-B150-60E26CC28427}" srcOrd="2" destOrd="0" presId="urn:microsoft.com/office/officeart/2005/8/layout/radial3"/>
    <dgm:cxn modelId="{C2EA5120-A420-4639-988A-2E393F31D43D}" type="presParOf" srcId="{4A81D075-8890-4860-82B3-1469B14BF28A}" destId="{00465CD9-66FC-48ED-AC4F-ADCCAC0E7673}" srcOrd="3"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0AD33006-993C-46CE-BE81-A42F2D8A6269}" type="datetimeFigureOut">
              <a:rPr lang="en-US" smtClean="0"/>
              <a:pPr/>
              <a:t>2/25/2018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AC72CD79-D36A-4E01-AE1C-064887FE954D}" type="slidenum">
              <a:rPr lang="en-US" smtClean="0"/>
              <a:pPr/>
              <a:t>‹N°›</a:t>
            </a:fld>
            <a:endParaRPr lang="en-US"/>
          </a:p>
        </p:txBody>
      </p:sp>
    </p:spTree>
    <p:extLst>
      <p:ext uri="{BB962C8B-B14F-4D97-AF65-F5344CB8AC3E}">
        <p14:creationId xmlns:p14="http://schemas.microsoft.com/office/powerpoint/2010/main" xmlns="" val="210427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1.1.1.1 Networks Are Targets</a:t>
            </a:r>
          </a:p>
          <a:p>
            <a:r>
              <a:rPr lang="en-US" dirty="0" smtClean="0"/>
              <a:t>http://map.ipviking.com/</a:t>
            </a:r>
          </a:p>
          <a:p>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5</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1.2.1.1 The Hacker</a:t>
            </a:r>
          </a:p>
          <a:p>
            <a:r>
              <a:rPr lang="en-US" dirty="0" smtClean="0"/>
              <a:t>1.2.1.2 The Evolution of Hackers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1.2.1.3 Cyber Criminals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1.2.1.4 Hacktivists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1.2.1.5 State-Sponsored</a:t>
            </a:r>
            <a:r>
              <a:rPr lang="en-US" baseline="0" dirty="0" smtClean="0"/>
              <a:t> Hackers</a:t>
            </a:r>
            <a:endParaRPr lang="en-US" dirty="0" smtClean="0"/>
          </a:p>
          <a:p>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17</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1.2.2.1 Introduction of Attack Tools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19</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1.2.2.2 Evolution of Security Tools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20</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1.2.2.3 Categories of Attack Tools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21</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1.2.3.1 Various Types of Malware</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23</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1.2.3.2</a:t>
            </a:r>
            <a:r>
              <a:rPr lang="en-US" baseline="0" dirty="0" smtClean="0"/>
              <a:t> Viruses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24</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1.2.3.3 Trojan Horses</a:t>
            </a:r>
          </a:p>
          <a:p>
            <a:r>
              <a:rPr lang="en-US" dirty="0" smtClean="0"/>
              <a:t>1.2.3.4 Trojan Horse Classification</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25</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1.2.3.5 Worms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26</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1.2.3.6 Worm Components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27</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1.2.3.7 Other Malware</a:t>
            </a:r>
          </a:p>
          <a:p>
            <a:r>
              <a:rPr lang="en-US" dirty="0" smtClean="0"/>
              <a:t>1.2.3.8</a:t>
            </a:r>
            <a:r>
              <a:rPr lang="en-US" baseline="0" dirty="0" smtClean="0"/>
              <a:t> Activity - Identify the Malware Type</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28</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1.1.1.2 Drivers for Network Security</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6</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1.1.1.1 Networks </a:t>
            </a:r>
            <a:r>
              <a:rPr lang="en-US" smtClean="0"/>
              <a:t>Are Targets</a:t>
            </a:r>
            <a:endParaRPr lang="en-US"/>
          </a:p>
        </p:txBody>
      </p:sp>
      <p:sp>
        <p:nvSpPr>
          <p:cNvPr id="4" name="Slide Number Placeholder 3"/>
          <p:cNvSpPr>
            <a:spLocks noGrp="1"/>
          </p:cNvSpPr>
          <p:nvPr>
            <p:ph type="sldNum" sz="quarter" idx="10"/>
          </p:nvPr>
        </p:nvSpPr>
        <p:spPr/>
        <p:txBody>
          <a:bodyPr/>
          <a:lstStyle/>
          <a:p>
            <a:fld id="{AC72CD79-D36A-4E01-AE1C-064887FE954D}" type="slidenum">
              <a:rPr lang="en-US" smtClean="0"/>
              <a:pPr/>
              <a:t>30</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1.2.4.2 Reconnaissance Attacks</a:t>
            </a:r>
          </a:p>
          <a:p>
            <a:r>
              <a:rPr lang="en-US" dirty="0" smtClean="0"/>
              <a:t>1.2.4.3 Sample Reconnaissance Attacks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31</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1.2.4.5 Access Attacks</a:t>
            </a:r>
          </a:p>
          <a:p>
            <a:r>
              <a:rPr lang="en-US" dirty="0" smtClean="0"/>
              <a:t>1.2.4.6 Types of Access Attacks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32</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1.2.4.6 Social Engineering</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33</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1.2.4.7 Denial of Service Attacks</a:t>
            </a:r>
          </a:p>
          <a:p>
            <a:r>
              <a:rPr lang="en-US" dirty="0" smtClean="0"/>
              <a:t>1.2.4.8 Types of </a:t>
            </a:r>
            <a:r>
              <a:rPr lang="en-US" dirty="0" err="1" smtClean="0"/>
              <a:t>DoS</a:t>
            </a:r>
            <a:r>
              <a:rPr lang="en-US" dirty="0" smtClean="0"/>
              <a:t> Attacks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34</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1.2.4.9 </a:t>
            </a:r>
            <a:r>
              <a:rPr lang="en-US" dirty="0" err="1" smtClean="0"/>
              <a:t>DDoS</a:t>
            </a:r>
            <a:r>
              <a:rPr lang="en-US" dirty="0" smtClean="0"/>
              <a:t> Attacks</a:t>
            </a:r>
          </a:p>
          <a:p>
            <a:r>
              <a:rPr lang="en-US" dirty="0" smtClean="0"/>
              <a:t>1.2.4.10 </a:t>
            </a:r>
            <a:r>
              <a:rPr lang="en-US" dirty="0" err="1" smtClean="0"/>
              <a:t>DDoS</a:t>
            </a:r>
            <a:r>
              <a:rPr lang="en-US" dirty="0" smtClean="0"/>
              <a:t> Attacks (cont.) - Video </a:t>
            </a:r>
            <a:r>
              <a:rPr lang="en-CA" dirty="0" smtClean="0"/>
              <a:t>https://www.youtube.com/watch?v=NogCN78XN2w</a:t>
            </a:r>
          </a:p>
          <a:p>
            <a:r>
              <a:rPr lang="en-US" dirty="0" smtClean="0"/>
              <a:t>1.2.4.11 Activity - Identify the Types of Attack</a:t>
            </a:r>
          </a:p>
          <a:p>
            <a:r>
              <a:rPr lang="en-US" dirty="0" smtClean="0"/>
              <a:t>1.2.4.12 Lab - Social Engineering</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35</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1.3.1.3 Confidentiality,</a:t>
            </a:r>
            <a:r>
              <a:rPr lang="en-US" baseline="0" dirty="0" smtClean="0"/>
              <a:t> Integrity, Availability</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37</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1.3.1.3 Confidentiality,</a:t>
            </a:r>
            <a:r>
              <a:rPr lang="en-US" baseline="0" dirty="0" smtClean="0"/>
              <a:t> Integrity, Availability</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38</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1.3.1.3 Confidentiality,</a:t>
            </a:r>
            <a:r>
              <a:rPr lang="en-US" baseline="0" dirty="0" smtClean="0"/>
              <a:t> Integrity, Availability</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39</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1.3.1.3 Confidentiality,</a:t>
            </a:r>
            <a:r>
              <a:rPr lang="en-US" baseline="0" dirty="0" smtClean="0"/>
              <a:t> Integrity, Availability</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40</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1.1.1.3 Vectors of Network Attacks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7</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1.3.1.3 Confidentiality,</a:t>
            </a:r>
            <a:r>
              <a:rPr lang="en-US" baseline="0" dirty="0" smtClean="0"/>
              <a:t> Integrity, Availability</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41</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42</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1.3.1.1 Network Security Professionals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45</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1.3.1.2 Network Security Organizations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46</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1.3.1.3 Confidentiality,</a:t>
            </a:r>
            <a:r>
              <a:rPr lang="en-US" baseline="0" dirty="0" smtClean="0"/>
              <a:t> Integrity, Availability</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47</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1.3.2.1 Network Security Domains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49</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1.3.2.2 Security Policy</a:t>
            </a:r>
          </a:p>
          <a:p>
            <a:r>
              <a:rPr lang="en-US" dirty="0" smtClean="0"/>
              <a:t>1.3.2.3 Network Security Policy</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50</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1.3.2.4 Network Security Policy Objectives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51</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1.3.5.1 NFP Framework</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53</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1.3.5.2 Securing the</a:t>
            </a:r>
            <a:r>
              <a:rPr lang="en-US" baseline="0" dirty="0" smtClean="0"/>
              <a:t> Control Plane</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54</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1.1.1.4 Data Loss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8</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1.3.5.3 Securing the Management Plane</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55</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1.3.5.4 Securing the Data Plane</a:t>
            </a:r>
          </a:p>
          <a:p>
            <a:r>
              <a:rPr lang="en-US" dirty="0" smtClean="0"/>
              <a:t>1.3.5.5 Activity - Identify Characteristics</a:t>
            </a:r>
            <a:r>
              <a:rPr lang="en-US" baseline="0" dirty="0" smtClean="0"/>
              <a:t> of the NFP Framework</a:t>
            </a:r>
          </a:p>
        </p:txBody>
      </p:sp>
      <p:sp>
        <p:nvSpPr>
          <p:cNvPr id="4" name="Slide Number Placeholder 3"/>
          <p:cNvSpPr>
            <a:spLocks noGrp="1"/>
          </p:cNvSpPr>
          <p:nvPr>
            <p:ph type="sldNum" sz="quarter" idx="10"/>
          </p:nvPr>
        </p:nvSpPr>
        <p:spPr/>
        <p:txBody>
          <a:bodyPr/>
          <a:lstStyle/>
          <a:p>
            <a:fld id="{AC72CD79-D36A-4E01-AE1C-064887FE954D}" type="slidenum">
              <a:rPr lang="en-US" smtClean="0"/>
              <a:pPr/>
              <a:t>56</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1.4.1.1 Lab - Researching Network Attacks and Security Audit Tools</a:t>
            </a:r>
          </a:p>
          <a:p>
            <a:r>
              <a:rPr lang="en-US" dirty="0" smtClean="0"/>
              <a:t>1.4.1.2 Summary</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57</a:t>
            </a:fld>
            <a:endParaRPr lang="en-US"/>
          </a:p>
        </p:txBody>
      </p:sp>
    </p:spTree>
    <p:extLst>
      <p:ext uri="{BB962C8B-B14F-4D97-AF65-F5344CB8AC3E}">
        <p14:creationId xmlns:p14="http://schemas.microsoft.com/office/powerpoint/2010/main" xmlns="" val="2118918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https://www.netacad.com</a:t>
            </a:r>
          </a:p>
          <a:p>
            <a:endParaRPr lang="en-US" baseline="0" dirty="0" smtClean="0"/>
          </a:p>
        </p:txBody>
      </p:sp>
      <p:sp>
        <p:nvSpPr>
          <p:cNvPr id="4" name="Slide Number Placeholder 3"/>
          <p:cNvSpPr>
            <a:spLocks noGrp="1"/>
          </p:cNvSpPr>
          <p:nvPr>
            <p:ph type="sldNum" sz="quarter" idx="10"/>
          </p:nvPr>
        </p:nvSpPr>
        <p:spPr/>
        <p:txBody>
          <a:bodyPr/>
          <a:lstStyle/>
          <a:p>
            <a:fld id="{AC72CD79-D36A-4E01-AE1C-064887FE954D}" type="slidenum">
              <a:rPr lang="en-US" smtClean="0"/>
              <a:pPr/>
              <a:t>59</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1.1.2.1 Campus Area</a:t>
            </a:r>
            <a:r>
              <a:rPr lang="en-US" baseline="0" dirty="0" smtClean="0"/>
              <a:t> Networks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10</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1.1.2.2 Small Office and Home</a:t>
            </a:r>
            <a:r>
              <a:rPr lang="en-US" baseline="0" dirty="0" smtClean="0"/>
              <a:t> Office Networks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11</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1.1.2.3 Wide Area Networks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12</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1.1.2.4 Data Center Networks</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13</a:t>
            </a:fld>
            <a:endParaRPr lang="en-US"/>
          </a:p>
        </p:txBody>
      </p:sp>
    </p:spTree>
    <p:extLst>
      <p:ext uri="{BB962C8B-B14F-4D97-AF65-F5344CB8AC3E}">
        <p14:creationId xmlns:p14="http://schemas.microsoft.com/office/powerpoint/2010/main" xmlns="" val="373414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1.1.2.5 Cloud and Virtual Networks</a:t>
            </a:r>
          </a:p>
          <a:p>
            <a:r>
              <a:rPr lang="en-US" dirty="0" smtClean="0"/>
              <a:t>1.1.2.6 The Evolving Network Border</a:t>
            </a:r>
          </a:p>
          <a:p>
            <a:r>
              <a:rPr lang="en-US" dirty="0" smtClean="0"/>
              <a:t>1.1.2.7 Activity - Network Topology Protection Overview</a:t>
            </a:r>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14</a:t>
            </a:fld>
            <a:endParaRPr lang="en-US"/>
          </a:p>
        </p:txBody>
      </p:sp>
    </p:spTree>
    <p:extLst>
      <p:ext uri="{BB962C8B-B14F-4D97-AF65-F5344CB8AC3E}">
        <p14:creationId xmlns:p14="http://schemas.microsoft.com/office/powerpoint/2010/main" xmlns="" val="3734145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8" name="Subtitle 2"/>
          <p:cNvSpPr>
            <a:spLocks noGrp="1"/>
          </p:cNvSpPr>
          <p:nvPr>
            <p:ph type="subTitle" idx="1" hasCustomPrompt="1"/>
          </p:nvPr>
        </p:nvSpPr>
        <p:spPr>
          <a:xfrm>
            <a:off x="236383" y="4464066"/>
            <a:ext cx="3657600" cy="384721"/>
          </a:xfrm>
        </p:spPr>
        <p:txBody>
          <a:bodyPr wrap="square">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5912068" y="330200"/>
            <a:ext cx="2889136" cy="480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 Placeholder 3"/>
          <p:cNvSpPr>
            <a:spLocks noGrp="1"/>
          </p:cNvSpPr>
          <p:nvPr>
            <p:ph type="body" sz="quarter" idx="10" hasCustomPrompt="1"/>
          </p:nvPr>
        </p:nvSpPr>
        <p:spPr>
          <a:xfrm>
            <a:off x="236383" y="4862154"/>
            <a:ext cx="3657600" cy="35548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6" name="Text Placeholder 5"/>
          <p:cNvSpPr>
            <a:spLocks noGrp="1"/>
          </p:cNvSpPr>
          <p:nvPr>
            <p:ph type="body" sz="quarter" idx="11" hasCustomPrompt="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229702" y="432215"/>
            <a:ext cx="8588861" cy="838200"/>
          </a:xfrm>
        </p:spPr>
        <p:txBody>
          <a:bodyPr/>
          <a:lstStyle/>
          <a:p>
            <a:r>
              <a:rPr lang="en-US" dirty="0" smtClean="0"/>
              <a:t>Click to edit Master title style</a:t>
            </a:r>
            <a:endParaRPr lang="en-US" dirty="0"/>
          </a:p>
        </p:txBody>
      </p:sp>
      <p:sp>
        <p:nvSpPr>
          <p:cNvPr id="10" name="Rounded Rectangle 9"/>
          <p:cNvSpPr/>
          <p:nvPr userDrawn="1"/>
        </p:nvSpPr>
        <p:spPr>
          <a:xfrm>
            <a:off x="4984231" y="1416140"/>
            <a:ext cx="3759720" cy="4599033"/>
          </a:xfrm>
          <a:prstGeom prst="roundRect">
            <a:avLst>
              <a:gd name="adj" fmla="val 0"/>
            </a:avLst>
          </a:prstGeom>
          <a:gradFill flip="none" rotWithShape="1">
            <a:gsLst>
              <a:gs pos="0">
                <a:schemeClr val="tx1">
                  <a:lumMod val="20000"/>
                  <a:lumOff val="80000"/>
                </a:schemeClr>
              </a:gs>
              <a:gs pos="47000">
                <a:schemeClr val="bg1"/>
              </a:gs>
              <a:gs pos="100000">
                <a:srgbClr val="EDDFF5"/>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Text Placeholder 3"/>
          <p:cNvSpPr>
            <a:spLocks noGrp="1"/>
          </p:cNvSpPr>
          <p:nvPr>
            <p:ph type="body" sz="quarter" idx="15"/>
          </p:nvPr>
        </p:nvSpPr>
        <p:spPr>
          <a:xfrm>
            <a:off x="5221224" y="1747683"/>
            <a:ext cx="3236976" cy="1900292"/>
          </a:xfrm>
        </p:spPr>
        <p:txBody>
          <a:bodyPr/>
          <a:lstStyle>
            <a:lvl1pPr marL="114300" indent="-114300">
              <a:buFontTx/>
              <a:buNone/>
              <a:defRPr sz="2000"/>
            </a:lvl1pPr>
          </a:lstStyle>
          <a:p>
            <a:pPr lvl="0"/>
            <a:r>
              <a:rPr lang="en-US" dirty="0" smtClean="0"/>
              <a:t>Click to edit Master text styles</a:t>
            </a:r>
          </a:p>
        </p:txBody>
      </p:sp>
      <p:sp>
        <p:nvSpPr>
          <p:cNvPr id="17" name="Text Placeholder 21"/>
          <p:cNvSpPr>
            <a:spLocks noGrp="1"/>
          </p:cNvSpPr>
          <p:nvPr>
            <p:ph type="body" sz="quarter" idx="16"/>
          </p:nvPr>
        </p:nvSpPr>
        <p:spPr>
          <a:xfrm>
            <a:off x="5310124" y="4876800"/>
            <a:ext cx="3044497" cy="326243"/>
          </a:xfrm>
        </p:spPr>
        <p:txBody>
          <a:bodyPr wrap="square">
            <a:spAutoFit/>
          </a:bodyPr>
          <a:lstStyle>
            <a:lvl1pPr marL="0" indent="0">
              <a:buFontTx/>
              <a:buNone/>
              <a:defRPr sz="1600"/>
            </a:lvl1pPr>
          </a:lstStyle>
          <a:p>
            <a:pPr lvl="0"/>
            <a:r>
              <a:rPr lang="en-US" smtClean="0"/>
              <a:t>Click to edit Master text styles</a:t>
            </a:r>
          </a:p>
        </p:txBody>
      </p:sp>
      <p:cxnSp>
        <p:nvCxnSpPr>
          <p:cNvPr id="19" name="Straight Connector 18"/>
          <p:cNvCxnSpPr/>
          <p:nvPr userDrawn="1"/>
        </p:nvCxnSpPr>
        <p:spPr>
          <a:xfrm flipH="1">
            <a:off x="4990141" y="1335313"/>
            <a:ext cx="1" cy="4760687"/>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287332592"/>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406400" indent="0">
              <a:buClr>
                <a:schemeClr val="accent5"/>
              </a:buClr>
              <a:buFontTx/>
              <a:buNone/>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tx1"/>
                </a:solidFill>
                <a:latin typeface="+mj-lt"/>
              </a:defRPr>
            </a:lvl1pPr>
            <a:lvl2pPr marL="406400" indent="0">
              <a:buClr>
                <a:schemeClr val="accent1">
                  <a:lumMod val="40000"/>
                  <a:lumOff val="60000"/>
                </a:schemeClr>
              </a:buClr>
              <a:buFont typeface="Arial" pitchFamily="34" charset="0"/>
              <a:buNone/>
              <a:defRPr>
                <a:solidFill>
                  <a:schemeClr val="tx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4" name="Text Placeholder 3"/>
          <p:cNvSpPr>
            <a:spLocks noGrp="1"/>
          </p:cNvSpPr>
          <p:nvPr>
            <p:ph type="body" sz="quarter" idx="13" hasCustomPrompt="1"/>
          </p:nvPr>
        </p:nvSpPr>
        <p:spPr>
          <a:xfrm>
            <a:off x="4818887" y="301752"/>
            <a:ext cx="3951308" cy="838200"/>
          </a:xfrm>
        </p:spPr>
        <p:txBody>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600" b="0" i="0" u="none" strike="noStrike" kern="1200" cap="none" spc="0" normalizeH="0" baseline="0" noProof="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Two Column</a:t>
            </a:r>
            <a:b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br>
            <a: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Title Right</a:t>
            </a:r>
            <a:endParaRPr kumimoji="0" lang="en-US" sz="3600" b="0" i="0" u="none" strike="noStrike" kern="1200" cap="none" spc="0" normalizeH="0" baseline="0" noProof="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endParaRPr>
          </a:p>
        </p:txBody>
      </p:sp>
      <p:cxnSp>
        <p:nvCxnSpPr>
          <p:cNvPr id="14" name="Straight Connector 13"/>
          <p:cNvCxnSpPr/>
          <p:nvPr userDrawn="1"/>
        </p:nvCxnSpPr>
        <p:spPr>
          <a:xfrm>
            <a:off x="4486587"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866900"/>
            <a:ext cx="2622550" cy="4391025"/>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866900"/>
            <a:ext cx="2593975" cy="4362450"/>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275388" y="1866900"/>
            <a:ext cx="2633662" cy="4333875"/>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319099"/>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319099"/>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4" name="Text Placeholder 20"/>
          <p:cNvSpPr>
            <a:spLocks noGrp="1" noChangeAspect="1"/>
          </p:cNvSpPr>
          <p:nvPr>
            <p:ph type="body" sz="quarter" idx="19"/>
          </p:nvPr>
        </p:nvSpPr>
        <p:spPr>
          <a:xfrm>
            <a:off x="6247902" y="319099"/>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cxnSp>
        <p:nvCxnSpPr>
          <p:cNvPr id="11" name="Straight Connector 10"/>
          <p:cNvCxnSpPr/>
          <p:nvPr userDrawn="1"/>
        </p:nvCxnSpPr>
        <p:spPr>
          <a:xfrm>
            <a:off x="3082817" y="869003"/>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083084" y="869003"/>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spAutoFit/>
          </a:bodyPr>
          <a:lstStyle>
            <a:lvl1pPr algn="l" defTabSz="804863">
              <a:lnSpc>
                <a:spcPct val="100000"/>
              </a:lnSpc>
              <a:spcBef>
                <a:spcPct val="50000"/>
              </a:spcBef>
              <a:buNone/>
              <a:defRPr sz="1200">
                <a:solidFill>
                  <a:srgbClr val="435153"/>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1">
                    <a:lumMod val="75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493B93"/>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spcBef>
                <a:spcPct val="20000"/>
              </a:spcBef>
              <a:buFont typeface="Arial" pitchFamily="34" charset="0"/>
              <a:buNone/>
            </a:pPr>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6538" indent="-236538" algn="l" defTabSz="914400" rtl="0" eaLnBrk="1" latinLnBrk="0" hangingPunct="1">
              <a:lnSpc>
                <a:spcPts val="5200"/>
              </a:lnSpc>
              <a:spcBef>
                <a:spcPct val="20000"/>
              </a:spcBef>
              <a:buClr>
                <a:schemeClr val="tx1"/>
              </a:buClr>
              <a:buFont typeface="Arial" pitchFamily="34" charset="0"/>
              <a:buNone/>
              <a:defRPr kumimoji="0" lang="en-US" sz="5400" b="0" i="0" u="none" strike="noStrike" kern="1200" cap="none" spc="0" normalizeH="0" baseline="0" dirty="0">
                <a:ln>
                  <a:noFill/>
                </a:ln>
                <a:gradFill flip="none" rotWithShape="1">
                  <a:gsLst>
                    <a:gs pos="16000">
                      <a:srgbClr val="6B308D">
                        <a:lumMod val="80000"/>
                        <a:lumOff val="20000"/>
                      </a:srgbClr>
                    </a:gs>
                    <a:gs pos="100000">
                      <a:srgbClr val="28A7DF"/>
                    </a:gs>
                  </a:gsLst>
                  <a:lin ang="1800000" scaled="0"/>
                  <a:tileRect/>
                </a:gradFill>
                <a:effectLst/>
                <a:uLnTx/>
                <a:uFillTx/>
                <a:latin typeface="+mj-lt"/>
                <a:ea typeface="+mj-ea"/>
                <a:cs typeface="Arial" pitchFamily="34" charset="0"/>
              </a:defRPr>
            </a:lvl1pPr>
          </a:lstStyle>
          <a:p>
            <a:r>
              <a:rPr lang="en-US" dirty="0" smtClean="0"/>
              <a:t>“Format large quotes using this slide layout. Be sure to cite your source below.”</a:t>
            </a:r>
            <a:endParaRPr lang="en-US" dirty="0"/>
          </a:p>
        </p:txBody>
      </p:sp>
      <p:sp>
        <p:nvSpPr>
          <p:cNvPr id="49"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200" baseline="0">
                <a:solidFill>
                  <a:schemeClr val="bg1"/>
                </a:solidFill>
                <a:latin typeface="+mj-lt"/>
              </a:defRPr>
            </a:lvl1pPr>
          </a:lstStyle>
          <a:p>
            <a:r>
              <a:rPr lang="en-US" dirty="0" smtClean="0"/>
              <a:t>Format large quotes using this slide layout. Be sure to cite your source below.”</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kumimoji="0" lang="en-US" sz="5400" b="0" i="0" u="none" strike="noStrike" kern="1200" cap="none" spc="0" normalizeH="0" baseline="0" dirty="0">
                <a:ln>
                  <a:noFill/>
                </a:ln>
                <a:gradFill flip="none" rotWithShape="1">
                  <a:gsLst>
                    <a:gs pos="16000">
                      <a:srgbClr val="6B308D">
                        <a:lumMod val="80000"/>
                        <a:lumOff val="20000"/>
                      </a:srgbClr>
                    </a:gs>
                    <a:gs pos="100000">
                      <a:srgbClr val="28A7DF"/>
                    </a:gs>
                  </a:gsLst>
                  <a:lin ang="1800000" scaled="0"/>
                  <a:tileRect/>
                </a:gradFill>
                <a:effectLst/>
                <a:uLnTx/>
                <a:uFillTx/>
                <a:latin typeface="+mj-lt"/>
                <a:ea typeface="+mj-ea"/>
                <a:cs typeface="Arial" pitchFamily="34" charset="0"/>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777667"/>
            <a:ext cx="3895344" cy="5287676"/>
          </a:xfrm>
        </p:spPr>
        <p:txBody>
          <a:bodyPr anchor="ctr" anchorCtr="0">
            <a:normAutofit/>
          </a:bodyPr>
          <a:lstStyle>
            <a:lvl1pPr marL="0" indent="0">
              <a:buFontTx/>
              <a:buNone/>
              <a:defRPr lang="en-US" sz="2000" kern="1200" dirty="0">
                <a:solidFill>
                  <a:srgbClr val="493B93"/>
                </a:solidFill>
                <a:latin typeface="+mj-lt"/>
                <a:ea typeface="+mn-ea"/>
                <a:cs typeface="+mn-cs"/>
              </a:defRPr>
            </a:lvl1pPr>
            <a:lvl2pPr>
              <a:defRPr sz="2000"/>
            </a:lvl2pPr>
            <a:lvl3pPr>
              <a:defRPr sz="2000"/>
            </a:lvl3pPr>
            <a:lvl4pPr>
              <a:defRPr sz="2000"/>
            </a:lvl4pPr>
            <a:lvl5pPr>
              <a:defRPr sz="2000"/>
            </a:lvl5pPr>
          </a:lstStyle>
          <a:p>
            <a:pPr marL="0" lvl="0" indent="0" algn="l" defTabSz="914400" rtl="0" eaLnBrk="1" latinLnBrk="0" hangingPunct="1">
              <a:lnSpc>
                <a:spcPts val="2400"/>
              </a:lnSpc>
              <a:spcBef>
                <a:spcPts val="0"/>
              </a:spcBef>
              <a:buClr>
                <a:srgbClr val="435153"/>
              </a:buClr>
              <a:buFont typeface="Arial" pitchFamily="34" charset="0"/>
              <a:buNone/>
            </a:pPr>
            <a:r>
              <a:rPr lang="en-US" dirty="0" smtClean="0"/>
              <a:t>Tell your story here</a:t>
            </a:r>
            <a:endParaRPr lang="en-US" dirty="0"/>
          </a:p>
        </p:txBody>
      </p:sp>
      <p:cxnSp>
        <p:nvCxnSpPr>
          <p:cNvPr id="5" name="Straight Connector 4"/>
          <p:cNvCxnSpPr/>
          <p:nvPr userDrawn="1"/>
        </p:nvCxnSpPr>
        <p:spPr>
          <a:xfrm>
            <a:off x="4486587"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8" name="Subtitle 2"/>
          <p:cNvSpPr>
            <a:spLocks noGrp="1"/>
          </p:cNvSpPr>
          <p:nvPr>
            <p:ph type="subTitle" idx="1" hasCustomPrompt="1"/>
          </p:nvPr>
        </p:nvSpPr>
        <p:spPr>
          <a:xfrm>
            <a:off x="236382" y="4464066"/>
            <a:ext cx="365760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5912068" y="330200"/>
            <a:ext cx="2889136" cy="480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Placeholder 3"/>
          <p:cNvSpPr>
            <a:spLocks noGrp="1"/>
          </p:cNvSpPr>
          <p:nvPr>
            <p:ph type="body" sz="quarter" idx="10" hasCustomPrompt="1"/>
          </p:nvPr>
        </p:nvSpPr>
        <p:spPr>
          <a:xfrm>
            <a:off x="236383" y="4862154"/>
            <a:ext cx="3657600" cy="35548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8" name="Text Placeholder 5"/>
          <p:cNvSpPr>
            <a:spLocks noGrp="1"/>
          </p:cNvSpPr>
          <p:nvPr>
            <p:ph type="body" sz="quarter" idx="11" hasCustomPrompt="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extLst>
      <p:ext uri="{BB962C8B-B14F-4D97-AF65-F5344CB8AC3E}">
        <p14:creationId xmlns:p14="http://schemas.microsoft.com/office/powerpoint/2010/main" xmlns="" val="1570477232"/>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rmAutofit/>
          </a:bodyPr>
          <a:lstStyle>
            <a:lvl1pPr marL="0" indent="0" algn="l" defTabSz="914400" rtl="0" eaLnBrk="1" latinLnBrk="0" hangingPunct="1">
              <a:lnSpc>
                <a:spcPct val="95000"/>
              </a:lnSpc>
              <a:spcBef>
                <a:spcPct val="20000"/>
              </a:spcBef>
              <a:buClr>
                <a:srgbClr val="92D050"/>
              </a:buClr>
              <a:buSzPct val="90000"/>
              <a:buFont typeface="Arial" pitchFamily="34" charset="0"/>
              <a:buNone/>
              <a:tabLst/>
              <a:defRPr kumimoji="0" lang="en-US" sz="2000" b="0" i="0" u="none" strike="noStrike" kern="1200" cap="none" spc="0" normalizeH="0" baseline="0" dirty="0">
                <a:ln>
                  <a:noFill/>
                </a:ln>
                <a:solidFill>
                  <a:srgbClr val="493B93"/>
                </a:solidFill>
                <a:effectLst/>
                <a:uLnTx/>
                <a:uFillTx/>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rgbClr val="FFFFFF"/>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
        <p:nvSpPr>
          <p:cNvPr id="8"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
        <p:nvSpPr>
          <p:cNvPr id="7"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7"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8"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2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2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Picture Placeholder 4"/>
          <p:cNvSpPr>
            <a:spLocks noGrp="1"/>
          </p:cNvSpPr>
          <p:nvPr>
            <p:ph type="pic" sz="quarter" idx="10" hasCustomPrompt="1"/>
          </p:nvPr>
        </p:nvSpPr>
        <p:spPr>
          <a:xfrm>
            <a:off x="333375" y="339924"/>
            <a:ext cx="8474869" cy="6054185"/>
          </a:xfrm>
          <a:ln>
            <a:solidFill>
              <a:srgbClr val="FFFFFF"/>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sp>
        <p:nvSpPr>
          <p:cNvPr id="11"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333375" y="6380780"/>
            <a:ext cx="8477250" cy="160471"/>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1" name="Media Placeholder 20"/>
          <p:cNvSpPr>
            <a:spLocks noGrp="1"/>
          </p:cNvSpPr>
          <p:nvPr>
            <p:ph type="media" sz="quarter" idx="10" hasCustomPrompt="1"/>
          </p:nvPr>
        </p:nvSpPr>
        <p:spPr>
          <a:xfrm>
            <a:off x="2642616" y="777240"/>
            <a:ext cx="5897880" cy="4425696"/>
          </a:xfrm>
          <a:solidFill>
            <a:srgbClr val="000000"/>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pic>
        <p:nvPicPr>
          <p:cNvPr id="23" name="Picture 2"/>
          <p:cNvPicPr>
            <a:picLocks noChangeAspect="1" noChangeArrowheads="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326148" y="6042098"/>
            <a:ext cx="2889136" cy="480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587" y="-1587"/>
            <a:ext cx="9144000" cy="6858000"/>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8022361"/>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8" name="Subtitle 2"/>
          <p:cNvSpPr>
            <a:spLocks noGrp="1"/>
          </p:cNvSpPr>
          <p:nvPr>
            <p:ph type="subTitle" idx="1" hasCustomPrompt="1"/>
          </p:nvPr>
        </p:nvSpPr>
        <p:spPr>
          <a:xfrm>
            <a:off x="236383" y="4464066"/>
            <a:ext cx="8110728" cy="384175"/>
          </a:xfrm>
          <a:noFill/>
          <a:ln w="9525">
            <a:noFill/>
            <a:miter lim="800000"/>
            <a:headEnd/>
            <a:tailEnd/>
          </a:ln>
          <a:effectLst/>
          <a:extLst>
            <a:ext uri="{909E8E84-426E-40DD-AFC4-6F175D3DCCD1}">
              <a14:hiddenFill xmlns:a14="http://schemas.microsoft.com/office/drawing/2010/main" xmlns="">
                <a:solidFill>
                  <a:schemeClr val="accent1"/>
                </a:solidFill>
              </a14:hiddenFill>
            </a:ext>
          </a:extLst>
        </p:spPr>
        <p:txBody>
          <a:bodyPr>
            <a:normAutofit/>
          </a:bodyPr>
          <a:lstStyle>
            <a:lvl1pPr marL="0" indent="0" algn="l">
              <a:buNone/>
              <a:defRPr lang="en-US" sz="2000" kern="1200" dirty="0">
                <a:solidFill>
                  <a:srgbClr val="493B93"/>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dirty="0" smtClean="0"/>
              <a:t>Presentation </a:t>
            </a:r>
            <a:br>
              <a:rPr lang="en-US" dirty="0" smtClean="0"/>
            </a:br>
            <a:r>
              <a:rPr lang="en-US" dirty="0" smtClean="0"/>
              <a:t>Title Goes Here</a:t>
            </a:r>
            <a:endParaRPr lang="en-US" dirty="0"/>
          </a:p>
        </p:txBody>
      </p:sp>
      <p:pic>
        <p:nvPicPr>
          <p:cNvPr id="51" name="Picture 4"/>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03053" y="325971"/>
            <a:ext cx="2920207" cy="485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Placeholder 3"/>
          <p:cNvSpPr>
            <a:spLocks noGrp="1"/>
          </p:cNvSpPr>
          <p:nvPr>
            <p:ph type="body" sz="quarter" idx="10" hasCustomPrompt="1"/>
          </p:nvPr>
        </p:nvSpPr>
        <p:spPr>
          <a:xfrm>
            <a:off x="236382" y="4862154"/>
            <a:ext cx="8110728" cy="355482"/>
          </a:xfrm>
        </p:spPr>
        <p:txBody>
          <a:bodyPr wrap="square">
            <a:spAutoFit/>
          </a:bodyPr>
          <a:lstStyle>
            <a:lvl1pPr marL="0" indent="0">
              <a:buFontTx/>
              <a:buNone/>
              <a:defRPr sz="1800">
                <a:solidFill>
                  <a:srgbClr val="493B93"/>
                </a:solidFill>
              </a:defRPr>
            </a:lvl1pPr>
          </a:lstStyle>
          <a:p>
            <a:pPr lvl="0"/>
            <a:r>
              <a:rPr lang="en-US" dirty="0" smtClean="0"/>
              <a:t>Speaker Title</a:t>
            </a:r>
            <a:endParaRPr lang="en-US" dirty="0"/>
          </a:p>
        </p:txBody>
      </p:sp>
      <p:sp>
        <p:nvSpPr>
          <p:cNvPr id="6" name="Text Placeholder 5"/>
          <p:cNvSpPr>
            <a:spLocks noGrp="1"/>
          </p:cNvSpPr>
          <p:nvPr>
            <p:ph type="body" sz="quarter" idx="11" hasCustomPrompt="1"/>
          </p:nvPr>
        </p:nvSpPr>
        <p:spPr>
          <a:xfrm>
            <a:off x="236381" y="5231003"/>
            <a:ext cx="8110728" cy="297004"/>
          </a:xfrm>
        </p:spPr>
        <p:txBody>
          <a:bodyPr wrap="square">
            <a:spAutoFit/>
          </a:bodyPr>
          <a:lstStyle>
            <a:lvl1pPr marL="0" indent="0">
              <a:buFontTx/>
              <a:buNone/>
              <a:defRPr sz="1400">
                <a:solidFill>
                  <a:srgbClr val="493B93"/>
                </a:solidFill>
              </a:defRPr>
            </a:lvl1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_blu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587" y="-1587"/>
            <a:ext cx="9144000" cy="6858000"/>
          </a:xfrm>
          <a:prstGeom prst="rect">
            <a:avLst/>
          </a:prstGeom>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blue thank you">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587" y="-1587"/>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pic>
        <p:nvPicPr>
          <p:cNvPr id="18" name="Picture 2"/>
          <p:cNvPicPr>
            <a:picLocks noChangeAspect="1" noChangeArrowheads="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4669746" y="3078070"/>
            <a:ext cx="3669899" cy="610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7" name="Freeform 6"/>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00"/>
                                        <p:tgtEl>
                                          <p:spTgt spid="1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00"/>
                                        <p:tgtEl>
                                          <p:spTgt spid="1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00"/>
                                        <p:tgtEl>
                                          <p:spTgt spid="18"/>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00"/>
                                        <p:tgtEl>
                                          <p:spTgt spid="1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00"/>
                                        <p:tgtEl>
                                          <p:spTgt spid="1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00"/>
                                        <p:tgtEl>
                                          <p:spTgt spid="17"/>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9"/>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11"/>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4"/>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6"/>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8"/>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10"/>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2"/>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5"/>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7"/>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00"/>
                                        <p:tgtEl>
                                          <p:spTgt spid="6"/>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700"/>
                                        <p:tgtEl>
                                          <p:spTgt spid="4"/>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700"/>
                                        <p:tgtEl>
                                          <p:spTgt spid="8"/>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700"/>
                                        <p:tgtEl>
                                          <p:spTgt spid="5"/>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pic>
        <p:nvPicPr>
          <p:cNvPr id="21" name="Picture 2"/>
          <p:cNvPicPr>
            <a:picLocks noChangeAspect="1" noChangeArrowheads="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4669746" y="3078070"/>
            <a:ext cx="3669899" cy="610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ernate Title Slide">
    <p:spTree>
      <p:nvGrpSpPr>
        <p:cNvPr id="1" name=""/>
        <p:cNvGrpSpPr/>
        <p:nvPr/>
      </p:nvGrpSpPr>
      <p:grpSpPr>
        <a:xfrm>
          <a:off x="0" y="0"/>
          <a:ext cx="0" cy="0"/>
          <a:chOff x="0" y="0"/>
          <a:chExt cx="0" cy="0"/>
        </a:xfrm>
      </p:grpSpPr>
      <p:sp>
        <p:nvSpPr>
          <p:cNvPr id="50" name="Title 1"/>
          <p:cNvSpPr>
            <a:spLocks noGrp="1"/>
          </p:cNvSpPr>
          <p:nvPr>
            <p:ph type="ctrTitle" hasCustomPrompt="1"/>
          </p:nvPr>
        </p:nvSpPr>
        <p:spPr>
          <a:xfrm>
            <a:off x="221393" y="1248229"/>
            <a:ext cx="8112125"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dirty="0" smtClean="0"/>
              <a:t>Presentation </a:t>
            </a:r>
            <a:br>
              <a:rPr lang="en-US" dirty="0" smtClean="0"/>
            </a:br>
            <a:r>
              <a:rPr lang="en-US" dirty="0" smtClean="0"/>
              <a:t>Title Goes Here</a:t>
            </a:r>
            <a:endParaRPr lang="en-US" dirty="0"/>
          </a:p>
        </p:txBody>
      </p:sp>
    </p:spTree>
    <p:extLst>
      <p:ext uri="{BB962C8B-B14F-4D97-AF65-F5344CB8AC3E}">
        <p14:creationId xmlns:p14="http://schemas.microsoft.com/office/powerpoint/2010/main" xmlns="" val="477931373"/>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333376" y="4712451"/>
            <a:ext cx="8477250" cy="1828800"/>
          </a:xfrm>
          <a:prstGeom prst="rect">
            <a:avLst/>
          </a:prstGeom>
        </p:spPr>
      </p:pic>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2"/>
            <a:ext cx="8548802"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592251" cy="175257"/>
          </a:xfrm>
          <a:prstGeom prst="rect">
            <a:avLst/>
          </a:prstGeom>
          <a:noFill/>
          <a:ln w="9525">
            <a:noFill/>
            <a:miter lim="800000"/>
            <a:headEnd/>
            <a:tailEnd/>
          </a:ln>
          <a:effectLst/>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gu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333376" y="4696378"/>
            <a:ext cx="8477250" cy="1844873"/>
          </a:xfrm>
          <a:prstGeom prst="rect">
            <a:avLst/>
          </a:prstGeom>
        </p:spPr>
      </p:pic>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2"/>
            <a:ext cx="8548802"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592251" cy="175257"/>
          </a:xfrm>
          <a:prstGeom prst="rect">
            <a:avLst/>
          </a:prstGeom>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3" y="6586246"/>
            <a:ext cx="3420515" cy="175257"/>
          </a:xfrm>
          <a:prstGeom prst="rect">
            <a:avLst/>
          </a:prstGeom>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1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extLst>
      <p:ext uri="{BB962C8B-B14F-4D97-AF65-F5344CB8AC3E}">
        <p14:creationId xmlns:p14="http://schemas.microsoft.com/office/powerpoint/2010/main" xmlns="" val="1665715276"/>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 Segue 3">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2"/>
            <a:ext cx="8548802"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592251" cy="175257"/>
          </a:xfrm>
          <a:prstGeom prst="rect">
            <a:avLst/>
          </a:prstGeom>
          <a:noFill/>
          <a:ln w="9525">
            <a:noFill/>
            <a:miter lim="800000"/>
            <a:headEnd/>
            <a:tailEnd/>
          </a:ln>
          <a:effectLst/>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333375" y="6380780"/>
            <a:ext cx="8477250" cy="160471"/>
          </a:xfrm>
          <a:prstGeom prst="rect">
            <a:avLst/>
          </a:prstGeom>
          <a:noFill/>
        </p:spPr>
      </p:pic>
      <p:sp>
        <p:nvSpPr>
          <p:cNvPr id="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extLst>
      <p:ext uri="{BB962C8B-B14F-4D97-AF65-F5344CB8AC3E}">
        <p14:creationId xmlns:p14="http://schemas.microsoft.com/office/powerpoint/2010/main" xmlns="" val="2987243975"/>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32215"/>
            <a:ext cx="8588861" cy="838200"/>
          </a:xfrm>
        </p:spPr>
        <p:txBody>
          <a:bodyPr/>
          <a:lstStyle>
            <a:lvl1pPr>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28600" y="1344168"/>
            <a:ext cx="8577072" cy="4965192"/>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65548096"/>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4706781" y="1339745"/>
            <a:ext cx="4122425" cy="4965700"/>
          </a:xfrm>
        </p:spPr>
        <p:txBody>
          <a:bodyPr>
            <a:normAutofit/>
          </a:bodyPr>
          <a:lstStyle>
            <a:lvl1pPr algn="l" defTabSz="914400" rtl="0" eaLnBrk="1" latinLnBrk="0" hangingPunct="1">
              <a:lnSpc>
                <a:spcPct val="95000"/>
              </a:lnSpc>
              <a:spcBef>
                <a:spcPts val="1480"/>
              </a:spcBef>
              <a:defRPr lang="en-US" sz="1800" kern="1200" dirty="0" smtClean="0">
                <a:solidFill>
                  <a:srgbClr val="435153"/>
                </a:solidFill>
                <a:latin typeface="+mj-lt"/>
                <a:ea typeface="+mn-ea"/>
                <a:cs typeface="+mn-cs"/>
              </a:defRPr>
            </a:lvl1pPr>
            <a:lvl2pPr algn="l" defTabSz="914400" rtl="0" eaLnBrk="1" latinLnBrk="0" hangingPunct="1">
              <a:lnSpc>
                <a:spcPct val="95000"/>
              </a:lnSpc>
              <a:spcBef>
                <a:spcPts val="600"/>
              </a:spcBef>
              <a:defRPr lang="en-US" sz="1400" kern="1200" dirty="0" smtClean="0">
                <a:solidFill>
                  <a:srgbClr val="435153"/>
                </a:solidFill>
                <a:latin typeface="+mj-lt"/>
                <a:ea typeface="+mn-ea"/>
                <a:cs typeface="+mn-cs"/>
              </a:defRPr>
            </a:lvl2pPr>
            <a:lvl3pPr marL="569912" indent="0" algn="l" defTabSz="914400" rtl="0" eaLnBrk="1" latinLnBrk="0" hangingPunct="1">
              <a:lnSpc>
                <a:spcPct val="95000"/>
              </a:lnSpc>
              <a:defRPr lang="en-US" sz="1400" kern="1200" dirty="0" smtClean="0">
                <a:solidFill>
                  <a:srgbClr val="435153"/>
                </a:solidFill>
                <a:latin typeface="+mj-lt"/>
                <a:ea typeface="+mn-ea"/>
                <a:cs typeface="+mn-cs"/>
              </a:defRPr>
            </a:lvl3pPr>
            <a:lvl4pPr algn="l" defTabSz="914400" rtl="0" eaLnBrk="1" latinLnBrk="0" hangingPunct="1">
              <a:lnSpc>
                <a:spcPct val="95000"/>
              </a:lnSpc>
              <a:defRPr lang="en-US" sz="1400" kern="1200" dirty="0" smtClean="0">
                <a:solidFill>
                  <a:srgbClr val="435153"/>
                </a:solidFill>
                <a:latin typeface="+mj-lt"/>
                <a:ea typeface="+mn-ea"/>
                <a:cs typeface="+mn-cs"/>
              </a:defRPr>
            </a:lvl4pPr>
            <a:lvl5pPr algn="l" defTabSz="914400" rtl="0" eaLnBrk="1" latinLnBrk="0" hangingPunct="1">
              <a:lnSpc>
                <a:spcPct val="95000"/>
              </a:lnSpc>
              <a:defRPr lang="en-US" sz="1400" kern="1200" dirty="0">
                <a:solidFill>
                  <a:srgbClr val="435153"/>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pPr lvl="0" algn="l" defTabSz="914400" rtl="0" eaLnBrk="1" latinLnBrk="0" hangingPunct="1">
              <a:lnSpc>
                <a:spcPct val="80000"/>
              </a:lnSpc>
              <a:spcBef>
                <a:spcPct val="0"/>
              </a:spcBef>
              <a:buNone/>
            </a:pPr>
            <a:r>
              <a:rPr lang="en-US" dirty="0" smtClean="0"/>
              <a:t>Click to edit Master title style</a:t>
            </a:r>
            <a:endParaRPr lang="en-US" dirty="0"/>
          </a:p>
        </p:txBody>
      </p:sp>
      <p:sp>
        <p:nvSpPr>
          <p:cNvPr id="8" name="Text Placeholder 3"/>
          <p:cNvSpPr>
            <a:spLocks noGrp="1"/>
          </p:cNvSpPr>
          <p:nvPr>
            <p:ph type="body" sz="quarter" idx="12"/>
          </p:nvPr>
        </p:nvSpPr>
        <p:spPr>
          <a:xfrm>
            <a:off x="229702" y="1339745"/>
            <a:ext cx="4122425" cy="4965700"/>
          </a:xfrm>
        </p:spPr>
        <p:txBody>
          <a:bodyPr>
            <a:normAutofit/>
          </a:bodyPr>
          <a:lstStyle>
            <a:lvl1pPr algn="l" defTabSz="914400" rtl="0" eaLnBrk="1" latinLnBrk="0" hangingPunct="1">
              <a:lnSpc>
                <a:spcPct val="95000"/>
              </a:lnSpc>
              <a:spcBef>
                <a:spcPts val="1480"/>
              </a:spcBef>
              <a:defRPr lang="en-US" sz="1800" kern="1200" dirty="0" smtClean="0">
                <a:solidFill>
                  <a:srgbClr val="435153"/>
                </a:solidFill>
                <a:latin typeface="+mj-lt"/>
                <a:ea typeface="+mn-ea"/>
                <a:cs typeface="+mn-cs"/>
              </a:defRPr>
            </a:lvl1pPr>
            <a:lvl2pPr algn="l" defTabSz="914400" rtl="0" eaLnBrk="1" latinLnBrk="0" hangingPunct="1">
              <a:lnSpc>
                <a:spcPct val="95000"/>
              </a:lnSpc>
              <a:spcBef>
                <a:spcPts val="600"/>
              </a:spcBef>
              <a:defRPr lang="en-US" sz="1400" kern="1200" dirty="0" smtClean="0">
                <a:solidFill>
                  <a:srgbClr val="435153"/>
                </a:solidFill>
                <a:latin typeface="+mj-lt"/>
                <a:ea typeface="+mn-ea"/>
                <a:cs typeface="+mn-cs"/>
              </a:defRPr>
            </a:lvl2pPr>
            <a:lvl3pPr marL="569912" indent="0" algn="l" defTabSz="914400" rtl="0" eaLnBrk="1" latinLnBrk="0" hangingPunct="1">
              <a:lnSpc>
                <a:spcPct val="95000"/>
              </a:lnSpc>
              <a:defRPr lang="en-US" sz="1400" kern="1200" dirty="0" smtClean="0">
                <a:solidFill>
                  <a:srgbClr val="435153"/>
                </a:solidFill>
                <a:latin typeface="+mj-lt"/>
                <a:ea typeface="+mn-ea"/>
                <a:cs typeface="+mn-cs"/>
              </a:defRPr>
            </a:lvl3pPr>
            <a:lvl4pPr algn="l" defTabSz="914400" rtl="0" eaLnBrk="1" latinLnBrk="0" hangingPunct="1">
              <a:lnSpc>
                <a:spcPct val="95000"/>
              </a:lnSpc>
              <a:defRPr lang="en-US" sz="1400" kern="1200" dirty="0" smtClean="0">
                <a:solidFill>
                  <a:srgbClr val="435153"/>
                </a:solidFill>
                <a:latin typeface="+mj-lt"/>
                <a:ea typeface="+mn-ea"/>
                <a:cs typeface="+mn-cs"/>
              </a:defRPr>
            </a:lvl4pPr>
            <a:lvl5pPr algn="l" defTabSz="914400" rtl="0" eaLnBrk="1" latinLnBrk="0" hangingPunct="1">
              <a:lnSpc>
                <a:spcPct val="95000"/>
              </a:lnSpc>
              <a:defRPr lang="en-US" sz="1400" kern="1200" dirty="0">
                <a:solidFill>
                  <a:srgbClr val="435153"/>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6" cstate="screen">
            <a:extLst>
              <a:ext uri="{28A0092B-C50C-407E-A947-70E740481C1C}">
                <a14:useLocalDpi xmlns:a14="http://schemas.microsoft.com/office/drawing/2010/main" xmlns=""/>
              </a:ext>
            </a:extLst>
          </a:blip>
          <a:srcRect/>
          <a:stretch/>
        </p:blipFill>
        <p:spPr>
          <a:xfrm>
            <a:off x="333375" y="6380780"/>
            <a:ext cx="8477250" cy="160471"/>
          </a:xfrm>
          <a:prstGeom prst="rect">
            <a:avLst/>
          </a:prstGeom>
          <a:noFill/>
        </p:spPr>
      </p:pic>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pPr lvl="0" algn="l" defTabSz="914400" rtl="0" eaLnBrk="1" latinLnBrk="0" hangingPunct="1">
              <a:lnSpc>
                <a:spcPct val="80000"/>
              </a:lnSpc>
              <a:spcBef>
                <a:spcPct val="0"/>
              </a:spcBef>
              <a:buNone/>
            </a:pPr>
            <a:r>
              <a:rPr lang="en-US" dirty="0" smtClean="0"/>
              <a:t>Slide Title Goes Here</a:t>
            </a:r>
            <a:endParaRPr lang="en-US" dirty="0"/>
          </a:p>
        </p:txBody>
      </p:sp>
      <p:sp>
        <p:nvSpPr>
          <p:cNvPr id="3" name="Text Placeholder 2"/>
          <p:cNvSpPr>
            <a:spLocks noGrp="1"/>
          </p:cNvSpPr>
          <p:nvPr>
            <p:ph type="body" idx="1"/>
          </p:nvPr>
        </p:nvSpPr>
        <p:spPr>
          <a:xfrm>
            <a:off x="229702" y="1339745"/>
            <a:ext cx="8577072"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11"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808080"/>
                </a:solidFill>
                <a:latin typeface="+mj-lt"/>
              </a:rPr>
              <a:t>Cisco </a:t>
            </a:r>
            <a:r>
              <a:rPr lang="en-US" sz="600" dirty="0" smtClean="0">
                <a:solidFill>
                  <a:srgbClr val="808080"/>
                </a:solidFill>
                <a:latin typeface="+mj-lt"/>
              </a:rPr>
              <a:t>Public</a:t>
            </a:r>
            <a:endParaRPr lang="en-US" sz="600" dirty="0">
              <a:solidFill>
                <a:srgbClr val="808080"/>
              </a:solidFill>
              <a:latin typeface="+mj-lt"/>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cSld>
  <p:clrMap bg1="lt1" tx1="dk1" bg2="lt2" tx2="dk2" accent1="accent1" accent2="accent2" accent3="accent3" accent4="accent4" accent5="accent5" accent6="accent6" hlink="hlink" folHlink="folHlink"/>
  <p:sldLayoutIdLst>
    <p:sldLayoutId id="2147483898" r:id="rId1"/>
    <p:sldLayoutId id="2147483930" r:id="rId2"/>
    <p:sldLayoutId id="2147483929" r:id="rId3"/>
    <p:sldLayoutId id="2147483937" r:id="rId4"/>
    <p:sldLayoutId id="2147483900" r:id="rId5"/>
    <p:sldLayoutId id="2147483931" r:id="rId6"/>
    <p:sldLayoutId id="2147483932" r:id="rId7"/>
    <p:sldLayoutId id="2147483933" r:id="rId8"/>
    <p:sldLayoutId id="2147483902" r:id="rId9"/>
    <p:sldLayoutId id="2147483903" r:id="rId10"/>
    <p:sldLayoutId id="2147483935" r:id="rId11"/>
    <p:sldLayoutId id="2147483905" r:id="rId12"/>
    <p:sldLayoutId id="2147483906" r:id="rId13"/>
    <p:sldLayoutId id="2147483907" r:id="rId14"/>
    <p:sldLayoutId id="2147483908" r:id="rId15"/>
    <p:sldLayoutId id="2147483909" r:id="rId16"/>
    <p:sldLayoutId id="2147483910" r:id="rId17"/>
    <p:sldLayoutId id="2147483913" r:id="rId18"/>
    <p:sldLayoutId id="2147483911" r:id="rId19"/>
    <p:sldLayoutId id="2147483912" r:id="rId20"/>
    <p:sldLayoutId id="2147483914" r:id="rId21"/>
    <p:sldLayoutId id="2147483915" r:id="rId22"/>
    <p:sldLayoutId id="2147483916" r:id="rId23"/>
    <p:sldLayoutId id="2147483917" r:id="rId24"/>
    <p:sldLayoutId id="2147483918" r:id="rId25"/>
    <p:sldLayoutId id="2147483919" r:id="rId26"/>
    <p:sldLayoutId id="2147483921" r:id="rId27"/>
    <p:sldLayoutId id="2147483922" r:id="rId28"/>
    <p:sldLayoutId id="2147483936" r:id="rId29"/>
    <p:sldLayoutId id="2147483923" r:id="rId30"/>
    <p:sldLayoutId id="2147483924" r:id="rId31"/>
    <p:sldLayoutId id="2147483925" r:id="rId32"/>
    <p:sldLayoutId id="2147483926" r:id="rId33"/>
    <p:sldLayoutId id="2147483927" r:id="rId34"/>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p:titleStyle>
    <p:body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CCNA Security v2.0</a:t>
            </a:r>
            <a:endParaRPr lang="en-US" dirty="0"/>
          </a:p>
        </p:txBody>
      </p:sp>
      <p:sp>
        <p:nvSpPr>
          <p:cNvPr id="2" name="Title 1"/>
          <p:cNvSpPr>
            <a:spLocks noGrp="1"/>
          </p:cNvSpPr>
          <p:nvPr>
            <p:ph type="ctrTitle"/>
          </p:nvPr>
        </p:nvSpPr>
        <p:spPr>
          <a:xfrm>
            <a:off x="221393" y="722449"/>
            <a:ext cx="8112125" cy="2907239"/>
          </a:xfrm>
        </p:spPr>
        <p:txBody>
          <a:bodyPr/>
          <a:lstStyle/>
          <a:p>
            <a:r>
              <a:rPr lang="en-US" sz="4000" dirty="0" err="1" smtClean="0"/>
              <a:t>Chapitre</a:t>
            </a:r>
            <a:r>
              <a:rPr lang="en-US" sz="4000" dirty="0" smtClean="0"/>
              <a:t> 1:</a:t>
            </a:r>
            <a:br>
              <a:rPr lang="en-US" sz="4000" dirty="0" smtClean="0"/>
            </a:br>
            <a:r>
              <a:rPr lang="fr-FR" sz="4000" dirty="0" smtClean="0"/>
              <a:t> Menaces de sécurité réseau modernes</a:t>
            </a:r>
            <a:endParaRPr lang="en-US" sz="4000" dirty="0"/>
          </a:p>
        </p:txBody>
      </p:sp>
      <p:sp>
        <p:nvSpPr>
          <p:cNvPr id="4" name="Text Placeholder 3"/>
          <p:cNvSpPr>
            <a:spLocks noGrp="1"/>
          </p:cNvSpPr>
          <p:nvPr>
            <p:ph type="body" sz="quarter" idx="10"/>
          </p:nvPr>
        </p:nvSpPr>
        <p:spPr/>
        <p:txBody>
          <a:bodyPr/>
          <a:lstStyle/>
          <a:p>
            <a:r>
              <a:rPr lang="en-US" dirty="0" smtClean="0"/>
              <a:t>Mohamed EL OUARDI</a:t>
            </a:r>
            <a:endParaRPr lang="en-US" dirty="0"/>
          </a:p>
        </p:txBody>
      </p:sp>
      <p:sp>
        <p:nvSpPr>
          <p:cNvPr id="5" name="Text Placeholder 4"/>
          <p:cNvSpPr>
            <a:spLocks noGrp="1"/>
          </p:cNvSpPr>
          <p:nvPr>
            <p:ph type="body" sz="quarter" idx="11"/>
          </p:nvPr>
        </p:nvSpPr>
        <p:spPr/>
        <p:txBody>
          <a:bodyPr/>
          <a:lstStyle/>
          <a:p>
            <a:r>
              <a:rPr lang="en-US" dirty="0" smtClean="0"/>
              <a:t>26/02/2018</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fr-FR" sz="3200" dirty="0" smtClean="0"/>
              <a:t>Réseaux de campus</a:t>
            </a:r>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53478" y="1081286"/>
            <a:ext cx="6837044" cy="50611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52735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708059"/>
            <a:ext cx="8588861" cy="838200"/>
          </a:xfrm>
        </p:spPr>
        <p:txBody>
          <a:bodyPr/>
          <a:lstStyle/>
          <a:p>
            <a:pPr>
              <a:lnSpc>
                <a:spcPct val="100000"/>
              </a:lnSpc>
            </a:pPr>
            <a:r>
              <a:rPr lang="fr-FR" sz="3200" dirty="0" smtClean="0"/>
              <a:t/>
            </a:r>
            <a:br>
              <a:rPr lang="fr-FR" sz="3200" dirty="0" smtClean="0"/>
            </a:br>
            <a:r>
              <a:rPr lang="fr-FR" sz="3200" dirty="0" smtClean="0"/>
              <a:t>Petits réseaux de bureaux et de bureaux à domicile (</a:t>
            </a:r>
            <a:r>
              <a:rPr lang="en-US" sz="3200" dirty="0" smtClean="0"/>
              <a:t>Small Office and Home Office Networks)</a:t>
            </a:r>
            <a:endParaRPr lang="en-US"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2764" y="1536192"/>
            <a:ext cx="6818472" cy="4564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43326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en-US" sz="3200" dirty="0" smtClean="0"/>
              <a:t>Wide Area Networks</a:t>
            </a:r>
            <a:endParaRPr lang="en-US" sz="3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1058" y="1093991"/>
            <a:ext cx="7461885" cy="49924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731242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en-US" sz="3200" dirty="0" smtClean="0"/>
              <a:t>Data Center Networks</a:t>
            </a:r>
            <a:endParaRPr lang="en-US" sz="3200" dirty="0"/>
          </a:p>
        </p:txBody>
      </p:sp>
      <p:sp>
        <p:nvSpPr>
          <p:cNvPr id="5" name="Text Placeholder 6"/>
          <p:cNvSpPr txBox="1">
            <a:spLocks/>
          </p:cNvSpPr>
          <p:nvPr/>
        </p:nvSpPr>
        <p:spPr>
          <a:xfrm>
            <a:off x="640080" y="1237488"/>
            <a:ext cx="7863840" cy="457657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Sécurité du périmètre extérieur: </a:t>
            </a:r>
            <a:endParaRPr lang="fr-FR" sz="2000" dirty="0" smtClean="0"/>
          </a:p>
          <a:p>
            <a:pPr marL="0" indent="0"/>
            <a:r>
              <a:rPr lang="fr-FR" sz="2000" dirty="0" smtClean="0"/>
              <a:t>Agents </a:t>
            </a:r>
            <a:r>
              <a:rPr lang="fr-FR" sz="2000" dirty="0"/>
              <a:t>de sécurité sur site </a:t>
            </a:r>
            <a:endParaRPr lang="fr-FR" sz="2000" dirty="0" smtClean="0"/>
          </a:p>
          <a:p>
            <a:pPr marL="0" indent="0"/>
            <a:r>
              <a:rPr lang="fr-FR" sz="2000" dirty="0" smtClean="0"/>
              <a:t>Clôtures </a:t>
            </a:r>
            <a:r>
              <a:rPr lang="fr-FR" sz="2000" dirty="0"/>
              <a:t>et portails </a:t>
            </a:r>
            <a:endParaRPr lang="fr-FR" sz="2000" dirty="0" smtClean="0"/>
          </a:p>
          <a:p>
            <a:pPr marL="0" indent="0"/>
            <a:r>
              <a:rPr lang="fr-FR" sz="2000" dirty="0" smtClean="0"/>
              <a:t>Surveillance </a:t>
            </a:r>
            <a:r>
              <a:rPr lang="fr-FR" sz="2000" dirty="0"/>
              <a:t>vidéo continue </a:t>
            </a:r>
            <a:endParaRPr lang="fr-FR" sz="2000" dirty="0" smtClean="0"/>
          </a:p>
          <a:p>
            <a:pPr marL="0" indent="0"/>
            <a:r>
              <a:rPr lang="fr-FR" sz="2000" dirty="0" smtClean="0"/>
              <a:t>Alarmes </a:t>
            </a:r>
            <a:r>
              <a:rPr lang="fr-FR" sz="2000" dirty="0"/>
              <a:t>de violation de </a:t>
            </a:r>
            <a:r>
              <a:rPr lang="fr-FR" sz="2000" dirty="0" smtClean="0"/>
              <a:t>sécurité</a:t>
            </a:r>
          </a:p>
          <a:p>
            <a:pPr marL="0" indent="0">
              <a:buNone/>
            </a:pPr>
            <a:r>
              <a:rPr lang="fr-FR" sz="2000" dirty="0" smtClean="0"/>
              <a:t> </a:t>
            </a:r>
            <a:r>
              <a:rPr lang="fr-FR" sz="2000" dirty="0"/>
              <a:t>À l'intérieur de la sécurité du périmètre: </a:t>
            </a:r>
            <a:endParaRPr lang="fr-FR" sz="2000" dirty="0" smtClean="0"/>
          </a:p>
          <a:p>
            <a:pPr marL="0" indent="0"/>
            <a:r>
              <a:rPr lang="fr-FR" sz="2000" dirty="0" smtClean="0"/>
              <a:t>Détecteurs </a:t>
            </a:r>
            <a:r>
              <a:rPr lang="fr-FR" sz="2000" dirty="0"/>
              <a:t>de mouvement électroniques </a:t>
            </a:r>
            <a:endParaRPr lang="fr-FR" sz="2000" dirty="0" smtClean="0"/>
          </a:p>
          <a:p>
            <a:pPr marL="0" indent="0"/>
            <a:r>
              <a:rPr lang="fr-FR" sz="2000" dirty="0" smtClean="0"/>
              <a:t>Pièges </a:t>
            </a:r>
            <a:r>
              <a:rPr lang="fr-FR" sz="2000" dirty="0"/>
              <a:t>de sécurité </a:t>
            </a:r>
            <a:endParaRPr lang="fr-FR" sz="2000" dirty="0" smtClean="0"/>
          </a:p>
          <a:p>
            <a:pPr marL="0" indent="0"/>
            <a:r>
              <a:rPr lang="fr-FR" sz="2000" dirty="0" smtClean="0"/>
              <a:t>Surveillance </a:t>
            </a:r>
            <a:r>
              <a:rPr lang="fr-FR" sz="2000" dirty="0"/>
              <a:t>vidéo continue </a:t>
            </a:r>
            <a:endParaRPr lang="fr-FR" sz="2000" dirty="0" smtClean="0"/>
          </a:p>
          <a:p>
            <a:pPr marL="0" indent="0"/>
            <a:r>
              <a:rPr lang="fr-FR" sz="2000" dirty="0" smtClean="0"/>
              <a:t>Capteurs </a:t>
            </a:r>
            <a:r>
              <a:rPr lang="fr-FR" sz="2000" dirty="0"/>
              <a:t>d'accès et de sortie biométriques</a:t>
            </a:r>
            <a:endParaRPr lang="en-US" sz="1800" dirty="0"/>
          </a:p>
        </p:txBody>
      </p:sp>
    </p:spTree>
    <p:extLst>
      <p:ext uri="{BB962C8B-B14F-4D97-AF65-F5344CB8AC3E}">
        <p14:creationId xmlns:p14="http://schemas.microsoft.com/office/powerpoint/2010/main" xmlns="" val="20005569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en-US" sz="3200" dirty="0" smtClean="0"/>
              <a:t>Cloud and Virtual Networks</a:t>
            </a:r>
            <a:endParaRPr lang="en-US" sz="3200" dirty="0"/>
          </a:p>
        </p:txBody>
      </p:sp>
      <p:sp>
        <p:nvSpPr>
          <p:cNvPr id="5" name="Title 11"/>
          <p:cNvSpPr txBox="1">
            <a:spLocks/>
          </p:cNvSpPr>
          <p:nvPr/>
        </p:nvSpPr>
        <p:spPr>
          <a:xfrm>
            <a:off x="252562" y="2893475"/>
            <a:ext cx="8588861"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a:lnSpc>
                <a:spcPct val="100000"/>
              </a:lnSpc>
            </a:pPr>
            <a:r>
              <a:rPr lang="fr-FR" sz="3200" dirty="0" smtClean="0"/>
              <a:t>La frontière du réseau en évolution</a:t>
            </a:r>
            <a:endParaRPr lang="en-US" sz="3200" dirty="0"/>
          </a:p>
        </p:txBody>
      </p:sp>
      <p:sp>
        <p:nvSpPr>
          <p:cNvPr id="7" name="Text Placeholder 6"/>
          <p:cNvSpPr txBox="1">
            <a:spLocks/>
          </p:cNvSpPr>
          <p:nvPr/>
        </p:nvSpPr>
        <p:spPr>
          <a:xfrm>
            <a:off x="4137660" y="1024128"/>
            <a:ext cx="4457700" cy="202387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Components of a secure data center:</a:t>
            </a:r>
          </a:p>
          <a:p>
            <a:r>
              <a:rPr lang="fr-FR" sz="1800" dirty="0"/>
              <a:t>Segmentation sécurisée </a:t>
            </a:r>
            <a:endParaRPr lang="fr-FR" sz="1800" dirty="0" smtClean="0"/>
          </a:p>
          <a:p>
            <a:r>
              <a:rPr lang="fr-FR" sz="1800" dirty="0" smtClean="0"/>
              <a:t>Défense </a:t>
            </a:r>
            <a:r>
              <a:rPr lang="fr-FR" sz="1800" dirty="0"/>
              <a:t>contre les menaces </a:t>
            </a:r>
            <a:endParaRPr lang="fr-FR" sz="1800" dirty="0" smtClean="0"/>
          </a:p>
          <a:p>
            <a:r>
              <a:rPr lang="fr-FR" sz="1800" dirty="0" smtClean="0"/>
              <a:t>Visibilité</a:t>
            </a:r>
            <a:endParaRPr lang="en-US" sz="1800" dirty="0"/>
          </a:p>
        </p:txBody>
      </p:sp>
      <p:sp>
        <p:nvSpPr>
          <p:cNvPr id="8" name="Text Placeholder 6"/>
          <p:cNvSpPr txBox="1">
            <a:spLocks/>
          </p:cNvSpPr>
          <p:nvPr/>
        </p:nvSpPr>
        <p:spPr>
          <a:xfrm>
            <a:off x="792480" y="897636"/>
            <a:ext cx="2705100" cy="202387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Menaces spécifiques à la machine virtuelle: </a:t>
            </a:r>
            <a:endParaRPr lang="fr-FR" sz="2000" dirty="0" smtClean="0"/>
          </a:p>
          <a:p>
            <a:pPr marL="0" indent="0"/>
            <a:r>
              <a:rPr lang="fr-FR" sz="2000" dirty="0" err="1" smtClean="0"/>
              <a:t>Hyperjacking</a:t>
            </a:r>
            <a:r>
              <a:rPr lang="fr-FR" sz="2000" dirty="0" smtClean="0"/>
              <a:t> </a:t>
            </a:r>
          </a:p>
          <a:p>
            <a:pPr marL="0" indent="0"/>
            <a:r>
              <a:rPr lang="fr-FR" sz="2000" dirty="0" smtClean="0"/>
              <a:t>Activation </a:t>
            </a:r>
            <a:r>
              <a:rPr lang="fr-FR" sz="2000" dirty="0"/>
              <a:t>instantanée </a:t>
            </a:r>
            <a:endParaRPr lang="fr-FR" sz="2000" dirty="0" smtClean="0"/>
          </a:p>
          <a:p>
            <a:pPr marL="0" indent="0"/>
            <a:r>
              <a:rPr lang="fr-FR" sz="2000" dirty="0" smtClean="0"/>
              <a:t>Tempête </a:t>
            </a:r>
            <a:r>
              <a:rPr lang="fr-FR" sz="2000" dirty="0"/>
              <a:t>antivirus</a:t>
            </a:r>
            <a:endParaRPr lang="en-US" sz="1800" dirty="0"/>
          </a:p>
        </p:txBody>
      </p:sp>
      <p:sp>
        <p:nvSpPr>
          <p:cNvPr id="9" name="Text Placeholder 6"/>
          <p:cNvSpPr txBox="1">
            <a:spLocks/>
          </p:cNvSpPr>
          <p:nvPr/>
        </p:nvSpPr>
        <p:spPr>
          <a:xfrm>
            <a:off x="658368" y="3694176"/>
            <a:ext cx="7696200" cy="2523744"/>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Fonctions MDM critiques pour le réseau BYOD: </a:t>
            </a:r>
            <a:endParaRPr lang="fr-FR" sz="2000" dirty="0" smtClean="0"/>
          </a:p>
          <a:p>
            <a:pPr marL="0" indent="0"/>
            <a:r>
              <a:rPr lang="fr-FR" sz="2000" dirty="0" smtClean="0"/>
              <a:t>Chiffrement </a:t>
            </a:r>
            <a:r>
              <a:rPr lang="fr-FR" sz="2000" dirty="0"/>
              <a:t>des données </a:t>
            </a:r>
            <a:endParaRPr lang="fr-FR" sz="2000" dirty="0" smtClean="0"/>
          </a:p>
          <a:p>
            <a:pPr marL="0" indent="0"/>
            <a:r>
              <a:rPr lang="fr-FR" sz="2000" dirty="0" smtClean="0"/>
              <a:t>Application </a:t>
            </a:r>
            <a:r>
              <a:rPr lang="fr-FR" sz="2000" dirty="0"/>
              <a:t>du code PIN </a:t>
            </a:r>
            <a:endParaRPr lang="fr-FR" sz="2000" dirty="0" smtClean="0"/>
          </a:p>
          <a:p>
            <a:pPr marL="0" indent="0"/>
            <a:r>
              <a:rPr lang="fr-FR" sz="2000" dirty="0" smtClean="0"/>
              <a:t>Effacement </a:t>
            </a:r>
            <a:r>
              <a:rPr lang="fr-FR" sz="2000" dirty="0"/>
              <a:t>des données </a:t>
            </a:r>
            <a:endParaRPr lang="fr-FR" sz="2000" dirty="0" smtClean="0"/>
          </a:p>
          <a:p>
            <a:pPr marL="0" indent="0"/>
            <a:r>
              <a:rPr lang="fr-FR" sz="2000" dirty="0" smtClean="0"/>
              <a:t>Prévention </a:t>
            </a:r>
            <a:r>
              <a:rPr lang="fr-FR" sz="2000" dirty="0"/>
              <a:t>de perte de données </a:t>
            </a:r>
            <a:endParaRPr lang="fr-FR" sz="2000" dirty="0" smtClean="0"/>
          </a:p>
          <a:p>
            <a:pPr marL="0" indent="0"/>
            <a:r>
              <a:rPr lang="fr-FR" sz="2000" dirty="0" err="1" smtClean="0"/>
              <a:t>Jailbreak</a:t>
            </a:r>
            <a:r>
              <a:rPr lang="fr-FR" sz="2000" dirty="0" smtClean="0"/>
              <a:t> </a:t>
            </a:r>
            <a:r>
              <a:rPr lang="fr-FR" sz="2000" dirty="0"/>
              <a:t>/ détection de racine</a:t>
            </a:r>
            <a:endParaRPr lang="en-US" sz="1800" dirty="0"/>
          </a:p>
        </p:txBody>
      </p:sp>
    </p:spTree>
    <p:extLst>
      <p:ext uri="{BB962C8B-B14F-4D97-AF65-F5344CB8AC3E}">
        <p14:creationId xmlns:p14="http://schemas.microsoft.com/office/powerpoint/2010/main" xmlns="" val="40712422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1393" y="2057400"/>
            <a:ext cx="8112125" cy="680748"/>
          </a:xfrm>
        </p:spPr>
        <p:txBody>
          <a:bodyPr/>
          <a:lstStyle/>
          <a:p>
            <a:r>
              <a:rPr lang="en-US" sz="4000" dirty="0" smtClean="0"/>
              <a:t>Section 1.2:</a:t>
            </a:r>
            <a:br>
              <a:rPr lang="en-US" sz="4000" dirty="0" smtClean="0"/>
            </a:br>
            <a:r>
              <a:rPr lang="fr-FR" sz="4000" dirty="0" smtClean="0"/>
              <a:t>Menaces de réseau</a:t>
            </a:r>
            <a:endParaRPr lang="en-US" sz="4000" dirty="0"/>
          </a:p>
        </p:txBody>
      </p:sp>
      <p:sp>
        <p:nvSpPr>
          <p:cNvPr id="5" name="Text Placeholder 6"/>
          <p:cNvSpPr txBox="1">
            <a:spLocks/>
          </p:cNvSpPr>
          <p:nvPr/>
        </p:nvSpPr>
        <p:spPr>
          <a:xfrm>
            <a:off x="419100" y="2921508"/>
            <a:ext cx="8577072" cy="2618680"/>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
            </a:r>
            <a:br>
              <a:rPr lang="fr-FR" sz="2000" dirty="0"/>
            </a:br>
            <a:r>
              <a:rPr lang="fr-FR" sz="2000" dirty="0"/>
              <a:t>À la fin de la section, vous devriez être capable de: </a:t>
            </a:r>
            <a:endParaRPr lang="fr-FR" sz="2000" dirty="0" smtClean="0"/>
          </a:p>
          <a:p>
            <a:pPr marL="0" indent="0"/>
            <a:r>
              <a:rPr lang="fr-FR" sz="2000" dirty="0" smtClean="0"/>
              <a:t>Décrivez </a:t>
            </a:r>
            <a:r>
              <a:rPr lang="fr-FR" sz="2000" dirty="0"/>
              <a:t>l'évolution de la sécurité du réseau. </a:t>
            </a:r>
            <a:endParaRPr lang="fr-FR" sz="2000" dirty="0" smtClean="0"/>
          </a:p>
          <a:p>
            <a:pPr marL="0" indent="0"/>
            <a:r>
              <a:rPr lang="fr-FR" sz="2000" dirty="0" smtClean="0"/>
              <a:t>Décrivez </a:t>
            </a:r>
            <a:r>
              <a:rPr lang="fr-FR" sz="2000" dirty="0"/>
              <a:t>les différents types d'outils d'attaque utilisés par les pirates. </a:t>
            </a:r>
            <a:endParaRPr lang="fr-FR" sz="2000" dirty="0" smtClean="0"/>
          </a:p>
          <a:p>
            <a:pPr marL="0" indent="0"/>
            <a:r>
              <a:rPr lang="fr-FR" sz="2000" dirty="0" smtClean="0"/>
              <a:t>Décrire </a:t>
            </a:r>
            <a:r>
              <a:rPr lang="fr-FR" sz="2000" dirty="0"/>
              <a:t>les logiciels malveillants </a:t>
            </a:r>
            <a:endParaRPr lang="fr-FR" sz="2000" dirty="0" smtClean="0"/>
          </a:p>
          <a:p>
            <a:pPr marL="0" indent="0"/>
            <a:r>
              <a:rPr lang="fr-FR" sz="2000" dirty="0" smtClean="0"/>
              <a:t>Expliquer </a:t>
            </a:r>
            <a:r>
              <a:rPr lang="fr-FR" sz="2000" dirty="0"/>
              <a:t>les attaques réseau courantes.</a:t>
            </a:r>
            <a:endParaRPr lang="en-US" sz="1800" dirty="0"/>
          </a:p>
        </p:txBody>
      </p:sp>
    </p:spTree>
    <p:extLst>
      <p:ext uri="{BB962C8B-B14F-4D97-AF65-F5344CB8AC3E}">
        <p14:creationId xmlns:p14="http://schemas.microsoft.com/office/powerpoint/2010/main" xmlns="" val="1998412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smtClean="0"/>
              <a:t>Topic 1.2.1:</a:t>
            </a:r>
            <a:br>
              <a:rPr lang="en-US" sz="2800" dirty="0" smtClean="0"/>
            </a:br>
            <a:r>
              <a:rPr lang="en-US" sz="2800" dirty="0" smtClean="0"/>
              <a:t>Who is Hacking Our Networks?</a:t>
            </a:r>
            <a:endParaRPr lang="en-US" sz="2800" dirty="0"/>
          </a:p>
        </p:txBody>
      </p:sp>
    </p:spTree>
    <p:extLst>
      <p:ext uri="{BB962C8B-B14F-4D97-AF65-F5344CB8AC3E}">
        <p14:creationId xmlns:p14="http://schemas.microsoft.com/office/powerpoint/2010/main" xmlns="" val="1355478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en-US" sz="2800" dirty="0" smtClean="0"/>
              <a:t>The Hacker &amp; The Evolution of Hackers</a:t>
            </a:r>
            <a:endParaRPr lang="en-US" sz="28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8638" y="1119188"/>
            <a:ext cx="8086725" cy="461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 Placeholder 6"/>
          <p:cNvSpPr txBox="1">
            <a:spLocks/>
          </p:cNvSpPr>
          <p:nvPr/>
        </p:nvSpPr>
        <p:spPr>
          <a:xfrm>
            <a:off x="5532120" y="1313688"/>
            <a:ext cx="2956560" cy="280873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Modern hacking titles</a:t>
            </a:r>
            <a:r>
              <a:rPr lang="en-US" sz="1800" dirty="0" smtClean="0">
                <a:solidFill>
                  <a:schemeClr val="bg1"/>
                </a:solidFill>
              </a:rPr>
              <a:t>:</a:t>
            </a:r>
          </a:p>
          <a:p>
            <a:r>
              <a:rPr lang="en-US" sz="1800" dirty="0" smtClean="0">
                <a:solidFill>
                  <a:schemeClr val="bg1"/>
                </a:solidFill>
              </a:rPr>
              <a:t>Script Kiddies</a:t>
            </a:r>
          </a:p>
          <a:p>
            <a:r>
              <a:rPr lang="en-US" sz="1800" dirty="0" smtClean="0">
                <a:solidFill>
                  <a:schemeClr val="bg1"/>
                </a:solidFill>
              </a:rPr>
              <a:t>Vulnerability Brokers</a:t>
            </a:r>
          </a:p>
          <a:p>
            <a:r>
              <a:rPr lang="en-US" sz="1800" dirty="0" smtClean="0">
                <a:solidFill>
                  <a:schemeClr val="bg1"/>
                </a:solidFill>
              </a:rPr>
              <a:t>Hacktivists</a:t>
            </a:r>
          </a:p>
          <a:p>
            <a:r>
              <a:rPr lang="en-US" sz="1800" dirty="0" smtClean="0">
                <a:solidFill>
                  <a:schemeClr val="bg1"/>
                </a:solidFill>
              </a:rPr>
              <a:t>Cyber Criminals</a:t>
            </a:r>
          </a:p>
          <a:p>
            <a:r>
              <a:rPr lang="en-US" sz="1800" dirty="0" smtClean="0">
                <a:solidFill>
                  <a:schemeClr val="bg1"/>
                </a:solidFill>
              </a:rPr>
              <a:t>State-Sponsored Hackers</a:t>
            </a:r>
            <a:endParaRPr lang="en-US" sz="1800" dirty="0">
              <a:solidFill>
                <a:schemeClr val="bg1"/>
              </a:solidFill>
            </a:endParaRPr>
          </a:p>
        </p:txBody>
      </p:sp>
    </p:spTree>
    <p:extLst>
      <p:ext uri="{BB962C8B-B14F-4D97-AF65-F5344CB8AC3E}">
        <p14:creationId xmlns:p14="http://schemas.microsoft.com/office/powerpoint/2010/main" xmlns="" val="1467350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smtClean="0"/>
              <a:t>Topic 1.2.2:</a:t>
            </a:r>
            <a:br>
              <a:rPr lang="en-US" sz="2800" dirty="0" smtClean="0"/>
            </a:br>
            <a:r>
              <a:rPr lang="en-US" sz="2800" dirty="0" smtClean="0"/>
              <a:t>Hacker Tools</a:t>
            </a:r>
            <a:endParaRPr lang="en-US" sz="2800" dirty="0"/>
          </a:p>
        </p:txBody>
      </p:sp>
    </p:spTree>
    <p:extLst>
      <p:ext uri="{BB962C8B-B14F-4D97-AF65-F5344CB8AC3E}">
        <p14:creationId xmlns:p14="http://schemas.microsoft.com/office/powerpoint/2010/main" xmlns="" val="20105626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en-US" sz="3200" dirty="0" smtClean="0"/>
              <a:t>Introduction of Attack Tools</a:t>
            </a:r>
            <a:endParaRPr lang="en-US" sz="32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8949" y="1287901"/>
            <a:ext cx="4206614" cy="3566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25563" y="2495250"/>
            <a:ext cx="4421667"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321917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FR" sz="4400" dirty="0" smtClean="0"/>
              <a:t>Sommaire</a:t>
            </a:r>
            <a:endParaRPr lang="en-US" sz="4400" dirty="0"/>
          </a:p>
        </p:txBody>
      </p:sp>
      <p:sp>
        <p:nvSpPr>
          <p:cNvPr id="12" name="Text Placeholder 11"/>
          <p:cNvSpPr>
            <a:spLocks noGrp="1"/>
          </p:cNvSpPr>
          <p:nvPr>
            <p:ph type="body" sz="quarter" idx="11"/>
          </p:nvPr>
        </p:nvSpPr>
        <p:spPr/>
        <p:txBody>
          <a:bodyPr/>
          <a:lstStyle/>
          <a:p>
            <a:r>
              <a:rPr lang="fr-FR" dirty="0" smtClean="0"/>
              <a:t>1.0 Introduction </a:t>
            </a:r>
          </a:p>
          <a:p>
            <a:r>
              <a:rPr lang="fr-FR" dirty="0" smtClean="0"/>
              <a:t>1.1 Sécurisation des réseaux </a:t>
            </a:r>
          </a:p>
          <a:p>
            <a:r>
              <a:rPr lang="fr-FR" dirty="0" smtClean="0"/>
              <a:t>1.2 Menaces de </a:t>
            </a:r>
            <a:r>
              <a:rPr lang="fr-FR" dirty="0" smtClean="0"/>
              <a:t>réseau</a:t>
            </a:r>
          </a:p>
          <a:p>
            <a:r>
              <a:rPr lang="fr-FR" dirty="0" smtClean="0"/>
              <a:t>1.3 </a:t>
            </a:r>
            <a:r>
              <a:rPr lang="fr-FR" dirty="0" smtClean="0"/>
              <a:t>Sécurité physique et logique </a:t>
            </a:r>
            <a:endParaRPr lang="fr-FR" dirty="0" smtClean="0"/>
          </a:p>
          <a:p>
            <a:r>
              <a:rPr lang="fr-FR" dirty="0" smtClean="0"/>
              <a:t>1.4 </a:t>
            </a:r>
            <a:r>
              <a:rPr lang="fr-FR" dirty="0" smtClean="0"/>
              <a:t>Atténuation des menaces </a:t>
            </a:r>
          </a:p>
          <a:p>
            <a:r>
              <a:rPr lang="fr-FR" dirty="0" smtClean="0"/>
              <a:t>1.5 </a:t>
            </a:r>
            <a:r>
              <a:rPr lang="fr-FR" dirty="0" smtClean="0"/>
              <a:t>Résumé</a:t>
            </a:r>
            <a:endParaRPr lang="en-US" dirty="0" smtClean="0">
              <a:solidFill>
                <a:schemeClr val="accent4"/>
              </a:solidFill>
            </a:endParaRPr>
          </a:p>
        </p:txBody>
      </p:sp>
    </p:spTree>
    <p:extLst>
      <p:ext uri="{BB962C8B-B14F-4D97-AF65-F5344CB8AC3E}">
        <p14:creationId xmlns:p14="http://schemas.microsoft.com/office/powerpoint/2010/main" xmlns="" val="3305422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fr-FR" sz="3200" dirty="0" smtClean="0"/>
              <a:t>Evolution des outils de sécurité</a:t>
            </a:r>
            <a:endParaRPr lang="en-US" sz="3200" dirty="0"/>
          </a:p>
        </p:txBody>
      </p:sp>
      <p:sp>
        <p:nvSpPr>
          <p:cNvPr id="3" name="Text Placeholder 6"/>
          <p:cNvSpPr txBox="1">
            <a:spLocks/>
          </p:cNvSpPr>
          <p:nvPr/>
        </p:nvSpPr>
        <p:spPr>
          <a:xfrm>
            <a:off x="640080" y="1237488"/>
            <a:ext cx="3781000" cy="407365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Outils de test de pénétration</a:t>
            </a:r>
            <a:r>
              <a:rPr lang="fr-FR" sz="2000" dirty="0" smtClean="0"/>
              <a:t>:</a:t>
            </a:r>
          </a:p>
          <a:p>
            <a:pPr marL="0" indent="0"/>
            <a:r>
              <a:rPr lang="fr-FR" sz="2000" dirty="0"/>
              <a:t> </a:t>
            </a:r>
            <a:r>
              <a:rPr lang="en-US" sz="1800" dirty="0" smtClean="0"/>
              <a:t>Password crackers</a:t>
            </a:r>
          </a:p>
          <a:p>
            <a:r>
              <a:rPr lang="en-US" sz="1800" dirty="0" smtClean="0"/>
              <a:t>Wireless hacking</a:t>
            </a:r>
          </a:p>
          <a:p>
            <a:r>
              <a:rPr lang="en-US" sz="1800" dirty="0" smtClean="0"/>
              <a:t>Network scanning and hacking</a:t>
            </a:r>
          </a:p>
          <a:p>
            <a:r>
              <a:rPr lang="en-US" sz="1800" dirty="0" smtClean="0"/>
              <a:t>Packet crafting</a:t>
            </a:r>
          </a:p>
          <a:p>
            <a:r>
              <a:rPr lang="en-US" sz="1800" dirty="0" smtClean="0"/>
              <a:t>Packet sniffers</a:t>
            </a:r>
          </a:p>
          <a:p>
            <a:r>
              <a:rPr lang="en-US" sz="1800" dirty="0" smtClean="0"/>
              <a:t>Rootkit detectors</a:t>
            </a:r>
          </a:p>
          <a:p>
            <a:r>
              <a:rPr lang="en-US" sz="1800" dirty="0" err="1"/>
              <a:t>Fuzzers</a:t>
            </a:r>
            <a:r>
              <a:rPr lang="en-US" sz="1800" dirty="0"/>
              <a:t> to search vulnerabilities</a:t>
            </a:r>
          </a:p>
        </p:txBody>
      </p:sp>
      <p:sp>
        <p:nvSpPr>
          <p:cNvPr id="4" name="Text Placeholder 6"/>
          <p:cNvSpPr txBox="1">
            <a:spLocks/>
          </p:cNvSpPr>
          <p:nvPr/>
        </p:nvSpPr>
        <p:spPr>
          <a:xfrm>
            <a:off x="4698800" y="1238962"/>
            <a:ext cx="3781000" cy="407365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p>
          <a:p>
            <a:r>
              <a:rPr lang="en-US" sz="1800" dirty="0" smtClean="0"/>
              <a:t>Forensic</a:t>
            </a:r>
            <a:endParaRPr lang="en-US" sz="1800" dirty="0"/>
          </a:p>
          <a:p>
            <a:r>
              <a:rPr lang="en-US" sz="1800" dirty="0"/>
              <a:t>Debuggers</a:t>
            </a:r>
          </a:p>
          <a:p>
            <a:r>
              <a:rPr lang="en-US" sz="1800" dirty="0"/>
              <a:t>Hacking operating systems</a:t>
            </a:r>
          </a:p>
          <a:p>
            <a:r>
              <a:rPr lang="en-US" sz="1800" dirty="0"/>
              <a:t>Encryption</a:t>
            </a:r>
          </a:p>
          <a:p>
            <a:r>
              <a:rPr lang="en-US" sz="1800" dirty="0"/>
              <a:t>Vulnerability exploitation</a:t>
            </a:r>
          </a:p>
          <a:p>
            <a:r>
              <a:rPr lang="en-US" sz="1800" dirty="0"/>
              <a:t>Vulnerability Scanners</a:t>
            </a:r>
          </a:p>
        </p:txBody>
      </p:sp>
    </p:spTree>
    <p:extLst>
      <p:ext uri="{BB962C8B-B14F-4D97-AF65-F5344CB8AC3E}">
        <p14:creationId xmlns:p14="http://schemas.microsoft.com/office/powerpoint/2010/main" xmlns="" val="7962882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fr-FR" sz="3200" dirty="0" smtClean="0"/>
              <a:t/>
            </a:r>
            <a:br>
              <a:rPr lang="fr-FR" sz="3200" dirty="0" smtClean="0"/>
            </a:br>
            <a:r>
              <a:rPr lang="fr-FR" sz="3200" dirty="0" smtClean="0"/>
              <a:t>Catégories d'outils d'attaque</a:t>
            </a:r>
            <a:endParaRPr lang="en-US" sz="3200" dirty="0"/>
          </a:p>
        </p:txBody>
      </p:sp>
      <p:sp>
        <p:nvSpPr>
          <p:cNvPr id="3" name="Text Placeholder 6"/>
          <p:cNvSpPr txBox="1">
            <a:spLocks/>
          </p:cNvSpPr>
          <p:nvPr/>
        </p:nvSpPr>
        <p:spPr>
          <a:xfrm>
            <a:off x="640080" y="1237488"/>
            <a:ext cx="7917180" cy="4322064"/>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
            </a:r>
            <a:br>
              <a:rPr lang="fr-FR" sz="2000" dirty="0"/>
            </a:br>
            <a:r>
              <a:rPr lang="fr-FR" sz="2000" dirty="0"/>
              <a:t>Attaques de piratage réseau </a:t>
            </a:r>
            <a:r>
              <a:rPr lang="en-US" sz="2000" dirty="0" smtClean="0"/>
              <a:t>:</a:t>
            </a:r>
          </a:p>
          <a:p>
            <a:r>
              <a:rPr lang="en-US" sz="1800" dirty="0" smtClean="0"/>
              <a:t>Eavesdropping</a:t>
            </a:r>
          </a:p>
          <a:p>
            <a:r>
              <a:rPr lang="en-US" sz="1800" dirty="0" smtClean="0"/>
              <a:t>Data modification</a:t>
            </a:r>
          </a:p>
          <a:p>
            <a:r>
              <a:rPr lang="en-US" sz="1800" dirty="0" smtClean="0"/>
              <a:t>IP address spoofing</a:t>
            </a:r>
          </a:p>
          <a:p>
            <a:r>
              <a:rPr lang="en-US" sz="1800" dirty="0" smtClean="0"/>
              <a:t>Password-based</a:t>
            </a:r>
          </a:p>
          <a:p>
            <a:r>
              <a:rPr lang="en-US" sz="1800" dirty="0" smtClean="0"/>
              <a:t>Denial-of-service</a:t>
            </a:r>
          </a:p>
          <a:p>
            <a:r>
              <a:rPr lang="en-US" sz="1800" dirty="0" smtClean="0"/>
              <a:t>Man-in-the-middle</a:t>
            </a:r>
          </a:p>
          <a:p>
            <a:r>
              <a:rPr lang="en-US" sz="1800" dirty="0" smtClean="0"/>
              <a:t>Compromised-key</a:t>
            </a:r>
          </a:p>
          <a:p>
            <a:r>
              <a:rPr lang="en-US" sz="1800" dirty="0" smtClean="0"/>
              <a:t>Sniffer</a:t>
            </a:r>
          </a:p>
          <a:p>
            <a:pPr marL="0" indent="0">
              <a:buNone/>
            </a:pPr>
            <a:endParaRPr lang="en-US" sz="1800" dirty="0"/>
          </a:p>
        </p:txBody>
      </p:sp>
    </p:spTree>
    <p:extLst>
      <p:ext uri="{BB962C8B-B14F-4D97-AF65-F5344CB8AC3E}">
        <p14:creationId xmlns:p14="http://schemas.microsoft.com/office/powerpoint/2010/main" xmlns="" val="1981416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smtClean="0"/>
              <a:t>Topic 1.2.3:</a:t>
            </a:r>
            <a:br>
              <a:rPr lang="en-US" sz="2800" dirty="0" smtClean="0"/>
            </a:br>
            <a:r>
              <a:rPr lang="en-US" sz="2800" dirty="0" smtClean="0"/>
              <a:t>Malware</a:t>
            </a:r>
            <a:endParaRPr lang="en-US" sz="2800" dirty="0"/>
          </a:p>
        </p:txBody>
      </p:sp>
    </p:spTree>
    <p:extLst>
      <p:ext uri="{BB962C8B-B14F-4D97-AF65-F5344CB8AC3E}">
        <p14:creationId xmlns:p14="http://schemas.microsoft.com/office/powerpoint/2010/main" xmlns="" val="2410899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fr-FR" sz="3200" dirty="0" smtClean="0"/>
              <a:t>Différents types de logiciels malveillants</a:t>
            </a:r>
            <a:endParaRPr lang="en-US" sz="32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760" y="1128330"/>
            <a:ext cx="4662487" cy="14319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5020" y="2556896"/>
            <a:ext cx="4481512" cy="18503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29100" y="4404411"/>
            <a:ext cx="4296726" cy="19716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97496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en-US" sz="3200" dirty="0" smtClean="0"/>
              <a:t>Viruses</a:t>
            </a:r>
            <a:endParaRPr lang="en-US" sz="32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28725" y="1128713"/>
            <a:ext cx="6686550" cy="4600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445321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en-US" sz="3200" dirty="0" smtClean="0"/>
              <a:t>Trojan Horse Classification</a:t>
            </a:r>
            <a:endParaRPr lang="en-US" sz="32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81300" y="2181824"/>
            <a:ext cx="5737860" cy="41189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 Placeholder 6"/>
          <p:cNvSpPr txBox="1">
            <a:spLocks/>
          </p:cNvSpPr>
          <p:nvPr/>
        </p:nvSpPr>
        <p:spPr>
          <a:xfrm>
            <a:off x="518160" y="1237488"/>
            <a:ext cx="7917180" cy="407365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Classifications:</a:t>
            </a:r>
          </a:p>
          <a:p>
            <a:r>
              <a:rPr lang="en-US" sz="1800" dirty="0"/>
              <a:t>Security software disabler</a:t>
            </a:r>
          </a:p>
          <a:p>
            <a:r>
              <a:rPr lang="en-US" sz="1800" dirty="0" smtClean="0"/>
              <a:t>Remote-access</a:t>
            </a:r>
          </a:p>
          <a:p>
            <a:r>
              <a:rPr lang="en-US" sz="1800" dirty="0" smtClean="0"/>
              <a:t>Data-sending</a:t>
            </a:r>
          </a:p>
          <a:p>
            <a:r>
              <a:rPr lang="en-US" sz="1800" dirty="0" smtClean="0"/>
              <a:t>Destructive</a:t>
            </a:r>
          </a:p>
          <a:p>
            <a:r>
              <a:rPr lang="en-US" sz="1800" dirty="0" smtClean="0"/>
              <a:t>Proxy</a:t>
            </a:r>
          </a:p>
          <a:p>
            <a:r>
              <a:rPr lang="en-US" sz="1800" dirty="0" smtClean="0"/>
              <a:t>FTP</a:t>
            </a:r>
          </a:p>
          <a:p>
            <a:r>
              <a:rPr lang="en-US" sz="1800" dirty="0" err="1" smtClean="0"/>
              <a:t>DoS</a:t>
            </a:r>
            <a:endParaRPr lang="en-US" sz="1800" dirty="0" smtClean="0"/>
          </a:p>
        </p:txBody>
      </p:sp>
    </p:spTree>
    <p:extLst>
      <p:ext uri="{BB962C8B-B14F-4D97-AF65-F5344CB8AC3E}">
        <p14:creationId xmlns:p14="http://schemas.microsoft.com/office/powerpoint/2010/main" xmlns="" val="28315572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en-US" sz="3200" dirty="0" smtClean="0"/>
              <a:t>Worms</a:t>
            </a:r>
            <a:endParaRPr lang="en-US" sz="32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620" y="1431039"/>
            <a:ext cx="4175760" cy="21817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 Placeholder 6"/>
          <p:cNvSpPr txBox="1">
            <a:spLocks/>
          </p:cNvSpPr>
          <p:nvPr/>
        </p:nvSpPr>
        <p:spPr>
          <a:xfrm>
            <a:off x="4457700" y="1847088"/>
            <a:ext cx="3943350" cy="52273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Initial Code Red Worm Infection</a:t>
            </a:r>
            <a:endParaRPr lang="en-US" sz="1800" dirty="0" smtClean="0"/>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5276" y="4082799"/>
            <a:ext cx="4219584" cy="21817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 Placeholder 6"/>
          <p:cNvSpPr txBox="1">
            <a:spLocks/>
          </p:cNvSpPr>
          <p:nvPr/>
        </p:nvSpPr>
        <p:spPr>
          <a:xfrm>
            <a:off x="4556760" y="4536948"/>
            <a:ext cx="4640580" cy="52273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Code Red Worm Infection 19 Hours Later</a:t>
            </a:r>
            <a:endParaRPr lang="en-US" sz="1800" dirty="0" smtClean="0"/>
          </a:p>
        </p:txBody>
      </p:sp>
    </p:spTree>
    <p:extLst>
      <p:ext uri="{BB962C8B-B14F-4D97-AF65-F5344CB8AC3E}">
        <p14:creationId xmlns:p14="http://schemas.microsoft.com/office/powerpoint/2010/main" xmlns="" val="10737926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en-US" sz="3200" dirty="0" smtClean="0"/>
              <a:t>Worm Components</a:t>
            </a:r>
            <a:endParaRPr lang="en-US" sz="3200" dirty="0"/>
          </a:p>
        </p:txBody>
      </p:sp>
      <p:graphicFrame>
        <p:nvGraphicFramePr>
          <p:cNvPr id="2" name="Diagram 1"/>
          <p:cNvGraphicFramePr/>
          <p:nvPr>
            <p:extLst>
              <p:ext uri="{D42A27DB-BD31-4B8C-83A1-F6EECF244321}">
                <p14:modId xmlns:p14="http://schemas.microsoft.com/office/powerpoint/2010/main" xmlns="" val="1998461984"/>
              </p:ext>
            </p:extLst>
          </p:nvPr>
        </p:nvGraphicFramePr>
        <p:xfrm>
          <a:off x="1771650" y="1303020"/>
          <a:ext cx="6743700" cy="437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6"/>
          <p:cNvSpPr txBox="1">
            <a:spLocks/>
          </p:cNvSpPr>
          <p:nvPr/>
        </p:nvSpPr>
        <p:spPr>
          <a:xfrm>
            <a:off x="518160" y="1321308"/>
            <a:ext cx="2948940" cy="181051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Components:</a:t>
            </a:r>
          </a:p>
          <a:p>
            <a:r>
              <a:rPr lang="en-US" sz="1800" dirty="0" smtClean="0"/>
              <a:t>Enabling vulnerability</a:t>
            </a:r>
          </a:p>
          <a:p>
            <a:r>
              <a:rPr lang="en-US" sz="1800" dirty="0" smtClean="0"/>
              <a:t>Propagation mechanism</a:t>
            </a:r>
          </a:p>
          <a:p>
            <a:r>
              <a:rPr lang="en-US" sz="1800" dirty="0" smtClean="0"/>
              <a:t>Payload</a:t>
            </a:r>
          </a:p>
        </p:txBody>
      </p:sp>
    </p:spTree>
    <p:extLst>
      <p:ext uri="{BB962C8B-B14F-4D97-AF65-F5344CB8AC3E}">
        <p14:creationId xmlns:p14="http://schemas.microsoft.com/office/powerpoint/2010/main" xmlns="" val="28501179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en-US" sz="3200" dirty="0" smtClean="0"/>
              <a:t>Other Malware</a:t>
            </a:r>
            <a:endParaRPr lang="en-US" sz="32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66825" y="1191578"/>
            <a:ext cx="6610350" cy="4886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 Placeholder 6"/>
          <p:cNvSpPr txBox="1">
            <a:spLocks/>
          </p:cNvSpPr>
          <p:nvPr/>
        </p:nvSpPr>
        <p:spPr>
          <a:xfrm>
            <a:off x="1684020" y="4559808"/>
            <a:ext cx="2110740" cy="129997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FF0000"/>
                </a:solidFill>
              </a:rPr>
              <a:t>Ransomware</a:t>
            </a:r>
          </a:p>
          <a:p>
            <a:pPr marL="0" indent="0">
              <a:buNone/>
            </a:pPr>
            <a:r>
              <a:rPr lang="en-US" sz="2400" b="1" dirty="0" smtClean="0">
                <a:solidFill>
                  <a:srgbClr val="FF0000"/>
                </a:solidFill>
              </a:rPr>
              <a:t>Spyware</a:t>
            </a:r>
          </a:p>
          <a:p>
            <a:pPr marL="0" indent="0">
              <a:buNone/>
            </a:pPr>
            <a:r>
              <a:rPr lang="en-US" sz="2400" b="1" dirty="0" smtClean="0">
                <a:solidFill>
                  <a:srgbClr val="FF0000"/>
                </a:solidFill>
              </a:rPr>
              <a:t>Adware</a:t>
            </a:r>
          </a:p>
        </p:txBody>
      </p:sp>
      <p:sp>
        <p:nvSpPr>
          <p:cNvPr id="5" name="Text Placeholder 6"/>
          <p:cNvSpPr txBox="1">
            <a:spLocks/>
          </p:cNvSpPr>
          <p:nvPr/>
        </p:nvSpPr>
        <p:spPr>
          <a:xfrm>
            <a:off x="6019800" y="4539996"/>
            <a:ext cx="1710690" cy="139141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FF0000"/>
                </a:solidFill>
              </a:rPr>
              <a:t>Scareware</a:t>
            </a:r>
          </a:p>
          <a:p>
            <a:pPr marL="0" indent="0">
              <a:buNone/>
            </a:pPr>
            <a:r>
              <a:rPr lang="en-US" sz="2400" b="1" dirty="0" smtClean="0">
                <a:solidFill>
                  <a:srgbClr val="FF0000"/>
                </a:solidFill>
              </a:rPr>
              <a:t>Phishing</a:t>
            </a:r>
          </a:p>
          <a:p>
            <a:pPr marL="0" indent="0">
              <a:buNone/>
            </a:pPr>
            <a:r>
              <a:rPr lang="en-US" sz="2400" b="1" dirty="0" smtClean="0">
                <a:solidFill>
                  <a:srgbClr val="FF0000"/>
                </a:solidFill>
              </a:rPr>
              <a:t>Rootkits</a:t>
            </a:r>
          </a:p>
        </p:txBody>
      </p:sp>
    </p:spTree>
    <p:extLst>
      <p:ext uri="{BB962C8B-B14F-4D97-AF65-F5344CB8AC3E}">
        <p14:creationId xmlns:p14="http://schemas.microsoft.com/office/powerpoint/2010/main" xmlns="" val="3808867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smtClean="0"/>
              <a:t>Topic 1.2.4:</a:t>
            </a:r>
            <a:br>
              <a:rPr lang="en-US" sz="2800" dirty="0" smtClean="0"/>
            </a:br>
            <a:r>
              <a:rPr lang="fr-FR" sz="2800" dirty="0" smtClean="0"/>
              <a:t> </a:t>
            </a:r>
            <a:br>
              <a:rPr lang="fr-FR" sz="2800" dirty="0" smtClean="0"/>
            </a:br>
            <a:r>
              <a:rPr lang="fr-FR" sz="2800" dirty="0" smtClean="0"/>
              <a:t>Attaques réseau courantes</a:t>
            </a:r>
            <a:endParaRPr lang="en-US" sz="2800" dirty="0"/>
          </a:p>
        </p:txBody>
      </p:sp>
    </p:spTree>
    <p:extLst>
      <p:ext uri="{BB962C8B-B14F-4D97-AF65-F5344CB8AC3E}">
        <p14:creationId xmlns:p14="http://schemas.microsoft.com/office/powerpoint/2010/main" xmlns="" val="3324804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1393" y="2174124"/>
            <a:ext cx="8112125" cy="696192"/>
          </a:xfrm>
        </p:spPr>
        <p:txBody>
          <a:bodyPr/>
          <a:lstStyle/>
          <a:p>
            <a:r>
              <a:rPr lang="en-US" sz="4000" dirty="0" smtClean="0"/>
              <a:t>Section 1.1:</a:t>
            </a:r>
            <a:br>
              <a:rPr lang="en-US" sz="4000" dirty="0" smtClean="0"/>
            </a:br>
            <a:r>
              <a:rPr lang="fr-FR" sz="4000" dirty="0" smtClean="0"/>
              <a:t> </a:t>
            </a:r>
            <a:br>
              <a:rPr lang="fr-FR" sz="4000" dirty="0" smtClean="0"/>
            </a:br>
            <a:r>
              <a:rPr lang="fr-FR" sz="4000" dirty="0" smtClean="0"/>
              <a:t>Sécurisation des réseaux</a:t>
            </a:r>
            <a:endParaRPr lang="en-US" sz="4000" dirty="0"/>
          </a:p>
        </p:txBody>
      </p:sp>
      <p:sp>
        <p:nvSpPr>
          <p:cNvPr id="5" name="Text Placeholder 6"/>
          <p:cNvSpPr txBox="1">
            <a:spLocks/>
          </p:cNvSpPr>
          <p:nvPr/>
        </p:nvSpPr>
        <p:spPr>
          <a:xfrm>
            <a:off x="419100" y="3119628"/>
            <a:ext cx="8577072" cy="202387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dirty="0"/>
              <a:t/>
            </a:r>
            <a:br>
              <a:rPr lang="fr-FR" sz="1800" dirty="0"/>
            </a:br>
            <a:r>
              <a:rPr lang="fr-FR" sz="1800" dirty="0"/>
              <a:t>À la fin de cette section, vous devriez être capable de: </a:t>
            </a:r>
            <a:endParaRPr lang="fr-FR" sz="1800" dirty="0" smtClean="0"/>
          </a:p>
          <a:p>
            <a:pPr marL="0" indent="0">
              <a:buNone/>
            </a:pPr>
            <a:r>
              <a:rPr lang="fr-FR" sz="1800" dirty="0" smtClean="0"/>
              <a:t>Décrivez </a:t>
            </a:r>
            <a:r>
              <a:rPr lang="fr-FR" sz="1800" dirty="0"/>
              <a:t>le paysage de sécurité réseau actuel. </a:t>
            </a:r>
            <a:endParaRPr lang="fr-FR" sz="1800" dirty="0" smtClean="0"/>
          </a:p>
          <a:p>
            <a:pPr marL="0" indent="0">
              <a:buNone/>
            </a:pPr>
            <a:r>
              <a:rPr lang="fr-FR" sz="1800" dirty="0" smtClean="0"/>
              <a:t>Expliquer </a:t>
            </a:r>
            <a:r>
              <a:rPr lang="fr-FR" sz="1800" dirty="0"/>
              <a:t>comment tous les types de réseaux doivent être protégés.</a:t>
            </a:r>
            <a:endParaRPr lang="en-US" sz="1800" dirty="0"/>
          </a:p>
        </p:txBody>
      </p:sp>
    </p:spTree>
    <p:extLst>
      <p:ext uri="{BB962C8B-B14F-4D97-AF65-F5344CB8AC3E}">
        <p14:creationId xmlns:p14="http://schemas.microsoft.com/office/powerpoint/2010/main" xmlns="" val="3076075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fr-FR" sz="3200" dirty="0" smtClean="0"/>
              <a:t/>
            </a:r>
            <a:br>
              <a:rPr lang="fr-FR" sz="3200" dirty="0" smtClean="0"/>
            </a:br>
            <a:r>
              <a:rPr lang="fr-FR" sz="3200" dirty="0" smtClean="0"/>
              <a:t>Types d'attaques réseau</a:t>
            </a:r>
            <a:endParaRPr lang="en-US" sz="3200" dirty="0"/>
          </a:p>
        </p:txBody>
      </p:sp>
      <p:graphicFrame>
        <p:nvGraphicFramePr>
          <p:cNvPr id="2" name="Diagram 1"/>
          <p:cNvGraphicFramePr/>
          <p:nvPr>
            <p:extLst>
              <p:ext uri="{D42A27DB-BD31-4B8C-83A1-F6EECF244321}">
                <p14:modId xmlns:p14="http://schemas.microsoft.com/office/powerpoint/2010/main" xmlns="" val="2437770457"/>
              </p:ext>
            </p:extLst>
          </p:nvPr>
        </p:nvGraphicFramePr>
        <p:xfrm>
          <a:off x="1524000" y="1397000"/>
          <a:ext cx="6096000" cy="4721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279791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fr-FR" sz="3200" dirty="0" smtClean="0"/>
              <a:t>Attaques de reconnaissance</a:t>
            </a:r>
            <a:endParaRPr lang="en-US" sz="32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93008" y="2596896"/>
            <a:ext cx="5247609" cy="37400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 Placeholder 6"/>
          <p:cNvSpPr txBox="1">
            <a:spLocks/>
          </p:cNvSpPr>
          <p:nvPr/>
        </p:nvSpPr>
        <p:spPr>
          <a:xfrm>
            <a:off x="220980" y="1260348"/>
            <a:ext cx="4465320" cy="311353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a:t>Requête initiale d'une cible </a:t>
            </a:r>
            <a:endParaRPr lang="fr-FR" sz="1800" dirty="0" smtClean="0"/>
          </a:p>
          <a:p>
            <a:r>
              <a:rPr lang="fr-FR" sz="1800" dirty="0" smtClean="0"/>
              <a:t>Balayage </a:t>
            </a:r>
            <a:r>
              <a:rPr lang="fr-FR" sz="1800" dirty="0" err="1"/>
              <a:t>ping</a:t>
            </a:r>
            <a:r>
              <a:rPr lang="fr-FR" sz="1800" dirty="0"/>
              <a:t> du réseau cible </a:t>
            </a:r>
            <a:endParaRPr lang="fr-FR" sz="1800" dirty="0" smtClean="0"/>
          </a:p>
          <a:p>
            <a:r>
              <a:rPr lang="fr-FR" sz="1800" dirty="0" smtClean="0"/>
              <a:t>Analyse </a:t>
            </a:r>
            <a:r>
              <a:rPr lang="fr-FR" sz="1800" dirty="0"/>
              <a:t>de port d'adresses IP </a:t>
            </a:r>
            <a:r>
              <a:rPr lang="fr-FR" sz="1800" dirty="0" smtClean="0"/>
              <a:t>actives</a:t>
            </a:r>
          </a:p>
          <a:p>
            <a:r>
              <a:rPr lang="fr-FR" sz="1800" dirty="0" smtClean="0"/>
              <a:t> </a:t>
            </a:r>
            <a:r>
              <a:rPr lang="fr-FR" sz="1800" dirty="0"/>
              <a:t>Scanneurs de vulnérabilité </a:t>
            </a:r>
            <a:endParaRPr lang="fr-FR" sz="1800" dirty="0" smtClean="0"/>
          </a:p>
          <a:p>
            <a:r>
              <a:rPr lang="fr-FR" sz="1800" dirty="0" smtClean="0"/>
              <a:t>Outils </a:t>
            </a:r>
            <a:r>
              <a:rPr lang="fr-FR" sz="1800" dirty="0"/>
              <a:t>d'exploitation</a:t>
            </a:r>
            <a:endParaRPr lang="en-US" sz="1800" dirty="0" smtClean="0">
              <a:solidFill>
                <a:schemeClr val="bg2"/>
              </a:solidFill>
            </a:endParaRPr>
          </a:p>
        </p:txBody>
      </p:sp>
    </p:spTree>
    <p:extLst>
      <p:ext uri="{BB962C8B-B14F-4D97-AF65-F5344CB8AC3E}">
        <p14:creationId xmlns:p14="http://schemas.microsoft.com/office/powerpoint/2010/main" xmlns="" val="139016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fr-FR" sz="3200" dirty="0" smtClean="0"/>
              <a:t>Attaques d'accès</a:t>
            </a:r>
            <a:endParaRPr lang="en-US" sz="3200" dirty="0"/>
          </a:p>
        </p:txBody>
      </p:sp>
      <p:sp>
        <p:nvSpPr>
          <p:cNvPr id="3" name="Text Placeholder 6"/>
          <p:cNvSpPr txBox="1">
            <a:spLocks/>
          </p:cNvSpPr>
          <p:nvPr/>
        </p:nvSpPr>
        <p:spPr>
          <a:xfrm>
            <a:off x="640080" y="1237488"/>
            <a:ext cx="7917180" cy="499567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Quelques raisons pour lesquelles les pirates utilisent les attaques d'accès: </a:t>
            </a:r>
            <a:endParaRPr lang="fr-FR" sz="2000" dirty="0" smtClean="0"/>
          </a:p>
          <a:p>
            <a:pPr marL="0" indent="0"/>
            <a:r>
              <a:rPr lang="fr-FR" sz="2000" dirty="0" smtClean="0"/>
              <a:t>Pour </a:t>
            </a:r>
            <a:r>
              <a:rPr lang="fr-FR" sz="2000" dirty="0"/>
              <a:t>récupérer des données </a:t>
            </a:r>
            <a:endParaRPr lang="fr-FR" sz="2000" dirty="0" smtClean="0"/>
          </a:p>
          <a:p>
            <a:pPr marL="0" indent="0"/>
            <a:r>
              <a:rPr lang="fr-FR" sz="2000" dirty="0" smtClean="0"/>
              <a:t>Obtenir </a:t>
            </a:r>
            <a:r>
              <a:rPr lang="fr-FR" sz="2000" dirty="0"/>
              <a:t>l'accès </a:t>
            </a:r>
            <a:endParaRPr lang="fr-FR" sz="2000" dirty="0" smtClean="0"/>
          </a:p>
          <a:p>
            <a:pPr marL="0" indent="0"/>
            <a:r>
              <a:rPr lang="fr-FR" sz="2000" dirty="0" smtClean="0"/>
              <a:t>Pour </a:t>
            </a:r>
            <a:r>
              <a:rPr lang="fr-FR" sz="2000" dirty="0"/>
              <a:t>augmenter les privilèges d'accès </a:t>
            </a:r>
            <a:endParaRPr lang="fr-FR" sz="2000" dirty="0" smtClean="0"/>
          </a:p>
          <a:p>
            <a:pPr marL="0" indent="0">
              <a:buNone/>
            </a:pPr>
            <a:r>
              <a:rPr lang="fr-FR" sz="2000" dirty="0" smtClean="0"/>
              <a:t>Quelques </a:t>
            </a:r>
            <a:r>
              <a:rPr lang="fr-FR" sz="2000" dirty="0"/>
              <a:t>types d'attaques d'accès incluent:</a:t>
            </a:r>
            <a:r>
              <a:rPr lang="en-US" sz="1800" dirty="0" smtClean="0"/>
              <a:t>Password</a:t>
            </a:r>
          </a:p>
          <a:p>
            <a:r>
              <a:rPr lang="en-US" sz="1800" dirty="0" smtClean="0"/>
              <a:t>Trust exploitation</a:t>
            </a:r>
          </a:p>
          <a:p>
            <a:r>
              <a:rPr lang="en-US" sz="1800" dirty="0" smtClean="0"/>
              <a:t>Port redirection</a:t>
            </a:r>
          </a:p>
          <a:p>
            <a:r>
              <a:rPr lang="en-US" sz="1800" dirty="0" smtClean="0"/>
              <a:t>Man-in-the-middle</a:t>
            </a:r>
          </a:p>
          <a:p>
            <a:r>
              <a:rPr lang="en-US" sz="1800" dirty="0" smtClean="0"/>
              <a:t>Buffer overflow</a:t>
            </a:r>
          </a:p>
          <a:p>
            <a:r>
              <a:rPr lang="en-US" sz="1800" dirty="0" smtClean="0"/>
              <a:t>IP, MAC, DHCP spoofing</a:t>
            </a:r>
            <a:endParaRPr lang="en-US" sz="1800" dirty="0"/>
          </a:p>
        </p:txBody>
      </p:sp>
    </p:spTree>
    <p:extLst>
      <p:ext uri="{BB962C8B-B14F-4D97-AF65-F5344CB8AC3E}">
        <p14:creationId xmlns:p14="http://schemas.microsoft.com/office/powerpoint/2010/main" xmlns="" val="3353999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fr-FR" sz="3200" dirty="0" smtClean="0"/>
              <a:t>Attaques d'ingénierie sociale:</a:t>
            </a:r>
            <a:endParaRPr lang="en-US" sz="32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54400" y="1360733"/>
            <a:ext cx="5291120" cy="38438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 Placeholder 6"/>
          <p:cNvSpPr txBox="1">
            <a:spLocks/>
          </p:cNvSpPr>
          <p:nvPr/>
        </p:nvSpPr>
        <p:spPr>
          <a:xfrm>
            <a:off x="345272" y="1366884"/>
            <a:ext cx="3338966" cy="311353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chemeClr val="bg2"/>
                </a:solidFill>
              </a:rPr>
              <a:t>Pretexting</a:t>
            </a:r>
          </a:p>
          <a:p>
            <a:r>
              <a:rPr lang="en-US" sz="1800" dirty="0" smtClean="0">
                <a:solidFill>
                  <a:schemeClr val="bg2"/>
                </a:solidFill>
              </a:rPr>
              <a:t>Phishing</a:t>
            </a:r>
          </a:p>
          <a:p>
            <a:r>
              <a:rPr lang="en-US" sz="1800" dirty="0" err="1" smtClean="0">
                <a:solidFill>
                  <a:schemeClr val="bg2"/>
                </a:solidFill>
              </a:rPr>
              <a:t>Spearphishing</a:t>
            </a:r>
            <a:endParaRPr lang="en-US" sz="1800" dirty="0" smtClean="0">
              <a:solidFill>
                <a:schemeClr val="bg2"/>
              </a:solidFill>
            </a:endParaRPr>
          </a:p>
          <a:p>
            <a:r>
              <a:rPr lang="en-US" sz="1800" dirty="0" smtClean="0">
                <a:solidFill>
                  <a:schemeClr val="bg2"/>
                </a:solidFill>
              </a:rPr>
              <a:t>Spam</a:t>
            </a:r>
          </a:p>
          <a:p>
            <a:r>
              <a:rPr lang="en-US" sz="1800" dirty="0" smtClean="0">
                <a:solidFill>
                  <a:schemeClr val="bg2"/>
                </a:solidFill>
              </a:rPr>
              <a:t>Tailgating</a:t>
            </a:r>
          </a:p>
          <a:p>
            <a:r>
              <a:rPr lang="en-US" sz="1800" dirty="0" smtClean="0">
                <a:solidFill>
                  <a:schemeClr val="bg2"/>
                </a:solidFill>
              </a:rPr>
              <a:t>Something for Something</a:t>
            </a:r>
          </a:p>
          <a:p>
            <a:r>
              <a:rPr lang="en-US" sz="1800" dirty="0" smtClean="0">
                <a:solidFill>
                  <a:schemeClr val="bg2"/>
                </a:solidFill>
              </a:rPr>
              <a:t>Baiting</a:t>
            </a:r>
          </a:p>
        </p:txBody>
      </p:sp>
    </p:spTree>
    <p:extLst>
      <p:ext uri="{BB962C8B-B14F-4D97-AF65-F5344CB8AC3E}">
        <p14:creationId xmlns:p14="http://schemas.microsoft.com/office/powerpoint/2010/main" xmlns="" val="3741218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250859"/>
            <a:ext cx="8588861" cy="838200"/>
          </a:xfrm>
        </p:spPr>
        <p:txBody>
          <a:bodyPr/>
          <a:lstStyle/>
          <a:p>
            <a:pPr>
              <a:lnSpc>
                <a:spcPct val="100000"/>
              </a:lnSpc>
            </a:pPr>
            <a:r>
              <a:rPr lang="fr-FR" sz="3200" dirty="0" smtClean="0"/>
              <a:t>Attaques de déni de service (</a:t>
            </a:r>
            <a:r>
              <a:rPr lang="en-US" sz="3200" dirty="0" smtClean="0"/>
              <a:t>Denial of Service Attacks)</a:t>
            </a:r>
            <a:endParaRPr lang="en-US" sz="32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9570" y="1340240"/>
            <a:ext cx="8404860" cy="46462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32193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en-US" sz="3200" dirty="0" err="1" smtClean="0"/>
              <a:t>DDoS</a:t>
            </a:r>
            <a:r>
              <a:rPr lang="en-US" sz="3200" dirty="0" smtClean="0"/>
              <a:t> Attacks</a:t>
            </a:r>
            <a:endParaRPr lang="en-US" sz="3200" dirty="0"/>
          </a:p>
        </p:txBody>
      </p:sp>
      <p:sp>
        <p:nvSpPr>
          <p:cNvPr id="8" name="Text Placeholder 6"/>
          <p:cNvSpPr txBox="1">
            <a:spLocks/>
          </p:cNvSpPr>
          <p:nvPr/>
        </p:nvSpPr>
        <p:spPr>
          <a:xfrm>
            <a:off x="640080" y="1237488"/>
            <a:ext cx="7917180" cy="499567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fr-FR" sz="2000" dirty="0"/>
              <a:t>Hacker construit un réseau de machines infectées </a:t>
            </a:r>
            <a:endParaRPr lang="fr-FR" sz="2000" dirty="0" smtClean="0"/>
          </a:p>
          <a:p>
            <a:pPr marL="457200" indent="-457200"/>
            <a:r>
              <a:rPr lang="fr-FR" sz="2000" dirty="0" smtClean="0"/>
              <a:t>Un </a:t>
            </a:r>
            <a:r>
              <a:rPr lang="fr-FR" sz="2000" dirty="0"/>
              <a:t>réseau d'hôtes infectés s'appelle un </a:t>
            </a:r>
            <a:r>
              <a:rPr lang="fr-FR" sz="2000" dirty="0" err="1"/>
              <a:t>botnet</a:t>
            </a:r>
            <a:r>
              <a:rPr lang="fr-FR" sz="2000" dirty="0"/>
              <a:t>. </a:t>
            </a:r>
            <a:endParaRPr lang="fr-FR" sz="2000" dirty="0" smtClean="0"/>
          </a:p>
          <a:p>
            <a:pPr marL="457200" indent="-457200"/>
            <a:r>
              <a:rPr lang="fr-FR" sz="2000" dirty="0" smtClean="0"/>
              <a:t>Les </a:t>
            </a:r>
            <a:r>
              <a:rPr lang="fr-FR" sz="2000" dirty="0"/>
              <a:t>ordinateurs compromis sont appelés zombies. </a:t>
            </a:r>
            <a:endParaRPr lang="fr-FR" sz="2000" dirty="0" smtClean="0"/>
          </a:p>
          <a:p>
            <a:pPr marL="457200" indent="-457200"/>
            <a:r>
              <a:rPr lang="fr-FR" sz="2000" dirty="0" smtClean="0"/>
              <a:t>Les </a:t>
            </a:r>
            <a:r>
              <a:rPr lang="fr-FR" sz="2000" dirty="0"/>
              <a:t>zombies sont contrôlés par des systèmes de gestion</a:t>
            </a:r>
            <a:r>
              <a:rPr lang="fr-FR" sz="2000" dirty="0" smtClean="0"/>
              <a:t>.</a:t>
            </a:r>
          </a:p>
          <a:p>
            <a:pPr marL="457200" indent="-457200"/>
            <a:r>
              <a:rPr lang="en-US" sz="2000" dirty="0" smtClean="0"/>
              <a:t>Zombie computers continue to scan and infect more targets</a:t>
            </a:r>
          </a:p>
          <a:p>
            <a:pPr marL="457200" indent="-457200">
              <a:buNone/>
            </a:pPr>
            <a:r>
              <a:rPr lang="fr-FR" sz="2000" dirty="0" smtClean="0"/>
              <a:t>2.    Hacker </a:t>
            </a:r>
            <a:r>
              <a:rPr lang="fr-FR" sz="2000" dirty="0"/>
              <a:t>demande au système de gestion de faire exécuter l'attaque </a:t>
            </a:r>
            <a:r>
              <a:rPr lang="fr-FR" sz="2000" dirty="0" err="1"/>
              <a:t>DDoS</a:t>
            </a:r>
            <a:r>
              <a:rPr lang="fr-FR" sz="2000" dirty="0"/>
              <a:t> par le </a:t>
            </a:r>
            <a:r>
              <a:rPr lang="fr-FR" sz="2000" dirty="0" err="1"/>
              <a:t>botnet</a:t>
            </a:r>
            <a:r>
              <a:rPr lang="fr-FR" sz="2000" dirty="0"/>
              <a:t> des zombies</a:t>
            </a:r>
            <a:endParaRPr lang="en-US" sz="1800" dirty="0"/>
          </a:p>
        </p:txBody>
      </p:sp>
    </p:spTree>
    <p:extLst>
      <p:ext uri="{BB962C8B-B14F-4D97-AF65-F5344CB8AC3E}">
        <p14:creationId xmlns:p14="http://schemas.microsoft.com/office/powerpoint/2010/main" xmlns="" val="105244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1393" y="2057400"/>
            <a:ext cx="8112125" cy="680748"/>
          </a:xfrm>
        </p:spPr>
        <p:txBody>
          <a:bodyPr/>
          <a:lstStyle/>
          <a:p>
            <a:r>
              <a:rPr lang="en-US" sz="4000" dirty="0" smtClean="0"/>
              <a:t>Section 1.2:</a:t>
            </a:r>
            <a:br>
              <a:rPr lang="en-US" sz="4000" dirty="0" smtClean="0"/>
            </a:br>
            <a:r>
              <a:rPr lang="fr-FR" sz="4000" dirty="0" smtClean="0"/>
              <a:t>Sécurité physique et logique</a:t>
            </a:r>
            <a:endParaRPr lang="en-US" sz="4000" dirty="0"/>
          </a:p>
        </p:txBody>
      </p:sp>
      <p:sp>
        <p:nvSpPr>
          <p:cNvPr id="5" name="Text Placeholder 6"/>
          <p:cNvSpPr txBox="1">
            <a:spLocks/>
          </p:cNvSpPr>
          <p:nvPr/>
        </p:nvSpPr>
        <p:spPr>
          <a:xfrm>
            <a:off x="419100" y="2921508"/>
            <a:ext cx="8577072" cy="2618680"/>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
            </a:r>
            <a:br>
              <a:rPr lang="fr-FR" sz="2000" dirty="0"/>
            </a:br>
            <a:endParaRPr lang="en-US" sz="1800" dirty="0"/>
          </a:p>
        </p:txBody>
      </p:sp>
    </p:spTree>
    <p:extLst>
      <p:ext uri="{BB962C8B-B14F-4D97-AF65-F5344CB8AC3E}">
        <p14:creationId xmlns:p14="http://schemas.microsoft.com/office/powerpoint/2010/main" xmlns="" val="1998412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fr-FR" sz="3200" dirty="0" err="1" smtClean="0"/>
              <a:t>Difference</a:t>
            </a:r>
            <a:r>
              <a:rPr lang="fr-FR" sz="3200" dirty="0" smtClean="0"/>
              <a:t> entre sécurité physique et logique</a:t>
            </a:r>
            <a:endParaRPr lang="en-US" sz="3200" dirty="0"/>
          </a:p>
        </p:txBody>
      </p:sp>
      <p:sp>
        <p:nvSpPr>
          <p:cNvPr id="4" name="Text Placeholder 6"/>
          <p:cNvSpPr txBox="1">
            <a:spLocks/>
          </p:cNvSpPr>
          <p:nvPr/>
        </p:nvSpPr>
        <p:spPr>
          <a:xfrm>
            <a:off x="296008" y="1273830"/>
            <a:ext cx="8577072" cy="4669770"/>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La sécurité physique consiste aussi en l’usage de barrières, </a:t>
            </a:r>
            <a:r>
              <a:rPr lang="fr-FR" sz="2000" dirty="0" smtClean="0"/>
              <a:t>alarmes et </a:t>
            </a:r>
            <a:r>
              <a:rPr lang="fr-FR" sz="2000" dirty="0"/>
              <a:t>autres contrôles physiques permettant de conditionner l’accès physique aux locaux, aux ordinateurs et aux équipements</a:t>
            </a:r>
            <a:r>
              <a:rPr lang="fr-FR" sz="2000" dirty="0" smtClean="0"/>
              <a:t>.</a:t>
            </a:r>
          </a:p>
          <a:p>
            <a:pPr marL="0" indent="0">
              <a:buNone/>
            </a:pPr>
            <a:r>
              <a:rPr lang="fr-FR" sz="2000" dirty="0"/>
              <a:t>La sécurité logique fait référence à la réalisation des mécanismes de sécurité par logiciel, elle repose sur la mise en œuvre d'un système de contrôle d'accès logique s'appuyant sur un service d'authentification, d'identification et d'autorisation, et elle repose également sur : les dispositifs mis en place pour garantir la confidentialité dont la cryptographie, une gestion efficace des mots de passe et des procédures d'authentification, des mesures antivirus et de sauvegarde des informations sensibles.</a:t>
            </a:r>
            <a:endParaRPr lang="en-US" sz="2000" dirty="0"/>
          </a:p>
        </p:txBody>
      </p:sp>
    </p:spTree>
    <p:extLst>
      <p:ext uri="{BB962C8B-B14F-4D97-AF65-F5344CB8AC3E}">
        <p14:creationId xmlns:p14="http://schemas.microsoft.com/office/powerpoint/2010/main" xmlns="" val="2108820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fr-FR" sz="3200" dirty="0" smtClean="0"/>
              <a:t>S</a:t>
            </a:r>
            <a:r>
              <a:rPr lang="fr-FR" sz="3200" dirty="0" smtClean="0"/>
              <a:t>écurité physique</a:t>
            </a:r>
            <a:endParaRPr lang="en-US" sz="3200" dirty="0"/>
          </a:p>
        </p:txBody>
      </p:sp>
      <p:sp>
        <p:nvSpPr>
          <p:cNvPr id="4" name="Text Placeholder 6"/>
          <p:cNvSpPr txBox="1">
            <a:spLocks/>
          </p:cNvSpPr>
          <p:nvPr/>
        </p:nvSpPr>
        <p:spPr>
          <a:xfrm>
            <a:off x="296008" y="1273830"/>
            <a:ext cx="8577072" cy="4669770"/>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La sécurité physique passe donc par </a:t>
            </a:r>
            <a:endParaRPr lang="fr-FR" sz="2000" dirty="0" smtClean="0"/>
          </a:p>
          <a:p>
            <a:pPr marL="0" indent="0"/>
            <a:r>
              <a:rPr lang="fr-FR" sz="2000" dirty="0" smtClean="0"/>
              <a:t>Des </a:t>
            </a:r>
            <a:r>
              <a:rPr lang="fr-FR" sz="2000" dirty="0"/>
              <a:t>normes de sécurité </a:t>
            </a:r>
            <a:endParaRPr lang="fr-FR" sz="2000" dirty="0" smtClean="0"/>
          </a:p>
          <a:p>
            <a:pPr marL="0" indent="0"/>
            <a:r>
              <a:rPr lang="fr-FR" sz="2000" dirty="0" smtClean="0"/>
              <a:t>Protection </a:t>
            </a:r>
            <a:r>
              <a:rPr lang="fr-FR" sz="2000" dirty="0"/>
              <a:t>de l'environnement (incendie, température, humidité, ... </a:t>
            </a:r>
            <a:r>
              <a:rPr lang="fr-FR" sz="2000" dirty="0" smtClean="0"/>
              <a:t>)</a:t>
            </a:r>
          </a:p>
          <a:p>
            <a:pPr marL="0" indent="0"/>
            <a:r>
              <a:rPr lang="fr-FR" sz="2000" dirty="0" smtClean="0"/>
              <a:t> </a:t>
            </a:r>
            <a:r>
              <a:rPr lang="fr-FR" sz="2000" dirty="0"/>
              <a:t>Protection des accès </a:t>
            </a:r>
            <a:endParaRPr lang="fr-FR" sz="2000" dirty="0" smtClean="0"/>
          </a:p>
          <a:p>
            <a:pPr marL="0" indent="0"/>
            <a:r>
              <a:rPr lang="fr-FR" sz="2000" dirty="0" smtClean="0"/>
              <a:t>Redondance </a:t>
            </a:r>
            <a:r>
              <a:rPr lang="fr-FR" sz="2000" dirty="0"/>
              <a:t>physique </a:t>
            </a:r>
            <a:endParaRPr lang="fr-FR" sz="2000" dirty="0" smtClean="0"/>
          </a:p>
          <a:p>
            <a:pPr marL="0" indent="0"/>
            <a:r>
              <a:rPr lang="fr-FR" sz="2000" dirty="0" smtClean="0"/>
              <a:t>Plan </a:t>
            </a:r>
            <a:r>
              <a:rPr lang="fr-FR" sz="2000" dirty="0"/>
              <a:t>de maintenance préventive (test, ... ) et corrective (pièce de rechange, ... )</a:t>
            </a:r>
            <a:endParaRPr lang="en-US" sz="2000" dirty="0"/>
          </a:p>
        </p:txBody>
      </p:sp>
    </p:spTree>
    <p:extLst>
      <p:ext uri="{BB962C8B-B14F-4D97-AF65-F5344CB8AC3E}">
        <p14:creationId xmlns:p14="http://schemas.microsoft.com/office/powerpoint/2010/main" xmlns="" val="2108820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fr-FR" sz="3200" dirty="0" smtClean="0"/>
              <a:t>S</a:t>
            </a:r>
            <a:r>
              <a:rPr lang="fr-FR" sz="3200" dirty="0" smtClean="0"/>
              <a:t>écurité physique</a:t>
            </a:r>
            <a:endParaRPr lang="en-US" sz="3200" dirty="0"/>
          </a:p>
        </p:txBody>
      </p:sp>
      <p:pic>
        <p:nvPicPr>
          <p:cNvPr id="1026" name="Picture 2"/>
          <p:cNvPicPr>
            <a:picLocks noChangeAspect="1" noChangeArrowheads="1"/>
          </p:cNvPicPr>
          <p:nvPr/>
        </p:nvPicPr>
        <p:blipFill>
          <a:blip r:embed="rId3"/>
          <a:srcRect/>
          <a:stretch>
            <a:fillRect/>
          </a:stretch>
        </p:blipFill>
        <p:spPr bwMode="auto">
          <a:xfrm>
            <a:off x="468587" y="1723292"/>
            <a:ext cx="8249125" cy="3429000"/>
          </a:xfrm>
          <a:prstGeom prst="rect">
            <a:avLst/>
          </a:prstGeom>
          <a:noFill/>
          <a:ln w="9525">
            <a:noFill/>
            <a:miter lim="800000"/>
            <a:headEnd/>
            <a:tailEnd/>
          </a:ln>
          <a:effectLst/>
        </p:spPr>
      </p:pic>
    </p:spTree>
    <p:extLst>
      <p:ext uri="{BB962C8B-B14F-4D97-AF65-F5344CB8AC3E}">
        <p14:creationId xmlns:p14="http://schemas.microsoft.com/office/powerpoint/2010/main" xmlns="" val="2108820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smtClean="0"/>
              <a:t>Topic 1.1.1:</a:t>
            </a:r>
            <a:br>
              <a:rPr lang="en-US" sz="2800" dirty="0" smtClean="0"/>
            </a:br>
            <a:r>
              <a:rPr lang="fr-FR" sz="2800" dirty="0" smtClean="0"/>
              <a:t> </a:t>
            </a:r>
            <a:br>
              <a:rPr lang="fr-FR" sz="2800" dirty="0" smtClean="0"/>
            </a:br>
            <a:r>
              <a:rPr lang="fr-FR" sz="2800" dirty="0" smtClean="0"/>
              <a:t>État actuel des affaires</a:t>
            </a:r>
            <a:endParaRPr lang="en-US" sz="2800" dirty="0"/>
          </a:p>
        </p:txBody>
      </p:sp>
    </p:spTree>
    <p:extLst>
      <p:ext uri="{BB962C8B-B14F-4D97-AF65-F5344CB8AC3E}">
        <p14:creationId xmlns:p14="http://schemas.microsoft.com/office/powerpoint/2010/main" xmlns="" val="2560295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fr-FR" sz="3200" dirty="0" smtClean="0"/>
              <a:t>S</a:t>
            </a:r>
            <a:r>
              <a:rPr lang="fr-FR" sz="3200" dirty="0" smtClean="0"/>
              <a:t>écurité logique</a:t>
            </a:r>
            <a:endParaRPr lang="en-US" sz="3200" dirty="0"/>
          </a:p>
        </p:txBody>
      </p:sp>
      <p:sp>
        <p:nvSpPr>
          <p:cNvPr id="4" name="Text Placeholder 6"/>
          <p:cNvSpPr txBox="1">
            <a:spLocks/>
          </p:cNvSpPr>
          <p:nvPr/>
        </p:nvSpPr>
        <p:spPr>
          <a:xfrm>
            <a:off x="296008" y="1273830"/>
            <a:ext cx="8577072" cy="4669770"/>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La  sécurité  logique  des  équipements  réseau  concerne  principalement  la  protection  des  accès  à  la  console  ou  au  serveur Web embarqué. Cisco a muni ses produits d’interfaces physiques et logiques afin qu’un administrateur puisse  se connecter et accéder à la ligne de commande. </a:t>
            </a:r>
            <a:endParaRPr lang="en-US" sz="2000" dirty="0"/>
          </a:p>
        </p:txBody>
      </p:sp>
    </p:spTree>
    <p:extLst>
      <p:ext uri="{BB962C8B-B14F-4D97-AF65-F5344CB8AC3E}">
        <p14:creationId xmlns:p14="http://schemas.microsoft.com/office/powerpoint/2010/main" xmlns="" val="2108820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fr-FR" sz="3200" dirty="0" smtClean="0"/>
              <a:t>S</a:t>
            </a:r>
            <a:r>
              <a:rPr lang="fr-FR" sz="3200" dirty="0" smtClean="0"/>
              <a:t>écurité logique</a:t>
            </a:r>
            <a:endParaRPr lang="en-US" sz="3200" dirty="0"/>
          </a:p>
        </p:txBody>
      </p:sp>
      <p:pic>
        <p:nvPicPr>
          <p:cNvPr id="2050" name="Picture 2"/>
          <p:cNvPicPr>
            <a:picLocks noChangeAspect="1" noChangeArrowheads="1"/>
          </p:cNvPicPr>
          <p:nvPr/>
        </p:nvPicPr>
        <p:blipFill>
          <a:blip r:embed="rId3"/>
          <a:srcRect/>
          <a:stretch>
            <a:fillRect/>
          </a:stretch>
        </p:blipFill>
        <p:spPr bwMode="auto">
          <a:xfrm>
            <a:off x="343633" y="1376363"/>
            <a:ext cx="8255244" cy="4127622"/>
          </a:xfrm>
          <a:prstGeom prst="rect">
            <a:avLst/>
          </a:prstGeom>
          <a:noFill/>
          <a:ln w="9525">
            <a:noFill/>
            <a:miter lim="800000"/>
            <a:headEnd/>
            <a:tailEnd/>
          </a:ln>
          <a:effectLst/>
        </p:spPr>
      </p:pic>
    </p:spTree>
    <p:extLst>
      <p:ext uri="{BB962C8B-B14F-4D97-AF65-F5344CB8AC3E}">
        <p14:creationId xmlns:p14="http://schemas.microsoft.com/office/powerpoint/2010/main" xmlns="" val="2108820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fr-FR" sz="3200" dirty="0" smtClean="0"/>
              <a:t>Les </a:t>
            </a:r>
            <a:r>
              <a:rPr lang="fr-FR" sz="3200" dirty="0" smtClean="0"/>
              <a:t>principaux risques liés à la sécurité logique</a:t>
            </a:r>
            <a:endParaRPr lang="en-US" sz="3200" dirty="0"/>
          </a:p>
        </p:txBody>
      </p:sp>
      <p:sp>
        <p:nvSpPr>
          <p:cNvPr id="4" name="Text Placeholder 6"/>
          <p:cNvSpPr txBox="1">
            <a:spLocks/>
          </p:cNvSpPr>
          <p:nvPr/>
        </p:nvSpPr>
        <p:spPr>
          <a:xfrm>
            <a:off x="296008" y="1273830"/>
            <a:ext cx="8577072" cy="4669770"/>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err="1"/>
              <a:t>Sniffing</a:t>
            </a:r>
            <a:r>
              <a:rPr lang="fr-FR" sz="2000" dirty="0"/>
              <a:t>, </a:t>
            </a:r>
            <a:endParaRPr lang="fr-FR" sz="2000" dirty="0" smtClean="0"/>
          </a:p>
          <a:p>
            <a:pPr marL="0" indent="0">
              <a:buNone/>
            </a:pPr>
            <a:r>
              <a:rPr lang="fr-FR" sz="2000" dirty="0" err="1" smtClean="0"/>
              <a:t>Spoofing</a:t>
            </a:r>
            <a:r>
              <a:rPr lang="fr-FR" sz="2000" dirty="0"/>
              <a:t>, </a:t>
            </a:r>
            <a:endParaRPr lang="fr-FR" sz="2000" dirty="0" smtClean="0"/>
          </a:p>
          <a:p>
            <a:pPr marL="0" indent="0">
              <a:buNone/>
            </a:pPr>
            <a:r>
              <a:rPr lang="fr-FR" sz="2000" dirty="0" err="1" smtClean="0"/>
              <a:t>Smurffing</a:t>
            </a:r>
            <a:r>
              <a:rPr lang="fr-FR" sz="2000" dirty="0"/>
              <a:t>, </a:t>
            </a:r>
            <a:endParaRPr lang="fr-FR" sz="2000" dirty="0" smtClean="0"/>
          </a:p>
          <a:p>
            <a:pPr marL="0" indent="0">
              <a:buNone/>
            </a:pPr>
            <a:r>
              <a:rPr lang="fr-FR" sz="2000" dirty="0" smtClean="0"/>
              <a:t>désynchronisation </a:t>
            </a:r>
            <a:r>
              <a:rPr lang="fr-FR" sz="2000" dirty="0"/>
              <a:t>TCP/IP, </a:t>
            </a:r>
            <a:endParaRPr lang="fr-FR" sz="2000" dirty="0" smtClean="0"/>
          </a:p>
          <a:p>
            <a:pPr marL="0" indent="0">
              <a:buNone/>
            </a:pPr>
            <a:r>
              <a:rPr lang="fr-FR" sz="2000" dirty="0" err="1" smtClean="0"/>
              <a:t>hijacking</a:t>
            </a:r>
            <a:endParaRPr lang="en-US" sz="2000" dirty="0"/>
          </a:p>
        </p:txBody>
      </p:sp>
    </p:spTree>
    <p:extLst>
      <p:ext uri="{BB962C8B-B14F-4D97-AF65-F5344CB8AC3E}">
        <p14:creationId xmlns:p14="http://schemas.microsoft.com/office/powerpoint/2010/main" xmlns="" val="2108820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1393" y="2019300"/>
            <a:ext cx="8112125" cy="665508"/>
          </a:xfrm>
        </p:spPr>
        <p:txBody>
          <a:bodyPr/>
          <a:lstStyle/>
          <a:p>
            <a:r>
              <a:rPr lang="en-US" sz="4000" dirty="0" smtClean="0"/>
              <a:t>1.3 </a:t>
            </a:r>
            <a:r>
              <a:rPr lang="fr-FR" sz="4000" dirty="0" smtClean="0"/>
              <a:t>Atténuer les menaces</a:t>
            </a:r>
            <a:endParaRPr lang="en-US" sz="4000" dirty="0"/>
          </a:p>
        </p:txBody>
      </p:sp>
      <p:sp>
        <p:nvSpPr>
          <p:cNvPr id="5" name="Text Placeholder 6"/>
          <p:cNvSpPr txBox="1">
            <a:spLocks/>
          </p:cNvSpPr>
          <p:nvPr/>
        </p:nvSpPr>
        <p:spPr>
          <a:xfrm>
            <a:off x="419100" y="2944368"/>
            <a:ext cx="8577072" cy="202387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dirty="0"/>
              <a:t>À la fin de cette section, vous devriez être capable de: </a:t>
            </a:r>
            <a:endParaRPr lang="fr-FR" sz="1800" dirty="0" smtClean="0"/>
          </a:p>
          <a:p>
            <a:pPr marL="0" indent="0">
              <a:buNone/>
            </a:pPr>
            <a:r>
              <a:rPr lang="fr-FR" sz="1800" dirty="0" smtClean="0"/>
              <a:t>Décrire </a:t>
            </a:r>
            <a:r>
              <a:rPr lang="fr-FR" sz="1800" dirty="0"/>
              <a:t>les méthodes et les ressources pour protéger les réseaux. </a:t>
            </a:r>
            <a:endParaRPr lang="fr-FR" sz="1800" dirty="0" smtClean="0"/>
          </a:p>
          <a:p>
            <a:pPr marL="0" indent="0">
              <a:buNone/>
            </a:pPr>
            <a:r>
              <a:rPr lang="fr-FR" sz="1800" dirty="0" smtClean="0"/>
              <a:t>Décrire </a:t>
            </a:r>
            <a:r>
              <a:rPr lang="fr-FR" sz="1800" dirty="0"/>
              <a:t>une collection de domaines pour la sécurité du réseau. </a:t>
            </a:r>
            <a:endParaRPr lang="fr-FR" sz="1800" dirty="0" smtClean="0"/>
          </a:p>
          <a:p>
            <a:pPr marL="0" indent="0">
              <a:buNone/>
            </a:pPr>
            <a:r>
              <a:rPr lang="fr-FR" sz="1800" dirty="0" smtClean="0"/>
              <a:t>Expliquer </a:t>
            </a:r>
            <a:r>
              <a:rPr lang="fr-FR" sz="1800" dirty="0"/>
              <a:t>le but de l'architecture Cisco </a:t>
            </a:r>
            <a:r>
              <a:rPr lang="fr-FR" sz="1800" dirty="0" err="1"/>
              <a:t>SecureX</a:t>
            </a:r>
            <a:r>
              <a:rPr lang="fr-FR" sz="1800" dirty="0"/>
              <a:t>. </a:t>
            </a:r>
            <a:endParaRPr lang="fr-FR" sz="1800" dirty="0" smtClean="0"/>
          </a:p>
          <a:p>
            <a:pPr marL="0" indent="0">
              <a:buNone/>
            </a:pPr>
            <a:r>
              <a:rPr lang="fr-FR" sz="1800" dirty="0" smtClean="0"/>
              <a:t>Décrire </a:t>
            </a:r>
            <a:r>
              <a:rPr lang="fr-FR" sz="1800" dirty="0"/>
              <a:t>les techniques utilisées pour atténuer les attaques réseau courantes</a:t>
            </a:r>
            <a:r>
              <a:rPr lang="fr-FR" sz="1800" dirty="0" smtClean="0"/>
              <a:t>.</a:t>
            </a:r>
          </a:p>
          <a:p>
            <a:pPr marL="0" indent="0">
              <a:buNone/>
            </a:pPr>
            <a:r>
              <a:rPr lang="fr-FR" sz="1800" dirty="0" smtClean="0"/>
              <a:t> </a:t>
            </a:r>
            <a:r>
              <a:rPr lang="fr-FR" sz="1800" dirty="0"/>
              <a:t>Expliquer comment sécuriser les trois zones fonctionnelles des routeurs et commutateurs Cisco.</a:t>
            </a:r>
            <a:endParaRPr lang="en-US" sz="1800" dirty="0"/>
          </a:p>
        </p:txBody>
      </p:sp>
    </p:spTree>
    <p:extLst>
      <p:ext uri="{BB962C8B-B14F-4D97-AF65-F5344CB8AC3E}">
        <p14:creationId xmlns:p14="http://schemas.microsoft.com/office/powerpoint/2010/main" xmlns="" val="827638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smtClean="0"/>
              <a:t>Topic 1.3.1:</a:t>
            </a:r>
            <a:br>
              <a:rPr lang="en-US" sz="2800" dirty="0" smtClean="0"/>
            </a:br>
            <a:r>
              <a:rPr lang="fr-FR" sz="2800" dirty="0" smtClean="0"/>
              <a:t> Défendre le réseau.</a:t>
            </a:r>
            <a:endParaRPr lang="en-US" sz="2800" dirty="0"/>
          </a:p>
        </p:txBody>
      </p:sp>
    </p:spTree>
    <p:extLst>
      <p:ext uri="{BB962C8B-B14F-4D97-AF65-F5344CB8AC3E}">
        <p14:creationId xmlns:p14="http://schemas.microsoft.com/office/powerpoint/2010/main" xmlns="" val="1693725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fr-FR" sz="3200" dirty="0" smtClean="0"/>
              <a:t>Professionnels de la sécurité réseau</a:t>
            </a:r>
            <a:endParaRPr lang="en-US" sz="32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7675" y="1111568"/>
            <a:ext cx="8248650" cy="4924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432634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en-US" sz="3200" dirty="0" smtClean="0"/>
              <a:t>Network Security Organizations</a:t>
            </a:r>
            <a:endParaRPr lang="en-US" sz="32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9123" y="1087233"/>
            <a:ext cx="7945754" cy="51516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29538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fr-FR" sz="3200" dirty="0" smtClean="0"/>
              <a:t/>
            </a:r>
            <a:br>
              <a:rPr lang="fr-FR" sz="3200" dirty="0" smtClean="0"/>
            </a:br>
            <a:r>
              <a:rPr lang="fr-FR" sz="3200" dirty="0" smtClean="0"/>
              <a:t>Confidentialité, intégrité, disponibilité</a:t>
            </a:r>
            <a:endParaRPr lang="en-US" sz="3200" dirty="0"/>
          </a:p>
        </p:txBody>
      </p:sp>
      <p:graphicFrame>
        <p:nvGraphicFramePr>
          <p:cNvPr id="3" name="Diagram 2"/>
          <p:cNvGraphicFramePr/>
          <p:nvPr>
            <p:extLst>
              <p:ext uri="{D42A27DB-BD31-4B8C-83A1-F6EECF244321}">
                <p14:modId xmlns:p14="http://schemas.microsoft.com/office/powerpoint/2010/main" xmlns="" val="1269064427"/>
              </p:ext>
            </p:extLst>
          </p:nvPr>
        </p:nvGraphicFramePr>
        <p:xfrm>
          <a:off x="461010" y="982980"/>
          <a:ext cx="8221980"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08820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smtClean="0"/>
              <a:t>Topic 1.3.2:</a:t>
            </a:r>
            <a:br>
              <a:rPr lang="en-US" sz="2800" dirty="0" smtClean="0"/>
            </a:br>
            <a:r>
              <a:rPr lang="fr-FR" sz="2800" dirty="0" smtClean="0"/>
              <a:t> Domaines de sécurité réseau</a:t>
            </a:r>
            <a:endParaRPr lang="en-US" sz="2800" dirty="0"/>
          </a:p>
        </p:txBody>
      </p:sp>
    </p:spTree>
    <p:extLst>
      <p:ext uri="{BB962C8B-B14F-4D97-AF65-F5344CB8AC3E}">
        <p14:creationId xmlns:p14="http://schemas.microsoft.com/office/powerpoint/2010/main" xmlns="" val="660755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fr-FR" sz="3200" dirty="0" smtClean="0"/>
              <a:t>Domaines de sécurité réseau</a:t>
            </a:r>
            <a:endParaRPr lang="en-US" sz="3200" dirty="0"/>
          </a:p>
        </p:txBody>
      </p:sp>
      <p:sp>
        <p:nvSpPr>
          <p:cNvPr id="3" name="Text Placeholder 6"/>
          <p:cNvSpPr txBox="1">
            <a:spLocks/>
          </p:cNvSpPr>
          <p:nvPr/>
        </p:nvSpPr>
        <p:spPr>
          <a:xfrm>
            <a:off x="640080" y="1210710"/>
            <a:ext cx="7917180" cy="5083558"/>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a:t>L'évaluation des risques</a:t>
            </a:r>
          </a:p>
          <a:p>
            <a:r>
              <a:rPr lang="fr-FR" sz="1600" dirty="0"/>
              <a:t>Politique de sécurité</a:t>
            </a:r>
          </a:p>
          <a:p>
            <a:r>
              <a:rPr lang="fr-FR" sz="1600" dirty="0"/>
              <a:t>Organisation de la sécurité de l'information</a:t>
            </a:r>
          </a:p>
          <a:p>
            <a:r>
              <a:rPr lang="fr-FR" sz="1600" dirty="0"/>
              <a:t>La gestion d'actifs</a:t>
            </a:r>
          </a:p>
          <a:p>
            <a:r>
              <a:rPr lang="fr-FR" sz="1600" dirty="0"/>
              <a:t>Sécurité des ressources humaines</a:t>
            </a:r>
          </a:p>
          <a:p>
            <a:r>
              <a:rPr lang="fr-FR" sz="1600" dirty="0"/>
              <a:t>Sécurité physique et environnementale</a:t>
            </a:r>
          </a:p>
          <a:p>
            <a:r>
              <a:rPr lang="fr-FR" sz="1600" dirty="0"/>
              <a:t>Gestion des communications et des opérations</a:t>
            </a:r>
          </a:p>
          <a:p>
            <a:r>
              <a:rPr lang="fr-FR" sz="1600" dirty="0"/>
              <a:t>Acquisition, développement et maintenance de systèmes d'information</a:t>
            </a:r>
          </a:p>
          <a:p>
            <a:r>
              <a:rPr lang="fr-FR" sz="1600" dirty="0"/>
              <a:t>Contrôle d'accès</a:t>
            </a:r>
          </a:p>
          <a:p>
            <a:r>
              <a:rPr lang="fr-FR" sz="1600" dirty="0"/>
              <a:t>Gestion des incidents de sécurité de l'information</a:t>
            </a:r>
          </a:p>
          <a:p>
            <a:r>
              <a:rPr lang="fr-FR" sz="1600" dirty="0"/>
              <a:t>Gestion de la continuité des affaires</a:t>
            </a:r>
          </a:p>
          <a:p>
            <a:r>
              <a:rPr lang="fr-FR" sz="1600" dirty="0"/>
              <a:t>Conformité</a:t>
            </a:r>
            <a:endParaRPr lang="en-US" sz="1600" dirty="0"/>
          </a:p>
        </p:txBody>
      </p:sp>
    </p:spTree>
    <p:extLst>
      <p:ext uri="{BB962C8B-B14F-4D97-AF65-F5344CB8AC3E}">
        <p14:creationId xmlns:p14="http://schemas.microsoft.com/office/powerpoint/2010/main" xmlns="" val="3262790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fr-FR" sz="3200" dirty="0" smtClean="0"/>
              <a:t>Les réseaux sont des cibles</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98550" y="1885950"/>
            <a:ext cx="6946900" cy="3086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256584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fr-FR" sz="3200" dirty="0" smtClean="0"/>
              <a:t>Politique de sécurité réseau</a:t>
            </a:r>
            <a:endParaRPr lang="en-US" sz="32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7650" y="1402080"/>
            <a:ext cx="8648700" cy="441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5277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fr-FR" sz="3200" dirty="0" smtClean="0"/>
              <a:t/>
            </a:r>
            <a:br>
              <a:rPr lang="fr-FR" sz="3200" dirty="0" smtClean="0"/>
            </a:br>
            <a:r>
              <a:rPr lang="fr-FR" sz="3200" dirty="0" smtClean="0"/>
              <a:t>Objectifs de la politique de sécurité du réseau</a:t>
            </a:r>
            <a:endParaRPr lang="en-US" sz="3200"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0575" y="1223687"/>
            <a:ext cx="7562850" cy="49494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59594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smtClean="0"/>
              <a:t>Topic 1.3.5:</a:t>
            </a:r>
            <a:br>
              <a:rPr lang="en-US" sz="2800" dirty="0" smtClean="0"/>
            </a:br>
            <a:r>
              <a:rPr lang="en-US" sz="2800" dirty="0" smtClean="0"/>
              <a:t>Cisco Network Foundation Protection Framework</a:t>
            </a:r>
            <a:endParaRPr lang="en-US" sz="2800" dirty="0"/>
          </a:p>
        </p:txBody>
      </p:sp>
    </p:spTree>
    <p:extLst>
      <p:ext uri="{BB962C8B-B14F-4D97-AF65-F5344CB8AC3E}">
        <p14:creationId xmlns:p14="http://schemas.microsoft.com/office/powerpoint/2010/main" xmlns="" val="40444186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en-US" sz="3200" dirty="0" smtClean="0"/>
              <a:t>NFP Framework</a:t>
            </a:r>
            <a:endParaRPr lang="en-US" sz="3200"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19" y="1227440"/>
            <a:ext cx="7624763" cy="50066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23630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en-US" sz="3200" dirty="0" smtClean="0"/>
              <a:t>Securing the Control Plane</a:t>
            </a:r>
            <a:endParaRPr lang="en-US" sz="3200"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7231" y="1115171"/>
            <a:ext cx="7729538" cy="5047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7926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en-US" sz="3200" dirty="0" smtClean="0"/>
              <a:t>Securing the Management Plane</a:t>
            </a:r>
            <a:endParaRPr lang="en-US" sz="3200"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0550" y="1057532"/>
            <a:ext cx="7962900" cy="50575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61958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845718" cy="838200"/>
          </a:xfrm>
        </p:spPr>
        <p:txBody>
          <a:bodyPr/>
          <a:lstStyle/>
          <a:p>
            <a:pPr>
              <a:lnSpc>
                <a:spcPct val="100000"/>
              </a:lnSpc>
            </a:pPr>
            <a:r>
              <a:rPr lang="en-US" sz="3200" dirty="0" smtClean="0"/>
              <a:t>Securing the Data Plane</a:t>
            </a:r>
            <a:endParaRPr lang="en-US" sz="3200"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5793" y="1160920"/>
            <a:ext cx="7892415" cy="5030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51862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1393" y="2072640"/>
            <a:ext cx="8112125" cy="688368"/>
          </a:xfrm>
        </p:spPr>
        <p:txBody>
          <a:bodyPr/>
          <a:lstStyle/>
          <a:p>
            <a:r>
              <a:rPr lang="en-US" sz="4000" dirty="0" smtClean="0"/>
              <a:t>Section 1.4:</a:t>
            </a:r>
            <a:br>
              <a:rPr lang="en-US" sz="4000" dirty="0" smtClean="0"/>
            </a:br>
            <a:r>
              <a:rPr lang="fr-FR" sz="4000" dirty="0" smtClean="0"/>
              <a:t> Résumé</a:t>
            </a:r>
            <a:endParaRPr lang="en-US" sz="4000" dirty="0"/>
          </a:p>
        </p:txBody>
      </p:sp>
      <p:sp>
        <p:nvSpPr>
          <p:cNvPr id="5" name="Text Placeholder 6"/>
          <p:cNvSpPr txBox="1">
            <a:spLocks/>
          </p:cNvSpPr>
          <p:nvPr/>
        </p:nvSpPr>
        <p:spPr>
          <a:xfrm>
            <a:off x="419100" y="3012948"/>
            <a:ext cx="8577072" cy="265633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Objectifs du chapitre:</a:t>
            </a:r>
          </a:p>
          <a:p>
            <a:pPr marL="0" indent="0"/>
            <a:r>
              <a:rPr lang="fr-FR" sz="2000" dirty="0"/>
              <a:t>Expliquer la sécurité du réseau.</a:t>
            </a:r>
          </a:p>
          <a:p>
            <a:pPr marL="0" indent="0"/>
            <a:r>
              <a:rPr lang="fr-FR" sz="2000" dirty="0"/>
              <a:t>Décrivez les différents types de menaces et d'attaques.</a:t>
            </a:r>
          </a:p>
          <a:p>
            <a:pPr marL="0" indent="0"/>
            <a:r>
              <a:rPr lang="fr-FR" sz="2000" dirty="0"/>
              <a:t>Expliquer les outils et les procédures pour atténuer les effets des logiciels malveillants et des attaques réseau courantes.</a:t>
            </a:r>
            <a:endParaRPr lang="en-US" sz="1800" dirty="0"/>
          </a:p>
        </p:txBody>
      </p:sp>
    </p:spTree>
    <p:extLst>
      <p:ext uri="{BB962C8B-B14F-4D97-AF65-F5344CB8AC3E}">
        <p14:creationId xmlns:p14="http://schemas.microsoft.com/office/powerpoint/2010/main" xmlns="" val="3590238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5495"/>
            <a:ext cx="8588861" cy="838200"/>
          </a:xfrm>
        </p:spPr>
        <p:txBody>
          <a:bodyPr/>
          <a:lstStyle/>
          <a:p>
            <a:pPr>
              <a:lnSpc>
                <a:spcPct val="100000"/>
              </a:lnSpc>
            </a:pPr>
            <a:r>
              <a:rPr lang="en-US" sz="3200" dirty="0" smtClean="0"/>
              <a:t>Instructor Resources</a:t>
            </a:r>
            <a:endParaRPr lang="en-US" sz="3200" dirty="0"/>
          </a:p>
        </p:txBody>
      </p:sp>
      <p:sp>
        <p:nvSpPr>
          <p:cNvPr id="2" name="Text Placeholder 1"/>
          <p:cNvSpPr>
            <a:spLocks noGrp="1"/>
          </p:cNvSpPr>
          <p:nvPr>
            <p:ph type="body" sz="quarter" idx="10"/>
          </p:nvPr>
        </p:nvSpPr>
        <p:spPr>
          <a:xfrm>
            <a:off x="228599" y="1318260"/>
            <a:ext cx="3314701" cy="4991099"/>
          </a:xfrm>
        </p:spPr>
        <p:txBody>
          <a:bodyPr/>
          <a:lstStyle/>
          <a:p>
            <a:r>
              <a:rPr lang="en-US" sz="1800" b="1" dirty="0" smtClean="0"/>
              <a:t>Remember</a:t>
            </a:r>
            <a:r>
              <a:rPr lang="en-US" sz="1800" dirty="0" smtClean="0"/>
              <a:t>, there are helpful tutorials and user guides available via your </a:t>
            </a:r>
            <a:r>
              <a:rPr lang="en-US" sz="1800" dirty="0" err="1" smtClean="0"/>
              <a:t>NetSpace</a:t>
            </a:r>
            <a:r>
              <a:rPr lang="en-US" sz="1800" dirty="0" smtClean="0"/>
              <a:t> </a:t>
            </a:r>
            <a:r>
              <a:rPr lang="en-US" sz="1800" dirty="0"/>
              <a:t>home </a:t>
            </a:r>
            <a:r>
              <a:rPr lang="en-US" sz="1800" dirty="0" smtClean="0"/>
              <a:t>page. (</a:t>
            </a:r>
            <a:r>
              <a:rPr lang="en-US" sz="1800" dirty="0"/>
              <a:t>https://</a:t>
            </a:r>
            <a:r>
              <a:rPr lang="en-US" sz="1800" dirty="0" smtClean="0"/>
              <a:t>www.netacad.com)</a:t>
            </a:r>
          </a:p>
          <a:p>
            <a:r>
              <a:rPr lang="en-US" sz="1800" dirty="0" smtClean="0"/>
              <a:t>These resources cover a variety of topics including navigation, assessments, and assignments.</a:t>
            </a:r>
          </a:p>
          <a:p>
            <a:r>
              <a:rPr lang="en-US" sz="1800" dirty="0" smtClean="0"/>
              <a:t>A screenshot has been provided here highlighting the tutorials related to activating exams, managing assessments, and creating quizzes.</a:t>
            </a: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36961" y="1531620"/>
            <a:ext cx="4997317" cy="23818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25883" y="4336386"/>
            <a:ext cx="3419475"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Straight Arrow Connector 10"/>
          <p:cNvCxnSpPr/>
          <p:nvPr/>
        </p:nvCxnSpPr>
        <p:spPr>
          <a:xfrm flipV="1">
            <a:off x="4648897" y="5370353"/>
            <a:ext cx="35932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658684" y="4692242"/>
            <a:ext cx="35932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43304" y="5146646"/>
            <a:ext cx="35932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86867" y="2033142"/>
            <a:ext cx="276835" cy="369332"/>
          </a:xfrm>
          <a:prstGeom prst="rect">
            <a:avLst/>
          </a:prstGeom>
          <a:noFill/>
          <a:ln>
            <a:noFill/>
          </a:ln>
        </p:spPr>
        <p:txBody>
          <a:bodyPr wrap="square" rtlCol="0">
            <a:spAutoFit/>
          </a:bodyPr>
          <a:lstStyle/>
          <a:p>
            <a:r>
              <a:rPr lang="en-US" b="1" dirty="0" smtClean="0">
                <a:solidFill>
                  <a:srgbClr val="C00000"/>
                </a:solidFill>
              </a:rPr>
              <a:t>1</a:t>
            </a:r>
            <a:endParaRPr lang="en-US" b="1" dirty="0">
              <a:solidFill>
                <a:srgbClr val="C00000"/>
              </a:solidFill>
            </a:endParaRPr>
          </a:p>
        </p:txBody>
      </p:sp>
      <p:sp>
        <p:nvSpPr>
          <p:cNvPr id="19" name="TextBox 18"/>
          <p:cNvSpPr txBox="1"/>
          <p:nvPr/>
        </p:nvSpPr>
        <p:spPr>
          <a:xfrm>
            <a:off x="5699062" y="2354091"/>
            <a:ext cx="276835" cy="369332"/>
          </a:xfrm>
          <a:prstGeom prst="rect">
            <a:avLst/>
          </a:prstGeom>
          <a:noFill/>
        </p:spPr>
        <p:txBody>
          <a:bodyPr wrap="square" rtlCol="0">
            <a:spAutoFit/>
          </a:bodyPr>
          <a:lstStyle/>
          <a:p>
            <a:r>
              <a:rPr lang="en-US" b="1" dirty="0" smtClean="0">
                <a:solidFill>
                  <a:srgbClr val="C00000"/>
                </a:solidFill>
              </a:rPr>
              <a:t>2</a:t>
            </a:r>
            <a:endParaRPr lang="en-US" b="1" dirty="0">
              <a:solidFill>
                <a:srgbClr val="C00000"/>
              </a:solidFill>
            </a:endParaRPr>
          </a:p>
        </p:txBody>
      </p:sp>
    </p:spTree>
    <p:extLst>
      <p:ext uri="{BB962C8B-B14F-4D97-AF65-F5344CB8AC3E}">
        <p14:creationId xmlns:p14="http://schemas.microsoft.com/office/powerpoint/2010/main" xmlns="" val="628718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fr-FR" sz="3200" dirty="0" smtClean="0"/>
              <a:t>Pilotes pour la sécurité réseau</a:t>
            </a:r>
            <a:endParaRPr lang="en-US" sz="3200" dirty="0"/>
          </a:p>
        </p:txBody>
      </p:sp>
      <p:sp>
        <p:nvSpPr>
          <p:cNvPr id="4" name="Text Placeholder 6"/>
          <p:cNvSpPr txBox="1">
            <a:spLocks/>
          </p:cNvSpPr>
          <p:nvPr/>
        </p:nvSpPr>
        <p:spPr>
          <a:xfrm>
            <a:off x="640080" y="1237488"/>
            <a:ext cx="3619500" cy="202387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dirty="0"/>
              <a:t/>
            </a:r>
            <a:br>
              <a:rPr lang="fr-FR" sz="1800" dirty="0"/>
            </a:br>
            <a:r>
              <a:rPr lang="fr-FR" sz="1800" dirty="0"/>
              <a:t>Termes de sécurité réseau communs: </a:t>
            </a:r>
            <a:endParaRPr lang="fr-FR" sz="1800" dirty="0" smtClean="0"/>
          </a:p>
          <a:p>
            <a:pPr marL="0" indent="0"/>
            <a:r>
              <a:rPr lang="fr-FR" sz="1800" dirty="0" smtClean="0"/>
              <a:t>Menace </a:t>
            </a:r>
          </a:p>
          <a:p>
            <a:pPr marL="0" indent="0"/>
            <a:r>
              <a:rPr lang="fr-FR" sz="1800" dirty="0" smtClean="0"/>
              <a:t>Vulnérabilité </a:t>
            </a:r>
          </a:p>
          <a:p>
            <a:pPr marL="0" indent="0"/>
            <a:r>
              <a:rPr lang="fr-FR" sz="1800" dirty="0" smtClean="0"/>
              <a:t>Atténuation </a:t>
            </a:r>
          </a:p>
          <a:p>
            <a:pPr marL="0" indent="0"/>
            <a:r>
              <a:rPr lang="fr-FR" sz="1800" dirty="0" smtClean="0"/>
              <a:t>Risque</a:t>
            </a:r>
            <a:endParaRPr lang="en-US" sz="1800" dirty="0"/>
          </a:p>
        </p:txBody>
      </p:sp>
      <p:sp>
        <p:nvSpPr>
          <p:cNvPr id="2" name="TextBox 1"/>
          <p:cNvSpPr txBox="1"/>
          <p:nvPr/>
        </p:nvSpPr>
        <p:spPr>
          <a:xfrm>
            <a:off x="4404360" y="2822656"/>
            <a:ext cx="4053840" cy="369332"/>
          </a:xfrm>
          <a:prstGeom prst="rect">
            <a:avLst/>
          </a:prstGeom>
          <a:noFill/>
        </p:spPr>
        <p:txBody>
          <a:bodyPr wrap="square" rtlCol="0">
            <a:spAutoFit/>
          </a:bodyPr>
          <a:lstStyle/>
          <a:p>
            <a:r>
              <a:rPr lang="en-US" dirty="0" smtClean="0"/>
              <a:t>Cisco Security Intelligence Operations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4032" y="1805940"/>
            <a:ext cx="5727041" cy="40195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53281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fr-FR" sz="3200" dirty="0" smtClean="0"/>
              <a:t>Vecteurs d'attaques de réseau</a:t>
            </a:r>
            <a:endParaRPr 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0088" y="1081088"/>
            <a:ext cx="7743825" cy="4695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11766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9702" y="104555"/>
            <a:ext cx="8588861" cy="838200"/>
          </a:xfrm>
        </p:spPr>
        <p:txBody>
          <a:bodyPr/>
          <a:lstStyle/>
          <a:p>
            <a:pPr>
              <a:lnSpc>
                <a:spcPct val="100000"/>
              </a:lnSpc>
            </a:pPr>
            <a:r>
              <a:rPr lang="fr-FR" sz="3200" dirty="0" smtClean="0"/>
              <a:t/>
            </a:r>
            <a:br>
              <a:rPr lang="fr-FR" sz="3200" dirty="0" smtClean="0"/>
            </a:br>
            <a:r>
              <a:rPr lang="fr-FR" sz="3200" dirty="0" smtClean="0"/>
              <a:t>Perte de données</a:t>
            </a:r>
            <a:endParaRPr lang="en-US" sz="3200" dirty="0"/>
          </a:p>
        </p:txBody>
      </p:sp>
      <p:sp>
        <p:nvSpPr>
          <p:cNvPr id="3" name="Text Placeholder 6"/>
          <p:cNvSpPr txBox="1">
            <a:spLocks/>
          </p:cNvSpPr>
          <p:nvPr/>
        </p:nvSpPr>
        <p:spPr>
          <a:xfrm>
            <a:off x="640080" y="1237488"/>
            <a:ext cx="3619500" cy="2023872"/>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t>Vecteurs de perte de données: </a:t>
            </a:r>
            <a:endParaRPr lang="fr-FR" sz="2000" dirty="0" smtClean="0"/>
          </a:p>
          <a:p>
            <a:pPr marL="0" indent="0"/>
            <a:r>
              <a:rPr lang="fr-FR" sz="2000" dirty="0" smtClean="0"/>
              <a:t>Email </a:t>
            </a:r>
            <a:r>
              <a:rPr lang="fr-FR" sz="2000" dirty="0"/>
              <a:t>/ </a:t>
            </a:r>
            <a:r>
              <a:rPr lang="fr-FR" sz="2000" dirty="0" err="1" smtClean="0"/>
              <a:t>Webmail</a:t>
            </a:r>
            <a:endParaRPr lang="fr-FR" sz="2000" dirty="0" smtClean="0"/>
          </a:p>
          <a:p>
            <a:pPr marL="0" indent="0"/>
            <a:r>
              <a:rPr lang="fr-FR" sz="2000" dirty="0" smtClean="0"/>
              <a:t> </a:t>
            </a:r>
            <a:r>
              <a:rPr lang="fr-FR" sz="2000" dirty="0"/>
              <a:t>Périphériques non </a:t>
            </a:r>
            <a:r>
              <a:rPr lang="fr-FR" sz="2000" dirty="0" smtClean="0"/>
              <a:t>cryptés</a:t>
            </a:r>
          </a:p>
          <a:p>
            <a:pPr marL="0" indent="0"/>
            <a:r>
              <a:rPr lang="fr-FR" sz="2000" dirty="0" smtClean="0"/>
              <a:t> </a:t>
            </a:r>
            <a:r>
              <a:rPr lang="fr-FR" sz="2000" dirty="0"/>
              <a:t>Dispositifs de stockage en nuage </a:t>
            </a:r>
            <a:endParaRPr lang="fr-FR" sz="2000" dirty="0" smtClean="0"/>
          </a:p>
          <a:p>
            <a:pPr marL="0" indent="0"/>
            <a:r>
              <a:rPr lang="fr-FR" sz="2000" dirty="0" smtClean="0"/>
              <a:t>Média </a:t>
            </a:r>
            <a:r>
              <a:rPr lang="fr-FR" sz="2000" dirty="0"/>
              <a:t>amovible </a:t>
            </a:r>
            <a:endParaRPr lang="fr-FR" sz="2000" dirty="0" smtClean="0"/>
          </a:p>
          <a:p>
            <a:pPr marL="0" indent="0"/>
            <a:r>
              <a:rPr lang="fr-FR" sz="2000" dirty="0" smtClean="0"/>
              <a:t>Copie </a:t>
            </a:r>
            <a:r>
              <a:rPr lang="fr-FR" sz="2000" dirty="0"/>
              <a:t>conforme </a:t>
            </a:r>
            <a:endParaRPr lang="fr-FR" sz="2000" dirty="0" smtClean="0"/>
          </a:p>
          <a:p>
            <a:pPr marL="0" indent="0"/>
            <a:r>
              <a:rPr lang="fr-FR" sz="2000" dirty="0" smtClean="0"/>
              <a:t>Contrôle </a:t>
            </a:r>
            <a:r>
              <a:rPr lang="fr-FR" sz="2000" dirty="0"/>
              <a:t>d'accès incorrect</a:t>
            </a:r>
            <a:endParaRPr lang="en-US" sz="1800" dirty="0"/>
          </a:p>
        </p:txBody>
      </p:sp>
    </p:spTree>
    <p:extLst>
      <p:ext uri="{BB962C8B-B14F-4D97-AF65-F5344CB8AC3E}">
        <p14:creationId xmlns:p14="http://schemas.microsoft.com/office/powerpoint/2010/main" xmlns="" val="3316969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smtClean="0"/>
              <a:t>Topic 1.1.2:</a:t>
            </a:r>
            <a:br>
              <a:rPr lang="en-US" sz="2800" dirty="0" smtClean="0"/>
            </a:br>
            <a:r>
              <a:rPr lang="fr-FR" sz="2800" dirty="0" smtClean="0"/>
              <a:t> </a:t>
            </a:r>
            <a:br>
              <a:rPr lang="fr-FR" sz="2800" dirty="0" smtClean="0"/>
            </a:br>
            <a:r>
              <a:rPr lang="fr-FR" sz="2800" dirty="0" smtClean="0"/>
              <a:t>Vue d'ensemble de la topologie réseau</a:t>
            </a:r>
            <a:endParaRPr lang="en-US" sz="2800" dirty="0"/>
          </a:p>
        </p:txBody>
      </p:sp>
    </p:spTree>
    <p:extLst>
      <p:ext uri="{BB962C8B-B14F-4D97-AF65-F5344CB8AC3E}">
        <p14:creationId xmlns:p14="http://schemas.microsoft.com/office/powerpoint/2010/main" xmlns="" val="1046521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etAcad_White_PPT_Template 05Oct12">
  <a:themeElements>
    <a:clrScheme name="Cisco NetAcad">
      <a:dk1>
        <a:srgbClr val="2AA7DF"/>
      </a:dk1>
      <a:lt1>
        <a:srgbClr val="FFFFFF"/>
      </a:lt1>
      <a:dk2>
        <a:srgbClr val="6B308E"/>
      </a:dk2>
      <a:lt2>
        <a:srgbClr val="000000"/>
      </a:lt2>
      <a:accent1>
        <a:srgbClr val="00938E"/>
      </a:accent1>
      <a:accent2>
        <a:srgbClr val="3EB549"/>
      </a:accent2>
      <a:accent3>
        <a:srgbClr val="D81673"/>
      </a:accent3>
      <a:accent4>
        <a:srgbClr val="234493"/>
      </a:accent4>
      <a:accent5>
        <a:srgbClr val="ED2D28"/>
      </a:accent5>
      <a:accent6>
        <a:srgbClr val="F68B21"/>
      </a:accent6>
      <a:hlink>
        <a:srgbClr val="2AA7DF"/>
      </a:hlink>
      <a:folHlink>
        <a:srgbClr val="ACB2C2"/>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NetAcad_White_PPT_Template 05Oct12</Template>
  <TotalTime>2410</TotalTime>
  <Words>1304</Words>
  <Application>Microsoft Office PowerPoint</Application>
  <PresentationFormat>Affichage à l'écran (4:3)</PresentationFormat>
  <Paragraphs>349</Paragraphs>
  <Slides>59</Slides>
  <Notes>43</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NetAcad_White_PPT_Template 05Oct12</vt:lpstr>
      <vt:lpstr>Chapitre 1:  Menaces de sécurité réseau modernes</vt:lpstr>
      <vt:lpstr>Sommaire</vt:lpstr>
      <vt:lpstr>Section 1.1:   Sécurisation des réseaux</vt:lpstr>
      <vt:lpstr>Topic 1.1.1:   État actuel des affaires</vt:lpstr>
      <vt:lpstr>Les réseaux sont des cibles</vt:lpstr>
      <vt:lpstr>Pilotes pour la sécurité réseau</vt:lpstr>
      <vt:lpstr>Vecteurs d'attaques de réseau</vt:lpstr>
      <vt:lpstr> Perte de données</vt:lpstr>
      <vt:lpstr>Topic 1.1.2:   Vue d'ensemble de la topologie réseau</vt:lpstr>
      <vt:lpstr>Réseaux de campus</vt:lpstr>
      <vt:lpstr> Petits réseaux de bureaux et de bureaux à domicile (Small Office and Home Office Networks)</vt:lpstr>
      <vt:lpstr>Wide Area Networks</vt:lpstr>
      <vt:lpstr>Data Center Networks</vt:lpstr>
      <vt:lpstr>Cloud and Virtual Networks</vt:lpstr>
      <vt:lpstr>Section 1.2: Menaces de réseau</vt:lpstr>
      <vt:lpstr>Topic 1.2.1: Who is Hacking Our Networks?</vt:lpstr>
      <vt:lpstr>The Hacker &amp; The Evolution of Hackers</vt:lpstr>
      <vt:lpstr>Topic 1.2.2: Hacker Tools</vt:lpstr>
      <vt:lpstr>Introduction of Attack Tools</vt:lpstr>
      <vt:lpstr>Evolution des outils de sécurité</vt:lpstr>
      <vt:lpstr> Catégories d'outils d'attaque</vt:lpstr>
      <vt:lpstr>Topic 1.2.3: Malware</vt:lpstr>
      <vt:lpstr>Différents types de logiciels malveillants</vt:lpstr>
      <vt:lpstr>Viruses</vt:lpstr>
      <vt:lpstr>Trojan Horse Classification</vt:lpstr>
      <vt:lpstr>Worms</vt:lpstr>
      <vt:lpstr>Worm Components</vt:lpstr>
      <vt:lpstr>Other Malware</vt:lpstr>
      <vt:lpstr>Topic 1.2.4:   Attaques réseau courantes</vt:lpstr>
      <vt:lpstr> Types d'attaques réseau</vt:lpstr>
      <vt:lpstr>Attaques de reconnaissance</vt:lpstr>
      <vt:lpstr>Attaques d'accès</vt:lpstr>
      <vt:lpstr>Attaques d'ingénierie sociale:</vt:lpstr>
      <vt:lpstr>Attaques de déni de service (Denial of Service Attacks)</vt:lpstr>
      <vt:lpstr>DDoS Attacks</vt:lpstr>
      <vt:lpstr>Section 1.2: Sécurité physique et logique</vt:lpstr>
      <vt:lpstr>Difference entre sécurité physique et logique</vt:lpstr>
      <vt:lpstr>Sécurité physique</vt:lpstr>
      <vt:lpstr>Sécurité physique</vt:lpstr>
      <vt:lpstr>Sécurité logique</vt:lpstr>
      <vt:lpstr>Sécurité logique</vt:lpstr>
      <vt:lpstr>Les principaux risques liés à la sécurité logique</vt:lpstr>
      <vt:lpstr>1.3 Atténuer les menaces</vt:lpstr>
      <vt:lpstr>Topic 1.3.1:  Défendre le réseau.</vt:lpstr>
      <vt:lpstr>Professionnels de la sécurité réseau</vt:lpstr>
      <vt:lpstr>Network Security Organizations</vt:lpstr>
      <vt:lpstr> Confidentialité, intégrité, disponibilité</vt:lpstr>
      <vt:lpstr>Topic 1.3.2:  Domaines de sécurité réseau</vt:lpstr>
      <vt:lpstr>Domaines de sécurité réseau</vt:lpstr>
      <vt:lpstr>Politique de sécurité réseau</vt:lpstr>
      <vt:lpstr> Objectifs de la politique de sécurité du réseau</vt:lpstr>
      <vt:lpstr>Topic 1.3.5: Cisco Network Foundation Protection Framework</vt:lpstr>
      <vt:lpstr>NFP Framework</vt:lpstr>
      <vt:lpstr>Securing the Control Plane</vt:lpstr>
      <vt:lpstr>Securing the Management Plane</vt:lpstr>
      <vt:lpstr>Securing the Data Plane</vt:lpstr>
      <vt:lpstr>Section 1.4:  Résumé</vt:lpstr>
      <vt:lpstr>Diapositive 58</vt:lpstr>
      <vt:lpstr>Instructor Resources</vt:lpstr>
    </vt:vector>
  </TitlesOfParts>
  <Company>Cisco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Relevant,  Surprising and Fresh: Cisco Brand</dc:title>
  <dc:creator>Melissa Gabriel</dc:creator>
  <cp:lastModifiedBy>mohamed</cp:lastModifiedBy>
  <cp:revision>110</cp:revision>
  <dcterms:created xsi:type="dcterms:W3CDTF">2012-10-09T16:58:47Z</dcterms:created>
  <dcterms:modified xsi:type="dcterms:W3CDTF">2018-02-25T20:31:01Z</dcterms:modified>
</cp:coreProperties>
</file>