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67" r:id="rId4"/>
    <p:sldId id="323" r:id="rId5"/>
    <p:sldId id="324" r:id="rId6"/>
    <p:sldId id="325" r:id="rId7"/>
    <p:sldId id="326" r:id="rId8"/>
    <p:sldId id="327" r:id="rId9"/>
    <p:sldId id="329" r:id="rId10"/>
    <p:sldId id="328" r:id="rId11"/>
    <p:sldId id="330" r:id="rId12"/>
    <p:sldId id="331" r:id="rId13"/>
    <p:sldId id="332" r:id="rId14"/>
    <p:sldId id="333" r:id="rId15"/>
    <p:sldId id="334" r:id="rId16"/>
    <p:sldId id="335" r:id="rId17"/>
    <p:sldId id="336" r:id="rId18"/>
    <p:sldId id="337" r:id="rId19"/>
    <p:sldId id="338" r:id="rId20"/>
    <p:sldId id="339" r:id="rId21"/>
    <p:sldId id="340" r:id="rId22"/>
    <p:sldId id="341" r:id="rId23"/>
    <p:sldId id="342" r:id="rId24"/>
    <p:sldId id="343"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11443694-2253-42B9-AC78-5E19BD3247BB}">
          <p14:sldIdLst>
            <p14:sldId id="256"/>
            <p14:sldId id="257"/>
          </p14:sldIdLst>
        </p14:section>
        <p14:section name="serveur NFS" id="{562328FD-B4C3-472B-AC5E-A2218E47476A}">
          <p14:sldIdLst>
            <p14:sldId id="267"/>
            <p14:sldId id="323"/>
            <p14:sldId id="324"/>
            <p14:sldId id="325"/>
            <p14:sldId id="326"/>
            <p14:sldId id="327"/>
            <p14:sldId id="329"/>
            <p14:sldId id="328"/>
            <p14:sldId id="330"/>
            <p14:sldId id="331"/>
            <p14:sldId id="332"/>
            <p14:sldId id="333"/>
            <p14:sldId id="334"/>
            <p14:sldId id="335"/>
            <p14:sldId id="336"/>
            <p14:sldId id="337"/>
            <p14:sldId id="338"/>
            <p14:sldId id="339"/>
            <p14:sldId id="340"/>
            <p14:sldId id="341"/>
            <p14:sldId id="342"/>
            <p14:sldId id="34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46" autoAdjust="0"/>
    <p:restoredTop sz="94660"/>
  </p:normalViewPr>
  <p:slideViewPr>
    <p:cSldViewPr snapToGrid="0">
      <p:cViewPr varScale="1">
        <p:scale>
          <a:sx n="83" d="100"/>
          <a:sy n="83" d="100"/>
        </p:scale>
        <p:origin x="581"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DBE023-AF5F-456C-9624-7D4A30D70AC6}" type="datetimeFigureOut">
              <a:rPr lang="fr-FR" smtClean="0"/>
              <a:t>03/08/2022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857488-B987-47B9-972E-AA6776E1DAAF}" type="slidenum">
              <a:rPr lang="fr-FR" smtClean="0"/>
              <a:t>‹N°›</a:t>
            </a:fld>
            <a:endParaRPr lang="fr-FR"/>
          </a:p>
        </p:txBody>
      </p:sp>
    </p:spTree>
    <p:extLst>
      <p:ext uri="{BB962C8B-B14F-4D97-AF65-F5344CB8AC3E}">
        <p14:creationId xmlns:p14="http://schemas.microsoft.com/office/powerpoint/2010/main" val="3358308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5857488-B987-47B9-972E-AA6776E1DAAF}" type="slidenum">
              <a:rPr lang="fr-FR" smtClean="0"/>
              <a:t>1</a:t>
            </a:fld>
            <a:endParaRPr lang="fr-FR"/>
          </a:p>
        </p:txBody>
      </p:sp>
    </p:spTree>
    <p:extLst>
      <p:ext uri="{BB962C8B-B14F-4D97-AF65-F5344CB8AC3E}">
        <p14:creationId xmlns:p14="http://schemas.microsoft.com/office/powerpoint/2010/main" val="2273210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091932-20BE-4C82-8B7B-B94F8E432B4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B381940-AAE5-4926-901B-A46AC808F5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77586C92-E345-4757-9DD7-8E4E350C8F04}"/>
              </a:ext>
            </a:extLst>
          </p:cNvPr>
          <p:cNvSpPr>
            <a:spLocks noGrp="1"/>
          </p:cNvSpPr>
          <p:nvPr>
            <p:ph type="dt" sz="half" idx="10"/>
          </p:nvPr>
        </p:nvSpPr>
        <p:spPr/>
        <p:txBody>
          <a:bodyPr/>
          <a:lstStyle/>
          <a:p>
            <a:fld id="{D09A83CE-4C63-43E5-9DEF-5F930EC9487B}" type="datetimeFigureOut">
              <a:rPr lang="fr-FR" smtClean="0"/>
              <a:t>03/08/2022</a:t>
            </a:fld>
            <a:endParaRPr lang="fr-FR"/>
          </a:p>
        </p:txBody>
      </p:sp>
      <p:sp>
        <p:nvSpPr>
          <p:cNvPr id="5" name="Espace réservé du pied de page 4">
            <a:extLst>
              <a:ext uri="{FF2B5EF4-FFF2-40B4-BE49-F238E27FC236}">
                <a16:creationId xmlns:a16="http://schemas.microsoft.com/office/drawing/2014/main" id="{48664CBA-5E2A-4A73-A773-E68629F5D47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2F9F5A2-72EA-4244-8AAE-DC19A3C971B5}"/>
              </a:ext>
            </a:extLst>
          </p:cNvPr>
          <p:cNvSpPr>
            <a:spLocks noGrp="1"/>
          </p:cNvSpPr>
          <p:nvPr>
            <p:ph type="sldNum" sz="quarter" idx="12"/>
          </p:nvPr>
        </p:nvSpPr>
        <p:spPr/>
        <p:txBody>
          <a:bodyPr/>
          <a:lstStyle/>
          <a:p>
            <a:fld id="{1D342939-0FC7-4520-8676-1AD2B0F66A14}" type="slidenum">
              <a:rPr lang="fr-FR" smtClean="0"/>
              <a:t>‹N°›</a:t>
            </a:fld>
            <a:endParaRPr lang="fr-FR"/>
          </a:p>
        </p:txBody>
      </p:sp>
    </p:spTree>
    <p:extLst>
      <p:ext uri="{BB962C8B-B14F-4D97-AF65-F5344CB8AC3E}">
        <p14:creationId xmlns:p14="http://schemas.microsoft.com/office/powerpoint/2010/main" val="3970555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AFE3B3-D28F-4B96-920E-64DD343708A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8272824-8205-42D7-8B85-5FCAF3A59AF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416239B-8EF7-42F7-9C04-82C24F2C2A2B}"/>
              </a:ext>
            </a:extLst>
          </p:cNvPr>
          <p:cNvSpPr>
            <a:spLocks noGrp="1"/>
          </p:cNvSpPr>
          <p:nvPr>
            <p:ph type="dt" sz="half" idx="10"/>
          </p:nvPr>
        </p:nvSpPr>
        <p:spPr/>
        <p:txBody>
          <a:bodyPr/>
          <a:lstStyle/>
          <a:p>
            <a:fld id="{D09A83CE-4C63-43E5-9DEF-5F930EC9487B}" type="datetimeFigureOut">
              <a:rPr lang="fr-FR" smtClean="0"/>
              <a:t>03/08/2022</a:t>
            </a:fld>
            <a:endParaRPr lang="fr-FR"/>
          </a:p>
        </p:txBody>
      </p:sp>
      <p:sp>
        <p:nvSpPr>
          <p:cNvPr id="5" name="Espace réservé du pied de page 4">
            <a:extLst>
              <a:ext uri="{FF2B5EF4-FFF2-40B4-BE49-F238E27FC236}">
                <a16:creationId xmlns:a16="http://schemas.microsoft.com/office/drawing/2014/main" id="{4BCE6943-62A7-441B-A263-C6A166B503A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0F77418-D2E6-4EDA-8C53-10941404D899}"/>
              </a:ext>
            </a:extLst>
          </p:cNvPr>
          <p:cNvSpPr>
            <a:spLocks noGrp="1"/>
          </p:cNvSpPr>
          <p:nvPr>
            <p:ph type="sldNum" sz="quarter" idx="12"/>
          </p:nvPr>
        </p:nvSpPr>
        <p:spPr/>
        <p:txBody>
          <a:bodyPr/>
          <a:lstStyle/>
          <a:p>
            <a:fld id="{1D342939-0FC7-4520-8676-1AD2B0F66A14}" type="slidenum">
              <a:rPr lang="fr-FR" smtClean="0"/>
              <a:t>‹N°›</a:t>
            </a:fld>
            <a:endParaRPr lang="fr-FR"/>
          </a:p>
        </p:txBody>
      </p:sp>
    </p:spTree>
    <p:extLst>
      <p:ext uri="{BB962C8B-B14F-4D97-AF65-F5344CB8AC3E}">
        <p14:creationId xmlns:p14="http://schemas.microsoft.com/office/powerpoint/2010/main" val="1967034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2338A58-1935-476B-930D-CD019098957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E2B10A3F-112B-42DD-AB4D-1937F7AE308F}"/>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86E3DA6-73FF-4935-BAC8-E670A16C84B9}"/>
              </a:ext>
            </a:extLst>
          </p:cNvPr>
          <p:cNvSpPr>
            <a:spLocks noGrp="1"/>
          </p:cNvSpPr>
          <p:nvPr>
            <p:ph type="dt" sz="half" idx="10"/>
          </p:nvPr>
        </p:nvSpPr>
        <p:spPr/>
        <p:txBody>
          <a:bodyPr/>
          <a:lstStyle/>
          <a:p>
            <a:fld id="{D09A83CE-4C63-43E5-9DEF-5F930EC9487B}" type="datetimeFigureOut">
              <a:rPr lang="fr-FR" smtClean="0"/>
              <a:t>03/08/2022</a:t>
            </a:fld>
            <a:endParaRPr lang="fr-FR"/>
          </a:p>
        </p:txBody>
      </p:sp>
      <p:sp>
        <p:nvSpPr>
          <p:cNvPr id="5" name="Espace réservé du pied de page 4">
            <a:extLst>
              <a:ext uri="{FF2B5EF4-FFF2-40B4-BE49-F238E27FC236}">
                <a16:creationId xmlns:a16="http://schemas.microsoft.com/office/drawing/2014/main" id="{861BFE97-573C-4A16-816D-398B9D8066D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1F76AF1-8C27-4FE8-A215-F2A410E9C3AB}"/>
              </a:ext>
            </a:extLst>
          </p:cNvPr>
          <p:cNvSpPr>
            <a:spLocks noGrp="1"/>
          </p:cNvSpPr>
          <p:nvPr>
            <p:ph type="sldNum" sz="quarter" idx="12"/>
          </p:nvPr>
        </p:nvSpPr>
        <p:spPr/>
        <p:txBody>
          <a:bodyPr/>
          <a:lstStyle/>
          <a:p>
            <a:fld id="{1D342939-0FC7-4520-8676-1AD2B0F66A14}" type="slidenum">
              <a:rPr lang="fr-FR" smtClean="0"/>
              <a:t>‹N°›</a:t>
            </a:fld>
            <a:endParaRPr lang="fr-FR"/>
          </a:p>
        </p:txBody>
      </p:sp>
    </p:spTree>
    <p:extLst>
      <p:ext uri="{BB962C8B-B14F-4D97-AF65-F5344CB8AC3E}">
        <p14:creationId xmlns:p14="http://schemas.microsoft.com/office/powerpoint/2010/main" val="3499874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33D265-A804-4D96-8A73-1BB14802075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4101D01-6F16-4723-97EA-1C88D6E0259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8A53E24-D277-42D0-9135-6F57BFC08114}"/>
              </a:ext>
            </a:extLst>
          </p:cNvPr>
          <p:cNvSpPr>
            <a:spLocks noGrp="1"/>
          </p:cNvSpPr>
          <p:nvPr>
            <p:ph type="dt" sz="half" idx="10"/>
          </p:nvPr>
        </p:nvSpPr>
        <p:spPr/>
        <p:txBody>
          <a:bodyPr/>
          <a:lstStyle/>
          <a:p>
            <a:fld id="{D09A83CE-4C63-43E5-9DEF-5F930EC9487B}" type="datetimeFigureOut">
              <a:rPr lang="fr-FR" smtClean="0"/>
              <a:t>03/08/2022</a:t>
            </a:fld>
            <a:endParaRPr lang="fr-FR"/>
          </a:p>
        </p:txBody>
      </p:sp>
      <p:sp>
        <p:nvSpPr>
          <p:cNvPr id="5" name="Espace réservé du pied de page 4">
            <a:extLst>
              <a:ext uri="{FF2B5EF4-FFF2-40B4-BE49-F238E27FC236}">
                <a16:creationId xmlns:a16="http://schemas.microsoft.com/office/drawing/2014/main" id="{A1DF976D-C727-448A-A0F2-4FEEC6968C8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5AE0BC9-8344-4703-8D8C-3654DA6D075F}"/>
              </a:ext>
            </a:extLst>
          </p:cNvPr>
          <p:cNvSpPr>
            <a:spLocks noGrp="1"/>
          </p:cNvSpPr>
          <p:nvPr>
            <p:ph type="sldNum" sz="quarter" idx="12"/>
          </p:nvPr>
        </p:nvSpPr>
        <p:spPr/>
        <p:txBody>
          <a:bodyPr/>
          <a:lstStyle/>
          <a:p>
            <a:fld id="{1D342939-0FC7-4520-8676-1AD2B0F66A14}" type="slidenum">
              <a:rPr lang="fr-FR" smtClean="0"/>
              <a:t>‹N°›</a:t>
            </a:fld>
            <a:endParaRPr lang="fr-FR"/>
          </a:p>
        </p:txBody>
      </p:sp>
    </p:spTree>
    <p:extLst>
      <p:ext uri="{BB962C8B-B14F-4D97-AF65-F5344CB8AC3E}">
        <p14:creationId xmlns:p14="http://schemas.microsoft.com/office/powerpoint/2010/main" val="240419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93CD2B-216B-491D-ACC0-1C073E45183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58A162C-4700-4075-B94E-D3E189920B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B43E9F1-B412-41AB-8A48-6D79FD465FB6}"/>
              </a:ext>
            </a:extLst>
          </p:cNvPr>
          <p:cNvSpPr>
            <a:spLocks noGrp="1"/>
          </p:cNvSpPr>
          <p:nvPr>
            <p:ph type="dt" sz="half" idx="10"/>
          </p:nvPr>
        </p:nvSpPr>
        <p:spPr/>
        <p:txBody>
          <a:bodyPr/>
          <a:lstStyle/>
          <a:p>
            <a:fld id="{D09A83CE-4C63-43E5-9DEF-5F930EC9487B}" type="datetimeFigureOut">
              <a:rPr lang="fr-FR" smtClean="0"/>
              <a:t>03/08/2022</a:t>
            </a:fld>
            <a:endParaRPr lang="fr-FR"/>
          </a:p>
        </p:txBody>
      </p:sp>
      <p:sp>
        <p:nvSpPr>
          <p:cNvPr id="5" name="Espace réservé du pied de page 4">
            <a:extLst>
              <a:ext uri="{FF2B5EF4-FFF2-40B4-BE49-F238E27FC236}">
                <a16:creationId xmlns:a16="http://schemas.microsoft.com/office/drawing/2014/main" id="{A0B81D06-AC02-4CEF-9005-9FC3845B389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F43FD52-85F5-4209-B298-2116CB1CC6D5}"/>
              </a:ext>
            </a:extLst>
          </p:cNvPr>
          <p:cNvSpPr>
            <a:spLocks noGrp="1"/>
          </p:cNvSpPr>
          <p:nvPr>
            <p:ph type="sldNum" sz="quarter" idx="12"/>
          </p:nvPr>
        </p:nvSpPr>
        <p:spPr/>
        <p:txBody>
          <a:bodyPr/>
          <a:lstStyle/>
          <a:p>
            <a:fld id="{1D342939-0FC7-4520-8676-1AD2B0F66A14}" type="slidenum">
              <a:rPr lang="fr-FR" smtClean="0"/>
              <a:t>‹N°›</a:t>
            </a:fld>
            <a:endParaRPr lang="fr-FR"/>
          </a:p>
        </p:txBody>
      </p:sp>
    </p:spTree>
    <p:extLst>
      <p:ext uri="{BB962C8B-B14F-4D97-AF65-F5344CB8AC3E}">
        <p14:creationId xmlns:p14="http://schemas.microsoft.com/office/powerpoint/2010/main" val="1339157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0CAF4B-8440-495D-98CC-790D8A9EDA2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2ED5FE8-F2FA-4ECE-9196-89236E1FA29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14E74017-58DC-4E67-AAD8-B9E0553185FB}"/>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14D4C4C-79D4-4F3F-9765-E207CFC075BC}"/>
              </a:ext>
            </a:extLst>
          </p:cNvPr>
          <p:cNvSpPr>
            <a:spLocks noGrp="1"/>
          </p:cNvSpPr>
          <p:nvPr>
            <p:ph type="dt" sz="half" idx="10"/>
          </p:nvPr>
        </p:nvSpPr>
        <p:spPr/>
        <p:txBody>
          <a:bodyPr/>
          <a:lstStyle/>
          <a:p>
            <a:fld id="{D09A83CE-4C63-43E5-9DEF-5F930EC9487B}" type="datetimeFigureOut">
              <a:rPr lang="fr-FR" smtClean="0"/>
              <a:t>03/08/2022</a:t>
            </a:fld>
            <a:endParaRPr lang="fr-FR"/>
          </a:p>
        </p:txBody>
      </p:sp>
      <p:sp>
        <p:nvSpPr>
          <p:cNvPr id="6" name="Espace réservé du pied de page 5">
            <a:extLst>
              <a:ext uri="{FF2B5EF4-FFF2-40B4-BE49-F238E27FC236}">
                <a16:creationId xmlns:a16="http://schemas.microsoft.com/office/drawing/2014/main" id="{74F35F0C-3E7D-4297-A259-A02A01A9F03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F21926B-E428-4A25-8212-0888E2F93B69}"/>
              </a:ext>
            </a:extLst>
          </p:cNvPr>
          <p:cNvSpPr>
            <a:spLocks noGrp="1"/>
          </p:cNvSpPr>
          <p:nvPr>
            <p:ph type="sldNum" sz="quarter" idx="12"/>
          </p:nvPr>
        </p:nvSpPr>
        <p:spPr/>
        <p:txBody>
          <a:bodyPr/>
          <a:lstStyle/>
          <a:p>
            <a:fld id="{1D342939-0FC7-4520-8676-1AD2B0F66A14}" type="slidenum">
              <a:rPr lang="fr-FR" smtClean="0"/>
              <a:t>‹N°›</a:t>
            </a:fld>
            <a:endParaRPr lang="fr-FR"/>
          </a:p>
        </p:txBody>
      </p:sp>
    </p:spTree>
    <p:extLst>
      <p:ext uri="{BB962C8B-B14F-4D97-AF65-F5344CB8AC3E}">
        <p14:creationId xmlns:p14="http://schemas.microsoft.com/office/powerpoint/2010/main" val="897225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83A641-DBBF-4C46-B64C-D3498118A9C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FF33A6D5-9216-49D3-B5F9-A06585B9B1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948202A-5AB0-4021-BBA9-B9A26D4250E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FB55C28-3DEE-498E-B4DD-FB6284E6EB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34334EB-1E43-421E-93CF-4EFA3BE4C7CF}"/>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9FE4D8A-0D0B-468F-95AB-B1E9A1688FF9}"/>
              </a:ext>
            </a:extLst>
          </p:cNvPr>
          <p:cNvSpPr>
            <a:spLocks noGrp="1"/>
          </p:cNvSpPr>
          <p:nvPr>
            <p:ph type="dt" sz="half" idx="10"/>
          </p:nvPr>
        </p:nvSpPr>
        <p:spPr/>
        <p:txBody>
          <a:bodyPr/>
          <a:lstStyle/>
          <a:p>
            <a:fld id="{D09A83CE-4C63-43E5-9DEF-5F930EC9487B}" type="datetimeFigureOut">
              <a:rPr lang="fr-FR" smtClean="0"/>
              <a:t>03/08/2022</a:t>
            </a:fld>
            <a:endParaRPr lang="fr-FR"/>
          </a:p>
        </p:txBody>
      </p:sp>
      <p:sp>
        <p:nvSpPr>
          <p:cNvPr id="8" name="Espace réservé du pied de page 7">
            <a:extLst>
              <a:ext uri="{FF2B5EF4-FFF2-40B4-BE49-F238E27FC236}">
                <a16:creationId xmlns:a16="http://schemas.microsoft.com/office/drawing/2014/main" id="{CD6B63B0-7D84-43D0-A075-6BB476C5057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C8A60DB1-53EE-4DBC-886E-0D31168F1019}"/>
              </a:ext>
            </a:extLst>
          </p:cNvPr>
          <p:cNvSpPr>
            <a:spLocks noGrp="1"/>
          </p:cNvSpPr>
          <p:nvPr>
            <p:ph type="sldNum" sz="quarter" idx="12"/>
          </p:nvPr>
        </p:nvSpPr>
        <p:spPr/>
        <p:txBody>
          <a:bodyPr/>
          <a:lstStyle/>
          <a:p>
            <a:fld id="{1D342939-0FC7-4520-8676-1AD2B0F66A14}" type="slidenum">
              <a:rPr lang="fr-FR" smtClean="0"/>
              <a:t>‹N°›</a:t>
            </a:fld>
            <a:endParaRPr lang="fr-FR"/>
          </a:p>
        </p:txBody>
      </p:sp>
    </p:spTree>
    <p:extLst>
      <p:ext uri="{BB962C8B-B14F-4D97-AF65-F5344CB8AC3E}">
        <p14:creationId xmlns:p14="http://schemas.microsoft.com/office/powerpoint/2010/main" val="2458665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1D5DF7-192F-40FF-B7C0-F0B26222DB8A}"/>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2E99A2A-3C12-4F7F-BE5C-1E1D5CDE1B22}"/>
              </a:ext>
            </a:extLst>
          </p:cNvPr>
          <p:cNvSpPr>
            <a:spLocks noGrp="1"/>
          </p:cNvSpPr>
          <p:nvPr>
            <p:ph type="dt" sz="half" idx="10"/>
          </p:nvPr>
        </p:nvSpPr>
        <p:spPr/>
        <p:txBody>
          <a:bodyPr/>
          <a:lstStyle/>
          <a:p>
            <a:fld id="{D09A83CE-4C63-43E5-9DEF-5F930EC9487B}" type="datetimeFigureOut">
              <a:rPr lang="fr-FR" smtClean="0"/>
              <a:t>03/08/2022</a:t>
            </a:fld>
            <a:endParaRPr lang="fr-FR"/>
          </a:p>
        </p:txBody>
      </p:sp>
      <p:sp>
        <p:nvSpPr>
          <p:cNvPr id="4" name="Espace réservé du pied de page 3">
            <a:extLst>
              <a:ext uri="{FF2B5EF4-FFF2-40B4-BE49-F238E27FC236}">
                <a16:creationId xmlns:a16="http://schemas.microsoft.com/office/drawing/2014/main" id="{5716337C-674A-43A4-9B57-9BA556BD83B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8824270-FBB9-4867-9164-52F9D1501F2A}"/>
              </a:ext>
            </a:extLst>
          </p:cNvPr>
          <p:cNvSpPr>
            <a:spLocks noGrp="1"/>
          </p:cNvSpPr>
          <p:nvPr>
            <p:ph type="sldNum" sz="quarter" idx="12"/>
          </p:nvPr>
        </p:nvSpPr>
        <p:spPr/>
        <p:txBody>
          <a:bodyPr/>
          <a:lstStyle/>
          <a:p>
            <a:fld id="{1D342939-0FC7-4520-8676-1AD2B0F66A14}" type="slidenum">
              <a:rPr lang="fr-FR" smtClean="0"/>
              <a:t>‹N°›</a:t>
            </a:fld>
            <a:endParaRPr lang="fr-FR"/>
          </a:p>
        </p:txBody>
      </p:sp>
    </p:spTree>
    <p:extLst>
      <p:ext uri="{BB962C8B-B14F-4D97-AF65-F5344CB8AC3E}">
        <p14:creationId xmlns:p14="http://schemas.microsoft.com/office/powerpoint/2010/main" val="2229338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B89EB8F-84D8-43D2-A6C6-DCB31A7A6EC5}"/>
              </a:ext>
            </a:extLst>
          </p:cNvPr>
          <p:cNvSpPr>
            <a:spLocks noGrp="1"/>
          </p:cNvSpPr>
          <p:nvPr>
            <p:ph type="dt" sz="half" idx="10"/>
          </p:nvPr>
        </p:nvSpPr>
        <p:spPr/>
        <p:txBody>
          <a:bodyPr/>
          <a:lstStyle/>
          <a:p>
            <a:fld id="{D09A83CE-4C63-43E5-9DEF-5F930EC9487B}" type="datetimeFigureOut">
              <a:rPr lang="fr-FR" smtClean="0"/>
              <a:t>03/08/2022</a:t>
            </a:fld>
            <a:endParaRPr lang="fr-FR"/>
          </a:p>
        </p:txBody>
      </p:sp>
      <p:sp>
        <p:nvSpPr>
          <p:cNvPr id="3" name="Espace réservé du pied de page 2">
            <a:extLst>
              <a:ext uri="{FF2B5EF4-FFF2-40B4-BE49-F238E27FC236}">
                <a16:creationId xmlns:a16="http://schemas.microsoft.com/office/drawing/2014/main" id="{C0DC4B86-63CA-4F13-86FA-CC7A3EE62F11}"/>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4140D71A-9F7A-48CE-BC25-38DE3240946B}"/>
              </a:ext>
            </a:extLst>
          </p:cNvPr>
          <p:cNvSpPr>
            <a:spLocks noGrp="1"/>
          </p:cNvSpPr>
          <p:nvPr>
            <p:ph type="sldNum" sz="quarter" idx="12"/>
          </p:nvPr>
        </p:nvSpPr>
        <p:spPr/>
        <p:txBody>
          <a:bodyPr/>
          <a:lstStyle/>
          <a:p>
            <a:fld id="{1D342939-0FC7-4520-8676-1AD2B0F66A14}" type="slidenum">
              <a:rPr lang="fr-FR" smtClean="0"/>
              <a:t>‹N°›</a:t>
            </a:fld>
            <a:endParaRPr lang="fr-FR"/>
          </a:p>
        </p:txBody>
      </p:sp>
    </p:spTree>
    <p:extLst>
      <p:ext uri="{BB962C8B-B14F-4D97-AF65-F5344CB8AC3E}">
        <p14:creationId xmlns:p14="http://schemas.microsoft.com/office/powerpoint/2010/main" val="1036128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10CE27-A244-4A39-BC87-A1A545885DF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A46E3C02-B613-43CF-8C0B-06C4F075A8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D662492D-2EEA-4F33-ABE3-EBEF9A6643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76D6D84-A56C-44E3-885A-C0F010BA7AEB}"/>
              </a:ext>
            </a:extLst>
          </p:cNvPr>
          <p:cNvSpPr>
            <a:spLocks noGrp="1"/>
          </p:cNvSpPr>
          <p:nvPr>
            <p:ph type="dt" sz="half" idx="10"/>
          </p:nvPr>
        </p:nvSpPr>
        <p:spPr/>
        <p:txBody>
          <a:bodyPr/>
          <a:lstStyle/>
          <a:p>
            <a:fld id="{D09A83CE-4C63-43E5-9DEF-5F930EC9487B}" type="datetimeFigureOut">
              <a:rPr lang="fr-FR" smtClean="0"/>
              <a:t>03/08/2022</a:t>
            </a:fld>
            <a:endParaRPr lang="fr-FR"/>
          </a:p>
        </p:txBody>
      </p:sp>
      <p:sp>
        <p:nvSpPr>
          <p:cNvPr id="6" name="Espace réservé du pied de page 5">
            <a:extLst>
              <a:ext uri="{FF2B5EF4-FFF2-40B4-BE49-F238E27FC236}">
                <a16:creationId xmlns:a16="http://schemas.microsoft.com/office/drawing/2014/main" id="{7E3725D4-E303-4173-AFDF-38D09AD8F8C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88EDC1D-C076-4E90-8534-DEF5548BC39F}"/>
              </a:ext>
            </a:extLst>
          </p:cNvPr>
          <p:cNvSpPr>
            <a:spLocks noGrp="1"/>
          </p:cNvSpPr>
          <p:nvPr>
            <p:ph type="sldNum" sz="quarter" idx="12"/>
          </p:nvPr>
        </p:nvSpPr>
        <p:spPr/>
        <p:txBody>
          <a:bodyPr/>
          <a:lstStyle/>
          <a:p>
            <a:fld id="{1D342939-0FC7-4520-8676-1AD2B0F66A14}" type="slidenum">
              <a:rPr lang="fr-FR" smtClean="0"/>
              <a:t>‹N°›</a:t>
            </a:fld>
            <a:endParaRPr lang="fr-FR"/>
          </a:p>
        </p:txBody>
      </p:sp>
    </p:spTree>
    <p:extLst>
      <p:ext uri="{BB962C8B-B14F-4D97-AF65-F5344CB8AC3E}">
        <p14:creationId xmlns:p14="http://schemas.microsoft.com/office/powerpoint/2010/main" val="4130574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AEB2C9-9A00-45E9-BB83-9EB06DADE85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D5685455-F154-40FC-9706-E275FB5FE6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04B2850-3F05-4685-BEC8-34A2BEDD60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6B07073-78E0-4977-AE1D-DAC227DF0AA7}"/>
              </a:ext>
            </a:extLst>
          </p:cNvPr>
          <p:cNvSpPr>
            <a:spLocks noGrp="1"/>
          </p:cNvSpPr>
          <p:nvPr>
            <p:ph type="dt" sz="half" idx="10"/>
          </p:nvPr>
        </p:nvSpPr>
        <p:spPr/>
        <p:txBody>
          <a:bodyPr/>
          <a:lstStyle/>
          <a:p>
            <a:fld id="{D09A83CE-4C63-43E5-9DEF-5F930EC9487B}" type="datetimeFigureOut">
              <a:rPr lang="fr-FR" smtClean="0"/>
              <a:t>03/08/2022</a:t>
            </a:fld>
            <a:endParaRPr lang="fr-FR"/>
          </a:p>
        </p:txBody>
      </p:sp>
      <p:sp>
        <p:nvSpPr>
          <p:cNvPr id="6" name="Espace réservé du pied de page 5">
            <a:extLst>
              <a:ext uri="{FF2B5EF4-FFF2-40B4-BE49-F238E27FC236}">
                <a16:creationId xmlns:a16="http://schemas.microsoft.com/office/drawing/2014/main" id="{47D78B4E-08FE-4753-B821-72BC1590AB7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A0318FC-B4F1-4A09-84A6-5B5E0F3714DC}"/>
              </a:ext>
            </a:extLst>
          </p:cNvPr>
          <p:cNvSpPr>
            <a:spLocks noGrp="1"/>
          </p:cNvSpPr>
          <p:nvPr>
            <p:ph type="sldNum" sz="quarter" idx="12"/>
          </p:nvPr>
        </p:nvSpPr>
        <p:spPr/>
        <p:txBody>
          <a:bodyPr/>
          <a:lstStyle/>
          <a:p>
            <a:fld id="{1D342939-0FC7-4520-8676-1AD2B0F66A14}" type="slidenum">
              <a:rPr lang="fr-FR" smtClean="0"/>
              <a:t>‹N°›</a:t>
            </a:fld>
            <a:endParaRPr lang="fr-FR"/>
          </a:p>
        </p:txBody>
      </p:sp>
    </p:spTree>
    <p:extLst>
      <p:ext uri="{BB962C8B-B14F-4D97-AF65-F5344CB8AC3E}">
        <p14:creationId xmlns:p14="http://schemas.microsoft.com/office/powerpoint/2010/main" val="3694622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78F73FC-DCE6-4C58-9E81-9F185F2E14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2025066-27BA-4835-B6D3-7D1DCA0AAA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7015ED9-98A0-4305-8E2A-5FDA9D582A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9A83CE-4C63-43E5-9DEF-5F930EC9487B}" type="datetimeFigureOut">
              <a:rPr lang="fr-FR" smtClean="0"/>
              <a:t>03/08/2022</a:t>
            </a:fld>
            <a:endParaRPr lang="fr-FR"/>
          </a:p>
        </p:txBody>
      </p:sp>
      <p:sp>
        <p:nvSpPr>
          <p:cNvPr id="5" name="Espace réservé du pied de page 4">
            <a:extLst>
              <a:ext uri="{FF2B5EF4-FFF2-40B4-BE49-F238E27FC236}">
                <a16:creationId xmlns:a16="http://schemas.microsoft.com/office/drawing/2014/main" id="{9CEE3AB1-3B2C-418B-B2CD-1E35E884F0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C6CB6913-1B5F-41F3-AAE1-AB9889E774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342939-0FC7-4520-8676-1AD2B0F66A14}" type="slidenum">
              <a:rPr lang="fr-FR" smtClean="0"/>
              <a:t>‹N°›</a:t>
            </a:fld>
            <a:endParaRPr lang="fr-FR"/>
          </a:p>
        </p:txBody>
      </p:sp>
    </p:spTree>
    <p:extLst>
      <p:ext uri="{BB962C8B-B14F-4D97-AF65-F5344CB8AC3E}">
        <p14:creationId xmlns:p14="http://schemas.microsoft.com/office/powerpoint/2010/main" val="372484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8.tmp"/></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1.tmp"/><Relationship Id="rId4" Type="http://schemas.openxmlformats.org/officeDocument/2006/relationships/image" Target="../media/image10.tmp"/></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2.tmp"/></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3.tmp"/></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5.tmp"/><Relationship Id="rId4" Type="http://schemas.openxmlformats.org/officeDocument/2006/relationships/image" Target="../media/image14.tmp"/></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6.tmp"/></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7.tm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E9E3AD4A-9983-4530-BC41-84B9F94EF7A9}"/>
              </a:ext>
            </a:extLst>
          </p:cNvPr>
          <p:cNvSpPr txBox="1">
            <a:spLocks/>
          </p:cNvSpPr>
          <p:nvPr/>
        </p:nvSpPr>
        <p:spPr>
          <a:xfrm>
            <a:off x="5570767" y="6138000"/>
            <a:ext cx="1689315" cy="720000"/>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b="1" dirty="0">
                <a:solidFill>
                  <a:schemeClr val="bg1"/>
                </a:solidFill>
              </a:rPr>
              <a:t>120 heures</a:t>
            </a:r>
          </a:p>
        </p:txBody>
      </p:sp>
      <p:sp>
        <p:nvSpPr>
          <p:cNvPr id="5" name="Espace réservé du texte 4">
            <a:extLst>
              <a:ext uri="{FF2B5EF4-FFF2-40B4-BE49-F238E27FC236}">
                <a16:creationId xmlns:a16="http://schemas.microsoft.com/office/drawing/2014/main" id="{3036780F-3065-4615-BF95-56F56EE20502}"/>
              </a:ext>
            </a:extLst>
          </p:cNvPr>
          <p:cNvSpPr txBox="1">
            <a:spLocks/>
          </p:cNvSpPr>
          <p:nvPr/>
        </p:nvSpPr>
        <p:spPr>
          <a:xfrm>
            <a:off x="1348638" y="5038867"/>
            <a:ext cx="9667701" cy="865074"/>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ts val="1000"/>
              </a:spcBef>
            </a:pPr>
            <a:r>
              <a:rPr lang="fr-FR" sz="2400" b="1" dirty="0">
                <a:solidFill>
                  <a:srgbClr val="0059A1"/>
                </a:solidFill>
              </a:rPr>
              <a:t>RÉSUMÉ THÉORIQUE – FILIÈRE INFRASTRUCTURE DIGITALE</a:t>
            </a:r>
          </a:p>
          <a:p>
            <a:pPr>
              <a:lnSpc>
                <a:spcPct val="90000"/>
              </a:lnSpc>
              <a:spcBef>
                <a:spcPts val="1000"/>
              </a:spcBef>
            </a:pPr>
            <a:r>
              <a:rPr lang="fr-FR" sz="2400" b="1" dirty="0">
                <a:solidFill>
                  <a:srgbClr val="0059A1"/>
                </a:solidFill>
              </a:rPr>
              <a:t>M205-Administration réseau sous linux</a:t>
            </a:r>
          </a:p>
        </p:txBody>
      </p:sp>
    </p:spTree>
    <p:extLst>
      <p:ext uri="{BB962C8B-B14F-4D97-AF65-F5344CB8AC3E}">
        <p14:creationId xmlns:p14="http://schemas.microsoft.com/office/powerpoint/2010/main" val="1767933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962546" y="1796717"/>
            <a:ext cx="10423398" cy="4370270"/>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defRPr/>
            </a:pPr>
            <a:r>
              <a:rPr lang="fr-FR" dirty="0">
                <a:latin typeface="Calibri" panose="020F0502020204030204"/>
              </a:rPr>
              <a:t>Le démarrage du serveur NFS implique le lancement de plusieurs démons de service. Le service NFS de base dans </a:t>
            </a:r>
            <a:r>
              <a:rPr lang="fr-FR" dirty="0" err="1">
                <a:latin typeface="Calibri" panose="020F0502020204030204"/>
              </a:rPr>
              <a:t>Fedora</a:t>
            </a:r>
            <a:r>
              <a:rPr lang="fr-FR" dirty="0">
                <a:latin typeface="Calibri" panose="020F0502020204030204"/>
              </a:rPr>
              <a:t> est appelé </a:t>
            </a:r>
            <a:r>
              <a:rPr lang="fr-FR" b="1" dirty="0" err="1">
                <a:latin typeface="Calibri" panose="020F0502020204030204"/>
              </a:rPr>
              <a:t>nfs</a:t>
            </a:r>
            <a:r>
              <a:rPr lang="fr-FR" b="1" dirty="0">
                <a:latin typeface="Calibri" panose="020F0502020204030204"/>
              </a:rPr>
              <a:t>-server</a:t>
            </a:r>
            <a:r>
              <a:rPr lang="fr-FR" dirty="0">
                <a:latin typeface="Calibri" panose="020F0502020204030204"/>
              </a:rPr>
              <a:t>. Pour démarrer ce service, activez-le (afin qu'il démarre à chaque démarrage de votre système) et vérifiez son état en exécutant les trois commandes suivantes :</a:t>
            </a:r>
          </a:p>
          <a:p>
            <a:pPr marL="0" indent="0">
              <a:lnSpc>
                <a:spcPct val="100000"/>
              </a:lnSpc>
              <a:buNone/>
              <a:defRPr/>
            </a:pPr>
            <a:r>
              <a:rPr lang="fr-FR" dirty="0">
                <a:effectLst>
                  <a:outerShdw blurRad="38100" dist="38100" dir="2700000" algn="tl">
                    <a:srgbClr val="000000">
                      <a:alpha val="43137"/>
                    </a:srgbClr>
                  </a:outerShdw>
                </a:effectLst>
                <a:latin typeface="Calibri" panose="020F0502020204030204"/>
              </a:rPr>
              <a:t># </a:t>
            </a:r>
            <a:r>
              <a:rPr lang="fr-FR" dirty="0" err="1">
                <a:effectLst>
                  <a:outerShdw blurRad="38100" dist="38100" dir="2700000" algn="tl">
                    <a:srgbClr val="000000">
                      <a:alpha val="43137"/>
                    </a:srgbClr>
                  </a:outerShdw>
                </a:effectLst>
                <a:latin typeface="Calibri" panose="020F0502020204030204"/>
              </a:rPr>
              <a:t>systemctl</a:t>
            </a:r>
            <a:r>
              <a:rPr lang="fr-FR" dirty="0">
                <a:effectLst>
                  <a:outerShdw blurRad="38100" dist="38100" dir="2700000" algn="tl">
                    <a:srgbClr val="000000">
                      <a:alpha val="43137"/>
                    </a:srgbClr>
                  </a:outerShdw>
                </a:effectLst>
                <a:latin typeface="Calibri" panose="020F0502020204030204"/>
              </a:rPr>
              <a:t> start </a:t>
            </a:r>
            <a:r>
              <a:rPr lang="fr-FR" dirty="0" err="1">
                <a:effectLst>
                  <a:outerShdw blurRad="38100" dist="38100" dir="2700000" algn="tl">
                    <a:srgbClr val="000000">
                      <a:alpha val="43137"/>
                    </a:srgbClr>
                  </a:outerShdw>
                </a:effectLst>
                <a:latin typeface="Calibri" panose="020F0502020204030204"/>
              </a:rPr>
              <a:t>nfs-server.service</a:t>
            </a:r>
            <a:endParaRPr lang="fr-FR" dirty="0">
              <a:effectLst>
                <a:outerShdw blurRad="38100" dist="38100" dir="2700000" algn="tl">
                  <a:srgbClr val="000000">
                    <a:alpha val="43137"/>
                  </a:srgbClr>
                </a:outerShdw>
              </a:effectLst>
              <a:latin typeface="Calibri" panose="020F0502020204030204"/>
            </a:endParaRPr>
          </a:p>
          <a:p>
            <a:pPr marL="0" indent="0">
              <a:lnSpc>
                <a:spcPct val="100000"/>
              </a:lnSpc>
              <a:buNone/>
              <a:defRPr/>
            </a:pPr>
            <a:r>
              <a:rPr lang="fr-FR" dirty="0">
                <a:effectLst>
                  <a:outerShdw blurRad="38100" dist="38100" dir="2700000" algn="tl">
                    <a:srgbClr val="000000">
                      <a:alpha val="43137"/>
                    </a:srgbClr>
                  </a:outerShdw>
                </a:effectLst>
                <a:latin typeface="Calibri" panose="020F0502020204030204"/>
              </a:rPr>
              <a:t># </a:t>
            </a:r>
            <a:r>
              <a:rPr lang="fr-FR" dirty="0" err="1">
                <a:effectLst>
                  <a:outerShdw blurRad="38100" dist="38100" dir="2700000" algn="tl">
                    <a:srgbClr val="000000">
                      <a:alpha val="43137"/>
                    </a:srgbClr>
                  </a:outerShdw>
                </a:effectLst>
                <a:latin typeface="Calibri" panose="020F0502020204030204"/>
              </a:rPr>
              <a:t>systemctl</a:t>
            </a:r>
            <a:r>
              <a:rPr lang="fr-FR" dirty="0">
                <a:effectLst>
                  <a:outerShdw blurRad="38100" dist="38100" dir="2700000" algn="tl">
                    <a:srgbClr val="000000">
                      <a:alpha val="43137"/>
                    </a:srgbClr>
                  </a:outerShdw>
                </a:effectLst>
                <a:latin typeface="Calibri" panose="020F0502020204030204"/>
              </a:rPr>
              <a:t> enable </a:t>
            </a:r>
            <a:r>
              <a:rPr lang="fr-FR" dirty="0" err="1">
                <a:effectLst>
                  <a:outerShdw blurRad="38100" dist="38100" dir="2700000" algn="tl">
                    <a:srgbClr val="000000">
                      <a:alpha val="43137"/>
                    </a:srgbClr>
                  </a:outerShdw>
                </a:effectLst>
                <a:latin typeface="Calibri" panose="020F0502020204030204"/>
              </a:rPr>
              <a:t>nfs-server.service</a:t>
            </a:r>
            <a:endParaRPr lang="fr-FR" dirty="0">
              <a:effectLst>
                <a:outerShdw blurRad="38100" dist="38100" dir="2700000" algn="tl">
                  <a:srgbClr val="000000">
                    <a:alpha val="43137"/>
                  </a:srgbClr>
                </a:outerShdw>
              </a:effectLst>
              <a:latin typeface="Calibri" panose="020F0502020204030204"/>
            </a:endParaRPr>
          </a:p>
          <a:p>
            <a:pPr marL="0" indent="0">
              <a:lnSpc>
                <a:spcPct val="100000"/>
              </a:lnSpc>
              <a:buNone/>
              <a:defRPr/>
            </a:pPr>
            <a:r>
              <a:rPr lang="fr-FR" dirty="0">
                <a:effectLst>
                  <a:outerShdw blurRad="38100" dist="38100" dir="2700000" algn="tl">
                    <a:srgbClr val="000000">
                      <a:alpha val="43137"/>
                    </a:srgbClr>
                  </a:outerShdw>
                </a:effectLst>
                <a:latin typeface="Calibri" panose="020F0502020204030204"/>
              </a:rPr>
              <a:t># </a:t>
            </a:r>
            <a:r>
              <a:rPr lang="fr-FR" dirty="0" err="1">
                <a:effectLst>
                  <a:outerShdw blurRad="38100" dist="38100" dir="2700000" algn="tl">
                    <a:srgbClr val="000000">
                      <a:alpha val="43137"/>
                    </a:srgbClr>
                  </a:outerShdw>
                </a:effectLst>
                <a:latin typeface="Calibri" panose="020F0502020204030204"/>
              </a:rPr>
              <a:t>systemctl</a:t>
            </a:r>
            <a:r>
              <a:rPr lang="fr-FR" dirty="0">
                <a:effectLst>
                  <a:outerShdw blurRad="38100" dist="38100" dir="2700000" algn="tl">
                    <a:srgbClr val="000000">
                      <a:alpha val="43137"/>
                    </a:srgbClr>
                  </a:outerShdw>
                </a:effectLst>
                <a:latin typeface="Calibri" panose="020F0502020204030204"/>
              </a:rPr>
              <a:t> </a:t>
            </a:r>
            <a:r>
              <a:rPr lang="fr-FR" dirty="0" err="1">
                <a:effectLst>
                  <a:outerShdw blurRad="38100" dist="38100" dir="2700000" algn="tl">
                    <a:srgbClr val="000000">
                      <a:alpha val="43137"/>
                    </a:srgbClr>
                  </a:outerShdw>
                </a:effectLst>
                <a:latin typeface="Calibri" panose="020F0502020204030204"/>
              </a:rPr>
              <a:t>status</a:t>
            </a:r>
            <a:r>
              <a:rPr lang="fr-FR" dirty="0">
                <a:effectLst>
                  <a:outerShdw blurRad="38100" dist="38100" dir="2700000" algn="tl">
                    <a:srgbClr val="000000">
                      <a:alpha val="43137"/>
                    </a:srgbClr>
                  </a:outerShdw>
                </a:effectLst>
                <a:latin typeface="Calibri" panose="020F0502020204030204"/>
              </a:rPr>
              <a:t> </a:t>
            </a:r>
            <a:r>
              <a:rPr lang="fr-FR" dirty="0" err="1">
                <a:effectLst>
                  <a:outerShdw blurRad="38100" dist="38100" dir="2700000" algn="tl">
                    <a:srgbClr val="000000">
                      <a:alpha val="43137"/>
                    </a:srgbClr>
                  </a:outerShdw>
                </a:effectLst>
                <a:latin typeface="Calibri" panose="020F0502020204030204"/>
              </a:rPr>
              <a:t>nfs</a:t>
            </a:r>
            <a:r>
              <a:rPr lang="fr-FR" dirty="0">
                <a:effectLst>
                  <a:outerShdw blurRad="38100" dist="38100" dir="2700000" algn="tl">
                    <a:srgbClr val="000000">
                      <a:alpha val="43137"/>
                    </a:srgbClr>
                  </a:outerShdw>
                </a:effectLst>
                <a:latin typeface="Calibri" panose="020F0502020204030204"/>
              </a:rPr>
              <a:t>-server </a:t>
            </a:r>
          </a:p>
          <a:p>
            <a:pPr marL="0" indent="0">
              <a:lnSpc>
                <a:spcPct val="100000"/>
              </a:lnSpc>
              <a:buNone/>
              <a:defRPr/>
            </a:pPr>
            <a:endParaRPr lang="fr-FR" dirty="0">
              <a:effectLst>
                <a:outerShdw blurRad="38100" dist="38100" dir="2700000" algn="tl">
                  <a:srgbClr val="000000">
                    <a:alpha val="43137"/>
                  </a:srgbClr>
                </a:outerShdw>
              </a:effectLst>
              <a:latin typeface="Calibri" panose="020F0502020204030204"/>
            </a:endParaRPr>
          </a:p>
        </p:txBody>
      </p:sp>
      <p:sp>
        <p:nvSpPr>
          <p:cNvPr id="8" name="Espace réservé du texte 2">
            <a:extLst>
              <a:ext uri="{FF2B5EF4-FFF2-40B4-BE49-F238E27FC236}">
                <a16:creationId xmlns:a16="http://schemas.microsoft.com/office/drawing/2014/main" id="{2A5D62D8-E8C1-410C-82B8-08E2D370F996}"/>
              </a:ext>
            </a:extLst>
          </p:cNvPr>
          <p:cNvSpPr txBox="1">
            <a:spLocks/>
          </p:cNvSpPr>
          <p:nvPr/>
        </p:nvSpPr>
        <p:spPr>
          <a:xfrm>
            <a:off x="190510" y="777945"/>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600" b="1" i="0" u="none" strike="noStrike" kern="1200" cap="none" spc="0" normalizeH="0" baseline="0" noProof="0" dirty="0">
                <a:ln>
                  <a:noFill/>
                </a:ln>
                <a:solidFill>
                  <a:srgbClr val="FF7800"/>
                </a:solidFill>
                <a:effectLst/>
                <a:uLnTx/>
                <a:uFillTx/>
                <a:latin typeface="Calibri" panose="020F0502020204030204"/>
                <a:ea typeface="+mn-ea"/>
                <a:cs typeface="+mn-cs"/>
              </a:rPr>
              <a:t>Gestion du service </a:t>
            </a:r>
            <a:r>
              <a:rPr kumimoji="0" lang="fr-FR" sz="1600" b="1" i="0" u="none" strike="noStrike" kern="1200" cap="none" spc="0" normalizeH="0" baseline="0" noProof="0" dirty="0" err="1">
                <a:ln>
                  <a:noFill/>
                </a:ln>
                <a:solidFill>
                  <a:srgbClr val="FF7800"/>
                </a:solidFill>
                <a:effectLst/>
                <a:uLnTx/>
                <a:uFillTx/>
                <a:latin typeface="Calibri" panose="020F0502020204030204"/>
                <a:ea typeface="+mn-ea"/>
                <a:cs typeface="+mn-cs"/>
              </a:rPr>
              <a:t>nfs</a:t>
            </a:r>
            <a:endParaRPr kumimoji="0" lang="fr-FR" sz="1600" b="1" i="0" u="none" strike="noStrike" kern="1200" cap="none" spc="0" normalizeH="0" baseline="0" noProof="0" dirty="0">
              <a:ln>
                <a:noFill/>
              </a:ln>
              <a:solidFill>
                <a:srgbClr val="FF7800"/>
              </a:solidFill>
              <a:effectLst/>
              <a:uLnTx/>
              <a:uFillTx/>
              <a:latin typeface="Calibri" panose="020F0502020204030204"/>
              <a:ea typeface="+mn-ea"/>
              <a:cs typeface="+mn-cs"/>
            </a:endParaRPr>
          </a:p>
        </p:txBody>
      </p:sp>
      <p:sp>
        <p:nvSpPr>
          <p:cNvPr id="9" name="Titre 1">
            <a:extLst>
              <a:ext uri="{FF2B5EF4-FFF2-40B4-BE49-F238E27FC236}">
                <a16:creationId xmlns:a16="http://schemas.microsoft.com/office/drawing/2014/main" id="{27E9C485-F68E-4FD7-BCBE-1113C366A5F5}"/>
              </a:ext>
            </a:extLst>
          </p:cNvPr>
          <p:cNvSpPr txBox="1">
            <a:spLocks/>
          </p:cNvSpPr>
          <p:nvPr/>
        </p:nvSpPr>
        <p:spPr>
          <a:xfrm>
            <a:off x="179999" y="452230"/>
            <a:ext cx="5814001"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FF78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03 - Démarrage et arrêt de service</a:t>
            </a:r>
          </a:p>
        </p:txBody>
      </p:sp>
      <p:pic>
        <p:nvPicPr>
          <p:cNvPr id="1026" name="Picture 2" descr="File, nfs, document icon - Download on Iconfinder">
            <a:extLst>
              <a:ext uri="{FF2B5EF4-FFF2-40B4-BE49-F238E27FC236}">
                <a16:creationId xmlns:a16="http://schemas.microsoft.com/office/drawing/2014/main" id="{5085EF21-1A30-44F5-B907-1B63CC1075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2819" y="23835"/>
            <a:ext cx="1953125" cy="1953125"/>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a:extLst>
              <a:ext uri="{FF2B5EF4-FFF2-40B4-BE49-F238E27FC236}">
                <a16:creationId xmlns:a16="http://schemas.microsoft.com/office/drawing/2014/main" id="{2138CEFD-90EF-45A6-8097-881500196B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228" y="3487858"/>
            <a:ext cx="10897544" cy="22404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58482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962546" y="1796717"/>
            <a:ext cx="10423398" cy="4370270"/>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defRPr/>
            </a:pPr>
            <a:r>
              <a:rPr lang="fr-FR" dirty="0">
                <a:latin typeface="Calibri" panose="020F0502020204030204"/>
              </a:rPr>
              <a:t>Pour désactiver le service </a:t>
            </a:r>
            <a:r>
              <a:rPr lang="fr-FR" dirty="0" err="1">
                <a:latin typeface="Calibri" panose="020F0502020204030204"/>
              </a:rPr>
              <a:t>nfs</a:t>
            </a:r>
            <a:r>
              <a:rPr lang="fr-FR" dirty="0">
                <a:latin typeface="Calibri" panose="020F0502020204030204"/>
              </a:rPr>
              <a:t> au démarrage ainsi que le stopper on utilise les commandes:</a:t>
            </a:r>
          </a:p>
          <a:p>
            <a:pPr marL="0" indent="0">
              <a:lnSpc>
                <a:spcPct val="100000"/>
              </a:lnSpc>
              <a:buNone/>
              <a:defRPr/>
            </a:pPr>
            <a:r>
              <a:rPr lang="fr-FR" dirty="0">
                <a:effectLst>
                  <a:outerShdw blurRad="38100" dist="38100" dir="2700000" algn="tl">
                    <a:srgbClr val="000000">
                      <a:alpha val="43137"/>
                    </a:srgbClr>
                  </a:outerShdw>
                </a:effectLst>
                <a:latin typeface="Calibri" panose="020F0502020204030204"/>
              </a:rPr>
              <a:t># </a:t>
            </a:r>
            <a:r>
              <a:rPr lang="fr-FR" dirty="0" err="1">
                <a:effectLst>
                  <a:outerShdw blurRad="38100" dist="38100" dir="2700000" algn="tl">
                    <a:srgbClr val="000000">
                      <a:alpha val="43137"/>
                    </a:srgbClr>
                  </a:outerShdw>
                </a:effectLst>
                <a:latin typeface="Calibri" panose="020F0502020204030204"/>
              </a:rPr>
              <a:t>systemctl</a:t>
            </a:r>
            <a:r>
              <a:rPr lang="fr-FR" dirty="0">
                <a:effectLst>
                  <a:outerShdw blurRad="38100" dist="38100" dir="2700000" algn="tl">
                    <a:srgbClr val="000000">
                      <a:alpha val="43137"/>
                    </a:srgbClr>
                  </a:outerShdw>
                </a:effectLst>
                <a:latin typeface="Calibri" panose="020F0502020204030204"/>
              </a:rPr>
              <a:t> stop </a:t>
            </a:r>
            <a:r>
              <a:rPr lang="fr-FR" dirty="0" err="1">
                <a:effectLst>
                  <a:outerShdw blurRad="38100" dist="38100" dir="2700000" algn="tl">
                    <a:srgbClr val="000000">
                      <a:alpha val="43137"/>
                    </a:srgbClr>
                  </a:outerShdw>
                </a:effectLst>
                <a:latin typeface="Calibri" panose="020F0502020204030204"/>
              </a:rPr>
              <a:t>nfs-server.service</a:t>
            </a:r>
            <a:endParaRPr lang="fr-FR" dirty="0">
              <a:effectLst>
                <a:outerShdw blurRad="38100" dist="38100" dir="2700000" algn="tl">
                  <a:srgbClr val="000000">
                    <a:alpha val="43137"/>
                  </a:srgbClr>
                </a:outerShdw>
              </a:effectLst>
              <a:latin typeface="Calibri" panose="020F0502020204030204"/>
            </a:endParaRPr>
          </a:p>
          <a:p>
            <a:pPr marL="0" indent="0">
              <a:lnSpc>
                <a:spcPct val="100000"/>
              </a:lnSpc>
              <a:buNone/>
              <a:defRPr/>
            </a:pPr>
            <a:r>
              <a:rPr lang="fr-FR" dirty="0">
                <a:effectLst>
                  <a:outerShdw blurRad="38100" dist="38100" dir="2700000" algn="tl">
                    <a:srgbClr val="000000">
                      <a:alpha val="43137"/>
                    </a:srgbClr>
                  </a:outerShdw>
                </a:effectLst>
                <a:latin typeface="Calibri" panose="020F0502020204030204"/>
              </a:rPr>
              <a:t># </a:t>
            </a:r>
            <a:r>
              <a:rPr lang="fr-FR" dirty="0" err="1">
                <a:effectLst>
                  <a:outerShdw blurRad="38100" dist="38100" dir="2700000" algn="tl">
                    <a:srgbClr val="000000">
                      <a:alpha val="43137"/>
                    </a:srgbClr>
                  </a:outerShdw>
                </a:effectLst>
                <a:latin typeface="Calibri" panose="020F0502020204030204"/>
              </a:rPr>
              <a:t>systemctl</a:t>
            </a:r>
            <a:r>
              <a:rPr lang="fr-FR" dirty="0">
                <a:effectLst>
                  <a:outerShdw blurRad="38100" dist="38100" dir="2700000" algn="tl">
                    <a:srgbClr val="000000">
                      <a:alpha val="43137"/>
                    </a:srgbClr>
                  </a:outerShdw>
                </a:effectLst>
                <a:latin typeface="Calibri" panose="020F0502020204030204"/>
              </a:rPr>
              <a:t> </a:t>
            </a:r>
            <a:r>
              <a:rPr lang="fr-FR" dirty="0" err="1">
                <a:effectLst>
                  <a:outerShdw blurRad="38100" dist="38100" dir="2700000" algn="tl">
                    <a:srgbClr val="000000">
                      <a:alpha val="43137"/>
                    </a:srgbClr>
                  </a:outerShdw>
                </a:effectLst>
                <a:latin typeface="Calibri" panose="020F0502020204030204"/>
              </a:rPr>
              <a:t>disable</a:t>
            </a:r>
            <a:r>
              <a:rPr lang="fr-FR" dirty="0">
                <a:effectLst>
                  <a:outerShdw blurRad="38100" dist="38100" dir="2700000" algn="tl">
                    <a:srgbClr val="000000">
                      <a:alpha val="43137"/>
                    </a:srgbClr>
                  </a:outerShdw>
                </a:effectLst>
                <a:latin typeface="Calibri" panose="020F0502020204030204"/>
              </a:rPr>
              <a:t> </a:t>
            </a:r>
            <a:r>
              <a:rPr lang="fr-FR" dirty="0" err="1">
                <a:effectLst>
                  <a:outerShdw blurRad="38100" dist="38100" dir="2700000" algn="tl">
                    <a:srgbClr val="000000">
                      <a:alpha val="43137"/>
                    </a:srgbClr>
                  </a:outerShdw>
                </a:effectLst>
                <a:latin typeface="Calibri" panose="020F0502020204030204"/>
              </a:rPr>
              <a:t>nfs-server.service</a:t>
            </a:r>
            <a:endParaRPr lang="fr-FR" dirty="0">
              <a:effectLst>
                <a:outerShdw blurRad="38100" dist="38100" dir="2700000" algn="tl">
                  <a:srgbClr val="000000">
                    <a:alpha val="43137"/>
                  </a:srgbClr>
                </a:outerShdw>
              </a:effectLst>
              <a:latin typeface="Calibri" panose="020F0502020204030204"/>
            </a:endParaRPr>
          </a:p>
          <a:p>
            <a:pPr marL="0" indent="0">
              <a:lnSpc>
                <a:spcPct val="100000"/>
              </a:lnSpc>
              <a:buNone/>
              <a:defRPr/>
            </a:pPr>
            <a:r>
              <a:rPr lang="fr-FR" dirty="0">
                <a:effectLst>
                  <a:outerShdw blurRad="38100" dist="38100" dir="2700000" algn="tl">
                    <a:srgbClr val="000000">
                      <a:alpha val="43137"/>
                    </a:srgbClr>
                  </a:outerShdw>
                </a:effectLst>
                <a:latin typeface="Calibri" panose="020F0502020204030204"/>
              </a:rPr>
              <a:t># </a:t>
            </a:r>
            <a:r>
              <a:rPr lang="fr-FR" dirty="0" err="1">
                <a:effectLst>
                  <a:outerShdw blurRad="38100" dist="38100" dir="2700000" algn="tl">
                    <a:srgbClr val="000000">
                      <a:alpha val="43137"/>
                    </a:srgbClr>
                  </a:outerShdw>
                </a:effectLst>
                <a:latin typeface="Calibri" panose="020F0502020204030204"/>
              </a:rPr>
              <a:t>systemctl</a:t>
            </a:r>
            <a:r>
              <a:rPr lang="fr-FR" dirty="0">
                <a:effectLst>
                  <a:outerShdw blurRad="38100" dist="38100" dir="2700000" algn="tl">
                    <a:srgbClr val="000000">
                      <a:alpha val="43137"/>
                    </a:srgbClr>
                  </a:outerShdw>
                </a:effectLst>
                <a:latin typeface="Calibri" panose="020F0502020204030204"/>
              </a:rPr>
              <a:t> </a:t>
            </a:r>
            <a:r>
              <a:rPr lang="fr-FR" dirty="0" err="1">
                <a:effectLst>
                  <a:outerShdw blurRad="38100" dist="38100" dir="2700000" algn="tl">
                    <a:srgbClr val="000000">
                      <a:alpha val="43137"/>
                    </a:srgbClr>
                  </a:outerShdw>
                </a:effectLst>
                <a:latin typeface="Calibri" panose="020F0502020204030204"/>
              </a:rPr>
              <a:t>status</a:t>
            </a:r>
            <a:r>
              <a:rPr lang="fr-FR" dirty="0">
                <a:effectLst>
                  <a:outerShdw blurRad="38100" dist="38100" dir="2700000" algn="tl">
                    <a:srgbClr val="000000">
                      <a:alpha val="43137"/>
                    </a:srgbClr>
                  </a:outerShdw>
                </a:effectLst>
                <a:latin typeface="Calibri" panose="020F0502020204030204"/>
              </a:rPr>
              <a:t> </a:t>
            </a:r>
            <a:r>
              <a:rPr lang="fr-FR" dirty="0" err="1">
                <a:effectLst>
                  <a:outerShdw blurRad="38100" dist="38100" dir="2700000" algn="tl">
                    <a:srgbClr val="000000">
                      <a:alpha val="43137"/>
                    </a:srgbClr>
                  </a:outerShdw>
                </a:effectLst>
                <a:latin typeface="Calibri" panose="020F0502020204030204"/>
              </a:rPr>
              <a:t>nfs</a:t>
            </a:r>
            <a:r>
              <a:rPr lang="fr-FR" dirty="0">
                <a:effectLst>
                  <a:outerShdw blurRad="38100" dist="38100" dir="2700000" algn="tl">
                    <a:srgbClr val="000000">
                      <a:alpha val="43137"/>
                    </a:srgbClr>
                  </a:outerShdw>
                </a:effectLst>
                <a:latin typeface="Calibri" panose="020F0502020204030204"/>
              </a:rPr>
              <a:t>-server </a:t>
            </a:r>
          </a:p>
          <a:p>
            <a:pPr marL="0" indent="0">
              <a:lnSpc>
                <a:spcPct val="100000"/>
              </a:lnSpc>
              <a:buNone/>
              <a:defRPr/>
            </a:pPr>
            <a:endParaRPr lang="fr-FR" dirty="0">
              <a:effectLst>
                <a:outerShdw blurRad="38100" dist="38100" dir="2700000" algn="tl">
                  <a:srgbClr val="000000">
                    <a:alpha val="43137"/>
                  </a:srgbClr>
                </a:outerShdw>
              </a:effectLst>
              <a:latin typeface="Calibri" panose="020F0502020204030204"/>
            </a:endParaRPr>
          </a:p>
        </p:txBody>
      </p:sp>
      <p:sp>
        <p:nvSpPr>
          <p:cNvPr id="8" name="Espace réservé du texte 2">
            <a:extLst>
              <a:ext uri="{FF2B5EF4-FFF2-40B4-BE49-F238E27FC236}">
                <a16:creationId xmlns:a16="http://schemas.microsoft.com/office/drawing/2014/main" id="{2A5D62D8-E8C1-410C-82B8-08E2D370F996}"/>
              </a:ext>
            </a:extLst>
          </p:cNvPr>
          <p:cNvSpPr txBox="1">
            <a:spLocks/>
          </p:cNvSpPr>
          <p:nvPr/>
        </p:nvSpPr>
        <p:spPr>
          <a:xfrm>
            <a:off x="190510" y="777945"/>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600" b="1" i="0" u="none" strike="noStrike" kern="1200" cap="none" spc="0" normalizeH="0" baseline="0" noProof="0" dirty="0">
                <a:ln>
                  <a:noFill/>
                </a:ln>
                <a:solidFill>
                  <a:srgbClr val="FF7800"/>
                </a:solidFill>
                <a:effectLst/>
                <a:uLnTx/>
                <a:uFillTx/>
                <a:latin typeface="Calibri" panose="020F0502020204030204"/>
                <a:ea typeface="+mn-ea"/>
                <a:cs typeface="+mn-cs"/>
              </a:rPr>
              <a:t>Gestion du service </a:t>
            </a:r>
            <a:r>
              <a:rPr kumimoji="0" lang="fr-FR" sz="1600" b="1" i="0" u="none" strike="noStrike" kern="1200" cap="none" spc="0" normalizeH="0" baseline="0" noProof="0" dirty="0" err="1">
                <a:ln>
                  <a:noFill/>
                </a:ln>
                <a:solidFill>
                  <a:srgbClr val="FF7800"/>
                </a:solidFill>
                <a:effectLst/>
                <a:uLnTx/>
                <a:uFillTx/>
                <a:latin typeface="Calibri" panose="020F0502020204030204"/>
                <a:ea typeface="+mn-ea"/>
                <a:cs typeface="+mn-cs"/>
              </a:rPr>
              <a:t>nfs</a:t>
            </a:r>
            <a:endParaRPr kumimoji="0" lang="fr-FR" sz="1600" b="1" i="0" u="none" strike="noStrike" kern="1200" cap="none" spc="0" normalizeH="0" baseline="0" noProof="0" dirty="0">
              <a:ln>
                <a:noFill/>
              </a:ln>
              <a:solidFill>
                <a:srgbClr val="FF7800"/>
              </a:solidFill>
              <a:effectLst/>
              <a:uLnTx/>
              <a:uFillTx/>
              <a:latin typeface="Calibri" panose="020F0502020204030204"/>
              <a:ea typeface="+mn-ea"/>
              <a:cs typeface="+mn-cs"/>
            </a:endParaRPr>
          </a:p>
        </p:txBody>
      </p:sp>
      <p:sp>
        <p:nvSpPr>
          <p:cNvPr id="9" name="Titre 1">
            <a:extLst>
              <a:ext uri="{FF2B5EF4-FFF2-40B4-BE49-F238E27FC236}">
                <a16:creationId xmlns:a16="http://schemas.microsoft.com/office/drawing/2014/main" id="{27E9C485-F68E-4FD7-BCBE-1113C366A5F5}"/>
              </a:ext>
            </a:extLst>
          </p:cNvPr>
          <p:cNvSpPr txBox="1">
            <a:spLocks/>
          </p:cNvSpPr>
          <p:nvPr/>
        </p:nvSpPr>
        <p:spPr>
          <a:xfrm>
            <a:off x="179999" y="452230"/>
            <a:ext cx="5814001"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FF78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03 - Démarrage et arrêt de service</a:t>
            </a:r>
          </a:p>
        </p:txBody>
      </p:sp>
      <p:pic>
        <p:nvPicPr>
          <p:cNvPr id="1026" name="Picture 2" descr="File, nfs, document icon - Download on Iconfinder">
            <a:extLst>
              <a:ext uri="{FF2B5EF4-FFF2-40B4-BE49-F238E27FC236}">
                <a16:creationId xmlns:a16="http://schemas.microsoft.com/office/drawing/2014/main" id="{5085EF21-1A30-44F5-B907-1B63CC1075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2819" y="23835"/>
            <a:ext cx="1953125" cy="1953125"/>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2C866060-6F09-429C-B3A9-93F0B8DD9388}"/>
              </a:ext>
            </a:extLst>
          </p:cNvPr>
          <p:cNvPicPr>
            <a:picLocks noChangeAspect="1"/>
          </p:cNvPicPr>
          <p:nvPr/>
        </p:nvPicPr>
        <p:blipFill>
          <a:blip r:embed="rId4"/>
          <a:stretch>
            <a:fillRect/>
          </a:stretch>
        </p:blipFill>
        <p:spPr>
          <a:xfrm>
            <a:off x="1610328" y="3351045"/>
            <a:ext cx="8767343" cy="2600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99525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962546" y="1796717"/>
            <a:ext cx="10423398" cy="4370270"/>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defRPr/>
            </a:pPr>
            <a:r>
              <a:rPr lang="fr-FR" dirty="0">
                <a:latin typeface="Calibri" panose="020F0502020204030204"/>
              </a:rPr>
              <a:t>La configuration d'un 'export' NFS se fait en éditant le fichier </a:t>
            </a:r>
            <a:r>
              <a:rPr lang="fr-FR" b="1" dirty="0">
                <a:latin typeface="Calibri" panose="020F0502020204030204"/>
              </a:rPr>
              <a:t>/</a:t>
            </a:r>
            <a:r>
              <a:rPr lang="fr-FR" b="1" dirty="0" err="1">
                <a:latin typeface="Calibri" panose="020F0502020204030204"/>
              </a:rPr>
              <a:t>etc</a:t>
            </a:r>
            <a:r>
              <a:rPr lang="fr-FR" b="1" dirty="0">
                <a:latin typeface="Calibri" panose="020F0502020204030204"/>
              </a:rPr>
              <a:t>/exports</a:t>
            </a:r>
            <a:r>
              <a:rPr lang="fr-FR" dirty="0">
                <a:latin typeface="Calibri" panose="020F0502020204030204"/>
              </a:rPr>
              <a:t>, comme exemple</a:t>
            </a:r>
            <a:r>
              <a:rPr lang="fr-FR" b="1" dirty="0">
                <a:latin typeface="Calibri" panose="020F0502020204030204"/>
              </a:rPr>
              <a:t>: </a:t>
            </a:r>
          </a:p>
          <a:p>
            <a:pPr marL="0" indent="0">
              <a:lnSpc>
                <a:spcPct val="100000"/>
              </a:lnSpc>
              <a:buNone/>
              <a:defRPr/>
            </a:pPr>
            <a:r>
              <a:rPr lang="fr-FR" b="1" dirty="0">
                <a:effectLst>
                  <a:outerShdw blurRad="38100" dist="38100" dir="2700000" algn="tl">
                    <a:srgbClr val="000000">
                      <a:alpha val="43137"/>
                    </a:srgbClr>
                  </a:outerShdw>
                </a:effectLst>
                <a:latin typeface="Calibri" panose="020F0502020204030204"/>
              </a:rPr>
              <a:t>/var/</a:t>
            </a:r>
            <a:r>
              <a:rPr lang="fr-FR" b="1" dirty="0" err="1">
                <a:effectLst>
                  <a:outerShdw blurRad="38100" dist="38100" dir="2700000" algn="tl">
                    <a:srgbClr val="000000">
                      <a:alpha val="43137"/>
                    </a:srgbClr>
                  </a:outerShdw>
                </a:effectLst>
                <a:latin typeface="Calibri" panose="020F0502020204030204"/>
              </a:rPr>
              <a:t>opt</a:t>
            </a:r>
            <a:r>
              <a:rPr lang="fr-FR" b="1" dirty="0">
                <a:effectLst>
                  <a:outerShdw blurRad="38100" dist="38100" dir="2700000" algn="tl">
                    <a:srgbClr val="000000">
                      <a:alpha val="43137"/>
                    </a:srgbClr>
                  </a:outerShdw>
                </a:effectLst>
                <a:latin typeface="Calibri" panose="020F0502020204030204"/>
              </a:rPr>
              <a:t> 192.168.1.*(</a:t>
            </a:r>
            <a:r>
              <a:rPr lang="fr-FR" b="1" dirty="0" err="1">
                <a:effectLst>
                  <a:outerShdw blurRad="38100" dist="38100" dir="2700000" algn="tl">
                    <a:srgbClr val="000000">
                      <a:alpha val="43137"/>
                    </a:srgbClr>
                  </a:outerShdw>
                </a:effectLst>
                <a:latin typeface="Calibri" panose="020F0502020204030204"/>
              </a:rPr>
              <a:t>rw,all_squash,anonuid</a:t>
            </a:r>
            <a:r>
              <a:rPr lang="fr-FR" b="1" dirty="0">
                <a:effectLst>
                  <a:outerShdw blurRad="38100" dist="38100" dir="2700000" algn="tl">
                    <a:srgbClr val="000000">
                      <a:alpha val="43137"/>
                    </a:srgbClr>
                  </a:outerShdw>
                </a:effectLst>
                <a:latin typeface="Calibri" panose="020F0502020204030204"/>
              </a:rPr>
              <a:t>=1000,anongid=1000,sync,no_subtree_check)</a:t>
            </a:r>
          </a:p>
          <a:p>
            <a:pPr>
              <a:lnSpc>
                <a:spcPct val="100000"/>
              </a:lnSpc>
              <a:defRPr/>
            </a:pPr>
            <a:r>
              <a:rPr lang="fr-FR" dirty="0">
                <a:latin typeface="Calibri" panose="020F0502020204030204"/>
              </a:rPr>
              <a:t>Dans ce fichier, chaque ligne est définie comme ceci :</a:t>
            </a:r>
            <a:r>
              <a:rPr lang="fr-FR" b="1" dirty="0">
                <a:latin typeface="Calibri" panose="020F0502020204030204"/>
              </a:rPr>
              <a:t> </a:t>
            </a:r>
            <a:endParaRPr lang="fr-FR" dirty="0">
              <a:latin typeface="Calibri" panose="020F0502020204030204"/>
            </a:endParaRPr>
          </a:p>
          <a:p>
            <a:pPr lvl="1">
              <a:lnSpc>
                <a:spcPct val="100000"/>
              </a:lnSpc>
              <a:defRPr/>
            </a:pPr>
            <a:r>
              <a:rPr lang="fr-FR" dirty="0">
                <a:effectLst>
                  <a:outerShdw blurRad="38100" dist="38100" dir="2700000" algn="tl">
                    <a:srgbClr val="000000">
                      <a:alpha val="43137"/>
                    </a:srgbClr>
                  </a:outerShdw>
                </a:effectLst>
                <a:latin typeface="Calibri" panose="020F0502020204030204"/>
              </a:rPr>
              <a:t>&lt;dossier partagé&gt; : </a:t>
            </a:r>
            <a:r>
              <a:rPr lang="fr-FR" dirty="0">
                <a:latin typeface="Calibri" panose="020F0502020204030204"/>
              </a:rPr>
              <a:t>chemin menant au dossier partagé.</a:t>
            </a:r>
          </a:p>
          <a:p>
            <a:pPr lvl="1">
              <a:lnSpc>
                <a:spcPct val="100000"/>
              </a:lnSpc>
              <a:defRPr/>
            </a:pPr>
            <a:r>
              <a:rPr lang="fr-FR" dirty="0">
                <a:effectLst>
                  <a:outerShdw blurRad="38100" dist="38100" dir="2700000" algn="tl">
                    <a:srgbClr val="000000">
                      <a:alpha val="43137"/>
                    </a:srgbClr>
                  </a:outerShdw>
                </a:effectLst>
                <a:latin typeface="Calibri" panose="020F0502020204030204"/>
              </a:rPr>
              <a:t>&lt;hôte&gt; : </a:t>
            </a:r>
            <a:r>
              <a:rPr lang="fr-FR" dirty="0">
                <a:latin typeface="Calibri" panose="020F0502020204030204"/>
              </a:rPr>
              <a:t>indique quel est l'hôte qui peut accéder à ce partage, l'hôte peut être défini de plusieurs manières :</a:t>
            </a:r>
          </a:p>
          <a:p>
            <a:pPr lvl="2">
              <a:lnSpc>
                <a:spcPct val="100000"/>
              </a:lnSpc>
              <a:defRPr/>
            </a:pPr>
            <a:r>
              <a:rPr lang="fr-FR" dirty="0">
                <a:latin typeface="Calibri" panose="020F0502020204030204"/>
              </a:rPr>
              <a:t>une IP : on indique simplement l'adresse IP de la machine pouvant accéder à ce partage.</a:t>
            </a:r>
          </a:p>
          <a:p>
            <a:pPr lvl="2">
              <a:lnSpc>
                <a:spcPct val="100000"/>
              </a:lnSpc>
              <a:defRPr/>
            </a:pPr>
            <a:r>
              <a:rPr lang="fr-FR" dirty="0">
                <a:latin typeface="Calibri" panose="020F0502020204030204"/>
              </a:rPr>
              <a:t>un nom d'hôte : on indique le nom complet de l'hôte (pour peu qu'il soit connu du système au travers d'un DNS ou du fichier hosts).</a:t>
            </a:r>
          </a:p>
          <a:p>
            <a:pPr lvl="2">
              <a:lnSpc>
                <a:spcPct val="100000"/>
              </a:lnSpc>
              <a:defRPr/>
            </a:pPr>
            <a:r>
              <a:rPr lang="fr-FR" dirty="0">
                <a:latin typeface="Calibri" panose="020F0502020204030204"/>
              </a:rPr>
              <a:t>un nom de groupe réseau NIS (NIS </a:t>
            </a:r>
            <a:r>
              <a:rPr lang="fr-FR" dirty="0" err="1">
                <a:latin typeface="Calibri" panose="020F0502020204030204"/>
              </a:rPr>
              <a:t>netgroup</a:t>
            </a:r>
            <a:r>
              <a:rPr lang="fr-FR" dirty="0">
                <a:latin typeface="Calibri" panose="020F0502020204030204"/>
              </a:rPr>
              <a:t>) qui s'indique sous la forme @&lt;netgroup&gt;.</a:t>
            </a:r>
          </a:p>
          <a:p>
            <a:pPr lvl="2">
              <a:lnSpc>
                <a:spcPct val="100000"/>
              </a:lnSpc>
              <a:defRPr/>
            </a:pPr>
            <a:r>
              <a:rPr lang="fr-FR" dirty="0">
                <a:latin typeface="Calibri" panose="020F0502020204030204"/>
              </a:rPr>
              <a:t>un domaine avec un joker qui indique les machines d'un domaine ou sous-domaine; par exemple : *.ofppt.ma.</a:t>
            </a:r>
          </a:p>
          <a:p>
            <a:pPr lvl="2">
              <a:lnSpc>
                <a:spcPct val="100000"/>
              </a:lnSpc>
              <a:defRPr/>
            </a:pPr>
            <a:r>
              <a:rPr lang="fr-FR" dirty="0">
                <a:latin typeface="Calibri" panose="020F0502020204030204"/>
              </a:rPr>
              <a:t>un intervalle d'IP avec le masque de sous-réseau; par exemple : 192.168.100.0/24 ou 192.168.100.*</a:t>
            </a:r>
          </a:p>
          <a:p>
            <a:pPr lvl="1">
              <a:lnSpc>
                <a:spcPct val="100000"/>
              </a:lnSpc>
              <a:defRPr/>
            </a:pPr>
            <a:endParaRPr lang="fr-FR" dirty="0">
              <a:latin typeface="Calibri" panose="020F0502020204030204"/>
            </a:endParaRPr>
          </a:p>
          <a:p>
            <a:pPr marL="914400" lvl="2" indent="0">
              <a:lnSpc>
                <a:spcPct val="100000"/>
              </a:lnSpc>
              <a:buNone/>
              <a:defRPr/>
            </a:pPr>
            <a:endParaRPr lang="fr-FR" dirty="0">
              <a:latin typeface="Calibri" panose="020F0502020204030204"/>
            </a:endParaRPr>
          </a:p>
          <a:p>
            <a:pPr marL="0" indent="0">
              <a:lnSpc>
                <a:spcPct val="100000"/>
              </a:lnSpc>
              <a:buNone/>
              <a:defRPr/>
            </a:pPr>
            <a:endParaRPr lang="fr-FR" dirty="0">
              <a:effectLst>
                <a:outerShdw blurRad="38100" dist="38100" dir="2700000" algn="tl">
                  <a:srgbClr val="000000">
                    <a:alpha val="43137"/>
                  </a:srgbClr>
                </a:outerShdw>
              </a:effectLst>
              <a:latin typeface="Calibri" panose="020F0502020204030204"/>
            </a:endParaRPr>
          </a:p>
        </p:txBody>
      </p:sp>
      <p:sp>
        <p:nvSpPr>
          <p:cNvPr id="8" name="Espace réservé du texte 2">
            <a:extLst>
              <a:ext uri="{FF2B5EF4-FFF2-40B4-BE49-F238E27FC236}">
                <a16:creationId xmlns:a16="http://schemas.microsoft.com/office/drawing/2014/main" id="{2A5D62D8-E8C1-410C-82B8-08E2D370F996}"/>
              </a:ext>
            </a:extLst>
          </p:cNvPr>
          <p:cNvSpPr txBox="1">
            <a:spLocks/>
          </p:cNvSpPr>
          <p:nvPr/>
        </p:nvSpPr>
        <p:spPr>
          <a:xfrm>
            <a:off x="190510" y="777945"/>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600" b="1" i="0" u="none" strike="noStrike" kern="1200" cap="none" spc="0" normalizeH="0" baseline="0" noProof="0" dirty="0">
                <a:ln>
                  <a:noFill/>
                </a:ln>
                <a:solidFill>
                  <a:srgbClr val="FF7800"/>
                </a:solidFill>
                <a:effectLst/>
                <a:uLnTx/>
                <a:uFillTx/>
                <a:latin typeface="Calibri" panose="020F0502020204030204"/>
                <a:ea typeface="+mn-ea"/>
                <a:cs typeface="+mn-cs"/>
              </a:rPr>
              <a:t>Fichiers et options</a:t>
            </a:r>
          </a:p>
        </p:txBody>
      </p:sp>
      <p:sp>
        <p:nvSpPr>
          <p:cNvPr id="9" name="Titre 1">
            <a:extLst>
              <a:ext uri="{FF2B5EF4-FFF2-40B4-BE49-F238E27FC236}">
                <a16:creationId xmlns:a16="http://schemas.microsoft.com/office/drawing/2014/main" id="{27E9C485-F68E-4FD7-BCBE-1113C366A5F5}"/>
              </a:ext>
            </a:extLst>
          </p:cNvPr>
          <p:cNvSpPr txBox="1">
            <a:spLocks/>
          </p:cNvSpPr>
          <p:nvPr/>
        </p:nvSpPr>
        <p:spPr>
          <a:xfrm>
            <a:off x="179999" y="452230"/>
            <a:ext cx="5814001"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FF78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04 - Configuration NFS</a:t>
            </a:r>
          </a:p>
        </p:txBody>
      </p:sp>
      <p:pic>
        <p:nvPicPr>
          <p:cNvPr id="1026" name="Picture 2" descr="File, nfs, document icon - Download on Iconfinder">
            <a:extLst>
              <a:ext uri="{FF2B5EF4-FFF2-40B4-BE49-F238E27FC236}">
                <a16:creationId xmlns:a16="http://schemas.microsoft.com/office/drawing/2014/main" id="{5085EF21-1A30-44F5-B907-1B63CC1075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2819" y="23835"/>
            <a:ext cx="1953125" cy="195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572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344905" y="1796717"/>
            <a:ext cx="11041039" cy="4370270"/>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defRPr/>
            </a:pPr>
            <a:r>
              <a:rPr lang="fr-FR" dirty="0">
                <a:effectLst>
                  <a:outerShdw blurRad="38100" dist="38100" dir="2700000" algn="tl">
                    <a:srgbClr val="000000">
                      <a:alpha val="43137"/>
                    </a:srgbClr>
                  </a:outerShdw>
                </a:effectLst>
                <a:latin typeface="Calibri" panose="020F0502020204030204"/>
              </a:rPr>
              <a:t>&lt;options&gt;</a:t>
            </a:r>
            <a:r>
              <a:rPr lang="fr-FR" dirty="0">
                <a:latin typeface="Calibri" panose="020F0502020204030204"/>
              </a:rPr>
              <a:t> : indique les options de partage; comme par exemple :</a:t>
            </a:r>
          </a:p>
          <a:p>
            <a:pPr lvl="2">
              <a:lnSpc>
                <a:spcPct val="100000"/>
              </a:lnSpc>
              <a:defRPr/>
            </a:pPr>
            <a:r>
              <a:rPr lang="fr-FR" b="1" dirty="0" err="1">
                <a:latin typeface="Calibri" panose="020F0502020204030204"/>
              </a:rPr>
              <a:t>rw</a:t>
            </a:r>
            <a:r>
              <a:rPr lang="fr-FR" dirty="0">
                <a:latin typeface="Calibri" panose="020F0502020204030204"/>
              </a:rPr>
              <a:t> : permet la lecture et l'écriture sur un partage pour l'hôte défini (par défaut, les partages sont en mode </a:t>
            </a:r>
            <a:r>
              <a:rPr lang="fr-FR" b="1" dirty="0">
                <a:latin typeface="Calibri" panose="020F0502020204030204"/>
              </a:rPr>
              <a:t>ro</a:t>
            </a:r>
            <a:r>
              <a:rPr lang="fr-FR" dirty="0">
                <a:latin typeface="Calibri" panose="020F0502020204030204"/>
              </a:rPr>
              <a:t>; c'est-à-dire en lecture seule).</a:t>
            </a:r>
          </a:p>
          <a:p>
            <a:pPr lvl="2">
              <a:lnSpc>
                <a:spcPct val="100000"/>
              </a:lnSpc>
              <a:defRPr/>
            </a:pPr>
            <a:r>
              <a:rPr lang="fr-FR" b="1" dirty="0" err="1">
                <a:latin typeface="Calibri" panose="020F0502020204030204"/>
              </a:rPr>
              <a:t>async</a:t>
            </a:r>
            <a:r>
              <a:rPr lang="fr-FR" dirty="0">
                <a:latin typeface="Calibri" panose="020F0502020204030204"/>
              </a:rPr>
              <a:t> : permet au serveur NFS de violer le protocole NFS et de répondre aux requêtes avant que les changements effectués par la requête aient été appliqués sur l'unité de stockage. Cette option améliore les performances mais a un coût au niveau de l'intégrité des données (données corrompues ou perdues) en cas de redémarrage non-propre (par exemple en cas de crash système).</a:t>
            </a:r>
          </a:p>
          <a:p>
            <a:pPr lvl="2">
              <a:lnSpc>
                <a:spcPct val="100000"/>
              </a:lnSpc>
              <a:defRPr/>
            </a:pPr>
            <a:r>
              <a:rPr lang="fr-FR" b="1" dirty="0" err="1">
                <a:latin typeface="Calibri" panose="020F0502020204030204"/>
              </a:rPr>
              <a:t>sync</a:t>
            </a:r>
            <a:r>
              <a:rPr lang="fr-FR" dirty="0">
                <a:latin typeface="Calibri" panose="020F0502020204030204"/>
              </a:rPr>
              <a:t> : est le contraire de </a:t>
            </a:r>
            <a:r>
              <a:rPr lang="fr-FR" dirty="0" err="1">
                <a:latin typeface="Calibri" panose="020F0502020204030204"/>
              </a:rPr>
              <a:t>async</a:t>
            </a:r>
            <a:r>
              <a:rPr lang="fr-FR" dirty="0">
                <a:latin typeface="Calibri" panose="020F0502020204030204"/>
              </a:rPr>
              <a:t>. Le serveur NFS respecte le protocole NFS.</a:t>
            </a:r>
          </a:p>
          <a:p>
            <a:pPr lvl="2">
              <a:lnSpc>
                <a:spcPct val="100000"/>
              </a:lnSpc>
              <a:defRPr/>
            </a:pPr>
            <a:r>
              <a:rPr lang="fr-FR" b="1" dirty="0" err="1">
                <a:latin typeface="Calibri" panose="020F0502020204030204"/>
              </a:rPr>
              <a:t>root_squash</a:t>
            </a:r>
            <a:r>
              <a:rPr lang="fr-FR" dirty="0">
                <a:latin typeface="Calibri" panose="020F0502020204030204"/>
              </a:rPr>
              <a:t> : force le mapping de l'utilisateur root vers l'utilisateur anonyme (option par défaut).</a:t>
            </a:r>
          </a:p>
          <a:p>
            <a:pPr lvl="2">
              <a:lnSpc>
                <a:spcPct val="100000"/>
              </a:lnSpc>
              <a:defRPr/>
            </a:pPr>
            <a:r>
              <a:rPr lang="fr-FR" b="1" dirty="0" err="1">
                <a:latin typeface="Calibri" panose="020F0502020204030204"/>
              </a:rPr>
              <a:t>no_root_squash</a:t>
            </a:r>
            <a:r>
              <a:rPr lang="fr-FR" b="1" dirty="0">
                <a:latin typeface="Calibri" panose="020F0502020204030204"/>
              </a:rPr>
              <a:t> </a:t>
            </a:r>
            <a:r>
              <a:rPr lang="fr-FR" dirty="0">
                <a:latin typeface="Calibri" panose="020F0502020204030204"/>
              </a:rPr>
              <a:t>: n'effectue pas de mapping pour l'utilisateur root.</a:t>
            </a:r>
          </a:p>
          <a:p>
            <a:pPr lvl="2">
              <a:lnSpc>
                <a:spcPct val="100000"/>
              </a:lnSpc>
              <a:defRPr/>
            </a:pPr>
            <a:r>
              <a:rPr lang="fr-FR" b="1" dirty="0" err="1">
                <a:latin typeface="Calibri" panose="020F0502020204030204"/>
              </a:rPr>
              <a:t>all_squash</a:t>
            </a:r>
            <a:r>
              <a:rPr lang="fr-FR" b="1" dirty="0">
                <a:latin typeface="Calibri" panose="020F0502020204030204"/>
              </a:rPr>
              <a:t> </a:t>
            </a:r>
            <a:r>
              <a:rPr lang="fr-FR" dirty="0">
                <a:latin typeface="Calibri" panose="020F0502020204030204"/>
              </a:rPr>
              <a:t>: force le mapping de tous les utilisateurs vers l'utilisateur anonyme.</a:t>
            </a:r>
          </a:p>
          <a:p>
            <a:pPr lvl="2">
              <a:lnSpc>
                <a:spcPct val="100000"/>
              </a:lnSpc>
              <a:defRPr/>
            </a:pPr>
            <a:r>
              <a:rPr lang="fr-FR" b="1" dirty="0" err="1">
                <a:latin typeface="Calibri" panose="020F0502020204030204"/>
              </a:rPr>
              <a:t>Anonuid</a:t>
            </a:r>
            <a:r>
              <a:rPr lang="fr-FR" b="1" dirty="0">
                <a:latin typeface="Calibri" panose="020F0502020204030204"/>
              </a:rPr>
              <a:t>, </a:t>
            </a:r>
            <a:r>
              <a:rPr lang="fr-FR" b="1" dirty="0" err="1">
                <a:latin typeface="Calibri" panose="020F0502020204030204"/>
              </a:rPr>
              <a:t>anongid</a:t>
            </a:r>
            <a:r>
              <a:rPr lang="fr-FR" dirty="0">
                <a:latin typeface="Calibri" panose="020F0502020204030204"/>
              </a:rPr>
              <a:t> : indique au serveur NFS l'UID , GID de l'utilisateur anonyme (considéré comme tel dans les précédentes options de mapping). </a:t>
            </a:r>
          </a:p>
          <a:p>
            <a:pPr lvl="2">
              <a:lnSpc>
                <a:spcPct val="100000"/>
              </a:lnSpc>
              <a:defRPr/>
            </a:pPr>
            <a:r>
              <a:rPr lang="fr-FR" b="1" dirty="0" err="1">
                <a:latin typeface="Calibri" panose="020F0502020204030204"/>
              </a:rPr>
              <a:t>subtree_check</a:t>
            </a:r>
            <a:r>
              <a:rPr lang="fr-FR" b="1" dirty="0">
                <a:latin typeface="Calibri" panose="020F0502020204030204"/>
              </a:rPr>
              <a:t> </a:t>
            </a:r>
            <a:r>
              <a:rPr lang="fr-FR" dirty="0">
                <a:latin typeface="Calibri" panose="020F0502020204030204"/>
              </a:rPr>
              <a:t>: Si un sous-répertoire dans un système de fichiers est partagé, mais que le système de fichiers ne l'est pas, alors chaque fois qu'une requête NFS arrive, le serveur doit non seulement vérifier que le fichier accédé est dans le système de fichiers approprié, mais aussi qu'il est dans l'arborescence partagée. Cette vérification s'appelle </a:t>
            </a:r>
            <a:r>
              <a:rPr lang="fr-FR" dirty="0" err="1">
                <a:latin typeface="Calibri" panose="020F0502020204030204"/>
              </a:rPr>
              <a:t>subtree_check</a:t>
            </a:r>
            <a:r>
              <a:rPr lang="fr-FR" dirty="0">
                <a:latin typeface="Calibri" panose="020F0502020204030204"/>
              </a:rPr>
              <a:t>.</a:t>
            </a:r>
          </a:p>
          <a:p>
            <a:pPr lvl="2">
              <a:lnSpc>
                <a:spcPct val="100000"/>
              </a:lnSpc>
              <a:defRPr/>
            </a:pPr>
            <a:r>
              <a:rPr lang="fr-FR" b="1" dirty="0" err="1">
                <a:latin typeface="Calibri" panose="020F0502020204030204"/>
              </a:rPr>
              <a:t>no_subtree_check</a:t>
            </a:r>
            <a:r>
              <a:rPr lang="fr-FR" b="1" dirty="0">
                <a:latin typeface="Calibri" panose="020F0502020204030204"/>
              </a:rPr>
              <a:t> </a:t>
            </a:r>
            <a:r>
              <a:rPr lang="fr-FR" dirty="0">
                <a:latin typeface="Calibri" panose="020F0502020204030204"/>
              </a:rPr>
              <a:t>: Cette option neutralise la vérification de sous-répertoires, ce qui a des subtiles implications au niveau de la sécurité, mais peut améliorer la fiabilité dans certains cas.</a:t>
            </a:r>
          </a:p>
          <a:p>
            <a:pPr lvl="2">
              <a:lnSpc>
                <a:spcPct val="100000"/>
              </a:lnSpc>
              <a:defRPr/>
            </a:pPr>
            <a:endParaRPr lang="fr-FR" dirty="0">
              <a:latin typeface="Calibri" panose="020F0502020204030204"/>
            </a:endParaRPr>
          </a:p>
          <a:p>
            <a:pPr lvl="1">
              <a:lnSpc>
                <a:spcPct val="100000"/>
              </a:lnSpc>
              <a:defRPr/>
            </a:pPr>
            <a:endParaRPr lang="fr-FR" dirty="0">
              <a:latin typeface="Calibri" panose="020F0502020204030204"/>
            </a:endParaRPr>
          </a:p>
          <a:p>
            <a:pPr marL="914400" lvl="2" indent="0">
              <a:lnSpc>
                <a:spcPct val="100000"/>
              </a:lnSpc>
              <a:buNone/>
              <a:defRPr/>
            </a:pPr>
            <a:endParaRPr lang="fr-FR" dirty="0">
              <a:latin typeface="Calibri" panose="020F0502020204030204"/>
            </a:endParaRPr>
          </a:p>
          <a:p>
            <a:pPr marL="0" indent="0">
              <a:lnSpc>
                <a:spcPct val="100000"/>
              </a:lnSpc>
              <a:buNone/>
              <a:defRPr/>
            </a:pPr>
            <a:endParaRPr lang="fr-FR" dirty="0">
              <a:effectLst>
                <a:outerShdw blurRad="38100" dist="38100" dir="2700000" algn="tl">
                  <a:srgbClr val="000000">
                    <a:alpha val="43137"/>
                  </a:srgbClr>
                </a:outerShdw>
              </a:effectLst>
              <a:latin typeface="Calibri" panose="020F0502020204030204"/>
            </a:endParaRPr>
          </a:p>
        </p:txBody>
      </p:sp>
      <p:sp>
        <p:nvSpPr>
          <p:cNvPr id="8" name="Espace réservé du texte 2">
            <a:extLst>
              <a:ext uri="{FF2B5EF4-FFF2-40B4-BE49-F238E27FC236}">
                <a16:creationId xmlns:a16="http://schemas.microsoft.com/office/drawing/2014/main" id="{2A5D62D8-E8C1-410C-82B8-08E2D370F996}"/>
              </a:ext>
            </a:extLst>
          </p:cNvPr>
          <p:cNvSpPr txBox="1">
            <a:spLocks/>
          </p:cNvSpPr>
          <p:nvPr/>
        </p:nvSpPr>
        <p:spPr>
          <a:xfrm>
            <a:off x="190510" y="777945"/>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600" b="1" i="0" u="none" strike="noStrike" kern="1200" cap="none" spc="0" normalizeH="0" baseline="0" noProof="0" dirty="0">
                <a:ln>
                  <a:noFill/>
                </a:ln>
                <a:solidFill>
                  <a:srgbClr val="FF7800"/>
                </a:solidFill>
                <a:effectLst/>
                <a:uLnTx/>
                <a:uFillTx/>
                <a:latin typeface="Calibri" panose="020F0502020204030204"/>
                <a:ea typeface="+mn-ea"/>
                <a:cs typeface="+mn-cs"/>
              </a:rPr>
              <a:t>Fichiers et options</a:t>
            </a:r>
          </a:p>
        </p:txBody>
      </p:sp>
      <p:sp>
        <p:nvSpPr>
          <p:cNvPr id="9" name="Titre 1">
            <a:extLst>
              <a:ext uri="{FF2B5EF4-FFF2-40B4-BE49-F238E27FC236}">
                <a16:creationId xmlns:a16="http://schemas.microsoft.com/office/drawing/2014/main" id="{27E9C485-F68E-4FD7-BCBE-1113C366A5F5}"/>
              </a:ext>
            </a:extLst>
          </p:cNvPr>
          <p:cNvSpPr txBox="1">
            <a:spLocks/>
          </p:cNvSpPr>
          <p:nvPr/>
        </p:nvSpPr>
        <p:spPr>
          <a:xfrm>
            <a:off x="179999" y="452230"/>
            <a:ext cx="5814001"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FF78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04 - Configuration NFS</a:t>
            </a:r>
          </a:p>
        </p:txBody>
      </p:sp>
      <p:pic>
        <p:nvPicPr>
          <p:cNvPr id="1026" name="Picture 2" descr="File, nfs, document icon - Download on Iconfinder">
            <a:extLst>
              <a:ext uri="{FF2B5EF4-FFF2-40B4-BE49-F238E27FC236}">
                <a16:creationId xmlns:a16="http://schemas.microsoft.com/office/drawing/2014/main" id="{5085EF21-1A30-44F5-B907-1B63CC1075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2819" y="23835"/>
            <a:ext cx="1953125" cy="195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344905" y="1796717"/>
            <a:ext cx="11041039" cy="4370270"/>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200000"/>
              </a:lnSpc>
              <a:defRPr/>
            </a:pPr>
            <a:r>
              <a:rPr lang="fr-FR" dirty="0">
                <a:latin typeface="Calibri" panose="020F0502020204030204"/>
              </a:rPr>
              <a:t>Chaque système de fichiers exporté vers des utilisateurs distants via NFS, ainsi que le niveau d'accès à ces systèmes de fichiers, sont répertoriés dans le fichier </a:t>
            </a:r>
            <a:r>
              <a:rPr lang="fr-FR" b="1" dirty="0">
                <a:latin typeface="Calibri" panose="020F0502020204030204"/>
              </a:rPr>
              <a:t>/</a:t>
            </a:r>
            <a:r>
              <a:rPr lang="fr-FR" b="1" dirty="0" err="1">
                <a:latin typeface="Calibri" panose="020F0502020204030204"/>
              </a:rPr>
              <a:t>etc</a:t>
            </a:r>
            <a:r>
              <a:rPr lang="fr-FR" b="1" dirty="0">
                <a:latin typeface="Calibri" panose="020F0502020204030204"/>
              </a:rPr>
              <a:t>/exports</a:t>
            </a:r>
            <a:r>
              <a:rPr lang="fr-FR" dirty="0">
                <a:latin typeface="Calibri" panose="020F0502020204030204"/>
              </a:rPr>
              <a:t>. Lorsque le service </a:t>
            </a:r>
            <a:r>
              <a:rPr lang="fr-FR" dirty="0" err="1">
                <a:latin typeface="Calibri" panose="020F0502020204030204"/>
              </a:rPr>
              <a:t>nfs</a:t>
            </a:r>
            <a:r>
              <a:rPr lang="fr-FR" dirty="0">
                <a:latin typeface="Calibri" panose="020F0502020204030204"/>
              </a:rPr>
              <a:t> démarre, la commande </a:t>
            </a:r>
            <a:r>
              <a:rPr lang="fr-FR" b="1" dirty="0" err="1">
                <a:latin typeface="Calibri" panose="020F0502020204030204"/>
              </a:rPr>
              <a:t>exportfs</a:t>
            </a:r>
            <a:r>
              <a:rPr lang="fr-FR" dirty="0">
                <a:latin typeface="Calibri" panose="020F0502020204030204"/>
              </a:rPr>
              <a:t> se lance et lit ce fichier, passe le contrôle à </a:t>
            </a:r>
            <a:r>
              <a:rPr lang="fr-FR" b="1" dirty="0" err="1">
                <a:latin typeface="Calibri" panose="020F0502020204030204"/>
              </a:rPr>
              <a:t>rpc.mountd</a:t>
            </a:r>
            <a:r>
              <a:rPr lang="fr-FR" b="1" dirty="0">
                <a:latin typeface="Calibri" panose="020F0502020204030204"/>
              </a:rPr>
              <a:t> </a:t>
            </a:r>
            <a:r>
              <a:rPr lang="fr-FR" dirty="0">
                <a:latin typeface="Calibri" panose="020F0502020204030204"/>
              </a:rPr>
              <a:t>(si NFSv2 ou NFSv3) pour le processus de montage proprement dit, puis à </a:t>
            </a:r>
            <a:r>
              <a:rPr lang="fr-FR" b="1" dirty="0" err="1">
                <a:latin typeface="Calibri" panose="020F0502020204030204"/>
              </a:rPr>
              <a:t>rpc.nfsd</a:t>
            </a:r>
            <a:r>
              <a:rPr lang="fr-FR" b="1" dirty="0">
                <a:latin typeface="Calibri" panose="020F0502020204030204"/>
              </a:rPr>
              <a:t> </a:t>
            </a:r>
            <a:r>
              <a:rPr lang="fr-FR" dirty="0">
                <a:latin typeface="Calibri" panose="020F0502020204030204"/>
              </a:rPr>
              <a:t>où les systèmes de fichiers sont alors disponibles pour les utilisateurs distants.</a:t>
            </a:r>
          </a:p>
          <a:p>
            <a:pPr lvl="1">
              <a:lnSpc>
                <a:spcPct val="200000"/>
              </a:lnSpc>
              <a:defRPr/>
            </a:pPr>
            <a:r>
              <a:rPr lang="fr-FR" dirty="0">
                <a:latin typeface="Calibri" panose="020F0502020204030204"/>
              </a:rPr>
              <a:t>Lorsqu'elle est émise manuellement, la commande </a:t>
            </a:r>
            <a:r>
              <a:rPr lang="fr-FR" b="1" dirty="0" err="1">
                <a:latin typeface="Calibri" panose="020F0502020204030204"/>
              </a:rPr>
              <a:t>exportfs</a:t>
            </a:r>
            <a:r>
              <a:rPr lang="fr-FR" dirty="0">
                <a:latin typeface="Calibri" panose="020F0502020204030204"/>
              </a:rPr>
              <a:t> permet à l'utilisateur root d'exporter ou de d’annuler l’exportation de manière sélective des répertoires sans redémarrer le service NFS.</a:t>
            </a:r>
          </a:p>
          <a:p>
            <a:pPr lvl="1">
              <a:lnSpc>
                <a:spcPct val="100000"/>
              </a:lnSpc>
              <a:defRPr/>
            </a:pPr>
            <a:endParaRPr lang="fr-FR" dirty="0">
              <a:latin typeface="Calibri" panose="020F0502020204030204"/>
            </a:endParaRPr>
          </a:p>
          <a:p>
            <a:pPr lvl="1">
              <a:lnSpc>
                <a:spcPct val="100000"/>
              </a:lnSpc>
              <a:defRPr/>
            </a:pPr>
            <a:endParaRPr lang="fr-FR" dirty="0">
              <a:latin typeface="Calibri" panose="020F0502020204030204"/>
            </a:endParaRPr>
          </a:p>
          <a:p>
            <a:pPr lvl="1">
              <a:lnSpc>
                <a:spcPct val="100000"/>
              </a:lnSpc>
              <a:defRPr/>
            </a:pPr>
            <a:endParaRPr lang="fr-FR" dirty="0">
              <a:latin typeface="Calibri" panose="020F0502020204030204"/>
            </a:endParaRPr>
          </a:p>
          <a:p>
            <a:pPr marL="914400" lvl="2" indent="0">
              <a:lnSpc>
                <a:spcPct val="100000"/>
              </a:lnSpc>
              <a:buNone/>
              <a:defRPr/>
            </a:pPr>
            <a:endParaRPr lang="fr-FR" dirty="0">
              <a:latin typeface="Calibri" panose="020F0502020204030204"/>
            </a:endParaRPr>
          </a:p>
          <a:p>
            <a:pPr marL="0" indent="0">
              <a:lnSpc>
                <a:spcPct val="100000"/>
              </a:lnSpc>
              <a:buNone/>
              <a:defRPr/>
            </a:pPr>
            <a:endParaRPr lang="fr-FR" dirty="0">
              <a:effectLst>
                <a:outerShdw blurRad="38100" dist="38100" dir="2700000" algn="tl">
                  <a:srgbClr val="000000">
                    <a:alpha val="43137"/>
                  </a:srgbClr>
                </a:outerShdw>
              </a:effectLst>
              <a:latin typeface="Calibri" panose="020F0502020204030204"/>
            </a:endParaRPr>
          </a:p>
        </p:txBody>
      </p:sp>
      <p:sp>
        <p:nvSpPr>
          <p:cNvPr id="8" name="Espace réservé du texte 2">
            <a:extLst>
              <a:ext uri="{FF2B5EF4-FFF2-40B4-BE49-F238E27FC236}">
                <a16:creationId xmlns:a16="http://schemas.microsoft.com/office/drawing/2014/main" id="{2A5D62D8-E8C1-410C-82B8-08E2D370F996}"/>
              </a:ext>
            </a:extLst>
          </p:cNvPr>
          <p:cNvSpPr txBox="1">
            <a:spLocks/>
          </p:cNvSpPr>
          <p:nvPr/>
        </p:nvSpPr>
        <p:spPr>
          <a:xfrm>
            <a:off x="190510" y="777945"/>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600" b="1" i="0" u="none" strike="noStrike" kern="1200" cap="none" spc="0" normalizeH="0" baseline="0" noProof="0" dirty="0">
                <a:ln>
                  <a:noFill/>
                </a:ln>
                <a:solidFill>
                  <a:srgbClr val="FF7800"/>
                </a:solidFill>
                <a:effectLst/>
                <a:uLnTx/>
                <a:uFillTx/>
                <a:latin typeface="Calibri" panose="020F0502020204030204"/>
                <a:ea typeface="+mn-ea"/>
                <a:cs typeface="+mn-cs"/>
              </a:rPr>
              <a:t>Commandes et options</a:t>
            </a:r>
          </a:p>
        </p:txBody>
      </p:sp>
      <p:sp>
        <p:nvSpPr>
          <p:cNvPr id="9" name="Titre 1">
            <a:extLst>
              <a:ext uri="{FF2B5EF4-FFF2-40B4-BE49-F238E27FC236}">
                <a16:creationId xmlns:a16="http://schemas.microsoft.com/office/drawing/2014/main" id="{27E9C485-F68E-4FD7-BCBE-1113C366A5F5}"/>
              </a:ext>
            </a:extLst>
          </p:cNvPr>
          <p:cNvSpPr txBox="1">
            <a:spLocks/>
          </p:cNvSpPr>
          <p:nvPr/>
        </p:nvSpPr>
        <p:spPr>
          <a:xfrm>
            <a:off x="179999" y="452230"/>
            <a:ext cx="5814001"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FF78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05 - La commande </a:t>
            </a:r>
            <a:r>
              <a:rPr kumimoji="0" lang="fr-FR" sz="2000" b="1" i="0" u="none" strike="noStrike" kern="1200" cap="none" spc="0" normalizeH="0" baseline="0" noProof="0" dirty="0" err="1">
                <a:ln>
                  <a:noFill/>
                </a:ln>
                <a:solidFill>
                  <a:srgbClr val="FF7800"/>
                </a:solidFill>
                <a:effectLst/>
                <a:uLnTx/>
                <a:uFillTx/>
                <a:latin typeface="Calibri" panose="020F0502020204030204"/>
                <a:ea typeface="+mj-ea"/>
                <a:cs typeface="+mj-cs"/>
              </a:rPr>
              <a:t>exportfs</a:t>
            </a:r>
            <a:endPar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endParaRPr>
          </a:p>
        </p:txBody>
      </p:sp>
      <p:pic>
        <p:nvPicPr>
          <p:cNvPr id="1026" name="Picture 2" descr="File, nfs, document icon - Download on Iconfinder">
            <a:extLst>
              <a:ext uri="{FF2B5EF4-FFF2-40B4-BE49-F238E27FC236}">
                <a16:creationId xmlns:a16="http://schemas.microsoft.com/office/drawing/2014/main" id="{5085EF21-1A30-44F5-B907-1B63CC1075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2819" y="23835"/>
            <a:ext cx="1953125" cy="195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848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344905" y="1796717"/>
            <a:ext cx="11041039" cy="4370270"/>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defRPr/>
            </a:pPr>
            <a:r>
              <a:rPr lang="fr-FR" dirty="0">
                <a:latin typeface="Calibri" panose="020F0502020204030204"/>
              </a:rPr>
              <a:t>OPTIONS</a:t>
            </a:r>
          </a:p>
          <a:p>
            <a:pPr lvl="2">
              <a:lnSpc>
                <a:spcPct val="100000"/>
              </a:lnSpc>
              <a:buFont typeface="Wingdings" panose="05000000000000000000" pitchFamily="2" charset="2"/>
              <a:buChar char="ü"/>
              <a:defRPr/>
            </a:pPr>
            <a:r>
              <a:rPr lang="fr-FR" dirty="0">
                <a:latin typeface="Calibri" panose="020F0502020204030204"/>
              </a:rPr>
              <a:t>       -d, --</a:t>
            </a:r>
            <a:r>
              <a:rPr lang="fr-FR" dirty="0" err="1">
                <a:latin typeface="Calibri" panose="020F0502020204030204"/>
              </a:rPr>
              <a:t>debug</a:t>
            </a:r>
            <a:r>
              <a:rPr lang="fr-FR" dirty="0">
                <a:latin typeface="Calibri" panose="020F0502020204030204"/>
              </a:rPr>
              <a:t> catégorie. Activer le mode débogage. Les catégories possibles sont : all, </a:t>
            </a:r>
            <a:r>
              <a:rPr lang="fr-FR" dirty="0" err="1">
                <a:latin typeface="Calibri" panose="020F0502020204030204"/>
              </a:rPr>
              <a:t>auth</a:t>
            </a:r>
            <a:r>
              <a:rPr lang="fr-FR" dirty="0">
                <a:latin typeface="Calibri" panose="020F0502020204030204"/>
              </a:rPr>
              <a:t>, call, </a:t>
            </a:r>
            <a:r>
              <a:rPr lang="fr-FR" dirty="0" err="1">
                <a:latin typeface="Calibri" panose="020F0502020204030204"/>
              </a:rPr>
              <a:t>general</a:t>
            </a:r>
            <a:r>
              <a:rPr lang="fr-FR" dirty="0">
                <a:latin typeface="Calibri" panose="020F0502020204030204"/>
              </a:rPr>
              <a:t> et parse. Le débogage peut être aussi activé en réglant </a:t>
            </a:r>
            <a:r>
              <a:rPr lang="fr-FR" dirty="0" err="1">
                <a:latin typeface="Calibri" panose="020F0502020204030204"/>
              </a:rPr>
              <a:t>debug</a:t>
            </a:r>
            <a:r>
              <a:rPr lang="fr-FR" dirty="0">
                <a:latin typeface="Calibri" panose="020F0502020204030204"/>
              </a:rPr>
              <a:t>= dans  la  section [</a:t>
            </a:r>
            <a:r>
              <a:rPr lang="fr-FR" dirty="0" err="1">
                <a:latin typeface="Calibri" panose="020F0502020204030204"/>
              </a:rPr>
              <a:t>exportfs</a:t>
            </a:r>
            <a:r>
              <a:rPr lang="fr-FR" dirty="0">
                <a:latin typeface="Calibri" panose="020F0502020204030204"/>
              </a:rPr>
              <a:t>] de /</a:t>
            </a:r>
            <a:r>
              <a:rPr lang="fr-FR" dirty="0" err="1">
                <a:latin typeface="Calibri" panose="020F0502020204030204"/>
              </a:rPr>
              <a:t>etc</a:t>
            </a:r>
            <a:r>
              <a:rPr lang="fr-FR" dirty="0">
                <a:latin typeface="Calibri" panose="020F0502020204030204"/>
              </a:rPr>
              <a:t>/</a:t>
            </a:r>
            <a:r>
              <a:rPr lang="fr-FR" dirty="0" err="1">
                <a:latin typeface="Calibri" panose="020F0502020204030204"/>
              </a:rPr>
              <a:t>nfs.conf</a:t>
            </a:r>
            <a:r>
              <a:rPr lang="fr-FR" dirty="0">
                <a:latin typeface="Calibri" panose="020F0502020204030204"/>
              </a:rPr>
              <a:t>.</a:t>
            </a:r>
          </a:p>
          <a:p>
            <a:pPr lvl="2">
              <a:lnSpc>
                <a:spcPct val="100000"/>
              </a:lnSpc>
              <a:buFont typeface="Wingdings" panose="05000000000000000000" pitchFamily="2" charset="2"/>
              <a:buChar char="ü"/>
              <a:defRPr/>
            </a:pPr>
            <a:r>
              <a:rPr lang="fr-FR" dirty="0">
                <a:latin typeface="Calibri" panose="020F0502020204030204"/>
              </a:rPr>
              <a:t>       -a     Activer ou interrompre le partage de tous les répertoires.</a:t>
            </a:r>
          </a:p>
          <a:p>
            <a:pPr lvl="2">
              <a:lnSpc>
                <a:spcPct val="100000"/>
              </a:lnSpc>
              <a:buFont typeface="Wingdings" panose="05000000000000000000" pitchFamily="2" charset="2"/>
              <a:buChar char="ü"/>
              <a:defRPr/>
            </a:pPr>
            <a:r>
              <a:rPr lang="fr-FR" dirty="0">
                <a:latin typeface="Calibri" panose="020F0502020204030204"/>
              </a:rPr>
              <a:t>       -o options,... Indiquer une liste d'options de partage, à la manière de exports.</a:t>
            </a:r>
          </a:p>
          <a:p>
            <a:pPr lvl="2">
              <a:lnSpc>
                <a:spcPct val="100000"/>
              </a:lnSpc>
              <a:buFont typeface="Wingdings" panose="05000000000000000000" pitchFamily="2" charset="2"/>
              <a:buChar char="ü"/>
              <a:defRPr/>
            </a:pPr>
            <a:r>
              <a:rPr lang="fr-FR" dirty="0">
                <a:latin typeface="Calibri" panose="020F0502020204030204"/>
              </a:rPr>
              <a:t>       -i     Ne  pas  tenir  compte  du fichier /</a:t>
            </a:r>
            <a:r>
              <a:rPr lang="fr-FR" dirty="0" err="1">
                <a:latin typeface="Calibri" panose="020F0502020204030204"/>
              </a:rPr>
              <a:t>etc</a:t>
            </a:r>
            <a:r>
              <a:rPr lang="fr-FR" dirty="0">
                <a:latin typeface="Calibri" panose="020F0502020204030204"/>
              </a:rPr>
              <a:t>/exports ni des fichiers dans le répertoire /</a:t>
            </a:r>
            <a:r>
              <a:rPr lang="fr-FR" dirty="0" err="1">
                <a:latin typeface="Calibri" panose="020F0502020204030204"/>
              </a:rPr>
              <a:t>etc</a:t>
            </a:r>
            <a:r>
              <a:rPr lang="fr-FR" dirty="0">
                <a:latin typeface="Calibri" panose="020F0502020204030204"/>
              </a:rPr>
              <a:t>/</a:t>
            </a:r>
            <a:r>
              <a:rPr lang="fr-FR" dirty="0" err="1">
                <a:latin typeface="Calibri" panose="020F0502020204030204"/>
              </a:rPr>
              <a:t>exports.d</a:t>
            </a:r>
            <a:r>
              <a:rPr lang="fr-FR" dirty="0">
                <a:latin typeface="Calibri" panose="020F0502020204030204"/>
              </a:rPr>
              <a:t>/. Seules les options par défaut ou celles données sur la ligne de commande sont utilisées.</a:t>
            </a:r>
          </a:p>
          <a:p>
            <a:pPr lvl="2">
              <a:lnSpc>
                <a:spcPct val="100000"/>
              </a:lnSpc>
              <a:buFont typeface="Wingdings" panose="05000000000000000000" pitchFamily="2" charset="2"/>
              <a:buChar char="ü"/>
              <a:defRPr/>
            </a:pPr>
            <a:r>
              <a:rPr lang="fr-FR" dirty="0">
                <a:latin typeface="Calibri" panose="020F0502020204030204"/>
              </a:rPr>
              <a:t>       -r     Relancer le partage de tous les répertoires. /var/lib/</a:t>
            </a:r>
            <a:r>
              <a:rPr lang="fr-FR" dirty="0" err="1">
                <a:latin typeface="Calibri" panose="020F0502020204030204"/>
              </a:rPr>
              <a:t>nfs</a:t>
            </a:r>
            <a:r>
              <a:rPr lang="fr-FR" dirty="0">
                <a:latin typeface="Calibri" panose="020F0502020204030204"/>
              </a:rPr>
              <a:t>/</a:t>
            </a:r>
            <a:r>
              <a:rPr lang="fr-FR" dirty="0" err="1">
                <a:latin typeface="Calibri" panose="020F0502020204030204"/>
              </a:rPr>
              <a:t>etab</a:t>
            </a:r>
            <a:r>
              <a:rPr lang="fr-FR" dirty="0">
                <a:latin typeface="Calibri" panose="020F0502020204030204"/>
              </a:rPr>
              <a:t> est synchronisé avec /</a:t>
            </a:r>
            <a:r>
              <a:rPr lang="fr-FR" dirty="0" err="1">
                <a:latin typeface="Calibri" panose="020F0502020204030204"/>
              </a:rPr>
              <a:t>etc</a:t>
            </a:r>
            <a:r>
              <a:rPr lang="fr-FR" dirty="0">
                <a:latin typeface="Calibri" panose="020F0502020204030204"/>
              </a:rPr>
              <a:t>/exports et les fichiers dans /</a:t>
            </a:r>
            <a:r>
              <a:rPr lang="fr-FR" dirty="0" err="1">
                <a:latin typeface="Calibri" panose="020F0502020204030204"/>
              </a:rPr>
              <a:t>etc</a:t>
            </a:r>
            <a:r>
              <a:rPr lang="fr-FR" dirty="0">
                <a:latin typeface="Calibri" panose="020F0502020204030204"/>
              </a:rPr>
              <a:t>/</a:t>
            </a:r>
            <a:r>
              <a:rPr lang="fr-FR" dirty="0" err="1">
                <a:latin typeface="Calibri" panose="020F0502020204030204"/>
              </a:rPr>
              <a:t>exports.d</a:t>
            </a:r>
            <a:r>
              <a:rPr lang="fr-FR" dirty="0">
                <a:latin typeface="Calibri" panose="020F0502020204030204"/>
              </a:rPr>
              <a:t>. Avec cette  option,  les  entrées  qui ont disparu de /</a:t>
            </a:r>
            <a:r>
              <a:rPr lang="fr-FR" dirty="0" err="1">
                <a:latin typeface="Calibri" panose="020F0502020204030204"/>
              </a:rPr>
              <a:t>etc</a:t>
            </a:r>
            <a:r>
              <a:rPr lang="fr-FR" dirty="0">
                <a:latin typeface="Calibri" panose="020F0502020204030204"/>
              </a:rPr>
              <a:t>/exports ou des fichiers dans /</a:t>
            </a:r>
            <a:r>
              <a:rPr lang="fr-FR" dirty="0" err="1">
                <a:latin typeface="Calibri" panose="020F0502020204030204"/>
              </a:rPr>
              <a:t>etc</a:t>
            </a:r>
            <a:r>
              <a:rPr lang="fr-FR" dirty="0">
                <a:latin typeface="Calibri" panose="020F0502020204030204"/>
              </a:rPr>
              <a:t>/</a:t>
            </a:r>
            <a:r>
              <a:rPr lang="fr-FR" dirty="0" err="1">
                <a:latin typeface="Calibri" panose="020F0502020204030204"/>
              </a:rPr>
              <a:t>exports.d</a:t>
            </a:r>
            <a:r>
              <a:rPr lang="fr-FR" dirty="0">
                <a:latin typeface="Calibri" panose="020F0502020204030204"/>
              </a:rPr>
              <a:t> seront supprimées de /var/lib/</a:t>
            </a:r>
            <a:r>
              <a:rPr lang="fr-FR" dirty="0" err="1">
                <a:latin typeface="Calibri" panose="020F0502020204030204"/>
              </a:rPr>
              <a:t>nfs</a:t>
            </a:r>
            <a:r>
              <a:rPr lang="fr-FR" dirty="0">
                <a:latin typeface="Calibri" panose="020F0502020204030204"/>
              </a:rPr>
              <a:t>/</a:t>
            </a:r>
            <a:r>
              <a:rPr lang="fr-FR" dirty="0" err="1">
                <a:latin typeface="Calibri" panose="020F0502020204030204"/>
              </a:rPr>
              <a:t>etab</a:t>
            </a:r>
            <a:r>
              <a:rPr lang="fr-FR" dirty="0">
                <a:latin typeface="Calibri" panose="020F0502020204030204"/>
              </a:rPr>
              <a:t>. Dans la table des partages du noyau, les entrées qui ne sont plus valables seront également enlevées.</a:t>
            </a:r>
          </a:p>
          <a:p>
            <a:pPr lvl="2">
              <a:lnSpc>
                <a:spcPct val="100000"/>
              </a:lnSpc>
              <a:buFont typeface="Wingdings" panose="05000000000000000000" pitchFamily="2" charset="2"/>
              <a:buChar char="ü"/>
              <a:defRPr/>
            </a:pPr>
            <a:r>
              <a:rPr lang="fr-FR" dirty="0">
                <a:latin typeface="Calibri" panose="020F0502020204030204"/>
              </a:rPr>
              <a:t>       -u     Interrompre le partage d'un ou plusieurs répertoires.</a:t>
            </a:r>
          </a:p>
          <a:p>
            <a:pPr lvl="2">
              <a:lnSpc>
                <a:spcPct val="100000"/>
              </a:lnSpc>
              <a:buFont typeface="Wingdings" panose="05000000000000000000" pitchFamily="2" charset="2"/>
              <a:buChar char="ü"/>
              <a:defRPr/>
            </a:pPr>
            <a:r>
              <a:rPr lang="fr-FR" dirty="0">
                <a:latin typeface="Calibri" panose="020F0502020204030204"/>
              </a:rPr>
              <a:t>       -f     Si /proc/</a:t>
            </a:r>
            <a:r>
              <a:rPr lang="fr-FR" dirty="0" err="1">
                <a:latin typeface="Calibri" panose="020F0502020204030204"/>
              </a:rPr>
              <a:t>fs</a:t>
            </a:r>
            <a:r>
              <a:rPr lang="fr-FR" dirty="0">
                <a:latin typeface="Calibri" panose="020F0502020204030204"/>
              </a:rPr>
              <a:t>/</a:t>
            </a:r>
            <a:r>
              <a:rPr lang="fr-FR" dirty="0" err="1">
                <a:latin typeface="Calibri" panose="020F0502020204030204"/>
              </a:rPr>
              <a:t>nfsd</a:t>
            </a:r>
            <a:r>
              <a:rPr lang="fr-FR" dirty="0">
                <a:latin typeface="Calibri" panose="020F0502020204030204"/>
              </a:rPr>
              <a:t> ou /proc/</a:t>
            </a:r>
            <a:r>
              <a:rPr lang="fr-FR" dirty="0" err="1">
                <a:latin typeface="Calibri" panose="020F0502020204030204"/>
              </a:rPr>
              <a:t>fs</a:t>
            </a:r>
            <a:r>
              <a:rPr lang="fr-FR" dirty="0">
                <a:latin typeface="Calibri" panose="020F0502020204030204"/>
              </a:rPr>
              <a:t>/</a:t>
            </a:r>
            <a:r>
              <a:rPr lang="fr-FR" dirty="0" err="1">
                <a:latin typeface="Calibri" panose="020F0502020204030204"/>
              </a:rPr>
              <a:t>nfs</a:t>
            </a:r>
            <a:r>
              <a:rPr lang="fr-FR" dirty="0">
                <a:latin typeface="Calibri" panose="020F0502020204030204"/>
              </a:rPr>
              <a:t> sont montés, éliminer tout de la table des partages du noyau. Les nouvelles entrées pour des clients actifs sont ajoutées  à  la liste des partages du noyau par </a:t>
            </a:r>
            <a:r>
              <a:rPr lang="fr-FR" dirty="0" err="1">
                <a:latin typeface="Calibri" panose="020F0502020204030204"/>
              </a:rPr>
              <a:t>rpc.mountd</a:t>
            </a:r>
            <a:r>
              <a:rPr lang="fr-FR" dirty="0">
                <a:latin typeface="Calibri" panose="020F0502020204030204"/>
              </a:rPr>
              <a:t> lors de leur prochaine requête de montage NFS.</a:t>
            </a:r>
          </a:p>
          <a:p>
            <a:pPr lvl="2">
              <a:lnSpc>
                <a:spcPct val="100000"/>
              </a:lnSpc>
              <a:buFont typeface="Wingdings" panose="05000000000000000000" pitchFamily="2" charset="2"/>
              <a:buChar char="ü"/>
              <a:defRPr/>
            </a:pPr>
            <a:r>
              <a:rPr lang="fr-FR" dirty="0">
                <a:latin typeface="Calibri" panose="020F0502020204030204"/>
              </a:rPr>
              <a:t>       -v     Mode  détaillé.  Lors  d'un  partage ou de l'arrêt d'un partage, afficher ce qui se passe. Lors de l'affichage de la liste actuelle des partages, afficher aussi la liste des options de partage.</a:t>
            </a:r>
          </a:p>
          <a:p>
            <a:pPr lvl="2">
              <a:lnSpc>
                <a:spcPct val="100000"/>
              </a:lnSpc>
              <a:buFont typeface="Wingdings" panose="05000000000000000000" pitchFamily="2" charset="2"/>
              <a:buChar char="ü"/>
              <a:defRPr/>
            </a:pPr>
            <a:r>
              <a:rPr lang="fr-FR" dirty="0">
                <a:latin typeface="Calibri" panose="020F0502020204030204"/>
              </a:rPr>
              <a:t>       -s     Afficher la liste actuelle de partages, applicable pour /</a:t>
            </a:r>
            <a:r>
              <a:rPr lang="fr-FR" dirty="0" err="1">
                <a:latin typeface="Calibri" panose="020F0502020204030204"/>
              </a:rPr>
              <a:t>etc</a:t>
            </a:r>
            <a:r>
              <a:rPr lang="fr-FR" dirty="0">
                <a:latin typeface="Calibri" panose="020F0502020204030204"/>
              </a:rPr>
              <a:t>/exports.</a:t>
            </a:r>
          </a:p>
          <a:p>
            <a:pPr lvl="1">
              <a:lnSpc>
                <a:spcPct val="100000"/>
              </a:lnSpc>
              <a:defRPr/>
            </a:pPr>
            <a:endParaRPr lang="fr-FR" dirty="0">
              <a:latin typeface="Calibri" panose="020F0502020204030204"/>
            </a:endParaRPr>
          </a:p>
          <a:p>
            <a:pPr lvl="1">
              <a:lnSpc>
                <a:spcPct val="100000"/>
              </a:lnSpc>
              <a:defRPr/>
            </a:pPr>
            <a:endParaRPr lang="fr-FR" dirty="0">
              <a:latin typeface="Calibri" panose="020F0502020204030204"/>
            </a:endParaRPr>
          </a:p>
          <a:p>
            <a:pPr marL="914400" lvl="2" indent="0">
              <a:lnSpc>
                <a:spcPct val="100000"/>
              </a:lnSpc>
              <a:buNone/>
              <a:defRPr/>
            </a:pPr>
            <a:endParaRPr lang="fr-FR" dirty="0">
              <a:latin typeface="Calibri" panose="020F0502020204030204"/>
            </a:endParaRPr>
          </a:p>
          <a:p>
            <a:pPr marL="0" indent="0">
              <a:lnSpc>
                <a:spcPct val="100000"/>
              </a:lnSpc>
              <a:buNone/>
              <a:defRPr/>
            </a:pPr>
            <a:endParaRPr lang="fr-FR" dirty="0">
              <a:effectLst>
                <a:outerShdw blurRad="38100" dist="38100" dir="2700000" algn="tl">
                  <a:srgbClr val="000000">
                    <a:alpha val="43137"/>
                  </a:srgbClr>
                </a:outerShdw>
              </a:effectLst>
              <a:latin typeface="Calibri" panose="020F0502020204030204"/>
            </a:endParaRPr>
          </a:p>
        </p:txBody>
      </p:sp>
      <p:sp>
        <p:nvSpPr>
          <p:cNvPr id="8" name="Espace réservé du texte 2">
            <a:extLst>
              <a:ext uri="{FF2B5EF4-FFF2-40B4-BE49-F238E27FC236}">
                <a16:creationId xmlns:a16="http://schemas.microsoft.com/office/drawing/2014/main" id="{2A5D62D8-E8C1-410C-82B8-08E2D370F996}"/>
              </a:ext>
            </a:extLst>
          </p:cNvPr>
          <p:cNvSpPr txBox="1">
            <a:spLocks/>
          </p:cNvSpPr>
          <p:nvPr/>
        </p:nvSpPr>
        <p:spPr>
          <a:xfrm>
            <a:off x="190510" y="777945"/>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600" b="1" i="0" u="none" strike="noStrike" kern="1200" cap="none" spc="0" normalizeH="0" baseline="0" noProof="0" dirty="0">
                <a:ln>
                  <a:noFill/>
                </a:ln>
                <a:solidFill>
                  <a:srgbClr val="FF7800"/>
                </a:solidFill>
                <a:effectLst/>
                <a:uLnTx/>
                <a:uFillTx/>
                <a:latin typeface="Calibri" panose="020F0502020204030204"/>
                <a:ea typeface="+mn-ea"/>
                <a:cs typeface="+mn-cs"/>
              </a:rPr>
              <a:t>Commandes et options</a:t>
            </a:r>
          </a:p>
        </p:txBody>
      </p:sp>
      <p:sp>
        <p:nvSpPr>
          <p:cNvPr id="9" name="Titre 1">
            <a:extLst>
              <a:ext uri="{FF2B5EF4-FFF2-40B4-BE49-F238E27FC236}">
                <a16:creationId xmlns:a16="http://schemas.microsoft.com/office/drawing/2014/main" id="{27E9C485-F68E-4FD7-BCBE-1113C366A5F5}"/>
              </a:ext>
            </a:extLst>
          </p:cNvPr>
          <p:cNvSpPr txBox="1">
            <a:spLocks/>
          </p:cNvSpPr>
          <p:nvPr/>
        </p:nvSpPr>
        <p:spPr>
          <a:xfrm>
            <a:off x="179999" y="452230"/>
            <a:ext cx="5814001"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FF78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05 - La commande </a:t>
            </a:r>
            <a:r>
              <a:rPr kumimoji="0" lang="fr-FR" sz="2000" b="1" i="0" u="none" strike="noStrike" kern="1200" cap="none" spc="0" normalizeH="0" baseline="0" noProof="0" dirty="0" err="1">
                <a:ln>
                  <a:noFill/>
                </a:ln>
                <a:solidFill>
                  <a:srgbClr val="FF7800"/>
                </a:solidFill>
                <a:effectLst/>
                <a:uLnTx/>
                <a:uFillTx/>
                <a:latin typeface="Calibri" panose="020F0502020204030204"/>
                <a:ea typeface="+mj-ea"/>
                <a:cs typeface="+mj-cs"/>
              </a:rPr>
              <a:t>exportfs</a:t>
            </a:r>
            <a:endPar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endParaRPr>
          </a:p>
        </p:txBody>
      </p:sp>
      <p:pic>
        <p:nvPicPr>
          <p:cNvPr id="1026" name="Picture 2" descr="File, nfs, document icon - Download on Iconfinder">
            <a:extLst>
              <a:ext uri="{FF2B5EF4-FFF2-40B4-BE49-F238E27FC236}">
                <a16:creationId xmlns:a16="http://schemas.microsoft.com/office/drawing/2014/main" id="{5085EF21-1A30-44F5-B907-1B63CC1075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2819" y="23835"/>
            <a:ext cx="1953125" cy="195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8028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344905" y="1796717"/>
            <a:ext cx="11041039" cy="4370270"/>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00000"/>
              </a:lnSpc>
              <a:buNone/>
              <a:defRPr/>
            </a:pPr>
            <a:r>
              <a:rPr lang="fr-FR" dirty="0">
                <a:latin typeface="Calibri" panose="020F0502020204030204"/>
              </a:rPr>
              <a:t>Exemples</a:t>
            </a:r>
          </a:p>
          <a:p>
            <a:pPr lvl="1">
              <a:lnSpc>
                <a:spcPct val="100000"/>
              </a:lnSpc>
              <a:defRPr/>
            </a:pPr>
            <a:r>
              <a:rPr lang="fr-FR" dirty="0">
                <a:latin typeface="Calibri" panose="020F0502020204030204"/>
              </a:rPr>
              <a:t>Pour offrir le répertoire /</a:t>
            </a:r>
            <a:r>
              <a:rPr lang="fr-FR" dirty="0" err="1">
                <a:latin typeface="Calibri" panose="020F0502020204030204"/>
              </a:rPr>
              <a:t>usr</a:t>
            </a:r>
            <a:r>
              <a:rPr lang="fr-FR" dirty="0">
                <a:latin typeface="Calibri" panose="020F0502020204030204"/>
              </a:rPr>
              <a:t>/</a:t>
            </a:r>
            <a:r>
              <a:rPr lang="fr-FR" dirty="0" err="1">
                <a:latin typeface="Calibri" panose="020F0502020204030204"/>
              </a:rPr>
              <a:t>tmp</a:t>
            </a:r>
            <a:r>
              <a:rPr lang="fr-FR" dirty="0">
                <a:latin typeface="Calibri" panose="020F0502020204030204"/>
              </a:rPr>
              <a:t> à l'hôte </a:t>
            </a:r>
            <a:r>
              <a:rPr lang="fr-FR" dirty="0" err="1">
                <a:latin typeface="Calibri" panose="020F0502020204030204"/>
              </a:rPr>
              <a:t>django</a:t>
            </a:r>
            <a:r>
              <a:rPr lang="fr-FR" dirty="0">
                <a:latin typeface="Calibri" panose="020F0502020204030204"/>
              </a:rPr>
              <a:t>, en permettant les requêtes non sécurisées de verrouillage de fichier des clients :</a:t>
            </a:r>
          </a:p>
          <a:p>
            <a:pPr marL="457200" lvl="1" indent="0">
              <a:lnSpc>
                <a:spcPct val="100000"/>
              </a:lnSpc>
              <a:buNone/>
              <a:defRPr/>
            </a:pPr>
            <a:r>
              <a:rPr lang="fr-FR" dirty="0">
                <a:effectLst>
                  <a:outerShdw blurRad="38100" dist="38100" dir="2700000" algn="tl">
                    <a:srgbClr val="000000">
                      <a:alpha val="43137"/>
                    </a:srgbClr>
                  </a:outerShdw>
                </a:effectLst>
                <a:latin typeface="Calibri" panose="020F0502020204030204"/>
              </a:rPr>
              <a:t># </a:t>
            </a:r>
            <a:r>
              <a:rPr lang="fr-FR" dirty="0" err="1">
                <a:effectLst>
                  <a:outerShdw blurRad="38100" dist="38100" dir="2700000" algn="tl">
                    <a:srgbClr val="000000">
                      <a:alpha val="43137"/>
                    </a:srgbClr>
                  </a:outerShdw>
                </a:effectLst>
                <a:latin typeface="Calibri" panose="020F0502020204030204"/>
              </a:rPr>
              <a:t>exportfs</a:t>
            </a:r>
            <a:r>
              <a:rPr lang="fr-FR" dirty="0">
                <a:effectLst>
                  <a:outerShdw blurRad="38100" dist="38100" dir="2700000" algn="tl">
                    <a:srgbClr val="000000">
                      <a:alpha val="43137"/>
                    </a:srgbClr>
                  </a:outerShdw>
                </a:effectLst>
                <a:latin typeface="Calibri" panose="020F0502020204030204"/>
              </a:rPr>
              <a:t> -o </a:t>
            </a:r>
            <a:r>
              <a:rPr lang="fr-FR" dirty="0" err="1">
                <a:effectLst>
                  <a:outerShdw blurRad="38100" dist="38100" dir="2700000" algn="tl">
                    <a:srgbClr val="000000">
                      <a:alpha val="43137"/>
                    </a:srgbClr>
                  </a:outerShdw>
                </a:effectLst>
                <a:latin typeface="Calibri" panose="020F0502020204030204"/>
              </a:rPr>
              <a:t>insecure_locks</a:t>
            </a:r>
            <a:r>
              <a:rPr lang="fr-FR" dirty="0">
                <a:effectLst>
                  <a:outerShdw blurRad="38100" dist="38100" dir="2700000" algn="tl">
                    <a:srgbClr val="000000">
                      <a:alpha val="43137"/>
                    </a:srgbClr>
                  </a:outerShdw>
                </a:effectLst>
                <a:latin typeface="Calibri" panose="020F0502020204030204"/>
              </a:rPr>
              <a:t> </a:t>
            </a:r>
            <a:r>
              <a:rPr lang="fr-FR" dirty="0" err="1">
                <a:effectLst>
                  <a:outerShdw blurRad="38100" dist="38100" dir="2700000" algn="tl">
                    <a:srgbClr val="000000">
                      <a:alpha val="43137"/>
                    </a:srgbClr>
                  </a:outerShdw>
                </a:effectLst>
                <a:latin typeface="Calibri" panose="020F0502020204030204"/>
              </a:rPr>
              <a:t>django</a:t>
            </a:r>
            <a:r>
              <a:rPr lang="fr-FR" dirty="0">
                <a:effectLst>
                  <a:outerShdw blurRad="38100" dist="38100" dir="2700000" algn="tl">
                    <a:srgbClr val="000000">
                      <a:alpha val="43137"/>
                    </a:srgbClr>
                  </a:outerShdw>
                </a:effectLst>
                <a:latin typeface="Calibri" panose="020F0502020204030204"/>
              </a:rPr>
              <a:t>:/</a:t>
            </a:r>
            <a:r>
              <a:rPr lang="fr-FR" dirty="0" err="1">
                <a:effectLst>
                  <a:outerShdw blurRad="38100" dist="38100" dir="2700000" algn="tl">
                    <a:srgbClr val="000000">
                      <a:alpha val="43137"/>
                    </a:srgbClr>
                  </a:outerShdw>
                </a:effectLst>
                <a:latin typeface="Calibri" panose="020F0502020204030204"/>
              </a:rPr>
              <a:t>usr</a:t>
            </a:r>
            <a:r>
              <a:rPr lang="fr-FR" dirty="0">
                <a:effectLst>
                  <a:outerShdw blurRad="38100" dist="38100" dir="2700000" algn="tl">
                    <a:srgbClr val="000000">
                      <a:alpha val="43137"/>
                    </a:srgbClr>
                  </a:outerShdw>
                </a:effectLst>
                <a:latin typeface="Calibri" panose="020F0502020204030204"/>
              </a:rPr>
              <a:t>/</a:t>
            </a:r>
            <a:r>
              <a:rPr lang="fr-FR" dirty="0" err="1">
                <a:effectLst>
                  <a:outerShdw blurRad="38100" dist="38100" dir="2700000" algn="tl">
                    <a:srgbClr val="000000">
                      <a:alpha val="43137"/>
                    </a:srgbClr>
                  </a:outerShdw>
                </a:effectLst>
                <a:latin typeface="Calibri" panose="020F0502020204030204"/>
              </a:rPr>
              <a:t>tmp</a:t>
            </a:r>
            <a:endParaRPr lang="fr-FR" dirty="0">
              <a:effectLst>
                <a:outerShdw blurRad="38100" dist="38100" dir="2700000" algn="tl">
                  <a:srgbClr val="000000">
                    <a:alpha val="43137"/>
                  </a:srgbClr>
                </a:outerShdw>
              </a:effectLst>
              <a:latin typeface="Calibri" panose="020F0502020204030204"/>
            </a:endParaRPr>
          </a:p>
          <a:p>
            <a:pPr lvl="1">
              <a:lnSpc>
                <a:spcPct val="100000"/>
              </a:lnSpc>
              <a:defRPr/>
            </a:pPr>
            <a:r>
              <a:rPr lang="fr-FR" dirty="0">
                <a:latin typeface="Calibri" panose="020F0502020204030204"/>
              </a:rPr>
              <a:t>Pour cesser de partager le répertoire /</a:t>
            </a:r>
            <a:r>
              <a:rPr lang="fr-FR" dirty="0" err="1">
                <a:latin typeface="Calibri" panose="020F0502020204030204"/>
              </a:rPr>
              <a:t>usr</a:t>
            </a:r>
            <a:r>
              <a:rPr lang="fr-FR" dirty="0">
                <a:latin typeface="Calibri" panose="020F0502020204030204"/>
              </a:rPr>
              <a:t>/</a:t>
            </a:r>
            <a:r>
              <a:rPr lang="fr-FR" dirty="0" err="1">
                <a:latin typeface="Calibri" panose="020F0502020204030204"/>
              </a:rPr>
              <a:t>tmp</a:t>
            </a:r>
            <a:r>
              <a:rPr lang="fr-FR" dirty="0">
                <a:latin typeface="Calibri" panose="020F0502020204030204"/>
              </a:rPr>
              <a:t> :</a:t>
            </a:r>
          </a:p>
          <a:p>
            <a:pPr marL="457200" lvl="1" indent="0">
              <a:lnSpc>
                <a:spcPct val="100000"/>
              </a:lnSpc>
              <a:buNone/>
              <a:defRPr/>
            </a:pPr>
            <a:r>
              <a:rPr lang="fr-FR" dirty="0">
                <a:effectLst>
                  <a:outerShdw blurRad="38100" dist="38100" dir="2700000" algn="tl">
                    <a:srgbClr val="000000">
                      <a:alpha val="43137"/>
                    </a:srgbClr>
                  </a:outerShdw>
                </a:effectLst>
                <a:latin typeface="Calibri" panose="020F0502020204030204"/>
              </a:rPr>
              <a:t># </a:t>
            </a:r>
            <a:r>
              <a:rPr lang="fr-FR" dirty="0" err="1">
                <a:effectLst>
                  <a:outerShdw blurRad="38100" dist="38100" dir="2700000" algn="tl">
                    <a:srgbClr val="000000">
                      <a:alpha val="43137"/>
                    </a:srgbClr>
                  </a:outerShdw>
                </a:effectLst>
                <a:latin typeface="Calibri" panose="020F0502020204030204"/>
              </a:rPr>
              <a:t>exportfs</a:t>
            </a:r>
            <a:r>
              <a:rPr lang="fr-FR" dirty="0">
                <a:effectLst>
                  <a:outerShdw blurRad="38100" dist="38100" dir="2700000" algn="tl">
                    <a:srgbClr val="000000">
                      <a:alpha val="43137"/>
                    </a:srgbClr>
                  </a:outerShdw>
                </a:effectLst>
                <a:latin typeface="Calibri" panose="020F0502020204030204"/>
              </a:rPr>
              <a:t> -u </a:t>
            </a:r>
            <a:r>
              <a:rPr lang="fr-FR" dirty="0" err="1">
                <a:effectLst>
                  <a:outerShdw blurRad="38100" dist="38100" dir="2700000" algn="tl">
                    <a:srgbClr val="000000">
                      <a:alpha val="43137"/>
                    </a:srgbClr>
                  </a:outerShdw>
                </a:effectLst>
                <a:latin typeface="Calibri" panose="020F0502020204030204"/>
              </a:rPr>
              <a:t>django</a:t>
            </a:r>
            <a:r>
              <a:rPr lang="fr-FR" dirty="0">
                <a:effectLst>
                  <a:outerShdw blurRad="38100" dist="38100" dir="2700000" algn="tl">
                    <a:srgbClr val="000000">
                      <a:alpha val="43137"/>
                    </a:srgbClr>
                  </a:outerShdw>
                </a:effectLst>
                <a:latin typeface="Calibri" panose="020F0502020204030204"/>
              </a:rPr>
              <a:t>:/</a:t>
            </a:r>
            <a:r>
              <a:rPr lang="fr-FR" dirty="0" err="1">
                <a:effectLst>
                  <a:outerShdw blurRad="38100" dist="38100" dir="2700000" algn="tl">
                    <a:srgbClr val="000000">
                      <a:alpha val="43137"/>
                    </a:srgbClr>
                  </a:outerShdw>
                </a:effectLst>
                <a:latin typeface="Calibri" panose="020F0502020204030204"/>
              </a:rPr>
              <a:t>usr</a:t>
            </a:r>
            <a:r>
              <a:rPr lang="fr-FR" dirty="0">
                <a:effectLst>
                  <a:outerShdw blurRad="38100" dist="38100" dir="2700000" algn="tl">
                    <a:srgbClr val="000000">
                      <a:alpha val="43137"/>
                    </a:srgbClr>
                  </a:outerShdw>
                </a:effectLst>
                <a:latin typeface="Calibri" panose="020F0502020204030204"/>
              </a:rPr>
              <a:t>/</a:t>
            </a:r>
            <a:r>
              <a:rPr lang="fr-FR" dirty="0" err="1">
                <a:effectLst>
                  <a:outerShdw blurRad="38100" dist="38100" dir="2700000" algn="tl">
                    <a:srgbClr val="000000">
                      <a:alpha val="43137"/>
                    </a:srgbClr>
                  </a:outerShdw>
                </a:effectLst>
                <a:latin typeface="Calibri" panose="020F0502020204030204"/>
              </a:rPr>
              <a:t>tmp</a:t>
            </a:r>
            <a:endParaRPr lang="fr-FR" dirty="0">
              <a:effectLst>
                <a:outerShdw blurRad="38100" dist="38100" dir="2700000" algn="tl">
                  <a:srgbClr val="000000">
                    <a:alpha val="43137"/>
                  </a:srgbClr>
                </a:outerShdw>
              </a:effectLst>
              <a:latin typeface="Calibri" panose="020F0502020204030204"/>
            </a:endParaRPr>
          </a:p>
          <a:p>
            <a:pPr lvl="1">
              <a:lnSpc>
                <a:spcPct val="100000"/>
              </a:lnSpc>
              <a:defRPr/>
            </a:pPr>
            <a:r>
              <a:rPr lang="fr-FR" dirty="0">
                <a:latin typeface="Calibri" panose="020F0502020204030204"/>
              </a:rPr>
              <a:t>Pour cesser de partager tous les partages indiqués dans /</a:t>
            </a:r>
            <a:r>
              <a:rPr lang="fr-FR" dirty="0" err="1">
                <a:latin typeface="Calibri" panose="020F0502020204030204"/>
              </a:rPr>
              <a:t>etc</a:t>
            </a:r>
            <a:r>
              <a:rPr lang="fr-FR" dirty="0">
                <a:latin typeface="Calibri" panose="020F0502020204030204"/>
              </a:rPr>
              <a:t>/exports et les fichiers dans /</a:t>
            </a:r>
            <a:r>
              <a:rPr lang="fr-FR" dirty="0" err="1">
                <a:latin typeface="Calibri" panose="020F0502020204030204"/>
              </a:rPr>
              <a:t>etc</a:t>
            </a:r>
            <a:r>
              <a:rPr lang="fr-FR" dirty="0">
                <a:latin typeface="Calibri" panose="020F0502020204030204"/>
              </a:rPr>
              <a:t>/</a:t>
            </a:r>
            <a:r>
              <a:rPr lang="fr-FR" dirty="0" err="1">
                <a:latin typeface="Calibri" panose="020F0502020204030204"/>
              </a:rPr>
              <a:t>exports.d</a:t>
            </a:r>
            <a:r>
              <a:rPr lang="fr-FR" dirty="0">
                <a:latin typeface="Calibri" panose="020F0502020204030204"/>
              </a:rPr>
              <a:t> :</a:t>
            </a:r>
          </a:p>
          <a:p>
            <a:pPr marL="457200" lvl="1" indent="0">
              <a:lnSpc>
                <a:spcPct val="100000"/>
              </a:lnSpc>
              <a:buNone/>
              <a:defRPr/>
            </a:pPr>
            <a:r>
              <a:rPr lang="fr-FR" dirty="0">
                <a:effectLst>
                  <a:outerShdw blurRad="38100" dist="38100" dir="2700000" algn="tl">
                    <a:srgbClr val="000000">
                      <a:alpha val="43137"/>
                    </a:srgbClr>
                  </a:outerShdw>
                </a:effectLst>
                <a:latin typeface="Calibri" panose="020F0502020204030204"/>
              </a:rPr>
              <a:t># </a:t>
            </a:r>
            <a:r>
              <a:rPr lang="fr-FR" dirty="0" err="1">
                <a:effectLst>
                  <a:outerShdw blurRad="38100" dist="38100" dir="2700000" algn="tl">
                    <a:srgbClr val="000000">
                      <a:alpha val="43137"/>
                    </a:srgbClr>
                  </a:outerShdw>
                </a:effectLst>
                <a:latin typeface="Calibri" panose="020F0502020204030204"/>
              </a:rPr>
              <a:t>exportfs</a:t>
            </a:r>
            <a:r>
              <a:rPr lang="fr-FR" dirty="0">
                <a:effectLst>
                  <a:outerShdw blurRad="38100" dist="38100" dir="2700000" algn="tl">
                    <a:srgbClr val="000000">
                      <a:alpha val="43137"/>
                    </a:srgbClr>
                  </a:outerShdw>
                </a:effectLst>
                <a:latin typeface="Calibri" panose="020F0502020204030204"/>
              </a:rPr>
              <a:t> -au</a:t>
            </a:r>
          </a:p>
          <a:p>
            <a:pPr lvl="1">
              <a:lnSpc>
                <a:spcPct val="100000"/>
              </a:lnSpc>
              <a:defRPr/>
            </a:pPr>
            <a:r>
              <a:rPr lang="fr-FR" dirty="0">
                <a:latin typeface="Calibri" panose="020F0502020204030204"/>
              </a:rPr>
              <a:t>Pour partager le répertoire /</a:t>
            </a:r>
            <a:r>
              <a:rPr lang="fr-FR" dirty="0" err="1">
                <a:latin typeface="Calibri" panose="020F0502020204030204"/>
              </a:rPr>
              <a:t>usr</a:t>
            </a:r>
            <a:r>
              <a:rPr lang="fr-FR" dirty="0">
                <a:latin typeface="Calibri" panose="020F0502020204030204"/>
              </a:rPr>
              <a:t>/</a:t>
            </a:r>
            <a:r>
              <a:rPr lang="fr-FR" dirty="0" err="1">
                <a:latin typeface="Calibri" panose="020F0502020204030204"/>
              </a:rPr>
              <a:t>tmp</a:t>
            </a:r>
            <a:r>
              <a:rPr lang="fr-FR" dirty="0">
                <a:latin typeface="Calibri" panose="020F0502020204030204"/>
              </a:rPr>
              <a:t> avec des clients IPv6 locaux :</a:t>
            </a:r>
          </a:p>
          <a:p>
            <a:pPr marL="457200" lvl="1" indent="0">
              <a:lnSpc>
                <a:spcPct val="100000"/>
              </a:lnSpc>
              <a:buNone/>
              <a:defRPr/>
            </a:pPr>
            <a:r>
              <a:rPr lang="fr-FR" dirty="0">
                <a:effectLst>
                  <a:outerShdw blurRad="38100" dist="38100" dir="2700000" algn="tl">
                    <a:srgbClr val="000000">
                      <a:alpha val="43137"/>
                    </a:srgbClr>
                  </a:outerShdw>
                </a:effectLst>
                <a:latin typeface="Calibri" panose="020F0502020204030204"/>
              </a:rPr>
              <a:t># </a:t>
            </a:r>
            <a:r>
              <a:rPr lang="fr-FR" dirty="0" err="1">
                <a:effectLst>
                  <a:outerShdw blurRad="38100" dist="38100" dir="2700000" algn="tl">
                    <a:srgbClr val="000000">
                      <a:alpha val="43137"/>
                    </a:srgbClr>
                  </a:outerShdw>
                </a:effectLst>
                <a:latin typeface="Calibri" panose="020F0502020204030204"/>
              </a:rPr>
              <a:t>exportfs</a:t>
            </a:r>
            <a:r>
              <a:rPr lang="fr-FR" dirty="0">
                <a:effectLst>
                  <a:outerShdw blurRad="38100" dist="38100" dir="2700000" algn="tl">
                    <a:srgbClr val="000000">
                      <a:alpha val="43137"/>
                    </a:srgbClr>
                  </a:outerShdw>
                </a:effectLst>
                <a:latin typeface="Calibri" panose="020F0502020204030204"/>
              </a:rPr>
              <a:t> [fe80::]/64:/</a:t>
            </a:r>
            <a:r>
              <a:rPr lang="fr-FR" dirty="0" err="1">
                <a:effectLst>
                  <a:outerShdw blurRad="38100" dist="38100" dir="2700000" algn="tl">
                    <a:srgbClr val="000000">
                      <a:alpha val="43137"/>
                    </a:srgbClr>
                  </a:outerShdw>
                </a:effectLst>
                <a:latin typeface="Calibri" panose="020F0502020204030204"/>
              </a:rPr>
              <a:t>usr</a:t>
            </a:r>
            <a:r>
              <a:rPr lang="fr-FR" dirty="0">
                <a:effectLst>
                  <a:outerShdw blurRad="38100" dist="38100" dir="2700000" algn="tl">
                    <a:srgbClr val="000000">
                      <a:alpha val="43137"/>
                    </a:srgbClr>
                  </a:outerShdw>
                </a:effectLst>
                <a:latin typeface="Calibri" panose="020F0502020204030204"/>
              </a:rPr>
              <a:t>/</a:t>
            </a:r>
            <a:r>
              <a:rPr lang="fr-FR" dirty="0" err="1">
                <a:effectLst>
                  <a:outerShdw blurRad="38100" dist="38100" dir="2700000" algn="tl">
                    <a:srgbClr val="000000">
                      <a:alpha val="43137"/>
                    </a:srgbClr>
                  </a:outerShdw>
                </a:effectLst>
                <a:latin typeface="Calibri" panose="020F0502020204030204"/>
              </a:rPr>
              <a:t>tmp</a:t>
            </a:r>
            <a:endParaRPr lang="fr-FR" dirty="0">
              <a:effectLst>
                <a:outerShdw blurRad="38100" dist="38100" dir="2700000" algn="tl">
                  <a:srgbClr val="000000">
                    <a:alpha val="43137"/>
                  </a:srgbClr>
                </a:outerShdw>
              </a:effectLst>
              <a:latin typeface="Calibri" panose="020F0502020204030204"/>
            </a:endParaRPr>
          </a:p>
          <a:p>
            <a:pPr lvl="1">
              <a:lnSpc>
                <a:spcPct val="100000"/>
              </a:lnSpc>
              <a:defRPr/>
            </a:pPr>
            <a:endParaRPr lang="fr-FR" dirty="0">
              <a:latin typeface="Calibri" panose="020F0502020204030204"/>
            </a:endParaRPr>
          </a:p>
          <a:p>
            <a:pPr lvl="1">
              <a:lnSpc>
                <a:spcPct val="100000"/>
              </a:lnSpc>
              <a:defRPr/>
            </a:pPr>
            <a:endParaRPr lang="fr-FR" dirty="0">
              <a:latin typeface="Calibri" panose="020F0502020204030204"/>
            </a:endParaRPr>
          </a:p>
          <a:p>
            <a:pPr lvl="1">
              <a:lnSpc>
                <a:spcPct val="100000"/>
              </a:lnSpc>
              <a:defRPr/>
            </a:pPr>
            <a:endParaRPr lang="fr-FR" dirty="0">
              <a:latin typeface="Calibri" panose="020F0502020204030204"/>
            </a:endParaRPr>
          </a:p>
          <a:p>
            <a:pPr marL="914400" lvl="2" indent="0">
              <a:lnSpc>
                <a:spcPct val="100000"/>
              </a:lnSpc>
              <a:buNone/>
              <a:defRPr/>
            </a:pPr>
            <a:endParaRPr lang="fr-FR" dirty="0">
              <a:latin typeface="Calibri" panose="020F0502020204030204"/>
            </a:endParaRPr>
          </a:p>
          <a:p>
            <a:pPr marL="0" indent="0">
              <a:lnSpc>
                <a:spcPct val="100000"/>
              </a:lnSpc>
              <a:buNone/>
              <a:defRPr/>
            </a:pPr>
            <a:endParaRPr lang="fr-FR" dirty="0">
              <a:effectLst>
                <a:outerShdw blurRad="38100" dist="38100" dir="2700000" algn="tl">
                  <a:srgbClr val="000000">
                    <a:alpha val="43137"/>
                  </a:srgbClr>
                </a:outerShdw>
              </a:effectLst>
              <a:latin typeface="Calibri" panose="020F0502020204030204"/>
            </a:endParaRPr>
          </a:p>
        </p:txBody>
      </p:sp>
      <p:sp>
        <p:nvSpPr>
          <p:cNvPr id="8" name="Espace réservé du texte 2">
            <a:extLst>
              <a:ext uri="{FF2B5EF4-FFF2-40B4-BE49-F238E27FC236}">
                <a16:creationId xmlns:a16="http://schemas.microsoft.com/office/drawing/2014/main" id="{2A5D62D8-E8C1-410C-82B8-08E2D370F996}"/>
              </a:ext>
            </a:extLst>
          </p:cNvPr>
          <p:cNvSpPr txBox="1">
            <a:spLocks/>
          </p:cNvSpPr>
          <p:nvPr/>
        </p:nvSpPr>
        <p:spPr>
          <a:xfrm>
            <a:off x="190510" y="777945"/>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600" b="1" i="0" u="none" strike="noStrike" kern="1200" cap="none" spc="0" normalizeH="0" baseline="0" noProof="0" dirty="0">
                <a:ln>
                  <a:noFill/>
                </a:ln>
                <a:solidFill>
                  <a:srgbClr val="FF7800"/>
                </a:solidFill>
                <a:effectLst/>
                <a:uLnTx/>
                <a:uFillTx/>
                <a:latin typeface="Calibri" panose="020F0502020204030204"/>
                <a:ea typeface="+mn-ea"/>
                <a:cs typeface="+mn-cs"/>
              </a:rPr>
              <a:t>Commandes et options</a:t>
            </a:r>
          </a:p>
        </p:txBody>
      </p:sp>
      <p:sp>
        <p:nvSpPr>
          <p:cNvPr id="9" name="Titre 1">
            <a:extLst>
              <a:ext uri="{FF2B5EF4-FFF2-40B4-BE49-F238E27FC236}">
                <a16:creationId xmlns:a16="http://schemas.microsoft.com/office/drawing/2014/main" id="{27E9C485-F68E-4FD7-BCBE-1113C366A5F5}"/>
              </a:ext>
            </a:extLst>
          </p:cNvPr>
          <p:cNvSpPr txBox="1">
            <a:spLocks/>
          </p:cNvSpPr>
          <p:nvPr/>
        </p:nvSpPr>
        <p:spPr>
          <a:xfrm>
            <a:off x="179999" y="452230"/>
            <a:ext cx="5814001"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FF78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05 - La commande </a:t>
            </a:r>
            <a:r>
              <a:rPr kumimoji="0" lang="fr-FR" sz="2000" b="1" i="0" u="none" strike="noStrike" kern="1200" cap="none" spc="0" normalizeH="0" baseline="0" noProof="0" dirty="0" err="1">
                <a:ln>
                  <a:noFill/>
                </a:ln>
                <a:solidFill>
                  <a:srgbClr val="FF7800"/>
                </a:solidFill>
                <a:effectLst/>
                <a:uLnTx/>
                <a:uFillTx/>
                <a:latin typeface="Calibri" panose="020F0502020204030204"/>
                <a:ea typeface="+mj-ea"/>
                <a:cs typeface="+mj-cs"/>
              </a:rPr>
              <a:t>exportfs</a:t>
            </a:r>
            <a:endPar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endParaRPr>
          </a:p>
        </p:txBody>
      </p:sp>
      <p:pic>
        <p:nvPicPr>
          <p:cNvPr id="1026" name="Picture 2" descr="File, nfs, document icon - Download on Iconfinder">
            <a:extLst>
              <a:ext uri="{FF2B5EF4-FFF2-40B4-BE49-F238E27FC236}">
                <a16:creationId xmlns:a16="http://schemas.microsoft.com/office/drawing/2014/main" id="{5085EF21-1A30-44F5-B907-1B63CC1075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2819" y="23835"/>
            <a:ext cx="1953125" cy="195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0437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498283" y="1937358"/>
            <a:ext cx="11195434" cy="4370270"/>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defRPr/>
            </a:pPr>
            <a:r>
              <a:rPr lang="fr-FR" dirty="0">
                <a:latin typeface="Calibri" panose="020F0502020204030204"/>
              </a:rPr>
              <a:t>Pour accéder à un NFS, il faut le "monter". En gros il s'agit de dire au service qui s'occupe des disques durs que ce serveur NFS est comme un disque dur.</a:t>
            </a:r>
          </a:p>
          <a:p>
            <a:pPr marL="457200" lvl="1" indent="0">
              <a:lnSpc>
                <a:spcPct val="100000"/>
              </a:lnSpc>
              <a:buNone/>
              <a:defRPr/>
            </a:pPr>
            <a:r>
              <a:rPr lang="fr-FR" b="1" dirty="0">
                <a:effectLst>
                  <a:outerShdw blurRad="38100" dist="38100" dir="2700000" algn="tl">
                    <a:srgbClr val="000000">
                      <a:alpha val="43137"/>
                    </a:srgbClr>
                  </a:outerShdw>
                </a:effectLst>
                <a:latin typeface="Calibri" panose="020F0502020204030204"/>
              </a:rPr>
              <a:t>NB: Il n'existe pas d'autoconfiguration pour NFS, il faudra donc le faire manuellement. </a:t>
            </a:r>
          </a:p>
          <a:p>
            <a:pPr lvl="1">
              <a:lnSpc>
                <a:spcPct val="100000"/>
              </a:lnSpc>
              <a:defRPr/>
            </a:pPr>
            <a:r>
              <a:rPr lang="fr-FR" dirty="0">
                <a:latin typeface="Calibri" panose="020F0502020204030204"/>
              </a:rPr>
              <a:t>Après avoir vérifié le paquet </a:t>
            </a:r>
            <a:r>
              <a:rPr lang="fr-FR" b="1" dirty="0" err="1">
                <a:latin typeface="Calibri" panose="020F0502020204030204"/>
              </a:rPr>
              <a:t>nfs</a:t>
            </a:r>
            <a:r>
              <a:rPr lang="fr-FR" b="1" dirty="0">
                <a:latin typeface="Calibri" panose="020F0502020204030204"/>
              </a:rPr>
              <a:t>-client</a:t>
            </a:r>
            <a:r>
              <a:rPr lang="fr-FR" dirty="0">
                <a:latin typeface="Calibri" panose="020F0502020204030204"/>
              </a:rPr>
              <a:t>, il existe deux solutions pour monter son NFS sur un ordinateur:</a:t>
            </a:r>
          </a:p>
          <a:p>
            <a:pPr lvl="2">
              <a:lnSpc>
                <a:spcPct val="100000"/>
              </a:lnSpc>
              <a:buFont typeface="Wingdings" panose="05000000000000000000" pitchFamily="2" charset="2"/>
              <a:buChar char="ü"/>
              <a:defRPr/>
            </a:pPr>
            <a:r>
              <a:rPr lang="fr-FR" dirty="0">
                <a:latin typeface="Calibri" panose="020F0502020204030204"/>
              </a:rPr>
              <a:t>La première est plus adaptée à un Serveur allumé en permanence (montage temporaire), </a:t>
            </a:r>
          </a:p>
          <a:p>
            <a:pPr lvl="2">
              <a:lnSpc>
                <a:spcPct val="100000"/>
              </a:lnSpc>
              <a:buFont typeface="Wingdings" panose="05000000000000000000" pitchFamily="2" charset="2"/>
              <a:buChar char="ü"/>
              <a:defRPr/>
            </a:pPr>
            <a:r>
              <a:rPr lang="fr-FR" dirty="0">
                <a:latin typeface="Calibri" panose="020F0502020204030204"/>
              </a:rPr>
              <a:t>la seconde (montage automatique) via </a:t>
            </a:r>
            <a:r>
              <a:rPr lang="fr-FR" b="1" dirty="0" err="1">
                <a:latin typeface="Calibri" panose="020F0502020204030204"/>
              </a:rPr>
              <a:t>fstab</a:t>
            </a:r>
            <a:r>
              <a:rPr lang="fr-FR" dirty="0">
                <a:latin typeface="Calibri" panose="020F0502020204030204"/>
              </a:rPr>
              <a:t> est peut être plus tolérante à l'arrêt inopiné du serveur.</a:t>
            </a:r>
          </a:p>
          <a:p>
            <a:pPr lvl="1">
              <a:lnSpc>
                <a:spcPct val="100000"/>
              </a:lnSpc>
              <a:defRPr/>
            </a:pPr>
            <a:r>
              <a:rPr lang="fr-FR" dirty="0">
                <a:latin typeface="Calibri" panose="020F0502020204030204"/>
              </a:rPr>
              <a:t>Etapes:</a:t>
            </a:r>
          </a:p>
          <a:p>
            <a:pPr lvl="2">
              <a:lnSpc>
                <a:spcPct val="100000"/>
              </a:lnSpc>
              <a:defRPr/>
            </a:pPr>
            <a:r>
              <a:rPr lang="fr-FR" dirty="0">
                <a:latin typeface="Calibri" panose="020F0502020204030204"/>
              </a:rPr>
              <a:t>En premier lieu il vous faut créer un dossier qui va contenir le partage dans /mnt/ ou /media/ par exemple :</a:t>
            </a:r>
          </a:p>
          <a:p>
            <a:pPr marL="914400" lvl="2" indent="0">
              <a:lnSpc>
                <a:spcPct val="100000"/>
              </a:lnSpc>
              <a:buNone/>
              <a:defRPr/>
            </a:pPr>
            <a:r>
              <a:rPr lang="fr-FR" dirty="0">
                <a:effectLst>
                  <a:outerShdw blurRad="38100" dist="38100" dir="2700000" algn="tl">
                    <a:srgbClr val="000000">
                      <a:alpha val="43137"/>
                    </a:srgbClr>
                  </a:outerShdw>
                </a:effectLst>
                <a:latin typeface="Calibri" panose="020F0502020204030204"/>
              </a:rPr>
              <a:t># </a:t>
            </a:r>
            <a:r>
              <a:rPr lang="fr-FR" dirty="0" err="1">
                <a:effectLst>
                  <a:outerShdw blurRad="38100" dist="38100" dir="2700000" algn="tl">
                    <a:srgbClr val="000000">
                      <a:alpha val="43137"/>
                    </a:srgbClr>
                  </a:outerShdw>
                </a:effectLst>
                <a:latin typeface="Calibri" panose="020F0502020204030204"/>
              </a:rPr>
              <a:t>mkdir</a:t>
            </a:r>
            <a:r>
              <a:rPr lang="fr-FR" dirty="0">
                <a:effectLst>
                  <a:outerShdw blurRad="38100" dist="38100" dir="2700000" algn="tl">
                    <a:srgbClr val="000000">
                      <a:alpha val="43137"/>
                    </a:srgbClr>
                  </a:outerShdw>
                </a:effectLst>
                <a:latin typeface="Calibri" panose="020F0502020204030204"/>
              </a:rPr>
              <a:t> /mnt/&lt;</a:t>
            </a:r>
            <a:r>
              <a:rPr lang="fr-FR" dirty="0" err="1">
                <a:effectLst>
                  <a:outerShdw blurRad="38100" dist="38100" dir="2700000" algn="tl">
                    <a:srgbClr val="000000">
                      <a:alpha val="43137"/>
                    </a:srgbClr>
                  </a:outerShdw>
                </a:effectLst>
                <a:latin typeface="Calibri" panose="020F0502020204030204"/>
              </a:rPr>
              <a:t>mon_partage</a:t>
            </a:r>
            <a:r>
              <a:rPr lang="fr-FR" dirty="0">
                <a:effectLst>
                  <a:outerShdw blurRad="38100" dist="38100" dir="2700000" algn="tl">
                    <a:srgbClr val="000000">
                      <a:alpha val="43137"/>
                    </a:srgbClr>
                  </a:outerShdw>
                </a:effectLst>
                <a:latin typeface="Calibri" panose="020F0502020204030204"/>
              </a:rPr>
              <a:t>&gt;</a:t>
            </a:r>
          </a:p>
          <a:p>
            <a:pPr lvl="2">
              <a:lnSpc>
                <a:spcPct val="100000"/>
              </a:lnSpc>
              <a:defRPr/>
            </a:pPr>
            <a:r>
              <a:rPr lang="fr-FR" dirty="0">
                <a:latin typeface="Calibri" panose="020F0502020204030204"/>
              </a:rPr>
              <a:t>Au prochain démarrage le montage NFS ne sera plus présent mais cette méthode permet de tester plus facilement et rapidement:</a:t>
            </a:r>
          </a:p>
          <a:p>
            <a:pPr marL="914400" lvl="2" indent="0">
              <a:lnSpc>
                <a:spcPct val="100000"/>
              </a:lnSpc>
              <a:buNone/>
              <a:defRPr/>
            </a:pPr>
            <a:r>
              <a:rPr lang="fr-FR" dirty="0">
                <a:effectLst>
                  <a:outerShdw blurRad="38100" dist="38100" dir="2700000" algn="tl">
                    <a:srgbClr val="000000">
                      <a:alpha val="43137"/>
                    </a:srgbClr>
                  </a:outerShdw>
                </a:effectLst>
                <a:latin typeface="Calibri" panose="020F0502020204030204"/>
              </a:rPr>
              <a:t># </a:t>
            </a:r>
            <a:r>
              <a:rPr lang="fr-FR" dirty="0" err="1">
                <a:effectLst>
                  <a:outerShdw blurRad="38100" dist="38100" dir="2700000" algn="tl">
                    <a:srgbClr val="000000">
                      <a:alpha val="43137"/>
                    </a:srgbClr>
                  </a:outerShdw>
                </a:effectLst>
                <a:latin typeface="Calibri" panose="020F0502020204030204"/>
              </a:rPr>
              <a:t>mount</a:t>
            </a:r>
            <a:r>
              <a:rPr lang="fr-FR" dirty="0">
                <a:effectLst>
                  <a:outerShdw blurRad="38100" dist="38100" dir="2700000" algn="tl">
                    <a:srgbClr val="000000">
                      <a:alpha val="43137"/>
                    </a:srgbClr>
                  </a:outerShdw>
                </a:effectLst>
                <a:latin typeface="Calibri" panose="020F0502020204030204"/>
              </a:rPr>
              <a:t> -t nfs4 @_ip_serveur:/chemin/vers/partage /mnt/&lt;</a:t>
            </a:r>
            <a:r>
              <a:rPr lang="fr-FR" dirty="0" err="1">
                <a:effectLst>
                  <a:outerShdw blurRad="38100" dist="38100" dir="2700000" algn="tl">
                    <a:srgbClr val="000000">
                      <a:alpha val="43137"/>
                    </a:srgbClr>
                  </a:outerShdw>
                </a:effectLst>
                <a:latin typeface="Calibri" panose="020F0502020204030204"/>
              </a:rPr>
              <a:t>nom_partage</a:t>
            </a:r>
            <a:r>
              <a:rPr lang="fr-FR" dirty="0">
                <a:effectLst>
                  <a:outerShdw blurRad="38100" dist="38100" dir="2700000" algn="tl">
                    <a:srgbClr val="000000">
                      <a:alpha val="43137"/>
                    </a:srgbClr>
                  </a:outerShdw>
                </a:effectLst>
                <a:latin typeface="Calibri" panose="020F0502020204030204"/>
              </a:rPr>
              <a:t>&gt;</a:t>
            </a:r>
          </a:p>
          <a:p>
            <a:pPr marL="914400" lvl="2" indent="0">
              <a:lnSpc>
                <a:spcPct val="100000"/>
              </a:lnSpc>
              <a:buNone/>
              <a:defRPr/>
            </a:pPr>
            <a:r>
              <a:rPr lang="fr-FR" b="1" i="1" dirty="0">
                <a:latin typeface="Calibri" panose="020F0502020204030204"/>
              </a:rPr>
              <a:t>Dans notre cas l’adresse est 192.168.1.201 et le partage est /var/</a:t>
            </a:r>
            <a:r>
              <a:rPr lang="fr-FR" b="1" i="1" dirty="0" err="1">
                <a:latin typeface="Calibri" panose="020F0502020204030204"/>
              </a:rPr>
              <a:t>ops</a:t>
            </a:r>
            <a:r>
              <a:rPr lang="fr-FR" b="1" i="1" dirty="0">
                <a:latin typeface="Calibri" panose="020F0502020204030204"/>
              </a:rPr>
              <a:t>/</a:t>
            </a:r>
            <a:r>
              <a:rPr lang="fr-FR" b="1" i="1" dirty="0" err="1">
                <a:latin typeface="Calibri" panose="020F0502020204030204"/>
              </a:rPr>
              <a:t>my_store</a:t>
            </a:r>
            <a:endParaRPr lang="fr-FR" b="1" i="1" dirty="0">
              <a:latin typeface="Calibri" panose="020F0502020204030204"/>
            </a:endParaRPr>
          </a:p>
          <a:p>
            <a:pPr marL="914400" lvl="2" indent="0">
              <a:lnSpc>
                <a:spcPct val="100000"/>
              </a:lnSpc>
              <a:buNone/>
              <a:defRPr/>
            </a:pPr>
            <a:endParaRPr lang="fr-FR" dirty="0">
              <a:latin typeface="Calibri" panose="020F0502020204030204"/>
            </a:endParaRPr>
          </a:p>
          <a:p>
            <a:pPr marL="0" indent="0">
              <a:lnSpc>
                <a:spcPct val="100000"/>
              </a:lnSpc>
              <a:buNone/>
              <a:defRPr/>
            </a:pPr>
            <a:endParaRPr lang="fr-FR" dirty="0">
              <a:effectLst>
                <a:outerShdw blurRad="38100" dist="38100" dir="2700000" algn="tl">
                  <a:srgbClr val="000000">
                    <a:alpha val="43137"/>
                  </a:srgbClr>
                </a:outerShdw>
              </a:effectLst>
              <a:latin typeface="Calibri" panose="020F0502020204030204"/>
            </a:endParaRPr>
          </a:p>
        </p:txBody>
      </p:sp>
      <p:sp>
        <p:nvSpPr>
          <p:cNvPr id="8" name="Espace réservé du texte 2">
            <a:extLst>
              <a:ext uri="{FF2B5EF4-FFF2-40B4-BE49-F238E27FC236}">
                <a16:creationId xmlns:a16="http://schemas.microsoft.com/office/drawing/2014/main" id="{2A5D62D8-E8C1-410C-82B8-08E2D370F996}"/>
              </a:ext>
            </a:extLst>
          </p:cNvPr>
          <p:cNvSpPr txBox="1">
            <a:spLocks/>
          </p:cNvSpPr>
          <p:nvPr/>
        </p:nvSpPr>
        <p:spPr>
          <a:xfrm>
            <a:off x="190510" y="777945"/>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600" b="1" i="0" u="none" strike="noStrike" kern="1200" cap="none" spc="0" normalizeH="0" baseline="0" noProof="0" dirty="0">
                <a:ln>
                  <a:noFill/>
                </a:ln>
                <a:solidFill>
                  <a:srgbClr val="FF7800"/>
                </a:solidFill>
                <a:effectLst/>
                <a:uLnTx/>
                <a:uFillTx/>
                <a:latin typeface="Calibri" panose="020F0502020204030204"/>
                <a:ea typeface="+mn-ea"/>
                <a:cs typeface="+mn-cs"/>
              </a:rPr>
              <a:t>Montage manuel</a:t>
            </a:r>
          </a:p>
        </p:txBody>
      </p:sp>
      <p:sp>
        <p:nvSpPr>
          <p:cNvPr id="9" name="Titre 1">
            <a:extLst>
              <a:ext uri="{FF2B5EF4-FFF2-40B4-BE49-F238E27FC236}">
                <a16:creationId xmlns:a16="http://schemas.microsoft.com/office/drawing/2014/main" id="{27E9C485-F68E-4FD7-BCBE-1113C366A5F5}"/>
              </a:ext>
            </a:extLst>
          </p:cNvPr>
          <p:cNvSpPr txBox="1">
            <a:spLocks/>
          </p:cNvSpPr>
          <p:nvPr/>
        </p:nvSpPr>
        <p:spPr>
          <a:xfrm>
            <a:off x="179999" y="452230"/>
            <a:ext cx="5814001"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FF78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06 - Installation côté client</a:t>
            </a:r>
          </a:p>
        </p:txBody>
      </p:sp>
      <p:pic>
        <p:nvPicPr>
          <p:cNvPr id="1026" name="Picture 2" descr="File, nfs, document icon - Download on Iconfinder">
            <a:extLst>
              <a:ext uri="{FF2B5EF4-FFF2-40B4-BE49-F238E27FC236}">
                <a16:creationId xmlns:a16="http://schemas.microsoft.com/office/drawing/2014/main" id="{5085EF21-1A30-44F5-B907-1B63CC1075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2819" y="23835"/>
            <a:ext cx="1953125" cy="195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336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Espace réservé du texte 2">
            <a:extLst>
              <a:ext uri="{FF2B5EF4-FFF2-40B4-BE49-F238E27FC236}">
                <a16:creationId xmlns:a16="http://schemas.microsoft.com/office/drawing/2014/main" id="{2A5D62D8-E8C1-410C-82B8-08E2D370F996}"/>
              </a:ext>
            </a:extLst>
          </p:cNvPr>
          <p:cNvSpPr txBox="1">
            <a:spLocks/>
          </p:cNvSpPr>
          <p:nvPr/>
        </p:nvSpPr>
        <p:spPr>
          <a:xfrm>
            <a:off x="190510" y="777945"/>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600" b="1" i="0" u="none" strike="noStrike" kern="1200" cap="none" spc="0" normalizeH="0" baseline="0" noProof="0" dirty="0">
                <a:ln>
                  <a:noFill/>
                </a:ln>
                <a:solidFill>
                  <a:srgbClr val="FF7800"/>
                </a:solidFill>
                <a:effectLst/>
                <a:uLnTx/>
                <a:uFillTx/>
                <a:latin typeface="Calibri" panose="020F0502020204030204"/>
                <a:ea typeface="+mn-ea"/>
                <a:cs typeface="+mn-cs"/>
              </a:rPr>
              <a:t>Montage manuel</a:t>
            </a:r>
          </a:p>
        </p:txBody>
      </p:sp>
      <p:sp>
        <p:nvSpPr>
          <p:cNvPr id="9" name="Titre 1">
            <a:extLst>
              <a:ext uri="{FF2B5EF4-FFF2-40B4-BE49-F238E27FC236}">
                <a16:creationId xmlns:a16="http://schemas.microsoft.com/office/drawing/2014/main" id="{27E9C485-F68E-4FD7-BCBE-1113C366A5F5}"/>
              </a:ext>
            </a:extLst>
          </p:cNvPr>
          <p:cNvSpPr txBox="1">
            <a:spLocks/>
          </p:cNvSpPr>
          <p:nvPr/>
        </p:nvSpPr>
        <p:spPr>
          <a:xfrm>
            <a:off x="179999" y="452230"/>
            <a:ext cx="5814001"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FF78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06 - Installation côté client</a:t>
            </a:r>
          </a:p>
        </p:txBody>
      </p:sp>
      <p:pic>
        <p:nvPicPr>
          <p:cNvPr id="1026" name="Picture 2" descr="File, nfs, document icon - Download on Iconfinder">
            <a:extLst>
              <a:ext uri="{FF2B5EF4-FFF2-40B4-BE49-F238E27FC236}">
                <a16:creationId xmlns:a16="http://schemas.microsoft.com/office/drawing/2014/main" id="{5085EF21-1A30-44F5-B907-1B63CC1075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2819" y="23835"/>
            <a:ext cx="1953125" cy="1953125"/>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F6F713DE-F97B-40EF-91BD-1165A6268D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469" y="1791487"/>
            <a:ext cx="8115461" cy="2908107"/>
          </a:xfrm>
          <a:prstGeom prst="rect">
            <a:avLst/>
          </a:prstGeom>
          <a:ln>
            <a:noFill/>
          </a:ln>
          <a:effectLst>
            <a:outerShdw blurRad="292100" dist="139700" dir="2700000" algn="tl" rotWithShape="0">
              <a:srgbClr val="333333">
                <a:alpha val="65000"/>
              </a:srgbClr>
            </a:outerShdw>
          </a:effectLst>
        </p:spPr>
      </p:pic>
      <p:pic>
        <p:nvPicPr>
          <p:cNvPr id="3" name="Image 2">
            <a:extLst>
              <a:ext uri="{FF2B5EF4-FFF2-40B4-BE49-F238E27FC236}">
                <a16:creationId xmlns:a16="http://schemas.microsoft.com/office/drawing/2014/main" id="{2C5777C4-9563-447C-99FF-C4F74C3772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9685" y="4881041"/>
            <a:ext cx="4938188" cy="14479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45147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498283" y="1937358"/>
            <a:ext cx="11195434" cy="4370270"/>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defRPr/>
            </a:pPr>
            <a:r>
              <a:rPr lang="fr-FR" dirty="0">
                <a:latin typeface="Calibri" panose="020F0502020204030204"/>
              </a:rPr>
              <a:t>Le fichier </a:t>
            </a:r>
            <a:r>
              <a:rPr lang="fr-FR" b="1" dirty="0">
                <a:latin typeface="Calibri" panose="020F0502020204030204"/>
              </a:rPr>
              <a:t>/</a:t>
            </a:r>
            <a:r>
              <a:rPr lang="fr-FR" b="1" dirty="0" err="1">
                <a:latin typeface="Calibri" panose="020F0502020204030204"/>
              </a:rPr>
              <a:t>etc</a:t>
            </a:r>
            <a:r>
              <a:rPr lang="fr-FR" b="1" dirty="0">
                <a:latin typeface="Calibri" panose="020F0502020204030204"/>
              </a:rPr>
              <a:t>/</a:t>
            </a:r>
            <a:r>
              <a:rPr lang="fr-FR" b="1" dirty="0" err="1">
                <a:latin typeface="Calibri" panose="020F0502020204030204"/>
              </a:rPr>
              <a:t>fstab</a:t>
            </a:r>
            <a:r>
              <a:rPr lang="fr-FR" b="1" dirty="0">
                <a:latin typeface="Calibri" panose="020F0502020204030204"/>
              </a:rPr>
              <a:t> </a:t>
            </a:r>
            <a:r>
              <a:rPr lang="fr-FR" dirty="0">
                <a:latin typeface="Calibri" panose="020F0502020204030204"/>
              </a:rPr>
              <a:t>liste les partitions qui seront montées automatiquement au démarrage ou à la connexion du périphérique, avec toujours les mêmes options. Il est composé de plusieurs lignes décrivant chacune les conditions de montage de chaque partition / système de fichier.</a:t>
            </a:r>
          </a:p>
          <a:p>
            <a:pPr lvl="1">
              <a:lnSpc>
                <a:spcPct val="100000"/>
              </a:lnSpc>
              <a:defRPr/>
            </a:pPr>
            <a:r>
              <a:rPr lang="fr-FR" dirty="0">
                <a:latin typeface="Calibri" panose="020F0502020204030204"/>
              </a:rPr>
              <a:t>Le fichier </a:t>
            </a:r>
            <a:r>
              <a:rPr lang="fr-FR" b="1" dirty="0" err="1">
                <a:latin typeface="Calibri" panose="020F0502020204030204"/>
              </a:rPr>
              <a:t>fstab</a:t>
            </a:r>
            <a:r>
              <a:rPr lang="fr-FR" dirty="0">
                <a:latin typeface="Calibri" panose="020F0502020204030204"/>
              </a:rPr>
              <a:t> est créé lors de l'installation, avec le montage de la partition principale, et de la swap. Mais on peut y ajouter manuellement des partitions supplémentaires, qui seront alors automatiquement lues par le système au démarrage.</a:t>
            </a:r>
          </a:p>
          <a:p>
            <a:pPr lvl="1">
              <a:lnSpc>
                <a:spcPct val="100000"/>
              </a:lnSpc>
              <a:defRPr/>
            </a:pPr>
            <a:r>
              <a:rPr lang="fr-FR" dirty="0">
                <a:latin typeface="Calibri" panose="020F0502020204030204"/>
              </a:rPr>
              <a:t>Le fichier </a:t>
            </a:r>
            <a:r>
              <a:rPr lang="fr-FR" b="1" dirty="0">
                <a:latin typeface="Calibri" panose="020F0502020204030204"/>
              </a:rPr>
              <a:t>/</a:t>
            </a:r>
            <a:r>
              <a:rPr lang="fr-FR" b="1" dirty="0" err="1">
                <a:latin typeface="Calibri" panose="020F0502020204030204"/>
              </a:rPr>
              <a:t>etc</a:t>
            </a:r>
            <a:r>
              <a:rPr lang="fr-FR" b="1" dirty="0">
                <a:latin typeface="Calibri" panose="020F0502020204030204"/>
              </a:rPr>
              <a:t>/</a:t>
            </a:r>
            <a:r>
              <a:rPr lang="fr-FR" b="1" dirty="0" err="1">
                <a:latin typeface="Calibri" panose="020F0502020204030204"/>
              </a:rPr>
              <a:t>fstab</a:t>
            </a:r>
            <a:r>
              <a:rPr lang="fr-FR" b="1" dirty="0">
                <a:latin typeface="Calibri" panose="020F0502020204030204"/>
              </a:rPr>
              <a:t> </a:t>
            </a:r>
            <a:r>
              <a:rPr lang="fr-FR" dirty="0">
                <a:latin typeface="Calibri" panose="020F0502020204030204"/>
              </a:rPr>
              <a:t>suivant résume une configuration classique :</a:t>
            </a:r>
          </a:p>
          <a:p>
            <a:pPr marL="0" indent="0">
              <a:lnSpc>
                <a:spcPct val="100000"/>
              </a:lnSpc>
              <a:buNone/>
              <a:defRPr/>
            </a:pPr>
            <a:endParaRPr lang="fr-FR" dirty="0">
              <a:effectLst>
                <a:outerShdw blurRad="38100" dist="38100" dir="2700000" algn="tl">
                  <a:srgbClr val="000000">
                    <a:alpha val="43137"/>
                  </a:srgbClr>
                </a:outerShdw>
              </a:effectLst>
              <a:latin typeface="Calibri" panose="020F0502020204030204"/>
            </a:endParaRPr>
          </a:p>
        </p:txBody>
      </p:sp>
      <p:sp>
        <p:nvSpPr>
          <p:cNvPr id="8" name="Espace réservé du texte 2">
            <a:extLst>
              <a:ext uri="{FF2B5EF4-FFF2-40B4-BE49-F238E27FC236}">
                <a16:creationId xmlns:a16="http://schemas.microsoft.com/office/drawing/2014/main" id="{2A5D62D8-E8C1-410C-82B8-08E2D370F996}"/>
              </a:ext>
            </a:extLst>
          </p:cNvPr>
          <p:cNvSpPr txBox="1">
            <a:spLocks/>
          </p:cNvSpPr>
          <p:nvPr/>
        </p:nvSpPr>
        <p:spPr>
          <a:xfrm>
            <a:off x="190510" y="777945"/>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600" b="1" i="0" u="none" strike="noStrike" kern="1200" cap="none" spc="0" normalizeH="0" baseline="0" noProof="0" dirty="0">
                <a:ln>
                  <a:noFill/>
                </a:ln>
                <a:solidFill>
                  <a:srgbClr val="FF7800"/>
                </a:solidFill>
                <a:effectLst/>
                <a:uLnTx/>
                <a:uFillTx/>
                <a:latin typeface="Calibri" panose="020F0502020204030204"/>
                <a:ea typeface="+mn-ea"/>
                <a:cs typeface="+mn-cs"/>
              </a:rPr>
              <a:t>Montage automatique avec </a:t>
            </a:r>
            <a:r>
              <a:rPr kumimoji="0" lang="fr-FR" sz="1600" b="1" i="0" u="none" strike="noStrike" kern="1200" cap="none" spc="0" normalizeH="0" baseline="0" noProof="0" dirty="0" err="1">
                <a:ln>
                  <a:noFill/>
                </a:ln>
                <a:solidFill>
                  <a:srgbClr val="FF7800"/>
                </a:solidFill>
                <a:effectLst/>
                <a:uLnTx/>
                <a:uFillTx/>
                <a:latin typeface="Calibri" panose="020F0502020204030204"/>
                <a:ea typeface="+mn-ea"/>
                <a:cs typeface="+mn-cs"/>
              </a:rPr>
              <a:t>fstab</a:t>
            </a:r>
            <a:endParaRPr kumimoji="0" lang="fr-FR" sz="1600" b="1" i="0" u="none" strike="noStrike" kern="1200" cap="none" spc="0" normalizeH="0" baseline="0" noProof="0" dirty="0">
              <a:ln>
                <a:noFill/>
              </a:ln>
              <a:solidFill>
                <a:srgbClr val="FF7800"/>
              </a:solidFill>
              <a:effectLst/>
              <a:uLnTx/>
              <a:uFillTx/>
              <a:latin typeface="Calibri" panose="020F0502020204030204"/>
              <a:ea typeface="+mn-ea"/>
              <a:cs typeface="+mn-cs"/>
            </a:endParaRPr>
          </a:p>
        </p:txBody>
      </p:sp>
      <p:sp>
        <p:nvSpPr>
          <p:cNvPr id="9" name="Titre 1">
            <a:extLst>
              <a:ext uri="{FF2B5EF4-FFF2-40B4-BE49-F238E27FC236}">
                <a16:creationId xmlns:a16="http://schemas.microsoft.com/office/drawing/2014/main" id="{27E9C485-F68E-4FD7-BCBE-1113C366A5F5}"/>
              </a:ext>
            </a:extLst>
          </p:cNvPr>
          <p:cNvSpPr txBox="1">
            <a:spLocks/>
          </p:cNvSpPr>
          <p:nvPr/>
        </p:nvSpPr>
        <p:spPr>
          <a:xfrm>
            <a:off x="179999" y="452230"/>
            <a:ext cx="5814001"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FF78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06 - Installation côté client</a:t>
            </a:r>
          </a:p>
        </p:txBody>
      </p:sp>
      <p:pic>
        <p:nvPicPr>
          <p:cNvPr id="1026" name="Picture 2" descr="File, nfs, document icon - Download on Iconfinder">
            <a:extLst>
              <a:ext uri="{FF2B5EF4-FFF2-40B4-BE49-F238E27FC236}">
                <a16:creationId xmlns:a16="http://schemas.microsoft.com/office/drawing/2014/main" id="{5085EF21-1A30-44F5-B907-1B63CC1075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2819" y="23835"/>
            <a:ext cx="1953125" cy="1953125"/>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3CA355A6-4EF8-4577-9602-2D4D02CCE2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4840" y="3429000"/>
            <a:ext cx="9722319" cy="28378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2097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9212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1098884" y="1937358"/>
            <a:ext cx="9777664" cy="4370270"/>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buFont typeface="+mj-lt"/>
              <a:buAutoNum type="arabicPeriod"/>
              <a:tabLst>
                <a:tab pos="457200" algn="l"/>
              </a:tabLst>
            </a:pPr>
            <a:r>
              <a:rPr lang="fr-FR" dirty="0">
                <a:solidFill>
                  <a:srgbClr val="333333"/>
                </a:solidFill>
                <a:effectLst/>
                <a:ea typeface="Times New Roman" panose="02020603050405020304" pitchFamily="18" charset="0"/>
              </a:rPr>
              <a:t>la colonne </a:t>
            </a:r>
            <a:r>
              <a:rPr lang="fr-FR" b="1" dirty="0">
                <a:solidFill>
                  <a:srgbClr val="333333"/>
                </a:solidFill>
                <a:effectLst/>
                <a:ea typeface="Times New Roman" panose="02020603050405020304" pitchFamily="18" charset="0"/>
              </a:rPr>
              <a:t>&lt;file system&gt;</a:t>
            </a:r>
            <a:r>
              <a:rPr lang="fr-FR" dirty="0">
                <a:solidFill>
                  <a:srgbClr val="333333"/>
                </a:solidFill>
                <a:effectLst/>
                <a:ea typeface="Times New Roman" panose="02020603050405020304" pitchFamily="18" charset="0"/>
              </a:rPr>
              <a:t> indique la partition elle-même. l'UUID (</a:t>
            </a:r>
            <a:r>
              <a:rPr lang="fr-FR" dirty="0">
                <a:solidFill>
                  <a:schemeClr val="tx1"/>
                </a:solidFill>
                <a:effectLst/>
                <a:ea typeface="Times New Roman" panose="02020603050405020304" pitchFamily="18" charset="0"/>
              </a:rPr>
              <a:t>Universal Unique Identifier</a:t>
            </a:r>
            <a:r>
              <a:rPr lang="fr-FR" dirty="0">
                <a:solidFill>
                  <a:srgbClr val="333333"/>
                </a:solidFill>
                <a:effectLst/>
                <a:ea typeface="Times New Roman" panose="02020603050405020304" pitchFamily="18" charset="0"/>
              </a:rPr>
              <a:t>) de la partition. Celle-ci sera obtenue via un </a:t>
            </a:r>
            <a:r>
              <a:rPr lang="fr-FR" b="1" dirty="0">
                <a:solidFill>
                  <a:srgbClr val="333333"/>
                </a:solidFill>
                <a:effectLst/>
                <a:ea typeface="Times New Roman" panose="02020603050405020304" pitchFamily="18" charset="0"/>
              </a:rPr>
              <a:t>sudo </a:t>
            </a:r>
            <a:r>
              <a:rPr lang="fr-FR" b="1" dirty="0" err="1">
                <a:solidFill>
                  <a:srgbClr val="333333"/>
                </a:solidFill>
                <a:effectLst/>
                <a:ea typeface="Times New Roman" panose="02020603050405020304" pitchFamily="18" charset="0"/>
              </a:rPr>
              <a:t>blkid</a:t>
            </a:r>
            <a:r>
              <a:rPr lang="fr-FR" dirty="0">
                <a:solidFill>
                  <a:srgbClr val="333333"/>
                </a:solidFill>
                <a:effectLst/>
                <a:ea typeface="Times New Roman" panose="02020603050405020304" pitchFamily="18" charset="0"/>
              </a:rPr>
              <a:t>. Un UUID ressemble à cela </a:t>
            </a:r>
            <a:r>
              <a:rPr lang="fr-FR" b="1" dirty="0">
                <a:solidFill>
                  <a:srgbClr val="333333"/>
                </a:solidFill>
                <a:effectLst/>
                <a:ea typeface="Times New Roman" panose="02020603050405020304" pitchFamily="18" charset="0"/>
              </a:rPr>
              <a:t>UUID=6c71b642-dcd8-448e-bd52-5ad0a7693059</a:t>
            </a:r>
            <a:endParaRPr lang="fr-FR" dirty="0">
              <a:effectLst/>
              <a:ea typeface="Times New Roman" panose="02020603050405020304" pitchFamily="18" charset="0"/>
            </a:endParaRPr>
          </a:p>
          <a:p>
            <a:pPr marL="342900" lvl="0" indent="-342900">
              <a:buFont typeface="+mj-lt"/>
              <a:buAutoNum type="arabicPeriod"/>
              <a:tabLst>
                <a:tab pos="457200" algn="l"/>
              </a:tabLst>
            </a:pPr>
            <a:r>
              <a:rPr lang="fr-FR" dirty="0">
                <a:solidFill>
                  <a:srgbClr val="333333"/>
                </a:solidFill>
                <a:effectLst/>
                <a:ea typeface="Times New Roman" panose="02020603050405020304" pitchFamily="18" charset="0"/>
              </a:rPr>
              <a:t>la colonne </a:t>
            </a:r>
            <a:r>
              <a:rPr lang="fr-FR" b="1" dirty="0">
                <a:solidFill>
                  <a:srgbClr val="333333"/>
                </a:solidFill>
                <a:effectLst/>
                <a:ea typeface="Times New Roman" panose="02020603050405020304" pitchFamily="18" charset="0"/>
              </a:rPr>
              <a:t>&lt;</a:t>
            </a:r>
            <a:r>
              <a:rPr lang="fr-FR" b="1" dirty="0" err="1">
                <a:solidFill>
                  <a:srgbClr val="333333"/>
                </a:solidFill>
                <a:effectLst/>
                <a:ea typeface="Times New Roman" panose="02020603050405020304" pitchFamily="18" charset="0"/>
              </a:rPr>
              <a:t>mount</a:t>
            </a:r>
            <a:r>
              <a:rPr lang="fr-FR" b="1" dirty="0">
                <a:solidFill>
                  <a:srgbClr val="333333"/>
                </a:solidFill>
                <a:effectLst/>
                <a:ea typeface="Times New Roman" panose="02020603050405020304" pitchFamily="18" charset="0"/>
              </a:rPr>
              <a:t> point&gt;</a:t>
            </a:r>
            <a:r>
              <a:rPr lang="fr-FR" dirty="0">
                <a:solidFill>
                  <a:srgbClr val="333333"/>
                </a:solidFill>
                <a:effectLst/>
                <a:ea typeface="Times New Roman" panose="02020603050405020304" pitchFamily="18" charset="0"/>
              </a:rPr>
              <a:t> indique un répertoire quelconque sur la partition principale, et qui servira de point de montage. Pour la partition principale elle-même, c'est évidemment "</a:t>
            </a:r>
            <a:r>
              <a:rPr lang="fr-FR" b="1" dirty="0">
                <a:solidFill>
                  <a:srgbClr val="333333"/>
                </a:solidFill>
                <a:effectLst/>
                <a:ea typeface="Times New Roman" panose="02020603050405020304" pitchFamily="18" charset="0"/>
              </a:rPr>
              <a:t>/</a:t>
            </a:r>
            <a:r>
              <a:rPr lang="fr-FR" dirty="0">
                <a:solidFill>
                  <a:srgbClr val="333333"/>
                </a:solidFill>
                <a:effectLst/>
                <a:ea typeface="Times New Roman" panose="02020603050405020304" pitchFamily="18" charset="0"/>
              </a:rPr>
              <a:t>" (la racine). Pour une partition montée additionnelle, on choisit en général (ce n'est pas un emplacement obligatoire) un répertoire /media/xxx (où </a:t>
            </a:r>
            <a:r>
              <a:rPr lang="fr-FR" b="1" dirty="0">
                <a:solidFill>
                  <a:srgbClr val="333333"/>
                </a:solidFill>
                <a:effectLst/>
                <a:ea typeface="Times New Roman" panose="02020603050405020304" pitchFamily="18" charset="0"/>
              </a:rPr>
              <a:t>xxx</a:t>
            </a:r>
            <a:r>
              <a:rPr lang="fr-FR" dirty="0">
                <a:solidFill>
                  <a:srgbClr val="333333"/>
                </a:solidFill>
                <a:effectLst/>
                <a:ea typeface="Times New Roman" panose="02020603050405020304" pitchFamily="18" charset="0"/>
              </a:rPr>
              <a:t> est le nom que vous choisissez pour la partition de montage). Vous devez créer manuellement cette partition de montage </a:t>
            </a:r>
            <a:r>
              <a:rPr lang="fr-FR" i="0" u="sng" dirty="0">
                <a:solidFill>
                  <a:srgbClr val="333333"/>
                </a:solidFill>
                <a:effectLst/>
                <a:ea typeface="Times New Roman" panose="02020603050405020304" pitchFamily="18" charset="0"/>
              </a:rPr>
              <a:t>une fois pour toutes</a:t>
            </a:r>
            <a:r>
              <a:rPr lang="fr-FR" dirty="0">
                <a:solidFill>
                  <a:srgbClr val="333333"/>
                </a:solidFill>
                <a:effectLst/>
                <a:ea typeface="Times New Roman" panose="02020603050405020304" pitchFamily="18" charset="0"/>
              </a:rPr>
              <a:t> par un </a:t>
            </a:r>
            <a:r>
              <a:rPr lang="fr-FR" b="1" dirty="0">
                <a:solidFill>
                  <a:srgbClr val="333333"/>
                </a:solidFill>
                <a:effectLst/>
                <a:ea typeface="Times New Roman" panose="02020603050405020304" pitchFamily="18" charset="0"/>
              </a:rPr>
              <a:t>sudo </a:t>
            </a:r>
            <a:r>
              <a:rPr lang="fr-FR" b="1" dirty="0" err="1">
                <a:solidFill>
                  <a:srgbClr val="333333"/>
                </a:solidFill>
                <a:effectLst/>
                <a:ea typeface="Times New Roman" panose="02020603050405020304" pitchFamily="18" charset="0"/>
              </a:rPr>
              <a:t>mkdir</a:t>
            </a:r>
            <a:r>
              <a:rPr lang="fr-FR" b="1" dirty="0">
                <a:solidFill>
                  <a:srgbClr val="333333"/>
                </a:solidFill>
                <a:effectLst/>
                <a:ea typeface="Times New Roman" panose="02020603050405020304" pitchFamily="18" charset="0"/>
              </a:rPr>
              <a:t> /media/xxx</a:t>
            </a:r>
            <a:r>
              <a:rPr lang="fr-FR" dirty="0">
                <a:solidFill>
                  <a:srgbClr val="333333"/>
                </a:solidFill>
                <a:effectLst/>
                <a:ea typeface="Times New Roman" panose="02020603050405020304" pitchFamily="18" charset="0"/>
              </a:rPr>
              <a:t>. Laissez-la vide, et n'y touchez plus jamais. Elle sert juste d'ancrage au </a:t>
            </a:r>
            <a:r>
              <a:rPr lang="fr-FR" dirty="0" err="1">
                <a:solidFill>
                  <a:srgbClr val="333333"/>
                </a:solidFill>
                <a:effectLst/>
                <a:ea typeface="Times New Roman" panose="02020603050405020304" pitchFamily="18" charset="0"/>
              </a:rPr>
              <a:t>fstab</a:t>
            </a:r>
            <a:r>
              <a:rPr lang="fr-FR" dirty="0">
                <a:solidFill>
                  <a:srgbClr val="333333"/>
                </a:solidFill>
                <a:effectLst/>
                <a:ea typeface="Times New Roman" panose="02020603050405020304" pitchFamily="18" charset="0"/>
              </a:rPr>
              <a:t> pour son montage.</a:t>
            </a:r>
            <a:endParaRPr lang="fr-FR" dirty="0">
              <a:effectLst/>
              <a:ea typeface="Times New Roman" panose="02020603050405020304" pitchFamily="18" charset="0"/>
            </a:endParaRPr>
          </a:p>
          <a:p>
            <a:pPr marL="342900" lvl="0" indent="-342900">
              <a:buFont typeface="+mj-lt"/>
              <a:buAutoNum type="arabicPeriod"/>
              <a:tabLst>
                <a:tab pos="457200" algn="l"/>
              </a:tabLst>
            </a:pPr>
            <a:r>
              <a:rPr lang="fr-FR" dirty="0">
                <a:solidFill>
                  <a:srgbClr val="333333"/>
                </a:solidFill>
                <a:effectLst/>
                <a:ea typeface="Times New Roman" panose="02020603050405020304" pitchFamily="18" charset="0"/>
              </a:rPr>
              <a:t>La colonne </a:t>
            </a:r>
            <a:r>
              <a:rPr lang="fr-FR" b="1" dirty="0">
                <a:solidFill>
                  <a:srgbClr val="333333"/>
                </a:solidFill>
                <a:effectLst/>
                <a:ea typeface="Times New Roman" panose="02020603050405020304" pitchFamily="18" charset="0"/>
              </a:rPr>
              <a:t>&lt;type&gt;</a:t>
            </a:r>
            <a:r>
              <a:rPr lang="fr-FR" dirty="0">
                <a:solidFill>
                  <a:srgbClr val="333333"/>
                </a:solidFill>
                <a:effectLst/>
                <a:ea typeface="Times New Roman" panose="02020603050405020304" pitchFamily="18" charset="0"/>
              </a:rPr>
              <a:t> donne le type de système de fichiers de la partition montée. </a:t>
            </a:r>
            <a:endParaRPr lang="fr-FR" dirty="0">
              <a:effectLst/>
              <a:ea typeface="Times New Roman" panose="02020603050405020304" pitchFamily="18" charset="0"/>
            </a:endParaRPr>
          </a:p>
          <a:p>
            <a:pPr marL="342900" lvl="0" indent="-342900">
              <a:buFont typeface="+mj-lt"/>
              <a:buAutoNum type="arabicPeriod"/>
              <a:tabLst>
                <a:tab pos="457200" algn="l"/>
              </a:tabLst>
            </a:pPr>
            <a:r>
              <a:rPr lang="fr-FR" dirty="0">
                <a:solidFill>
                  <a:srgbClr val="333333"/>
                </a:solidFill>
                <a:effectLst/>
                <a:ea typeface="Times New Roman" panose="02020603050405020304" pitchFamily="18" charset="0"/>
              </a:rPr>
              <a:t>La colonne </a:t>
            </a:r>
            <a:r>
              <a:rPr lang="fr-FR" b="1" dirty="0">
                <a:solidFill>
                  <a:srgbClr val="333333"/>
                </a:solidFill>
                <a:effectLst/>
                <a:ea typeface="Times New Roman" panose="02020603050405020304" pitchFamily="18" charset="0"/>
              </a:rPr>
              <a:t>&lt;option&gt;</a:t>
            </a:r>
            <a:r>
              <a:rPr lang="fr-FR" dirty="0">
                <a:solidFill>
                  <a:srgbClr val="333333"/>
                </a:solidFill>
                <a:effectLst/>
                <a:ea typeface="Times New Roman" panose="02020603050405020304" pitchFamily="18" charset="0"/>
              </a:rPr>
              <a:t> permet de choisir des options au montage. </a:t>
            </a:r>
            <a:endParaRPr lang="fr-FR" dirty="0">
              <a:effectLst/>
              <a:ea typeface="Times New Roman" panose="02020603050405020304" pitchFamily="18" charset="0"/>
            </a:endParaRPr>
          </a:p>
          <a:p>
            <a:pPr marL="342900" lvl="0" indent="-342900">
              <a:buFont typeface="+mj-lt"/>
              <a:buAutoNum type="arabicPeriod"/>
              <a:tabLst>
                <a:tab pos="457200" algn="l"/>
              </a:tabLst>
            </a:pPr>
            <a:r>
              <a:rPr lang="fr-FR" dirty="0">
                <a:solidFill>
                  <a:srgbClr val="333333"/>
                </a:solidFill>
                <a:effectLst/>
                <a:ea typeface="Times New Roman" panose="02020603050405020304" pitchFamily="18" charset="0"/>
              </a:rPr>
              <a:t>la colonne </a:t>
            </a:r>
            <a:r>
              <a:rPr lang="fr-FR" b="1" dirty="0">
                <a:solidFill>
                  <a:srgbClr val="333333"/>
                </a:solidFill>
                <a:effectLst/>
                <a:ea typeface="Times New Roman" panose="02020603050405020304" pitchFamily="18" charset="0"/>
              </a:rPr>
              <a:t>&lt;dump&gt;</a:t>
            </a:r>
            <a:r>
              <a:rPr lang="fr-FR" dirty="0">
                <a:solidFill>
                  <a:srgbClr val="333333"/>
                </a:solidFill>
                <a:effectLst/>
                <a:ea typeface="Times New Roman" panose="02020603050405020304" pitchFamily="18" charset="0"/>
              </a:rPr>
              <a:t> règle les sauvegardes via l'utilitaire dump. La valeur classique est </a:t>
            </a:r>
            <a:r>
              <a:rPr lang="fr-FR" b="1" dirty="0">
                <a:solidFill>
                  <a:srgbClr val="333333"/>
                </a:solidFill>
                <a:effectLst/>
                <a:ea typeface="Times New Roman" panose="02020603050405020304" pitchFamily="18" charset="0"/>
              </a:rPr>
              <a:t>0</a:t>
            </a:r>
            <a:r>
              <a:rPr lang="fr-FR" dirty="0">
                <a:solidFill>
                  <a:srgbClr val="333333"/>
                </a:solidFill>
                <a:effectLst/>
                <a:ea typeface="Times New Roman" panose="02020603050405020304" pitchFamily="18" charset="0"/>
              </a:rPr>
              <a:t>.</a:t>
            </a:r>
            <a:endParaRPr lang="fr-FR" dirty="0">
              <a:effectLst/>
              <a:ea typeface="Times New Roman" panose="02020603050405020304" pitchFamily="18" charset="0"/>
            </a:endParaRPr>
          </a:p>
          <a:p>
            <a:pPr marL="342900" lvl="0" indent="-342900">
              <a:buFont typeface="+mj-lt"/>
              <a:buAutoNum type="arabicPeriod"/>
              <a:tabLst>
                <a:tab pos="457200" algn="l"/>
              </a:tabLst>
            </a:pPr>
            <a:r>
              <a:rPr lang="fr-FR" dirty="0">
                <a:solidFill>
                  <a:srgbClr val="333333"/>
                </a:solidFill>
                <a:effectLst/>
                <a:ea typeface="Times New Roman" panose="02020603050405020304" pitchFamily="18" charset="0"/>
              </a:rPr>
              <a:t>la colonne </a:t>
            </a:r>
            <a:r>
              <a:rPr lang="fr-FR" b="1" dirty="0">
                <a:solidFill>
                  <a:srgbClr val="333333"/>
                </a:solidFill>
                <a:effectLst/>
                <a:ea typeface="Times New Roman" panose="02020603050405020304" pitchFamily="18" charset="0"/>
              </a:rPr>
              <a:t>&lt;</a:t>
            </a:r>
            <a:r>
              <a:rPr lang="fr-FR" b="1" dirty="0" err="1">
                <a:solidFill>
                  <a:srgbClr val="333333"/>
                </a:solidFill>
                <a:effectLst/>
                <a:ea typeface="Times New Roman" panose="02020603050405020304" pitchFamily="18" charset="0"/>
              </a:rPr>
              <a:t>pass</a:t>
            </a:r>
            <a:r>
              <a:rPr lang="fr-FR" b="1" dirty="0">
                <a:solidFill>
                  <a:srgbClr val="333333"/>
                </a:solidFill>
                <a:effectLst/>
                <a:ea typeface="Times New Roman" panose="02020603050405020304" pitchFamily="18" charset="0"/>
              </a:rPr>
              <a:t>&gt;</a:t>
            </a:r>
            <a:r>
              <a:rPr lang="fr-FR" dirty="0">
                <a:solidFill>
                  <a:srgbClr val="333333"/>
                </a:solidFill>
                <a:effectLst/>
                <a:ea typeface="Times New Roman" panose="02020603050405020304" pitchFamily="18" charset="0"/>
              </a:rPr>
              <a:t> règle la priorité de vérification des erreurs éventuelles du système de fichiers au démarrage. Laissez-y les valeurs par défaut de l'installation. Si vous ajoutez manuellement des partitions, les valeurs de &lt;</a:t>
            </a:r>
            <a:r>
              <a:rPr lang="fr-FR" dirty="0" err="1">
                <a:solidFill>
                  <a:srgbClr val="333333"/>
                </a:solidFill>
                <a:effectLst/>
                <a:ea typeface="Times New Roman" panose="02020603050405020304" pitchFamily="18" charset="0"/>
              </a:rPr>
              <a:t>pass</a:t>
            </a:r>
            <a:r>
              <a:rPr lang="fr-FR" dirty="0">
                <a:solidFill>
                  <a:srgbClr val="333333"/>
                </a:solidFill>
                <a:effectLst/>
                <a:ea typeface="Times New Roman" panose="02020603050405020304" pitchFamily="18" charset="0"/>
              </a:rPr>
              <a:t>&gt; doivent être:</a:t>
            </a:r>
            <a:endParaRPr lang="fr-FR" dirty="0">
              <a:effectLst/>
              <a:ea typeface="Times New Roman" panose="02020603050405020304" pitchFamily="18" charset="0"/>
            </a:endParaRPr>
          </a:p>
          <a:p>
            <a:pPr marL="742950" lvl="1" indent="-285750">
              <a:buFont typeface="+mj-lt"/>
              <a:buAutoNum type="alphaLcPeriod"/>
              <a:tabLst>
                <a:tab pos="914400" algn="l"/>
              </a:tabLst>
            </a:pPr>
            <a:r>
              <a:rPr lang="fr-FR" b="1" dirty="0">
                <a:solidFill>
                  <a:srgbClr val="333333"/>
                </a:solidFill>
                <a:effectLst/>
                <a:ea typeface="Times New Roman" panose="02020603050405020304" pitchFamily="18" charset="0"/>
              </a:rPr>
              <a:t>1</a:t>
            </a:r>
            <a:r>
              <a:rPr lang="fr-FR" dirty="0">
                <a:solidFill>
                  <a:srgbClr val="333333"/>
                </a:solidFill>
                <a:effectLst/>
                <a:ea typeface="Times New Roman" panose="02020603050405020304" pitchFamily="18" charset="0"/>
              </a:rPr>
              <a:t> pour la racine (votre partition principale) </a:t>
            </a:r>
            <a:r>
              <a:rPr lang="fr-FR" dirty="0">
                <a:solidFill>
                  <a:srgbClr val="333333"/>
                </a:solidFill>
                <a:effectLst/>
                <a:ea typeface="Times New Roman" panose="02020603050405020304" pitchFamily="18" charset="0"/>
                <a:cs typeface="Cambria Math" panose="02040503050406030204" pitchFamily="18" charset="0"/>
              </a:rPr>
              <a:t>⇒</a:t>
            </a:r>
            <a:r>
              <a:rPr lang="fr-FR" dirty="0">
                <a:solidFill>
                  <a:srgbClr val="333333"/>
                </a:solidFill>
                <a:effectLst/>
                <a:ea typeface="Times New Roman" panose="02020603050405020304" pitchFamily="18" charset="0"/>
              </a:rPr>
              <a:t> v</a:t>
            </a:r>
            <a:r>
              <a:rPr lang="fr-FR" dirty="0">
                <a:solidFill>
                  <a:srgbClr val="333333"/>
                </a:solidFill>
                <a:effectLst/>
                <a:ea typeface="Times New Roman" panose="02020603050405020304" pitchFamily="18" charset="0"/>
                <a:cs typeface="Ubuntu" panose="020B0504030602030204" pitchFamily="34" charset="0"/>
              </a:rPr>
              <a:t>é</a:t>
            </a:r>
            <a:r>
              <a:rPr lang="fr-FR" dirty="0">
                <a:solidFill>
                  <a:srgbClr val="333333"/>
                </a:solidFill>
                <a:effectLst/>
                <a:ea typeface="Times New Roman" panose="02020603050405020304" pitchFamily="18" charset="0"/>
              </a:rPr>
              <a:t>rif de cette partition en priorit</a:t>
            </a:r>
            <a:r>
              <a:rPr lang="fr-FR" dirty="0">
                <a:solidFill>
                  <a:srgbClr val="333333"/>
                </a:solidFill>
                <a:effectLst/>
                <a:ea typeface="Times New Roman" panose="02020603050405020304" pitchFamily="18" charset="0"/>
                <a:cs typeface="Ubuntu" panose="020B0504030602030204" pitchFamily="34" charset="0"/>
              </a:rPr>
              <a:t>é</a:t>
            </a:r>
            <a:r>
              <a:rPr lang="fr-FR" dirty="0">
                <a:solidFill>
                  <a:srgbClr val="333333"/>
                </a:solidFill>
                <a:effectLst/>
                <a:ea typeface="Times New Roman" panose="02020603050405020304" pitchFamily="18" charset="0"/>
              </a:rPr>
              <a:t>,</a:t>
            </a:r>
            <a:endParaRPr lang="fr-FR" dirty="0">
              <a:effectLst/>
              <a:ea typeface="Times New Roman" panose="02020603050405020304" pitchFamily="18" charset="0"/>
            </a:endParaRPr>
          </a:p>
          <a:p>
            <a:pPr marL="742950" lvl="1" indent="-285750">
              <a:buFont typeface="+mj-lt"/>
              <a:buAutoNum type="alphaLcPeriod"/>
              <a:tabLst>
                <a:tab pos="914400" algn="l"/>
              </a:tabLst>
            </a:pPr>
            <a:r>
              <a:rPr lang="fr-FR" b="1" dirty="0">
                <a:solidFill>
                  <a:srgbClr val="333333"/>
                </a:solidFill>
                <a:effectLst/>
                <a:ea typeface="Times New Roman" panose="02020603050405020304" pitchFamily="18" charset="0"/>
              </a:rPr>
              <a:t>2</a:t>
            </a:r>
            <a:r>
              <a:rPr lang="fr-FR" dirty="0">
                <a:solidFill>
                  <a:srgbClr val="333333"/>
                </a:solidFill>
                <a:effectLst/>
                <a:ea typeface="Times New Roman" panose="02020603050405020304" pitchFamily="18" charset="0"/>
              </a:rPr>
              <a:t> pour les autres partitions Linux (les partitions "externes" que vous souhaitez monter) </a:t>
            </a:r>
            <a:r>
              <a:rPr lang="fr-FR" dirty="0">
                <a:solidFill>
                  <a:srgbClr val="333333"/>
                </a:solidFill>
                <a:effectLst/>
                <a:ea typeface="Times New Roman" panose="02020603050405020304" pitchFamily="18" charset="0"/>
                <a:cs typeface="Cambria Math" panose="02040503050406030204" pitchFamily="18" charset="0"/>
              </a:rPr>
              <a:t>⇒</a:t>
            </a:r>
            <a:r>
              <a:rPr lang="fr-FR" dirty="0">
                <a:solidFill>
                  <a:srgbClr val="333333"/>
                </a:solidFill>
                <a:effectLst/>
                <a:ea typeface="Times New Roman" panose="02020603050405020304" pitchFamily="18" charset="0"/>
              </a:rPr>
              <a:t> ce </a:t>
            </a:r>
            <a:r>
              <a:rPr lang="fr-FR" b="1" dirty="0">
                <a:solidFill>
                  <a:srgbClr val="333333"/>
                </a:solidFill>
                <a:effectLst/>
                <a:ea typeface="Times New Roman" panose="02020603050405020304" pitchFamily="18" charset="0"/>
              </a:rPr>
              <a:t>2</a:t>
            </a:r>
            <a:r>
              <a:rPr lang="fr-FR" dirty="0">
                <a:solidFill>
                  <a:srgbClr val="333333"/>
                </a:solidFill>
                <a:effectLst/>
                <a:ea typeface="Times New Roman" panose="02020603050405020304" pitchFamily="18" charset="0"/>
              </a:rPr>
              <a:t> fera les vérifs </a:t>
            </a:r>
            <a:r>
              <a:rPr lang="fr-FR" i="0" u="sng" dirty="0">
                <a:solidFill>
                  <a:srgbClr val="333333"/>
                </a:solidFill>
                <a:effectLst/>
                <a:ea typeface="Times New Roman" panose="02020603050405020304" pitchFamily="18" charset="0"/>
              </a:rPr>
              <a:t>après</a:t>
            </a:r>
            <a:r>
              <a:rPr lang="fr-FR" dirty="0">
                <a:solidFill>
                  <a:srgbClr val="333333"/>
                </a:solidFill>
                <a:effectLst/>
                <a:ea typeface="Times New Roman" panose="02020603050405020304" pitchFamily="18" charset="0"/>
              </a:rPr>
              <a:t> la partition racine (démarrage plus rapide),</a:t>
            </a:r>
            <a:endParaRPr lang="fr-FR" dirty="0">
              <a:effectLst/>
              <a:ea typeface="Times New Roman" panose="02020603050405020304" pitchFamily="18" charset="0"/>
            </a:endParaRPr>
          </a:p>
          <a:p>
            <a:pPr marL="742950" lvl="1" indent="-285750">
              <a:buFont typeface="+mj-lt"/>
              <a:buAutoNum type="alphaLcPeriod"/>
              <a:tabLst>
                <a:tab pos="914400" algn="l"/>
              </a:tabLst>
            </a:pPr>
            <a:r>
              <a:rPr lang="fr-FR" b="1" dirty="0">
                <a:solidFill>
                  <a:srgbClr val="333333"/>
                </a:solidFill>
                <a:effectLst/>
                <a:ea typeface="Times New Roman" panose="02020603050405020304" pitchFamily="18" charset="0"/>
              </a:rPr>
              <a:t>0</a:t>
            </a:r>
            <a:r>
              <a:rPr lang="fr-FR" dirty="0">
                <a:solidFill>
                  <a:srgbClr val="333333"/>
                </a:solidFill>
                <a:effectLst/>
                <a:ea typeface="Times New Roman" panose="02020603050405020304" pitchFamily="18" charset="0"/>
              </a:rPr>
              <a:t> pour le swap et les partitions </a:t>
            </a:r>
            <a:r>
              <a:rPr lang="fr-FR" dirty="0" err="1">
                <a:solidFill>
                  <a:srgbClr val="333333"/>
                </a:solidFill>
                <a:effectLst/>
                <a:ea typeface="Times New Roman" panose="02020603050405020304" pitchFamily="18" charset="0"/>
              </a:rPr>
              <a:t>windows</a:t>
            </a:r>
            <a:r>
              <a:rPr lang="fr-FR" dirty="0">
                <a:solidFill>
                  <a:srgbClr val="333333"/>
                </a:solidFill>
                <a:effectLst/>
                <a:ea typeface="Times New Roman" panose="02020603050405020304" pitchFamily="18" charset="0"/>
              </a:rPr>
              <a:t> (</a:t>
            </a:r>
            <a:r>
              <a:rPr lang="fr-FR" dirty="0" err="1">
                <a:solidFill>
                  <a:srgbClr val="333333"/>
                </a:solidFill>
                <a:effectLst/>
                <a:ea typeface="Times New Roman" panose="02020603050405020304" pitchFamily="18" charset="0"/>
              </a:rPr>
              <a:t>cf.fstab</a:t>
            </a:r>
            <a:r>
              <a:rPr lang="fr-FR" dirty="0">
                <a:solidFill>
                  <a:srgbClr val="333333"/>
                </a:solidFill>
                <a:effectLst/>
                <a:ea typeface="Times New Roman" panose="02020603050405020304" pitchFamily="18" charset="0"/>
              </a:rPr>
              <a:t>) </a:t>
            </a:r>
            <a:r>
              <a:rPr lang="fr-FR" dirty="0">
                <a:solidFill>
                  <a:srgbClr val="333333"/>
                </a:solidFill>
                <a:effectLst/>
                <a:ea typeface="Times New Roman" panose="02020603050405020304" pitchFamily="18" charset="0"/>
                <a:cs typeface="Cambria Math" panose="02040503050406030204" pitchFamily="18" charset="0"/>
              </a:rPr>
              <a:t>⇒</a:t>
            </a:r>
            <a:r>
              <a:rPr lang="fr-FR" dirty="0">
                <a:solidFill>
                  <a:srgbClr val="333333"/>
                </a:solidFill>
                <a:effectLst/>
                <a:ea typeface="Times New Roman" panose="02020603050405020304" pitchFamily="18" charset="0"/>
              </a:rPr>
              <a:t> pas de v</a:t>
            </a:r>
            <a:r>
              <a:rPr lang="fr-FR" dirty="0">
                <a:solidFill>
                  <a:srgbClr val="333333"/>
                </a:solidFill>
                <a:effectLst/>
                <a:ea typeface="Times New Roman" panose="02020603050405020304" pitchFamily="18" charset="0"/>
                <a:cs typeface="Ubuntu" panose="020B0504030602030204" pitchFamily="34" charset="0"/>
              </a:rPr>
              <a:t>é</a:t>
            </a:r>
            <a:r>
              <a:rPr lang="fr-FR" dirty="0">
                <a:solidFill>
                  <a:srgbClr val="333333"/>
                </a:solidFill>
                <a:effectLst/>
                <a:ea typeface="Times New Roman" panose="02020603050405020304" pitchFamily="18" charset="0"/>
              </a:rPr>
              <a:t>rification.</a:t>
            </a:r>
            <a:endParaRPr lang="fr-FR" dirty="0">
              <a:effectLst/>
              <a:ea typeface="Times New Roman" panose="02020603050405020304" pitchFamily="18" charset="0"/>
            </a:endParaRPr>
          </a:p>
          <a:p>
            <a:pPr marL="0" indent="0">
              <a:lnSpc>
                <a:spcPct val="100000"/>
              </a:lnSpc>
              <a:buNone/>
              <a:defRPr/>
            </a:pPr>
            <a:endParaRPr lang="fr-FR" dirty="0">
              <a:effectLst>
                <a:outerShdw blurRad="38100" dist="38100" dir="2700000" algn="tl">
                  <a:srgbClr val="000000">
                    <a:alpha val="43137"/>
                  </a:srgbClr>
                </a:outerShdw>
              </a:effectLst>
              <a:latin typeface="Calibri" panose="020F0502020204030204"/>
            </a:endParaRPr>
          </a:p>
        </p:txBody>
      </p:sp>
      <p:sp>
        <p:nvSpPr>
          <p:cNvPr id="8" name="Espace réservé du texte 2">
            <a:extLst>
              <a:ext uri="{FF2B5EF4-FFF2-40B4-BE49-F238E27FC236}">
                <a16:creationId xmlns:a16="http://schemas.microsoft.com/office/drawing/2014/main" id="{2A5D62D8-E8C1-410C-82B8-08E2D370F996}"/>
              </a:ext>
            </a:extLst>
          </p:cNvPr>
          <p:cNvSpPr txBox="1">
            <a:spLocks/>
          </p:cNvSpPr>
          <p:nvPr/>
        </p:nvSpPr>
        <p:spPr>
          <a:xfrm>
            <a:off x="190510" y="777945"/>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600" b="1" i="0" u="none" strike="noStrike" kern="1200" cap="none" spc="0" normalizeH="0" baseline="0" noProof="0" dirty="0">
                <a:ln>
                  <a:noFill/>
                </a:ln>
                <a:solidFill>
                  <a:srgbClr val="FF7800"/>
                </a:solidFill>
                <a:effectLst/>
                <a:uLnTx/>
                <a:uFillTx/>
                <a:latin typeface="Calibri" panose="020F0502020204030204"/>
                <a:ea typeface="+mn-ea"/>
                <a:cs typeface="+mn-cs"/>
              </a:rPr>
              <a:t>Montage automatique avec </a:t>
            </a:r>
            <a:r>
              <a:rPr kumimoji="0" lang="fr-FR" sz="1600" b="1" i="0" u="none" strike="noStrike" kern="1200" cap="none" spc="0" normalizeH="0" baseline="0" noProof="0" dirty="0" err="1">
                <a:ln>
                  <a:noFill/>
                </a:ln>
                <a:solidFill>
                  <a:srgbClr val="FF7800"/>
                </a:solidFill>
                <a:effectLst/>
                <a:uLnTx/>
                <a:uFillTx/>
                <a:latin typeface="Calibri" panose="020F0502020204030204"/>
                <a:ea typeface="+mn-ea"/>
                <a:cs typeface="+mn-cs"/>
              </a:rPr>
              <a:t>fstab</a:t>
            </a:r>
            <a:endParaRPr kumimoji="0" lang="fr-FR" sz="1600" b="1" i="0" u="none" strike="noStrike" kern="1200" cap="none" spc="0" normalizeH="0" baseline="0" noProof="0" dirty="0">
              <a:ln>
                <a:noFill/>
              </a:ln>
              <a:solidFill>
                <a:srgbClr val="FF7800"/>
              </a:solidFill>
              <a:effectLst/>
              <a:uLnTx/>
              <a:uFillTx/>
              <a:latin typeface="Calibri" panose="020F0502020204030204"/>
              <a:ea typeface="+mn-ea"/>
              <a:cs typeface="+mn-cs"/>
            </a:endParaRPr>
          </a:p>
        </p:txBody>
      </p:sp>
      <p:sp>
        <p:nvSpPr>
          <p:cNvPr id="9" name="Titre 1">
            <a:extLst>
              <a:ext uri="{FF2B5EF4-FFF2-40B4-BE49-F238E27FC236}">
                <a16:creationId xmlns:a16="http://schemas.microsoft.com/office/drawing/2014/main" id="{27E9C485-F68E-4FD7-BCBE-1113C366A5F5}"/>
              </a:ext>
            </a:extLst>
          </p:cNvPr>
          <p:cNvSpPr txBox="1">
            <a:spLocks/>
          </p:cNvSpPr>
          <p:nvPr/>
        </p:nvSpPr>
        <p:spPr>
          <a:xfrm>
            <a:off x="179999" y="452230"/>
            <a:ext cx="5814001"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FF78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06 - Installation côté client</a:t>
            </a:r>
          </a:p>
        </p:txBody>
      </p:sp>
      <p:pic>
        <p:nvPicPr>
          <p:cNvPr id="1026" name="Picture 2" descr="File, nfs, document icon - Download on Iconfinder">
            <a:extLst>
              <a:ext uri="{FF2B5EF4-FFF2-40B4-BE49-F238E27FC236}">
                <a16:creationId xmlns:a16="http://schemas.microsoft.com/office/drawing/2014/main" id="{5085EF21-1A30-44F5-B907-1B63CC1075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2819" y="23835"/>
            <a:ext cx="1953125" cy="195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485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1098884" y="1937358"/>
            <a:ext cx="9777664" cy="4370270"/>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defRPr/>
            </a:pPr>
            <a:endParaRPr lang="fr-FR" dirty="0">
              <a:effectLst>
                <a:outerShdw blurRad="38100" dist="38100" dir="2700000" algn="tl">
                  <a:srgbClr val="000000">
                    <a:alpha val="43137"/>
                  </a:srgbClr>
                </a:outerShdw>
              </a:effectLst>
              <a:latin typeface="Calibri" panose="020F0502020204030204"/>
            </a:endParaRPr>
          </a:p>
        </p:txBody>
      </p:sp>
      <p:sp>
        <p:nvSpPr>
          <p:cNvPr id="8" name="Espace réservé du texte 2">
            <a:extLst>
              <a:ext uri="{FF2B5EF4-FFF2-40B4-BE49-F238E27FC236}">
                <a16:creationId xmlns:a16="http://schemas.microsoft.com/office/drawing/2014/main" id="{2A5D62D8-E8C1-410C-82B8-08E2D370F996}"/>
              </a:ext>
            </a:extLst>
          </p:cNvPr>
          <p:cNvSpPr txBox="1">
            <a:spLocks/>
          </p:cNvSpPr>
          <p:nvPr/>
        </p:nvSpPr>
        <p:spPr>
          <a:xfrm>
            <a:off x="190510" y="777945"/>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600" b="1" i="0" u="none" strike="noStrike" kern="1200" cap="none" spc="0" normalizeH="0" baseline="0" noProof="0" dirty="0">
                <a:ln>
                  <a:noFill/>
                </a:ln>
                <a:solidFill>
                  <a:srgbClr val="FF7800"/>
                </a:solidFill>
                <a:effectLst/>
                <a:uLnTx/>
                <a:uFillTx/>
                <a:latin typeface="Calibri" panose="020F0502020204030204"/>
                <a:ea typeface="+mn-ea"/>
                <a:cs typeface="+mn-cs"/>
              </a:rPr>
              <a:t>Montage automatique avec </a:t>
            </a:r>
            <a:r>
              <a:rPr kumimoji="0" lang="fr-FR" sz="1600" b="1" i="0" u="none" strike="noStrike" kern="1200" cap="none" spc="0" normalizeH="0" baseline="0" noProof="0" dirty="0" err="1">
                <a:ln>
                  <a:noFill/>
                </a:ln>
                <a:solidFill>
                  <a:srgbClr val="FF7800"/>
                </a:solidFill>
                <a:effectLst/>
                <a:uLnTx/>
                <a:uFillTx/>
                <a:latin typeface="Calibri" panose="020F0502020204030204"/>
                <a:ea typeface="+mn-ea"/>
                <a:cs typeface="+mn-cs"/>
              </a:rPr>
              <a:t>fstab</a:t>
            </a:r>
            <a:endParaRPr kumimoji="0" lang="fr-FR" sz="1600" b="1" i="0" u="none" strike="noStrike" kern="1200" cap="none" spc="0" normalizeH="0" baseline="0" noProof="0" dirty="0">
              <a:ln>
                <a:noFill/>
              </a:ln>
              <a:solidFill>
                <a:srgbClr val="FF7800"/>
              </a:solidFill>
              <a:effectLst/>
              <a:uLnTx/>
              <a:uFillTx/>
              <a:latin typeface="Calibri" panose="020F0502020204030204"/>
              <a:ea typeface="+mn-ea"/>
              <a:cs typeface="+mn-cs"/>
            </a:endParaRPr>
          </a:p>
        </p:txBody>
      </p:sp>
      <p:sp>
        <p:nvSpPr>
          <p:cNvPr id="9" name="Titre 1">
            <a:extLst>
              <a:ext uri="{FF2B5EF4-FFF2-40B4-BE49-F238E27FC236}">
                <a16:creationId xmlns:a16="http://schemas.microsoft.com/office/drawing/2014/main" id="{27E9C485-F68E-4FD7-BCBE-1113C366A5F5}"/>
              </a:ext>
            </a:extLst>
          </p:cNvPr>
          <p:cNvSpPr txBox="1">
            <a:spLocks/>
          </p:cNvSpPr>
          <p:nvPr/>
        </p:nvSpPr>
        <p:spPr>
          <a:xfrm>
            <a:off x="179999" y="452230"/>
            <a:ext cx="5814001"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FF78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06 - Installation côté client</a:t>
            </a:r>
          </a:p>
        </p:txBody>
      </p:sp>
      <p:pic>
        <p:nvPicPr>
          <p:cNvPr id="1026" name="Picture 2" descr="File, nfs, document icon - Download on Iconfinder">
            <a:extLst>
              <a:ext uri="{FF2B5EF4-FFF2-40B4-BE49-F238E27FC236}">
                <a16:creationId xmlns:a16="http://schemas.microsoft.com/office/drawing/2014/main" id="{5085EF21-1A30-44F5-B907-1B63CC1075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2819" y="23835"/>
            <a:ext cx="1953125" cy="19531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au 2">
            <a:extLst>
              <a:ext uri="{FF2B5EF4-FFF2-40B4-BE49-F238E27FC236}">
                <a16:creationId xmlns:a16="http://schemas.microsoft.com/office/drawing/2014/main" id="{3562D022-6543-4A14-AA4C-D488AD22D83A}"/>
              </a:ext>
            </a:extLst>
          </p:cNvPr>
          <p:cNvGraphicFramePr>
            <a:graphicFrameLocks noGrp="1"/>
          </p:cNvGraphicFramePr>
          <p:nvPr>
            <p:extLst>
              <p:ext uri="{D42A27DB-BD31-4B8C-83A1-F6EECF244321}">
                <p14:modId xmlns:p14="http://schemas.microsoft.com/office/powerpoint/2010/main" val="3495234660"/>
              </p:ext>
            </p:extLst>
          </p:nvPr>
        </p:nvGraphicFramePr>
        <p:xfrm>
          <a:off x="4020822" y="2047216"/>
          <a:ext cx="7354611" cy="4190156"/>
        </p:xfrm>
        <a:graphic>
          <a:graphicData uri="http://schemas.openxmlformats.org/drawingml/2006/table">
            <a:tbl>
              <a:tblPr firstRow="1" firstCol="1" bandRow="1">
                <a:tableStyleId>{21E4AEA4-8DFA-4A89-87EB-49C32662AFE0}</a:tableStyleId>
              </a:tblPr>
              <a:tblGrid>
                <a:gridCol w="1008378">
                  <a:extLst>
                    <a:ext uri="{9D8B030D-6E8A-4147-A177-3AD203B41FA5}">
                      <a16:colId xmlns:a16="http://schemas.microsoft.com/office/drawing/2014/main" val="1342587956"/>
                    </a:ext>
                  </a:extLst>
                </a:gridCol>
                <a:gridCol w="4958083">
                  <a:extLst>
                    <a:ext uri="{9D8B030D-6E8A-4147-A177-3AD203B41FA5}">
                      <a16:colId xmlns:a16="http://schemas.microsoft.com/office/drawing/2014/main" val="2344226628"/>
                    </a:ext>
                  </a:extLst>
                </a:gridCol>
                <a:gridCol w="1388150">
                  <a:extLst>
                    <a:ext uri="{9D8B030D-6E8A-4147-A177-3AD203B41FA5}">
                      <a16:colId xmlns:a16="http://schemas.microsoft.com/office/drawing/2014/main" val="1544070093"/>
                    </a:ext>
                  </a:extLst>
                </a:gridCol>
              </a:tblGrid>
              <a:tr h="188680">
                <a:tc>
                  <a:txBody>
                    <a:bodyPr/>
                    <a:lstStyle/>
                    <a:p>
                      <a:pPr>
                        <a:lnSpc>
                          <a:spcPct val="107000"/>
                        </a:lnSpc>
                        <a:spcAft>
                          <a:spcPts val="1500"/>
                        </a:spcAft>
                      </a:pPr>
                      <a:r>
                        <a:rPr lang="fr-FR" sz="1050">
                          <a:effectLst/>
                        </a:rPr>
                        <a:t>Options</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41000" marR="41000" marT="41000" marB="41000" anchor="b"/>
                </a:tc>
                <a:tc>
                  <a:txBody>
                    <a:bodyPr/>
                    <a:lstStyle/>
                    <a:p>
                      <a:pPr>
                        <a:lnSpc>
                          <a:spcPct val="107000"/>
                        </a:lnSpc>
                        <a:spcAft>
                          <a:spcPts val="1500"/>
                        </a:spcAft>
                      </a:pPr>
                      <a:r>
                        <a:rPr lang="fr-FR" sz="1050" dirty="0">
                          <a:effectLst/>
                        </a:rPr>
                        <a:t>Description</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1000" marR="41000" marT="41000" marB="41000" anchor="b"/>
                </a:tc>
                <a:tc>
                  <a:txBody>
                    <a:bodyPr/>
                    <a:lstStyle/>
                    <a:p>
                      <a:pPr>
                        <a:lnSpc>
                          <a:spcPct val="107000"/>
                        </a:lnSpc>
                        <a:spcAft>
                          <a:spcPts val="1500"/>
                        </a:spcAft>
                      </a:pPr>
                      <a:r>
                        <a:rPr lang="fr-FR" sz="1050">
                          <a:effectLst/>
                        </a:rPr>
                        <a:t>Compatible</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41000" marR="41000" marT="41000" marB="41000" anchor="b"/>
                </a:tc>
                <a:extLst>
                  <a:ext uri="{0D108BD9-81ED-4DB2-BD59-A6C34878D82A}">
                    <a16:rowId xmlns:a16="http://schemas.microsoft.com/office/drawing/2014/main" val="3406952852"/>
                  </a:ext>
                </a:extLst>
              </a:tr>
              <a:tr h="188680">
                <a:tc>
                  <a:txBody>
                    <a:bodyPr/>
                    <a:lstStyle/>
                    <a:p>
                      <a:pPr>
                        <a:lnSpc>
                          <a:spcPct val="107000"/>
                        </a:lnSpc>
                        <a:spcAft>
                          <a:spcPts val="1500"/>
                        </a:spcAft>
                      </a:pPr>
                      <a:r>
                        <a:rPr lang="fr-FR" sz="1000">
                          <a:effectLst/>
                        </a:rPr>
                        <a:t>defaults</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41000" marR="41000" marT="41000" marB="41000"/>
                </a:tc>
                <a:tc>
                  <a:txBody>
                    <a:bodyPr/>
                    <a:lstStyle/>
                    <a:p>
                      <a:pPr>
                        <a:lnSpc>
                          <a:spcPct val="107000"/>
                        </a:lnSpc>
                        <a:spcAft>
                          <a:spcPts val="1500"/>
                        </a:spcAft>
                      </a:pPr>
                      <a:r>
                        <a:rPr lang="fr-FR" sz="1050">
                          <a:effectLst/>
                        </a:rPr>
                        <a:t>Correspond à: </a:t>
                      </a:r>
                      <a:r>
                        <a:rPr lang="fr-FR" sz="1000">
                          <a:effectLst/>
                        </a:rPr>
                        <a:t>rw,suid,dev,exec,auto,nouser,async</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41000" marR="41000" marT="41000" marB="41000"/>
                </a:tc>
                <a:tc>
                  <a:txBody>
                    <a:bodyPr/>
                    <a:lstStyle/>
                    <a:p>
                      <a:pPr>
                        <a:lnSpc>
                          <a:spcPct val="107000"/>
                        </a:lnSpc>
                        <a:spcAft>
                          <a:spcPts val="1500"/>
                        </a:spcAft>
                      </a:pPr>
                      <a:r>
                        <a:rPr lang="fr-FR" sz="1050">
                          <a:effectLst/>
                        </a:rPr>
                        <a:t>Tous</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41000" marR="41000" marT="41000" marB="41000"/>
                </a:tc>
                <a:extLst>
                  <a:ext uri="{0D108BD9-81ED-4DB2-BD59-A6C34878D82A}">
                    <a16:rowId xmlns:a16="http://schemas.microsoft.com/office/drawing/2014/main" val="2490094275"/>
                  </a:ext>
                </a:extLst>
              </a:tr>
              <a:tr h="313004">
                <a:tc>
                  <a:txBody>
                    <a:bodyPr/>
                    <a:lstStyle/>
                    <a:p>
                      <a:pPr>
                        <a:lnSpc>
                          <a:spcPct val="107000"/>
                        </a:lnSpc>
                        <a:spcAft>
                          <a:spcPts val="1500"/>
                        </a:spcAft>
                      </a:pPr>
                      <a:r>
                        <a:rPr lang="fr-FR" sz="1000">
                          <a:effectLst/>
                        </a:rPr>
                        <a:t>rw/ro</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41000" marR="41000" marT="41000" marB="41000"/>
                </a:tc>
                <a:tc>
                  <a:txBody>
                    <a:bodyPr/>
                    <a:lstStyle/>
                    <a:p>
                      <a:pPr>
                        <a:lnSpc>
                          <a:spcPct val="107000"/>
                        </a:lnSpc>
                        <a:spcAft>
                          <a:spcPts val="1500"/>
                        </a:spcAft>
                      </a:pPr>
                      <a:r>
                        <a:rPr lang="fr-FR" sz="1050">
                          <a:effectLst/>
                        </a:rPr>
                        <a:t>Montage en lecture/écriture (par défaut) ou lecture seule</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41000" marR="41000" marT="41000" marB="41000"/>
                </a:tc>
                <a:tc>
                  <a:txBody>
                    <a:bodyPr/>
                    <a:lstStyle/>
                    <a:p>
                      <a:pPr>
                        <a:lnSpc>
                          <a:spcPct val="107000"/>
                        </a:lnSpc>
                        <a:spcAft>
                          <a:spcPts val="1500"/>
                        </a:spcAft>
                      </a:pPr>
                      <a:r>
                        <a:rPr lang="fr-FR" sz="1050">
                          <a:effectLst/>
                        </a:rPr>
                        <a:t>Tous</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41000" marR="41000" marT="41000" marB="41000"/>
                </a:tc>
                <a:extLst>
                  <a:ext uri="{0D108BD9-81ED-4DB2-BD59-A6C34878D82A}">
                    <a16:rowId xmlns:a16="http://schemas.microsoft.com/office/drawing/2014/main" val="3497700757"/>
                  </a:ext>
                </a:extLst>
              </a:tr>
              <a:tr h="313250">
                <a:tc>
                  <a:txBody>
                    <a:bodyPr/>
                    <a:lstStyle/>
                    <a:p>
                      <a:pPr>
                        <a:lnSpc>
                          <a:spcPct val="107000"/>
                        </a:lnSpc>
                        <a:spcAft>
                          <a:spcPts val="1500"/>
                        </a:spcAft>
                      </a:pPr>
                      <a:r>
                        <a:rPr lang="fr-FR" sz="1000">
                          <a:effectLst/>
                        </a:rPr>
                        <a:t>suid/nosuid</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41000" marR="41000" marT="41000" marB="41000"/>
                </a:tc>
                <a:tc>
                  <a:txBody>
                    <a:bodyPr/>
                    <a:lstStyle/>
                    <a:p>
                      <a:pPr>
                        <a:lnSpc>
                          <a:spcPct val="107000"/>
                        </a:lnSpc>
                        <a:spcAft>
                          <a:spcPts val="1500"/>
                        </a:spcAft>
                      </a:pPr>
                      <a:r>
                        <a:rPr lang="fr-FR" sz="1050" dirty="0">
                          <a:effectLst/>
                        </a:rPr>
                        <a:t>Les bits </a:t>
                      </a:r>
                      <a:r>
                        <a:rPr lang="fr-FR" sz="1050" u="none" strike="noStrike" dirty="0">
                          <a:effectLst/>
                        </a:rPr>
                        <a:t>SUID et SGID</a:t>
                      </a:r>
                      <a:r>
                        <a:rPr lang="fr-FR" sz="1050" dirty="0">
                          <a:effectLst/>
                        </a:rPr>
                        <a:t> sont pris en compte (ou non)</a:t>
                      </a:r>
                      <a:br>
                        <a:rPr lang="fr-FR" sz="1050" dirty="0">
                          <a:effectLst/>
                        </a:rPr>
                      </a:br>
                      <a:r>
                        <a:rPr lang="fr-FR" sz="1050" dirty="0">
                          <a:effectLst/>
                        </a:rPr>
                        <a:t>Relatif aux droits donnés aux exécutables sur la partition</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1000" marR="41000" marT="41000" marB="41000"/>
                </a:tc>
                <a:tc>
                  <a:txBody>
                    <a:bodyPr/>
                    <a:lstStyle/>
                    <a:p>
                      <a:pPr>
                        <a:lnSpc>
                          <a:spcPct val="107000"/>
                        </a:lnSpc>
                        <a:spcAft>
                          <a:spcPts val="1500"/>
                        </a:spcAft>
                      </a:pPr>
                      <a:r>
                        <a:rPr lang="fr-FR" sz="1050">
                          <a:effectLst/>
                        </a:rPr>
                        <a:t>Tous</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41000" marR="41000" marT="41000" marB="41000"/>
                </a:tc>
                <a:extLst>
                  <a:ext uri="{0D108BD9-81ED-4DB2-BD59-A6C34878D82A}">
                    <a16:rowId xmlns:a16="http://schemas.microsoft.com/office/drawing/2014/main" val="717673161"/>
                  </a:ext>
                </a:extLst>
              </a:tr>
              <a:tr h="313250">
                <a:tc>
                  <a:txBody>
                    <a:bodyPr/>
                    <a:lstStyle/>
                    <a:p>
                      <a:pPr>
                        <a:lnSpc>
                          <a:spcPct val="107000"/>
                        </a:lnSpc>
                        <a:spcAft>
                          <a:spcPts val="1500"/>
                        </a:spcAft>
                      </a:pPr>
                      <a:r>
                        <a:rPr lang="fr-FR" sz="1000">
                          <a:effectLst/>
                        </a:rPr>
                        <a:t>dev/nodev</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41000" marR="41000" marT="41000" marB="41000"/>
                </a:tc>
                <a:tc>
                  <a:txBody>
                    <a:bodyPr/>
                    <a:lstStyle/>
                    <a:p>
                      <a:pPr>
                        <a:lnSpc>
                          <a:spcPct val="107000"/>
                        </a:lnSpc>
                        <a:spcAft>
                          <a:spcPts val="1500"/>
                        </a:spcAft>
                      </a:pPr>
                      <a:r>
                        <a:rPr lang="fr-FR" sz="1050">
                          <a:effectLst/>
                        </a:rPr>
                        <a:t>Interprète ou non les fichiers spéciaux de périphériques présents sur le système (par défaut)</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41000" marR="41000" marT="41000" marB="41000"/>
                </a:tc>
                <a:tc>
                  <a:txBody>
                    <a:bodyPr/>
                    <a:lstStyle/>
                    <a:p>
                      <a:pPr>
                        <a:lnSpc>
                          <a:spcPct val="107000"/>
                        </a:lnSpc>
                        <a:spcAft>
                          <a:spcPts val="1500"/>
                        </a:spcAft>
                      </a:pPr>
                      <a:r>
                        <a:rPr lang="fr-FR" sz="1050">
                          <a:effectLst/>
                        </a:rPr>
                        <a:t>Tous</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41000" marR="41000" marT="41000" marB="41000"/>
                </a:tc>
                <a:extLst>
                  <a:ext uri="{0D108BD9-81ED-4DB2-BD59-A6C34878D82A}">
                    <a16:rowId xmlns:a16="http://schemas.microsoft.com/office/drawing/2014/main" val="2479146462"/>
                  </a:ext>
                </a:extLst>
              </a:tr>
              <a:tr h="188680">
                <a:tc>
                  <a:txBody>
                    <a:bodyPr/>
                    <a:lstStyle/>
                    <a:p>
                      <a:pPr>
                        <a:lnSpc>
                          <a:spcPct val="107000"/>
                        </a:lnSpc>
                        <a:spcAft>
                          <a:spcPts val="1500"/>
                        </a:spcAft>
                      </a:pPr>
                      <a:r>
                        <a:rPr lang="fr-FR" sz="1000">
                          <a:effectLst/>
                        </a:rPr>
                        <a:t>exec/noexec</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41000" marR="41000" marT="41000" marB="41000"/>
                </a:tc>
                <a:tc>
                  <a:txBody>
                    <a:bodyPr/>
                    <a:lstStyle/>
                    <a:p>
                      <a:pPr>
                        <a:lnSpc>
                          <a:spcPct val="107000"/>
                        </a:lnSpc>
                        <a:spcAft>
                          <a:spcPts val="1500"/>
                        </a:spcAft>
                      </a:pPr>
                      <a:r>
                        <a:rPr lang="fr-FR" sz="1050">
                          <a:effectLst/>
                        </a:rPr>
                        <a:t>Autorise l'exécution des programmes (par défaut)</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41000" marR="41000" marT="41000" marB="41000"/>
                </a:tc>
                <a:tc>
                  <a:txBody>
                    <a:bodyPr/>
                    <a:lstStyle/>
                    <a:p>
                      <a:pPr>
                        <a:lnSpc>
                          <a:spcPct val="107000"/>
                        </a:lnSpc>
                        <a:spcAft>
                          <a:spcPts val="1500"/>
                        </a:spcAft>
                      </a:pPr>
                      <a:r>
                        <a:rPr lang="fr-FR" sz="1050">
                          <a:effectLst/>
                        </a:rPr>
                        <a:t>Tous</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41000" marR="41000" marT="41000" marB="41000"/>
                </a:tc>
                <a:extLst>
                  <a:ext uri="{0D108BD9-81ED-4DB2-BD59-A6C34878D82A}">
                    <a16:rowId xmlns:a16="http://schemas.microsoft.com/office/drawing/2014/main" val="4193507641"/>
                  </a:ext>
                </a:extLst>
              </a:tr>
              <a:tr h="313250">
                <a:tc>
                  <a:txBody>
                    <a:bodyPr/>
                    <a:lstStyle/>
                    <a:p>
                      <a:pPr>
                        <a:lnSpc>
                          <a:spcPct val="107000"/>
                        </a:lnSpc>
                        <a:spcAft>
                          <a:spcPts val="1500"/>
                        </a:spcAft>
                      </a:pPr>
                      <a:r>
                        <a:rPr lang="fr-FR" sz="1000">
                          <a:effectLst/>
                        </a:rPr>
                        <a:t>auto/noauto</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41000" marR="41000" marT="41000" marB="41000"/>
                </a:tc>
                <a:tc>
                  <a:txBody>
                    <a:bodyPr/>
                    <a:lstStyle/>
                    <a:p>
                      <a:pPr>
                        <a:lnSpc>
                          <a:spcPct val="107000"/>
                        </a:lnSpc>
                        <a:spcAft>
                          <a:spcPts val="1500"/>
                        </a:spcAft>
                      </a:pPr>
                      <a:r>
                        <a:rPr lang="fr-FR" sz="1050">
                          <a:effectLst/>
                        </a:rPr>
                        <a:t>Montage automatique (ou non) lors d'un appel mount -a (par défaut)</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41000" marR="41000" marT="41000" marB="41000"/>
                </a:tc>
                <a:tc>
                  <a:txBody>
                    <a:bodyPr/>
                    <a:lstStyle/>
                    <a:p>
                      <a:pPr>
                        <a:lnSpc>
                          <a:spcPct val="107000"/>
                        </a:lnSpc>
                        <a:spcAft>
                          <a:spcPts val="1500"/>
                        </a:spcAft>
                      </a:pPr>
                      <a:r>
                        <a:rPr lang="fr-FR" sz="1050">
                          <a:effectLst/>
                        </a:rPr>
                        <a:t>Tous</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41000" marR="41000" marT="41000" marB="41000"/>
                </a:tc>
                <a:extLst>
                  <a:ext uri="{0D108BD9-81ED-4DB2-BD59-A6C34878D82A}">
                    <a16:rowId xmlns:a16="http://schemas.microsoft.com/office/drawing/2014/main" val="269702634"/>
                  </a:ext>
                </a:extLst>
              </a:tr>
              <a:tr h="313250">
                <a:tc>
                  <a:txBody>
                    <a:bodyPr/>
                    <a:lstStyle/>
                    <a:p>
                      <a:pPr>
                        <a:lnSpc>
                          <a:spcPct val="107000"/>
                        </a:lnSpc>
                        <a:spcAft>
                          <a:spcPts val="1500"/>
                        </a:spcAft>
                      </a:pPr>
                      <a:r>
                        <a:rPr lang="fr-FR" sz="1000">
                          <a:effectLst/>
                        </a:rPr>
                        <a:t>nouser</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41000" marR="41000" marT="41000" marB="41000"/>
                </a:tc>
                <a:tc>
                  <a:txBody>
                    <a:bodyPr/>
                    <a:lstStyle/>
                    <a:p>
                      <a:pPr>
                        <a:lnSpc>
                          <a:spcPct val="107000"/>
                        </a:lnSpc>
                        <a:spcAft>
                          <a:spcPts val="1500"/>
                        </a:spcAft>
                      </a:pPr>
                      <a:r>
                        <a:rPr lang="fr-FR" sz="1050">
                          <a:effectLst/>
                        </a:rPr>
                        <a:t>Seul le compte root peut monter/démonter le système de fichier (par défaut)</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41000" marR="41000" marT="41000" marB="41000"/>
                </a:tc>
                <a:tc>
                  <a:txBody>
                    <a:bodyPr/>
                    <a:lstStyle/>
                    <a:p>
                      <a:pPr>
                        <a:lnSpc>
                          <a:spcPct val="107000"/>
                        </a:lnSpc>
                        <a:spcAft>
                          <a:spcPts val="1500"/>
                        </a:spcAft>
                      </a:pPr>
                      <a:r>
                        <a:rPr lang="fr-FR" sz="1050">
                          <a:effectLst/>
                        </a:rPr>
                        <a:t>Tous</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41000" marR="41000" marT="41000" marB="41000"/>
                </a:tc>
                <a:extLst>
                  <a:ext uri="{0D108BD9-81ED-4DB2-BD59-A6C34878D82A}">
                    <a16:rowId xmlns:a16="http://schemas.microsoft.com/office/drawing/2014/main" val="2317287224"/>
                  </a:ext>
                </a:extLst>
              </a:tr>
              <a:tr h="563220">
                <a:tc>
                  <a:txBody>
                    <a:bodyPr/>
                    <a:lstStyle/>
                    <a:p>
                      <a:pPr>
                        <a:lnSpc>
                          <a:spcPct val="107000"/>
                        </a:lnSpc>
                        <a:spcAft>
                          <a:spcPts val="1500"/>
                        </a:spcAft>
                      </a:pPr>
                      <a:r>
                        <a:rPr lang="fr-FR" sz="1000">
                          <a:effectLst/>
                        </a:rPr>
                        <a:t>_netdev</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41000" marR="41000" marT="41000" marB="41000"/>
                </a:tc>
                <a:tc>
                  <a:txBody>
                    <a:bodyPr/>
                    <a:lstStyle/>
                    <a:p>
                      <a:pPr>
                        <a:lnSpc>
                          <a:spcPct val="107000"/>
                        </a:lnSpc>
                        <a:spcAft>
                          <a:spcPts val="1500"/>
                        </a:spcAft>
                      </a:pPr>
                      <a:r>
                        <a:rPr lang="fr-FR" sz="1050">
                          <a:effectLst/>
                        </a:rPr>
                        <a:t>Le système de fichiers est sur une machine qui nécessite un accès réseau. Cela indique au système d'attendre que la configuration réseau soit active avant de procéder au montage</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41000" marR="41000" marT="41000" marB="41000"/>
                </a:tc>
                <a:tc>
                  <a:txBody>
                    <a:bodyPr/>
                    <a:lstStyle/>
                    <a:p>
                      <a:pPr>
                        <a:lnSpc>
                          <a:spcPct val="107000"/>
                        </a:lnSpc>
                        <a:spcAft>
                          <a:spcPts val="1500"/>
                        </a:spcAft>
                      </a:pPr>
                      <a:r>
                        <a:rPr lang="fr-FR" sz="1050">
                          <a:effectLst/>
                        </a:rPr>
                        <a:t>??</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41000" marR="41000" marT="41000" marB="41000"/>
                </a:tc>
                <a:extLst>
                  <a:ext uri="{0D108BD9-81ED-4DB2-BD59-A6C34878D82A}">
                    <a16:rowId xmlns:a16="http://schemas.microsoft.com/office/drawing/2014/main" val="929477416"/>
                  </a:ext>
                </a:extLst>
              </a:tr>
              <a:tr h="188680">
                <a:tc>
                  <a:txBody>
                    <a:bodyPr/>
                    <a:lstStyle/>
                    <a:p>
                      <a:pPr>
                        <a:lnSpc>
                          <a:spcPct val="107000"/>
                        </a:lnSpc>
                        <a:spcAft>
                          <a:spcPts val="1500"/>
                        </a:spcAft>
                      </a:pPr>
                      <a:r>
                        <a:rPr lang="fr-FR" sz="1000">
                          <a:effectLst/>
                        </a:rPr>
                        <a:t>async</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41000" marR="41000" marT="41000" marB="41000"/>
                </a:tc>
                <a:tc>
                  <a:txBody>
                    <a:bodyPr/>
                    <a:lstStyle/>
                    <a:p>
                      <a:pPr>
                        <a:lnSpc>
                          <a:spcPct val="107000"/>
                        </a:lnSpc>
                        <a:spcAft>
                          <a:spcPts val="1500"/>
                        </a:spcAft>
                      </a:pPr>
                      <a:r>
                        <a:rPr lang="fr-FR" sz="1050">
                          <a:effectLst/>
                        </a:rPr>
                        <a:t>Montage asynchrone (par défaut)</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41000" marR="41000" marT="41000" marB="41000"/>
                </a:tc>
                <a:tc>
                  <a:txBody>
                    <a:bodyPr/>
                    <a:lstStyle/>
                    <a:p>
                      <a:pPr>
                        <a:lnSpc>
                          <a:spcPct val="107000"/>
                        </a:lnSpc>
                        <a:spcAft>
                          <a:spcPts val="1500"/>
                        </a:spcAft>
                      </a:pPr>
                      <a:r>
                        <a:rPr lang="fr-FR" sz="1050">
                          <a:effectLst/>
                        </a:rPr>
                        <a:t>Tous</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41000" marR="41000" marT="41000" marB="41000"/>
                </a:tc>
                <a:extLst>
                  <a:ext uri="{0D108BD9-81ED-4DB2-BD59-A6C34878D82A}">
                    <a16:rowId xmlns:a16="http://schemas.microsoft.com/office/drawing/2014/main" val="117921461"/>
                  </a:ext>
                </a:extLst>
              </a:tr>
              <a:tr h="313004">
                <a:tc>
                  <a:txBody>
                    <a:bodyPr/>
                    <a:lstStyle/>
                    <a:p>
                      <a:pPr>
                        <a:lnSpc>
                          <a:spcPct val="107000"/>
                        </a:lnSpc>
                        <a:spcAft>
                          <a:spcPts val="1500"/>
                        </a:spcAft>
                      </a:pPr>
                      <a:r>
                        <a:rPr lang="fr-FR" sz="1000">
                          <a:effectLst/>
                        </a:rPr>
                        <a:t>atime/noatime</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41000" marR="41000" marT="41000" marB="41000"/>
                </a:tc>
                <a:tc>
                  <a:txBody>
                    <a:bodyPr/>
                    <a:lstStyle/>
                    <a:p>
                      <a:pPr>
                        <a:lnSpc>
                          <a:spcPct val="107000"/>
                        </a:lnSpc>
                        <a:spcAft>
                          <a:spcPts val="1500"/>
                        </a:spcAft>
                      </a:pPr>
                      <a:r>
                        <a:rPr lang="fr-FR" sz="1050">
                          <a:effectLst/>
                        </a:rPr>
                        <a:t>Inscrit (ou non) la date d'accès (préférez </a:t>
                      </a:r>
                      <a:r>
                        <a:rPr lang="fr-FR" sz="1000">
                          <a:effectLst/>
                        </a:rPr>
                        <a:t>noatime</a:t>
                      </a:r>
                      <a:r>
                        <a:rPr lang="fr-FR" sz="1050">
                          <a:effectLst/>
                        </a:rPr>
                        <a:t> pour les SSD)</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41000" marR="41000" marT="41000" marB="41000"/>
                </a:tc>
                <a:tc>
                  <a:txBody>
                    <a:bodyPr/>
                    <a:lstStyle/>
                    <a:p>
                      <a:pPr>
                        <a:lnSpc>
                          <a:spcPct val="107000"/>
                        </a:lnSpc>
                        <a:spcAft>
                          <a:spcPts val="1500"/>
                        </a:spcAft>
                      </a:pPr>
                      <a:r>
                        <a:rPr lang="fr-FR" sz="1050">
                          <a:effectLst/>
                        </a:rPr>
                        <a:t>Norme POSIX</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41000" marR="41000" marT="41000" marB="41000"/>
                </a:tc>
                <a:extLst>
                  <a:ext uri="{0D108BD9-81ED-4DB2-BD59-A6C34878D82A}">
                    <a16:rowId xmlns:a16="http://schemas.microsoft.com/office/drawing/2014/main" val="980220832"/>
                  </a:ext>
                </a:extLst>
              </a:tr>
              <a:tr h="188680">
                <a:tc>
                  <a:txBody>
                    <a:bodyPr/>
                    <a:lstStyle/>
                    <a:p>
                      <a:pPr>
                        <a:lnSpc>
                          <a:spcPct val="107000"/>
                        </a:lnSpc>
                        <a:spcAft>
                          <a:spcPts val="1500"/>
                        </a:spcAft>
                      </a:pPr>
                      <a:r>
                        <a:rPr lang="fr-FR" sz="1000">
                          <a:effectLst/>
                        </a:rPr>
                        <a:t>sw</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41000" marR="41000" marT="41000" marB="41000"/>
                </a:tc>
                <a:tc>
                  <a:txBody>
                    <a:bodyPr/>
                    <a:lstStyle/>
                    <a:p>
                      <a:pPr>
                        <a:lnSpc>
                          <a:spcPct val="107000"/>
                        </a:lnSpc>
                        <a:spcAft>
                          <a:spcPts val="1500"/>
                        </a:spcAft>
                      </a:pPr>
                      <a:r>
                        <a:rPr lang="fr-FR" sz="1050">
                          <a:effectLst/>
                        </a:rPr>
                        <a:t>Spécifique à l'activation des partitions swap</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41000" marR="41000" marT="41000" marB="41000"/>
                </a:tc>
                <a:tc>
                  <a:txBody>
                    <a:bodyPr/>
                    <a:lstStyle/>
                    <a:p>
                      <a:pPr>
                        <a:lnSpc>
                          <a:spcPct val="107000"/>
                        </a:lnSpc>
                        <a:spcAft>
                          <a:spcPts val="1500"/>
                        </a:spcAft>
                      </a:pPr>
                      <a:r>
                        <a:rPr lang="fr-FR" sz="1050">
                          <a:effectLst/>
                        </a:rPr>
                        <a:t>swap</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41000" marR="41000" marT="41000" marB="41000"/>
                </a:tc>
                <a:extLst>
                  <a:ext uri="{0D108BD9-81ED-4DB2-BD59-A6C34878D82A}">
                    <a16:rowId xmlns:a16="http://schemas.microsoft.com/office/drawing/2014/main" val="393810273"/>
                  </a:ext>
                </a:extLst>
              </a:tr>
              <a:tr h="313004">
                <a:tc>
                  <a:txBody>
                    <a:bodyPr/>
                    <a:lstStyle/>
                    <a:p>
                      <a:pPr>
                        <a:lnSpc>
                          <a:spcPct val="107000"/>
                        </a:lnSpc>
                        <a:spcAft>
                          <a:spcPts val="1500"/>
                        </a:spcAft>
                      </a:pPr>
                      <a:r>
                        <a:rPr lang="fr-FR" sz="1000">
                          <a:effectLst/>
                        </a:rPr>
                        <a:t>discard</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41000" marR="41000" marT="41000" marB="41000"/>
                </a:tc>
                <a:tc>
                  <a:txBody>
                    <a:bodyPr/>
                    <a:lstStyle/>
                    <a:p>
                      <a:pPr>
                        <a:lnSpc>
                          <a:spcPct val="107000"/>
                        </a:lnSpc>
                        <a:spcAft>
                          <a:spcPts val="1500"/>
                        </a:spcAft>
                      </a:pPr>
                      <a:r>
                        <a:rPr lang="fr-FR" sz="1050" dirty="0">
                          <a:effectLst/>
                        </a:rPr>
                        <a:t>active le </a:t>
                      </a:r>
                      <a:r>
                        <a:rPr lang="fr-FR" sz="1050" u="none" strike="noStrike" dirty="0">
                          <a:effectLst/>
                        </a:rPr>
                        <a:t>TRIM</a:t>
                      </a:r>
                      <a:r>
                        <a:rPr lang="fr-FR" sz="1050" dirty="0">
                          <a:effectLst/>
                        </a:rPr>
                        <a:t> sur les partitions SSD (à rajouter manuellement)</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1000" marR="41000" marT="41000" marB="41000"/>
                </a:tc>
                <a:tc>
                  <a:txBody>
                    <a:bodyPr/>
                    <a:lstStyle/>
                    <a:p>
                      <a:pPr>
                        <a:lnSpc>
                          <a:spcPct val="107000"/>
                        </a:lnSpc>
                        <a:spcAft>
                          <a:spcPts val="1500"/>
                        </a:spcAft>
                      </a:pPr>
                      <a:r>
                        <a:rPr lang="fr-FR" sz="1050" dirty="0">
                          <a:effectLst/>
                        </a:rPr>
                        <a:t>ext4, </a:t>
                      </a:r>
                      <a:r>
                        <a:rPr lang="fr-FR" sz="1050" dirty="0" err="1">
                          <a:effectLst/>
                        </a:rPr>
                        <a:t>btrfs</a:t>
                      </a:r>
                      <a:r>
                        <a:rPr lang="fr-FR" sz="1050" dirty="0">
                          <a:effectLst/>
                        </a:rPr>
                        <a:t> (SSD)</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1000" marR="41000" marT="41000" marB="41000"/>
                </a:tc>
                <a:extLst>
                  <a:ext uri="{0D108BD9-81ED-4DB2-BD59-A6C34878D82A}">
                    <a16:rowId xmlns:a16="http://schemas.microsoft.com/office/drawing/2014/main" val="1124213840"/>
                  </a:ext>
                </a:extLst>
              </a:tr>
            </a:tbl>
          </a:graphicData>
        </a:graphic>
      </p:graphicFrame>
      <p:sp>
        <p:nvSpPr>
          <p:cNvPr id="11" name="Espace réservé du contenu 3">
            <a:extLst>
              <a:ext uri="{FF2B5EF4-FFF2-40B4-BE49-F238E27FC236}">
                <a16:creationId xmlns:a16="http://schemas.microsoft.com/office/drawing/2014/main" id="{27A5135D-C0F6-44AB-AE6B-AFEC0A2729B8}"/>
              </a:ext>
            </a:extLst>
          </p:cNvPr>
          <p:cNvSpPr txBox="1">
            <a:spLocks/>
          </p:cNvSpPr>
          <p:nvPr/>
        </p:nvSpPr>
        <p:spPr>
          <a:xfrm>
            <a:off x="179999" y="2487730"/>
            <a:ext cx="3840823" cy="4370270"/>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defRPr/>
            </a:pPr>
            <a:r>
              <a:rPr lang="fr-FR" dirty="0">
                <a:latin typeface="Calibri" panose="020F0502020204030204"/>
              </a:rPr>
              <a:t>Pour aller plus loin, voici la liste des options pour la colonne &lt;option&gt;. Certaines options sont communes à tous les systèmes de fichiers, d'autres sont spécifiques à la norme POSIX (tous les systèmes de fichiers Linux), d'autres à certains systèmes de fichiers. Voici la plupart des options que vous pourrez rencontrer :</a:t>
            </a:r>
            <a:endParaRPr lang="fr-FR" dirty="0">
              <a:effectLst>
                <a:outerShdw blurRad="38100" dist="38100" dir="2700000" algn="tl">
                  <a:srgbClr val="000000">
                    <a:alpha val="43137"/>
                  </a:srgbClr>
                </a:outerShdw>
              </a:effectLst>
              <a:latin typeface="Calibri" panose="020F0502020204030204"/>
            </a:endParaRPr>
          </a:p>
        </p:txBody>
      </p:sp>
    </p:spTree>
    <p:extLst>
      <p:ext uri="{BB962C8B-B14F-4D97-AF65-F5344CB8AC3E}">
        <p14:creationId xmlns:p14="http://schemas.microsoft.com/office/powerpoint/2010/main" val="211632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498283" y="1937358"/>
            <a:ext cx="11195434" cy="4370270"/>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defRPr/>
            </a:pPr>
            <a:r>
              <a:rPr lang="fr-FR" dirty="0">
                <a:latin typeface="Calibri" panose="020F0502020204030204"/>
              </a:rPr>
              <a:t>Exemple:</a:t>
            </a:r>
          </a:p>
          <a:p>
            <a:pPr lvl="1">
              <a:lnSpc>
                <a:spcPct val="100000"/>
              </a:lnSpc>
              <a:defRPr/>
            </a:pPr>
            <a:r>
              <a:rPr lang="fr-FR" dirty="0">
                <a:latin typeface="Calibri" panose="020F0502020204030204"/>
              </a:rPr>
              <a:t>Il est aussi possible de le monter à chaque démarrage, pour cela il suffit d'éditer le fichier </a:t>
            </a:r>
            <a:r>
              <a:rPr lang="fr-FR" b="1" dirty="0">
                <a:latin typeface="Calibri" panose="020F0502020204030204"/>
              </a:rPr>
              <a:t>/</a:t>
            </a:r>
            <a:r>
              <a:rPr lang="fr-FR" b="1" dirty="0" err="1">
                <a:latin typeface="Calibri" panose="020F0502020204030204"/>
              </a:rPr>
              <a:t>etc</a:t>
            </a:r>
            <a:r>
              <a:rPr lang="fr-FR" b="1" dirty="0">
                <a:latin typeface="Calibri" panose="020F0502020204030204"/>
              </a:rPr>
              <a:t>/</a:t>
            </a:r>
            <a:r>
              <a:rPr lang="fr-FR" b="1" dirty="0" err="1">
                <a:latin typeface="Calibri" panose="020F0502020204030204"/>
              </a:rPr>
              <a:t>fstab</a:t>
            </a:r>
            <a:r>
              <a:rPr lang="fr-FR" dirty="0">
                <a:latin typeface="Calibri" panose="020F0502020204030204"/>
              </a:rPr>
              <a:t>, et d'y ajouter une ligne du type :</a:t>
            </a:r>
          </a:p>
          <a:p>
            <a:pPr marL="457200" lvl="1" indent="0">
              <a:lnSpc>
                <a:spcPct val="100000"/>
              </a:lnSpc>
              <a:buNone/>
              <a:defRPr/>
            </a:pPr>
            <a:r>
              <a:rPr lang="fr-FR" b="1" dirty="0">
                <a:effectLst>
                  <a:outerShdw blurRad="38100" dist="38100" dir="2700000" algn="tl">
                    <a:srgbClr val="000000">
                      <a:alpha val="43137"/>
                    </a:srgbClr>
                  </a:outerShdw>
                </a:effectLst>
                <a:latin typeface="Calibri" panose="020F0502020204030204"/>
              </a:rPr>
              <a:t>@_ip_serveur:/chemin/vers/partage	/mnt/&lt;</a:t>
            </a:r>
            <a:r>
              <a:rPr lang="fr-FR" b="1" dirty="0" err="1">
                <a:effectLst>
                  <a:outerShdw blurRad="38100" dist="38100" dir="2700000" algn="tl">
                    <a:srgbClr val="000000">
                      <a:alpha val="43137"/>
                    </a:srgbClr>
                  </a:outerShdw>
                </a:effectLst>
                <a:latin typeface="Calibri" panose="020F0502020204030204"/>
              </a:rPr>
              <a:t>nom_partage</a:t>
            </a:r>
            <a:r>
              <a:rPr lang="fr-FR" b="1" dirty="0">
                <a:effectLst>
                  <a:outerShdw blurRad="38100" dist="38100" dir="2700000" algn="tl">
                    <a:srgbClr val="000000">
                      <a:alpha val="43137"/>
                    </a:srgbClr>
                  </a:outerShdw>
                </a:effectLst>
                <a:latin typeface="Calibri" panose="020F0502020204030204"/>
              </a:rPr>
              <a:t>&gt;	nfs4   </a:t>
            </a:r>
            <a:r>
              <a:rPr lang="fr-FR" b="1" dirty="0" err="1">
                <a:effectLst>
                  <a:outerShdw blurRad="38100" dist="38100" dir="2700000" algn="tl">
                    <a:srgbClr val="000000">
                      <a:alpha val="43137"/>
                    </a:srgbClr>
                  </a:outerShdw>
                </a:effectLst>
                <a:latin typeface="Calibri" panose="020F0502020204030204"/>
              </a:rPr>
              <a:t>auto,user,rw</a:t>
            </a:r>
            <a:r>
              <a:rPr lang="fr-FR" b="1" dirty="0">
                <a:effectLst>
                  <a:outerShdw blurRad="38100" dist="38100" dir="2700000" algn="tl">
                    <a:srgbClr val="000000">
                      <a:alpha val="43137"/>
                    </a:srgbClr>
                  </a:outerShdw>
                </a:effectLst>
                <a:latin typeface="Calibri" panose="020F0502020204030204"/>
              </a:rPr>
              <a:t>   0   0</a:t>
            </a:r>
          </a:p>
          <a:p>
            <a:pPr marL="457200" lvl="1" indent="0">
              <a:lnSpc>
                <a:spcPct val="100000"/>
              </a:lnSpc>
              <a:buNone/>
              <a:defRPr/>
            </a:pPr>
            <a:endParaRPr lang="fr-FR" b="1" dirty="0">
              <a:effectLst>
                <a:outerShdw blurRad="38100" dist="38100" dir="2700000" algn="tl">
                  <a:srgbClr val="000000">
                    <a:alpha val="43137"/>
                  </a:srgbClr>
                </a:outerShdw>
              </a:effectLst>
              <a:latin typeface="Calibri" panose="020F0502020204030204"/>
            </a:endParaRPr>
          </a:p>
          <a:p>
            <a:pPr marL="0" indent="0">
              <a:lnSpc>
                <a:spcPct val="100000"/>
              </a:lnSpc>
              <a:buNone/>
              <a:defRPr/>
            </a:pPr>
            <a:endParaRPr lang="fr-FR" dirty="0">
              <a:effectLst>
                <a:outerShdw blurRad="38100" dist="38100" dir="2700000" algn="tl">
                  <a:srgbClr val="000000">
                    <a:alpha val="43137"/>
                  </a:srgbClr>
                </a:outerShdw>
              </a:effectLst>
              <a:latin typeface="Calibri" panose="020F0502020204030204"/>
            </a:endParaRPr>
          </a:p>
        </p:txBody>
      </p:sp>
      <p:sp>
        <p:nvSpPr>
          <p:cNvPr id="8" name="Espace réservé du texte 2">
            <a:extLst>
              <a:ext uri="{FF2B5EF4-FFF2-40B4-BE49-F238E27FC236}">
                <a16:creationId xmlns:a16="http://schemas.microsoft.com/office/drawing/2014/main" id="{2A5D62D8-E8C1-410C-82B8-08E2D370F996}"/>
              </a:ext>
            </a:extLst>
          </p:cNvPr>
          <p:cNvSpPr txBox="1">
            <a:spLocks/>
          </p:cNvSpPr>
          <p:nvPr/>
        </p:nvSpPr>
        <p:spPr>
          <a:xfrm>
            <a:off x="190510" y="777945"/>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600" b="1" i="0" u="none" strike="noStrike" kern="1200" cap="none" spc="0" normalizeH="0" baseline="0" noProof="0" dirty="0">
                <a:ln>
                  <a:noFill/>
                </a:ln>
                <a:solidFill>
                  <a:srgbClr val="FF7800"/>
                </a:solidFill>
                <a:effectLst/>
                <a:uLnTx/>
                <a:uFillTx/>
                <a:latin typeface="Calibri" panose="020F0502020204030204"/>
                <a:ea typeface="+mn-ea"/>
                <a:cs typeface="+mn-cs"/>
              </a:rPr>
              <a:t>Montage automatique avec </a:t>
            </a:r>
            <a:r>
              <a:rPr kumimoji="0" lang="fr-FR" sz="1600" b="1" i="0" u="none" strike="noStrike" kern="1200" cap="none" spc="0" normalizeH="0" baseline="0" noProof="0" dirty="0" err="1">
                <a:ln>
                  <a:noFill/>
                </a:ln>
                <a:solidFill>
                  <a:srgbClr val="FF7800"/>
                </a:solidFill>
                <a:effectLst/>
                <a:uLnTx/>
                <a:uFillTx/>
                <a:latin typeface="Calibri" panose="020F0502020204030204"/>
                <a:ea typeface="+mn-ea"/>
                <a:cs typeface="+mn-cs"/>
              </a:rPr>
              <a:t>fstab</a:t>
            </a:r>
            <a:endParaRPr kumimoji="0" lang="fr-FR" sz="1600" b="1" i="0" u="none" strike="noStrike" kern="1200" cap="none" spc="0" normalizeH="0" baseline="0" noProof="0" dirty="0">
              <a:ln>
                <a:noFill/>
              </a:ln>
              <a:solidFill>
                <a:srgbClr val="FF7800"/>
              </a:solidFill>
              <a:effectLst/>
              <a:uLnTx/>
              <a:uFillTx/>
              <a:latin typeface="Calibri" panose="020F0502020204030204"/>
              <a:ea typeface="+mn-ea"/>
              <a:cs typeface="+mn-cs"/>
            </a:endParaRPr>
          </a:p>
        </p:txBody>
      </p:sp>
      <p:sp>
        <p:nvSpPr>
          <p:cNvPr id="9" name="Titre 1">
            <a:extLst>
              <a:ext uri="{FF2B5EF4-FFF2-40B4-BE49-F238E27FC236}">
                <a16:creationId xmlns:a16="http://schemas.microsoft.com/office/drawing/2014/main" id="{27E9C485-F68E-4FD7-BCBE-1113C366A5F5}"/>
              </a:ext>
            </a:extLst>
          </p:cNvPr>
          <p:cNvSpPr txBox="1">
            <a:spLocks/>
          </p:cNvSpPr>
          <p:nvPr/>
        </p:nvSpPr>
        <p:spPr>
          <a:xfrm>
            <a:off x="179999" y="452230"/>
            <a:ext cx="5814001"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FF78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06 - Installation côté client</a:t>
            </a:r>
          </a:p>
        </p:txBody>
      </p:sp>
      <p:pic>
        <p:nvPicPr>
          <p:cNvPr id="1026" name="Picture 2" descr="File, nfs, document icon - Download on Iconfinder">
            <a:extLst>
              <a:ext uri="{FF2B5EF4-FFF2-40B4-BE49-F238E27FC236}">
                <a16:creationId xmlns:a16="http://schemas.microsoft.com/office/drawing/2014/main" id="{5085EF21-1A30-44F5-B907-1B63CC1075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2819" y="23835"/>
            <a:ext cx="1953125" cy="1953125"/>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9DBCC124-5D09-4DB3-AEED-062370D54B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624" y="2900266"/>
            <a:ext cx="10752752" cy="35055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60713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498283" y="1937358"/>
            <a:ext cx="3502217" cy="4370270"/>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defRPr/>
            </a:pPr>
            <a:r>
              <a:rPr lang="fr-FR" dirty="0">
                <a:latin typeface="Calibri" panose="020F0502020204030204"/>
              </a:rPr>
              <a:t>Le résultat est:</a:t>
            </a:r>
          </a:p>
          <a:p>
            <a:pPr marL="457200" lvl="1" indent="0">
              <a:lnSpc>
                <a:spcPct val="100000"/>
              </a:lnSpc>
              <a:buNone/>
              <a:defRPr/>
            </a:pPr>
            <a:r>
              <a:rPr lang="fr-FR" b="1" dirty="0">
                <a:effectLst>
                  <a:outerShdw blurRad="38100" dist="38100" dir="2700000" algn="tl">
                    <a:srgbClr val="000000">
                      <a:alpha val="43137"/>
                    </a:srgbClr>
                  </a:outerShdw>
                </a:effectLst>
                <a:latin typeface="Calibri" panose="020F0502020204030204"/>
              </a:rPr>
              <a:t>On pleinement le droit d’écriture dans le dossier 1 que le dossier 2, la raison est la suivante:</a:t>
            </a:r>
          </a:p>
          <a:p>
            <a:pPr marL="457200" lvl="1" indent="0">
              <a:lnSpc>
                <a:spcPct val="100000"/>
              </a:lnSpc>
              <a:buNone/>
              <a:defRPr/>
            </a:pPr>
            <a:endParaRPr lang="fr-FR" b="1" dirty="0">
              <a:effectLst>
                <a:outerShdw blurRad="38100" dist="38100" dir="2700000" algn="tl">
                  <a:srgbClr val="000000">
                    <a:alpha val="43137"/>
                  </a:srgbClr>
                </a:outerShdw>
              </a:effectLst>
              <a:latin typeface="Calibri" panose="020F0502020204030204"/>
            </a:endParaRPr>
          </a:p>
          <a:p>
            <a:pPr marL="0" indent="0">
              <a:lnSpc>
                <a:spcPct val="100000"/>
              </a:lnSpc>
              <a:buNone/>
              <a:defRPr/>
            </a:pPr>
            <a:endParaRPr lang="fr-FR" dirty="0">
              <a:effectLst>
                <a:outerShdw blurRad="38100" dist="38100" dir="2700000" algn="tl">
                  <a:srgbClr val="000000">
                    <a:alpha val="43137"/>
                  </a:srgbClr>
                </a:outerShdw>
              </a:effectLst>
              <a:latin typeface="Calibri" panose="020F0502020204030204"/>
            </a:endParaRPr>
          </a:p>
        </p:txBody>
      </p:sp>
      <p:sp>
        <p:nvSpPr>
          <p:cNvPr id="8" name="Espace réservé du texte 2">
            <a:extLst>
              <a:ext uri="{FF2B5EF4-FFF2-40B4-BE49-F238E27FC236}">
                <a16:creationId xmlns:a16="http://schemas.microsoft.com/office/drawing/2014/main" id="{2A5D62D8-E8C1-410C-82B8-08E2D370F996}"/>
              </a:ext>
            </a:extLst>
          </p:cNvPr>
          <p:cNvSpPr txBox="1">
            <a:spLocks/>
          </p:cNvSpPr>
          <p:nvPr/>
        </p:nvSpPr>
        <p:spPr>
          <a:xfrm>
            <a:off x="179999" y="899069"/>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600" b="1" i="0" u="none" strike="noStrike" kern="1200" cap="none" spc="0" normalizeH="0" baseline="0" noProof="0" dirty="0">
                <a:ln>
                  <a:noFill/>
                </a:ln>
                <a:solidFill>
                  <a:srgbClr val="FF7800"/>
                </a:solidFill>
                <a:effectLst/>
                <a:uLnTx/>
                <a:uFillTx/>
                <a:latin typeface="Calibri" panose="020F0502020204030204"/>
                <a:ea typeface="+mn-ea"/>
                <a:cs typeface="+mn-cs"/>
              </a:rPr>
              <a:t>Via console</a:t>
            </a:r>
          </a:p>
        </p:txBody>
      </p:sp>
      <p:sp>
        <p:nvSpPr>
          <p:cNvPr id="9" name="Titre 1">
            <a:extLst>
              <a:ext uri="{FF2B5EF4-FFF2-40B4-BE49-F238E27FC236}">
                <a16:creationId xmlns:a16="http://schemas.microsoft.com/office/drawing/2014/main" id="{27E9C485-F68E-4FD7-BCBE-1113C366A5F5}"/>
              </a:ext>
            </a:extLst>
          </p:cNvPr>
          <p:cNvSpPr txBox="1">
            <a:spLocks/>
          </p:cNvSpPr>
          <p:nvPr/>
        </p:nvSpPr>
        <p:spPr>
          <a:xfrm>
            <a:off x="179999" y="452230"/>
            <a:ext cx="5250983"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FF78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07 - Connexion aux dossiers partagés au démarrage</a:t>
            </a:r>
          </a:p>
        </p:txBody>
      </p:sp>
      <p:pic>
        <p:nvPicPr>
          <p:cNvPr id="1026" name="Picture 2" descr="File, nfs, document icon - Download on Iconfinder">
            <a:extLst>
              <a:ext uri="{FF2B5EF4-FFF2-40B4-BE49-F238E27FC236}">
                <a16:creationId xmlns:a16="http://schemas.microsoft.com/office/drawing/2014/main" id="{5085EF21-1A30-44F5-B907-1B63CC1075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2819" y="23835"/>
            <a:ext cx="1953125" cy="1953125"/>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26AEE7CB-1203-4CC8-97FA-41E9A2740A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8553" y="2079855"/>
            <a:ext cx="7078806" cy="3856315"/>
          </a:xfrm>
          <a:prstGeom prst="rect">
            <a:avLst/>
          </a:prstGeom>
          <a:ln>
            <a:noFill/>
          </a:ln>
          <a:effectLst>
            <a:outerShdw blurRad="292100" dist="139700" dir="2700000" algn="tl" rotWithShape="0">
              <a:srgbClr val="333333">
                <a:alpha val="65000"/>
              </a:srgbClr>
            </a:outerShdw>
          </a:effectLst>
        </p:spPr>
      </p:pic>
      <p:pic>
        <p:nvPicPr>
          <p:cNvPr id="5" name="Image 4">
            <a:extLst>
              <a:ext uri="{FF2B5EF4-FFF2-40B4-BE49-F238E27FC236}">
                <a16:creationId xmlns:a16="http://schemas.microsoft.com/office/drawing/2014/main" id="{A427A24B-75D1-45A2-B443-ACF52ADFE3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9803" y="3124125"/>
            <a:ext cx="3140697" cy="609750"/>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826E41F1-F3D7-4B5C-92BD-CA163543E249}"/>
              </a:ext>
            </a:extLst>
          </p:cNvPr>
          <p:cNvSpPr/>
          <p:nvPr/>
        </p:nvSpPr>
        <p:spPr>
          <a:xfrm>
            <a:off x="1341120" y="3429000"/>
            <a:ext cx="240030" cy="30487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06441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498283" y="1937358"/>
            <a:ext cx="11195434" cy="4370270"/>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defRPr/>
            </a:pPr>
            <a:r>
              <a:rPr lang="fr-FR" dirty="0">
                <a:latin typeface="Calibri" panose="020F0502020204030204"/>
              </a:rPr>
              <a:t>En utilisant l’interface web via cockpit, </a:t>
            </a:r>
            <a:r>
              <a:rPr lang="fr-FR" b="1" dirty="0">
                <a:latin typeface="Calibri" panose="020F0502020204030204"/>
              </a:rPr>
              <a:t>192.168.1.200:9090/</a:t>
            </a:r>
            <a:r>
              <a:rPr lang="fr-FR" b="1" dirty="0" err="1">
                <a:latin typeface="Calibri" panose="020F0502020204030204"/>
              </a:rPr>
              <a:t>storage</a:t>
            </a:r>
            <a:r>
              <a:rPr lang="fr-FR" dirty="0">
                <a:latin typeface="Calibri" panose="020F0502020204030204"/>
              </a:rPr>
              <a:t>, on aura:</a:t>
            </a:r>
            <a:endParaRPr lang="fr-FR" b="1" dirty="0">
              <a:effectLst>
                <a:outerShdw blurRad="38100" dist="38100" dir="2700000" algn="tl">
                  <a:srgbClr val="000000">
                    <a:alpha val="43137"/>
                  </a:srgbClr>
                </a:outerShdw>
              </a:effectLst>
              <a:latin typeface="Calibri" panose="020F0502020204030204"/>
            </a:endParaRPr>
          </a:p>
          <a:p>
            <a:pPr marL="457200" lvl="1" indent="0">
              <a:lnSpc>
                <a:spcPct val="100000"/>
              </a:lnSpc>
              <a:buNone/>
              <a:defRPr/>
            </a:pPr>
            <a:endParaRPr lang="fr-FR" b="1" dirty="0">
              <a:effectLst>
                <a:outerShdw blurRad="38100" dist="38100" dir="2700000" algn="tl">
                  <a:srgbClr val="000000">
                    <a:alpha val="43137"/>
                  </a:srgbClr>
                </a:outerShdw>
              </a:effectLst>
              <a:latin typeface="Calibri" panose="020F0502020204030204"/>
            </a:endParaRPr>
          </a:p>
          <a:p>
            <a:pPr marL="0" indent="0">
              <a:lnSpc>
                <a:spcPct val="100000"/>
              </a:lnSpc>
              <a:buNone/>
              <a:defRPr/>
            </a:pPr>
            <a:endParaRPr lang="fr-FR" dirty="0">
              <a:effectLst>
                <a:outerShdw blurRad="38100" dist="38100" dir="2700000" algn="tl">
                  <a:srgbClr val="000000">
                    <a:alpha val="43137"/>
                  </a:srgbClr>
                </a:outerShdw>
              </a:effectLst>
              <a:latin typeface="Calibri" panose="020F0502020204030204"/>
            </a:endParaRPr>
          </a:p>
        </p:txBody>
      </p:sp>
      <p:pic>
        <p:nvPicPr>
          <p:cNvPr id="1026" name="Picture 2" descr="File, nfs, document icon - Download on Iconfinder">
            <a:extLst>
              <a:ext uri="{FF2B5EF4-FFF2-40B4-BE49-F238E27FC236}">
                <a16:creationId xmlns:a16="http://schemas.microsoft.com/office/drawing/2014/main" id="{5085EF21-1A30-44F5-B907-1B63CC1075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2819" y="23835"/>
            <a:ext cx="1953125" cy="195312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id="{76C83362-4837-4EF9-960F-84F4868BBD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2209" y="2724102"/>
            <a:ext cx="8497036" cy="2796782"/>
          </a:xfrm>
          <a:prstGeom prst="rect">
            <a:avLst/>
          </a:prstGeom>
          <a:ln>
            <a:noFill/>
          </a:ln>
          <a:effectLst>
            <a:outerShdw blurRad="292100" dist="139700" dir="2700000" algn="tl" rotWithShape="0">
              <a:srgbClr val="333333">
                <a:alpha val="65000"/>
              </a:srgbClr>
            </a:outerShdw>
          </a:effectLst>
        </p:spPr>
      </p:pic>
      <p:sp>
        <p:nvSpPr>
          <p:cNvPr id="10" name="Espace réservé du texte 2">
            <a:extLst>
              <a:ext uri="{FF2B5EF4-FFF2-40B4-BE49-F238E27FC236}">
                <a16:creationId xmlns:a16="http://schemas.microsoft.com/office/drawing/2014/main" id="{4A42756D-FDC4-46ED-9D0B-A2C4AB6F0DCC}"/>
              </a:ext>
            </a:extLst>
          </p:cNvPr>
          <p:cNvSpPr txBox="1">
            <a:spLocks/>
          </p:cNvSpPr>
          <p:nvPr/>
        </p:nvSpPr>
        <p:spPr>
          <a:xfrm>
            <a:off x="179999" y="899069"/>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600" b="1" i="0" u="none" strike="noStrike" kern="1200" cap="none" spc="0" normalizeH="0" baseline="0" noProof="0" dirty="0">
                <a:ln>
                  <a:noFill/>
                </a:ln>
                <a:solidFill>
                  <a:srgbClr val="FF7800"/>
                </a:solidFill>
                <a:effectLst/>
                <a:uLnTx/>
                <a:uFillTx/>
                <a:latin typeface="Calibri" panose="020F0502020204030204"/>
                <a:ea typeface="+mn-ea"/>
                <a:cs typeface="+mn-cs"/>
              </a:rPr>
              <a:t>Via interface web</a:t>
            </a:r>
          </a:p>
        </p:txBody>
      </p:sp>
      <p:sp>
        <p:nvSpPr>
          <p:cNvPr id="11" name="Titre 1">
            <a:extLst>
              <a:ext uri="{FF2B5EF4-FFF2-40B4-BE49-F238E27FC236}">
                <a16:creationId xmlns:a16="http://schemas.microsoft.com/office/drawing/2014/main" id="{5A442964-8260-46DC-AD94-F746058FB786}"/>
              </a:ext>
            </a:extLst>
          </p:cNvPr>
          <p:cNvSpPr txBox="1">
            <a:spLocks/>
          </p:cNvSpPr>
          <p:nvPr/>
        </p:nvSpPr>
        <p:spPr>
          <a:xfrm>
            <a:off x="179999" y="452230"/>
            <a:ext cx="5250983"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FF78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07 - Connexion aux dossiers partagés au démarrage</a:t>
            </a:r>
          </a:p>
        </p:txBody>
      </p:sp>
    </p:spTree>
    <p:extLst>
      <p:ext uri="{BB962C8B-B14F-4D97-AF65-F5344CB8AC3E}">
        <p14:creationId xmlns:p14="http://schemas.microsoft.com/office/powerpoint/2010/main" val="1528839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C5C994-1820-4D85-9EDA-0DFF144D543F}"/>
              </a:ext>
            </a:extLst>
          </p:cNvPr>
          <p:cNvSpPr/>
          <p:nvPr/>
        </p:nvSpPr>
        <p:spPr>
          <a:xfrm>
            <a:off x="7189365" y="1070587"/>
            <a:ext cx="4462943" cy="3016210"/>
          </a:xfrm>
          <a:prstGeom prst="rect">
            <a:avLst/>
          </a:prstGeom>
        </p:spPr>
        <p:txBody>
          <a:bodyPr wrap="square">
            <a:spAutoFit/>
          </a:bodyPr>
          <a:lstStyle/>
          <a:p>
            <a:pPr marL="457200" indent="-457200" algn="ctr">
              <a:spcBef>
                <a:spcPts val="600"/>
              </a:spcBef>
              <a:buClr>
                <a:schemeClr val="accent2"/>
              </a:buClr>
              <a:buFont typeface="+mj-lt"/>
              <a:buAutoNum type="arabicPeriod"/>
              <a:defRPr sz="1800" b="0" i="0" u="none" strike="noStrike" kern="0" cap="none" spc="0" baseline="0">
                <a:solidFill>
                  <a:srgbClr val="000000"/>
                </a:solidFill>
                <a:uFillTx/>
              </a:defRPr>
            </a:pPr>
            <a:r>
              <a:rPr lang="fr-FR" sz="2000" b="1" kern="0" dirty="0">
                <a:solidFill>
                  <a:srgbClr val="1C3151"/>
                </a:solidFill>
                <a:ea typeface="맑은 고딕" pitchFamily="34"/>
                <a:cs typeface="Calibri" panose="020F0502020204030204" pitchFamily="34" charset="0"/>
              </a:rPr>
              <a:t>Présentation de service NFS.</a:t>
            </a:r>
          </a:p>
          <a:p>
            <a:pPr marL="457200" indent="-457200" algn="ctr">
              <a:spcBef>
                <a:spcPts val="600"/>
              </a:spcBef>
              <a:buClr>
                <a:schemeClr val="accent2"/>
              </a:buClr>
              <a:buFont typeface="+mj-lt"/>
              <a:buAutoNum type="arabicPeriod"/>
              <a:defRPr sz="1800" b="0" i="0" u="none" strike="noStrike" kern="0" cap="none" spc="0" baseline="0">
                <a:solidFill>
                  <a:srgbClr val="000000"/>
                </a:solidFill>
                <a:uFillTx/>
              </a:defRPr>
            </a:pPr>
            <a:r>
              <a:rPr lang="fr-FR" sz="2000" b="1" kern="0" dirty="0">
                <a:solidFill>
                  <a:srgbClr val="1C3151"/>
                </a:solidFill>
                <a:ea typeface="맑은 고딕" pitchFamily="34"/>
                <a:cs typeface="Calibri" panose="020F0502020204030204" pitchFamily="34" charset="0"/>
              </a:rPr>
              <a:t>Installation de Serveur NFS.</a:t>
            </a:r>
          </a:p>
          <a:p>
            <a:pPr marL="457200" indent="-457200" algn="ctr">
              <a:spcBef>
                <a:spcPts val="600"/>
              </a:spcBef>
              <a:buClr>
                <a:schemeClr val="accent2"/>
              </a:buClr>
              <a:buFont typeface="+mj-lt"/>
              <a:buAutoNum type="arabicPeriod"/>
              <a:defRPr sz="1800" b="0" i="0" u="none" strike="noStrike" kern="0" cap="none" spc="0" baseline="0">
                <a:solidFill>
                  <a:srgbClr val="000000"/>
                </a:solidFill>
                <a:uFillTx/>
              </a:defRPr>
            </a:pPr>
            <a:r>
              <a:rPr lang="fr-FR" sz="2000" b="1" kern="0" dirty="0">
                <a:solidFill>
                  <a:srgbClr val="1C3151"/>
                </a:solidFill>
                <a:ea typeface="맑은 고딕" pitchFamily="34"/>
                <a:cs typeface="Calibri" panose="020F0502020204030204" pitchFamily="34" charset="0"/>
              </a:rPr>
              <a:t>Démarrage et arrêt de service.</a:t>
            </a:r>
          </a:p>
          <a:p>
            <a:pPr marL="457200" indent="-457200" algn="ctr">
              <a:spcBef>
                <a:spcPts val="600"/>
              </a:spcBef>
              <a:buClr>
                <a:schemeClr val="accent2"/>
              </a:buClr>
              <a:buFont typeface="+mj-lt"/>
              <a:buAutoNum type="arabicPeriod"/>
              <a:defRPr sz="1800" b="0" i="0" u="none" strike="noStrike" kern="0" cap="none" spc="0" baseline="0">
                <a:solidFill>
                  <a:srgbClr val="000000"/>
                </a:solidFill>
                <a:uFillTx/>
              </a:defRPr>
            </a:pPr>
            <a:r>
              <a:rPr lang="fr-FR" sz="2000" b="1" kern="0" dirty="0">
                <a:solidFill>
                  <a:srgbClr val="1C3151"/>
                </a:solidFill>
                <a:ea typeface="맑은 고딕" pitchFamily="34"/>
                <a:cs typeface="Calibri" panose="020F0502020204030204" pitchFamily="34" charset="0"/>
              </a:rPr>
              <a:t>Configuration NFS.</a:t>
            </a:r>
          </a:p>
          <a:p>
            <a:pPr marL="457200" indent="-457200" algn="ctr">
              <a:spcBef>
                <a:spcPts val="600"/>
              </a:spcBef>
              <a:buClr>
                <a:schemeClr val="accent2"/>
              </a:buClr>
              <a:buFont typeface="+mj-lt"/>
              <a:buAutoNum type="arabicPeriod"/>
              <a:defRPr sz="1800" b="0" i="0" u="none" strike="noStrike" kern="0" cap="none" spc="0" baseline="0">
                <a:solidFill>
                  <a:srgbClr val="000000"/>
                </a:solidFill>
                <a:uFillTx/>
              </a:defRPr>
            </a:pPr>
            <a:r>
              <a:rPr lang="fr-FR" sz="2000" b="1" kern="0" dirty="0">
                <a:solidFill>
                  <a:srgbClr val="1C3151"/>
                </a:solidFill>
                <a:ea typeface="맑은 고딕" pitchFamily="34"/>
                <a:cs typeface="Calibri" panose="020F0502020204030204" pitchFamily="34" charset="0"/>
              </a:rPr>
              <a:t>La commande </a:t>
            </a:r>
            <a:r>
              <a:rPr lang="fr-FR" sz="2000" b="1" kern="0" dirty="0" err="1">
                <a:solidFill>
                  <a:srgbClr val="1C3151"/>
                </a:solidFill>
                <a:ea typeface="맑은 고딕" pitchFamily="34"/>
                <a:cs typeface="Calibri" panose="020F0502020204030204" pitchFamily="34" charset="0"/>
              </a:rPr>
              <a:t>exportfs</a:t>
            </a:r>
            <a:endParaRPr lang="fr-FR" sz="2000" b="1" kern="0" dirty="0">
              <a:solidFill>
                <a:srgbClr val="1C3151"/>
              </a:solidFill>
              <a:ea typeface="맑은 고딕" pitchFamily="34"/>
              <a:cs typeface="Calibri" panose="020F0502020204030204" pitchFamily="34" charset="0"/>
            </a:endParaRPr>
          </a:p>
          <a:p>
            <a:pPr marL="457200" indent="-457200" algn="ctr">
              <a:spcBef>
                <a:spcPts val="600"/>
              </a:spcBef>
              <a:buClr>
                <a:schemeClr val="accent2"/>
              </a:buClr>
              <a:buFont typeface="+mj-lt"/>
              <a:buAutoNum type="arabicPeriod"/>
              <a:defRPr sz="1800" b="0" i="0" u="none" strike="noStrike" kern="0" cap="none" spc="0" baseline="0">
                <a:solidFill>
                  <a:srgbClr val="000000"/>
                </a:solidFill>
                <a:uFillTx/>
              </a:defRPr>
            </a:pPr>
            <a:r>
              <a:rPr lang="fr-FR" sz="2000" b="1" kern="0" dirty="0">
                <a:solidFill>
                  <a:srgbClr val="1C3151"/>
                </a:solidFill>
                <a:ea typeface="맑은 고딕" pitchFamily="34"/>
                <a:cs typeface="Calibri" panose="020F0502020204030204" pitchFamily="34" charset="0"/>
              </a:rPr>
              <a:t>Installation côté client.</a:t>
            </a:r>
          </a:p>
          <a:p>
            <a:pPr marL="457200" indent="-457200" algn="ctr">
              <a:spcBef>
                <a:spcPts val="600"/>
              </a:spcBef>
              <a:buClr>
                <a:schemeClr val="accent2"/>
              </a:buClr>
              <a:buFont typeface="+mj-lt"/>
              <a:buAutoNum type="arabicPeriod"/>
              <a:defRPr sz="1800" b="0" i="0" u="none" strike="noStrike" kern="0" cap="none" spc="0" baseline="0">
                <a:solidFill>
                  <a:srgbClr val="000000"/>
                </a:solidFill>
                <a:uFillTx/>
              </a:defRPr>
            </a:pPr>
            <a:r>
              <a:rPr lang="fr-FR" sz="2000" b="1" kern="0" dirty="0">
                <a:solidFill>
                  <a:srgbClr val="1C3151"/>
                </a:solidFill>
                <a:ea typeface="맑은 고딕" pitchFamily="34"/>
                <a:cs typeface="Calibri" panose="020F0502020204030204" pitchFamily="34" charset="0"/>
              </a:rPr>
              <a:t>Connexion aux dossiers partagés au démarrage</a:t>
            </a:r>
          </a:p>
        </p:txBody>
      </p:sp>
    </p:spTree>
    <p:extLst>
      <p:ext uri="{BB962C8B-B14F-4D97-AF65-F5344CB8AC3E}">
        <p14:creationId xmlns:p14="http://schemas.microsoft.com/office/powerpoint/2010/main" val="2965193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962546" y="2855495"/>
            <a:ext cx="5350022" cy="3311491"/>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defRPr/>
            </a:pPr>
            <a:r>
              <a:rPr lang="fr-FR" dirty="0">
                <a:latin typeface="Calibri" panose="020F0502020204030204"/>
              </a:rPr>
              <a:t>Un système de fichiers réseau (ou NFS de l'anglais Network File System), permet aux hôtes distants de monter des systèmes de fichiers sur un réseau et de les utiliser exactement comme des systèmes de fichiers locaux. </a:t>
            </a:r>
          </a:p>
          <a:p>
            <a:pPr>
              <a:lnSpc>
                <a:spcPct val="200000"/>
              </a:lnSpc>
              <a:defRPr/>
            </a:pPr>
            <a:r>
              <a:rPr lang="fr-FR" dirty="0">
                <a:latin typeface="Calibri" panose="020F0502020204030204"/>
              </a:rPr>
              <a:t>Ceci permet aux administrateurs système de stocker des ressources sur des serveurs centralisés sur le réseau.</a:t>
            </a:r>
          </a:p>
        </p:txBody>
      </p:sp>
      <p:sp>
        <p:nvSpPr>
          <p:cNvPr id="8" name="Espace réservé du texte 2">
            <a:extLst>
              <a:ext uri="{FF2B5EF4-FFF2-40B4-BE49-F238E27FC236}">
                <a16:creationId xmlns:a16="http://schemas.microsoft.com/office/drawing/2014/main" id="{2A5D62D8-E8C1-410C-82B8-08E2D370F996}"/>
              </a:ext>
            </a:extLst>
          </p:cNvPr>
          <p:cNvSpPr txBox="1">
            <a:spLocks/>
          </p:cNvSpPr>
          <p:nvPr/>
        </p:nvSpPr>
        <p:spPr>
          <a:xfrm>
            <a:off x="190510" y="777945"/>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latin typeface="Calibri" panose="020F0502020204030204"/>
              </a:rPr>
              <a:t>Introduction</a:t>
            </a:r>
            <a:endParaRPr kumimoji="0" lang="fr-FR" sz="1600" b="1" i="0" u="none" strike="noStrike" kern="1200" cap="none" spc="0" normalizeH="0" baseline="0" noProof="0" dirty="0">
              <a:ln>
                <a:noFill/>
              </a:ln>
              <a:solidFill>
                <a:srgbClr val="FF7800"/>
              </a:solidFill>
              <a:effectLst/>
              <a:uLnTx/>
              <a:uFillTx/>
              <a:latin typeface="Calibri" panose="020F0502020204030204"/>
              <a:ea typeface="+mn-ea"/>
              <a:cs typeface="+mn-cs"/>
            </a:endParaRPr>
          </a:p>
        </p:txBody>
      </p:sp>
      <p:sp>
        <p:nvSpPr>
          <p:cNvPr id="9" name="Titre 1">
            <a:extLst>
              <a:ext uri="{FF2B5EF4-FFF2-40B4-BE49-F238E27FC236}">
                <a16:creationId xmlns:a16="http://schemas.microsoft.com/office/drawing/2014/main" id="{27E9C485-F68E-4FD7-BCBE-1113C366A5F5}"/>
              </a:ext>
            </a:extLst>
          </p:cNvPr>
          <p:cNvSpPr txBox="1">
            <a:spLocks/>
          </p:cNvSpPr>
          <p:nvPr/>
        </p:nvSpPr>
        <p:spPr>
          <a:xfrm>
            <a:off x="179999" y="452230"/>
            <a:ext cx="5814001"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FF78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01 - Présentation de service NFS</a:t>
            </a:r>
          </a:p>
        </p:txBody>
      </p:sp>
      <p:pic>
        <p:nvPicPr>
          <p:cNvPr id="1026" name="Picture 2" descr="File, nfs, document icon - Download on Iconfinder">
            <a:extLst>
              <a:ext uri="{FF2B5EF4-FFF2-40B4-BE49-F238E27FC236}">
                <a16:creationId xmlns:a16="http://schemas.microsoft.com/office/drawing/2014/main" id="{5085EF21-1A30-44F5-B907-1B63CC1075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2819" y="23835"/>
            <a:ext cx="1953125" cy="1953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nfigure NFS on Oracle Linux 6.6">
            <a:extLst>
              <a:ext uri="{FF2B5EF4-FFF2-40B4-BE49-F238E27FC236}">
                <a16:creationId xmlns:a16="http://schemas.microsoft.com/office/drawing/2014/main" id="{7C2EA9FE-D429-41AA-AF8C-458853E3F3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5101" y="1976959"/>
            <a:ext cx="4951179" cy="3806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191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962546" y="2173705"/>
            <a:ext cx="10423398" cy="3993281"/>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defRPr/>
            </a:pPr>
            <a:r>
              <a:rPr lang="fr-FR" dirty="0">
                <a:latin typeface="Calibri" panose="020F0502020204030204"/>
              </a:rPr>
              <a:t>À l'heure actuelle, il existe trois versions de NFS. La version 2 de NFS (NFSv2), une version plus ancienne qui est largement prise en charge. La version 3 de NFS (NFSv3) qui a davantage de fonctionnalités, y compris le traitement de fichiers de tailles variables et un meilleur rapportage d'erreurs, mais qui n'est pas entièrement compatible avec les clients NFSv2. La version 4 de NFS (NFSv4) qui inclut la sécurité Kerberos, fonctionne à travers des pare-feu et qui sur Internet, n'a plus besoin de </a:t>
            </a:r>
            <a:r>
              <a:rPr lang="fr-FR" dirty="0" err="1">
                <a:latin typeface="Calibri" panose="020F0502020204030204"/>
              </a:rPr>
              <a:t>portmapper</a:t>
            </a:r>
            <a:r>
              <a:rPr lang="fr-FR" dirty="0">
                <a:latin typeface="Calibri" panose="020F0502020204030204"/>
              </a:rPr>
              <a:t>, prend en charge les ACL et utilise des opérations avec état (ou qualifiées de </a:t>
            </a:r>
            <a:r>
              <a:rPr lang="fr-FR" dirty="0" err="1">
                <a:latin typeface="Calibri" panose="020F0502020204030204"/>
              </a:rPr>
              <a:t>stateful</a:t>
            </a:r>
            <a:r>
              <a:rPr lang="fr-FR" dirty="0">
                <a:latin typeface="Calibri" panose="020F0502020204030204"/>
              </a:rPr>
              <a:t>). Red Hat Enterprise Linux supporte les clients NFSv2, NFSv3 et NFSv4 et lors du montage d'un système de fichiers via NFS, Red Hat Enterprise Linux utilise NFSv4 par défaut, si le serveur le prend en charge.</a:t>
            </a:r>
          </a:p>
          <a:p>
            <a:pPr>
              <a:lnSpc>
                <a:spcPct val="100000"/>
              </a:lnSpc>
              <a:defRPr/>
            </a:pPr>
            <a:r>
              <a:rPr lang="fr-FR" dirty="0">
                <a:latin typeface="Calibri" panose="020F0502020204030204"/>
              </a:rPr>
              <a:t>Toutes les versions de NFS peuvent utiliser le protocole TCP (de l'anglais Transmission Control Protocol ) exécuté sur un réseau IP, sachant qu'il est nécessaire pour NFSv4. NFSv2 et NFSv3 peuvent utiliser le protocole UDP (de l'anglais User </a:t>
            </a:r>
            <a:r>
              <a:rPr lang="fr-FR" dirty="0" err="1">
                <a:latin typeface="Calibri" panose="020F0502020204030204"/>
              </a:rPr>
              <a:t>Datagram</a:t>
            </a:r>
            <a:r>
              <a:rPr lang="fr-FR" dirty="0">
                <a:latin typeface="Calibri" panose="020F0502020204030204"/>
              </a:rPr>
              <a:t> Protocol) exécuté sur un réseau IP pour fournir une connexion réseau sans état (aussi qualifiée de </a:t>
            </a:r>
            <a:r>
              <a:rPr lang="fr-FR" dirty="0" err="1">
                <a:latin typeface="Calibri" panose="020F0502020204030204"/>
              </a:rPr>
              <a:t>stateless</a:t>
            </a:r>
            <a:r>
              <a:rPr lang="fr-FR" dirty="0">
                <a:latin typeface="Calibri" panose="020F0502020204030204"/>
              </a:rPr>
              <a:t>) entre le client et le serveur.</a:t>
            </a:r>
          </a:p>
          <a:p>
            <a:pPr>
              <a:lnSpc>
                <a:spcPct val="100000"/>
              </a:lnSpc>
              <a:defRPr/>
            </a:pPr>
            <a:r>
              <a:rPr lang="fr-FR" dirty="0">
                <a:latin typeface="Calibri" panose="020F0502020204030204"/>
              </a:rPr>
              <a:t>Lors de l'utilisation de NFSv2 ou NFSv3 avec UDP, la connexion UDP </a:t>
            </a:r>
            <a:r>
              <a:rPr lang="fr-FR" dirty="0" err="1">
                <a:latin typeface="Calibri" panose="020F0502020204030204"/>
              </a:rPr>
              <a:t>stateless</a:t>
            </a:r>
            <a:r>
              <a:rPr lang="fr-FR" dirty="0">
                <a:latin typeface="Calibri" panose="020F0502020204030204"/>
              </a:rPr>
              <a:t> dans des conditions normales minimise le trafic réseau, car le serveur NFS envoie un cookie au client une fois que ce dernier est autorisé à accéder au volume partagé. Ce cookie, qui représente une valeur aléatoire stockée côté serveur, est transmis en même temps que les requêtes RPC en provenance du client. Le serveur NFS peut être redémarré sans affecter le client et le cookie reste intact. Ceci étant, le protocole UDP étant sans état (ou </a:t>
            </a:r>
            <a:r>
              <a:rPr lang="fr-FR" dirty="0" err="1">
                <a:latin typeface="Calibri" panose="020F0502020204030204"/>
              </a:rPr>
              <a:t>stateless</a:t>
            </a:r>
            <a:r>
              <a:rPr lang="fr-FR" dirty="0">
                <a:latin typeface="Calibri" panose="020F0502020204030204"/>
              </a:rPr>
              <a:t>), si le serveur s'arrête inopinément, les clients UDP continuent à saturer le réseau de requêtes pour le serveur. Telle est la raison pour laquelle TCP est le protocole préféré lors de la connexion à un serveur NFS.</a:t>
            </a:r>
          </a:p>
        </p:txBody>
      </p:sp>
      <p:sp>
        <p:nvSpPr>
          <p:cNvPr id="8" name="Espace réservé du texte 2">
            <a:extLst>
              <a:ext uri="{FF2B5EF4-FFF2-40B4-BE49-F238E27FC236}">
                <a16:creationId xmlns:a16="http://schemas.microsoft.com/office/drawing/2014/main" id="{2A5D62D8-E8C1-410C-82B8-08E2D370F996}"/>
              </a:ext>
            </a:extLst>
          </p:cNvPr>
          <p:cNvSpPr txBox="1">
            <a:spLocks/>
          </p:cNvSpPr>
          <p:nvPr/>
        </p:nvSpPr>
        <p:spPr>
          <a:xfrm>
            <a:off x="190510" y="777945"/>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600" b="1" i="0" u="none" strike="noStrike" kern="1200" cap="none" spc="0" normalizeH="0" baseline="0" noProof="0" dirty="0">
                <a:ln>
                  <a:noFill/>
                </a:ln>
                <a:solidFill>
                  <a:srgbClr val="FF7800"/>
                </a:solidFill>
                <a:effectLst/>
                <a:uLnTx/>
                <a:uFillTx/>
                <a:latin typeface="Calibri" panose="020F0502020204030204"/>
                <a:ea typeface="+mn-ea"/>
                <a:cs typeface="+mn-cs"/>
              </a:rPr>
              <a:t>Version NFS</a:t>
            </a:r>
          </a:p>
        </p:txBody>
      </p:sp>
      <p:sp>
        <p:nvSpPr>
          <p:cNvPr id="9" name="Titre 1">
            <a:extLst>
              <a:ext uri="{FF2B5EF4-FFF2-40B4-BE49-F238E27FC236}">
                <a16:creationId xmlns:a16="http://schemas.microsoft.com/office/drawing/2014/main" id="{27E9C485-F68E-4FD7-BCBE-1113C366A5F5}"/>
              </a:ext>
            </a:extLst>
          </p:cNvPr>
          <p:cNvSpPr txBox="1">
            <a:spLocks/>
          </p:cNvSpPr>
          <p:nvPr/>
        </p:nvSpPr>
        <p:spPr>
          <a:xfrm>
            <a:off x="179999" y="452230"/>
            <a:ext cx="5814001"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FF78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01 - Présentation de service NFS</a:t>
            </a:r>
          </a:p>
        </p:txBody>
      </p:sp>
      <p:pic>
        <p:nvPicPr>
          <p:cNvPr id="1026" name="Picture 2" descr="File, nfs, document icon - Download on Iconfinder">
            <a:extLst>
              <a:ext uri="{FF2B5EF4-FFF2-40B4-BE49-F238E27FC236}">
                <a16:creationId xmlns:a16="http://schemas.microsoft.com/office/drawing/2014/main" id="{5085EF21-1A30-44F5-B907-1B63CC1075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2819" y="23835"/>
            <a:ext cx="1953125" cy="195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79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962546" y="2173705"/>
            <a:ext cx="10423398" cy="3993281"/>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defRPr/>
            </a:pPr>
            <a:r>
              <a:rPr lang="fr-FR" dirty="0">
                <a:solidFill>
                  <a:schemeClr val="tx1"/>
                </a:solidFill>
                <a:latin typeface="Calibri" panose="020F0502020204030204"/>
              </a:rPr>
              <a:t>Lors de l'utilisation de NFSv4, une connexion dite </a:t>
            </a:r>
            <a:r>
              <a:rPr lang="fr-FR" dirty="0" err="1">
                <a:solidFill>
                  <a:schemeClr val="tx1"/>
                </a:solidFill>
                <a:latin typeface="Calibri" panose="020F0502020204030204"/>
              </a:rPr>
              <a:t>stateful</a:t>
            </a:r>
            <a:r>
              <a:rPr lang="fr-FR" dirty="0">
                <a:solidFill>
                  <a:schemeClr val="tx1"/>
                </a:solidFill>
                <a:latin typeface="Calibri" panose="020F0502020204030204"/>
              </a:rPr>
              <a:t> est effectuée et l'authentification Kerberos des utilisateurs et groupes avec des niveaux de sécurité variés est disponible de manière optionnelle. NFSv4 n'a pas d'interaction avec </a:t>
            </a:r>
            <a:r>
              <a:rPr lang="fr-FR" dirty="0" err="1">
                <a:solidFill>
                  <a:schemeClr val="tx1"/>
                </a:solidFill>
                <a:latin typeface="Calibri" panose="020F0502020204030204"/>
              </a:rPr>
              <a:t>portmapper</a:t>
            </a:r>
            <a:r>
              <a:rPr lang="fr-FR" dirty="0">
                <a:solidFill>
                  <a:schemeClr val="tx1"/>
                </a:solidFill>
                <a:latin typeface="Calibri" panose="020F0502020204030204"/>
              </a:rPr>
              <a:t>, </a:t>
            </a:r>
            <a:r>
              <a:rPr lang="fr-FR" dirty="0" err="1">
                <a:solidFill>
                  <a:schemeClr val="tx1"/>
                </a:solidFill>
                <a:latin typeface="Calibri" panose="020F0502020204030204"/>
              </a:rPr>
              <a:t>rpc.mountd</a:t>
            </a:r>
            <a:r>
              <a:rPr lang="fr-FR" dirty="0">
                <a:solidFill>
                  <a:schemeClr val="tx1"/>
                </a:solidFill>
                <a:latin typeface="Calibri" panose="020F0502020204030204"/>
              </a:rPr>
              <a:t>, </a:t>
            </a:r>
            <a:r>
              <a:rPr lang="fr-FR" dirty="0" err="1">
                <a:solidFill>
                  <a:schemeClr val="tx1"/>
                </a:solidFill>
                <a:latin typeface="Calibri" panose="020F0502020204030204"/>
              </a:rPr>
              <a:t>rpc.lockd</a:t>
            </a:r>
            <a:r>
              <a:rPr lang="fr-FR" dirty="0">
                <a:solidFill>
                  <a:schemeClr val="tx1"/>
                </a:solidFill>
                <a:latin typeface="Calibri" panose="020F0502020204030204"/>
              </a:rPr>
              <a:t> et </a:t>
            </a:r>
            <a:r>
              <a:rPr lang="fr-FR" dirty="0" err="1">
                <a:solidFill>
                  <a:schemeClr val="tx1"/>
                </a:solidFill>
                <a:latin typeface="Calibri" panose="020F0502020204030204"/>
              </a:rPr>
              <a:t>rpc.statd</a:t>
            </a:r>
            <a:r>
              <a:rPr lang="fr-FR" dirty="0">
                <a:solidFill>
                  <a:schemeClr val="tx1"/>
                </a:solidFill>
                <a:latin typeface="Calibri" panose="020F0502020204030204"/>
              </a:rPr>
              <a:t> étant donné qu'ils ont été incorporés au noyau. NFSv4 est en écoute sur le port bien connu 2049.</a:t>
            </a:r>
          </a:p>
          <a:p>
            <a:pPr>
              <a:lnSpc>
                <a:spcPct val="150000"/>
              </a:lnSpc>
              <a:defRPr/>
            </a:pPr>
            <a:r>
              <a:rPr lang="fr-FR" dirty="0">
                <a:solidFill>
                  <a:schemeClr val="tx1"/>
                </a:solidFill>
                <a:latin typeface="Calibri" panose="020F0502020204030204"/>
              </a:rPr>
              <a:t>NFS n'effectue d'authentification que lorsqu'un système client tente de monter une ressource NFS partagée. Pour limiter l'accès au service NFS, des enveloppeurs TCP (TCP </a:t>
            </a:r>
            <a:r>
              <a:rPr lang="fr-FR" dirty="0" err="1">
                <a:solidFill>
                  <a:schemeClr val="tx1"/>
                </a:solidFill>
                <a:latin typeface="Calibri" panose="020F0502020204030204"/>
              </a:rPr>
              <a:t>wrappers</a:t>
            </a:r>
            <a:r>
              <a:rPr lang="fr-FR" dirty="0">
                <a:solidFill>
                  <a:schemeClr val="tx1"/>
                </a:solidFill>
                <a:latin typeface="Calibri" panose="020F0502020204030204"/>
              </a:rPr>
              <a:t>) sont employés. Ceux-ci lisent les fichiers /</a:t>
            </a:r>
            <a:r>
              <a:rPr lang="fr-FR" dirty="0" err="1">
                <a:solidFill>
                  <a:schemeClr val="tx1"/>
                </a:solidFill>
                <a:latin typeface="Calibri" panose="020F0502020204030204"/>
              </a:rPr>
              <a:t>etc</a:t>
            </a:r>
            <a:r>
              <a:rPr lang="fr-FR" dirty="0">
                <a:solidFill>
                  <a:schemeClr val="tx1"/>
                </a:solidFill>
                <a:latin typeface="Calibri" panose="020F0502020204030204"/>
              </a:rPr>
              <a:t>/</a:t>
            </a:r>
            <a:r>
              <a:rPr lang="fr-FR" dirty="0" err="1">
                <a:solidFill>
                  <a:schemeClr val="tx1"/>
                </a:solidFill>
                <a:latin typeface="Calibri" panose="020F0502020204030204"/>
              </a:rPr>
              <a:t>hosts.allow</a:t>
            </a:r>
            <a:r>
              <a:rPr lang="fr-FR" dirty="0">
                <a:solidFill>
                  <a:schemeClr val="tx1"/>
                </a:solidFill>
                <a:latin typeface="Calibri" panose="020F0502020204030204"/>
              </a:rPr>
              <a:t> et /</a:t>
            </a:r>
            <a:r>
              <a:rPr lang="fr-FR" dirty="0" err="1">
                <a:solidFill>
                  <a:schemeClr val="tx1"/>
                </a:solidFill>
                <a:latin typeface="Calibri" panose="020F0502020204030204"/>
              </a:rPr>
              <a:t>etc</a:t>
            </a:r>
            <a:r>
              <a:rPr lang="fr-FR" dirty="0">
                <a:solidFill>
                  <a:schemeClr val="tx1"/>
                </a:solidFill>
                <a:latin typeface="Calibri" panose="020F0502020204030204"/>
              </a:rPr>
              <a:t>/</a:t>
            </a:r>
            <a:r>
              <a:rPr lang="fr-FR" dirty="0" err="1">
                <a:solidFill>
                  <a:schemeClr val="tx1"/>
                </a:solidFill>
                <a:latin typeface="Calibri" panose="020F0502020204030204"/>
              </a:rPr>
              <a:t>hosts.deny</a:t>
            </a:r>
            <a:r>
              <a:rPr lang="fr-FR" dirty="0">
                <a:solidFill>
                  <a:schemeClr val="tx1"/>
                </a:solidFill>
                <a:latin typeface="Calibri" panose="020F0502020204030204"/>
              </a:rPr>
              <a:t> pour déterminer si un client particulier doit se voir refuser ou accorder l'accès au service NFS. </a:t>
            </a:r>
          </a:p>
          <a:p>
            <a:pPr>
              <a:lnSpc>
                <a:spcPct val="150000"/>
              </a:lnSpc>
              <a:defRPr/>
            </a:pPr>
            <a:r>
              <a:rPr lang="fr-FR" dirty="0">
                <a:solidFill>
                  <a:schemeClr val="tx1"/>
                </a:solidFill>
                <a:latin typeface="Calibri" panose="020F0502020204030204"/>
              </a:rPr>
              <a:t>Une fois que l'accès du client a été autorisé par les enveloppeurs TCP, le serveur NFS se réfère à son fichier de configuration, /</a:t>
            </a:r>
            <a:r>
              <a:rPr lang="fr-FR" dirty="0" err="1">
                <a:solidFill>
                  <a:schemeClr val="tx1"/>
                </a:solidFill>
                <a:latin typeface="Calibri" panose="020F0502020204030204"/>
              </a:rPr>
              <a:t>etc</a:t>
            </a:r>
            <a:r>
              <a:rPr lang="fr-FR" dirty="0">
                <a:solidFill>
                  <a:schemeClr val="tx1"/>
                </a:solidFill>
                <a:latin typeface="Calibri" panose="020F0502020204030204"/>
              </a:rPr>
              <a:t>/exports pour déterminer si le client peut monter l'un des systèmes de fichiers exportés. Dès que l'accès est autorisé, toutes opérations sur les fichiers ou répertoires sont possibles par l'utilisateur.</a:t>
            </a:r>
          </a:p>
        </p:txBody>
      </p:sp>
      <p:sp>
        <p:nvSpPr>
          <p:cNvPr id="8" name="Espace réservé du texte 2">
            <a:extLst>
              <a:ext uri="{FF2B5EF4-FFF2-40B4-BE49-F238E27FC236}">
                <a16:creationId xmlns:a16="http://schemas.microsoft.com/office/drawing/2014/main" id="{2A5D62D8-E8C1-410C-82B8-08E2D370F996}"/>
              </a:ext>
            </a:extLst>
          </p:cNvPr>
          <p:cNvSpPr txBox="1">
            <a:spLocks/>
          </p:cNvSpPr>
          <p:nvPr/>
        </p:nvSpPr>
        <p:spPr>
          <a:xfrm>
            <a:off x="190510" y="777945"/>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600" b="1" i="0" u="none" strike="noStrike" kern="1200" cap="none" spc="0" normalizeH="0" baseline="0" noProof="0" dirty="0">
                <a:ln>
                  <a:noFill/>
                </a:ln>
                <a:solidFill>
                  <a:srgbClr val="FF7800"/>
                </a:solidFill>
                <a:effectLst/>
                <a:uLnTx/>
                <a:uFillTx/>
                <a:latin typeface="Calibri" panose="020F0502020204030204"/>
                <a:ea typeface="+mn-ea"/>
                <a:cs typeface="+mn-cs"/>
              </a:rPr>
              <a:t>Version NFS</a:t>
            </a:r>
          </a:p>
        </p:txBody>
      </p:sp>
      <p:sp>
        <p:nvSpPr>
          <p:cNvPr id="9" name="Titre 1">
            <a:extLst>
              <a:ext uri="{FF2B5EF4-FFF2-40B4-BE49-F238E27FC236}">
                <a16:creationId xmlns:a16="http://schemas.microsoft.com/office/drawing/2014/main" id="{27E9C485-F68E-4FD7-BCBE-1113C366A5F5}"/>
              </a:ext>
            </a:extLst>
          </p:cNvPr>
          <p:cNvSpPr txBox="1">
            <a:spLocks/>
          </p:cNvSpPr>
          <p:nvPr/>
        </p:nvSpPr>
        <p:spPr>
          <a:xfrm>
            <a:off x="179999" y="452230"/>
            <a:ext cx="5814001"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FF78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01 - Présentation de service NFS</a:t>
            </a:r>
          </a:p>
        </p:txBody>
      </p:sp>
      <p:pic>
        <p:nvPicPr>
          <p:cNvPr id="1026" name="Picture 2" descr="File, nfs, document icon - Download on Iconfinder">
            <a:extLst>
              <a:ext uri="{FF2B5EF4-FFF2-40B4-BE49-F238E27FC236}">
                <a16:creationId xmlns:a16="http://schemas.microsoft.com/office/drawing/2014/main" id="{5085EF21-1A30-44F5-B907-1B63CC1075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2819" y="23835"/>
            <a:ext cx="1953125" cy="195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489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962546" y="2173705"/>
            <a:ext cx="10423398" cy="3993281"/>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defRPr/>
            </a:pPr>
            <a:r>
              <a:rPr lang="fr-FR" dirty="0">
                <a:latin typeface="Calibri" panose="020F0502020204030204"/>
              </a:rPr>
              <a:t>FEDORA Linux utilise une combinaison de prise en charge de niveau noyau avec des processus démons pour fournir le partage de fichiers NFS. </a:t>
            </a:r>
          </a:p>
          <a:p>
            <a:pPr>
              <a:lnSpc>
                <a:spcPct val="100000"/>
              </a:lnSpc>
              <a:defRPr/>
            </a:pPr>
            <a:r>
              <a:rPr lang="fr-FR" dirty="0">
                <a:latin typeface="Calibri" panose="020F0502020204030204"/>
              </a:rPr>
              <a:t>Tous les NFS utilisent les appels de procédure distante (ou RPC de l'anglais </a:t>
            </a:r>
            <a:r>
              <a:rPr lang="fr-FR" dirty="0" err="1">
                <a:latin typeface="Calibri" panose="020F0502020204030204"/>
              </a:rPr>
              <a:t>Remote</a:t>
            </a:r>
            <a:r>
              <a:rPr lang="fr-FR" dirty="0">
                <a:latin typeface="Calibri" panose="020F0502020204030204"/>
              </a:rPr>
              <a:t> </a:t>
            </a:r>
            <a:r>
              <a:rPr lang="fr-FR" dirty="0" err="1">
                <a:latin typeface="Calibri" panose="020F0502020204030204"/>
              </a:rPr>
              <a:t>Procedure</a:t>
            </a:r>
            <a:r>
              <a:rPr lang="fr-FR" dirty="0">
                <a:latin typeface="Calibri" panose="020F0502020204030204"/>
              </a:rPr>
              <a:t> Calls) pour coder et décoder des requêtes entre les clients et les serveurs. </a:t>
            </a:r>
          </a:p>
          <a:p>
            <a:pPr>
              <a:lnSpc>
                <a:spcPct val="100000"/>
              </a:lnSpc>
              <a:defRPr/>
            </a:pPr>
            <a:r>
              <a:rPr lang="fr-FR" dirty="0">
                <a:latin typeface="Calibri" panose="020F0502020204030204"/>
              </a:rPr>
              <a:t>Les services RPC sous Linux sont contrôlés par le service </a:t>
            </a:r>
            <a:r>
              <a:rPr lang="fr-FR" b="1" dirty="0" err="1">
                <a:latin typeface="Calibri" panose="020F0502020204030204"/>
              </a:rPr>
              <a:t>rpcbind</a:t>
            </a:r>
            <a:r>
              <a:rPr lang="fr-FR" dirty="0">
                <a:latin typeface="Calibri" panose="020F0502020204030204"/>
              </a:rPr>
              <a:t>. </a:t>
            </a:r>
          </a:p>
          <a:p>
            <a:pPr>
              <a:lnSpc>
                <a:spcPct val="100000"/>
              </a:lnSpc>
              <a:defRPr/>
            </a:pPr>
            <a:r>
              <a:rPr lang="fr-FR" dirty="0">
                <a:latin typeface="Calibri" panose="020F0502020204030204"/>
              </a:rPr>
              <a:t>Pour partager ou monter les systèmes de fichiers NFS, les services suivants fonctionnent de concert, selon la version de NFS qui est implémentée :</a:t>
            </a:r>
          </a:p>
          <a:p>
            <a:pPr lvl="1">
              <a:lnSpc>
                <a:spcPct val="100000"/>
              </a:lnSpc>
              <a:defRPr/>
            </a:pPr>
            <a:r>
              <a:rPr lang="fr-FR" b="1" dirty="0" err="1">
                <a:latin typeface="Calibri" panose="020F0502020204030204"/>
              </a:rPr>
              <a:t>nfs</a:t>
            </a:r>
            <a:r>
              <a:rPr lang="fr-FR" dirty="0">
                <a:latin typeface="Calibri" panose="020F0502020204030204"/>
              </a:rPr>
              <a:t> — Un service qui lance les processus RPC appropriés pour répondre aux requêtes pour les systèmes de fichiers NFS partagés.</a:t>
            </a:r>
          </a:p>
          <a:p>
            <a:pPr lvl="1">
              <a:lnSpc>
                <a:spcPct val="100000"/>
              </a:lnSpc>
              <a:defRPr/>
            </a:pPr>
            <a:r>
              <a:rPr lang="fr-FR" b="1" dirty="0" err="1">
                <a:latin typeface="Calibri" panose="020F0502020204030204"/>
              </a:rPr>
              <a:t>nfslock</a:t>
            </a:r>
            <a:r>
              <a:rPr lang="fr-FR" dirty="0">
                <a:latin typeface="Calibri" panose="020F0502020204030204"/>
              </a:rPr>
              <a:t> — Un service facultatif qui lance les processus RPC appropriés pour permettre aux clients NFS de verrouiller des fichiers sur le serveur.</a:t>
            </a:r>
          </a:p>
          <a:p>
            <a:pPr lvl="1">
              <a:lnSpc>
                <a:spcPct val="100000"/>
              </a:lnSpc>
              <a:defRPr/>
            </a:pPr>
            <a:r>
              <a:rPr lang="fr-FR" b="1" dirty="0" err="1">
                <a:latin typeface="Calibri" panose="020F0502020204030204"/>
              </a:rPr>
              <a:t>rpcbind</a:t>
            </a:r>
            <a:r>
              <a:rPr lang="fr-FR" b="1" dirty="0">
                <a:latin typeface="Calibri" panose="020F0502020204030204"/>
              </a:rPr>
              <a:t> </a:t>
            </a:r>
            <a:r>
              <a:rPr lang="fr-FR" dirty="0">
                <a:latin typeface="Calibri" panose="020F0502020204030204"/>
              </a:rPr>
              <a:t>— accepte les réservations de port des services RPC locaux. Ces ports sont ensuite mis à disposition (ou annoncés) afin que les services RPC distants correspondants puissent y accéder. </a:t>
            </a:r>
            <a:r>
              <a:rPr lang="fr-FR" dirty="0" err="1">
                <a:latin typeface="Calibri" panose="020F0502020204030204"/>
              </a:rPr>
              <a:t>rpcbind</a:t>
            </a:r>
            <a:r>
              <a:rPr lang="fr-FR" dirty="0">
                <a:latin typeface="Calibri" panose="020F0502020204030204"/>
              </a:rPr>
              <a:t> répond aux demandes de services RPC et établit des connexions au service RPC demandé. Ceci n'est pas utilisé avec NFSv4.</a:t>
            </a:r>
          </a:p>
          <a:p>
            <a:pPr>
              <a:lnSpc>
                <a:spcPct val="100000"/>
              </a:lnSpc>
              <a:defRPr/>
            </a:pPr>
            <a:endParaRPr lang="fr-FR" dirty="0">
              <a:latin typeface="Calibri" panose="020F0502020204030204"/>
            </a:endParaRPr>
          </a:p>
          <a:p>
            <a:pPr lvl="1">
              <a:lnSpc>
                <a:spcPct val="100000"/>
              </a:lnSpc>
              <a:defRPr/>
            </a:pPr>
            <a:endParaRPr lang="fr-FR" dirty="0">
              <a:latin typeface="Calibri" panose="020F0502020204030204"/>
            </a:endParaRPr>
          </a:p>
        </p:txBody>
      </p:sp>
      <p:sp>
        <p:nvSpPr>
          <p:cNvPr id="8" name="Espace réservé du texte 2">
            <a:extLst>
              <a:ext uri="{FF2B5EF4-FFF2-40B4-BE49-F238E27FC236}">
                <a16:creationId xmlns:a16="http://schemas.microsoft.com/office/drawing/2014/main" id="{2A5D62D8-E8C1-410C-82B8-08E2D370F996}"/>
              </a:ext>
            </a:extLst>
          </p:cNvPr>
          <p:cNvSpPr txBox="1">
            <a:spLocks/>
          </p:cNvSpPr>
          <p:nvPr/>
        </p:nvSpPr>
        <p:spPr>
          <a:xfrm>
            <a:off x="190510" y="777945"/>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600" b="1" i="0" u="none" strike="noStrike" kern="1200" cap="none" spc="0" normalizeH="0" baseline="0" noProof="0" dirty="0">
                <a:ln>
                  <a:noFill/>
                </a:ln>
                <a:solidFill>
                  <a:srgbClr val="FF7800"/>
                </a:solidFill>
                <a:effectLst/>
                <a:uLnTx/>
                <a:uFillTx/>
                <a:latin typeface="Calibri" panose="020F0502020204030204"/>
                <a:ea typeface="+mn-ea"/>
                <a:cs typeface="+mn-cs"/>
              </a:rPr>
              <a:t>Service requis</a:t>
            </a:r>
          </a:p>
        </p:txBody>
      </p:sp>
      <p:sp>
        <p:nvSpPr>
          <p:cNvPr id="9" name="Titre 1">
            <a:extLst>
              <a:ext uri="{FF2B5EF4-FFF2-40B4-BE49-F238E27FC236}">
                <a16:creationId xmlns:a16="http://schemas.microsoft.com/office/drawing/2014/main" id="{27E9C485-F68E-4FD7-BCBE-1113C366A5F5}"/>
              </a:ext>
            </a:extLst>
          </p:cNvPr>
          <p:cNvSpPr txBox="1">
            <a:spLocks/>
          </p:cNvSpPr>
          <p:nvPr/>
        </p:nvSpPr>
        <p:spPr>
          <a:xfrm>
            <a:off x="179999" y="452230"/>
            <a:ext cx="5814001"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FF78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02 - Installation de Serveur NFS</a:t>
            </a:r>
          </a:p>
        </p:txBody>
      </p:sp>
      <p:pic>
        <p:nvPicPr>
          <p:cNvPr id="1026" name="Picture 2" descr="File, nfs, document icon - Download on Iconfinder">
            <a:extLst>
              <a:ext uri="{FF2B5EF4-FFF2-40B4-BE49-F238E27FC236}">
                <a16:creationId xmlns:a16="http://schemas.microsoft.com/office/drawing/2014/main" id="{5085EF21-1A30-44F5-B907-1B63CC1075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2819" y="23835"/>
            <a:ext cx="1953125" cy="195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116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962546" y="1796717"/>
            <a:ext cx="10423398" cy="4370270"/>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defRPr/>
            </a:pPr>
            <a:r>
              <a:rPr lang="fr-FR" dirty="0">
                <a:latin typeface="Calibri" panose="020F0502020204030204"/>
              </a:rPr>
              <a:t>Les processus RPC suivants facilitent les services NFS :</a:t>
            </a:r>
          </a:p>
          <a:p>
            <a:pPr lvl="1">
              <a:lnSpc>
                <a:spcPct val="100000"/>
              </a:lnSpc>
              <a:defRPr/>
            </a:pPr>
            <a:r>
              <a:rPr lang="fr-FR" b="1" dirty="0" err="1">
                <a:latin typeface="Calibri" panose="020F0502020204030204"/>
              </a:rPr>
              <a:t>rpc.mountd</a:t>
            </a:r>
            <a:r>
              <a:rPr lang="fr-FR" b="1" dirty="0">
                <a:latin typeface="Calibri" panose="020F0502020204030204"/>
              </a:rPr>
              <a:t> </a:t>
            </a:r>
            <a:r>
              <a:rPr lang="fr-FR" dirty="0">
                <a:latin typeface="Calibri" panose="020F0502020204030204"/>
              </a:rPr>
              <a:t>— Ce processus reçoit la requête de montage en provenance d'un client NFS et vérifie que le système de fichiers demandé est bien exporté. Ce processus est démarré automatiquement par le service </a:t>
            </a:r>
            <a:r>
              <a:rPr lang="fr-FR" dirty="0" err="1">
                <a:latin typeface="Calibri" panose="020F0502020204030204"/>
              </a:rPr>
              <a:t>nfs</a:t>
            </a:r>
            <a:r>
              <a:rPr lang="fr-FR" dirty="0">
                <a:latin typeface="Calibri" panose="020F0502020204030204"/>
              </a:rPr>
              <a:t> et ne nécessite pas de configuration au niveau de l'utilisateur. Ce processus n'est pas utilisé avec NFSv4.</a:t>
            </a:r>
          </a:p>
          <a:p>
            <a:pPr lvl="1">
              <a:lnSpc>
                <a:spcPct val="100000"/>
              </a:lnSpc>
              <a:defRPr/>
            </a:pPr>
            <a:r>
              <a:rPr lang="fr-FR" b="1" dirty="0" err="1">
                <a:latin typeface="Calibri" panose="020F0502020204030204"/>
              </a:rPr>
              <a:t>rpc.nfsd</a:t>
            </a:r>
            <a:r>
              <a:rPr lang="fr-FR" b="1" dirty="0">
                <a:latin typeface="Calibri" panose="020F0502020204030204"/>
              </a:rPr>
              <a:t> </a:t>
            </a:r>
            <a:r>
              <a:rPr lang="fr-FR" dirty="0">
                <a:latin typeface="Calibri" panose="020F0502020204030204"/>
              </a:rPr>
              <a:t>— Ce processus est le serveur NFS. Il fonctionne avec le noyau Linux pour satisfaire les requêtes dynamiques des clients NFS, comme par exemple pour fournir des fils de serveur (ou threads) chaque fois qu'un client NFS se connecte. Ce processus correspond au service </a:t>
            </a:r>
            <a:r>
              <a:rPr lang="fr-FR" dirty="0" err="1">
                <a:latin typeface="Calibri" panose="020F0502020204030204"/>
              </a:rPr>
              <a:t>nfs</a:t>
            </a:r>
            <a:r>
              <a:rPr lang="fr-FR" dirty="0">
                <a:latin typeface="Calibri" panose="020F0502020204030204"/>
              </a:rPr>
              <a:t>.</a:t>
            </a:r>
          </a:p>
          <a:p>
            <a:pPr lvl="1">
              <a:lnSpc>
                <a:spcPct val="100000"/>
              </a:lnSpc>
              <a:defRPr/>
            </a:pPr>
            <a:r>
              <a:rPr lang="fr-FR" b="1" dirty="0" err="1">
                <a:latin typeface="Calibri" panose="020F0502020204030204"/>
              </a:rPr>
              <a:t>rpc.rquotad</a:t>
            </a:r>
            <a:r>
              <a:rPr lang="fr-FR" b="1" dirty="0">
                <a:latin typeface="Calibri" panose="020F0502020204030204"/>
              </a:rPr>
              <a:t> </a:t>
            </a:r>
            <a:r>
              <a:rPr lang="fr-FR" dirty="0">
                <a:latin typeface="Calibri" panose="020F0502020204030204"/>
              </a:rPr>
              <a:t>— Ce processus fournit des informations sur les quotas utilisateur s'appliquant aux utilisateurs distants. Il est lancé automatiquement par le service </a:t>
            </a:r>
            <a:r>
              <a:rPr lang="fr-FR" dirty="0" err="1">
                <a:latin typeface="Calibri" panose="020F0502020204030204"/>
              </a:rPr>
              <a:t>nfs</a:t>
            </a:r>
            <a:r>
              <a:rPr lang="fr-FR" dirty="0">
                <a:latin typeface="Calibri" panose="020F0502020204030204"/>
              </a:rPr>
              <a:t> et ne nécessite pas de configuration au niveau de l'utilisateur.</a:t>
            </a:r>
          </a:p>
          <a:p>
            <a:pPr lvl="1">
              <a:lnSpc>
                <a:spcPct val="100000"/>
              </a:lnSpc>
              <a:defRPr/>
            </a:pPr>
            <a:r>
              <a:rPr lang="fr-FR" b="1" dirty="0" err="1">
                <a:latin typeface="Calibri" panose="020F0502020204030204"/>
              </a:rPr>
              <a:t>rpc.idmapd</a:t>
            </a:r>
            <a:r>
              <a:rPr lang="fr-FR" b="1" dirty="0">
                <a:latin typeface="Calibri" panose="020F0502020204030204"/>
              </a:rPr>
              <a:t> </a:t>
            </a:r>
            <a:r>
              <a:rPr lang="fr-FR" dirty="0">
                <a:latin typeface="Calibri" panose="020F0502020204030204"/>
              </a:rPr>
              <a:t>— Ce processus fournit au client et serveur NFSv4 des appels ascendants (aussi appelés </a:t>
            </a:r>
            <a:r>
              <a:rPr lang="fr-FR" dirty="0" err="1">
                <a:latin typeface="Calibri" panose="020F0502020204030204"/>
              </a:rPr>
              <a:t>upcalls</a:t>
            </a:r>
            <a:r>
              <a:rPr lang="fr-FR" dirty="0">
                <a:latin typeface="Calibri" panose="020F0502020204030204"/>
              </a:rPr>
              <a:t>) qui établissent la correspondance entre les noms NFSv4 (qui sont des chaînes se présentant sous la forme </a:t>
            </a:r>
            <a:r>
              <a:rPr lang="fr-FR" dirty="0" err="1">
                <a:latin typeface="Calibri" panose="020F0502020204030204"/>
              </a:rPr>
              <a:t>utilisateur@domaine</a:t>
            </a:r>
            <a:r>
              <a:rPr lang="fr-FR" dirty="0">
                <a:latin typeface="Calibri" panose="020F0502020204030204"/>
              </a:rPr>
              <a:t>) et les UID et GID locaux. Pour que </a:t>
            </a:r>
            <a:r>
              <a:rPr lang="fr-FR" dirty="0" err="1">
                <a:latin typeface="Calibri" panose="020F0502020204030204"/>
              </a:rPr>
              <a:t>idmapd</a:t>
            </a:r>
            <a:r>
              <a:rPr lang="fr-FR" dirty="0">
                <a:latin typeface="Calibri" panose="020F0502020204030204"/>
              </a:rPr>
              <a:t> puisse fonctionner avec NFSv4, /</a:t>
            </a:r>
            <a:r>
              <a:rPr lang="fr-FR" dirty="0" err="1">
                <a:latin typeface="Calibri" panose="020F0502020204030204"/>
              </a:rPr>
              <a:t>etc</a:t>
            </a:r>
            <a:r>
              <a:rPr lang="fr-FR" dirty="0">
                <a:latin typeface="Calibri" panose="020F0502020204030204"/>
              </a:rPr>
              <a:t>/</a:t>
            </a:r>
            <a:r>
              <a:rPr lang="fr-FR" dirty="0" err="1">
                <a:latin typeface="Calibri" panose="020F0502020204030204"/>
              </a:rPr>
              <a:t>idmapd.conf</a:t>
            </a:r>
            <a:r>
              <a:rPr lang="fr-FR" dirty="0">
                <a:latin typeface="Calibri" panose="020F0502020204030204"/>
              </a:rPr>
              <a:t> doit être configuré. Ce service est nécessaire pour une utilisation avec NFSv4.</a:t>
            </a:r>
          </a:p>
          <a:p>
            <a:pPr lvl="1">
              <a:lnSpc>
                <a:spcPct val="100000"/>
              </a:lnSpc>
              <a:defRPr/>
            </a:pPr>
            <a:r>
              <a:rPr lang="fr-FR" b="1" dirty="0" err="1">
                <a:latin typeface="Calibri" panose="020F0502020204030204"/>
              </a:rPr>
              <a:t>rpc.svcgssd</a:t>
            </a:r>
            <a:r>
              <a:rPr lang="fr-FR" b="1" dirty="0">
                <a:latin typeface="Calibri" panose="020F0502020204030204"/>
              </a:rPr>
              <a:t> </a:t>
            </a:r>
            <a:r>
              <a:rPr lang="fr-FR" dirty="0">
                <a:latin typeface="Calibri" panose="020F0502020204030204"/>
              </a:rPr>
              <a:t>— Ce processus fournit le mécanisme de transport serveur pour le processus d'authentification (Kerberos Version 5) avec NFSv4. Ce service est nécessaire pour une utilisation avec NFSv4.</a:t>
            </a:r>
          </a:p>
          <a:p>
            <a:pPr lvl="1">
              <a:lnSpc>
                <a:spcPct val="100000"/>
              </a:lnSpc>
              <a:defRPr/>
            </a:pPr>
            <a:r>
              <a:rPr lang="fr-FR" b="1" dirty="0" err="1">
                <a:latin typeface="Calibri" panose="020F0502020204030204"/>
              </a:rPr>
              <a:t>rpc.gssd</a:t>
            </a:r>
            <a:r>
              <a:rPr lang="fr-FR" b="1" dirty="0">
                <a:latin typeface="Calibri" panose="020F0502020204030204"/>
              </a:rPr>
              <a:t> </a:t>
            </a:r>
            <a:r>
              <a:rPr lang="fr-FR" dirty="0">
                <a:latin typeface="Calibri" panose="020F0502020204030204"/>
              </a:rPr>
              <a:t>— Ce processus fournit le mécanisme de transport client pour le processus d'authentification (Kerberos Version 5) avec NFSv4. Ce service est nécessaire pour une utilisation avec NFSv4.</a:t>
            </a:r>
          </a:p>
        </p:txBody>
      </p:sp>
      <p:sp>
        <p:nvSpPr>
          <p:cNvPr id="8" name="Espace réservé du texte 2">
            <a:extLst>
              <a:ext uri="{FF2B5EF4-FFF2-40B4-BE49-F238E27FC236}">
                <a16:creationId xmlns:a16="http://schemas.microsoft.com/office/drawing/2014/main" id="{2A5D62D8-E8C1-410C-82B8-08E2D370F996}"/>
              </a:ext>
            </a:extLst>
          </p:cNvPr>
          <p:cNvSpPr txBox="1">
            <a:spLocks/>
          </p:cNvSpPr>
          <p:nvPr/>
        </p:nvSpPr>
        <p:spPr>
          <a:xfrm>
            <a:off x="190510" y="777945"/>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600" b="1" i="0" u="none" strike="noStrike" kern="1200" cap="none" spc="0" normalizeH="0" baseline="0" noProof="0" dirty="0">
                <a:ln>
                  <a:noFill/>
                </a:ln>
                <a:solidFill>
                  <a:srgbClr val="FF7800"/>
                </a:solidFill>
                <a:effectLst/>
                <a:uLnTx/>
                <a:uFillTx/>
                <a:latin typeface="Calibri" panose="020F0502020204030204"/>
                <a:ea typeface="+mn-ea"/>
                <a:cs typeface="+mn-cs"/>
              </a:rPr>
              <a:t>Service requis</a:t>
            </a:r>
          </a:p>
        </p:txBody>
      </p:sp>
      <p:sp>
        <p:nvSpPr>
          <p:cNvPr id="9" name="Titre 1">
            <a:extLst>
              <a:ext uri="{FF2B5EF4-FFF2-40B4-BE49-F238E27FC236}">
                <a16:creationId xmlns:a16="http://schemas.microsoft.com/office/drawing/2014/main" id="{27E9C485-F68E-4FD7-BCBE-1113C366A5F5}"/>
              </a:ext>
            </a:extLst>
          </p:cNvPr>
          <p:cNvSpPr txBox="1">
            <a:spLocks/>
          </p:cNvSpPr>
          <p:nvPr/>
        </p:nvSpPr>
        <p:spPr>
          <a:xfrm>
            <a:off x="179999" y="452230"/>
            <a:ext cx="5814001"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FF78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02 - Installation de Serveur NFS</a:t>
            </a:r>
          </a:p>
        </p:txBody>
      </p:sp>
      <p:pic>
        <p:nvPicPr>
          <p:cNvPr id="1026" name="Picture 2" descr="File, nfs, document icon - Download on Iconfinder">
            <a:extLst>
              <a:ext uri="{FF2B5EF4-FFF2-40B4-BE49-F238E27FC236}">
                <a16:creationId xmlns:a16="http://schemas.microsoft.com/office/drawing/2014/main" id="{5085EF21-1A30-44F5-B907-1B63CC1075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2819" y="23835"/>
            <a:ext cx="1953125" cy="195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04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contenu 3">
            <a:extLst>
              <a:ext uri="{FF2B5EF4-FFF2-40B4-BE49-F238E27FC236}">
                <a16:creationId xmlns:a16="http://schemas.microsoft.com/office/drawing/2014/main" id="{228D3F66-E2AB-4925-9DEC-5E5B317C458D}"/>
              </a:ext>
            </a:extLst>
          </p:cNvPr>
          <p:cNvSpPr txBox="1">
            <a:spLocks/>
          </p:cNvSpPr>
          <p:nvPr/>
        </p:nvSpPr>
        <p:spPr>
          <a:xfrm>
            <a:off x="962546" y="1796717"/>
            <a:ext cx="10423398" cy="4370270"/>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defRPr/>
            </a:pPr>
            <a:r>
              <a:rPr lang="fr-FR" dirty="0">
                <a:latin typeface="Calibri" panose="020F0502020204030204"/>
              </a:rPr>
              <a:t>Vous pouvez installer </a:t>
            </a:r>
            <a:r>
              <a:rPr lang="fr-FR" dirty="0" err="1">
                <a:latin typeface="Calibri" panose="020F0502020204030204"/>
              </a:rPr>
              <a:t>nfs-utils</a:t>
            </a:r>
            <a:r>
              <a:rPr lang="fr-FR" dirty="0">
                <a:latin typeface="Calibri" panose="020F0502020204030204"/>
              </a:rPr>
              <a:t> avec la commande :</a:t>
            </a:r>
          </a:p>
          <a:p>
            <a:pPr marL="0" indent="0">
              <a:lnSpc>
                <a:spcPct val="100000"/>
              </a:lnSpc>
              <a:buNone/>
              <a:defRPr/>
            </a:pPr>
            <a:r>
              <a:rPr lang="fr-FR" dirty="0">
                <a:effectLst>
                  <a:outerShdw blurRad="38100" dist="38100" dir="2700000" algn="tl">
                    <a:srgbClr val="000000">
                      <a:alpha val="43137"/>
                    </a:srgbClr>
                  </a:outerShdw>
                </a:effectLst>
                <a:latin typeface="Calibri" panose="020F0502020204030204"/>
              </a:rPr>
              <a:t># </a:t>
            </a:r>
            <a:r>
              <a:rPr lang="fr-FR" dirty="0" err="1">
                <a:effectLst>
                  <a:outerShdw blurRad="38100" dist="38100" dir="2700000" algn="tl">
                    <a:srgbClr val="000000">
                      <a:alpha val="43137"/>
                    </a:srgbClr>
                  </a:outerShdw>
                </a:effectLst>
                <a:latin typeface="Calibri" panose="020F0502020204030204"/>
              </a:rPr>
              <a:t>dnf</a:t>
            </a:r>
            <a:r>
              <a:rPr lang="fr-FR" dirty="0">
                <a:effectLst>
                  <a:outerShdw blurRad="38100" dist="38100" dir="2700000" algn="tl">
                    <a:srgbClr val="000000">
                      <a:alpha val="43137"/>
                    </a:srgbClr>
                  </a:outerShdw>
                </a:effectLst>
                <a:latin typeface="Calibri" panose="020F0502020204030204"/>
              </a:rPr>
              <a:t> </a:t>
            </a:r>
            <a:r>
              <a:rPr lang="fr-FR" dirty="0" err="1">
                <a:effectLst>
                  <a:outerShdw blurRad="38100" dist="38100" dir="2700000" algn="tl">
                    <a:srgbClr val="000000">
                      <a:alpha val="43137"/>
                    </a:srgbClr>
                  </a:outerShdw>
                </a:effectLst>
                <a:latin typeface="Calibri" panose="020F0502020204030204"/>
              </a:rPr>
              <a:t>install</a:t>
            </a:r>
            <a:r>
              <a:rPr lang="fr-FR" dirty="0">
                <a:effectLst>
                  <a:outerShdw blurRad="38100" dist="38100" dir="2700000" algn="tl">
                    <a:srgbClr val="000000">
                      <a:alpha val="43137"/>
                    </a:srgbClr>
                  </a:outerShdw>
                </a:effectLst>
                <a:latin typeface="Calibri" panose="020F0502020204030204"/>
              </a:rPr>
              <a:t> </a:t>
            </a:r>
            <a:r>
              <a:rPr lang="fr-FR" dirty="0" err="1">
                <a:effectLst>
                  <a:outerShdw blurRad="38100" dist="38100" dir="2700000" algn="tl">
                    <a:srgbClr val="000000">
                      <a:alpha val="43137"/>
                    </a:srgbClr>
                  </a:outerShdw>
                </a:effectLst>
                <a:latin typeface="Calibri" panose="020F0502020204030204"/>
              </a:rPr>
              <a:t>nfs-utils</a:t>
            </a:r>
            <a:endParaRPr lang="fr-FR" dirty="0">
              <a:effectLst>
                <a:outerShdw blurRad="38100" dist="38100" dir="2700000" algn="tl">
                  <a:srgbClr val="000000">
                    <a:alpha val="43137"/>
                  </a:srgbClr>
                </a:outerShdw>
              </a:effectLst>
              <a:latin typeface="Calibri" panose="020F0502020204030204"/>
            </a:endParaRPr>
          </a:p>
          <a:p>
            <a:pPr marL="0" indent="0">
              <a:lnSpc>
                <a:spcPct val="100000"/>
              </a:lnSpc>
              <a:buNone/>
              <a:defRPr/>
            </a:pPr>
            <a:endParaRPr lang="fr-FR" dirty="0">
              <a:effectLst>
                <a:outerShdw blurRad="38100" dist="38100" dir="2700000" algn="tl">
                  <a:srgbClr val="000000">
                    <a:alpha val="43137"/>
                  </a:srgbClr>
                </a:outerShdw>
              </a:effectLst>
              <a:latin typeface="Calibri" panose="020F0502020204030204"/>
            </a:endParaRPr>
          </a:p>
        </p:txBody>
      </p:sp>
      <p:sp>
        <p:nvSpPr>
          <p:cNvPr id="8" name="Espace réservé du texte 2">
            <a:extLst>
              <a:ext uri="{FF2B5EF4-FFF2-40B4-BE49-F238E27FC236}">
                <a16:creationId xmlns:a16="http://schemas.microsoft.com/office/drawing/2014/main" id="{2A5D62D8-E8C1-410C-82B8-08E2D370F996}"/>
              </a:ext>
            </a:extLst>
          </p:cNvPr>
          <p:cNvSpPr txBox="1">
            <a:spLocks/>
          </p:cNvSpPr>
          <p:nvPr/>
        </p:nvSpPr>
        <p:spPr>
          <a:xfrm>
            <a:off x="190510" y="777945"/>
            <a:ext cx="5064662" cy="4449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78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600" b="1" i="0" u="none" strike="noStrike" kern="1200" cap="none" spc="0" normalizeH="0" baseline="0" noProof="0" dirty="0">
                <a:ln>
                  <a:noFill/>
                </a:ln>
                <a:solidFill>
                  <a:srgbClr val="FF7800"/>
                </a:solidFill>
                <a:effectLst/>
                <a:uLnTx/>
                <a:uFillTx/>
                <a:latin typeface="Calibri" panose="020F0502020204030204"/>
                <a:ea typeface="+mn-ea"/>
                <a:cs typeface="+mn-cs"/>
              </a:rPr>
              <a:t>Paquet et dépendances </a:t>
            </a:r>
          </a:p>
        </p:txBody>
      </p:sp>
      <p:sp>
        <p:nvSpPr>
          <p:cNvPr id="9" name="Titre 1">
            <a:extLst>
              <a:ext uri="{FF2B5EF4-FFF2-40B4-BE49-F238E27FC236}">
                <a16:creationId xmlns:a16="http://schemas.microsoft.com/office/drawing/2014/main" id="{27E9C485-F68E-4FD7-BCBE-1113C366A5F5}"/>
              </a:ext>
            </a:extLst>
          </p:cNvPr>
          <p:cNvSpPr txBox="1">
            <a:spLocks/>
          </p:cNvSpPr>
          <p:nvPr/>
        </p:nvSpPr>
        <p:spPr>
          <a:xfrm>
            <a:off x="179999" y="452230"/>
            <a:ext cx="5814001" cy="415143"/>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FF78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FF7800"/>
                </a:solidFill>
                <a:effectLst/>
                <a:uLnTx/>
                <a:uFillTx/>
                <a:latin typeface="Calibri" panose="020F0502020204030204"/>
                <a:ea typeface="+mj-ea"/>
                <a:cs typeface="+mj-cs"/>
              </a:rPr>
              <a:t>02 - Installation de Serveur NFS</a:t>
            </a:r>
          </a:p>
        </p:txBody>
      </p:sp>
      <p:pic>
        <p:nvPicPr>
          <p:cNvPr id="1026" name="Picture 2" descr="File, nfs, document icon - Download on Iconfinder">
            <a:extLst>
              <a:ext uri="{FF2B5EF4-FFF2-40B4-BE49-F238E27FC236}">
                <a16:creationId xmlns:a16="http://schemas.microsoft.com/office/drawing/2014/main" id="{5085EF21-1A30-44F5-B907-1B63CC1075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2819" y="23835"/>
            <a:ext cx="1953125" cy="1953125"/>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43603B66-E984-4F18-855A-6A68614C6C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7591" y="2769946"/>
            <a:ext cx="10051863" cy="28877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2684898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lstStyle>
        <a:defPPr algn="ctr">
          <a:defRPr sz="2800" b="1" dirty="0">
            <a:solidFill>
              <a:srgbClr val="00784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22132</TotalTime>
  <Words>3511</Words>
  <Application>Microsoft Office PowerPoint</Application>
  <PresentationFormat>Grand écran</PresentationFormat>
  <Paragraphs>206</Paragraphs>
  <Slides>24</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24</vt:i4>
      </vt:variant>
    </vt:vector>
  </HeadingPairs>
  <TitlesOfParts>
    <vt:vector size="29" baseType="lpstr">
      <vt:lpstr>Arial</vt:lpstr>
      <vt:lpstr>Calibri</vt:lpstr>
      <vt:lpstr>Calibri Light</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ABDERRAHMANE ATMANI</dc:creator>
  <cp:lastModifiedBy>ABDERRAHMANE ATMANI</cp:lastModifiedBy>
  <cp:revision>259</cp:revision>
  <dcterms:created xsi:type="dcterms:W3CDTF">2022-03-23T13:41:33Z</dcterms:created>
  <dcterms:modified xsi:type="dcterms:W3CDTF">2022-08-03T08:39:41Z</dcterms:modified>
</cp:coreProperties>
</file>