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346" r:id="rId4"/>
    <p:sldId id="347" r:id="rId5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tion par défaut" id="{11443694-2253-42B9-AC78-5E19BD3247BB}">
          <p14:sldIdLst>
            <p14:sldId id="256"/>
            <p14:sldId id="257"/>
          </p14:sldIdLst>
        </p14:section>
        <p14:section name="serveur SAMBA" id="{7E618522-F553-4E05-AC57-563AE4409DEE}">
          <p14:sldIdLst>
            <p14:sldId id="346"/>
            <p14:sldId id="347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Style moyen 2 - Accentuation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C4B1156A-380E-4F78-BDF5-A606A8083BF9}" styleName="Style moyen 4 - Accentuation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146" autoAdjust="0"/>
    <p:restoredTop sz="94660"/>
  </p:normalViewPr>
  <p:slideViewPr>
    <p:cSldViewPr snapToGrid="0">
      <p:cViewPr varScale="1">
        <p:scale>
          <a:sx n="83" d="100"/>
          <a:sy n="83" d="100"/>
        </p:scale>
        <p:origin x="581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DBE023-AF5F-456C-9624-7D4A30D70AC6}" type="datetimeFigureOut">
              <a:rPr lang="fr-FR" smtClean="0"/>
              <a:t>03/09/2022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857488-B987-47B9-972E-AA6776E1DAA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583080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5857488-B987-47B9-972E-AA6776E1DAAF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732105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6091932-20BE-4C82-8B7B-B94F8E432B4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6B381940-AAE5-4926-901B-A46AC808F5C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7586C92-E345-4757-9DD7-8E4E350C8F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A83CE-4C63-43E5-9DEF-5F930EC9487B}" type="datetimeFigureOut">
              <a:rPr lang="fr-FR" smtClean="0"/>
              <a:t>03/09/2022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8664CBA-5E2A-4A73-A773-E68629F5D4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2F9F5A2-72EA-4244-8AAE-DC19A3C971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42939-0FC7-4520-8676-1AD2B0F66A1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705558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8AFE3B3-D28F-4B96-920E-64DD343708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28272824-8205-42D7-8B85-5FCAF3A59AF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416239B-8EF7-42F7-9C04-82C24F2C2A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A83CE-4C63-43E5-9DEF-5F930EC9487B}" type="datetimeFigureOut">
              <a:rPr lang="fr-FR" smtClean="0"/>
              <a:t>03/09/2022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BCE6943-62A7-441B-A263-C6A166B503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0F77418-D2E6-4EDA-8C53-10941404D8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42939-0FC7-4520-8676-1AD2B0F66A1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670341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22338A58-1935-476B-930D-CD019098957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E2B10A3F-112B-42DD-AB4D-1937F7AE308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86E3DA6-73FF-4935-BAC8-E670A16C84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A83CE-4C63-43E5-9DEF-5F930EC9487B}" type="datetimeFigureOut">
              <a:rPr lang="fr-FR" smtClean="0"/>
              <a:t>03/09/2022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61BFE97-573C-4A16-816D-398B9D8066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1F76AF1-8C27-4FE8-A215-F2A410E9C3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42939-0FC7-4520-8676-1AD2B0F66A1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998742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833D265-A804-4D96-8A73-1BB1480207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4101D01-6F16-4723-97EA-1C88D6E025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8A53E24-D277-42D0-9135-6F57BFC081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A83CE-4C63-43E5-9DEF-5F930EC9487B}" type="datetimeFigureOut">
              <a:rPr lang="fr-FR" smtClean="0"/>
              <a:t>03/09/2022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1DF976D-C727-448A-A0F2-4FEEC6968C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5AE0BC9-8344-4703-8D8C-3654DA6D07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42939-0FC7-4520-8676-1AD2B0F66A1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041939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F93CD2B-216B-491D-ACC0-1C073E4518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D58A162C-4700-4075-B94E-D3E189920B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B43E9F1-B412-41AB-8A48-6D79FD465F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A83CE-4C63-43E5-9DEF-5F930EC9487B}" type="datetimeFigureOut">
              <a:rPr lang="fr-FR" smtClean="0"/>
              <a:t>03/09/2022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0B81D06-AC02-4CEF-9005-9FC3845B38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F43FD52-85F5-4209-B298-2116CB1CC6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42939-0FC7-4520-8676-1AD2B0F66A1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391571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30CAF4B-8440-495D-98CC-790D8A9EDA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2ED5FE8-F2FA-4ECE-9196-89236E1FA29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14E74017-58DC-4E67-AAD8-B9E0553185F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814D4C4C-79D4-4F3F-9765-E207CFC075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A83CE-4C63-43E5-9DEF-5F930EC9487B}" type="datetimeFigureOut">
              <a:rPr lang="fr-FR" smtClean="0"/>
              <a:t>03/09/2022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74F35F0C-3E7D-4297-A259-A02A01A9F0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9F21926B-E428-4A25-8212-0888E2F93B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42939-0FC7-4520-8676-1AD2B0F66A1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972252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183A641-DBBF-4C46-B64C-D3498118A9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FF33A6D5-9216-49D3-B5F9-A06585B9B1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6948202A-5AB0-4021-BBA9-B9A26D4250E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AFB55C28-3DEE-498E-B4DD-FB6284E6EB1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E34334EB-1E43-421E-93CF-4EFA3BE4C7C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49FE4D8A-0D0B-468F-95AB-B1E9A1688F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A83CE-4C63-43E5-9DEF-5F930EC9487B}" type="datetimeFigureOut">
              <a:rPr lang="fr-FR" smtClean="0"/>
              <a:t>03/09/2022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CD6B63B0-7D84-43D0-A075-6BB476C505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C8A60DB1-53EE-4DBC-886E-0D31168F10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42939-0FC7-4520-8676-1AD2B0F66A1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586658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51D5DF7-192F-40FF-B7C0-F0B26222DB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42E99A2A-3C12-4F7F-BE5C-1E1D5CDE1B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A83CE-4C63-43E5-9DEF-5F930EC9487B}" type="datetimeFigureOut">
              <a:rPr lang="fr-FR" smtClean="0"/>
              <a:t>03/09/2022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5716337C-674A-43A4-9B57-9BA556BD83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E8824270-FBB9-4867-9164-52F9D1501F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42939-0FC7-4520-8676-1AD2B0F66A1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293381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FB89EB8F-84D8-43D2-A6C6-DCB31A7A6E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A83CE-4C63-43E5-9DEF-5F930EC9487B}" type="datetimeFigureOut">
              <a:rPr lang="fr-FR" smtClean="0"/>
              <a:t>03/09/2022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C0DC4B86-63CA-4F13-86FA-CC7A3EE62F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4140D71A-9F7A-48CE-BC25-38DE324094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42939-0FC7-4520-8676-1AD2B0F66A1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361289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510CE27-A244-4A39-BC87-A1A545885D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46E3C02-B613-43CF-8C0B-06C4F075A8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D662492D-2EEA-4F33-ABE3-EBEF9A6643D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576D6D84-A56C-44E3-885A-C0F010BA7A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A83CE-4C63-43E5-9DEF-5F930EC9487B}" type="datetimeFigureOut">
              <a:rPr lang="fr-FR" smtClean="0"/>
              <a:t>03/09/2022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7E3725D4-E303-4173-AFDF-38D09AD8F8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C88EDC1D-C076-4E90-8534-DEF5548BC3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42939-0FC7-4520-8676-1AD2B0F66A1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305745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0AEB2C9-9A00-45E9-BB83-9EB06DADE8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D5685455-F154-40FC-9706-E275FB5FE68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504B2850-3F05-4685-BEC8-34A2BEDD602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56B07073-78E0-4977-AE1D-DAC227DF0A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A83CE-4C63-43E5-9DEF-5F930EC9487B}" type="datetimeFigureOut">
              <a:rPr lang="fr-FR" smtClean="0"/>
              <a:t>03/09/2022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47D78B4E-08FE-4753-B821-72BC1590AB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DA0318FC-B4F1-4A09-84A6-5B5E0F3714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42939-0FC7-4520-8676-1AD2B0F66A1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946227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278F73FC-DCE6-4C58-9E81-9F185F2E14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2025066-27BA-4835-B6D3-7D1DCA0AAA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7015ED9-98A0-4305-8E2A-5FDA9D582AD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9A83CE-4C63-43E5-9DEF-5F930EC9487B}" type="datetimeFigureOut">
              <a:rPr lang="fr-FR" smtClean="0"/>
              <a:t>03/09/2022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CEE3AB1-3B2C-418B-B2CD-1E35E884F05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6CB6913-1B5F-41F3-AAE1-AB9889E7744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342939-0FC7-4520-8676-1AD2B0F66A1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24845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E9E3AD4A-9983-4530-BC41-84B9F94EF7A9}"/>
              </a:ext>
            </a:extLst>
          </p:cNvPr>
          <p:cNvSpPr txBox="1">
            <a:spLocks/>
          </p:cNvSpPr>
          <p:nvPr/>
        </p:nvSpPr>
        <p:spPr>
          <a:xfrm>
            <a:off x="5570767" y="6138000"/>
            <a:ext cx="1689315" cy="720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fr-FR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2400" b="1" dirty="0">
                <a:solidFill>
                  <a:schemeClr val="bg1"/>
                </a:solidFill>
              </a:rPr>
              <a:t>120 heures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3036780F-3065-4615-BF95-56F56EE20502}"/>
              </a:ext>
            </a:extLst>
          </p:cNvPr>
          <p:cNvSpPr txBox="1">
            <a:spLocks/>
          </p:cNvSpPr>
          <p:nvPr/>
        </p:nvSpPr>
        <p:spPr>
          <a:xfrm>
            <a:off x="1348638" y="5038867"/>
            <a:ext cx="9667701" cy="86507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fr-FR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  <a:spcBef>
                <a:spcPts val="1000"/>
              </a:spcBef>
            </a:pPr>
            <a:r>
              <a:rPr lang="fr-FR" sz="2400" b="1" dirty="0">
                <a:solidFill>
                  <a:srgbClr val="0059A1"/>
                </a:solidFill>
              </a:rPr>
              <a:t>RÉSUMÉ THÉORIQUE – FILIÈRE INFRASTRUCTURE DIGITALE</a:t>
            </a:r>
          </a:p>
          <a:p>
            <a:pPr>
              <a:lnSpc>
                <a:spcPct val="90000"/>
              </a:lnSpc>
              <a:spcBef>
                <a:spcPts val="1000"/>
              </a:spcBef>
            </a:pPr>
            <a:r>
              <a:rPr lang="fr-FR" sz="2400" b="1" dirty="0">
                <a:solidFill>
                  <a:srgbClr val="0059A1"/>
                </a:solidFill>
              </a:rPr>
              <a:t>M205-Administration réseau sous linux</a:t>
            </a:r>
          </a:p>
        </p:txBody>
      </p:sp>
    </p:spTree>
    <p:extLst>
      <p:ext uri="{BB962C8B-B14F-4D97-AF65-F5344CB8AC3E}">
        <p14:creationId xmlns:p14="http://schemas.microsoft.com/office/powerpoint/2010/main" val="17679338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692126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contenu 3">
            <a:extLst>
              <a:ext uri="{FF2B5EF4-FFF2-40B4-BE49-F238E27FC236}">
                <a16:creationId xmlns:a16="http://schemas.microsoft.com/office/drawing/2014/main" id="{228D3F66-E2AB-4925-9DEC-5E5B317C458D}"/>
              </a:ext>
            </a:extLst>
          </p:cNvPr>
          <p:cNvSpPr txBox="1">
            <a:spLocks/>
          </p:cNvSpPr>
          <p:nvPr/>
        </p:nvSpPr>
        <p:spPr>
          <a:xfrm>
            <a:off x="748145" y="1551709"/>
            <a:ext cx="8552873" cy="4208878"/>
          </a:xfrm>
          <a:prstGeom prst="rect">
            <a:avLst/>
          </a:prstGeom>
        </p:spPr>
        <p:txBody>
          <a:bodyPr/>
          <a:lstStyle>
            <a:lvl1pPr marL="285750" indent="-285750" algn="just" defTabSz="914400" rtl="0" eaLnBrk="1" latinLnBrk="0" hangingPunct="1">
              <a:lnSpc>
                <a:spcPts val="16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1400" kern="1200">
                <a:solidFill>
                  <a:srgbClr val="565656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lnSpc>
                <a:spcPts val="16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1400" kern="1200">
                <a:solidFill>
                  <a:srgbClr val="565656"/>
                </a:solidFill>
                <a:latin typeface="+mn-lt"/>
                <a:ea typeface="+mn-ea"/>
                <a:cs typeface="+mn-cs"/>
              </a:defRPr>
            </a:lvl2pPr>
            <a:lvl3pPr marL="1200150" indent="-285750" algn="l" defTabSz="914400" rtl="0" eaLnBrk="1" latinLnBrk="0" hangingPunct="1">
              <a:lnSpc>
                <a:spcPts val="16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1400" kern="1200">
                <a:solidFill>
                  <a:srgbClr val="565656"/>
                </a:solidFill>
                <a:latin typeface="+mn-lt"/>
                <a:ea typeface="+mn-ea"/>
                <a:cs typeface="+mn-cs"/>
              </a:defRPr>
            </a:lvl3pPr>
            <a:lvl4pPr marL="1657350" indent="-285750" algn="l" defTabSz="914400" rtl="0" eaLnBrk="1" latinLnBrk="0" hangingPunct="1">
              <a:lnSpc>
                <a:spcPts val="16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1400" kern="1200">
                <a:solidFill>
                  <a:srgbClr val="565656"/>
                </a:solidFill>
                <a:latin typeface="+mn-lt"/>
                <a:ea typeface="+mn-ea"/>
                <a:cs typeface="+mn-cs"/>
              </a:defRPr>
            </a:lvl4pPr>
            <a:lvl5pPr marL="2114550" indent="-285750" algn="l" defTabSz="914400" rtl="0" eaLnBrk="1" latinLnBrk="0" hangingPunct="1">
              <a:lnSpc>
                <a:spcPts val="16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1400" kern="1200">
                <a:solidFill>
                  <a:srgbClr val="565656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fr-FR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linux1 :10.10.10.100  </a:t>
            </a:r>
            <a:r>
              <a:rPr lang="fr-FR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Client_Win</a:t>
            </a:r>
            <a:r>
              <a:rPr lang="fr-FR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:10.10.10.101       </a:t>
            </a:r>
          </a:p>
          <a:p>
            <a:pPr marL="0" indent="0">
              <a:lnSpc>
                <a:spcPct val="107000"/>
              </a:lnSpc>
              <a:spcBef>
                <a:spcPts val="0"/>
              </a:spcBef>
              <a:buNone/>
            </a:pPr>
            <a:r>
              <a:rPr lang="fr-FR" b="1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1. Arrêter  les pare feu Linux  </a:t>
            </a:r>
          </a:p>
          <a:p>
            <a:pPr marL="0" indent="0">
              <a:lnSpc>
                <a:spcPct val="107000"/>
              </a:lnSpc>
              <a:spcBef>
                <a:spcPts val="0"/>
              </a:spcBef>
              <a:buNone/>
            </a:pPr>
            <a:r>
              <a:rPr lang="fr-FR" b="1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2. Configurer la carte réseau du serveur</a:t>
            </a:r>
          </a:p>
          <a:p>
            <a:pPr marL="0" indent="0">
              <a:lnSpc>
                <a:spcPct val="107000"/>
              </a:lnSpc>
              <a:spcBef>
                <a:spcPts val="0"/>
              </a:spcBef>
              <a:buNone/>
            </a:pPr>
            <a:r>
              <a:rPr lang="fr-FR" b="1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3. Vérifier est ce que le package  est installé si non installer le package </a:t>
            </a:r>
          </a:p>
          <a:p>
            <a:pPr marL="0" indent="0">
              <a:lnSpc>
                <a:spcPct val="107000"/>
              </a:lnSpc>
              <a:spcBef>
                <a:spcPts val="0"/>
              </a:spcBef>
              <a:buNone/>
            </a:pPr>
            <a:r>
              <a:rPr lang="fr-FR" b="1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4. Lister et démarrer le statut  du service samba  par la commande </a:t>
            </a:r>
            <a:r>
              <a:rPr lang="fr-FR" b="1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systemctl</a:t>
            </a:r>
            <a:endParaRPr lang="fr-FR" b="1" dirty="0">
              <a:solidFill>
                <a:srgbClr val="000000"/>
              </a:solidFill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Bef>
                <a:spcPts val="0"/>
              </a:spcBef>
              <a:buNone/>
            </a:pPr>
            <a:r>
              <a:rPr lang="fr-FR" b="1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5. Editer le fichier  /</a:t>
            </a:r>
            <a:r>
              <a:rPr lang="fr-FR" b="1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etc</a:t>
            </a:r>
            <a:r>
              <a:rPr lang="fr-FR" b="1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/samba/</a:t>
            </a:r>
            <a:r>
              <a:rPr lang="fr-FR" b="1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smb.conf</a:t>
            </a:r>
            <a:r>
              <a:rPr lang="fr-FR" b="1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  <a:p>
            <a:pPr marL="0" indent="0">
              <a:lnSpc>
                <a:spcPct val="107000"/>
              </a:lnSpc>
              <a:spcBef>
                <a:spcPts val="0"/>
              </a:spcBef>
              <a:buNone/>
            </a:pPr>
            <a:r>
              <a:rPr lang="fr-FR" b="1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6. Créer  le répertoire /smb_tp1  et  Générer un mot de passe samba pour user1</a:t>
            </a:r>
          </a:p>
          <a:p>
            <a:pPr marL="0" indent="0">
              <a:lnSpc>
                <a:spcPct val="107000"/>
              </a:lnSpc>
              <a:spcBef>
                <a:spcPts val="0"/>
              </a:spcBef>
              <a:buNone/>
            </a:pPr>
            <a:r>
              <a:rPr lang="fr-FR" b="1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7. Tester l’accès au partage depuis le client </a:t>
            </a:r>
            <a:r>
              <a:rPr lang="fr-FR" b="1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windows</a:t>
            </a:r>
            <a:r>
              <a:rPr lang="fr-FR" b="1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b="1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client_win</a:t>
            </a:r>
            <a:endParaRPr lang="fr-FR" b="1" dirty="0">
              <a:solidFill>
                <a:srgbClr val="000000"/>
              </a:solidFill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Bef>
                <a:spcPts val="0"/>
              </a:spcBef>
              <a:buNone/>
            </a:pPr>
            <a:r>
              <a:rPr lang="fr-FR" b="1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8. Afficher le statu du partage</a:t>
            </a:r>
          </a:p>
          <a:p>
            <a:pPr marL="0" indent="0">
              <a:lnSpc>
                <a:spcPct val="107000"/>
              </a:lnSpc>
              <a:spcBef>
                <a:spcPts val="0"/>
              </a:spcBef>
              <a:buNone/>
            </a:pPr>
            <a:r>
              <a:rPr lang="fr-FR" b="1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9. Créer un deuxième partage avec les spécifications suivantes :</a:t>
            </a:r>
          </a:p>
          <a:p>
            <a:pPr>
              <a:lnSpc>
                <a:spcPct val="107000"/>
              </a:lnSpc>
              <a:spcBef>
                <a:spcPts val="0"/>
              </a:spcBef>
            </a:pPr>
            <a:r>
              <a:rPr lang="fr-FR" b="1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L’emplacement de partage : /var/Partage_G1G2</a:t>
            </a:r>
          </a:p>
          <a:p>
            <a:pPr>
              <a:lnSpc>
                <a:spcPct val="107000"/>
              </a:lnSpc>
              <a:spcBef>
                <a:spcPts val="0"/>
              </a:spcBef>
            </a:pPr>
            <a:r>
              <a:rPr lang="fr-FR" b="1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Le dossier sera partager avec 2 groupes G1 et G2 et des utilisateurs</a:t>
            </a:r>
          </a:p>
          <a:p>
            <a:pPr lvl="1">
              <a:lnSpc>
                <a:spcPct val="107000"/>
              </a:lnSpc>
              <a:spcBef>
                <a:spcPts val="0"/>
              </a:spcBef>
            </a:pPr>
            <a:r>
              <a:rPr lang="fr-FR" b="1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Les membres de G1 sont : User1 , User2 et User3</a:t>
            </a:r>
          </a:p>
          <a:p>
            <a:pPr lvl="1">
              <a:lnSpc>
                <a:spcPct val="107000"/>
              </a:lnSpc>
              <a:spcBef>
                <a:spcPts val="0"/>
              </a:spcBef>
            </a:pPr>
            <a:r>
              <a:rPr lang="fr-FR" b="1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Les membres de G2 sont : User4 , User5 et User6</a:t>
            </a:r>
            <a:endParaRPr lang="fr-FR" b="1" dirty="0">
              <a:solidFill>
                <a:srgbClr val="000000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1" indent="0">
              <a:lnSpc>
                <a:spcPct val="107000"/>
              </a:lnSpc>
              <a:spcBef>
                <a:spcPts val="0"/>
              </a:spcBef>
              <a:buNone/>
            </a:pPr>
            <a:r>
              <a:rPr lang="fr-FR" b="1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10. Définir tous les utilisateurs User1 à User6 comme utilisateurs SAMBA</a:t>
            </a:r>
          </a:p>
          <a:p>
            <a:pPr marL="0" lvl="1" indent="0">
              <a:lnSpc>
                <a:spcPct val="107000"/>
              </a:lnSpc>
              <a:spcBef>
                <a:spcPts val="0"/>
              </a:spcBef>
              <a:buNone/>
            </a:pPr>
            <a:r>
              <a:rPr lang="fr-FR" b="1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11. Tester à  partir d’un client </a:t>
            </a:r>
            <a:r>
              <a:rPr lang="fr-FR" b="1" dirty="0" err="1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windows</a:t>
            </a:r>
            <a:r>
              <a:rPr lang="fr-FR" b="1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l’accès au partage</a:t>
            </a:r>
          </a:p>
        </p:txBody>
      </p:sp>
      <p:sp>
        <p:nvSpPr>
          <p:cNvPr id="9" name="Titre 1">
            <a:extLst>
              <a:ext uri="{FF2B5EF4-FFF2-40B4-BE49-F238E27FC236}">
                <a16:creationId xmlns:a16="http://schemas.microsoft.com/office/drawing/2014/main" id="{27E9C485-F68E-4FD7-BCBE-1113C366A5F5}"/>
              </a:ext>
            </a:extLst>
          </p:cNvPr>
          <p:cNvSpPr txBox="1">
            <a:spLocks/>
          </p:cNvSpPr>
          <p:nvPr/>
        </p:nvSpPr>
        <p:spPr>
          <a:xfrm>
            <a:off x="179999" y="452230"/>
            <a:ext cx="5814001" cy="415143"/>
          </a:xfrm>
          <a:prstGeom prst="rect">
            <a:avLst/>
          </a:prstGeom>
        </p:spPr>
        <p:txBody>
          <a:bodyPr anchor="ctr" anchorCtr="0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000" b="1" kern="1200">
                <a:solidFill>
                  <a:srgbClr val="FF7800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000" b="1" i="0" u="none" strike="noStrike" kern="1200" cap="none" spc="0" normalizeH="0" baseline="0" noProof="0" dirty="0">
                <a:ln>
                  <a:noFill/>
                </a:ln>
                <a:solidFill>
                  <a:srgbClr val="FF7800"/>
                </a:solidFill>
                <a:effectLst/>
                <a:uLnTx/>
                <a:uFillTx/>
                <a:latin typeface="Calibri" panose="020F0502020204030204"/>
                <a:ea typeface="+mj-ea"/>
                <a:cs typeface="+mj-cs"/>
              </a:rPr>
              <a:t>Partie I : Configurer un serveur  linux et des clients Windows / linux</a:t>
            </a:r>
          </a:p>
        </p:txBody>
      </p:sp>
      <p:pic>
        <p:nvPicPr>
          <p:cNvPr id="4098" name="Picture 2">
            <a:extLst>
              <a:ext uri="{FF2B5EF4-FFF2-40B4-BE49-F238E27FC236}">
                <a16:creationId xmlns:a16="http://schemas.microsoft.com/office/drawing/2014/main" id="{7F9AD12A-4075-47EC-8D27-C866713D47A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96364" y="452230"/>
            <a:ext cx="4159406" cy="7289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354970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contenu 3">
            <a:extLst>
              <a:ext uri="{FF2B5EF4-FFF2-40B4-BE49-F238E27FC236}">
                <a16:creationId xmlns:a16="http://schemas.microsoft.com/office/drawing/2014/main" id="{228D3F66-E2AB-4925-9DEC-5E5B317C458D}"/>
              </a:ext>
            </a:extLst>
          </p:cNvPr>
          <p:cNvSpPr txBox="1">
            <a:spLocks/>
          </p:cNvSpPr>
          <p:nvPr/>
        </p:nvSpPr>
        <p:spPr>
          <a:xfrm>
            <a:off x="748145" y="1551709"/>
            <a:ext cx="8552873" cy="4208878"/>
          </a:xfrm>
          <a:prstGeom prst="rect">
            <a:avLst/>
          </a:prstGeom>
        </p:spPr>
        <p:txBody>
          <a:bodyPr/>
          <a:lstStyle>
            <a:lvl1pPr marL="285750" indent="-285750" algn="just" defTabSz="914400" rtl="0" eaLnBrk="1" latinLnBrk="0" hangingPunct="1">
              <a:lnSpc>
                <a:spcPts val="16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1400" kern="1200">
                <a:solidFill>
                  <a:srgbClr val="565656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lnSpc>
                <a:spcPts val="16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1400" kern="1200">
                <a:solidFill>
                  <a:srgbClr val="565656"/>
                </a:solidFill>
                <a:latin typeface="+mn-lt"/>
                <a:ea typeface="+mn-ea"/>
                <a:cs typeface="+mn-cs"/>
              </a:defRPr>
            </a:lvl2pPr>
            <a:lvl3pPr marL="1200150" indent="-285750" algn="l" defTabSz="914400" rtl="0" eaLnBrk="1" latinLnBrk="0" hangingPunct="1">
              <a:lnSpc>
                <a:spcPts val="16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1400" kern="1200">
                <a:solidFill>
                  <a:srgbClr val="565656"/>
                </a:solidFill>
                <a:latin typeface="+mn-lt"/>
                <a:ea typeface="+mn-ea"/>
                <a:cs typeface="+mn-cs"/>
              </a:defRPr>
            </a:lvl3pPr>
            <a:lvl4pPr marL="1657350" indent="-285750" algn="l" defTabSz="914400" rtl="0" eaLnBrk="1" latinLnBrk="0" hangingPunct="1">
              <a:lnSpc>
                <a:spcPts val="16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1400" kern="1200">
                <a:solidFill>
                  <a:srgbClr val="565656"/>
                </a:solidFill>
                <a:latin typeface="+mn-lt"/>
                <a:ea typeface="+mn-ea"/>
                <a:cs typeface="+mn-cs"/>
              </a:defRPr>
            </a:lvl4pPr>
            <a:lvl5pPr marL="2114550" indent="-285750" algn="l" defTabSz="914400" rtl="0" eaLnBrk="1" latinLnBrk="0" hangingPunct="1">
              <a:lnSpc>
                <a:spcPts val="16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1400" kern="1200">
                <a:solidFill>
                  <a:srgbClr val="565656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fr-FR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Linux2 :172.16.0.101  Windows :172.16.0.101      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fr-FR" b="1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1. Vérifier est ce que les packages </a:t>
            </a:r>
            <a:r>
              <a:rPr lang="fr-FR" b="1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smbclient</a:t>
            </a:r>
            <a:r>
              <a:rPr lang="fr-FR" b="1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est installé 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fr-FR" b="1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2. Vérifier les fichiers de samba client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fr-FR" b="1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3. Créer un partage réseau sous </a:t>
            </a:r>
            <a:r>
              <a:rPr lang="fr-FR" b="1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windows</a:t>
            </a:r>
            <a:endParaRPr lang="fr-FR" b="1" dirty="0">
              <a:solidFill>
                <a:srgbClr val="000000"/>
              </a:solidFill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fr-FR" b="1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4. Trouver les partages réseau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fr-FR" b="1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5. Se connecter au partage réseau sur le client Windows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fr-FR" b="1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6. récupérer les fichiers test à partir de la machine Windows vers linux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fr-FR" b="1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7. transférer les fichiers de linux vers </a:t>
            </a:r>
            <a:r>
              <a:rPr lang="fr-FR" b="1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windows</a:t>
            </a:r>
            <a:endParaRPr lang="fr-FR" b="1" dirty="0">
              <a:solidFill>
                <a:srgbClr val="000000"/>
              </a:solidFill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fr-FR" b="1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8. Enregistrer une copie des fichiers de configuration de votre machine </a:t>
            </a:r>
            <a:endParaRPr lang="fr-FR" b="1" dirty="0">
              <a:solidFill>
                <a:srgbClr val="000000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itre 1">
            <a:extLst>
              <a:ext uri="{FF2B5EF4-FFF2-40B4-BE49-F238E27FC236}">
                <a16:creationId xmlns:a16="http://schemas.microsoft.com/office/drawing/2014/main" id="{27E9C485-F68E-4FD7-BCBE-1113C366A5F5}"/>
              </a:ext>
            </a:extLst>
          </p:cNvPr>
          <p:cNvSpPr txBox="1">
            <a:spLocks/>
          </p:cNvSpPr>
          <p:nvPr/>
        </p:nvSpPr>
        <p:spPr>
          <a:xfrm>
            <a:off x="179999" y="452230"/>
            <a:ext cx="5814001" cy="415143"/>
          </a:xfrm>
          <a:prstGeom prst="rect">
            <a:avLst/>
          </a:prstGeom>
        </p:spPr>
        <p:txBody>
          <a:bodyPr anchor="ctr" anchorCtr="0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000" b="1" kern="1200">
                <a:solidFill>
                  <a:srgbClr val="FF7800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000" b="1" i="0" u="none" strike="noStrike" kern="1200" cap="none" spc="0" normalizeH="0" baseline="0" noProof="0" dirty="0">
                <a:ln>
                  <a:noFill/>
                </a:ln>
                <a:solidFill>
                  <a:srgbClr val="FF7800"/>
                </a:solidFill>
                <a:effectLst/>
                <a:uLnTx/>
                <a:uFillTx/>
                <a:latin typeface="Calibri" panose="020F0502020204030204"/>
                <a:ea typeface="+mj-ea"/>
                <a:cs typeface="+mj-cs"/>
              </a:rPr>
              <a:t>Partie II : Configurer un partage </a:t>
            </a:r>
            <a:r>
              <a:rPr kumimoji="0" lang="fr-FR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FF7800"/>
                </a:solidFill>
                <a:effectLst/>
                <a:uLnTx/>
                <a:uFillTx/>
                <a:latin typeface="Calibri" panose="020F0502020204030204"/>
                <a:ea typeface="+mj-ea"/>
                <a:cs typeface="+mj-cs"/>
              </a:rPr>
              <a:t>windows</a:t>
            </a:r>
            <a:r>
              <a:rPr kumimoji="0" lang="fr-FR" sz="2000" b="1" i="0" u="none" strike="noStrike" kern="1200" cap="none" spc="0" normalizeH="0" baseline="0" noProof="0" dirty="0">
                <a:ln>
                  <a:noFill/>
                </a:ln>
                <a:solidFill>
                  <a:srgbClr val="FF7800"/>
                </a:solidFill>
                <a:effectLst/>
                <a:uLnTx/>
                <a:uFillTx/>
                <a:latin typeface="Calibri" panose="020F0502020204030204"/>
                <a:ea typeface="+mj-ea"/>
                <a:cs typeface="+mj-cs"/>
              </a:rPr>
              <a:t> et des clients Linux</a:t>
            </a:r>
          </a:p>
        </p:txBody>
      </p:sp>
      <p:pic>
        <p:nvPicPr>
          <p:cNvPr id="4098" name="Picture 2">
            <a:extLst>
              <a:ext uri="{FF2B5EF4-FFF2-40B4-BE49-F238E27FC236}">
                <a16:creationId xmlns:a16="http://schemas.microsoft.com/office/drawing/2014/main" id="{7F9AD12A-4075-47EC-8D27-C866713D47A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96364" y="452230"/>
            <a:ext cx="4159406" cy="7289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0034100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/>
      <a:bodyPr vert="horz" lIns="91440" tIns="45720" rIns="91440" bIns="45720" rtlCol="0" anchor="ctr"/>
      <a:lstStyle>
        <a:defPPr algn="ctr">
          <a:defRPr sz="2800" b="1" dirty="0">
            <a:solidFill>
              <a:srgbClr val="007842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22158</TotalTime>
  <Words>304</Words>
  <Application>Microsoft Office PowerPoint</Application>
  <PresentationFormat>Grand écran</PresentationFormat>
  <Paragraphs>31</Paragraphs>
  <Slides>4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Thème Office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ABDERRAHMANE ATMANI</dc:creator>
  <cp:lastModifiedBy>ABDERRAHMANE ATMANI</cp:lastModifiedBy>
  <cp:revision>265</cp:revision>
  <dcterms:created xsi:type="dcterms:W3CDTF">2022-03-23T13:41:33Z</dcterms:created>
  <dcterms:modified xsi:type="dcterms:W3CDTF">2022-09-03T11:52:42Z</dcterms:modified>
</cp:coreProperties>
</file>