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315" r:id="rId4"/>
    <p:sldId id="344" r:id="rId5"/>
    <p:sldId id="369" r:id="rId6"/>
    <p:sldId id="346" r:id="rId7"/>
    <p:sldId id="348" r:id="rId8"/>
    <p:sldId id="347" r:id="rId9"/>
    <p:sldId id="349" r:id="rId10"/>
    <p:sldId id="354" r:id="rId11"/>
    <p:sldId id="355" r:id="rId12"/>
    <p:sldId id="356" r:id="rId13"/>
    <p:sldId id="357" r:id="rId14"/>
    <p:sldId id="350" r:id="rId15"/>
    <p:sldId id="351" r:id="rId16"/>
    <p:sldId id="352" r:id="rId17"/>
    <p:sldId id="358" r:id="rId18"/>
    <p:sldId id="362" r:id="rId19"/>
    <p:sldId id="359" r:id="rId20"/>
    <p:sldId id="360" r:id="rId21"/>
    <p:sldId id="363" r:id="rId22"/>
    <p:sldId id="361" r:id="rId23"/>
    <p:sldId id="364" r:id="rId24"/>
    <p:sldId id="365" r:id="rId25"/>
    <p:sldId id="366" r:id="rId26"/>
    <p:sldId id="368" r:id="rId27"/>
    <p:sldId id="367"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1443694-2253-42B9-AC78-5E19BD3247BB}">
          <p14:sldIdLst>
            <p14:sldId id="256"/>
            <p14:sldId id="257"/>
          </p14:sldIdLst>
        </p14:section>
        <p14:section name="serveur SAMBA" id="{7E618522-F553-4E05-AC57-563AE4409DEE}">
          <p14:sldIdLst>
            <p14:sldId id="315"/>
            <p14:sldId id="344"/>
            <p14:sldId id="369"/>
            <p14:sldId id="346"/>
            <p14:sldId id="348"/>
            <p14:sldId id="347"/>
            <p14:sldId id="349"/>
            <p14:sldId id="354"/>
            <p14:sldId id="355"/>
            <p14:sldId id="356"/>
            <p14:sldId id="357"/>
            <p14:sldId id="350"/>
            <p14:sldId id="351"/>
            <p14:sldId id="352"/>
            <p14:sldId id="358"/>
            <p14:sldId id="362"/>
            <p14:sldId id="359"/>
            <p14:sldId id="360"/>
            <p14:sldId id="363"/>
            <p14:sldId id="361"/>
            <p14:sldId id="364"/>
            <p14:sldId id="365"/>
            <p14:sldId id="366"/>
            <p14:sldId id="368"/>
            <p14:sldId id="3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6" autoAdjust="0"/>
    <p:restoredTop sz="94660"/>
  </p:normalViewPr>
  <p:slideViewPr>
    <p:cSldViewPr snapToGrid="0">
      <p:cViewPr varScale="1">
        <p:scale>
          <a:sx n="83" d="100"/>
          <a:sy n="83" d="100"/>
        </p:scale>
        <p:origin x="58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BE023-AF5F-456C-9624-7D4A30D70AC6}" type="datetimeFigureOut">
              <a:rPr lang="fr-FR" smtClean="0"/>
              <a:t>03/09/2022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57488-B987-47B9-972E-AA6776E1DAAF}" type="slidenum">
              <a:rPr lang="fr-FR" smtClean="0"/>
              <a:t>‹N°›</a:t>
            </a:fld>
            <a:endParaRPr lang="fr-FR"/>
          </a:p>
        </p:txBody>
      </p:sp>
    </p:spTree>
    <p:extLst>
      <p:ext uri="{BB962C8B-B14F-4D97-AF65-F5344CB8AC3E}">
        <p14:creationId xmlns:p14="http://schemas.microsoft.com/office/powerpoint/2010/main" val="335830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857488-B987-47B9-972E-AA6776E1DAAF}" type="slidenum">
              <a:rPr lang="fr-FR" smtClean="0"/>
              <a:t>1</a:t>
            </a:fld>
            <a:endParaRPr lang="fr-FR"/>
          </a:p>
        </p:txBody>
      </p:sp>
    </p:spTree>
    <p:extLst>
      <p:ext uri="{BB962C8B-B14F-4D97-AF65-F5344CB8AC3E}">
        <p14:creationId xmlns:p14="http://schemas.microsoft.com/office/powerpoint/2010/main" val="227321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91932-20BE-4C82-8B7B-B94F8E432B4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381940-AAE5-4926-901B-A46AC808F5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7586C92-E345-4757-9DD7-8E4E350C8F04}"/>
              </a:ext>
            </a:extLst>
          </p:cNvPr>
          <p:cNvSpPr>
            <a:spLocks noGrp="1"/>
          </p:cNvSpPr>
          <p:nvPr>
            <p:ph type="dt" sz="half" idx="10"/>
          </p:nvPr>
        </p:nvSpPr>
        <p:spPr/>
        <p:txBody>
          <a:bodyPr/>
          <a:lstStyle/>
          <a:p>
            <a:fld id="{D09A83CE-4C63-43E5-9DEF-5F930EC9487B}" type="datetimeFigureOut">
              <a:rPr lang="fr-FR" smtClean="0"/>
              <a:t>03/09/2022</a:t>
            </a:fld>
            <a:endParaRPr lang="fr-FR"/>
          </a:p>
        </p:txBody>
      </p:sp>
      <p:sp>
        <p:nvSpPr>
          <p:cNvPr id="5" name="Espace réservé du pied de page 4">
            <a:extLst>
              <a:ext uri="{FF2B5EF4-FFF2-40B4-BE49-F238E27FC236}">
                <a16:creationId xmlns:a16="http://schemas.microsoft.com/office/drawing/2014/main" id="{48664CBA-5E2A-4A73-A773-E68629F5D4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F9F5A2-72EA-4244-8AAE-DC19A3C971B5}"/>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397055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FE3B3-D28F-4B96-920E-64DD343708A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8272824-8205-42D7-8B85-5FCAF3A59AF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16239B-8EF7-42F7-9C04-82C24F2C2A2B}"/>
              </a:ext>
            </a:extLst>
          </p:cNvPr>
          <p:cNvSpPr>
            <a:spLocks noGrp="1"/>
          </p:cNvSpPr>
          <p:nvPr>
            <p:ph type="dt" sz="half" idx="10"/>
          </p:nvPr>
        </p:nvSpPr>
        <p:spPr/>
        <p:txBody>
          <a:bodyPr/>
          <a:lstStyle/>
          <a:p>
            <a:fld id="{D09A83CE-4C63-43E5-9DEF-5F930EC9487B}" type="datetimeFigureOut">
              <a:rPr lang="fr-FR" smtClean="0"/>
              <a:t>03/09/2022</a:t>
            </a:fld>
            <a:endParaRPr lang="fr-FR"/>
          </a:p>
        </p:txBody>
      </p:sp>
      <p:sp>
        <p:nvSpPr>
          <p:cNvPr id="5" name="Espace réservé du pied de page 4">
            <a:extLst>
              <a:ext uri="{FF2B5EF4-FFF2-40B4-BE49-F238E27FC236}">
                <a16:creationId xmlns:a16="http://schemas.microsoft.com/office/drawing/2014/main" id="{4BCE6943-62A7-441B-A263-C6A166B503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F77418-D2E6-4EDA-8C53-10941404D899}"/>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196703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2338A58-1935-476B-930D-CD019098957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2B10A3F-112B-42DD-AB4D-1937F7AE308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6E3DA6-73FF-4935-BAC8-E670A16C84B9}"/>
              </a:ext>
            </a:extLst>
          </p:cNvPr>
          <p:cNvSpPr>
            <a:spLocks noGrp="1"/>
          </p:cNvSpPr>
          <p:nvPr>
            <p:ph type="dt" sz="half" idx="10"/>
          </p:nvPr>
        </p:nvSpPr>
        <p:spPr/>
        <p:txBody>
          <a:bodyPr/>
          <a:lstStyle/>
          <a:p>
            <a:fld id="{D09A83CE-4C63-43E5-9DEF-5F930EC9487B}" type="datetimeFigureOut">
              <a:rPr lang="fr-FR" smtClean="0"/>
              <a:t>03/09/2022</a:t>
            </a:fld>
            <a:endParaRPr lang="fr-FR"/>
          </a:p>
        </p:txBody>
      </p:sp>
      <p:sp>
        <p:nvSpPr>
          <p:cNvPr id="5" name="Espace réservé du pied de page 4">
            <a:extLst>
              <a:ext uri="{FF2B5EF4-FFF2-40B4-BE49-F238E27FC236}">
                <a16:creationId xmlns:a16="http://schemas.microsoft.com/office/drawing/2014/main" id="{861BFE97-573C-4A16-816D-398B9D8066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F76AF1-8C27-4FE8-A215-F2A410E9C3AB}"/>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349987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3D265-A804-4D96-8A73-1BB1480207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4101D01-6F16-4723-97EA-1C88D6E0259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A53E24-D277-42D0-9135-6F57BFC08114}"/>
              </a:ext>
            </a:extLst>
          </p:cNvPr>
          <p:cNvSpPr>
            <a:spLocks noGrp="1"/>
          </p:cNvSpPr>
          <p:nvPr>
            <p:ph type="dt" sz="half" idx="10"/>
          </p:nvPr>
        </p:nvSpPr>
        <p:spPr/>
        <p:txBody>
          <a:bodyPr/>
          <a:lstStyle/>
          <a:p>
            <a:fld id="{D09A83CE-4C63-43E5-9DEF-5F930EC9487B}" type="datetimeFigureOut">
              <a:rPr lang="fr-FR" smtClean="0"/>
              <a:t>03/09/2022</a:t>
            </a:fld>
            <a:endParaRPr lang="fr-FR"/>
          </a:p>
        </p:txBody>
      </p:sp>
      <p:sp>
        <p:nvSpPr>
          <p:cNvPr id="5" name="Espace réservé du pied de page 4">
            <a:extLst>
              <a:ext uri="{FF2B5EF4-FFF2-40B4-BE49-F238E27FC236}">
                <a16:creationId xmlns:a16="http://schemas.microsoft.com/office/drawing/2014/main" id="{A1DF976D-C727-448A-A0F2-4FEEC6968C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AE0BC9-8344-4703-8D8C-3654DA6D075F}"/>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240419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3CD2B-216B-491D-ACC0-1C073E4518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58A162C-4700-4075-B94E-D3E189920B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B43E9F1-B412-41AB-8A48-6D79FD465FB6}"/>
              </a:ext>
            </a:extLst>
          </p:cNvPr>
          <p:cNvSpPr>
            <a:spLocks noGrp="1"/>
          </p:cNvSpPr>
          <p:nvPr>
            <p:ph type="dt" sz="half" idx="10"/>
          </p:nvPr>
        </p:nvSpPr>
        <p:spPr/>
        <p:txBody>
          <a:bodyPr/>
          <a:lstStyle/>
          <a:p>
            <a:fld id="{D09A83CE-4C63-43E5-9DEF-5F930EC9487B}" type="datetimeFigureOut">
              <a:rPr lang="fr-FR" smtClean="0"/>
              <a:t>03/09/2022</a:t>
            </a:fld>
            <a:endParaRPr lang="fr-FR"/>
          </a:p>
        </p:txBody>
      </p:sp>
      <p:sp>
        <p:nvSpPr>
          <p:cNvPr id="5" name="Espace réservé du pied de page 4">
            <a:extLst>
              <a:ext uri="{FF2B5EF4-FFF2-40B4-BE49-F238E27FC236}">
                <a16:creationId xmlns:a16="http://schemas.microsoft.com/office/drawing/2014/main" id="{A0B81D06-AC02-4CEF-9005-9FC3845B38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43FD52-85F5-4209-B298-2116CB1CC6D5}"/>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133915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0CAF4B-8440-495D-98CC-790D8A9EDA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2ED5FE8-F2FA-4ECE-9196-89236E1FA29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4E74017-58DC-4E67-AAD8-B9E0553185F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14D4C4C-79D4-4F3F-9765-E207CFC075BC}"/>
              </a:ext>
            </a:extLst>
          </p:cNvPr>
          <p:cNvSpPr>
            <a:spLocks noGrp="1"/>
          </p:cNvSpPr>
          <p:nvPr>
            <p:ph type="dt" sz="half" idx="10"/>
          </p:nvPr>
        </p:nvSpPr>
        <p:spPr/>
        <p:txBody>
          <a:bodyPr/>
          <a:lstStyle/>
          <a:p>
            <a:fld id="{D09A83CE-4C63-43E5-9DEF-5F930EC9487B}" type="datetimeFigureOut">
              <a:rPr lang="fr-FR" smtClean="0"/>
              <a:t>03/09/2022</a:t>
            </a:fld>
            <a:endParaRPr lang="fr-FR"/>
          </a:p>
        </p:txBody>
      </p:sp>
      <p:sp>
        <p:nvSpPr>
          <p:cNvPr id="6" name="Espace réservé du pied de page 5">
            <a:extLst>
              <a:ext uri="{FF2B5EF4-FFF2-40B4-BE49-F238E27FC236}">
                <a16:creationId xmlns:a16="http://schemas.microsoft.com/office/drawing/2014/main" id="{74F35F0C-3E7D-4297-A259-A02A01A9F03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F21926B-E428-4A25-8212-0888E2F93B69}"/>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89722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83A641-DBBF-4C46-B64C-D3498118A9C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F33A6D5-9216-49D3-B5F9-A06585B9B1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948202A-5AB0-4021-BBA9-B9A26D4250E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FB55C28-3DEE-498E-B4DD-FB6284E6E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34334EB-1E43-421E-93CF-4EFA3BE4C7C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9FE4D8A-0D0B-468F-95AB-B1E9A1688FF9}"/>
              </a:ext>
            </a:extLst>
          </p:cNvPr>
          <p:cNvSpPr>
            <a:spLocks noGrp="1"/>
          </p:cNvSpPr>
          <p:nvPr>
            <p:ph type="dt" sz="half" idx="10"/>
          </p:nvPr>
        </p:nvSpPr>
        <p:spPr/>
        <p:txBody>
          <a:bodyPr/>
          <a:lstStyle/>
          <a:p>
            <a:fld id="{D09A83CE-4C63-43E5-9DEF-5F930EC9487B}" type="datetimeFigureOut">
              <a:rPr lang="fr-FR" smtClean="0"/>
              <a:t>03/09/2022</a:t>
            </a:fld>
            <a:endParaRPr lang="fr-FR"/>
          </a:p>
        </p:txBody>
      </p:sp>
      <p:sp>
        <p:nvSpPr>
          <p:cNvPr id="8" name="Espace réservé du pied de page 7">
            <a:extLst>
              <a:ext uri="{FF2B5EF4-FFF2-40B4-BE49-F238E27FC236}">
                <a16:creationId xmlns:a16="http://schemas.microsoft.com/office/drawing/2014/main" id="{CD6B63B0-7D84-43D0-A075-6BB476C5057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8A60DB1-53EE-4DBC-886E-0D31168F1019}"/>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245866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D5DF7-192F-40FF-B7C0-F0B26222DB8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2E99A2A-3C12-4F7F-BE5C-1E1D5CDE1B22}"/>
              </a:ext>
            </a:extLst>
          </p:cNvPr>
          <p:cNvSpPr>
            <a:spLocks noGrp="1"/>
          </p:cNvSpPr>
          <p:nvPr>
            <p:ph type="dt" sz="half" idx="10"/>
          </p:nvPr>
        </p:nvSpPr>
        <p:spPr/>
        <p:txBody>
          <a:bodyPr/>
          <a:lstStyle/>
          <a:p>
            <a:fld id="{D09A83CE-4C63-43E5-9DEF-5F930EC9487B}" type="datetimeFigureOut">
              <a:rPr lang="fr-FR" smtClean="0"/>
              <a:t>03/09/2022</a:t>
            </a:fld>
            <a:endParaRPr lang="fr-FR"/>
          </a:p>
        </p:txBody>
      </p:sp>
      <p:sp>
        <p:nvSpPr>
          <p:cNvPr id="4" name="Espace réservé du pied de page 3">
            <a:extLst>
              <a:ext uri="{FF2B5EF4-FFF2-40B4-BE49-F238E27FC236}">
                <a16:creationId xmlns:a16="http://schemas.microsoft.com/office/drawing/2014/main" id="{5716337C-674A-43A4-9B57-9BA556BD83B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8824270-FBB9-4867-9164-52F9D1501F2A}"/>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222933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89EB8F-84D8-43D2-A6C6-DCB31A7A6EC5}"/>
              </a:ext>
            </a:extLst>
          </p:cNvPr>
          <p:cNvSpPr>
            <a:spLocks noGrp="1"/>
          </p:cNvSpPr>
          <p:nvPr>
            <p:ph type="dt" sz="half" idx="10"/>
          </p:nvPr>
        </p:nvSpPr>
        <p:spPr/>
        <p:txBody>
          <a:bodyPr/>
          <a:lstStyle/>
          <a:p>
            <a:fld id="{D09A83CE-4C63-43E5-9DEF-5F930EC9487B}" type="datetimeFigureOut">
              <a:rPr lang="fr-FR" smtClean="0"/>
              <a:t>03/09/2022</a:t>
            </a:fld>
            <a:endParaRPr lang="fr-FR"/>
          </a:p>
        </p:txBody>
      </p:sp>
      <p:sp>
        <p:nvSpPr>
          <p:cNvPr id="3" name="Espace réservé du pied de page 2">
            <a:extLst>
              <a:ext uri="{FF2B5EF4-FFF2-40B4-BE49-F238E27FC236}">
                <a16:creationId xmlns:a16="http://schemas.microsoft.com/office/drawing/2014/main" id="{C0DC4B86-63CA-4F13-86FA-CC7A3EE62F1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140D71A-9F7A-48CE-BC25-38DE3240946B}"/>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103612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0CE27-A244-4A39-BC87-A1A545885DF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46E3C02-B613-43CF-8C0B-06C4F075A8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662492D-2EEA-4F33-ABE3-EBEF9A664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76D6D84-A56C-44E3-885A-C0F010BA7AEB}"/>
              </a:ext>
            </a:extLst>
          </p:cNvPr>
          <p:cNvSpPr>
            <a:spLocks noGrp="1"/>
          </p:cNvSpPr>
          <p:nvPr>
            <p:ph type="dt" sz="half" idx="10"/>
          </p:nvPr>
        </p:nvSpPr>
        <p:spPr/>
        <p:txBody>
          <a:bodyPr/>
          <a:lstStyle/>
          <a:p>
            <a:fld id="{D09A83CE-4C63-43E5-9DEF-5F930EC9487B}" type="datetimeFigureOut">
              <a:rPr lang="fr-FR" smtClean="0"/>
              <a:t>03/09/2022</a:t>
            </a:fld>
            <a:endParaRPr lang="fr-FR"/>
          </a:p>
        </p:txBody>
      </p:sp>
      <p:sp>
        <p:nvSpPr>
          <p:cNvPr id="6" name="Espace réservé du pied de page 5">
            <a:extLst>
              <a:ext uri="{FF2B5EF4-FFF2-40B4-BE49-F238E27FC236}">
                <a16:creationId xmlns:a16="http://schemas.microsoft.com/office/drawing/2014/main" id="{7E3725D4-E303-4173-AFDF-38D09AD8F8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8EDC1D-C076-4E90-8534-DEF5548BC39F}"/>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413057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AEB2C9-9A00-45E9-BB83-9EB06DADE85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5685455-F154-40FC-9706-E275FB5FE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04B2850-3F05-4685-BEC8-34A2BEDD6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B07073-78E0-4977-AE1D-DAC227DF0AA7}"/>
              </a:ext>
            </a:extLst>
          </p:cNvPr>
          <p:cNvSpPr>
            <a:spLocks noGrp="1"/>
          </p:cNvSpPr>
          <p:nvPr>
            <p:ph type="dt" sz="half" idx="10"/>
          </p:nvPr>
        </p:nvSpPr>
        <p:spPr/>
        <p:txBody>
          <a:bodyPr/>
          <a:lstStyle/>
          <a:p>
            <a:fld id="{D09A83CE-4C63-43E5-9DEF-5F930EC9487B}" type="datetimeFigureOut">
              <a:rPr lang="fr-FR" smtClean="0"/>
              <a:t>03/09/2022</a:t>
            </a:fld>
            <a:endParaRPr lang="fr-FR"/>
          </a:p>
        </p:txBody>
      </p:sp>
      <p:sp>
        <p:nvSpPr>
          <p:cNvPr id="6" name="Espace réservé du pied de page 5">
            <a:extLst>
              <a:ext uri="{FF2B5EF4-FFF2-40B4-BE49-F238E27FC236}">
                <a16:creationId xmlns:a16="http://schemas.microsoft.com/office/drawing/2014/main" id="{47D78B4E-08FE-4753-B821-72BC1590AB7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A0318FC-B4F1-4A09-84A6-5B5E0F3714DC}"/>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369462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78F73FC-DCE6-4C58-9E81-9F185F2E14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2025066-27BA-4835-B6D3-7D1DCA0AAA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015ED9-98A0-4305-8E2A-5FDA9D582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A83CE-4C63-43E5-9DEF-5F930EC9487B}" type="datetimeFigureOut">
              <a:rPr lang="fr-FR" smtClean="0"/>
              <a:t>03/09/2022</a:t>
            </a:fld>
            <a:endParaRPr lang="fr-FR"/>
          </a:p>
        </p:txBody>
      </p:sp>
      <p:sp>
        <p:nvSpPr>
          <p:cNvPr id="5" name="Espace réservé du pied de page 4">
            <a:extLst>
              <a:ext uri="{FF2B5EF4-FFF2-40B4-BE49-F238E27FC236}">
                <a16:creationId xmlns:a16="http://schemas.microsoft.com/office/drawing/2014/main" id="{9CEE3AB1-3B2C-418B-B2CD-1E35E884F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6CB6913-1B5F-41F3-AAE1-AB9889E77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42939-0FC7-4520-8676-1AD2B0F66A14}" type="slidenum">
              <a:rPr lang="fr-FR" smtClean="0"/>
              <a:t>‹N°›</a:t>
            </a:fld>
            <a:endParaRPr lang="fr-FR"/>
          </a:p>
        </p:txBody>
      </p:sp>
    </p:spTree>
    <p:extLst>
      <p:ext uri="{BB962C8B-B14F-4D97-AF65-F5344CB8AC3E}">
        <p14:creationId xmlns:p14="http://schemas.microsoft.com/office/powerpoint/2010/main" val="372484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tm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tmp"/><Relationship Id="rId4" Type="http://schemas.openxmlformats.org/officeDocument/2006/relationships/image" Target="../media/image12.tm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tm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tm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tm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tm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tm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tm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3.tmp"/><Relationship Id="rId4" Type="http://schemas.openxmlformats.org/officeDocument/2006/relationships/image" Target="../media/image22.tm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5.tmp"/><Relationship Id="rId4" Type="http://schemas.openxmlformats.org/officeDocument/2006/relationships/image" Target="../media/image24.tm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tmp"/><Relationship Id="rId4" Type="http://schemas.openxmlformats.org/officeDocument/2006/relationships/image" Target="../media/image9.tm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9E3AD4A-9983-4530-BC41-84B9F94EF7A9}"/>
              </a:ext>
            </a:extLst>
          </p:cNvPr>
          <p:cNvSpPr txBox="1">
            <a:spLocks/>
          </p:cNvSpPr>
          <p:nvPr/>
        </p:nvSpPr>
        <p:spPr>
          <a:xfrm>
            <a:off x="5570767" y="6138000"/>
            <a:ext cx="1689315" cy="720000"/>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b="1" dirty="0">
                <a:solidFill>
                  <a:schemeClr val="bg1"/>
                </a:solidFill>
              </a:rPr>
              <a:t>120 heures</a:t>
            </a:r>
          </a:p>
        </p:txBody>
      </p:sp>
      <p:sp>
        <p:nvSpPr>
          <p:cNvPr id="5" name="Espace réservé du texte 4">
            <a:extLst>
              <a:ext uri="{FF2B5EF4-FFF2-40B4-BE49-F238E27FC236}">
                <a16:creationId xmlns:a16="http://schemas.microsoft.com/office/drawing/2014/main" id="{3036780F-3065-4615-BF95-56F56EE20502}"/>
              </a:ext>
            </a:extLst>
          </p:cNvPr>
          <p:cNvSpPr txBox="1">
            <a:spLocks/>
          </p:cNvSpPr>
          <p:nvPr/>
        </p:nvSpPr>
        <p:spPr>
          <a:xfrm>
            <a:off x="1348638" y="5038867"/>
            <a:ext cx="9667701" cy="865074"/>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fr-FR" sz="2400" b="1" dirty="0">
                <a:solidFill>
                  <a:srgbClr val="0059A1"/>
                </a:solidFill>
              </a:rPr>
              <a:t>RÉSUMÉ THÉORIQUE – FILIÈRE INFRASTRUCTURE DIGITALE</a:t>
            </a:r>
          </a:p>
          <a:p>
            <a:pPr>
              <a:lnSpc>
                <a:spcPct val="90000"/>
              </a:lnSpc>
              <a:spcBef>
                <a:spcPts val="1000"/>
              </a:spcBef>
            </a:pPr>
            <a:r>
              <a:rPr lang="fr-FR" sz="2400" b="1" dirty="0">
                <a:solidFill>
                  <a:srgbClr val="0059A1"/>
                </a:solidFill>
              </a:rPr>
              <a:t>M205-Administration réseau sous linux</a:t>
            </a:r>
          </a:p>
        </p:txBody>
      </p:sp>
    </p:spTree>
    <p:extLst>
      <p:ext uri="{BB962C8B-B14F-4D97-AF65-F5344CB8AC3E}">
        <p14:creationId xmlns:p14="http://schemas.microsoft.com/office/powerpoint/2010/main" val="1767933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621879" y="1506912"/>
            <a:ext cx="4633293" cy="5106323"/>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7000"/>
              </a:lnSpc>
              <a:spcBef>
                <a:spcPts val="0"/>
              </a:spcBef>
              <a:spcAft>
                <a:spcPts val="800"/>
              </a:spcAft>
              <a:buNone/>
            </a:pP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[global]        </a:t>
            </a:r>
          </a:p>
          <a:p>
            <a:pPr marL="457200" lvl="1" indent="0">
              <a:lnSpc>
                <a:spcPct val="107000"/>
              </a:lnSpc>
              <a:spcBef>
                <a:spcPts val="0"/>
              </a:spcBef>
              <a:spcAft>
                <a:spcPts val="800"/>
              </a:spcAft>
              <a:buNone/>
            </a:pP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workgroup</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 SAMBA        </a:t>
            </a:r>
          </a:p>
          <a:p>
            <a:pPr marL="457200" lvl="1" indent="0">
              <a:lnSpc>
                <a:spcPct val="107000"/>
              </a:lnSpc>
              <a:spcBef>
                <a:spcPts val="0"/>
              </a:spcBef>
              <a:spcAft>
                <a:spcPts val="800"/>
              </a:spcAft>
              <a:buNone/>
            </a:pP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security</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 user	</a:t>
            </a:r>
          </a:p>
          <a:p>
            <a:pPr marL="457200" lvl="1" indent="0">
              <a:lnSpc>
                <a:spcPct val="107000"/>
              </a:lnSpc>
              <a:spcBef>
                <a:spcPts val="0"/>
              </a:spcBef>
              <a:spcAft>
                <a:spcPts val="800"/>
              </a:spcAft>
              <a:buNone/>
            </a:pP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passdb</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backend = </a:t>
            </a: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tdbsam</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a:t>
            </a:r>
          </a:p>
          <a:p>
            <a:pPr marL="457200" lvl="1" indent="0">
              <a:lnSpc>
                <a:spcPct val="107000"/>
              </a:lnSpc>
              <a:spcBef>
                <a:spcPts val="0"/>
              </a:spcBef>
              <a:spcAft>
                <a:spcPts val="800"/>
              </a:spcAft>
              <a:buNone/>
            </a:pP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printing = cups        </a:t>
            </a:r>
          </a:p>
          <a:p>
            <a:pPr marL="457200" lvl="1" indent="0">
              <a:lnSpc>
                <a:spcPct val="107000"/>
              </a:lnSpc>
              <a:spcBef>
                <a:spcPts val="0"/>
              </a:spcBef>
              <a:spcAft>
                <a:spcPts val="800"/>
              </a:spcAft>
              <a:buNone/>
            </a:pP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printcap</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name</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 cups        </a:t>
            </a:r>
          </a:p>
          <a:p>
            <a:pPr marL="457200" lvl="1" indent="0">
              <a:lnSpc>
                <a:spcPct val="107000"/>
              </a:lnSpc>
              <a:spcBef>
                <a:spcPts val="0"/>
              </a:spcBef>
              <a:spcAft>
                <a:spcPts val="800"/>
              </a:spcAft>
              <a:buNone/>
            </a:pP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load</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printers = yes        </a:t>
            </a:r>
          </a:p>
          <a:p>
            <a:pPr marL="457200" lvl="1" indent="0">
              <a:lnSpc>
                <a:spcPct val="107000"/>
              </a:lnSpc>
              <a:spcBef>
                <a:spcPts val="0"/>
              </a:spcBef>
              <a:spcAft>
                <a:spcPts val="800"/>
              </a:spcAft>
              <a:buNone/>
            </a:pP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cups options = </a:t>
            </a: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raw</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a:t>
            </a:r>
          </a:p>
          <a:p>
            <a:pPr marL="457200" lvl="1" indent="0">
              <a:lnSpc>
                <a:spcPct val="107000"/>
              </a:lnSpc>
              <a:spcBef>
                <a:spcPts val="0"/>
              </a:spcBef>
              <a:spcAft>
                <a:spcPts val="800"/>
              </a:spcAft>
              <a:buNone/>
            </a:pP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log file = /var/log/samba/</a:t>
            </a: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log.%m</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a:t>
            </a:r>
          </a:p>
          <a:p>
            <a:pPr marL="457200" lvl="1" indent="0">
              <a:lnSpc>
                <a:spcPct val="107000"/>
              </a:lnSpc>
              <a:spcBef>
                <a:spcPts val="0"/>
              </a:spcBef>
              <a:spcAft>
                <a:spcPts val="800"/>
              </a:spcAft>
              <a:buNone/>
            </a:pP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max log size = 50	</a:t>
            </a:r>
          </a:p>
          <a:p>
            <a:pPr marL="457200" lvl="1" indent="0">
              <a:lnSpc>
                <a:spcPct val="107000"/>
              </a:lnSpc>
              <a:spcBef>
                <a:spcPts val="0"/>
              </a:spcBef>
              <a:spcAft>
                <a:spcPts val="800"/>
              </a:spcAft>
              <a:buNone/>
            </a:pP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netbios</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name</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 MYSERVER</a:t>
            </a:r>
          </a:p>
          <a:p>
            <a:pPr marL="457200" lvl="1" indent="0">
              <a:lnSpc>
                <a:spcPct val="107000"/>
              </a:lnSpc>
              <a:spcBef>
                <a:spcPts val="0"/>
              </a:spcBef>
              <a:spcAft>
                <a:spcPts val="800"/>
              </a:spcAft>
              <a:buNone/>
            </a:pP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interfaces = lo eth0 192.168.12.2/24 192.168.13.2/24</a:t>
            </a:r>
          </a:p>
          <a:p>
            <a:pPr marL="457200" lvl="1" indent="0">
              <a:lnSpc>
                <a:spcPct val="107000"/>
              </a:lnSpc>
              <a:spcBef>
                <a:spcPts val="0"/>
              </a:spcBef>
              <a:spcAft>
                <a:spcPts val="800"/>
              </a:spcAft>
              <a:buNone/>
            </a:pP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hosts </a:t>
            </a: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allow</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 127. 192.168.12. 192.168.13.</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Exemple de configuration</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Configuration de service SAMBA</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3">
            <a:extLst>
              <a:ext uri="{FF2B5EF4-FFF2-40B4-BE49-F238E27FC236}">
                <a16:creationId xmlns:a16="http://schemas.microsoft.com/office/drawing/2014/main" id="{B5A9D906-7251-425B-B96F-DA1CD36121E8}"/>
              </a:ext>
            </a:extLst>
          </p:cNvPr>
          <p:cNvSpPr txBox="1">
            <a:spLocks/>
          </p:cNvSpPr>
          <p:nvPr/>
        </p:nvSpPr>
        <p:spPr>
          <a:xfrm>
            <a:off x="4691672" y="1559187"/>
            <a:ext cx="4633293" cy="5106323"/>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[homes]</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comment = Home Directories</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valid users = %S, %</a:t>
            </a: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D%w%S</a:t>
            </a:r>
            <a:endParaRPr lang="en-US"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browseable</a:t>
            </a: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 No</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read only = No</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inherit </a:t>
            </a: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acls</a:t>
            </a: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 Yes</a:t>
            </a:r>
            <a:endParaRPr lang="fr-FR"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[printers]</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comment = All Printers</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path = /var/</a:t>
            </a: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tmp</a:t>
            </a:r>
            <a:endParaRPr lang="en-US"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printable = Yes</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create mask = 0600</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browseable</a:t>
            </a: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 No</a:t>
            </a:r>
          </a:p>
          <a:p>
            <a:pPr marL="457200" lvl="1" indent="0">
              <a:lnSpc>
                <a:spcPct val="107000"/>
              </a:lnSpc>
              <a:spcAft>
                <a:spcPts val="800"/>
              </a:spcAft>
              <a:buNone/>
            </a:pPr>
            <a:endParaRPr lang="en-US"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10" name="Espace réservé du contenu 3">
            <a:extLst>
              <a:ext uri="{FF2B5EF4-FFF2-40B4-BE49-F238E27FC236}">
                <a16:creationId xmlns:a16="http://schemas.microsoft.com/office/drawing/2014/main" id="{17570E9C-80DB-4567-B608-406891A9DC38}"/>
              </a:ext>
            </a:extLst>
          </p:cNvPr>
          <p:cNvSpPr txBox="1">
            <a:spLocks/>
          </p:cNvSpPr>
          <p:nvPr/>
        </p:nvSpPr>
        <p:spPr>
          <a:xfrm>
            <a:off x="8196872" y="1506911"/>
            <a:ext cx="4633293" cy="5106323"/>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a:t>
            </a: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partage_samba</a:t>
            </a: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comment = partage test samba</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path = /home/test/Partage/</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browseable</a:t>
            </a: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 No</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read only = No</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[print$]</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comment = Printer Drivers</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path = /var/lib/samba/drivers</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write list = @printadmin root</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force group = @printadmin</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create mask = 0664</a:t>
            </a:r>
          </a:p>
          <a:p>
            <a:pPr marL="457200" lvl="1" indent="0">
              <a:lnSpc>
                <a:spcPct val="107000"/>
              </a:lnSpc>
              <a:spcBef>
                <a:spcPts val="0"/>
              </a:spcBef>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directory mask = 0775</a:t>
            </a:r>
          </a:p>
          <a:p>
            <a:pPr marL="457200" lvl="1" indent="0">
              <a:lnSpc>
                <a:spcPct val="107000"/>
              </a:lnSpc>
              <a:spcAft>
                <a:spcPts val="800"/>
              </a:spcAft>
              <a:buNone/>
            </a:pPr>
            <a:endParaRPr lang="en-US"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8570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782618"/>
            <a:ext cx="10233891"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b="1" dirty="0" err="1">
                <a:solidFill>
                  <a:srgbClr val="000000"/>
                </a:solidFill>
                <a:effectLst/>
                <a:ea typeface="Times New Roman" panose="02020603050405020304" pitchFamily="18" charset="0"/>
                <a:cs typeface="Times New Roman" panose="02020603050405020304" pitchFamily="18" charset="0"/>
              </a:rPr>
              <a:t>workgroup</a:t>
            </a:r>
            <a:r>
              <a:rPr lang="fr-FR" dirty="0">
                <a:solidFill>
                  <a:srgbClr val="000000"/>
                </a:solidFill>
                <a:effectLst/>
                <a:ea typeface="Times New Roman" panose="02020603050405020304" pitchFamily="18" charset="0"/>
                <a:cs typeface="Times New Roman" panose="02020603050405020304" pitchFamily="18" charset="0"/>
              </a:rPr>
              <a:t> = le nom de domaine Windows NT ou le nom du groupe de travail, par exemple, MYGROUP.</a:t>
            </a:r>
          </a:p>
          <a:p>
            <a:pPr>
              <a:lnSpc>
                <a:spcPct val="107000"/>
              </a:lnSpc>
              <a:spcAft>
                <a:spcPts val="800"/>
              </a:spcAft>
            </a:pPr>
            <a:r>
              <a:rPr lang="fr-FR" b="1" dirty="0">
                <a:solidFill>
                  <a:srgbClr val="000000"/>
                </a:solidFill>
                <a:effectLst/>
                <a:ea typeface="Times New Roman" panose="02020603050405020304" pitchFamily="18" charset="0"/>
                <a:cs typeface="Times New Roman" panose="02020603050405020304" pitchFamily="18" charset="0"/>
              </a:rPr>
              <a:t>server string</a:t>
            </a:r>
            <a:r>
              <a:rPr lang="fr-FR" dirty="0">
                <a:solidFill>
                  <a:srgbClr val="000000"/>
                </a:solidFill>
                <a:effectLst/>
                <a:ea typeface="Times New Roman" panose="02020603050405020304" pitchFamily="18" charset="0"/>
                <a:cs typeface="Times New Roman" panose="02020603050405020304" pitchFamily="18" charset="0"/>
              </a:rPr>
              <a:t>= l'équivalent du champ Description de Windows NT.</a:t>
            </a:r>
          </a:p>
          <a:p>
            <a:pPr>
              <a:lnSpc>
                <a:spcPct val="107000"/>
              </a:lnSpc>
              <a:spcAft>
                <a:spcPts val="800"/>
              </a:spcAft>
            </a:pPr>
            <a:r>
              <a:rPr lang="fr-FR" b="1" dirty="0" err="1">
                <a:solidFill>
                  <a:srgbClr val="000000"/>
                </a:solidFill>
                <a:effectLst/>
                <a:ea typeface="Times New Roman" panose="02020603050405020304" pitchFamily="18" charset="0"/>
                <a:cs typeface="Times New Roman" panose="02020603050405020304" pitchFamily="18" charset="0"/>
              </a:rPr>
              <a:t>netbios</a:t>
            </a:r>
            <a:r>
              <a:rPr lang="fr-FR" b="1" dirty="0">
                <a:solidFill>
                  <a:srgbClr val="000000"/>
                </a:solidFill>
                <a:effectLst/>
                <a:ea typeface="Times New Roman" panose="02020603050405020304" pitchFamily="18" charset="0"/>
                <a:cs typeface="Times New Roman" panose="02020603050405020304" pitchFamily="18" charset="0"/>
              </a:rPr>
              <a:t> </a:t>
            </a:r>
            <a:r>
              <a:rPr lang="fr-FR" b="1" dirty="0" err="1">
                <a:solidFill>
                  <a:srgbClr val="000000"/>
                </a:solidFill>
                <a:effectLst/>
                <a:ea typeface="Times New Roman" panose="02020603050405020304" pitchFamily="18" charset="0"/>
                <a:cs typeface="Times New Roman" panose="02020603050405020304" pitchFamily="18" charset="0"/>
              </a:rPr>
              <a:t>name</a:t>
            </a:r>
            <a:r>
              <a:rPr lang="fr-FR" dirty="0">
                <a:solidFill>
                  <a:srgbClr val="000000"/>
                </a:solidFill>
                <a:effectLst/>
                <a:ea typeface="Times New Roman" panose="02020603050405020304" pitchFamily="18" charset="0"/>
                <a:cs typeface="Times New Roman" panose="02020603050405020304" pitchFamily="18" charset="0"/>
              </a:rPr>
              <a:t>= utilisé pour spécifier un nom de serveur qui n'est pas lié au nom d'hôte,</a:t>
            </a:r>
          </a:p>
          <a:p>
            <a:pPr>
              <a:lnSpc>
                <a:spcPct val="107000"/>
              </a:lnSpc>
              <a:spcAft>
                <a:spcPts val="800"/>
              </a:spcAft>
            </a:pPr>
            <a:r>
              <a:rPr lang="fr-FR" b="1" dirty="0">
                <a:solidFill>
                  <a:srgbClr val="000000"/>
                </a:solidFill>
                <a:effectLst/>
                <a:ea typeface="Times New Roman" panose="02020603050405020304" pitchFamily="18" charset="0"/>
                <a:cs typeface="Times New Roman" panose="02020603050405020304" pitchFamily="18" charset="0"/>
              </a:rPr>
              <a:t>interfaces </a:t>
            </a:r>
            <a:r>
              <a:rPr lang="fr-FR" dirty="0">
                <a:solidFill>
                  <a:srgbClr val="000000"/>
                </a:solidFill>
                <a:effectLst/>
                <a:ea typeface="Times New Roman" panose="02020603050405020304" pitchFamily="18" charset="0"/>
                <a:cs typeface="Times New Roman" panose="02020603050405020304" pitchFamily="18" charset="0"/>
              </a:rPr>
              <a:t>= utilisé pour configurer Samba pour écouter sur plusieurs interfaces réseau.</a:t>
            </a:r>
          </a:p>
          <a:p>
            <a:pPr>
              <a:lnSpc>
                <a:spcPct val="107000"/>
              </a:lnSpc>
              <a:spcAft>
                <a:spcPts val="800"/>
              </a:spcAft>
            </a:pPr>
            <a:r>
              <a:rPr lang="fr-FR" b="1" dirty="0">
                <a:solidFill>
                  <a:srgbClr val="000000"/>
                </a:solidFill>
                <a:effectLst/>
                <a:ea typeface="Times New Roman" panose="02020603050405020304" pitchFamily="18" charset="0"/>
                <a:cs typeface="Times New Roman" panose="02020603050405020304" pitchFamily="18" charset="0"/>
              </a:rPr>
              <a:t>hosts </a:t>
            </a:r>
            <a:r>
              <a:rPr lang="fr-FR" b="1" dirty="0" err="1">
                <a:solidFill>
                  <a:srgbClr val="000000"/>
                </a:solidFill>
                <a:effectLst/>
                <a:ea typeface="Times New Roman" panose="02020603050405020304" pitchFamily="18" charset="0"/>
                <a:cs typeface="Times New Roman" panose="02020603050405020304" pitchFamily="18" charset="0"/>
              </a:rPr>
              <a:t>allow</a:t>
            </a:r>
            <a:r>
              <a:rPr lang="fr-FR" b="1" dirty="0">
                <a:solidFill>
                  <a:srgbClr val="000000"/>
                </a:solidFill>
                <a:effectLst/>
                <a:ea typeface="Times New Roman" panose="02020603050405020304" pitchFamily="18" charset="0"/>
                <a:cs typeface="Times New Roman" panose="02020603050405020304" pitchFamily="18" charset="0"/>
              </a:rPr>
              <a:t> </a:t>
            </a:r>
            <a:r>
              <a:rPr lang="fr-FR" dirty="0">
                <a:solidFill>
                  <a:srgbClr val="000000"/>
                </a:solidFill>
                <a:effectLst/>
                <a:ea typeface="Times New Roman" panose="02020603050405020304" pitchFamily="18" charset="0"/>
                <a:cs typeface="Times New Roman" panose="02020603050405020304" pitchFamily="18" charset="0"/>
              </a:rPr>
              <a:t>= les hôtes autorisés à se connecter. Cette option peut également être utilisée par action.</a:t>
            </a:r>
          </a:p>
          <a:p>
            <a:pPr>
              <a:lnSpc>
                <a:spcPct val="107000"/>
              </a:lnSpc>
              <a:spcAft>
                <a:spcPts val="800"/>
              </a:spcAft>
            </a:pPr>
            <a:r>
              <a:rPr lang="fr-FR" b="1" dirty="0">
                <a:solidFill>
                  <a:srgbClr val="000000"/>
                </a:solidFill>
                <a:effectLst/>
                <a:ea typeface="Times New Roman" panose="02020603050405020304" pitchFamily="18" charset="0"/>
                <a:cs typeface="Times New Roman" panose="02020603050405020304" pitchFamily="18" charset="0"/>
              </a:rPr>
              <a:t>hosts deny</a:t>
            </a:r>
            <a:r>
              <a:rPr lang="fr-FR" dirty="0">
                <a:solidFill>
                  <a:srgbClr val="000000"/>
                </a:solidFill>
                <a:effectLst/>
                <a:ea typeface="Times New Roman" panose="02020603050405020304" pitchFamily="18" charset="0"/>
                <a:cs typeface="Times New Roman" panose="02020603050405020304" pitchFamily="18" charset="0"/>
              </a:rPr>
              <a:t> = les hôtes ne sont pas autorisés à se connecter. Cette option peut également être utilisée par action.</a:t>
            </a:r>
          </a:p>
          <a:p>
            <a:pPr>
              <a:lnSpc>
                <a:spcPct val="107000"/>
              </a:lnSpc>
              <a:spcAft>
                <a:spcPts val="800"/>
              </a:spcAft>
            </a:pPr>
            <a:r>
              <a:rPr lang="fr-FR" b="1" dirty="0">
                <a:solidFill>
                  <a:srgbClr val="000000"/>
                </a:solidFill>
                <a:ea typeface="Times New Roman" panose="02020603050405020304" pitchFamily="18" charset="0"/>
                <a:cs typeface="Times New Roman" panose="02020603050405020304" pitchFamily="18" charset="0"/>
              </a:rPr>
              <a:t>Log file </a:t>
            </a:r>
            <a:r>
              <a:rPr lang="fr-FR" dirty="0">
                <a:solidFill>
                  <a:srgbClr val="000000"/>
                </a:solidFill>
                <a:ea typeface="Times New Roman" panose="02020603050405020304" pitchFamily="18" charset="0"/>
                <a:cs typeface="Times New Roman" panose="02020603050405020304" pitchFamily="18" charset="0"/>
              </a:rPr>
              <a:t>= spécifiez où les fichiers journaux sont écrits et comment ils sont divisés.</a:t>
            </a:r>
          </a:p>
          <a:p>
            <a:pPr>
              <a:lnSpc>
                <a:spcPct val="107000"/>
              </a:lnSpc>
              <a:spcAft>
                <a:spcPts val="800"/>
              </a:spcAft>
            </a:pPr>
            <a:r>
              <a:rPr lang="fr-FR" b="1" dirty="0" err="1">
                <a:solidFill>
                  <a:srgbClr val="000000"/>
                </a:solidFill>
                <a:effectLst/>
                <a:ea typeface="Times New Roman" panose="02020603050405020304" pitchFamily="18" charset="0"/>
                <a:cs typeface="Times New Roman" panose="02020603050405020304" pitchFamily="18" charset="0"/>
              </a:rPr>
              <a:t>security</a:t>
            </a:r>
            <a:r>
              <a:rPr lang="fr-FR" dirty="0">
                <a:solidFill>
                  <a:srgbClr val="000000"/>
                </a:solidFill>
                <a:effectLst/>
                <a:ea typeface="Times New Roman" panose="02020603050405020304" pitchFamily="18" charset="0"/>
                <a:cs typeface="Times New Roman" panose="02020603050405020304" pitchFamily="18" charset="0"/>
              </a:rPr>
              <a:t> =  le mode dans lequel Samba s'exécute. Cela peut être défini sur user, </a:t>
            </a:r>
            <a:r>
              <a:rPr lang="fr-FR" dirty="0" err="1">
                <a:solidFill>
                  <a:srgbClr val="000000"/>
                </a:solidFill>
                <a:effectLst/>
                <a:ea typeface="Times New Roman" panose="02020603050405020304" pitchFamily="18" charset="0"/>
                <a:cs typeface="Times New Roman" panose="02020603050405020304" pitchFamily="18" charset="0"/>
              </a:rPr>
              <a:t>share</a:t>
            </a:r>
            <a:r>
              <a:rPr lang="fr-FR" dirty="0">
                <a:solidFill>
                  <a:srgbClr val="000000"/>
                </a:solidFill>
                <a:effectLst/>
                <a:ea typeface="Times New Roman" panose="02020603050405020304" pitchFamily="18" charset="0"/>
                <a:cs typeface="Times New Roman" panose="02020603050405020304" pitchFamily="18" charset="0"/>
              </a:rPr>
              <a:t> ou server.</a:t>
            </a:r>
          </a:p>
          <a:p>
            <a:pPr>
              <a:lnSpc>
                <a:spcPct val="107000"/>
              </a:lnSpc>
              <a:spcAft>
                <a:spcPts val="800"/>
              </a:spcAft>
            </a:pPr>
            <a:r>
              <a:rPr lang="fr-FR" b="1" dirty="0" err="1">
                <a:solidFill>
                  <a:srgbClr val="000000"/>
                </a:solidFill>
                <a:effectLst/>
                <a:ea typeface="Times New Roman" panose="02020603050405020304" pitchFamily="18" charset="0"/>
                <a:cs typeface="Times New Roman" panose="02020603050405020304" pitchFamily="18" charset="0"/>
              </a:rPr>
              <a:t>passdb</a:t>
            </a:r>
            <a:r>
              <a:rPr lang="fr-FR" b="1" dirty="0">
                <a:solidFill>
                  <a:srgbClr val="000000"/>
                </a:solidFill>
                <a:effectLst/>
                <a:ea typeface="Times New Roman" panose="02020603050405020304" pitchFamily="18" charset="0"/>
                <a:cs typeface="Times New Roman" panose="02020603050405020304" pitchFamily="18" charset="0"/>
              </a:rPr>
              <a:t> backend </a:t>
            </a:r>
            <a:r>
              <a:rPr lang="fr-FR" dirty="0">
                <a:solidFill>
                  <a:srgbClr val="000000"/>
                </a:solidFill>
                <a:effectLst/>
                <a:ea typeface="Times New Roman" panose="02020603050405020304" pitchFamily="18" charset="0"/>
                <a:cs typeface="Times New Roman" panose="02020603050405020304" pitchFamily="18" charset="0"/>
              </a:rPr>
              <a:t>= spécifie d'utiliser une base de données backend Samba pour conserver les mots de passe. Les nouvelles installations doivent utiliser </a:t>
            </a:r>
            <a:r>
              <a:rPr lang="fr-FR" b="1" dirty="0" err="1">
                <a:solidFill>
                  <a:srgbClr val="000000"/>
                </a:solidFill>
                <a:effectLst/>
                <a:ea typeface="Times New Roman" panose="02020603050405020304" pitchFamily="18" charset="0"/>
                <a:cs typeface="Times New Roman" panose="02020603050405020304" pitchFamily="18" charset="0"/>
              </a:rPr>
              <a:t>tdbsam</a:t>
            </a:r>
            <a:r>
              <a:rPr lang="fr-FR" dirty="0">
                <a:solidFill>
                  <a:srgbClr val="000000"/>
                </a:solidFill>
                <a:effectLst/>
                <a:ea typeface="Times New Roman" panose="02020603050405020304" pitchFamily="18" charset="0"/>
                <a:cs typeface="Times New Roman" panose="02020603050405020304" pitchFamily="18" charset="0"/>
              </a:rPr>
              <a:t> ou </a:t>
            </a:r>
            <a:r>
              <a:rPr lang="fr-FR" b="1" dirty="0" err="1">
                <a:solidFill>
                  <a:srgbClr val="000000"/>
                </a:solidFill>
                <a:effectLst/>
                <a:ea typeface="Times New Roman" panose="02020603050405020304" pitchFamily="18" charset="0"/>
                <a:cs typeface="Times New Roman" panose="02020603050405020304" pitchFamily="18" charset="0"/>
              </a:rPr>
              <a:t>ldapsam</a:t>
            </a:r>
            <a:endParaRPr lang="fr-FR" b="1" dirty="0">
              <a:solidFill>
                <a:srgbClr val="000000"/>
              </a:solidFill>
              <a:effectLst/>
              <a:ea typeface="Times New Roman" panose="02020603050405020304" pitchFamily="18" charset="0"/>
              <a:cs typeface="Times New Roman" panose="02020603050405020304" pitchFamily="18" charset="0"/>
            </a:endParaRPr>
          </a:p>
          <a:p>
            <a:pPr>
              <a:lnSpc>
                <a:spcPct val="107000"/>
              </a:lnSpc>
              <a:spcAft>
                <a:spcPts val="800"/>
              </a:spcAft>
            </a:pPr>
            <a:r>
              <a:rPr lang="fr-FR" b="1" dirty="0">
                <a:solidFill>
                  <a:srgbClr val="000000"/>
                </a:solidFill>
                <a:effectLst/>
                <a:ea typeface="Times New Roman" panose="02020603050405020304" pitchFamily="18" charset="0"/>
                <a:cs typeface="Times New Roman" panose="02020603050405020304" pitchFamily="18" charset="0"/>
              </a:rPr>
              <a:t>printing = cups </a:t>
            </a:r>
            <a:r>
              <a:rPr lang="fr-FR" dirty="0">
                <a:solidFill>
                  <a:srgbClr val="000000"/>
                </a:solidFill>
                <a:effectLst/>
                <a:ea typeface="Times New Roman" panose="02020603050405020304" pitchFamily="18" charset="0"/>
                <a:cs typeface="Times New Roman" panose="02020603050405020304" pitchFamily="18" charset="0"/>
              </a:rPr>
              <a:t>et </a:t>
            </a:r>
            <a:r>
              <a:rPr lang="fr-FR" b="1" dirty="0" err="1">
                <a:solidFill>
                  <a:srgbClr val="000000"/>
                </a:solidFill>
                <a:effectLst/>
                <a:ea typeface="Times New Roman" panose="02020603050405020304" pitchFamily="18" charset="0"/>
                <a:cs typeface="Times New Roman" panose="02020603050405020304" pitchFamily="18" charset="0"/>
              </a:rPr>
              <a:t>printcap</a:t>
            </a:r>
            <a:r>
              <a:rPr lang="fr-FR" b="1" dirty="0">
                <a:solidFill>
                  <a:srgbClr val="000000"/>
                </a:solidFill>
                <a:effectLst/>
                <a:ea typeface="Times New Roman" panose="02020603050405020304" pitchFamily="18" charset="0"/>
                <a:cs typeface="Times New Roman" panose="02020603050405020304" pitchFamily="18" charset="0"/>
              </a:rPr>
              <a:t> </a:t>
            </a:r>
            <a:r>
              <a:rPr lang="fr-FR" b="1" dirty="0" err="1">
                <a:solidFill>
                  <a:srgbClr val="000000"/>
                </a:solidFill>
                <a:effectLst/>
                <a:ea typeface="Times New Roman" panose="02020603050405020304" pitchFamily="18" charset="0"/>
                <a:cs typeface="Times New Roman" panose="02020603050405020304" pitchFamily="18" charset="0"/>
              </a:rPr>
              <a:t>name</a:t>
            </a:r>
            <a:r>
              <a:rPr lang="fr-FR" b="1" dirty="0">
                <a:solidFill>
                  <a:srgbClr val="000000"/>
                </a:solidFill>
                <a:effectLst/>
                <a:ea typeface="Times New Roman" panose="02020603050405020304" pitchFamily="18" charset="0"/>
                <a:cs typeface="Times New Roman" panose="02020603050405020304" pitchFamily="18" charset="0"/>
              </a:rPr>
              <a:t> = cups </a:t>
            </a:r>
            <a:r>
              <a:rPr lang="fr-FR" dirty="0">
                <a:solidFill>
                  <a:srgbClr val="000000"/>
                </a:solidFill>
                <a:effectLst/>
                <a:ea typeface="Times New Roman" panose="02020603050405020304" pitchFamily="18" charset="0"/>
                <a:cs typeface="Times New Roman" panose="02020603050405020304" pitchFamily="18" charset="0"/>
              </a:rPr>
              <a:t>:  indique d'utiliser le </a:t>
            </a:r>
            <a:r>
              <a:rPr lang="fr-FR" dirty="0" err="1">
                <a:solidFill>
                  <a:srgbClr val="000000"/>
                </a:solidFill>
                <a:effectLst/>
                <a:ea typeface="Times New Roman" panose="02020603050405020304" pitchFamily="18" charset="0"/>
                <a:cs typeface="Times New Roman" panose="02020603050405020304" pitchFamily="18" charset="0"/>
              </a:rPr>
              <a:t>printcap</a:t>
            </a:r>
            <a:r>
              <a:rPr lang="fr-FR" dirty="0">
                <a:solidFill>
                  <a:srgbClr val="000000"/>
                </a:solidFill>
                <a:effectLst/>
                <a:ea typeface="Times New Roman" panose="02020603050405020304" pitchFamily="18" charset="0"/>
                <a:cs typeface="Times New Roman" panose="02020603050405020304" pitchFamily="18" charset="0"/>
              </a:rPr>
              <a:t> créé par le service d'impression CUPS </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R</a:t>
            </a:r>
            <a:r>
              <a:rPr lang="fr-FR" dirty="0" err="1">
                <a:latin typeface="Calibri" panose="020F0502020204030204"/>
              </a:rPr>
              <a:t>ôle</a:t>
            </a:r>
            <a:r>
              <a:rPr lang="fr-FR" dirty="0">
                <a:latin typeface="Calibri" panose="020F0502020204030204"/>
              </a:rPr>
              <a:t> de chaque options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Configuration de service SAMBA</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863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782618"/>
            <a:ext cx="10233891"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b="1" dirty="0" err="1">
                <a:solidFill>
                  <a:srgbClr val="000000"/>
                </a:solidFill>
                <a:effectLst/>
                <a:ea typeface="Times New Roman" panose="02020603050405020304" pitchFamily="18" charset="0"/>
                <a:cs typeface="Times New Roman" panose="02020603050405020304" pitchFamily="18" charset="0"/>
              </a:rPr>
              <a:t>load</a:t>
            </a:r>
            <a:r>
              <a:rPr lang="fr-FR" b="1" dirty="0">
                <a:solidFill>
                  <a:srgbClr val="000000"/>
                </a:solidFill>
                <a:effectLst/>
                <a:ea typeface="Times New Roman" panose="02020603050405020304" pitchFamily="18" charset="0"/>
                <a:cs typeface="Times New Roman" panose="02020603050405020304" pitchFamily="18" charset="0"/>
              </a:rPr>
              <a:t> printers = yes  : </a:t>
            </a:r>
            <a:r>
              <a:rPr lang="fr-FR" dirty="0">
                <a:solidFill>
                  <a:srgbClr val="000000"/>
                </a:solidFill>
                <a:effectLst/>
                <a:ea typeface="Times New Roman" panose="02020603050405020304" pitchFamily="18" charset="0"/>
                <a:cs typeface="Times New Roman" panose="02020603050405020304" pitchFamily="18" charset="0"/>
              </a:rPr>
              <a:t>Samba sait partager toutes les imprimantes configurées par votre service d'impression CUPS local depuis Samba   </a:t>
            </a:r>
          </a:p>
          <a:p>
            <a:pPr>
              <a:lnSpc>
                <a:spcPct val="107000"/>
              </a:lnSpc>
              <a:spcAft>
                <a:spcPts val="800"/>
              </a:spcAft>
            </a:pPr>
            <a:r>
              <a:rPr lang="fr-FR" b="1" dirty="0">
                <a:solidFill>
                  <a:srgbClr val="000000"/>
                </a:solidFill>
                <a:effectLst/>
                <a:ea typeface="Times New Roman" panose="02020603050405020304" pitchFamily="18" charset="0"/>
                <a:cs typeface="Times New Roman" panose="02020603050405020304" pitchFamily="18" charset="0"/>
              </a:rPr>
              <a:t>cups options = </a:t>
            </a:r>
            <a:r>
              <a:rPr lang="fr-FR" b="1" dirty="0" err="1">
                <a:solidFill>
                  <a:srgbClr val="000000"/>
                </a:solidFill>
                <a:effectLst/>
                <a:ea typeface="Times New Roman" panose="02020603050405020304" pitchFamily="18" charset="0"/>
                <a:cs typeface="Times New Roman" panose="02020603050405020304" pitchFamily="18" charset="0"/>
              </a:rPr>
              <a:t>raw</a:t>
            </a:r>
            <a:r>
              <a:rPr lang="fr-FR" b="1" dirty="0">
                <a:solidFill>
                  <a:srgbClr val="000000"/>
                </a:solidFill>
                <a:effectLst/>
                <a:ea typeface="Times New Roman" panose="02020603050405020304" pitchFamily="18" charset="0"/>
                <a:cs typeface="Times New Roman" panose="02020603050405020304" pitchFamily="18" charset="0"/>
              </a:rPr>
              <a:t>: </a:t>
            </a:r>
            <a:r>
              <a:rPr lang="fr-FR" dirty="0">
                <a:solidFill>
                  <a:srgbClr val="000000"/>
                </a:solidFill>
                <a:effectLst/>
                <a:ea typeface="Times New Roman" panose="02020603050405020304" pitchFamily="18" charset="0"/>
                <a:cs typeface="Times New Roman" panose="02020603050405020304" pitchFamily="18" charset="0"/>
              </a:rPr>
              <a:t>vous permet de passer des options à la bibliothèque CUPS. Définir cette option sur </a:t>
            </a:r>
            <a:r>
              <a:rPr lang="fr-FR" dirty="0" err="1">
                <a:solidFill>
                  <a:srgbClr val="000000"/>
                </a:solidFill>
                <a:effectLst/>
                <a:ea typeface="Times New Roman" panose="02020603050405020304" pitchFamily="18" charset="0"/>
                <a:cs typeface="Times New Roman" panose="02020603050405020304" pitchFamily="18" charset="0"/>
              </a:rPr>
              <a:t>raw</a:t>
            </a:r>
            <a:r>
              <a:rPr lang="fr-FR" dirty="0">
                <a:solidFill>
                  <a:srgbClr val="000000"/>
                </a:solidFill>
                <a:effectLst/>
                <a:ea typeface="Times New Roman" panose="02020603050405020304" pitchFamily="18" charset="0"/>
                <a:cs typeface="Times New Roman" panose="02020603050405020304" pitchFamily="18" charset="0"/>
              </a:rPr>
              <a:t>, par exemple, vous permet d'utiliser des pilotes sur vos clients Windows.</a:t>
            </a:r>
          </a:p>
          <a:p>
            <a:pPr>
              <a:lnSpc>
                <a:spcPct val="107000"/>
              </a:lnSpc>
              <a:spcAft>
                <a:spcPts val="800"/>
              </a:spcAft>
            </a:pPr>
            <a:r>
              <a:rPr lang="fr-FR" b="1" dirty="0">
                <a:solidFill>
                  <a:srgbClr val="000000"/>
                </a:solidFill>
                <a:effectLst/>
                <a:ea typeface="Times New Roman" panose="02020603050405020304" pitchFamily="18" charset="0"/>
                <a:cs typeface="Times New Roman" panose="02020603050405020304" pitchFamily="18" charset="0"/>
              </a:rPr>
              <a:t>max log size = 50: </a:t>
            </a:r>
            <a:r>
              <a:rPr lang="fr-FR" dirty="0">
                <a:solidFill>
                  <a:srgbClr val="000000"/>
                </a:solidFill>
                <a:effectLst/>
                <a:ea typeface="Times New Roman" panose="02020603050405020304" pitchFamily="18" charset="0"/>
                <a:cs typeface="Times New Roman" panose="02020603050405020304" pitchFamily="18" charset="0"/>
              </a:rPr>
              <a:t>spécifier la taille maximale que les fichiers journaux sont autorisés à atteindre</a:t>
            </a:r>
            <a:r>
              <a:rPr lang="fr-FR" b="1" dirty="0">
                <a:solidFill>
                  <a:srgbClr val="000000"/>
                </a:solidFill>
                <a:effectLst/>
                <a:ea typeface="Times New Roman" panose="02020603050405020304" pitchFamily="18" charset="0"/>
                <a:cs typeface="Times New Roman" panose="02020603050405020304" pitchFamily="18" charset="0"/>
              </a:rPr>
              <a:t>	</a:t>
            </a:r>
          </a:p>
          <a:p>
            <a:pPr>
              <a:lnSpc>
                <a:spcPct val="107000"/>
              </a:lnSpc>
              <a:spcAft>
                <a:spcPts val="800"/>
              </a:spcAft>
            </a:pPr>
            <a:r>
              <a:rPr lang="fr-FR" b="1" dirty="0">
                <a:solidFill>
                  <a:srgbClr val="000000"/>
                </a:solidFill>
                <a:effectLst/>
                <a:ea typeface="Times New Roman" panose="02020603050405020304" pitchFamily="18" charset="0"/>
                <a:cs typeface="Times New Roman" panose="02020603050405020304" pitchFamily="18" charset="0"/>
              </a:rPr>
              <a:t>comment = Home Directories : </a:t>
            </a:r>
            <a:r>
              <a:rPr lang="fr-FR" dirty="0">
                <a:solidFill>
                  <a:srgbClr val="000000"/>
                </a:solidFill>
                <a:effectLst/>
                <a:ea typeface="Times New Roman" panose="02020603050405020304" pitchFamily="18" charset="0"/>
                <a:cs typeface="Times New Roman" panose="02020603050405020304" pitchFamily="18" charset="0"/>
              </a:rPr>
              <a:t>commentaires</a:t>
            </a:r>
          </a:p>
          <a:p>
            <a:pPr>
              <a:lnSpc>
                <a:spcPct val="107000"/>
              </a:lnSpc>
              <a:spcAft>
                <a:spcPts val="800"/>
              </a:spcAft>
            </a:pPr>
            <a:r>
              <a:rPr lang="fr-FR" b="1" dirty="0" err="1">
                <a:solidFill>
                  <a:srgbClr val="000000"/>
                </a:solidFill>
                <a:effectLst/>
                <a:ea typeface="Times New Roman" panose="02020603050405020304" pitchFamily="18" charset="0"/>
                <a:cs typeface="Times New Roman" panose="02020603050405020304" pitchFamily="18" charset="0"/>
              </a:rPr>
              <a:t>valid</a:t>
            </a:r>
            <a:r>
              <a:rPr lang="fr-FR" b="1" dirty="0">
                <a:solidFill>
                  <a:srgbClr val="000000"/>
                </a:solidFill>
                <a:effectLst/>
                <a:ea typeface="Times New Roman" panose="02020603050405020304" pitchFamily="18" charset="0"/>
                <a:cs typeface="Times New Roman" panose="02020603050405020304" pitchFamily="18" charset="0"/>
              </a:rPr>
              <a:t> </a:t>
            </a:r>
            <a:r>
              <a:rPr lang="fr-FR" b="1" dirty="0" err="1">
                <a:solidFill>
                  <a:srgbClr val="000000"/>
                </a:solidFill>
                <a:effectLst/>
                <a:ea typeface="Times New Roman" panose="02020603050405020304" pitchFamily="18" charset="0"/>
                <a:cs typeface="Times New Roman" panose="02020603050405020304" pitchFamily="18" charset="0"/>
              </a:rPr>
              <a:t>users</a:t>
            </a:r>
            <a:r>
              <a:rPr lang="fr-FR" b="1" dirty="0">
                <a:solidFill>
                  <a:srgbClr val="000000"/>
                </a:solidFill>
                <a:effectLst/>
                <a:ea typeface="Times New Roman" panose="02020603050405020304" pitchFamily="18" charset="0"/>
                <a:cs typeface="Times New Roman" panose="02020603050405020304" pitchFamily="18" charset="0"/>
              </a:rPr>
              <a:t> = %S, %</a:t>
            </a:r>
            <a:r>
              <a:rPr lang="fr-FR" b="1" dirty="0" err="1">
                <a:solidFill>
                  <a:srgbClr val="000000"/>
                </a:solidFill>
                <a:effectLst/>
                <a:ea typeface="Times New Roman" panose="02020603050405020304" pitchFamily="18" charset="0"/>
                <a:cs typeface="Times New Roman" panose="02020603050405020304" pitchFamily="18" charset="0"/>
              </a:rPr>
              <a:t>D%w%S</a:t>
            </a:r>
            <a:r>
              <a:rPr lang="fr-FR" b="1" dirty="0">
                <a:solidFill>
                  <a:srgbClr val="000000"/>
                </a:solidFill>
                <a:effectLst/>
                <a:ea typeface="Times New Roman" panose="02020603050405020304" pitchFamily="18" charset="0"/>
                <a:cs typeface="Times New Roman" panose="02020603050405020304" pitchFamily="18" charset="0"/>
              </a:rPr>
              <a:t>: </a:t>
            </a:r>
            <a:r>
              <a:rPr lang="fr-FR" dirty="0">
                <a:solidFill>
                  <a:srgbClr val="000000"/>
                </a:solidFill>
                <a:effectLst/>
                <a:ea typeface="Times New Roman" panose="02020603050405020304" pitchFamily="18" charset="0"/>
                <a:cs typeface="Times New Roman" panose="02020603050405020304" pitchFamily="18" charset="0"/>
              </a:rPr>
              <a:t>Le réglage sur %S remplace le nom du service actuel, ce qui permet à tous les utilisateurs valides du service d'accéder à leurs répertoires personnels. Les utilisateurs valides sont également identifiés par domaine ou groupe de travail (%D), séparateur </a:t>
            </a:r>
            <a:r>
              <a:rPr lang="fr-FR" dirty="0" err="1">
                <a:solidFill>
                  <a:srgbClr val="000000"/>
                </a:solidFill>
                <a:effectLst/>
                <a:ea typeface="Times New Roman" panose="02020603050405020304" pitchFamily="18" charset="0"/>
                <a:cs typeface="Times New Roman" panose="02020603050405020304" pitchFamily="18" charset="0"/>
              </a:rPr>
              <a:t>winbind</a:t>
            </a:r>
            <a:r>
              <a:rPr lang="fr-FR" dirty="0">
                <a:solidFill>
                  <a:srgbClr val="000000"/>
                </a:solidFill>
                <a:effectLst/>
                <a:ea typeface="Times New Roman" panose="02020603050405020304" pitchFamily="18" charset="0"/>
                <a:cs typeface="Times New Roman" panose="02020603050405020304" pitchFamily="18" charset="0"/>
              </a:rPr>
              <a:t> (%w) et nom du service actuel (%S).</a:t>
            </a:r>
          </a:p>
          <a:p>
            <a:pPr>
              <a:lnSpc>
                <a:spcPct val="107000"/>
              </a:lnSpc>
              <a:spcAft>
                <a:spcPts val="800"/>
              </a:spcAft>
            </a:pPr>
            <a:r>
              <a:rPr lang="fr-FR" b="1" dirty="0" err="1">
                <a:solidFill>
                  <a:srgbClr val="000000"/>
                </a:solidFill>
                <a:effectLst/>
                <a:ea typeface="Times New Roman" panose="02020603050405020304" pitchFamily="18" charset="0"/>
                <a:cs typeface="Times New Roman" panose="02020603050405020304" pitchFamily="18" charset="0"/>
              </a:rPr>
              <a:t>browseable</a:t>
            </a:r>
            <a:r>
              <a:rPr lang="fr-FR" b="1" dirty="0">
                <a:solidFill>
                  <a:srgbClr val="000000"/>
                </a:solidFill>
                <a:effectLst/>
                <a:ea typeface="Times New Roman" panose="02020603050405020304" pitchFamily="18" charset="0"/>
                <a:cs typeface="Times New Roman" panose="02020603050405020304" pitchFamily="18" charset="0"/>
              </a:rPr>
              <a:t> = No: </a:t>
            </a:r>
            <a:r>
              <a:rPr lang="fr-FR" dirty="0">
                <a:solidFill>
                  <a:srgbClr val="000000"/>
                </a:solidFill>
                <a:effectLst/>
                <a:ea typeface="Times New Roman" panose="02020603050405020304" pitchFamily="18" charset="0"/>
                <a:cs typeface="Times New Roman" panose="02020603050405020304" pitchFamily="18" charset="0"/>
              </a:rPr>
              <a:t>empêche le serveur Samba d'afficher la disponibilité des répertoires personnels partagés. </a:t>
            </a:r>
          </a:p>
          <a:p>
            <a:pPr>
              <a:lnSpc>
                <a:spcPct val="107000"/>
              </a:lnSpc>
              <a:spcAft>
                <a:spcPts val="800"/>
              </a:spcAft>
            </a:pPr>
            <a:r>
              <a:rPr lang="fr-FR" b="1" dirty="0" err="1">
                <a:solidFill>
                  <a:srgbClr val="000000"/>
                </a:solidFill>
                <a:effectLst/>
                <a:ea typeface="Times New Roman" panose="02020603050405020304" pitchFamily="18" charset="0"/>
                <a:cs typeface="Times New Roman" panose="02020603050405020304" pitchFamily="18" charset="0"/>
              </a:rPr>
              <a:t>read</a:t>
            </a:r>
            <a:r>
              <a:rPr lang="fr-FR" b="1" dirty="0">
                <a:solidFill>
                  <a:srgbClr val="000000"/>
                </a:solidFill>
                <a:effectLst/>
                <a:ea typeface="Times New Roman" panose="02020603050405020304" pitchFamily="18" charset="0"/>
                <a:cs typeface="Times New Roman" panose="02020603050405020304" pitchFamily="18" charset="0"/>
              </a:rPr>
              <a:t> </a:t>
            </a:r>
            <a:r>
              <a:rPr lang="fr-FR" b="1" dirty="0" err="1">
                <a:solidFill>
                  <a:srgbClr val="000000"/>
                </a:solidFill>
                <a:effectLst/>
                <a:ea typeface="Times New Roman" panose="02020603050405020304" pitchFamily="18" charset="0"/>
                <a:cs typeface="Times New Roman" panose="02020603050405020304" pitchFamily="18" charset="0"/>
              </a:rPr>
              <a:t>only</a:t>
            </a:r>
            <a:r>
              <a:rPr lang="fr-FR" b="1" dirty="0">
                <a:solidFill>
                  <a:srgbClr val="000000"/>
                </a:solidFill>
                <a:effectLst/>
                <a:ea typeface="Times New Roman" panose="02020603050405020304" pitchFamily="18" charset="0"/>
                <a:cs typeface="Times New Roman" panose="02020603050405020304" pitchFamily="18" charset="0"/>
              </a:rPr>
              <a:t> = No: </a:t>
            </a:r>
            <a:r>
              <a:rPr lang="fr-FR" dirty="0">
                <a:solidFill>
                  <a:srgbClr val="000000"/>
                </a:solidFill>
                <a:effectLst/>
                <a:ea typeface="Times New Roman" panose="02020603050405020304" pitchFamily="18" charset="0"/>
                <a:cs typeface="Times New Roman" panose="02020603050405020304" pitchFamily="18" charset="0"/>
              </a:rPr>
              <a:t>Les utilisateurs qui peuvent fournir leurs propres noms d'utilisateur et mots de passe Samba peuvent lire et écrire dans leurs propres répertoires personnels</a:t>
            </a:r>
          </a:p>
          <a:p>
            <a:pPr>
              <a:lnSpc>
                <a:spcPct val="107000"/>
              </a:lnSpc>
              <a:spcAft>
                <a:spcPts val="800"/>
              </a:spcAft>
            </a:pPr>
            <a:r>
              <a:rPr lang="fr-FR" b="1" dirty="0" err="1">
                <a:solidFill>
                  <a:srgbClr val="000000"/>
                </a:solidFill>
                <a:effectLst/>
                <a:ea typeface="Times New Roman" panose="02020603050405020304" pitchFamily="18" charset="0"/>
                <a:cs typeface="Times New Roman" panose="02020603050405020304" pitchFamily="18" charset="0"/>
              </a:rPr>
              <a:t>inherit</a:t>
            </a:r>
            <a:r>
              <a:rPr lang="fr-FR" b="1" dirty="0">
                <a:solidFill>
                  <a:srgbClr val="000000"/>
                </a:solidFill>
                <a:effectLst/>
                <a:ea typeface="Times New Roman" panose="02020603050405020304" pitchFamily="18" charset="0"/>
                <a:cs typeface="Times New Roman" panose="02020603050405020304" pitchFamily="18" charset="0"/>
              </a:rPr>
              <a:t> </a:t>
            </a:r>
            <a:r>
              <a:rPr lang="fr-FR" b="1" dirty="0" err="1">
                <a:solidFill>
                  <a:srgbClr val="000000"/>
                </a:solidFill>
                <a:effectLst/>
                <a:ea typeface="Times New Roman" panose="02020603050405020304" pitchFamily="18" charset="0"/>
                <a:cs typeface="Times New Roman" panose="02020603050405020304" pitchFamily="18" charset="0"/>
              </a:rPr>
              <a:t>acls</a:t>
            </a:r>
            <a:r>
              <a:rPr lang="fr-FR" b="1" dirty="0">
                <a:solidFill>
                  <a:srgbClr val="000000"/>
                </a:solidFill>
                <a:effectLst/>
                <a:ea typeface="Times New Roman" panose="02020603050405020304" pitchFamily="18" charset="0"/>
                <a:cs typeface="Times New Roman" panose="02020603050405020304" pitchFamily="18" charset="0"/>
              </a:rPr>
              <a:t> = Yes: </a:t>
            </a:r>
            <a:r>
              <a:rPr lang="fr-FR" dirty="0">
                <a:solidFill>
                  <a:srgbClr val="000000"/>
                </a:solidFill>
                <a:effectLst/>
                <a:ea typeface="Times New Roman" panose="02020603050405020304" pitchFamily="18" charset="0"/>
                <a:cs typeface="Times New Roman" panose="02020603050405020304" pitchFamily="18" charset="0"/>
              </a:rPr>
              <a:t>les listes de contrôle d'accès peuvent être héritées pour ajouter une autre couche de sécurité sur les fichiers partagés.</a:t>
            </a:r>
          </a:p>
          <a:p>
            <a:pPr>
              <a:lnSpc>
                <a:spcPct val="107000"/>
              </a:lnSpc>
              <a:spcAft>
                <a:spcPts val="800"/>
              </a:spcAft>
            </a:pPr>
            <a:r>
              <a:rPr lang="fr-FR" b="1" dirty="0" err="1">
                <a:solidFill>
                  <a:srgbClr val="000000"/>
                </a:solidFill>
                <a:effectLst/>
                <a:ea typeface="Times New Roman" panose="02020603050405020304" pitchFamily="18" charset="0"/>
                <a:cs typeface="Times New Roman" panose="02020603050405020304" pitchFamily="18" charset="0"/>
              </a:rPr>
              <a:t>path</a:t>
            </a:r>
            <a:r>
              <a:rPr lang="fr-FR" b="1" dirty="0">
                <a:solidFill>
                  <a:srgbClr val="000000"/>
                </a:solidFill>
                <a:effectLst/>
                <a:ea typeface="Times New Roman" panose="02020603050405020304" pitchFamily="18" charset="0"/>
                <a:cs typeface="Times New Roman" panose="02020603050405020304" pitchFamily="18" charset="0"/>
              </a:rPr>
              <a:t> = /var/</a:t>
            </a:r>
            <a:r>
              <a:rPr lang="fr-FR" b="1" dirty="0" err="1">
                <a:solidFill>
                  <a:srgbClr val="000000"/>
                </a:solidFill>
                <a:effectLst/>
                <a:ea typeface="Times New Roman" panose="02020603050405020304" pitchFamily="18" charset="0"/>
                <a:cs typeface="Times New Roman" panose="02020603050405020304" pitchFamily="18" charset="0"/>
              </a:rPr>
              <a:t>tmp</a:t>
            </a:r>
            <a:r>
              <a:rPr lang="fr-FR" b="1" dirty="0">
                <a:solidFill>
                  <a:srgbClr val="000000"/>
                </a:solidFill>
                <a:effectLst/>
                <a:ea typeface="Times New Roman" panose="02020603050405020304" pitchFamily="18" charset="0"/>
                <a:cs typeface="Times New Roman" panose="02020603050405020304" pitchFamily="18" charset="0"/>
              </a:rPr>
              <a:t>: </a:t>
            </a:r>
            <a:r>
              <a:rPr lang="fr-FR" dirty="0">
                <a:solidFill>
                  <a:srgbClr val="000000"/>
                </a:solidFill>
                <a:effectLst/>
                <a:ea typeface="Times New Roman" panose="02020603050405020304" pitchFamily="18" charset="0"/>
                <a:cs typeface="Times New Roman" panose="02020603050405020304" pitchFamily="18" charset="0"/>
              </a:rPr>
              <a:t>indique à Samba de stocker les fichiers d'impression temporaires dans /var/</a:t>
            </a:r>
            <a:r>
              <a:rPr lang="fr-FR" dirty="0" err="1">
                <a:solidFill>
                  <a:srgbClr val="000000"/>
                </a:solidFill>
                <a:effectLst/>
                <a:ea typeface="Times New Roman" panose="02020603050405020304" pitchFamily="18" charset="0"/>
                <a:cs typeface="Times New Roman" panose="02020603050405020304" pitchFamily="18" charset="0"/>
              </a:rPr>
              <a:t>tmp</a:t>
            </a:r>
            <a:endParaRPr lang="fr-FR" dirty="0">
              <a:solidFill>
                <a:srgbClr val="000000"/>
              </a:solidFill>
              <a:effectLst/>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ffectLst/>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rPr>
              <a:t>R</a:t>
            </a:r>
            <a:r>
              <a:rPr lang="fr-FR" dirty="0" err="1">
                <a:latin typeface="Calibri" panose="020F0502020204030204"/>
              </a:rPr>
              <a:t>ôle</a:t>
            </a:r>
            <a:r>
              <a:rPr lang="fr-FR" dirty="0">
                <a:latin typeface="Calibri" panose="020F0502020204030204"/>
              </a:rPr>
              <a:t> de chaque options</a:t>
            </a: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Configuration de service SAMBA</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519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782618"/>
            <a:ext cx="10233891"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b="1" dirty="0">
                <a:solidFill>
                  <a:srgbClr val="000000"/>
                </a:solidFill>
                <a:effectLst/>
                <a:ea typeface="Times New Roman" panose="02020603050405020304" pitchFamily="18" charset="0"/>
                <a:cs typeface="Times New Roman" panose="02020603050405020304" pitchFamily="18" charset="0"/>
              </a:rPr>
              <a:t>printable = Yes: </a:t>
            </a:r>
            <a:r>
              <a:rPr lang="fr-FR" dirty="0">
                <a:solidFill>
                  <a:srgbClr val="000000"/>
                </a:solidFill>
                <a:effectLst/>
                <a:ea typeface="Times New Roman" panose="02020603050405020304" pitchFamily="18" charset="0"/>
                <a:cs typeface="Times New Roman" panose="02020603050405020304" pitchFamily="18" charset="0"/>
              </a:rPr>
              <a:t>fait que toutes vos imprimantes CUPS sur le système local sont partagées par Samba. Les imprimantes sont inscriptibles et autorisent l'impression invitée par défaut.</a:t>
            </a:r>
          </a:p>
          <a:p>
            <a:pPr>
              <a:lnSpc>
                <a:spcPct val="107000"/>
              </a:lnSpc>
              <a:spcAft>
                <a:spcPts val="800"/>
              </a:spcAft>
            </a:pPr>
            <a:r>
              <a:rPr lang="fr-FR" b="1" dirty="0" err="1">
                <a:solidFill>
                  <a:srgbClr val="000000"/>
                </a:solidFill>
                <a:effectLst/>
                <a:ea typeface="Times New Roman" panose="02020603050405020304" pitchFamily="18" charset="0"/>
                <a:cs typeface="Times New Roman" panose="02020603050405020304" pitchFamily="18" charset="0"/>
              </a:rPr>
              <a:t>create</a:t>
            </a:r>
            <a:r>
              <a:rPr lang="fr-FR" b="1" dirty="0">
                <a:solidFill>
                  <a:srgbClr val="000000"/>
                </a:solidFill>
                <a:effectLst/>
                <a:ea typeface="Times New Roman" panose="02020603050405020304" pitchFamily="18" charset="0"/>
                <a:cs typeface="Times New Roman" panose="02020603050405020304" pitchFamily="18" charset="0"/>
              </a:rPr>
              <a:t> </a:t>
            </a:r>
            <a:r>
              <a:rPr lang="fr-FR" b="1" dirty="0" err="1">
                <a:solidFill>
                  <a:srgbClr val="000000"/>
                </a:solidFill>
                <a:effectLst/>
                <a:ea typeface="Times New Roman" panose="02020603050405020304" pitchFamily="18" charset="0"/>
                <a:cs typeface="Times New Roman" panose="02020603050405020304" pitchFamily="18" charset="0"/>
              </a:rPr>
              <a:t>mask</a:t>
            </a:r>
            <a:r>
              <a:rPr lang="fr-FR" b="1" dirty="0">
                <a:solidFill>
                  <a:srgbClr val="000000"/>
                </a:solidFill>
                <a:effectLst/>
                <a:ea typeface="Times New Roman" panose="02020603050405020304" pitchFamily="18" charset="0"/>
                <a:cs typeface="Times New Roman" panose="02020603050405020304" pitchFamily="18" charset="0"/>
              </a:rPr>
              <a:t> = 0600: </a:t>
            </a:r>
            <a:r>
              <a:rPr lang="fr-FR" dirty="0">
                <a:solidFill>
                  <a:srgbClr val="000000"/>
                </a:solidFill>
                <a:effectLst/>
                <a:ea typeface="Times New Roman" panose="02020603050405020304" pitchFamily="18" charset="0"/>
                <a:cs typeface="Times New Roman" panose="02020603050405020304" pitchFamily="18" charset="0"/>
              </a:rPr>
              <a:t>utilisé ici a pour effet de supprimer les bits d'écriture et d'exécution pour le groupe et autre, dans l'ACL, lorsque les fichiers sont créés dans le répertoire du chemin</a:t>
            </a:r>
          </a:p>
          <a:p>
            <a:pPr>
              <a:lnSpc>
                <a:spcPct val="107000"/>
              </a:lnSpc>
              <a:spcAft>
                <a:spcPts val="800"/>
              </a:spcAft>
            </a:pPr>
            <a:r>
              <a:rPr lang="fr-FR" b="1" dirty="0" err="1">
                <a:solidFill>
                  <a:srgbClr val="000000"/>
                </a:solidFill>
                <a:effectLst/>
                <a:ea typeface="Times New Roman" panose="02020603050405020304" pitchFamily="18" charset="0"/>
                <a:cs typeface="Times New Roman" panose="02020603050405020304" pitchFamily="18" charset="0"/>
              </a:rPr>
              <a:t>write</a:t>
            </a:r>
            <a:r>
              <a:rPr lang="fr-FR" b="1" dirty="0">
                <a:solidFill>
                  <a:srgbClr val="000000"/>
                </a:solidFill>
                <a:effectLst/>
                <a:ea typeface="Times New Roman" panose="02020603050405020304" pitchFamily="18" charset="0"/>
                <a:cs typeface="Times New Roman" panose="02020603050405020304" pitchFamily="18" charset="0"/>
              </a:rPr>
              <a:t> </a:t>
            </a:r>
            <a:r>
              <a:rPr lang="fr-FR" b="1" dirty="0" err="1">
                <a:solidFill>
                  <a:srgbClr val="000000"/>
                </a:solidFill>
                <a:effectLst/>
                <a:ea typeface="Times New Roman" panose="02020603050405020304" pitchFamily="18" charset="0"/>
                <a:cs typeface="Times New Roman" panose="02020603050405020304" pitchFamily="18" charset="0"/>
              </a:rPr>
              <a:t>list</a:t>
            </a:r>
            <a:r>
              <a:rPr lang="fr-FR" b="1" dirty="0">
                <a:solidFill>
                  <a:srgbClr val="000000"/>
                </a:solidFill>
                <a:effectLst/>
                <a:ea typeface="Times New Roman" panose="02020603050405020304" pitchFamily="18" charset="0"/>
                <a:cs typeface="Times New Roman" panose="02020603050405020304" pitchFamily="18" charset="0"/>
              </a:rPr>
              <a:t> = @printadmin root</a:t>
            </a:r>
            <a:r>
              <a:rPr lang="fr-FR" dirty="0">
                <a:solidFill>
                  <a:srgbClr val="000000"/>
                </a:solidFill>
                <a:effectLst/>
                <a:ea typeface="Times New Roman" panose="02020603050405020304" pitchFamily="18" charset="0"/>
                <a:cs typeface="Times New Roman" panose="02020603050405020304" pitchFamily="18" charset="0"/>
              </a:rPr>
              <a:t>: utilisateurs autorisés</a:t>
            </a:r>
          </a:p>
          <a:p>
            <a:pPr>
              <a:lnSpc>
                <a:spcPct val="107000"/>
              </a:lnSpc>
              <a:spcAft>
                <a:spcPts val="800"/>
              </a:spcAft>
            </a:pPr>
            <a:r>
              <a:rPr lang="fr-FR" b="1" dirty="0">
                <a:solidFill>
                  <a:srgbClr val="000000"/>
                </a:solidFill>
                <a:effectLst/>
                <a:ea typeface="Times New Roman" panose="02020603050405020304" pitchFamily="18" charset="0"/>
                <a:cs typeface="Times New Roman" panose="02020603050405020304" pitchFamily="18" charset="0"/>
              </a:rPr>
              <a:t>force group = @printadmin: </a:t>
            </a:r>
            <a:r>
              <a:rPr lang="fr-FR" dirty="0">
                <a:solidFill>
                  <a:srgbClr val="000000"/>
                </a:solidFill>
                <a:effectLst/>
                <a:ea typeface="Times New Roman" panose="02020603050405020304" pitchFamily="18" charset="0"/>
                <a:cs typeface="Times New Roman" panose="02020603050405020304" pitchFamily="18" charset="0"/>
              </a:rPr>
              <a:t>Les directives force user et force group sont également ajoutées pour appliquer la propriété de tous les fichiers nouvellement placés spécifiés dans le partage.</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rPr>
              <a:t>R</a:t>
            </a:r>
            <a:r>
              <a:rPr lang="fr-FR" dirty="0" err="1">
                <a:latin typeface="Calibri" panose="020F0502020204030204"/>
              </a:rPr>
              <a:t>ôle</a:t>
            </a:r>
            <a:r>
              <a:rPr lang="fr-FR" dirty="0">
                <a:latin typeface="Calibri" panose="020F0502020204030204"/>
              </a:rPr>
              <a:t> de chaque options</a:t>
            </a: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Configuration de service SAMBA</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249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782618"/>
            <a:ext cx="10233891"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Le service </a:t>
            </a:r>
            <a:r>
              <a:rPr lang="fr-FR" dirty="0" err="1">
                <a:solidFill>
                  <a:srgbClr val="000000"/>
                </a:solidFill>
                <a:effectLst/>
                <a:ea typeface="Times New Roman" panose="02020603050405020304" pitchFamily="18" charset="0"/>
                <a:cs typeface="Times New Roman" panose="02020603050405020304" pitchFamily="18" charset="0"/>
              </a:rPr>
              <a:t>smb</a:t>
            </a:r>
            <a:r>
              <a:rPr lang="fr-FR" dirty="0">
                <a:solidFill>
                  <a:srgbClr val="000000"/>
                </a:solidFill>
                <a:effectLst/>
                <a:ea typeface="Times New Roman" panose="02020603050405020304" pitchFamily="18" charset="0"/>
                <a:cs typeface="Times New Roman" panose="02020603050405020304" pitchFamily="18" charset="0"/>
              </a:rPr>
              <a:t> est ce qui démarre le serveur </a:t>
            </a:r>
            <a:r>
              <a:rPr lang="fr-FR" b="1" dirty="0" err="1">
                <a:solidFill>
                  <a:srgbClr val="000000"/>
                </a:solidFill>
                <a:effectLst/>
                <a:ea typeface="Times New Roman" panose="02020603050405020304" pitchFamily="18" charset="0"/>
                <a:cs typeface="Times New Roman" panose="02020603050405020304" pitchFamily="18" charset="0"/>
              </a:rPr>
              <a:t>smbd</a:t>
            </a:r>
            <a:r>
              <a:rPr lang="fr-FR" dirty="0">
                <a:solidFill>
                  <a:srgbClr val="000000"/>
                </a:solidFill>
                <a:effectLst/>
                <a:ea typeface="Times New Roman" panose="02020603050405020304" pitchFamily="18" charset="0"/>
                <a:cs typeface="Times New Roman" panose="02020603050405020304" pitchFamily="18" charset="0"/>
              </a:rPr>
              <a:t> et rend les fichiers et les imprimantes disponibles depuis votre système local vers d'autres ordinateurs du réseau. Comme d'habitude, les services sont activés et démarrés différemment sur différents systèmes Linux. </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Dans </a:t>
            </a:r>
            <a:r>
              <a:rPr lang="fr-FR" b="1" dirty="0" err="1">
                <a:solidFill>
                  <a:srgbClr val="000000"/>
                </a:solidFill>
                <a:effectLst/>
                <a:ea typeface="Times New Roman" panose="02020603050405020304" pitchFamily="18" charset="0"/>
                <a:cs typeface="Times New Roman" panose="02020603050405020304" pitchFamily="18" charset="0"/>
              </a:rPr>
              <a:t>Fedora</a:t>
            </a:r>
            <a:r>
              <a:rPr lang="fr-FR" dirty="0">
                <a:solidFill>
                  <a:srgbClr val="000000"/>
                </a:solidFill>
                <a:effectLst/>
                <a:ea typeface="Times New Roman" panose="02020603050405020304" pitchFamily="18" charset="0"/>
                <a:cs typeface="Times New Roman" panose="02020603050405020304" pitchFamily="18" charset="0"/>
              </a:rPr>
              <a:t>, pour permettre à Samba de démarrer immédiatement au démarrage du système, saisissez ce qui suit à partir de la ligne de commande en tant que root :</a:t>
            </a:r>
          </a:p>
          <a:p>
            <a:pPr marL="0" indent="0">
              <a:lnSpc>
                <a:spcPct val="107000"/>
              </a:lnSpc>
              <a:spcAft>
                <a:spcPts val="800"/>
              </a:spcAft>
              <a:buNone/>
            </a:pPr>
            <a:r>
              <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fr-FR"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systemctl</a:t>
            </a:r>
            <a:r>
              <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enable </a:t>
            </a:r>
            <a:r>
              <a:rPr lang="fr-FR"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smb.service</a:t>
            </a:r>
            <a:endPar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fr-FR"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systemctl</a:t>
            </a:r>
            <a:r>
              <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start </a:t>
            </a:r>
            <a:r>
              <a:rPr lang="fr-FR"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smb.service</a:t>
            </a:r>
            <a:endPar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fr-FR"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systemctl</a:t>
            </a:r>
            <a:r>
              <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fr-FR"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status</a:t>
            </a:r>
            <a:r>
              <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fr-FR"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smb.service</a:t>
            </a:r>
            <a:endPar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nSpc>
                <a:spcPct val="107000"/>
              </a:lnSpc>
              <a:spcAft>
                <a:spcPts val="800"/>
              </a:spcAft>
            </a:pPr>
            <a:endParaRPr lang="fr-FR" dirty="0">
              <a:effectLst/>
              <a:ea typeface="Calibri" panose="020F0502020204030204" pitchFamily="34"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Service </a:t>
            </a:r>
            <a:r>
              <a:rPr lang="fr-FR" dirty="0" err="1">
                <a:latin typeface="Calibri" panose="020F0502020204030204"/>
              </a:rPr>
              <a:t>smb</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04 - Démarrage et arrêt de service.</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400E3586-E5CB-42F9-8303-C37AB06102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999" y="3517559"/>
            <a:ext cx="8380570" cy="2562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8443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6" y="1782618"/>
            <a:ext cx="10788072" cy="1103747"/>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Le processus du démon Samba (</a:t>
            </a:r>
            <a:r>
              <a:rPr lang="fr-FR" dirty="0" err="1">
                <a:solidFill>
                  <a:srgbClr val="000000"/>
                </a:solidFill>
                <a:effectLst/>
                <a:ea typeface="Times New Roman" panose="02020603050405020304" pitchFamily="18" charset="0"/>
                <a:cs typeface="Times New Roman" panose="02020603050405020304" pitchFamily="18" charset="0"/>
              </a:rPr>
              <a:t>smbd</a:t>
            </a:r>
            <a:r>
              <a:rPr lang="fr-FR" dirty="0">
                <a:solidFill>
                  <a:srgbClr val="000000"/>
                </a:solidFill>
                <a:effectLst/>
                <a:ea typeface="Times New Roman" panose="02020603050405020304" pitchFamily="18" charset="0"/>
                <a:cs typeface="Times New Roman" panose="02020603050405020304" pitchFamily="18" charset="0"/>
              </a:rPr>
              <a:t>) démarre après les cibles </a:t>
            </a:r>
            <a:r>
              <a:rPr lang="fr-FR" b="1" dirty="0">
                <a:solidFill>
                  <a:srgbClr val="000000"/>
                </a:solidFill>
                <a:effectLst/>
                <a:ea typeface="Times New Roman" panose="02020603050405020304" pitchFamily="18" charset="0"/>
                <a:cs typeface="Times New Roman" panose="02020603050405020304" pitchFamily="18" charset="0"/>
              </a:rPr>
              <a:t>network</a:t>
            </a:r>
            <a:r>
              <a:rPr lang="fr-FR" dirty="0">
                <a:solidFill>
                  <a:srgbClr val="000000"/>
                </a:solidFill>
                <a:effectLst/>
                <a:ea typeface="Times New Roman" panose="02020603050405020304" pitchFamily="18" charset="0"/>
                <a:cs typeface="Times New Roman" panose="02020603050405020304" pitchFamily="18" charset="0"/>
              </a:rPr>
              <a:t>, </a:t>
            </a:r>
            <a:r>
              <a:rPr lang="fr-FR" b="1" dirty="0">
                <a:solidFill>
                  <a:srgbClr val="000000"/>
                </a:solidFill>
                <a:effectLst/>
                <a:ea typeface="Times New Roman" panose="02020603050405020304" pitchFamily="18" charset="0"/>
                <a:cs typeface="Times New Roman" panose="02020603050405020304" pitchFamily="18" charset="0"/>
              </a:rPr>
              <a:t>network-online</a:t>
            </a:r>
            <a:r>
              <a:rPr lang="fr-FR" dirty="0">
                <a:solidFill>
                  <a:srgbClr val="000000"/>
                </a:solidFill>
                <a:effectLst/>
                <a:ea typeface="Times New Roman" panose="02020603050405020304" pitchFamily="18" charset="0"/>
                <a:cs typeface="Times New Roman" panose="02020603050405020304" pitchFamily="18" charset="0"/>
              </a:rPr>
              <a:t>, </a:t>
            </a:r>
            <a:r>
              <a:rPr lang="fr-FR" b="1" dirty="0" err="1">
                <a:solidFill>
                  <a:srgbClr val="000000"/>
                </a:solidFill>
                <a:effectLst/>
                <a:ea typeface="Times New Roman" panose="02020603050405020304" pitchFamily="18" charset="0"/>
                <a:cs typeface="Times New Roman" panose="02020603050405020304" pitchFamily="18" charset="0"/>
              </a:rPr>
              <a:t>nmb</a:t>
            </a:r>
            <a:r>
              <a:rPr lang="fr-FR" dirty="0">
                <a:solidFill>
                  <a:srgbClr val="000000"/>
                </a:solidFill>
                <a:effectLst/>
                <a:ea typeface="Times New Roman" panose="02020603050405020304" pitchFamily="18" charset="0"/>
                <a:cs typeface="Times New Roman" panose="02020603050405020304" pitchFamily="18" charset="0"/>
              </a:rPr>
              <a:t> et </a:t>
            </a:r>
            <a:r>
              <a:rPr lang="fr-FR" b="1" dirty="0" err="1">
                <a:solidFill>
                  <a:srgbClr val="000000"/>
                </a:solidFill>
                <a:effectLst/>
                <a:ea typeface="Times New Roman" panose="02020603050405020304" pitchFamily="18" charset="0"/>
                <a:cs typeface="Times New Roman" panose="02020603050405020304" pitchFamily="18" charset="0"/>
              </a:rPr>
              <a:t>winbind</a:t>
            </a:r>
            <a:r>
              <a:rPr lang="fr-FR" dirty="0">
                <a:solidFill>
                  <a:srgbClr val="000000"/>
                </a:solidFill>
                <a:effectLst/>
                <a:ea typeface="Times New Roman" panose="02020603050405020304" pitchFamily="18" charset="0"/>
                <a:cs typeface="Times New Roman" panose="02020603050405020304" pitchFamily="18" charset="0"/>
              </a:rPr>
              <a:t>. </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Le fichier </a:t>
            </a:r>
            <a:r>
              <a:rPr lang="fr-FR" b="1" dirty="0">
                <a:solidFill>
                  <a:srgbClr val="000000"/>
                </a:solidFill>
                <a:effectLst/>
                <a:ea typeface="Times New Roman" panose="02020603050405020304" pitchFamily="18" charset="0"/>
                <a:cs typeface="Times New Roman" panose="02020603050405020304" pitchFamily="18" charset="0"/>
              </a:rPr>
              <a:t>/</a:t>
            </a:r>
            <a:r>
              <a:rPr lang="fr-FR" b="1" dirty="0" err="1">
                <a:solidFill>
                  <a:srgbClr val="000000"/>
                </a:solidFill>
                <a:effectLst/>
                <a:ea typeface="Times New Roman" panose="02020603050405020304" pitchFamily="18" charset="0"/>
                <a:cs typeface="Times New Roman" panose="02020603050405020304" pitchFamily="18" charset="0"/>
              </a:rPr>
              <a:t>etc</a:t>
            </a:r>
            <a:r>
              <a:rPr lang="fr-FR" b="1" dirty="0">
                <a:solidFill>
                  <a:srgbClr val="000000"/>
                </a:solidFill>
                <a:effectLst/>
                <a:ea typeface="Times New Roman" panose="02020603050405020304" pitchFamily="18" charset="0"/>
                <a:cs typeface="Times New Roman" panose="02020603050405020304" pitchFamily="18" charset="0"/>
              </a:rPr>
              <a:t>/</a:t>
            </a:r>
            <a:r>
              <a:rPr lang="fr-FR" b="1" dirty="0" err="1">
                <a:solidFill>
                  <a:srgbClr val="000000"/>
                </a:solidFill>
                <a:effectLst/>
                <a:ea typeface="Times New Roman" panose="02020603050405020304" pitchFamily="18" charset="0"/>
                <a:cs typeface="Times New Roman" panose="02020603050405020304" pitchFamily="18" charset="0"/>
              </a:rPr>
              <a:t>sysconfig</a:t>
            </a:r>
            <a:r>
              <a:rPr lang="fr-FR" b="1" dirty="0">
                <a:solidFill>
                  <a:srgbClr val="000000"/>
                </a:solidFill>
                <a:effectLst/>
                <a:ea typeface="Times New Roman" panose="02020603050405020304" pitchFamily="18" charset="0"/>
                <a:cs typeface="Times New Roman" panose="02020603050405020304" pitchFamily="18" charset="0"/>
              </a:rPr>
              <a:t>/samba </a:t>
            </a:r>
            <a:r>
              <a:rPr lang="fr-FR" dirty="0">
                <a:solidFill>
                  <a:srgbClr val="000000"/>
                </a:solidFill>
                <a:effectLst/>
                <a:ea typeface="Times New Roman" panose="02020603050405020304" pitchFamily="18" charset="0"/>
                <a:cs typeface="Times New Roman" panose="02020603050405020304" pitchFamily="18" charset="0"/>
              </a:rPr>
              <a:t>contient des variables qui sont transmises en tant qu'arguments aux démons </a:t>
            </a:r>
            <a:r>
              <a:rPr lang="fr-FR" b="1" dirty="0" err="1">
                <a:solidFill>
                  <a:srgbClr val="000000"/>
                </a:solidFill>
                <a:effectLst/>
                <a:ea typeface="Times New Roman" panose="02020603050405020304" pitchFamily="18" charset="0"/>
                <a:cs typeface="Times New Roman" panose="02020603050405020304" pitchFamily="18" charset="0"/>
              </a:rPr>
              <a:t>smbd</a:t>
            </a:r>
            <a:r>
              <a:rPr lang="fr-FR" dirty="0">
                <a:solidFill>
                  <a:srgbClr val="000000"/>
                </a:solidFill>
                <a:effectLst/>
                <a:ea typeface="Times New Roman" panose="02020603050405020304" pitchFamily="18" charset="0"/>
                <a:cs typeface="Times New Roman" panose="02020603050405020304" pitchFamily="18" charset="0"/>
              </a:rPr>
              <a:t>, </a:t>
            </a:r>
            <a:r>
              <a:rPr lang="fr-FR" b="1" dirty="0" err="1">
                <a:solidFill>
                  <a:srgbClr val="000000"/>
                </a:solidFill>
                <a:effectLst/>
                <a:ea typeface="Times New Roman" panose="02020603050405020304" pitchFamily="18" charset="0"/>
                <a:cs typeface="Times New Roman" panose="02020603050405020304" pitchFamily="18" charset="0"/>
              </a:rPr>
              <a:t>nmbd</a:t>
            </a:r>
            <a:r>
              <a:rPr lang="fr-FR" dirty="0">
                <a:solidFill>
                  <a:srgbClr val="000000"/>
                </a:solidFill>
                <a:effectLst/>
                <a:ea typeface="Times New Roman" panose="02020603050405020304" pitchFamily="18" charset="0"/>
                <a:cs typeface="Times New Roman" panose="02020603050405020304" pitchFamily="18" charset="0"/>
              </a:rPr>
              <a:t> et </a:t>
            </a:r>
            <a:r>
              <a:rPr lang="fr-FR" b="1" dirty="0" err="1">
                <a:solidFill>
                  <a:srgbClr val="000000"/>
                </a:solidFill>
                <a:effectLst/>
                <a:ea typeface="Times New Roman" panose="02020603050405020304" pitchFamily="18" charset="0"/>
                <a:cs typeface="Times New Roman" panose="02020603050405020304" pitchFamily="18" charset="0"/>
              </a:rPr>
              <a:t>winbindd</a:t>
            </a:r>
            <a:r>
              <a:rPr lang="fr-FR" dirty="0">
                <a:solidFill>
                  <a:srgbClr val="000000"/>
                </a:solidFill>
                <a:effectLst/>
                <a:ea typeface="Times New Roman" panose="02020603050405020304" pitchFamily="18" charset="0"/>
                <a:cs typeface="Times New Roman" panose="02020603050405020304" pitchFamily="18" charset="0"/>
              </a:rPr>
              <a:t> lorsqu'ils démarrent. Aucune option n'est définie par défaut pour aucun de ces démons.</a:t>
            </a:r>
          </a:p>
          <a:p>
            <a:pPr marL="0" indent="0">
              <a:lnSpc>
                <a:spcPct val="107000"/>
              </a:lnSpc>
              <a:spcAft>
                <a:spcPts val="800"/>
              </a:spcAft>
              <a:buNone/>
            </a:pPr>
            <a:endParaRPr lang="fr-FR" dirty="0">
              <a:solidFill>
                <a:srgbClr val="000000"/>
              </a:solidFill>
              <a:effectLst/>
              <a:ea typeface="Times New Roman" panose="02020603050405020304" pitchFamily="18" charset="0"/>
              <a:cs typeface="Times New Roman" panose="02020603050405020304" pitchFamily="18" charset="0"/>
            </a:endParaRPr>
          </a:p>
          <a:p>
            <a:pPr>
              <a:lnSpc>
                <a:spcPct val="107000"/>
              </a:lnSpc>
              <a:spcAft>
                <a:spcPts val="800"/>
              </a:spcAft>
            </a:pPr>
            <a:endParaRPr lang="fr-FR" dirty="0">
              <a:effectLst/>
              <a:ea typeface="Calibri" panose="020F0502020204030204" pitchFamily="34"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Service </a:t>
            </a:r>
            <a:r>
              <a:rPr lang="fr-FR" dirty="0" err="1">
                <a:latin typeface="Calibri" panose="020F0502020204030204"/>
              </a:rPr>
              <a:t>smb</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04 - Démarrage et arrêt de service.</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BB1CD0D7-1795-4A02-83CA-7A1E986AC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8113" y="2801198"/>
            <a:ext cx="4625741" cy="3604572"/>
          </a:xfrm>
          <a:prstGeom prst="rect">
            <a:avLst/>
          </a:prstGeom>
          <a:ln>
            <a:noFill/>
          </a:ln>
          <a:effectLst>
            <a:outerShdw blurRad="292100" dist="139700" dir="2700000" algn="tl" rotWithShape="0">
              <a:srgbClr val="333333">
                <a:alpha val="65000"/>
              </a:srgbClr>
            </a:outerShdw>
          </a:effectLst>
        </p:spPr>
      </p:pic>
      <p:sp>
        <p:nvSpPr>
          <p:cNvPr id="10" name="Espace réservé du contenu 3">
            <a:extLst>
              <a:ext uri="{FF2B5EF4-FFF2-40B4-BE49-F238E27FC236}">
                <a16:creationId xmlns:a16="http://schemas.microsoft.com/office/drawing/2014/main" id="{2135E879-F79E-455C-ACF7-6FBB85261972}"/>
              </a:ext>
            </a:extLst>
          </p:cNvPr>
          <p:cNvSpPr txBox="1">
            <a:spLocks/>
          </p:cNvSpPr>
          <p:nvPr/>
        </p:nvSpPr>
        <p:spPr>
          <a:xfrm>
            <a:off x="748146" y="2895601"/>
            <a:ext cx="5809672" cy="4124299"/>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V</a:t>
            </a:r>
            <a:r>
              <a:rPr lang="fr-FR" dirty="0">
                <a:solidFill>
                  <a:srgbClr val="000000"/>
                </a:solidFill>
                <a:effectLst/>
                <a:ea typeface="Times New Roman" panose="02020603050405020304" pitchFamily="18" charset="0"/>
                <a:cs typeface="Times New Roman" panose="02020603050405020304" pitchFamily="18" charset="0"/>
              </a:rPr>
              <a:t>ous pouvez vérifier l'accès au serveur Samba à l'aide de la commande </a:t>
            </a:r>
            <a:r>
              <a:rPr lang="fr-FR" b="1" dirty="0" err="1">
                <a:solidFill>
                  <a:srgbClr val="000000"/>
                </a:solidFill>
                <a:effectLst/>
                <a:ea typeface="Times New Roman" panose="02020603050405020304" pitchFamily="18" charset="0"/>
                <a:cs typeface="Times New Roman" panose="02020603050405020304" pitchFamily="18" charset="0"/>
              </a:rPr>
              <a:t>smbclient</a:t>
            </a:r>
            <a:r>
              <a:rPr lang="fr-FR" dirty="0">
                <a:solidFill>
                  <a:srgbClr val="000000"/>
                </a:solidFill>
                <a:effectLst/>
                <a:ea typeface="Times New Roman" panose="02020603050405020304" pitchFamily="18" charset="0"/>
                <a:cs typeface="Times New Roman" panose="02020603050405020304" pitchFamily="18" charset="0"/>
              </a:rPr>
              <a:t> (du paquet samba-client). Vous pouvez obtenir des informations de base à partir d'un serveur Samba à l'aide de la commande suivante :</a:t>
            </a:r>
          </a:p>
          <a:p>
            <a:pPr>
              <a:lnSpc>
                <a:spcPct val="107000"/>
              </a:lnSpc>
              <a:spcAft>
                <a:spcPts val="800"/>
              </a:spcAft>
            </a:pPr>
            <a:endParaRPr lang="fr-FR" dirty="0">
              <a:solidFill>
                <a:srgbClr val="000000"/>
              </a:solidFill>
              <a:effectLst/>
              <a:ea typeface="Times New Roman" panose="02020603050405020304" pitchFamily="18" charset="0"/>
              <a:cs typeface="Times New Roman" panose="02020603050405020304" pitchFamily="18" charset="0"/>
            </a:endParaRPr>
          </a:p>
          <a:p>
            <a:pPr>
              <a:lnSpc>
                <a:spcPct val="107000"/>
              </a:lnSpc>
              <a:spcAft>
                <a:spcPts val="800"/>
              </a:spcAft>
            </a:pPr>
            <a:endParaRPr lang="fr-FR" dirty="0">
              <a:effectLst/>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6D98EEDF-5DA1-40D8-AD3F-CC5506A7ED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209" y="4213553"/>
            <a:ext cx="5547841" cy="17375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7261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782618"/>
            <a:ext cx="10233891"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Pour arrêter le service </a:t>
            </a:r>
            <a:r>
              <a:rPr lang="fr-FR" dirty="0" err="1">
                <a:solidFill>
                  <a:srgbClr val="000000"/>
                </a:solidFill>
                <a:effectLst/>
                <a:ea typeface="Times New Roman" panose="02020603050405020304" pitchFamily="18" charset="0"/>
                <a:cs typeface="Times New Roman" panose="02020603050405020304" pitchFamily="18" charset="0"/>
              </a:rPr>
              <a:t>smb</a:t>
            </a:r>
            <a:r>
              <a:rPr lang="fr-FR" dirty="0">
                <a:solidFill>
                  <a:srgbClr val="000000"/>
                </a:solidFill>
                <a:effectLst/>
                <a:ea typeface="Times New Roman" panose="02020603050405020304" pitchFamily="18" charset="0"/>
                <a:cs typeface="Times New Roman" panose="02020603050405020304" pitchFamily="18" charset="0"/>
              </a:rPr>
              <a:t> dans </a:t>
            </a:r>
            <a:r>
              <a:rPr lang="fr-FR" dirty="0" err="1">
                <a:solidFill>
                  <a:srgbClr val="000000"/>
                </a:solidFill>
                <a:effectLst/>
                <a:ea typeface="Times New Roman" panose="02020603050405020304" pitchFamily="18" charset="0"/>
                <a:cs typeface="Times New Roman" panose="02020603050405020304" pitchFamily="18" charset="0"/>
              </a:rPr>
              <a:t>Fedora</a:t>
            </a:r>
            <a:r>
              <a:rPr lang="fr-FR" dirty="0">
                <a:solidFill>
                  <a:srgbClr val="000000"/>
                </a:solidFill>
                <a:effectLst/>
                <a:ea typeface="Times New Roman" panose="02020603050405020304" pitchFamily="18" charset="0"/>
                <a:cs typeface="Times New Roman" panose="02020603050405020304" pitchFamily="18" charset="0"/>
              </a:rPr>
              <a:t>, vous pouvez utiliser la même commande </a:t>
            </a:r>
            <a:r>
              <a:rPr lang="fr-FR" dirty="0" err="1">
                <a:solidFill>
                  <a:srgbClr val="000000"/>
                </a:solidFill>
                <a:effectLst/>
                <a:ea typeface="Times New Roman" panose="02020603050405020304" pitchFamily="18" charset="0"/>
                <a:cs typeface="Times New Roman" panose="02020603050405020304" pitchFamily="18" charset="0"/>
              </a:rPr>
              <a:t>systemctl</a:t>
            </a:r>
            <a:r>
              <a:rPr lang="fr-FR" dirty="0">
                <a:solidFill>
                  <a:srgbClr val="000000"/>
                </a:solidFill>
                <a:effectLst/>
                <a:ea typeface="Times New Roman" panose="02020603050405020304" pitchFamily="18" charset="0"/>
                <a:cs typeface="Times New Roman" panose="02020603050405020304" pitchFamily="18" charset="0"/>
              </a:rPr>
              <a:t> que vous avez utilisée pour le démarrer. Vous pouvez également utiliser la même commande pour désactiver le service afin qu'il ne redémarre pas au démarrage du système. Voici un exemple de la façon d'arrêter le service </a:t>
            </a:r>
            <a:r>
              <a:rPr lang="fr-FR" dirty="0" err="1">
                <a:solidFill>
                  <a:srgbClr val="000000"/>
                </a:solidFill>
                <a:effectLst/>
                <a:ea typeface="Times New Roman" panose="02020603050405020304" pitchFamily="18" charset="0"/>
                <a:cs typeface="Times New Roman" panose="02020603050405020304" pitchFamily="18" charset="0"/>
              </a:rPr>
              <a:t>smb</a:t>
            </a:r>
            <a:r>
              <a:rPr lang="fr-FR" dirty="0">
                <a:solidFill>
                  <a:srgbClr val="000000"/>
                </a:solidFill>
                <a:effectLst/>
                <a:ea typeface="Times New Roman" panose="02020603050405020304" pitchFamily="18" charset="0"/>
                <a:cs typeface="Times New Roman" panose="02020603050405020304" pitchFamily="18" charset="0"/>
              </a:rPr>
              <a:t> immédiatement :</a:t>
            </a:r>
          </a:p>
          <a:p>
            <a:pPr marL="0" indent="0">
              <a:lnSpc>
                <a:spcPct val="107000"/>
              </a:lnSpc>
              <a:spcAft>
                <a:spcPts val="800"/>
              </a:spcAft>
              <a:buNone/>
            </a:pPr>
            <a:r>
              <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fr-FR"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systemctl</a:t>
            </a:r>
            <a:r>
              <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fr-FR"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disable</a:t>
            </a:r>
            <a:r>
              <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fr-FR"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smb.service</a:t>
            </a:r>
            <a:endPar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fr-FR"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systemctl</a:t>
            </a:r>
            <a:r>
              <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stop </a:t>
            </a:r>
            <a:r>
              <a:rPr lang="fr-FR"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smb.service</a:t>
            </a:r>
            <a:endPar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fr-FR"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systemctl</a:t>
            </a:r>
            <a:r>
              <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fr-FR"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status</a:t>
            </a:r>
            <a:r>
              <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fr-FR"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smb.service</a:t>
            </a:r>
            <a:endParaRPr lang="fr-FR"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nSpc>
                <a:spcPct val="107000"/>
              </a:lnSpc>
              <a:spcAft>
                <a:spcPts val="800"/>
              </a:spcAft>
            </a:pPr>
            <a:endParaRPr lang="fr-FR" dirty="0">
              <a:effectLst/>
              <a:ea typeface="Calibri" panose="020F0502020204030204" pitchFamily="34"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Service </a:t>
            </a:r>
            <a:r>
              <a:rPr lang="fr-FR" dirty="0" err="1">
                <a:latin typeface="Calibri" panose="020F0502020204030204"/>
              </a:rPr>
              <a:t>smb</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04 - Démarrage et arrêt de service.</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8BEF801D-B440-4F8B-BCBB-6B3DD5150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999" y="2930467"/>
            <a:ext cx="8436071" cy="2659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465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782618"/>
            <a:ext cx="10233891"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L’accès au partage Samba doit être autorisé et authentifié. Nous créerons donc un seul et même utilisateur Samba pour lequel le mot de passe pourra être changé en fonction de la demande:</a:t>
            </a:r>
          </a:p>
          <a:p>
            <a:pPr>
              <a:lnSpc>
                <a:spcPct val="107000"/>
              </a:lnSpc>
              <a:spcAft>
                <a:spcPts val="800"/>
              </a:spcAft>
            </a:pPr>
            <a:endParaRPr lang="fr-FR" dirty="0">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ffectLst/>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ffectLst/>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ffectLst/>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ffectLst/>
              <a:ea typeface="Times New Roman" panose="02020603050405020304" pitchFamily="18" charset="0"/>
              <a:cs typeface="Times New Roman" panose="02020603050405020304" pitchFamily="18" charset="0"/>
            </a:endParaRP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Une fois l’utilisateur samba est créé on procède au partage </a:t>
            </a:r>
            <a:endParaRPr lang="fr-FR" dirty="0">
              <a:solidFill>
                <a:srgbClr val="000000"/>
              </a:solidFill>
              <a:effectLst/>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ffectLst/>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rPr>
              <a:t>Création et autorisation</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05 - Création des utilisateurs SAMBA</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12CC695F-BB98-4A1F-B5B7-A57985E56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469" y="2395893"/>
            <a:ext cx="10867062" cy="3193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1374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782618"/>
            <a:ext cx="10233891"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Le dossier nommé </a:t>
            </a:r>
            <a:r>
              <a:rPr lang="fr-FR" b="1" dirty="0" err="1">
                <a:solidFill>
                  <a:srgbClr val="000000"/>
                </a:solidFill>
                <a:effectLst/>
                <a:ea typeface="Times New Roman" panose="02020603050405020304" pitchFamily="18" charset="0"/>
                <a:cs typeface="Times New Roman" panose="02020603050405020304" pitchFamily="18" charset="0"/>
              </a:rPr>
              <a:t>partagesamba</a:t>
            </a:r>
            <a:r>
              <a:rPr lang="fr-FR" b="1" dirty="0">
                <a:solidFill>
                  <a:srgbClr val="000000"/>
                </a:solidFill>
                <a:effectLst/>
                <a:ea typeface="Times New Roman" panose="02020603050405020304" pitchFamily="18" charset="0"/>
                <a:cs typeface="Times New Roman" panose="02020603050405020304" pitchFamily="18" charset="0"/>
              </a:rPr>
              <a:t> </a:t>
            </a:r>
            <a:r>
              <a:rPr lang="fr-FR" dirty="0">
                <a:solidFill>
                  <a:srgbClr val="000000"/>
                </a:solidFill>
                <a:effectLst/>
                <a:ea typeface="Times New Roman" panose="02020603050405020304" pitchFamily="18" charset="0"/>
                <a:cs typeface="Times New Roman" panose="02020603050405020304" pitchFamily="18" charset="0"/>
              </a:rPr>
              <a:t>sera notre test de partage:</a:t>
            </a:r>
          </a:p>
          <a:p>
            <a:pPr>
              <a:lnSpc>
                <a:spcPct val="107000"/>
              </a:lnSpc>
              <a:spcAft>
                <a:spcPts val="800"/>
              </a:spcAft>
            </a:pPr>
            <a:endParaRPr lang="fr-FR" dirty="0">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ffectLst/>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ffectLst/>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Les options de notre partage sont mentionnés dans le fichier </a:t>
            </a:r>
            <a:r>
              <a:rPr lang="fr-FR" b="1" dirty="0">
                <a:solidFill>
                  <a:srgbClr val="000000"/>
                </a:solidFill>
                <a:effectLst/>
                <a:ea typeface="Times New Roman" panose="02020603050405020304" pitchFamily="18" charset="0"/>
                <a:cs typeface="Times New Roman" panose="02020603050405020304" pitchFamily="18" charset="0"/>
              </a:rPr>
              <a:t>/</a:t>
            </a:r>
            <a:r>
              <a:rPr lang="fr-FR" b="1" dirty="0" err="1">
                <a:solidFill>
                  <a:srgbClr val="000000"/>
                </a:solidFill>
                <a:effectLst/>
                <a:ea typeface="Times New Roman" panose="02020603050405020304" pitchFamily="18" charset="0"/>
                <a:cs typeface="Times New Roman" panose="02020603050405020304" pitchFamily="18" charset="0"/>
              </a:rPr>
              <a:t>etc</a:t>
            </a:r>
            <a:r>
              <a:rPr lang="fr-FR" b="1" dirty="0">
                <a:solidFill>
                  <a:srgbClr val="000000"/>
                </a:solidFill>
                <a:effectLst/>
                <a:ea typeface="Times New Roman" panose="02020603050405020304" pitchFamily="18" charset="0"/>
                <a:cs typeface="Times New Roman" panose="02020603050405020304" pitchFamily="18" charset="0"/>
              </a:rPr>
              <a:t>/samba/</a:t>
            </a:r>
            <a:r>
              <a:rPr lang="fr-FR" b="1" dirty="0" err="1">
                <a:solidFill>
                  <a:srgbClr val="000000"/>
                </a:solidFill>
                <a:effectLst/>
                <a:ea typeface="Times New Roman" panose="02020603050405020304" pitchFamily="18" charset="0"/>
                <a:cs typeface="Times New Roman" panose="02020603050405020304" pitchFamily="18" charset="0"/>
              </a:rPr>
              <a:t>smb</a:t>
            </a:r>
            <a:r>
              <a:rPr lang="fr-FR" b="1" dirty="0" err="1">
                <a:solidFill>
                  <a:srgbClr val="000000"/>
                </a:solidFill>
                <a:ea typeface="Times New Roman" panose="02020603050405020304" pitchFamily="18" charset="0"/>
                <a:cs typeface="Times New Roman" panose="02020603050405020304" pitchFamily="18" charset="0"/>
              </a:rPr>
              <a:t>.conf</a:t>
            </a:r>
            <a:r>
              <a:rPr lang="fr-FR" dirty="0">
                <a:solidFill>
                  <a:srgbClr val="000000"/>
                </a:solidFill>
                <a:ea typeface="Times New Roman" panose="02020603050405020304" pitchFamily="18" charset="0"/>
                <a:cs typeface="Times New Roman" panose="02020603050405020304" pitchFamily="18" charset="0"/>
              </a:rPr>
              <a:t>, ce partage port le nom </a:t>
            </a:r>
            <a:r>
              <a:rPr lang="fr-FR" b="1" dirty="0">
                <a:solidFill>
                  <a:srgbClr val="000000"/>
                </a:solidFill>
                <a:ea typeface="Times New Roman" panose="02020603050405020304" pitchFamily="18" charset="0"/>
                <a:cs typeface="Times New Roman" panose="02020603050405020304" pitchFamily="18" charset="0"/>
              </a:rPr>
              <a:t>[</a:t>
            </a:r>
            <a:r>
              <a:rPr lang="fr-FR" b="1" dirty="0" err="1">
                <a:solidFill>
                  <a:srgbClr val="000000"/>
                </a:solidFill>
                <a:ea typeface="Times New Roman" panose="02020603050405020304" pitchFamily="18" charset="0"/>
                <a:cs typeface="Times New Roman" panose="02020603050405020304" pitchFamily="18" charset="0"/>
              </a:rPr>
              <a:t>partage_samba</a:t>
            </a:r>
            <a:r>
              <a:rPr lang="fr-FR" b="1" dirty="0">
                <a:solidFill>
                  <a:srgbClr val="000000"/>
                </a:solidFill>
                <a:ea typeface="Times New Roman" panose="02020603050405020304" pitchFamily="18" charset="0"/>
                <a:cs typeface="Times New Roman" panose="02020603050405020304" pitchFamily="18" charset="0"/>
              </a:rPr>
              <a:t>]</a:t>
            </a:r>
            <a:r>
              <a:rPr lang="fr-FR" dirty="0">
                <a:solidFill>
                  <a:srgbClr val="000000"/>
                </a:solidFill>
                <a:ea typeface="Times New Roman" panose="02020603050405020304" pitchFamily="18" charset="0"/>
                <a:cs typeface="Times New Roman" panose="02020603050405020304" pitchFamily="18" charset="0"/>
              </a:rPr>
              <a:t>.</a:t>
            </a:r>
            <a:r>
              <a:rPr lang="fr-FR" dirty="0">
                <a:solidFill>
                  <a:srgbClr val="000000"/>
                </a:solidFill>
                <a:effectLst/>
                <a:ea typeface="Times New Roman" panose="02020603050405020304" pitchFamily="18" charset="0"/>
                <a:cs typeface="Times New Roman" panose="02020603050405020304" pitchFamily="18" charset="0"/>
              </a:rPr>
              <a:t> </a:t>
            </a:r>
          </a:p>
          <a:p>
            <a:pPr>
              <a:lnSpc>
                <a:spcPct val="107000"/>
              </a:lnSpc>
              <a:spcAft>
                <a:spcPts val="800"/>
              </a:spcAft>
            </a:pPr>
            <a:endParaRPr lang="fr-FR" dirty="0">
              <a:solidFill>
                <a:srgbClr val="000000"/>
              </a:solidFill>
              <a:effectLst/>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rPr>
              <a:t>Création et autorisation</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05 - Création des utilisateurs SAMBA</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C12F0EE1-86A7-4BED-A005-AFFEB1979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372" y="2287206"/>
            <a:ext cx="9325436" cy="17490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4115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782618"/>
            <a:ext cx="4507027"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Pour se connecter à un partage Samba à partir d'une machine linux, on tape la commande suivante :</a:t>
            </a:r>
          </a:p>
          <a:p>
            <a:pPr marL="0" indent="0">
              <a:lnSpc>
                <a:spcPct val="107000"/>
              </a:lnSpc>
              <a:spcAft>
                <a:spcPts val="800"/>
              </a:spcAft>
              <a:buNone/>
            </a:pP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Smbclient</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hostname</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sharename</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-U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username</a:t>
            </a:r>
            <a:endPar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 </a:t>
            </a:r>
            <a:r>
              <a:rPr lang="fr-FR" b="1" dirty="0" err="1">
                <a:solidFill>
                  <a:srgbClr val="000000"/>
                </a:solidFill>
                <a:ea typeface="Times New Roman" panose="02020603050405020304" pitchFamily="18" charset="0"/>
                <a:cs typeface="Times New Roman" panose="02020603050405020304" pitchFamily="18" charset="0"/>
              </a:rPr>
              <a:t>hostname</a:t>
            </a:r>
            <a:r>
              <a:rPr lang="fr-FR" dirty="0">
                <a:solidFill>
                  <a:srgbClr val="000000"/>
                </a:solidFill>
                <a:ea typeface="Times New Roman" panose="02020603050405020304" pitchFamily="18" charset="0"/>
                <a:cs typeface="Times New Roman" panose="02020603050405020304" pitchFamily="18" charset="0"/>
              </a:rPr>
              <a:t> » le nom ou l’adresse IP de la machine samba</a:t>
            </a: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 </a:t>
            </a:r>
            <a:r>
              <a:rPr lang="fr-FR" b="1" dirty="0" err="1">
                <a:solidFill>
                  <a:srgbClr val="000000"/>
                </a:solidFill>
                <a:ea typeface="Times New Roman" panose="02020603050405020304" pitchFamily="18" charset="0"/>
                <a:cs typeface="Times New Roman" panose="02020603050405020304" pitchFamily="18" charset="0"/>
              </a:rPr>
              <a:t>sharename</a:t>
            </a:r>
            <a:r>
              <a:rPr lang="fr-FR" dirty="0">
                <a:solidFill>
                  <a:srgbClr val="000000"/>
                </a:solidFill>
                <a:ea typeface="Times New Roman" panose="02020603050405020304" pitchFamily="18" charset="0"/>
                <a:cs typeface="Times New Roman" panose="02020603050405020304" pitchFamily="18" charset="0"/>
              </a:rPr>
              <a:t> » le répertoire partagé </a:t>
            </a: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Si vous voyez </a:t>
            </a:r>
            <a:r>
              <a:rPr lang="fr-FR" b="1" dirty="0" err="1">
                <a:solidFill>
                  <a:srgbClr val="000000"/>
                </a:solidFill>
                <a:ea typeface="Times New Roman" panose="02020603050405020304" pitchFamily="18" charset="0"/>
                <a:cs typeface="Times New Roman" panose="02020603050405020304" pitchFamily="18" charset="0"/>
              </a:rPr>
              <a:t>smb</a:t>
            </a:r>
            <a:r>
              <a:rPr lang="fr-FR" b="1" dirty="0">
                <a:solidFill>
                  <a:srgbClr val="000000"/>
                </a:solidFill>
                <a:ea typeface="Times New Roman" panose="02020603050405020304" pitchFamily="18" charset="0"/>
                <a:cs typeface="Times New Roman" panose="02020603050405020304" pitchFamily="18" charset="0"/>
              </a:rPr>
              <a:t>:\&gt;, </a:t>
            </a:r>
            <a:r>
              <a:rPr lang="fr-FR" dirty="0">
                <a:solidFill>
                  <a:srgbClr val="000000"/>
                </a:solidFill>
                <a:ea typeface="Times New Roman" panose="02020603050405020304" pitchFamily="18" charset="0"/>
                <a:cs typeface="Times New Roman" panose="02020603050405020304" pitchFamily="18" charset="0"/>
              </a:rPr>
              <a:t>vous êtes connecté avec succès. Une fois connecté, tapez help pour obtenir une liste de commandes.</a:t>
            </a: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Sinon on réalise un montage via :</a:t>
            </a:r>
          </a:p>
          <a:p>
            <a:pPr marL="0" indent="0" algn="l">
              <a:lnSpc>
                <a:spcPct val="107000"/>
              </a:lnSpc>
              <a:spcAft>
                <a:spcPts val="800"/>
              </a:spcAft>
              <a:buNone/>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mount</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-t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cifs</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//192.168.1.110/</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sambauser</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/mnt/</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mon_partage</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-o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username</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sambauser</a:t>
            </a:r>
            <a:endPar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gn="l">
              <a:lnSpc>
                <a:spcPct val="107000"/>
              </a:lnSpc>
              <a:spcAft>
                <a:spcPts val="800"/>
              </a:spcAft>
              <a:buNone/>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NB: Le Common Internet File System (CIFS) est un protocole de partage de fichiers en réseau</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rPr>
              <a:t>Accès et montage</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06 - Accès depuis client linux</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22399354-A40D-413E-A9F7-67C08A7A6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1092" y="1886052"/>
            <a:ext cx="5970472" cy="41054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34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212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782618"/>
            <a:ext cx="10233891"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Pour accéder au partage Samba depuis la machine Windows, on a deux options:</a:t>
            </a:r>
          </a:p>
          <a:p>
            <a:pPr lvl="1">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En ajoutant un emplacement réseau ou</a:t>
            </a:r>
            <a:endParaRPr lang="fr-FR" dirty="0">
              <a:solidFill>
                <a:srgbClr val="000000"/>
              </a:solidFill>
              <a:effectLst/>
              <a:ea typeface="Times New Roman" panose="02020603050405020304" pitchFamily="18" charset="0"/>
              <a:cs typeface="Times New Roman" panose="02020603050405020304" pitchFamily="18" charset="0"/>
            </a:endParaRPr>
          </a:p>
          <a:p>
            <a:pPr lvl="1">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En appuyant </a:t>
            </a:r>
            <a:r>
              <a:rPr lang="fr-FR" dirty="0">
                <a:solidFill>
                  <a:srgbClr val="000000"/>
                </a:solidFill>
                <a:effectLst/>
                <a:ea typeface="Times New Roman" panose="02020603050405020304" pitchFamily="18" charset="0"/>
                <a:cs typeface="Times New Roman" panose="02020603050405020304" pitchFamily="18" charset="0"/>
              </a:rPr>
              <a:t>sur démarrer + R pour lancer la fenêtre « Exécuter » et on saisi l’adresse IP du serveur samba comme indiqué.</a:t>
            </a:r>
          </a:p>
          <a:p>
            <a:pPr lvl="1">
              <a:lnSpc>
                <a:spcPct val="107000"/>
              </a:lnSpc>
              <a:spcAft>
                <a:spcPts val="800"/>
              </a:spcAft>
            </a:pPr>
            <a:endParaRPr lang="fr-FR" dirty="0">
              <a:solidFill>
                <a:srgbClr val="000000"/>
              </a:solidFill>
              <a:effectLst/>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rPr>
              <a:t>Utilisateurs et partages</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07 - Accès depuis client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windows</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A319599E-2B2C-B3BA-E537-729DDEBEF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364" y="3435813"/>
            <a:ext cx="4087472" cy="2424771"/>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7C7198F1-B513-1AF9-900B-F999968A9B32}"/>
              </a:ext>
            </a:extLst>
          </p:cNvPr>
          <p:cNvPicPr>
            <a:picLocks noChangeAspect="1"/>
          </p:cNvPicPr>
          <p:nvPr/>
        </p:nvPicPr>
        <p:blipFill>
          <a:blip r:embed="rId5"/>
          <a:stretch>
            <a:fillRect/>
          </a:stretch>
        </p:blipFill>
        <p:spPr>
          <a:xfrm>
            <a:off x="809337" y="2925791"/>
            <a:ext cx="4686300" cy="3667125"/>
          </a:xfrm>
          <a:prstGeom prst="rect">
            <a:avLst/>
          </a:prstGeom>
        </p:spPr>
      </p:pic>
    </p:spTree>
    <p:extLst>
      <p:ext uri="{BB962C8B-B14F-4D97-AF65-F5344CB8AC3E}">
        <p14:creationId xmlns:p14="http://schemas.microsoft.com/office/powerpoint/2010/main" val="3286715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621880" y="1506912"/>
            <a:ext cx="6673052" cy="5170979"/>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Une fois l’accès au serveur est réalisé on remarque la présence des partages comme suit:</a:t>
            </a:r>
          </a:p>
          <a:p>
            <a:pPr marL="0" indent="0">
              <a:lnSpc>
                <a:spcPct val="100000"/>
              </a:lnSpc>
              <a:spcBef>
                <a:spcPts val="0"/>
              </a:spcBef>
              <a:buNone/>
            </a:pPr>
            <a:r>
              <a:rPr lang="fr-FR" b="1" dirty="0">
                <a:solidFill>
                  <a:srgbClr val="000000"/>
                </a:solidFill>
                <a:ea typeface="Times New Roman" panose="02020603050405020304" pitchFamily="18" charset="0"/>
                <a:cs typeface="Times New Roman" panose="02020603050405020304" pitchFamily="18" charset="0"/>
              </a:rPr>
              <a:t>Confidentiel: </a:t>
            </a:r>
            <a:r>
              <a:rPr lang="fr-FR" dirty="0">
                <a:solidFill>
                  <a:srgbClr val="000000"/>
                </a:solidFill>
                <a:ea typeface="Times New Roman" panose="02020603050405020304" pitchFamily="18" charset="0"/>
                <a:cs typeface="Times New Roman" panose="02020603050405020304" pitchFamily="18" charset="0"/>
              </a:rPr>
              <a:t>est un partage dans les utilisateur autorisé sont les group root</a:t>
            </a:r>
          </a:p>
          <a:p>
            <a:pPr marL="0" indent="0">
              <a:lnSpc>
                <a:spcPct val="100000"/>
              </a:lnSpc>
              <a:spcBef>
                <a:spcPts val="0"/>
              </a:spcBef>
              <a:buNone/>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[Confidentiel]</a:t>
            </a:r>
          </a:p>
          <a:p>
            <a:pPr marL="457200" lvl="1" indent="0">
              <a:lnSpc>
                <a:spcPct val="100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path</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srv</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/samba/confidentiel</a:t>
            </a:r>
          </a:p>
          <a:p>
            <a:pPr marL="457200" lvl="1" indent="0">
              <a:lnSpc>
                <a:spcPct val="100000"/>
              </a:lnSpc>
              <a:spcBef>
                <a:spcPts val="0"/>
              </a:spcBef>
              <a:buNone/>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comment = Partage Confidentiel</a:t>
            </a:r>
          </a:p>
          <a:p>
            <a:pPr marL="457200" lvl="1" indent="0">
              <a:lnSpc>
                <a:spcPct val="100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valid</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users</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@root</a:t>
            </a:r>
          </a:p>
          <a:p>
            <a:pPr marL="457200" lvl="1" indent="0">
              <a:lnSpc>
                <a:spcPct val="100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guest</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ok = no</a:t>
            </a:r>
          </a:p>
          <a:p>
            <a:pPr marL="457200" lvl="1" indent="0">
              <a:lnSpc>
                <a:spcPct val="100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writable</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no</a:t>
            </a:r>
          </a:p>
          <a:p>
            <a:pPr marL="457200" lvl="1" indent="0">
              <a:lnSpc>
                <a:spcPct val="100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browsable</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yes</a:t>
            </a:r>
          </a:p>
          <a:p>
            <a:pPr marL="0" indent="0">
              <a:lnSpc>
                <a:spcPct val="100000"/>
              </a:lnSpc>
              <a:spcBef>
                <a:spcPts val="0"/>
              </a:spcBef>
              <a:buNone/>
            </a:pPr>
            <a:r>
              <a:rPr lang="fr-FR" b="1" dirty="0">
                <a:solidFill>
                  <a:srgbClr val="000000"/>
                </a:solidFill>
                <a:effectLst/>
                <a:ea typeface="Times New Roman" panose="02020603050405020304" pitchFamily="18" charset="0"/>
                <a:cs typeface="Times New Roman" panose="02020603050405020304" pitchFamily="18" charset="0"/>
              </a:rPr>
              <a:t>Public: </a:t>
            </a:r>
            <a:r>
              <a:rPr lang="fr-FR" dirty="0">
                <a:solidFill>
                  <a:srgbClr val="000000"/>
                </a:solidFill>
                <a:effectLst/>
                <a:ea typeface="Times New Roman" panose="02020603050405020304" pitchFamily="18" charset="0"/>
                <a:cs typeface="Times New Roman" panose="02020603050405020304" pitchFamily="18" charset="0"/>
              </a:rPr>
              <a:t>accès autorisé à tout le monde</a:t>
            </a:r>
          </a:p>
          <a:p>
            <a:pPr marL="0" indent="0">
              <a:lnSpc>
                <a:spcPct val="100000"/>
              </a:lnSpc>
              <a:spcBef>
                <a:spcPts val="0"/>
              </a:spcBef>
              <a:buNone/>
            </a:pPr>
            <a:r>
              <a:rPr lang="en-US"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[Public]</a:t>
            </a:r>
          </a:p>
          <a:p>
            <a:pPr marL="457200" lvl="1" indent="0">
              <a:lnSpc>
                <a:spcPct val="100000"/>
              </a:lnSpc>
              <a:spcBef>
                <a:spcPts val="0"/>
              </a:spcBef>
              <a:buNone/>
            </a:pPr>
            <a:r>
              <a:rPr lang="en-US"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path = /</a:t>
            </a:r>
            <a:r>
              <a:rPr lang="en-US"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srv</a:t>
            </a:r>
            <a:r>
              <a:rPr lang="en-US"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/samba/public</a:t>
            </a:r>
          </a:p>
          <a:p>
            <a:pPr marL="457200" lvl="1" indent="0">
              <a:lnSpc>
                <a:spcPct val="100000"/>
              </a:lnSpc>
              <a:spcBef>
                <a:spcPts val="0"/>
              </a:spcBef>
              <a:buNone/>
            </a:pPr>
            <a:r>
              <a:rPr lang="en-US"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comment = Partage Public</a:t>
            </a:r>
          </a:p>
          <a:p>
            <a:pPr marL="457200" lvl="1" indent="0">
              <a:lnSpc>
                <a:spcPct val="100000"/>
              </a:lnSpc>
              <a:spcBef>
                <a:spcPts val="0"/>
              </a:spcBef>
              <a:buNone/>
            </a:pPr>
            <a:r>
              <a:rPr lang="en-US"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public = yes</a:t>
            </a:r>
          </a:p>
          <a:p>
            <a:pPr marL="457200" lvl="1" indent="0">
              <a:lnSpc>
                <a:spcPct val="100000"/>
              </a:lnSpc>
              <a:spcBef>
                <a:spcPts val="0"/>
              </a:spcBef>
              <a:buNone/>
            </a:pPr>
            <a:r>
              <a:rPr lang="en-US"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only guest = yes</a:t>
            </a:r>
          </a:p>
          <a:p>
            <a:pPr marL="457200" lvl="1" indent="0">
              <a:lnSpc>
                <a:spcPct val="100000"/>
              </a:lnSpc>
              <a:spcBef>
                <a:spcPts val="0"/>
              </a:spcBef>
              <a:buNone/>
            </a:pPr>
            <a:r>
              <a:rPr lang="en-US"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read only = no</a:t>
            </a: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nSpc>
                <a:spcPct val="107000"/>
              </a:lnSpc>
              <a:spcAft>
                <a:spcPts val="800"/>
              </a:spcAft>
            </a:pPr>
            <a:endParaRPr lang="fr-FR" b="1" dirty="0">
              <a:solidFill>
                <a:srgbClr val="000000"/>
              </a:solidFill>
              <a:effectLst/>
              <a:ea typeface="Times New Roman" panose="02020603050405020304" pitchFamily="18" charset="0"/>
              <a:cs typeface="Times New Roman" panose="02020603050405020304" pitchFamily="18" charset="0"/>
            </a:endParaRPr>
          </a:p>
          <a:p>
            <a:pPr lvl="1">
              <a:lnSpc>
                <a:spcPct val="107000"/>
              </a:lnSpc>
              <a:spcAft>
                <a:spcPts val="800"/>
              </a:spcAft>
            </a:pPr>
            <a:endParaRPr lang="fr-FR" dirty="0">
              <a:solidFill>
                <a:srgbClr val="000000"/>
              </a:solidFill>
              <a:effectLst/>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rPr>
              <a:t>Utilisateurs et partages</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07 - Accès depuis client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windows</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294CC872-CCF3-31E3-1634-1087D208A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4931" y="1506912"/>
            <a:ext cx="4275190" cy="2530059"/>
          </a:xfrm>
          <a:prstGeom prst="rect">
            <a:avLst/>
          </a:prstGeom>
        </p:spPr>
      </p:pic>
      <p:sp>
        <p:nvSpPr>
          <p:cNvPr id="13" name="Espace réservé du contenu 3">
            <a:extLst>
              <a:ext uri="{FF2B5EF4-FFF2-40B4-BE49-F238E27FC236}">
                <a16:creationId xmlns:a16="http://schemas.microsoft.com/office/drawing/2014/main" id="{8C80F42E-7C6E-BE06-0E41-27AF56B65E14}"/>
              </a:ext>
            </a:extLst>
          </p:cNvPr>
          <p:cNvSpPr txBox="1">
            <a:spLocks/>
          </p:cNvSpPr>
          <p:nvPr/>
        </p:nvSpPr>
        <p:spPr>
          <a:xfrm>
            <a:off x="3907713" y="3025510"/>
            <a:ext cx="5524813" cy="330200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b="1" dirty="0" err="1">
                <a:solidFill>
                  <a:srgbClr val="000000"/>
                </a:solidFill>
                <a:effectLst/>
                <a:ea typeface="Times New Roman" panose="02020603050405020304" pitchFamily="18" charset="0"/>
                <a:cs typeface="Times New Roman" panose="02020603050405020304" pitchFamily="18" charset="0"/>
              </a:rPr>
              <a:t>Usersamba</a:t>
            </a:r>
            <a:r>
              <a:rPr lang="fr-FR" b="1" dirty="0">
                <a:solidFill>
                  <a:srgbClr val="000000"/>
                </a:solidFill>
                <a:effectLst/>
                <a:ea typeface="Times New Roman" panose="02020603050405020304" pitchFamily="18" charset="0"/>
                <a:cs typeface="Times New Roman" panose="02020603050405020304" pitchFamily="18" charset="0"/>
              </a:rPr>
              <a:t>: </a:t>
            </a:r>
            <a:r>
              <a:rPr lang="fr-FR" dirty="0">
                <a:solidFill>
                  <a:srgbClr val="000000"/>
                </a:solidFill>
                <a:effectLst/>
                <a:ea typeface="Times New Roman" panose="02020603050405020304" pitchFamily="18" charset="0"/>
                <a:cs typeface="Times New Roman" panose="02020603050405020304" pitchFamily="18" charset="0"/>
              </a:rPr>
              <a:t>accès autorisé à </a:t>
            </a:r>
            <a:r>
              <a:rPr lang="fr-FR" dirty="0" err="1">
                <a:solidFill>
                  <a:srgbClr val="000000"/>
                </a:solidFill>
                <a:effectLst/>
                <a:ea typeface="Times New Roman" panose="02020603050405020304" pitchFamily="18" charset="0"/>
                <a:cs typeface="Times New Roman" panose="02020603050405020304" pitchFamily="18" charset="0"/>
              </a:rPr>
              <a:t>usersamba</a:t>
            </a:r>
            <a:endParaRPr lang="fr-FR" dirty="0">
              <a:solidFill>
                <a:srgbClr val="000000"/>
              </a:solidFill>
              <a:effectLst/>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usersamba</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p>
          <a:p>
            <a:pPr marL="457200" lvl="1" indent="0">
              <a:lnSpc>
                <a:spcPct val="100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valid</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users</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usersamba</a:t>
            </a: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457200" lvl="1" indent="0">
              <a:lnSpc>
                <a:spcPct val="100000"/>
              </a:lnSpc>
              <a:spcBef>
                <a:spcPts val="0"/>
              </a:spcBef>
              <a:buNone/>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comment =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usersamba</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partage</a:t>
            </a:r>
          </a:p>
          <a:p>
            <a:pPr marL="457200" lvl="1" indent="0">
              <a:lnSpc>
                <a:spcPct val="100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writeable</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yes</a:t>
            </a:r>
          </a:p>
          <a:p>
            <a:pPr marL="457200" lvl="1" indent="0">
              <a:lnSpc>
                <a:spcPct val="100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path</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srv</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/samba/</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usersamba</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p>
          <a:p>
            <a:pPr marL="457200" lvl="1" indent="0">
              <a:lnSpc>
                <a:spcPct val="100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invalid</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users</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root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nobody</a:t>
            </a: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fr-FR" b="1" dirty="0" err="1">
                <a:solidFill>
                  <a:srgbClr val="000000"/>
                </a:solidFill>
                <a:ea typeface="Times New Roman" panose="02020603050405020304" pitchFamily="18" charset="0"/>
                <a:cs typeface="Times New Roman" panose="02020603050405020304" pitchFamily="18" charset="0"/>
              </a:rPr>
              <a:t>Ofppttest</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accès autorisé à seulement 2 utilisateurs, </a:t>
            </a:r>
            <a:r>
              <a:rPr lang="fr-FR" dirty="0" err="1">
                <a:solidFill>
                  <a:srgbClr val="000000"/>
                </a:solidFill>
                <a:ea typeface="Times New Roman" panose="02020603050405020304" pitchFamily="18" charset="0"/>
                <a:cs typeface="Times New Roman" panose="02020603050405020304" pitchFamily="18" charset="0"/>
              </a:rPr>
              <a:t>ofppt</a:t>
            </a:r>
            <a:r>
              <a:rPr lang="fr-FR" dirty="0">
                <a:solidFill>
                  <a:srgbClr val="000000"/>
                </a:solidFill>
                <a:ea typeface="Times New Roman" panose="02020603050405020304" pitchFamily="18" charset="0"/>
                <a:cs typeface="Times New Roman" panose="02020603050405020304" pitchFamily="18" charset="0"/>
              </a:rPr>
              <a:t> et </a:t>
            </a:r>
            <a:r>
              <a:rPr lang="fr-FR" dirty="0" err="1">
                <a:solidFill>
                  <a:srgbClr val="000000"/>
                </a:solidFill>
                <a:ea typeface="Times New Roman" panose="02020603050405020304" pitchFamily="18" charset="0"/>
                <a:cs typeface="Times New Roman" panose="02020603050405020304" pitchFamily="18" charset="0"/>
              </a:rPr>
              <a:t>usertest</a:t>
            </a:r>
            <a:endParaRPr lang="fr-FR" dirty="0">
              <a:solidFill>
                <a:srgbClr val="000000"/>
              </a:solidFill>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ofppttest</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p>
          <a:p>
            <a:pPr marL="457200" lvl="1" indent="0">
              <a:lnSpc>
                <a:spcPct val="100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valid</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users</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ofppt,usertest</a:t>
            </a: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457200" lvl="1" indent="0">
              <a:lnSpc>
                <a:spcPct val="100000"/>
              </a:lnSpc>
              <a:spcBef>
                <a:spcPts val="0"/>
              </a:spcBef>
              <a:buNone/>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comment =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ofppt</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partage</a:t>
            </a:r>
          </a:p>
          <a:p>
            <a:pPr marL="457200" lvl="1" indent="0">
              <a:lnSpc>
                <a:spcPct val="100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writeable</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yes</a:t>
            </a:r>
          </a:p>
          <a:p>
            <a:pPr marL="457200" lvl="1" indent="0">
              <a:lnSpc>
                <a:spcPct val="100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path</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srv</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/samba/</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ofppt</a:t>
            </a: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457200" lvl="1" indent="0">
              <a:lnSpc>
                <a:spcPct val="100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invalid</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users</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root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nobody</a:t>
            </a: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b="1" dirty="0">
              <a:solidFill>
                <a:srgbClr val="000000"/>
              </a:solidFill>
              <a:effectLst/>
              <a:ea typeface="Times New Roman" panose="02020603050405020304" pitchFamily="18" charset="0"/>
              <a:cs typeface="Times New Roman" panose="02020603050405020304" pitchFamily="18" charset="0"/>
            </a:endParaRPr>
          </a:p>
          <a:p>
            <a:pPr lvl="1">
              <a:lnSpc>
                <a:spcPct val="107000"/>
              </a:lnSpc>
              <a:spcAft>
                <a:spcPts val="800"/>
              </a:spcAft>
            </a:pPr>
            <a:endParaRPr lang="fr-FR"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564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782618"/>
            <a:ext cx="10233891"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Le projet Samba est surtout connu pour le partage de fichiers selon le protocole </a:t>
            </a:r>
            <a:r>
              <a:rPr lang="fr-FR" b="1" dirty="0">
                <a:solidFill>
                  <a:srgbClr val="000000"/>
                </a:solidFill>
                <a:effectLst/>
                <a:ea typeface="Times New Roman" panose="02020603050405020304" pitchFamily="18" charset="0"/>
                <a:cs typeface="Times New Roman" panose="02020603050405020304" pitchFamily="18" charset="0"/>
              </a:rPr>
              <a:t>SMB</a:t>
            </a:r>
            <a:r>
              <a:rPr lang="fr-FR" dirty="0">
                <a:solidFill>
                  <a:srgbClr val="000000"/>
                </a:solidFill>
                <a:effectLst/>
                <a:ea typeface="Times New Roman" panose="02020603050405020304" pitchFamily="18" charset="0"/>
                <a:cs typeface="Times New Roman" panose="02020603050405020304" pitchFamily="18" charset="0"/>
              </a:rPr>
              <a:t> développé par Microsoft. La version 4 de ce logiciel apporte la fonctionnalité supplémentaire d'un </a:t>
            </a:r>
            <a:r>
              <a:rPr lang="fr-FR" b="1" dirty="0">
                <a:solidFill>
                  <a:srgbClr val="000000"/>
                </a:solidFill>
                <a:effectLst/>
                <a:ea typeface="Times New Roman" panose="02020603050405020304" pitchFamily="18" charset="0"/>
                <a:cs typeface="Times New Roman" panose="02020603050405020304" pitchFamily="18" charset="0"/>
              </a:rPr>
              <a:t>contrôleur de domaine Active Directory </a:t>
            </a:r>
            <a:r>
              <a:rPr lang="fr-FR" dirty="0">
                <a:solidFill>
                  <a:srgbClr val="000000"/>
                </a:solidFill>
                <a:effectLst/>
                <a:ea typeface="Times New Roman" panose="02020603050405020304" pitchFamily="18" charset="0"/>
                <a:cs typeface="Times New Roman" panose="02020603050405020304" pitchFamily="18" charset="0"/>
              </a:rPr>
              <a:t>(</a:t>
            </a:r>
            <a:r>
              <a:rPr lang="fr-FR" b="1" dirty="0">
                <a:solidFill>
                  <a:srgbClr val="000000"/>
                </a:solidFill>
                <a:effectLst/>
                <a:ea typeface="Times New Roman" panose="02020603050405020304" pitchFamily="18" charset="0"/>
                <a:cs typeface="Times New Roman" panose="02020603050405020304" pitchFamily="18" charset="0"/>
              </a:rPr>
              <a:t>Active Directory Domain Controller - AD DC</a:t>
            </a:r>
            <a:r>
              <a:rPr lang="fr-FR" dirty="0">
                <a:solidFill>
                  <a:srgbClr val="000000"/>
                </a:solidFill>
                <a:effectLst/>
                <a:ea typeface="Times New Roman" panose="02020603050405020304" pitchFamily="18" charset="0"/>
                <a:cs typeface="Times New Roman" panose="02020603050405020304" pitchFamily="18" charset="0"/>
              </a:rPr>
              <a:t>). Cette fonctionnalité inclue en natif les services </a:t>
            </a:r>
            <a:r>
              <a:rPr lang="fr-FR" b="1" dirty="0">
                <a:solidFill>
                  <a:srgbClr val="000000"/>
                </a:solidFill>
                <a:effectLst/>
                <a:ea typeface="Times New Roman" panose="02020603050405020304" pitchFamily="18" charset="0"/>
                <a:cs typeface="Times New Roman" panose="02020603050405020304" pitchFamily="18" charset="0"/>
              </a:rPr>
              <a:t>DNS</a:t>
            </a:r>
            <a:r>
              <a:rPr lang="fr-FR" dirty="0">
                <a:solidFill>
                  <a:srgbClr val="000000"/>
                </a:solidFill>
                <a:effectLst/>
                <a:ea typeface="Times New Roman" panose="02020603050405020304" pitchFamily="18" charset="0"/>
                <a:cs typeface="Times New Roman" panose="02020603050405020304" pitchFamily="18" charset="0"/>
              </a:rPr>
              <a:t>, </a:t>
            </a:r>
            <a:r>
              <a:rPr lang="fr-FR" b="1" dirty="0">
                <a:solidFill>
                  <a:srgbClr val="000000"/>
                </a:solidFill>
                <a:effectLst/>
                <a:ea typeface="Times New Roman" panose="02020603050405020304" pitchFamily="18" charset="0"/>
                <a:cs typeface="Times New Roman" panose="02020603050405020304" pitchFamily="18" charset="0"/>
              </a:rPr>
              <a:t>LDAP</a:t>
            </a:r>
            <a:r>
              <a:rPr lang="fr-FR" dirty="0">
                <a:solidFill>
                  <a:srgbClr val="000000"/>
                </a:solidFill>
                <a:effectLst/>
                <a:ea typeface="Times New Roman" panose="02020603050405020304" pitchFamily="18" charset="0"/>
                <a:cs typeface="Times New Roman" panose="02020603050405020304" pitchFamily="18" charset="0"/>
              </a:rPr>
              <a:t>, </a:t>
            </a:r>
            <a:r>
              <a:rPr lang="fr-FR" b="1" dirty="0">
                <a:solidFill>
                  <a:srgbClr val="000000"/>
                </a:solidFill>
                <a:effectLst/>
                <a:ea typeface="Times New Roman" panose="02020603050405020304" pitchFamily="18" charset="0"/>
                <a:cs typeface="Times New Roman" panose="02020603050405020304" pitchFamily="18" charset="0"/>
              </a:rPr>
              <a:t>Kerberos</a:t>
            </a:r>
            <a:r>
              <a:rPr lang="fr-FR" dirty="0">
                <a:solidFill>
                  <a:srgbClr val="000000"/>
                </a:solidFill>
                <a:effectLst/>
                <a:ea typeface="Times New Roman" panose="02020603050405020304" pitchFamily="18" charset="0"/>
                <a:cs typeface="Times New Roman" panose="02020603050405020304" pitchFamily="18" charset="0"/>
              </a:rPr>
              <a:t>, </a:t>
            </a:r>
            <a:r>
              <a:rPr lang="fr-FR" b="1" dirty="0">
                <a:solidFill>
                  <a:srgbClr val="000000"/>
                </a:solidFill>
                <a:effectLst/>
                <a:ea typeface="Times New Roman" panose="02020603050405020304" pitchFamily="18" charset="0"/>
                <a:cs typeface="Times New Roman" panose="02020603050405020304" pitchFamily="18" charset="0"/>
              </a:rPr>
              <a:t>RPC</a:t>
            </a:r>
            <a:r>
              <a:rPr lang="fr-FR" dirty="0">
                <a:solidFill>
                  <a:srgbClr val="000000"/>
                </a:solidFill>
                <a:effectLst/>
                <a:ea typeface="Times New Roman" panose="02020603050405020304" pitchFamily="18" charset="0"/>
                <a:cs typeface="Times New Roman" panose="02020603050405020304" pitchFamily="18" charset="0"/>
              </a:rPr>
              <a:t> et </a:t>
            </a:r>
            <a:r>
              <a:rPr lang="fr-FR" b="1" dirty="0">
                <a:solidFill>
                  <a:srgbClr val="000000"/>
                </a:solidFill>
                <a:effectLst/>
                <a:ea typeface="Times New Roman" panose="02020603050405020304" pitchFamily="18" charset="0"/>
                <a:cs typeface="Times New Roman" panose="02020603050405020304" pitchFamily="18" charset="0"/>
              </a:rPr>
              <a:t>SMB 3.0 </a:t>
            </a:r>
            <a:r>
              <a:rPr lang="fr-FR" dirty="0">
                <a:solidFill>
                  <a:srgbClr val="000000"/>
                </a:solidFill>
                <a:effectLst/>
                <a:ea typeface="Times New Roman" panose="02020603050405020304" pitchFamily="18" charset="0"/>
                <a:cs typeface="Times New Roman" panose="02020603050405020304" pitchFamily="18" charset="0"/>
              </a:rPr>
              <a:t>ainsi que la distribution et la gestion des </a:t>
            </a:r>
            <a:r>
              <a:rPr lang="fr-FR" b="1" dirty="0">
                <a:solidFill>
                  <a:srgbClr val="000000"/>
                </a:solidFill>
                <a:effectLst/>
                <a:ea typeface="Times New Roman" panose="02020603050405020304" pitchFamily="18" charset="0"/>
                <a:cs typeface="Times New Roman" panose="02020603050405020304" pitchFamily="18" charset="0"/>
              </a:rPr>
              <a:t>GPO</a:t>
            </a:r>
            <a:r>
              <a:rPr lang="fr-FR" dirty="0">
                <a:solidFill>
                  <a:srgbClr val="000000"/>
                </a:solidFill>
                <a:effectLst/>
                <a:ea typeface="Times New Roman" panose="02020603050405020304" pitchFamily="18" charset="0"/>
                <a:cs typeface="Times New Roman" panose="02020603050405020304" pitchFamily="18" charset="0"/>
              </a:rPr>
              <a:t>.</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Avant toute installation, il est nécessaire de définir son environnement. Ainsi, il sera possible de configurer correctement son serveur.</a:t>
            </a:r>
          </a:p>
          <a:p>
            <a:pPr>
              <a:lnSpc>
                <a:spcPct val="107000"/>
              </a:lnSpc>
              <a:spcAft>
                <a:spcPts val="800"/>
              </a:spcAft>
            </a:pPr>
            <a:endParaRPr lang="fr-FR" dirty="0">
              <a:solidFill>
                <a:srgbClr val="000000"/>
              </a:solidFill>
              <a:effectLst/>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rPr>
              <a:t>Configuration et tests</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08 - Configurer Samba en tant que contrôleur de domaine</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a:extLst>
              <a:ext uri="{FF2B5EF4-FFF2-40B4-BE49-F238E27FC236}">
                <a16:creationId xmlns:a16="http://schemas.microsoft.com/office/drawing/2014/main" id="{8569C4C9-CCDC-86A6-3D7C-4C60D429AC9C}"/>
              </a:ext>
            </a:extLst>
          </p:cNvPr>
          <p:cNvGraphicFramePr>
            <a:graphicFrameLocks noGrp="1"/>
          </p:cNvGraphicFramePr>
          <p:nvPr>
            <p:extLst>
              <p:ext uri="{D42A27DB-BD31-4B8C-83A1-F6EECF244321}">
                <p14:modId xmlns:p14="http://schemas.microsoft.com/office/powerpoint/2010/main" val="2811019257"/>
              </p:ext>
            </p:extLst>
          </p:nvPr>
        </p:nvGraphicFramePr>
        <p:xfrm>
          <a:off x="2385060" y="3612674"/>
          <a:ext cx="6195060" cy="1737360"/>
        </p:xfrm>
        <a:graphic>
          <a:graphicData uri="http://schemas.openxmlformats.org/drawingml/2006/table">
            <a:tbl>
              <a:tblPr>
                <a:tableStyleId>{C4B1156A-380E-4F78-BDF5-A606A8083BF9}</a:tableStyleId>
              </a:tblPr>
              <a:tblGrid>
                <a:gridCol w="3097530">
                  <a:extLst>
                    <a:ext uri="{9D8B030D-6E8A-4147-A177-3AD203B41FA5}">
                      <a16:colId xmlns:a16="http://schemas.microsoft.com/office/drawing/2014/main" val="668874661"/>
                    </a:ext>
                  </a:extLst>
                </a:gridCol>
                <a:gridCol w="3097530">
                  <a:extLst>
                    <a:ext uri="{9D8B030D-6E8A-4147-A177-3AD203B41FA5}">
                      <a16:colId xmlns:a16="http://schemas.microsoft.com/office/drawing/2014/main" val="1064067893"/>
                    </a:ext>
                  </a:extLst>
                </a:gridCol>
              </a:tblGrid>
              <a:tr h="0">
                <a:tc>
                  <a:txBody>
                    <a:bodyPr/>
                    <a:lstStyle/>
                    <a:p>
                      <a:pPr fontAlgn="t"/>
                      <a:r>
                        <a:rPr lang="fr-FR" sz="1400" b="1" dirty="0">
                          <a:effectLst/>
                        </a:rPr>
                        <a:t>Nom de domaine</a:t>
                      </a:r>
                    </a:p>
                  </a:txBody>
                  <a:tcPr marL="38100" marR="38100" marT="38100" marB="38100"/>
                </a:tc>
                <a:tc>
                  <a:txBody>
                    <a:bodyPr/>
                    <a:lstStyle/>
                    <a:p>
                      <a:pPr fontAlgn="t"/>
                      <a:r>
                        <a:rPr lang="fr-FR" sz="1400" dirty="0">
                          <a:effectLst/>
                        </a:rPr>
                        <a:t>Ofppt.ma</a:t>
                      </a:r>
                    </a:p>
                  </a:txBody>
                  <a:tcPr marL="38100" marR="38100" marT="38100" marB="38100"/>
                </a:tc>
                <a:extLst>
                  <a:ext uri="{0D108BD9-81ED-4DB2-BD59-A6C34878D82A}">
                    <a16:rowId xmlns:a16="http://schemas.microsoft.com/office/drawing/2014/main" val="3936482856"/>
                  </a:ext>
                </a:extLst>
              </a:tr>
              <a:tr h="0">
                <a:tc>
                  <a:txBody>
                    <a:bodyPr/>
                    <a:lstStyle/>
                    <a:p>
                      <a:pPr fontAlgn="t"/>
                      <a:r>
                        <a:rPr lang="fr-FR" sz="1400" b="1" dirty="0">
                          <a:effectLst/>
                        </a:rPr>
                        <a:t>Royaume (</a:t>
                      </a:r>
                      <a:r>
                        <a:rPr lang="fr-FR" sz="1400" b="1" dirty="0" err="1">
                          <a:effectLst/>
                        </a:rPr>
                        <a:t>realm</a:t>
                      </a:r>
                      <a:r>
                        <a:rPr lang="fr-FR" sz="1400" b="1" dirty="0">
                          <a:effectLst/>
                        </a:rPr>
                        <a:t>)</a:t>
                      </a:r>
                    </a:p>
                  </a:txBody>
                  <a:tcPr marL="38100" marR="38100" marT="38100" marB="38100"/>
                </a:tc>
                <a:tc>
                  <a:txBody>
                    <a:bodyPr/>
                    <a:lstStyle/>
                    <a:p>
                      <a:pPr fontAlgn="t"/>
                      <a:r>
                        <a:rPr lang="fr-FR" sz="1400" dirty="0">
                          <a:effectLst/>
                        </a:rPr>
                        <a:t>OFPPT.MA</a:t>
                      </a:r>
                    </a:p>
                  </a:txBody>
                  <a:tcPr marL="38100" marR="38100" marT="38100" marB="38100"/>
                </a:tc>
                <a:extLst>
                  <a:ext uri="{0D108BD9-81ED-4DB2-BD59-A6C34878D82A}">
                    <a16:rowId xmlns:a16="http://schemas.microsoft.com/office/drawing/2014/main" val="4263433559"/>
                  </a:ext>
                </a:extLst>
              </a:tr>
              <a:tr h="0">
                <a:tc>
                  <a:txBody>
                    <a:bodyPr/>
                    <a:lstStyle/>
                    <a:p>
                      <a:pPr fontAlgn="t"/>
                      <a:r>
                        <a:rPr lang="fr-FR" sz="1400" b="1" dirty="0">
                          <a:effectLst/>
                        </a:rPr>
                        <a:t>Nom de NetBIOS</a:t>
                      </a:r>
                    </a:p>
                  </a:txBody>
                  <a:tcPr marL="38100" marR="38100" marT="38100" marB="38100"/>
                </a:tc>
                <a:tc>
                  <a:txBody>
                    <a:bodyPr/>
                    <a:lstStyle/>
                    <a:p>
                      <a:pPr fontAlgn="t"/>
                      <a:r>
                        <a:rPr lang="fr-FR" sz="1400" dirty="0" err="1">
                          <a:effectLst/>
                        </a:rPr>
                        <a:t>Ofppt</a:t>
                      </a:r>
                      <a:endParaRPr lang="fr-FR" sz="1400" dirty="0">
                        <a:effectLst/>
                      </a:endParaRPr>
                    </a:p>
                  </a:txBody>
                  <a:tcPr marL="38100" marR="38100" marT="38100" marB="38100"/>
                </a:tc>
                <a:extLst>
                  <a:ext uri="{0D108BD9-81ED-4DB2-BD59-A6C34878D82A}">
                    <a16:rowId xmlns:a16="http://schemas.microsoft.com/office/drawing/2014/main" val="2603913066"/>
                  </a:ext>
                </a:extLst>
              </a:tr>
              <a:tr h="0">
                <a:tc>
                  <a:txBody>
                    <a:bodyPr/>
                    <a:lstStyle/>
                    <a:p>
                      <a:pPr fontAlgn="t"/>
                      <a:r>
                        <a:rPr lang="fr-FR" sz="1400" b="1" dirty="0">
                          <a:effectLst/>
                        </a:rPr>
                        <a:t>Nom du serveur</a:t>
                      </a:r>
                    </a:p>
                  </a:txBody>
                  <a:tcPr marL="38100" marR="38100" marT="38100" marB="38100"/>
                </a:tc>
                <a:tc>
                  <a:txBody>
                    <a:bodyPr/>
                    <a:lstStyle/>
                    <a:p>
                      <a:pPr fontAlgn="t"/>
                      <a:r>
                        <a:rPr lang="fr-FR" sz="1400" dirty="0" err="1">
                          <a:effectLst/>
                        </a:rPr>
                        <a:t>Fedoraserver</a:t>
                      </a:r>
                      <a:endParaRPr lang="fr-FR" sz="1400" dirty="0">
                        <a:effectLst/>
                      </a:endParaRPr>
                    </a:p>
                  </a:txBody>
                  <a:tcPr marL="38100" marR="38100" marT="38100" marB="38100"/>
                </a:tc>
                <a:extLst>
                  <a:ext uri="{0D108BD9-81ED-4DB2-BD59-A6C34878D82A}">
                    <a16:rowId xmlns:a16="http://schemas.microsoft.com/office/drawing/2014/main" val="1880031285"/>
                  </a:ext>
                </a:extLst>
              </a:tr>
              <a:tr h="0">
                <a:tc>
                  <a:txBody>
                    <a:bodyPr/>
                    <a:lstStyle/>
                    <a:p>
                      <a:pPr fontAlgn="t"/>
                      <a:r>
                        <a:rPr lang="fr-FR" sz="1400" b="1" dirty="0">
                          <a:effectLst/>
                        </a:rPr>
                        <a:t>Adresse IP du serveur (fixe)</a:t>
                      </a:r>
                    </a:p>
                  </a:txBody>
                  <a:tcPr marL="38100" marR="38100" marT="38100" marB="38100"/>
                </a:tc>
                <a:tc>
                  <a:txBody>
                    <a:bodyPr/>
                    <a:lstStyle/>
                    <a:p>
                      <a:pPr fontAlgn="t"/>
                      <a:r>
                        <a:rPr lang="fr-FR" sz="1400" dirty="0">
                          <a:effectLst/>
                        </a:rPr>
                        <a:t>192.168.1.110</a:t>
                      </a:r>
                    </a:p>
                  </a:txBody>
                  <a:tcPr marL="38100" marR="38100" marT="38100" marB="38100"/>
                </a:tc>
                <a:extLst>
                  <a:ext uri="{0D108BD9-81ED-4DB2-BD59-A6C34878D82A}">
                    <a16:rowId xmlns:a16="http://schemas.microsoft.com/office/drawing/2014/main" val="3293333945"/>
                  </a:ext>
                </a:extLst>
              </a:tr>
              <a:tr h="0">
                <a:tc>
                  <a:txBody>
                    <a:bodyPr/>
                    <a:lstStyle/>
                    <a:p>
                      <a:pPr fontAlgn="t"/>
                      <a:r>
                        <a:rPr lang="fr-FR" sz="1400" b="1" dirty="0">
                          <a:effectLst/>
                        </a:rPr>
                        <a:t>Rôle du serveur</a:t>
                      </a:r>
                    </a:p>
                  </a:txBody>
                  <a:tcPr marL="38100" marR="38100" marT="38100" marB="38100"/>
                </a:tc>
                <a:tc>
                  <a:txBody>
                    <a:bodyPr/>
                    <a:lstStyle/>
                    <a:p>
                      <a:pPr fontAlgn="t"/>
                      <a:r>
                        <a:rPr lang="fr-FR" sz="1400" dirty="0">
                          <a:effectLst/>
                        </a:rPr>
                        <a:t>DC (contrôleur de domaine)</a:t>
                      </a:r>
                    </a:p>
                  </a:txBody>
                  <a:tcPr marL="38100" marR="38100" marT="38100" marB="38100"/>
                </a:tc>
                <a:extLst>
                  <a:ext uri="{0D108BD9-81ED-4DB2-BD59-A6C34878D82A}">
                    <a16:rowId xmlns:a16="http://schemas.microsoft.com/office/drawing/2014/main" val="2353773822"/>
                  </a:ext>
                </a:extLst>
              </a:tr>
            </a:tbl>
          </a:graphicData>
        </a:graphic>
      </p:graphicFrame>
    </p:spTree>
    <p:extLst>
      <p:ext uri="{BB962C8B-B14F-4D97-AF65-F5344CB8AC3E}">
        <p14:creationId xmlns:p14="http://schemas.microsoft.com/office/powerpoint/2010/main" val="139348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782618"/>
            <a:ext cx="10233891"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Maintenant on passe à l’installation des packages en mode root</a:t>
            </a:r>
          </a:p>
          <a:p>
            <a:pPr marL="0" indent="0">
              <a:lnSpc>
                <a:spcPct val="107000"/>
              </a:lnSpc>
              <a:spcAft>
                <a:spcPts val="800"/>
              </a:spcAft>
              <a:buNone/>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#dnf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install</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samba samba-dc samba-client krb5-workstation</a:t>
            </a:r>
          </a:p>
          <a:p>
            <a:pPr lvl="1">
              <a:lnSpc>
                <a:spcPct val="107000"/>
              </a:lnSpc>
              <a:spcAft>
                <a:spcPts val="800"/>
              </a:spcAft>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Samba-dc: </a:t>
            </a:r>
            <a:r>
              <a:rPr lang="fr-FR" dirty="0">
                <a:solidFill>
                  <a:srgbClr val="000000"/>
                </a:solidFill>
                <a:ea typeface="Times New Roman" panose="02020603050405020304" pitchFamily="18" charset="0"/>
                <a:cs typeface="Times New Roman" panose="02020603050405020304" pitchFamily="18" charset="0"/>
              </a:rPr>
              <a:t>le package qui va rendre notre serveur comme contrôleur de domaine</a:t>
            </a:r>
          </a:p>
          <a:p>
            <a:pPr lvl="1">
              <a:lnSpc>
                <a:spcPct val="107000"/>
              </a:lnSpc>
              <a:spcAft>
                <a:spcPts val="800"/>
              </a:spcAft>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Samba-client: </a:t>
            </a:r>
            <a:r>
              <a:rPr lang="fr-FR" dirty="0">
                <a:solidFill>
                  <a:srgbClr val="000000"/>
                </a:solidFill>
                <a:ea typeface="Times New Roman" panose="02020603050405020304" pitchFamily="18" charset="0"/>
                <a:cs typeface="Times New Roman" panose="02020603050405020304" pitchFamily="18" charset="0"/>
              </a:rPr>
              <a:t>est le client samba</a:t>
            </a:r>
          </a:p>
          <a:p>
            <a:pPr lvl="1">
              <a:lnSpc>
                <a:spcPct val="107000"/>
              </a:lnSpc>
              <a:spcAft>
                <a:spcPts val="800"/>
              </a:spcAft>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Kerberos </a:t>
            </a:r>
            <a:r>
              <a:rPr lang="fr-FR" dirty="0">
                <a:solidFill>
                  <a:srgbClr val="000000"/>
                </a:solidFill>
                <a:ea typeface="Times New Roman" panose="02020603050405020304" pitchFamily="18" charset="0"/>
                <a:cs typeface="Times New Roman" panose="02020603050405020304" pitchFamily="18" charset="0"/>
              </a:rPr>
              <a:t>est un système d'authentification réseau. Le package </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krb5-workstation</a:t>
            </a:r>
            <a:r>
              <a:rPr lang="fr-FR" dirty="0">
                <a:solidFill>
                  <a:srgbClr val="000000"/>
                </a:solidFill>
                <a:ea typeface="Times New Roman" panose="02020603050405020304" pitchFamily="18" charset="0"/>
                <a:cs typeface="Times New Roman" panose="02020603050405020304" pitchFamily="18" charset="0"/>
              </a:rPr>
              <a:t> contient les programmes Kerberos de base (</a:t>
            </a:r>
            <a:r>
              <a:rPr lang="fr-FR" dirty="0" err="1">
                <a:solidFill>
                  <a:srgbClr val="000000"/>
                </a:solidFill>
                <a:ea typeface="Times New Roman" panose="02020603050405020304" pitchFamily="18" charset="0"/>
                <a:cs typeface="Times New Roman" panose="02020603050405020304" pitchFamily="18" charset="0"/>
              </a:rPr>
              <a:t>kinit</a:t>
            </a:r>
            <a:r>
              <a:rPr lang="fr-FR" dirty="0">
                <a:solidFill>
                  <a:srgbClr val="000000"/>
                </a:solidFill>
                <a:ea typeface="Times New Roman" panose="02020603050405020304" pitchFamily="18" charset="0"/>
                <a:cs typeface="Times New Roman" panose="02020603050405020304" pitchFamily="18" charset="0"/>
              </a:rPr>
              <a:t>, </a:t>
            </a:r>
            <a:r>
              <a:rPr lang="fr-FR" dirty="0" err="1">
                <a:solidFill>
                  <a:srgbClr val="000000"/>
                </a:solidFill>
                <a:ea typeface="Times New Roman" panose="02020603050405020304" pitchFamily="18" charset="0"/>
                <a:cs typeface="Times New Roman" panose="02020603050405020304" pitchFamily="18" charset="0"/>
              </a:rPr>
              <a:t>klist</a:t>
            </a:r>
            <a:r>
              <a:rPr lang="fr-FR" dirty="0">
                <a:solidFill>
                  <a:srgbClr val="000000"/>
                </a:solidFill>
                <a:ea typeface="Times New Roman" panose="02020603050405020304" pitchFamily="18" charset="0"/>
                <a:cs typeface="Times New Roman" panose="02020603050405020304" pitchFamily="18" charset="0"/>
              </a:rPr>
              <a:t>, </a:t>
            </a:r>
            <a:r>
              <a:rPr lang="fr-FR" dirty="0" err="1">
                <a:solidFill>
                  <a:srgbClr val="000000"/>
                </a:solidFill>
                <a:ea typeface="Times New Roman" panose="02020603050405020304" pitchFamily="18" charset="0"/>
                <a:cs typeface="Times New Roman" panose="02020603050405020304" pitchFamily="18" charset="0"/>
              </a:rPr>
              <a:t>kdestroy</a:t>
            </a:r>
            <a:r>
              <a:rPr lang="fr-FR" dirty="0">
                <a:solidFill>
                  <a:srgbClr val="000000"/>
                </a:solidFill>
                <a:ea typeface="Times New Roman" panose="02020603050405020304" pitchFamily="18" charset="0"/>
                <a:cs typeface="Times New Roman" panose="02020603050405020304" pitchFamily="18" charset="0"/>
              </a:rPr>
              <a:t>, </a:t>
            </a:r>
            <a:r>
              <a:rPr lang="fr-FR" dirty="0" err="1">
                <a:solidFill>
                  <a:srgbClr val="000000"/>
                </a:solidFill>
                <a:ea typeface="Times New Roman" panose="02020603050405020304" pitchFamily="18" charset="0"/>
                <a:cs typeface="Times New Roman" panose="02020603050405020304" pitchFamily="18" charset="0"/>
              </a:rPr>
              <a:t>kpasswd</a:t>
            </a:r>
            <a:r>
              <a:rPr lang="fr-FR" dirty="0">
                <a:solidFill>
                  <a:srgbClr val="000000"/>
                </a:solidFill>
                <a:ea typeface="Times New Roman" panose="02020603050405020304" pitchFamily="18" charset="0"/>
                <a:cs typeface="Times New Roman" panose="02020603050405020304" pitchFamily="18" charset="0"/>
              </a:rPr>
              <a:t>). Si votre réseau utilise Kerberos, ce package doit être installé sur chaque poste de travail</a:t>
            </a:r>
          </a:p>
          <a:p>
            <a:pPr marL="0" indent="0">
              <a:lnSpc>
                <a:spcPct val="107000"/>
              </a:lnSpc>
              <a:spcAft>
                <a:spcPts val="800"/>
              </a:spcAft>
              <a:buNone/>
            </a:pPr>
            <a:r>
              <a:rPr lang="fr-FR" i="1" dirty="0">
                <a:solidFill>
                  <a:srgbClr val="000000"/>
                </a:solidFill>
                <a:ea typeface="Times New Roman" panose="02020603050405020304" pitchFamily="18" charset="0"/>
                <a:cs typeface="Times New Roman" panose="02020603050405020304" pitchFamily="18" charset="0"/>
              </a:rPr>
              <a:t>NB: Pour configurer Samba en tant qu'AD et contrôleur de domaine, vous devrez préparer l'environnement avec une configuration fonctionnelle avant de commencer à l'utiliser.</a:t>
            </a:r>
          </a:p>
          <a:p>
            <a:pPr>
              <a:lnSpc>
                <a:spcPct val="107000"/>
              </a:lnSpc>
              <a:spcAft>
                <a:spcPts val="800"/>
              </a:spcAft>
            </a:pPr>
            <a:endParaRPr lang="fr-FR" dirty="0">
              <a:solidFill>
                <a:srgbClr val="000000"/>
              </a:solidFill>
              <a:effectLst/>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rPr>
              <a:t>Configuration et tests</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08 - Configurer Samba en tant que contrôleur de domaine</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831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1021080" y="1782618"/>
            <a:ext cx="4655820"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Assurez-vous que le nom d'hôte de votre serveur est défini sur son nom de domaine complet (FQDN):</a:t>
            </a:r>
          </a:p>
          <a:p>
            <a:pPr marL="0" indent="0">
              <a:lnSpc>
                <a:spcPct val="107000"/>
              </a:lnSpc>
              <a:spcAft>
                <a:spcPts val="800"/>
              </a:spcAft>
              <a:buNone/>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#hostnamectl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hostname</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fedoraserver.ofppt.ma</a:t>
            </a: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Ajoutez le service samba-dc au parefeu</a:t>
            </a:r>
          </a:p>
          <a:p>
            <a:pPr marL="0" indent="0">
              <a:lnSpc>
                <a:spcPct val="107000"/>
              </a:lnSpc>
              <a:spcAft>
                <a:spcPts val="800"/>
              </a:spcAft>
              <a:buNone/>
            </a:pPr>
            <a:r>
              <a:rPr lang="fr-FR" dirty="0">
                <a:solidFill>
                  <a:srgbClr val="000000"/>
                </a:solidFill>
                <a:effectLst>
                  <a:outerShdw blurRad="38100" dist="38100" dir="2700000" algn="tl">
                    <a:srgbClr val="000000">
                      <a:alpha val="43137"/>
                    </a:srgbClr>
                  </a:outerShdw>
                </a:effectLst>
                <a:cs typeface="Times New Roman" panose="02020603050405020304" pitchFamily="18" charset="0"/>
              </a:rPr>
              <a:t>#firewall-cmd --permanent --</a:t>
            </a:r>
            <a:r>
              <a:rPr lang="fr-FR" dirty="0" err="1">
                <a:solidFill>
                  <a:srgbClr val="000000"/>
                </a:solidFill>
                <a:effectLst>
                  <a:outerShdw blurRad="38100" dist="38100" dir="2700000" algn="tl">
                    <a:srgbClr val="000000">
                      <a:alpha val="43137"/>
                    </a:srgbClr>
                  </a:outerShdw>
                </a:effectLst>
                <a:cs typeface="Times New Roman" panose="02020603050405020304" pitchFamily="18" charset="0"/>
              </a:rPr>
              <a:t>add</a:t>
            </a:r>
            <a:r>
              <a:rPr lang="fr-FR" dirty="0">
                <a:solidFill>
                  <a:srgbClr val="000000"/>
                </a:solidFill>
                <a:effectLst>
                  <a:outerShdw blurRad="38100" dist="38100" dir="2700000" algn="tl">
                    <a:srgbClr val="000000">
                      <a:alpha val="43137"/>
                    </a:srgbClr>
                  </a:outerShdw>
                </a:effectLst>
                <a:cs typeface="Times New Roman" panose="02020603050405020304" pitchFamily="18" charset="0"/>
              </a:rPr>
              <a:t>-service samba-dc</a:t>
            </a: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Et redémarrez le parefeu</a:t>
            </a:r>
          </a:p>
          <a:p>
            <a:pPr marL="0" indent="0">
              <a:lnSpc>
                <a:spcPct val="107000"/>
              </a:lnSpc>
              <a:spcAft>
                <a:spcPts val="800"/>
              </a:spcAft>
              <a:buNone/>
            </a:pPr>
            <a:r>
              <a:rPr lang="fr-FR" dirty="0">
                <a:solidFill>
                  <a:srgbClr val="000000"/>
                </a:solidFill>
                <a:effectLst>
                  <a:outerShdw blurRad="38100" dist="38100" dir="2700000" algn="tl">
                    <a:srgbClr val="000000">
                      <a:alpha val="43137"/>
                    </a:srgbClr>
                  </a:outerShdw>
                </a:effectLst>
                <a:cs typeface="Times New Roman" panose="02020603050405020304" pitchFamily="18" charset="0"/>
              </a:rPr>
              <a:t>#firewall-cmd –</a:t>
            </a:r>
            <a:r>
              <a:rPr lang="fr-FR" dirty="0" err="1">
                <a:solidFill>
                  <a:srgbClr val="000000"/>
                </a:solidFill>
                <a:effectLst>
                  <a:outerShdw blurRad="38100" dist="38100" dir="2700000" algn="tl">
                    <a:srgbClr val="000000">
                      <a:alpha val="43137"/>
                    </a:srgbClr>
                  </a:outerShdw>
                </a:effectLst>
                <a:cs typeface="Times New Roman" panose="02020603050405020304" pitchFamily="18" charset="0"/>
              </a:rPr>
              <a:t>reload</a:t>
            </a:r>
            <a:endParaRPr lang="fr-FR" dirty="0">
              <a:solidFill>
                <a:srgbClr val="000000"/>
              </a:solidFill>
              <a:effectLst>
                <a:outerShdw blurRad="38100" dist="38100" dir="2700000" algn="tl">
                  <a:srgbClr val="000000">
                    <a:alpha val="43137"/>
                  </a:srgbClr>
                </a:outerShdw>
              </a:effectLst>
              <a:cs typeface="Times New Roman" panose="02020603050405020304" pitchFamily="18" charset="0"/>
            </a:endParaRPr>
          </a:p>
          <a:p>
            <a:pPr>
              <a:lnSpc>
                <a:spcPct val="107000"/>
              </a:lnSpc>
              <a:spcAft>
                <a:spcPts val="800"/>
              </a:spcAft>
            </a:pPr>
            <a:r>
              <a:rPr lang="fr-FR" dirty="0">
                <a:solidFill>
                  <a:srgbClr val="000000"/>
                </a:solidFill>
                <a:cs typeface="Times New Roman" panose="02020603050405020304" pitchFamily="18" charset="0"/>
              </a:rPr>
              <a:t>Désactivez la sécurité </a:t>
            </a:r>
            <a:r>
              <a:rPr lang="fr-FR" dirty="0" err="1">
                <a:solidFill>
                  <a:srgbClr val="000000"/>
                </a:solidFill>
                <a:cs typeface="Times New Roman" panose="02020603050405020304" pitchFamily="18" charset="0"/>
              </a:rPr>
              <a:t>SElinux</a:t>
            </a:r>
            <a:endParaRPr lang="fr-FR" dirty="0">
              <a:solidFill>
                <a:srgbClr val="000000"/>
              </a:solidFill>
              <a:cs typeface="Times New Roman" panose="02020603050405020304" pitchFamily="18" charset="0"/>
            </a:endParaRPr>
          </a:p>
          <a:p>
            <a:pPr marL="0" indent="0">
              <a:lnSpc>
                <a:spcPct val="107000"/>
              </a:lnSpc>
              <a:spcAft>
                <a:spcPts val="800"/>
              </a:spcAft>
              <a:buNone/>
            </a:pPr>
            <a:r>
              <a:rPr lang="fr-FR" dirty="0">
                <a:solidFill>
                  <a:srgbClr val="000000"/>
                </a:solidFill>
                <a:effectLst>
                  <a:outerShdw blurRad="38100" dist="38100" dir="2700000" algn="tl">
                    <a:srgbClr val="000000">
                      <a:alpha val="43137"/>
                    </a:srgbClr>
                  </a:outerShdw>
                </a:effectLst>
                <a:cs typeface="Times New Roman" panose="02020603050405020304" pitchFamily="18" charset="0"/>
              </a:rPr>
              <a:t>#setenforce 0 </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après cela, supprimez le fichier </a:t>
            </a:r>
            <a:r>
              <a:rPr lang="fr-FR" b="1" dirty="0" err="1">
                <a:solidFill>
                  <a:srgbClr val="000000"/>
                </a:solidFill>
                <a:effectLst/>
                <a:ea typeface="Times New Roman" panose="02020603050405020304" pitchFamily="18" charset="0"/>
                <a:cs typeface="Times New Roman" panose="02020603050405020304" pitchFamily="18" charset="0"/>
              </a:rPr>
              <a:t>smb.conf</a:t>
            </a:r>
            <a:r>
              <a:rPr lang="fr-FR" b="1" dirty="0">
                <a:solidFill>
                  <a:srgbClr val="000000"/>
                </a:solidFill>
                <a:effectLst/>
                <a:ea typeface="Times New Roman" panose="02020603050405020304" pitchFamily="18" charset="0"/>
                <a:cs typeface="Times New Roman" panose="02020603050405020304" pitchFamily="18" charset="0"/>
              </a:rPr>
              <a:t> </a:t>
            </a:r>
            <a:r>
              <a:rPr lang="fr-FR" dirty="0">
                <a:solidFill>
                  <a:srgbClr val="000000"/>
                </a:solidFill>
                <a:effectLst/>
                <a:ea typeface="Times New Roman" panose="02020603050405020304" pitchFamily="18" charset="0"/>
                <a:cs typeface="Times New Roman" panose="02020603050405020304" pitchFamily="18" charset="0"/>
              </a:rPr>
              <a:t>s'il existe :</a:t>
            </a:r>
          </a:p>
          <a:p>
            <a:pPr marL="0" indent="0">
              <a:lnSpc>
                <a:spcPct val="107000"/>
              </a:lnSpc>
              <a:spcAft>
                <a:spcPts val="800"/>
              </a:spcAft>
              <a:buNone/>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#rm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rf</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etc</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/samba/</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smb.conf</a:t>
            </a:r>
            <a:endPar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nSpc>
                <a:spcPct val="107000"/>
              </a:lnSpc>
              <a:spcAft>
                <a:spcPts val="800"/>
              </a:spcAft>
              <a:buNone/>
            </a:pPr>
            <a:endParaRPr lang="fr-FR"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nSpc>
                <a:spcPct val="107000"/>
              </a:lnSpc>
              <a:spcAft>
                <a:spcPts val="800"/>
              </a:spcAft>
              <a:buNone/>
            </a:pPr>
            <a:endParaRPr lang="fr-FR" dirty="0">
              <a:solidFill>
                <a:srgbClr val="000000"/>
              </a:solidFill>
              <a:effectLst>
                <a:outerShdw blurRad="38100" dist="38100" dir="2700000" algn="tl">
                  <a:srgbClr val="000000">
                    <a:alpha val="43137"/>
                  </a:srgbClr>
                </a:outerShdw>
              </a:effectLst>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rPr>
              <a:t>Configuration et tests</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08 - Configurer Samba en tant que contrôleur de domaine</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contenu 3">
            <a:extLst>
              <a:ext uri="{FF2B5EF4-FFF2-40B4-BE49-F238E27FC236}">
                <a16:creationId xmlns:a16="http://schemas.microsoft.com/office/drawing/2014/main" id="{F2B9420E-0116-6D7A-924D-DB5493367F7C}"/>
              </a:ext>
            </a:extLst>
          </p:cNvPr>
          <p:cNvSpPr txBox="1">
            <a:spLocks/>
          </p:cNvSpPr>
          <p:nvPr/>
        </p:nvSpPr>
        <p:spPr>
          <a:xfrm>
            <a:off x="6177090" y="1782618"/>
            <a:ext cx="4655820"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Samba utilise son propre service DNS, et pour cette raison, le service ne démarrera pas si </a:t>
            </a:r>
            <a:r>
              <a:rPr lang="fr-FR" dirty="0" err="1">
                <a:solidFill>
                  <a:srgbClr val="000000"/>
                </a:solidFill>
                <a:ea typeface="Times New Roman" panose="02020603050405020304" pitchFamily="18" charset="0"/>
                <a:cs typeface="Times New Roman" panose="02020603050405020304" pitchFamily="18" charset="0"/>
              </a:rPr>
              <a:t>systemd-resolved</a:t>
            </a:r>
            <a:r>
              <a:rPr lang="fr-FR" dirty="0">
                <a:solidFill>
                  <a:srgbClr val="000000"/>
                </a:solidFill>
                <a:ea typeface="Times New Roman" panose="02020603050405020304" pitchFamily="18" charset="0"/>
                <a:cs typeface="Times New Roman" panose="02020603050405020304" pitchFamily="18" charset="0"/>
              </a:rPr>
              <a:t> est en cours d'exécution, c'est pourquoi il est nécessaire de modifier sa configuration pour arrêter d'écouter sur le port 53 et utiliser le DNS de Samba. Créez le dossier </a:t>
            </a:r>
            <a:r>
              <a:rPr lang="fr-FR" b="1" dirty="0">
                <a:solidFill>
                  <a:srgbClr val="000000"/>
                </a:solidFill>
                <a:ea typeface="Times New Roman" panose="02020603050405020304" pitchFamily="18" charset="0"/>
                <a:cs typeface="Times New Roman" panose="02020603050405020304" pitchFamily="18" charset="0"/>
              </a:rPr>
              <a:t>/</a:t>
            </a:r>
            <a:r>
              <a:rPr lang="fr-FR" b="1" dirty="0" err="1">
                <a:solidFill>
                  <a:srgbClr val="000000"/>
                </a:solidFill>
                <a:ea typeface="Times New Roman" panose="02020603050405020304" pitchFamily="18" charset="0"/>
                <a:cs typeface="Times New Roman" panose="02020603050405020304" pitchFamily="18" charset="0"/>
              </a:rPr>
              <a:t>etc</a:t>
            </a:r>
            <a:r>
              <a:rPr lang="fr-FR" b="1" dirty="0">
                <a:solidFill>
                  <a:srgbClr val="000000"/>
                </a:solidFill>
                <a:ea typeface="Times New Roman" panose="02020603050405020304" pitchFamily="18" charset="0"/>
                <a:cs typeface="Times New Roman" panose="02020603050405020304" pitchFamily="18" charset="0"/>
              </a:rPr>
              <a:t>/</a:t>
            </a:r>
            <a:r>
              <a:rPr lang="fr-FR" b="1" dirty="0" err="1">
                <a:solidFill>
                  <a:srgbClr val="000000"/>
                </a:solidFill>
                <a:ea typeface="Times New Roman" panose="02020603050405020304" pitchFamily="18" charset="0"/>
                <a:cs typeface="Times New Roman" panose="02020603050405020304" pitchFamily="18" charset="0"/>
              </a:rPr>
              <a:t>systemd</a:t>
            </a:r>
            <a:r>
              <a:rPr lang="fr-FR" b="1" dirty="0">
                <a:solidFill>
                  <a:srgbClr val="000000"/>
                </a:solidFill>
                <a:ea typeface="Times New Roman" panose="02020603050405020304" pitchFamily="18" charset="0"/>
                <a:cs typeface="Times New Roman" panose="02020603050405020304" pitchFamily="18" charset="0"/>
              </a:rPr>
              <a:t>/</a:t>
            </a:r>
            <a:r>
              <a:rPr lang="fr-FR" b="1" dirty="0" err="1">
                <a:solidFill>
                  <a:srgbClr val="000000"/>
                </a:solidFill>
                <a:ea typeface="Times New Roman" panose="02020603050405020304" pitchFamily="18" charset="0"/>
                <a:cs typeface="Times New Roman" panose="02020603050405020304" pitchFamily="18" charset="0"/>
              </a:rPr>
              <a:t>resolved.conf.d</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ensuite le fichier </a:t>
            </a:r>
            <a:r>
              <a:rPr lang="fr-FR" b="1" dirty="0" err="1">
                <a:solidFill>
                  <a:srgbClr val="000000"/>
                </a:solidFill>
                <a:ea typeface="Times New Roman" panose="02020603050405020304" pitchFamily="18" charset="0"/>
                <a:cs typeface="Times New Roman" panose="02020603050405020304" pitchFamily="18" charset="0"/>
              </a:rPr>
              <a:t>custom.conf</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qui contient la configuration personnalisée suivante:</a:t>
            </a:r>
          </a:p>
          <a:p>
            <a:pPr marL="0" indent="0">
              <a:lnSpc>
                <a:spcPct val="107000"/>
              </a:lnSpc>
              <a:spcBef>
                <a:spcPts val="0"/>
              </a:spcBef>
              <a:buNone/>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Resolve</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p>
          <a:p>
            <a:pPr marL="0" indent="0">
              <a:lnSpc>
                <a:spcPct val="107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DNSStubListener</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=no</a:t>
            </a:r>
          </a:p>
          <a:p>
            <a:pPr marL="0" indent="0">
              <a:lnSpc>
                <a:spcPct val="107000"/>
              </a:lnSpc>
              <a:spcBef>
                <a:spcPts val="0"/>
              </a:spcBef>
              <a:buNone/>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Domains=ofppt.ma</a:t>
            </a:r>
          </a:p>
          <a:p>
            <a:pPr marL="0" indent="0">
              <a:lnSpc>
                <a:spcPct val="107000"/>
              </a:lnSpc>
              <a:spcBef>
                <a:spcPts val="0"/>
              </a:spcBef>
              <a:buNone/>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DNS=192.168.1.110</a:t>
            </a:r>
          </a:p>
          <a:p>
            <a:pPr>
              <a:lnSpc>
                <a:spcPct val="107000"/>
              </a:lnSpc>
              <a:spcAft>
                <a:spcPts val="800"/>
              </a:spcAft>
            </a:pPr>
            <a:r>
              <a:rPr lang="fr-FR" dirty="0">
                <a:solidFill>
                  <a:srgbClr val="000000"/>
                </a:solidFill>
                <a:cs typeface="Times New Roman" panose="02020603050405020304" pitchFamily="18" charset="0"/>
              </a:rPr>
              <a:t>Redémarrez le </a:t>
            </a:r>
            <a:r>
              <a:rPr lang="fr-FR" dirty="0" err="1">
                <a:solidFill>
                  <a:srgbClr val="000000"/>
                </a:solidFill>
                <a:cs typeface="Times New Roman" panose="02020603050405020304" pitchFamily="18" charset="0"/>
              </a:rPr>
              <a:t>resolver</a:t>
            </a:r>
            <a:r>
              <a:rPr lang="fr-FR" dirty="0">
                <a:solidFill>
                  <a:srgbClr val="000000"/>
                </a:solidFill>
                <a:cs typeface="Times New Roman" panose="02020603050405020304" pitchFamily="18" charset="0"/>
              </a:rPr>
              <a:t> par </a:t>
            </a:r>
            <a:r>
              <a:rPr lang="fr-FR" dirty="0">
                <a:solidFill>
                  <a:srgbClr val="000000"/>
                </a:solidFill>
                <a:effectLst>
                  <a:outerShdw blurRad="38100" dist="38100" dir="2700000" algn="tl">
                    <a:srgbClr val="000000">
                      <a:alpha val="43137"/>
                    </a:srgbClr>
                  </a:outerShdw>
                </a:effectLst>
                <a:cs typeface="Times New Roman" panose="02020603050405020304" pitchFamily="18" charset="0"/>
              </a:rPr>
              <a:t>#systemctl restart </a:t>
            </a:r>
            <a:r>
              <a:rPr lang="fr-FR" dirty="0" err="1">
                <a:solidFill>
                  <a:srgbClr val="000000"/>
                </a:solidFill>
                <a:effectLst>
                  <a:outerShdw blurRad="38100" dist="38100" dir="2700000" algn="tl">
                    <a:srgbClr val="000000">
                      <a:alpha val="43137"/>
                    </a:srgbClr>
                  </a:outerShdw>
                </a:effectLst>
                <a:cs typeface="Times New Roman" panose="02020603050405020304" pitchFamily="18" charset="0"/>
              </a:rPr>
              <a:t>systemd-resolved</a:t>
            </a:r>
            <a:endParaRPr lang="fr-FR" dirty="0">
              <a:solidFill>
                <a:srgbClr val="000000"/>
              </a:solidFill>
              <a:effectLst>
                <a:outerShdw blurRad="38100" dist="38100" dir="2700000" algn="tl">
                  <a:srgbClr val="000000">
                    <a:alpha val="43137"/>
                  </a:srgbClr>
                </a:outerShdw>
              </a:effectLst>
              <a:cs typeface="Times New Roman" panose="02020603050405020304" pitchFamily="18" charset="0"/>
            </a:endParaRPr>
          </a:p>
          <a:p>
            <a:pPr>
              <a:lnSpc>
                <a:spcPct val="107000"/>
              </a:lnSpc>
              <a:spcAft>
                <a:spcPts val="800"/>
              </a:spcAft>
            </a:pPr>
            <a:endParaRPr lang="fr-FR" dirty="0">
              <a:solidFill>
                <a:srgbClr val="000000"/>
              </a:solidFill>
              <a:effectLst>
                <a:outerShdw blurRad="38100" dist="38100" dir="2700000" algn="tl">
                  <a:srgbClr val="000000">
                    <a:alpha val="43137"/>
                  </a:srgbClr>
                </a:outerShdw>
              </a:effectLst>
              <a:cs typeface="Times New Roman" panose="02020603050405020304" pitchFamily="18" charset="0"/>
            </a:endParaRPr>
          </a:p>
          <a:p>
            <a:pPr>
              <a:lnSpc>
                <a:spcPct val="107000"/>
              </a:lnSpc>
              <a:spcAft>
                <a:spcPts val="800"/>
              </a:spcAft>
            </a:pPr>
            <a:endParaRPr lang="fr-FR"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nSpc>
                <a:spcPct val="107000"/>
              </a:lnSpc>
              <a:spcAft>
                <a:spcPts val="800"/>
              </a:spcAft>
              <a:buNone/>
            </a:pPr>
            <a:endParaRPr lang="fr-FR"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nSpc>
                <a:spcPct val="107000"/>
              </a:lnSpc>
              <a:spcAft>
                <a:spcPts val="800"/>
              </a:spcAft>
              <a:buNone/>
            </a:pPr>
            <a:endParaRPr lang="fr-FR" dirty="0">
              <a:solidFill>
                <a:srgbClr val="000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027220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782618"/>
            <a:ext cx="10233891"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Samba-</a:t>
            </a:r>
            <a:r>
              <a:rPr lang="fr-FR" dirty="0" err="1">
                <a:solidFill>
                  <a:srgbClr val="000000"/>
                </a:solidFill>
                <a:effectLst/>
                <a:ea typeface="Times New Roman" panose="02020603050405020304" pitchFamily="18" charset="0"/>
                <a:cs typeface="Times New Roman" panose="02020603050405020304" pitchFamily="18" charset="0"/>
              </a:rPr>
              <a:t>tool</a:t>
            </a:r>
            <a:r>
              <a:rPr lang="fr-FR" dirty="0">
                <a:solidFill>
                  <a:srgbClr val="000000"/>
                </a:solidFill>
                <a:effectLst/>
                <a:ea typeface="Times New Roman" panose="02020603050405020304" pitchFamily="18" charset="0"/>
                <a:cs typeface="Times New Roman" panose="02020603050405020304" pitchFamily="18" charset="0"/>
              </a:rPr>
              <a:t> fournit toutes les étapes nécessaires pour faire de Samba un serveur AD.</a:t>
            </a:r>
          </a:p>
          <a:p>
            <a:pPr marL="0" indent="0">
              <a:lnSpc>
                <a:spcPct val="107000"/>
              </a:lnSpc>
              <a:spcAft>
                <a:spcPts val="800"/>
              </a:spcAft>
              <a:buNone/>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#samba-tool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domain</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provision</a:t>
            </a:r>
          </a:p>
          <a:p>
            <a:pPr marL="0" indent="0">
              <a:lnSpc>
                <a:spcPct val="107000"/>
              </a:lnSpc>
              <a:spcBef>
                <a:spcPts val="0"/>
              </a:spcBef>
              <a:buNone/>
            </a:pP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Realm</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ofppt.ma</a:t>
            </a:r>
          </a:p>
          <a:p>
            <a:pPr marL="0" indent="0">
              <a:lnSpc>
                <a:spcPct val="107000"/>
              </a:lnSpc>
              <a:spcBef>
                <a:spcPts val="0"/>
              </a:spcBef>
              <a:buNone/>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Domain [OFPPT]:</a:t>
            </a:r>
          </a:p>
          <a:p>
            <a:pPr marL="0" indent="0">
              <a:lnSpc>
                <a:spcPct val="107000"/>
              </a:lnSpc>
              <a:spcBef>
                <a:spcPts val="0"/>
              </a:spcBef>
              <a:buNone/>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Server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Role</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(dc,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member</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standalone) [dc]:</a:t>
            </a:r>
          </a:p>
          <a:p>
            <a:pPr marL="0" indent="0">
              <a:lnSpc>
                <a:spcPct val="107000"/>
              </a:lnSpc>
              <a:spcBef>
                <a:spcPts val="0"/>
              </a:spcBef>
              <a:buNone/>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DNS backend (SAMBA_INTERNAL, BIND9_FLATFILE, BIND9_DLZ, NONE) [SAMBA_INTERNAL]:</a:t>
            </a:r>
          </a:p>
          <a:p>
            <a:pPr marL="0" indent="0">
              <a:lnSpc>
                <a:spcPct val="107000"/>
              </a:lnSpc>
              <a:spcBef>
                <a:spcPts val="0"/>
              </a:spcBef>
              <a:buNone/>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DNS forwarder IP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address</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write</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'none' to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disable</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forwarding</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[192.168.1.110]:</a:t>
            </a:r>
          </a:p>
          <a:p>
            <a:pPr marL="0" indent="0">
              <a:lnSpc>
                <a:spcPct val="107000"/>
              </a:lnSpc>
              <a:spcBef>
                <a:spcPts val="0"/>
              </a:spcBef>
              <a:buNone/>
            </a:pP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Administrator</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password</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p>
          <a:p>
            <a:pPr marL="0" indent="0">
              <a:lnSpc>
                <a:spcPct val="107000"/>
              </a:lnSpc>
              <a:spcBef>
                <a:spcPts val="0"/>
              </a:spcBef>
              <a:buNone/>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Retype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password</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p>
          <a:p>
            <a:pPr marL="0" indent="0">
              <a:lnSpc>
                <a:spcPct val="107000"/>
              </a:lnSpc>
              <a:spcBef>
                <a:spcPts val="0"/>
              </a:spcBef>
              <a:buNone/>
            </a:pPr>
            <a:endPar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nSpc>
                <a:spcPct val="107000"/>
              </a:lnSpc>
              <a:spcBef>
                <a:spcPts val="0"/>
              </a:spcBef>
            </a:pPr>
            <a:r>
              <a:rPr lang="fr-FR" dirty="0">
                <a:solidFill>
                  <a:srgbClr val="000000"/>
                </a:solidFill>
                <a:effectLst/>
                <a:ea typeface="Times New Roman" panose="02020603050405020304" pitchFamily="18" charset="0"/>
                <a:cs typeface="Times New Roman" panose="02020603050405020304" pitchFamily="18" charset="0"/>
              </a:rPr>
              <a:t>Par défaut, l'initialisation propose le serveur DNS interne de Samba (SAMBA_INTERNAL) comme serveur DNS</a:t>
            </a:r>
          </a:p>
          <a:p>
            <a:pPr>
              <a:lnSpc>
                <a:spcPct val="107000"/>
              </a:lnSpc>
              <a:spcBef>
                <a:spcPts val="0"/>
              </a:spcBef>
            </a:pPr>
            <a:r>
              <a:rPr lang="fr-FR" dirty="0">
                <a:solidFill>
                  <a:srgbClr val="000000"/>
                </a:solidFill>
                <a:ea typeface="Times New Roman" panose="02020603050405020304" pitchFamily="18" charset="0"/>
                <a:cs typeface="Times New Roman" panose="02020603050405020304" pitchFamily="18" charset="0"/>
              </a:rPr>
              <a:t>Le mot de passe du compte </a:t>
            </a:r>
            <a:r>
              <a:rPr lang="fr-FR" dirty="0" err="1">
                <a:solidFill>
                  <a:srgbClr val="000000"/>
                </a:solidFill>
                <a:ea typeface="Times New Roman" panose="02020603050405020304" pitchFamily="18" charset="0"/>
                <a:cs typeface="Times New Roman" panose="02020603050405020304" pitchFamily="18" charset="0"/>
              </a:rPr>
              <a:t>Administrator</a:t>
            </a:r>
            <a:r>
              <a:rPr lang="fr-FR" dirty="0">
                <a:solidFill>
                  <a:srgbClr val="000000"/>
                </a:solidFill>
                <a:ea typeface="Times New Roman" panose="02020603050405020304" pitchFamily="18" charset="0"/>
                <a:cs typeface="Times New Roman" panose="02020603050405020304" pitchFamily="18" charset="0"/>
              </a:rPr>
              <a:t> du domaine doit respecter les règles de complexité, à savoir : au moins une majuscule, un chiffre et 8 caractères de long (par exemple : P@ssw0rd).</a:t>
            </a:r>
          </a:p>
          <a:p>
            <a:pPr>
              <a:lnSpc>
                <a:spcPct val="107000"/>
              </a:lnSpc>
              <a:spcBef>
                <a:spcPts val="0"/>
              </a:spcBef>
            </a:pPr>
            <a:r>
              <a:rPr lang="fr-FR" dirty="0">
                <a:solidFill>
                  <a:srgbClr val="000000"/>
                </a:solidFill>
                <a:ea typeface="Times New Roman" panose="02020603050405020304" pitchFamily="18" charset="0"/>
                <a:cs typeface="Times New Roman" panose="02020603050405020304" pitchFamily="18" charset="0"/>
              </a:rPr>
              <a:t>Dans le cas d'une </a:t>
            </a:r>
            <a:r>
              <a:rPr lang="fr-FR" dirty="0" err="1">
                <a:solidFill>
                  <a:srgbClr val="000000"/>
                </a:solidFill>
                <a:ea typeface="Times New Roman" panose="02020603050405020304" pitchFamily="18" charset="0"/>
                <a:cs typeface="Times New Roman" panose="02020603050405020304" pitchFamily="18" charset="0"/>
              </a:rPr>
              <a:t>ré-initialisation</a:t>
            </a:r>
            <a:r>
              <a:rPr lang="fr-FR" dirty="0">
                <a:solidFill>
                  <a:srgbClr val="000000"/>
                </a:solidFill>
                <a:ea typeface="Times New Roman" panose="02020603050405020304" pitchFamily="18" charset="0"/>
                <a:cs typeface="Times New Roman" panose="02020603050405020304" pitchFamily="18" charset="0"/>
              </a:rPr>
              <a:t>, en plus des mesures déjà décrites ci-dessus, il sera nécessaire de préalablement supprimer les fichiers de base de données privés de Samba</a:t>
            </a:r>
          </a:p>
          <a:p>
            <a:pPr>
              <a:lnSpc>
                <a:spcPct val="150000"/>
              </a:lnSpc>
              <a:spcBef>
                <a:spcPts val="0"/>
              </a:spcBef>
            </a:pPr>
            <a:r>
              <a:rPr lang="fr-FR" dirty="0">
                <a:solidFill>
                  <a:srgbClr val="000000"/>
                </a:solidFill>
                <a:ea typeface="Times New Roman" panose="02020603050405020304" pitchFamily="18" charset="0"/>
                <a:cs typeface="Times New Roman" panose="02020603050405020304" pitchFamily="18" charset="0"/>
              </a:rPr>
              <a:t>Il est possible de changer le mot de passe du compte </a:t>
            </a:r>
            <a:r>
              <a:rPr lang="fr-FR" dirty="0" err="1">
                <a:solidFill>
                  <a:srgbClr val="000000"/>
                </a:solidFill>
                <a:ea typeface="Times New Roman" panose="02020603050405020304" pitchFamily="18" charset="0"/>
                <a:cs typeface="Times New Roman" panose="02020603050405020304" pitchFamily="18" charset="0"/>
              </a:rPr>
              <a:t>administrator</a:t>
            </a:r>
            <a:r>
              <a:rPr lang="fr-FR" dirty="0">
                <a:solidFill>
                  <a:srgbClr val="000000"/>
                </a:solidFill>
                <a:ea typeface="Times New Roman" panose="02020603050405020304" pitchFamily="18" charset="0"/>
                <a:cs typeface="Times New Roman" panose="02020603050405020304" pitchFamily="18" charset="0"/>
              </a:rPr>
              <a:t> avec les droits root avec la commande</a:t>
            </a:r>
          </a:p>
          <a:p>
            <a:pPr marL="0" indent="0">
              <a:lnSpc>
                <a:spcPct val="150000"/>
              </a:lnSpc>
              <a:spcBef>
                <a:spcPts val="0"/>
              </a:spcBef>
              <a:buNone/>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#samba-tool user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setpassword</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administrator</a:t>
            </a:r>
            <a:endPar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rPr>
              <a:t>Configuration et tests</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08 - Configurer Samba en tant que contrôleur de domaine</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3294377B-F8F5-20AC-1505-1059EB8F5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5855" y="2270721"/>
            <a:ext cx="4099915" cy="899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0102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6" y="1782618"/>
            <a:ext cx="5064662"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Une fois la commande samba-</a:t>
            </a:r>
            <a:r>
              <a:rPr lang="fr-FR" dirty="0" err="1">
                <a:solidFill>
                  <a:srgbClr val="000000"/>
                </a:solidFill>
                <a:effectLst/>
                <a:ea typeface="Times New Roman" panose="02020603050405020304" pitchFamily="18" charset="0"/>
                <a:cs typeface="Times New Roman" panose="02020603050405020304" pitchFamily="18" charset="0"/>
              </a:rPr>
              <a:t>tool</a:t>
            </a:r>
            <a:r>
              <a:rPr lang="fr-FR" dirty="0">
                <a:solidFill>
                  <a:srgbClr val="000000"/>
                </a:solidFill>
                <a:effectLst/>
                <a:ea typeface="Times New Roman" panose="02020603050405020304" pitchFamily="18" charset="0"/>
                <a:cs typeface="Times New Roman" panose="02020603050405020304" pitchFamily="18" charset="0"/>
              </a:rPr>
              <a:t> est exécuté, vous aurez un nouveau fichier </a:t>
            </a:r>
            <a:r>
              <a:rPr lang="fr-FR" b="1" dirty="0" err="1">
                <a:solidFill>
                  <a:srgbClr val="000000"/>
                </a:solidFill>
                <a:effectLst/>
                <a:ea typeface="Times New Roman" panose="02020603050405020304" pitchFamily="18" charset="0"/>
                <a:cs typeface="Times New Roman" panose="02020603050405020304" pitchFamily="18" charset="0"/>
              </a:rPr>
              <a:t>smb.conf</a:t>
            </a:r>
            <a:r>
              <a:rPr lang="fr-FR" b="1" dirty="0">
                <a:solidFill>
                  <a:srgbClr val="000000"/>
                </a:solidFill>
                <a:effectLst/>
                <a:ea typeface="Times New Roman" panose="02020603050405020304" pitchFamily="18" charset="0"/>
                <a:cs typeface="Times New Roman" panose="02020603050405020304" pitchFamily="18" charset="0"/>
              </a:rPr>
              <a:t> </a:t>
            </a:r>
            <a:r>
              <a:rPr lang="fr-FR" dirty="0">
                <a:solidFill>
                  <a:srgbClr val="000000"/>
                </a:solidFill>
                <a:effectLst/>
                <a:ea typeface="Times New Roman" panose="02020603050405020304" pitchFamily="18" charset="0"/>
                <a:cs typeface="Times New Roman" panose="02020603050405020304" pitchFamily="18" charset="0"/>
              </a:rPr>
              <a:t>dont le contenu est:</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rPr>
              <a:t>Configuration et tests</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08 - Configurer Samba en tant que contrôleur de domaine</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A1AF6CDF-3DD0-5D9D-7CF7-0435DB247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264" y="2874355"/>
            <a:ext cx="4565324" cy="2688245"/>
          </a:xfrm>
          <a:prstGeom prst="rect">
            <a:avLst/>
          </a:prstGeom>
          <a:ln>
            <a:noFill/>
          </a:ln>
          <a:effectLst>
            <a:outerShdw blurRad="292100" dist="139700" dir="2700000" algn="tl" rotWithShape="0">
              <a:srgbClr val="333333">
                <a:alpha val="65000"/>
              </a:srgbClr>
            </a:outerShdw>
          </a:effectLst>
        </p:spPr>
      </p:pic>
      <p:sp>
        <p:nvSpPr>
          <p:cNvPr id="10" name="Espace réservé du contenu 3">
            <a:extLst>
              <a:ext uri="{FF2B5EF4-FFF2-40B4-BE49-F238E27FC236}">
                <a16:creationId xmlns:a16="http://schemas.microsoft.com/office/drawing/2014/main" id="{88FBACA1-E01B-D891-40C5-E245CCEF23EC}"/>
              </a:ext>
            </a:extLst>
          </p:cNvPr>
          <p:cNvSpPr txBox="1">
            <a:spLocks/>
          </p:cNvSpPr>
          <p:nvPr/>
        </p:nvSpPr>
        <p:spPr>
          <a:xfrm>
            <a:off x="5991060" y="1782618"/>
            <a:ext cx="5257676"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Après l'installation de Samba, il nous a été fourni un fichier </a:t>
            </a:r>
            <a:r>
              <a:rPr lang="fr-FR" b="1" dirty="0">
                <a:solidFill>
                  <a:srgbClr val="000000"/>
                </a:solidFill>
                <a:effectLst/>
                <a:ea typeface="Times New Roman" panose="02020603050405020304" pitchFamily="18" charset="0"/>
                <a:cs typeface="Times New Roman" panose="02020603050405020304" pitchFamily="18" charset="0"/>
              </a:rPr>
              <a:t>krb5.conf </a:t>
            </a:r>
            <a:r>
              <a:rPr lang="fr-FR" dirty="0">
                <a:solidFill>
                  <a:srgbClr val="000000"/>
                </a:solidFill>
                <a:effectLst/>
                <a:ea typeface="Times New Roman" panose="02020603050405020304" pitchFamily="18" charset="0"/>
                <a:cs typeface="Times New Roman" panose="02020603050405020304" pitchFamily="18" charset="0"/>
              </a:rPr>
              <a:t>que nous utiliserons :</a:t>
            </a:r>
          </a:p>
          <a:p>
            <a:pPr marL="0" indent="0">
              <a:lnSpc>
                <a:spcPct val="107000"/>
              </a:lnSpc>
              <a:spcAft>
                <a:spcPts val="800"/>
              </a:spcAft>
              <a:buNone/>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#cp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usr</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share</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/samba/setup/krb5.conf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etc</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/krb5.conf.d/samba-dc</a:t>
            </a: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Éditez-le en mettant la config suivante: </a:t>
            </a:r>
          </a:p>
          <a:p>
            <a:pPr>
              <a:lnSpc>
                <a:spcPct val="107000"/>
              </a:lnSpc>
              <a:spcAft>
                <a:spcPts val="800"/>
              </a:spcAft>
            </a:pPr>
            <a:endParaRPr lang="fr-FR" dirty="0">
              <a:solidFill>
                <a:srgbClr val="000000"/>
              </a:solidFill>
              <a:ea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E5FCD0D9-2655-DA2B-F1E4-8F5C11CF42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0334" y="3253624"/>
            <a:ext cx="4671465" cy="26672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3094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00678"/>
            <a:ext cx="5347855"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Pour vous assurer que Samba démarrera à l'initialisation du système, activez-le et démarrez-le :</a:t>
            </a:r>
          </a:p>
          <a:p>
            <a:pPr marL="0" indent="0">
              <a:lnSpc>
                <a:spcPct val="107000"/>
              </a:lnSpc>
              <a:spcAft>
                <a:spcPts val="800"/>
              </a:spcAft>
              <a:buNone/>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#systemctl enable samba</a:t>
            </a:r>
          </a:p>
          <a:p>
            <a:pPr marL="0" indent="0">
              <a:lnSpc>
                <a:spcPct val="107000"/>
              </a:lnSpc>
              <a:spcAft>
                <a:spcPts val="800"/>
              </a:spcAft>
              <a:buNone/>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#systemctl start samba</a:t>
            </a:r>
          </a:p>
          <a:p>
            <a:pPr marL="0" indent="0">
              <a:lnSpc>
                <a:spcPct val="107000"/>
              </a:lnSpc>
              <a:spcAft>
                <a:spcPts val="800"/>
              </a:spcAft>
              <a:buNone/>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#systemctl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status</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samba</a:t>
            </a: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Comme résultat de la commande </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#smbclient -L localhost –N</a:t>
            </a:r>
            <a:r>
              <a:rPr lang="fr-FR" dirty="0">
                <a:solidFill>
                  <a:srgbClr val="000000"/>
                </a:solidFill>
                <a:ea typeface="Times New Roman" panose="02020603050405020304" pitchFamily="18" charset="0"/>
                <a:cs typeface="Times New Roman" panose="02020603050405020304" pitchFamily="18" charset="0"/>
              </a:rPr>
              <a:t>, indique que la connexion a réussi.</a:t>
            </a:r>
          </a:p>
          <a:p>
            <a:pPr marL="0" indent="0">
              <a:lnSpc>
                <a:spcPct val="107000"/>
              </a:lnSpc>
              <a:spcAft>
                <a:spcPts val="800"/>
              </a:spcAft>
              <a:buNone/>
            </a:pPr>
            <a:endParaRPr lang="fr-FR" dirty="0">
              <a:solidFill>
                <a:srgbClr val="000000"/>
              </a:solidFill>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rPr>
              <a:t>Configuration et tests</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08 - Configurer Samba en tant que contrôleur de domaine</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contenu 3">
            <a:extLst>
              <a:ext uri="{FF2B5EF4-FFF2-40B4-BE49-F238E27FC236}">
                <a16:creationId xmlns:a16="http://schemas.microsoft.com/office/drawing/2014/main" id="{FAE73E66-3445-1D2E-8F5E-B22F9516AE53}"/>
              </a:ext>
            </a:extLst>
          </p:cNvPr>
          <p:cNvSpPr txBox="1">
            <a:spLocks/>
          </p:cNvSpPr>
          <p:nvPr/>
        </p:nvSpPr>
        <p:spPr>
          <a:xfrm>
            <a:off x="6199950" y="1523538"/>
            <a:ext cx="5443410" cy="4882232"/>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Maintenant, testez la connexion administrateur au partage </a:t>
            </a:r>
            <a:r>
              <a:rPr lang="fr-FR" dirty="0" err="1">
                <a:solidFill>
                  <a:srgbClr val="000000"/>
                </a:solidFill>
                <a:ea typeface="Times New Roman" panose="02020603050405020304" pitchFamily="18" charset="0"/>
                <a:cs typeface="Times New Roman" panose="02020603050405020304" pitchFamily="18" charset="0"/>
              </a:rPr>
              <a:t>netlogon</a:t>
            </a:r>
            <a:r>
              <a:rPr lang="fr-FR" dirty="0">
                <a:solidFill>
                  <a:srgbClr val="000000"/>
                </a:solidFill>
                <a:ea typeface="Times New Roman" panose="02020603050405020304" pitchFamily="18" charset="0"/>
                <a:cs typeface="Times New Roman" panose="02020603050405020304" pitchFamily="18" charset="0"/>
              </a:rPr>
              <a:t> :</a:t>
            </a:r>
            <a:endParaRPr lang="fr-FR"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nSpc>
                <a:spcPct val="107000"/>
              </a:lnSpc>
              <a:spcAft>
                <a:spcPts val="800"/>
              </a:spcAft>
              <a:buNone/>
            </a:pPr>
            <a:r>
              <a:rPr lang="fr-FR" dirty="0">
                <a:solidFill>
                  <a:srgbClr val="000000"/>
                </a:solidFill>
                <a:effectLst>
                  <a:outerShdw blurRad="38100" dist="38100" dir="2700000" algn="tl">
                    <a:srgbClr val="000000">
                      <a:alpha val="43137"/>
                    </a:srgbClr>
                  </a:outerShdw>
                </a:effectLst>
                <a:cs typeface="Times New Roman" panose="02020603050405020304" pitchFamily="18" charset="0"/>
              </a:rPr>
              <a:t>#smbclient //localhost/</a:t>
            </a:r>
            <a:r>
              <a:rPr lang="fr-FR" dirty="0" err="1">
                <a:solidFill>
                  <a:srgbClr val="000000"/>
                </a:solidFill>
                <a:effectLst>
                  <a:outerShdw blurRad="38100" dist="38100" dir="2700000" algn="tl">
                    <a:srgbClr val="000000">
                      <a:alpha val="43137"/>
                    </a:srgbClr>
                  </a:outerShdw>
                </a:effectLst>
                <a:cs typeface="Times New Roman" panose="02020603050405020304" pitchFamily="18" charset="0"/>
              </a:rPr>
              <a:t>netlogon</a:t>
            </a:r>
            <a:r>
              <a:rPr lang="fr-FR" dirty="0">
                <a:solidFill>
                  <a:srgbClr val="000000"/>
                </a:solidFill>
                <a:effectLst>
                  <a:outerShdw blurRad="38100" dist="38100" dir="2700000" algn="tl">
                    <a:srgbClr val="000000">
                      <a:alpha val="43137"/>
                    </a:srgbClr>
                  </a:outerShdw>
                </a:effectLst>
                <a:cs typeface="Times New Roman" panose="02020603050405020304" pitchFamily="18" charset="0"/>
              </a:rPr>
              <a:t> –U </a:t>
            </a:r>
            <a:r>
              <a:rPr lang="fr-FR" dirty="0" err="1">
                <a:solidFill>
                  <a:srgbClr val="000000"/>
                </a:solidFill>
                <a:effectLst>
                  <a:outerShdw blurRad="38100" dist="38100" dir="2700000" algn="tl">
                    <a:srgbClr val="000000">
                      <a:alpha val="43137"/>
                    </a:srgbClr>
                  </a:outerShdw>
                </a:effectLst>
                <a:cs typeface="Times New Roman" panose="02020603050405020304" pitchFamily="18" charset="0"/>
              </a:rPr>
              <a:t>Administrator</a:t>
            </a:r>
            <a:r>
              <a:rPr lang="fr-FR" dirty="0">
                <a:solidFill>
                  <a:srgbClr val="000000"/>
                </a:solidFill>
                <a:effectLst>
                  <a:outerShdw blurRad="38100" dist="38100" dir="2700000" algn="tl">
                    <a:srgbClr val="000000">
                      <a:alpha val="43137"/>
                    </a:srgbClr>
                  </a:outerShdw>
                </a:effectLst>
                <a:cs typeface="Times New Roman" panose="02020603050405020304" pitchFamily="18" charset="0"/>
              </a:rPr>
              <a:t> -c 'ls’</a:t>
            </a:r>
          </a:p>
          <a:p>
            <a:pPr marL="0" indent="0">
              <a:lnSpc>
                <a:spcPct val="107000"/>
              </a:lnSpc>
              <a:spcAft>
                <a:spcPts val="800"/>
              </a:spcAft>
              <a:buNone/>
            </a:pPr>
            <a:endParaRPr lang="fr-FR"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nSpc>
                <a:spcPct val="107000"/>
              </a:lnSpc>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Password for [OFPPT\Administrator]:</a:t>
            </a:r>
          </a:p>
          <a:p>
            <a:pPr marL="0" indent="0">
              <a:lnSpc>
                <a:spcPct val="107000"/>
              </a:lnSpc>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                                   D        0  Sat May  7 11:07:07 2022</a:t>
            </a:r>
          </a:p>
          <a:p>
            <a:pPr marL="0" indent="0">
              <a:lnSpc>
                <a:spcPct val="107000"/>
              </a:lnSpc>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                                  D        0  Sat May  7 11:07:18 2022</a:t>
            </a:r>
          </a:p>
          <a:p>
            <a:pPr marL="0" indent="0">
              <a:lnSpc>
                <a:spcPct val="107000"/>
              </a:lnSpc>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8154588 blocks of size 1024. 7307736 blocks available</a:t>
            </a:r>
          </a:p>
          <a:p>
            <a:pPr>
              <a:lnSpc>
                <a:spcPct val="107000"/>
              </a:lnSpc>
              <a:spcAft>
                <a:spcPts val="800"/>
              </a:spcAft>
            </a:pPr>
            <a:r>
              <a:rPr lang="fr-FR" dirty="0">
                <a:solidFill>
                  <a:srgbClr val="000000"/>
                </a:solidFill>
                <a:cs typeface="Times New Roman" panose="02020603050405020304" pitchFamily="18" charset="0"/>
              </a:rPr>
              <a:t>Pour tester si la résolution de noms fonctionne, exécutez les commandes suivantes :</a:t>
            </a:r>
          </a:p>
          <a:p>
            <a:pPr marL="0" indent="0">
              <a:lnSpc>
                <a:spcPct val="107000"/>
              </a:lnSpc>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#host -t A fedoraserver.ofppt.ma.</a:t>
            </a:r>
          </a:p>
          <a:p>
            <a:pPr marL="0" indent="0">
              <a:lnSpc>
                <a:spcPct val="107000"/>
              </a:lnSpc>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fedoraserver.ofppt.ma has address 192.168.1.110</a:t>
            </a:r>
            <a:endParaRPr lang="fr-FR"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nSpc>
                <a:spcPct val="107000"/>
              </a:lnSpc>
              <a:spcAft>
                <a:spcPts val="800"/>
              </a:spcAft>
              <a:buNone/>
            </a:pPr>
            <a:endParaRPr lang="fr-FR" dirty="0">
              <a:solidFill>
                <a:srgbClr val="000000"/>
              </a:solidFill>
              <a:effectLst>
                <a:outerShdw blurRad="38100" dist="38100" dir="2700000" algn="tl">
                  <a:srgbClr val="000000">
                    <a:alpha val="43137"/>
                  </a:srgbClr>
                </a:outerShdw>
              </a:effectLst>
              <a:cs typeface="Times New Roman" panose="02020603050405020304" pitchFamily="18" charset="0"/>
            </a:endParaRPr>
          </a:p>
        </p:txBody>
      </p:sp>
      <p:pic>
        <p:nvPicPr>
          <p:cNvPr id="6" name="Image 5">
            <a:extLst>
              <a:ext uri="{FF2B5EF4-FFF2-40B4-BE49-F238E27FC236}">
                <a16:creationId xmlns:a16="http://schemas.microsoft.com/office/drawing/2014/main" id="{1E630276-2C56-4D6C-C38C-B93FEAFD9B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0345" y="2255520"/>
            <a:ext cx="3065655" cy="933506"/>
          </a:xfrm>
          <a:prstGeom prst="rect">
            <a:avLst/>
          </a:prstGeom>
          <a:ln>
            <a:noFill/>
          </a:ln>
          <a:effectLst>
            <a:outerShdw blurRad="292100" dist="139700" dir="2700000" algn="tl" rotWithShape="0">
              <a:srgbClr val="333333">
                <a:alpha val="65000"/>
              </a:srgbClr>
            </a:outerShdw>
          </a:effectLst>
        </p:spPr>
      </p:pic>
      <p:pic>
        <p:nvPicPr>
          <p:cNvPr id="12" name="Image 11">
            <a:extLst>
              <a:ext uri="{FF2B5EF4-FFF2-40B4-BE49-F238E27FC236}">
                <a16:creationId xmlns:a16="http://schemas.microsoft.com/office/drawing/2014/main" id="{3F145D0F-3B37-3B99-3AEE-0C59C6CF4C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145" y="4186652"/>
            <a:ext cx="5243906" cy="15991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835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C5C994-1820-4D85-9EDA-0DFF144D543F}"/>
              </a:ext>
            </a:extLst>
          </p:cNvPr>
          <p:cNvSpPr/>
          <p:nvPr/>
        </p:nvSpPr>
        <p:spPr>
          <a:xfrm>
            <a:off x="7189365" y="1070587"/>
            <a:ext cx="4462943" cy="3616375"/>
          </a:xfrm>
          <a:prstGeom prst="rect">
            <a:avLst/>
          </a:prstGeom>
        </p:spPr>
        <p:txBody>
          <a:bodyPr wrap="square">
            <a:spAutoFit/>
          </a:bodyPr>
          <a:lstStyle/>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Présentation de service SAMBA</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Installation de SAMBA.</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Configuration de service SAMBA.</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Démarrage et arrêt de service.</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Création des utilisateurs SAMBA.</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Accès depuis client linux.</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Accès depuis client Windows.</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Configurer Samba en tant que contrôleur de domaine.</a:t>
            </a:r>
          </a:p>
          <a:p>
            <a:pPr algn="ctr">
              <a:defRPr sz="1800" b="0" i="0" u="none" strike="noStrike" kern="0" cap="none" spc="0" baseline="0">
                <a:solidFill>
                  <a:srgbClr val="000000"/>
                </a:solidFill>
                <a:uFillTx/>
              </a:defRPr>
            </a:pPr>
            <a:endParaRPr lang="fr-FR" sz="1400" kern="0" dirty="0">
              <a:solidFill>
                <a:srgbClr val="565656"/>
              </a:solidFill>
              <a:ea typeface="맑은 고딕" pitchFamily="34"/>
              <a:cs typeface="Calibri" panose="020F0502020204030204" pitchFamily="34" charset="0"/>
            </a:endParaRPr>
          </a:p>
        </p:txBody>
      </p:sp>
    </p:spTree>
    <p:extLst>
      <p:ext uri="{BB962C8B-B14F-4D97-AF65-F5344CB8AC3E}">
        <p14:creationId xmlns:p14="http://schemas.microsoft.com/office/powerpoint/2010/main" val="3129278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620801" y="2822432"/>
            <a:ext cx="7036146" cy="3169063"/>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b="1" dirty="0">
                <a:solidFill>
                  <a:srgbClr val="000000"/>
                </a:solidFill>
                <a:effectLst/>
                <a:ea typeface="Times New Roman" panose="02020603050405020304" pitchFamily="18" charset="0"/>
                <a:cs typeface="Times New Roman" panose="02020603050405020304" pitchFamily="18" charset="0"/>
              </a:rPr>
              <a:t>Samba</a:t>
            </a:r>
            <a:r>
              <a:rPr lang="fr-FR" dirty="0">
                <a:solidFill>
                  <a:srgbClr val="000000"/>
                </a:solidFill>
                <a:effectLst/>
                <a:ea typeface="Times New Roman" panose="02020603050405020304" pitchFamily="18" charset="0"/>
                <a:cs typeface="Times New Roman" panose="02020603050405020304" pitchFamily="18" charset="0"/>
              </a:rPr>
              <a:t> est un logiciel d'interfonctionnement qui implémente le protocole propriétaire </a:t>
            </a:r>
            <a:r>
              <a:rPr lang="fr-FR" b="1" dirty="0">
                <a:solidFill>
                  <a:srgbClr val="000000"/>
                </a:solidFill>
                <a:effectLst/>
                <a:ea typeface="Times New Roman" panose="02020603050405020304" pitchFamily="18" charset="0"/>
                <a:cs typeface="Times New Roman" panose="02020603050405020304" pitchFamily="18" charset="0"/>
              </a:rPr>
              <a:t>SMB/CIFS</a:t>
            </a:r>
            <a:r>
              <a:rPr lang="fr-FR" dirty="0">
                <a:solidFill>
                  <a:srgbClr val="000000"/>
                </a:solidFill>
                <a:effectLst/>
                <a:ea typeface="Times New Roman" panose="02020603050405020304" pitchFamily="18" charset="0"/>
                <a:cs typeface="Times New Roman" panose="02020603050405020304" pitchFamily="18" charset="0"/>
              </a:rPr>
              <a:t> de Microsoft Windows (plus souvent connu sous le sigle SMB) dans les ordinateurs tournant sous le système d'exploitation Unix et ses dérivés de manière à partager des </a:t>
            </a:r>
            <a:r>
              <a:rPr lang="fr-FR" b="1" dirty="0">
                <a:solidFill>
                  <a:srgbClr val="000000"/>
                </a:solidFill>
                <a:effectLst/>
                <a:ea typeface="Times New Roman" panose="02020603050405020304" pitchFamily="18" charset="0"/>
                <a:cs typeface="Times New Roman" panose="02020603050405020304" pitchFamily="18" charset="0"/>
              </a:rPr>
              <a:t>imprimantes</a:t>
            </a:r>
            <a:r>
              <a:rPr lang="fr-FR" dirty="0">
                <a:solidFill>
                  <a:srgbClr val="000000"/>
                </a:solidFill>
                <a:effectLst/>
                <a:ea typeface="Times New Roman" panose="02020603050405020304" pitchFamily="18" charset="0"/>
                <a:cs typeface="Times New Roman" panose="02020603050405020304" pitchFamily="18" charset="0"/>
              </a:rPr>
              <a:t> et des </a:t>
            </a:r>
            <a:r>
              <a:rPr lang="fr-FR" b="1" dirty="0">
                <a:solidFill>
                  <a:srgbClr val="000000"/>
                </a:solidFill>
                <a:effectLst/>
                <a:ea typeface="Times New Roman" panose="02020603050405020304" pitchFamily="18" charset="0"/>
                <a:cs typeface="Times New Roman" panose="02020603050405020304" pitchFamily="18" charset="0"/>
              </a:rPr>
              <a:t>fichiers</a:t>
            </a:r>
            <a:r>
              <a:rPr lang="fr-FR" dirty="0">
                <a:solidFill>
                  <a:srgbClr val="000000"/>
                </a:solidFill>
                <a:effectLst/>
                <a:ea typeface="Times New Roman" panose="02020603050405020304" pitchFamily="18" charset="0"/>
                <a:cs typeface="Times New Roman" panose="02020603050405020304" pitchFamily="18" charset="0"/>
              </a:rPr>
              <a:t> dans un réseau informatique. </a:t>
            </a:r>
            <a:endParaRPr lang="fr-FR" dirty="0">
              <a:effectLst/>
              <a:ea typeface="Calibri" panose="020F0502020204030204" pitchFamily="34" charset="0"/>
              <a:cs typeface="Times New Roman" panose="02020603050405020304" pitchFamily="18" charset="0"/>
            </a:endParaRP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Samba facilite l'interopérabilité entre systèmes hétérogènes Windows-Unix. Il offre la possibilité aux ordinateurs d'un réseau d'accéder aux imprimantes et aux fichiers des ordinateurs sous Unix et permettent aux serveurs Unix de se substituer à des serveurs Windows.</a:t>
            </a:r>
            <a:endParaRPr lang="fr-FR" dirty="0">
              <a:effectLst/>
              <a:ea typeface="Calibri" panose="020F0502020204030204" pitchFamily="34" charset="0"/>
              <a:cs typeface="Times New Roman" panose="02020603050405020304" pitchFamily="18" charset="0"/>
            </a:endParaRP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Il s'agit d'une ré-implémentation des protocoles SMB/CIFS sous GNU/Linux et d'autres variantes d'Unix par ingénierie inverse. </a:t>
            </a:r>
            <a:endParaRPr lang="fr-FR" dirty="0">
              <a:effectLst/>
              <a:ea typeface="Calibri" panose="020F0502020204030204" pitchFamily="34" charset="0"/>
              <a:cs typeface="Times New Roman" panose="02020603050405020304" pitchFamily="18" charset="0"/>
            </a:endParaRP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Samba a été initialement développée par l'Australien </a:t>
            </a:r>
            <a:r>
              <a:rPr lang="fr-FR" b="1" dirty="0">
                <a:solidFill>
                  <a:srgbClr val="000000"/>
                </a:solidFill>
                <a:effectLst/>
                <a:ea typeface="Times New Roman" panose="02020603050405020304" pitchFamily="18" charset="0"/>
                <a:cs typeface="Times New Roman" panose="02020603050405020304" pitchFamily="18" charset="0"/>
              </a:rPr>
              <a:t>Andrew </a:t>
            </a:r>
            <a:r>
              <a:rPr lang="fr-FR" b="1" dirty="0" err="1">
                <a:solidFill>
                  <a:srgbClr val="000000"/>
                </a:solidFill>
                <a:effectLst/>
                <a:ea typeface="Times New Roman" panose="02020603050405020304" pitchFamily="18" charset="0"/>
                <a:cs typeface="Times New Roman" panose="02020603050405020304" pitchFamily="18" charset="0"/>
              </a:rPr>
              <a:t>Tridgell</a:t>
            </a:r>
            <a:r>
              <a:rPr lang="fr-FR" dirty="0">
                <a:solidFill>
                  <a:srgbClr val="000000"/>
                </a:solidFill>
                <a:effectLst/>
                <a:ea typeface="Times New Roman" panose="02020603050405020304" pitchFamily="18" charset="0"/>
                <a:cs typeface="Times New Roman" panose="02020603050405020304" pitchFamily="18" charset="0"/>
              </a:rPr>
              <a:t> et distribuée sous licence libre GNU GPL. Son nom provient du nom du protocole standard de Microsoft, SMB (Server Message Block), auquel ont été ajoutées les deux voyelles a : « </a:t>
            </a:r>
            <a:r>
              <a:rPr lang="fr-FR" b="1" dirty="0" err="1">
                <a:solidFill>
                  <a:srgbClr val="000000"/>
                </a:solidFill>
                <a:effectLst/>
                <a:ea typeface="Times New Roman" panose="02020603050405020304" pitchFamily="18" charset="0"/>
                <a:cs typeface="Times New Roman" panose="02020603050405020304" pitchFamily="18" charset="0"/>
              </a:rPr>
              <a:t>SaMBa</a:t>
            </a:r>
            <a:r>
              <a:rPr lang="fr-FR" dirty="0">
                <a:solidFill>
                  <a:srgbClr val="000000"/>
                </a:solidFill>
                <a:effectLst/>
                <a:ea typeface="Times New Roman" panose="02020603050405020304" pitchFamily="18" charset="0"/>
                <a:cs typeface="Times New Roman" panose="02020603050405020304" pitchFamily="18" charset="0"/>
              </a:rPr>
              <a:t> ».</a:t>
            </a:r>
            <a:endParaRPr lang="fr-FR" dirty="0">
              <a:effectLst/>
              <a:ea typeface="Calibri" panose="020F0502020204030204" pitchFamily="34"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Introduction</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01 - Présentation de service SAMBA</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127" y="1788154"/>
            <a:ext cx="4159406" cy="7289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dans Infobox.">
            <a:extLst>
              <a:ext uri="{FF2B5EF4-FFF2-40B4-BE49-F238E27FC236}">
                <a16:creationId xmlns:a16="http://schemas.microsoft.com/office/drawing/2014/main" id="{EA0C3C2B-BCC2-44C7-BBE3-6E94E8E29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4841" y="1850718"/>
            <a:ext cx="3285977" cy="43826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92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2496293-A30C-7C1C-D443-6F1CD7ECF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340" y="3888016"/>
            <a:ext cx="5040860" cy="1554265"/>
          </a:xfrm>
          <a:prstGeom prst="rect">
            <a:avLst/>
          </a:prstGeom>
          <a:ln>
            <a:noFill/>
          </a:ln>
          <a:effectLst>
            <a:softEdge rad="112500"/>
          </a:effectLst>
        </p:spPr>
      </p:pic>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620800" y="2822432"/>
            <a:ext cx="10725379" cy="364694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Le protocole </a:t>
            </a:r>
            <a:r>
              <a:rPr lang="fr-FR" b="1" dirty="0">
                <a:solidFill>
                  <a:srgbClr val="000000"/>
                </a:solidFill>
                <a:effectLst/>
                <a:ea typeface="Times New Roman" panose="02020603050405020304" pitchFamily="18" charset="0"/>
                <a:cs typeface="Times New Roman" panose="02020603050405020304" pitchFamily="18" charset="0"/>
              </a:rPr>
              <a:t>SMB</a:t>
            </a:r>
            <a:r>
              <a:rPr lang="fr-FR" dirty="0">
                <a:solidFill>
                  <a:srgbClr val="000000"/>
                </a:solidFill>
                <a:effectLst/>
                <a:ea typeface="Times New Roman" panose="02020603050405020304" pitchFamily="18" charset="0"/>
                <a:cs typeface="Times New Roman" panose="02020603050405020304" pitchFamily="18" charset="0"/>
              </a:rPr>
              <a:t> (Server Message Block) est un protocole permettant le partage de ressources (fichiers et imprimantes) sur des réseaux locaux avec des PC sous Windows.</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Dans l'ancien Windows NT 4, il était appelé </a:t>
            </a:r>
            <a:r>
              <a:rPr lang="fr-FR" b="1" dirty="0">
                <a:solidFill>
                  <a:srgbClr val="000000"/>
                </a:solidFill>
                <a:effectLst/>
                <a:ea typeface="Times New Roman" panose="02020603050405020304" pitchFamily="18" charset="0"/>
                <a:cs typeface="Times New Roman" panose="02020603050405020304" pitchFamily="18" charset="0"/>
              </a:rPr>
              <a:t>CIFS</a:t>
            </a:r>
            <a:r>
              <a:rPr lang="fr-FR" dirty="0">
                <a:solidFill>
                  <a:srgbClr val="000000"/>
                </a:solidFill>
                <a:effectLst/>
                <a:ea typeface="Times New Roman" panose="02020603050405020304" pitchFamily="18" charset="0"/>
                <a:cs typeface="Times New Roman" panose="02020603050405020304" pitchFamily="18" charset="0"/>
              </a:rPr>
              <a:t> (Common Internet File System). La version 2 de SMB est apparue dans Vista, Windows 7 et Windows 8. Actuellement SMB est en version 3, introduite dans Windows 10 et Windows Server 2016.</a:t>
            </a: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Les ports utilisés sont:</a:t>
            </a:r>
            <a:endParaRPr lang="fr-FR" dirty="0">
              <a:solidFill>
                <a:srgbClr val="000000"/>
              </a:solidFill>
              <a:effectLst/>
              <a:ea typeface="Times New Roman" panose="02020603050405020304" pitchFamily="18" charset="0"/>
              <a:cs typeface="Times New Roman" panose="02020603050405020304" pitchFamily="18" charset="0"/>
            </a:endParaRPr>
          </a:p>
          <a:p>
            <a:pPr lvl="1">
              <a:lnSpc>
                <a:spcPct val="107000"/>
              </a:lnSpc>
              <a:spcAft>
                <a:spcPts val="800"/>
              </a:spcAft>
            </a:pPr>
            <a:r>
              <a:rPr lang="fr-FR" dirty="0">
                <a:solidFill>
                  <a:schemeClr val="tx1"/>
                </a:solidFill>
                <a:effectLst/>
                <a:ea typeface="Calibri" panose="020F0502020204030204" pitchFamily="34" charset="0"/>
                <a:cs typeface="Times New Roman" panose="02020603050405020304" pitchFamily="18" charset="0"/>
              </a:rPr>
              <a:t>445 : SMB avec Microsoft Directory Services (DNS)</a:t>
            </a:r>
          </a:p>
          <a:p>
            <a:pPr lvl="1">
              <a:lnSpc>
                <a:spcPct val="107000"/>
              </a:lnSpc>
              <a:spcAft>
                <a:spcPts val="800"/>
              </a:spcAft>
            </a:pPr>
            <a:r>
              <a:rPr lang="fr-FR" dirty="0">
                <a:solidFill>
                  <a:schemeClr val="tx1"/>
                </a:solidFill>
                <a:effectLst/>
                <a:ea typeface="Calibri" panose="020F0502020204030204" pitchFamily="34" charset="0"/>
                <a:cs typeface="Times New Roman" panose="02020603050405020304" pitchFamily="18" charset="0"/>
              </a:rPr>
              <a:t>139 : SMB avec NBT (NetBIOS sur TCP/IP)</a:t>
            </a:r>
          </a:p>
          <a:p>
            <a:pPr>
              <a:lnSpc>
                <a:spcPct val="107000"/>
              </a:lnSpc>
              <a:spcAft>
                <a:spcPts val="800"/>
              </a:spcAft>
            </a:pPr>
            <a:r>
              <a:rPr lang="fr-FR" dirty="0">
                <a:solidFill>
                  <a:schemeClr val="tx1"/>
                </a:solidFill>
                <a:effectLst/>
                <a:ea typeface="Calibri" panose="020F0502020204030204" pitchFamily="34" charset="0"/>
                <a:cs typeface="Times New Roman" panose="02020603050405020304" pitchFamily="18" charset="0"/>
              </a:rPr>
              <a:t>SMB fonctionne via une structure de client/serveur, le client va envoyer des requêtes spécifiques et le serveur de fichiers va y répondre. Le protocole est optimisé pour une utilisation dans un réseau local, mais il peut aussi être utilisé sur Internet.</a:t>
            </a:r>
          </a:p>
          <a:p>
            <a:pPr>
              <a:lnSpc>
                <a:spcPct val="107000"/>
              </a:lnSpc>
              <a:spcAft>
                <a:spcPts val="800"/>
              </a:spcAft>
            </a:pPr>
            <a:r>
              <a:rPr lang="fr-FR" dirty="0">
                <a:solidFill>
                  <a:schemeClr val="tx1"/>
                </a:solidFill>
                <a:effectLst/>
                <a:ea typeface="Calibri" panose="020F0502020204030204" pitchFamily="34" charset="0"/>
                <a:cs typeface="Times New Roman" panose="02020603050405020304" pitchFamily="18" charset="0"/>
              </a:rPr>
              <a:t>Le protocole SMB est disponible sur la plupart des systèmes d'exploitation, notamment Linux/Unix, grâce à son implémentation libre Samba</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Introduction</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01 - Présentation de service SAMBA</a:t>
            </a:r>
          </a:p>
        </p:txBody>
      </p:sp>
      <p:pic>
        <p:nvPicPr>
          <p:cNvPr id="10" name="Image 9">
            <a:extLst>
              <a:ext uri="{FF2B5EF4-FFF2-40B4-BE49-F238E27FC236}">
                <a16:creationId xmlns:a16="http://schemas.microsoft.com/office/drawing/2014/main" id="{D503A0CF-DBC0-98B2-9FDD-F19F64A7F2CD}"/>
              </a:ext>
            </a:extLst>
          </p:cNvPr>
          <p:cNvPicPr>
            <a:picLocks noChangeAspect="1"/>
          </p:cNvPicPr>
          <p:nvPr/>
        </p:nvPicPr>
        <p:blipFill>
          <a:blip r:embed="rId4"/>
          <a:stretch>
            <a:fillRect/>
          </a:stretch>
        </p:blipFill>
        <p:spPr>
          <a:xfrm>
            <a:off x="1434411" y="1657667"/>
            <a:ext cx="3305175" cy="962025"/>
          </a:xfrm>
          <a:prstGeom prst="rect">
            <a:avLst/>
          </a:prstGeom>
        </p:spPr>
      </p:pic>
    </p:spTree>
    <p:extLst>
      <p:ext uri="{BB962C8B-B14F-4D97-AF65-F5344CB8AC3E}">
        <p14:creationId xmlns:p14="http://schemas.microsoft.com/office/powerpoint/2010/main" val="2113653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782618"/>
            <a:ext cx="10233891"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Dans </a:t>
            </a:r>
            <a:r>
              <a:rPr lang="fr-FR" b="1" dirty="0" err="1">
                <a:solidFill>
                  <a:srgbClr val="000000"/>
                </a:solidFill>
                <a:effectLst/>
                <a:ea typeface="Times New Roman" panose="02020603050405020304" pitchFamily="18" charset="0"/>
                <a:cs typeface="Times New Roman" panose="02020603050405020304" pitchFamily="18" charset="0"/>
              </a:rPr>
              <a:t>Fedora</a:t>
            </a:r>
            <a:r>
              <a:rPr lang="fr-FR" dirty="0">
                <a:solidFill>
                  <a:srgbClr val="000000"/>
                </a:solidFill>
                <a:effectLst/>
                <a:ea typeface="Times New Roman" panose="02020603050405020304" pitchFamily="18" charset="0"/>
                <a:cs typeface="Times New Roman" panose="02020603050405020304" pitchFamily="18" charset="0"/>
              </a:rPr>
              <a:t>, pour configurer un fichier </a:t>
            </a:r>
            <a:r>
              <a:rPr lang="fr-FR" b="1" dirty="0">
                <a:solidFill>
                  <a:srgbClr val="000000"/>
                </a:solidFill>
                <a:effectLst/>
                <a:ea typeface="Times New Roman" panose="02020603050405020304" pitchFamily="18" charset="0"/>
                <a:cs typeface="Times New Roman" panose="02020603050405020304" pitchFamily="18" charset="0"/>
              </a:rPr>
              <a:t>Samba</a:t>
            </a:r>
            <a:r>
              <a:rPr lang="fr-FR" dirty="0">
                <a:solidFill>
                  <a:srgbClr val="000000"/>
                </a:solidFill>
                <a:effectLst/>
                <a:ea typeface="Times New Roman" panose="02020603050405020304" pitchFamily="18" charset="0"/>
                <a:cs typeface="Times New Roman" panose="02020603050405020304" pitchFamily="18" charset="0"/>
              </a:rPr>
              <a:t> et le serveur d'impression, l'installation du package samba vous fournit tout ce dont nous avons besoin pour démarrer. </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Parmi ces composants:</a:t>
            </a:r>
          </a:p>
          <a:p>
            <a:pPr lvl="1">
              <a:lnSpc>
                <a:spcPct val="107000"/>
              </a:lnSpc>
              <a:spcAft>
                <a:spcPts val="800"/>
              </a:spcAft>
            </a:pPr>
            <a:r>
              <a:rPr lang="fr-FR" b="1" dirty="0" err="1">
                <a:solidFill>
                  <a:srgbClr val="000000"/>
                </a:solidFill>
                <a:effectLst/>
                <a:ea typeface="Times New Roman" panose="02020603050405020304" pitchFamily="18" charset="0"/>
                <a:cs typeface="Times New Roman" panose="02020603050405020304" pitchFamily="18" charset="0"/>
              </a:rPr>
              <a:t>Smbd</a:t>
            </a:r>
            <a:r>
              <a:rPr lang="fr-FR"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ffectLst/>
                <a:ea typeface="Times New Roman" panose="02020603050405020304" pitchFamily="18" charset="0"/>
                <a:cs typeface="Times New Roman" panose="02020603050405020304" pitchFamily="18" charset="0"/>
              </a:rPr>
              <a:t>Ce service est celui qui permet le partage des fichiers et des imprimantes. Son paramétrage se fait par l'intermédiaire du fichier de configuration </a:t>
            </a:r>
            <a:r>
              <a:rPr lang="fr-FR" b="1" dirty="0">
                <a:solidFill>
                  <a:srgbClr val="000000"/>
                </a:solidFill>
                <a:effectLst/>
                <a:ea typeface="Times New Roman" panose="02020603050405020304" pitchFamily="18" charset="0"/>
                <a:cs typeface="Times New Roman" panose="02020603050405020304" pitchFamily="18" charset="0"/>
              </a:rPr>
              <a:t>/</a:t>
            </a:r>
            <a:r>
              <a:rPr lang="fr-FR" b="1" dirty="0" err="1">
                <a:solidFill>
                  <a:srgbClr val="000000"/>
                </a:solidFill>
                <a:effectLst/>
                <a:ea typeface="Times New Roman" panose="02020603050405020304" pitchFamily="18" charset="0"/>
                <a:cs typeface="Times New Roman" panose="02020603050405020304" pitchFamily="18" charset="0"/>
              </a:rPr>
              <a:t>etc</a:t>
            </a:r>
            <a:r>
              <a:rPr lang="fr-FR" b="1" dirty="0">
                <a:solidFill>
                  <a:srgbClr val="000000"/>
                </a:solidFill>
                <a:effectLst/>
                <a:ea typeface="Times New Roman" panose="02020603050405020304" pitchFamily="18" charset="0"/>
                <a:cs typeface="Times New Roman" panose="02020603050405020304" pitchFamily="18" charset="0"/>
              </a:rPr>
              <a:t>/samba/</a:t>
            </a:r>
            <a:r>
              <a:rPr lang="fr-FR" b="1" dirty="0" err="1">
                <a:solidFill>
                  <a:srgbClr val="000000"/>
                </a:solidFill>
                <a:effectLst/>
                <a:ea typeface="Times New Roman" panose="02020603050405020304" pitchFamily="18" charset="0"/>
                <a:cs typeface="Times New Roman" panose="02020603050405020304" pitchFamily="18" charset="0"/>
              </a:rPr>
              <a:t>smb.conf</a:t>
            </a:r>
            <a:r>
              <a:rPr lang="fr-FR" dirty="0">
                <a:solidFill>
                  <a:srgbClr val="000000"/>
                </a:solidFill>
                <a:effectLst/>
                <a:ea typeface="Times New Roman" panose="02020603050405020304" pitchFamily="18" charset="0"/>
                <a:cs typeface="Times New Roman" panose="02020603050405020304" pitchFamily="18" charset="0"/>
              </a:rPr>
              <a:t>. </a:t>
            </a:r>
            <a:r>
              <a:rPr lang="fr-FR" dirty="0" err="1">
                <a:solidFill>
                  <a:srgbClr val="000000"/>
                </a:solidFill>
                <a:effectLst/>
                <a:ea typeface="Times New Roman" panose="02020603050405020304" pitchFamily="18" charset="0"/>
                <a:cs typeface="Times New Roman" panose="02020603050405020304" pitchFamily="18" charset="0"/>
              </a:rPr>
              <a:t>smbd</a:t>
            </a:r>
            <a:r>
              <a:rPr lang="fr-FR" dirty="0">
                <a:solidFill>
                  <a:srgbClr val="000000"/>
                </a:solidFill>
                <a:effectLst/>
                <a:ea typeface="Times New Roman" panose="02020603050405020304" pitchFamily="18" charset="0"/>
                <a:cs typeface="Times New Roman" panose="02020603050405020304" pitchFamily="18" charset="0"/>
              </a:rPr>
              <a:t> vérifie toutes les trois minutes ce fichier pour prendre en compte les modifications ; sinon on le relance</a:t>
            </a:r>
          </a:p>
          <a:p>
            <a:pPr lvl="1">
              <a:lnSpc>
                <a:spcPct val="107000"/>
              </a:lnSpc>
              <a:spcAft>
                <a:spcPts val="800"/>
              </a:spcAft>
            </a:pPr>
            <a:r>
              <a:rPr lang="fr-FR" b="1" dirty="0" err="1">
                <a:solidFill>
                  <a:srgbClr val="000000"/>
                </a:solidFill>
                <a:effectLst/>
                <a:ea typeface="Times New Roman" panose="02020603050405020304" pitchFamily="18" charset="0"/>
                <a:cs typeface="Times New Roman" panose="02020603050405020304" pitchFamily="18" charset="0"/>
              </a:rPr>
              <a:t>Nmbd</a:t>
            </a:r>
            <a:r>
              <a:rPr lang="fr-FR" dirty="0">
                <a:solidFill>
                  <a:srgbClr val="000000"/>
                </a:solidFill>
                <a:effectLst/>
                <a:ea typeface="Times New Roman" panose="02020603050405020304" pitchFamily="18" charset="0"/>
                <a:cs typeface="Times New Roman" panose="02020603050405020304" pitchFamily="18" charset="0"/>
              </a:rPr>
              <a:t>. Ce service sert à l'envoi et la découverte des noms NetBIOS (nom des machines) dans le réseau local. Il est également utilisé pour la résolution de noms et la fonction WINS, lorsque votre serveur Samba est le serveur d'un réseau NetBIOS. Ses paramètres sont aussi renseignés dans le fichier de configuration /</a:t>
            </a:r>
            <a:r>
              <a:rPr lang="fr-FR" dirty="0" err="1">
                <a:solidFill>
                  <a:srgbClr val="000000"/>
                </a:solidFill>
                <a:effectLst/>
                <a:ea typeface="Times New Roman" panose="02020603050405020304" pitchFamily="18" charset="0"/>
                <a:cs typeface="Times New Roman" panose="02020603050405020304" pitchFamily="18" charset="0"/>
              </a:rPr>
              <a:t>etc</a:t>
            </a:r>
            <a:r>
              <a:rPr lang="fr-FR" dirty="0">
                <a:solidFill>
                  <a:srgbClr val="000000"/>
                </a:solidFill>
                <a:effectLst/>
                <a:ea typeface="Times New Roman" panose="02020603050405020304" pitchFamily="18" charset="0"/>
                <a:cs typeface="Times New Roman" panose="02020603050405020304" pitchFamily="18" charset="0"/>
              </a:rPr>
              <a:t>/samba/</a:t>
            </a:r>
            <a:r>
              <a:rPr lang="fr-FR" dirty="0" err="1">
                <a:solidFill>
                  <a:srgbClr val="000000"/>
                </a:solidFill>
                <a:effectLst/>
                <a:ea typeface="Times New Roman" panose="02020603050405020304" pitchFamily="18" charset="0"/>
                <a:cs typeface="Times New Roman" panose="02020603050405020304" pitchFamily="18" charset="0"/>
              </a:rPr>
              <a:t>smb.conf</a:t>
            </a:r>
            <a:r>
              <a:rPr lang="fr-FR" dirty="0">
                <a:solidFill>
                  <a:srgbClr val="000000"/>
                </a:solidFill>
                <a:effectLst/>
                <a:ea typeface="Times New Roman" panose="02020603050405020304" pitchFamily="18" charset="0"/>
                <a:cs typeface="Times New Roman" panose="02020603050405020304" pitchFamily="18" charset="0"/>
              </a:rPr>
              <a:t>.</a:t>
            </a:r>
          </a:p>
          <a:p>
            <a:pPr lvl="1">
              <a:lnSpc>
                <a:spcPct val="107000"/>
              </a:lnSpc>
              <a:spcAft>
                <a:spcPts val="800"/>
              </a:spcAft>
            </a:pPr>
            <a:r>
              <a:rPr lang="fr-FR" b="1" dirty="0" err="1">
                <a:solidFill>
                  <a:srgbClr val="000000"/>
                </a:solidFill>
                <a:effectLst/>
                <a:ea typeface="Times New Roman" panose="02020603050405020304" pitchFamily="18" charset="0"/>
                <a:cs typeface="Times New Roman" panose="02020603050405020304" pitchFamily="18" charset="0"/>
              </a:rPr>
              <a:t>Winbindd</a:t>
            </a:r>
            <a:r>
              <a:rPr lang="fr-FR" dirty="0">
                <a:solidFill>
                  <a:srgbClr val="000000"/>
                </a:solidFill>
                <a:effectLst/>
                <a:ea typeface="Times New Roman" panose="02020603050405020304" pitchFamily="18" charset="0"/>
                <a:cs typeface="Times New Roman" panose="02020603050405020304" pitchFamily="18" charset="0"/>
              </a:rPr>
              <a:t>. Ce service n'est utilisé que lorsqu'un serveur Samba intègre un domaine NT ou pour gérer les relations d'approbation entre le serveur Samba et un domaine Windows / Active Directory.</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L'installation du package samba extrait le package </a:t>
            </a:r>
            <a:r>
              <a:rPr lang="fr-FR" b="1" dirty="0">
                <a:solidFill>
                  <a:srgbClr val="000000"/>
                </a:solidFill>
                <a:effectLst/>
                <a:ea typeface="Times New Roman" panose="02020603050405020304" pitchFamily="18" charset="0"/>
                <a:cs typeface="Times New Roman" panose="02020603050405020304" pitchFamily="18" charset="0"/>
              </a:rPr>
              <a:t>samba-</a:t>
            </a:r>
            <a:r>
              <a:rPr lang="fr-FR" b="1" dirty="0" err="1">
                <a:solidFill>
                  <a:srgbClr val="000000"/>
                </a:solidFill>
                <a:effectLst/>
                <a:ea typeface="Times New Roman" panose="02020603050405020304" pitchFamily="18" charset="0"/>
                <a:cs typeface="Times New Roman" panose="02020603050405020304" pitchFamily="18" charset="0"/>
              </a:rPr>
              <a:t>common</a:t>
            </a:r>
            <a:r>
              <a:rPr lang="fr-FR" dirty="0">
                <a:solidFill>
                  <a:srgbClr val="000000"/>
                </a:solidFill>
                <a:effectLst/>
                <a:ea typeface="Times New Roman" panose="02020603050405020304" pitchFamily="18" charset="0"/>
                <a:cs typeface="Times New Roman" panose="02020603050405020304" pitchFamily="18" charset="0"/>
              </a:rPr>
              <a:t>, qui contient:</a:t>
            </a:r>
          </a:p>
          <a:p>
            <a:pPr lvl="1">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L</a:t>
            </a:r>
            <a:r>
              <a:rPr lang="fr-FR" dirty="0">
                <a:solidFill>
                  <a:srgbClr val="000000"/>
                </a:solidFill>
                <a:effectLst/>
                <a:ea typeface="Times New Roman" panose="02020603050405020304" pitchFamily="18" charset="0"/>
                <a:cs typeface="Times New Roman" panose="02020603050405020304" pitchFamily="18" charset="0"/>
              </a:rPr>
              <a:t>es fichiers de configuration du serveur (</a:t>
            </a:r>
            <a:r>
              <a:rPr lang="fr-FR" b="1" dirty="0" err="1">
                <a:solidFill>
                  <a:srgbClr val="000000"/>
                </a:solidFill>
                <a:effectLst/>
                <a:ea typeface="Times New Roman" panose="02020603050405020304" pitchFamily="18" charset="0"/>
                <a:cs typeface="Times New Roman" panose="02020603050405020304" pitchFamily="18" charset="0"/>
              </a:rPr>
              <a:t>smb.conf</a:t>
            </a:r>
            <a:r>
              <a:rPr lang="fr-FR" b="1" dirty="0">
                <a:solidFill>
                  <a:srgbClr val="000000"/>
                </a:solidFill>
                <a:effectLst/>
                <a:ea typeface="Times New Roman" panose="02020603050405020304" pitchFamily="18" charset="0"/>
                <a:cs typeface="Times New Roman" panose="02020603050405020304" pitchFamily="18" charset="0"/>
              </a:rPr>
              <a:t>, </a:t>
            </a:r>
            <a:r>
              <a:rPr lang="fr-FR" b="1" dirty="0" err="1">
                <a:solidFill>
                  <a:srgbClr val="000000"/>
                </a:solidFill>
                <a:effectLst/>
                <a:ea typeface="Times New Roman" panose="02020603050405020304" pitchFamily="18" charset="0"/>
                <a:cs typeface="Times New Roman" panose="02020603050405020304" pitchFamily="18" charset="0"/>
              </a:rPr>
              <a:t>lmhosts</a:t>
            </a:r>
            <a:r>
              <a:rPr lang="fr-FR" dirty="0">
                <a:solidFill>
                  <a:srgbClr val="000000"/>
                </a:solidFill>
                <a:effectLst/>
                <a:ea typeface="Times New Roman" panose="02020603050405020304" pitchFamily="18" charset="0"/>
                <a:cs typeface="Times New Roman" panose="02020603050405020304" pitchFamily="18" charset="0"/>
              </a:rPr>
              <a:t> et autres) et </a:t>
            </a:r>
          </a:p>
          <a:p>
            <a:pPr lvl="1">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L</a:t>
            </a:r>
            <a:r>
              <a:rPr lang="fr-FR" dirty="0">
                <a:solidFill>
                  <a:srgbClr val="000000"/>
                </a:solidFill>
                <a:effectLst/>
                <a:ea typeface="Times New Roman" panose="02020603050405020304" pitchFamily="18" charset="0"/>
                <a:cs typeface="Times New Roman" panose="02020603050405020304" pitchFamily="18" charset="0"/>
              </a:rPr>
              <a:t>es commandes permettant d'ajouter des mots de passe et de tester les fichiers de configuration, ainsi que d'autres fonctionnalités de Samba.</a:t>
            </a:r>
            <a:endParaRPr lang="fr-FR" dirty="0">
              <a:effectLst/>
              <a:ea typeface="Calibri" panose="020F0502020204030204" pitchFamily="34"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Packages et fichiers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02 - Installation de SAMBA</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49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782618"/>
            <a:ext cx="10233891"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Les fonctionnalités d'autres packages comprennent les éléments suivants</a:t>
            </a:r>
          </a:p>
          <a:p>
            <a:pPr lvl="1">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Paquet </a:t>
            </a:r>
            <a:r>
              <a:rPr lang="fr-FR" b="1" dirty="0">
                <a:solidFill>
                  <a:srgbClr val="000000"/>
                </a:solidFill>
                <a:effectLst/>
                <a:ea typeface="Times New Roman" panose="02020603050405020304" pitchFamily="18" charset="0"/>
                <a:cs typeface="Times New Roman" panose="02020603050405020304" pitchFamily="18" charset="0"/>
              </a:rPr>
              <a:t>samba-client</a:t>
            </a:r>
            <a:r>
              <a:rPr lang="fr-FR" dirty="0">
                <a:solidFill>
                  <a:srgbClr val="000000"/>
                </a:solidFill>
                <a:effectLst/>
                <a:ea typeface="Times New Roman" panose="02020603050405020304" pitchFamily="18" charset="0"/>
                <a:cs typeface="Times New Roman" panose="02020603050405020304" pitchFamily="18" charset="0"/>
              </a:rPr>
              <a:t> : Contient des outils de ligne de commande tels que </a:t>
            </a:r>
          </a:p>
          <a:p>
            <a:pPr lvl="2">
              <a:lnSpc>
                <a:spcPct val="107000"/>
              </a:lnSpc>
              <a:spcAft>
                <a:spcPts val="800"/>
              </a:spcAft>
              <a:buFont typeface="Courier New" panose="02070309020205020404" pitchFamily="49" charset="0"/>
              <a:buChar char="o"/>
            </a:pPr>
            <a:r>
              <a:rPr lang="fr-FR" b="1" dirty="0" err="1">
                <a:solidFill>
                  <a:srgbClr val="000000"/>
                </a:solidFill>
                <a:effectLst/>
                <a:ea typeface="Times New Roman" panose="02020603050405020304" pitchFamily="18" charset="0"/>
                <a:cs typeface="Times New Roman" panose="02020603050405020304" pitchFamily="18" charset="0"/>
              </a:rPr>
              <a:t>smbclient</a:t>
            </a:r>
            <a:r>
              <a:rPr lang="fr-FR" dirty="0">
                <a:solidFill>
                  <a:srgbClr val="000000"/>
                </a:solidFill>
                <a:effectLst/>
                <a:ea typeface="Times New Roman" panose="02020603050405020304" pitchFamily="18" charset="0"/>
                <a:cs typeface="Times New Roman" panose="02020603050405020304" pitchFamily="18" charset="0"/>
              </a:rPr>
              <a:t> (pour se connecter à des partages Samba ou Windows), </a:t>
            </a:r>
          </a:p>
          <a:p>
            <a:pPr lvl="2">
              <a:lnSpc>
                <a:spcPct val="107000"/>
              </a:lnSpc>
              <a:spcAft>
                <a:spcPts val="800"/>
              </a:spcAft>
              <a:buFont typeface="Courier New" panose="02070309020205020404" pitchFamily="49" charset="0"/>
              <a:buChar char="o"/>
            </a:pPr>
            <a:r>
              <a:rPr lang="fr-FR" b="1" dirty="0" err="1">
                <a:solidFill>
                  <a:srgbClr val="000000"/>
                </a:solidFill>
                <a:effectLst/>
                <a:ea typeface="Times New Roman" panose="02020603050405020304" pitchFamily="18" charset="0"/>
                <a:cs typeface="Times New Roman" panose="02020603050405020304" pitchFamily="18" charset="0"/>
              </a:rPr>
              <a:t>nmblookup</a:t>
            </a:r>
            <a:r>
              <a:rPr lang="fr-FR" dirty="0">
                <a:solidFill>
                  <a:srgbClr val="000000"/>
                </a:solidFill>
                <a:effectLst/>
                <a:ea typeface="Times New Roman" panose="02020603050405020304" pitchFamily="18" charset="0"/>
                <a:cs typeface="Times New Roman" panose="02020603050405020304" pitchFamily="18" charset="0"/>
              </a:rPr>
              <a:t> (pour rechercher des adresses d'hôte) </a:t>
            </a:r>
          </a:p>
          <a:p>
            <a:pPr lvl="2">
              <a:lnSpc>
                <a:spcPct val="107000"/>
              </a:lnSpc>
              <a:spcAft>
                <a:spcPts val="800"/>
              </a:spcAft>
              <a:buFont typeface="Courier New" panose="02070309020205020404" pitchFamily="49" charset="0"/>
              <a:buChar char="o"/>
            </a:pPr>
            <a:r>
              <a:rPr lang="fr-FR" b="1" dirty="0" err="1">
                <a:solidFill>
                  <a:srgbClr val="000000"/>
                </a:solidFill>
                <a:effectLst/>
                <a:ea typeface="Times New Roman" panose="02020603050405020304" pitchFamily="18" charset="0"/>
                <a:cs typeface="Times New Roman" panose="02020603050405020304" pitchFamily="18" charset="0"/>
              </a:rPr>
              <a:t>findsmb</a:t>
            </a:r>
            <a:r>
              <a:rPr lang="fr-FR" b="1" dirty="0">
                <a:solidFill>
                  <a:srgbClr val="000000"/>
                </a:solidFill>
                <a:effectLst/>
                <a:ea typeface="Times New Roman" panose="02020603050405020304" pitchFamily="18" charset="0"/>
                <a:cs typeface="Times New Roman" panose="02020603050405020304" pitchFamily="18" charset="0"/>
              </a:rPr>
              <a:t> </a:t>
            </a:r>
            <a:r>
              <a:rPr lang="fr-FR" dirty="0">
                <a:solidFill>
                  <a:srgbClr val="000000"/>
                </a:solidFill>
                <a:effectLst/>
                <a:ea typeface="Times New Roman" panose="02020603050405020304" pitchFamily="18" charset="0"/>
                <a:cs typeface="Times New Roman" panose="02020603050405020304" pitchFamily="18" charset="0"/>
              </a:rPr>
              <a:t>(pour rechercher des hôtes SMB sur le réseau).</a:t>
            </a:r>
          </a:p>
          <a:p>
            <a:pPr lvl="1">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Paquet </a:t>
            </a:r>
            <a:r>
              <a:rPr lang="fr-FR" b="1" dirty="0">
                <a:solidFill>
                  <a:srgbClr val="000000"/>
                </a:solidFill>
                <a:effectLst/>
                <a:ea typeface="Times New Roman" panose="02020603050405020304" pitchFamily="18" charset="0"/>
                <a:cs typeface="Times New Roman" panose="02020603050405020304" pitchFamily="18" charset="0"/>
              </a:rPr>
              <a:t>samba-</a:t>
            </a:r>
            <a:r>
              <a:rPr lang="fr-FR" b="1" dirty="0" err="1">
                <a:solidFill>
                  <a:srgbClr val="000000"/>
                </a:solidFill>
                <a:effectLst/>
                <a:ea typeface="Times New Roman" panose="02020603050405020304" pitchFamily="18" charset="0"/>
                <a:cs typeface="Times New Roman" panose="02020603050405020304" pitchFamily="18" charset="0"/>
              </a:rPr>
              <a:t>winbind</a:t>
            </a:r>
            <a:r>
              <a:rPr lang="fr-FR" dirty="0">
                <a:solidFill>
                  <a:srgbClr val="000000"/>
                </a:solidFill>
                <a:effectLst/>
                <a:ea typeface="Times New Roman" panose="02020603050405020304" pitchFamily="18" charset="0"/>
                <a:cs typeface="Times New Roman" panose="02020603050405020304" pitchFamily="18" charset="0"/>
              </a:rPr>
              <a:t> : comprend des composants qui permettent à votre serveur Samba sous Linux de devenir membre d'un domaine Windows, y compris l'utilisation de comptes d'utilisateurs et de groupes Windows sous Linux</a:t>
            </a:r>
          </a:p>
          <a:p>
            <a:pPr marL="457200" lvl="1" indent="0">
              <a:lnSpc>
                <a:spcPct val="107000"/>
              </a:lnSpc>
              <a:spcAft>
                <a:spcPts val="800"/>
              </a:spcAft>
              <a:buNone/>
            </a:pPr>
            <a:r>
              <a:rPr lang="fr-FR" dirty="0">
                <a:solidFill>
                  <a:schemeClr val="tx1"/>
                </a:solidFill>
                <a:effectLst/>
                <a:ea typeface="Calibri" panose="020F0502020204030204" pitchFamily="34" charset="0"/>
                <a:cs typeface="Times New Roman" panose="02020603050405020304" pitchFamily="18" charset="0"/>
              </a:rPr>
              <a:t>Pour installer tous les packages mentionnés </a:t>
            </a:r>
            <a:r>
              <a:rPr lang="fr-FR" b="1" dirty="0">
                <a:solidFill>
                  <a:schemeClr val="tx1"/>
                </a:solidFill>
                <a:effectLst/>
                <a:ea typeface="Calibri" panose="020F0502020204030204" pitchFamily="34" charset="0"/>
                <a:cs typeface="Times New Roman" panose="02020603050405020304" pitchFamily="18" charset="0"/>
              </a:rPr>
              <a:t>(samba-</a:t>
            </a:r>
            <a:r>
              <a:rPr lang="fr-FR" b="1" dirty="0" err="1">
                <a:solidFill>
                  <a:schemeClr val="tx1"/>
                </a:solidFill>
                <a:effectLst/>
                <a:ea typeface="Calibri" panose="020F0502020204030204" pitchFamily="34" charset="0"/>
                <a:cs typeface="Times New Roman" panose="02020603050405020304" pitchFamily="18" charset="0"/>
              </a:rPr>
              <a:t>common</a:t>
            </a:r>
            <a:r>
              <a:rPr lang="fr-FR" b="1" dirty="0">
                <a:solidFill>
                  <a:schemeClr val="tx1"/>
                </a:solidFill>
                <a:effectLst/>
                <a:ea typeface="Calibri" panose="020F0502020204030204" pitchFamily="34" charset="0"/>
                <a:cs typeface="Times New Roman" panose="02020603050405020304" pitchFamily="18" charset="0"/>
              </a:rPr>
              <a:t> </a:t>
            </a:r>
            <a:r>
              <a:rPr lang="fr-FR" dirty="0">
                <a:solidFill>
                  <a:schemeClr val="tx1"/>
                </a:solidFill>
                <a:effectLst/>
                <a:ea typeface="Calibri" panose="020F0502020204030204" pitchFamily="34" charset="0"/>
                <a:cs typeface="Times New Roman" panose="02020603050405020304" pitchFamily="18" charset="0"/>
              </a:rPr>
              <a:t>est installé en tant que dépendance de samba, il n'est donc pas nécessaire de le noter spécifiquement), entrez ce qui suit en tant que root à partir de la ligne de commande dans </a:t>
            </a:r>
            <a:r>
              <a:rPr lang="fr-FR" dirty="0" err="1">
                <a:solidFill>
                  <a:schemeClr val="tx1"/>
                </a:solidFill>
                <a:effectLst/>
                <a:ea typeface="Calibri" panose="020F0502020204030204" pitchFamily="34" charset="0"/>
                <a:cs typeface="Times New Roman" panose="02020603050405020304" pitchFamily="18" charset="0"/>
              </a:rPr>
              <a:t>Fedora</a:t>
            </a:r>
            <a:r>
              <a:rPr lang="fr-FR" dirty="0">
                <a:solidFill>
                  <a:schemeClr val="tx1"/>
                </a:solidFill>
                <a:effectLst/>
                <a:ea typeface="Calibri" panose="020F0502020204030204" pitchFamily="34" charset="0"/>
                <a:cs typeface="Times New Roman" panose="02020603050405020304" pitchFamily="18" charset="0"/>
              </a:rPr>
              <a:t> :</a:t>
            </a:r>
          </a:p>
          <a:p>
            <a:pPr marL="457200" lvl="1" indent="0">
              <a:lnSpc>
                <a:spcPct val="107000"/>
              </a:lnSpc>
              <a:spcAft>
                <a:spcPts val="800"/>
              </a:spcAft>
              <a:buNone/>
            </a:pPr>
            <a:r>
              <a:rPr lang="fr-FR"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fr-FR" dirty="0" err="1">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dnf</a:t>
            </a:r>
            <a:r>
              <a:rPr lang="fr-FR"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fr-FR" dirty="0" err="1">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install</a:t>
            </a:r>
            <a:r>
              <a:rPr lang="fr-FR"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samba samba-client samba-</a:t>
            </a:r>
            <a:r>
              <a:rPr lang="fr-FR" dirty="0" err="1">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winbind</a:t>
            </a:r>
            <a:endParaRPr lang="fr-FR"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57200" lvl="1" indent="0">
              <a:lnSpc>
                <a:spcPct val="107000"/>
              </a:lnSpc>
              <a:spcAft>
                <a:spcPts val="800"/>
              </a:spcAft>
              <a:buNone/>
            </a:pPr>
            <a:r>
              <a:rPr lang="fr-FR"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Ou</a:t>
            </a:r>
          </a:p>
          <a:p>
            <a:pPr marL="457200" lvl="1" indent="0">
              <a:lnSpc>
                <a:spcPct val="107000"/>
              </a:lnSpc>
              <a:spcAft>
                <a:spcPts val="800"/>
              </a:spcAft>
              <a:buNone/>
            </a:pPr>
            <a:r>
              <a:rPr lang="fr-FR"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fr-FR" dirty="0" err="1">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dnf</a:t>
            </a:r>
            <a:r>
              <a:rPr lang="fr-FR"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fr-FR" dirty="0" err="1">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install</a:t>
            </a:r>
            <a:r>
              <a:rPr lang="fr-FR"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samba*</a:t>
            </a:r>
          </a:p>
          <a:p>
            <a:pPr lvl="1">
              <a:lnSpc>
                <a:spcPct val="107000"/>
              </a:lnSpc>
              <a:spcAft>
                <a:spcPts val="800"/>
              </a:spcAft>
            </a:pPr>
            <a:endParaRPr lang="fr-FR" dirty="0">
              <a:effectLst/>
              <a:ea typeface="Calibri" panose="020F0502020204030204" pitchFamily="34"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Packages et fichiers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02 - Installation de SAMBA</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27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782618"/>
            <a:ext cx="10233891"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endParaRPr lang="fr-FR" dirty="0">
              <a:effectLst/>
              <a:ea typeface="Calibri" panose="020F0502020204030204" pitchFamily="34"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Packages et fichiers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02 - Installation de SAMBA</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27896EE5-A561-4796-B6E0-5AE6788EE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5673" y="1630307"/>
            <a:ext cx="7158182" cy="4075939"/>
          </a:xfrm>
          <a:prstGeom prst="rect">
            <a:avLst/>
          </a:prstGeom>
          <a:ln>
            <a:noFill/>
          </a:ln>
          <a:effectLst>
            <a:outerShdw blurRad="292100" dist="139700" dir="2700000" algn="tl" rotWithShape="0">
              <a:srgbClr val="333333">
                <a:alpha val="65000"/>
              </a:srgbClr>
            </a:outerShdw>
          </a:effectLst>
        </p:spPr>
      </p:pic>
      <p:sp>
        <p:nvSpPr>
          <p:cNvPr id="10" name="Espace réservé du contenu 3">
            <a:extLst>
              <a:ext uri="{FF2B5EF4-FFF2-40B4-BE49-F238E27FC236}">
                <a16:creationId xmlns:a16="http://schemas.microsoft.com/office/drawing/2014/main" id="{D98734AA-8E15-41AE-993D-146D5F1DDF7B}"/>
              </a:ext>
            </a:extLst>
          </p:cNvPr>
          <p:cNvSpPr txBox="1">
            <a:spLocks/>
          </p:cNvSpPr>
          <p:nvPr/>
        </p:nvSpPr>
        <p:spPr>
          <a:xfrm>
            <a:off x="559502" y="1525474"/>
            <a:ext cx="3615333" cy="5023107"/>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Après avoir installé les packages Samba, regardez les fichiers de configuration dans le package samba-commun par la commande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rpm</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qc</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samba-</a:t>
            </a:r>
            <a:r>
              <a:rPr lang="fr-FR"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common</a:t>
            </a:r>
            <a:r>
              <a:rPr lang="fr-FR" dirty="0">
                <a:solidFill>
                  <a:srgbClr val="000000"/>
                </a:solidFill>
                <a:effectLst/>
                <a:ea typeface="Times New Roman" panose="02020603050405020304" pitchFamily="18" charset="0"/>
                <a:cs typeface="Times New Roman" panose="02020603050405020304" pitchFamily="18" charset="0"/>
              </a:rPr>
              <a:t>:</a:t>
            </a:r>
          </a:p>
          <a:p>
            <a:pPr algn="l">
              <a:lnSpc>
                <a:spcPct val="107000"/>
              </a:lnSpc>
              <a:spcAft>
                <a:spcPts val="800"/>
              </a:spcAft>
            </a:pPr>
            <a:endParaRPr lang="fr-FR" dirty="0">
              <a:solidFill>
                <a:srgbClr val="000000"/>
              </a:solidFill>
              <a:ea typeface="Calibri" panose="020F0502020204030204" pitchFamily="34" charset="0"/>
              <a:cs typeface="Times New Roman" panose="02020603050405020304" pitchFamily="18" charset="0"/>
            </a:endParaRPr>
          </a:p>
          <a:p>
            <a:pPr algn="l">
              <a:lnSpc>
                <a:spcPct val="107000"/>
              </a:lnSpc>
              <a:spcAft>
                <a:spcPts val="800"/>
              </a:spcAft>
            </a:pPr>
            <a:endParaRPr lang="fr-FR" dirty="0">
              <a:solidFill>
                <a:srgbClr val="000000"/>
              </a:solidFill>
              <a:effectLst/>
              <a:ea typeface="Calibri" panose="020F0502020204030204" pitchFamily="34" charset="0"/>
              <a:cs typeface="Times New Roman" panose="02020603050405020304" pitchFamily="18" charset="0"/>
            </a:endParaRPr>
          </a:p>
          <a:p>
            <a:pPr algn="l">
              <a:lnSpc>
                <a:spcPct val="107000"/>
              </a:lnSpc>
              <a:spcAft>
                <a:spcPts val="800"/>
              </a:spcAft>
            </a:pPr>
            <a:r>
              <a:rPr lang="fr-FR" dirty="0">
                <a:solidFill>
                  <a:schemeClr val="tx1"/>
                </a:solidFill>
                <a:effectLst/>
                <a:ea typeface="Calibri" panose="020F0502020204030204" pitchFamily="34" charset="0"/>
                <a:cs typeface="Times New Roman" panose="02020603050405020304" pitchFamily="18" charset="0"/>
              </a:rPr>
              <a:t>La plupart des fichiers de configuration que vous modifieriez pour Samba se trouvent dans le répertoire </a:t>
            </a:r>
            <a:r>
              <a:rPr lang="fr-FR" b="1" dirty="0">
                <a:solidFill>
                  <a:schemeClr val="tx1"/>
                </a:solidFill>
                <a:effectLst/>
                <a:ea typeface="Calibri" panose="020F0502020204030204" pitchFamily="34" charset="0"/>
                <a:cs typeface="Times New Roman" panose="02020603050405020304" pitchFamily="18" charset="0"/>
              </a:rPr>
              <a:t>/</a:t>
            </a:r>
            <a:r>
              <a:rPr lang="fr-FR" b="1" dirty="0" err="1">
                <a:solidFill>
                  <a:schemeClr val="tx1"/>
                </a:solidFill>
                <a:effectLst/>
                <a:ea typeface="Calibri" panose="020F0502020204030204" pitchFamily="34" charset="0"/>
                <a:cs typeface="Times New Roman" panose="02020603050405020304" pitchFamily="18" charset="0"/>
              </a:rPr>
              <a:t>etc</a:t>
            </a:r>
            <a:r>
              <a:rPr lang="fr-FR" b="1" dirty="0">
                <a:solidFill>
                  <a:schemeClr val="tx1"/>
                </a:solidFill>
                <a:effectLst/>
                <a:ea typeface="Calibri" panose="020F0502020204030204" pitchFamily="34" charset="0"/>
                <a:cs typeface="Times New Roman" panose="02020603050405020304" pitchFamily="18" charset="0"/>
              </a:rPr>
              <a:t>/samba</a:t>
            </a:r>
            <a:r>
              <a:rPr lang="fr-FR" dirty="0">
                <a:solidFill>
                  <a:schemeClr val="tx1"/>
                </a:solidFill>
                <a:effectLst/>
                <a:ea typeface="Calibri" panose="020F0502020204030204" pitchFamily="34" charset="0"/>
                <a:cs typeface="Times New Roman" panose="02020603050405020304" pitchFamily="18" charset="0"/>
              </a:rPr>
              <a:t>. Le fichier </a:t>
            </a:r>
            <a:r>
              <a:rPr lang="fr-FR" b="1" dirty="0" err="1">
                <a:solidFill>
                  <a:schemeClr val="tx1"/>
                </a:solidFill>
                <a:effectLst/>
                <a:ea typeface="Calibri" panose="020F0502020204030204" pitchFamily="34" charset="0"/>
                <a:cs typeface="Times New Roman" panose="02020603050405020304" pitchFamily="18" charset="0"/>
              </a:rPr>
              <a:t>smb.conf</a:t>
            </a:r>
            <a:r>
              <a:rPr lang="fr-FR" b="1" dirty="0">
                <a:solidFill>
                  <a:schemeClr val="tx1"/>
                </a:solidFill>
                <a:effectLst/>
                <a:ea typeface="Calibri" panose="020F0502020204030204" pitchFamily="34" charset="0"/>
                <a:cs typeface="Times New Roman" panose="02020603050405020304" pitchFamily="18" charset="0"/>
              </a:rPr>
              <a:t> </a:t>
            </a:r>
            <a:r>
              <a:rPr lang="fr-FR" dirty="0">
                <a:solidFill>
                  <a:schemeClr val="tx1"/>
                </a:solidFill>
                <a:effectLst/>
                <a:ea typeface="Calibri" panose="020F0502020204030204" pitchFamily="34" charset="0"/>
                <a:cs typeface="Times New Roman" panose="02020603050405020304" pitchFamily="18" charset="0"/>
              </a:rPr>
              <a:t>est le fichier de configuration principal dans lequel vous placez les paramètres globaux du serveur Samba ainsi que les informations de partage de fichiers et d'imprimantes individuelles. Le fichier </a:t>
            </a:r>
            <a:r>
              <a:rPr lang="fr-FR" b="1" dirty="0" err="1">
                <a:solidFill>
                  <a:schemeClr val="tx1"/>
                </a:solidFill>
                <a:effectLst/>
                <a:ea typeface="Calibri" panose="020F0502020204030204" pitchFamily="34" charset="0"/>
                <a:cs typeface="Times New Roman" panose="02020603050405020304" pitchFamily="18" charset="0"/>
              </a:rPr>
              <a:t>lmhosts</a:t>
            </a:r>
            <a:r>
              <a:rPr lang="fr-FR" dirty="0">
                <a:solidFill>
                  <a:schemeClr val="tx1"/>
                </a:solidFill>
                <a:effectLst/>
                <a:ea typeface="Calibri" panose="020F0502020204030204" pitchFamily="34" charset="0"/>
                <a:cs typeface="Times New Roman" panose="02020603050405020304" pitchFamily="18" charset="0"/>
              </a:rPr>
              <a:t> permet de mapper le nom d'hôte Samba NetBIOS dans les adresses IP.</a:t>
            </a:r>
          </a:p>
        </p:txBody>
      </p:sp>
      <p:pic>
        <p:nvPicPr>
          <p:cNvPr id="11" name="Image 10">
            <a:extLst>
              <a:ext uri="{FF2B5EF4-FFF2-40B4-BE49-F238E27FC236}">
                <a16:creationId xmlns:a16="http://schemas.microsoft.com/office/drawing/2014/main" id="{D8F19FD0-11D5-4564-8E8D-5BD679DF94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432" y="2595164"/>
            <a:ext cx="1981232" cy="7299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391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782618"/>
            <a:ext cx="10233891"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Dans le fichier </a:t>
            </a:r>
            <a:r>
              <a:rPr lang="fr-FR" b="1" dirty="0">
                <a:solidFill>
                  <a:srgbClr val="000000"/>
                </a:solidFill>
                <a:effectLst/>
                <a:ea typeface="Times New Roman" panose="02020603050405020304" pitchFamily="18" charset="0"/>
                <a:cs typeface="Times New Roman" panose="02020603050405020304" pitchFamily="18" charset="0"/>
              </a:rPr>
              <a:t>/</a:t>
            </a:r>
            <a:r>
              <a:rPr lang="fr-FR" b="1" dirty="0" err="1">
                <a:solidFill>
                  <a:srgbClr val="000000"/>
                </a:solidFill>
                <a:effectLst/>
                <a:ea typeface="Times New Roman" panose="02020603050405020304" pitchFamily="18" charset="0"/>
                <a:cs typeface="Times New Roman" panose="02020603050405020304" pitchFamily="18" charset="0"/>
              </a:rPr>
              <a:t>etc</a:t>
            </a:r>
            <a:r>
              <a:rPr lang="fr-FR" b="1" dirty="0">
                <a:solidFill>
                  <a:srgbClr val="000000"/>
                </a:solidFill>
                <a:effectLst/>
                <a:ea typeface="Times New Roman" panose="02020603050405020304" pitchFamily="18" charset="0"/>
                <a:cs typeface="Times New Roman" panose="02020603050405020304" pitchFamily="18" charset="0"/>
              </a:rPr>
              <a:t>/samba/</a:t>
            </a:r>
            <a:r>
              <a:rPr lang="fr-FR" b="1" dirty="0" err="1">
                <a:solidFill>
                  <a:srgbClr val="000000"/>
                </a:solidFill>
                <a:effectLst/>
                <a:ea typeface="Times New Roman" panose="02020603050405020304" pitchFamily="18" charset="0"/>
                <a:cs typeface="Times New Roman" panose="02020603050405020304" pitchFamily="18" charset="0"/>
              </a:rPr>
              <a:t>smb.conf</a:t>
            </a:r>
            <a:r>
              <a:rPr lang="fr-FR" b="1" dirty="0">
                <a:solidFill>
                  <a:srgbClr val="000000"/>
                </a:solidFill>
                <a:effectLst/>
                <a:ea typeface="Times New Roman" panose="02020603050405020304" pitchFamily="18" charset="0"/>
                <a:cs typeface="Times New Roman" panose="02020603050405020304" pitchFamily="18" charset="0"/>
              </a:rPr>
              <a:t> </a:t>
            </a:r>
            <a:r>
              <a:rPr lang="fr-FR" dirty="0">
                <a:solidFill>
                  <a:srgbClr val="000000"/>
                </a:solidFill>
                <a:effectLst/>
                <a:ea typeface="Times New Roman" panose="02020603050405020304" pitchFamily="18" charset="0"/>
                <a:cs typeface="Times New Roman" panose="02020603050405020304" pitchFamily="18" charset="0"/>
              </a:rPr>
              <a:t>se trouvent les paramètres de configuration du serveur Samba, de définition des imprimantes partagées, de configuration du mode d'authentification et de création de répertoires partagés. Le fichier se compose des sections prédéfinies suivantes:</a:t>
            </a:r>
          </a:p>
          <a:p>
            <a:pPr lvl="1">
              <a:lnSpc>
                <a:spcPct val="107000"/>
              </a:lnSpc>
              <a:spcAft>
                <a:spcPts val="800"/>
              </a:spcAft>
              <a:buFont typeface="Wingdings" panose="05000000000000000000" pitchFamily="2" charset="2"/>
              <a:buChar char="q"/>
            </a:pPr>
            <a:r>
              <a:rPr lang="fr-FR" b="1" dirty="0">
                <a:solidFill>
                  <a:srgbClr val="000000"/>
                </a:solidFill>
                <a:ea typeface="Calibri" panose="020F0502020204030204" pitchFamily="34" charset="0"/>
                <a:cs typeface="Times New Roman" panose="02020603050405020304" pitchFamily="18" charset="0"/>
              </a:rPr>
              <a:t>[global]: </a:t>
            </a:r>
            <a:r>
              <a:rPr lang="fr-FR" dirty="0">
                <a:solidFill>
                  <a:srgbClr val="000000"/>
                </a:solidFill>
                <a:ea typeface="Calibri" panose="020F0502020204030204" pitchFamily="34" charset="0"/>
                <a:cs typeface="Times New Roman" panose="02020603050405020304" pitchFamily="18" charset="0"/>
              </a:rPr>
              <a:t>Les paramètres qui s'appliquent au serveur Samba dans son ensemble sont placés dans cette section. C'est ici que vous définissez la description du serveur, son groupe de travail (domaine), l'emplacement des fichiers log, le type de sécurité par défaut et d'autres paramètres.</a:t>
            </a:r>
          </a:p>
          <a:p>
            <a:pPr lvl="1">
              <a:lnSpc>
                <a:spcPct val="107000"/>
              </a:lnSpc>
              <a:spcAft>
                <a:spcPts val="800"/>
              </a:spcAft>
              <a:buFont typeface="Wingdings" panose="05000000000000000000" pitchFamily="2" charset="2"/>
              <a:buChar char="q"/>
            </a:pPr>
            <a:r>
              <a:rPr lang="fr-FR" b="1" dirty="0">
                <a:solidFill>
                  <a:srgbClr val="000000"/>
                </a:solidFill>
                <a:effectLst/>
                <a:ea typeface="Calibri" panose="020F0502020204030204" pitchFamily="34" charset="0"/>
                <a:cs typeface="Times New Roman" panose="02020603050405020304" pitchFamily="18" charset="0"/>
              </a:rPr>
              <a:t>[homes]: </a:t>
            </a:r>
            <a:r>
              <a:rPr lang="fr-FR" dirty="0">
                <a:solidFill>
                  <a:srgbClr val="000000"/>
                </a:solidFill>
                <a:effectLst/>
                <a:ea typeface="Calibri" panose="020F0502020204030204" pitchFamily="34" charset="0"/>
                <a:cs typeface="Times New Roman" panose="02020603050405020304" pitchFamily="18" charset="0"/>
              </a:rPr>
              <a:t>Cette section détermine si les utilisateurs, avec des comptes sur le serveur Samba, peuvent voir leurs répertoires personnels (navigables) ou y écrire.</a:t>
            </a:r>
          </a:p>
          <a:p>
            <a:pPr lvl="1">
              <a:lnSpc>
                <a:spcPct val="107000"/>
              </a:lnSpc>
              <a:spcAft>
                <a:spcPts val="800"/>
              </a:spcAft>
              <a:buFont typeface="Wingdings" panose="05000000000000000000" pitchFamily="2" charset="2"/>
              <a:buChar char="q"/>
            </a:pPr>
            <a:r>
              <a:rPr lang="fr-FR" b="1" dirty="0">
                <a:solidFill>
                  <a:srgbClr val="000000"/>
                </a:solidFill>
                <a:ea typeface="Calibri" panose="020F0502020204030204" pitchFamily="34" charset="0"/>
                <a:cs typeface="Times New Roman" panose="02020603050405020304" pitchFamily="18" charset="0"/>
              </a:rPr>
              <a:t>[printers]: </a:t>
            </a:r>
            <a:r>
              <a:rPr lang="fr-FR" dirty="0">
                <a:solidFill>
                  <a:srgbClr val="000000"/>
                </a:solidFill>
                <a:ea typeface="Calibri" panose="020F0502020204030204" pitchFamily="34" charset="0"/>
                <a:cs typeface="Times New Roman" panose="02020603050405020304" pitchFamily="18" charset="0"/>
              </a:rPr>
              <a:t>Dans cette section, les paramètres indiquent à Samba s'il faut rendre disponibles via Samba les imprimantes configurées pour l'impression Linux (CUPS).</a:t>
            </a:r>
          </a:p>
          <a:p>
            <a:pPr lvl="1">
              <a:lnSpc>
                <a:spcPct val="107000"/>
              </a:lnSpc>
              <a:spcAft>
                <a:spcPts val="800"/>
              </a:spcAft>
              <a:buFont typeface="Wingdings" panose="05000000000000000000" pitchFamily="2" charset="2"/>
              <a:buChar char="q"/>
            </a:pPr>
            <a:r>
              <a:rPr lang="fr-FR" b="1" dirty="0">
                <a:solidFill>
                  <a:srgbClr val="000000"/>
                </a:solidFill>
                <a:effectLst/>
                <a:ea typeface="Calibri" panose="020F0502020204030204" pitchFamily="34" charset="0"/>
                <a:cs typeface="Times New Roman" panose="02020603050405020304" pitchFamily="18" charset="0"/>
              </a:rPr>
              <a:t>[printf$]: </a:t>
            </a:r>
            <a:r>
              <a:rPr lang="fr-FR" dirty="0">
                <a:solidFill>
                  <a:srgbClr val="000000"/>
                </a:solidFill>
                <a:effectLst/>
                <a:ea typeface="Calibri" panose="020F0502020204030204" pitchFamily="34" charset="0"/>
                <a:cs typeface="Times New Roman" panose="02020603050405020304" pitchFamily="18" charset="0"/>
              </a:rPr>
              <a:t>cette section configure un répertoire en tant que dossier de pilotes d'imprimante partagé.</a:t>
            </a:r>
            <a:endParaRPr lang="fr-FR" dirty="0">
              <a:effectLst/>
              <a:ea typeface="Calibri" panose="020F0502020204030204" pitchFamily="34"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Fichiers </a:t>
            </a:r>
            <a:r>
              <a:rPr lang="fr-FR" dirty="0" err="1">
                <a:latin typeface="Calibri" panose="020F0502020204030204"/>
              </a:rPr>
              <a:t>smb.conf</a:t>
            </a:r>
            <a:r>
              <a:rPr lang="fr-FR" dirty="0">
                <a:latin typeface="Calibri" panose="020F0502020204030204"/>
              </a:rPr>
              <a:t> et </a:t>
            </a:r>
            <a:r>
              <a:rPr lang="fr-FR" dirty="0" err="1">
                <a:latin typeface="Calibri" panose="020F0502020204030204"/>
              </a:rPr>
              <a:t>lmhosts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Configuration de service SAMBA</a:t>
            </a:r>
          </a:p>
        </p:txBody>
      </p:sp>
      <p:pic>
        <p:nvPicPr>
          <p:cNvPr id="4098" name="Picture 2">
            <a:extLst>
              <a:ext uri="{FF2B5EF4-FFF2-40B4-BE49-F238E27FC236}">
                <a16:creationId xmlns:a16="http://schemas.microsoft.com/office/drawing/2014/main" id="{7F9AD12A-4075-47EC-8D27-C866713D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364" y="452230"/>
            <a:ext cx="4159406" cy="72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64816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algn="ctr">
          <a:defRPr sz="2800" b="1" dirty="0">
            <a:solidFill>
              <a:srgbClr val="00784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22137</TotalTime>
  <Words>3495</Words>
  <Application>Microsoft Office PowerPoint</Application>
  <PresentationFormat>Grand écran</PresentationFormat>
  <Paragraphs>302</Paragraphs>
  <Slides>27</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Calibri</vt:lpstr>
      <vt:lpstr>Calibri Light</vt:lpstr>
      <vt:lpstr>Courier New</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ABDERRAHMANE ATMANI</dc:creator>
  <cp:lastModifiedBy>ABDERRAHMANE ATMANI</cp:lastModifiedBy>
  <cp:revision>260</cp:revision>
  <dcterms:created xsi:type="dcterms:W3CDTF">2022-03-23T13:41:33Z</dcterms:created>
  <dcterms:modified xsi:type="dcterms:W3CDTF">2022-09-03T11:55:00Z</dcterms:modified>
</cp:coreProperties>
</file>