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21" r:id="rId2"/>
    <p:sldId id="422" r:id="rId3"/>
    <p:sldId id="423" r:id="rId4"/>
    <p:sldId id="424" r:id="rId5"/>
    <p:sldId id="425" r:id="rId6"/>
    <p:sldId id="427" r:id="rId7"/>
    <p:sldId id="426" r:id="rId8"/>
    <p:sldId id="429" r:id="rId9"/>
    <p:sldId id="428" r:id="rId10"/>
    <p:sldId id="430" r:id="rId11"/>
    <p:sldId id="431" r:id="rId12"/>
    <p:sldId id="433" r:id="rId13"/>
    <p:sldId id="435" r:id="rId14"/>
    <p:sldId id="434" r:id="rId15"/>
    <p:sldId id="436" r:id="rId16"/>
    <p:sldId id="437" r:id="rId17"/>
    <p:sldId id="438" r:id="rId18"/>
    <p:sldId id="439" r:id="rId19"/>
    <p:sldId id="440" r:id="rId20"/>
    <p:sldId id="441" r:id="rId21"/>
    <p:sldId id="442" r:id="rId22"/>
    <p:sldId id="444" r:id="rId23"/>
    <p:sldId id="445" r:id="rId24"/>
    <p:sldId id="443" r:id="rId25"/>
    <p:sldId id="446" r:id="rId26"/>
    <p:sldId id="447" r:id="rId27"/>
    <p:sldId id="448" r:id="rId28"/>
    <p:sldId id="449" r:id="rId29"/>
    <p:sldId id="450" r:id="rId30"/>
    <p:sldId id="451" r:id="rId31"/>
    <p:sldId id="452" r:id="rId32"/>
    <p:sldId id="454" r:id="rId33"/>
    <p:sldId id="455" r:id="rId3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upervision" id="{97701F31-1108-4237-91BF-D899A9C54D60}">
          <p14:sldIdLst>
            <p14:sldId id="421"/>
            <p14:sldId id="422"/>
            <p14:sldId id="423"/>
            <p14:sldId id="424"/>
            <p14:sldId id="425"/>
            <p14:sldId id="427"/>
            <p14:sldId id="426"/>
            <p14:sldId id="429"/>
            <p14:sldId id="428"/>
            <p14:sldId id="430"/>
            <p14:sldId id="431"/>
            <p14:sldId id="433"/>
            <p14:sldId id="435"/>
            <p14:sldId id="434"/>
            <p14:sldId id="436"/>
            <p14:sldId id="437"/>
            <p14:sldId id="438"/>
            <p14:sldId id="439"/>
            <p14:sldId id="440"/>
            <p14:sldId id="441"/>
            <p14:sldId id="442"/>
            <p14:sldId id="444"/>
            <p14:sldId id="445"/>
            <p14:sldId id="443"/>
            <p14:sldId id="446"/>
            <p14:sldId id="447"/>
            <p14:sldId id="448"/>
            <p14:sldId id="449"/>
            <p14:sldId id="450"/>
            <p14:sldId id="451"/>
            <p14:sldId id="452"/>
            <p14:sldId id="454"/>
            <p14:sldId id="45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88" d="100"/>
          <a:sy n="88" d="100"/>
        </p:scale>
        <p:origin x="21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DBE023-AF5F-456C-9624-7D4A30D70AC6}" type="datetimeFigureOut">
              <a:rPr lang="fr-FR" smtClean="0"/>
              <a:t>30/08/2022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857488-B987-47B9-972E-AA6776E1DAAF}" type="slidenum">
              <a:rPr lang="fr-FR" smtClean="0"/>
              <a:t>‹N°›</a:t>
            </a:fld>
            <a:endParaRPr lang="fr-FR"/>
          </a:p>
        </p:txBody>
      </p:sp>
    </p:spTree>
    <p:extLst>
      <p:ext uri="{BB962C8B-B14F-4D97-AF65-F5344CB8AC3E}">
        <p14:creationId xmlns:p14="http://schemas.microsoft.com/office/powerpoint/2010/main" val="3358308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091932-20BE-4C82-8B7B-B94F8E432B4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B381940-AAE5-4926-901B-A46AC808F5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7586C92-E345-4757-9DD7-8E4E350C8F04}"/>
              </a:ext>
            </a:extLst>
          </p:cNvPr>
          <p:cNvSpPr>
            <a:spLocks noGrp="1"/>
          </p:cNvSpPr>
          <p:nvPr>
            <p:ph type="dt" sz="half" idx="10"/>
          </p:nvPr>
        </p:nvSpPr>
        <p:spPr/>
        <p:txBody>
          <a:bodyPr/>
          <a:lstStyle/>
          <a:p>
            <a:fld id="{D09A83CE-4C63-43E5-9DEF-5F930EC9487B}" type="datetimeFigureOut">
              <a:rPr lang="fr-FR" smtClean="0"/>
              <a:t>30/08/2022</a:t>
            </a:fld>
            <a:endParaRPr lang="fr-FR"/>
          </a:p>
        </p:txBody>
      </p:sp>
      <p:sp>
        <p:nvSpPr>
          <p:cNvPr id="5" name="Espace réservé du pied de page 4">
            <a:extLst>
              <a:ext uri="{FF2B5EF4-FFF2-40B4-BE49-F238E27FC236}">
                <a16:creationId xmlns:a16="http://schemas.microsoft.com/office/drawing/2014/main" id="{48664CBA-5E2A-4A73-A773-E68629F5D4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2F9F5A2-72EA-4244-8AAE-DC19A3C971B5}"/>
              </a:ext>
            </a:extLst>
          </p:cNvPr>
          <p:cNvSpPr>
            <a:spLocks noGrp="1"/>
          </p:cNvSpPr>
          <p:nvPr>
            <p:ph type="sldNum" sz="quarter" idx="12"/>
          </p:nvPr>
        </p:nvSpPr>
        <p:spPr/>
        <p:txBody>
          <a:bodyPr/>
          <a:lstStyle/>
          <a:p>
            <a:fld id="{1D342939-0FC7-4520-8676-1AD2B0F66A14}" type="slidenum">
              <a:rPr lang="fr-FR" smtClean="0"/>
              <a:t>‹N°›</a:t>
            </a:fld>
            <a:endParaRPr lang="fr-FR"/>
          </a:p>
        </p:txBody>
      </p:sp>
    </p:spTree>
    <p:extLst>
      <p:ext uri="{BB962C8B-B14F-4D97-AF65-F5344CB8AC3E}">
        <p14:creationId xmlns:p14="http://schemas.microsoft.com/office/powerpoint/2010/main" val="3970555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AFE3B3-D28F-4B96-920E-64DD343708A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8272824-8205-42D7-8B85-5FCAF3A59AF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416239B-8EF7-42F7-9C04-82C24F2C2A2B}"/>
              </a:ext>
            </a:extLst>
          </p:cNvPr>
          <p:cNvSpPr>
            <a:spLocks noGrp="1"/>
          </p:cNvSpPr>
          <p:nvPr>
            <p:ph type="dt" sz="half" idx="10"/>
          </p:nvPr>
        </p:nvSpPr>
        <p:spPr/>
        <p:txBody>
          <a:bodyPr/>
          <a:lstStyle/>
          <a:p>
            <a:fld id="{D09A83CE-4C63-43E5-9DEF-5F930EC9487B}" type="datetimeFigureOut">
              <a:rPr lang="fr-FR" smtClean="0"/>
              <a:t>30/08/2022</a:t>
            </a:fld>
            <a:endParaRPr lang="fr-FR"/>
          </a:p>
        </p:txBody>
      </p:sp>
      <p:sp>
        <p:nvSpPr>
          <p:cNvPr id="5" name="Espace réservé du pied de page 4">
            <a:extLst>
              <a:ext uri="{FF2B5EF4-FFF2-40B4-BE49-F238E27FC236}">
                <a16:creationId xmlns:a16="http://schemas.microsoft.com/office/drawing/2014/main" id="{4BCE6943-62A7-441B-A263-C6A166B503A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0F77418-D2E6-4EDA-8C53-10941404D899}"/>
              </a:ext>
            </a:extLst>
          </p:cNvPr>
          <p:cNvSpPr>
            <a:spLocks noGrp="1"/>
          </p:cNvSpPr>
          <p:nvPr>
            <p:ph type="sldNum" sz="quarter" idx="12"/>
          </p:nvPr>
        </p:nvSpPr>
        <p:spPr/>
        <p:txBody>
          <a:bodyPr/>
          <a:lstStyle/>
          <a:p>
            <a:fld id="{1D342939-0FC7-4520-8676-1AD2B0F66A14}" type="slidenum">
              <a:rPr lang="fr-FR" smtClean="0"/>
              <a:t>‹N°›</a:t>
            </a:fld>
            <a:endParaRPr lang="fr-FR"/>
          </a:p>
        </p:txBody>
      </p:sp>
    </p:spTree>
    <p:extLst>
      <p:ext uri="{BB962C8B-B14F-4D97-AF65-F5344CB8AC3E}">
        <p14:creationId xmlns:p14="http://schemas.microsoft.com/office/powerpoint/2010/main" val="1967034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2338A58-1935-476B-930D-CD019098957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2B10A3F-112B-42DD-AB4D-1937F7AE308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86E3DA6-73FF-4935-BAC8-E670A16C84B9}"/>
              </a:ext>
            </a:extLst>
          </p:cNvPr>
          <p:cNvSpPr>
            <a:spLocks noGrp="1"/>
          </p:cNvSpPr>
          <p:nvPr>
            <p:ph type="dt" sz="half" idx="10"/>
          </p:nvPr>
        </p:nvSpPr>
        <p:spPr/>
        <p:txBody>
          <a:bodyPr/>
          <a:lstStyle/>
          <a:p>
            <a:fld id="{D09A83CE-4C63-43E5-9DEF-5F930EC9487B}" type="datetimeFigureOut">
              <a:rPr lang="fr-FR" smtClean="0"/>
              <a:t>30/08/2022</a:t>
            </a:fld>
            <a:endParaRPr lang="fr-FR"/>
          </a:p>
        </p:txBody>
      </p:sp>
      <p:sp>
        <p:nvSpPr>
          <p:cNvPr id="5" name="Espace réservé du pied de page 4">
            <a:extLst>
              <a:ext uri="{FF2B5EF4-FFF2-40B4-BE49-F238E27FC236}">
                <a16:creationId xmlns:a16="http://schemas.microsoft.com/office/drawing/2014/main" id="{861BFE97-573C-4A16-816D-398B9D8066D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1F76AF1-8C27-4FE8-A215-F2A410E9C3AB}"/>
              </a:ext>
            </a:extLst>
          </p:cNvPr>
          <p:cNvSpPr>
            <a:spLocks noGrp="1"/>
          </p:cNvSpPr>
          <p:nvPr>
            <p:ph type="sldNum" sz="quarter" idx="12"/>
          </p:nvPr>
        </p:nvSpPr>
        <p:spPr/>
        <p:txBody>
          <a:bodyPr/>
          <a:lstStyle/>
          <a:p>
            <a:fld id="{1D342939-0FC7-4520-8676-1AD2B0F66A14}" type="slidenum">
              <a:rPr lang="fr-FR" smtClean="0"/>
              <a:t>‹N°›</a:t>
            </a:fld>
            <a:endParaRPr lang="fr-FR"/>
          </a:p>
        </p:txBody>
      </p:sp>
    </p:spTree>
    <p:extLst>
      <p:ext uri="{BB962C8B-B14F-4D97-AF65-F5344CB8AC3E}">
        <p14:creationId xmlns:p14="http://schemas.microsoft.com/office/powerpoint/2010/main" val="3499874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33D265-A804-4D96-8A73-1BB14802075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4101D01-6F16-4723-97EA-1C88D6E0259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8A53E24-D277-42D0-9135-6F57BFC08114}"/>
              </a:ext>
            </a:extLst>
          </p:cNvPr>
          <p:cNvSpPr>
            <a:spLocks noGrp="1"/>
          </p:cNvSpPr>
          <p:nvPr>
            <p:ph type="dt" sz="half" idx="10"/>
          </p:nvPr>
        </p:nvSpPr>
        <p:spPr/>
        <p:txBody>
          <a:bodyPr/>
          <a:lstStyle/>
          <a:p>
            <a:fld id="{D09A83CE-4C63-43E5-9DEF-5F930EC9487B}" type="datetimeFigureOut">
              <a:rPr lang="fr-FR" smtClean="0"/>
              <a:t>30/08/2022</a:t>
            </a:fld>
            <a:endParaRPr lang="fr-FR"/>
          </a:p>
        </p:txBody>
      </p:sp>
      <p:sp>
        <p:nvSpPr>
          <p:cNvPr id="5" name="Espace réservé du pied de page 4">
            <a:extLst>
              <a:ext uri="{FF2B5EF4-FFF2-40B4-BE49-F238E27FC236}">
                <a16:creationId xmlns:a16="http://schemas.microsoft.com/office/drawing/2014/main" id="{A1DF976D-C727-448A-A0F2-4FEEC6968C8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5AE0BC9-8344-4703-8D8C-3654DA6D075F}"/>
              </a:ext>
            </a:extLst>
          </p:cNvPr>
          <p:cNvSpPr>
            <a:spLocks noGrp="1"/>
          </p:cNvSpPr>
          <p:nvPr>
            <p:ph type="sldNum" sz="quarter" idx="12"/>
          </p:nvPr>
        </p:nvSpPr>
        <p:spPr/>
        <p:txBody>
          <a:bodyPr/>
          <a:lstStyle/>
          <a:p>
            <a:fld id="{1D342939-0FC7-4520-8676-1AD2B0F66A14}" type="slidenum">
              <a:rPr lang="fr-FR" smtClean="0"/>
              <a:t>‹N°›</a:t>
            </a:fld>
            <a:endParaRPr lang="fr-FR"/>
          </a:p>
        </p:txBody>
      </p:sp>
    </p:spTree>
    <p:extLst>
      <p:ext uri="{BB962C8B-B14F-4D97-AF65-F5344CB8AC3E}">
        <p14:creationId xmlns:p14="http://schemas.microsoft.com/office/powerpoint/2010/main" val="240419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93CD2B-216B-491D-ACC0-1C073E45183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58A162C-4700-4075-B94E-D3E189920B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B43E9F1-B412-41AB-8A48-6D79FD465FB6}"/>
              </a:ext>
            </a:extLst>
          </p:cNvPr>
          <p:cNvSpPr>
            <a:spLocks noGrp="1"/>
          </p:cNvSpPr>
          <p:nvPr>
            <p:ph type="dt" sz="half" idx="10"/>
          </p:nvPr>
        </p:nvSpPr>
        <p:spPr/>
        <p:txBody>
          <a:bodyPr/>
          <a:lstStyle/>
          <a:p>
            <a:fld id="{D09A83CE-4C63-43E5-9DEF-5F930EC9487B}" type="datetimeFigureOut">
              <a:rPr lang="fr-FR" smtClean="0"/>
              <a:t>30/08/2022</a:t>
            </a:fld>
            <a:endParaRPr lang="fr-FR"/>
          </a:p>
        </p:txBody>
      </p:sp>
      <p:sp>
        <p:nvSpPr>
          <p:cNvPr id="5" name="Espace réservé du pied de page 4">
            <a:extLst>
              <a:ext uri="{FF2B5EF4-FFF2-40B4-BE49-F238E27FC236}">
                <a16:creationId xmlns:a16="http://schemas.microsoft.com/office/drawing/2014/main" id="{A0B81D06-AC02-4CEF-9005-9FC3845B389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F43FD52-85F5-4209-B298-2116CB1CC6D5}"/>
              </a:ext>
            </a:extLst>
          </p:cNvPr>
          <p:cNvSpPr>
            <a:spLocks noGrp="1"/>
          </p:cNvSpPr>
          <p:nvPr>
            <p:ph type="sldNum" sz="quarter" idx="12"/>
          </p:nvPr>
        </p:nvSpPr>
        <p:spPr/>
        <p:txBody>
          <a:bodyPr/>
          <a:lstStyle/>
          <a:p>
            <a:fld id="{1D342939-0FC7-4520-8676-1AD2B0F66A14}" type="slidenum">
              <a:rPr lang="fr-FR" smtClean="0"/>
              <a:t>‹N°›</a:t>
            </a:fld>
            <a:endParaRPr lang="fr-FR"/>
          </a:p>
        </p:txBody>
      </p:sp>
    </p:spTree>
    <p:extLst>
      <p:ext uri="{BB962C8B-B14F-4D97-AF65-F5344CB8AC3E}">
        <p14:creationId xmlns:p14="http://schemas.microsoft.com/office/powerpoint/2010/main" val="1339157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0CAF4B-8440-495D-98CC-790D8A9EDA2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2ED5FE8-F2FA-4ECE-9196-89236E1FA29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4E74017-58DC-4E67-AAD8-B9E0553185F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14D4C4C-79D4-4F3F-9765-E207CFC075BC}"/>
              </a:ext>
            </a:extLst>
          </p:cNvPr>
          <p:cNvSpPr>
            <a:spLocks noGrp="1"/>
          </p:cNvSpPr>
          <p:nvPr>
            <p:ph type="dt" sz="half" idx="10"/>
          </p:nvPr>
        </p:nvSpPr>
        <p:spPr/>
        <p:txBody>
          <a:bodyPr/>
          <a:lstStyle/>
          <a:p>
            <a:fld id="{D09A83CE-4C63-43E5-9DEF-5F930EC9487B}" type="datetimeFigureOut">
              <a:rPr lang="fr-FR" smtClean="0"/>
              <a:t>30/08/2022</a:t>
            </a:fld>
            <a:endParaRPr lang="fr-FR"/>
          </a:p>
        </p:txBody>
      </p:sp>
      <p:sp>
        <p:nvSpPr>
          <p:cNvPr id="6" name="Espace réservé du pied de page 5">
            <a:extLst>
              <a:ext uri="{FF2B5EF4-FFF2-40B4-BE49-F238E27FC236}">
                <a16:creationId xmlns:a16="http://schemas.microsoft.com/office/drawing/2014/main" id="{74F35F0C-3E7D-4297-A259-A02A01A9F03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F21926B-E428-4A25-8212-0888E2F93B69}"/>
              </a:ext>
            </a:extLst>
          </p:cNvPr>
          <p:cNvSpPr>
            <a:spLocks noGrp="1"/>
          </p:cNvSpPr>
          <p:nvPr>
            <p:ph type="sldNum" sz="quarter" idx="12"/>
          </p:nvPr>
        </p:nvSpPr>
        <p:spPr/>
        <p:txBody>
          <a:bodyPr/>
          <a:lstStyle/>
          <a:p>
            <a:fld id="{1D342939-0FC7-4520-8676-1AD2B0F66A14}" type="slidenum">
              <a:rPr lang="fr-FR" smtClean="0"/>
              <a:t>‹N°›</a:t>
            </a:fld>
            <a:endParaRPr lang="fr-FR"/>
          </a:p>
        </p:txBody>
      </p:sp>
    </p:spTree>
    <p:extLst>
      <p:ext uri="{BB962C8B-B14F-4D97-AF65-F5344CB8AC3E}">
        <p14:creationId xmlns:p14="http://schemas.microsoft.com/office/powerpoint/2010/main" val="897225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83A641-DBBF-4C46-B64C-D3498118A9C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F33A6D5-9216-49D3-B5F9-A06585B9B1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948202A-5AB0-4021-BBA9-B9A26D4250E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FB55C28-3DEE-498E-B4DD-FB6284E6EB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34334EB-1E43-421E-93CF-4EFA3BE4C7C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9FE4D8A-0D0B-468F-95AB-B1E9A1688FF9}"/>
              </a:ext>
            </a:extLst>
          </p:cNvPr>
          <p:cNvSpPr>
            <a:spLocks noGrp="1"/>
          </p:cNvSpPr>
          <p:nvPr>
            <p:ph type="dt" sz="half" idx="10"/>
          </p:nvPr>
        </p:nvSpPr>
        <p:spPr/>
        <p:txBody>
          <a:bodyPr/>
          <a:lstStyle/>
          <a:p>
            <a:fld id="{D09A83CE-4C63-43E5-9DEF-5F930EC9487B}" type="datetimeFigureOut">
              <a:rPr lang="fr-FR" smtClean="0"/>
              <a:t>30/08/2022</a:t>
            </a:fld>
            <a:endParaRPr lang="fr-FR"/>
          </a:p>
        </p:txBody>
      </p:sp>
      <p:sp>
        <p:nvSpPr>
          <p:cNvPr id="8" name="Espace réservé du pied de page 7">
            <a:extLst>
              <a:ext uri="{FF2B5EF4-FFF2-40B4-BE49-F238E27FC236}">
                <a16:creationId xmlns:a16="http://schemas.microsoft.com/office/drawing/2014/main" id="{CD6B63B0-7D84-43D0-A075-6BB476C5057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8A60DB1-53EE-4DBC-886E-0D31168F1019}"/>
              </a:ext>
            </a:extLst>
          </p:cNvPr>
          <p:cNvSpPr>
            <a:spLocks noGrp="1"/>
          </p:cNvSpPr>
          <p:nvPr>
            <p:ph type="sldNum" sz="quarter" idx="12"/>
          </p:nvPr>
        </p:nvSpPr>
        <p:spPr/>
        <p:txBody>
          <a:bodyPr/>
          <a:lstStyle/>
          <a:p>
            <a:fld id="{1D342939-0FC7-4520-8676-1AD2B0F66A14}" type="slidenum">
              <a:rPr lang="fr-FR" smtClean="0"/>
              <a:t>‹N°›</a:t>
            </a:fld>
            <a:endParaRPr lang="fr-FR"/>
          </a:p>
        </p:txBody>
      </p:sp>
    </p:spTree>
    <p:extLst>
      <p:ext uri="{BB962C8B-B14F-4D97-AF65-F5344CB8AC3E}">
        <p14:creationId xmlns:p14="http://schemas.microsoft.com/office/powerpoint/2010/main" val="245866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D5DF7-192F-40FF-B7C0-F0B26222DB8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2E99A2A-3C12-4F7F-BE5C-1E1D5CDE1B22}"/>
              </a:ext>
            </a:extLst>
          </p:cNvPr>
          <p:cNvSpPr>
            <a:spLocks noGrp="1"/>
          </p:cNvSpPr>
          <p:nvPr>
            <p:ph type="dt" sz="half" idx="10"/>
          </p:nvPr>
        </p:nvSpPr>
        <p:spPr/>
        <p:txBody>
          <a:bodyPr/>
          <a:lstStyle/>
          <a:p>
            <a:fld id="{D09A83CE-4C63-43E5-9DEF-5F930EC9487B}" type="datetimeFigureOut">
              <a:rPr lang="fr-FR" smtClean="0"/>
              <a:t>30/08/2022</a:t>
            </a:fld>
            <a:endParaRPr lang="fr-FR"/>
          </a:p>
        </p:txBody>
      </p:sp>
      <p:sp>
        <p:nvSpPr>
          <p:cNvPr id="4" name="Espace réservé du pied de page 3">
            <a:extLst>
              <a:ext uri="{FF2B5EF4-FFF2-40B4-BE49-F238E27FC236}">
                <a16:creationId xmlns:a16="http://schemas.microsoft.com/office/drawing/2014/main" id="{5716337C-674A-43A4-9B57-9BA556BD83B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8824270-FBB9-4867-9164-52F9D1501F2A}"/>
              </a:ext>
            </a:extLst>
          </p:cNvPr>
          <p:cNvSpPr>
            <a:spLocks noGrp="1"/>
          </p:cNvSpPr>
          <p:nvPr>
            <p:ph type="sldNum" sz="quarter" idx="12"/>
          </p:nvPr>
        </p:nvSpPr>
        <p:spPr/>
        <p:txBody>
          <a:bodyPr/>
          <a:lstStyle/>
          <a:p>
            <a:fld id="{1D342939-0FC7-4520-8676-1AD2B0F66A14}" type="slidenum">
              <a:rPr lang="fr-FR" smtClean="0"/>
              <a:t>‹N°›</a:t>
            </a:fld>
            <a:endParaRPr lang="fr-FR"/>
          </a:p>
        </p:txBody>
      </p:sp>
    </p:spTree>
    <p:extLst>
      <p:ext uri="{BB962C8B-B14F-4D97-AF65-F5344CB8AC3E}">
        <p14:creationId xmlns:p14="http://schemas.microsoft.com/office/powerpoint/2010/main" val="2229338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B89EB8F-84D8-43D2-A6C6-DCB31A7A6EC5}"/>
              </a:ext>
            </a:extLst>
          </p:cNvPr>
          <p:cNvSpPr>
            <a:spLocks noGrp="1"/>
          </p:cNvSpPr>
          <p:nvPr>
            <p:ph type="dt" sz="half" idx="10"/>
          </p:nvPr>
        </p:nvSpPr>
        <p:spPr/>
        <p:txBody>
          <a:bodyPr/>
          <a:lstStyle/>
          <a:p>
            <a:fld id="{D09A83CE-4C63-43E5-9DEF-5F930EC9487B}" type="datetimeFigureOut">
              <a:rPr lang="fr-FR" smtClean="0"/>
              <a:t>30/08/2022</a:t>
            </a:fld>
            <a:endParaRPr lang="fr-FR"/>
          </a:p>
        </p:txBody>
      </p:sp>
      <p:sp>
        <p:nvSpPr>
          <p:cNvPr id="3" name="Espace réservé du pied de page 2">
            <a:extLst>
              <a:ext uri="{FF2B5EF4-FFF2-40B4-BE49-F238E27FC236}">
                <a16:creationId xmlns:a16="http://schemas.microsoft.com/office/drawing/2014/main" id="{C0DC4B86-63CA-4F13-86FA-CC7A3EE62F1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140D71A-9F7A-48CE-BC25-38DE3240946B}"/>
              </a:ext>
            </a:extLst>
          </p:cNvPr>
          <p:cNvSpPr>
            <a:spLocks noGrp="1"/>
          </p:cNvSpPr>
          <p:nvPr>
            <p:ph type="sldNum" sz="quarter" idx="12"/>
          </p:nvPr>
        </p:nvSpPr>
        <p:spPr/>
        <p:txBody>
          <a:bodyPr/>
          <a:lstStyle/>
          <a:p>
            <a:fld id="{1D342939-0FC7-4520-8676-1AD2B0F66A14}" type="slidenum">
              <a:rPr lang="fr-FR" smtClean="0"/>
              <a:t>‹N°›</a:t>
            </a:fld>
            <a:endParaRPr lang="fr-FR"/>
          </a:p>
        </p:txBody>
      </p:sp>
    </p:spTree>
    <p:extLst>
      <p:ext uri="{BB962C8B-B14F-4D97-AF65-F5344CB8AC3E}">
        <p14:creationId xmlns:p14="http://schemas.microsoft.com/office/powerpoint/2010/main" val="1036128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10CE27-A244-4A39-BC87-A1A545885DF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46E3C02-B613-43CF-8C0B-06C4F075A8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662492D-2EEA-4F33-ABE3-EBEF9A6643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76D6D84-A56C-44E3-885A-C0F010BA7AEB}"/>
              </a:ext>
            </a:extLst>
          </p:cNvPr>
          <p:cNvSpPr>
            <a:spLocks noGrp="1"/>
          </p:cNvSpPr>
          <p:nvPr>
            <p:ph type="dt" sz="half" idx="10"/>
          </p:nvPr>
        </p:nvSpPr>
        <p:spPr/>
        <p:txBody>
          <a:bodyPr/>
          <a:lstStyle/>
          <a:p>
            <a:fld id="{D09A83CE-4C63-43E5-9DEF-5F930EC9487B}" type="datetimeFigureOut">
              <a:rPr lang="fr-FR" smtClean="0"/>
              <a:t>30/08/2022</a:t>
            </a:fld>
            <a:endParaRPr lang="fr-FR"/>
          </a:p>
        </p:txBody>
      </p:sp>
      <p:sp>
        <p:nvSpPr>
          <p:cNvPr id="6" name="Espace réservé du pied de page 5">
            <a:extLst>
              <a:ext uri="{FF2B5EF4-FFF2-40B4-BE49-F238E27FC236}">
                <a16:creationId xmlns:a16="http://schemas.microsoft.com/office/drawing/2014/main" id="{7E3725D4-E303-4173-AFDF-38D09AD8F8C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88EDC1D-C076-4E90-8534-DEF5548BC39F}"/>
              </a:ext>
            </a:extLst>
          </p:cNvPr>
          <p:cNvSpPr>
            <a:spLocks noGrp="1"/>
          </p:cNvSpPr>
          <p:nvPr>
            <p:ph type="sldNum" sz="quarter" idx="12"/>
          </p:nvPr>
        </p:nvSpPr>
        <p:spPr/>
        <p:txBody>
          <a:bodyPr/>
          <a:lstStyle/>
          <a:p>
            <a:fld id="{1D342939-0FC7-4520-8676-1AD2B0F66A14}" type="slidenum">
              <a:rPr lang="fr-FR" smtClean="0"/>
              <a:t>‹N°›</a:t>
            </a:fld>
            <a:endParaRPr lang="fr-FR"/>
          </a:p>
        </p:txBody>
      </p:sp>
    </p:spTree>
    <p:extLst>
      <p:ext uri="{BB962C8B-B14F-4D97-AF65-F5344CB8AC3E}">
        <p14:creationId xmlns:p14="http://schemas.microsoft.com/office/powerpoint/2010/main" val="4130574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AEB2C9-9A00-45E9-BB83-9EB06DADE85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5685455-F154-40FC-9706-E275FB5FE6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04B2850-3F05-4685-BEC8-34A2BEDD60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6B07073-78E0-4977-AE1D-DAC227DF0AA7}"/>
              </a:ext>
            </a:extLst>
          </p:cNvPr>
          <p:cNvSpPr>
            <a:spLocks noGrp="1"/>
          </p:cNvSpPr>
          <p:nvPr>
            <p:ph type="dt" sz="half" idx="10"/>
          </p:nvPr>
        </p:nvSpPr>
        <p:spPr/>
        <p:txBody>
          <a:bodyPr/>
          <a:lstStyle/>
          <a:p>
            <a:fld id="{D09A83CE-4C63-43E5-9DEF-5F930EC9487B}" type="datetimeFigureOut">
              <a:rPr lang="fr-FR" smtClean="0"/>
              <a:t>30/08/2022</a:t>
            </a:fld>
            <a:endParaRPr lang="fr-FR"/>
          </a:p>
        </p:txBody>
      </p:sp>
      <p:sp>
        <p:nvSpPr>
          <p:cNvPr id="6" name="Espace réservé du pied de page 5">
            <a:extLst>
              <a:ext uri="{FF2B5EF4-FFF2-40B4-BE49-F238E27FC236}">
                <a16:creationId xmlns:a16="http://schemas.microsoft.com/office/drawing/2014/main" id="{47D78B4E-08FE-4753-B821-72BC1590AB7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A0318FC-B4F1-4A09-84A6-5B5E0F3714DC}"/>
              </a:ext>
            </a:extLst>
          </p:cNvPr>
          <p:cNvSpPr>
            <a:spLocks noGrp="1"/>
          </p:cNvSpPr>
          <p:nvPr>
            <p:ph type="sldNum" sz="quarter" idx="12"/>
          </p:nvPr>
        </p:nvSpPr>
        <p:spPr/>
        <p:txBody>
          <a:bodyPr/>
          <a:lstStyle/>
          <a:p>
            <a:fld id="{1D342939-0FC7-4520-8676-1AD2B0F66A14}" type="slidenum">
              <a:rPr lang="fr-FR" smtClean="0"/>
              <a:t>‹N°›</a:t>
            </a:fld>
            <a:endParaRPr lang="fr-FR"/>
          </a:p>
        </p:txBody>
      </p:sp>
    </p:spTree>
    <p:extLst>
      <p:ext uri="{BB962C8B-B14F-4D97-AF65-F5344CB8AC3E}">
        <p14:creationId xmlns:p14="http://schemas.microsoft.com/office/powerpoint/2010/main" val="3694622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78F73FC-DCE6-4C58-9E81-9F185F2E14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2025066-27BA-4835-B6D3-7D1DCA0AAA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7015ED9-98A0-4305-8E2A-5FDA9D582A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9A83CE-4C63-43E5-9DEF-5F930EC9487B}" type="datetimeFigureOut">
              <a:rPr lang="fr-FR" smtClean="0"/>
              <a:t>30/08/2022</a:t>
            </a:fld>
            <a:endParaRPr lang="fr-FR"/>
          </a:p>
        </p:txBody>
      </p:sp>
      <p:sp>
        <p:nvSpPr>
          <p:cNvPr id="5" name="Espace réservé du pied de page 4">
            <a:extLst>
              <a:ext uri="{FF2B5EF4-FFF2-40B4-BE49-F238E27FC236}">
                <a16:creationId xmlns:a16="http://schemas.microsoft.com/office/drawing/2014/main" id="{9CEE3AB1-3B2C-418B-B2CD-1E35E884F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6CB6913-1B5F-41F3-AAE1-AB9889E774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342939-0FC7-4520-8676-1AD2B0F66A14}" type="slidenum">
              <a:rPr lang="fr-FR" smtClean="0"/>
              <a:t>‹N°›</a:t>
            </a:fld>
            <a:endParaRPr lang="fr-FR"/>
          </a:p>
        </p:txBody>
      </p:sp>
    </p:spTree>
    <p:extLst>
      <p:ext uri="{BB962C8B-B14F-4D97-AF65-F5344CB8AC3E}">
        <p14:creationId xmlns:p14="http://schemas.microsoft.com/office/powerpoint/2010/main" val="372484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0.tmp"/><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tmp"/><Relationship Id="rId5" Type="http://schemas.openxmlformats.org/officeDocument/2006/relationships/image" Target="../media/image11.tmp"/><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tmp"/><Relationship Id="rId5" Type="http://schemas.openxmlformats.org/officeDocument/2006/relationships/image" Target="../media/image13.tmp"/><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6.tmp"/><Relationship Id="rId5" Type="http://schemas.openxmlformats.org/officeDocument/2006/relationships/image" Target="../media/image15.tmp"/><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7.tmp"/><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9.tmp"/><Relationship Id="rId5" Type="http://schemas.openxmlformats.org/officeDocument/2006/relationships/image" Target="../media/image18.tmp"/><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hyperlink" Target="http://%3c@IP" TargetMode="External"/><Relationship Id="rId7" Type="http://schemas.openxmlformats.org/officeDocument/2006/relationships/image" Target="../media/image21.tm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0.tmp"/><Relationship Id="rId5" Type="http://schemas.openxmlformats.org/officeDocument/2006/relationships/image" Target="../media/image9.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2.tmp"/><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nagios-plugins.org/download/nagios-plugins-2.4.0.tar.gz"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3.tmp"/><Relationship Id="rId5" Type="http://schemas.openxmlformats.org/officeDocument/2006/relationships/image" Target="../media/image9.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4.tmp"/><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5.tmp"/><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tm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7.tmp"/><Relationship Id="rId5" Type="http://schemas.openxmlformats.org/officeDocument/2006/relationships/image" Target="../media/image26.tmp"/><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9.tmp"/><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1.tmp"/><Relationship Id="rId5" Type="http://schemas.openxmlformats.org/officeDocument/2006/relationships/image" Target="../media/image30.tmp"/><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3.tmp"/><Relationship Id="rId5" Type="http://schemas.openxmlformats.org/officeDocument/2006/relationships/image" Target="../media/image32.tmp"/><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4.tmp"/><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6.tmp"/><Relationship Id="rId5" Type="http://schemas.openxmlformats.org/officeDocument/2006/relationships/image" Target="../media/image35.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8.tm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C5C994-1820-4D85-9EDA-0DFF144D543F}"/>
              </a:ext>
            </a:extLst>
          </p:cNvPr>
          <p:cNvSpPr/>
          <p:nvPr/>
        </p:nvSpPr>
        <p:spPr>
          <a:xfrm>
            <a:off x="7189365" y="1070587"/>
            <a:ext cx="4462943" cy="1554272"/>
          </a:xfrm>
          <a:prstGeom prst="rect">
            <a:avLst/>
          </a:prstGeom>
        </p:spPr>
        <p:txBody>
          <a:bodyPr wrap="square">
            <a:spAutoFit/>
          </a:bodyPr>
          <a:lstStyle/>
          <a:p>
            <a:pPr marL="457200" indent="-457200" algn="ctr">
              <a:spcBef>
                <a:spcPts val="600"/>
              </a:spcBef>
              <a:buClr>
                <a:schemeClr val="accent2"/>
              </a:buClr>
              <a:buFont typeface="+mj-lt"/>
              <a:buAutoNum type="arabicPeriod"/>
              <a:defRPr sz="1800" b="0" i="0" u="none" strike="noStrike" kern="0" cap="none" spc="0" baseline="0">
                <a:solidFill>
                  <a:srgbClr val="000000"/>
                </a:solidFill>
                <a:uFillTx/>
              </a:defRPr>
            </a:pPr>
            <a:r>
              <a:rPr lang="fr-FR" sz="2000" b="1" kern="0" dirty="0">
                <a:solidFill>
                  <a:srgbClr val="1C3151"/>
                </a:solidFill>
                <a:ea typeface="맑은 고딕" pitchFamily="34"/>
                <a:cs typeface="Calibri" panose="020F0502020204030204" pitchFamily="34" charset="0"/>
              </a:rPr>
              <a:t>Présentation de la supervision</a:t>
            </a:r>
          </a:p>
          <a:p>
            <a:pPr marL="457200" indent="-457200" algn="ctr">
              <a:spcBef>
                <a:spcPts val="600"/>
              </a:spcBef>
              <a:buClr>
                <a:schemeClr val="accent2"/>
              </a:buClr>
              <a:buFont typeface="+mj-lt"/>
              <a:buAutoNum type="arabicPeriod"/>
              <a:defRPr sz="1800" b="0" i="0" u="none" strike="noStrike" kern="0" cap="none" spc="0" baseline="0">
                <a:solidFill>
                  <a:srgbClr val="000000"/>
                </a:solidFill>
                <a:uFillTx/>
              </a:defRPr>
            </a:pPr>
            <a:r>
              <a:rPr lang="fr-FR" sz="2000" b="1" kern="0" dirty="0">
                <a:solidFill>
                  <a:srgbClr val="1C3151"/>
                </a:solidFill>
                <a:ea typeface="맑은 고딕" pitchFamily="34"/>
                <a:cs typeface="Calibri" panose="020F0502020204030204" pitchFamily="34" charset="0"/>
              </a:rPr>
              <a:t>Présentation du logiciel NAGIOS</a:t>
            </a:r>
          </a:p>
          <a:p>
            <a:pPr marL="457200" indent="-457200" algn="ctr">
              <a:spcBef>
                <a:spcPts val="600"/>
              </a:spcBef>
              <a:buClr>
                <a:schemeClr val="accent2"/>
              </a:buClr>
              <a:buFont typeface="+mj-lt"/>
              <a:buAutoNum type="arabicPeriod"/>
              <a:defRPr sz="1800" b="0" i="0" u="none" strike="noStrike" kern="0" cap="none" spc="0" baseline="0">
                <a:solidFill>
                  <a:srgbClr val="000000"/>
                </a:solidFill>
                <a:uFillTx/>
              </a:defRPr>
            </a:pPr>
            <a:r>
              <a:rPr lang="fr-FR" sz="2000" b="1" kern="0" dirty="0">
                <a:solidFill>
                  <a:srgbClr val="1C3151"/>
                </a:solidFill>
                <a:ea typeface="맑은 고딕" pitchFamily="34"/>
                <a:cs typeface="Calibri" panose="020F0502020204030204" pitchFamily="34" charset="0"/>
              </a:rPr>
              <a:t>Installation et configuration</a:t>
            </a:r>
          </a:p>
          <a:p>
            <a:pPr marL="457200" indent="-457200" algn="ctr">
              <a:spcBef>
                <a:spcPts val="600"/>
              </a:spcBef>
              <a:buClr>
                <a:schemeClr val="accent2"/>
              </a:buClr>
              <a:buFont typeface="+mj-lt"/>
              <a:buAutoNum type="arabicPeriod"/>
              <a:defRPr sz="1800" b="0" i="0" u="none" strike="noStrike" kern="0" cap="none" spc="0" baseline="0">
                <a:solidFill>
                  <a:srgbClr val="000000"/>
                </a:solidFill>
                <a:uFillTx/>
              </a:defRPr>
            </a:pPr>
            <a:r>
              <a:rPr lang="fr-FR" sz="2000" b="1" kern="0" dirty="0">
                <a:solidFill>
                  <a:srgbClr val="1C3151"/>
                </a:solidFill>
                <a:ea typeface="맑은 고딕" pitchFamily="34"/>
                <a:cs typeface="Calibri" panose="020F0502020204030204" pitchFamily="34" charset="0"/>
              </a:rPr>
              <a:t>Supervision et monitoring</a:t>
            </a:r>
          </a:p>
        </p:txBody>
      </p:sp>
    </p:spTree>
    <p:extLst>
      <p:ext uri="{BB962C8B-B14F-4D97-AF65-F5344CB8AC3E}">
        <p14:creationId xmlns:p14="http://schemas.microsoft.com/office/powerpoint/2010/main" val="1943143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5" y="1579421"/>
            <a:ext cx="10363200" cy="4208878"/>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fr-FR" b="1" dirty="0">
                <a:solidFill>
                  <a:srgbClr val="000000"/>
                </a:solidFill>
                <a:ea typeface="Times New Roman" panose="02020603050405020304" pitchFamily="18" charset="0"/>
                <a:cs typeface="Times New Roman" panose="02020603050405020304" pitchFamily="18" charset="0"/>
              </a:rPr>
              <a:t>NB: </a:t>
            </a:r>
          </a:p>
          <a:p>
            <a:pPr>
              <a:lnSpc>
                <a:spcPct val="150000"/>
              </a:lnSpc>
              <a:spcBef>
                <a:spcPts val="0"/>
              </a:spcBef>
            </a:pPr>
            <a:r>
              <a:rPr lang="fr-FR" b="1" dirty="0">
                <a:solidFill>
                  <a:srgbClr val="000000"/>
                </a:solidFill>
                <a:ea typeface="Times New Roman" panose="02020603050405020304" pitchFamily="18" charset="0"/>
                <a:cs typeface="Times New Roman" panose="02020603050405020304" pitchFamily="18" charset="0"/>
              </a:rPr>
              <a:t>Ces instructions nécessitent que vous établissiez une session de terminal sur le serveur sur lequel vous prévoyez d'installer Nagios XI.</a:t>
            </a:r>
          </a:p>
          <a:p>
            <a:pPr>
              <a:lnSpc>
                <a:spcPct val="150000"/>
              </a:lnSpc>
              <a:spcBef>
                <a:spcPts val="0"/>
              </a:spcBef>
            </a:pPr>
            <a:r>
              <a:rPr lang="fr-FR" b="1" dirty="0">
                <a:solidFill>
                  <a:srgbClr val="000000"/>
                </a:solidFill>
                <a:ea typeface="Times New Roman" panose="02020603050405020304" pitchFamily="18" charset="0"/>
                <a:cs typeface="Times New Roman" panose="02020603050405020304" pitchFamily="18" charset="0"/>
              </a:rPr>
              <a:t>Vous devrez vous connecter à votre serveur en tant qu'utilisateur root pour effectuer l'installation (ou un utilisateur avec des privilèges root).</a:t>
            </a:r>
          </a:p>
          <a:p>
            <a:pPr>
              <a:lnSpc>
                <a:spcPct val="150000"/>
              </a:lnSpc>
              <a:spcBef>
                <a:spcPts val="0"/>
              </a:spcBef>
            </a:pPr>
            <a:r>
              <a:rPr lang="fr-FR" b="1" dirty="0">
                <a:solidFill>
                  <a:srgbClr val="000000"/>
                </a:solidFill>
                <a:ea typeface="Times New Roman" panose="02020603050405020304" pitchFamily="18" charset="0"/>
                <a:cs typeface="Times New Roman" panose="02020603050405020304" pitchFamily="18" charset="0"/>
              </a:rPr>
              <a:t>Avant de procéder au téléchargement et installation installez les dépendances prérequis en utilisant les commandes suivante:</a:t>
            </a:r>
          </a:p>
          <a:p>
            <a:pPr marL="0" indent="0">
              <a:lnSpc>
                <a:spcPct val="150000"/>
              </a:lnSpc>
              <a:spcBef>
                <a:spcPts val="0"/>
              </a:spcBef>
              <a:buNone/>
            </a:pPr>
            <a:endParaRPr lang="fr-FR" b="1" dirty="0">
              <a:solidFill>
                <a:srgbClr val="000000"/>
              </a:solidFill>
              <a:ea typeface="Times New Roman" panose="02020603050405020304" pitchFamily="18" charset="0"/>
              <a:cs typeface="Times New Roman" panose="02020603050405020304" pitchFamily="18" charset="0"/>
            </a:endParaRPr>
          </a:p>
          <a:p>
            <a:pPr marL="0" indent="0">
              <a:lnSpc>
                <a:spcPct val="150000"/>
              </a:lnSpc>
              <a:spcBef>
                <a:spcPts val="0"/>
              </a:spcBef>
              <a:buNone/>
            </a:pP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dnf</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install</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-y </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gcc</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glibc</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glibc-common</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perl </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httpd</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php</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wget</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gd gd-</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devel</a:t>
            </a:r>
            <a:endPar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marL="0" indent="0">
              <a:lnSpc>
                <a:spcPct val="150000"/>
              </a:lnSpc>
              <a:spcBef>
                <a:spcPts val="0"/>
              </a:spcBef>
              <a:buNone/>
            </a:pP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dnf</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install</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openssl-devel</a:t>
            </a:r>
            <a:endPar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marL="0" indent="0">
              <a:lnSpc>
                <a:spcPct val="150000"/>
              </a:lnSpc>
              <a:spcBef>
                <a:spcPts val="0"/>
              </a:spcBef>
              <a:buNone/>
            </a:pP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dnf</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update -y</a:t>
            </a:r>
          </a:p>
          <a:p>
            <a:pPr marL="0" indent="0">
              <a:lnSpc>
                <a:spcPct val="107000"/>
              </a:lnSpc>
              <a:spcAft>
                <a:spcPts val="800"/>
              </a:spcAft>
              <a:buNone/>
            </a:pPr>
            <a:endParaRPr lang="fr-FR" b="1" dirty="0">
              <a:solidFill>
                <a:srgbClr val="000000"/>
              </a:solidFill>
              <a:ea typeface="Times New Roman" panose="02020603050405020304" pitchFamily="18" charset="0"/>
              <a:cs typeface="Times New Roman" panose="02020603050405020304" pitchFamily="18" charset="0"/>
            </a:endParaRPr>
          </a:p>
          <a:p>
            <a:pPr marL="0" indent="0">
              <a:lnSpc>
                <a:spcPct val="107000"/>
              </a:lnSpc>
              <a:spcAft>
                <a:spcPts val="800"/>
              </a:spcAft>
              <a:buNone/>
            </a:pPr>
            <a:endParaRPr lang="fr-FR" b="1" dirty="0">
              <a:solidFill>
                <a:srgbClr val="000000"/>
              </a:solidFill>
              <a:ea typeface="Times New Roman" panose="02020603050405020304" pitchFamily="18" charset="0"/>
              <a:cs typeface="Times New Roman" panose="02020603050405020304" pitchFamily="18" charset="0"/>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79999" y="866504"/>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4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pic>
        <p:nvPicPr>
          <p:cNvPr id="1026" name="Picture 2" descr="Supervision de votre infrastructure informatique">
            <a:extLst>
              <a:ext uri="{FF2B5EF4-FFF2-40B4-BE49-F238E27FC236}">
                <a16:creationId xmlns:a16="http://schemas.microsoft.com/office/drawing/2014/main" id="{A1242896-5A31-54B3-2FA5-A14D4019B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5509" y="96422"/>
            <a:ext cx="1540163" cy="15401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CDA37371-186B-BD42-B17C-1662D8A53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1661" y="299883"/>
            <a:ext cx="3723848" cy="923514"/>
          </a:xfrm>
          <a:prstGeom prst="rect">
            <a:avLst/>
          </a:prstGeom>
          <a:noFill/>
          <a:extLst>
            <a:ext uri="{909E8E84-426E-40DD-AFC4-6F175D3DCCD1}">
              <a14:hiddenFill xmlns:a14="http://schemas.microsoft.com/office/drawing/2010/main">
                <a:solidFill>
                  <a:srgbClr val="FFFFFF"/>
                </a:solidFill>
              </a14:hiddenFill>
            </a:ext>
          </a:extLst>
        </p:spPr>
      </p:pic>
      <p:sp>
        <p:nvSpPr>
          <p:cNvPr id="12" name="Titre 1">
            <a:extLst>
              <a:ext uri="{FF2B5EF4-FFF2-40B4-BE49-F238E27FC236}">
                <a16:creationId xmlns:a16="http://schemas.microsoft.com/office/drawing/2014/main" id="{1BDE14EE-36D9-09FB-85A6-14566CB44680}"/>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03 – Installation et configuration du logiciel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NAGIOS </a:t>
            </a:r>
            <a:r>
              <a:rPr kumimoji="0" lang="fr-FR" sz="2000" b="1" i="0" u="none" strike="noStrike" kern="1200" cap="none" spc="0" normalizeH="0" baseline="0" noProof="0" dirty="0" err="1">
                <a:ln>
                  <a:noFill/>
                </a:ln>
                <a:solidFill>
                  <a:srgbClr val="FF7800"/>
                </a:solidFill>
                <a:effectLst/>
                <a:uLnTx/>
                <a:uFillTx/>
                <a:latin typeface="Calibri" panose="020F0502020204030204"/>
                <a:ea typeface="+mj-ea"/>
                <a:cs typeface="+mj-cs"/>
              </a:rPr>
              <a:t>core</a:t>
            </a:r>
            <a:endPar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3887165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5" y="1579421"/>
            <a:ext cx="10363200" cy="4208878"/>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fr-FR" dirty="0">
                <a:solidFill>
                  <a:srgbClr val="000000"/>
                </a:solidFill>
                <a:ea typeface="Times New Roman" panose="02020603050405020304" pitchFamily="18" charset="0"/>
                <a:cs typeface="Times New Roman" panose="02020603050405020304" pitchFamily="18" charset="0"/>
              </a:rPr>
              <a:t>Avec une version linux-server on procède au téléchargement par les commandes suivantes:</a:t>
            </a:r>
          </a:p>
          <a:p>
            <a:pPr marL="0" indent="0">
              <a:lnSpc>
                <a:spcPct val="107000"/>
              </a:lnSpc>
              <a:spcAft>
                <a:spcPts val="800"/>
              </a:spcAft>
              <a:buNone/>
            </a:pP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useradd</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-m -p $(</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openssl</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passwd</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nagios</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nagios</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p>
          <a:p>
            <a:pPr marL="0" indent="0">
              <a:lnSpc>
                <a:spcPct val="107000"/>
              </a:lnSpc>
              <a:spcAft>
                <a:spcPts val="800"/>
              </a:spcAft>
              <a:buNone/>
            </a:pP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Cette commande crée l’utilisateur </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nagios</a:t>
            </a:r>
            <a:r>
              <a:rPr lang="fr-FR"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sur le système et initie son mot de passe à </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nagios</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t>
            </a:r>
          </a:p>
          <a:p>
            <a:pPr marL="0" indent="0">
              <a:lnSpc>
                <a:spcPct val="107000"/>
              </a:lnSpc>
              <a:spcAft>
                <a:spcPts val="800"/>
              </a:spcAft>
              <a:buNone/>
            </a:pPr>
            <a:r>
              <a:rPr lang="fr-FR" dirty="0">
                <a:solidFill>
                  <a:srgbClr val="000000"/>
                </a:solidFill>
                <a:ea typeface="Times New Roman" panose="02020603050405020304" pitchFamily="18" charset="0"/>
                <a:cs typeface="Times New Roman" panose="02020603050405020304" pitchFamily="18" charset="0"/>
              </a:rPr>
              <a:t>Ensuite, on crée un dossier dans le répertoire personnel </a:t>
            </a:r>
            <a:r>
              <a:rPr lang="fr-FR" dirty="0" err="1">
                <a:solidFill>
                  <a:srgbClr val="000000"/>
                </a:solidFill>
                <a:ea typeface="Times New Roman" panose="02020603050405020304" pitchFamily="18" charset="0"/>
                <a:cs typeface="Times New Roman" panose="02020603050405020304" pitchFamily="18" charset="0"/>
              </a:rPr>
              <a:t>nagios</a:t>
            </a:r>
            <a:r>
              <a:rPr lang="fr-FR" dirty="0">
                <a:solidFill>
                  <a:srgbClr val="000000"/>
                </a:solidFill>
                <a:ea typeface="Times New Roman" panose="02020603050405020304" pitchFamily="18" charset="0"/>
                <a:cs typeface="Times New Roman" panose="02020603050405020304" pitchFamily="18" charset="0"/>
              </a:rPr>
              <a:t> nommé téléchargements </a:t>
            </a:r>
          </a:p>
          <a:p>
            <a:pPr marL="0" indent="0">
              <a:lnSpc>
                <a:spcPct val="107000"/>
              </a:lnSpc>
              <a:spcAft>
                <a:spcPts val="800"/>
              </a:spcAft>
              <a:buNone/>
            </a:pPr>
            <a:r>
              <a:rPr lang="fr-FR" b="1" dirty="0" err="1">
                <a:solidFill>
                  <a:srgbClr val="000000"/>
                </a:solidFill>
                <a:effectLst>
                  <a:outerShdw blurRad="38100" dist="38100" dir="2700000" algn="tl">
                    <a:srgbClr val="000000">
                      <a:alpha val="43137"/>
                    </a:srgbClr>
                  </a:outerShdw>
                </a:effectLst>
                <a:cs typeface="Times New Roman" panose="02020603050405020304" pitchFamily="18" charset="0"/>
              </a:rPr>
              <a:t>mkdir</a:t>
            </a:r>
            <a:r>
              <a:rPr lang="fr-FR" b="1" dirty="0">
                <a:solidFill>
                  <a:srgbClr val="000000"/>
                </a:solidFill>
                <a:effectLst>
                  <a:outerShdw blurRad="38100" dist="38100" dir="2700000" algn="tl">
                    <a:srgbClr val="000000">
                      <a:alpha val="43137"/>
                    </a:srgbClr>
                  </a:outerShdw>
                </a:effectLst>
                <a:cs typeface="Times New Roman" panose="02020603050405020304" pitchFamily="18" charset="0"/>
              </a:rPr>
              <a:t> /home/</a:t>
            </a:r>
            <a:r>
              <a:rPr lang="fr-FR" b="1" dirty="0" err="1">
                <a:solidFill>
                  <a:srgbClr val="000000"/>
                </a:solidFill>
                <a:effectLst>
                  <a:outerShdw blurRad="38100" dist="38100" dir="2700000" algn="tl">
                    <a:srgbClr val="000000">
                      <a:alpha val="43137"/>
                    </a:srgbClr>
                  </a:outerShdw>
                </a:effectLst>
                <a:cs typeface="Times New Roman" panose="02020603050405020304" pitchFamily="18" charset="0"/>
              </a:rPr>
              <a:t>nagios</a:t>
            </a:r>
            <a:r>
              <a:rPr lang="fr-FR" b="1" dirty="0">
                <a:solidFill>
                  <a:srgbClr val="000000"/>
                </a:solidFill>
                <a:effectLst>
                  <a:outerShdw blurRad="38100" dist="38100" dir="2700000" algn="tl">
                    <a:srgbClr val="000000">
                      <a:alpha val="43137"/>
                    </a:srgbClr>
                  </a:outerShdw>
                </a:effectLst>
                <a:cs typeface="Times New Roman" panose="02020603050405020304" pitchFamily="18" charset="0"/>
              </a:rPr>
              <a:t>/téléchargements</a:t>
            </a:r>
          </a:p>
          <a:p>
            <a:pPr marL="0" indent="0">
              <a:lnSpc>
                <a:spcPct val="107000"/>
              </a:lnSpc>
              <a:spcAft>
                <a:spcPts val="800"/>
              </a:spcAft>
              <a:buNone/>
            </a:pPr>
            <a:r>
              <a:rPr lang="fr-FR" dirty="0">
                <a:solidFill>
                  <a:srgbClr val="000000"/>
                </a:solidFill>
                <a:cs typeface="Times New Roman" panose="02020603050405020304" pitchFamily="18" charset="0"/>
              </a:rPr>
              <a:t>On tape la commande suivante pour télécharger la dernière version nagios-4.4.7</a:t>
            </a:r>
          </a:p>
          <a:p>
            <a:pPr marL="0" indent="0">
              <a:lnSpc>
                <a:spcPct val="107000"/>
              </a:lnSpc>
              <a:spcAft>
                <a:spcPts val="800"/>
              </a:spcAft>
              <a:buNone/>
            </a:pPr>
            <a:r>
              <a:rPr lang="fr-FR" b="1" dirty="0" err="1">
                <a:solidFill>
                  <a:srgbClr val="000000"/>
                </a:solidFill>
                <a:effectLst>
                  <a:outerShdw blurRad="38100" dist="38100" dir="2700000" algn="tl">
                    <a:srgbClr val="000000">
                      <a:alpha val="43137"/>
                    </a:srgbClr>
                  </a:outerShdw>
                </a:effectLst>
                <a:cs typeface="Times New Roman" panose="02020603050405020304" pitchFamily="18" charset="0"/>
              </a:rPr>
              <a:t>wget</a:t>
            </a:r>
            <a:r>
              <a:rPr lang="fr-FR" b="1" dirty="0">
                <a:solidFill>
                  <a:srgbClr val="000000"/>
                </a:solidFill>
                <a:effectLst>
                  <a:outerShdw blurRad="38100" dist="38100" dir="2700000" algn="tl">
                    <a:srgbClr val="000000">
                      <a:alpha val="43137"/>
                    </a:srgbClr>
                  </a:outerShdw>
                </a:effectLst>
                <a:cs typeface="Times New Roman" panose="02020603050405020304" pitchFamily="18" charset="0"/>
              </a:rPr>
              <a:t> -O nagioscore.tar.gz https://github.com/NagiosEnterprises/nagioscore/archive/nagios-4.4.7.tar.gz</a:t>
            </a: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79999" y="866504"/>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4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pic>
        <p:nvPicPr>
          <p:cNvPr id="1026" name="Picture 2" descr="Supervision de votre infrastructure informatique">
            <a:extLst>
              <a:ext uri="{FF2B5EF4-FFF2-40B4-BE49-F238E27FC236}">
                <a16:creationId xmlns:a16="http://schemas.microsoft.com/office/drawing/2014/main" id="{A1242896-5A31-54B3-2FA5-A14D4019B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5509" y="96422"/>
            <a:ext cx="1540163" cy="15401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CDA37371-186B-BD42-B17C-1662D8A53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1661" y="299883"/>
            <a:ext cx="3723848" cy="923514"/>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a:extLst>
              <a:ext uri="{FF2B5EF4-FFF2-40B4-BE49-F238E27FC236}">
                <a16:creationId xmlns:a16="http://schemas.microsoft.com/office/drawing/2014/main" id="{37D251F6-B1C3-E5DE-78BE-AABE53382A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5796" y="4310709"/>
            <a:ext cx="7189794" cy="2189638"/>
          </a:xfrm>
          <a:prstGeom prst="rect">
            <a:avLst/>
          </a:prstGeom>
          <a:ln>
            <a:noFill/>
          </a:ln>
          <a:effectLst>
            <a:outerShdw blurRad="292100" dist="139700" dir="2700000" algn="tl" rotWithShape="0">
              <a:srgbClr val="333333">
                <a:alpha val="65000"/>
              </a:srgbClr>
            </a:outerShdw>
          </a:effectLst>
        </p:spPr>
      </p:pic>
      <p:sp>
        <p:nvSpPr>
          <p:cNvPr id="13" name="Titre 1">
            <a:extLst>
              <a:ext uri="{FF2B5EF4-FFF2-40B4-BE49-F238E27FC236}">
                <a16:creationId xmlns:a16="http://schemas.microsoft.com/office/drawing/2014/main" id="{34076A86-7719-5A3D-7538-E01AAF1A4656}"/>
              </a:ext>
            </a:extLst>
          </p:cNvPr>
          <p:cNvSpPr txBox="1">
            <a:spLocks/>
          </p:cNvSpPr>
          <p:nvPr/>
        </p:nvSpPr>
        <p:spPr>
          <a:xfrm>
            <a:off x="179999" y="526118"/>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03 – Installation et configuration du logiciel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NAGIOS </a:t>
            </a:r>
            <a:r>
              <a:rPr kumimoji="0" lang="fr-FR" sz="2000" b="1" i="0" u="none" strike="noStrike" kern="1200" cap="none" spc="0" normalizeH="0" baseline="0" noProof="0" dirty="0" err="1">
                <a:ln>
                  <a:noFill/>
                </a:ln>
                <a:solidFill>
                  <a:srgbClr val="FF7800"/>
                </a:solidFill>
                <a:effectLst/>
                <a:uLnTx/>
                <a:uFillTx/>
                <a:latin typeface="Calibri" panose="020F0502020204030204"/>
                <a:ea typeface="+mj-ea"/>
                <a:cs typeface="+mj-cs"/>
              </a:rPr>
              <a:t>core</a:t>
            </a:r>
            <a:endPar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1596831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5" y="1579421"/>
            <a:ext cx="10363200" cy="4208878"/>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fr-FR" dirty="0">
                <a:solidFill>
                  <a:srgbClr val="000000"/>
                </a:solidFill>
                <a:ea typeface="Times New Roman" panose="02020603050405020304" pitchFamily="18" charset="0"/>
                <a:cs typeface="Times New Roman" panose="02020603050405020304" pitchFamily="18" charset="0"/>
              </a:rPr>
              <a:t>Par la suite on décompresse et on continu l’installation :</a:t>
            </a:r>
          </a:p>
          <a:p>
            <a:pPr marL="0" indent="0">
              <a:lnSpc>
                <a:spcPct val="107000"/>
              </a:lnSpc>
              <a:spcAft>
                <a:spcPts val="800"/>
              </a:spcAft>
              <a:buNone/>
            </a:pP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tar </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xzf</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nagioscore.tar.gz</a:t>
            </a:r>
          </a:p>
          <a:p>
            <a:pPr marL="0" indent="0">
              <a:lnSpc>
                <a:spcPct val="107000"/>
              </a:lnSpc>
              <a:spcAft>
                <a:spcPts val="800"/>
              </a:spcAft>
              <a:buNone/>
            </a:pPr>
            <a:endPar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marL="0" indent="0">
              <a:lnSpc>
                <a:spcPct val="107000"/>
              </a:lnSpc>
              <a:spcAft>
                <a:spcPts val="800"/>
              </a:spcAft>
              <a:buNone/>
            </a:pP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cd nagioscore-nagios-4.4.7</a:t>
            </a:r>
          </a:p>
          <a:p>
            <a:pPr marL="0" indent="0">
              <a:lnSpc>
                <a:spcPct val="107000"/>
              </a:lnSpc>
              <a:spcAft>
                <a:spcPts val="800"/>
              </a:spcAft>
              <a:buNone/>
            </a:pPr>
            <a:endPar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marL="0" indent="0">
              <a:lnSpc>
                <a:spcPct val="107000"/>
              </a:lnSpc>
              <a:spcAft>
                <a:spcPts val="800"/>
              </a:spcAft>
              <a:buNone/>
            </a:pPr>
            <a:endPar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marL="0" indent="0">
              <a:lnSpc>
                <a:spcPct val="107000"/>
              </a:lnSpc>
              <a:spcAft>
                <a:spcPts val="800"/>
              </a:spcAft>
              <a:buNone/>
            </a:pPr>
            <a:endPar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marL="0" indent="0">
              <a:lnSpc>
                <a:spcPct val="107000"/>
              </a:lnSpc>
              <a:spcAft>
                <a:spcPts val="800"/>
              </a:spcAft>
              <a:buNone/>
            </a:pPr>
            <a:endPar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marL="0" indent="0">
              <a:lnSpc>
                <a:spcPct val="107000"/>
              </a:lnSpc>
              <a:spcAft>
                <a:spcPts val="800"/>
              </a:spcAft>
              <a:buNone/>
            </a:pPr>
            <a:endPar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marL="0" indent="0">
              <a:lnSpc>
                <a:spcPct val="107000"/>
              </a:lnSpc>
              <a:spcAft>
                <a:spcPts val="800"/>
              </a:spcAft>
              <a:buNone/>
            </a:pPr>
            <a:endParaRPr lang="fr-FR" b="1" dirty="0">
              <a:solidFill>
                <a:srgbClr val="000000"/>
              </a:solidFill>
              <a:ea typeface="Times New Roman" panose="02020603050405020304" pitchFamily="18" charset="0"/>
              <a:cs typeface="Times New Roman" panose="02020603050405020304" pitchFamily="18" charset="0"/>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79999" y="866504"/>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4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pic>
        <p:nvPicPr>
          <p:cNvPr id="1026" name="Picture 2" descr="Supervision de votre infrastructure informatique">
            <a:extLst>
              <a:ext uri="{FF2B5EF4-FFF2-40B4-BE49-F238E27FC236}">
                <a16:creationId xmlns:a16="http://schemas.microsoft.com/office/drawing/2014/main" id="{A1242896-5A31-54B3-2FA5-A14D4019B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5509" y="96422"/>
            <a:ext cx="1540163" cy="15401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CDA37371-186B-BD42-B17C-1662D8A53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1661" y="299883"/>
            <a:ext cx="3723848" cy="923514"/>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a:extLst>
              <a:ext uri="{FF2B5EF4-FFF2-40B4-BE49-F238E27FC236}">
                <a16:creationId xmlns:a16="http://schemas.microsoft.com/office/drawing/2014/main" id="{E81D30E5-4989-71BA-5C5A-8736DA796C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5955" y="2020027"/>
            <a:ext cx="7262489" cy="708721"/>
          </a:xfrm>
          <a:prstGeom prst="rect">
            <a:avLst/>
          </a:prstGeom>
          <a:ln>
            <a:noFill/>
          </a:ln>
          <a:effectLst>
            <a:outerShdw blurRad="292100" dist="139700" dir="2700000" algn="tl" rotWithShape="0">
              <a:srgbClr val="333333">
                <a:alpha val="65000"/>
              </a:srgbClr>
            </a:outerShdw>
          </a:effectLst>
        </p:spPr>
      </p:pic>
      <p:pic>
        <p:nvPicPr>
          <p:cNvPr id="14" name="Image 13">
            <a:extLst>
              <a:ext uri="{FF2B5EF4-FFF2-40B4-BE49-F238E27FC236}">
                <a16:creationId xmlns:a16="http://schemas.microsoft.com/office/drawing/2014/main" id="{93BBC9C7-7255-E0A6-EF4D-8D8915E6B7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0655" y="3253131"/>
            <a:ext cx="10233891" cy="1530763"/>
          </a:xfrm>
          <a:prstGeom prst="rect">
            <a:avLst/>
          </a:prstGeom>
          <a:ln>
            <a:noFill/>
          </a:ln>
          <a:effectLst>
            <a:outerShdw blurRad="292100" dist="139700" dir="2700000" algn="tl" rotWithShape="0">
              <a:srgbClr val="333333">
                <a:alpha val="65000"/>
              </a:srgbClr>
            </a:outerShdw>
          </a:effectLst>
        </p:spPr>
      </p:pic>
      <p:sp>
        <p:nvSpPr>
          <p:cNvPr id="15" name="Titre 1">
            <a:extLst>
              <a:ext uri="{FF2B5EF4-FFF2-40B4-BE49-F238E27FC236}">
                <a16:creationId xmlns:a16="http://schemas.microsoft.com/office/drawing/2014/main" id="{47016145-34F9-5DEE-5B18-3D39B98B9F58}"/>
              </a:ext>
            </a:extLst>
          </p:cNvPr>
          <p:cNvSpPr txBox="1">
            <a:spLocks/>
          </p:cNvSpPr>
          <p:nvPr/>
        </p:nvSpPr>
        <p:spPr>
          <a:xfrm>
            <a:off x="179999" y="553829"/>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03 – Installation et configuration du logiciel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NAGIOS </a:t>
            </a:r>
            <a:r>
              <a:rPr kumimoji="0" lang="fr-FR" sz="2000" b="1" i="0" u="none" strike="noStrike" kern="1200" cap="none" spc="0" normalizeH="0" baseline="0" noProof="0" dirty="0" err="1">
                <a:ln>
                  <a:noFill/>
                </a:ln>
                <a:solidFill>
                  <a:srgbClr val="FF7800"/>
                </a:solidFill>
                <a:effectLst/>
                <a:uLnTx/>
                <a:uFillTx/>
                <a:latin typeface="Calibri" panose="020F0502020204030204"/>
                <a:ea typeface="+mj-ea"/>
                <a:cs typeface="+mj-cs"/>
              </a:rPr>
              <a:t>core</a:t>
            </a:r>
            <a:endPar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2685866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5" y="1579421"/>
            <a:ext cx="10363200" cy="4208878"/>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fr-FR" dirty="0">
                <a:solidFill>
                  <a:srgbClr val="000000"/>
                </a:solidFill>
                <a:ea typeface="Times New Roman" panose="02020603050405020304" pitchFamily="18" charset="0"/>
                <a:cs typeface="Times New Roman" panose="02020603050405020304" pitchFamily="18" charset="0"/>
              </a:rPr>
              <a:t>On compile via la commande:</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./configure</a:t>
            </a:r>
          </a:p>
          <a:p>
            <a:pPr marL="0" indent="0">
              <a:lnSpc>
                <a:spcPct val="107000"/>
              </a:lnSpc>
              <a:spcAft>
                <a:spcPts val="800"/>
              </a:spcAft>
              <a:buNone/>
            </a:pPr>
            <a:r>
              <a:rPr lang="fr-FR" dirty="0">
                <a:solidFill>
                  <a:srgbClr val="000000"/>
                </a:solidFill>
                <a:ea typeface="Times New Roman" panose="02020603050405020304" pitchFamily="18" charset="0"/>
                <a:cs typeface="Times New Roman" panose="02020603050405020304" pitchFamily="18" charset="0"/>
              </a:rPr>
              <a:t>Et enfin on tape: </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make</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all</a:t>
            </a:r>
          </a:p>
          <a:p>
            <a:pPr marL="0" indent="0">
              <a:lnSpc>
                <a:spcPct val="107000"/>
              </a:lnSpc>
              <a:spcAft>
                <a:spcPts val="800"/>
              </a:spcAft>
              <a:buNone/>
            </a:pPr>
            <a:endPar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marL="0" indent="0">
              <a:lnSpc>
                <a:spcPct val="107000"/>
              </a:lnSpc>
              <a:spcAft>
                <a:spcPts val="800"/>
              </a:spcAft>
              <a:buNone/>
            </a:pPr>
            <a:endParaRPr lang="fr-FR" b="1" dirty="0">
              <a:solidFill>
                <a:srgbClr val="000000"/>
              </a:solidFill>
              <a:ea typeface="Times New Roman" panose="02020603050405020304" pitchFamily="18" charset="0"/>
              <a:cs typeface="Times New Roman" panose="02020603050405020304" pitchFamily="18" charset="0"/>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79999" y="866504"/>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4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pic>
        <p:nvPicPr>
          <p:cNvPr id="1026" name="Picture 2" descr="Supervision de votre infrastructure informatique">
            <a:extLst>
              <a:ext uri="{FF2B5EF4-FFF2-40B4-BE49-F238E27FC236}">
                <a16:creationId xmlns:a16="http://schemas.microsoft.com/office/drawing/2014/main" id="{A1242896-5A31-54B3-2FA5-A14D4019B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5509" y="96422"/>
            <a:ext cx="1540163" cy="15401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CDA37371-186B-BD42-B17C-1662D8A53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1661" y="299883"/>
            <a:ext cx="3723848" cy="923514"/>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BAED13CC-A01C-FB65-DB25-0D307E948E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9117" y="1636585"/>
            <a:ext cx="5098036" cy="4683820"/>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645CD3D6-C866-0B0F-6CDA-AB715D1548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847" y="2794409"/>
            <a:ext cx="5001216" cy="3519981"/>
          </a:xfrm>
          <a:prstGeom prst="rect">
            <a:avLst/>
          </a:prstGeom>
          <a:ln>
            <a:noFill/>
          </a:ln>
          <a:effectLst>
            <a:outerShdw blurRad="292100" dist="139700" dir="2700000" algn="tl" rotWithShape="0">
              <a:srgbClr val="333333">
                <a:alpha val="65000"/>
              </a:srgbClr>
            </a:outerShdw>
          </a:effectLst>
        </p:spPr>
      </p:pic>
      <p:sp>
        <p:nvSpPr>
          <p:cNvPr id="10" name="Titre 1">
            <a:extLst>
              <a:ext uri="{FF2B5EF4-FFF2-40B4-BE49-F238E27FC236}">
                <a16:creationId xmlns:a16="http://schemas.microsoft.com/office/drawing/2014/main" id="{DC5F630E-7C32-27FE-56FE-16547E50920C}"/>
              </a:ext>
            </a:extLst>
          </p:cNvPr>
          <p:cNvSpPr txBox="1">
            <a:spLocks/>
          </p:cNvSpPr>
          <p:nvPr/>
        </p:nvSpPr>
        <p:spPr>
          <a:xfrm>
            <a:off x="179999" y="544591"/>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03 – Installation et configuration du logiciel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NAGIOS </a:t>
            </a:r>
            <a:r>
              <a:rPr kumimoji="0" lang="fr-FR" sz="2000" b="1" i="0" u="none" strike="noStrike" kern="1200" cap="none" spc="0" normalizeH="0" baseline="0" noProof="0" dirty="0" err="1">
                <a:ln>
                  <a:noFill/>
                </a:ln>
                <a:solidFill>
                  <a:srgbClr val="FF7800"/>
                </a:solidFill>
                <a:effectLst/>
                <a:uLnTx/>
                <a:uFillTx/>
                <a:latin typeface="Calibri" panose="020F0502020204030204"/>
                <a:ea typeface="+mj-ea"/>
                <a:cs typeface="+mj-cs"/>
              </a:rPr>
              <a:t>core</a:t>
            </a:r>
            <a:endPar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1263052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5" y="1579421"/>
            <a:ext cx="10363200" cy="4208878"/>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make</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install</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-groups-</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users</a:t>
            </a:r>
            <a:endPar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marL="0" indent="0">
              <a:lnSpc>
                <a:spcPct val="107000"/>
              </a:lnSpc>
              <a:spcAft>
                <a:spcPts val="800"/>
              </a:spcAft>
              <a:buNone/>
            </a:pPr>
            <a:r>
              <a:rPr lang="fr-FR" dirty="0">
                <a:solidFill>
                  <a:srgbClr val="000000"/>
                </a:solidFill>
                <a:ea typeface="Times New Roman" panose="02020603050405020304" pitchFamily="18" charset="0"/>
                <a:cs typeface="Times New Roman" panose="02020603050405020304" pitchFamily="18" charset="0"/>
              </a:rPr>
              <a:t>Cela ajoute les utilisateurs et les groupes s'ils n'existent pas</a:t>
            </a:r>
          </a:p>
          <a:p>
            <a:pPr marL="0" indent="0">
              <a:lnSpc>
                <a:spcPct val="107000"/>
              </a:lnSpc>
              <a:spcAft>
                <a:spcPts val="800"/>
              </a:spcAft>
              <a:buNone/>
            </a:pPr>
            <a:endParaRPr lang="fr-FR" dirty="0">
              <a:solidFill>
                <a:srgbClr val="000000"/>
              </a:solidFill>
              <a:ea typeface="Times New Roman" panose="02020603050405020304" pitchFamily="18" charset="0"/>
              <a:cs typeface="Times New Roman" panose="02020603050405020304" pitchFamily="18" charset="0"/>
            </a:endParaRPr>
          </a:p>
          <a:p>
            <a:pPr marL="0" indent="0">
              <a:lnSpc>
                <a:spcPct val="107000"/>
              </a:lnSpc>
              <a:spcAft>
                <a:spcPts val="800"/>
              </a:spcAft>
              <a:buNone/>
            </a:pPr>
            <a:endParaRPr lang="fr-FR" dirty="0">
              <a:solidFill>
                <a:srgbClr val="000000"/>
              </a:solidFill>
              <a:ea typeface="Times New Roman" panose="02020603050405020304" pitchFamily="18" charset="0"/>
              <a:cs typeface="Times New Roman" panose="02020603050405020304" pitchFamily="18" charset="0"/>
            </a:endParaRPr>
          </a:p>
          <a:p>
            <a:pPr marL="0" indent="0">
              <a:lnSpc>
                <a:spcPct val="107000"/>
              </a:lnSpc>
              <a:spcAft>
                <a:spcPts val="800"/>
              </a:spcAft>
              <a:buNone/>
            </a:pPr>
            <a:endParaRPr lang="fr-FR" dirty="0">
              <a:solidFill>
                <a:srgbClr val="000000"/>
              </a:solidFill>
              <a:ea typeface="Times New Roman" panose="02020603050405020304" pitchFamily="18" charset="0"/>
              <a:cs typeface="Times New Roman" panose="02020603050405020304" pitchFamily="18" charset="0"/>
            </a:endParaRPr>
          </a:p>
          <a:p>
            <a:pPr marL="0" indent="0">
              <a:lnSpc>
                <a:spcPct val="107000"/>
              </a:lnSpc>
              <a:spcAft>
                <a:spcPts val="800"/>
              </a:spcAft>
              <a:buNone/>
            </a:pPr>
            <a:r>
              <a:rPr lang="fr-FR" dirty="0">
                <a:solidFill>
                  <a:srgbClr val="000000"/>
                </a:solidFill>
                <a:ea typeface="Times New Roman" panose="02020603050405020304" pitchFamily="18" charset="0"/>
                <a:cs typeface="Times New Roman" panose="02020603050405020304" pitchFamily="18" charset="0"/>
              </a:rPr>
              <a:t>L'utilisateur apache est également ajouté au groupe </a:t>
            </a:r>
            <a:r>
              <a:rPr lang="fr-FR" dirty="0" err="1">
                <a:solidFill>
                  <a:srgbClr val="000000"/>
                </a:solidFill>
                <a:ea typeface="Times New Roman" panose="02020603050405020304" pitchFamily="18" charset="0"/>
                <a:cs typeface="Times New Roman" panose="02020603050405020304" pitchFamily="18" charset="0"/>
              </a:rPr>
              <a:t>nagios</a:t>
            </a:r>
            <a:r>
              <a:rPr lang="fr-FR" dirty="0">
                <a:solidFill>
                  <a:srgbClr val="000000"/>
                </a:solidFill>
                <a:ea typeface="Times New Roman" panose="02020603050405020304" pitchFamily="18" charset="0"/>
                <a:cs typeface="Times New Roman" panose="02020603050405020304" pitchFamily="18" charset="0"/>
              </a:rPr>
              <a:t>.</a:t>
            </a:r>
          </a:p>
          <a:p>
            <a:pPr marL="0" indent="0">
              <a:lnSpc>
                <a:spcPct val="107000"/>
              </a:lnSpc>
              <a:spcAft>
                <a:spcPts val="800"/>
              </a:spcAft>
              <a:buNone/>
            </a:pP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Usermod</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 –G </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nagios</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apache</a:t>
            </a:r>
          </a:p>
          <a:p>
            <a:pPr marL="0" indent="0">
              <a:lnSpc>
                <a:spcPct val="107000"/>
              </a:lnSpc>
              <a:spcAft>
                <a:spcPts val="800"/>
              </a:spcAft>
              <a:buNone/>
            </a:pPr>
            <a:endPar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marL="0" indent="0">
              <a:lnSpc>
                <a:spcPct val="107000"/>
              </a:lnSpc>
              <a:spcAft>
                <a:spcPts val="800"/>
              </a:spcAft>
              <a:buNone/>
            </a:pPr>
            <a:r>
              <a:rPr lang="fr-FR" dirty="0">
                <a:solidFill>
                  <a:srgbClr val="000000"/>
                </a:solidFill>
                <a:ea typeface="Times New Roman" panose="02020603050405020304" pitchFamily="18" charset="0"/>
                <a:cs typeface="Times New Roman" panose="02020603050405020304" pitchFamily="18" charset="0"/>
              </a:rPr>
              <a:t>Et enfin</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make</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install</a:t>
            </a:r>
            <a:endPar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79999" y="866504"/>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4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pic>
        <p:nvPicPr>
          <p:cNvPr id="1026" name="Picture 2" descr="Supervision de votre infrastructure informatique">
            <a:extLst>
              <a:ext uri="{FF2B5EF4-FFF2-40B4-BE49-F238E27FC236}">
                <a16:creationId xmlns:a16="http://schemas.microsoft.com/office/drawing/2014/main" id="{A1242896-5A31-54B3-2FA5-A14D4019B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5509" y="96422"/>
            <a:ext cx="1540163" cy="15401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CDA37371-186B-BD42-B17C-1662D8A53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1661" y="299883"/>
            <a:ext cx="3723848" cy="923514"/>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a:extLst>
              <a:ext uri="{FF2B5EF4-FFF2-40B4-BE49-F238E27FC236}">
                <a16:creationId xmlns:a16="http://schemas.microsoft.com/office/drawing/2014/main" id="{E7ACC97E-B5FA-56D1-61BC-DDE96479BC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9459" y="2499790"/>
            <a:ext cx="7590178" cy="731583"/>
          </a:xfrm>
          <a:prstGeom prst="rect">
            <a:avLst/>
          </a:prstGeom>
          <a:ln>
            <a:noFill/>
          </a:ln>
          <a:effectLst>
            <a:outerShdw blurRad="292100" dist="139700" dir="2700000" algn="tl" rotWithShape="0">
              <a:srgbClr val="333333">
                <a:alpha val="65000"/>
              </a:srgbClr>
            </a:outerShdw>
          </a:effectLst>
        </p:spPr>
      </p:pic>
      <p:pic>
        <p:nvPicPr>
          <p:cNvPr id="13" name="Image 12">
            <a:extLst>
              <a:ext uri="{FF2B5EF4-FFF2-40B4-BE49-F238E27FC236}">
                <a16:creationId xmlns:a16="http://schemas.microsoft.com/office/drawing/2014/main" id="{AB8AE4C5-4B78-94A7-1B79-1EEF2D1FCC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6682" y="4052596"/>
            <a:ext cx="6767146" cy="457240"/>
          </a:xfrm>
          <a:prstGeom prst="rect">
            <a:avLst/>
          </a:prstGeom>
          <a:ln>
            <a:noFill/>
          </a:ln>
          <a:effectLst>
            <a:outerShdw blurRad="292100" dist="139700" dir="2700000" algn="tl" rotWithShape="0">
              <a:srgbClr val="333333">
                <a:alpha val="65000"/>
              </a:srgbClr>
            </a:outerShdw>
          </a:effectLst>
        </p:spPr>
      </p:pic>
      <p:sp>
        <p:nvSpPr>
          <p:cNvPr id="14" name="Titre 1">
            <a:extLst>
              <a:ext uri="{FF2B5EF4-FFF2-40B4-BE49-F238E27FC236}">
                <a16:creationId xmlns:a16="http://schemas.microsoft.com/office/drawing/2014/main" id="{791EA050-8009-6CC0-BC67-00AB4574D24F}"/>
              </a:ext>
            </a:extLst>
          </p:cNvPr>
          <p:cNvSpPr txBox="1">
            <a:spLocks/>
          </p:cNvSpPr>
          <p:nvPr/>
        </p:nvSpPr>
        <p:spPr>
          <a:xfrm>
            <a:off x="179999" y="544591"/>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03 – Installation et configuration du logiciel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NAGIOS </a:t>
            </a:r>
            <a:r>
              <a:rPr kumimoji="0" lang="fr-FR" sz="2000" b="1" i="0" u="none" strike="noStrike" kern="1200" cap="none" spc="0" normalizeH="0" baseline="0" noProof="0" dirty="0" err="1">
                <a:ln>
                  <a:noFill/>
                </a:ln>
                <a:solidFill>
                  <a:srgbClr val="FF7800"/>
                </a:solidFill>
                <a:effectLst/>
                <a:uLnTx/>
                <a:uFillTx/>
                <a:latin typeface="Calibri" panose="020F0502020204030204"/>
                <a:ea typeface="+mj-ea"/>
                <a:cs typeface="+mj-cs"/>
              </a:rPr>
              <a:t>core</a:t>
            </a:r>
            <a:endPar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1774389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5" y="1579421"/>
            <a:ext cx="10363200" cy="4208878"/>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fr-FR" dirty="0">
                <a:solidFill>
                  <a:srgbClr val="000000"/>
                </a:solidFill>
                <a:ea typeface="Times New Roman" panose="02020603050405020304" pitchFamily="18" charset="0"/>
                <a:cs typeface="Times New Roman" panose="02020603050405020304" pitchFamily="18" charset="0"/>
              </a:rPr>
              <a:t>Cela installe les fichiers de service ou de démon et les configure également pour démarrer au démarrage. Le service Apache </a:t>
            </a:r>
            <a:r>
              <a:rPr lang="fr-FR" dirty="0" err="1">
                <a:solidFill>
                  <a:srgbClr val="000000"/>
                </a:solidFill>
                <a:ea typeface="Times New Roman" panose="02020603050405020304" pitchFamily="18" charset="0"/>
                <a:cs typeface="Times New Roman" panose="02020603050405020304" pitchFamily="18" charset="0"/>
              </a:rPr>
              <a:t>httpd</a:t>
            </a:r>
            <a:r>
              <a:rPr lang="fr-FR" dirty="0">
                <a:solidFill>
                  <a:srgbClr val="000000"/>
                </a:solidFill>
                <a:ea typeface="Times New Roman" panose="02020603050405020304" pitchFamily="18" charset="0"/>
                <a:cs typeface="Times New Roman" panose="02020603050405020304" pitchFamily="18" charset="0"/>
              </a:rPr>
              <a:t> est également configuré à ce stade:</a:t>
            </a:r>
          </a:p>
          <a:p>
            <a:pPr marL="0" indent="0">
              <a:lnSpc>
                <a:spcPct val="107000"/>
              </a:lnSpc>
              <a:spcAft>
                <a:spcPts val="800"/>
              </a:spcAft>
              <a:buNone/>
            </a:pP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make install-</a:t>
            </a:r>
            <a:r>
              <a:rPr lang="en-US" b="1" dirty="0" err="1">
                <a:solidFill>
                  <a:srgbClr val="000000"/>
                </a:solidFill>
                <a:effectLst>
                  <a:outerShdw blurRad="38100" dist="38100" dir="2700000" algn="tl">
                    <a:srgbClr val="000000">
                      <a:alpha val="43137"/>
                    </a:srgbClr>
                  </a:outerShdw>
                </a:effectLst>
                <a:cs typeface="Times New Roman" panose="02020603050405020304" pitchFamily="18" charset="0"/>
              </a:rPr>
              <a:t>daemoninit</a:t>
            </a:r>
            <a:endParaRPr lang="en-US" b="1" dirty="0">
              <a:solidFill>
                <a:srgbClr val="000000"/>
              </a:solidFill>
              <a:effectLst>
                <a:outerShdw blurRad="38100" dist="38100" dir="2700000" algn="tl">
                  <a:srgbClr val="000000">
                    <a:alpha val="43137"/>
                  </a:srgbClr>
                </a:outerShdw>
              </a:effectLst>
              <a:cs typeface="Times New Roman" panose="02020603050405020304" pitchFamily="18" charset="0"/>
            </a:endParaRPr>
          </a:p>
          <a:p>
            <a:pPr marL="0" indent="0">
              <a:lnSpc>
                <a:spcPct val="107000"/>
              </a:lnSpc>
              <a:spcAft>
                <a:spcPts val="800"/>
              </a:spcAft>
              <a:buNone/>
            </a:pPr>
            <a:r>
              <a:rPr lang="en-US" b="1" dirty="0" err="1">
                <a:solidFill>
                  <a:srgbClr val="000000"/>
                </a:solidFill>
                <a:effectLst>
                  <a:outerShdw blurRad="38100" dist="38100" dir="2700000" algn="tl">
                    <a:srgbClr val="000000">
                      <a:alpha val="43137"/>
                    </a:srgbClr>
                  </a:outerShdw>
                </a:effectLst>
                <a:cs typeface="Times New Roman" panose="02020603050405020304" pitchFamily="18" charset="0"/>
              </a:rPr>
              <a:t>systemctl</a:t>
            </a: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 enable </a:t>
            </a:r>
            <a:r>
              <a:rPr lang="en-US" b="1" dirty="0" err="1">
                <a:solidFill>
                  <a:srgbClr val="000000"/>
                </a:solidFill>
                <a:effectLst>
                  <a:outerShdw blurRad="38100" dist="38100" dir="2700000" algn="tl">
                    <a:srgbClr val="000000">
                      <a:alpha val="43137"/>
                    </a:srgbClr>
                  </a:outerShdw>
                </a:effectLst>
                <a:cs typeface="Times New Roman" panose="02020603050405020304" pitchFamily="18" charset="0"/>
              </a:rPr>
              <a:t>httpd.service</a:t>
            </a:r>
            <a:endParaRPr lang="fr-FR" b="1" dirty="0">
              <a:solidFill>
                <a:srgbClr val="000000"/>
              </a:solidFill>
              <a:effectLst>
                <a:outerShdw blurRad="38100" dist="38100" dir="2700000" algn="tl">
                  <a:srgbClr val="000000">
                    <a:alpha val="43137"/>
                  </a:srgbClr>
                </a:outerShdw>
              </a:effectLst>
              <a:cs typeface="Times New Roman" panose="02020603050405020304" pitchFamily="18" charset="0"/>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79999" y="866504"/>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4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pic>
        <p:nvPicPr>
          <p:cNvPr id="1026" name="Picture 2" descr="Supervision de votre infrastructure informatique">
            <a:extLst>
              <a:ext uri="{FF2B5EF4-FFF2-40B4-BE49-F238E27FC236}">
                <a16:creationId xmlns:a16="http://schemas.microsoft.com/office/drawing/2014/main" id="{A1242896-5A31-54B3-2FA5-A14D4019B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5509" y="96422"/>
            <a:ext cx="1540163" cy="15401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CDA37371-186B-BD42-B17C-1662D8A53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1661" y="299883"/>
            <a:ext cx="3723848" cy="923514"/>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200419C7-1ADF-F3A7-D7C0-C019983217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145" y="3212021"/>
            <a:ext cx="10751127" cy="1610359"/>
          </a:xfrm>
          <a:prstGeom prst="rect">
            <a:avLst/>
          </a:prstGeom>
          <a:ln>
            <a:noFill/>
          </a:ln>
          <a:effectLst>
            <a:outerShdw blurRad="292100" dist="139700" dir="2700000" algn="tl" rotWithShape="0">
              <a:srgbClr val="333333">
                <a:alpha val="65000"/>
              </a:srgbClr>
            </a:outerShdw>
          </a:effectLst>
        </p:spPr>
      </p:pic>
      <p:sp>
        <p:nvSpPr>
          <p:cNvPr id="5" name="Titre 1">
            <a:extLst>
              <a:ext uri="{FF2B5EF4-FFF2-40B4-BE49-F238E27FC236}">
                <a16:creationId xmlns:a16="http://schemas.microsoft.com/office/drawing/2014/main" id="{33E097EE-A739-62AE-5883-46CCE7E3ECE2}"/>
              </a:ext>
            </a:extLst>
          </p:cNvPr>
          <p:cNvSpPr txBox="1">
            <a:spLocks/>
          </p:cNvSpPr>
          <p:nvPr/>
        </p:nvSpPr>
        <p:spPr>
          <a:xfrm>
            <a:off x="179999" y="544591"/>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03 – Installation et configuration du logiciel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NAGIOS </a:t>
            </a:r>
            <a:r>
              <a:rPr kumimoji="0" lang="fr-FR" sz="2000" b="1" i="0" u="none" strike="noStrike" kern="1200" cap="none" spc="0" normalizeH="0" baseline="0" noProof="0" dirty="0" err="1">
                <a:ln>
                  <a:noFill/>
                </a:ln>
                <a:solidFill>
                  <a:srgbClr val="FF7800"/>
                </a:solidFill>
                <a:effectLst/>
                <a:uLnTx/>
                <a:uFillTx/>
                <a:latin typeface="Calibri" panose="020F0502020204030204"/>
                <a:ea typeface="+mj-ea"/>
                <a:cs typeface="+mj-cs"/>
              </a:rPr>
              <a:t>core</a:t>
            </a:r>
            <a:endPar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1666176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5" y="1579421"/>
            <a:ext cx="10363200" cy="4208878"/>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fr-FR" dirty="0">
                <a:solidFill>
                  <a:srgbClr val="000000"/>
                </a:solidFill>
                <a:ea typeface="Times New Roman" panose="02020603050405020304" pitchFamily="18" charset="0"/>
                <a:cs typeface="Times New Roman" panose="02020603050405020304" pitchFamily="18" charset="0"/>
              </a:rPr>
              <a:t>Ceci installe et configure le fichier de commande externe.</a:t>
            </a:r>
          </a:p>
          <a:p>
            <a:pPr marL="0" indent="0">
              <a:lnSpc>
                <a:spcPct val="107000"/>
              </a:lnSpc>
              <a:spcAft>
                <a:spcPts val="800"/>
              </a:spcAft>
              <a:buNone/>
            </a:pPr>
            <a:r>
              <a:rPr lang="fr-FR" b="1" dirty="0" err="1">
                <a:solidFill>
                  <a:srgbClr val="000000"/>
                </a:solidFill>
                <a:effectLst>
                  <a:outerShdw blurRad="38100" dist="38100" dir="2700000" algn="tl">
                    <a:srgbClr val="000000">
                      <a:alpha val="43137"/>
                    </a:srgbClr>
                  </a:outerShdw>
                </a:effectLst>
                <a:cs typeface="Times New Roman" panose="02020603050405020304" pitchFamily="18" charset="0"/>
              </a:rPr>
              <a:t>make</a:t>
            </a:r>
            <a:r>
              <a:rPr lang="fr-FR" b="1" dirty="0">
                <a:solidFill>
                  <a:srgbClr val="000000"/>
                </a:solidFill>
                <a:effectLst>
                  <a:outerShdw blurRad="38100" dist="38100" dir="2700000" algn="tl">
                    <a:srgbClr val="000000">
                      <a:alpha val="43137"/>
                    </a:srgbClr>
                  </a:outerShdw>
                </a:effectLst>
                <a:cs typeface="Times New Roman" panose="02020603050405020304" pitchFamily="18" charset="0"/>
              </a:rPr>
              <a:t> </a:t>
            </a:r>
            <a:r>
              <a:rPr lang="fr-FR" b="1" dirty="0" err="1">
                <a:solidFill>
                  <a:srgbClr val="000000"/>
                </a:solidFill>
                <a:effectLst>
                  <a:outerShdw blurRad="38100" dist="38100" dir="2700000" algn="tl">
                    <a:srgbClr val="000000">
                      <a:alpha val="43137"/>
                    </a:srgbClr>
                  </a:outerShdw>
                </a:effectLst>
                <a:cs typeface="Times New Roman" panose="02020603050405020304" pitchFamily="18" charset="0"/>
              </a:rPr>
              <a:t>install-commandmode</a:t>
            </a:r>
            <a:endParaRPr lang="fr-FR" b="1" dirty="0">
              <a:solidFill>
                <a:srgbClr val="000000"/>
              </a:solidFill>
              <a:effectLst>
                <a:outerShdw blurRad="38100" dist="38100" dir="2700000" algn="tl">
                  <a:srgbClr val="000000">
                    <a:alpha val="43137"/>
                  </a:srgbClr>
                </a:outerShdw>
              </a:effectLst>
              <a:cs typeface="Times New Roman" panose="02020603050405020304" pitchFamily="18" charset="0"/>
            </a:endParaRPr>
          </a:p>
          <a:p>
            <a:pPr marL="0" indent="0">
              <a:lnSpc>
                <a:spcPct val="107000"/>
              </a:lnSpc>
              <a:spcAft>
                <a:spcPts val="800"/>
              </a:spcAft>
              <a:buNone/>
            </a:pPr>
            <a:r>
              <a:rPr lang="fr-FR" dirty="0">
                <a:solidFill>
                  <a:srgbClr val="000000"/>
                </a:solidFill>
                <a:ea typeface="Times New Roman" panose="02020603050405020304" pitchFamily="18" charset="0"/>
                <a:cs typeface="Times New Roman" panose="02020603050405020304" pitchFamily="18" charset="0"/>
              </a:rPr>
              <a:t>Ceci installe les fichiers de configuration *SAMPLE*. Ceux-ci sont nécessaires car Nagios a besoin de certains fichiers de configuration pour lui permettre de démarrer.</a:t>
            </a:r>
          </a:p>
          <a:p>
            <a:pPr marL="0" indent="0">
              <a:lnSpc>
                <a:spcPct val="107000"/>
              </a:lnSpc>
              <a:spcAft>
                <a:spcPts val="800"/>
              </a:spcAft>
              <a:buNone/>
            </a:pPr>
            <a:r>
              <a:rPr lang="fr-FR" b="1" dirty="0" err="1">
                <a:solidFill>
                  <a:srgbClr val="000000"/>
                </a:solidFill>
                <a:effectLst>
                  <a:outerShdw blurRad="38100" dist="38100" dir="2700000" algn="tl">
                    <a:srgbClr val="000000">
                      <a:alpha val="43137"/>
                    </a:srgbClr>
                  </a:outerShdw>
                </a:effectLst>
                <a:cs typeface="Times New Roman" panose="02020603050405020304" pitchFamily="18" charset="0"/>
              </a:rPr>
              <a:t>make</a:t>
            </a:r>
            <a:r>
              <a:rPr lang="fr-FR" b="1" dirty="0">
                <a:solidFill>
                  <a:srgbClr val="000000"/>
                </a:solidFill>
                <a:effectLst>
                  <a:outerShdw blurRad="38100" dist="38100" dir="2700000" algn="tl">
                    <a:srgbClr val="000000">
                      <a:alpha val="43137"/>
                    </a:srgbClr>
                  </a:outerShdw>
                </a:effectLst>
                <a:cs typeface="Times New Roman" panose="02020603050405020304" pitchFamily="18" charset="0"/>
              </a:rPr>
              <a:t> </a:t>
            </a:r>
            <a:r>
              <a:rPr lang="fr-FR" b="1" dirty="0" err="1">
                <a:solidFill>
                  <a:srgbClr val="000000"/>
                </a:solidFill>
                <a:effectLst>
                  <a:outerShdw blurRad="38100" dist="38100" dir="2700000" algn="tl">
                    <a:srgbClr val="000000">
                      <a:alpha val="43137"/>
                    </a:srgbClr>
                  </a:outerShdw>
                </a:effectLst>
                <a:cs typeface="Times New Roman" panose="02020603050405020304" pitchFamily="18" charset="0"/>
              </a:rPr>
              <a:t>install</a:t>
            </a:r>
            <a:r>
              <a:rPr lang="fr-FR" b="1" dirty="0">
                <a:solidFill>
                  <a:srgbClr val="000000"/>
                </a:solidFill>
                <a:effectLst>
                  <a:outerShdw blurRad="38100" dist="38100" dir="2700000" algn="tl">
                    <a:srgbClr val="000000">
                      <a:alpha val="43137"/>
                    </a:srgbClr>
                  </a:outerShdw>
                </a:effectLst>
                <a:cs typeface="Times New Roman" panose="02020603050405020304" pitchFamily="18" charset="0"/>
              </a:rPr>
              <a:t>-config</a:t>
            </a:r>
          </a:p>
          <a:p>
            <a:pPr marL="0" indent="0">
              <a:lnSpc>
                <a:spcPct val="107000"/>
              </a:lnSpc>
              <a:spcAft>
                <a:spcPts val="800"/>
              </a:spcAft>
              <a:buNone/>
            </a:pPr>
            <a:r>
              <a:rPr lang="fr-FR" dirty="0">
                <a:solidFill>
                  <a:srgbClr val="000000"/>
                </a:solidFill>
                <a:ea typeface="Times New Roman" panose="02020603050405020304" pitchFamily="18" charset="0"/>
                <a:cs typeface="Times New Roman" panose="02020603050405020304" pitchFamily="18" charset="0"/>
              </a:rPr>
              <a:t>Cela installe les fichiers de configuration du serveur Web Apache.</a:t>
            </a:r>
          </a:p>
          <a:p>
            <a:pPr marL="0" indent="0">
              <a:lnSpc>
                <a:spcPct val="107000"/>
              </a:lnSpc>
              <a:spcAft>
                <a:spcPts val="800"/>
              </a:spcAft>
              <a:buNone/>
            </a:pP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make install-</a:t>
            </a:r>
            <a:r>
              <a:rPr lang="en-US" b="1" dirty="0" err="1">
                <a:solidFill>
                  <a:srgbClr val="000000"/>
                </a:solidFill>
                <a:effectLst>
                  <a:outerShdw blurRad="38100" dist="38100" dir="2700000" algn="tl">
                    <a:srgbClr val="000000">
                      <a:alpha val="43137"/>
                    </a:srgbClr>
                  </a:outerShdw>
                </a:effectLst>
                <a:cs typeface="Times New Roman" panose="02020603050405020304" pitchFamily="18" charset="0"/>
              </a:rPr>
              <a:t>webconf</a:t>
            </a:r>
            <a:endParaRPr lang="en-US" b="1" dirty="0">
              <a:solidFill>
                <a:srgbClr val="000000"/>
              </a:solidFill>
              <a:effectLst>
                <a:outerShdw blurRad="38100" dist="38100" dir="2700000" algn="tl">
                  <a:srgbClr val="000000">
                    <a:alpha val="43137"/>
                  </a:srgbClr>
                </a:outerShdw>
              </a:effectLst>
              <a:cs typeface="Times New Roman" panose="02020603050405020304" pitchFamily="18" charset="0"/>
            </a:endParaRPr>
          </a:p>
          <a:p>
            <a:pPr marL="0" indent="0">
              <a:lnSpc>
                <a:spcPct val="107000"/>
              </a:lnSpc>
              <a:spcBef>
                <a:spcPts val="0"/>
              </a:spcBef>
              <a:buNone/>
            </a:pPr>
            <a:r>
              <a:rPr lang="fr-FR" dirty="0">
                <a:solidFill>
                  <a:srgbClr val="000000"/>
                </a:solidFill>
                <a:cs typeface="Times New Roman" panose="02020603050405020304" pitchFamily="18" charset="0"/>
              </a:rPr>
              <a:t>Vous devez autoriser le trafic entrant du port 80 </a:t>
            </a:r>
          </a:p>
          <a:p>
            <a:pPr marL="0" indent="0">
              <a:lnSpc>
                <a:spcPct val="107000"/>
              </a:lnSpc>
              <a:spcBef>
                <a:spcPts val="0"/>
              </a:spcBef>
              <a:buNone/>
            </a:pPr>
            <a:r>
              <a:rPr lang="fr-FR" dirty="0">
                <a:solidFill>
                  <a:srgbClr val="000000"/>
                </a:solidFill>
                <a:cs typeface="Times New Roman" panose="02020603050405020304" pitchFamily="18" charset="0"/>
              </a:rPr>
              <a:t>sur le pare-feu local afin de pouvoir accéder </a:t>
            </a:r>
          </a:p>
          <a:p>
            <a:pPr marL="0" indent="0">
              <a:lnSpc>
                <a:spcPct val="107000"/>
              </a:lnSpc>
              <a:spcBef>
                <a:spcPts val="0"/>
              </a:spcBef>
              <a:buNone/>
            </a:pPr>
            <a:r>
              <a:rPr lang="fr-FR" dirty="0">
                <a:solidFill>
                  <a:srgbClr val="000000"/>
                </a:solidFill>
                <a:cs typeface="Times New Roman" panose="02020603050405020304" pitchFamily="18" charset="0"/>
              </a:rPr>
              <a:t>à l'interface Web de Nagios </a:t>
            </a:r>
            <a:r>
              <a:rPr lang="fr-FR" dirty="0" err="1">
                <a:solidFill>
                  <a:srgbClr val="000000"/>
                </a:solidFill>
                <a:cs typeface="Times New Roman" panose="02020603050405020304" pitchFamily="18" charset="0"/>
              </a:rPr>
              <a:t>Core</a:t>
            </a:r>
            <a:r>
              <a:rPr lang="fr-FR" dirty="0">
                <a:solidFill>
                  <a:srgbClr val="000000"/>
                </a:solidFill>
                <a:cs typeface="Times New Roman" panose="02020603050405020304" pitchFamily="18" charset="0"/>
              </a:rPr>
              <a:t>.</a:t>
            </a:r>
          </a:p>
          <a:p>
            <a:pPr marL="0" indent="0">
              <a:lnSpc>
                <a:spcPct val="107000"/>
              </a:lnSpc>
              <a:spcBef>
                <a:spcPts val="0"/>
              </a:spcBef>
              <a:buNone/>
            </a:pPr>
            <a:endParaRPr lang="fr-FR" dirty="0">
              <a:solidFill>
                <a:srgbClr val="000000"/>
              </a:solidFill>
              <a:cs typeface="Times New Roman" panose="02020603050405020304" pitchFamily="18" charset="0"/>
            </a:endParaRPr>
          </a:p>
          <a:p>
            <a:pPr marL="0" indent="0">
              <a:lnSpc>
                <a:spcPct val="107000"/>
              </a:lnSpc>
              <a:spcBef>
                <a:spcPts val="0"/>
              </a:spcBef>
              <a:buNone/>
            </a:pPr>
            <a:endParaRPr lang="fr-FR" dirty="0">
              <a:solidFill>
                <a:srgbClr val="000000"/>
              </a:solidFill>
              <a:cs typeface="Times New Roman" panose="02020603050405020304" pitchFamily="18" charset="0"/>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79999" y="866504"/>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4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pic>
        <p:nvPicPr>
          <p:cNvPr id="1026" name="Picture 2" descr="Supervision de votre infrastructure informatique">
            <a:extLst>
              <a:ext uri="{FF2B5EF4-FFF2-40B4-BE49-F238E27FC236}">
                <a16:creationId xmlns:a16="http://schemas.microsoft.com/office/drawing/2014/main" id="{A1242896-5A31-54B3-2FA5-A14D4019B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5509" y="96422"/>
            <a:ext cx="1540163" cy="15401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CDA37371-186B-BD42-B17C-1662D8A53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1661" y="299883"/>
            <a:ext cx="3723848" cy="92351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D87C7696-4111-BB88-7A9F-2B896CFF7B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2726" y="2836882"/>
            <a:ext cx="5479591" cy="1889826"/>
          </a:xfrm>
          <a:prstGeom prst="rect">
            <a:avLst/>
          </a:prstGeom>
          <a:ln>
            <a:noFill/>
          </a:ln>
          <a:effectLst>
            <a:outerShdw blurRad="292100" dist="139700" dir="2700000" algn="tl" rotWithShape="0">
              <a:srgbClr val="333333">
                <a:alpha val="65000"/>
              </a:srgbClr>
            </a:outerShdw>
          </a:effectLst>
        </p:spPr>
      </p:pic>
      <p:pic>
        <p:nvPicPr>
          <p:cNvPr id="10" name="Image 9">
            <a:extLst>
              <a:ext uri="{FF2B5EF4-FFF2-40B4-BE49-F238E27FC236}">
                <a16:creationId xmlns:a16="http://schemas.microsoft.com/office/drawing/2014/main" id="{1C1D2953-2CBB-4EB1-763B-B3A4A96C55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7753" y="5175456"/>
            <a:ext cx="9496494" cy="1232623"/>
          </a:xfrm>
          <a:prstGeom prst="rect">
            <a:avLst/>
          </a:prstGeom>
          <a:ln>
            <a:noFill/>
          </a:ln>
          <a:effectLst>
            <a:outerShdw blurRad="292100" dist="139700" dir="2700000" algn="tl" rotWithShape="0">
              <a:srgbClr val="333333">
                <a:alpha val="65000"/>
              </a:srgbClr>
            </a:outerShdw>
          </a:effectLst>
        </p:spPr>
      </p:pic>
      <p:sp>
        <p:nvSpPr>
          <p:cNvPr id="11" name="Titre 1">
            <a:extLst>
              <a:ext uri="{FF2B5EF4-FFF2-40B4-BE49-F238E27FC236}">
                <a16:creationId xmlns:a16="http://schemas.microsoft.com/office/drawing/2014/main" id="{9A35F943-0049-EC75-3DD6-CA718AC2C106}"/>
              </a:ext>
            </a:extLst>
          </p:cNvPr>
          <p:cNvSpPr txBox="1">
            <a:spLocks/>
          </p:cNvSpPr>
          <p:nvPr/>
        </p:nvSpPr>
        <p:spPr>
          <a:xfrm>
            <a:off x="179999" y="544591"/>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03 – Installation et configuration du logiciel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NAGIOS </a:t>
            </a:r>
            <a:r>
              <a:rPr kumimoji="0" lang="fr-FR" sz="2000" b="1" i="0" u="none" strike="noStrike" kern="1200" cap="none" spc="0" normalizeH="0" baseline="0" noProof="0" dirty="0" err="1">
                <a:ln>
                  <a:noFill/>
                </a:ln>
                <a:solidFill>
                  <a:srgbClr val="FF7800"/>
                </a:solidFill>
                <a:effectLst/>
                <a:uLnTx/>
                <a:uFillTx/>
                <a:latin typeface="Calibri" panose="020F0502020204030204"/>
                <a:ea typeface="+mj-ea"/>
                <a:cs typeface="+mj-cs"/>
              </a:rPr>
              <a:t>core</a:t>
            </a:r>
            <a:endPar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3846535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5" y="1579421"/>
            <a:ext cx="10317019" cy="4208878"/>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fr-FR" dirty="0">
                <a:solidFill>
                  <a:srgbClr val="000000"/>
                </a:solidFill>
                <a:ea typeface="Times New Roman" panose="02020603050405020304" pitchFamily="18" charset="0"/>
                <a:cs typeface="Times New Roman" panose="02020603050405020304" pitchFamily="18" charset="0"/>
              </a:rPr>
              <a:t>Pour accéder à l’interface d’administration de Nagios, il est nécessaire de configurer un accès Apache </a:t>
            </a:r>
            <a:r>
              <a:rPr lang="fr-FR" dirty="0" err="1">
                <a:solidFill>
                  <a:srgbClr val="000000"/>
                </a:solidFill>
                <a:ea typeface="Times New Roman" panose="02020603050405020304" pitchFamily="18" charset="0"/>
                <a:cs typeface="Times New Roman" panose="02020603050405020304" pitchFamily="18" charset="0"/>
              </a:rPr>
              <a:t>htaccess</a:t>
            </a:r>
            <a:r>
              <a:rPr lang="fr-FR" dirty="0">
                <a:solidFill>
                  <a:srgbClr val="000000"/>
                </a:solidFill>
                <a:ea typeface="Times New Roman" panose="02020603050405020304" pitchFamily="18" charset="0"/>
                <a:cs typeface="Times New Roman" panose="02020603050405020304" pitchFamily="18" charset="0"/>
              </a:rPr>
              <a:t>. Lancez la commande suivante :</a:t>
            </a:r>
          </a:p>
          <a:p>
            <a:pPr marL="0" indent="0">
              <a:lnSpc>
                <a:spcPct val="107000"/>
              </a:lnSpc>
              <a:spcAft>
                <a:spcPts val="800"/>
              </a:spcAft>
              <a:buNone/>
            </a:pP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htpasswd</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-cb /</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usr</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/local/</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nagios</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etc</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htpasswd.users</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nagiosadmin</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ofppt</a:t>
            </a:r>
            <a:endPar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a:lnSpc>
                <a:spcPct val="107000"/>
              </a:lnSpc>
              <a:spcAft>
                <a:spcPts val="800"/>
              </a:spcAft>
            </a:pPr>
            <a:r>
              <a:rPr lang="fr-FR" dirty="0">
                <a:solidFill>
                  <a:srgbClr val="000000"/>
                </a:solidFill>
                <a:ea typeface="Times New Roman" panose="02020603050405020304" pitchFamily="18" charset="0"/>
                <a:cs typeface="Times New Roman" panose="02020603050405020304" pitchFamily="18" charset="0"/>
              </a:rPr>
              <a:t>Cette commande crée le fichier </a:t>
            </a:r>
            <a:r>
              <a:rPr lang="fr-FR" dirty="0" err="1">
                <a:solidFill>
                  <a:srgbClr val="000000"/>
                </a:solidFill>
                <a:ea typeface="Times New Roman" panose="02020603050405020304" pitchFamily="18" charset="0"/>
                <a:cs typeface="Times New Roman" panose="02020603050405020304" pitchFamily="18" charset="0"/>
              </a:rPr>
              <a:t>htaccess</a:t>
            </a:r>
            <a:r>
              <a:rPr lang="fr-FR" dirty="0">
                <a:solidFill>
                  <a:srgbClr val="000000"/>
                </a:solidFill>
                <a:ea typeface="Times New Roman" panose="02020603050405020304" pitchFamily="18" charset="0"/>
                <a:cs typeface="Times New Roman" panose="02020603050405020304" pitchFamily="18" charset="0"/>
              </a:rPr>
              <a:t> dans l’arborescence du site d’administration </a:t>
            </a:r>
            <a:r>
              <a:rPr lang="fr-FR" b="1" dirty="0">
                <a:solidFill>
                  <a:srgbClr val="000000"/>
                </a:solidFill>
                <a:ea typeface="Times New Roman" panose="02020603050405020304" pitchFamily="18" charset="0"/>
                <a:cs typeface="Times New Roman" panose="02020603050405020304" pitchFamily="18" charset="0"/>
              </a:rPr>
              <a:t>(/</a:t>
            </a:r>
            <a:r>
              <a:rPr lang="fr-FR" b="1" dirty="0" err="1">
                <a:solidFill>
                  <a:srgbClr val="000000"/>
                </a:solidFill>
                <a:ea typeface="Times New Roman" panose="02020603050405020304" pitchFamily="18" charset="0"/>
                <a:cs typeface="Times New Roman" panose="02020603050405020304" pitchFamily="18" charset="0"/>
              </a:rPr>
              <a:t>usr</a:t>
            </a:r>
            <a:r>
              <a:rPr lang="fr-FR" b="1" dirty="0">
                <a:solidFill>
                  <a:srgbClr val="000000"/>
                </a:solidFill>
                <a:ea typeface="Times New Roman" panose="02020603050405020304" pitchFamily="18" charset="0"/>
                <a:cs typeface="Times New Roman" panose="02020603050405020304" pitchFamily="18" charset="0"/>
              </a:rPr>
              <a:t>/local/</a:t>
            </a:r>
            <a:r>
              <a:rPr lang="fr-FR" b="1" dirty="0" err="1">
                <a:solidFill>
                  <a:srgbClr val="000000"/>
                </a:solidFill>
                <a:ea typeface="Times New Roman" panose="02020603050405020304" pitchFamily="18" charset="0"/>
                <a:cs typeface="Times New Roman" panose="02020603050405020304" pitchFamily="18" charset="0"/>
              </a:rPr>
              <a:t>nagios</a:t>
            </a:r>
            <a:r>
              <a:rPr lang="fr-FR" b="1" dirty="0">
                <a:solidFill>
                  <a:srgbClr val="000000"/>
                </a:solidFill>
                <a:ea typeface="Times New Roman" panose="02020603050405020304" pitchFamily="18" charset="0"/>
                <a:cs typeface="Times New Roman" panose="02020603050405020304" pitchFamily="18" charset="0"/>
              </a:rPr>
              <a:t>/</a:t>
            </a:r>
            <a:r>
              <a:rPr lang="fr-FR" b="1" dirty="0" err="1">
                <a:solidFill>
                  <a:srgbClr val="000000"/>
                </a:solidFill>
                <a:ea typeface="Times New Roman" panose="02020603050405020304" pitchFamily="18" charset="0"/>
                <a:cs typeface="Times New Roman" panose="02020603050405020304" pitchFamily="18" charset="0"/>
              </a:rPr>
              <a:t>etc</a:t>
            </a:r>
            <a:r>
              <a:rPr lang="fr-FR" b="1" dirty="0">
                <a:solidFill>
                  <a:srgbClr val="000000"/>
                </a:solidFill>
                <a:ea typeface="Times New Roman" panose="02020603050405020304" pitchFamily="18" charset="0"/>
                <a:cs typeface="Times New Roman" panose="02020603050405020304" pitchFamily="18" charset="0"/>
              </a:rPr>
              <a:t>/</a:t>
            </a:r>
            <a:r>
              <a:rPr lang="fr-FR" b="1" dirty="0" err="1">
                <a:solidFill>
                  <a:srgbClr val="000000"/>
                </a:solidFill>
                <a:ea typeface="Times New Roman" panose="02020603050405020304" pitchFamily="18" charset="0"/>
                <a:cs typeface="Times New Roman" panose="02020603050405020304" pitchFamily="18" charset="0"/>
              </a:rPr>
              <a:t>htpasswd.users</a:t>
            </a:r>
            <a:r>
              <a:rPr lang="fr-FR" b="1" dirty="0">
                <a:solidFill>
                  <a:srgbClr val="000000"/>
                </a:solidFill>
                <a:ea typeface="Times New Roman" panose="02020603050405020304" pitchFamily="18" charset="0"/>
                <a:cs typeface="Times New Roman" panose="02020603050405020304" pitchFamily="18" charset="0"/>
              </a:rPr>
              <a:t>) </a:t>
            </a:r>
            <a:r>
              <a:rPr lang="fr-FR" dirty="0">
                <a:solidFill>
                  <a:srgbClr val="000000"/>
                </a:solidFill>
                <a:ea typeface="Times New Roman" panose="02020603050405020304" pitchFamily="18" charset="0"/>
                <a:cs typeface="Times New Roman" panose="02020603050405020304" pitchFamily="18" charset="0"/>
              </a:rPr>
              <a:t>et configure un premier utilisateur comme ci-dessous :</a:t>
            </a:r>
          </a:p>
          <a:p>
            <a:pPr marL="0" indent="0">
              <a:lnSpc>
                <a:spcPct val="107000"/>
              </a:lnSpc>
              <a:spcAft>
                <a:spcPts val="800"/>
              </a:spcAft>
              <a:buNone/>
            </a:pP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login : </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nagiosadmin</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p>
          <a:p>
            <a:pPr marL="0" indent="0">
              <a:lnSpc>
                <a:spcPct val="107000"/>
              </a:lnSpc>
              <a:spcAft>
                <a:spcPts val="800"/>
              </a:spcAft>
              <a:buNone/>
            </a:pP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password</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 </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ofppt</a:t>
            </a:r>
            <a:endPar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a:lnSpc>
                <a:spcPct val="107000"/>
              </a:lnSpc>
              <a:spcAft>
                <a:spcPts val="800"/>
              </a:spcAft>
            </a:pPr>
            <a:r>
              <a:rPr lang="fr-FR" dirty="0">
                <a:solidFill>
                  <a:srgbClr val="000000"/>
                </a:solidFill>
                <a:cs typeface="Times New Roman" panose="02020603050405020304" pitchFamily="18" charset="0"/>
              </a:rPr>
              <a:t>Dernières opérations : il faut redémarrer le service Apache et démarrer le service Nagios. Pour cela, lancez les commandes suivantes :</a:t>
            </a:r>
          </a:p>
          <a:p>
            <a:pPr marL="0" indent="0">
              <a:lnSpc>
                <a:spcPct val="107000"/>
              </a:lnSpc>
              <a:spcAft>
                <a:spcPts val="800"/>
              </a:spcAft>
              <a:buNone/>
            </a:pPr>
            <a:r>
              <a:rPr lang="fr-FR" b="1" dirty="0" err="1">
                <a:solidFill>
                  <a:srgbClr val="000000"/>
                </a:solidFill>
                <a:effectLst>
                  <a:outerShdw blurRad="38100" dist="38100" dir="2700000" algn="tl">
                    <a:srgbClr val="000000">
                      <a:alpha val="43137"/>
                    </a:srgbClr>
                  </a:outerShdw>
                </a:effectLst>
                <a:cs typeface="Times New Roman" panose="02020603050405020304" pitchFamily="18" charset="0"/>
              </a:rPr>
              <a:t>systemctl</a:t>
            </a:r>
            <a:r>
              <a:rPr lang="fr-FR" b="1" dirty="0">
                <a:solidFill>
                  <a:srgbClr val="000000"/>
                </a:solidFill>
                <a:effectLst>
                  <a:outerShdw blurRad="38100" dist="38100" dir="2700000" algn="tl">
                    <a:srgbClr val="000000">
                      <a:alpha val="43137"/>
                    </a:srgbClr>
                  </a:outerShdw>
                </a:effectLst>
                <a:cs typeface="Times New Roman" panose="02020603050405020304" pitchFamily="18" charset="0"/>
              </a:rPr>
              <a:t> restart </a:t>
            </a:r>
            <a:r>
              <a:rPr lang="fr-FR" b="1" dirty="0" err="1">
                <a:solidFill>
                  <a:srgbClr val="000000"/>
                </a:solidFill>
                <a:effectLst>
                  <a:outerShdw blurRad="38100" dist="38100" dir="2700000" algn="tl">
                    <a:srgbClr val="000000">
                      <a:alpha val="43137"/>
                    </a:srgbClr>
                  </a:outerShdw>
                </a:effectLst>
                <a:cs typeface="Times New Roman" panose="02020603050405020304" pitchFamily="18" charset="0"/>
              </a:rPr>
              <a:t>httpd</a:t>
            </a:r>
            <a:endParaRPr lang="fr-FR" b="1" dirty="0">
              <a:solidFill>
                <a:srgbClr val="000000"/>
              </a:solidFill>
              <a:effectLst>
                <a:outerShdw blurRad="38100" dist="38100" dir="2700000" algn="tl">
                  <a:srgbClr val="000000">
                    <a:alpha val="43137"/>
                  </a:srgbClr>
                </a:outerShdw>
              </a:effectLst>
              <a:cs typeface="Times New Roman" panose="02020603050405020304" pitchFamily="18" charset="0"/>
            </a:endParaRPr>
          </a:p>
          <a:p>
            <a:pPr marL="0" indent="0">
              <a:lnSpc>
                <a:spcPct val="107000"/>
              </a:lnSpc>
              <a:spcAft>
                <a:spcPts val="800"/>
              </a:spcAft>
              <a:buNone/>
            </a:pPr>
            <a:r>
              <a:rPr lang="fr-FR" b="1" dirty="0" err="1">
                <a:solidFill>
                  <a:srgbClr val="000000"/>
                </a:solidFill>
                <a:effectLst>
                  <a:outerShdw blurRad="38100" dist="38100" dir="2700000" algn="tl">
                    <a:srgbClr val="000000">
                      <a:alpha val="43137"/>
                    </a:srgbClr>
                  </a:outerShdw>
                </a:effectLst>
                <a:cs typeface="Times New Roman" panose="02020603050405020304" pitchFamily="18" charset="0"/>
              </a:rPr>
              <a:t>systemctl</a:t>
            </a:r>
            <a:r>
              <a:rPr lang="fr-FR" b="1" dirty="0">
                <a:solidFill>
                  <a:srgbClr val="000000"/>
                </a:solidFill>
                <a:effectLst>
                  <a:outerShdw blurRad="38100" dist="38100" dir="2700000" algn="tl">
                    <a:srgbClr val="000000">
                      <a:alpha val="43137"/>
                    </a:srgbClr>
                  </a:outerShdw>
                </a:effectLst>
                <a:cs typeface="Times New Roman" panose="02020603050405020304" pitchFamily="18" charset="0"/>
              </a:rPr>
              <a:t> start </a:t>
            </a:r>
            <a:r>
              <a:rPr lang="fr-FR" b="1" dirty="0" err="1">
                <a:solidFill>
                  <a:srgbClr val="000000"/>
                </a:solidFill>
                <a:effectLst>
                  <a:outerShdw blurRad="38100" dist="38100" dir="2700000" algn="tl">
                    <a:srgbClr val="000000">
                      <a:alpha val="43137"/>
                    </a:srgbClr>
                  </a:outerShdw>
                </a:effectLst>
                <a:cs typeface="Times New Roman" panose="02020603050405020304" pitchFamily="18" charset="0"/>
              </a:rPr>
              <a:t>nagios</a:t>
            </a:r>
            <a:endParaRPr lang="fr-FR" b="1" dirty="0">
              <a:solidFill>
                <a:srgbClr val="000000"/>
              </a:solidFill>
              <a:effectLst>
                <a:outerShdw blurRad="38100" dist="38100" dir="2700000" algn="tl">
                  <a:srgbClr val="000000">
                    <a:alpha val="43137"/>
                  </a:srgbClr>
                </a:outerShdw>
              </a:effectLst>
              <a:cs typeface="Times New Roman" panose="02020603050405020304" pitchFamily="18" charset="0"/>
            </a:endParaRPr>
          </a:p>
          <a:p>
            <a:pPr marL="0" indent="0">
              <a:lnSpc>
                <a:spcPct val="107000"/>
              </a:lnSpc>
              <a:spcBef>
                <a:spcPts val="0"/>
              </a:spcBef>
              <a:buNone/>
            </a:pPr>
            <a:endParaRPr lang="fr-FR" dirty="0">
              <a:solidFill>
                <a:srgbClr val="000000"/>
              </a:solidFill>
              <a:cs typeface="Times New Roman" panose="02020603050405020304" pitchFamily="18" charset="0"/>
            </a:endParaRPr>
          </a:p>
        </p:txBody>
      </p:sp>
      <p:pic>
        <p:nvPicPr>
          <p:cNvPr id="1026" name="Picture 2" descr="Supervision de votre infrastructure informatique">
            <a:extLst>
              <a:ext uri="{FF2B5EF4-FFF2-40B4-BE49-F238E27FC236}">
                <a16:creationId xmlns:a16="http://schemas.microsoft.com/office/drawing/2014/main" id="{A1242896-5A31-54B3-2FA5-A14D4019B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5509" y="96422"/>
            <a:ext cx="1540163" cy="15401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CDA37371-186B-BD42-B17C-1662D8A53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1661" y="299883"/>
            <a:ext cx="3723848" cy="923514"/>
          </a:xfrm>
          <a:prstGeom prst="rect">
            <a:avLst/>
          </a:prstGeom>
          <a:noFill/>
          <a:extLst>
            <a:ext uri="{909E8E84-426E-40DD-AFC4-6F175D3DCCD1}">
              <a14:hiddenFill xmlns:a14="http://schemas.microsoft.com/office/drawing/2010/main">
                <a:solidFill>
                  <a:srgbClr val="FFFFFF"/>
                </a:solidFill>
              </a14:hiddenFill>
            </a:ext>
          </a:extLst>
        </p:spPr>
      </p:pic>
      <p:sp>
        <p:nvSpPr>
          <p:cNvPr id="3" name="Titre 1">
            <a:extLst>
              <a:ext uri="{FF2B5EF4-FFF2-40B4-BE49-F238E27FC236}">
                <a16:creationId xmlns:a16="http://schemas.microsoft.com/office/drawing/2014/main" id="{E7A385DC-99B2-DD85-6544-6D1C72E22F24}"/>
              </a:ext>
            </a:extLst>
          </p:cNvPr>
          <p:cNvSpPr txBox="1">
            <a:spLocks/>
          </p:cNvSpPr>
          <p:nvPr/>
        </p:nvSpPr>
        <p:spPr>
          <a:xfrm>
            <a:off x="189491" y="544591"/>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03 – Installation et configuration du logiciel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NAGIOS </a:t>
            </a:r>
            <a:r>
              <a:rPr kumimoji="0" lang="fr-FR" sz="2000" b="1" i="0" u="none" strike="noStrike" kern="1200" cap="none" spc="0" normalizeH="0" baseline="0" noProof="0" dirty="0" err="1">
                <a:ln>
                  <a:noFill/>
                </a:ln>
                <a:solidFill>
                  <a:srgbClr val="FF7800"/>
                </a:solidFill>
                <a:effectLst/>
                <a:uLnTx/>
                <a:uFillTx/>
                <a:latin typeface="Calibri" panose="020F0502020204030204"/>
                <a:ea typeface="+mj-ea"/>
                <a:cs typeface="+mj-cs"/>
              </a:rPr>
              <a:t>core</a:t>
            </a:r>
            <a:endPar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3658469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5" y="1579421"/>
            <a:ext cx="10317019" cy="4208878"/>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fr-FR" dirty="0">
                <a:solidFill>
                  <a:srgbClr val="000000"/>
                </a:solidFill>
                <a:ea typeface="Times New Roman" panose="02020603050405020304" pitchFamily="18" charset="0"/>
                <a:cs typeface="Times New Roman" panose="02020603050405020304" pitchFamily="18" charset="0"/>
              </a:rPr>
              <a:t>Pour accéder à l’interface d’administration de Nagios via l’interface web on tape</a:t>
            </a:r>
          </a:p>
          <a:p>
            <a:pPr>
              <a:lnSpc>
                <a:spcPct val="107000"/>
              </a:lnSpc>
              <a:spcAft>
                <a:spcPts val="800"/>
              </a:spcAft>
              <a:buFont typeface="Wingdings" panose="05000000000000000000" pitchFamily="2" charset="2"/>
              <a:buChar char="ü"/>
            </a:pP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http://&lt;@IP</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_server&gt;/nagios</a:t>
            </a:r>
          </a:p>
          <a:p>
            <a:pPr>
              <a:lnSpc>
                <a:spcPct val="107000"/>
              </a:lnSpc>
              <a:spcAft>
                <a:spcPts val="800"/>
              </a:spcAft>
              <a:buFont typeface="Wingdings" panose="05000000000000000000" pitchFamily="2" charset="2"/>
              <a:buChar char="ü"/>
            </a:pP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Username</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nagiosadmin</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p>
          <a:p>
            <a:pPr>
              <a:lnSpc>
                <a:spcPct val="107000"/>
              </a:lnSpc>
              <a:spcAft>
                <a:spcPts val="800"/>
              </a:spcAft>
              <a:buFont typeface="Wingdings" panose="05000000000000000000" pitchFamily="2" charset="2"/>
              <a:buChar char="ü"/>
            </a:pP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Password</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ofppt</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p>
          <a:p>
            <a:pPr marL="0" indent="0">
              <a:lnSpc>
                <a:spcPct val="107000"/>
              </a:lnSpc>
              <a:spcBef>
                <a:spcPts val="0"/>
              </a:spcBef>
              <a:buNone/>
            </a:pPr>
            <a:endParaRPr lang="fr-FR" dirty="0">
              <a:solidFill>
                <a:srgbClr val="000000"/>
              </a:solidFill>
              <a:cs typeface="Times New Roman" panose="02020603050405020304" pitchFamily="18" charset="0"/>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79999" y="866504"/>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4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pic>
        <p:nvPicPr>
          <p:cNvPr id="1026" name="Picture 2" descr="Supervision de votre infrastructure informatique">
            <a:extLst>
              <a:ext uri="{FF2B5EF4-FFF2-40B4-BE49-F238E27FC236}">
                <a16:creationId xmlns:a16="http://schemas.microsoft.com/office/drawing/2014/main" id="{A1242896-5A31-54B3-2FA5-A14D4019B4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5509" y="96422"/>
            <a:ext cx="1540163" cy="15401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CDA37371-186B-BD42-B17C-1662D8A534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1661" y="299883"/>
            <a:ext cx="3723848" cy="923514"/>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CD2772BF-0F05-ED83-19C4-915E1C93BD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2097916"/>
            <a:ext cx="5197290" cy="2865368"/>
          </a:xfrm>
          <a:prstGeom prst="rect">
            <a:avLst/>
          </a:prstGeom>
        </p:spPr>
      </p:pic>
      <p:pic>
        <p:nvPicPr>
          <p:cNvPr id="6" name="Image 5">
            <a:extLst>
              <a:ext uri="{FF2B5EF4-FFF2-40B4-BE49-F238E27FC236}">
                <a16:creationId xmlns:a16="http://schemas.microsoft.com/office/drawing/2014/main" id="{F6E41656-21B6-2876-AF9E-F12675D060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5190" y="3216089"/>
            <a:ext cx="6670156" cy="3284258"/>
          </a:xfrm>
          <a:prstGeom prst="rect">
            <a:avLst/>
          </a:prstGeom>
          <a:ln>
            <a:noFill/>
          </a:ln>
          <a:effectLst>
            <a:outerShdw blurRad="292100" dist="139700" dir="2700000" algn="tl" rotWithShape="0">
              <a:srgbClr val="333333">
                <a:alpha val="65000"/>
              </a:srgbClr>
            </a:outerShdw>
          </a:effectLst>
        </p:spPr>
      </p:pic>
      <p:sp>
        <p:nvSpPr>
          <p:cNvPr id="3" name="Titre 1">
            <a:extLst>
              <a:ext uri="{FF2B5EF4-FFF2-40B4-BE49-F238E27FC236}">
                <a16:creationId xmlns:a16="http://schemas.microsoft.com/office/drawing/2014/main" id="{01BECB1F-687F-1B1A-7575-9DCBEA1AA6EF}"/>
              </a:ext>
            </a:extLst>
          </p:cNvPr>
          <p:cNvSpPr txBox="1">
            <a:spLocks/>
          </p:cNvSpPr>
          <p:nvPr/>
        </p:nvSpPr>
        <p:spPr>
          <a:xfrm>
            <a:off x="189491" y="544591"/>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03 – Installation et configuration du logiciel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NAGIOS </a:t>
            </a:r>
            <a:r>
              <a:rPr kumimoji="0" lang="fr-FR" sz="2000" b="1" i="0" u="none" strike="noStrike" kern="1200" cap="none" spc="0" normalizeH="0" baseline="0" noProof="0" dirty="0" err="1">
                <a:ln>
                  <a:noFill/>
                </a:ln>
                <a:solidFill>
                  <a:srgbClr val="FF7800"/>
                </a:solidFill>
                <a:effectLst/>
                <a:uLnTx/>
                <a:uFillTx/>
                <a:latin typeface="Calibri" panose="020F0502020204030204"/>
                <a:ea typeface="+mj-ea"/>
                <a:cs typeface="+mj-cs"/>
              </a:rPr>
              <a:t>core</a:t>
            </a:r>
            <a:endPar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1244933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5" y="1579421"/>
            <a:ext cx="10317019" cy="4208878"/>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fr-FR" dirty="0">
                <a:solidFill>
                  <a:srgbClr val="000000"/>
                </a:solidFill>
                <a:ea typeface="Times New Roman" panose="02020603050405020304" pitchFamily="18" charset="0"/>
                <a:cs typeface="Times New Roman" panose="02020603050405020304" pitchFamily="18" charset="0"/>
              </a:rPr>
              <a:t>En profitant d’une première connexion, appuyez sur « </a:t>
            </a:r>
            <a:r>
              <a:rPr lang="fr-FR" dirty="0" err="1">
                <a:solidFill>
                  <a:srgbClr val="000000"/>
                </a:solidFill>
                <a:ea typeface="Times New Roman" panose="02020603050405020304" pitchFamily="18" charset="0"/>
                <a:cs typeface="Times New Roman" panose="02020603050405020304" pitchFamily="18" charset="0"/>
              </a:rPr>
              <a:t>Alerts</a:t>
            </a:r>
            <a:r>
              <a:rPr lang="fr-FR" dirty="0">
                <a:solidFill>
                  <a:srgbClr val="000000"/>
                </a:solidFill>
                <a:ea typeface="Times New Roman" panose="02020603050405020304" pitchFamily="18" charset="0"/>
                <a:cs typeface="Times New Roman" panose="02020603050405020304" pitchFamily="18" charset="0"/>
              </a:rPr>
              <a:t> » pour voir les </a:t>
            </a:r>
            <a:r>
              <a:rPr lang="fr-FR" dirty="0" err="1">
                <a:solidFill>
                  <a:srgbClr val="000000"/>
                </a:solidFill>
                <a:ea typeface="Times New Roman" panose="02020603050405020304" pitchFamily="18" charset="0"/>
                <a:cs typeface="Times New Roman" panose="02020603050405020304" pitchFamily="18" charset="0"/>
              </a:rPr>
              <a:t>érreurs</a:t>
            </a:r>
            <a:r>
              <a:rPr lang="fr-FR" dirty="0">
                <a:solidFill>
                  <a:srgbClr val="000000"/>
                </a:solidFill>
                <a:ea typeface="Times New Roman" panose="02020603050405020304" pitchFamily="18" charset="0"/>
                <a:cs typeface="Times New Roman" panose="02020603050405020304" pitchFamily="18" charset="0"/>
              </a:rPr>
              <a:t> :</a:t>
            </a:r>
          </a:p>
          <a:p>
            <a:pPr>
              <a:lnSpc>
                <a:spcPct val="107000"/>
              </a:lnSpc>
              <a:spcAft>
                <a:spcPts val="800"/>
              </a:spcAft>
            </a:pPr>
            <a:endParaRPr lang="fr-FR" dirty="0">
              <a:solidFill>
                <a:srgbClr val="000000"/>
              </a:solidFill>
              <a:ea typeface="Times New Roman" panose="02020603050405020304" pitchFamily="18" charset="0"/>
              <a:cs typeface="Times New Roman" panose="02020603050405020304" pitchFamily="18" charset="0"/>
            </a:endParaRPr>
          </a:p>
          <a:p>
            <a:pPr>
              <a:lnSpc>
                <a:spcPct val="107000"/>
              </a:lnSpc>
              <a:spcAft>
                <a:spcPts val="800"/>
              </a:spcAft>
            </a:pPr>
            <a:endParaRPr lang="fr-FR" dirty="0">
              <a:solidFill>
                <a:srgbClr val="000000"/>
              </a:solidFill>
              <a:ea typeface="Times New Roman" panose="02020603050405020304" pitchFamily="18" charset="0"/>
              <a:cs typeface="Times New Roman" panose="02020603050405020304" pitchFamily="18" charset="0"/>
            </a:endParaRPr>
          </a:p>
          <a:p>
            <a:pPr>
              <a:lnSpc>
                <a:spcPct val="107000"/>
              </a:lnSpc>
              <a:spcAft>
                <a:spcPts val="800"/>
              </a:spcAft>
            </a:pPr>
            <a:endParaRPr lang="fr-FR" dirty="0">
              <a:solidFill>
                <a:srgbClr val="000000"/>
              </a:solidFill>
              <a:ea typeface="Times New Roman" panose="02020603050405020304" pitchFamily="18" charset="0"/>
              <a:cs typeface="Times New Roman" panose="02020603050405020304" pitchFamily="18" charset="0"/>
            </a:endParaRPr>
          </a:p>
          <a:p>
            <a:pPr>
              <a:lnSpc>
                <a:spcPct val="107000"/>
              </a:lnSpc>
              <a:spcAft>
                <a:spcPts val="800"/>
              </a:spcAft>
            </a:pPr>
            <a:endParaRPr lang="fr-FR" dirty="0">
              <a:solidFill>
                <a:srgbClr val="000000"/>
              </a:solidFill>
              <a:ea typeface="Times New Roman" panose="02020603050405020304" pitchFamily="18" charset="0"/>
              <a:cs typeface="Times New Roman" panose="02020603050405020304" pitchFamily="18" charset="0"/>
            </a:endParaRPr>
          </a:p>
          <a:p>
            <a:pPr>
              <a:lnSpc>
                <a:spcPct val="107000"/>
              </a:lnSpc>
              <a:spcAft>
                <a:spcPts val="800"/>
              </a:spcAft>
            </a:pPr>
            <a:endParaRPr lang="fr-FR" dirty="0">
              <a:solidFill>
                <a:srgbClr val="000000"/>
              </a:solidFill>
              <a:ea typeface="Times New Roman" panose="02020603050405020304" pitchFamily="18" charset="0"/>
              <a:cs typeface="Times New Roman" panose="02020603050405020304" pitchFamily="18" charset="0"/>
            </a:endParaRPr>
          </a:p>
          <a:p>
            <a:pPr>
              <a:lnSpc>
                <a:spcPct val="107000"/>
              </a:lnSpc>
              <a:spcAft>
                <a:spcPts val="800"/>
              </a:spcAft>
            </a:pPr>
            <a:endParaRPr lang="fr-FR" dirty="0">
              <a:solidFill>
                <a:srgbClr val="000000"/>
              </a:solidFill>
              <a:ea typeface="Times New Roman" panose="02020603050405020304" pitchFamily="18" charset="0"/>
              <a:cs typeface="Times New Roman" panose="02020603050405020304" pitchFamily="18" charset="0"/>
            </a:endParaRPr>
          </a:p>
          <a:p>
            <a:pPr>
              <a:lnSpc>
                <a:spcPct val="107000"/>
              </a:lnSpc>
              <a:spcAft>
                <a:spcPts val="800"/>
              </a:spcAft>
            </a:pPr>
            <a:endParaRPr lang="fr-FR" dirty="0">
              <a:solidFill>
                <a:srgbClr val="000000"/>
              </a:solidFill>
              <a:ea typeface="Times New Roman" panose="02020603050405020304" pitchFamily="18" charset="0"/>
              <a:cs typeface="Times New Roman" panose="02020603050405020304" pitchFamily="18" charset="0"/>
            </a:endParaRPr>
          </a:p>
          <a:p>
            <a:pPr>
              <a:lnSpc>
                <a:spcPct val="107000"/>
              </a:lnSpc>
              <a:spcAft>
                <a:spcPts val="800"/>
              </a:spcAft>
            </a:pPr>
            <a:r>
              <a:rPr lang="fr-FR" dirty="0">
                <a:solidFill>
                  <a:srgbClr val="000000"/>
                </a:solidFill>
                <a:ea typeface="Times New Roman" panose="02020603050405020304" pitchFamily="18" charset="0"/>
                <a:cs typeface="Times New Roman" panose="02020603050405020304" pitchFamily="18" charset="0"/>
              </a:rPr>
              <a:t>Effectivement, Nagios relève déjà quelques soucis. Mais en observant un peu mieux la description de ces lignes, vous pourrez observer qu’elles ont toutes une cause commune : "No </a:t>
            </a:r>
            <a:r>
              <a:rPr lang="fr-FR" dirty="0" err="1">
                <a:solidFill>
                  <a:srgbClr val="000000"/>
                </a:solidFill>
                <a:ea typeface="Times New Roman" panose="02020603050405020304" pitchFamily="18" charset="0"/>
                <a:cs typeface="Times New Roman" panose="02020603050405020304" pitchFamily="18" charset="0"/>
              </a:rPr>
              <a:t>such</a:t>
            </a:r>
            <a:r>
              <a:rPr lang="fr-FR" dirty="0">
                <a:solidFill>
                  <a:srgbClr val="000000"/>
                </a:solidFill>
                <a:ea typeface="Times New Roman" panose="02020603050405020304" pitchFamily="18" charset="0"/>
                <a:cs typeface="Times New Roman" panose="02020603050405020304" pitchFamily="18" charset="0"/>
              </a:rPr>
              <a:t> file or directory".</a:t>
            </a:r>
          </a:p>
          <a:p>
            <a:pPr>
              <a:lnSpc>
                <a:spcPct val="107000"/>
              </a:lnSpc>
              <a:spcAft>
                <a:spcPts val="800"/>
              </a:spcAft>
            </a:pPr>
            <a:r>
              <a:rPr lang="fr-FR" dirty="0">
                <a:solidFill>
                  <a:srgbClr val="000000"/>
                </a:solidFill>
                <a:cs typeface="Times New Roman" panose="02020603050405020304" pitchFamily="18" charset="0"/>
              </a:rPr>
              <a:t>Et la cause commune de ces erreurs est simple : Nagios cherche des fichiers qui n’existent pas dans son arborescence. C’est normal, ces fichiers sont les plugins standards de Nagios, que nous n'avons pas encore installés.</a:t>
            </a: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79999" y="866504"/>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4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pic>
        <p:nvPicPr>
          <p:cNvPr id="1026" name="Picture 2" descr="Supervision de votre infrastructure informatique">
            <a:extLst>
              <a:ext uri="{FF2B5EF4-FFF2-40B4-BE49-F238E27FC236}">
                <a16:creationId xmlns:a16="http://schemas.microsoft.com/office/drawing/2014/main" id="{A1242896-5A31-54B3-2FA5-A14D4019B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5509" y="96422"/>
            <a:ext cx="1540163" cy="15401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CDA37371-186B-BD42-B17C-1662D8A53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1661" y="299883"/>
            <a:ext cx="3723848" cy="923514"/>
          </a:xfrm>
          <a:prstGeom prst="rect">
            <a:avLst/>
          </a:prstGeom>
          <a:noFill/>
          <a:extLst>
            <a:ext uri="{909E8E84-426E-40DD-AFC4-6F175D3DCCD1}">
              <a14:hiddenFill xmlns:a14="http://schemas.microsoft.com/office/drawing/2010/main">
                <a:solidFill>
                  <a:srgbClr val="FFFFFF"/>
                </a:solidFill>
              </a14:hiddenFill>
            </a:ext>
          </a:extLst>
        </p:spPr>
      </p:pic>
      <p:sp>
        <p:nvSpPr>
          <p:cNvPr id="3" name="Titre 1">
            <a:extLst>
              <a:ext uri="{FF2B5EF4-FFF2-40B4-BE49-F238E27FC236}">
                <a16:creationId xmlns:a16="http://schemas.microsoft.com/office/drawing/2014/main" id="{01BECB1F-687F-1B1A-7575-9DCBEA1AA6EF}"/>
              </a:ext>
            </a:extLst>
          </p:cNvPr>
          <p:cNvSpPr txBox="1">
            <a:spLocks/>
          </p:cNvSpPr>
          <p:nvPr/>
        </p:nvSpPr>
        <p:spPr>
          <a:xfrm>
            <a:off x="189491" y="544591"/>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03 – Installation et configuration du logiciel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NAGIOS </a:t>
            </a:r>
            <a:r>
              <a:rPr kumimoji="0" lang="fr-FR" sz="2000" b="1" i="0" u="none" strike="noStrike" kern="1200" cap="none" spc="0" normalizeH="0" baseline="0" noProof="0" dirty="0" err="1">
                <a:ln>
                  <a:noFill/>
                </a:ln>
                <a:solidFill>
                  <a:srgbClr val="FF7800"/>
                </a:solidFill>
                <a:effectLst/>
                <a:uLnTx/>
                <a:uFillTx/>
                <a:latin typeface="Calibri" panose="020F0502020204030204"/>
                <a:ea typeface="+mj-ea"/>
                <a:cs typeface="+mj-cs"/>
              </a:rPr>
              <a:t>core</a:t>
            </a:r>
            <a:endPar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endParaRPr>
          </a:p>
        </p:txBody>
      </p:sp>
      <p:pic>
        <p:nvPicPr>
          <p:cNvPr id="5" name="Image 4">
            <a:extLst>
              <a:ext uri="{FF2B5EF4-FFF2-40B4-BE49-F238E27FC236}">
                <a16:creationId xmlns:a16="http://schemas.microsoft.com/office/drawing/2014/main" id="{43D18682-D051-701E-3D4E-435350B382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6836" y="1904596"/>
            <a:ext cx="9386021" cy="2839841"/>
          </a:xfrm>
          <a:prstGeom prst="rect">
            <a:avLst/>
          </a:prstGeom>
        </p:spPr>
      </p:pic>
    </p:spTree>
    <p:extLst>
      <p:ext uri="{BB962C8B-B14F-4D97-AF65-F5344CB8AC3E}">
        <p14:creationId xmlns:p14="http://schemas.microsoft.com/office/powerpoint/2010/main" val="2205069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5" y="1579421"/>
            <a:ext cx="10908146" cy="4208878"/>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La supervision est la </a:t>
            </a:r>
            <a:r>
              <a:rPr lang="fr-FR" b="1" dirty="0">
                <a:solidFill>
                  <a:srgbClr val="000000"/>
                </a:solidFill>
                <a:effectLst/>
                <a:ea typeface="Times New Roman" panose="02020603050405020304" pitchFamily="18" charset="0"/>
                <a:cs typeface="Times New Roman" panose="02020603050405020304" pitchFamily="18" charset="0"/>
              </a:rPr>
              <a:t>surveillance du bon fonctionnement d’un système ou d’une activité</a:t>
            </a:r>
            <a:r>
              <a:rPr lang="fr-FR" dirty="0">
                <a:solidFill>
                  <a:srgbClr val="000000"/>
                </a:solidFill>
                <a:effectLst/>
                <a:ea typeface="Times New Roman" panose="02020603050405020304" pitchFamily="18" charset="0"/>
                <a:cs typeface="Times New Roman" panose="02020603050405020304" pitchFamily="18" charset="0"/>
              </a:rPr>
              <a:t>.</a:t>
            </a:r>
          </a:p>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Elle permet de </a:t>
            </a:r>
            <a:r>
              <a:rPr lang="fr-FR" b="1" dirty="0">
                <a:solidFill>
                  <a:srgbClr val="000000"/>
                </a:solidFill>
                <a:effectLst/>
                <a:ea typeface="Times New Roman" panose="02020603050405020304" pitchFamily="18" charset="0"/>
                <a:cs typeface="Times New Roman" panose="02020603050405020304" pitchFamily="18" charset="0"/>
              </a:rPr>
              <a:t>surveiller</a:t>
            </a:r>
            <a:r>
              <a:rPr lang="fr-FR" dirty="0">
                <a:solidFill>
                  <a:srgbClr val="000000"/>
                </a:solidFill>
                <a:effectLst/>
                <a:ea typeface="Times New Roman" panose="02020603050405020304" pitchFamily="18" charset="0"/>
                <a:cs typeface="Times New Roman" panose="02020603050405020304" pitchFamily="18" charset="0"/>
              </a:rPr>
              <a:t>, </a:t>
            </a:r>
            <a:r>
              <a:rPr lang="fr-FR" b="1" dirty="0">
                <a:solidFill>
                  <a:srgbClr val="000000"/>
                </a:solidFill>
                <a:effectLst/>
                <a:ea typeface="Times New Roman" panose="02020603050405020304" pitchFamily="18" charset="0"/>
                <a:cs typeface="Times New Roman" panose="02020603050405020304" pitchFamily="18" charset="0"/>
              </a:rPr>
              <a:t>rapporter</a:t>
            </a:r>
            <a:r>
              <a:rPr lang="fr-FR" dirty="0">
                <a:solidFill>
                  <a:srgbClr val="000000"/>
                </a:solidFill>
                <a:effectLst/>
                <a:ea typeface="Times New Roman" panose="02020603050405020304" pitchFamily="18" charset="0"/>
                <a:cs typeface="Times New Roman" panose="02020603050405020304" pitchFamily="18" charset="0"/>
              </a:rPr>
              <a:t> et </a:t>
            </a:r>
            <a:r>
              <a:rPr lang="fr-FR" b="1" dirty="0">
                <a:solidFill>
                  <a:srgbClr val="000000"/>
                </a:solidFill>
                <a:effectLst/>
                <a:ea typeface="Times New Roman" panose="02020603050405020304" pitchFamily="18" charset="0"/>
                <a:cs typeface="Times New Roman" panose="02020603050405020304" pitchFamily="18" charset="0"/>
              </a:rPr>
              <a:t>alerter</a:t>
            </a:r>
            <a:r>
              <a:rPr lang="fr-FR" dirty="0">
                <a:solidFill>
                  <a:srgbClr val="000000"/>
                </a:solidFill>
                <a:effectLst/>
                <a:ea typeface="Times New Roman" panose="02020603050405020304" pitchFamily="18" charset="0"/>
                <a:cs typeface="Times New Roman" panose="02020603050405020304" pitchFamily="18" charset="0"/>
              </a:rPr>
              <a:t> les fonctionnements </a:t>
            </a:r>
            <a:r>
              <a:rPr lang="fr-FR" b="1" dirty="0">
                <a:solidFill>
                  <a:srgbClr val="000000"/>
                </a:solidFill>
                <a:effectLst/>
                <a:ea typeface="Times New Roman" panose="02020603050405020304" pitchFamily="18" charset="0"/>
                <a:cs typeface="Times New Roman" panose="02020603050405020304" pitchFamily="18" charset="0"/>
              </a:rPr>
              <a:t>normaux</a:t>
            </a:r>
            <a:r>
              <a:rPr lang="fr-FR" dirty="0">
                <a:solidFill>
                  <a:srgbClr val="000000"/>
                </a:solidFill>
                <a:effectLst/>
                <a:ea typeface="Times New Roman" panose="02020603050405020304" pitchFamily="18" charset="0"/>
                <a:cs typeface="Times New Roman" panose="02020603050405020304" pitchFamily="18" charset="0"/>
              </a:rPr>
              <a:t> et </a:t>
            </a:r>
            <a:r>
              <a:rPr lang="fr-FR" b="1" dirty="0">
                <a:solidFill>
                  <a:srgbClr val="000000"/>
                </a:solidFill>
                <a:effectLst/>
                <a:ea typeface="Times New Roman" panose="02020603050405020304" pitchFamily="18" charset="0"/>
                <a:cs typeface="Times New Roman" panose="02020603050405020304" pitchFamily="18" charset="0"/>
              </a:rPr>
              <a:t>anormaux</a:t>
            </a:r>
            <a:r>
              <a:rPr lang="fr-FR" dirty="0">
                <a:solidFill>
                  <a:srgbClr val="000000"/>
                </a:solidFill>
                <a:effectLst/>
                <a:ea typeface="Times New Roman" panose="02020603050405020304" pitchFamily="18" charset="0"/>
                <a:cs typeface="Times New Roman" panose="02020603050405020304" pitchFamily="18" charset="0"/>
              </a:rPr>
              <a:t> des systèmes informatiques.</a:t>
            </a:r>
          </a:p>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Elle répond aux préoccupations suivantes :</a:t>
            </a:r>
          </a:p>
          <a:p>
            <a:pPr lvl="1">
              <a:lnSpc>
                <a:spcPct val="100000"/>
              </a:lnSpc>
              <a:spcBef>
                <a:spcPts val="0"/>
              </a:spcBef>
              <a:buFont typeface="Wingdings" panose="05000000000000000000" pitchFamily="2" charset="2"/>
              <a:buChar char="ü"/>
            </a:pPr>
            <a:r>
              <a:rPr lang="fr-FR" dirty="0">
                <a:solidFill>
                  <a:srgbClr val="000000"/>
                </a:solidFill>
                <a:effectLst/>
                <a:ea typeface="Times New Roman" panose="02020603050405020304" pitchFamily="18" charset="0"/>
                <a:cs typeface="Times New Roman" panose="02020603050405020304" pitchFamily="18" charset="0"/>
              </a:rPr>
              <a:t>technique : surveillance du réseau, de l’infrastructure et des machines ;</a:t>
            </a:r>
          </a:p>
          <a:p>
            <a:pPr lvl="1">
              <a:lnSpc>
                <a:spcPct val="100000"/>
              </a:lnSpc>
              <a:spcBef>
                <a:spcPts val="0"/>
              </a:spcBef>
              <a:buFont typeface="Wingdings" panose="05000000000000000000" pitchFamily="2" charset="2"/>
              <a:buChar char="ü"/>
            </a:pPr>
            <a:r>
              <a:rPr lang="fr-FR" dirty="0">
                <a:solidFill>
                  <a:srgbClr val="000000"/>
                </a:solidFill>
                <a:effectLst/>
                <a:ea typeface="Times New Roman" panose="02020603050405020304" pitchFamily="18" charset="0"/>
                <a:cs typeface="Times New Roman" panose="02020603050405020304" pitchFamily="18" charset="0"/>
              </a:rPr>
              <a:t>applicative : surveillance des applications et des processus métiers ;</a:t>
            </a:r>
          </a:p>
          <a:p>
            <a:pPr lvl="1">
              <a:lnSpc>
                <a:spcPct val="100000"/>
              </a:lnSpc>
              <a:spcBef>
                <a:spcPts val="0"/>
              </a:spcBef>
              <a:buFont typeface="Wingdings" panose="05000000000000000000" pitchFamily="2" charset="2"/>
              <a:buChar char="ü"/>
            </a:pPr>
            <a:r>
              <a:rPr lang="fr-FR" dirty="0">
                <a:solidFill>
                  <a:srgbClr val="000000"/>
                </a:solidFill>
                <a:effectLst/>
                <a:ea typeface="Times New Roman" panose="02020603050405020304" pitchFamily="18" charset="0"/>
                <a:cs typeface="Times New Roman" panose="02020603050405020304" pitchFamily="18" charset="0"/>
              </a:rPr>
              <a:t>contrat de service : surveillance du respect des indicateurs contractuels ;</a:t>
            </a:r>
          </a:p>
          <a:p>
            <a:pPr lvl="1">
              <a:lnSpc>
                <a:spcPct val="100000"/>
              </a:lnSpc>
              <a:spcBef>
                <a:spcPts val="0"/>
              </a:spcBef>
              <a:buFont typeface="Wingdings" panose="05000000000000000000" pitchFamily="2" charset="2"/>
              <a:buChar char="ü"/>
            </a:pPr>
            <a:r>
              <a:rPr lang="fr-FR" dirty="0">
                <a:solidFill>
                  <a:srgbClr val="000000"/>
                </a:solidFill>
                <a:effectLst/>
                <a:ea typeface="Times New Roman" panose="02020603050405020304" pitchFamily="18" charset="0"/>
                <a:cs typeface="Times New Roman" panose="02020603050405020304" pitchFamily="18" charset="0"/>
              </a:rPr>
              <a:t>métier : surveillance des processus métiers de l’entreprise.</a:t>
            </a:r>
          </a:p>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En cas de dysfonctionnement, le système de supervision permet d'envoyer des </a:t>
            </a:r>
            <a:r>
              <a:rPr lang="fr-FR" b="1" dirty="0">
                <a:solidFill>
                  <a:srgbClr val="000000"/>
                </a:solidFill>
                <a:effectLst/>
                <a:ea typeface="Times New Roman" panose="02020603050405020304" pitchFamily="18" charset="0"/>
                <a:cs typeface="Times New Roman" panose="02020603050405020304" pitchFamily="18" charset="0"/>
              </a:rPr>
              <a:t>messages</a:t>
            </a:r>
            <a:r>
              <a:rPr lang="fr-FR" dirty="0">
                <a:solidFill>
                  <a:srgbClr val="000000"/>
                </a:solidFill>
                <a:effectLst/>
                <a:ea typeface="Times New Roman" panose="02020603050405020304" pitchFamily="18" charset="0"/>
                <a:cs typeface="Times New Roman" panose="02020603050405020304" pitchFamily="18" charset="0"/>
              </a:rPr>
              <a:t> sur la console de supervision, des </a:t>
            </a:r>
            <a:r>
              <a:rPr lang="fr-FR" b="1" dirty="0">
                <a:solidFill>
                  <a:srgbClr val="000000"/>
                </a:solidFill>
                <a:effectLst/>
                <a:ea typeface="Times New Roman" panose="02020603050405020304" pitchFamily="18" charset="0"/>
                <a:cs typeface="Times New Roman" panose="02020603050405020304" pitchFamily="18" charset="0"/>
              </a:rPr>
              <a:t>sms</a:t>
            </a:r>
            <a:r>
              <a:rPr lang="fr-FR" dirty="0">
                <a:solidFill>
                  <a:srgbClr val="000000"/>
                </a:solidFill>
                <a:effectLst/>
                <a:ea typeface="Times New Roman" panose="02020603050405020304" pitchFamily="18" charset="0"/>
                <a:cs typeface="Times New Roman" panose="02020603050405020304" pitchFamily="18" charset="0"/>
              </a:rPr>
              <a:t> ou bien d'envoyer un </a:t>
            </a:r>
            <a:r>
              <a:rPr lang="fr-FR" b="1" dirty="0">
                <a:solidFill>
                  <a:srgbClr val="000000"/>
                </a:solidFill>
                <a:effectLst/>
                <a:ea typeface="Times New Roman" panose="02020603050405020304" pitchFamily="18" charset="0"/>
                <a:cs typeface="Times New Roman" panose="02020603050405020304" pitchFamily="18" charset="0"/>
              </a:rPr>
              <a:t>courriel</a:t>
            </a:r>
            <a:r>
              <a:rPr lang="fr-FR" dirty="0">
                <a:solidFill>
                  <a:srgbClr val="000000"/>
                </a:solidFill>
                <a:effectLst/>
                <a:ea typeface="Times New Roman" panose="02020603050405020304" pitchFamily="18" charset="0"/>
                <a:cs typeface="Times New Roman" panose="02020603050405020304" pitchFamily="18" charset="0"/>
              </a:rPr>
              <a:t> à l'opérateur.</a:t>
            </a:r>
          </a:p>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Mais si la supervision n'est pas active 24/7 le dysfonctionnement se produit en dehors des heures de bureau, et en l'absence de système approprié, l'alerte n'est pas reçue par l'opérateur, et les utilisateurs des applications ne sont pas prévenus du dysfonctionnement</a:t>
            </a: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79999" y="866504"/>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4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01 - Présentation de la supervision</a:t>
            </a:r>
          </a:p>
        </p:txBody>
      </p:sp>
      <p:pic>
        <p:nvPicPr>
          <p:cNvPr id="1026" name="Picture 2" descr="Supervision de votre infrastructure informatique">
            <a:extLst>
              <a:ext uri="{FF2B5EF4-FFF2-40B4-BE49-F238E27FC236}">
                <a16:creationId xmlns:a16="http://schemas.microsoft.com/office/drawing/2014/main" id="{A1242896-5A31-54B3-2FA5-A14D4019B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5509" y="96422"/>
            <a:ext cx="1540163" cy="1540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548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5" y="1579421"/>
            <a:ext cx="10317019" cy="4208878"/>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fr-FR" dirty="0">
                <a:solidFill>
                  <a:srgbClr val="000000"/>
                </a:solidFill>
                <a:ea typeface="Times New Roman" panose="02020603050405020304" pitchFamily="18" charset="0"/>
                <a:cs typeface="Times New Roman" panose="02020603050405020304" pitchFamily="18" charset="0"/>
              </a:rPr>
              <a:t>Les sources des plugins standards de Nagios sont également disponibles gratuitement sur le site de Nagios </a:t>
            </a:r>
          </a:p>
          <a:p>
            <a:pPr>
              <a:lnSpc>
                <a:spcPct val="107000"/>
              </a:lnSpc>
              <a:spcAft>
                <a:spcPts val="800"/>
              </a:spcAft>
            </a:pPr>
            <a:r>
              <a:rPr lang="fr-FR" dirty="0">
                <a:solidFill>
                  <a:srgbClr val="000000"/>
                </a:solidFill>
                <a:ea typeface="Times New Roman" panose="02020603050405020304" pitchFamily="18" charset="0"/>
                <a:cs typeface="Times New Roman" panose="02020603050405020304" pitchFamily="18" charset="0"/>
              </a:rPr>
              <a:t>Le chemin pour accéder au téléchargement est quasiment le même que celui pour les sources de Nagios. L’écran final vous propose le lien direct vers le fichier archive :</a:t>
            </a:r>
          </a:p>
          <a:p>
            <a:pPr>
              <a:lnSpc>
                <a:spcPct val="107000"/>
              </a:lnSpc>
              <a:spcAft>
                <a:spcPts val="800"/>
              </a:spcAft>
            </a:pPr>
            <a:endParaRPr lang="fr-FR" dirty="0">
              <a:solidFill>
                <a:srgbClr val="000000"/>
              </a:solidFill>
              <a:cs typeface="Times New Roman" panose="02020603050405020304" pitchFamily="18" charset="0"/>
            </a:endParaRPr>
          </a:p>
          <a:p>
            <a:pPr>
              <a:lnSpc>
                <a:spcPct val="107000"/>
              </a:lnSpc>
              <a:spcAft>
                <a:spcPts val="800"/>
              </a:spcAft>
            </a:pPr>
            <a:endParaRPr lang="fr-FR" dirty="0">
              <a:solidFill>
                <a:srgbClr val="000000"/>
              </a:solidFill>
              <a:cs typeface="Times New Roman" panose="02020603050405020304" pitchFamily="18" charset="0"/>
            </a:endParaRPr>
          </a:p>
          <a:p>
            <a:pPr>
              <a:lnSpc>
                <a:spcPct val="107000"/>
              </a:lnSpc>
              <a:spcAft>
                <a:spcPts val="800"/>
              </a:spcAft>
            </a:pPr>
            <a:endParaRPr lang="fr-FR" dirty="0">
              <a:solidFill>
                <a:srgbClr val="000000"/>
              </a:solidFill>
              <a:cs typeface="Times New Roman" panose="02020603050405020304" pitchFamily="18" charset="0"/>
            </a:endParaRPr>
          </a:p>
          <a:p>
            <a:pPr>
              <a:lnSpc>
                <a:spcPct val="107000"/>
              </a:lnSpc>
              <a:spcAft>
                <a:spcPts val="800"/>
              </a:spcAft>
            </a:pPr>
            <a:r>
              <a:rPr lang="fr-FR" dirty="0">
                <a:solidFill>
                  <a:srgbClr val="000000"/>
                </a:solidFill>
                <a:cs typeface="Times New Roman" panose="02020603050405020304" pitchFamily="18" charset="0"/>
              </a:rPr>
              <a:t>Effectuez un clic droit sur le lien de téléchargement des sources </a:t>
            </a:r>
            <a:r>
              <a:rPr lang="fr-FR" b="1" dirty="0">
                <a:solidFill>
                  <a:srgbClr val="000000"/>
                </a:solidFill>
                <a:cs typeface="Times New Roman" panose="02020603050405020304" pitchFamily="18" charset="0"/>
              </a:rPr>
              <a:t>nagios-plugins-X.X.X.tar.gz</a:t>
            </a:r>
            <a:r>
              <a:rPr lang="fr-FR" dirty="0">
                <a:solidFill>
                  <a:srgbClr val="000000"/>
                </a:solidFill>
                <a:cs typeface="Times New Roman" panose="02020603050405020304" pitchFamily="18" charset="0"/>
              </a:rPr>
              <a:t>, et copiez l’adresse dans le presse-papier.</a:t>
            </a:r>
          </a:p>
          <a:p>
            <a:pPr>
              <a:lnSpc>
                <a:spcPct val="107000"/>
              </a:lnSpc>
              <a:spcAft>
                <a:spcPts val="800"/>
              </a:spcAft>
            </a:pPr>
            <a:r>
              <a:rPr lang="fr-FR" dirty="0">
                <a:solidFill>
                  <a:srgbClr val="000000"/>
                </a:solidFill>
                <a:cs typeface="Times New Roman" panose="02020603050405020304" pitchFamily="18" charset="0"/>
              </a:rPr>
              <a:t>À partir de votre terminal d’accès au serveur Nagios, téléchargez les sources dans le répertoire</a:t>
            </a:r>
            <a:r>
              <a:rPr lang="fr-FR" b="1" dirty="0">
                <a:solidFill>
                  <a:srgbClr val="000000"/>
                </a:solidFill>
                <a:cs typeface="Times New Roman" panose="02020603050405020304" pitchFamily="18" charset="0"/>
              </a:rPr>
              <a:t>/home/</a:t>
            </a:r>
            <a:r>
              <a:rPr lang="fr-FR" b="1" dirty="0" err="1">
                <a:solidFill>
                  <a:srgbClr val="000000"/>
                </a:solidFill>
                <a:cs typeface="Times New Roman" panose="02020603050405020304" pitchFamily="18" charset="0"/>
              </a:rPr>
              <a:t>nagios</a:t>
            </a:r>
            <a:r>
              <a:rPr lang="fr-FR" b="1" dirty="0">
                <a:solidFill>
                  <a:srgbClr val="000000"/>
                </a:solidFill>
                <a:cs typeface="Times New Roman" panose="02020603050405020304" pitchFamily="18" charset="0"/>
              </a:rPr>
              <a:t>/téléchargements </a:t>
            </a:r>
            <a:r>
              <a:rPr lang="fr-FR" dirty="0">
                <a:solidFill>
                  <a:srgbClr val="000000"/>
                </a:solidFill>
                <a:cs typeface="Times New Roman" panose="02020603050405020304" pitchFamily="18" charset="0"/>
              </a:rPr>
              <a:t>avec les commandes suivantes :</a:t>
            </a:r>
          </a:p>
          <a:p>
            <a:pPr marL="0" indent="0">
              <a:lnSpc>
                <a:spcPct val="107000"/>
              </a:lnSpc>
              <a:spcAft>
                <a:spcPts val="800"/>
              </a:spcAft>
              <a:buNone/>
            </a:pP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cd /home/</a:t>
            </a:r>
            <a:r>
              <a:rPr lang="en-US" b="1" dirty="0" err="1">
                <a:solidFill>
                  <a:srgbClr val="000000"/>
                </a:solidFill>
                <a:effectLst>
                  <a:outerShdw blurRad="38100" dist="38100" dir="2700000" algn="tl">
                    <a:srgbClr val="000000">
                      <a:alpha val="43137"/>
                    </a:srgbClr>
                  </a:outerShdw>
                </a:effectLst>
                <a:cs typeface="Times New Roman" panose="02020603050405020304" pitchFamily="18" charset="0"/>
              </a:rPr>
              <a:t>nagios</a:t>
            </a: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a:t>
            </a:r>
            <a:r>
              <a:rPr lang="en-US" b="1" dirty="0" err="1">
                <a:solidFill>
                  <a:srgbClr val="000000"/>
                </a:solidFill>
                <a:effectLst>
                  <a:outerShdw blurRad="38100" dist="38100" dir="2700000" algn="tl">
                    <a:srgbClr val="000000">
                      <a:alpha val="43137"/>
                    </a:srgbClr>
                  </a:outerShdw>
                </a:effectLst>
                <a:cs typeface="Times New Roman" panose="02020603050405020304" pitchFamily="18" charset="0"/>
              </a:rPr>
              <a:t>téléchargements</a:t>
            </a:r>
            <a:endParaRPr lang="en-US" b="1" dirty="0">
              <a:solidFill>
                <a:srgbClr val="000000"/>
              </a:solidFill>
              <a:effectLst>
                <a:outerShdw blurRad="38100" dist="38100" dir="2700000" algn="tl">
                  <a:srgbClr val="000000">
                    <a:alpha val="43137"/>
                  </a:srgbClr>
                </a:outerShdw>
              </a:effectLst>
              <a:cs typeface="Times New Roman" panose="02020603050405020304" pitchFamily="18" charset="0"/>
            </a:endParaRPr>
          </a:p>
          <a:p>
            <a:pPr marL="0" indent="0">
              <a:lnSpc>
                <a:spcPct val="107000"/>
              </a:lnSpc>
              <a:spcAft>
                <a:spcPts val="800"/>
              </a:spcAft>
              <a:buNone/>
            </a:pPr>
            <a:r>
              <a:rPr lang="en-US" b="1" dirty="0" err="1">
                <a:solidFill>
                  <a:srgbClr val="000000"/>
                </a:solidFill>
                <a:effectLst>
                  <a:outerShdw blurRad="38100" dist="38100" dir="2700000" algn="tl">
                    <a:srgbClr val="000000">
                      <a:alpha val="43137"/>
                    </a:srgbClr>
                  </a:outerShdw>
                </a:effectLst>
                <a:cs typeface="Times New Roman" panose="02020603050405020304" pitchFamily="18" charset="0"/>
              </a:rPr>
              <a:t>wget</a:t>
            </a: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 </a:t>
            </a:r>
            <a:r>
              <a:rPr lang="en-US" b="1" dirty="0">
                <a:solidFill>
                  <a:srgbClr val="000000"/>
                </a:solidFill>
                <a:effectLst>
                  <a:outerShdw blurRad="38100" dist="38100" dir="2700000" algn="tl">
                    <a:srgbClr val="000000">
                      <a:alpha val="43137"/>
                    </a:srgbClr>
                  </a:outerShdw>
                </a:effectLst>
                <a:cs typeface="Times New Roman" panose="02020603050405020304" pitchFamily="18" charset="0"/>
                <a:hlinkClick r:id="rId3">
                  <a:extLst>
                    <a:ext uri="{A12FA001-AC4F-418D-AE19-62706E023703}">
                      <ahyp:hlinkClr xmlns:ahyp="http://schemas.microsoft.com/office/drawing/2018/hyperlinkcolor" val="tx"/>
                    </a:ext>
                  </a:extLst>
                </a:hlinkClick>
              </a:rPr>
              <a:t>https://nagios-plugins.org/download/nagios-plugins-2.4.0.tar.gz</a:t>
            </a:r>
            <a:endParaRPr lang="en-US" b="1" dirty="0">
              <a:solidFill>
                <a:srgbClr val="000000"/>
              </a:solidFill>
              <a:effectLst>
                <a:outerShdw blurRad="38100" dist="38100" dir="2700000" algn="tl">
                  <a:srgbClr val="000000">
                    <a:alpha val="43137"/>
                  </a:srgbClr>
                </a:outerShdw>
              </a:effectLst>
              <a:cs typeface="Times New Roman" panose="02020603050405020304" pitchFamily="18" charset="0"/>
            </a:endParaRPr>
          </a:p>
          <a:p>
            <a:pPr marL="0" indent="0">
              <a:lnSpc>
                <a:spcPct val="107000"/>
              </a:lnSpc>
              <a:spcAft>
                <a:spcPts val="800"/>
              </a:spcAft>
              <a:buNone/>
            </a:pPr>
            <a:r>
              <a:rPr lang="en-US" b="1" dirty="0" err="1">
                <a:solidFill>
                  <a:srgbClr val="000000"/>
                </a:solidFill>
                <a:effectLst>
                  <a:outerShdw blurRad="38100" dist="38100" dir="2700000" algn="tl">
                    <a:srgbClr val="000000">
                      <a:alpha val="43137"/>
                    </a:srgbClr>
                  </a:outerShdw>
                </a:effectLst>
                <a:cs typeface="Times New Roman" panose="02020603050405020304" pitchFamily="18" charset="0"/>
              </a:rPr>
              <a:t>Ou</a:t>
            </a:r>
            <a:endParaRPr lang="en-US" b="1" dirty="0">
              <a:solidFill>
                <a:srgbClr val="000000"/>
              </a:solidFill>
              <a:effectLst>
                <a:outerShdw blurRad="38100" dist="38100" dir="2700000" algn="tl">
                  <a:srgbClr val="000000">
                    <a:alpha val="43137"/>
                  </a:srgbClr>
                </a:outerShdw>
              </a:effectLst>
              <a:cs typeface="Times New Roman" panose="02020603050405020304" pitchFamily="18" charset="0"/>
            </a:endParaRPr>
          </a:p>
          <a:p>
            <a:pPr marL="0" indent="0">
              <a:lnSpc>
                <a:spcPct val="107000"/>
              </a:lnSpc>
              <a:spcAft>
                <a:spcPts val="800"/>
              </a:spcAft>
              <a:buNone/>
            </a:pP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Wget https://github.com/nagios-plugins/nagios-plugins/archive/release-2.4.0.tar.gz</a:t>
            </a: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79999" y="866504"/>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4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pic>
        <p:nvPicPr>
          <p:cNvPr id="1026" name="Picture 2" descr="Supervision de votre infrastructure informatique">
            <a:extLst>
              <a:ext uri="{FF2B5EF4-FFF2-40B4-BE49-F238E27FC236}">
                <a16:creationId xmlns:a16="http://schemas.microsoft.com/office/drawing/2014/main" id="{A1242896-5A31-54B3-2FA5-A14D4019B4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5509" y="96422"/>
            <a:ext cx="1540163" cy="15401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CDA37371-186B-BD42-B17C-1662D8A534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1661" y="299883"/>
            <a:ext cx="3723848" cy="923514"/>
          </a:xfrm>
          <a:prstGeom prst="rect">
            <a:avLst/>
          </a:prstGeom>
          <a:noFill/>
          <a:extLst>
            <a:ext uri="{909E8E84-426E-40DD-AFC4-6F175D3DCCD1}">
              <a14:hiddenFill xmlns:a14="http://schemas.microsoft.com/office/drawing/2010/main">
                <a:solidFill>
                  <a:srgbClr val="FFFFFF"/>
                </a:solidFill>
              </a14:hiddenFill>
            </a:ext>
          </a:extLst>
        </p:spPr>
      </p:pic>
      <p:sp>
        <p:nvSpPr>
          <p:cNvPr id="3" name="Titre 1">
            <a:extLst>
              <a:ext uri="{FF2B5EF4-FFF2-40B4-BE49-F238E27FC236}">
                <a16:creationId xmlns:a16="http://schemas.microsoft.com/office/drawing/2014/main" id="{01BECB1F-687F-1B1A-7575-9DCBEA1AA6EF}"/>
              </a:ext>
            </a:extLst>
          </p:cNvPr>
          <p:cNvSpPr txBox="1">
            <a:spLocks/>
          </p:cNvSpPr>
          <p:nvPr/>
        </p:nvSpPr>
        <p:spPr>
          <a:xfrm>
            <a:off x="189491" y="544591"/>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03 – Installation et configuration du logiciel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NAGIOS </a:t>
            </a:r>
            <a:r>
              <a:rPr kumimoji="0" lang="fr-FR" sz="2000" b="1" i="0" u="none" strike="noStrike" kern="1200" cap="none" spc="0" normalizeH="0" baseline="0" noProof="0" dirty="0" err="1">
                <a:ln>
                  <a:noFill/>
                </a:ln>
                <a:solidFill>
                  <a:srgbClr val="FF7800"/>
                </a:solidFill>
                <a:effectLst/>
                <a:uLnTx/>
                <a:uFillTx/>
                <a:latin typeface="Calibri" panose="020F0502020204030204"/>
                <a:ea typeface="+mj-ea"/>
                <a:cs typeface="+mj-cs"/>
              </a:rPr>
              <a:t>core</a:t>
            </a:r>
            <a:endPar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endParaRPr>
          </a:p>
        </p:txBody>
      </p:sp>
      <p:pic>
        <p:nvPicPr>
          <p:cNvPr id="4" name="Image 3">
            <a:extLst>
              <a:ext uri="{FF2B5EF4-FFF2-40B4-BE49-F238E27FC236}">
                <a16:creationId xmlns:a16="http://schemas.microsoft.com/office/drawing/2014/main" id="{C39BB2A4-5A4E-79B6-1DB2-2FDE8EA926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6802" y="2496767"/>
            <a:ext cx="10397053" cy="12987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79194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5" y="1579421"/>
            <a:ext cx="10317019" cy="4208878"/>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fr-FR" dirty="0">
                <a:solidFill>
                  <a:srgbClr val="000000"/>
                </a:solidFill>
                <a:ea typeface="Times New Roman" panose="02020603050405020304" pitchFamily="18" charset="0"/>
                <a:cs typeface="Times New Roman" panose="02020603050405020304" pitchFamily="18" charset="0"/>
              </a:rPr>
              <a:t>Si tout se passe bien, les sources des plugins standards (ici, ceux de la version 2.3.3) sont téléchargées sur le serveur :</a:t>
            </a:r>
          </a:p>
          <a:p>
            <a:pPr>
              <a:lnSpc>
                <a:spcPct val="107000"/>
              </a:lnSpc>
              <a:spcAft>
                <a:spcPts val="800"/>
              </a:spcAft>
            </a:pPr>
            <a:endParaRPr lang="fr-FR" dirty="0">
              <a:solidFill>
                <a:srgbClr val="000000"/>
              </a:solidFill>
              <a:cs typeface="Times New Roman" panose="02020603050405020304" pitchFamily="18" charset="0"/>
            </a:endParaRPr>
          </a:p>
          <a:p>
            <a:pPr>
              <a:lnSpc>
                <a:spcPct val="107000"/>
              </a:lnSpc>
              <a:spcAft>
                <a:spcPts val="800"/>
              </a:spcAft>
            </a:pPr>
            <a:endParaRPr lang="fr-FR" dirty="0">
              <a:solidFill>
                <a:srgbClr val="000000"/>
              </a:solidFill>
              <a:cs typeface="Times New Roman" panose="02020603050405020304" pitchFamily="18" charset="0"/>
            </a:endParaRPr>
          </a:p>
          <a:p>
            <a:pPr>
              <a:lnSpc>
                <a:spcPct val="107000"/>
              </a:lnSpc>
              <a:spcAft>
                <a:spcPts val="800"/>
              </a:spcAft>
            </a:pPr>
            <a:endParaRPr lang="fr-FR" dirty="0">
              <a:solidFill>
                <a:srgbClr val="000000"/>
              </a:solidFill>
              <a:cs typeface="Times New Roman" panose="02020603050405020304" pitchFamily="18" charset="0"/>
            </a:endParaRPr>
          </a:p>
          <a:p>
            <a:pPr>
              <a:lnSpc>
                <a:spcPct val="107000"/>
              </a:lnSpc>
              <a:spcAft>
                <a:spcPts val="800"/>
              </a:spcAft>
            </a:pPr>
            <a:endParaRPr lang="fr-FR" dirty="0">
              <a:solidFill>
                <a:srgbClr val="000000"/>
              </a:solidFill>
              <a:cs typeface="Times New Roman" panose="02020603050405020304" pitchFamily="18" charset="0"/>
            </a:endParaRPr>
          </a:p>
          <a:p>
            <a:pPr>
              <a:lnSpc>
                <a:spcPct val="107000"/>
              </a:lnSpc>
              <a:spcAft>
                <a:spcPts val="800"/>
              </a:spcAft>
            </a:pPr>
            <a:endParaRPr lang="fr-FR" dirty="0">
              <a:solidFill>
                <a:srgbClr val="000000"/>
              </a:solidFill>
              <a:cs typeface="Times New Roman" panose="02020603050405020304" pitchFamily="18" charset="0"/>
            </a:endParaRPr>
          </a:p>
          <a:p>
            <a:pPr>
              <a:lnSpc>
                <a:spcPct val="107000"/>
              </a:lnSpc>
              <a:spcAft>
                <a:spcPts val="800"/>
              </a:spcAft>
            </a:pPr>
            <a:endParaRPr lang="fr-FR" dirty="0">
              <a:solidFill>
                <a:srgbClr val="000000"/>
              </a:solidFill>
              <a:cs typeface="Times New Roman" panose="02020603050405020304" pitchFamily="18" charset="0"/>
            </a:endParaRPr>
          </a:p>
          <a:p>
            <a:pPr>
              <a:lnSpc>
                <a:spcPct val="107000"/>
              </a:lnSpc>
              <a:spcAft>
                <a:spcPts val="800"/>
              </a:spcAft>
            </a:pPr>
            <a:endParaRPr lang="fr-FR" dirty="0">
              <a:solidFill>
                <a:srgbClr val="000000"/>
              </a:solidFill>
              <a:cs typeface="Times New Roman" panose="02020603050405020304" pitchFamily="18" charset="0"/>
            </a:endParaRPr>
          </a:p>
          <a:p>
            <a:pPr>
              <a:lnSpc>
                <a:spcPct val="107000"/>
              </a:lnSpc>
              <a:spcAft>
                <a:spcPts val="800"/>
              </a:spcAft>
            </a:pPr>
            <a:endParaRPr lang="fr-FR" dirty="0">
              <a:solidFill>
                <a:srgbClr val="000000"/>
              </a:solidFill>
              <a:cs typeface="Times New Roman" panose="02020603050405020304" pitchFamily="18" charset="0"/>
            </a:endParaRPr>
          </a:p>
          <a:p>
            <a:pPr>
              <a:lnSpc>
                <a:spcPct val="107000"/>
              </a:lnSpc>
              <a:spcAft>
                <a:spcPts val="800"/>
              </a:spcAft>
            </a:pPr>
            <a:r>
              <a:rPr lang="fr-FR" dirty="0">
                <a:solidFill>
                  <a:srgbClr val="000000"/>
                </a:solidFill>
                <a:cs typeface="Times New Roman" panose="02020603050405020304" pitchFamily="18" charset="0"/>
              </a:rPr>
              <a:t>On décompresse le fichier télécharger avec la commande:</a:t>
            </a:r>
          </a:p>
          <a:p>
            <a:pPr marL="0" indent="0">
              <a:lnSpc>
                <a:spcPct val="107000"/>
              </a:lnSpc>
              <a:spcAft>
                <a:spcPts val="800"/>
              </a:spcAft>
              <a:buNone/>
            </a:pPr>
            <a:r>
              <a:rPr lang="fr-FR" b="1" dirty="0">
                <a:solidFill>
                  <a:srgbClr val="000000"/>
                </a:solidFill>
                <a:effectLst>
                  <a:outerShdw blurRad="38100" dist="38100" dir="2700000" algn="tl">
                    <a:srgbClr val="000000">
                      <a:alpha val="43137"/>
                    </a:srgbClr>
                  </a:outerShdw>
                </a:effectLst>
                <a:cs typeface="Times New Roman" panose="02020603050405020304" pitchFamily="18" charset="0"/>
              </a:rPr>
              <a:t>Tar </a:t>
            </a:r>
            <a:r>
              <a:rPr lang="fr-FR" b="1" dirty="0" err="1">
                <a:solidFill>
                  <a:srgbClr val="000000"/>
                </a:solidFill>
                <a:effectLst>
                  <a:outerShdw blurRad="38100" dist="38100" dir="2700000" algn="tl">
                    <a:srgbClr val="000000">
                      <a:alpha val="43137"/>
                    </a:srgbClr>
                  </a:outerShdw>
                </a:effectLst>
                <a:cs typeface="Times New Roman" panose="02020603050405020304" pitchFamily="18" charset="0"/>
              </a:rPr>
              <a:t>zxf</a:t>
            </a:r>
            <a:r>
              <a:rPr lang="fr-FR" b="1" dirty="0">
                <a:solidFill>
                  <a:srgbClr val="000000"/>
                </a:solidFill>
                <a:effectLst>
                  <a:outerShdw blurRad="38100" dist="38100" dir="2700000" algn="tl">
                    <a:srgbClr val="000000">
                      <a:alpha val="43137"/>
                    </a:srgbClr>
                  </a:outerShdw>
                </a:effectLst>
                <a:cs typeface="Times New Roman" panose="02020603050405020304" pitchFamily="18" charset="0"/>
              </a:rPr>
              <a:t> relase-2.4.0.tar.gz</a:t>
            </a: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79999" y="866504"/>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4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pic>
        <p:nvPicPr>
          <p:cNvPr id="1026" name="Picture 2" descr="Supervision de votre infrastructure informatique">
            <a:extLst>
              <a:ext uri="{FF2B5EF4-FFF2-40B4-BE49-F238E27FC236}">
                <a16:creationId xmlns:a16="http://schemas.microsoft.com/office/drawing/2014/main" id="{A1242896-5A31-54B3-2FA5-A14D4019B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5509" y="96422"/>
            <a:ext cx="1540163" cy="15401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CDA37371-186B-BD42-B17C-1662D8A53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1661" y="299883"/>
            <a:ext cx="3723848" cy="923514"/>
          </a:xfrm>
          <a:prstGeom prst="rect">
            <a:avLst/>
          </a:prstGeom>
          <a:noFill/>
          <a:extLst>
            <a:ext uri="{909E8E84-426E-40DD-AFC4-6F175D3DCCD1}">
              <a14:hiddenFill xmlns:a14="http://schemas.microsoft.com/office/drawing/2010/main">
                <a:solidFill>
                  <a:srgbClr val="FFFFFF"/>
                </a:solidFill>
              </a14:hiddenFill>
            </a:ext>
          </a:extLst>
        </p:spPr>
      </p:pic>
      <p:sp>
        <p:nvSpPr>
          <p:cNvPr id="3" name="Titre 1">
            <a:extLst>
              <a:ext uri="{FF2B5EF4-FFF2-40B4-BE49-F238E27FC236}">
                <a16:creationId xmlns:a16="http://schemas.microsoft.com/office/drawing/2014/main" id="{01BECB1F-687F-1B1A-7575-9DCBEA1AA6EF}"/>
              </a:ext>
            </a:extLst>
          </p:cNvPr>
          <p:cNvSpPr txBox="1">
            <a:spLocks/>
          </p:cNvSpPr>
          <p:nvPr/>
        </p:nvSpPr>
        <p:spPr>
          <a:xfrm>
            <a:off x="189491" y="544591"/>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03 – Installation et configuration du logiciel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NAGIOS </a:t>
            </a:r>
            <a:r>
              <a:rPr kumimoji="0" lang="fr-FR" sz="2000" b="1" i="0" u="none" strike="noStrike" kern="1200" cap="none" spc="0" normalizeH="0" baseline="0" noProof="0" dirty="0" err="1">
                <a:ln>
                  <a:noFill/>
                </a:ln>
                <a:solidFill>
                  <a:srgbClr val="FF7800"/>
                </a:solidFill>
                <a:effectLst/>
                <a:uLnTx/>
                <a:uFillTx/>
                <a:latin typeface="Calibri" panose="020F0502020204030204"/>
                <a:ea typeface="+mj-ea"/>
                <a:cs typeface="+mj-cs"/>
              </a:rPr>
              <a:t>core</a:t>
            </a:r>
            <a:endPar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endParaRPr>
          </a:p>
        </p:txBody>
      </p:sp>
      <p:pic>
        <p:nvPicPr>
          <p:cNvPr id="11" name="Image 10">
            <a:extLst>
              <a:ext uri="{FF2B5EF4-FFF2-40B4-BE49-F238E27FC236}">
                <a16:creationId xmlns:a16="http://schemas.microsoft.com/office/drawing/2014/main" id="{635FE9A9-8AE4-171B-537B-6225D8F851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363" y="2126624"/>
            <a:ext cx="10483273" cy="29177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34086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5" y="1579421"/>
            <a:ext cx="10317019" cy="4208878"/>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fr-FR" dirty="0">
                <a:solidFill>
                  <a:srgbClr val="000000"/>
                </a:solidFill>
                <a:ea typeface="Times New Roman" panose="02020603050405020304" pitchFamily="18" charset="0"/>
                <a:cs typeface="Times New Roman" panose="02020603050405020304" pitchFamily="18" charset="0"/>
              </a:rPr>
              <a:t>On se déplace vers le répertoire des plugins, on compile et on installe:</a:t>
            </a:r>
          </a:p>
          <a:p>
            <a:pPr marL="0" indent="0">
              <a:lnSpc>
                <a:spcPct val="107000"/>
              </a:lnSpc>
              <a:spcAft>
                <a:spcPts val="800"/>
              </a:spcAft>
              <a:buNone/>
            </a:pPr>
            <a:r>
              <a:rPr lang="en-US"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cd nagios-plugins-release-2.4.0/</a:t>
            </a:r>
          </a:p>
          <a:p>
            <a:pPr marL="0" indent="0">
              <a:lnSpc>
                <a:spcPct val="107000"/>
              </a:lnSpc>
              <a:spcAft>
                <a:spcPts val="800"/>
              </a:spcAft>
              <a:buNone/>
            </a:pPr>
            <a:r>
              <a:rPr lang="en-US"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./tools/setup</a:t>
            </a:r>
          </a:p>
          <a:p>
            <a:pPr marL="0" indent="0">
              <a:lnSpc>
                <a:spcPct val="107000"/>
              </a:lnSpc>
              <a:spcAft>
                <a:spcPts val="800"/>
              </a:spcAft>
              <a:buNone/>
            </a:pPr>
            <a:r>
              <a:rPr lang="en-US"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./configure</a:t>
            </a:r>
          </a:p>
          <a:p>
            <a:pPr marL="0" indent="0">
              <a:lnSpc>
                <a:spcPct val="107000"/>
              </a:lnSpc>
              <a:spcAft>
                <a:spcPts val="800"/>
              </a:spcAft>
              <a:buNone/>
            </a:pPr>
            <a:r>
              <a:rPr lang="en-US"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make</a:t>
            </a:r>
          </a:p>
          <a:p>
            <a:pPr marL="0" indent="0">
              <a:lnSpc>
                <a:spcPct val="107000"/>
              </a:lnSpc>
              <a:spcAft>
                <a:spcPts val="800"/>
              </a:spcAft>
              <a:buNone/>
            </a:pPr>
            <a:r>
              <a:rPr lang="en-US"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make install</a:t>
            </a:r>
            <a:endPar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79999" y="866504"/>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4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pic>
        <p:nvPicPr>
          <p:cNvPr id="1026" name="Picture 2" descr="Supervision de votre infrastructure informatique">
            <a:extLst>
              <a:ext uri="{FF2B5EF4-FFF2-40B4-BE49-F238E27FC236}">
                <a16:creationId xmlns:a16="http://schemas.microsoft.com/office/drawing/2014/main" id="{A1242896-5A31-54B3-2FA5-A14D4019B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5509" y="96422"/>
            <a:ext cx="1540163" cy="15401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CDA37371-186B-BD42-B17C-1662D8A53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1661" y="299883"/>
            <a:ext cx="3723848" cy="923514"/>
          </a:xfrm>
          <a:prstGeom prst="rect">
            <a:avLst/>
          </a:prstGeom>
          <a:noFill/>
          <a:extLst>
            <a:ext uri="{909E8E84-426E-40DD-AFC4-6F175D3DCCD1}">
              <a14:hiddenFill xmlns:a14="http://schemas.microsoft.com/office/drawing/2010/main">
                <a:solidFill>
                  <a:srgbClr val="FFFFFF"/>
                </a:solidFill>
              </a14:hiddenFill>
            </a:ext>
          </a:extLst>
        </p:spPr>
      </p:pic>
      <p:sp>
        <p:nvSpPr>
          <p:cNvPr id="3" name="Titre 1">
            <a:extLst>
              <a:ext uri="{FF2B5EF4-FFF2-40B4-BE49-F238E27FC236}">
                <a16:creationId xmlns:a16="http://schemas.microsoft.com/office/drawing/2014/main" id="{01BECB1F-687F-1B1A-7575-9DCBEA1AA6EF}"/>
              </a:ext>
            </a:extLst>
          </p:cNvPr>
          <p:cNvSpPr txBox="1">
            <a:spLocks/>
          </p:cNvSpPr>
          <p:nvPr/>
        </p:nvSpPr>
        <p:spPr>
          <a:xfrm>
            <a:off x="189491" y="544591"/>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03 – Installation et configuration du logiciel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NAGIOS </a:t>
            </a:r>
            <a:r>
              <a:rPr kumimoji="0" lang="fr-FR" sz="2000" b="1" i="0" u="none" strike="noStrike" kern="1200" cap="none" spc="0" normalizeH="0" baseline="0" noProof="0" dirty="0" err="1">
                <a:ln>
                  <a:noFill/>
                </a:ln>
                <a:solidFill>
                  <a:srgbClr val="FF7800"/>
                </a:solidFill>
                <a:effectLst/>
                <a:uLnTx/>
                <a:uFillTx/>
                <a:latin typeface="Calibri" panose="020F0502020204030204"/>
                <a:ea typeface="+mj-ea"/>
                <a:cs typeface="+mj-cs"/>
              </a:rPr>
              <a:t>core</a:t>
            </a:r>
            <a:endPar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endParaRPr>
          </a:p>
        </p:txBody>
      </p:sp>
      <p:pic>
        <p:nvPicPr>
          <p:cNvPr id="10" name="Image 9">
            <a:extLst>
              <a:ext uri="{FF2B5EF4-FFF2-40B4-BE49-F238E27FC236}">
                <a16:creationId xmlns:a16="http://schemas.microsoft.com/office/drawing/2014/main" id="{CB6C32D5-610C-DA15-FC9E-BB8CD574CA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6601" y="2670744"/>
            <a:ext cx="9326250" cy="1808892"/>
          </a:xfrm>
          <a:prstGeom prst="rect">
            <a:avLst/>
          </a:prstGeom>
        </p:spPr>
      </p:pic>
    </p:spTree>
    <p:extLst>
      <p:ext uri="{BB962C8B-B14F-4D97-AF65-F5344CB8AC3E}">
        <p14:creationId xmlns:p14="http://schemas.microsoft.com/office/powerpoint/2010/main" val="3433996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6" y="1579421"/>
            <a:ext cx="10723418" cy="4978696"/>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fr-FR" dirty="0">
                <a:solidFill>
                  <a:srgbClr val="000000"/>
                </a:solidFill>
                <a:ea typeface="Times New Roman" panose="02020603050405020304" pitchFamily="18" charset="0"/>
                <a:cs typeface="Times New Roman" panose="02020603050405020304" pitchFamily="18" charset="0"/>
              </a:rPr>
              <a:t>Pendant le processus d’installation, on a vu que le répertoire natif de Nagios était </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usr</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/local/</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nagios</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t>
            </a:r>
          </a:p>
          <a:p>
            <a:pPr>
              <a:lnSpc>
                <a:spcPct val="107000"/>
              </a:lnSpc>
              <a:spcAft>
                <a:spcPts val="800"/>
              </a:spcAft>
            </a:pP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Bin: </a:t>
            </a:r>
            <a:r>
              <a:rPr lang="fr-FR" dirty="0">
                <a:solidFill>
                  <a:srgbClr val="000000"/>
                </a:solidFill>
                <a:ea typeface="Times New Roman" panose="02020603050405020304" pitchFamily="18" charset="0"/>
                <a:cs typeface="Times New Roman" panose="02020603050405020304" pitchFamily="18" charset="0"/>
              </a:rPr>
              <a:t>contient le programme principal de Nagios (ainsi qu’un autre programme permettant d’établir quelques statistiques) ;</a:t>
            </a:r>
          </a:p>
          <a:p>
            <a:pPr>
              <a:lnSpc>
                <a:spcPct val="107000"/>
              </a:lnSpc>
              <a:spcAft>
                <a:spcPts val="800"/>
              </a:spcAft>
            </a:pP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Etc</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fr-FR" dirty="0">
                <a:solidFill>
                  <a:srgbClr val="000000"/>
                </a:solidFill>
                <a:ea typeface="Times New Roman" panose="02020603050405020304" pitchFamily="18" charset="0"/>
                <a:cs typeface="Times New Roman" panose="02020603050405020304" pitchFamily="18" charset="0"/>
              </a:rPr>
              <a:t>contient l’ensemble de la configuration de Nagios. À la racine du répertoire, vous retrouvez le fichier </a:t>
            </a:r>
            <a:r>
              <a:rPr lang="fr-FR" b="1" dirty="0" err="1">
                <a:solidFill>
                  <a:srgbClr val="000000"/>
                </a:solidFill>
                <a:ea typeface="Times New Roman" panose="02020603050405020304" pitchFamily="18" charset="0"/>
                <a:cs typeface="Times New Roman" panose="02020603050405020304" pitchFamily="18" charset="0"/>
              </a:rPr>
              <a:t>htpasswd.users</a:t>
            </a:r>
            <a:r>
              <a:rPr lang="fr-FR" dirty="0">
                <a:solidFill>
                  <a:srgbClr val="000000"/>
                </a:solidFill>
                <a:ea typeface="Times New Roman" panose="02020603050405020304" pitchFamily="18" charset="0"/>
                <a:cs typeface="Times New Roman" panose="02020603050405020304" pitchFamily="18" charset="0"/>
              </a:rPr>
              <a:t> (il permet de protéger l’accès à l’interface Web d’administration par un mot de passe </a:t>
            </a:r>
            <a:r>
              <a:rPr lang="fr-FR" dirty="0" err="1">
                <a:solidFill>
                  <a:srgbClr val="000000"/>
                </a:solidFill>
                <a:ea typeface="Times New Roman" panose="02020603050405020304" pitchFamily="18" charset="0"/>
                <a:cs typeface="Times New Roman" panose="02020603050405020304" pitchFamily="18" charset="0"/>
              </a:rPr>
              <a:t>htaccess</a:t>
            </a:r>
            <a:r>
              <a:rPr lang="fr-FR" dirty="0">
                <a:solidFill>
                  <a:srgbClr val="000000"/>
                </a:solidFill>
                <a:ea typeface="Times New Roman" panose="02020603050405020304" pitchFamily="18" charset="0"/>
                <a:cs typeface="Times New Roman" panose="02020603050405020304" pitchFamily="18" charset="0"/>
              </a:rPr>
              <a:t>), </a:t>
            </a:r>
            <a:r>
              <a:rPr lang="fr-FR" b="1" dirty="0" err="1">
                <a:solidFill>
                  <a:srgbClr val="000000"/>
                </a:solidFill>
                <a:ea typeface="Times New Roman" panose="02020603050405020304" pitchFamily="18" charset="0"/>
                <a:cs typeface="Times New Roman" panose="02020603050405020304" pitchFamily="18" charset="0"/>
              </a:rPr>
              <a:t>nagios.cfg</a:t>
            </a:r>
            <a:r>
              <a:rPr lang="fr-FR" dirty="0">
                <a:solidFill>
                  <a:srgbClr val="000000"/>
                </a:solidFill>
                <a:ea typeface="Times New Roman" panose="02020603050405020304" pitchFamily="18" charset="0"/>
                <a:cs typeface="Times New Roman" panose="02020603050405020304" pitchFamily="18" charset="0"/>
              </a:rPr>
              <a:t> est le fichier de configuration principal de Nagios, </a:t>
            </a:r>
            <a:r>
              <a:rPr lang="fr-FR" b="1" dirty="0" err="1">
                <a:solidFill>
                  <a:srgbClr val="000000"/>
                </a:solidFill>
                <a:ea typeface="Times New Roman" panose="02020603050405020304" pitchFamily="18" charset="0"/>
                <a:cs typeface="Times New Roman" panose="02020603050405020304" pitchFamily="18" charset="0"/>
              </a:rPr>
              <a:t>resource.cfg</a:t>
            </a:r>
            <a:r>
              <a:rPr lang="fr-FR" b="1" dirty="0">
                <a:solidFill>
                  <a:srgbClr val="000000"/>
                </a:solidFill>
                <a:ea typeface="Times New Roman" panose="02020603050405020304" pitchFamily="18" charset="0"/>
                <a:cs typeface="Times New Roman" panose="02020603050405020304" pitchFamily="18" charset="0"/>
              </a:rPr>
              <a:t> </a:t>
            </a:r>
            <a:r>
              <a:rPr lang="fr-FR" dirty="0">
                <a:solidFill>
                  <a:srgbClr val="000000"/>
                </a:solidFill>
                <a:ea typeface="Times New Roman" panose="02020603050405020304" pitchFamily="18" charset="0"/>
                <a:cs typeface="Times New Roman" panose="02020603050405020304" pitchFamily="18" charset="0"/>
              </a:rPr>
              <a:t>qui contient des paramètres spécifiques à votre contexte (nommés USER MACROS), ou encore </a:t>
            </a:r>
            <a:r>
              <a:rPr lang="fr-FR" b="1" dirty="0" err="1">
                <a:solidFill>
                  <a:srgbClr val="000000"/>
                </a:solidFill>
                <a:ea typeface="Times New Roman" panose="02020603050405020304" pitchFamily="18" charset="0"/>
                <a:cs typeface="Times New Roman" panose="02020603050405020304" pitchFamily="18" charset="0"/>
              </a:rPr>
              <a:t>cgi.cfg</a:t>
            </a:r>
            <a:r>
              <a:rPr lang="fr-FR" dirty="0">
                <a:solidFill>
                  <a:srgbClr val="000000"/>
                </a:solidFill>
                <a:ea typeface="Times New Roman" panose="02020603050405020304" pitchFamily="18" charset="0"/>
                <a:cs typeface="Times New Roman" panose="02020603050405020304" pitchFamily="18" charset="0"/>
              </a:rPr>
              <a:t> dédié à la configuration de l'interface d'administration (notamment des droits utilisateur) et le répertoire </a:t>
            </a:r>
            <a:r>
              <a:rPr lang="fr-FR" b="1" dirty="0" err="1">
                <a:solidFill>
                  <a:srgbClr val="000000"/>
                </a:solidFill>
                <a:ea typeface="Times New Roman" panose="02020603050405020304" pitchFamily="18" charset="0"/>
                <a:cs typeface="Times New Roman" panose="02020603050405020304" pitchFamily="18" charset="0"/>
              </a:rPr>
              <a:t>objects</a:t>
            </a:r>
            <a:r>
              <a:rPr lang="fr-FR" dirty="0">
                <a:solidFill>
                  <a:srgbClr val="000000"/>
                </a:solidFill>
                <a:ea typeface="Times New Roman" panose="02020603050405020304" pitchFamily="18" charset="0"/>
                <a:cs typeface="Times New Roman" panose="02020603050405020304" pitchFamily="18" charset="0"/>
              </a:rPr>
              <a:t>. Il contient huit fichiers de configuration avec une extension .</a:t>
            </a:r>
            <a:r>
              <a:rPr lang="fr-FR" dirty="0" err="1">
                <a:solidFill>
                  <a:srgbClr val="000000"/>
                </a:solidFill>
                <a:ea typeface="Times New Roman" panose="02020603050405020304" pitchFamily="18" charset="0"/>
                <a:cs typeface="Times New Roman" panose="02020603050405020304" pitchFamily="18" charset="0"/>
              </a:rPr>
              <a:t>cfg</a:t>
            </a:r>
            <a:r>
              <a:rPr lang="fr-FR" dirty="0">
                <a:solidFill>
                  <a:srgbClr val="000000"/>
                </a:solidFill>
                <a:ea typeface="Times New Roman" panose="02020603050405020304" pitchFamily="18" charset="0"/>
                <a:cs typeface="Times New Roman" panose="02020603050405020304" pitchFamily="18" charset="0"/>
              </a:rPr>
              <a:t>. Ces fichiers contiennent des modèles de configuration fournis directement par Nagios, nommés TEMPLATES. Ils permettent de factoriser beaucoup de tâches, ce qui fait gagner du temps sur la configuration et la maintenance des sondes. Ainsi, dans le fichier </a:t>
            </a:r>
            <a:r>
              <a:rPr lang="fr-FR" b="1" dirty="0" err="1">
                <a:solidFill>
                  <a:srgbClr val="000000"/>
                </a:solidFill>
                <a:ea typeface="Times New Roman" panose="02020603050405020304" pitchFamily="18" charset="0"/>
                <a:cs typeface="Times New Roman" panose="02020603050405020304" pitchFamily="18" charset="0"/>
              </a:rPr>
              <a:t>printer.cfg</a:t>
            </a:r>
            <a:r>
              <a:rPr lang="fr-FR" dirty="0">
                <a:solidFill>
                  <a:srgbClr val="000000"/>
                </a:solidFill>
                <a:ea typeface="Times New Roman" panose="02020603050405020304" pitchFamily="18" charset="0"/>
                <a:cs typeface="Times New Roman" panose="02020603050405020304" pitchFamily="18" charset="0"/>
              </a:rPr>
              <a:t>, vous trouverez des modèles de configuration d’imprimantes, dans le fichier </a:t>
            </a:r>
            <a:r>
              <a:rPr lang="fr-FR" b="1" dirty="0" err="1">
                <a:solidFill>
                  <a:srgbClr val="000000"/>
                </a:solidFill>
                <a:ea typeface="Times New Roman" panose="02020603050405020304" pitchFamily="18" charset="0"/>
                <a:cs typeface="Times New Roman" panose="02020603050405020304" pitchFamily="18" charset="0"/>
              </a:rPr>
              <a:t>switch.cfg</a:t>
            </a:r>
            <a:r>
              <a:rPr lang="fr-FR" b="1" dirty="0">
                <a:solidFill>
                  <a:srgbClr val="000000"/>
                </a:solidFill>
                <a:ea typeface="Times New Roman" panose="02020603050405020304" pitchFamily="18" charset="0"/>
                <a:cs typeface="Times New Roman" panose="02020603050405020304" pitchFamily="18" charset="0"/>
              </a:rPr>
              <a:t> </a:t>
            </a:r>
            <a:r>
              <a:rPr lang="fr-FR" dirty="0">
                <a:solidFill>
                  <a:srgbClr val="000000"/>
                </a:solidFill>
                <a:ea typeface="Times New Roman" panose="02020603050405020304" pitchFamily="18" charset="0"/>
                <a:cs typeface="Times New Roman" panose="02020603050405020304" pitchFamily="18" charset="0"/>
              </a:rPr>
              <a:t>des modèles pour les équipements d’interconnexion, etc.</a:t>
            </a: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79999" y="866504"/>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4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pic>
        <p:nvPicPr>
          <p:cNvPr id="1026" name="Picture 2" descr="Supervision de votre infrastructure informatique">
            <a:extLst>
              <a:ext uri="{FF2B5EF4-FFF2-40B4-BE49-F238E27FC236}">
                <a16:creationId xmlns:a16="http://schemas.microsoft.com/office/drawing/2014/main" id="{A1242896-5A31-54B3-2FA5-A14D4019B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5509" y="96422"/>
            <a:ext cx="1540163" cy="15401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CDA37371-186B-BD42-B17C-1662D8A53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1661" y="299883"/>
            <a:ext cx="3723848" cy="923514"/>
          </a:xfrm>
          <a:prstGeom prst="rect">
            <a:avLst/>
          </a:prstGeom>
          <a:noFill/>
          <a:extLst>
            <a:ext uri="{909E8E84-426E-40DD-AFC4-6F175D3DCCD1}">
              <a14:hiddenFill xmlns:a14="http://schemas.microsoft.com/office/drawing/2010/main">
                <a:solidFill>
                  <a:srgbClr val="FFFFFF"/>
                </a:solidFill>
              </a14:hiddenFill>
            </a:ext>
          </a:extLst>
        </p:spPr>
      </p:pic>
      <p:sp>
        <p:nvSpPr>
          <p:cNvPr id="3" name="Titre 1">
            <a:extLst>
              <a:ext uri="{FF2B5EF4-FFF2-40B4-BE49-F238E27FC236}">
                <a16:creationId xmlns:a16="http://schemas.microsoft.com/office/drawing/2014/main" id="{01BECB1F-687F-1B1A-7575-9DCBEA1AA6EF}"/>
              </a:ext>
            </a:extLst>
          </p:cNvPr>
          <p:cNvSpPr txBox="1">
            <a:spLocks/>
          </p:cNvSpPr>
          <p:nvPr/>
        </p:nvSpPr>
        <p:spPr>
          <a:xfrm>
            <a:off x="189491" y="544591"/>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03 – Installation et configuration du logiciel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NAGIOS </a:t>
            </a:r>
            <a:r>
              <a:rPr kumimoji="0" lang="fr-FR" sz="2000" b="1" i="0" u="none" strike="noStrike" kern="1200" cap="none" spc="0" normalizeH="0" baseline="0" noProof="0" dirty="0" err="1">
                <a:ln>
                  <a:noFill/>
                </a:ln>
                <a:solidFill>
                  <a:srgbClr val="FF7800"/>
                </a:solidFill>
                <a:effectLst/>
                <a:uLnTx/>
                <a:uFillTx/>
                <a:latin typeface="Calibri" panose="020F0502020204030204"/>
                <a:ea typeface="+mj-ea"/>
                <a:cs typeface="+mj-cs"/>
              </a:rPr>
              <a:t>core</a:t>
            </a:r>
            <a:endPar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endParaRPr>
          </a:p>
        </p:txBody>
      </p:sp>
      <p:pic>
        <p:nvPicPr>
          <p:cNvPr id="4" name="Image 3">
            <a:extLst>
              <a:ext uri="{FF2B5EF4-FFF2-40B4-BE49-F238E27FC236}">
                <a16:creationId xmlns:a16="http://schemas.microsoft.com/office/drawing/2014/main" id="{ADF8FE0C-0E2D-0DCB-565D-D90BA2F0B4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1835" y="4490226"/>
            <a:ext cx="4381880" cy="1501270"/>
          </a:xfrm>
          <a:prstGeom prst="rect">
            <a:avLst/>
          </a:prstGeom>
          <a:ln>
            <a:noFill/>
          </a:ln>
          <a:effectLst>
            <a:outerShdw blurRad="292100" dist="139700" dir="2700000" algn="tl" rotWithShape="0">
              <a:srgbClr val="333333">
                <a:alpha val="65000"/>
              </a:srgbClr>
            </a:outerShdw>
          </a:effectLst>
        </p:spPr>
      </p:pic>
      <p:pic>
        <p:nvPicPr>
          <p:cNvPr id="5" name="Image 4">
            <a:extLst>
              <a:ext uri="{FF2B5EF4-FFF2-40B4-BE49-F238E27FC236}">
                <a16:creationId xmlns:a16="http://schemas.microsoft.com/office/drawing/2014/main" id="{C821C0B1-AC5B-5F83-6B18-BD17A40D13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0218" y="4137150"/>
            <a:ext cx="3372987" cy="2282858"/>
          </a:xfrm>
          <a:prstGeom prst="rect">
            <a:avLst/>
          </a:prstGeom>
          <a:ln>
            <a:noFill/>
          </a:ln>
          <a:effectLst>
            <a:outerShdw blurRad="292100" dist="139700" dir="2700000" algn="tl" rotWithShape="0">
              <a:srgbClr val="333333">
                <a:alpha val="65000"/>
              </a:srgbClr>
            </a:outerShdw>
          </a:effectLst>
        </p:spPr>
      </p:pic>
      <p:pic>
        <p:nvPicPr>
          <p:cNvPr id="9" name="Image 8">
            <a:extLst>
              <a:ext uri="{FF2B5EF4-FFF2-40B4-BE49-F238E27FC236}">
                <a16:creationId xmlns:a16="http://schemas.microsoft.com/office/drawing/2014/main" id="{835E2B0F-523A-A40C-2B72-04F53BD59C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17105" y="1617521"/>
            <a:ext cx="1737511" cy="464860"/>
          </a:xfrm>
          <a:prstGeom prst="rect">
            <a:avLst/>
          </a:prstGeom>
          <a:ln>
            <a:noFill/>
          </a:ln>
          <a:effectLst>
            <a:outerShdw blurRad="292100" dist="139700" dir="2700000" algn="tl" rotWithShape="0">
              <a:srgbClr val="333333">
                <a:alpha val="65000"/>
              </a:srgbClr>
            </a:outerShdw>
          </a:effectLst>
        </p:spPr>
      </p:pic>
      <p:sp>
        <p:nvSpPr>
          <p:cNvPr id="10" name="Espace réservé du texte 2">
            <a:extLst>
              <a:ext uri="{FF2B5EF4-FFF2-40B4-BE49-F238E27FC236}">
                <a16:creationId xmlns:a16="http://schemas.microsoft.com/office/drawing/2014/main" id="{1F1B8390-3500-211F-4636-3E9D593E179F}"/>
              </a:ext>
            </a:extLst>
          </p:cNvPr>
          <p:cNvSpPr txBox="1">
            <a:spLocks/>
          </p:cNvSpPr>
          <p:nvPr/>
        </p:nvSpPr>
        <p:spPr>
          <a:xfrm>
            <a:off x="179999" y="94502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latin typeface="Calibri" panose="020F0502020204030204"/>
              </a:rPr>
              <a:t>Exploration </a:t>
            </a:r>
            <a:r>
              <a:rPr lang="fr-FR" dirty="0" err="1">
                <a:latin typeface="Calibri" panose="020F0502020204030204"/>
              </a:rPr>
              <a:t>nagios</a:t>
            </a:r>
            <a:endPar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7015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6" y="1579421"/>
            <a:ext cx="8737599" cy="4978696"/>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Include: </a:t>
            </a:r>
            <a:r>
              <a:rPr lang="fr-FR" dirty="0">
                <a:solidFill>
                  <a:srgbClr val="000000"/>
                </a:solidFill>
                <a:ea typeface="Times New Roman" panose="02020603050405020304" pitchFamily="18" charset="0"/>
                <a:cs typeface="Times New Roman" panose="02020603050405020304" pitchFamily="18" charset="0"/>
              </a:rPr>
              <a:t>contient un fichier PHP </a:t>
            </a:r>
          </a:p>
          <a:p>
            <a:pPr>
              <a:lnSpc>
                <a:spcPct val="107000"/>
              </a:lnSpc>
              <a:spcAft>
                <a:spcPts val="800"/>
              </a:spcAft>
            </a:pP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Libexec</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fr-FR" dirty="0">
                <a:solidFill>
                  <a:srgbClr val="000000"/>
                </a:solidFill>
                <a:ea typeface="Times New Roman" panose="02020603050405020304" pitchFamily="18" charset="0"/>
                <a:cs typeface="Times New Roman" panose="02020603050405020304" pitchFamily="18" charset="0"/>
              </a:rPr>
              <a:t>contient l’ensemble des plugins standards Nagios compilés sur ce serveur.</a:t>
            </a:r>
          </a:p>
          <a:p>
            <a:pPr>
              <a:lnSpc>
                <a:spcPct val="107000"/>
              </a:lnSpc>
              <a:spcAft>
                <a:spcPts val="800"/>
              </a:spcAft>
            </a:pP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Sbin</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fr-FR" dirty="0">
                <a:solidFill>
                  <a:srgbClr val="000000"/>
                </a:solidFill>
                <a:ea typeface="Times New Roman" panose="02020603050405020304" pitchFamily="18" charset="0"/>
                <a:cs typeface="Times New Roman" panose="02020603050405020304" pitchFamily="18" charset="0"/>
              </a:rPr>
              <a:t>contient les fichiers </a:t>
            </a:r>
            <a:r>
              <a:rPr lang="fr-FR" b="1" dirty="0" err="1">
                <a:solidFill>
                  <a:srgbClr val="000000"/>
                </a:solidFill>
                <a:ea typeface="Times New Roman" panose="02020603050405020304" pitchFamily="18" charset="0"/>
                <a:cs typeface="Times New Roman" panose="02020603050405020304" pitchFamily="18" charset="0"/>
              </a:rPr>
              <a:t>cgi</a:t>
            </a:r>
            <a:r>
              <a:rPr lang="fr-FR" dirty="0">
                <a:solidFill>
                  <a:srgbClr val="000000"/>
                </a:solidFill>
                <a:ea typeface="Times New Roman" panose="02020603050405020304" pitchFamily="18" charset="0"/>
                <a:cs typeface="Times New Roman" panose="02020603050405020304" pitchFamily="18" charset="0"/>
              </a:rPr>
              <a:t> compilés. Ceux-ci traitent de certaines des fonctionnalités de l’interface d’administration. Par exemple, le fichier </a:t>
            </a:r>
            <a:r>
              <a:rPr lang="fr-FR" b="1" dirty="0" err="1">
                <a:solidFill>
                  <a:srgbClr val="000000"/>
                </a:solidFill>
                <a:ea typeface="Times New Roman" panose="02020603050405020304" pitchFamily="18" charset="0"/>
                <a:cs typeface="Times New Roman" panose="02020603050405020304" pitchFamily="18" charset="0"/>
              </a:rPr>
              <a:t>cmd.cgi</a:t>
            </a:r>
            <a:r>
              <a:rPr lang="fr-FR" b="1" dirty="0">
                <a:solidFill>
                  <a:srgbClr val="000000"/>
                </a:solidFill>
                <a:ea typeface="Times New Roman" panose="02020603050405020304" pitchFamily="18" charset="0"/>
                <a:cs typeface="Times New Roman" panose="02020603050405020304" pitchFamily="18" charset="0"/>
              </a:rPr>
              <a:t> </a:t>
            </a:r>
            <a:r>
              <a:rPr lang="fr-FR" dirty="0">
                <a:solidFill>
                  <a:srgbClr val="000000"/>
                </a:solidFill>
                <a:ea typeface="Times New Roman" panose="02020603050405020304" pitchFamily="18" charset="0"/>
                <a:cs typeface="Times New Roman" panose="02020603050405020304" pitchFamily="18" charset="0"/>
              </a:rPr>
              <a:t>traite les actions utilisateurs, le fichier </a:t>
            </a:r>
            <a:r>
              <a:rPr lang="fr-FR" b="1" dirty="0" err="1">
                <a:solidFill>
                  <a:srgbClr val="000000"/>
                </a:solidFill>
                <a:ea typeface="Times New Roman" panose="02020603050405020304" pitchFamily="18" charset="0"/>
                <a:cs typeface="Times New Roman" panose="02020603050405020304" pitchFamily="18" charset="0"/>
              </a:rPr>
              <a:t>notifications.cgi</a:t>
            </a:r>
            <a:r>
              <a:rPr lang="fr-FR" b="1" dirty="0">
                <a:solidFill>
                  <a:srgbClr val="000000"/>
                </a:solidFill>
                <a:ea typeface="Times New Roman" panose="02020603050405020304" pitchFamily="18" charset="0"/>
                <a:cs typeface="Times New Roman" panose="02020603050405020304" pitchFamily="18" charset="0"/>
              </a:rPr>
              <a:t> </a:t>
            </a:r>
            <a:r>
              <a:rPr lang="fr-FR" dirty="0">
                <a:solidFill>
                  <a:srgbClr val="000000"/>
                </a:solidFill>
                <a:ea typeface="Times New Roman" panose="02020603050405020304" pitchFamily="18" charset="0"/>
                <a:cs typeface="Times New Roman" panose="02020603050405020304" pitchFamily="18" charset="0"/>
              </a:rPr>
              <a:t>les notifications , </a:t>
            </a:r>
            <a:r>
              <a:rPr lang="fr-FR" b="1" dirty="0" err="1">
                <a:solidFill>
                  <a:srgbClr val="000000"/>
                </a:solidFill>
                <a:ea typeface="Times New Roman" panose="02020603050405020304" pitchFamily="18" charset="0"/>
                <a:cs typeface="Times New Roman" panose="02020603050405020304" pitchFamily="18" charset="0"/>
              </a:rPr>
              <a:t>summary.cgi</a:t>
            </a:r>
            <a:r>
              <a:rPr lang="fr-FR" b="1" dirty="0">
                <a:solidFill>
                  <a:srgbClr val="000000"/>
                </a:solidFill>
                <a:ea typeface="Times New Roman" panose="02020603050405020304" pitchFamily="18" charset="0"/>
                <a:cs typeface="Times New Roman" panose="02020603050405020304" pitchFamily="18" charset="0"/>
              </a:rPr>
              <a:t> </a:t>
            </a:r>
            <a:r>
              <a:rPr lang="fr-FR" dirty="0">
                <a:solidFill>
                  <a:srgbClr val="000000"/>
                </a:solidFill>
                <a:ea typeface="Times New Roman" panose="02020603050405020304" pitchFamily="18" charset="0"/>
                <a:cs typeface="Times New Roman" panose="02020603050405020304" pitchFamily="18" charset="0"/>
              </a:rPr>
              <a:t>l’affichage condensé des objets supervisés, etc.</a:t>
            </a:r>
          </a:p>
          <a:p>
            <a:pPr>
              <a:lnSpc>
                <a:spcPct val="107000"/>
              </a:lnSpc>
              <a:spcAft>
                <a:spcPts val="800"/>
              </a:spcAft>
            </a:pP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Share: </a:t>
            </a:r>
            <a:r>
              <a:rPr lang="fr-FR" dirty="0">
                <a:solidFill>
                  <a:srgbClr val="000000"/>
                </a:solidFill>
                <a:ea typeface="Times New Roman" panose="02020603050405020304" pitchFamily="18" charset="0"/>
                <a:cs typeface="Times New Roman" panose="02020603050405020304" pitchFamily="18" charset="0"/>
              </a:rPr>
              <a:t>contient le code des pages de l’interface Web</a:t>
            </a:r>
          </a:p>
          <a:p>
            <a:pPr>
              <a:lnSpc>
                <a:spcPct val="107000"/>
              </a:lnSpc>
              <a:spcAft>
                <a:spcPts val="800"/>
              </a:spcAft>
            </a:pP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Var: </a:t>
            </a:r>
            <a:r>
              <a:rPr lang="fr-FR" dirty="0">
                <a:solidFill>
                  <a:srgbClr val="000000"/>
                </a:solidFill>
                <a:ea typeface="Times New Roman" panose="02020603050405020304" pitchFamily="18" charset="0"/>
                <a:cs typeface="Times New Roman" panose="02020603050405020304" pitchFamily="18" charset="0"/>
              </a:rPr>
              <a:t>contient toutes les données variables maintenues par Nagios. Nagios écrit dans le fichier </a:t>
            </a:r>
            <a:r>
              <a:rPr lang="fr-FR" b="1" dirty="0">
                <a:solidFill>
                  <a:srgbClr val="000000"/>
                </a:solidFill>
                <a:ea typeface="Times New Roman" panose="02020603050405020304" pitchFamily="18" charset="0"/>
                <a:cs typeface="Times New Roman" panose="02020603050405020304" pitchFamily="18" charset="0"/>
              </a:rPr>
              <a:t>nagios.log</a:t>
            </a:r>
            <a:r>
              <a:rPr lang="fr-FR" dirty="0">
                <a:solidFill>
                  <a:srgbClr val="000000"/>
                </a:solidFill>
                <a:ea typeface="Times New Roman" panose="02020603050405020304" pitchFamily="18" charset="0"/>
                <a:cs typeface="Times New Roman" panose="02020603050405020304" pitchFamily="18" charset="0"/>
              </a:rPr>
              <a:t>(fichier de traces du processus) dès qu’il se passe quelque chose, que ce soit un redémarrage du service, un équipement qui n’est plus joignable ou un service qui passe en alerte. Les archives des fichiers de traces seront conservées dans le répertoire </a:t>
            </a:r>
            <a:r>
              <a:rPr lang="fr-FR" b="1" dirty="0">
                <a:solidFill>
                  <a:srgbClr val="000000"/>
                </a:solidFill>
                <a:ea typeface="Times New Roman" panose="02020603050405020304" pitchFamily="18" charset="0"/>
                <a:cs typeface="Times New Roman" panose="02020603050405020304" pitchFamily="18" charset="0"/>
              </a:rPr>
              <a:t>archives</a:t>
            </a:r>
            <a:r>
              <a:rPr lang="fr-FR" dirty="0">
                <a:solidFill>
                  <a:srgbClr val="000000"/>
                </a:solidFill>
                <a:ea typeface="Times New Roman" panose="02020603050405020304" pitchFamily="18" charset="0"/>
                <a:cs typeface="Times New Roman" panose="02020603050405020304" pitchFamily="18" charset="0"/>
              </a:rPr>
              <a:t>, le fichier </a:t>
            </a:r>
            <a:r>
              <a:rPr lang="fr-FR" b="1" dirty="0">
                <a:solidFill>
                  <a:srgbClr val="000000"/>
                </a:solidFill>
                <a:ea typeface="Times New Roman" panose="02020603050405020304" pitchFamily="18" charset="0"/>
                <a:cs typeface="Times New Roman" panose="02020603050405020304" pitchFamily="18" charset="0"/>
              </a:rPr>
              <a:t>status.dat </a:t>
            </a:r>
            <a:r>
              <a:rPr lang="fr-FR" dirty="0">
                <a:solidFill>
                  <a:srgbClr val="000000"/>
                </a:solidFill>
                <a:ea typeface="Times New Roman" panose="02020603050405020304" pitchFamily="18" charset="0"/>
                <a:cs typeface="Times New Roman" panose="02020603050405020304" pitchFamily="18" charset="0"/>
              </a:rPr>
              <a:t>contient l’ensemble des données de supervision de Nagios et le fichier </a:t>
            </a:r>
            <a:r>
              <a:rPr lang="fr-FR" b="1" dirty="0">
                <a:solidFill>
                  <a:srgbClr val="000000"/>
                </a:solidFill>
                <a:ea typeface="Times New Roman" panose="02020603050405020304" pitchFamily="18" charset="0"/>
                <a:cs typeface="Times New Roman" panose="02020603050405020304" pitchFamily="18" charset="0"/>
              </a:rPr>
              <a:t>retention.dat </a:t>
            </a:r>
            <a:r>
              <a:rPr lang="fr-FR" dirty="0">
                <a:solidFill>
                  <a:srgbClr val="000000"/>
                </a:solidFill>
                <a:ea typeface="Times New Roman" panose="02020603050405020304" pitchFamily="18" charset="0"/>
                <a:cs typeface="Times New Roman" panose="02020603050405020304" pitchFamily="18" charset="0"/>
              </a:rPr>
              <a:t>est construit un peu sur le même principe que status.dat. Cependant, ce fichier est généralement mis à jour moins souvent, car il sert uniquement lorsque le service Nagios redémarre. Ensuite Le fichier </a:t>
            </a:r>
            <a:r>
              <a:rPr lang="fr-FR" b="1" dirty="0" err="1">
                <a:solidFill>
                  <a:srgbClr val="000000"/>
                </a:solidFill>
                <a:ea typeface="Times New Roman" panose="02020603050405020304" pitchFamily="18" charset="0"/>
                <a:cs typeface="Times New Roman" panose="02020603050405020304" pitchFamily="18" charset="0"/>
              </a:rPr>
              <a:t>object.cache</a:t>
            </a:r>
            <a:r>
              <a:rPr lang="fr-FR" b="1" dirty="0">
                <a:solidFill>
                  <a:srgbClr val="000000"/>
                </a:solidFill>
                <a:ea typeface="Times New Roman" panose="02020603050405020304" pitchFamily="18" charset="0"/>
                <a:cs typeface="Times New Roman" panose="02020603050405020304" pitchFamily="18" charset="0"/>
              </a:rPr>
              <a:t> </a:t>
            </a:r>
            <a:r>
              <a:rPr lang="fr-FR" dirty="0">
                <a:solidFill>
                  <a:srgbClr val="000000"/>
                </a:solidFill>
                <a:ea typeface="Times New Roman" panose="02020603050405020304" pitchFamily="18" charset="0"/>
                <a:cs typeface="Times New Roman" panose="02020603050405020304" pitchFamily="18" charset="0"/>
              </a:rPr>
              <a:t>fonctionne sur le même principe que les deux fichiers précédents, mais contient simplement le cache de toute la configuration de Nagios.</a:t>
            </a: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79999" y="866504"/>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4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pic>
        <p:nvPicPr>
          <p:cNvPr id="1026" name="Picture 2" descr="Supervision de votre infrastructure informatique">
            <a:extLst>
              <a:ext uri="{FF2B5EF4-FFF2-40B4-BE49-F238E27FC236}">
                <a16:creationId xmlns:a16="http://schemas.microsoft.com/office/drawing/2014/main" id="{A1242896-5A31-54B3-2FA5-A14D4019B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5509" y="96422"/>
            <a:ext cx="1540163" cy="15401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CDA37371-186B-BD42-B17C-1662D8A53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1661" y="299883"/>
            <a:ext cx="3723848" cy="92351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DCDC6322-BA47-D975-A626-2BF673FC74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1970" y="3429000"/>
            <a:ext cx="1699407" cy="1760373"/>
          </a:xfrm>
          <a:prstGeom prst="rect">
            <a:avLst/>
          </a:prstGeom>
          <a:ln>
            <a:noFill/>
          </a:ln>
          <a:effectLst>
            <a:outerShdw blurRad="292100" dist="139700" dir="2700000" algn="tl" rotWithShape="0">
              <a:srgbClr val="333333">
                <a:alpha val="65000"/>
              </a:srgbClr>
            </a:outerShdw>
          </a:effectLst>
        </p:spPr>
      </p:pic>
      <p:sp>
        <p:nvSpPr>
          <p:cNvPr id="11" name="Titre 1">
            <a:extLst>
              <a:ext uri="{FF2B5EF4-FFF2-40B4-BE49-F238E27FC236}">
                <a16:creationId xmlns:a16="http://schemas.microsoft.com/office/drawing/2014/main" id="{F9354DFF-01BD-9AF2-3A33-7CB8CB729F18}"/>
              </a:ext>
            </a:extLst>
          </p:cNvPr>
          <p:cNvSpPr txBox="1">
            <a:spLocks/>
          </p:cNvSpPr>
          <p:nvPr/>
        </p:nvSpPr>
        <p:spPr>
          <a:xfrm>
            <a:off x="189491" y="544591"/>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03 – Installation et configuration du logiciel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NAGIOS </a:t>
            </a:r>
            <a:r>
              <a:rPr kumimoji="0" lang="fr-FR" sz="2000" b="1" i="0" u="none" strike="noStrike" kern="1200" cap="none" spc="0" normalizeH="0" baseline="0" noProof="0" dirty="0" err="1">
                <a:ln>
                  <a:noFill/>
                </a:ln>
                <a:solidFill>
                  <a:srgbClr val="FF7800"/>
                </a:solidFill>
                <a:effectLst/>
                <a:uLnTx/>
                <a:uFillTx/>
                <a:latin typeface="Calibri" panose="020F0502020204030204"/>
                <a:ea typeface="+mj-ea"/>
                <a:cs typeface="+mj-cs"/>
              </a:rPr>
              <a:t>core</a:t>
            </a:r>
            <a:endPar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endParaRPr>
          </a:p>
        </p:txBody>
      </p:sp>
      <p:sp>
        <p:nvSpPr>
          <p:cNvPr id="13" name="Espace réservé du texte 2">
            <a:extLst>
              <a:ext uri="{FF2B5EF4-FFF2-40B4-BE49-F238E27FC236}">
                <a16:creationId xmlns:a16="http://schemas.microsoft.com/office/drawing/2014/main" id="{BC7A1332-6F04-442A-C09F-4B8B00ABF759}"/>
              </a:ext>
            </a:extLst>
          </p:cNvPr>
          <p:cNvSpPr txBox="1">
            <a:spLocks/>
          </p:cNvSpPr>
          <p:nvPr/>
        </p:nvSpPr>
        <p:spPr>
          <a:xfrm>
            <a:off x="179999" y="94502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latin typeface="Calibri" panose="020F0502020204030204"/>
              </a:rPr>
              <a:t>Exploration </a:t>
            </a:r>
            <a:r>
              <a:rPr lang="fr-FR" dirty="0" err="1">
                <a:latin typeface="Calibri" panose="020F0502020204030204"/>
              </a:rPr>
              <a:t>nagios</a:t>
            </a:r>
            <a:endPar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501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6" y="1579421"/>
            <a:ext cx="10778836" cy="4978696"/>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fr-FR" dirty="0">
                <a:solidFill>
                  <a:srgbClr val="000000"/>
                </a:solidFill>
                <a:ea typeface="Times New Roman" panose="02020603050405020304" pitchFamily="18" charset="0"/>
                <a:cs typeface="Times New Roman" panose="02020603050405020304" pitchFamily="18" charset="0"/>
              </a:rPr>
              <a:t>Le fichier </a:t>
            </a:r>
            <a:r>
              <a:rPr lang="fr-FR" b="1" dirty="0" err="1">
                <a:solidFill>
                  <a:srgbClr val="000000"/>
                </a:solidFill>
                <a:ea typeface="Times New Roman" panose="02020603050405020304" pitchFamily="18" charset="0"/>
                <a:cs typeface="Times New Roman" panose="02020603050405020304" pitchFamily="18" charset="0"/>
              </a:rPr>
              <a:t>nagios.cfg</a:t>
            </a:r>
            <a:r>
              <a:rPr lang="fr-FR" b="1" dirty="0">
                <a:solidFill>
                  <a:srgbClr val="000000"/>
                </a:solidFill>
                <a:ea typeface="Times New Roman" panose="02020603050405020304" pitchFamily="18" charset="0"/>
                <a:cs typeface="Times New Roman" panose="02020603050405020304" pitchFamily="18" charset="0"/>
              </a:rPr>
              <a:t> </a:t>
            </a:r>
            <a:r>
              <a:rPr lang="fr-FR" dirty="0">
                <a:solidFill>
                  <a:srgbClr val="000000"/>
                </a:solidFill>
                <a:ea typeface="Times New Roman" panose="02020603050405020304" pitchFamily="18" charset="0"/>
                <a:cs typeface="Times New Roman" panose="02020603050405020304" pitchFamily="18" charset="0"/>
              </a:rPr>
              <a:t>contient une centaine de directives au total:</a:t>
            </a:r>
          </a:p>
          <a:p>
            <a:pPr>
              <a:lnSpc>
                <a:spcPct val="107000"/>
              </a:lnSpc>
              <a:spcAft>
                <a:spcPts val="800"/>
              </a:spcAft>
            </a:pPr>
            <a:r>
              <a:rPr lang="fr-FR" b="1" dirty="0" err="1">
                <a:solidFill>
                  <a:srgbClr val="000000"/>
                </a:solidFill>
                <a:ea typeface="Times New Roman" panose="02020603050405020304" pitchFamily="18" charset="0"/>
                <a:cs typeface="Times New Roman" panose="02020603050405020304" pitchFamily="18" charset="0"/>
              </a:rPr>
              <a:t>Log_file</a:t>
            </a:r>
            <a:r>
              <a:rPr lang="fr-FR" dirty="0">
                <a:solidFill>
                  <a:srgbClr val="000000"/>
                </a:solidFill>
                <a:ea typeface="Times New Roman" panose="02020603050405020304" pitchFamily="18" charset="0"/>
                <a:cs typeface="Times New Roman" panose="02020603050405020304" pitchFamily="18" charset="0"/>
              </a:rPr>
              <a:t>: indique à Nagios le chemin vers son fichier de traces. Il est possible de changer le chemin par défaut, à condition que le compte </a:t>
            </a:r>
            <a:r>
              <a:rPr lang="fr-FR" dirty="0" err="1">
                <a:solidFill>
                  <a:srgbClr val="000000"/>
                </a:solidFill>
                <a:ea typeface="Times New Roman" panose="02020603050405020304" pitchFamily="18" charset="0"/>
                <a:cs typeface="Times New Roman" panose="02020603050405020304" pitchFamily="18" charset="0"/>
              </a:rPr>
              <a:t>nagios</a:t>
            </a:r>
            <a:r>
              <a:rPr lang="fr-FR" dirty="0">
                <a:solidFill>
                  <a:srgbClr val="000000"/>
                </a:solidFill>
                <a:ea typeface="Times New Roman" panose="02020603050405020304" pitchFamily="18" charset="0"/>
                <a:cs typeface="Times New Roman" panose="02020603050405020304" pitchFamily="18" charset="0"/>
              </a:rPr>
              <a:t> ait les droits d’écriture.</a:t>
            </a:r>
          </a:p>
          <a:p>
            <a:pPr>
              <a:lnSpc>
                <a:spcPct val="107000"/>
              </a:lnSpc>
              <a:spcAft>
                <a:spcPts val="800"/>
              </a:spcAft>
            </a:pPr>
            <a:r>
              <a:rPr lang="fr-FR" b="1" dirty="0" err="1">
                <a:solidFill>
                  <a:srgbClr val="000000"/>
                </a:solidFill>
                <a:ea typeface="Times New Roman" panose="02020603050405020304" pitchFamily="18" charset="0"/>
                <a:cs typeface="Times New Roman" panose="02020603050405020304" pitchFamily="18" charset="0"/>
              </a:rPr>
              <a:t>cfg_file</a:t>
            </a:r>
            <a:r>
              <a:rPr lang="fr-FR" b="1" dirty="0">
                <a:solidFill>
                  <a:srgbClr val="000000"/>
                </a:solidFill>
                <a:ea typeface="Times New Roman" panose="02020603050405020304" pitchFamily="18" charset="0"/>
                <a:cs typeface="Times New Roman" panose="02020603050405020304" pitchFamily="18" charset="0"/>
              </a:rPr>
              <a:t>: </a:t>
            </a:r>
            <a:r>
              <a:rPr lang="fr-FR" dirty="0">
                <a:solidFill>
                  <a:srgbClr val="000000"/>
                </a:solidFill>
                <a:ea typeface="Times New Roman" panose="02020603050405020304" pitchFamily="18" charset="0"/>
                <a:cs typeface="Times New Roman" panose="02020603050405020304" pitchFamily="18" charset="0"/>
              </a:rPr>
              <a:t>permet d’indiquer à Nagios de manière spécifique le chemin vers un fichier de configuration à prendre en compte au démarrage.</a:t>
            </a:r>
          </a:p>
          <a:p>
            <a:pPr>
              <a:lnSpc>
                <a:spcPct val="107000"/>
              </a:lnSpc>
              <a:spcAft>
                <a:spcPts val="800"/>
              </a:spcAft>
            </a:pPr>
            <a:r>
              <a:rPr lang="fr-FR" b="1" dirty="0" err="1">
                <a:solidFill>
                  <a:srgbClr val="000000"/>
                </a:solidFill>
                <a:ea typeface="Times New Roman" panose="02020603050405020304" pitchFamily="18" charset="0"/>
                <a:cs typeface="Times New Roman" panose="02020603050405020304" pitchFamily="18" charset="0"/>
              </a:rPr>
              <a:t>cfg_dir</a:t>
            </a:r>
            <a:r>
              <a:rPr lang="fr-FR" dirty="0">
                <a:solidFill>
                  <a:srgbClr val="000000"/>
                </a:solidFill>
                <a:ea typeface="Times New Roman" panose="02020603050405020304" pitchFamily="18" charset="0"/>
                <a:cs typeface="Times New Roman" panose="02020603050405020304" pitchFamily="18" charset="0"/>
              </a:rPr>
              <a:t>: Cette directive a le même objectif que </a:t>
            </a:r>
            <a:r>
              <a:rPr lang="fr-FR" dirty="0" err="1">
                <a:solidFill>
                  <a:srgbClr val="000000"/>
                </a:solidFill>
                <a:ea typeface="Times New Roman" panose="02020603050405020304" pitchFamily="18" charset="0"/>
                <a:cs typeface="Times New Roman" panose="02020603050405020304" pitchFamily="18" charset="0"/>
              </a:rPr>
              <a:t>cfg_file</a:t>
            </a:r>
            <a:r>
              <a:rPr lang="fr-FR" dirty="0">
                <a:solidFill>
                  <a:srgbClr val="000000"/>
                </a:solidFill>
                <a:ea typeface="Times New Roman" panose="02020603050405020304" pitchFamily="18" charset="0"/>
                <a:cs typeface="Times New Roman" panose="02020603050405020304" pitchFamily="18" charset="0"/>
              </a:rPr>
              <a:t>. Cependant, plutôt que de référencer les fichiers de manière individuelle, </a:t>
            </a:r>
            <a:r>
              <a:rPr lang="fr-FR" dirty="0" err="1">
                <a:solidFill>
                  <a:srgbClr val="000000"/>
                </a:solidFill>
                <a:ea typeface="Times New Roman" panose="02020603050405020304" pitchFamily="18" charset="0"/>
                <a:cs typeface="Times New Roman" panose="02020603050405020304" pitchFamily="18" charset="0"/>
              </a:rPr>
              <a:t>cfg_dir</a:t>
            </a:r>
            <a:r>
              <a:rPr lang="fr-FR" dirty="0">
                <a:solidFill>
                  <a:srgbClr val="000000"/>
                </a:solidFill>
                <a:ea typeface="Times New Roman" panose="02020603050405020304" pitchFamily="18" charset="0"/>
                <a:cs typeface="Times New Roman" panose="02020603050405020304" pitchFamily="18" charset="0"/>
              </a:rPr>
              <a:t> référence tous les fichiers avec une extension </a:t>
            </a:r>
            <a:r>
              <a:rPr lang="fr-FR" b="1" dirty="0">
                <a:solidFill>
                  <a:srgbClr val="000000"/>
                </a:solidFill>
                <a:ea typeface="Times New Roman" panose="02020603050405020304" pitchFamily="18" charset="0"/>
                <a:cs typeface="Times New Roman" panose="02020603050405020304" pitchFamily="18" charset="0"/>
              </a:rPr>
              <a:t>.</a:t>
            </a:r>
            <a:r>
              <a:rPr lang="fr-FR" b="1" dirty="0" err="1">
                <a:solidFill>
                  <a:srgbClr val="000000"/>
                </a:solidFill>
                <a:ea typeface="Times New Roman" panose="02020603050405020304" pitchFamily="18" charset="0"/>
                <a:cs typeface="Times New Roman" panose="02020603050405020304" pitchFamily="18" charset="0"/>
              </a:rPr>
              <a:t>cfg</a:t>
            </a:r>
            <a:r>
              <a:rPr lang="fr-FR" b="1" dirty="0">
                <a:solidFill>
                  <a:srgbClr val="000000"/>
                </a:solidFill>
                <a:ea typeface="Times New Roman" panose="02020603050405020304" pitchFamily="18" charset="0"/>
                <a:cs typeface="Times New Roman" panose="02020603050405020304" pitchFamily="18" charset="0"/>
              </a:rPr>
              <a:t> </a:t>
            </a:r>
            <a:r>
              <a:rPr lang="fr-FR" dirty="0">
                <a:solidFill>
                  <a:srgbClr val="000000"/>
                </a:solidFill>
                <a:ea typeface="Times New Roman" panose="02020603050405020304" pitchFamily="18" charset="0"/>
                <a:cs typeface="Times New Roman" panose="02020603050405020304" pitchFamily="18" charset="0"/>
              </a:rPr>
              <a:t>contenus dans le chemin fournit en paramètre et ce, de manière récursive.</a:t>
            </a:r>
          </a:p>
          <a:p>
            <a:pPr>
              <a:lnSpc>
                <a:spcPct val="107000"/>
              </a:lnSpc>
              <a:spcAft>
                <a:spcPts val="800"/>
              </a:spcAft>
            </a:pPr>
            <a:r>
              <a:rPr lang="fr-FR" b="1" dirty="0" err="1">
                <a:solidFill>
                  <a:srgbClr val="000000"/>
                </a:solidFill>
                <a:ea typeface="Times New Roman" panose="02020603050405020304" pitchFamily="18" charset="0"/>
                <a:cs typeface="Times New Roman" panose="02020603050405020304" pitchFamily="18" charset="0"/>
              </a:rPr>
              <a:t>status_file</a:t>
            </a:r>
            <a:r>
              <a:rPr lang="fr-FR" b="1" dirty="0">
                <a:solidFill>
                  <a:srgbClr val="000000"/>
                </a:solidFill>
                <a:ea typeface="Times New Roman" panose="02020603050405020304" pitchFamily="18" charset="0"/>
                <a:cs typeface="Times New Roman" panose="02020603050405020304" pitchFamily="18" charset="0"/>
              </a:rPr>
              <a:t> </a:t>
            </a:r>
            <a:r>
              <a:rPr lang="fr-FR" dirty="0">
                <a:solidFill>
                  <a:srgbClr val="000000"/>
                </a:solidFill>
                <a:ea typeface="Times New Roman" panose="02020603050405020304" pitchFamily="18" charset="0"/>
                <a:cs typeface="Times New Roman" panose="02020603050405020304" pitchFamily="18" charset="0"/>
              </a:rPr>
              <a:t>et </a:t>
            </a:r>
            <a:r>
              <a:rPr lang="fr-FR" b="1" dirty="0" err="1">
                <a:solidFill>
                  <a:srgbClr val="000000"/>
                </a:solidFill>
                <a:ea typeface="Times New Roman" panose="02020603050405020304" pitchFamily="18" charset="0"/>
                <a:cs typeface="Times New Roman" panose="02020603050405020304" pitchFamily="18" charset="0"/>
              </a:rPr>
              <a:t>status_update</a:t>
            </a:r>
            <a:r>
              <a:rPr lang="fr-FR" dirty="0">
                <a:solidFill>
                  <a:srgbClr val="000000"/>
                </a:solidFill>
                <a:ea typeface="Times New Roman" panose="02020603050405020304" pitchFamily="18" charset="0"/>
                <a:cs typeface="Times New Roman" panose="02020603050405020304" pitchFamily="18" charset="0"/>
              </a:rPr>
              <a:t>: ces deux directives indiquent à Nagios le chemin vers le fichier status.dat.</a:t>
            </a:r>
          </a:p>
          <a:p>
            <a:pPr>
              <a:lnSpc>
                <a:spcPct val="107000"/>
              </a:lnSpc>
              <a:spcAft>
                <a:spcPts val="800"/>
              </a:spcAft>
            </a:pPr>
            <a:r>
              <a:rPr lang="fr-FR" b="1" dirty="0" err="1">
                <a:solidFill>
                  <a:srgbClr val="000000"/>
                </a:solidFill>
                <a:ea typeface="Times New Roman" panose="02020603050405020304" pitchFamily="18" charset="0"/>
                <a:cs typeface="Times New Roman" panose="02020603050405020304" pitchFamily="18" charset="0"/>
              </a:rPr>
              <a:t>resource_file</a:t>
            </a:r>
            <a:r>
              <a:rPr lang="fr-FR" b="1" dirty="0">
                <a:solidFill>
                  <a:srgbClr val="000000"/>
                </a:solidFill>
                <a:ea typeface="Times New Roman" panose="02020603050405020304" pitchFamily="18" charset="0"/>
                <a:cs typeface="Times New Roman" panose="02020603050405020304" pitchFamily="18" charset="0"/>
              </a:rPr>
              <a:t>: </a:t>
            </a:r>
            <a:r>
              <a:rPr lang="fr-FR" dirty="0">
                <a:solidFill>
                  <a:srgbClr val="000000"/>
                </a:solidFill>
                <a:ea typeface="Times New Roman" panose="02020603050405020304" pitchFamily="18" charset="0"/>
                <a:cs typeface="Times New Roman" panose="02020603050405020304" pitchFamily="18" charset="0"/>
              </a:rPr>
              <a:t>Cette directive indique les fichiers contenant la définition des </a:t>
            </a:r>
            <a:r>
              <a:rPr lang="fr-FR" b="1" dirty="0">
                <a:solidFill>
                  <a:srgbClr val="000000"/>
                </a:solidFill>
                <a:ea typeface="Times New Roman" panose="02020603050405020304" pitchFamily="18" charset="0"/>
                <a:cs typeface="Times New Roman" panose="02020603050405020304" pitchFamily="18" charset="0"/>
              </a:rPr>
              <a:t>USER MACROS</a:t>
            </a:r>
            <a:r>
              <a:rPr lang="fr-FR" dirty="0">
                <a:solidFill>
                  <a:srgbClr val="000000"/>
                </a:solidFill>
                <a:ea typeface="Times New Roman" panose="02020603050405020304" pitchFamily="18" charset="0"/>
                <a:cs typeface="Times New Roman" panose="02020603050405020304" pitchFamily="18" charset="0"/>
              </a:rPr>
              <a:t>. Par défaut, le fichier correspondant est </a:t>
            </a:r>
            <a:r>
              <a:rPr lang="fr-FR" b="1" dirty="0">
                <a:solidFill>
                  <a:srgbClr val="000000"/>
                </a:solidFill>
                <a:ea typeface="Times New Roman" panose="02020603050405020304" pitchFamily="18" charset="0"/>
                <a:cs typeface="Times New Roman" panose="02020603050405020304" pitchFamily="18" charset="0"/>
              </a:rPr>
              <a:t>/</a:t>
            </a:r>
            <a:r>
              <a:rPr lang="fr-FR" b="1" dirty="0" err="1">
                <a:solidFill>
                  <a:srgbClr val="000000"/>
                </a:solidFill>
                <a:ea typeface="Times New Roman" panose="02020603050405020304" pitchFamily="18" charset="0"/>
                <a:cs typeface="Times New Roman" panose="02020603050405020304" pitchFamily="18" charset="0"/>
              </a:rPr>
              <a:t>usr</a:t>
            </a:r>
            <a:r>
              <a:rPr lang="fr-FR" b="1" dirty="0">
                <a:solidFill>
                  <a:srgbClr val="000000"/>
                </a:solidFill>
                <a:ea typeface="Times New Roman" panose="02020603050405020304" pitchFamily="18" charset="0"/>
                <a:cs typeface="Times New Roman" panose="02020603050405020304" pitchFamily="18" charset="0"/>
              </a:rPr>
              <a:t>/local/</a:t>
            </a:r>
            <a:r>
              <a:rPr lang="fr-FR" b="1" dirty="0" err="1">
                <a:solidFill>
                  <a:srgbClr val="000000"/>
                </a:solidFill>
                <a:ea typeface="Times New Roman" panose="02020603050405020304" pitchFamily="18" charset="0"/>
                <a:cs typeface="Times New Roman" panose="02020603050405020304" pitchFamily="18" charset="0"/>
              </a:rPr>
              <a:t>nagios</a:t>
            </a:r>
            <a:r>
              <a:rPr lang="fr-FR" b="1" dirty="0">
                <a:solidFill>
                  <a:srgbClr val="000000"/>
                </a:solidFill>
                <a:ea typeface="Times New Roman" panose="02020603050405020304" pitchFamily="18" charset="0"/>
                <a:cs typeface="Times New Roman" panose="02020603050405020304" pitchFamily="18" charset="0"/>
              </a:rPr>
              <a:t>/</a:t>
            </a:r>
            <a:r>
              <a:rPr lang="fr-FR" b="1" dirty="0" err="1">
                <a:solidFill>
                  <a:srgbClr val="000000"/>
                </a:solidFill>
                <a:ea typeface="Times New Roman" panose="02020603050405020304" pitchFamily="18" charset="0"/>
                <a:cs typeface="Times New Roman" panose="02020603050405020304" pitchFamily="18" charset="0"/>
              </a:rPr>
              <a:t>etc</a:t>
            </a:r>
            <a:r>
              <a:rPr lang="fr-FR" b="1" dirty="0">
                <a:solidFill>
                  <a:srgbClr val="000000"/>
                </a:solidFill>
                <a:ea typeface="Times New Roman" panose="02020603050405020304" pitchFamily="18" charset="0"/>
                <a:cs typeface="Times New Roman" panose="02020603050405020304" pitchFamily="18" charset="0"/>
              </a:rPr>
              <a:t>/</a:t>
            </a:r>
            <a:r>
              <a:rPr lang="fr-FR" b="1" dirty="0" err="1">
                <a:solidFill>
                  <a:srgbClr val="000000"/>
                </a:solidFill>
                <a:ea typeface="Times New Roman" panose="02020603050405020304" pitchFamily="18" charset="0"/>
                <a:cs typeface="Times New Roman" panose="02020603050405020304" pitchFamily="18" charset="0"/>
              </a:rPr>
              <a:t>resource.cfg</a:t>
            </a:r>
            <a:r>
              <a:rPr lang="fr-FR" b="1" dirty="0">
                <a:solidFill>
                  <a:srgbClr val="000000"/>
                </a:solidFill>
                <a:ea typeface="Times New Roman" panose="02020603050405020304" pitchFamily="18" charset="0"/>
                <a:cs typeface="Times New Roman" panose="02020603050405020304" pitchFamily="18" charset="0"/>
              </a:rPr>
              <a:t> </a:t>
            </a:r>
            <a:r>
              <a:rPr lang="fr-FR" dirty="0">
                <a:solidFill>
                  <a:srgbClr val="000000"/>
                </a:solidFill>
                <a:ea typeface="Times New Roman" panose="02020603050405020304" pitchFamily="18" charset="0"/>
                <a:cs typeface="Times New Roman" panose="02020603050405020304" pitchFamily="18" charset="0"/>
              </a:rPr>
              <a:t>et vous permet de disposer de 256 variables. Celles-ci vont </a:t>
            </a:r>
            <a:r>
              <a:rPr lang="fr-FR" b="1" dirty="0">
                <a:solidFill>
                  <a:srgbClr val="000000"/>
                </a:solidFill>
                <a:ea typeface="Times New Roman" panose="02020603050405020304" pitchFamily="18" charset="0"/>
                <a:cs typeface="Times New Roman" panose="02020603050405020304" pitchFamily="18" charset="0"/>
              </a:rPr>
              <a:t>de $USER1$ à $USER256$ </a:t>
            </a:r>
            <a:r>
              <a:rPr lang="fr-FR" dirty="0">
                <a:solidFill>
                  <a:srgbClr val="000000"/>
                </a:solidFill>
                <a:ea typeface="Times New Roman" panose="02020603050405020304" pitchFamily="18" charset="0"/>
                <a:cs typeface="Times New Roman" panose="02020603050405020304" pitchFamily="18" charset="0"/>
              </a:rPr>
              <a:t>et permettent de stocker des valeurs « constantes » dans votre configuration Nagios. D’ailleurs, Nagios définit la première macro $USER1$ en tant que </a:t>
            </a:r>
            <a:r>
              <a:rPr lang="fr-FR" b="1" dirty="0">
                <a:solidFill>
                  <a:srgbClr val="000000"/>
                </a:solidFill>
                <a:ea typeface="Times New Roman" panose="02020603050405020304" pitchFamily="18" charset="0"/>
                <a:cs typeface="Times New Roman" panose="02020603050405020304" pitchFamily="18" charset="0"/>
              </a:rPr>
              <a:t>$USER1$=/</a:t>
            </a:r>
            <a:r>
              <a:rPr lang="fr-FR" b="1" dirty="0" err="1">
                <a:solidFill>
                  <a:srgbClr val="000000"/>
                </a:solidFill>
                <a:ea typeface="Times New Roman" panose="02020603050405020304" pitchFamily="18" charset="0"/>
                <a:cs typeface="Times New Roman" panose="02020603050405020304" pitchFamily="18" charset="0"/>
              </a:rPr>
              <a:t>usr</a:t>
            </a:r>
            <a:r>
              <a:rPr lang="fr-FR" b="1" dirty="0">
                <a:solidFill>
                  <a:srgbClr val="000000"/>
                </a:solidFill>
                <a:ea typeface="Times New Roman" panose="02020603050405020304" pitchFamily="18" charset="0"/>
                <a:cs typeface="Times New Roman" panose="02020603050405020304" pitchFamily="18" charset="0"/>
              </a:rPr>
              <a:t>/local/</a:t>
            </a:r>
            <a:r>
              <a:rPr lang="fr-FR" b="1" dirty="0" err="1">
                <a:solidFill>
                  <a:srgbClr val="000000"/>
                </a:solidFill>
                <a:ea typeface="Times New Roman" panose="02020603050405020304" pitchFamily="18" charset="0"/>
                <a:cs typeface="Times New Roman" panose="02020603050405020304" pitchFamily="18" charset="0"/>
              </a:rPr>
              <a:t>nagios</a:t>
            </a:r>
            <a:r>
              <a:rPr lang="fr-FR" b="1" dirty="0">
                <a:solidFill>
                  <a:srgbClr val="000000"/>
                </a:solidFill>
                <a:ea typeface="Times New Roman" panose="02020603050405020304" pitchFamily="18" charset="0"/>
                <a:cs typeface="Times New Roman" panose="02020603050405020304" pitchFamily="18" charset="0"/>
              </a:rPr>
              <a:t>/</a:t>
            </a:r>
            <a:r>
              <a:rPr lang="fr-FR" b="1" dirty="0" err="1">
                <a:solidFill>
                  <a:srgbClr val="000000"/>
                </a:solidFill>
                <a:ea typeface="Times New Roman" panose="02020603050405020304" pitchFamily="18" charset="0"/>
                <a:cs typeface="Times New Roman" panose="02020603050405020304" pitchFamily="18" charset="0"/>
              </a:rPr>
              <a:t>libexec</a:t>
            </a:r>
            <a:r>
              <a:rPr lang="fr-FR" dirty="0">
                <a:solidFill>
                  <a:srgbClr val="000000"/>
                </a:solidFill>
                <a:ea typeface="Times New Roman" panose="02020603050405020304" pitchFamily="18" charset="0"/>
                <a:cs typeface="Times New Roman" panose="02020603050405020304" pitchFamily="18" charset="0"/>
              </a:rPr>
              <a:t>.</a:t>
            </a: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79999" y="866504"/>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4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pic>
        <p:nvPicPr>
          <p:cNvPr id="1026" name="Picture 2" descr="Supervision de votre infrastructure informatique">
            <a:extLst>
              <a:ext uri="{FF2B5EF4-FFF2-40B4-BE49-F238E27FC236}">
                <a16:creationId xmlns:a16="http://schemas.microsoft.com/office/drawing/2014/main" id="{A1242896-5A31-54B3-2FA5-A14D4019B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5509" y="96422"/>
            <a:ext cx="1540163" cy="15401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CDA37371-186B-BD42-B17C-1662D8A53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1661" y="299883"/>
            <a:ext cx="3723848" cy="923514"/>
          </a:xfrm>
          <a:prstGeom prst="rect">
            <a:avLst/>
          </a:prstGeom>
          <a:noFill/>
          <a:extLst>
            <a:ext uri="{909E8E84-426E-40DD-AFC4-6F175D3DCCD1}">
              <a14:hiddenFill xmlns:a14="http://schemas.microsoft.com/office/drawing/2010/main">
                <a:solidFill>
                  <a:srgbClr val="FFFFFF"/>
                </a:solidFill>
              </a14:hiddenFill>
            </a:ext>
          </a:extLst>
        </p:spPr>
      </p:pic>
      <p:sp>
        <p:nvSpPr>
          <p:cNvPr id="11" name="Titre 1">
            <a:extLst>
              <a:ext uri="{FF2B5EF4-FFF2-40B4-BE49-F238E27FC236}">
                <a16:creationId xmlns:a16="http://schemas.microsoft.com/office/drawing/2014/main" id="{F9354DFF-01BD-9AF2-3A33-7CB8CB729F18}"/>
              </a:ext>
            </a:extLst>
          </p:cNvPr>
          <p:cNvSpPr txBox="1">
            <a:spLocks/>
          </p:cNvSpPr>
          <p:nvPr/>
        </p:nvSpPr>
        <p:spPr>
          <a:xfrm>
            <a:off x="189491" y="544591"/>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03 – Installation et configuration du logiciel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NAGIOS </a:t>
            </a:r>
            <a:r>
              <a:rPr kumimoji="0" lang="fr-FR" sz="2000" b="1" i="0" u="none" strike="noStrike" kern="1200" cap="none" spc="0" normalizeH="0" baseline="0" noProof="0" dirty="0" err="1">
                <a:ln>
                  <a:noFill/>
                </a:ln>
                <a:solidFill>
                  <a:srgbClr val="FF7800"/>
                </a:solidFill>
                <a:effectLst/>
                <a:uLnTx/>
                <a:uFillTx/>
                <a:latin typeface="Calibri" panose="020F0502020204030204"/>
                <a:ea typeface="+mj-ea"/>
                <a:cs typeface="+mj-cs"/>
              </a:rPr>
              <a:t>core</a:t>
            </a:r>
            <a:endPar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endParaRPr>
          </a:p>
        </p:txBody>
      </p:sp>
      <p:sp>
        <p:nvSpPr>
          <p:cNvPr id="13" name="Espace réservé du texte 2">
            <a:extLst>
              <a:ext uri="{FF2B5EF4-FFF2-40B4-BE49-F238E27FC236}">
                <a16:creationId xmlns:a16="http://schemas.microsoft.com/office/drawing/2014/main" id="{BC7A1332-6F04-442A-C09F-4B8B00ABF759}"/>
              </a:ext>
            </a:extLst>
          </p:cNvPr>
          <p:cNvSpPr txBox="1">
            <a:spLocks/>
          </p:cNvSpPr>
          <p:nvPr/>
        </p:nvSpPr>
        <p:spPr>
          <a:xfrm>
            <a:off x="179999" y="94502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latin typeface="Calibri" panose="020F0502020204030204"/>
              </a:rPr>
              <a:t>Exploration </a:t>
            </a:r>
            <a:r>
              <a:rPr lang="fr-FR" dirty="0" err="1">
                <a:latin typeface="Calibri" panose="020F0502020204030204"/>
              </a:rPr>
              <a:t>nagios</a:t>
            </a:r>
            <a:endPar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0679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6" y="1579421"/>
            <a:ext cx="9887526" cy="4978696"/>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fr-FR" dirty="0">
                <a:solidFill>
                  <a:srgbClr val="000000"/>
                </a:solidFill>
                <a:ea typeface="Times New Roman" panose="02020603050405020304" pitchFamily="18" charset="0"/>
                <a:cs typeface="Times New Roman" panose="02020603050405020304" pitchFamily="18" charset="0"/>
              </a:rPr>
              <a:t>Dans cette partie nous allons voir les éléments qui constituent le système de supervision : </a:t>
            </a:r>
            <a:r>
              <a:rPr lang="fr-FR" b="1" dirty="0">
                <a:solidFill>
                  <a:srgbClr val="000000"/>
                </a:solidFill>
                <a:ea typeface="Times New Roman" panose="02020603050405020304" pitchFamily="18" charset="0"/>
                <a:cs typeface="Times New Roman" panose="02020603050405020304" pitchFamily="18" charset="0"/>
              </a:rPr>
              <a:t>les plugins, la command, le host et le service</a:t>
            </a:r>
            <a:r>
              <a:rPr lang="fr-FR" dirty="0">
                <a:solidFill>
                  <a:srgbClr val="000000"/>
                </a:solidFill>
                <a:ea typeface="Times New Roman" panose="02020603050405020304" pitchFamily="18" charset="0"/>
                <a:cs typeface="Times New Roman" panose="02020603050405020304" pitchFamily="18" charset="0"/>
              </a:rPr>
              <a:t>.</a:t>
            </a:r>
          </a:p>
          <a:p>
            <a:pPr marL="0" indent="0">
              <a:lnSpc>
                <a:spcPct val="107000"/>
              </a:lnSpc>
              <a:spcAft>
                <a:spcPts val="800"/>
              </a:spcAft>
              <a:buNone/>
            </a:pPr>
            <a:r>
              <a:rPr lang="fr-FR" dirty="0">
                <a:solidFill>
                  <a:srgbClr val="000000"/>
                </a:solidFill>
                <a:ea typeface="Times New Roman" panose="02020603050405020304" pitchFamily="18" charset="0"/>
                <a:cs typeface="Times New Roman" panose="02020603050405020304" pitchFamily="18" charset="0"/>
              </a:rPr>
              <a:t> Le fonctionnement de Nagios se base sur quatre éléments essentiels :</a:t>
            </a:r>
          </a:p>
          <a:p>
            <a:pPr>
              <a:lnSpc>
                <a:spcPct val="107000"/>
              </a:lnSpc>
              <a:spcAft>
                <a:spcPts val="800"/>
              </a:spcAft>
              <a:buFont typeface="Wingdings" panose="05000000000000000000" pitchFamily="2" charset="2"/>
              <a:buChar char="q"/>
            </a:pPr>
            <a:r>
              <a:rPr lang="fr-FR" b="1" dirty="0">
                <a:solidFill>
                  <a:srgbClr val="000000"/>
                </a:solidFill>
                <a:ea typeface="Times New Roman" panose="02020603050405020304" pitchFamily="18" charset="0"/>
                <a:cs typeface="Times New Roman" panose="02020603050405020304" pitchFamily="18" charset="0"/>
              </a:rPr>
              <a:t>les plugins</a:t>
            </a:r>
            <a:r>
              <a:rPr lang="fr-FR" dirty="0">
                <a:solidFill>
                  <a:srgbClr val="000000"/>
                </a:solidFill>
                <a:ea typeface="Times New Roman" panose="02020603050405020304" pitchFamily="18" charset="0"/>
                <a:cs typeface="Times New Roman" panose="02020603050405020304" pitchFamily="18" charset="0"/>
              </a:rPr>
              <a:t>. ce sont des programmes exécutables par Nagios : binaires compilés, script Perl, script Bash, etc. ;</a:t>
            </a:r>
          </a:p>
          <a:p>
            <a:pPr>
              <a:lnSpc>
                <a:spcPct val="107000"/>
              </a:lnSpc>
              <a:spcAft>
                <a:spcPts val="800"/>
              </a:spcAft>
              <a:buFont typeface="Wingdings" panose="05000000000000000000" pitchFamily="2" charset="2"/>
              <a:buChar char="q"/>
            </a:pPr>
            <a:r>
              <a:rPr lang="fr-FR" b="1" dirty="0">
                <a:solidFill>
                  <a:srgbClr val="000000"/>
                </a:solidFill>
                <a:ea typeface="Times New Roman" panose="02020603050405020304" pitchFamily="18" charset="0"/>
                <a:cs typeface="Times New Roman" panose="02020603050405020304" pitchFamily="18" charset="0"/>
              </a:rPr>
              <a:t>la command</a:t>
            </a:r>
            <a:r>
              <a:rPr lang="fr-FR" dirty="0">
                <a:solidFill>
                  <a:srgbClr val="000000"/>
                </a:solidFill>
                <a:ea typeface="Times New Roman" panose="02020603050405020304" pitchFamily="18" charset="0"/>
                <a:cs typeface="Times New Roman" panose="02020603050405020304" pitchFamily="18" charset="0"/>
              </a:rPr>
              <a:t>. Cet objet appartient à Nagios et permet de définir le lancement d’un plugin ;</a:t>
            </a:r>
          </a:p>
          <a:p>
            <a:pPr>
              <a:lnSpc>
                <a:spcPct val="107000"/>
              </a:lnSpc>
              <a:spcAft>
                <a:spcPts val="800"/>
              </a:spcAft>
              <a:buFont typeface="Wingdings" panose="05000000000000000000" pitchFamily="2" charset="2"/>
              <a:buChar char="q"/>
            </a:pPr>
            <a:r>
              <a:rPr lang="fr-FR" b="1" dirty="0">
                <a:solidFill>
                  <a:srgbClr val="000000"/>
                </a:solidFill>
                <a:ea typeface="Times New Roman" panose="02020603050405020304" pitchFamily="18" charset="0"/>
                <a:cs typeface="Times New Roman" panose="02020603050405020304" pitchFamily="18" charset="0"/>
              </a:rPr>
              <a:t>le host</a:t>
            </a:r>
            <a:r>
              <a:rPr lang="fr-FR" dirty="0">
                <a:solidFill>
                  <a:srgbClr val="000000"/>
                </a:solidFill>
                <a:ea typeface="Times New Roman" panose="02020603050405020304" pitchFamily="18" charset="0"/>
                <a:cs typeface="Times New Roman" panose="02020603050405020304" pitchFamily="18" charset="0"/>
              </a:rPr>
              <a:t>. Cet objet appartient à Nagios et représente tous les équipements à superviser. Ils possèdent généralement une adresse IP et peuvent répondre aux pings ICMP standards.</a:t>
            </a:r>
          </a:p>
          <a:p>
            <a:pPr>
              <a:lnSpc>
                <a:spcPct val="107000"/>
              </a:lnSpc>
              <a:spcAft>
                <a:spcPts val="800"/>
              </a:spcAft>
              <a:buFont typeface="Wingdings" panose="05000000000000000000" pitchFamily="2" charset="2"/>
              <a:buChar char="q"/>
            </a:pPr>
            <a:r>
              <a:rPr lang="fr-FR" b="1" dirty="0">
                <a:solidFill>
                  <a:srgbClr val="000000"/>
                </a:solidFill>
                <a:ea typeface="Times New Roman" panose="02020603050405020304" pitchFamily="18" charset="0"/>
                <a:cs typeface="Times New Roman" panose="02020603050405020304" pitchFamily="18" charset="0"/>
              </a:rPr>
              <a:t>le service</a:t>
            </a:r>
            <a:r>
              <a:rPr lang="fr-FR" dirty="0">
                <a:solidFill>
                  <a:srgbClr val="000000"/>
                </a:solidFill>
                <a:ea typeface="Times New Roman" panose="02020603050405020304" pitchFamily="18" charset="0"/>
                <a:cs typeface="Times New Roman" panose="02020603050405020304" pitchFamily="18" charset="0"/>
              </a:rPr>
              <a:t>. Cet objet appartient à Nagios et représente toutes les données à superviser sur un host. On peut citer, les services réseaux, par exemple les ports ouverts d’un switch ou des services applicatifs, le service SSH ou HTTP d’un serveur, mais aussi la charge CPU.</a:t>
            </a: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79999" y="866504"/>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4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pic>
        <p:nvPicPr>
          <p:cNvPr id="1026" name="Picture 2" descr="Supervision de votre infrastructure informatique">
            <a:extLst>
              <a:ext uri="{FF2B5EF4-FFF2-40B4-BE49-F238E27FC236}">
                <a16:creationId xmlns:a16="http://schemas.microsoft.com/office/drawing/2014/main" id="{A1242896-5A31-54B3-2FA5-A14D4019B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5509" y="96422"/>
            <a:ext cx="1540163" cy="15401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CDA37371-186B-BD42-B17C-1662D8A53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1661" y="299883"/>
            <a:ext cx="3723848" cy="923514"/>
          </a:xfrm>
          <a:prstGeom prst="rect">
            <a:avLst/>
          </a:prstGeom>
          <a:noFill/>
          <a:extLst>
            <a:ext uri="{909E8E84-426E-40DD-AFC4-6F175D3DCCD1}">
              <a14:hiddenFill xmlns:a14="http://schemas.microsoft.com/office/drawing/2010/main">
                <a:solidFill>
                  <a:srgbClr val="FFFFFF"/>
                </a:solidFill>
              </a14:hiddenFill>
            </a:ext>
          </a:extLst>
        </p:spPr>
      </p:pic>
      <p:sp>
        <p:nvSpPr>
          <p:cNvPr id="11" name="Titre 1">
            <a:extLst>
              <a:ext uri="{FF2B5EF4-FFF2-40B4-BE49-F238E27FC236}">
                <a16:creationId xmlns:a16="http://schemas.microsoft.com/office/drawing/2014/main" id="{F9354DFF-01BD-9AF2-3A33-7CB8CB729F18}"/>
              </a:ext>
            </a:extLst>
          </p:cNvPr>
          <p:cNvSpPr txBox="1">
            <a:spLocks/>
          </p:cNvSpPr>
          <p:nvPr/>
        </p:nvSpPr>
        <p:spPr>
          <a:xfrm>
            <a:off x="189491" y="544591"/>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03 – Installation et configuration du logiciel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NAGIOS </a:t>
            </a:r>
            <a:r>
              <a:rPr kumimoji="0" lang="fr-FR" sz="2000" b="1" i="0" u="none" strike="noStrike" kern="1200" cap="none" spc="0" normalizeH="0" baseline="0" noProof="0" dirty="0" err="1">
                <a:ln>
                  <a:noFill/>
                </a:ln>
                <a:solidFill>
                  <a:srgbClr val="FF7800"/>
                </a:solidFill>
                <a:effectLst/>
                <a:uLnTx/>
                <a:uFillTx/>
                <a:latin typeface="Calibri" panose="020F0502020204030204"/>
                <a:ea typeface="+mj-ea"/>
                <a:cs typeface="+mj-cs"/>
              </a:rPr>
              <a:t>core</a:t>
            </a:r>
            <a:endPar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endParaRPr>
          </a:p>
        </p:txBody>
      </p:sp>
      <p:sp>
        <p:nvSpPr>
          <p:cNvPr id="13" name="Espace réservé du texte 2">
            <a:extLst>
              <a:ext uri="{FF2B5EF4-FFF2-40B4-BE49-F238E27FC236}">
                <a16:creationId xmlns:a16="http://schemas.microsoft.com/office/drawing/2014/main" id="{BC7A1332-6F04-442A-C09F-4B8B00ABF759}"/>
              </a:ext>
            </a:extLst>
          </p:cNvPr>
          <p:cNvSpPr txBox="1">
            <a:spLocks/>
          </p:cNvSpPr>
          <p:nvPr/>
        </p:nvSpPr>
        <p:spPr>
          <a:xfrm>
            <a:off x="179999" y="94502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latin typeface="Calibri" panose="020F0502020204030204"/>
              </a:rPr>
              <a:t>Exploration </a:t>
            </a:r>
            <a:r>
              <a:rPr lang="fr-FR" dirty="0" err="1">
                <a:latin typeface="Calibri" panose="020F0502020204030204"/>
              </a:rPr>
              <a:t>nagios</a:t>
            </a:r>
            <a:endPar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9607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5" y="1579421"/>
            <a:ext cx="10926619" cy="4978696"/>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fr-FR" dirty="0">
                <a:solidFill>
                  <a:srgbClr val="000000"/>
                </a:solidFill>
                <a:ea typeface="Times New Roman" panose="02020603050405020304" pitchFamily="18" charset="0"/>
                <a:cs typeface="Times New Roman" panose="02020603050405020304" pitchFamily="18" charset="0"/>
              </a:rPr>
              <a:t>Nagios offre un ensemble de plugins officiels prêts à être utilisés pour contrôler les applications et les services réseau, à savoir :</a:t>
            </a:r>
          </a:p>
          <a:p>
            <a:pPr marL="0" indent="0">
              <a:lnSpc>
                <a:spcPct val="107000"/>
              </a:lnSpc>
              <a:spcAft>
                <a:spcPts val="800"/>
              </a:spcAft>
              <a:buNone/>
            </a:pPr>
            <a:endParaRPr lang="fr-FR" dirty="0">
              <a:solidFill>
                <a:srgbClr val="000000"/>
              </a:solidFill>
              <a:ea typeface="Times New Roman" panose="02020603050405020304" pitchFamily="18" charset="0"/>
              <a:cs typeface="Times New Roman" panose="02020603050405020304" pitchFamily="18" charset="0"/>
            </a:endParaRPr>
          </a:p>
          <a:p>
            <a:pPr marL="0" indent="0">
              <a:lnSpc>
                <a:spcPct val="107000"/>
              </a:lnSpc>
              <a:spcAft>
                <a:spcPts val="800"/>
              </a:spcAft>
              <a:buNone/>
            </a:pPr>
            <a:endParaRPr lang="fr-FR" dirty="0">
              <a:solidFill>
                <a:srgbClr val="000000"/>
              </a:solidFill>
              <a:ea typeface="Times New Roman" panose="02020603050405020304" pitchFamily="18" charset="0"/>
              <a:cs typeface="Times New Roman" panose="02020603050405020304" pitchFamily="18" charset="0"/>
            </a:endParaRPr>
          </a:p>
          <a:p>
            <a:pPr marL="0" indent="0">
              <a:lnSpc>
                <a:spcPct val="107000"/>
              </a:lnSpc>
              <a:spcAft>
                <a:spcPts val="800"/>
              </a:spcAft>
              <a:buNone/>
            </a:pPr>
            <a:endParaRPr lang="fr-FR" dirty="0">
              <a:solidFill>
                <a:srgbClr val="000000"/>
              </a:solidFill>
              <a:ea typeface="Times New Roman" panose="02020603050405020304" pitchFamily="18" charset="0"/>
              <a:cs typeface="Times New Roman" panose="02020603050405020304" pitchFamily="18" charset="0"/>
            </a:endParaRPr>
          </a:p>
          <a:p>
            <a:pPr marL="0" indent="0">
              <a:lnSpc>
                <a:spcPct val="107000"/>
              </a:lnSpc>
              <a:spcAft>
                <a:spcPts val="800"/>
              </a:spcAft>
              <a:buNone/>
            </a:pPr>
            <a:endParaRPr lang="fr-FR" dirty="0">
              <a:solidFill>
                <a:srgbClr val="000000"/>
              </a:solidFill>
              <a:ea typeface="Times New Roman" panose="02020603050405020304" pitchFamily="18" charset="0"/>
              <a:cs typeface="Times New Roman" panose="02020603050405020304" pitchFamily="18" charset="0"/>
            </a:endParaRPr>
          </a:p>
          <a:p>
            <a:pPr marL="0" indent="0">
              <a:lnSpc>
                <a:spcPct val="107000"/>
              </a:lnSpc>
              <a:spcAft>
                <a:spcPts val="800"/>
              </a:spcAft>
              <a:buNone/>
            </a:pPr>
            <a:endParaRPr lang="fr-FR" dirty="0">
              <a:solidFill>
                <a:srgbClr val="000000"/>
              </a:solidFill>
              <a:ea typeface="Times New Roman" panose="02020603050405020304" pitchFamily="18" charset="0"/>
              <a:cs typeface="Times New Roman" panose="02020603050405020304" pitchFamily="18" charset="0"/>
            </a:endParaRPr>
          </a:p>
          <a:p>
            <a:pPr marL="0" indent="0">
              <a:lnSpc>
                <a:spcPct val="107000"/>
              </a:lnSpc>
              <a:spcAft>
                <a:spcPts val="800"/>
              </a:spcAft>
              <a:buNone/>
            </a:pPr>
            <a:endParaRPr lang="fr-FR" dirty="0">
              <a:solidFill>
                <a:srgbClr val="000000"/>
              </a:solidFill>
              <a:ea typeface="Times New Roman" panose="02020603050405020304" pitchFamily="18" charset="0"/>
              <a:cs typeface="Times New Roman" panose="02020603050405020304" pitchFamily="18" charset="0"/>
            </a:endParaRPr>
          </a:p>
          <a:p>
            <a:pPr marL="0" indent="0">
              <a:lnSpc>
                <a:spcPct val="107000"/>
              </a:lnSpc>
              <a:spcAft>
                <a:spcPts val="800"/>
              </a:spcAft>
              <a:buNone/>
            </a:pPr>
            <a:r>
              <a:rPr lang="fr-FR" dirty="0">
                <a:solidFill>
                  <a:srgbClr val="000000"/>
                </a:solidFill>
                <a:ea typeface="Times New Roman" panose="02020603050405020304" pitchFamily="18" charset="0"/>
                <a:cs typeface="Times New Roman" panose="02020603050405020304" pitchFamily="18" charset="0"/>
              </a:rPr>
              <a:t>Exemple: plugin </a:t>
            </a:r>
            <a:r>
              <a:rPr lang="fr-FR" b="1" dirty="0" err="1">
                <a:solidFill>
                  <a:srgbClr val="000000"/>
                </a:solidFill>
                <a:ea typeface="Times New Roman" panose="02020603050405020304" pitchFamily="18" charset="0"/>
                <a:cs typeface="Times New Roman" panose="02020603050405020304" pitchFamily="18" charset="0"/>
              </a:rPr>
              <a:t>check_ping</a:t>
            </a:r>
            <a:endParaRPr lang="fr-FR" b="1" dirty="0">
              <a:solidFill>
                <a:srgbClr val="000000"/>
              </a:solidFill>
              <a:ea typeface="Times New Roman" panose="02020603050405020304" pitchFamily="18" charset="0"/>
              <a:cs typeface="Times New Roman" panose="02020603050405020304" pitchFamily="18" charset="0"/>
            </a:endParaRPr>
          </a:p>
          <a:p>
            <a:pPr marL="0" indent="0">
              <a:lnSpc>
                <a:spcPct val="107000"/>
              </a:lnSpc>
              <a:spcAft>
                <a:spcPts val="800"/>
              </a:spcAft>
              <a:buNone/>
            </a:pPr>
            <a:r>
              <a:rPr lang="fr-FR" dirty="0">
                <a:solidFill>
                  <a:srgbClr val="000000"/>
                </a:solidFill>
                <a:ea typeface="Times New Roman" panose="02020603050405020304" pitchFamily="18" charset="0"/>
                <a:cs typeface="Times New Roman" panose="02020603050405020304" pitchFamily="18" charset="0"/>
              </a:rPr>
              <a:t>Pour l’exécuter on tape la ligne suivante</a:t>
            </a:r>
            <a:r>
              <a:rPr lang="fr-FR" b="1" dirty="0">
                <a:solidFill>
                  <a:srgbClr val="000000"/>
                </a:solidFill>
                <a:ea typeface="Times New Roman" panose="02020603050405020304" pitchFamily="18" charset="0"/>
                <a:cs typeface="Times New Roman" panose="02020603050405020304" pitchFamily="18" charset="0"/>
              </a:rPr>
              <a:t>: /</a:t>
            </a:r>
            <a:r>
              <a:rPr lang="fr-FR" b="1" dirty="0" err="1">
                <a:solidFill>
                  <a:srgbClr val="000000"/>
                </a:solidFill>
                <a:ea typeface="Times New Roman" panose="02020603050405020304" pitchFamily="18" charset="0"/>
                <a:cs typeface="Times New Roman" panose="02020603050405020304" pitchFamily="18" charset="0"/>
              </a:rPr>
              <a:t>usr</a:t>
            </a:r>
            <a:r>
              <a:rPr lang="fr-FR" b="1" dirty="0">
                <a:solidFill>
                  <a:srgbClr val="000000"/>
                </a:solidFill>
                <a:ea typeface="Times New Roman" panose="02020603050405020304" pitchFamily="18" charset="0"/>
                <a:cs typeface="Times New Roman" panose="02020603050405020304" pitchFamily="18" charset="0"/>
              </a:rPr>
              <a:t>/local/</a:t>
            </a:r>
            <a:r>
              <a:rPr lang="fr-FR" b="1" dirty="0" err="1">
                <a:solidFill>
                  <a:srgbClr val="000000"/>
                </a:solidFill>
                <a:ea typeface="Times New Roman" panose="02020603050405020304" pitchFamily="18" charset="0"/>
                <a:cs typeface="Times New Roman" panose="02020603050405020304" pitchFamily="18" charset="0"/>
              </a:rPr>
              <a:t>nagios</a:t>
            </a:r>
            <a:r>
              <a:rPr lang="fr-FR" b="1" dirty="0">
                <a:solidFill>
                  <a:srgbClr val="000000"/>
                </a:solidFill>
                <a:ea typeface="Times New Roman" panose="02020603050405020304" pitchFamily="18" charset="0"/>
                <a:cs typeface="Times New Roman" panose="02020603050405020304" pitchFamily="18" charset="0"/>
              </a:rPr>
              <a:t>/</a:t>
            </a:r>
            <a:r>
              <a:rPr lang="fr-FR" b="1" dirty="0" err="1">
                <a:solidFill>
                  <a:srgbClr val="000000"/>
                </a:solidFill>
                <a:ea typeface="Times New Roman" panose="02020603050405020304" pitchFamily="18" charset="0"/>
                <a:cs typeface="Times New Roman" panose="02020603050405020304" pitchFamily="18" charset="0"/>
              </a:rPr>
              <a:t>libexec</a:t>
            </a:r>
            <a:r>
              <a:rPr lang="fr-FR" b="1" dirty="0">
                <a:solidFill>
                  <a:srgbClr val="000000"/>
                </a:solidFill>
                <a:ea typeface="Times New Roman" panose="02020603050405020304" pitchFamily="18" charset="0"/>
                <a:cs typeface="Times New Roman" panose="02020603050405020304" pitchFamily="18" charset="0"/>
              </a:rPr>
              <a:t>/</a:t>
            </a:r>
            <a:r>
              <a:rPr lang="fr-FR" b="1" dirty="0" err="1">
                <a:solidFill>
                  <a:srgbClr val="000000"/>
                </a:solidFill>
                <a:ea typeface="Times New Roman" panose="02020603050405020304" pitchFamily="18" charset="0"/>
                <a:cs typeface="Times New Roman" panose="02020603050405020304" pitchFamily="18" charset="0"/>
              </a:rPr>
              <a:t>check_ping</a:t>
            </a:r>
            <a:endParaRPr lang="fr-FR" b="1" dirty="0">
              <a:solidFill>
                <a:srgbClr val="000000"/>
              </a:solidFill>
              <a:ea typeface="Times New Roman" panose="02020603050405020304" pitchFamily="18" charset="0"/>
              <a:cs typeface="Times New Roman" panose="02020603050405020304" pitchFamily="18" charset="0"/>
            </a:endParaRPr>
          </a:p>
          <a:p>
            <a:pPr marL="0" indent="0">
              <a:lnSpc>
                <a:spcPct val="107000"/>
              </a:lnSpc>
              <a:spcAft>
                <a:spcPts val="800"/>
              </a:spcAft>
              <a:buNone/>
            </a:pPr>
            <a:r>
              <a:rPr lang="fr-FR" dirty="0">
                <a:solidFill>
                  <a:srgbClr val="000000"/>
                </a:solidFill>
                <a:ea typeface="Times New Roman" panose="02020603050405020304" pitchFamily="18" charset="0"/>
                <a:cs typeface="Times New Roman" panose="02020603050405020304" pitchFamily="18" charset="0"/>
              </a:rPr>
              <a:t>Le plugin vous indique ici qu’il attend un minimum d’arguments, notamment l’adresse du host à vérifier, ainsi que les deux arguments :</a:t>
            </a:r>
          </a:p>
          <a:p>
            <a:pPr>
              <a:lnSpc>
                <a:spcPct val="107000"/>
              </a:lnSpc>
              <a:spcBef>
                <a:spcPts val="0"/>
              </a:spcBef>
              <a:buFont typeface="Wingdings" panose="05000000000000000000" pitchFamily="2" charset="2"/>
              <a:buChar char="ü"/>
            </a:pPr>
            <a:r>
              <a:rPr lang="fr-FR" dirty="0">
                <a:solidFill>
                  <a:srgbClr val="000000"/>
                </a:solidFill>
                <a:ea typeface="Times New Roman" panose="02020603050405020304" pitchFamily="18" charset="0"/>
                <a:cs typeface="Times New Roman" panose="02020603050405020304" pitchFamily="18" charset="0"/>
              </a:rPr>
              <a:t>w, pour le seuil WARNING</a:t>
            </a:r>
          </a:p>
          <a:p>
            <a:pPr>
              <a:lnSpc>
                <a:spcPct val="107000"/>
              </a:lnSpc>
              <a:spcBef>
                <a:spcPts val="0"/>
              </a:spcBef>
              <a:buFont typeface="Wingdings" panose="05000000000000000000" pitchFamily="2" charset="2"/>
              <a:buChar char="ü"/>
            </a:pPr>
            <a:r>
              <a:rPr lang="fr-FR" dirty="0">
                <a:solidFill>
                  <a:srgbClr val="000000"/>
                </a:solidFill>
                <a:ea typeface="Times New Roman" panose="02020603050405020304" pitchFamily="18" charset="0"/>
                <a:cs typeface="Times New Roman" panose="02020603050405020304" pitchFamily="18" charset="0"/>
              </a:rPr>
              <a:t>c, pour le seuil CRITICAL.</a:t>
            </a:r>
          </a:p>
          <a:p>
            <a:pPr marL="0" indent="0">
              <a:lnSpc>
                <a:spcPct val="107000"/>
              </a:lnSpc>
              <a:spcAft>
                <a:spcPts val="800"/>
              </a:spcAft>
              <a:buNone/>
            </a:pPr>
            <a:r>
              <a:rPr lang="fr-FR" dirty="0">
                <a:solidFill>
                  <a:srgbClr val="000000"/>
                </a:solidFill>
                <a:ea typeface="Times New Roman" panose="02020603050405020304" pitchFamily="18" charset="0"/>
                <a:cs typeface="Times New Roman" panose="02020603050405020304" pitchFamily="18" charset="0"/>
              </a:rPr>
              <a:t>Ces deux arguments prennent pour valeur le temps nécessaire au retour du ping et/ou le pourcentage de paquets perdus par le réseau</a:t>
            </a:r>
            <a:r>
              <a:rPr lang="fr-FR" b="1" dirty="0">
                <a:solidFill>
                  <a:srgbClr val="000000"/>
                </a:solidFill>
                <a:ea typeface="Times New Roman" panose="02020603050405020304" pitchFamily="18" charset="0"/>
                <a:cs typeface="Times New Roman" panose="02020603050405020304" pitchFamily="18" charset="0"/>
              </a:rPr>
              <a:t>.</a:t>
            </a:r>
          </a:p>
          <a:p>
            <a:pPr marL="0" indent="0">
              <a:lnSpc>
                <a:spcPct val="107000"/>
              </a:lnSpc>
              <a:spcAft>
                <a:spcPts val="800"/>
              </a:spcAft>
              <a:buNone/>
            </a:pPr>
            <a:endParaRPr lang="fr-FR" b="1" dirty="0">
              <a:solidFill>
                <a:srgbClr val="000000"/>
              </a:solidFill>
              <a:ea typeface="Times New Roman" panose="02020603050405020304" pitchFamily="18" charset="0"/>
              <a:cs typeface="Times New Roman" panose="02020603050405020304" pitchFamily="18" charset="0"/>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79999" y="866504"/>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4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pic>
        <p:nvPicPr>
          <p:cNvPr id="1026" name="Picture 2" descr="Supervision de votre infrastructure informatique">
            <a:extLst>
              <a:ext uri="{FF2B5EF4-FFF2-40B4-BE49-F238E27FC236}">
                <a16:creationId xmlns:a16="http://schemas.microsoft.com/office/drawing/2014/main" id="{A1242896-5A31-54B3-2FA5-A14D4019B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5509" y="96422"/>
            <a:ext cx="1540163" cy="15401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CDA37371-186B-BD42-B17C-1662D8A53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1661" y="299883"/>
            <a:ext cx="3723848" cy="923514"/>
          </a:xfrm>
          <a:prstGeom prst="rect">
            <a:avLst/>
          </a:prstGeom>
          <a:noFill/>
          <a:extLst>
            <a:ext uri="{909E8E84-426E-40DD-AFC4-6F175D3DCCD1}">
              <a14:hiddenFill xmlns:a14="http://schemas.microsoft.com/office/drawing/2010/main">
                <a:solidFill>
                  <a:srgbClr val="FFFFFF"/>
                </a:solidFill>
              </a14:hiddenFill>
            </a:ext>
          </a:extLst>
        </p:spPr>
      </p:pic>
      <p:sp>
        <p:nvSpPr>
          <p:cNvPr id="11" name="Titre 1">
            <a:extLst>
              <a:ext uri="{FF2B5EF4-FFF2-40B4-BE49-F238E27FC236}">
                <a16:creationId xmlns:a16="http://schemas.microsoft.com/office/drawing/2014/main" id="{F9354DFF-01BD-9AF2-3A33-7CB8CB729F18}"/>
              </a:ext>
            </a:extLst>
          </p:cNvPr>
          <p:cNvSpPr txBox="1">
            <a:spLocks/>
          </p:cNvSpPr>
          <p:nvPr/>
        </p:nvSpPr>
        <p:spPr>
          <a:xfrm>
            <a:off x="189491" y="544591"/>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03 – Installation et configuration du logiciel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NAGIOS </a:t>
            </a:r>
            <a:r>
              <a:rPr kumimoji="0" lang="fr-FR" sz="2000" b="1" i="0" u="none" strike="noStrike" kern="1200" cap="none" spc="0" normalizeH="0" baseline="0" noProof="0" dirty="0" err="1">
                <a:ln>
                  <a:noFill/>
                </a:ln>
                <a:solidFill>
                  <a:srgbClr val="FF7800"/>
                </a:solidFill>
                <a:effectLst/>
                <a:uLnTx/>
                <a:uFillTx/>
                <a:latin typeface="Calibri" panose="020F0502020204030204"/>
                <a:ea typeface="+mj-ea"/>
                <a:cs typeface="+mj-cs"/>
              </a:rPr>
              <a:t>core</a:t>
            </a:r>
            <a:endPar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endParaRPr>
          </a:p>
        </p:txBody>
      </p:sp>
      <p:sp>
        <p:nvSpPr>
          <p:cNvPr id="13" name="Espace réservé du texte 2">
            <a:extLst>
              <a:ext uri="{FF2B5EF4-FFF2-40B4-BE49-F238E27FC236}">
                <a16:creationId xmlns:a16="http://schemas.microsoft.com/office/drawing/2014/main" id="{BC7A1332-6F04-442A-C09F-4B8B00ABF759}"/>
              </a:ext>
            </a:extLst>
          </p:cNvPr>
          <p:cNvSpPr txBox="1">
            <a:spLocks/>
          </p:cNvSpPr>
          <p:nvPr/>
        </p:nvSpPr>
        <p:spPr>
          <a:xfrm>
            <a:off x="179999" y="94502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latin typeface="Calibri" panose="020F0502020204030204"/>
              </a:rPr>
              <a:t>Exploration </a:t>
            </a:r>
            <a:r>
              <a:rPr lang="fr-FR" dirty="0" err="1">
                <a:latin typeface="Calibri" panose="020F0502020204030204"/>
              </a:rPr>
              <a:t>nagios</a:t>
            </a:r>
            <a:endPar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pic>
        <p:nvPicPr>
          <p:cNvPr id="5" name="Image 4">
            <a:extLst>
              <a:ext uri="{FF2B5EF4-FFF2-40B4-BE49-F238E27FC236}">
                <a16:creationId xmlns:a16="http://schemas.microsoft.com/office/drawing/2014/main" id="{42F1C667-3D18-E03F-BE84-C9724D35E0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082" y="2129462"/>
            <a:ext cx="10646772" cy="2175068"/>
          </a:xfrm>
          <a:prstGeom prst="rect">
            <a:avLst/>
          </a:prstGeom>
          <a:ln>
            <a:noFill/>
          </a:ln>
          <a:effectLst>
            <a:outerShdw blurRad="292100" dist="139700" dir="2700000" algn="tl" rotWithShape="0">
              <a:srgbClr val="333333">
                <a:alpha val="65000"/>
              </a:srgbClr>
            </a:outerShdw>
          </a:effectLst>
        </p:spPr>
      </p:pic>
      <p:pic>
        <p:nvPicPr>
          <p:cNvPr id="9" name="Image 8">
            <a:extLst>
              <a:ext uri="{FF2B5EF4-FFF2-40B4-BE49-F238E27FC236}">
                <a16:creationId xmlns:a16="http://schemas.microsoft.com/office/drawing/2014/main" id="{665F9A2A-0E8D-445B-6916-2102EDECCA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28712" y="4465917"/>
            <a:ext cx="5075360" cy="777307"/>
          </a:xfrm>
          <a:prstGeom prst="rect">
            <a:avLst/>
          </a:prstGeom>
        </p:spPr>
      </p:pic>
    </p:spTree>
    <p:extLst>
      <p:ext uri="{BB962C8B-B14F-4D97-AF65-F5344CB8AC3E}">
        <p14:creationId xmlns:p14="http://schemas.microsoft.com/office/powerpoint/2010/main" val="635468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5" y="1579421"/>
            <a:ext cx="10926619" cy="4978696"/>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fr-FR" dirty="0">
                <a:solidFill>
                  <a:srgbClr val="000000"/>
                </a:solidFill>
                <a:ea typeface="Times New Roman" panose="02020603050405020304" pitchFamily="18" charset="0"/>
                <a:cs typeface="Times New Roman" panose="02020603050405020304" pitchFamily="18" charset="0"/>
              </a:rPr>
              <a:t>On relance alors cette commande avec les arguments et on obtient :</a:t>
            </a:r>
          </a:p>
          <a:p>
            <a:pPr marL="0" indent="0">
              <a:lnSpc>
                <a:spcPct val="107000"/>
              </a:lnSpc>
              <a:spcAft>
                <a:spcPts val="800"/>
              </a:spcAft>
              <a:buNone/>
            </a:pPr>
            <a:endParaRPr lang="fr-FR" dirty="0">
              <a:solidFill>
                <a:srgbClr val="000000"/>
              </a:solidFill>
              <a:ea typeface="Times New Roman" panose="02020603050405020304" pitchFamily="18" charset="0"/>
              <a:cs typeface="Times New Roman" panose="02020603050405020304" pitchFamily="18" charset="0"/>
            </a:endParaRPr>
          </a:p>
          <a:p>
            <a:pPr marL="0" indent="0">
              <a:lnSpc>
                <a:spcPct val="107000"/>
              </a:lnSpc>
              <a:spcAft>
                <a:spcPts val="800"/>
              </a:spcAft>
              <a:buNone/>
            </a:pPr>
            <a:endParaRPr lang="fr-FR" dirty="0">
              <a:solidFill>
                <a:srgbClr val="000000"/>
              </a:solidFill>
              <a:ea typeface="Times New Roman" panose="02020603050405020304" pitchFamily="18" charset="0"/>
              <a:cs typeface="Times New Roman" panose="02020603050405020304" pitchFamily="18" charset="0"/>
            </a:endParaRPr>
          </a:p>
          <a:p>
            <a:pPr marL="0" indent="0">
              <a:lnSpc>
                <a:spcPct val="107000"/>
              </a:lnSpc>
              <a:spcAft>
                <a:spcPts val="800"/>
              </a:spcAft>
              <a:buNone/>
            </a:pPr>
            <a:r>
              <a:rPr lang="fr-FR" b="1" dirty="0">
                <a:solidFill>
                  <a:srgbClr val="000000"/>
                </a:solidFill>
                <a:ea typeface="Times New Roman" panose="02020603050405020304" pitchFamily="18" charset="0"/>
                <a:cs typeface="Times New Roman" panose="02020603050405020304" pitchFamily="18" charset="0"/>
              </a:rPr>
              <a:t>Le premier argument est la machine cible, Le second argument indique un seuil WARNING à 40 ms et/ou 40 % de paquets perdus. Le troisième argument indique un seuil CRITICAL à 60 ms et/ou 60 % de paquets perdus. </a:t>
            </a:r>
          </a:p>
          <a:p>
            <a:pPr marL="0" indent="0">
              <a:lnSpc>
                <a:spcPct val="107000"/>
              </a:lnSpc>
              <a:spcAft>
                <a:spcPts val="800"/>
              </a:spcAft>
              <a:buNone/>
            </a:pPr>
            <a:r>
              <a:rPr lang="fr-FR" dirty="0">
                <a:solidFill>
                  <a:srgbClr val="000000"/>
                </a:solidFill>
                <a:ea typeface="Times New Roman" panose="02020603050405020304" pitchFamily="18" charset="0"/>
                <a:cs typeface="Times New Roman" panose="02020603050405020304" pitchFamily="18" charset="0"/>
              </a:rPr>
              <a:t>On relance la même commande, cette fois, avec les arguments 8.8.8.8 comme IP et un seuil de 5ms et 40ms :</a:t>
            </a:r>
          </a:p>
          <a:p>
            <a:pPr marL="0" indent="0">
              <a:lnSpc>
                <a:spcPct val="107000"/>
              </a:lnSpc>
              <a:spcAft>
                <a:spcPts val="800"/>
              </a:spcAft>
              <a:buNone/>
            </a:pPr>
            <a:endParaRPr lang="fr-FR" dirty="0">
              <a:solidFill>
                <a:srgbClr val="000000"/>
              </a:solidFill>
              <a:ea typeface="Times New Roman" panose="02020603050405020304" pitchFamily="18" charset="0"/>
              <a:cs typeface="Times New Roman" panose="02020603050405020304" pitchFamily="18" charset="0"/>
            </a:endParaRPr>
          </a:p>
          <a:p>
            <a:pPr marL="0" indent="0">
              <a:lnSpc>
                <a:spcPct val="107000"/>
              </a:lnSpc>
              <a:spcAft>
                <a:spcPts val="800"/>
              </a:spcAft>
              <a:buNone/>
            </a:pPr>
            <a:endParaRPr lang="fr-FR" dirty="0">
              <a:solidFill>
                <a:srgbClr val="000000"/>
              </a:solidFill>
              <a:ea typeface="Times New Roman" panose="02020603050405020304" pitchFamily="18" charset="0"/>
              <a:cs typeface="Times New Roman" panose="02020603050405020304" pitchFamily="18" charset="0"/>
            </a:endParaRPr>
          </a:p>
          <a:p>
            <a:pPr marL="0" indent="0">
              <a:lnSpc>
                <a:spcPct val="107000"/>
              </a:lnSpc>
              <a:spcAft>
                <a:spcPts val="800"/>
              </a:spcAft>
              <a:buNone/>
            </a:pPr>
            <a:r>
              <a:rPr lang="fr-FR" dirty="0">
                <a:solidFill>
                  <a:srgbClr val="000000"/>
                </a:solidFill>
                <a:ea typeface="Times New Roman" panose="02020603050405020304" pitchFamily="18" charset="0"/>
                <a:cs typeface="Times New Roman" panose="02020603050405020304" pitchFamily="18" charset="0"/>
              </a:rPr>
              <a:t>Le plugin renvoie un statut </a:t>
            </a:r>
            <a:r>
              <a:rPr lang="fr-FR" b="1" dirty="0">
                <a:solidFill>
                  <a:srgbClr val="000000"/>
                </a:solidFill>
                <a:ea typeface="Times New Roman" panose="02020603050405020304" pitchFamily="18" charset="0"/>
                <a:cs typeface="Times New Roman" panose="02020603050405020304" pitchFamily="18" charset="0"/>
              </a:rPr>
              <a:t>WARNING </a:t>
            </a:r>
            <a:r>
              <a:rPr lang="fr-FR" dirty="0">
                <a:solidFill>
                  <a:srgbClr val="000000"/>
                </a:solidFill>
                <a:ea typeface="Times New Roman" panose="02020603050405020304" pitchFamily="18" charset="0"/>
                <a:cs typeface="Times New Roman" panose="02020603050405020304" pitchFamily="18" charset="0"/>
              </a:rPr>
              <a:t>car le temps aller-retour de la requête dépasse les 5 ms, mais reste inférieur à 40 ms.</a:t>
            </a:r>
          </a:p>
          <a:p>
            <a:pPr marL="0" indent="0">
              <a:lnSpc>
                <a:spcPct val="107000"/>
              </a:lnSpc>
              <a:spcAft>
                <a:spcPts val="800"/>
              </a:spcAft>
              <a:buNone/>
            </a:pPr>
            <a:endParaRPr lang="fr-FR" b="1" dirty="0">
              <a:solidFill>
                <a:srgbClr val="000000"/>
              </a:solidFill>
              <a:ea typeface="Times New Roman" panose="02020603050405020304" pitchFamily="18" charset="0"/>
              <a:cs typeface="Times New Roman" panose="02020603050405020304" pitchFamily="18" charset="0"/>
            </a:endParaRPr>
          </a:p>
          <a:p>
            <a:pPr marL="0" indent="0">
              <a:lnSpc>
                <a:spcPct val="107000"/>
              </a:lnSpc>
              <a:spcAft>
                <a:spcPts val="800"/>
              </a:spcAft>
              <a:buNone/>
            </a:pPr>
            <a:endParaRPr lang="fr-FR" b="1" dirty="0">
              <a:solidFill>
                <a:srgbClr val="000000"/>
              </a:solidFill>
              <a:ea typeface="Times New Roman" panose="02020603050405020304" pitchFamily="18" charset="0"/>
              <a:cs typeface="Times New Roman" panose="02020603050405020304" pitchFamily="18" charset="0"/>
            </a:endParaRPr>
          </a:p>
          <a:p>
            <a:pPr marL="0" indent="0">
              <a:lnSpc>
                <a:spcPct val="107000"/>
              </a:lnSpc>
              <a:spcAft>
                <a:spcPts val="800"/>
              </a:spcAft>
              <a:buNone/>
            </a:pPr>
            <a:endParaRPr lang="fr-FR" b="1" dirty="0">
              <a:solidFill>
                <a:srgbClr val="000000"/>
              </a:solidFill>
              <a:ea typeface="Times New Roman" panose="02020603050405020304" pitchFamily="18" charset="0"/>
              <a:cs typeface="Times New Roman" panose="02020603050405020304" pitchFamily="18" charset="0"/>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79999" y="866504"/>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4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pic>
        <p:nvPicPr>
          <p:cNvPr id="1026" name="Picture 2" descr="Supervision de votre infrastructure informatique">
            <a:extLst>
              <a:ext uri="{FF2B5EF4-FFF2-40B4-BE49-F238E27FC236}">
                <a16:creationId xmlns:a16="http://schemas.microsoft.com/office/drawing/2014/main" id="{A1242896-5A31-54B3-2FA5-A14D4019B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5509" y="96422"/>
            <a:ext cx="1540163" cy="15401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CDA37371-186B-BD42-B17C-1662D8A53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1661" y="299883"/>
            <a:ext cx="3723848" cy="923514"/>
          </a:xfrm>
          <a:prstGeom prst="rect">
            <a:avLst/>
          </a:prstGeom>
          <a:noFill/>
          <a:extLst>
            <a:ext uri="{909E8E84-426E-40DD-AFC4-6F175D3DCCD1}">
              <a14:hiddenFill xmlns:a14="http://schemas.microsoft.com/office/drawing/2010/main">
                <a:solidFill>
                  <a:srgbClr val="FFFFFF"/>
                </a:solidFill>
              </a14:hiddenFill>
            </a:ext>
          </a:extLst>
        </p:spPr>
      </p:pic>
      <p:sp>
        <p:nvSpPr>
          <p:cNvPr id="11" name="Titre 1">
            <a:extLst>
              <a:ext uri="{FF2B5EF4-FFF2-40B4-BE49-F238E27FC236}">
                <a16:creationId xmlns:a16="http://schemas.microsoft.com/office/drawing/2014/main" id="{F9354DFF-01BD-9AF2-3A33-7CB8CB729F18}"/>
              </a:ext>
            </a:extLst>
          </p:cNvPr>
          <p:cNvSpPr txBox="1">
            <a:spLocks/>
          </p:cNvSpPr>
          <p:nvPr/>
        </p:nvSpPr>
        <p:spPr>
          <a:xfrm>
            <a:off x="189491" y="544591"/>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03 – Installation et configuration du logiciel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NAGIOS </a:t>
            </a:r>
            <a:r>
              <a:rPr kumimoji="0" lang="fr-FR" sz="2000" b="1" i="0" u="none" strike="noStrike" kern="1200" cap="none" spc="0" normalizeH="0" baseline="0" noProof="0" dirty="0" err="1">
                <a:ln>
                  <a:noFill/>
                </a:ln>
                <a:solidFill>
                  <a:srgbClr val="FF7800"/>
                </a:solidFill>
                <a:effectLst/>
                <a:uLnTx/>
                <a:uFillTx/>
                <a:latin typeface="Calibri" panose="020F0502020204030204"/>
                <a:ea typeface="+mj-ea"/>
                <a:cs typeface="+mj-cs"/>
              </a:rPr>
              <a:t>core</a:t>
            </a:r>
            <a:endPar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endParaRPr>
          </a:p>
        </p:txBody>
      </p:sp>
      <p:sp>
        <p:nvSpPr>
          <p:cNvPr id="13" name="Espace réservé du texte 2">
            <a:extLst>
              <a:ext uri="{FF2B5EF4-FFF2-40B4-BE49-F238E27FC236}">
                <a16:creationId xmlns:a16="http://schemas.microsoft.com/office/drawing/2014/main" id="{BC7A1332-6F04-442A-C09F-4B8B00ABF759}"/>
              </a:ext>
            </a:extLst>
          </p:cNvPr>
          <p:cNvSpPr txBox="1">
            <a:spLocks/>
          </p:cNvSpPr>
          <p:nvPr/>
        </p:nvSpPr>
        <p:spPr>
          <a:xfrm>
            <a:off x="179999" y="94502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latin typeface="Calibri" panose="020F0502020204030204"/>
              </a:rPr>
              <a:t>Exploration </a:t>
            </a:r>
            <a:r>
              <a:rPr lang="fr-FR" dirty="0" err="1">
                <a:latin typeface="Calibri" panose="020F0502020204030204"/>
              </a:rPr>
              <a:t>nagios</a:t>
            </a:r>
            <a:endPar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pic>
        <p:nvPicPr>
          <p:cNvPr id="6" name="Image 5">
            <a:extLst>
              <a:ext uri="{FF2B5EF4-FFF2-40B4-BE49-F238E27FC236}">
                <a16:creationId xmlns:a16="http://schemas.microsoft.com/office/drawing/2014/main" id="{F6CCCC8B-83FF-181B-B836-A483BA295A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191" y="1931097"/>
            <a:ext cx="9510933" cy="775299"/>
          </a:xfrm>
          <a:prstGeom prst="rect">
            <a:avLst/>
          </a:prstGeom>
          <a:ln>
            <a:noFill/>
          </a:ln>
          <a:effectLst>
            <a:outerShdw blurRad="292100" dist="139700" dir="2700000" algn="tl" rotWithShape="0">
              <a:srgbClr val="333333">
                <a:alpha val="65000"/>
              </a:srgbClr>
            </a:outerShdw>
          </a:effectLst>
        </p:spPr>
      </p:pic>
      <p:pic>
        <p:nvPicPr>
          <p:cNvPr id="15" name="Image 14">
            <a:extLst>
              <a:ext uri="{FF2B5EF4-FFF2-40B4-BE49-F238E27FC236}">
                <a16:creationId xmlns:a16="http://schemas.microsoft.com/office/drawing/2014/main" id="{1D37E547-A0FB-2CA9-17CA-758A1ED33D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8145" y="3976737"/>
            <a:ext cx="10481643" cy="4253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8440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5" y="1579421"/>
            <a:ext cx="10926619" cy="4978696"/>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fr-FR" dirty="0">
                <a:solidFill>
                  <a:srgbClr val="000000"/>
                </a:solidFill>
                <a:ea typeface="Times New Roman" panose="02020603050405020304" pitchFamily="18" charset="0"/>
                <a:cs typeface="Times New Roman" panose="02020603050405020304" pitchFamily="18" charset="0"/>
              </a:rPr>
              <a:t>Au-dessus des plugins se trouvent les </a:t>
            </a:r>
            <a:r>
              <a:rPr lang="fr-FR" b="1" dirty="0">
                <a:solidFill>
                  <a:srgbClr val="000000"/>
                </a:solidFill>
                <a:ea typeface="Times New Roman" panose="02020603050405020304" pitchFamily="18" charset="0"/>
                <a:cs typeface="Times New Roman" panose="02020603050405020304" pitchFamily="18" charset="0"/>
              </a:rPr>
              <a:t>commandes</a:t>
            </a:r>
            <a:r>
              <a:rPr lang="fr-FR" dirty="0">
                <a:solidFill>
                  <a:srgbClr val="000000"/>
                </a:solidFill>
                <a:ea typeface="Times New Roman" panose="02020603050405020304" pitchFamily="18" charset="0"/>
                <a:cs typeface="Times New Roman" panose="02020603050405020304" pitchFamily="18" charset="0"/>
              </a:rPr>
              <a:t> Nagios. Deux caractéristiques les définissent :</a:t>
            </a:r>
          </a:p>
          <a:p>
            <a:pPr>
              <a:lnSpc>
                <a:spcPct val="107000"/>
              </a:lnSpc>
              <a:spcAft>
                <a:spcPts val="800"/>
              </a:spcAft>
            </a:pPr>
            <a:r>
              <a:rPr lang="fr-FR" dirty="0">
                <a:solidFill>
                  <a:srgbClr val="000000"/>
                </a:solidFill>
                <a:ea typeface="Times New Roman" panose="02020603050405020304" pitchFamily="18" charset="0"/>
                <a:cs typeface="Times New Roman" panose="02020603050405020304" pitchFamily="18" charset="0"/>
              </a:rPr>
              <a:t>leur </a:t>
            </a:r>
            <a:r>
              <a:rPr lang="fr-FR" b="1" dirty="0">
                <a:solidFill>
                  <a:srgbClr val="000000"/>
                </a:solidFill>
                <a:ea typeface="Times New Roman" panose="02020603050405020304" pitchFamily="18" charset="0"/>
                <a:cs typeface="Times New Roman" panose="02020603050405020304" pitchFamily="18" charset="0"/>
              </a:rPr>
              <a:t>nom</a:t>
            </a:r>
            <a:r>
              <a:rPr lang="fr-FR" dirty="0">
                <a:solidFill>
                  <a:srgbClr val="000000"/>
                </a:solidFill>
                <a:ea typeface="Times New Roman" panose="02020603050405020304" pitchFamily="18" charset="0"/>
                <a:cs typeface="Times New Roman" panose="02020603050405020304" pitchFamily="18" charset="0"/>
              </a:rPr>
              <a:t> pour que leurs rôles soient intelligibles au premier coup d’œil</a:t>
            </a:r>
          </a:p>
          <a:p>
            <a:pPr>
              <a:lnSpc>
                <a:spcPct val="107000"/>
              </a:lnSpc>
              <a:spcAft>
                <a:spcPts val="800"/>
              </a:spcAft>
            </a:pPr>
            <a:r>
              <a:rPr lang="fr-FR" dirty="0">
                <a:solidFill>
                  <a:srgbClr val="000000"/>
                </a:solidFill>
                <a:ea typeface="Times New Roman" panose="02020603050405020304" pitchFamily="18" charset="0"/>
                <a:cs typeface="Times New Roman" panose="02020603050405020304" pitchFamily="18" charset="0"/>
              </a:rPr>
              <a:t>le chemin vers le plugin à lancer avec, éventuellement, les arguments associés.</a:t>
            </a:r>
          </a:p>
          <a:p>
            <a:pPr marL="0" indent="0">
              <a:lnSpc>
                <a:spcPct val="107000"/>
              </a:lnSpc>
              <a:spcAft>
                <a:spcPts val="800"/>
              </a:spcAft>
              <a:buNone/>
            </a:pPr>
            <a:r>
              <a:rPr lang="fr-FR" dirty="0">
                <a:solidFill>
                  <a:srgbClr val="000000"/>
                </a:solidFill>
                <a:ea typeface="Times New Roman" panose="02020603050405020304" pitchFamily="18" charset="0"/>
                <a:cs typeface="Times New Roman" panose="02020603050405020304" pitchFamily="18" charset="0"/>
              </a:rPr>
              <a:t>Pour définir une commande qui exécuterait le plugin </a:t>
            </a:r>
            <a:r>
              <a:rPr lang="fr-FR" b="1" dirty="0" err="1">
                <a:solidFill>
                  <a:srgbClr val="000000"/>
                </a:solidFill>
                <a:ea typeface="Times New Roman" panose="02020603050405020304" pitchFamily="18" charset="0"/>
                <a:cs typeface="Times New Roman" panose="02020603050405020304" pitchFamily="18" charset="0"/>
              </a:rPr>
              <a:t>check_ping</a:t>
            </a:r>
            <a:r>
              <a:rPr lang="fr-FR" b="1" dirty="0">
                <a:solidFill>
                  <a:srgbClr val="000000"/>
                </a:solidFill>
                <a:ea typeface="Times New Roman" panose="02020603050405020304" pitchFamily="18" charset="0"/>
                <a:cs typeface="Times New Roman" panose="02020603050405020304" pitchFamily="18" charset="0"/>
              </a:rPr>
              <a:t> </a:t>
            </a:r>
            <a:r>
              <a:rPr lang="fr-FR" dirty="0">
                <a:solidFill>
                  <a:srgbClr val="000000"/>
                </a:solidFill>
                <a:ea typeface="Times New Roman" panose="02020603050405020304" pitchFamily="18" charset="0"/>
                <a:cs typeface="Times New Roman" panose="02020603050405020304" pitchFamily="18" charset="0"/>
              </a:rPr>
              <a:t>sur 8.8.8.8, il faut ajouter, dans le fichier de configuration Nagios, la syntaxe suivante :</a:t>
            </a:r>
          </a:p>
          <a:p>
            <a:pPr marL="0" indent="0">
              <a:lnSpc>
                <a:spcPct val="107000"/>
              </a:lnSpc>
              <a:spcBef>
                <a:spcPts val="0"/>
              </a:spcBef>
              <a:buNone/>
            </a:pP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define</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command {</a:t>
            </a:r>
          </a:p>
          <a:p>
            <a:pPr marL="0" indent="0">
              <a:lnSpc>
                <a:spcPct val="107000"/>
              </a:lnSpc>
              <a:spcBef>
                <a:spcPts val="0"/>
              </a:spcBef>
              <a:buNone/>
            </a:pP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command_name</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check-ping-localhost</a:t>
            </a:r>
          </a:p>
          <a:p>
            <a:pPr marL="0" indent="0">
              <a:lnSpc>
                <a:spcPct val="107000"/>
              </a:lnSpc>
              <a:spcBef>
                <a:spcPts val="0"/>
              </a:spcBef>
              <a:buNone/>
            </a:pP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command_line</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usr</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/local/</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nagios</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libexec</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t>
            </a:r>
            <a:r>
              <a:rPr lang="fr-FR" b="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check_ping</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-H localhost -w 40,40% -c 60,60%</a:t>
            </a:r>
          </a:p>
          <a:p>
            <a:pPr marL="0" indent="0">
              <a:lnSpc>
                <a:spcPct val="107000"/>
              </a:lnSpc>
              <a:spcBef>
                <a:spcPts val="0"/>
              </a:spcBef>
              <a:buNone/>
            </a:pP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t>
            </a:r>
          </a:p>
          <a:p>
            <a:pPr marL="0" indent="0">
              <a:lnSpc>
                <a:spcPct val="107000"/>
              </a:lnSpc>
              <a:spcAft>
                <a:spcPts val="800"/>
              </a:spcAft>
              <a:buNone/>
            </a:pPr>
            <a:r>
              <a:rPr lang="fr-FR" dirty="0">
                <a:solidFill>
                  <a:srgbClr val="000000"/>
                </a:solidFill>
                <a:ea typeface="Times New Roman" panose="02020603050405020304" pitchFamily="18" charset="0"/>
                <a:cs typeface="Times New Roman" panose="02020603050405020304" pitchFamily="18" charset="0"/>
              </a:rPr>
              <a:t>Ou</a:t>
            </a:r>
          </a:p>
          <a:p>
            <a:pPr marL="0" indent="0">
              <a:lnSpc>
                <a:spcPct val="107000"/>
              </a:lnSpc>
              <a:spcBef>
                <a:spcPts val="0"/>
              </a:spcBef>
              <a:buNone/>
            </a:pP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define command {</a:t>
            </a:r>
          </a:p>
          <a:p>
            <a:pPr marL="0" indent="0">
              <a:lnSpc>
                <a:spcPct val="107000"/>
              </a:lnSpc>
              <a:spcBef>
                <a:spcPts val="0"/>
              </a:spcBef>
              <a:buNone/>
            </a:pPr>
            <a:r>
              <a:rPr lang="en-US" b="1" dirty="0" err="1">
                <a:solidFill>
                  <a:srgbClr val="000000"/>
                </a:solidFill>
                <a:effectLst>
                  <a:outerShdw blurRad="38100" dist="38100" dir="2700000" algn="tl">
                    <a:srgbClr val="000000">
                      <a:alpha val="43137"/>
                    </a:srgbClr>
                  </a:outerShdw>
                </a:effectLst>
                <a:cs typeface="Times New Roman" panose="02020603050405020304" pitchFamily="18" charset="0"/>
              </a:rPr>
              <a:t>command_name</a:t>
            </a: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 check-ping-localhost</a:t>
            </a:r>
          </a:p>
          <a:p>
            <a:pPr marL="0" indent="0">
              <a:lnSpc>
                <a:spcPct val="107000"/>
              </a:lnSpc>
              <a:spcBef>
                <a:spcPts val="0"/>
              </a:spcBef>
              <a:buNone/>
            </a:pPr>
            <a:r>
              <a:rPr lang="en-US" b="1" dirty="0" err="1">
                <a:solidFill>
                  <a:srgbClr val="000000"/>
                </a:solidFill>
                <a:effectLst>
                  <a:outerShdw blurRad="38100" dist="38100" dir="2700000" algn="tl">
                    <a:srgbClr val="000000">
                      <a:alpha val="43137"/>
                    </a:srgbClr>
                  </a:outerShdw>
                </a:effectLst>
                <a:cs typeface="Times New Roman" panose="02020603050405020304" pitchFamily="18" charset="0"/>
              </a:rPr>
              <a:t>command_line</a:t>
            </a: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 $USER1$/</a:t>
            </a:r>
            <a:r>
              <a:rPr lang="en-US" b="1" dirty="0" err="1">
                <a:solidFill>
                  <a:srgbClr val="000000"/>
                </a:solidFill>
                <a:effectLst>
                  <a:outerShdw blurRad="38100" dist="38100" dir="2700000" algn="tl">
                    <a:srgbClr val="000000">
                      <a:alpha val="43137"/>
                    </a:srgbClr>
                  </a:outerShdw>
                </a:effectLst>
                <a:cs typeface="Times New Roman" panose="02020603050405020304" pitchFamily="18" charset="0"/>
              </a:rPr>
              <a:t>check_ping</a:t>
            </a: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 </a:t>
            </a: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-H localhost -w 40,40% -c 60,60%</a:t>
            </a:r>
            <a:endParaRPr lang="en-US" b="1" dirty="0">
              <a:solidFill>
                <a:srgbClr val="000000"/>
              </a:solidFill>
              <a:effectLst>
                <a:outerShdw blurRad="38100" dist="38100" dir="2700000" algn="tl">
                  <a:srgbClr val="000000">
                    <a:alpha val="43137"/>
                  </a:srgbClr>
                </a:outerShdw>
              </a:effectLst>
              <a:cs typeface="Times New Roman" panose="02020603050405020304" pitchFamily="18" charset="0"/>
            </a:endParaRPr>
          </a:p>
          <a:p>
            <a:pPr marL="0" indent="0">
              <a:lnSpc>
                <a:spcPct val="107000"/>
              </a:lnSpc>
              <a:spcBef>
                <a:spcPts val="0"/>
              </a:spcBef>
              <a:buNone/>
            </a:pPr>
            <a:r>
              <a:rPr lang="en-US" b="1" dirty="0">
                <a:solidFill>
                  <a:srgbClr val="000000"/>
                </a:solidFill>
                <a:effectLst>
                  <a:outerShdw blurRad="38100" dist="38100" dir="2700000" algn="tl">
                    <a:srgbClr val="000000">
                      <a:alpha val="43137"/>
                    </a:srgbClr>
                  </a:outerShdw>
                </a:effectLst>
                <a:cs typeface="Times New Roman" panose="02020603050405020304" pitchFamily="18" charset="0"/>
              </a:rPr>
              <a:t>}</a:t>
            </a:r>
          </a:p>
          <a:p>
            <a:pPr marL="0" indent="0">
              <a:lnSpc>
                <a:spcPct val="107000"/>
              </a:lnSpc>
              <a:spcBef>
                <a:spcPts val="0"/>
              </a:spcBef>
              <a:buNone/>
            </a:pPr>
            <a:endParaRPr lang="en-US" b="1" dirty="0">
              <a:solidFill>
                <a:srgbClr val="000000"/>
              </a:solidFill>
              <a:effectLst>
                <a:outerShdw blurRad="38100" dist="38100" dir="2700000" algn="tl">
                  <a:srgbClr val="000000">
                    <a:alpha val="43137"/>
                  </a:srgbClr>
                </a:outerShdw>
              </a:effectLst>
              <a:cs typeface="Times New Roman" panose="02020603050405020304" pitchFamily="18" charset="0"/>
            </a:endParaRPr>
          </a:p>
          <a:p>
            <a:pPr marL="0" indent="0">
              <a:lnSpc>
                <a:spcPct val="107000"/>
              </a:lnSpc>
              <a:spcBef>
                <a:spcPts val="0"/>
              </a:spcBef>
              <a:buNone/>
            </a:pPr>
            <a:r>
              <a:rPr lang="en-US" dirty="0">
                <a:solidFill>
                  <a:srgbClr val="000000"/>
                </a:solidFill>
                <a:effectLst>
                  <a:outerShdw blurRad="38100" dist="38100" dir="2700000" algn="tl">
                    <a:srgbClr val="000000">
                      <a:alpha val="43137"/>
                    </a:srgbClr>
                  </a:outerShdw>
                </a:effectLst>
                <a:cs typeface="Times New Roman" panose="02020603050405020304" pitchFamily="18" charset="0"/>
              </a:rPr>
              <a:t>Avec la macro $USER1$ qui </a:t>
            </a:r>
            <a:r>
              <a:rPr lang="en-US" dirty="0" err="1">
                <a:solidFill>
                  <a:srgbClr val="000000"/>
                </a:solidFill>
                <a:effectLst>
                  <a:outerShdw blurRad="38100" dist="38100" dir="2700000" algn="tl">
                    <a:srgbClr val="000000">
                      <a:alpha val="43137"/>
                    </a:srgbClr>
                  </a:outerShdw>
                </a:effectLst>
                <a:cs typeface="Times New Roman" panose="02020603050405020304" pitchFamily="18" charset="0"/>
              </a:rPr>
              <a:t>remplace</a:t>
            </a:r>
            <a:r>
              <a:rPr lang="en-US" dirty="0">
                <a:solidFill>
                  <a:srgbClr val="000000"/>
                </a:solidFill>
                <a:effectLst>
                  <a:outerShdw blurRad="38100" dist="38100" dir="2700000" algn="tl">
                    <a:srgbClr val="000000">
                      <a:alpha val="43137"/>
                    </a:srgbClr>
                  </a:outerShdw>
                </a:effectLst>
                <a:cs typeface="Times New Roman" panose="02020603050405020304" pitchFamily="18" charset="0"/>
              </a:rPr>
              <a:t> le chemin </a:t>
            </a:r>
            <a:r>
              <a:rPr lang="en-US" dirty="0" err="1">
                <a:solidFill>
                  <a:srgbClr val="000000"/>
                </a:solidFill>
                <a:effectLst>
                  <a:outerShdw blurRad="38100" dist="38100" dir="2700000" algn="tl">
                    <a:srgbClr val="000000">
                      <a:alpha val="43137"/>
                    </a:srgbClr>
                  </a:outerShdw>
                </a:effectLst>
                <a:cs typeface="Times New Roman" panose="02020603050405020304" pitchFamily="18" charset="0"/>
              </a:rPr>
              <a:t>vers</a:t>
            </a:r>
            <a:r>
              <a:rPr lang="en-US" dirty="0">
                <a:solidFill>
                  <a:srgbClr val="000000"/>
                </a:solidFill>
                <a:effectLst>
                  <a:outerShdw blurRad="38100" dist="38100" dir="2700000" algn="tl">
                    <a:srgbClr val="000000">
                      <a:alpha val="43137"/>
                    </a:srgbClr>
                  </a:outerShdw>
                </a:effectLst>
                <a:cs typeface="Times New Roman" panose="02020603050405020304" pitchFamily="18" charset="0"/>
              </a:rPr>
              <a:t> les plugins</a:t>
            </a:r>
            <a:endParaRPr lang="fr-FR" dirty="0">
              <a:solidFill>
                <a:srgbClr val="000000"/>
              </a:solidFill>
              <a:cs typeface="Times New Roman" panose="02020603050405020304" pitchFamily="18" charset="0"/>
            </a:endParaRPr>
          </a:p>
          <a:p>
            <a:pPr marL="0" indent="0">
              <a:lnSpc>
                <a:spcPct val="107000"/>
              </a:lnSpc>
              <a:spcAft>
                <a:spcPts val="800"/>
              </a:spcAft>
              <a:buNone/>
            </a:pPr>
            <a:endParaRPr lang="fr-FR" dirty="0">
              <a:solidFill>
                <a:srgbClr val="000000"/>
              </a:solidFill>
              <a:ea typeface="Times New Roman" panose="02020603050405020304" pitchFamily="18" charset="0"/>
              <a:cs typeface="Times New Roman" panose="02020603050405020304" pitchFamily="18" charset="0"/>
            </a:endParaRPr>
          </a:p>
          <a:p>
            <a:pPr marL="0" indent="0">
              <a:lnSpc>
                <a:spcPct val="107000"/>
              </a:lnSpc>
              <a:spcAft>
                <a:spcPts val="800"/>
              </a:spcAft>
              <a:buNone/>
            </a:pPr>
            <a:endParaRPr lang="fr-FR" b="1" dirty="0">
              <a:solidFill>
                <a:srgbClr val="000000"/>
              </a:solidFill>
              <a:ea typeface="Times New Roman" panose="02020603050405020304" pitchFamily="18" charset="0"/>
              <a:cs typeface="Times New Roman" panose="02020603050405020304" pitchFamily="18" charset="0"/>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79999" y="866504"/>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4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pic>
        <p:nvPicPr>
          <p:cNvPr id="1026" name="Picture 2" descr="Supervision de votre infrastructure informatique">
            <a:extLst>
              <a:ext uri="{FF2B5EF4-FFF2-40B4-BE49-F238E27FC236}">
                <a16:creationId xmlns:a16="http://schemas.microsoft.com/office/drawing/2014/main" id="{A1242896-5A31-54B3-2FA5-A14D4019B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5509" y="96422"/>
            <a:ext cx="1540163" cy="15401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CDA37371-186B-BD42-B17C-1662D8A53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1661" y="299883"/>
            <a:ext cx="3723848" cy="923514"/>
          </a:xfrm>
          <a:prstGeom prst="rect">
            <a:avLst/>
          </a:prstGeom>
          <a:noFill/>
          <a:extLst>
            <a:ext uri="{909E8E84-426E-40DD-AFC4-6F175D3DCCD1}">
              <a14:hiddenFill xmlns:a14="http://schemas.microsoft.com/office/drawing/2010/main">
                <a:solidFill>
                  <a:srgbClr val="FFFFFF"/>
                </a:solidFill>
              </a14:hiddenFill>
            </a:ext>
          </a:extLst>
        </p:spPr>
      </p:pic>
      <p:sp>
        <p:nvSpPr>
          <p:cNvPr id="11" name="Titre 1">
            <a:extLst>
              <a:ext uri="{FF2B5EF4-FFF2-40B4-BE49-F238E27FC236}">
                <a16:creationId xmlns:a16="http://schemas.microsoft.com/office/drawing/2014/main" id="{F9354DFF-01BD-9AF2-3A33-7CB8CB729F18}"/>
              </a:ext>
            </a:extLst>
          </p:cNvPr>
          <p:cNvSpPr txBox="1">
            <a:spLocks/>
          </p:cNvSpPr>
          <p:nvPr/>
        </p:nvSpPr>
        <p:spPr>
          <a:xfrm>
            <a:off x="189491" y="544591"/>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03 – Installation et configuration du logiciel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NAGIOS </a:t>
            </a:r>
            <a:r>
              <a:rPr kumimoji="0" lang="fr-FR" sz="2000" b="1" i="0" u="none" strike="noStrike" kern="1200" cap="none" spc="0" normalizeH="0" baseline="0" noProof="0" dirty="0" err="1">
                <a:ln>
                  <a:noFill/>
                </a:ln>
                <a:solidFill>
                  <a:srgbClr val="FF7800"/>
                </a:solidFill>
                <a:effectLst/>
                <a:uLnTx/>
                <a:uFillTx/>
                <a:latin typeface="Calibri" panose="020F0502020204030204"/>
                <a:ea typeface="+mj-ea"/>
                <a:cs typeface="+mj-cs"/>
              </a:rPr>
              <a:t>core</a:t>
            </a:r>
            <a:endPar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endParaRPr>
          </a:p>
        </p:txBody>
      </p:sp>
      <p:sp>
        <p:nvSpPr>
          <p:cNvPr id="13" name="Espace réservé du texte 2">
            <a:extLst>
              <a:ext uri="{FF2B5EF4-FFF2-40B4-BE49-F238E27FC236}">
                <a16:creationId xmlns:a16="http://schemas.microsoft.com/office/drawing/2014/main" id="{BC7A1332-6F04-442A-C09F-4B8B00ABF759}"/>
              </a:ext>
            </a:extLst>
          </p:cNvPr>
          <p:cNvSpPr txBox="1">
            <a:spLocks/>
          </p:cNvSpPr>
          <p:nvPr/>
        </p:nvSpPr>
        <p:spPr>
          <a:xfrm>
            <a:off x="179999" y="94502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latin typeface="Calibri" panose="020F0502020204030204"/>
              </a:rPr>
              <a:t>Exploration </a:t>
            </a:r>
            <a:r>
              <a:rPr lang="fr-FR" dirty="0" err="1">
                <a:latin typeface="Calibri" panose="020F0502020204030204"/>
              </a:rPr>
              <a:t>nagios</a:t>
            </a:r>
            <a:endPar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411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5" y="1579421"/>
            <a:ext cx="3306619" cy="4208878"/>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fr-FR"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La supervision va donc porter sur :</a:t>
            </a:r>
          </a:p>
          <a:p>
            <a:pPr marL="0" indent="0">
              <a:lnSpc>
                <a:spcPct val="107000"/>
              </a:lnSpc>
              <a:spcAft>
                <a:spcPts val="800"/>
              </a:spcAft>
              <a:buNone/>
            </a:pPr>
            <a:r>
              <a:rPr lang="fr-FR" b="1" dirty="0">
                <a:solidFill>
                  <a:srgbClr val="000000"/>
                </a:solidFill>
                <a:effectLst/>
                <a:ea typeface="Times New Roman" panose="02020603050405020304" pitchFamily="18" charset="0"/>
                <a:cs typeface="Times New Roman" panose="02020603050405020304" pitchFamily="18" charset="0"/>
              </a:rPr>
              <a:t>Les ressources physiques</a:t>
            </a:r>
          </a:p>
          <a:p>
            <a:pPr marL="0" indent="0">
              <a:lnSpc>
                <a:spcPct val="107000"/>
              </a:lnSpc>
              <a:spcAft>
                <a:spcPts val="800"/>
              </a:spcAft>
              <a:buNone/>
            </a:pPr>
            <a:r>
              <a:rPr lang="fr-FR" dirty="0">
                <a:solidFill>
                  <a:srgbClr val="000000"/>
                </a:solidFill>
                <a:effectLst/>
                <a:ea typeface="Times New Roman" panose="02020603050405020304" pitchFamily="18" charset="0"/>
                <a:cs typeface="Times New Roman" panose="02020603050405020304" pitchFamily="18" charset="0"/>
              </a:rPr>
              <a:t>De manière évidente, il faut s'assurer que :</a:t>
            </a:r>
          </a:p>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les CPU des ordinateurs concernés ne chauffent pas ;</a:t>
            </a:r>
          </a:p>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les disques durs ne se remplissent pas sans contrôle ;</a:t>
            </a:r>
          </a:p>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les cartes réseaux des équipements sont toujours opérationnelles ;</a:t>
            </a:r>
          </a:p>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les barrettes mémoire ne sont pas défectueuses ;</a:t>
            </a:r>
          </a:p>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etc.</a:t>
            </a: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79999" y="866504"/>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4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01 - Présentation de la supervision</a:t>
            </a:r>
          </a:p>
        </p:txBody>
      </p:sp>
      <p:pic>
        <p:nvPicPr>
          <p:cNvPr id="1026" name="Picture 2" descr="Supervision de votre infrastructure informatique">
            <a:extLst>
              <a:ext uri="{FF2B5EF4-FFF2-40B4-BE49-F238E27FC236}">
                <a16:creationId xmlns:a16="http://schemas.microsoft.com/office/drawing/2014/main" id="{A1242896-5A31-54B3-2FA5-A14D4019B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5509" y="96422"/>
            <a:ext cx="1540163" cy="1540163"/>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3">
            <a:extLst>
              <a:ext uri="{FF2B5EF4-FFF2-40B4-BE49-F238E27FC236}">
                <a16:creationId xmlns:a16="http://schemas.microsoft.com/office/drawing/2014/main" id="{A206FFDB-2E6F-B2D3-CCDA-A4171CAF473C}"/>
              </a:ext>
            </a:extLst>
          </p:cNvPr>
          <p:cNvSpPr txBox="1">
            <a:spLocks/>
          </p:cNvSpPr>
          <p:nvPr/>
        </p:nvSpPr>
        <p:spPr>
          <a:xfrm>
            <a:off x="4119420" y="2018148"/>
            <a:ext cx="3519054" cy="4208878"/>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fr-FR" b="1" dirty="0">
                <a:solidFill>
                  <a:srgbClr val="000000"/>
                </a:solidFill>
                <a:effectLst/>
                <a:ea typeface="Times New Roman" panose="02020603050405020304" pitchFamily="18" charset="0"/>
                <a:cs typeface="Times New Roman" panose="02020603050405020304" pitchFamily="18" charset="0"/>
              </a:rPr>
              <a:t>Le système</a:t>
            </a:r>
          </a:p>
          <a:p>
            <a:pPr marL="0" indent="0">
              <a:lnSpc>
                <a:spcPct val="107000"/>
              </a:lnSpc>
              <a:spcAft>
                <a:spcPts val="800"/>
              </a:spcAft>
              <a:buNone/>
            </a:pPr>
            <a:r>
              <a:rPr lang="fr-FR" dirty="0">
                <a:solidFill>
                  <a:srgbClr val="000000"/>
                </a:solidFill>
                <a:effectLst/>
                <a:ea typeface="Times New Roman" panose="02020603050405020304" pitchFamily="18" charset="0"/>
                <a:cs typeface="Times New Roman" panose="02020603050405020304" pitchFamily="18" charset="0"/>
              </a:rPr>
              <a:t>Au niveau du système, il faut également :</a:t>
            </a:r>
          </a:p>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s'assurer que les systèmes d'exploitation (Unix/Linux, Windows ou autre) fonctionnent correctement ;</a:t>
            </a:r>
          </a:p>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contrôler les messages d'erreur système, les mises à jour éventuelles des composants de l'OS, le noyau, les drivers, le nombre de processus actifs, le processus de démarrage automatique en cas de coupure électrique, etc.</a:t>
            </a:r>
          </a:p>
        </p:txBody>
      </p:sp>
      <p:sp>
        <p:nvSpPr>
          <p:cNvPr id="10" name="Espace réservé du contenu 3">
            <a:extLst>
              <a:ext uri="{FF2B5EF4-FFF2-40B4-BE49-F238E27FC236}">
                <a16:creationId xmlns:a16="http://schemas.microsoft.com/office/drawing/2014/main" id="{B297814F-15A5-3301-631C-7E77498E43B7}"/>
              </a:ext>
            </a:extLst>
          </p:cNvPr>
          <p:cNvSpPr txBox="1">
            <a:spLocks/>
          </p:cNvSpPr>
          <p:nvPr/>
        </p:nvSpPr>
        <p:spPr>
          <a:xfrm>
            <a:off x="7924801" y="2018148"/>
            <a:ext cx="3519054" cy="4208878"/>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fr-FR" b="1" dirty="0">
                <a:solidFill>
                  <a:srgbClr val="000000"/>
                </a:solidFill>
                <a:effectLst/>
                <a:ea typeface="Times New Roman" panose="02020603050405020304" pitchFamily="18" charset="0"/>
                <a:cs typeface="Times New Roman" panose="02020603050405020304" pitchFamily="18" charset="0"/>
              </a:rPr>
              <a:t>Les services</a:t>
            </a:r>
          </a:p>
          <a:p>
            <a:pPr>
              <a:lnSpc>
                <a:spcPct val="107000"/>
              </a:lnSpc>
              <a:spcAft>
                <a:spcPts val="800"/>
              </a:spcAft>
            </a:pPr>
            <a:r>
              <a:rPr lang="fr-FR" dirty="0">
                <a:solidFill>
                  <a:srgbClr val="000000"/>
                </a:solidFill>
                <a:cs typeface="Times New Roman" panose="02020603050405020304" pitchFamily="18" charset="0"/>
              </a:rPr>
              <a:t>Il faut s’assurer que les services Web sont fonctionnels, </a:t>
            </a:r>
          </a:p>
          <a:p>
            <a:pPr>
              <a:lnSpc>
                <a:spcPct val="107000"/>
              </a:lnSpc>
              <a:spcAft>
                <a:spcPts val="800"/>
              </a:spcAft>
            </a:pPr>
            <a:r>
              <a:rPr lang="fr-FR" dirty="0">
                <a:solidFill>
                  <a:srgbClr val="000000"/>
                </a:solidFill>
                <a:cs typeface="Times New Roman" panose="02020603050405020304" pitchFamily="18" charset="0"/>
              </a:rPr>
              <a:t>vérifier les bases de données, les annuaires, les serveurs FTP ou NAS, les services SSH ou WMI pour les connexions de maintenance, les processus de sauvegardes automatiques, etc.</a:t>
            </a:r>
          </a:p>
          <a:p>
            <a:pPr marL="0" indent="0">
              <a:lnSpc>
                <a:spcPct val="107000"/>
              </a:lnSpc>
              <a:spcAft>
                <a:spcPts val="800"/>
              </a:spcAft>
              <a:buNone/>
            </a:pPr>
            <a:r>
              <a:rPr lang="fr-FR" b="1" dirty="0">
                <a:solidFill>
                  <a:srgbClr val="000000"/>
                </a:solidFill>
                <a:effectLst/>
                <a:ea typeface="Times New Roman" panose="02020603050405020304" pitchFamily="18" charset="0"/>
                <a:cs typeface="Times New Roman" panose="02020603050405020304" pitchFamily="18" charset="0"/>
              </a:rPr>
              <a:t>Les réseaux</a:t>
            </a:r>
          </a:p>
          <a:p>
            <a:pPr>
              <a:lnSpc>
                <a:spcPct val="107000"/>
              </a:lnSpc>
              <a:spcAft>
                <a:spcPts val="800"/>
              </a:spcAft>
            </a:pPr>
            <a:r>
              <a:rPr lang="fr-FR" dirty="0">
                <a:solidFill>
                  <a:srgbClr val="000000"/>
                </a:solidFill>
                <a:cs typeface="Times New Roman" panose="02020603050405020304" pitchFamily="18" charset="0"/>
              </a:rPr>
              <a:t>il faut également s'assurer que les équipements d'interconnexion fonctionnent que les </a:t>
            </a:r>
            <a:r>
              <a:rPr lang="fr-FR" dirty="0" err="1">
                <a:solidFill>
                  <a:srgbClr val="000000"/>
                </a:solidFill>
                <a:cs typeface="Times New Roman" panose="02020603050405020304" pitchFamily="18" charset="0"/>
              </a:rPr>
              <a:t>routers</a:t>
            </a:r>
            <a:r>
              <a:rPr lang="fr-FR" dirty="0">
                <a:solidFill>
                  <a:srgbClr val="000000"/>
                </a:solidFill>
                <a:cs typeface="Times New Roman" panose="02020603050405020304" pitchFamily="18" charset="0"/>
              </a:rPr>
              <a:t> sont toujours accessibles, que tous les ports des </a:t>
            </a:r>
            <a:r>
              <a:rPr lang="fr-FR" dirty="0" err="1">
                <a:solidFill>
                  <a:srgbClr val="000000"/>
                </a:solidFill>
                <a:cs typeface="Times New Roman" panose="02020603050405020304" pitchFamily="18" charset="0"/>
              </a:rPr>
              <a:t>switchs</a:t>
            </a:r>
            <a:r>
              <a:rPr lang="fr-FR" dirty="0">
                <a:solidFill>
                  <a:srgbClr val="000000"/>
                </a:solidFill>
                <a:cs typeface="Times New Roman" panose="02020603050405020304" pitchFamily="18" charset="0"/>
              </a:rPr>
              <a:t> /</a:t>
            </a:r>
            <a:r>
              <a:rPr lang="fr-FR" dirty="0" err="1">
                <a:solidFill>
                  <a:srgbClr val="000000"/>
                </a:solidFill>
                <a:cs typeface="Times New Roman" panose="02020603050405020304" pitchFamily="18" charset="0"/>
              </a:rPr>
              <a:t>routers</a:t>
            </a:r>
            <a:r>
              <a:rPr lang="fr-FR" dirty="0">
                <a:solidFill>
                  <a:srgbClr val="000000"/>
                </a:solidFill>
                <a:cs typeface="Times New Roman" panose="02020603050405020304" pitchFamily="18" charset="0"/>
              </a:rPr>
              <a:t> nécessaires sont opérationnels, que les bandes passantes paramétrées sont suffisantes, etc.</a:t>
            </a:r>
          </a:p>
        </p:txBody>
      </p:sp>
    </p:spTree>
    <p:extLst>
      <p:ext uri="{BB962C8B-B14F-4D97-AF65-F5344CB8AC3E}">
        <p14:creationId xmlns:p14="http://schemas.microsoft.com/office/powerpoint/2010/main" val="1002404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5" y="1579421"/>
            <a:ext cx="6363855" cy="4978696"/>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fr-FR" dirty="0">
                <a:solidFill>
                  <a:srgbClr val="000000"/>
                </a:solidFill>
                <a:ea typeface="Times New Roman" panose="02020603050405020304" pitchFamily="18" charset="0"/>
                <a:cs typeface="Times New Roman" panose="02020603050405020304" pitchFamily="18" charset="0"/>
              </a:rPr>
              <a:t>Maintenant qu’on dispose d’une commande qui nous permet d’effectuer un </a:t>
            </a:r>
            <a:r>
              <a:rPr lang="fr-FR" b="1" dirty="0" err="1">
                <a:solidFill>
                  <a:srgbClr val="000000"/>
                </a:solidFill>
                <a:ea typeface="Times New Roman" panose="02020603050405020304" pitchFamily="18" charset="0"/>
                <a:cs typeface="Times New Roman" panose="02020603050405020304" pitchFamily="18" charset="0"/>
              </a:rPr>
              <a:t>check_ping</a:t>
            </a:r>
            <a:r>
              <a:rPr lang="fr-FR" b="1" dirty="0">
                <a:solidFill>
                  <a:srgbClr val="000000"/>
                </a:solidFill>
                <a:ea typeface="Times New Roman" panose="02020603050405020304" pitchFamily="18" charset="0"/>
                <a:cs typeface="Times New Roman" panose="02020603050405020304" pitchFamily="18" charset="0"/>
              </a:rPr>
              <a:t> </a:t>
            </a:r>
            <a:r>
              <a:rPr lang="fr-FR" dirty="0">
                <a:solidFill>
                  <a:srgbClr val="000000"/>
                </a:solidFill>
                <a:ea typeface="Times New Roman" panose="02020603050405020304" pitchFamily="18" charset="0"/>
                <a:cs typeface="Times New Roman" panose="02020603050405020304" pitchFamily="18" charset="0"/>
              </a:rPr>
              <a:t>avec nos propres arguments, il faut définir l’objet Nagios host afin d’ajouter sa supervision</a:t>
            </a:r>
          </a:p>
          <a:p>
            <a:pPr marL="0" indent="0">
              <a:lnSpc>
                <a:spcPct val="107000"/>
              </a:lnSpc>
              <a:spcAft>
                <a:spcPts val="800"/>
              </a:spcAft>
              <a:buNone/>
            </a:pPr>
            <a:r>
              <a:rPr lang="fr-FR" dirty="0">
                <a:solidFill>
                  <a:srgbClr val="000000"/>
                </a:solidFill>
                <a:ea typeface="Times New Roman" panose="02020603050405020304" pitchFamily="18" charset="0"/>
                <a:cs typeface="Times New Roman" panose="02020603050405020304" pitchFamily="18" charset="0"/>
              </a:rPr>
              <a:t>Vous allons devoir définir les directives minimales suivantes :</a:t>
            </a:r>
          </a:p>
          <a:p>
            <a:pPr>
              <a:lnSpc>
                <a:spcPct val="107000"/>
              </a:lnSpc>
              <a:spcAft>
                <a:spcPts val="800"/>
              </a:spcAft>
              <a:buFont typeface="Wingdings" panose="05000000000000000000" pitchFamily="2" charset="2"/>
              <a:buChar char="ü"/>
            </a:pPr>
            <a:r>
              <a:rPr lang="fr-FR" b="1" dirty="0" err="1">
                <a:solidFill>
                  <a:srgbClr val="000000"/>
                </a:solidFill>
                <a:ea typeface="Times New Roman" panose="02020603050405020304" pitchFamily="18" charset="0"/>
                <a:cs typeface="Times New Roman" panose="02020603050405020304" pitchFamily="18" charset="0"/>
              </a:rPr>
              <a:t>host_name</a:t>
            </a:r>
            <a:r>
              <a:rPr lang="fr-FR" b="1" dirty="0">
                <a:solidFill>
                  <a:srgbClr val="000000"/>
                </a:solidFill>
                <a:ea typeface="Times New Roman" panose="02020603050405020304" pitchFamily="18" charset="0"/>
                <a:cs typeface="Times New Roman" panose="02020603050405020304" pitchFamily="18" charset="0"/>
              </a:rPr>
              <a:t> </a:t>
            </a:r>
            <a:r>
              <a:rPr lang="fr-FR" dirty="0">
                <a:solidFill>
                  <a:srgbClr val="000000"/>
                </a:solidFill>
                <a:ea typeface="Times New Roman" panose="02020603050405020304" pitchFamily="18" charset="0"/>
                <a:cs typeface="Times New Roman" panose="02020603050405020304" pitchFamily="18" charset="0"/>
              </a:rPr>
              <a:t>: c’est le nom de l’objet tel qu’il sera reconnu par Nagios. Le champ est libre, mais il faut être le plus précis possible afin d’éviter les confusions ;</a:t>
            </a:r>
          </a:p>
          <a:p>
            <a:pPr>
              <a:lnSpc>
                <a:spcPct val="107000"/>
              </a:lnSpc>
              <a:spcAft>
                <a:spcPts val="800"/>
              </a:spcAft>
              <a:buFont typeface="Wingdings" panose="05000000000000000000" pitchFamily="2" charset="2"/>
              <a:buChar char="ü"/>
            </a:pPr>
            <a:r>
              <a:rPr lang="fr-FR" b="1" dirty="0" err="1">
                <a:solidFill>
                  <a:srgbClr val="000000"/>
                </a:solidFill>
                <a:ea typeface="Times New Roman" panose="02020603050405020304" pitchFamily="18" charset="0"/>
                <a:cs typeface="Times New Roman" panose="02020603050405020304" pitchFamily="18" charset="0"/>
              </a:rPr>
              <a:t>address</a:t>
            </a:r>
            <a:r>
              <a:rPr lang="fr-FR" dirty="0">
                <a:solidFill>
                  <a:srgbClr val="000000"/>
                </a:solidFill>
                <a:ea typeface="Times New Roman" panose="02020603050405020304" pitchFamily="18" charset="0"/>
                <a:cs typeface="Times New Roman" panose="02020603050405020304" pitchFamily="18" charset="0"/>
              </a:rPr>
              <a:t> : l’adresse IP ou le nom pour joindre l’objet (par exemple, </a:t>
            </a:r>
            <a:r>
              <a:rPr lang="fr-FR" dirty="0" err="1">
                <a:solidFill>
                  <a:srgbClr val="000000"/>
                </a:solidFill>
                <a:ea typeface="Times New Roman" panose="02020603050405020304" pitchFamily="18" charset="0"/>
                <a:cs typeface="Times New Roman" panose="02020603050405020304" pitchFamily="18" charset="0"/>
              </a:rPr>
              <a:t>locahost</a:t>
            </a:r>
            <a:r>
              <a:rPr lang="fr-FR" dirty="0">
                <a:solidFill>
                  <a:srgbClr val="000000"/>
                </a:solidFill>
                <a:ea typeface="Times New Roman" panose="02020603050405020304" pitchFamily="18" charset="0"/>
                <a:cs typeface="Times New Roman" panose="02020603050405020304" pitchFamily="18" charset="0"/>
              </a:rPr>
              <a:t>, 8.8.8.8, etc.) ;</a:t>
            </a:r>
          </a:p>
          <a:p>
            <a:pPr>
              <a:lnSpc>
                <a:spcPct val="107000"/>
              </a:lnSpc>
              <a:spcAft>
                <a:spcPts val="800"/>
              </a:spcAft>
              <a:buFont typeface="Wingdings" panose="05000000000000000000" pitchFamily="2" charset="2"/>
              <a:buChar char="ü"/>
            </a:pPr>
            <a:r>
              <a:rPr lang="fr-FR" b="1" dirty="0" err="1">
                <a:solidFill>
                  <a:srgbClr val="000000"/>
                </a:solidFill>
                <a:ea typeface="Times New Roman" panose="02020603050405020304" pitchFamily="18" charset="0"/>
                <a:cs typeface="Times New Roman" panose="02020603050405020304" pitchFamily="18" charset="0"/>
              </a:rPr>
              <a:t>max_check_attemps</a:t>
            </a:r>
            <a:r>
              <a:rPr lang="fr-FR" b="1" dirty="0">
                <a:solidFill>
                  <a:srgbClr val="000000"/>
                </a:solidFill>
                <a:ea typeface="Times New Roman" panose="02020603050405020304" pitchFamily="18" charset="0"/>
                <a:cs typeface="Times New Roman" panose="02020603050405020304" pitchFamily="18" charset="0"/>
              </a:rPr>
              <a:t> </a:t>
            </a:r>
            <a:r>
              <a:rPr lang="fr-FR" dirty="0">
                <a:solidFill>
                  <a:srgbClr val="000000"/>
                </a:solidFill>
                <a:ea typeface="Times New Roman" panose="02020603050405020304" pitchFamily="18" charset="0"/>
                <a:cs typeface="Times New Roman" panose="02020603050405020304" pitchFamily="18" charset="0"/>
              </a:rPr>
              <a:t>: cette directive spécifie à Nagios le nombre de tentatives successives maximum renvoyant un résultat négatif avant que Nagios considère ce résultat comme fiable et passe l’objet au statut déclenchant des notifications;</a:t>
            </a:r>
          </a:p>
          <a:p>
            <a:pPr>
              <a:lnSpc>
                <a:spcPct val="107000"/>
              </a:lnSpc>
              <a:spcAft>
                <a:spcPts val="800"/>
              </a:spcAft>
              <a:buFont typeface="Wingdings" panose="05000000000000000000" pitchFamily="2" charset="2"/>
              <a:buChar char="ü"/>
            </a:pPr>
            <a:r>
              <a:rPr lang="fr-FR" b="1" dirty="0" err="1">
                <a:solidFill>
                  <a:srgbClr val="000000"/>
                </a:solidFill>
                <a:ea typeface="Times New Roman" panose="02020603050405020304" pitchFamily="18" charset="0"/>
                <a:cs typeface="Times New Roman" panose="02020603050405020304" pitchFamily="18" charset="0"/>
              </a:rPr>
              <a:t>check_command</a:t>
            </a:r>
            <a:r>
              <a:rPr lang="fr-FR" b="1" dirty="0">
                <a:solidFill>
                  <a:srgbClr val="000000"/>
                </a:solidFill>
                <a:ea typeface="Times New Roman" panose="02020603050405020304" pitchFamily="18" charset="0"/>
                <a:cs typeface="Times New Roman" panose="02020603050405020304" pitchFamily="18" charset="0"/>
              </a:rPr>
              <a:t> </a:t>
            </a:r>
            <a:r>
              <a:rPr lang="fr-FR" dirty="0">
                <a:solidFill>
                  <a:srgbClr val="000000"/>
                </a:solidFill>
                <a:ea typeface="Times New Roman" panose="02020603050405020304" pitchFamily="18" charset="0"/>
                <a:cs typeface="Times New Roman" panose="02020603050405020304" pitchFamily="18" charset="0"/>
              </a:rPr>
              <a:t>: c’est cette directive qui fait la liaison entre notre commande précédemment définie et cet objet host !</a:t>
            </a:r>
          </a:p>
          <a:p>
            <a:pPr marL="0" indent="0">
              <a:lnSpc>
                <a:spcPct val="107000"/>
              </a:lnSpc>
              <a:spcAft>
                <a:spcPts val="800"/>
              </a:spcAft>
              <a:buNone/>
            </a:pPr>
            <a:endParaRPr lang="fr-FR" b="1" dirty="0">
              <a:solidFill>
                <a:srgbClr val="000000"/>
              </a:solidFill>
              <a:ea typeface="Times New Roman" panose="02020603050405020304" pitchFamily="18" charset="0"/>
              <a:cs typeface="Times New Roman" panose="02020603050405020304" pitchFamily="18" charset="0"/>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79999" y="866504"/>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4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pic>
        <p:nvPicPr>
          <p:cNvPr id="1026" name="Picture 2" descr="Supervision de votre infrastructure informatique">
            <a:extLst>
              <a:ext uri="{FF2B5EF4-FFF2-40B4-BE49-F238E27FC236}">
                <a16:creationId xmlns:a16="http://schemas.microsoft.com/office/drawing/2014/main" id="{A1242896-5A31-54B3-2FA5-A14D4019B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5509" y="96422"/>
            <a:ext cx="1540163" cy="15401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CDA37371-186B-BD42-B17C-1662D8A53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1661" y="299883"/>
            <a:ext cx="3723848" cy="923514"/>
          </a:xfrm>
          <a:prstGeom prst="rect">
            <a:avLst/>
          </a:prstGeom>
          <a:noFill/>
          <a:extLst>
            <a:ext uri="{909E8E84-426E-40DD-AFC4-6F175D3DCCD1}">
              <a14:hiddenFill xmlns:a14="http://schemas.microsoft.com/office/drawing/2010/main">
                <a:solidFill>
                  <a:srgbClr val="FFFFFF"/>
                </a:solidFill>
              </a14:hiddenFill>
            </a:ext>
          </a:extLst>
        </p:spPr>
      </p:pic>
      <p:sp>
        <p:nvSpPr>
          <p:cNvPr id="11" name="Titre 1">
            <a:extLst>
              <a:ext uri="{FF2B5EF4-FFF2-40B4-BE49-F238E27FC236}">
                <a16:creationId xmlns:a16="http://schemas.microsoft.com/office/drawing/2014/main" id="{F9354DFF-01BD-9AF2-3A33-7CB8CB729F18}"/>
              </a:ext>
            </a:extLst>
          </p:cNvPr>
          <p:cNvSpPr txBox="1">
            <a:spLocks/>
          </p:cNvSpPr>
          <p:nvPr/>
        </p:nvSpPr>
        <p:spPr>
          <a:xfrm>
            <a:off x="189491" y="544591"/>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03 – Installation et configuration du logiciel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NAGIOS </a:t>
            </a:r>
            <a:r>
              <a:rPr kumimoji="0" lang="fr-FR" sz="2000" b="1" i="0" u="none" strike="noStrike" kern="1200" cap="none" spc="0" normalizeH="0" baseline="0" noProof="0" dirty="0" err="1">
                <a:ln>
                  <a:noFill/>
                </a:ln>
                <a:solidFill>
                  <a:srgbClr val="FF7800"/>
                </a:solidFill>
                <a:effectLst/>
                <a:uLnTx/>
                <a:uFillTx/>
                <a:latin typeface="Calibri" panose="020F0502020204030204"/>
                <a:ea typeface="+mj-ea"/>
                <a:cs typeface="+mj-cs"/>
              </a:rPr>
              <a:t>core</a:t>
            </a:r>
            <a:endPar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endParaRPr>
          </a:p>
        </p:txBody>
      </p:sp>
      <p:sp>
        <p:nvSpPr>
          <p:cNvPr id="13" name="Espace réservé du texte 2">
            <a:extLst>
              <a:ext uri="{FF2B5EF4-FFF2-40B4-BE49-F238E27FC236}">
                <a16:creationId xmlns:a16="http://schemas.microsoft.com/office/drawing/2014/main" id="{BC7A1332-6F04-442A-C09F-4B8B00ABF759}"/>
              </a:ext>
            </a:extLst>
          </p:cNvPr>
          <p:cNvSpPr txBox="1">
            <a:spLocks/>
          </p:cNvSpPr>
          <p:nvPr/>
        </p:nvSpPr>
        <p:spPr>
          <a:xfrm>
            <a:off x="179999" y="94502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latin typeface="Calibri" panose="020F0502020204030204"/>
              </a:rPr>
              <a:t>Exploration </a:t>
            </a:r>
            <a:r>
              <a:rPr lang="fr-FR" dirty="0" err="1">
                <a:latin typeface="Calibri" panose="020F0502020204030204"/>
              </a:rPr>
              <a:t>nagios</a:t>
            </a:r>
            <a:endPar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pic>
        <p:nvPicPr>
          <p:cNvPr id="6" name="Image 5">
            <a:extLst>
              <a:ext uri="{FF2B5EF4-FFF2-40B4-BE49-F238E27FC236}">
                <a16:creationId xmlns:a16="http://schemas.microsoft.com/office/drawing/2014/main" id="{7C841463-DDC8-BA65-5779-FB6328CAD0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7143" y="2602158"/>
            <a:ext cx="3924640" cy="16536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8030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5" y="1579421"/>
            <a:ext cx="6654141" cy="4978696"/>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fr-FR" dirty="0">
                <a:solidFill>
                  <a:srgbClr val="000000"/>
                </a:solidFill>
                <a:ea typeface="Times New Roman" panose="02020603050405020304" pitchFamily="18" charset="0"/>
                <a:cs typeface="Times New Roman" panose="02020603050405020304" pitchFamily="18" charset="0"/>
              </a:rPr>
              <a:t>Dernier élément de configuration : les </a:t>
            </a:r>
            <a:r>
              <a:rPr lang="fr-FR" b="1" dirty="0">
                <a:solidFill>
                  <a:srgbClr val="000000"/>
                </a:solidFill>
                <a:ea typeface="Times New Roman" panose="02020603050405020304" pitchFamily="18" charset="0"/>
                <a:cs typeface="Times New Roman" panose="02020603050405020304" pitchFamily="18" charset="0"/>
              </a:rPr>
              <a:t>services</a:t>
            </a:r>
            <a:r>
              <a:rPr lang="fr-FR" dirty="0">
                <a:solidFill>
                  <a:srgbClr val="000000"/>
                </a:solidFill>
                <a:ea typeface="Times New Roman" panose="02020603050405020304" pitchFamily="18" charset="0"/>
                <a:cs typeface="Times New Roman" panose="02020603050405020304" pitchFamily="18" charset="0"/>
              </a:rPr>
              <a:t>, qui sont des objets obligatoirement rattachés à un host. Dans notre cas on vas passer a travers le </a:t>
            </a:r>
            <a:r>
              <a:rPr lang="fr-FR" b="1" dirty="0">
                <a:solidFill>
                  <a:srgbClr val="000000"/>
                </a:solidFill>
                <a:ea typeface="Times New Roman" panose="02020603050405020304" pitchFamily="18" charset="0"/>
                <a:cs typeface="Times New Roman" panose="02020603050405020304" pitchFamily="18" charset="0"/>
              </a:rPr>
              <a:t>NRPE (Nagios </a:t>
            </a:r>
            <a:r>
              <a:rPr lang="fr-FR" b="1" dirty="0" err="1">
                <a:solidFill>
                  <a:srgbClr val="000000"/>
                </a:solidFill>
                <a:ea typeface="Times New Roman" panose="02020603050405020304" pitchFamily="18" charset="0"/>
                <a:cs typeface="Times New Roman" panose="02020603050405020304" pitchFamily="18" charset="0"/>
              </a:rPr>
              <a:t>Remote</a:t>
            </a:r>
            <a:r>
              <a:rPr lang="fr-FR" b="1" dirty="0">
                <a:solidFill>
                  <a:srgbClr val="000000"/>
                </a:solidFill>
                <a:ea typeface="Times New Roman" panose="02020603050405020304" pitchFamily="18" charset="0"/>
                <a:cs typeface="Times New Roman" panose="02020603050405020304" pitchFamily="18" charset="0"/>
              </a:rPr>
              <a:t> Plugin </a:t>
            </a:r>
            <a:r>
              <a:rPr lang="fr-FR" b="1" dirty="0" err="1">
                <a:solidFill>
                  <a:srgbClr val="000000"/>
                </a:solidFill>
                <a:ea typeface="Times New Roman" panose="02020603050405020304" pitchFamily="18" charset="0"/>
                <a:cs typeface="Times New Roman" panose="02020603050405020304" pitchFamily="18" charset="0"/>
              </a:rPr>
              <a:t>Executor</a:t>
            </a:r>
            <a:r>
              <a:rPr lang="fr-FR" b="1" dirty="0">
                <a:solidFill>
                  <a:srgbClr val="000000"/>
                </a:solidFill>
                <a:ea typeface="Times New Roman" panose="02020603050405020304" pitchFamily="18" charset="0"/>
                <a:cs typeface="Times New Roman" panose="02020603050405020304" pitchFamily="18" charset="0"/>
              </a:rPr>
              <a:t>).</a:t>
            </a:r>
          </a:p>
          <a:p>
            <a:pPr>
              <a:lnSpc>
                <a:spcPct val="107000"/>
              </a:lnSpc>
              <a:spcAft>
                <a:spcPts val="800"/>
              </a:spcAft>
            </a:pPr>
            <a:r>
              <a:rPr lang="fr-FR" dirty="0">
                <a:solidFill>
                  <a:srgbClr val="000000"/>
                </a:solidFill>
                <a:ea typeface="Times New Roman" panose="02020603050405020304" pitchFamily="18" charset="0"/>
                <a:cs typeface="Times New Roman" panose="02020603050405020304" pitchFamily="18" charset="0"/>
              </a:rPr>
              <a:t>NRPE (Nagios </a:t>
            </a:r>
            <a:r>
              <a:rPr lang="fr-FR" dirty="0" err="1">
                <a:solidFill>
                  <a:srgbClr val="000000"/>
                </a:solidFill>
                <a:ea typeface="Times New Roman" panose="02020603050405020304" pitchFamily="18" charset="0"/>
                <a:cs typeface="Times New Roman" panose="02020603050405020304" pitchFamily="18" charset="0"/>
              </a:rPr>
              <a:t>Remote</a:t>
            </a:r>
            <a:r>
              <a:rPr lang="fr-FR" dirty="0">
                <a:solidFill>
                  <a:srgbClr val="000000"/>
                </a:solidFill>
                <a:ea typeface="Times New Roman" panose="02020603050405020304" pitchFamily="18" charset="0"/>
                <a:cs typeface="Times New Roman" panose="02020603050405020304" pitchFamily="18" charset="0"/>
              </a:rPr>
              <a:t> </a:t>
            </a:r>
            <a:r>
              <a:rPr lang="fr-FR" dirty="0" err="1">
                <a:solidFill>
                  <a:srgbClr val="000000"/>
                </a:solidFill>
                <a:ea typeface="Times New Roman" panose="02020603050405020304" pitchFamily="18" charset="0"/>
                <a:cs typeface="Times New Roman" panose="02020603050405020304" pitchFamily="18" charset="0"/>
              </a:rPr>
              <a:t>PluginExecutor</a:t>
            </a:r>
            <a:r>
              <a:rPr lang="fr-FR" dirty="0">
                <a:solidFill>
                  <a:srgbClr val="000000"/>
                </a:solidFill>
                <a:ea typeface="Times New Roman" panose="02020603050405020304" pitchFamily="18" charset="0"/>
                <a:cs typeface="Times New Roman" panose="02020603050405020304" pitchFamily="18" charset="0"/>
              </a:rPr>
              <a:t>) est un "</a:t>
            </a:r>
            <a:r>
              <a:rPr lang="fr-FR" dirty="0" err="1">
                <a:solidFill>
                  <a:srgbClr val="000000"/>
                </a:solidFill>
                <a:ea typeface="Times New Roman" panose="02020603050405020304" pitchFamily="18" charset="0"/>
                <a:cs typeface="Times New Roman" panose="02020603050405020304" pitchFamily="18" charset="0"/>
              </a:rPr>
              <a:t>Addon</a:t>
            </a:r>
            <a:r>
              <a:rPr lang="fr-FR" dirty="0">
                <a:solidFill>
                  <a:srgbClr val="000000"/>
                </a:solidFill>
                <a:ea typeface="Times New Roman" panose="02020603050405020304" pitchFamily="18" charset="0"/>
                <a:cs typeface="Times New Roman" panose="02020603050405020304" pitchFamily="18" charset="0"/>
              </a:rPr>
              <a:t>" pour Nagios qui permet d'exécuter des greffons (plugins) sur un serveur (Linux/Unix ou Windows) distant. </a:t>
            </a:r>
          </a:p>
          <a:p>
            <a:pPr>
              <a:lnSpc>
                <a:spcPct val="107000"/>
              </a:lnSpc>
              <a:spcAft>
                <a:spcPts val="800"/>
              </a:spcAft>
            </a:pPr>
            <a:r>
              <a:rPr lang="fr-FR" dirty="0">
                <a:solidFill>
                  <a:srgbClr val="000000"/>
                </a:solidFill>
                <a:ea typeface="Times New Roman" panose="02020603050405020304" pitchFamily="18" charset="0"/>
                <a:cs typeface="Times New Roman" panose="02020603050405020304" pitchFamily="18" charset="0"/>
              </a:rPr>
              <a:t>Cela permet de surveiller des ressources locales (</a:t>
            </a:r>
            <a:r>
              <a:rPr lang="fr-FR" b="1" dirty="0">
                <a:solidFill>
                  <a:srgbClr val="000000"/>
                </a:solidFill>
                <a:ea typeface="Times New Roman" panose="02020603050405020304" pitchFamily="18" charset="0"/>
                <a:cs typeface="Times New Roman" panose="02020603050405020304" pitchFamily="18" charset="0"/>
              </a:rPr>
              <a:t>charge du processeur, utilisation de la mémoire, espace disque</a:t>
            </a:r>
            <a:r>
              <a:rPr lang="fr-FR" dirty="0">
                <a:solidFill>
                  <a:srgbClr val="000000"/>
                </a:solidFill>
                <a:ea typeface="Times New Roman" panose="02020603050405020304" pitchFamily="18" charset="0"/>
                <a:cs typeface="Times New Roman" panose="02020603050405020304" pitchFamily="18" charset="0"/>
              </a:rPr>
              <a:t>...) qui ne sont normalement pas disponibles depuis d'autres machines.</a:t>
            </a:r>
          </a:p>
          <a:p>
            <a:pPr>
              <a:lnSpc>
                <a:spcPct val="107000"/>
              </a:lnSpc>
              <a:spcAft>
                <a:spcPts val="800"/>
              </a:spcAft>
            </a:pPr>
            <a:r>
              <a:rPr lang="fr-FR" dirty="0">
                <a:solidFill>
                  <a:srgbClr val="000000"/>
                </a:solidFill>
                <a:ea typeface="Times New Roman" panose="02020603050405020304" pitchFamily="18" charset="0"/>
                <a:cs typeface="Times New Roman" panose="02020603050405020304" pitchFamily="18" charset="0"/>
              </a:rPr>
              <a:t>Afin d'interroger un client NRPE il faut utiliser le greffon "</a:t>
            </a:r>
            <a:r>
              <a:rPr lang="fr-FR" b="1" dirty="0" err="1">
                <a:solidFill>
                  <a:srgbClr val="000000"/>
                </a:solidFill>
                <a:ea typeface="Times New Roman" panose="02020603050405020304" pitchFamily="18" charset="0"/>
                <a:cs typeface="Times New Roman" panose="02020603050405020304" pitchFamily="18" charset="0"/>
              </a:rPr>
              <a:t>check_nrpe</a:t>
            </a:r>
            <a:r>
              <a:rPr lang="fr-FR" dirty="0">
                <a:solidFill>
                  <a:srgbClr val="000000"/>
                </a:solidFill>
                <a:ea typeface="Times New Roman" panose="02020603050405020304" pitchFamily="18" charset="0"/>
                <a:cs typeface="Times New Roman" panose="02020603050405020304" pitchFamily="18" charset="0"/>
              </a:rPr>
              <a:t>" sur le serveur Nagios, et installer un service client sur le serveur distant à interroger (par exemple, </a:t>
            </a:r>
            <a:r>
              <a:rPr lang="fr-FR" b="1" dirty="0" err="1">
                <a:solidFill>
                  <a:srgbClr val="000000"/>
                </a:solidFill>
                <a:ea typeface="Times New Roman" panose="02020603050405020304" pitchFamily="18" charset="0"/>
                <a:cs typeface="Times New Roman" panose="02020603050405020304" pitchFamily="18" charset="0"/>
              </a:rPr>
              <a:t>nsclient</a:t>
            </a:r>
            <a:r>
              <a:rPr lang="fr-FR" b="1" dirty="0">
                <a:solidFill>
                  <a:srgbClr val="000000"/>
                </a:solidFill>
                <a:ea typeface="Times New Roman" panose="02020603050405020304" pitchFamily="18" charset="0"/>
                <a:cs typeface="Times New Roman" panose="02020603050405020304" pitchFamily="18" charset="0"/>
              </a:rPr>
              <a:t>++ </a:t>
            </a:r>
            <a:r>
              <a:rPr lang="fr-FR" dirty="0">
                <a:solidFill>
                  <a:srgbClr val="000000"/>
                </a:solidFill>
                <a:ea typeface="Times New Roman" panose="02020603050405020304" pitchFamily="18" charset="0"/>
                <a:cs typeface="Times New Roman" panose="02020603050405020304" pitchFamily="18" charset="0"/>
              </a:rPr>
              <a:t>sous Windows ou le daemon </a:t>
            </a:r>
            <a:r>
              <a:rPr lang="fr-FR" b="1" dirty="0" err="1">
                <a:solidFill>
                  <a:srgbClr val="000000"/>
                </a:solidFill>
                <a:ea typeface="Times New Roman" panose="02020603050405020304" pitchFamily="18" charset="0"/>
                <a:cs typeface="Times New Roman" panose="02020603050405020304" pitchFamily="18" charset="0"/>
              </a:rPr>
              <a:t>nrpe</a:t>
            </a:r>
            <a:r>
              <a:rPr lang="fr-FR" dirty="0">
                <a:solidFill>
                  <a:srgbClr val="000000"/>
                </a:solidFill>
                <a:ea typeface="Times New Roman" panose="02020603050405020304" pitchFamily="18" charset="0"/>
                <a:cs typeface="Times New Roman" panose="02020603050405020304" pitchFamily="18" charset="0"/>
              </a:rPr>
              <a:t> sous Linux).</a:t>
            </a:r>
            <a:endParaRPr lang="fr-FR" b="1" dirty="0">
              <a:solidFill>
                <a:srgbClr val="000000"/>
              </a:solidFill>
              <a:ea typeface="Times New Roman" panose="02020603050405020304" pitchFamily="18" charset="0"/>
              <a:cs typeface="Times New Roman" panose="02020603050405020304" pitchFamily="18" charset="0"/>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79999" y="866504"/>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4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pic>
        <p:nvPicPr>
          <p:cNvPr id="1026" name="Picture 2" descr="Supervision de votre infrastructure informatique">
            <a:extLst>
              <a:ext uri="{FF2B5EF4-FFF2-40B4-BE49-F238E27FC236}">
                <a16:creationId xmlns:a16="http://schemas.microsoft.com/office/drawing/2014/main" id="{A1242896-5A31-54B3-2FA5-A14D4019B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5509" y="96422"/>
            <a:ext cx="1540163" cy="15401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CDA37371-186B-BD42-B17C-1662D8A53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1661" y="299883"/>
            <a:ext cx="3723848" cy="923514"/>
          </a:xfrm>
          <a:prstGeom prst="rect">
            <a:avLst/>
          </a:prstGeom>
          <a:noFill/>
          <a:extLst>
            <a:ext uri="{909E8E84-426E-40DD-AFC4-6F175D3DCCD1}">
              <a14:hiddenFill xmlns:a14="http://schemas.microsoft.com/office/drawing/2010/main">
                <a:solidFill>
                  <a:srgbClr val="FFFFFF"/>
                </a:solidFill>
              </a14:hiddenFill>
            </a:ext>
          </a:extLst>
        </p:spPr>
      </p:pic>
      <p:sp>
        <p:nvSpPr>
          <p:cNvPr id="11" name="Titre 1">
            <a:extLst>
              <a:ext uri="{FF2B5EF4-FFF2-40B4-BE49-F238E27FC236}">
                <a16:creationId xmlns:a16="http://schemas.microsoft.com/office/drawing/2014/main" id="{F9354DFF-01BD-9AF2-3A33-7CB8CB729F18}"/>
              </a:ext>
            </a:extLst>
          </p:cNvPr>
          <p:cNvSpPr txBox="1">
            <a:spLocks/>
          </p:cNvSpPr>
          <p:nvPr/>
        </p:nvSpPr>
        <p:spPr>
          <a:xfrm>
            <a:off x="189491" y="544591"/>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03 – Installation et configuration du logiciel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NAGIOS </a:t>
            </a:r>
            <a:r>
              <a:rPr kumimoji="0" lang="fr-FR" sz="2000" b="1" i="0" u="none" strike="noStrike" kern="1200" cap="none" spc="0" normalizeH="0" baseline="0" noProof="0" dirty="0" err="1">
                <a:ln>
                  <a:noFill/>
                </a:ln>
                <a:solidFill>
                  <a:srgbClr val="FF7800"/>
                </a:solidFill>
                <a:effectLst/>
                <a:uLnTx/>
                <a:uFillTx/>
                <a:latin typeface="Calibri" panose="020F0502020204030204"/>
                <a:ea typeface="+mj-ea"/>
                <a:cs typeface="+mj-cs"/>
              </a:rPr>
              <a:t>core</a:t>
            </a:r>
            <a:endPar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endParaRPr>
          </a:p>
        </p:txBody>
      </p:sp>
      <p:sp>
        <p:nvSpPr>
          <p:cNvPr id="13" name="Espace réservé du texte 2">
            <a:extLst>
              <a:ext uri="{FF2B5EF4-FFF2-40B4-BE49-F238E27FC236}">
                <a16:creationId xmlns:a16="http://schemas.microsoft.com/office/drawing/2014/main" id="{BC7A1332-6F04-442A-C09F-4B8B00ABF759}"/>
              </a:ext>
            </a:extLst>
          </p:cNvPr>
          <p:cNvSpPr txBox="1">
            <a:spLocks/>
          </p:cNvSpPr>
          <p:nvPr/>
        </p:nvSpPr>
        <p:spPr>
          <a:xfrm>
            <a:off x="179999" y="94502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latin typeface="Calibri" panose="020F0502020204030204"/>
              </a:rPr>
              <a:t>Exploration </a:t>
            </a:r>
            <a:r>
              <a:rPr lang="fr-FR" dirty="0" err="1">
                <a:latin typeface="Calibri" panose="020F0502020204030204"/>
              </a:rPr>
              <a:t>nagios</a:t>
            </a:r>
            <a:endPar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pic>
        <p:nvPicPr>
          <p:cNvPr id="2" name="Picture 2" descr="NRPE">
            <a:extLst>
              <a:ext uri="{FF2B5EF4-FFF2-40B4-BE49-F238E27FC236}">
                <a16:creationId xmlns:a16="http://schemas.microsoft.com/office/drawing/2014/main" id="{F9183161-9495-905E-C7C5-11DF4095E6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048" y="4746175"/>
            <a:ext cx="5590422" cy="164561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1FF4FCD0-98E1-C902-626F-E5B0C3F2FB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02286" y="1992609"/>
            <a:ext cx="4158459" cy="40680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24590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5" y="3213463"/>
            <a:ext cx="10816838" cy="3344654"/>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fr-FR" dirty="0">
                <a:solidFill>
                  <a:srgbClr val="000000"/>
                </a:solidFill>
                <a:ea typeface="Times New Roman" panose="02020603050405020304" pitchFamily="18" charset="0"/>
                <a:cs typeface="Times New Roman" panose="02020603050405020304" pitchFamily="18" charset="0"/>
              </a:rPr>
              <a:t>L'</a:t>
            </a:r>
            <a:r>
              <a:rPr lang="fr-FR" dirty="0" err="1">
                <a:solidFill>
                  <a:srgbClr val="000000"/>
                </a:solidFill>
                <a:ea typeface="Times New Roman" panose="02020603050405020304" pitchFamily="18" charset="0"/>
                <a:cs typeface="Times New Roman" panose="02020603050405020304" pitchFamily="18" charset="0"/>
              </a:rPr>
              <a:t>addon</a:t>
            </a:r>
            <a:r>
              <a:rPr lang="fr-FR" dirty="0">
                <a:solidFill>
                  <a:srgbClr val="000000"/>
                </a:solidFill>
                <a:ea typeface="Times New Roman" panose="02020603050405020304" pitchFamily="18" charset="0"/>
                <a:cs typeface="Times New Roman" panose="02020603050405020304" pitchFamily="18" charset="0"/>
              </a:rPr>
              <a:t> NRPE se compose de deux éléments :</a:t>
            </a:r>
          </a:p>
          <a:p>
            <a:pPr marL="0" indent="0">
              <a:lnSpc>
                <a:spcPct val="107000"/>
              </a:lnSpc>
              <a:spcAft>
                <a:spcPts val="800"/>
              </a:spcAft>
              <a:buNone/>
            </a:pPr>
            <a:r>
              <a:rPr lang="fr-FR" dirty="0">
                <a:solidFill>
                  <a:srgbClr val="000000"/>
                </a:solidFill>
                <a:ea typeface="Times New Roman" panose="02020603050405020304" pitchFamily="18" charset="0"/>
                <a:cs typeface="Times New Roman" panose="02020603050405020304" pitchFamily="18" charset="0"/>
              </a:rPr>
              <a:t>• Le plug-in </a:t>
            </a:r>
            <a:r>
              <a:rPr lang="fr-FR" b="1" dirty="0" err="1">
                <a:solidFill>
                  <a:srgbClr val="000000"/>
                </a:solidFill>
                <a:ea typeface="Times New Roman" panose="02020603050405020304" pitchFamily="18" charset="0"/>
                <a:cs typeface="Times New Roman" panose="02020603050405020304" pitchFamily="18" charset="0"/>
              </a:rPr>
              <a:t>check_nrpe</a:t>
            </a:r>
            <a:r>
              <a:rPr lang="fr-FR" dirty="0">
                <a:solidFill>
                  <a:srgbClr val="000000"/>
                </a:solidFill>
                <a:ea typeface="Times New Roman" panose="02020603050405020304" pitchFamily="18" charset="0"/>
                <a:cs typeface="Times New Roman" panose="02020603050405020304" pitchFamily="18" charset="0"/>
              </a:rPr>
              <a:t>, qui réside sur la machine de surveillance locale</a:t>
            </a:r>
          </a:p>
          <a:p>
            <a:pPr marL="0" indent="0">
              <a:lnSpc>
                <a:spcPct val="107000"/>
              </a:lnSpc>
              <a:spcAft>
                <a:spcPts val="800"/>
              </a:spcAft>
              <a:buNone/>
            </a:pPr>
            <a:r>
              <a:rPr lang="fr-FR" dirty="0">
                <a:solidFill>
                  <a:srgbClr val="000000"/>
                </a:solidFill>
                <a:ea typeface="Times New Roman" panose="02020603050405020304" pitchFamily="18" charset="0"/>
                <a:cs typeface="Times New Roman" panose="02020603050405020304" pitchFamily="18" charset="0"/>
              </a:rPr>
              <a:t>• Le démon NRPE, qui s'exécute sur la machine Linux/Unix distante</a:t>
            </a:r>
          </a:p>
          <a:p>
            <a:pPr marL="0" indent="0">
              <a:lnSpc>
                <a:spcPct val="107000"/>
              </a:lnSpc>
              <a:spcAft>
                <a:spcPts val="800"/>
              </a:spcAft>
              <a:buNone/>
            </a:pPr>
            <a:r>
              <a:rPr lang="fr-FR" dirty="0">
                <a:solidFill>
                  <a:srgbClr val="000000"/>
                </a:solidFill>
                <a:ea typeface="Times New Roman" panose="02020603050405020304" pitchFamily="18" charset="0"/>
                <a:cs typeface="Times New Roman" panose="02020603050405020304" pitchFamily="18" charset="0"/>
              </a:rPr>
              <a:t>Lorsque Nagios a besoin de surveiller une ressource de service depuis une machine Linux/Unix distante :</a:t>
            </a:r>
          </a:p>
          <a:p>
            <a:pPr marL="0" indent="0">
              <a:lnSpc>
                <a:spcPct val="107000"/>
              </a:lnSpc>
              <a:spcAft>
                <a:spcPts val="800"/>
              </a:spcAft>
              <a:buNone/>
            </a:pPr>
            <a:r>
              <a:rPr lang="fr-FR" dirty="0">
                <a:solidFill>
                  <a:srgbClr val="000000"/>
                </a:solidFill>
                <a:ea typeface="Times New Roman" panose="02020603050405020304" pitchFamily="18" charset="0"/>
                <a:cs typeface="Times New Roman" panose="02020603050405020304" pitchFamily="18" charset="0"/>
              </a:rPr>
              <a:t>• Nagios exécutera le plugin </a:t>
            </a:r>
            <a:r>
              <a:rPr lang="fr-FR" dirty="0" err="1">
                <a:solidFill>
                  <a:srgbClr val="000000"/>
                </a:solidFill>
                <a:ea typeface="Times New Roman" panose="02020603050405020304" pitchFamily="18" charset="0"/>
                <a:cs typeface="Times New Roman" panose="02020603050405020304" pitchFamily="18" charset="0"/>
              </a:rPr>
              <a:t>check_nrpe</a:t>
            </a:r>
            <a:r>
              <a:rPr lang="fr-FR" dirty="0">
                <a:solidFill>
                  <a:srgbClr val="000000"/>
                </a:solidFill>
                <a:ea typeface="Times New Roman" panose="02020603050405020304" pitchFamily="18" charset="0"/>
                <a:cs typeface="Times New Roman" panose="02020603050405020304" pitchFamily="18" charset="0"/>
              </a:rPr>
              <a:t> et lui indiquera quel service doit être vérifié</a:t>
            </a:r>
          </a:p>
          <a:p>
            <a:pPr marL="0" indent="0">
              <a:lnSpc>
                <a:spcPct val="107000"/>
              </a:lnSpc>
              <a:spcAft>
                <a:spcPts val="800"/>
              </a:spcAft>
              <a:buNone/>
            </a:pPr>
            <a:r>
              <a:rPr lang="fr-FR" dirty="0">
                <a:solidFill>
                  <a:srgbClr val="000000"/>
                </a:solidFill>
                <a:ea typeface="Times New Roman" panose="02020603050405020304" pitchFamily="18" charset="0"/>
                <a:cs typeface="Times New Roman" panose="02020603050405020304" pitchFamily="18" charset="0"/>
              </a:rPr>
              <a:t>• Le plug-in </a:t>
            </a:r>
            <a:r>
              <a:rPr lang="fr-FR" dirty="0" err="1">
                <a:solidFill>
                  <a:srgbClr val="000000"/>
                </a:solidFill>
                <a:ea typeface="Times New Roman" panose="02020603050405020304" pitchFamily="18" charset="0"/>
                <a:cs typeface="Times New Roman" panose="02020603050405020304" pitchFamily="18" charset="0"/>
              </a:rPr>
              <a:t>check_nrpe</a:t>
            </a:r>
            <a:r>
              <a:rPr lang="fr-FR" dirty="0">
                <a:solidFill>
                  <a:srgbClr val="000000"/>
                </a:solidFill>
                <a:ea typeface="Times New Roman" panose="02020603050405020304" pitchFamily="18" charset="0"/>
                <a:cs typeface="Times New Roman" panose="02020603050405020304" pitchFamily="18" charset="0"/>
              </a:rPr>
              <a:t> contacte le démon NRPE sur l'hôte distant via un protocole SSL</a:t>
            </a:r>
          </a:p>
          <a:p>
            <a:pPr marL="0" indent="0">
              <a:lnSpc>
                <a:spcPct val="107000"/>
              </a:lnSpc>
              <a:spcAft>
                <a:spcPts val="800"/>
              </a:spcAft>
              <a:buNone/>
            </a:pPr>
            <a:r>
              <a:rPr lang="fr-FR" dirty="0">
                <a:solidFill>
                  <a:srgbClr val="000000"/>
                </a:solidFill>
                <a:ea typeface="Times New Roman" panose="02020603050405020304" pitchFamily="18" charset="0"/>
                <a:cs typeface="Times New Roman" panose="02020603050405020304" pitchFamily="18" charset="0"/>
              </a:rPr>
              <a:t>• Le démon NRPE exécute le plugin Nagios approprié pour vérifier le service ou la ressource</a:t>
            </a:r>
          </a:p>
          <a:p>
            <a:pPr marL="0" indent="0">
              <a:lnSpc>
                <a:spcPct val="107000"/>
              </a:lnSpc>
              <a:spcAft>
                <a:spcPts val="800"/>
              </a:spcAft>
              <a:buNone/>
            </a:pPr>
            <a:r>
              <a:rPr lang="fr-FR" dirty="0">
                <a:solidFill>
                  <a:srgbClr val="000000"/>
                </a:solidFill>
                <a:ea typeface="Times New Roman" panose="02020603050405020304" pitchFamily="18" charset="0"/>
                <a:cs typeface="Times New Roman" panose="02020603050405020304" pitchFamily="18" charset="0"/>
              </a:rPr>
              <a:t>• Les résultats de la vérification du service sont transmis du démon NRPE au plug-in </a:t>
            </a:r>
            <a:r>
              <a:rPr lang="fr-FR" dirty="0" err="1">
                <a:solidFill>
                  <a:srgbClr val="000000"/>
                </a:solidFill>
                <a:ea typeface="Times New Roman" panose="02020603050405020304" pitchFamily="18" charset="0"/>
                <a:cs typeface="Times New Roman" panose="02020603050405020304" pitchFamily="18" charset="0"/>
              </a:rPr>
              <a:t>check_nrpe</a:t>
            </a:r>
            <a:r>
              <a:rPr lang="fr-FR" dirty="0">
                <a:solidFill>
                  <a:srgbClr val="000000"/>
                </a:solidFill>
                <a:ea typeface="Times New Roman" panose="02020603050405020304" pitchFamily="18" charset="0"/>
                <a:cs typeface="Times New Roman" panose="02020603050405020304" pitchFamily="18" charset="0"/>
              </a:rPr>
              <a:t>, qui renvoie ensuite les résultats de la vérification au processus Nagios.</a:t>
            </a:r>
            <a:endParaRPr lang="fr-FR" b="1" dirty="0">
              <a:solidFill>
                <a:srgbClr val="000000"/>
              </a:solidFill>
              <a:ea typeface="Times New Roman" panose="02020603050405020304" pitchFamily="18" charset="0"/>
              <a:cs typeface="Times New Roman" panose="02020603050405020304" pitchFamily="18" charset="0"/>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79999" y="866504"/>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4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pic>
        <p:nvPicPr>
          <p:cNvPr id="1026" name="Picture 2" descr="Supervision de votre infrastructure informatique">
            <a:extLst>
              <a:ext uri="{FF2B5EF4-FFF2-40B4-BE49-F238E27FC236}">
                <a16:creationId xmlns:a16="http://schemas.microsoft.com/office/drawing/2014/main" id="{A1242896-5A31-54B3-2FA5-A14D4019B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5509" y="96422"/>
            <a:ext cx="1540163" cy="15401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CDA37371-186B-BD42-B17C-1662D8A53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1661" y="299883"/>
            <a:ext cx="3723848" cy="923514"/>
          </a:xfrm>
          <a:prstGeom prst="rect">
            <a:avLst/>
          </a:prstGeom>
          <a:noFill/>
          <a:extLst>
            <a:ext uri="{909E8E84-426E-40DD-AFC4-6F175D3DCCD1}">
              <a14:hiddenFill xmlns:a14="http://schemas.microsoft.com/office/drawing/2010/main">
                <a:solidFill>
                  <a:srgbClr val="FFFFFF"/>
                </a:solidFill>
              </a14:hiddenFill>
            </a:ext>
          </a:extLst>
        </p:spPr>
      </p:pic>
      <p:sp>
        <p:nvSpPr>
          <p:cNvPr id="11" name="Titre 1">
            <a:extLst>
              <a:ext uri="{FF2B5EF4-FFF2-40B4-BE49-F238E27FC236}">
                <a16:creationId xmlns:a16="http://schemas.microsoft.com/office/drawing/2014/main" id="{F9354DFF-01BD-9AF2-3A33-7CB8CB729F18}"/>
              </a:ext>
            </a:extLst>
          </p:cNvPr>
          <p:cNvSpPr txBox="1">
            <a:spLocks/>
          </p:cNvSpPr>
          <p:nvPr/>
        </p:nvSpPr>
        <p:spPr>
          <a:xfrm>
            <a:off x="189491" y="544591"/>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03 – Installation et configuration du logiciel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NAGIOS </a:t>
            </a:r>
            <a:r>
              <a:rPr kumimoji="0" lang="fr-FR" sz="2000" b="1" i="0" u="none" strike="noStrike" kern="1200" cap="none" spc="0" normalizeH="0" baseline="0" noProof="0" dirty="0" err="1">
                <a:ln>
                  <a:noFill/>
                </a:ln>
                <a:solidFill>
                  <a:srgbClr val="FF7800"/>
                </a:solidFill>
                <a:effectLst/>
                <a:uLnTx/>
                <a:uFillTx/>
                <a:latin typeface="Calibri" panose="020F0502020204030204"/>
                <a:ea typeface="+mj-ea"/>
                <a:cs typeface="+mj-cs"/>
              </a:rPr>
              <a:t>core</a:t>
            </a:r>
            <a:endPar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endParaRPr>
          </a:p>
        </p:txBody>
      </p:sp>
      <p:sp>
        <p:nvSpPr>
          <p:cNvPr id="13" name="Espace réservé du texte 2">
            <a:extLst>
              <a:ext uri="{FF2B5EF4-FFF2-40B4-BE49-F238E27FC236}">
                <a16:creationId xmlns:a16="http://schemas.microsoft.com/office/drawing/2014/main" id="{BC7A1332-6F04-442A-C09F-4B8B00ABF759}"/>
              </a:ext>
            </a:extLst>
          </p:cNvPr>
          <p:cNvSpPr txBox="1">
            <a:spLocks/>
          </p:cNvSpPr>
          <p:nvPr/>
        </p:nvSpPr>
        <p:spPr>
          <a:xfrm>
            <a:off x="179999" y="94502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latin typeface="Calibri" panose="020F0502020204030204"/>
              </a:rPr>
              <a:t>Exploration </a:t>
            </a:r>
            <a:r>
              <a:rPr lang="fr-FR" dirty="0" err="1">
                <a:latin typeface="Calibri" panose="020F0502020204030204"/>
              </a:rPr>
              <a:t>nagios</a:t>
            </a:r>
            <a:endPar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pic>
        <p:nvPicPr>
          <p:cNvPr id="5" name="Image 4">
            <a:extLst>
              <a:ext uri="{FF2B5EF4-FFF2-40B4-BE49-F238E27FC236}">
                <a16:creationId xmlns:a16="http://schemas.microsoft.com/office/drawing/2014/main" id="{E8D3F043-6984-0EF5-7685-6D14CCD9C92A}"/>
              </a:ext>
            </a:extLst>
          </p:cNvPr>
          <p:cNvPicPr>
            <a:picLocks noChangeAspect="1"/>
          </p:cNvPicPr>
          <p:nvPr/>
        </p:nvPicPr>
        <p:blipFill>
          <a:blip r:embed="rId5"/>
          <a:stretch>
            <a:fillRect/>
          </a:stretch>
        </p:blipFill>
        <p:spPr>
          <a:xfrm>
            <a:off x="3115321" y="1715106"/>
            <a:ext cx="5980188" cy="1481331"/>
          </a:xfrm>
          <a:prstGeom prst="rect">
            <a:avLst/>
          </a:prstGeom>
        </p:spPr>
      </p:pic>
    </p:spTree>
    <p:extLst>
      <p:ext uri="{BB962C8B-B14F-4D97-AF65-F5344CB8AC3E}">
        <p14:creationId xmlns:p14="http://schemas.microsoft.com/office/powerpoint/2010/main" val="2896583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5" y="1579421"/>
            <a:ext cx="10926619" cy="4978696"/>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fr-FR" dirty="0">
                <a:solidFill>
                  <a:srgbClr val="000000"/>
                </a:solidFill>
                <a:ea typeface="Times New Roman" panose="02020603050405020304" pitchFamily="18" charset="0"/>
                <a:cs typeface="Times New Roman" panose="02020603050405020304" pitchFamily="18" charset="0"/>
              </a:rPr>
              <a:t>Au final on vérifie les résultat sur la page http://@IP_server/nagios:</a:t>
            </a:r>
          </a:p>
          <a:p>
            <a:pPr marL="0" indent="0">
              <a:lnSpc>
                <a:spcPct val="107000"/>
              </a:lnSpc>
              <a:spcAft>
                <a:spcPts val="800"/>
              </a:spcAft>
              <a:buNone/>
            </a:pPr>
            <a:endParaRPr lang="fr-FR" dirty="0">
              <a:solidFill>
                <a:srgbClr val="000000"/>
              </a:solidFill>
              <a:ea typeface="Times New Roman" panose="02020603050405020304" pitchFamily="18" charset="0"/>
              <a:cs typeface="Times New Roman" panose="02020603050405020304" pitchFamily="18" charset="0"/>
            </a:endParaRPr>
          </a:p>
          <a:p>
            <a:pPr marL="0" indent="0">
              <a:lnSpc>
                <a:spcPct val="107000"/>
              </a:lnSpc>
              <a:spcAft>
                <a:spcPts val="800"/>
              </a:spcAft>
              <a:buNone/>
            </a:pPr>
            <a:endParaRPr lang="fr-FR" b="1" dirty="0">
              <a:solidFill>
                <a:srgbClr val="000000"/>
              </a:solidFill>
              <a:ea typeface="Times New Roman" panose="02020603050405020304" pitchFamily="18" charset="0"/>
              <a:cs typeface="Times New Roman" panose="02020603050405020304" pitchFamily="18" charset="0"/>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79999" y="866504"/>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4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pic>
        <p:nvPicPr>
          <p:cNvPr id="1026" name="Picture 2" descr="Supervision de votre infrastructure informatique">
            <a:extLst>
              <a:ext uri="{FF2B5EF4-FFF2-40B4-BE49-F238E27FC236}">
                <a16:creationId xmlns:a16="http://schemas.microsoft.com/office/drawing/2014/main" id="{A1242896-5A31-54B3-2FA5-A14D4019B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5509" y="96422"/>
            <a:ext cx="1540163" cy="15401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CDA37371-186B-BD42-B17C-1662D8A53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1661" y="299883"/>
            <a:ext cx="3723848" cy="923514"/>
          </a:xfrm>
          <a:prstGeom prst="rect">
            <a:avLst/>
          </a:prstGeom>
          <a:noFill/>
          <a:extLst>
            <a:ext uri="{909E8E84-426E-40DD-AFC4-6F175D3DCCD1}">
              <a14:hiddenFill xmlns:a14="http://schemas.microsoft.com/office/drawing/2010/main">
                <a:solidFill>
                  <a:srgbClr val="FFFFFF"/>
                </a:solidFill>
              </a14:hiddenFill>
            </a:ext>
          </a:extLst>
        </p:spPr>
      </p:pic>
      <p:sp>
        <p:nvSpPr>
          <p:cNvPr id="11" name="Titre 1">
            <a:extLst>
              <a:ext uri="{FF2B5EF4-FFF2-40B4-BE49-F238E27FC236}">
                <a16:creationId xmlns:a16="http://schemas.microsoft.com/office/drawing/2014/main" id="{F9354DFF-01BD-9AF2-3A33-7CB8CB729F18}"/>
              </a:ext>
            </a:extLst>
          </p:cNvPr>
          <p:cNvSpPr txBox="1">
            <a:spLocks/>
          </p:cNvSpPr>
          <p:nvPr/>
        </p:nvSpPr>
        <p:spPr>
          <a:xfrm>
            <a:off x="189491" y="544591"/>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03 – Installation et configuration du logiciel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NAGIOS </a:t>
            </a:r>
            <a:r>
              <a:rPr kumimoji="0" lang="fr-FR" sz="2000" b="1" i="0" u="none" strike="noStrike" kern="1200" cap="none" spc="0" normalizeH="0" baseline="0" noProof="0" dirty="0" err="1">
                <a:ln>
                  <a:noFill/>
                </a:ln>
                <a:solidFill>
                  <a:srgbClr val="FF7800"/>
                </a:solidFill>
                <a:effectLst/>
                <a:uLnTx/>
                <a:uFillTx/>
                <a:latin typeface="Calibri" panose="020F0502020204030204"/>
                <a:ea typeface="+mj-ea"/>
                <a:cs typeface="+mj-cs"/>
              </a:rPr>
              <a:t>core</a:t>
            </a:r>
            <a:endPar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endParaRPr>
          </a:p>
        </p:txBody>
      </p:sp>
      <p:sp>
        <p:nvSpPr>
          <p:cNvPr id="13" name="Espace réservé du texte 2">
            <a:extLst>
              <a:ext uri="{FF2B5EF4-FFF2-40B4-BE49-F238E27FC236}">
                <a16:creationId xmlns:a16="http://schemas.microsoft.com/office/drawing/2014/main" id="{BC7A1332-6F04-442A-C09F-4B8B00ABF759}"/>
              </a:ext>
            </a:extLst>
          </p:cNvPr>
          <p:cNvSpPr txBox="1">
            <a:spLocks/>
          </p:cNvSpPr>
          <p:nvPr/>
        </p:nvSpPr>
        <p:spPr>
          <a:xfrm>
            <a:off x="179999" y="94502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latin typeface="Calibri" panose="020F0502020204030204"/>
              </a:rPr>
              <a:t>Exploration </a:t>
            </a:r>
            <a:r>
              <a:rPr lang="fr-FR" dirty="0" err="1">
                <a:latin typeface="Calibri" panose="020F0502020204030204"/>
              </a:rPr>
              <a:t>nagios</a:t>
            </a:r>
            <a:endPar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pic>
        <p:nvPicPr>
          <p:cNvPr id="3" name="Image 2">
            <a:extLst>
              <a:ext uri="{FF2B5EF4-FFF2-40B4-BE49-F238E27FC236}">
                <a16:creationId xmlns:a16="http://schemas.microsoft.com/office/drawing/2014/main" id="{BFD5215A-FE7B-5FD4-3564-47F7E18F1F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761" y="2442733"/>
            <a:ext cx="10356477" cy="2834886"/>
          </a:xfrm>
          <a:prstGeom prst="rect">
            <a:avLst/>
          </a:prstGeom>
        </p:spPr>
      </p:pic>
    </p:spTree>
    <p:extLst>
      <p:ext uri="{BB962C8B-B14F-4D97-AF65-F5344CB8AC3E}">
        <p14:creationId xmlns:p14="http://schemas.microsoft.com/office/powerpoint/2010/main" val="2350999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62" name="Picture 14">
            <a:extLst>
              <a:ext uri="{FF2B5EF4-FFF2-40B4-BE49-F238E27FC236}">
                <a16:creationId xmlns:a16="http://schemas.microsoft.com/office/drawing/2014/main" id="{35A52CA4-1313-A18A-79F5-229CFDA859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7011" y="2566266"/>
            <a:ext cx="2603062" cy="260306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Formation Supervision des systèmes et des réseaux avec Shinken -">
            <a:extLst>
              <a:ext uri="{FF2B5EF4-FFF2-40B4-BE49-F238E27FC236}">
                <a16:creationId xmlns:a16="http://schemas.microsoft.com/office/drawing/2014/main" id="{E7BCA443-C956-4CAC-F7E3-E422C84E33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354" y="1465621"/>
            <a:ext cx="4666934" cy="2770531"/>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5" y="1579421"/>
            <a:ext cx="10908146" cy="4208878"/>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Pour pouvoir réaliser une supervision industrielle ou informatique, il est possible d'utiliser des logiciels de supervision open source.</a:t>
            </a: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79999" y="866504"/>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4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01 - Présentation de la supervision</a:t>
            </a:r>
          </a:p>
        </p:txBody>
      </p:sp>
      <p:pic>
        <p:nvPicPr>
          <p:cNvPr id="1026" name="Picture 2" descr="Supervision de votre infrastructure informatique">
            <a:extLst>
              <a:ext uri="{FF2B5EF4-FFF2-40B4-BE49-F238E27FC236}">
                <a16:creationId xmlns:a16="http://schemas.microsoft.com/office/drawing/2014/main" id="{A1242896-5A31-54B3-2FA5-A14D4019B4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5509" y="96422"/>
            <a:ext cx="1540163" cy="1540163"/>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texte 2">
            <a:extLst>
              <a:ext uri="{FF2B5EF4-FFF2-40B4-BE49-F238E27FC236}">
                <a16:creationId xmlns:a16="http://schemas.microsoft.com/office/drawing/2014/main" id="{0D9BA83F-C34B-126F-E107-9B1415D525AE}"/>
              </a:ext>
            </a:extLst>
          </p:cNvPr>
          <p:cNvSpPr txBox="1">
            <a:spLocks/>
          </p:cNvSpPr>
          <p:nvPr/>
        </p:nvSpPr>
        <p:spPr>
          <a:xfrm>
            <a:off x="179999" y="777631"/>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latin typeface="Calibri" panose="020F0502020204030204"/>
              </a:rPr>
              <a:t>S</a:t>
            </a:r>
            <a:r>
              <a:rPr kumimoji="0" lang="fr-FR" sz="1600" b="1" i="0" u="none" strike="noStrike" kern="1200" cap="none" spc="0" normalizeH="0" baseline="0" noProof="0" dirty="0" err="1">
                <a:ln>
                  <a:noFill/>
                </a:ln>
                <a:solidFill>
                  <a:srgbClr val="FF7800"/>
                </a:solidFill>
                <a:effectLst/>
                <a:uLnTx/>
                <a:uFillTx/>
                <a:latin typeface="Calibri" panose="020F0502020204030204"/>
                <a:ea typeface="+mn-ea"/>
                <a:cs typeface="+mn-cs"/>
              </a:rPr>
              <a:t>olutions</a:t>
            </a:r>
            <a:r>
              <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rPr>
              <a:t> libres et open source de supervision</a:t>
            </a:r>
          </a:p>
        </p:txBody>
      </p:sp>
      <p:pic>
        <p:nvPicPr>
          <p:cNvPr id="2052" name="Picture 4" descr="Solution ultime de Supervision d'Entreprise - Zabbix">
            <a:extLst>
              <a:ext uri="{FF2B5EF4-FFF2-40B4-BE49-F238E27FC236}">
                <a16:creationId xmlns:a16="http://schemas.microsoft.com/office/drawing/2014/main" id="{D2203316-174C-B530-EFCA-C10A979677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145" y="5139264"/>
            <a:ext cx="3838191" cy="100560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entreon — Wikipédia">
            <a:extLst>
              <a:ext uri="{FF2B5EF4-FFF2-40B4-BE49-F238E27FC236}">
                <a16:creationId xmlns:a16="http://schemas.microsoft.com/office/drawing/2014/main" id="{C13D9C1A-4BFE-05F3-7D32-57FCEC46C2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0645" y="1316051"/>
            <a:ext cx="6585527" cy="219517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ow To Set Up Cacti In Ubuntu Server To Monitoring Windows Client | by Deo  Nico | Medium">
            <a:extLst>
              <a:ext uri="{FF2B5EF4-FFF2-40B4-BE49-F238E27FC236}">
                <a16:creationId xmlns:a16="http://schemas.microsoft.com/office/drawing/2014/main" id="{7B781E3C-7C26-FBDC-4D7F-4795F9D4CB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39232" y="4985142"/>
            <a:ext cx="2211768" cy="140512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DF8B2B2A-FDB4-C63F-10F4-C00CEF6B58B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9395" y="3601593"/>
            <a:ext cx="4762500"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640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5" y="1579421"/>
            <a:ext cx="10908146" cy="4208878"/>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fr-FR" b="1" dirty="0">
                <a:solidFill>
                  <a:srgbClr val="000000"/>
                </a:solidFill>
                <a:effectLst/>
                <a:ea typeface="Times New Roman" panose="02020603050405020304" pitchFamily="18" charset="0"/>
                <a:cs typeface="Times New Roman" panose="02020603050405020304" pitchFamily="18" charset="0"/>
              </a:rPr>
              <a:t>Nagios</a:t>
            </a:r>
            <a:r>
              <a:rPr lang="fr-FR" dirty="0">
                <a:solidFill>
                  <a:srgbClr val="000000"/>
                </a:solidFill>
                <a:effectLst/>
                <a:ea typeface="Times New Roman" panose="02020603050405020304" pitchFamily="18" charset="0"/>
                <a:cs typeface="Times New Roman" panose="02020603050405020304" pitchFamily="18" charset="0"/>
              </a:rPr>
              <a:t> est une application permettant la surveillance système et réseau. Elle surveille les hôtes et services spécifiés, alertant lorsque les systèmes ont des dysfonctionnements et quand ils repassent en fonctionnement normal. C'est un logiciel libre sous licence GPL.</a:t>
            </a:r>
          </a:p>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C'est un programme modulaire qui se décompose en trois parties :</a:t>
            </a:r>
          </a:p>
          <a:p>
            <a:pPr lvl="1">
              <a:lnSpc>
                <a:spcPct val="107000"/>
              </a:lnSpc>
              <a:spcAft>
                <a:spcPts val="800"/>
              </a:spcAft>
              <a:buFont typeface="Wingdings" panose="05000000000000000000" pitchFamily="2" charset="2"/>
              <a:buChar char="q"/>
            </a:pPr>
            <a:r>
              <a:rPr lang="fr-FR" b="1" dirty="0">
                <a:solidFill>
                  <a:srgbClr val="000000"/>
                </a:solidFill>
                <a:effectLst/>
                <a:ea typeface="Times New Roman" panose="02020603050405020304" pitchFamily="18" charset="0"/>
                <a:cs typeface="Times New Roman" panose="02020603050405020304" pitchFamily="18" charset="0"/>
              </a:rPr>
              <a:t>L'ordonnanceur</a:t>
            </a:r>
          </a:p>
          <a:p>
            <a:pPr lvl="1">
              <a:lnSpc>
                <a:spcPct val="107000"/>
              </a:lnSpc>
              <a:spcAft>
                <a:spcPts val="800"/>
              </a:spcAft>
              <a:buFont typeface="Wingdings" panose="05000000000000000000" pitchFamily="2" charset="2"/>
              <a:buChar char="q"/>
            </a:pPr>
            <a:r>
              <a:rPr lang="fr-FR" b="1" dirty="0">
                <a:solidFill>
                  <a:srgbClr val="000000"/>
                </a:solidFill>
                <a:effectLst/>
                <a:ea typeface="Times New Roman" panose="02020603050405020304" pitchFamily="18" charset="0"/>
                <a:cs typeface="Times New Roman" panose="02020603050405020304" pitchFamily="18" charset="0"/>
              </a:rPr>
              <a:t>l'interface web</a:t>
            </a:r>
          </a:p>
          <a:p>
            <a:pPr lvl="1">
              <a:lnSpc>
                <a:spcPct val="107000"/>
              </a:lnSpc>
              <a:spcAft>
                <a:spcPts val="800"/>
              </a:spcAft>
              <a:buFont typeface="Wingdings" panose="05000000000000000000" pitchFamily="2" charset="2"/>
              <a:buChar char="q"/>
            </a:pPr>
            <a:r>
              <a:rPr lang="fr-FR" b="1" dirty="0">
                <a:solidFill>
                  <a:srgbClr val="000000"/>
                </a:solidFill>
                <a:effectLst/>
                <a:ea typeface="Times New Roman" panose="02020603050405020304" pitchFamily="18" charset="0"/>
                <a:cs typeface="Times New Roman" panose="02020603050405020304" pitchFamily="18" charset="0"/>
              </a:rPr>
              <a:t>les sondes (appelées greffons ou plugins).</a:t>
            </a: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79999" y="866504"/>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4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02 - Présentation du logiciel NAGIOS</a:t>
            </a:r>
          </a:p>
        </p:txBody>
      </p:sp>
      <p:pic>
        <p:nvPicPr>
          <p:cNvPr id="1026" name="Picture 2" descr="Supervision de votre infrastructure informatique">
            <a:extLst>
              <a:ext uri="{FF2B5EF4-FFF2-40B4-BE49-F238E27FC236}">
                <a16:creationId xmlns:a16="http://schemas.microsoft.com/office/drawing/2014/main" id="{A1242896-5A31-54B3-2FA5-A14D4019B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5509" y="96422"/>
            <a:ext cx="1540163" cy="15401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CDA37371-186B-BD42-B17C-1662D8A53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1661" y="299883"/>
            <a:ext cx="3723848" cy="923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861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5" y="1579421"/>
            <a:ext cx="10363200" cy="4208878"/>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fr-FR" b="1" dirty="0">
                <a:solidFill>
                  <a:srgbClr val="000000"/>
                </a:solidFill>
                <a:effectLst/>
                <a:ea typeface="Times New Roman" panose="02020603050405020304" pitchFamily="18" charset="0"/>
                <a:cs typeface="Times New Roman" panose="02020603050405020304" pitchFamily="18" charset="0"/>
              </a:rPr>
              <a:t>L'ordonnanceur</a:t>
            </a:r>
            <a:r>
              <a:rPr lang="fr-FR" dirty="0">
                <a:solidFill>
                  <a:srgbClr val="000000"/>
                </a:solidFill>
                <a:effectLst/>
                <a:ea typeface="Times New Roman" panose="02020603050405020304" pitchFamily="18" charset="0"/>
                <a:cs typeface="Times New Roman" panose="02020603050405020304" pitchFamily="18" charset="0"/>
              </a:rPr>
              <a:t> :</a:t>
            </a:r>
          </a:p>
          <a:p>
            <a:pPr marL="0" indent="0">
              <a:lnSpc>
                <a:spcPct val="107000"/>
              </a:lnSpc>
              <a:spcAft>
                <a:spcPts val="800"/>
              </a:spcAft>
              <a:buNone/>
            </a:pPr>
            <a:r>
              <a:rPr lang="fr-FR" dirty="0">
                <a:solidFill>
                  <a:srgbClr val="000000"/>
                </a:solidFill>
                <a:effectLst/>
                <a:ea typeface="Times New Roman" panose="02020603050405020304" pitchFamily="18" charset="0"/>
                <a:cs typeface="Times New Roman" panose="02020603050405020304" pitchFamily="18" charset="0"/>
              </a:rPr>
              <a:t>est le cœur du programme. Il s'agit d'un processus qui se lance en tant que service système. Son mode de fonctionnement est simple mais très efficace : il paramètre des objets host et service, qui seront supervisés par l'intermédiaire d'un objet command. Celui-ci lancera, à intervalles réguliers et paramétrables, des sondes sous la forme de programmes exécutables. Les résultats de ces actions de supervision sont stockés dans des fichiers au format texte. Bien entendu, configurer des objets permet, entre autre, de :</a:t>
            </a:r>
          </a:p>
          <a:p>
            <a:pPr>
              <a:lnSpc>
                <a:spcPct val="107000"/>
              </a:lnSpc>
              <a:spcAft>
                <a:spcPts val="800"/>
              </a:spcAft>
            </a:pPr>
            <a:r>
              <a:rPr lang="fr-FR" dirty="0">
                <a:solidFill>
                  <a:srgbClr val="000000"/>
                </a:solidFill>
                <a:ea typeface="Times New Roman" panose="02020603050405020304" pitchFamily="18" charset="0"/>
                <a:cs typeface="Times New Roman" panose="02020603050405020304" pitchFamily="18" charset="0"/>
              </a:rPr>
              <a:t>O</a:t>
            </a:r>
            <a:r>
              <a:rPr lang="fr-FR" dirty="0">
                <a:solidFill>
                  <a:srgbClr val="000000"/>
                </a:solidFill>
                <a:effectLst/>
                <a:ea typeface="Times New Roman" panose="02020603050405020304" pitchFamily="18" charset="0"/>
                <a:cs typeface="Times New Roman" panose="02020603050405020304" pitchFamily="18" charset="0"/>
              </a:rPr>
              <a:t>bserver le temps entre chaque exécution de la sonde ;</a:t>
            </a:r>
          </a:p>
          <a:p>
            <a:pPr>
              <a:lnSpc>
                <a:spcPct val="107000"/>
              </a:lnSpc>
              <a:spcAft>
                <a:spcPts val="800"/>
              </a:spcAft>
            </a:pPr>
            <a:r>
              <a:rPr lang="fr-FR" dirty="0">
                <a:solidFill>
                  <a:srgbClr val="000000"/>
                </a:solidFill>
                <a:ea typeface="Times New Roman" panose="02020603050405020304" pitchFamily="18" charset="0"/>
                <a:cs typeface="Times New Roman" panose="02020603050405020304" pitchFamily="18" charset="0"/>
              </a:rPr>
              <a:t>D</a:t>
            </a:r>
            <a:r>
              <a:rPr lang="fr-FR" dirty="0">
                <a:solidFill>
                  <a:srgbClr val="000000"/>
                </a:solidFill>
                <a:effectLst/>
                <a:ea typeface="Times New Roman" panose="02020603050405020304" pitchFamily="18" charset="0"/>
                <a:cs typeface="Times New Roman" panose="02020603050405020304" pitchFamily="18" charset="0"/>
              </a:rPr>
              <a:t>éfinir des seuils permettant de juger les résultats (aussi appelés « statuts », </a:t>
            </a:r>
            <a:r>
              <a:rPr lang="fr-FR" b="1" dirty="0">
                <a:solidFill>
                  <a:srgbClr val="000000"/>
                </a:solidFill>
                <a:effectLst/>
                <a:ea typeface="Times New Roman" panose="02020603050405020304" pitchFamily="18" charset="0"/>
                <a:cs typeface="Times New Roman" panose="02020603050405020304" pitchFamily="18" charset="0"/>
              </a:rPr>
              <a:t>OK</a:t>
            </a:r>
            <a:r>
              <a:rPr lang="fr-FR" dirty="0">
                <a:solidFill>
                  <a:srgbClr val="000000"/>
                </a:solidFill>
                <a:effectLst/>
                <a:ea typeface="Times New Roman" panose="02020603050405020304" pitchFamily="18" charset="0"/>
                <a:cs typeface="Times New Roman" panose="02020603050405020304" pitchFamily="18" charset="0"/>
              </a:rPr>
              <a:t>, </a:t>
            </a:r>
            <a:r>
              <a:rPr lang="fr-FR" b="1" dirty="0">
                <a:solidFill>
                  <a:srgbClr val="000000"/>
                </a:solidFill>
                <a:effectLst/>
                <a:ea typeface="Times New Roman" panose="02020603050405020304" pitchFamily="18" charset="0"/>
                <a:cs typeface="Times New Roman" panose="02020603050405020304" pitchFamily="18" charset="0"/>
              </a:rPr>
              <a:t>WARNING, UNKNOWN</a:t>
            </a:r>
            <a:r>
              <a:rPr lang="fr-FR" dirty="0">
                <a:solidFill>
                  <a:srgbClr val="000000"/>
                </a:solidFill>
                <a:effectLst/>
                <a:ea typeface="Times New Roman" panose="02020603050405020304" pitchFamily="18" charset="0"/>
                <a:cs typeface="Times New Roman" panose="02020603050405020304" pitchFamily="18" charset="0"/>
              </a:rPr>
              <a:t> ou </a:t>
            </a:r>
            <a:r>
              <a:rPr lang="fr-FR" b="1" dirty="0">
                <a:solidFill>
                  <a:srgbClr val="000000"/>
                </a:solidFill>
                <a:effectLst/>
                <a:ea typeface="Times New Roman" panose="02020603050405020304" pitchFamily="18" charset="0"/>
                <a:cs typeface="Times New Roman" panose="02020603050405020304" pitchFamily="18" charset="0"/>
              </a:rPr>
              <a:t>CRITICAL</a:t>
            </a:r>
            <a:r>
              <a:rPr lang="fr-FR" dirty="0">
                <a:solidFill>
                  <a:srgbClr val="000000"/>
                </a:solidFill>
                <a:effectLst/>
                <a:ea typeface="Times New Roman" panose="02020603050405020304" pitchFamily="18" charset="0"/>
                <a:cs typeface="Times New Roman" panose="02020603050405020304" pitchFamily="18" charset="0"/>
              </a:rPr>
              <a:t>, par exemple pour les objets de type service) ;</a:t>
            </a:r>
          </a:p>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Gérer efficacement les notifications vers les acteurs responsables de la maintenance de ces objets ;</a:t>
            </a:r>
          </a:p>
          <a:p>
            <a:pPr>
              <a:lnSpc>
                <a:spcPct val="107000"/>
              </a:lnSpc>
              <a:spcAft>
                <a:spcPts val="800"/>
              </a:spcAft>
            </a:pPr>
            <a:r>
              <a:rPr lang="fr-FR" dirty="0">
                <a:solidFill>
                  <a:srgbClr val="000000"/>
                </a:solidFill>
                <a:ea typeface="Times New Roman" panose="02020603050405020304" pitchFamily="18" charset="0"/>
                <a:cs typeface="Times New Roman" panose="02020603050405020304" pitchFamily="18" charset="0"/>
              </a:rPr>
              <a:t>I</a:t>
            </a:r>
            <a:r>
              <a:rPr lang="fr-FR" dirty="0">
                <a:solidFill>
                  <a:srgbClr val="000000"/>
                </a:solidFill>
                <a:effectLst/>
                <a:ea typeface="Times New Roman" panose="02020603050405020304" pitchFamily="18" charset="0"/>
                <a:cs typeface="Times New Roman" panose="02020603050405020304" pitchFamily="18" charset="0"/>
              </a:rPr>
              <a:t>ndiquer un minimum de topologie concernant le schéma d'architecture réseau ;</a:t>
            </a:r>
          </a:p>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Déclencher des actions particulières sur certains statuts ;</a:t>
            </a:r>
          </a:p>
          <a:p>
            <a:pPr>
              <a:lnSpc>
                <a:spcPct val="107000"/>
              </a:lnSpc>
              <a:spcAft>
                <a:spcPts val="800"/>
              </a:spcAft>
            </a:pPr>
            <a:r>
              <a:rPr lang="fr-FR" dirty="0">
                <a:solidFill>
                  <a:srgbClr val="000000"/>
                </a:solidFill>
                <a:ea typeface="Times New Roman" panose="02020603050405020304" pitchFamily="18" charset="0"/>
                <a:cs typeface="Times New Roman" panose="02020603050405020304" pitchFamily="18" charset="0"/>
              </a:rPr>
              <a:t>E</a:t>
            </a:r>
            <a:r>
              <a:rPr lang="fr-FR" dirty="0">
                <a:solidFill>
                  <a:srgbClr val="000000"/>
                </a:solidFill>
                <a:effectLst/>
                <a:ea typeface="Times New Roman" panose="02020603050405020304" pitchFamily="18" charset="0"/>
                <a:cs typeface="Times New Roman" panose="02020603050405020304" pitchFamily="18" charset="0"/>
              </a:rPr>
              <a:t>tc.</a:t>
            </a: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79999" y="866504"/>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4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02 - Présentation du logiciel NAGIOS</a:t>
            </a:r>
          </a:p>
        </p:txBody>
      </p:sp>
      <p:pic>
        <p:nvPicPr>
          <p:cNvPr id="1026" name="Picture 2" descr="Supervision de votre infrastructure informatique">
            <a:extLst>
              <a:ext uri="{FF2B5EF4-FFF2-40B4-BE49-F238E27FC236}">
                <a16:creationId xmlns:a16="http://schemas.microsoft.com/office/drawing/2014/main" id="{A1242896-5A31-54B3-2FA5-A14D4019B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5509" y="96422"/>
            <a:ext cx="1540163" cy="15401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CDA37371-186B-BD42-B17C-1662D8A53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1661" y="299883"/>
            <a:ext cx="3723848" cy="923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874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5" y="1579421"/>
            <a:ext cx="10363200" cy="4208878"/>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fr-FR" b="1" dirty="0">
                <a:solidFill>
                  <a:srgbClr val="000000"/>
                </a:solidFill>
                <a:effectLst/>
                <a:ea typeface="Times New Roman" panose="02020603050405020304" pitchFamily="18" charset="0"/>
                <a:cs typeface="Times New Roman" panose="02020603050405020304" pitchFamily="18" charset="0"/>
              </a:rPr>
              <a:t>Les plugins</a:t>
            </a:r>
          </a:p>
          <a:p>
            <a:pPr marL="0" indent="0">
              <a:lnSpc>
                <a:spcPct val="107000"/>
              </a:lnSpc>
              <a:spcAft>
                <a:spcPts val="800"/>
              </a:spcAft>
              <a:buNone/>
            </a:pPr>
            <a:r>
              <a:rPr lang="fr-FR" dirty="0">
                <a:solidFill>
                  <a:srgbClr val="000000"/>
                </a:solidFill>
                <a:effectLst/>
                <a:ea typeface="Times New Roman" panose="02020603050405020304" pitchFamily="18" charset="0"/>
                <a:cs typeface="Times New Roman" panose="02020603050405020304" pitchFamily="18" charset="0"/>
              </a:rPr>
              <a:t>aussi appelés « sondes » sont des programmes qui fonctionnent de manière autonome et servent à superviser les caractéristiques des objets configurés. Parmi ces caractéristiques, on peut notamment citer :</a:t>
            </a:r>
          </a:p>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la charge CPU, </a:t>
            </a:r>
          </a:p>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l'occupation de la mémoire ou du disque, </a:t>
            </a:r>
          </a:p>
          <a:p>
            <a:pPr>
              <a:lnSpc>
                <a:spcPct val="107000"/>
              </a:lnSpc>
              <a:spcAft>
                <a:spcPts val="800"/>
              </a:spcAft>
            </a:pPr>
            <a:r>
              <a:rPr lang="fr-FR" dirty="0">
                <a:solidFill>
                  <a:srgbClr val="000000"/>
                </a:solidFill>
                <a:effectLst/>
                <a:ea typeface="Times New Roman" panose="02020603050405020304" pitchFamily="18" charset="0"/>
                <a:cs typeface="Times New Roman" panose="02020603050405020304" pitchFamily="18" charset="0"/>
              </a:rPr>
              <a:t>les services </a:t>
            </a:r>
            <a:r>
              <a:rPr lang="fr-FR" b="1" dirty="0">
                <a:solidFill>
                  <a:srgbClr val="000000"/>
                </a:solidFill>
                <a:effectLst/>
                <a:ea typeface="Times New Roman" panose="02020603050405020304" pitchFamily="18" charset="0"/>
                <a:cs typeface="Times New Roman" panose="02020603050405020304" pitchFamily="18" charset="0"/>
              </a:rPr>
              <a:t>HTTP, SSH, FTP, SNMP, PING, WMI, POP3</a:t>
            </a:r>
            <a:r>
              <a:rPr lang="fr-FR" dirty="0">
                <a:solidFill>
                  <a:srgbClr val="000000"/>
                </a:solidFill>
                <a:effectLst/>
                <a:ea typeface="Times New Roman" panose="02020603050405020304" pitchFamily="18" charset="0"/>
                <a:cs typeface="Times New Roman" panose="02020603050405020304" pitchFamily="18" charset="0"/>
              </a:rPr>
              <a:t>, et beaucoup d'autres encore. </a:t>
            </a:r>
          </a:p>
          <a:p>
            <a:pPr marL="0" indent="0">
              <a:lnSpc>
                <a:spcPct val="107000"/>
              </a:lnSpc>
              <a:spcAft>
                <a:spcPts val="800"/>
              </a:spcAft>
              <a:buNone/>
            </a:pPr>
            <a:r>
              <a:rPr lang="fr-FR" dirty="0">
                <a:solidFill>
                  <a:srgbClr val="000000"/>
                </a:solidFill>
                <a:effectLst/>
                <a:ea typeface="Times New Roman" panose="02020603050405020304" pitchFamily="18" charset="0"/>
                <a:cs typeface="Times New Roman" panose="02020603050405020304" pitchFamily="18" charset="0"/>
              </a:rPr>
              <a:t>Les plugins Nagios étant normalisés et très bien documentés, il est possible de coder soi-même un plugin spécifique à son besoin ;</a:t>
            </a:r>
          </a:p>
          <a:p>
            <a:pPr marL="0" indent="0">
              <a:lnSpc>
                <a:spcPct val="107000"/>
              </a:lnSpc>
              <a:spcAft>
                <a:spcPts val="800"/>
              </a:spcAft>
              <a:buNone/>
            </a:pPr>
            <a:r>
              <a:rPr lang="fr-FR" b="1" dirty="0">
                <a:solidFill>
                  <a:srgbClr val="000000"/>
                </a:solidFill>
                <a:effectLst/>
                <a:ea typeface="Times New Roman" panose="02020603050405020304" pitchFamily="18" charset="0"/>
                <a:cs typeface="Times New Roman" panose="02020603050405020304" pitchFamily="18" charset="0"/>
              </a:rPr>
              <a:t>L'interface Web d'administration</a:t>
            </a:r>
          </a:p>
          <a:p>
            <a:pPr marL="0" indent="0">
              <a:lnSpc>
                <a:spcPct val="107000"/>
              </a:lnSpc>
              <a:spcAft>
                <a:spcPts val="800"/>
              </a:spcAft>
              <a:buNone/>
            </a:pPr>
            <a:r>
              <a:rPr lang="fr-FR" dirty="0">
                <a:solidFill>
                  <a:srgbClr val="000000"/>
                </a:solidFill>
                <a:effectLst/>
                <a:ea typeface="Times New Roman" panose="02020603050405020304" pitchFamily="18" charset="0"/>
                <a:cs typeface="Times New Roman" panose="02020603050405020304" pitchFamily="18" charset="0"/>
              </a:rPr>
              <a:t>Ce composant très pratique, codé en PHP, va lire les informations stockées dans les fichiers résultat de Nagios afin d’afficher ces données sur des pages Web. Il est possible de générer des rapports ou de gérer un minimum de droits utilisateur. Un système de pipe, Unix, permet à l'utilisateur de donner des ordres au moteur Nagios (forcer le lancement d'une sonde à l'instant T, redémarrer le service, modifier la configuration d'un objet, etc.).</a:t>
            </a: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79999" y="866504"/>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4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02 - Présentation du logiciel NAGIOS</a:t>
            </a:r>
          </a:p>
        </p:txBody>
      </p:sp>
      <p:pic>
        <p:nvPicPr>
          <p:cNvPr id="1026" name="Picture 2" descr="Supervision de votre infrastructure informatique">
            <a:extLst>
              <a:ext uri="{FF2B5EF4-FFF2-40B4-BE49-F238E27FC236}">
                <a16:creationId xmlns:a16="http://schemas.microsoft.com/office/drawing/2014/main" id="{A1242896-5A31-54B3-2FA5-A14D4019B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5509" y="96422"/>
            <a:ext cx="1540163" cy="15401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CDA37371-186B-BD42-B17C-1662D8A53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1661" y="299883"/>
            <a:ext cx="3723848" cy="923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02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5" y="1579421"/>
            <a:ext cx="10363200" cy="4208878"/>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fr-FR" dirty="0">
                <a:solidFill>
                  <a:srgbClr val="000000"/>
                </a:solidFill>
                <a:ea typeface="Times New Roman" panose="02020603050405020304" pitchFamily="18" charset="0"/>
                <a:cs typeface="Times New Roman" panose="02020603050405020304" pitchFamily="18" charset="0"/>
              </a:rPr>
              <a:t>Le </a:t>
            </a:r>
            <a:r>
              <a:rPr lang="fr-FR" dirty="0">
                <a:solidFill>
                  <a:srgbClr val="000000"/>
                </a:solidFill>
                <a:effectLst/>
                <a:ea typeface="Times New Roman" panose="02020603050405020304" pitchFamily="18" charset="0"/>
                <a:cs typeface="Times New Roman" panose="02020603050405020304" pitchFamily="18" charset="0"/>
              </a:rPr>
              <a:t>processus d’installation de NAGIOS peut se détailler en quatre grandes étapes :</a:t>
            </a:r>
          </a:p>
          <a:p>
            <a:pPr marL="342900" indent="-342900">
              <a:lnSpc>
                <a:spcPct val="107000"/>
              </a:lnSpc>
              <a:spcAft>
                <a:spcPts val="800"/>
              </a:spcAft>
              <a:buFont typeface="+mj-lt"/>
              <a:buAutoNum type="alphaLcParenR"/>
            </a:pP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la préparation du serveur, qui va héberger le service Nagios ;</a:t>
            </a:r>
          </a:p>
          <a:p>
            <a:pPr marL="342900" indent="-342900">
              <a:lnSpc>
                <a:spcPct val="107000"/>
              </a:lnSpc>
              <a:spcAft>
                <a:spcPts val="800"/>
              </a:spcAft>
              <a:buFont typeface="+mj-lt"/>
              <a:buAutoNum type="alphaLcParenR"/>
            </a:pP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le téléchargement et la compilation des sources Nagios ;</a:t>
            </a:r>
          </a:p>
          <a:p>
            <a:pPr marL="342900" indent="-342900">
              <a:lnSpc>
                <a:spcPct val="107000"/>
              </a:lnSpc>
              <a:spcAft>
                <a:spcPts val="800"/>
              </a:spcAft>
              <a:buFont typeface="+mj-lt"/>
              <a:buAutoNum type="alphaLcParenR"/>
            </a:pP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l’installation de l’arborescence Nagios ;</a:t>
            </a:r>
          </a:p>
          <a:p>
            <a:pPr marL="342900" indent="-342900">
              <a:lnSpc>
                <a:spcPct val="107000"/>
              </a:lnSpc>
              <a:spcAft>
                <a:spcPts val="800"/>
              </a:spcAft>
              <a:buFont typeface="+mj-lt"/>
              <a:buAutoNum type="alphaLcParenR"/>
            </a:pPr>
            <a:r>
              <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la vérification de la connexion à l’interface d’administration de Nagios.</a:t>
            </a: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79999" y="866504"/>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4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03 – Installation et configuration du logiciel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NAGIOS </a:t>
            </a:r>
            <a:r>
              <a:rPr kumimoji="0" lang="fr-FR" sz="2000" b="1" i="0" u="none" strike="noStrike" kern="1200" cap="none" spc="0" normalizeH="0" baseline="0" noProof="0" dirty="0" err="1">
                <a:ln>
                  <a:noFill/>
                </a:ln>
                <a:solidFill>
                  <a:srgbClr val="FF7800"/>
                </a:solidFill>
                <a:effectLst/>
                <a:uLnTx/>
                <a:uFillTx/>
                <a:latin typeface="Calibri" panose="020F0502020204030204"/>
                <a:ea typeface="+mj-ea"/>
                <a:cs typeface="+mj-cs"/>
              </a:rPr>
              <a:t>core</a:t>
            </a:r>
            <a:endPar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endParaRPr>
          </a:p>
        </p:txBody>
      </p:sp>
      <p:pic>
        <p:nvPicPr>
          <p:cNvPr id="1026" name="Picture 2" descr="Supervision de votre infrastructure informatique">
            <a:extLst>
              <a:ext uri="{FF2B5EF4-FFF2-40B4-BE49-F238E27FC236}">
                <a16:creationId xmlns:a16="http://schemas.microsoft.com/office/drawing/2014/main" id="{A1242896-5A31-54B3-2FA5-A14D4019B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5509" y="96422"/>
            <a:ext cx="1540163" cy="15401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CDA37371-186B-BD42-B17C-1662D8A53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1661" y="299883"/>
            <a:ext cx="3723848" cy="923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990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748145" y="1579421"/>
            <a:ext cx="10363200" cy="4208878"/>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fr-FR" dirty="0">
                <a:solidFill>
                  <a:srgbClr val="000000"/>
                </a:solidFill>
                <a:ea typeface="Times New Roman" panose="02020603050405020304" pitchFamily="18" charset="0"/>
                <a:cs typeface="Times New Roman" panose="02020603050405020304" pitchFamily="18" charset="0"/>
              </a:rPr>
              <a:t>La configuration minimale requise pour exécuter Nagios </a:t>
            </a:r>
            <a:r>
              <a:rPr lang="fr-FR" dirty="0" err="1">
                <a:solidFill>
                  <a:srgbClr val="000000"/>
                </a:solidFill>
                <a:ea typeface="Times New Roman" panose="02020603050405020304" pitchFamily="18" charset="0"/>
                <a:cs typeface="Times New Roman" panose="02020603050405020304" pitchFamily="18" charset="0"/>
              </a:rPr>
              <a:t>core</a:t>
            </a:r>
            <a:r>
              <a:rPr lang="fr-FR" dirty="0">
                <a:solidFill>
                  <a:srgbClr val="000000"/>
                </a:solidFill>
                <a:ea typeface="Times New Roman" panose="02020603050405020304" pitchFamily="18" charset="0"/>
                <a:cs typeface="Times New Roman" panose="02020603050405020304" pitchFamily="18" charset="0"/>
              </a:rPr>
              <a:t>:</a:t>
            </a:r>
          </a:p>
          <a:p>
            <a:pPr>
              <a:lnSpc>
                <a:spcPct val="107000"/>
              </a:lnSpc>
              <a:spcAft>
                <a:spcPts val="800"/>
              </a:spcAft>
            </a:pPr>
            <a:r>
              <a:rPr lang="fr-FR" b="1" dirty="0">
                <a:solidFill>
                  <a:srgbClr val="000000"/>
                </a:solidFill>
                <a:ea typeface="Times New Roman" panose="02020603050405020304" pitchFamily="18" charset="0"/>
                <a:cs typeface="Times New Roman" panose="02020603050405020304" pitchFamily="18" charset="0"/>
              </a:rPr>
              <a:t>20GB de stockage HDD</a:t>
            </a:r>
          </a:p>
          <a:p>
            <a:pPr>
              <a:lnSpc>
                <a:spcPct val="107000"/>
              </a:lnSpc>
              <a:spcAft>
                <a:spcPts val="800"/>
              </a:spcAft>
            </a:pPr>
            <a:r>
              <a:rPr lang="fr-FR" b="1" dirty="0">
                <a:solidFill>
                  <a:srgbClr val="000000"/>
                </a:solidFill>
                <a:ea typeface="Times New Roman" panose="02020603050405020304" pitchFamily="18" charset="0"/>
                <a:cs typeface="Times New Roman" panose="02020603050405020304" pitchFamily="18" charset="0"/>
              </a:rPr>
              <a:t>2GB de mémoire RAM</a:t>
            </a:r>
          </a:p>
          <a:p>
            <a:pPr>
              <a:lnSpc>
                <a:spcPct val="107000"/>
              </a:lnSpc>
              <a:spcAft>
                <a:spcPts val="800"/>
              </a:spcAft>
            </a:pPr>
            <a:r>
              <a:rPr lang="fr-FR" b="1" dirty="0">
                <a:solidFill>
                  <a:srgbClr val="000000"/>
                </a:solidFill>
                <a:ea typeface="Times New Roman" panose="02020603050405020304" pitchFamily="18" charset="0"/>
                <a:cs typeface="Times New Roman" panose="02020603050405020304" pitchFamily="18" charset="0"/>
              </a:rPr>
              <a:t>Un minimum de 2.4GHZ de CPU</a:t>
            </a:r>
          </a:p>
          <a:p>
            <a:pPr>
              <a:lnSpc>
                <a:spcPct val="107000"/>
              </a:lnSpc>
              <a:spcAft>
                <a:spcPts val="800"/>
              </a:spcAft>
            </a:pPr>
            <a:r>
              <a:rPr lang="fr-FR" b="1" dirty="0">
                <a:solidFill>
                  <a:srgbClr val="000000"/>
                </a:solidFill>
                <a:ea typeface="Times New Roman" panose="02020603050405020304" pitchFamily="18" charset="0"/>
                <a:cs typeface="Times New Roman" panose="02020603050405020304" pitchFamily="18" charset="0"/>
              </a:rPr>
              <a:t>Système d’exploitation linux</a:t>
            </a:r>
            <a:endParaRPr lang="fr-FR" b="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79999" y="866504"/>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4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pic>
        <p:nvPicPr>
          <p:cNvPr id="1026" name="Picture 2" descr="Supervision de votre infrastructure informatique">
            <a:extLst>
              <a:ext uri="{FF2B5EF4-FFF2-40B4-BE49-F238E27FC236}">
                <a16:creationId xmlns:a16="http://schemas.microsoft.com/office/drawing/2014/main" id="{A1242896-5A31-54B3-2FA5-A14D4019B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5509" y="96422"/>
            <a:ext cx="1540163" cy="15401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CDA37371-186B-BD42-B17C-1662D8A53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1661" y="299883"/>
            <a:ext cx="3723848" cy="923514"/>
          </a:xfrm>
          <a:prstGeom prst="rect">
            <a:avLst/>
          </a:prstGeom>
          <a:noFill/>
          <a:extLst>
            <a:ext uri="{909E8E84-426E-40DD-AFC4-6F175D3DCCD1}">
              <a14:hiddenFill xmlns:a14="http://schemas.microsoft.com/office/drawing/2010/main">
                <a:solidFill>
                  <a:srgbClr val="FFFFFF"/>
                </a:solidFill>
              </a14:hiddenFill>
            </a:ext>
          </a:extLst>
        </p:spPr>
      </p:pic>
      <p:sp>
        <p:nvSpPr>
          <p:cNvPr id="5" name="Titre 1">
            <a:extLst>
              <a:ext uri="{FF2B5EF4-FFF2-40B4-BE49-F238E27FC236}">
                <a16:creationId xmlns:a16="http://schemas.microsoft.com/office/drawing/2014/main" id="{6F49B751-9657-C6DA-82F6-557E2E182ED9}"/>
              </a:ext>
            </a:extLst>
          </p:cNvPr>
          <p:cNvSpPr txBox="1">
            <a:spLocks/>
          </p:cNvSpPr>
          <p:nvPr/>
        </p:nvSpPr>
        <p:spPr>
          <a:xfrm>
            <a:off x="179999" y="554068"/>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03 – Installation et configuration du logiciel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NAGIOS </a:t>
            </a:r>
            <a:r>
              <a:rPr kumimoji="0" lang="fr-FR" sz="2000" b="1" i="0" u="none" strike="noStrike" kern="1200" cap="none" spc="0" normalizeH="0" baseline="0" noProof="0" dirty="0" err="1">
                <a:ln>
                  <a:noFill/>
                </a:ln>
                <a:solidFill>
                  <a:srgbClr val="FF7800"/>
                </a:solidFill>
                <a:effectLst/>
                <a:uLnTx/>
                <a:uFillTx/>
                <a:latin typeface="Calibri" panose="020F0502020204030204"/>
                <a:ea typeface="+mj-ea"/>
                <a:cs typeface="+mj-cs"/>
              </a:rPr>
              <a:t>core</a:t>
            </a:r>
            <a:endPar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85383525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lstStyle>
        <a:defPPr algn="ctr">
          <a:defRPr sz="2800" b="1" dirty="0">
            <a:solidFill>
              <a:srgbClr val="00784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24245</TotalTime>
  <Words>3641</Words>
  <Application>Microsoft Office PowerPoint</Application>
  <PresentationFormat>Grand écran</PresentationFormat>
  <Paragraphs>304</Paragraphs>
  <Slides>33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33</vt:i4>
      </vt:variant>
    </vt:vector>
  </HeadingPairs>
  <TitlesOfParts>
    <vt:vector size="38" baseType="lpstr">
      <vt:lpstr>Arial</vt:lpstr>
      <vt:lpstr>Calibri</vt:lpstr>
      <vt:lpstr>Calibri 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ABDERRAHMANE ATMANI</dc:creator>
  <cp:lastModifiedBy>ABDERRAHMANE ATMANI</cp:lastModifiedBy>
  <cp:revision>416</cp:revision>
  <dcterms:created xsi:type="dcterms:W3CDTF">2022-03-23T13:41:33Z</dcterms:created>
  <dcterms:modified xsi:type="dcterms:W3CDTF">2022-08-30T09:58:00Z</dcterms:modified>
</cp:coreProperties>
</file>