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90" r:id="rId9"/>
    <p:sldId id="289" r:id="rId10"/>
    <p:sldId id="291" r:id="rId11"/>
    <p:sldId id="292" r:id="rId12"/>
    <p:sldId id="293" r:id="rId13"/>
    <p:sldId id="294" r:id="rId14"/>
    <p:sldId id="295" r:id="rId15"/>
    <p:sldId id="332" r:id="rId16"/>
    <p:sldId id="263" r:id="rId17"/>
    <p:sldId id="264" r:id="rId18"/>
    <p:sldId id="281" r:id="rId19"/>
    <p:sldId id="266" r:id="rId20"/>
    <p:sldId id="299" r:id="rId21"/>
    <p:sldId id="298" r:id="rId22"/>
    <p:sldId id="300" r:id="rId23"/>
    <p:sldId id="301" r:id="rId24"/>
    <p:sldId id="302" r:id="rId25"/>
    <p:sldId id="334" r:id="rId26"/>
    <p:sldId id="311" r:id="rId27"/>
    <p:sldId id="312" r:id="rId28"/>
    <p:sldId id="296" r:id="rId29"/>
    <p:sldId id="303" r:id="rId30"/>
    <p:sldId id="304" r:id="rId31"/>
    <p:sldId id="305" r:id="rId32"/>
    <p:sldId id="306" r:id="rId33"/>
    <p:sldId id="335" r:id="rId34"/>
    <p:sldId id="313" r:id="rId35"/>
    <p:sldId id="314" r:id="rId36"/>
    <p:sldId id="297" r:id="rId37"/>
    <p:sldId id="307" r:id="rId38"/>
    <p:sldId id="308" r:id="rId39"/>
    <p:sldId id="309" r:id="rId40"/>
    <p:sldId id="310" r:id="rId41"/>
    <p:sldId id="336" r:id="rId42"/>
    <p:sldId id="267" r:id="rId43"/>
    <p:sldId id="268" r:id="rId44"/>
    <p:sldId id="282" r:id="rId45"/>
    <p:sldId id="270" r:id="rId46"/>
    <p:sldId id="321" r:id="rId47"/>
    <p:sldId id="322" r:id="rId48"/>
    <p:sldId id="323" r:id="rId49"/>
    <p:sldId id="324" r:id="rId50"/>
    <p:sldId id="325" r:id="rId51"/>
    <p:sldId id="326" r:id="rId52"/>
    <p:sldId id="337" r:id="rId53"/>
    <p:sldId id="315" r:id="rId54"/>
    <p:sldId id="316" r:id="rId55"/>
    <p:sldId id="317" r:id="rId56"/>
    <p:sldId id="327" r:id="rId57"/>
    <p:sldId id="328" r:id="rId58"/>
    <p:sldId id="338" r:id="rId59"/>
    <p:sldId id="271" r:id="rId60"/>
    <p:sldId id="272" r:id="rId61"/>
    <p:sldId id="283" r:id="rId62"/>
    <p:sldId id="274" r:id="rId63"/>
    <p:sldId id="329" r:id="rId64"/>
    <p:sldId id="339" r:id="rId65"/>
    <p:sldId id="318" r:id="rId66"/>
    <p:sldId id="319" r:id="rId67"/>
    <p:sldId id="320" r:id="rId68"/>
    <p:sldId id="331" r:id="rId69"/>
    <p:sldId id="330" r:id="rId70"/>
    <p:sldId id="340" r:id="rId7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7DDCFDD-1C23-43F8-89FA-23E34C3EA46C}">
          <p14:sldIdLst>
            <p14:sldId id="256"/>
            <p14:sldId id="257"/>
            <p14:sldId id="258"/>
          </p14:sldIdLst>
        </p14:section>
        <p14:section name="PARTIE 1" id="{5039DDF9-4237-48B9-A623-53B7E117435D}">
          <p14:sldIdLst>
            <p14:sldId id="259"/>
            <p14:sldId id="260"/>
            <p14:sldId id="261"/>
            <p14:sldId id="262"/>
            <p14:sldId id="290"/>
            <p14:sldId id="289"/>
            <p14:sldId id="291"/>
            <p14:sldId id="292"/>
            <p14:sldId id="293"/>
            <p14:sldId id="294"/>
            <p14:sldId id="295"/>
            <p14:sldId id="332"/>
          </p14:sldIdLst>
        </p14:section>
        <p14:section name="PARTIE 2" id="{E9870B80-5A0E-4031-B120-304445202904}">
          <p14:sldIdLst>
            <p14:sldId id="263"/>
            <p14:sldId id="264"/>
            <p14:sldId id="281"/>
            <p14:sldId id="266"/>
            <p14:sldId id="299"/>
            <p14:sldId id="298"/>
            <p14:sldId id="300"/>
            <p14:sldId id="301"/>
            <p14:sldId id="302"/>
            <p14:sldId id="334"/>
            <p14:sldId id="311"/>
            <p14:sldId id="312"/>
            <p14:sldId id="296"/>
            <p14:sldId id="303"/>
            <p14:sldId id="304"/>
            <p14:sldId id="305"/>
            <p14:sldId id="306"/>
            <p14:sldId id="335"/>
            <p14:sldId id="313"/>
            <p14:sldId id="314"/>
            <p14:sldId id="297"/>
            <p14:sldId id="307"/>
            <p14:sldId id="308"/>
            <p14:sldId id="309"/>
            <p14:sldId id="310"/>
            <p14:sldId id="336"/>
          </p14:sldIdLst>
        </p14:section>
        <p14:section name="PARTIE 3" id="{233D3CAE-0AF1-4139-B128-C047E6DC4A35}">
          <p14:sldIdLst>
            <p14:sldId id="267"/>
            <p14:sldId id="268"/>
            <p14:sldId id="282"/>
            <p14:sldId id="270"/>
            <p14:sldId id="321"/>
            <p14:sldId id="322"/>
            <p14:sldId id="323"/>
            <p14:sldId id="324"/>
            <p14:sldId id="325"/>
            <p14:sldId id="326"/>
            <p14:sldId id="337"/>
            <p14:sldId id="315"/>
            <p14:sldId id="316"/>
            <p14:sldId id="317"/>
            <p14:sldId id="327"/>
            <p14:sldId id="328"/>
            <p14:sldId id="338"/>
          </p14:sldIdLst>
        </p14:section>
        <p14:section name="PARTIE 4" id="{3A0EA3E4-AC4C-4853-9817-02D78546C829}">
          <p14:sldIdLst>
            <p14:sldId id="271"/>
            <p14:sldId id="272"/>
            <p14:sldId id="283"/>
            <p14:sldId id="274"/>
            <p14:sldId id="329"/>
            <p14:sldId id="339"/>
            <p14:sldId id="318"/>
            <p14:sldId id="319"/>
            <p14:sldId id="320"/>
            <p14:sldId id="331"/>
            <p14:sldId id="330"/>
            <p14:sldId id="34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9D71D-8B2A-6A11-B687-14CF0725CBBE}" name="Fattoum Mihoubi" initials="FM" userId="aad5a4b6a67bf3b6" providerId="Windows Live"/>
  <p188:author id="{099F15A0-505E-68E9-9902-4D68850D9707}" name="CM graphiste" initials="Cg" userId="4b78d96517c7152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6"/>
    <a:srgbClr val="D0D0D0"/>
    <a:srgbClr val="0059A1"/>
    <a:srgbClr val="B3BB03"/>
    <a:srgbClr val="08ACA2"/>
    <a:srgbClr val="FF7800"/>
    <a:srgbClr val="007842"/>
    <a:srgbClr val="1C3151"/>
    <a:srgbClr val="B2BD00"/>
    <a:srgbClr val="40C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1" autoAdjust="0"/>
    <p:restoredTop sz="94660"/>
  </p:normalViewPr>
  <p:slideViewPr>
    <p:cSldViewPr snapToGrid="0">
      <p:cViewPr varScale="1">
        <p:scale>
          <a:sx n="106" d="100"/>
          <a:sy n="106" d="100"/>
        </p:scale>
        <p:origin x="4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UVERTURE">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059073E6-445F-2C41-958F-6D98C4F420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27" t="3384" r="3808" b="1450"/>
          <a:stretch/>
        </p:blipFill>
        <p:spPr>
          <a:xfrm>
            <a:off x="0" y="0"/>
            <a:ext cx="12192000" cy="6858000"/>
          </a:xfrm>
          <a:prstGeom prst="rect">
            <a:avLst/>
          </a:prstGeom>
          <a:noFill/>
          <a:ln cap="flat">
            <a:noFill/>
          </a:ln>
        </p:spPr>
      </p:pic>
      <p:pic>
        <p:nvPicPr>
          <p:cNvPr id="5" name="Image 4">
            <a:extLst>
              <a:ext uri="{FF2B5EF4-FFF2-40B4-BE49-F238E27FC236}">
                <a16:creationId xmlns:a16="http://schemas.microsoft.com/office/drawing/2014/main" id="{F96ADE21-F926-45B9-AAEA-098086A32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sp>
        <p:nvSpPr>
          <p:cNvPr id="8" name="Rectangle : avec coins arrondis en haut 7">
            <a:extLst>
              <a:ext uri="{FF2B5EF4-FFF2-40B4-BE49-F238E27FC236}">
                <a16:creationId xmlns:a16="http://schemas.microsoft.com/office/drawing/2014/main" id="{C72253F4-9644-4C8B-A3E0-02E53E246244}"/>
              </a:ext>
            </a:extLst>
          </p:cNvPr>
          <p:cNvSpPr/>
          <p:nvPr userDrawn="1"/>
        </p:nvSpPr>
        <p:spPr>
          <a:xfrm>
            <a:off x="5016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a:latin typeface="+mn-lt"/>
            </a:endParaRPr>
          </a:p>
        </p:txBody>
      </p:sp>
      <p:sp>
        <p:nvSpPr>
          <p:cNvPr id="9" name="Espace réservé du texte 8">
            <a:extLst>
              <a:ext uri="{FF2B5EF4-FFF2-40B4-BE49-F238E27FC236}">
                <a16:creationId xmlns:a16="http://schemas.microsoft.com/office/drawing/2014/main" id="{B32B4672-C29D-4299-A0C2-9E75A3B5431C}"/>
              </a:ext>
            </a:extLst>
          </p:cNvPr>
          <p:cNvSpPr>
            <a:spLocks noGrp="1"/>
          </p:cNvSpPr>
          <p:nvPr>
            <p:ph type="body" sz="quarter" idx="10" hasCustomPrompt="1"/>
          </p:nvPr>
        </p:nvSpPr>
        <p:spPr>
          <a:xfrm>
            <a:off x="5523628"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10" name="Image 9">
            <a:extLst>
              <a:ext uri="{FF2B5EF4-FFF2-40B4-BE49-F238E27FC236}">
                <a16:creationId xmlns:a16="http://schemas.microsoft.com/office/drawing/2014/main" id="{C7DE88CE-59BB-47A0-8D9C-3D1AB1E95AD3}"/>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4" name="Image 13">
            <a:extLst>
              <a:ext uri="{FF2B5EF4-FFF2-40B4-BE49-F238E27FC236}">
                <a16:creationId xmlns:a16="http://schemas.microsoft.com/office/drawing/2014/main" id="{8EB8F109-143F-400A-81E3-0FD05EFC8165}"/>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6" name="Picture 6">
            <a:extLst>
              <a:ext uri="{FF2B5EF4-FFF2-40B4-BE49-F238E27FC236}">
                <a16:creationId xmlns:a16="http://schemas.microsoft.com/office/drawing/2014/main" id="{380888E0-1F6D-45A2-8426-4A3795CC46F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775292" y="229196"/>
            <a:ext cx="1181846" cy="1167606"/>
          </a:xfrm>
          <a:prstGeom prst="rect">
            <a:avLst/>
          </a:prstGeom>
          <a:noFill/>
          <a:ln cap="flat">
            <a:noFill/>
          </a:ln>
        </p:spPr>
      </p:pic>
      <p:pic>
        <p:nvPicPr>
          <p:cNvPr id="17" name="Image 16">
            <a:extLst>
              <a:ext uri="{FF2B5EF4-FFF2-40B4-BE49-F238E27FC236}">
                <a16:creationId xmlns:a16="http://schemas.microsoft.com/office/drawing/2014/main" id="{3330E48E-A994-4C6A-8027-A13FC30487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81742" y="474891"/>
            <a:ext cx="2002221" cy="645160"/>
          </a:xfrm>
          <a:prstGeom prst="rect">
            <a:avLst/>
          </a:prstGeom>
        </p:spPr>
      </p:pic>
      <p:sp>
        <p:nvSpPr>
          <p:cNvPr id="13" name="Espace réservé du texte 8">
            <a:extLst>
              <a:ext uri="{FF2B5EF4-FFF2-40B4-BE49-F238E27FC236}">
                <a16:creationId xmlns:a16="http://schemas.microsoft.com/office/drawing/2014/main" id="{8DAA1C59-9DB9-4F3F-BFD9-7F90975A627A}"/>
              </a:ext>
            </a:extLst>
          </p:cNvPr>
          <p:cNvSpPr>
            <a:spLocks noGrp="1"/>
          </p:cNvSpPr>
          <p:nvPr>
            <p:ph type="body" sz="quarter" idx="12" hasCustomPrompt="1"/>
          </p:nvPr>
        </p:nvSpPr>
        <p:spPr>
          <a:xfrm>
            <a:off x="1199838" y="5011742"/>
            <a:ext cx="9514600" cy="865074"/>
          </a:xfrm>
          <a:prstGeom prst="rect">
            <a:avLst/>
          </a:prstGeom>
          <a:ln>
            <a:noFill/>
          </a:ln>
        </p:spPr>
        <p:txBody>
          <a:bodyPr anchor="ctr" anchorCtr="0"/>
          <a:lstStyle>
            <a:lvl1pPr marL="0" indent="0" algn="ctr">
              <a:buNone/>
              <a:defRPr sz="2400" b="1">
                <a:solidFill>
                  <a:srgbClr val="0059A1"/>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22090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4210226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FDBD6794-60B3-406B-9B2E-BC88DFAAE4E6}"/>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4531118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7" name="Espace réservé du contenu 17">
            <a:extLst>
              <a:ext uri="{FF2B5EF4-FFF2-40B4-BE49-F238E27FC236}">
                <a16:creationId xmlns:a16="http://schemas.microsoft.com/office/drawing/2014/main" id="{B0E164D1-F0CB-41BA-B0D6-1AA6A05C46A6}"/>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FC264691-6334-46DB-9B91-971892A207B5}"/>
              </a:ext>
            </a:extLst>
          </p:cNvPr>
          <p:cNvSpPr>
            <a:spLocks noGrp="1"/>
          </p:cNvSpPr>
          <p:nvPr>
            <p:ph sz="quarter" idx="18"/>
          </p:nvPr>
        </p:nvSpPr>
        <p:spPr>
          <a:xfrm>
            <a:off x="6244752"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6214457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7" name="Espace réservé du contenu 17">
            <a:extLst>
              <a:ext uri="{FF2B5EF4-FFF2-40B4-BE49-F238E27FC236}">
                <a16:creationId xmlns:a16="http://schemas.microsoft.com/office/drawing/2014/main" id="{B0E164D1-F0CB-41BA-B0D6-1AA6A05C46A6}"/>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4" name="Espace réservé du graphique SmartArt 3">
            <a:extLst>
              <a:ext uri="{FF2B5EF4-FFF2-40B4-BE49-F238E27FC236}">
                <a16:creationId xmlns:a16="http://schemas.microsoft.com/office/drawing/2014/main" id="{BB05B298-E949-438E-A2E8-B39D8AF50DC0}"/>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8449681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4CFF3C1-2B8D-4FA3-BEE4-66FC2C16B6B0}"/>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FF7800"/>
                </a:solidFill>
                <a:latin typeface="+mn-lt"/>
                <a:cs typeface="Calibri" panose="020F0502020204030204" pitchFamily="34" charset="0"/>
              </a:rPr>
              <a:t>PARTIE 2</a:t>
            </a:r>
          </a:p>
        </p:txBody>
      </p:sp>
    </p:spTree>
    <p:extLst>
      <p:ext uri="{BB962C8B-B14F-4D97-AF65-F5344CB8AC3E}">
        <p14:creationId xmlns:p14="http://schemas.microsoft.com/office/powerpoint/2010/main" val="27034297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1751089"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FF7800"/>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1799257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LIDE CONSIGNE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38668E92-4206-442C-8DF2-FAF2F06B21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1598406" cy="6858000"/>
          </a:xfrm>
          <a:prstGeom prst="rect">
            <a:avLst/>
          </a:prstGeom>
        </p:spPr>
      </p:pic>
      <p:sp>
        <p:nvSpPr>
          <p:cNvPr id="21" name="Espace réservé du texte 8">
            <a:extLst>
              <a:ext uri="{FF2B5EF4-FFF2-40B4-BE49-F238E27FC236}">
                <a16:creationId xmlns:a16="http://schemas.microsoft.com/office/drawing/2014/main" id="{B7D9DC81-89F2-4329-99C5-E6BBD245F8D9}"/>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2" name="Espace réservé du texte 8">
            <a:extLst>
              <a:ext uri="{FF2B5EF4-FFF2-40B4-BE49-F238E27FC236}">
                <a16:creationId xmlns:a16="http://schemas.microsoft.com/office/drawing/2014/main" id="{DB5846DF-BD8D-4E48-80B6-84AFB9A8C3AA}"/>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23" name="Espace réservé du texte 8">
            <a:extLst>
              <a:ext uri="{FF2B5EF4-FFF2-40B4-BE49-F238E27FC236}">
                <a16:creationId xmlns:a16="http://schemas.microsoft.com/office/drawing/2014/main" id="{23233517-90F5-4578-B989-40601BD4ED31}"/>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DFFCC711-8ADC-4ACD-A452-A02035AACF52}"/>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25" name="Rectangle 24">
            <a:extLst>
              <a:ext uri="{FF2B5EF4-FFF2-40B4-BE49-F238E27FC236}">
                <a16:creationId xmlns:a16="http://schemas.microsoft.com/office/drawing/2014/main" id="{4A0EABE3-0E57-413A-A162-9F3881B94C9F}"/>
              </a:ext>
            </a:extLst>
          </p:cNvPr>
          <p:cNvSpPr/>
          <p:nvPr userDrawn="1"/>
        </p:nvSpPr>
        <p:spPr>
          <a:xfrm>
            <a:off x="6245570" y="50060"/>
            <a:ext cx="5760000" cy="540000"/>
          </a:xfrm>
          <a:prstGeom prst="rect">
            <a:avLst/>
          </a:prstGeom>
        </p:spPr>
        <p:txBody>
          <a:bodyPr wrap="square">
            <a:spAutoFit/>
          </a:bodyPr>
          <a:lstStyle/>
          <a:p>
            <a:pPr lvl="0" algn="ctr"/>
            <a:r>
              <a:rPr lang="fr-FR" sz="2800" b="1" u="none" kern="1200" dirty="0">
                <a:solidFill>
                  <a:srgbClr val="FF7800"/>
                </a:solidFill>
                <a:latin typeface="+mn-lt"/>
                <a:ea typeface="+mn-ea"/>
                <a:cs typeface="Calibri" panose="020F0502020204030204" pitchFamily="34" charset="0"/>
              </a:rPr>
              <a:t>CONSIGNES</a:t>
            </a:r>
          </a:p>
        </p:txBody>
      </p:sp>
      <p:pic>
        <p:nvPicPr>
          <p:cNvPr id="26" name="Picture 6">
            <a:extLst>
              <a:ext uri="{FF2B5EF4-FFF2-40B4-BE49-F238E27FC236}">
                <a16:creationId xmlns:a16="http://schemas.microsoft.com/office/drawing/2014/main" id="{2B6DE9F0-C7D5-436D-980B-49247177315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F97CE4A9-A217-4237-95B9-E13237486E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28" name="Espace réservé du texte 8">
            <a:extLst>
              <a:ext uri="{FF2B5EF4-FFF2-40B4-BE49-F238E27FC236}">
                <a16:creationId xmlns:a16="http://schemas.microsoft.com/office/drawing/2014/main" id="{31000670-97A5-4EBE-BA93-FD5FEC95CDA6}"/>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FF7800"/>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9" name="Espace réservé du texte 8">
            <a:extLst>
              <a:ext uri="{FF2B5EF4-FFF2-40B4-BE49-F238E27FC236}">
                <a16:creationId xmlns:a16="http://schemas.microsoft.com/office/drawing/2014/main" id="{7E6B55FB-E98E-4D81-B985-6F94DB5E9A83}"/>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FF7800"/>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30" name="Espace réservé du texte 8">
            <a:extLst>
              <a:ext uri="{FF2B5EF4-FFF2-40B4-BE49-F238E27FC236}">
                <a16:creationId xmlns:a16="http://schemas.microsoft.com/office/drawing/2014/main" id="{2432648C-870F-4006-A675-74E687B156A2}"/>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FF7800"/>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31" name="Espace réservé du texte 8">
            <a:extLst>
              <a:ext uri="{FF2B5EF4-FFF2-40B4-BE49-F238E27FC236}">
                <a16:creationId xmlns:a16="http://schemas.microsoft.com/office/drawing/2014/main" id="{C46B67D7-2D20-476F-8696-1BF9DB29EE49}"/>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FF7800"/>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860555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9" name="Espace réservé du contenu 17">
            <a:extLst>
              <a:ext uri="{FF2B5EF4-FFF2-40B4-BE49-F238E27FC236}">
                <a16:creationId xmlns:a16="http://schemas.microsoft.com/office/drawing/2014/main" id="{78AD1031-8ADA-4B66-AAD3-853DD72671E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41" name="Espace réservé du contenu 17">
            <a:extLst>
              <a:ext uri="{FF2B5EF4-FFF2-40B4-BE49-F238E27FC236}">
                <a16:creationId xmlns:a16="http://schemas.microsoft.com/office/drawing/2014/main" id="{AF696FEE-43DC-4212-8C09-D8AA74AE2344}"/>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4977151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20" name="Espace réservé du contenu 17">
            <a:extLst>
              <a:ext uri="{FF2B5EF4-FFF2-40B4-BE49-F238E27FC236}">
                <a16:creationId xmlns:a16="http://schemas.microsoft.com/office/drawing/2014/main" id="{BED646B9-8338-48D1-BF55-13431CEC86F1}"/>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21" name="Espace réservé du contenu 17">
            <a:extLst>
              <a:ext uri="{FF2B5EF4-FFF2-40B4-BE49-F238E27FC236}">
                <a16:creationId xmlns:a16="http://schemas.microsoft.com/office/drawing/2014/main" id="{F90D8B21-7FE8-43FF-8927-84F3544E5A6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26" name="Espace réservé du contenu 17">
            <a:extLst>
              <a:ext uri="{FF2B5EF4-FFF2-40B4-BE49-F238E27FC236}">
                <a16:creationId xmlns:a16="http://schemas.microsoft.com/office/drawing/2014/main" id="{DA1560E5-393C-444A-B869-EABF205A500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27" name="Espace réservé du contenu 17">
            <a:extLst>
              <a:ext uri="{FF2B5EF4-FFF2-40B4-BE49-F238E27FC236}">
                <a16:creationId xmlns:a16="http://schemas.microsoft.com/office/drawing/2014/main" id="{04D77DDE-74D4-4367-BC63-DE4E7D60B1D7}"/>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42347393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D01ACF50-EE82-4B5E-8A9D-43D21EC67D64}"/>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3D507C7D-30B2-44FE-B13D-06D13A0C7EC1}"/>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B12901F6-F3E1-4666-9353-572D133F5B4D}"/>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9C7198E7-9F90-4FA4-8BB8-82CA1201FED3}"/>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20" name="Espace réservé du graphique SmartArt 3">
            <a:extLst>
              <a:ext uri="{FF2B5EF4-FFF2-40B4-BE49-F238E27FC236}">
                <a16:creationId xmlns:a16="http://schemas.microsoft.com/office/drawing/2014/main" id="{FC89E9C9-39C3-47DB-9109-01A1516654CB}"/>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21918199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SOMMAIRE">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86F38022-88E9-2043-9513-74C16F7C5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83"/>
            <a:ext cx="12191996" cy="6854433"/>
          </a:xfrm>
          <a:prstGeom prst="rect">
            <a:avLst/>
          </a:prstGeom>
          <a:noFill/>
          <a:ln cap="flat">
            <a:noFill/>
          </a:ln>
        </p:spPr>
      </p:pic>
      <p:sp>
        <p:nvSpPr>
          <p:cNvPr id="3" name="ZoneTexte 9">
            <a:extLst>
              <a:ext uri="{FF2B5EF4-FFF2-40B4-BE49-F238E27FC236}">
                <a16:creationId xmlns:a16="http://schemas.microsoft.com/office/drawing/2014/main" id="{F509BA39-798B-5E4D-9884-552E5B82AF7F}"/>
              </a:ext>
            </a:extLst>
          </p:cNvPr>
          <p:cNvSpPr txBox="1"/>
          <p:nvPr/>
        </p:nvSpPr>
        <p:spPr>
          <a:xfrm>
            <a:off x="2738276" y="1124878"/>
            <a:ext cx="2787649"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i="0" u="none" strike="noStrike" kern="1200" cap="none" spc="0" baseline="0" dirty="0">
                <a:solidFill>
                  <a:srgbClr val="0059A1"/>
                </a:solidFill>
                <a:uFillTx/>
                <a:latin typeface="+mn-lt"/>
                <a:cs typeface="Calibri" panose="020F0502020204030204" pitchFamily="34" charset="0"/>
              </a:rPr>
              <a:t>SOMMAIRE</a:t>
            </a:r>
            <a:endParaRPr lang="fr-FR" sz="3000" b="0" i="0" u="none" strike="noStrike" kern="1200" cap="none" spc="0" baseline="0" dirty="0">
              <a:solidFill>
                <a:srgbClr val="0059A1"/>
              </a:solidFill>
              <a:uFillTx/>
              <a:latin typeface="+mn-lt"/>
              <a:cs typeface="Calibri" panose="020F0502020204030204" pitchFamily="34" charset="0"/>
            </a:endParaRPr>
          </a:p>
        </p:txBody>
      </p:sp>
      <p:sp>
        <p:nvSpPr>
          <p:cNvPr id="6" name="Espace réservé du texte 5">
            <a:extLst>
              <a:ext uri="{FF2B5EF4-FFF2-40B4-BE49-F238E27FC236}">
                <a16:creationId xmlns:a16="http://schemas.microsoft.com/office/drawing/2014/main" id="{C4B4EED8-911E-4A36-849E-C21E2507F223}"/>
              </a:ext>
            </a:extLst>
          </p:cNvPr>
          <p:cNvSpPr>
            <a:spLocks noGrp="1"/>
          </p:cNvSpPr>
          <p:nvPr>
            <p:ph type="body" sz="quarter" idx="10" hasCustomPrompt="1"/>
          </p:nvPr>
        </p:nvSpPr>
        <p:spPr>
          <a:xfrm>
            <a:off x="7265988" y="631825"/>
            <a:ext cx="4364037" cy="5211763"/>
          </a:xfrm>
          <a:prstGeom prst="rect">
            <a:avLst/>
          </a:prstGeom>
        </p:spPr>
        <p:txBody>
          <a:bodyPr tIns="144000" bIns="72000"/>
          <a:lstStyle>
            <a:lvl1pPr marL="0" indent="0" algn="ctr">
              <a:lnSpc>
                <a:spcPts val="1600"/>
              </a:lnSpc>
              <a:spcBef>
                <a:spcPts val="600"/>
              </a:spcBef>
              <a:spcAft>
                <a:spcPts val="600"/>
              </a:spcAft>
              <a:buClr>
                <a:srgbClr val="FF7800"/>
              </a:buClr>
              <a:buFont typeface="+mj-lt"/>
              <a:buAutoNum type="arabicPeriod"/>
              <a:defRPr sz="2000" b="1" baseline="0">
                <a:solidFill>
                  <a:srgbClr val="0059A1"/>
                </a:solidFill>
                <a:latin typeface="+mn-lt"/>
                <a:cs typeface="Calibri" panose="020F0502020204030204" pitchFamily="34" charset="0"/>
              </a:defRPr>
            </a:lvl1pPr>
            <a:lvl2pPr marL="457200" indent="0" algn="ctr">
              <a:lnSpc>
                <a:spcPts val="1600"/>
              </a:lnSpc>
              <a:spcBef>
                <a:spcPts val="600"/>
              </a:spcBef>
              <a:spcAft>
                <a:spcPts val="0"/>
              </a:spcAft>
              <a:buClr>
                <a:srgbClr val="FF7800"/>
              </a:buClr>
              <a:buFont typeface="+mj-lt"/>
              <a:buNone/>
              <a:defRPr sz="1400" b="0">
                <a:solidFill>
                  <a:srgbClr val="565656"/>
                </a:solidFill>
                <a:latin typeface="+mn-lt"/>
                <a:cs typeface="Calibri" panose="020F0502020204030204" pitchFamily="34" charset="0"/>
              </a:defRPr>
            </a:lvl2pPr>
            <a:lvl3pPr marL="914400" indent="0" algn="ctr">
              <a:lnSpc>
                <a:spcPts val="1600"/>
              </a:lnSpc>
              <a:spcBef>
                <a:spcPts val="600"/>
              </a:spcBef>
              <a:spcAft>
                <a:spcPts val="0"/>
              </a:spcAft>
              <a:buNone/>
              <a:defRPr sz="1400" b="0">
                <a:solidFill>
                  <a:srgbClr val="565656"/>
                </a:solidFill>
                <a:latin typeface="Calibri" panose="020F0502020204030204" pitchFamily="34" charset="0"/>
                <a:cs typeface="Calibri" panose="020F0502020204030204" pitchFamily="34" charset="0"/>
              </a:defRPr>
            </a:lvl3pPr>
            <a:lvl4pPr>
              <a:defRPr b="1">
                <a:solidFill>
                  <a:srgbClr val="0059A1"/>
                </a:solidFill>
              </a:defRPr>
            </a:lvl4pPr>
            <a:lvl5pPr>
              <a:defRPr b="1">
                <a:solidFill>
                  <a:srgbClr val="0059A1"/>
                </a:solidFill>
              </a:defRPr>
            </a:lvl5pPr>
          </a:lstStyle>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lvl="1"/>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endParaRPr lang="fr-FR" dirty="0"/>
          </a:p>
          <a:p>
            <a:pPr lvl="2"/>
            <a:endParaRPr lang="fr-FR" dirty="0"/>
          </a:p>
        </p:txBody>
      </p:sp>
      <p:pic>
        <p:nvPicPr>
          <p:cNvPr id="7" name="Picture 6">
            <a:extLst>
              <a:ext uri="{FF2B5EF4-FFF2-40B4-BE49-F238E27FC236}">
                <a16:creationId xmlns:a16="http://schemas.microsoft.com/office/drawing/2014/main" id="{C6DA6285-643C-4042-BD5A-38635D1EE5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69715" y="242587"/>
            <a:ext cx="728497" cy="719719"/>
          </a:xfrm>
          <a:prstGeom prst="rect">
            <a:avLst/>
          </a:prstGeom>
          <a:noFill/>
          <a:ln cap="flat">
            <a:noFill/>
          </a:ln>
        </p:spPr>
      </p:pic>
      <p:pic>
        <p:nvPicPr>
          <p:cNvPr id="8" name="Image 7">
            <a:extLst>
              <a:ext uri="{FF2B5EF4-FFF2-40B4-BE49-F238E27FC236}">
                <a16:creationId xmlns:a16="http://schemas.microsoft.com/office/drawing/2014/main" id="{12EB657E-6B47-4020-B868-B1DC10441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869" y="327669"/>
            <a:ext cx="1469045" cy="473359"/>
          </a:xfrm>
          <a:prstGeom prst="rect">
            <a:avLst/>
          </a:prstGeom>
        </p:spPr>
      </p:pic>
    </p:spTree>
    <p:extLst>
      <p:ext uri="{BB962C8B-B14F-4D97-AF65-F5344CB8AC3E}">
        <p14:creationId xmlns:p14="http://schemas.microsoft.com/office/powerpoint/2010/main" val="822982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F9867F03-2BC3-4BDA-8555-2923755EDA53}"/>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E20A429D-19F9-4CB7-9EA8-F4570AD4F60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1C6B9A0C-90B8-40DC-BADB-E1EB4D27D5EE}"/>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85934415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E58E3747-11F3-42D6-9C18-246A446EAFB7}"/>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0D355BCB-565A-4CEF-A875-89C7B86D9774}"/>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501805DE-36F7-4FBC-8E4D-FD223573713F}"/>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BFA3B769-35A0-44EB-9835-5C87BAA92328}"/>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90716931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D16F5FE7-C2ED-4828-98D1-9EA31E750CA2}"/>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FEC8A0A0-247F-47F2-A454-02619D4DBEC9}"/>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CA4BBCD8-ADD1-42BA-B028-F3183FB8B731}"/>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DB95436-4AF3-46A6-B62B-9B447F599393}"/>
              </a:ext>
            </a:extLst>
          </p:cNvPr>
          <p:cNvSpPr>
            <a:spLocks noGrp="1"/>
          </p:cNvSpPr>
          <p:nvPr>
            <p:ph sz="quarter" idx="16"/>
          </p:nvPr>
        </p:nvSpPr>
        <p:spPr>
          <a:xfrm>
            <a:off x="718175"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03CF4E82-F61E-4F42-9B5B-19C31D3AF80F}"/>
              </a:ext>
            </a:extLst>
          </p:cNvPr>
          <p:cNvSpPr>
            <a:spLocks noGrp="1"/>
          </p:cNvSpPr>
          <p:nvPr>
            <p:ph sz="quarter" idx="18"/>
          </p:nvPr>
        </p:nvSpPr>
        <p:spPr>
          <a:xfrm>
            <a:off x="6244752"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03590324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3A83167-A358-4553-94AB-5B6872C2243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00C48E3-F090-48F3-AEA4-ABDFD44BE6E4}"/>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BB498A7E-C19C-4F31-8207-316BDD219066}"/>
              </a:ext>
            </a:extLst>
          </p:cNvPr>
          <p:cNvSpPr>
            <a:spLocks noGrp="1"/>
          </p:cNvSpPr>
          <p:nvPr>
            <p:ph sz="quarter" idx="16"/>
          </p:nvPr>
        </p:nvSpPr>
        <p:spPr>
          <a:xfrm>
            <a:off x="718175"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6E03E097-D5FF-467B-B7A6-4D8F82ED4908}"/>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0958223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20E2D18-11A5-4C02-8DC2-7675E9AC0C8F}"/>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059A1"/>
                </a:solidFill>
                <a:latin typeface="+mn-lt"/>
                <a:cs typeface="Calibri" panose="020F0502020204030204" pitchFamily="34" charset="0"/>
              </a:rPr>
              <a:t>PARTIE 3</a:t>
            </a:r>
          </a:p>
        </p:txBody>
      </p:sp>
    </p:spTree>
    <p:extLst>
      <p:ext uri="{BB962C8B-B14F-4D97-AF65-F5344CB8AC3E}">
        <p14:creationId xmlns:p14="http://schemas.microsoft.com/office/powerpoint/2010/main" val="255181406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1681533"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59A1"/>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967982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SLIDE CONSIGNE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95083720-B214-468B-817A-8C98AA28F9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1635351" cy="6858000"/>
          </a:xfrm>
          <a:prstGeom prst="rect">
            <a:avLst/>
          </a:prstGeom>
        </p:spPr>
      </p:pic>
      <p:sp>
        <p:nvSpPr>
          <p:cNvPr id="21" name="Espace réservé du texte 8">
            <a:extLst>
              <a:ext uri="{FF2B5EF4-FFF2-40B4-BE49-F238E27FC236}">
                <a16:creationId xmlns:a16="http://schemas.microsoft.com/office/drawing/2014/main" id="{7A639676-AFCE-4569-87CC-BC8F5C5B3A12}"/>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2" name="Espace réservé du texte 8">
            <a:extLst>
              <a:ext uri="{FF2B5EF4-FFF2-40B4-BE49-F238E27FC236}">
                <a16:creationId xmlns:a16="http://schemas.microsoft.com/office/drawing/2014/main" id="{E823FFDC-00BC-4BA6-9131-4A33E59048A6}"/>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23" name="Espace réservé du texte 8">
            <a:extLst>
              <a:ext uri="{FF2B5EF4-FFF2-40B4-BE49-F238E27FC236}">
                <a16:creationId xmlns:a16="http://schemas.microsoft.com/office/drawing/2014/main" id="{BCB89325-E635-41AE-9F51-03FFE205D1C6}"/>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5EC95F34-9B21-4918-A4C8-569B30D51A34}"/>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25" name="Rectangle 24">
            <a:extLst>
              <a:ext uri="{FF2B5EF4-FFF2-40B4-BE49-F238E27FC236}">
                <a16:creationId xmlns:a16="http://schemas.microsoft.com/office/drawing/2014/main" id="{3434E103-F9D8-427E-A884-947D2BB7EF71}"/>
              </a:ext>
            </a:extLst>
          </p:cNvPr>
          <p:cNvSpPr/>
          <p:nvPr userDrawn="1"/>
        </p:nvSpPr>
        <p:spPr>
          <a:xfrm>
            <a:off x="6245570" y="50060"/>
            <a:ext cx="5760000" cy="540000"/>
          </a:xfrm>
          <a:prstGeom prst="rect">
            <a:avLst/>
          </a:prstGeom>
        </p:spPr>
        <p:txBody>
          <a:bodyPr wrap="square">
            <a:spAutoFit/>
          </a:bodyPr>
          <a:lstStyle/>
          <a:p>
            <a:pPr lvl="0" algn="ctr"/>
            <a:r>
              <a:rPr lang="fr-FR" sz="2800" b="1" u="none" kern="1200" dirty="0">
                <a:solidFill>
                  <a:srgbClr val="0059A1"/>
                </a:solidFill>
                <a:latin typeface="+mn-lt"/>
                <a:ea typeface="+mn-ea"/>
                <a:cs typeface="Calibri" panose="020F0502020204030204" pitchFamily="34" charset="0"/>
              </a:rPr>
              <a:t>CONSIGNES</a:t>
            </a:r>
          </a:p>
        </p:txBody>
      </p:sp>
      <p:pic>
        <p:nvPicPr>
          <p:cNvPr id="26" name="Picture 6">
            <a:extLst>
              <a:ext uri="{FF2B5EF4-FFF2-40B4-BE49-F238E27FC236}">
                <a16:creationId xmlns:a16="http://schemas.microsoft.com/office/drawing/2014/main" id="{6AFA75CC-F705-4D07-85A0-8522AF240BF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6978BE81-A884-47F9-86AE-AF73579982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28" name="Espace réservé du texte 8">
            <a:extLst>
              <a:ext uri="{FF2B5EF4-FFF2-40B4-BE49-F238E27FC236}">
                <a16:creationId xmlns:a16="http://schemas.microsoft.com/office/drawing/2014/main" id="{4D3D4606-FC31-42AB-AFCF-93B6AD35BCC2}"/>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59A1"/>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9" name="Espace réservé du texte 8">
            <a:extLst>
              <a:ext uri="{FF2B5EF4-FFF2-40B4-BE49-F238E27FC236}">
                <a16:creationId xmlns:a16="http://schemas.microsoft.com/office/drawing/2014/main" id="{F1BECD71-FB7A-486F-9FE3-A2231BC8B92C}"/>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59A1"/>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30" name="Espace réservé du texte 8">
            <a:extLst>
              <a:ext uri="{FF2B5EF4-FFF2-40B4-BE49-F238E27FC236}">
                <a16:creationId xmlns:a16="http://schemas.microsoft.com/office/drawing/2014/main" id="{620ED783-D420-4A59-A2A5-2A9A8354E61C}"/>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59A1"/>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31" name="Espace réservé du texte 8">
            <a:extLst>
              <a:ext uri="{FF2B5EF4-FFF2-40B4-BE49-F238E27FC236}">
                <a16:creationId xmlns:a16="http://schemas.microsoft.com/office/drawing/2014/main" id="{2CCD24F6-C719-4FA5-872D-E762791ED030}"/>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59A1"/>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229624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8" name="Espace réservé du contenu 17">
            <a:extLst>
              <a:ext uri="{FF2B5EF4-FFF2-40B4-BE49-F238E27FC236}">
                <a16:creationId xmlns:a16="http://schemas.microsoft.com/office/drawing/2014/main" id="{60F8EBFA-4CB5-426E-911F-3868DEB727CD}"/>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40" name="Espace réservé du contenu 17">
            <a:extLst>
              <a:ext uri="{FF2B5EF4-FFF2-40B4-BE49-F238E27FC236}">
                <a16:creationId xmlns:a16="http://schemas.microsoft.com/office/drawing/2014/main" id="{A23F7AE1-0D31-46CE-98C5-5863FFA7C7B8}"/>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64034960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59A1"/>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71A9B66F-C19E-4819-B8A3-620DFB61F977}"/>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2D7BC632-2B7D-460A-9D1E-35D5519904F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EA1A26D4-BFEF-4AEA-B14C-6F6B05DE5F7D}"/>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652197E3-D6CB-4497-8530-4F462CE9D168}"/>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91756427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A7482346-9406-422E-A3AB-F6E61E6418A5}"/>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7DE2AD3F-7CB8-468A-8B56-A389CD2728A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2D57DCFA-F8F2-400F-925F-2E4E842CB2B7}"/>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7651D515-72AC-4354-8320-E7AC71A09E37}"/>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E8F4B906-414B-4740-AD96-520BBB7E5F05}"/>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0461811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MODALITES PEDAGOGIQUE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9F4EF1A-7B41-4424-8C3F-35D9C533D3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6590" cy="6858000"/>
          </a:xfrm>
          <a:prstGeom prst="rect">
            <a:avLst/>
          </a:prstGeom>
        </p:spPr>
      </p:pic>
      <p:sp>
        <p:nvSpPr>
          <p:cNvPr id="6" name="ZoneTexte 15">
            <a:extLst>
              <a:ext uri="{FF2B5EF4-FFF2-40B4-BE49-F238E27FC236}">
                <a16:creationId xmlns:a16="http://schemas.microsoft.com/office/drawing/2014/main" id="{35305712-A66C-F549-A6A6-7FABFCDA4CDC}"/>
              </a:ext>
            </a:extLst>
          </p:cNvPr>
          <p:cNvSpPr txBox="1"/>
          <p:nvPr/>
        </p:nvSpPr>
        <p:spPr>
          <a:xfrm>
            <a:off x="11789199" y="6603277"/>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8" name="ZoneTexte 17">
            <a:extLst>
              <a:ext uri="{FF2B5EF4-FFF2-40B4-BE49-F238E27FC236}">
                <a16:creationId xmlns:a16="http://schemas.microsoft.com/office/drawing/2014/main" id="{15A3A4DC-3397-664C-AF69-B25199659E74}"/>
              </a:ext>
            </a:extLst>
          </p:cNvPr>
          <p:cNvSpPr txBox="1"/>
          <p:nvPr/>
        </p:nvSpPr>
        <p:spPr>
          <a:xfrm>
            <a:off x="4245835" y="660870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0" name="Google Shape;86;p16">
            <a:extLst>
              <a:ext uri="{FF2B5EF4-FFF2-40B4-BE49-F238E27FC236}">
                <a16:creationId xmlns:a16="http://schemas.microsoft.com/office/drawing/2014/main" id="{0E060007-F668-4DF5-BC6B-856DB623B728}"/>
              </a:ext>
            </a:extLst>
          </p:cNvPr>
          <p:cNvSpPr/>
          <p:nvPr/>
        </p:nvSpPr>
        <p:spPr>
          <a:xfrm>
            <a:off x="1754550" y="1618530"/>
            <a:ext cx="8682900" cy="4463400"/>
          </a:xfrm>
          <a:prstGeom prst="rect">
            <a:avLst/>
          </a:prstGeom>
          <a:solidFill>
            <a:srgbClr val="FFFFFF"/>
          </a:solidFill>
          <a:ln w="9525" cap="flat" cmpd="sng">
            <a:solidFill>
              <a:srgbClr val="A5A5A5"/>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mn-lt"/>
              <a:ea typeface="Calibri"/>
              <a:cs typeface="Calibri"/>
              <a:sym typeface="Calibri"/>
            </a:endParaRPr>
          </a:p>
        </p:txBody>
      </p:sp>
      <p:sp>
        <p:nvSpPr>
          <p:cNvPr id="11" name="Google Shape;87;p16">
            <a:extLst>
              <a:ext uri="{FF2B5EF4-FFF2-40B4-BE49-F238E27FC236}">
                <a16:creationId xmlns:a16="http://schemas.microsoft.com/office/drawing/2014/main" id="{45AF851D-664A-4877-8D80-FDA445C2C6CC}"/>
              </a:ext>
            </a:extLst>
          </p:cNvPr>
          <p:cNvSpPr txBox="1"/>
          <p:nvPr/>
        </p:nvSpPr>
        <p:spPr>
          <a:xfrm>
            <a:off x="0" y="536034"/>
            <a:ext cx="5260200" cy="523180"/>
          </a:xfrm>
          <a:prstGeom prst="rect">
            <a:avLst/>
          </a:prstGeom>
          <a:noFill/>
          <a:ln>
            <a:noFill/>
          </a:ln>
        </p:spPr>
        <p:txBody>
          <a:bodyPr spcFirstLastPara="1" wrap="square" lIns="91425" tIns="45700" rIns="91425" bIns="45700" anchor="t" anchorCtr="1">
            <a:spAutoFit/>
          </a:bodyPr>
          <a:lstStyle/>
          <a:p>
            <a:pPr marL="0" marR="0" lvl="0" indent="0" algn="ctr" rtl="0">
              <a:spcBef>
                <a:spcPts val="0"/>
              </a:spcBef>
              <a:spcAft>
                <a:spcPts val="0"/>
              </a:spcAft>
              <a:buNone/>
            </a:pPr>
            <a:r>
              <a:rPr lang="fr-FR" sz="2800" b="1" i="0" u="none" strike="noStrike" cap="none" dirty="0">
                <a:solidFill>
                  <a:srgbClr val="008245"/>
                </a:solidFill>
                <a:latin typeface="+mn-lt"/>
                <a:ea typeface="Arial"/>
                <a:cs typeface="Calibri" panose="020F0502020204030204" pitchFamily="34" charset="0"/>
                <a:sym typeface="Arial"/>
              </a:rPr>
              <a:t>MODALITÉS </a:t>
            </a:r>
            <a:r>
              <a:rPr lang="fr-FR" sz="2800" b="1" dirty="0">
                <a:solidFill>
                  <a:srgbClr val="008245"/>
                </a:solidFill>
                <a:latin typeface="+mn-lt"/>
                <a:cs typeface="Calibri" panose="020F0502020204030204" pitchFamily="34" charset="0"/>
              </a:rPr>
              <a:t>PÉDAGOGIQUES</a:t>
            </a:r>
            <a:endParaRPr sz="2800" b="1" i="0" u="none" strike="noStrike" cap="none" dirty="0">
              <a:solidFill>
                <a:srgbClr val="008245"/>
              </a:solidFill>
              <a:latin typeface="+mn-lt"/>
              <a:ea typeface="Arial"/>
              <a:cs typeface="Calibri" panose="020F0502020204030204" pitchFamily="34" charset="0"/>
              <a:sym typeface="Arial"/>
            </a:endParaRPr>
          </a:p>
        </p:txBody>
      </p:sp>
      <p:grpSp>
        <p:nvGrpSpPr>
          <p:cNvPr id="55" name="Groupe 54">
            <a:extLst>
              <a:ext uri="{FF2B5EF4-FFF2-40B4-BE49-F238E27FC236}">
                <a16:creationId xmlns:a16="http://schemas.microsoft.com/office/drawing/2014/main" id="{9C28F931-6C6C-47E8-B6BA-FF540874AF4A}"/>
              </a:ext>
            </a:extLst>
          </p:cNvPr>
          <p:cNvGrpSpPr/>
          <p:nvPr/>
        </p:nvGrpSpPr>
        <p:grpSpPr>
          <a:xfrm>
            <a:off x="1927160" y="1910684"/>
            <a:ext cx="8337681" cy="3879092"/>
            <a:chOff x="1985405" y="1978790"/>
            <a:chExt cx="8337681" cy="3879092"/>
          </a:xfrm>
        </p:grpSpPr>
        <p:grpSp>
          <p:nvGrpSpPr>
            <p:cNvPr id="54" name="Groupe 53">
              <a:extLst>
                <a:ext uri="{FF2B5EF4-FFF2-40B4-BE49-F238E27FC236}">
                  <a16:creationId xmlns:a16="http://schemas.microsoft.com/office/drawing/2014/main" id="{D1CD823F-212C-4F8B-816D-D21EE24EAD8E}"/>
                </a:ext>
              </a:extLst>
            </p:cNvPr>
            <p:cNvGrpSpPr/>
            <p:nvPr/>
          </p:nvGrpSpPr>
          <p:grpSpPr>
            <a:xfrm>
              <a:off x="1985405" y="2096568"/>
              <a:ext cx="1584000" cy="3761314"/>
              <a:chOff x="2149789" y="2096568"/>
              <a:chExt cx="1584000" cy="3761314"/>
            </a:xfrm>
          </p:grpSpPr>
          <p:grpSp>
            <p:nvGrpSpPr>
              <p:cNvPr id="49" name="Groupe 48">
                <a:extLst>
                  <a:ext uri="{FF2B5EF4-FFF2-40B4-BE49-F238E27FC236}">
                    <a16:creationId xmlns:a16="http://schemas.microsoft.com/office/drawing/2014/main" id="{F1B17ECF-4583-4AFE-8F93-B7DFB3D97D8F}"/>
                  </a:ext>
                </a:extLst>
              </p:cNvPr>
              <p:cNvGrpSpPr/>
              <p:nvPr/>
            </p:nvGrpSpPr>
            <p:grpSpPr>
              <a:xfrm>
                <a:off x="2149789" y="2096568"/>
                <a:ext cx="1584000" cy="3761314"/>
                <a:chOff x="2149789" y="2096568"/>
                <a:chExt cx="1584000" cy="3761314"/>
              </a:xfrm>
            </p:grpSpPr>
            <p:sp>
              <p:nvSpPr>
                <p:cNvPr id="12" name="Google Shape;88;p16">
                  <a:extLst>
                    <a:ext uri="{FF2B5EF4-FFF2-40B4-BE49-F238E27FC236}">
                      <a16:creationId xmlns:a16="http://schemas.microsoft.com/office/drawing/2014/main" id="{7933F26D-BE4B-4DEB-BB94-B71B66167D9A}"/>
                    </a:ext>
                  </a:extLst>
                </p:cNvPr>
                <p:cNvSpPr/>
                <p:nvPr/>
              </p:nvSpPr>
              <p:spPr>
                <a:xfrm>
                  <a:off x="2621839" y="2096568"/>
                  <a:ext cx="639900" cy="59900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sp>
              <p:nvSpPr>
                <p:cNvPr id="32" name="Google Shape;108;p16">
                  <a:extLst>
                    <a:ext uri="{FF2B5EF4-FFF2-40B4-BE49-F238E27FC236}">
                      <a16:creationId xmlns:a16="http://schemas.microsoft.com/office/drawing/2014/main" id="{C0B1F164-8A10-4478-9E4A-371EF847301C}"/>
                    </a:ext>
                  </a:extLst>
                </p:cNvPr>
                <p:cNvSpPr txBox="1"/>
                <p:nvPr/>
              </p:nvSpPr>
              <p:spPr>
                <a:xfrm>
                  <a:off x="2149789"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i="0" u="none" strike="noStrike" cap="none" dirty="0">
                      <a:solidFill>
                        <a:srgbClr val="0059A1"/>
                      </a:solidFill>
                      <a:latin typeface="+mn-lt"/>
                      <a:ea typeface="Calibri"/>
                      <a:cs typeface="Calibri" panose="020F0502020204030204" pitchFamily="34" charset="0"/>
                      <a:sym typeface="Calibri"/>
                    </a:rPr>
                    <a:t>LE GUIDE DE SOUTIEN</a:t>
                  </a:r>
                  <a:endParaRPr lang="fr-FR" sz="1400" dirty="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Il contient le ré</a:t>
                  </a:r>
                  <a:r>
                    <a:rPr lang="fr-FR" sz="1400" b="0" i="0" u="none" strike="noStrike" cap="none" dirty="0">
                      <a:solidFill>
                        <a:srgbClr val="3F3F3F"/>
                      </a:solidFill>
                      <a:latin typeface="+mn-lt"/>
                      <a:ea typeface="Calibri"/>
                      <a:cs typeface="Calibri" panose="020F0502020204030204" pitchFamily="34" charset="0"/>
                      <a:sym typeface="Calibri"/>
                    </a:rPr>
                    <a:t>sumé théorique et le manuel des travaux pratiques</a:t>
                  </a:r>
                  <a:endParaRPr lang="fr-FR" sz="1400" dirty="0">
                    <a:latin typeface="+mn-lt"/>
                    <a:cs typeface="Calibri" panose="020F0502020204030204" pitchFamily="34" charset="0"/>
                  </a:endParaRPr>
                </a:p>
              </p:txBody>
            </p:sp>
          </p:grpSp>
          <p:grpSp>
            <p:nvGrpSpPr>
              <p:cNvPr id="2" name="Groupe 1">
                <a:extLst>
                  <a:ext uri="{FF2B5EF4-FFF2-40B4-BE49-F238E27FC236}">
                    <a16:creationId xmlns:a16="http://schemas.microsoft.com/office/drawing/2014/main" id="{571D3AF8-CDE8-4FB0-9B48-4D15B7A820C3}"/>
                  </a:ext>
                </a:extLst>
              </p:cNvPr>
              <p:cNvGrpSpPr/>
              <p:nvPr/>
            </p:nvGrpSpPr>
            <p:grpSpPr>
              <a:xfrm>
                <a:off x="2587039" y="3022198"/>
                <a:ext cx="637500" cy="596700"/>
                <a:chOff x="2587039" y="3022198"/>
                <a:chExt cx="637500" cy="596700"/>
              </a:xfrm>
            </p:grpSpPr>
            <p:sp>
              <p:nvSpPr>
                <p:cNvPr id="37" name="Google Shape;113;p16">
                  <a:extLst>
                    <a:ext uri="{FF2B5EF4-FFF2-40B4-BE49-F238E27FC236}">
                      <a16:creationId xmlns:a16="http://schemas.microsoft.com/office/drawing/2014/main" id="{5E939301-5B96-4B78-8B8F-D06410BB794E}"/>
                    </a:ext>
                  </a:extLst>
                </p:cNvPr>
                <p:cNvSpPr/>
                <p:nvPr/>
              </p:nvSpPr>
              <p:spPr>
                <a:xfrm>
                  <a:off x="2587039"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mn-lt"/>
                    <a:ea typeface="Calibri"/>
                    <a:cs typeface="Calibri"/>
                    <a:sym typeface="Calibri"/>
                  </a:endParaRPr>
                </a:p>
              </p:txBody>
            </p:sp>
            <p:sp>
              <p:nvSpPr>
                <p:cNvPr id="42" name="Rectangle 41">
                  <a:extLst>
                    <a:ext uri="{FF2B5EF4-FFF2-40B4-BE49-F238E27FC236}">
                      <a16:creationId xmlns:a16="http://schemas.microsoft.com/office/drawing/2014/main" id="{F242B4FE-EB7E-4FA9-AB3C-67B43CEF323F}"/>
                    </a:ext>
                  </a:extLst>
                </p:cNvPr>
                <p:cNvSpPr/>
                <p:nvPr/>
              </p:nvSpPr>
              <p:spPr>
                <a:xfrm>
                  <a:off x="2735710" y="3089715"/>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1</a:t>
                  </a:r>
                  <a:endParaRPr lang="fr-FR" sz="2400" b="1" dirty="0">
                    <a:solidFill>
                      <a:srgbClr val="0059A1"/>
                    </a:solidFill>
                    <a:latin typeface="+mn-lt"/>
                    <a:cs typeface="Calibri" panose="020F0502020204030204" pitchFamily="34" charset="0"/>
                  </a:endParaRPr>
                </a:p>
              </p:txBody>
            </p:sp>
          </p:grpSp>
        </p:grpSp>
        <p:grpSp>
          <p:nvGrpSpPr>
            <p:cNvPr id="50" name="Groupe 49">
              <a:extLst>
                <a:ext uri="{FF2B5EF4-FFF2-40B4-BE49-F238E27FC236}">
                  <a16:creationId xmlns:a16="http://schemas.microsoft.com/office/drawing/2014/main" id="{53168013-0FB2-4E00-BBAC-599AA4E6EADF}"/>
                </a:ext>
              </a:extLst>
            </p:cNvPr>
            <p:cNvGrpSpPr/>
            <p:nvPr/>
          </p:nvGrpSpPr>
          <p:grpSpPr>
            <a:xfrm>
              <a:off x="3683025" y="2056878"/>
              <a:ext cx="1584000" cy="3801004"/>
              <a:chOff x="3765217" y="2056878"/>
              <a:chExt cx="1584000" cy="3801004"/>
            </a:xfrm>
          </p:grpSpPr>
          <p:grpSp>
            <p:nvGrpSpPr>
              <p:cNvPr id="13" name="Google Shape;89;p16">
                <a:extLst>
                  <a:ext uri="{FF2B5EF4-FFF2-40B4-BE49-F238E27FC236}">
                    <a16:creationId xmlns:a16="http://schemas.microsoft.com/office/drawing/2014/main" id="{00A56C00-FE86-4D41-AA52-9DAC693266D6}"/>
                  </a:ext>
                </a:extLst>
              </p:cNvPr>
              <p:cNvGrpSpPr/>
              <p:nvPr/>
            </p:nvGrpSpPr>
            <p:grpSpPr>
              <a:xfrm>
                <a:off x="4140067" y="2056878"/>
                <a:ext cx="834300" cy="662869"/>
                <a:chOff x="4002843" y="1987306"/>
                <a:chExt cx="834300" cy="662869"/>
              </a:xfrm>
            </p:grpSpPr>
            <p:sp>
              <p:nvSpPr>
                <p:cNvPr id="14" name="Google Shape;90;p16">
                  <a:extLst>
                    <a:ext uri="{FF2B5EF4-FFF2-40B4-BE49-F238E27FC236}">
                      <a16:creationId xmlns:a16="http://schemas.microsoft.com/office/drawing/2014/main" id="{49164E02-095E-447C-9FE2-E3996451B6CB}"/>
                    </a:ext>
                  </a:extLst>
                </p:cNvPr>
                <p:cNvSpPr/>
                <p:nvPr/>
              </p:nvSpPr>
              <p:spPr>
                <a:xfrm>
                  <a:off x="4002843" y="1987306"/>
                  <a:ext cx="834300" cy="662869"/>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sp>
              <p:nvSpPr>
                <p:cNvPr id="15" name="Google Shape;91;p16">
                  <a:extLst>
                    <a:ext uri="{FF2B5EF4-FFF2-40B4-BE49-F238E27FC236}">
                      <a16:creationId xmlns:a16="http://schemas.microsoft.com/office/drawing/2014/main" id="{74C91C81-9CC6-4F6E-B22E-499C2B644CA9}"/>
                    </a:ext>
                  </a:extLst>
                </p:cNvPr>
                <p:cNvSpPr/>
                <p:nvPr/>
              </p:nvSpPr>
              <p:spPr>
                <a:xfrm>
                  <a:off x="4116776" y="2182747"/>
                  <a:ext cx="589749" cy="110877"/>
                </a:xfrm>
                <a:custGeom>
                  <a:avLst/>
                  <a:gdLst/>
                  <a:ahLst/>
                  <a:cxnLst/>
                  <a:rect l="l" t="t" r="r" b="b"/>
                  <a:pathLst>
                    <a:path w="589749" h="110877" extrusionOk="0">
                      <a:moveTo>
                        <a:pt x="553417" y="44276"/>
                      </a:moveTo>
                      <a:cubicBezTo>
                        <a:pt x="548853" y="44276"/>
                        <a:pt x="545083" y="45938"/>
                        <a:pt x="542106" y="49262"/>
                      </a:cubicBezTo>
                      <a:cubicBezTo>
                        <a:pt x="539130" y="52586"/>
                        <a:pt x="537666" y="57101"/>
                        <a:pt x="537716" y="62806"/>
                      </a:cubicBezTo>
                      <a:lnTo>
                        <a:pt x="568970" y="62806"/>
                      </a:lnTo>
                      <a:cubicBezTo>
                        <a:pt x="568821" y="56753"/>
                        <a:pt x="567258" y="52152"/>
                        <a:pt x="564282" y="49002"/>
                      </a:cubicBezTo>
                      <a:cubicBezTo>
                        <a:pt x="561305" y="45852"/>
                        <a:pt x="557684" y="44276"/>
                        <a:pt x="553417" y="44276"/>
                      </a:cubicBezTo>
                      <a:close/>
                      <a:moveTo>
                        <a:pt x="124792" y="44276"/>
                      </a:moveTo>
                      <a:cubicBezTo>
                        <a:pt x="120228" y="44276"/>
                        <a:pt x="116458" y="45938"/>
                        <a:pt x="113481" y="49262"/>
                      </a:cubicBezTo>
                      <a:cubicBezTo>
                        <a:pt x="110505" y="52586"/>
                        <a:pt x="109041" y="57101"/>
                        <a:pt x="109091" y="62806"/>
                      </a:cubicBezTo>
                      <a:lnTo>
                        <a:pt x="140345" y="62806"/>
                      </a:lnTo>
                      <a:cubicBezTo>
                        <a:pt x="140196" y="56753"/>
                        <a:pt x="138633" y="52152"/>
                        <a:pt x="135657" y="49002"/>
                      </a:cubicBezTo>
                      <a:cubicBezTo>
                        <a:pt x="132680" y="45852"/>
                        <a:pt x="129059" y="44276"/>
                        <a:pt x="124792" y="44276"/>
                      </a:cubicBezTo>
                      <a:close/>
                      <a:moveTo>
                        <a:pt x="445815" y="30063"/>
                      </a:moveTo>
                      <a:lnTo>
                        <a:pt x="466725" y="30063"/>
                      </a:lnTo>
                      <a:lnTo>
                        <a:pt x="466725" y="109091"/>
                      </a:lnTo>
                      <a:lnTo>
                        <a:pt x="445815" y="109091"/>
                      </a:lnTo>
                      <a:close/>
                      <a:moveTo>
                        <a:pt x="170259" y="30063"/>
                      </a:moveTo>
                      <a:lnTo>
                        <a:pt x="195783" y="30063"/>
                      </a:lnTo>
                      <a:lnTo>
                        <a:pt x="209773" y="51792"/>
                      </a:lnTo>
                      <a:lnTo>
                        <a:pt x="224507" y="30063"/>
                      </a:lnTo>
                      <a:lnTo>
                        <a:pt x="249064" y="30063"/>
                      </a:lnTo>
                      <a:lnTo>
                        <a:pt x="222275" y="67494"/>
                      </a:lnTo>
                      <a:lnTo>
                        <a:pt x="251519" y="109091"/>
                      </a:lnTo>
                      <a:lnTo>
                        <a:pt x="225847" y="109091"/>
                      </a:lnTo>
                      <a:lnTo>
                        <a:pt x="209773" y="84609"/>
                      </a:lnTo>
                      <a:lnTo>
                        <a:pt x="193551" y="109091"/>
                      </a:lnTo>
                      <a:lnTo>
                        <a:pt x="169069" y="109091"/>
                      </a:lnTo>
                      <a:lnTo>
                        <a:pt x="197569" y="68387"/>
                      </a:lnTo>
                      <a:close/>
                      <a:moveTo>
                        <a:pt x="552152" y="28277"/>
                      </a:moveTo>
                      <a:cubicBezTo>
                        <a:pt x="563910" y="28277"/>
                        <a:pt x="573187" y="32159"/>
                        <a:pt x="579983" y="39923"/>
                      </a:cubicBezTo>
                      <a:cubicBezTo>
                        <a:pt x="586780" y="47687"/>
                        <a:pt x="590029" y="59581"/>
                        <a:pt x="589731" y="75605"/>
                      </a:cubicBezTo>
                      <a:lnTo>
                        <a:pt x="537344" y="75605"/>
                      </a:lnTo>
                      <a:cubicBezTo>
                        <a:pt x="537493" y="81806"/>
                        <a:pt x="539179" y="86630"/>
                        <a:pt x="542404" y="90078"/>
                      </a:cubicBezTo>
                      <a:cubicBezTo>
                        <a:pt x="545629" y="93526"/>
                        <a:pt x="549647" y="95250"/>
                        <a:pt x="554459" y="95250"/>
                      </a:cubicBezTo>
                      <a:cubicBezTo>
                        <a:pt x="557733" y="95250"/>
                        <a:pt x="560487" y="94357"/>
                        <a:pt x="562719" y="92571"/>
                      </a:cubicBezTo>
                      <a:cubicBezTo>
                        <a:pt x="564952" y="90785"/>
                        <a:pt x="566638" y="87908"/>
                        <a:pt x="567779" y="83939"/>
                      </a:cubicBezTo>
                      <a:lnTo>
                        <a:pt x="588615" y="87437"/>
                      </a:lnTo>
                      <a:cubicBezTo>
                        <a:pt x="585936" y="95076"/>
                        <a:pt x="581707" y="100893"/>
                        <a:pt x="575928" y="104887"/>
                      </a:cubicBezTo>
                      <a:cubicBezTo>
                        <a:pt x="570148" y="108880"/>
                        <a:pt x="562917" y="110877"/>
                        <a:pt x="554236" y="110877"/>
                      </a:cubicBezTo>
                      <a:cubicBezTo>
                        <a:pt x="540494" y="110877"/>
                        <a:pt x="530324" y="106387"/>
                        <a:pt x="523726" y="97408"/>
                      </a:cubicBezTo>
                      <a:cubicBezTo>
                        <a:pt x="518517" y="90215"/>
                        <a:pt x="515913" y="81136"/>
                        <a:pt x="515913" y="70173"/>
                      </a:cubicBezTo>
                      <a:cubicBezTo>
                        <a:pt x="515913" y="57076"/>
                        <a:pt x="519336" y="46819"/>
                        <a:pt x="526182" y="39402"/>
                      </a:cubicBezTo>
                      <a:cubicBezTo>
                        <a:pt x="533028" y="31986"/>
                        <a:pt x="541685" y="28277"/>
                        <a:pt x="552152" y="28277"/>
                      </a:cubicBezTo>
                      <a:close/>
                      <a:moveTo>
                        <a:pt x="123527" y="28277"/>
                      </a:moveTo>
                      <a:cubicBezTo>
                        <a:pt x="135285" y="28277"/>
                        <a:pt x="144562" y="32159"/>
                        <a:pt x="151358" y="39923"/>
                      </a:cubicBezTo>
                      <a:cubicBezTo>
                        <a:pt x="158155" y="47687"/>
                        <a:pt x="161404" y="59581"/>
                        <a:pt x="161106" y="75605"/>
                      </a:cubicBezTo>
                      <a:lnTo>
                        <a:pt x="108719" y="75605"/>
                      </a:lnTo>
                      <a:cubicBezTo>
                        <a:pt x="108868" y="81806"/>
                        <a:pt x="110554" y="86630"/>
                        <a:pt x="113779" y="90078"/>
                      </a:cubicBezTo>
                      <a:cubicBezTo>
                        <a:pt x="117004" y="93526"/>
                        <a:pt x="121022" y="95250"/>
                        <a:pt x="125834" y="95250"/>
                      </a:cubicBezTo>
                      <a:cubicBezTo>
                        <a:pt x="129108" y="95250"/>
                        <a:pt x="131862" y="94357"/>
                        <a:pt x="134094" y="92571"/>
                      </a:cubicBezTo>
                      <a:cubicBezTo>
                        <a:pt x="136327" y="90785"/>
                        <a:pt x="138013" y="87908"/>
                        <a:pt x="139154" y="83939"/>
                      </a:cubicBezTo>
                      <a:lnTo>
                        <a:pt x="159990" y="87437"/>
                      </a:lnTo>
                      <a:cubicBezTo>
                        <a:pt x="157311" y="95076"/>
                        <a:pt x="153082" y="100893"/>
                        <a:pt x="147303" y="104887"/>
                      </a:cubicBezTo>
                      <a:cubicBezTo>
                        <a:pt x="141523" y="108880"/>
                        <a:pt x="134293" y="110877"/>
                        <a:pt x="125611" y="110877"/>
                      </a:cubicBezTo>
                      <a:cubicBezTo>
                        <a:pt x="111869" y="110877"/>
                        <a:pt x="101699" y="106387"/>
                        <a:pt x="95101" y="97408"/>
                      </a:cubicBezTo>
                      <a:cubicBezTo>
                        <a:pt x="89892" y="90215"/>
                        <a:pt x="87288" y="81136"/>
                        <a:pt x="87288" y="70173"/>
                      </a:cubicBezTo>
                      <a:cubicBezTo>
                        <a:pt x="87288" y="57076"/>
                        <a:pt x="90711" y="46819"/>
                        <a:pt x="97557" y="39402"/>
                      </a:cubicBezTo>
                      <a:cubicBezTo>
                        <a:pt x="104403" y="31986"/>
                        <a:pt x="113060" y="28277"/>
                        <a:pt x="123527" y="28277"/>
                      </a:cubicBezTo>
                      <a:close/>
                      <a:moveTo>
                        <a:pt x="286792" y="2158"/>
                      </a:moveTo>
                      <a:lnTo>
                        <a:pt x="286792" y="30063"/>
                      </a:lnTo>
                      <a:lnTo>
                        <a:pt x="301079" y="30063"/>
                      </a:lnTo>
                      <a:lnTo>
                        <a:pt x="301079" y="46732"/>
                      </a:lnTo>
                      <a:lnTo>
                        <a:pt x="286792" y="46732"/>
                      </a:lnTo>
                      <a:lnTo>
                        <a:pt x="286792" y="78581"/>
                      </a:lnTo>
                      <a:cubicBezTo>
                        <a:pt x="286792" y="85031"/>
                        <a:pt x="286928" y="88788"/>
                        <a:pt x="287201" y="89855"/>
                      </a:cubicBezTo>
                      <a:cubicBezTo>
                        <a:pt x="287474" y="90922"/>
                        <a:pt x="288094" y="91802"/>
                        <a:pt x="289061" y="92497"/>
                      </a:cubicBezTo>
                      <a:cubicBezTo>
                        <a:pt x="290029" y="93191"/>
                        <a:pt x="291207" y="93539"/>
                        <a:pt x="292596" y="93539"/>
                      </a:cubicBezTo>
                      <a:cubicBezTo>
                        <a:pt x="294531" y="93539"/>
                        <a:pt x="297334" y="92869"/>
                        <a:pt x="301005" y="91529"/>
                      </a:cubicBezTo>
                      <a:lnTo>
                        <a:pt x="302791" y="107752"/>
                      </a:lnTo>
                      <a:cubicBezTo>
                        <a:pt x="297929" y="109835"/>
                        <a:pt x="292422" y="110877"/>
                        <a:pt x="286271" y="110877"/>
                      </a:cubicBezTo>
                      <a:cubicBezTo>
                        <a:pt x="282501" y="110877"/>
                        <a:pt x="279102" y="110245"/>
                        <a:pt x="276076" y="108980"/>
                      </a:cubicBezTo>
                      <a:cubicBezTo>
                        <a:pt x="273050" y="107714"/>
                        <a:pt x="270830" y="106077"/>
                        <a:pt x="269416" y="104068"/>
                      </a:cubicBezTo>
                      <a:cubicBezTo>
                        <a:pt x="268002" y="102059"/>
                        <a:pt x="267022" y="99343"/>
                        <a:pt x="266477" y="95920"/>
                      </a:cubicBezTo>
                      <a:cubicBezTo>
                        <a:pt x="266030" y="93489"/>
                        <a:pt x="265807" y="88578"/>
                        <a:pt x="265807" y="81186"/>
                      </a:cubicBezTo>
                      <a:lnTo>
                        <a:pt x="265807" y="46732"/>
                      </a:lnTo>
                      <a:lnTo>
                        <a:pt x="256208" y="46732"/>
                      </a:lnTo>
                      <a:lnTo>
                        <a:pt x="256208" y="30063"/>
                      </a:lnTo>
                      <a:lnTo>
                        <a:pt x="265807" y="30063"/>
                      </a:lnTo>
                      <a:lnTo>
                        <a:pt x="265807" y="14362"/>
                      </a:lnTo>
                      <a:close/>
                      <a:moveTo>
                        <a:pt x="483915" y="0"/>
                      </a:moveTo>
                      <a:lnTo>
                        <a:pt x="504825" y="0"/>
                      </a:lnTo>
                      <a:lnTo>
                        <a:pt x="504825" y="109091"/>
                      </a:lnTo>
                      <a:lnTo>
                        <a:pt x="483915" y="109091"/>
                      </a:lnTo>
                      <a:close/>
                      <a:moveTo>
                        <a:pt x="445815" y="0"/>
                      </a:moveTo>
                      <a:lnTo>
                        <a:pt x="466725" y="0"/>
                      </a:lnTo>
                      <a:lnTo>
                        <a:pt x="466725" y="19348"/>
                      </a:lnTo>
                      <a:lnTo>
                        <a:pt x="445815" y="19348"/>
                      </a:lnTo>
                      <a:close/>
                      <a:moveTo>
                        <a:pt x="350862" y="0"/>
                      </a:moveTo>
                      <a:lnTo>
                        <a:pt x="425648" y="0"/>
                      </a:lnTo>
                      <a:lnTo>
                        <a:pt x="425648" y="18455"/>
                      </a:lnTo>
                      <a:lnTo>
                        <a:pt x="372889" y="18455"/>
                      </a:lnTo>
                      <a:lnTo>
                        <a:pt x="372889" y="44276"/>
                      </a:lnTo>
                      <a:lnTo>
                        <a:pt x="418430" y="44276"/>
                      </a:lnTo>
                      <a:lnTo>
                        <a:pt x="418430" y="62731"/>
                      </a:lnTo>
                      <a:lnTo>
                        <a:pt x="372889" y="62731"/>
                      </a:lnTo>
                      <a:lnTo>
                        <a:pt x="372889" y="109091"/>
                      </a:lnTo>
                      <a:lnTo>
                        <a:pt x="350862" y="109091"/>
                      </a:lnTo>
                      <a:close/>
                      <a:moveTo>
                        <a:pt x="0" y="0"/>
                      </a:moveTo>
                      <a:lnTo>
                        <a:pt x="86692" y="0"/>
                      </a:lnTo>
                      <a:lnTo>
                        <a:pt x="86692" y="18455"/>
                      </a:lnTo>
                      <a:lnTo>
                        <a:pt x="54397" y="18455"/>
                      </a:lnTo>
                      <a:lnTo>
                        <a:pt x="54397" y="109091"/>
                      </a:lnTo>
                      <a:lnTo>
                        <a:pt x="32370" y="109091"/>
                      </a:lnTo>
                      <a:lnTo>
                        <a:pt x="32370" y="18455"/>
                      </a:lnTo>
                      <a:lnTo>
                        <a:pt x="0" y="18455"/>
                      </a:lnTo>
                      <a:close/>
                    </a:path>
                  </a:pathLst>
                </a:custGeom>
                <a:solidFill>
                  <a:srgbClr val="0059A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dirty="0">
                    <a:solidFill>
                      <a:srgbClr val="8CBABE"/>
                    </a:solidFill>
                    <a:latin typeface="+mn-lt"/>
                    <a:ea typeface="Arial"/>
                    <a:cs typeface="Calibri" panose="020F0502020204030204" pitchFamily="34" charset="0"/>
                    <a:sym typeface="Arial"/>
                  </a:endParaRPr>
                </a:p>
              </p:txBody>
            </p:sp>
          </p:grpSp>
          <p:sp>
            <p:nvSpPr>
              <p:cNvPr id="33" name="Google Shape;109;p16">
                <a:extLst>
                  <a:ext uri="{FF2B5EF4-FFF2-40B4-BE49-F238E27FC236}">
                    <a16:creationId xmlns:a16="http://schemas.microsoft.com/office/drawing/2014/main" id="{8659226A-8566-4547-90E4-29C67DDAEE06}"/>
                  </a:ext>
                </a:extLst>
              </p:cNvPr>
              <p:cNvSpPr txBox="1"/>
              <p:nvPr/>
            </p:nvSpPr>
            <p:spPr>
              <a:xfrm>
                <a:off x="3765217"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LA VERSION PDF</a:t>
                </a:r>
                <a:endParaRPr lang="fr-FR" sz="1400" dirty="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Une version PDF est mise en ligne sur l’espace apprenant et formateur de la plateforme </a:t>
                </a:r>
                <a:r>
                  <a:rPr lang="fr-FR" sz="1400" dirty="0" err="1">
                    <a:solidFill>
                      <a:srgbClr val="3F3F3F"/>
                    </a:solidFill>
                    <a:latin typeface="+mn-lt"/>
                    <a:ea typeface="Calibri"/>
                    <a:cs typeface="Calibri" panose="020F0502020204030204" pitchFamily="34" charset="0"/>
                    <a:sym typeface="Calibri"/>
                  </a:rPr>
                  <a:t>WebForce</a:t>
                </a:r>
                <a:r>
                  <a:rPr lang="fr-FR" sz="1400" dirty="0">
                    <a:solidFill>
                      <a:srgbClr val="3F3F3F"/>
                    </a:solidFill>
                    <a:latin typeface="+mn-lt"/>
                    <a:ea typeface="Calibri"/>
                    <a:cs typeface="Calibri" panose="020F0502020204030204" pitchFamily="34" charset="0"/>
                    <a:sym typeface="Calibri"/>
                  </a:rPr>
                  <a:t> Life</a:t>
                </a:r>
                <a:endParaRPr sz="1400" dirty="0">
                  <a:latin typeface="+mn-lt"/>
                  <a:cs typeface="Calibri" panose="020F0502020204030204" pitchFamily="34" charset="0"/>
                </a:endParaRPr>
              </a:p>
            </p:txBody>
          </p:sp>
          <p:grpSp>
            <p:nvGrpSpPr>
              <p:cNvPr id="3" name="Groupe 2">
                <a:extLst>
                  <a:ext uri="{FF2B5EF4-FFF2-40B4-BE49-F238E27FC236}">
                    <a16:creationId xmlns:a16="http://schemas.microsoft.com/office/drawing/2014/main" id="{BDE17767-F768-4176-8AD7-89F9CDE01BB4}"/>
                  </a:ext>
                </a:extLst>
              </p:cNvPr>
              <p:cNvGrpSpPr/>
              <p:nvPr/>
            </p:nvGrpSpPr>
            <p:grpSpPr>
              <a:xfrm>
                <a:off x="4238467" y="3022198"/>
                <a:ext cx="637500" cy="596700"/>
                <a:chOff x="4120713" y="3022198"/>
                <a:chExt cx="637500" cy="596700"/>
              </a:xfrm>
            </p:grpSpPr>
            <p:sp>
              <p:nvSpPr>
                <p:cNvPr id="38" name="Google Shape;114;p16">
                  <a:extLst>
                    <a:ext uri="{FF2B5EF4-FFF2-40B4-BE49-F238E27FC236}">
                      <a16:creationId xmlns:a16="http://schemas.microsoft.com/office/drawing/2014/main" id="{C66B6963-835B-4014-8DC3-454D0121E7B7}"/>
                    </a:ext>
                  </a:extLst>
                </p:cNvPr>
                <p:cNvSpPr/>
                <p:nvPr/>
              </p:nvSpPr>
              <p:spPr>
                <a:xfrm>
                  <a:off x="4120713"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3" name="Rectangle 42">
                  <a:extLst>
                    <a:ext uri="{FF2B5EF4-FFF2-40B4-BE49-F238E27FC236}">
                      <a16:creationId xmlns:a16="http://schemas.microsoft.com/office/drawing/2014/main" id="{11DE01EE-0C34-4152-BB99-A583588087AA}"/>
                    </a:ext>
                  </a:extLst>
                </p:cNvPr>
                <p:cNvSpPr/>
                <p:nvPr/>
              </p:nvSpPr>
              <p:spPr>
                <a:xfrm>
                  <a:off x="4269384"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2</a:t>
                  </a:r>
                  <a:endParaRPr lang="fr-FR" sz="2400" dirty="0">
                    <a:solidFill>
                      <a:srgbClr val="0059A1"/>
                    </a:solidFill>
                    <a:latin typeface="+mn-lt"/>
                    <a:cs typeface="Calibri" panose="020F0502020204030204" pitchFamily="34" charset="0"/>
                  </a:endParaRPr>
                </a:p>
              </p:txBody>
            </p:sp>
          </p:grpSp>
        </p:grpSp>
        <p:grpSp>
          <p:nvGrpSpPr>
            <p:cNvPr id="51" name="Groupe 50">
              <a:extLst>
                <a:ext uri="{FF2B5EF4-FFF2-40B4-BE49-F238E27FC236}">
                  <a16:creationId xmlns:a16="http://schemas.microsoft.com/office/drawing/2014/main" id="{0FBFEF04-8A2B-40A1-8A14-FF1A972D7027}"/>
                </a:ext>
              </a:extLst>
            </p:cNvPr>
            <p:cNvGrpSpPr/>
            <p:nvPr/>
          </p:nvGrpSpPr>
          <p:grpSpPr>
            <a:xfrm>
              <a:off x="5368360" y="1987059"/>
              <a:ext cx="1584000" cy="3870823"/>
              <a:chOff x="5399182" y="1987059"/>
              <a:chExt cx="1584000" cy="3870823"/>
            </a:xfrm>
          </p:grpSpPr>
          <p:grpSp>
            <p:nvGrpSpPr>
              <p:cNvPr id="16" name="Google Shape;92;p16">
                <a:extLst>
                  <a:ext uri="{FF2B5EF4-FFF2-40B4-BE49-F238E27FC236}">
                    <a16:creationId xmlns:a16="http://schemas.microsoft.com/office/drawing/2014/main" id="{5EF59CFE-3BC9-48F5-970B-496A0424FF6E}"/>
                  </a:ext>
                </a:extLst>
              </p:cNvPr>
              <p:cNvGrpSpPr/>
              <p:nvPr/>
            </p:nvGrpSpPr>
            <p:grpSpPr>
              <a:xfrm>
                <a:off x="5893069" y="1987059"/>
                <a:ext cx="596226" cy="710511"/>
                <a:chOff x="5683857" y="1993534"/>
                <a:chExt cx="596226" cy="710511"/>
              </a:xfrm>
            </p:grpSpPr>
            <p:sp>
              <p:nvSpPr>
                <p:cNvPr id="17" name="Google Shape;93;p16">
                  <a:extLst>
                    <a:ext uri="{FF2B5EF4-FFF2-40B4-BE49-F238E27FC236}">
                      <a16:creationId xmlns:a16="http://schemas.microsoft.com/office/drawing/2014/main" id="{656579B1-1AA0-42D1-9D38-B03DEF2DBD3E}"/>
                    </a:ext>
                  </a:extLst>
                </p:cNvPr>
                <p:cNvSpPr/>
                <p:nvPr/>
              </p:nvSpPr>
              <p:spPr>
                <a:xfrm>
                  <a:off x="5683857" y="1993534"/>
                  <a:ext cx="596226" cy="710511"/>
                </a:xfrm>
                <a:custGeom>
                  <a:avLst/>
                  <a:gdLst/>
                  <a:ahLst/>
                  <a:cxnLst/>
                  <a:rect l="l" t="t" r="r" b="b"/>
                  <a:pathLst>
                    <a:path w="3312367" h="3947283" extrusionOk="0">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1"/>
                    <a:buFont typeface="Calibri"/>
                    <a:buNone/>
                  </a:pPr>
                  <a:endParaRPr sz="2701" b="0" i="0" u="none" strike="noStrike" cap="none" dirty="0">
                    <a:solidFill>
                      <a:srgbClr val="FFFFFF"/>
                    </a:solidFill>
                    <a:latin typeface="+mn-lt"/>
                    <a:ea typeface="Arial"/>
                    <a:cs typeface="Calibri" panose="020F0502020204030204" pitchFamily="34" charset="0"/>
                    <a:sym typeface="Arial"/>
                  </a:endParaRPr>
                </a:p>
              </p:txBody>
            </p:sp>
            <p:sp>
              <p:nvSpPr>
                <p:cNvPr id="18" name="Google Shape;94;p16">
                  <a:extLst>
                    <a:ext uri="{FF2B5EF4-FFF2-40B4-BE49-F238E27FC236}">
                      <a16:creationId xmlns:a16="http://schemas.microsoft.com/office/drawing/2014/main" id="{7B5595EC-C083-4201-AC46-D24C1B97FAF0}"/>
                    </a:ext>
                  </a:extLst>
                </p:cNvPr>
                <p:cNvSpPr/>
                <p:nvPr/>
              </p:nvSpPr>
              <p:spPr>
                <a:xfrm>
                  <a:off x="5820945" y="2188975"/>
                  <a:ext cx="297000" cy="297000"/>
                </a:xfrm>
                <a:custGeom>
                  <a:avLst/>
                  <a:gdLst/>
                  <a:ahLst/>
                  <a:cxnLst/>
                  <a:rect l="l" t="t" r="r" b="b"/>
                  <a:pathLst>
                    <a:path w="3960000" h="3960000" extrusionOk="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grpSp>
          <p:sp>
            <p:nvSpPr>
              <p:cNvPr id="34" name="Google Shape;110;p16">
                <a:extLst>
                  <a:ext uri="{FF2B5EF4-FFF2-40B4-BE49-F238E27FC236}">
                    <a16:creationId xmlns:a16="http://schemas.microsoft.com/office/drawing/2014/main" id="{F15BDCD3-F419-4D05-ABDE-CA5F0E04D18D}"/>
                  </a:ext>
                </a:extLst>
              </p:cNvPr>
              <p:cNvSpPr txBox="1"/>
              <p:nvPr/>
            </p:nvSpPr>
            <p:spPr>
              <a:xfrm>
                <a:off x="5399182"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DES CONTENUS</a:t>
                </a:r>
                <a:endParaRPr lang="fr-FR" sz="1400" dirty="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TÉLÉCHARGEABLES</a:t>
                </a:r>
              </a:p>
              <a:p>
                <a:pPr marL="0" marR="0" lvl="0" indent="0" algn="ctr" rtl="0">
                  <a:lnSpc>
                    <a:spcPct val="100000"/>
                  </a:lnSpc>
                  <a:spcBef>
                    <a:spcPts val="0"/>
                  </a:spcBef>
                  <a:spcAft>
                    <a:spcPts val="0"/>
                  </a:spcAft>
                  <a:buClr>
                    <a:srgbClr val="3F3F3F"/>
                  </a:buClr>
                  <a:buSzPts val="1200"/>
                  <a:buFont typeface="Arial"/>
                  <a:buNone/>
                </a:pPr>
                <a:r>
                  <a:rPr lang="fr-FR" sz="1400" dirty="0">
                    <a:solidFill>
                      <a:srgbClr val="3F3F3F"/>
                    </a:solidFill>
                    <a:latin typeface="+mn-lt"/>
                    <a:cs typeface="Calibri" panose="020F0502020204030204" pitchFamily="34" charset="0"/>
                    <a:sym typeface="Arial"/>
                  </a:rPr>
                  <a:t>L</a:t>
                </a:r>
                <a:r>
                  <a:rPr lang="fr-FR" sz="1400" b="0" i="0" u="none" strike="noStrike" cap="none" dirty="0">
                    <a:solidFill>
                      <a:srgbClr val="3F3F3F"/>
                    </a:solidFill>
                    <a:latin typeface="+mn-lt"/>
                    <a:cs typeface="Calibri" panose="020F0502020204030204" pitchFamily="34" charset="0"/>
                    <a:sym typeface="Arial"/>
                  </a:rPr>
                  <a:t>es fiches de résumés ou des exercices sont téléchargeables sur </a:t>
                </a:r>
                <a:r>
                  <a:rPr lang="fr-FR" sz="1400" b="0" i="0" u="none" strike="noStrike" cap="none" dirty="0" err="1">
                    <a:solidFill>
                      <a:srgbClr val="3F3F3F"/>
                    </a:solidFill>
                    <a:latin typeface="+mn-lt"/>
                    <a:cs typeface="Calibri" panose="020F0502020204030204" pitchFamily="34" charset="0"/>
                    <a:sym typeface="Arial"/>
                  </a:rPr>
                  <a:t>WebForce</a:t>
                </a:r>
                <a:r>
                  <a:rPr lang="fr-FR" sz="1400" b="0" i="0" u="none" strike="noStrike" cap="none" dirty="0">
                    <a:solidFill>
                      <a:srgbClr val="3F3F3F"/>
                    </a:solidFill>
                    <a:latin typeface="+mn-lt"/>
                    <a:cs typeface="Calibri" panose="020F0502020204030204" pitchFamily="34" charset="0"/>
                    <a:sym typeface="Arial"/>
                  </a:rPr>
                  <a:t> Life</a:t>
                </a:r>
                <a:endParaRPr sz="1400" dirty="0">
                  <a:latin typeface="+mn-lt"/>
                  <a:cs typeface="Calibri" panose="020F0502020204030204" pitchFamily="34" charset="0"/>
                </a:endParaRPr>
              </a:p>
            </p:txBody>
          </p:sp>
          <p:grpSp>
            <p:nvGrpSpPr>
              <p:cNvPr id="4" name="Groupe 3">
                <a:extLst>
                  <a:ext uri="{FF2B5EF4-FFF2-40B4-BE49-F238E27FC236}">
                    <a16:creationId xmlns:a16="http://schemas.microsoft.com/office/drawing/2014/main" id="{BCF3B8CB-0AFA-4BC7-A5E8-AB8E9EE0F607}"/>
                  </a:ext>
                </a:extLst>
              </p:cNvPr>
              <p:cNvGrpSpPr/>
              <p:nvPr/>
            </p:nvGrpSpPr>
            <p:grpSpPr>
              <a:xfrm>
                <a:off x="5872432" y="3022198"/>
                <a:ext cx="637500" cy="596700"/>
                <a:chOff x="5682736" y="3022198"/>
                <a:chExt cx="637500" cy="596700"/>
              </a:xfrm>
            </p:grpSpPr>
            <p:sp>
              <p:nvSpPr>
                <p:cNvPr id="39" name="Google Shape;115;p16">
                  <a:extLst>
                    <a:ext uri="{FF2B5EF4-FFF2-40B4-BE49-F238E27FC236}">
                      <a16:creationId xmlns:a16="http://schemas.microsoft.com/office/drawing/2014/main" id="{01B88BC7-6575-41BE-A376-FD599582882D}"/>
                    </a:ext>
                  </a:extLst>
                </p:cNvPr>
                <p:cNvSpPr/>
                <p:nvPr/>
              </p:nvSpPr>
              <p:spPr>
                <a:xfrm>
                  <a:off x="5682736"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4" name="Rectangle 43">
                  <a:extLst>
                    <a:ext uri="{FF2B5EF4-FFF2-40B4-BE49-F238E27FC236}">
                      <a16:creationId xmlns:a16="http://schemas.microsoft.com/office/drawing/2014/main" id="{F479660E-AC03-43D5-9673-1DF0F3723B62}"/>
                    </a:ext>
                  </a:extLst>
                </p:cNvPr>
                <p:cNvSpPr/>
                <p:nvPr/>
              </p:nvSpPr>
              <p:spPr>
                <a:xfrm>
                  <a:off x="5831407"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3</a:t>
                  </a:r>
                  <a:endParaRPr lang="fr-FR" sz="2400" dirty="0">
                    <a:solidFill>
                      <a:srgbClr val="0059A1"/>
                    </a:solidFill>
                    <a:latin typeface="+mn-lt"/>
                    <a:cs typeface="Calibri" panose="020F0502020204030204" pitchFamily="34" charset="0"/>
                  </a:endParaRPr>
                </a:p>
              </p:txBody>
            </p:sp>
          </p:grpSp>
        </p:grpSp>
        <p:grpSp>
          <p:nvGrpSpPr>
            <p:cNvPr id="52" name="Groupe 51">
              <a:extLst>
                <a:ext uri="{FF2B5EF4-FFF2-40B4-BE49-F238E27FC236}">
                  <a16:creationId xmlns:a16="http://schemas.microsoft.com/office/drawing/2014/main" id="{9249766A-ED49-499D-BE6B-09AF81BF1AC1}"/>
                </a:ext>
              </a:extLst>
            </p:cNvPr>
            <p:cNvGrpSpPr/>
            <p:nvPr/>
          </p:nvGrpSpPr>
          <p:grpSpPr>
            <a:xfrm>
              <a:off x="7055034" y="2000757"/>
              <a:ext cx="1584000" cy="3857125"/>
              <a:chOff x="6993390" y="2000757"/>
              <a:chExt cx="1584000" cy="3857125"/>
            </a:xfrm>
          </p:grpSpPr>
          <p:sp>
            <p:nvSpPr>
              <p:cNvPr id="19" name="Google Shape;95;p16">
                <a:extLst>
                  <a:ext uri="{FF2B5EF4-FFF2-40B4-BE49-F238E27FC236}">
                    <a16:creationId xmlns:a16="http://schemas.microsoft.com/office/drawing/2014/main" id="{33808313-CF1E-4013-8D42-4D58E3AC816D}"/>
                  </a:ext>
                </a:extLst>
              </p:cNvPr>
              <p:cNvSpPr/>
              <p:nvPr/>
            </p:nvSpPr>
            <p:spPr>
              <a:xfrm rot="10800000" flipH="1">
                <a:off x="7488218" y="2000757"/>
                <a:ext cx="594345" cy="667447"/>
              </a:xfrm>
              <a:custGeom>
                <a:avLst/>
                <a:gdLst/>
                <a:ahLst/>
                <a:cxnLst/>
                <a:rect l="l" t="t" r="r" b="b"/>
                <a:pathLst>
                  <a:path w="3496146" h="3926159" extrusionOk="0">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5" name="Google Shape;111;p16">
                <a:extLst>
                  <a:ext uri="{FF2B5EF4-FFF2-40B4-BE49-F238E27FC236}">
                    <a16:creationId xmlns:a16="http://schemas.microsoft.com/office/drawing/2014/main" id="{3CAFA74A-EC50-4261-BC86-5E55CE603BE5}"/>
                  </a:ext>
                </a:extLst>
              </p:cNvPr>
              <p:cNvSpPr txBox="1"/>
              <p:nvPr/>
            </p:nvSpPr>
            <p:spPr>
              <a:xfrm>
                <a:off x="6993390"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algn="ctr"/>
                <a:r>
                  <a:rPr lang="fr-FR" sz="1400" b="1" dirty="0">
                    <a:solidFill>
                      <a:schemeClr val="accent1">
                        <a:lumMod val="75000"/>
                      </a:schemeClr>
                    </a:solidFill>
                    <a:latin typeface="+mn-lt"/>
                    <a:cs typeface="Calibri" panose="020F0502020204030204" pitchFamily="34" charset="0"/>
                  </a:rPr>
                  <a:t>DU CONTENU INTERACTIF</a:t>
                </a:r>
              </a:p>
              <a:p>
                <a:pPr algn="ctr"/>
                <a:r>
                  <a:rPr lang="fr-FR" altLang="ko-KR" sz="1400" dirty="0">
                    <a:solidFill>
                      <a:prstClr val="black">
                        <a:lumMod val="75000"/>
                        <a:lumOff val="25000"/>
                      </a:prstClr>
                    </a:solidFill>
                    <a:latin typeface="+mn-lt"/>
                    <a:ea typeface="Arial Unicode MS"/>
                    <a:cs typeface="Calibri" panose="020F0502020204030204" pitchFamily="34" charset="0"/>
                  </a:rPr>
                  <a:t>Vous disposez de contenus interactifs sous forme d’exercices et de cours à utiliser sur </a:t>
                </a:r>
                <a:r>
                  <a:rPr lang="fr-FR" altLang="ko-KR" sz="1400" dirty="0" err="1">
                    <a:solidFill>
                      <a:prstClr val="black">
                        <a:lumMod val="75000"/>
                        <a:lumOff val="25000"/>
                      </a:prstClr>
                    </a:solidFill>
                    <a:latin typeface="+mn-lt"/>
                    <a:ea typeface="Arial Unicode MS"/>
                    <a:cs typeface="Calibri" panose="020F0502020204030204" pitchFamily="34" charset="0"/>
                  </a:rPr>
                  <a:t>WebForce</a:t>
                </a:r>
                <a:r>
                  <a:rPr lang="fr-FR" altLang="ko-KR" sz="1400" dirty="0">
                    <a:solidFill>
                      <a:prstClr val="black">
                        <a:lumMod val="75000"/>
                        <a:lumOff val="25000"/>
                      </a:prstClr>
                    </a:solidFill>
                    <a:latin typeface="+mn-lt"/>
                    <a:ea typeface="Arial Unicode MS"/>
                    <a:cs typeface="Calibri" panose="020F0502020204030204" pitchFamily="34" charset="0"/>
                  </a:rPr>
                  <a:t> Life</a:t>
                </a:r>
              </a:p>
            </p:txBody>
          </p:sp>
          <p:grpSp>
            <p:nvGrpSpPr>
              <p:cNvPr id="47" name="Groupe 46">
                <a:extLst>
                  <a:ext uri="{FF2B5EF4-FFF2-40B4-BE49-F238E27FC236}">
                    <a16:creationId xmlns:a16="http://schemas.microsoft.com/office/drawing/2014/main" id="{C9533FDB-CEE9-4748-AEF3-227DE66DAD60}"/>
                  </a:ext>
                </a:extLst>
              </p:cNvPr>
              <p:cNvGrpSpPr/>
              <p:nvPr/>
            </p:nvGrpSpPr>
            <p:grpSpPr>
              <a:xfrm>
                <a:off x="7466640" y="3022198"/>
                <a:ext cx="637500" cy="596700"/>
                <a:chOff x="7317740" y="3022198"/>
                <a:chExt cx="637500" cy="596700"/>
              </a:xfrm>
            </p:grpSpPr>
            <p:sp>
              <p:nvSpPr>
                <p:cNvPr id="40" name="Google Shape;116;p16">
                  <a:extLst>
                    <a:ext uri="{FF2B5EF4-FFF2-40B4-BE49-F238E27FC236}">
                      <a16:creationId xmlns:a16="http://schemas.microsoft.com/office/drawing/2014/main" id="{C0321714-09AB-4477-AF46-0355090C7B66}"/>
                    </a:ext>
                  </a:extLst>
                </p:cNvPr>
                <p:cNvSpPr/>
                <p:nvPr/>
              </p:nvSpPr>
              <p:spPr>
                <a:xfrm>
                  <a:off x="7317740"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5" name="Rectangle 44">
                  <a:extLst>
                    <a:ext uri="{FF2B5EF4-FFF2-40B4-BE49-F238E27FC236}">
                      <a16:creationId xmlns:a16="http://schemas.microsoft.com/office/drawing/2014/main" id="{02FE990F-251D-42F5-AFDB-585EB748C15A}"/>
                    </a:ext>
                  </a:extLst>
                </p:cNvPr>
                <p:cNvSpPr/>
                <p:nvPr/>
              </p:nvSpPr>
              <p:spPr>
                <a:xfrm>
                  <a:off x="7466411"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4</a:t>
                  </a:r>
                  <a:endParaRPr lang="fr-FR" sz="2400" dirty="0">
                    <a:solidFill>
                      <a:srgbClr val="0059A1"/>
                    </a:solidFill>
                    <a:latin typeface="+mn-lt"/>
                    <a:cs typeface="Calibri" panose="020F0502020204030204" pitchFamily="34" charset="0"/>
                  </a:endParaRPr>
                </a:p>
              </p:txBody>
            </p:sp>
          </p:grpSp>
        </p:grpSp>
        <p:grpSp>
          <p:nvGrpSpPr>
            <p:cNvPr id="53" name="Groupe 52">
              <a:extLst>
                <a:ext uri="{FF2B5EF4-FFF2-40B4-BE49-F238E27FC236}">
                  <a16:creationId xmlns:a16="http://schemas.microsoft.com/office/drawing/2014/main" id="{12892AF0-9D05-4888-91C9-2CA347DB9340}"/>
                </a:ext>
              </a:extLst>
            </p:cNvPr>
            <p:cNvGrpSpPr/>
            <p:nvPr/>
          </p:nvGrpSpPr>
          <p:grpSpPr>
            <a:xfrm>
              <a:off x="8739086" y="1978790"/>
              <a:ext cx="1584000" cy="3879092"/>
              <a:chOff x="8584976" y="1958242"/>
              <a:chExt cx="1584000" cy="3879092"/>
            </a:xfrm>
          </p:grpSpPr>
          <p:grpSp>
            <p:nvGrpSpPr>
              <p:cNvPr id="20" name="Google Shape;96;p16">
                <a:extLst>
                  <a:ext uri="{FF2B5EF4-FFF2-40B4-BE49-F238E27FC236}">
                    <a16:creationId xmlns:a16="http://schemas.microsoft.com/office/drawing/2014/main" id="{C8642362-652B-4310-A119-E03E2FFE80C5}"/>
                  </a:ext>
                </a:extLst>
              </p:cNvPr>
              <p:cNvGrpSpPr/>
              <p:nvPr/>
            </p:nvGrpSpPr>
            <p:grpSpPr>
              <a:xfrm>
                <a:off x="8998065" y="1958242"/>
                <a:ext cx="757823" cy="716613"/>
                <a:chOff x="8688204" y="1938095"/>
                <a:chExt cx="757823" cy="716613"/>
              </a:xfrm>
            </p:grpSpPr>
            <p:grpSp>
              <p:nvGrpSpPr>
                <p:cNvPr id="21" name="Google Shape;97;p16">
                  <a:extLst>
                    <a:ext uri="{FF2B5EF4-FFF2-40B4-BE49-F238E27FC236}">
                      <a16:creationId xmlns:a16="http://schemas.microsoft.com/office/drawing/2014/main" id="{102E8E3C-616C-4953-A13F-2E3BE4D20E9D}"/>
                    </a:ext>
                  </a:extLst>
                </p:cNvPr>
                <p:cNvGrpSpPr/>
                <p:nvPr/>
              </p:nvGrpSpPr>
              <p:grpSpPr>
                <a:xfrm>
                  <a:off x="8688204" y="1938095"/>
                  <a:ext cx="757823" cy="716613"/>
                  <a:chOff x="7051340" y="4835372"/>
                  <a:chExt cx="1381125" cy="1306019"/>
                </a:xfrm>
              </p:grpSpPr>
              <p:sp>
                <p:nvSpPr>
                  <p:cNvPr id="23" name="Google Shape;98;p16">
                    <a:extLst>
                      <a:ext uri="{FF2B5EF4-FFF2-40B4-BE49-F238E27FC236}">
                        <a16:creationId xmlns:a16="http://schemas.microsoft.com/office/drawing/2014/main" id="{E26EDCD2-CBA8-493E-AEB6-9DFB96DF84F3}"/>
                      </a:ext>
                    </a:extLst>
                  </p:cNvPr>
                  <p:cNvSpPr/>
                  <p:nvPr/>
                </p:nvSpPr>
                <p:spPr>
                  <a:xfrm>
                    <a:off x="8272236" y="5859034"/>
                    <a:ext cx="142875" cy="180975"/>
                  </a:xfrm>
                  <a:custGeom>
                    <a:avLst/>
                    <a:gdLst/>
                    <a:ahLst/>
                    <a:cxnLst/>
                    <a:rect l="l" t="t" r="r" b="b"/>
                    <a:pathLst>
                      <a:path w="142875" h="180975" extrusionOk="0">
                        <a:moveTo>
                          <a:pt x="101650" y="155057"/>
                        </a:moveTo>
                        <a:lnTo>
                          <a:pt x="134035" y="69332"/>
                        </a:lnTo>
                        <a:cubicBezTo>
                          <a:pt x="137845" y="59807"/>
                          <a:pt x="136893" y="50282"/>
                          <a:pt x="134035" y="41709"/>
                        </a:cubicBezTo>
                        <a:cubicBezTo>
                          <a:pt x="130225" y="32184"/>
                          <a:pt x="125463" y="20754"/>
                          <a:pt x="115938" y="16944"/>
                        </a:cubicBezTo>
                        <a:lnTo>
                          <a:pt x="94983" y="9324"/>
                        </a:lnTo>
                        <a:cubicBezTo>
                          <a:pt x="74980" y="1704"/>
                          <a:pt x="50215" y="15039"/>
                          <a:pt x="42595" y="34089"/>
                        </a:cubicBezTo>
                        <a:lnTo>
                          <a:pt x="10210" y="119814"/>
                        </a:lnTo>
                        <a:cubicBezTo>
                          <a:pt x="2590" y="139817"/>
                          <a:pt x="9258" y="164582"/>
                          <a:pt x="29260" y="172202"/>
                        </a:cubicBezTo>
                        <a:lnTo>
                          <a:pt x="50215" y="179822"/>
                        </a:lnTo>
                        <a:cubicBezTo>
                          <a:pt x="63550" y="184584"/>
                          <a:pt x="81648" y="178869"/>
                          <a:pt x="92125" y="169344"/>
                        </a:cubicBezTo>
                        <a:cubicBezTo>
                          <a:pt x="95935" y="165534"/>
                          <a:pt x="99745" y="160772"/>
                          <a:pt x="101650" y="155057"/>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4" name="Google Shape;99;p16">
                    <a:extLst>
                      <a:ext uri="{FF2B5EF4-FFF2-40B4-BE49-F238E27FC236}">
                        <a16:creationId xmlns:a16="http://schemas.microsoft.com/office/drawing/2014/main" id="{2622F02E-318B-42D7-84EA-D60ED2BCCD94}"/>
                      </a:ext>
                    </a:extLst>
                  </p:cNvPr>
                  <p:cNvSpPr/>
                  <p:nvPr/>
                </p:nvSpPr>
                <p:spPr>
                  <a:xfrm>
                    <a:off x="7072640" y="5859034"/>
                    <a:ext cx="142875" cy="180975"/>
                  </a:xfrm>
                  <a:custGeom>
                    <a:avLst/>
                    <a:gdLst/>
                    <a:ahLst/>
                    <a:cxnLst/>
                    <a:rect l="l" t="t" r="r" b="b"/>
                    <a:pathLst>
                      <a:path w="142875" h="180975" extrusionOk="0">
                        <a:moveTo>
                          <a:pt x="42042" y="155057"/>
                        </a:moveTo>
                        <a:lnTo>
                          <a:pt x="9657" y="69332"/>
                        </a:lnTo>
                        <a:cubicBezTo>
                          <a:pt x="5847" y="59807"/>
                          <a:pt x="6799" y="50282"/>
                          <a:pt x="9657" y="41709"/>
                        </a:cubicBezTo>
                        <a:cubicBezTo>
                          <a:pt x="13467" y="32184"/>
                          <a:pt x="18229" y="20754"/>
                          <a:pt x="27754" y="16944"/>
                        </a:cubicBezTo>
                        <a:lnTo>
                          <a:pt x="48709" y="9324"/>
                        </a:lnTo>
                        <a:cubicBezTo>
                          <a:pt x="68712" y="1704"/>
                          <a:pt x="93477" y="15039"/>
                          <a:pt x="101097" y="34089"/>
                        </a:cubicBezTo>
                        <a:lnTo>
                          <a:pt x="133482" y="119814"/>
                        </a:lnTo>
                        <a:cubicBezTo>
                          <a:pt x="141102" y="139817"/>
                          <a:pt x="134434" y="164582"/>
                          <a:pt x="114432" y="172202"/>
                        </a:cubicBezTo>
                        <a:lnTo>
                          <a:pt x="93477" y="179822"/>
                        </a:lnTo>
                        <a:cubicBezTo>
                          <a:pt x="80142" y="184584"/>
                          <a:pt x="62044" y="178869"/>
                          <a:pt x="51567" y="169344"/>
                        </a:cubicBezTo>
                        <a:cubicBezTo>
                          <a:pt x="47757" y="165534"/>
                          <a:pt x="43947" y="160772"/>
                          <a:pt x="42042" y="1550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5" name="Google Shape;100;p16">
                    <a:extLst>
                      <a:ext uri="{FF2B5EF4-FFF2-40B4-BE49-F238E27FC236}">
                        <a16:creationId xmlns:a16="http://schemas.microsoft.com/office/drawing/2014/main" id="{D3C1CB21-78E2-4B49-A75A-2166EB09BDFC}"/>
                      </a:ext>
                    </a:extLst>
                  </p:cNvPr>
                  <p:cNvSpPr/>
                  <p:nvPr/>
                </p:nvSpPr>
                <p:spPr>
                  <a:xfrm>
                    <a:off x="7051340" y="4835372"/>
                    <a:ext cx="1381125" cy="962025"/>
                  </a:xfrm>
                  <a:custGeom>
                    <a:avLst/>
                    <a:gdLst/>
                    <a:ahLst/>
                    <a:cxnLst/>
                    <a:rect l="l" t="t" r="r" b="b"/>
                    <a:pathLst>
                      <a:path w="1381125" h="962025" extrusionOk="0">
                        <a:moveTo>
                          <a:pt x="1313021" y="947261"/>
                        </a:moveTo>
                        <a:cubicBezTo>
                          <a:pt x="1316831" y="950119"/>
                          <a:pt x="1320641" y="952976"/>
                          <a:pt x="1323499" y="955834"/>
                        </a:cubicBezTo>
                        <a:cubicBezTo>
                          <a:pt x="1358741" y="872966"/>
                          <a:pt x="1376839" y="782479"/>
                          <a:pt x="1376839" y="691039"/>
                        </a:cubicBezTo>
                        <a:cubicBezTo>
                          <a:pt x="1376839" y="313849"/>
                          <a:pt x="1069181" y="7144"/>
                          <a:pt x="691991" y="7144"/>
                        </a:cubicBezTo>
                        <a:cubicBezTo>
                          <a:pt x="313849" y="7144"/>
                          <a:pt x="7144" y="313849"/>
                          <a:pt x="7144" y="691991"/>
                        </a:cubicBezTo>
                        <a:cubicBezTo>
                          <a:pt x="7144" y="784384"/>
                          <a:pt x="25241" y="873919"/>
                          <a:pt x="59531" y="956786"/>
                        </a:cubicBezTo>
                        <a:cubicBezTo>
                          <a:pt x="63341" y="952976"/>
                          <a:pt x="66199" y="950119"/>
                          <a:pt x="70961" y="947261"/>
                        </a:cubicBezTo>
                        <a:cubicBezTo>
                          <a:pt x="76676" y="924401"/>
                          <a:pt x="90964" y="904399"/>
                          <a:pt x="110966" y="892016"/>
                        </a:cubicBezTo>
                        <a:cubicBezTo>
                          <a:pt x="89059" y="828199"/>
                          <a:pt x="77629" y="760571"/>
                          <a:pt x="77629" y="691991"/>
                        </a:cubicBezTo>
                        <a:cubicBezTo>
                          <a:pt x="77629" y="353854"/>
                          <a:pt x="352901" y="77629"/>
                          <a:pt x="691991" y="77629"/>
                        </a:cubicBezTo>
                        <a:cubicBezTo>
                          <a:pt x="1030129" y="77629"/>
                          <a:pt x="1306354" y="352901"/>
                          <a:pt x="1306354" y="691991"/>
                        </a:cubicBezTo>
                        <a:cubicBezTo>
                          <a:pt x="1306354" y="761524"/>
                          <a:pt x="1294924" y="829151"/>
                          <a:pt x="1273016" y="892969"/>
                        </a:cubicBezTo>
                        <a:cubicBezTo>
                          <a:pt x="1293019" y="905351"/>
                          <a:pt x="1307306" y="925354"/>
                          <a:pt x="1313021" y="94726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6" name="Google Shape;101;p16">
                    <a:extLst>
                      <a:ext uri="{FF2B5EF4-FFF2-40B4-BE49-F238E27FC236}">
                        <a16:creationId xmlns:a16="http://schemas.microsoft.com/office/drawing/2014/main" id="{55FF01F2-1FCD-434E-8F95-1520D0F58E8F}"/>
                      </a:ext>
                    </a:extLst>
                  </p:cNvPr>
                  <p:cNvSpPr/>
                  <p:nvPr/>
                </p:nvSpPr>
                <p:spPr>
                  <a:xfrm>
                    <a:off x="8239108" y="5775490"/>
                    <a:ext cx="161925" cy="323850"/>
                  </a:xfrm>
                  <a:custGeom>
                    <a:avLst/>
                    <a:gdLst/>
                    <a:ahLst/>
                    <a:cxnLst/>
                    <a:rect l="l" t="t" r="r" b="b"/>
                    <a:pathLst>
                      <a:path w="161925" h="323850" extrusionOk="0">
                        <a:moveTo>
                          <a:pt x="125254" y="7144"/>
                        </a:moveTo>
                        <a:cubicBezTo>
                          <a:pt x="130016" y="25241"/>
                          <a:pt x="129064" y="45244"/>
                          <a:pt x="122396" y="64294"/>
                        </a:cubicBezTo>
                        <a:lnTo>
                          <a:pt x="42386" y="272891"/>
                        </a:lnTo>
                        <a:cubicBezTo>
                          <a:pt x="34766" y="291941"/>
                          <a:pt x="22384" y="306229"/>
                          <a:pt x="7144" y="316706"/>
                        </a:cubicBezTo>
                        <a:cubicBezTo>
                          <a:pt x="39529" y="320516"/>
                          <a:pt x="72866" y="302419"/>
                          <a:pt x="84296" y="270034"/>
                        </a:cubicBezTo>
                        <a:lnTo>
                          <a:pt x="151924" y="93821"/>
                        </a:lnTo>
                        <a:cubicBezTo>
                          <a:pt x="162401" y="66199"/>
                          <a:pt x="154781" y="35719"/>
                          <a:pt x="135731" y="15716"/>
                        </a:cubicBezTo>
                        <a:cubicBezTo>
                          <a:pt x="131921" y="12859"/>
                          <a:pt x="129064" y="10001"/>
                          <a:pt x="125254" y="7144"/>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7" name="Google Shape;102;p16">
                    <a:extLst>
                      <a:ext uri="{FF2B5EF4-FFF2-40B4-BE49-F238E27FC236}">
                        <a16:creationId xmlns:a16="http://schemas.microsoft.com/office/drawing/2014/main" id="{068A9634-40D3-4631-A31E-58E4FBF85050}"/>
                      </a:ext>
                    </a:extLst>
                  </p:cNvPr>
                  <p:cNvSpPr/>
                  <p:nvPr/>
                </p:nvSpPr>
                <p:spPr>
                  <a:xfrm>
                    <a:off x="8147668" y="5703100"/>
                    <a:ext cx="219075" cy="409575"/>
                  </a:xfrm>
                  <a:custGeom>
                    <a:avLst/>
                    <a:gdLst/>
                    <a:ahLst/>
                    <a:cxnLst/>
                    <a:rect l="l" t="t" r="r" b="b"/>
                    <a:pathLst>
                      <a:path w="219075" h="409575" extrusionOk="0">
                        <a:moveTo>
                          <a:pt x="133826" y="345281"/>
                        </a:moveTo>
                        <a:lnTo>
                          <a:pt x="213836" y="136684"/>
                        </a:lnTo>
                        <a:cubicBezTo>
                          <a:pt x="221456" y="117634"/>
                          <a:pt x="221456" y="97631"/>
                          <a:pt x="216694" y="79534"/>
                        </a:cubicBezTo>
                        <a:cubicBezTo>
                          <a:pt x="210979" y="57626"/>
                          <a:pt x="196691" y="37624"/>
                          <a:pt x="176689" y="24289"/>
                        </a:cubicBezTo>
                        <a:cubicBezTo>
                          <a:pt x="171926" y="21431"/>
                          <a:pt x="166211" y="18574"/>
                          <a:pt x="159544" y="15716"/>
                        </a:cubicBezTo>
                        <a:lnTo>
                          <a:pt x="136684" y="7144"/>
                        </a:lnTo>
                        <a:cubicBezTo>
                          <a:pt x="147161" y="32861"/>
                          <a:pt x="148114" y="63341"/>
                          <a:pt x="137636" y="90964"/>
                        </a:cubicBezTo>
                        <a:lnTo>
                          <a:pt x="38576" y="350996"/>
                        </a:lnTo>
                        <a:cubicBezTo>
                          <a:pt x="31909" y="369094"/>
                          <a:pt x="20479" y="384334"/>
                          <a:pt x="7144" y="395764"/>
                        </a:cubicBezTo>
                        <a:lnTo>
                          <a:pt x="13811" y="398621"/>
                        </a:lnTo>
                        <a:cubicBezTo>
                          <a:pt x="43339" y="410051"/>
                          <a:pt x="74771" y="405289"/>
                          <a:pt x="99536" y="389096"/>
                        </a:cubicBezTo>
                        <a:cubicBezTo>
                          <a:pt x="113824" y="378619"/>
                          <a:pt x="126206" y="363379"/>
                          <a:pt x="133826" y="34528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8" name="Google Shape;103;p16">
                    <a:extLst>
                      <a:ext uri="{FF2B5EF4-FFF2-40B4-BE49-F238E27FC236}">
                        <a16:creationId xmlns:a16="http://schemas.microsoft.com/office/drawing/2014/main" id="{1456FD85-CC02-4B55-8A0B-6A2523FDE04F}"/>
                      </a:ext>
                    </a:extLst>
                  </p:cNvPr>
                  <p:cNvSpPr/>
                  <p:nvPr/>
                </p:nvSpPr>
                <p:spPr>
                  <a:xfrm>
                    <a:off x="7082810" y="5775490"/>
                    <a:ext cx="161925" cy="323850"/>
                  </a:xfrm>
                  <a:custGeom>
                    <a:avLst/>
                    <a:gdLst/>
                    <a:ahLst/>
                    <a:cxnLst/>
                    <a:rect l="l" t="t" r="r" b="b"/>
                    <a:pathLst>
                      <a:path w="161925" h="323850" extrusionOk="0">
                        <a:moveTo>
                          <a:pt x="122359" y="272891"/>
                        </a:moveTo>
                        <a:lnTo>
                          <a:pt x="42349" y="64294"/>
                        </a:lnTo>
                        <a:cubicBezTo>
                          <a:pt x="34729" y="45244"/>
                          <a:pt x="34729" y="25241"/>
                          <a:pt x="39492" y="7144"/>
                        </a:cubicBezTo>
                        <a:cubicBezTo>
                          <a:pt x="35682" y="10001"/>
                          <a:pt x="31872" y="12859"/>
                          <a:pt x="28062" y="16669"/>
                        </a:cubicBezTo>
                        <a:cubicBezTo>
                          <a:pt x="9012" y="36671"/>
                          <a:pt x="1392" y="66199"/>
                          <a:pt x="11869" y="93821"/>
                        </a:cubicBezTo>
                        <a:lnTo>
                          <a:pt x="79497" y="270034"/>
                        </a:lnTo>
                        <a:cubicBezTo>
                          <a:pt x="91879" y="302419"/>
                          <a:pt x="124264" y="320516"/>
                          <a:pt x="156649" y="316706"/>
                        </a:cubicBezTo>
                        <a:cubicBezTo>
                          <a:pt x="141409" y="306229"/>
                          <a:pt x="129027" y="290989"/>
                          <a:pt x="122359" y="27289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9" name="Google Shape;104;p16">
                    <a:extLst>
                      <a:ext uri="{FF2B5EF4-FFF2-40B4-BE49-F238E27FC236}">
                        <a16:creationId xmlns:a16="http://schemas.microsoft.com/office/drawing/2014/main" id="{76404DD8-B1FA-4733-9810-4E31780A31C2}"/>
                      </a:ext>
                    </a:extLst>
                  </p:cNvPr>
                  <p:cNvSpPr/>
                  <p:nvPr/>
                </p:nvSpPr>
                <p:spPr>
                  <a:xfrm>
                    <a:off x="7112181" y="5704052"/>
                    <a:ext cx="219075" cy="409575"/>
                  </a:xfrm>
                  <a:custGeom>
                    <a:avLst/>
                    <a:gdLst/>
                    <a:ahLst/>
                    <a:cxnLst/>
                    <a:rect l="l" t="t" r="r" b="b"/>
                    <a:pathLst>
                      <a:path w="219075" h="409575" extrusionOk="0">
                        <a:moveTo>
                          <a:pt x="10120" y="78581"/>
                        </a:moveTo>
                        <a:cubicBezTo>
                          <a:pt x="5358" y="96679"/>
                          <a:pt x="6310" y="116681"/>
                          <a:pt x="12978" y="135731"/>
                        </a:cubicBezTo>
                        <a:lnTo>
                          <a:pt x="92988" y="344329"/>
                        </a:lnTo>
                        <a:cubicBezTo>
                          <a:pt x="99655" y="363379"/>
                          <a:pt x="112990" y="377666"/>
                          <a:pt x="128230" y="388144"/>
                        </a:cubicBezTo>
                        <a:cubicBezTo>
                          <a:pt x="152995" y="404336"/>
                          <a:pt x="184428" y="409099"/>
                          <a:pt x="213955" y="397669"/>
                        </a:cubicBezTo>
                        <a:lnTo>
                          <a:pt x="220623" y="394811"/>
                        </a:lnTo>
                        <a:cubicBezTo>
                          <a:pt x="207288" y="382429"/>
                          <a:pt x="195858" y="368141"/>
                          <a:pt x="189190" y="350044"/>
                        </a:cubicBezTo>
                        <a:lnTo>
                          <a:pt x="89178" y="90964"/>
                        </a:lnTo>
                        <a:cubicBezTo>
                          <a:pt x="78700" y="62389"/>
                          <a:pt x="79653" y="32861"/>
                          <a:pt x="90130" y="7144"/>
                        </a:cubicBezTo>
                        <a:lnTo>
                          <a:pt x="67270" y="15716"/>
                        </a:lnTo>
                        <a:cubicBezTo>
                          <a:pt x="61555" y="17621"/>
                          <a:pt x="55840" y="20479"/>
                          <a:pt x="50125" y="24289"/>
                        </a:cubicBezTo>
                        <a:cubicBezTo>
                          <a:pt x="30123" y="36671"/>
                          <a:pt x="15835" y="56674"/>
                          <a:pt x="10120" y="7858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0" name="Google Shape;105;p16">
                    <a:extLst>
                      <a:ext uri="{FF2B5EF4-FFF2-40B4-BE49-F238E27FC236}">
                        <a16:creationId xmlns:a16="http://schemas.microsoft.com/office/drawing/2014/main" id="{03F39855-3911-4F21-91F4-641D62DEBBFC}"/>
                      </a:ext>
                    </a:extLst>
                  </p:cNvPr>
                  <p:cNvSpPr/>
                  <p:nvPr/>
                </p:nvSpPr>
                <p:spPr>
                  <a:xfrm>
                    <a:off x="7186441" y="5598466"/>
                    <a:ext cx="400050" cy="542925"/>
                  </a:xfrm>
                  <a:custGeom>
                    <a:avLst/>
                    <a:gdLst/>
                    <a:ahLst/>
                    <a:cxnLst/>
                    <a:rect l="l" t="t" r="r" b="b"/>
                    <a:pathLst>
                      <a:path w="400050" h="542925" extrusionOk="0">
                        <a:moveTo>
                          <a:pt x="14918" y="196550"/>
                        </a:moveTo>
                        <a:lnTo>
                          <a:pt x="113978" y="456583"/>
                        </a:lnTo>
                        <a:cubicBezTo>
                          <a:pt x="120645" y="474680"/>
                          <a:pt x="132075" y="489920"/>
                          <a:pt x="145410" y="501350"/>
                        </a:cubicBezTo>
                        <a:cubicBezTo>
                          <a:pt x="176843" y="528973"/>
                          <a:pt x="231135" y="548023"/>
                          <a:pt x="273045" y="532783"/>
                        </a:cubicBezTo>
                        <a:lnTo>
                          <a:pt x="335910" y="508970"/>
                        </a:lnTo>
                        <a:cubicBezTo>
                          <a:pt x="394965" y="486110"/>
                          <a:pt x="415920" y="409910"/>
                          <a:pt x="393060" y="350855"/>
                        </a:cubicBezTo>
                        <a:lnTo>
                          <a:pt x="293048" y="89870"/>
                        </a:lnTo>
                        <a:cubicBezTo>
                          <a:pt x="270188" y="30815"/>
                          <a:pt x="193988" y="-9190"/>
                          <a:pt x="134933" y="13670"/>
                        </a:cubicBezTo>
                        <a:lnTo>
                          <a:pt x="72068" y="37483"/>
                        </a:lnTo>
                        <a:cubicBezTo>
                          <a:pt x="40635" y="49865"/>
                          <a:pt x="27300" y="83203"/>
                          <a:pt x="15870" y="111778"/>
                        </a:cubicBezTo>
                        <a:cubicBezTo>
                          <a:pt x="5393" y="138448"/>
                          <a:pt x="3488" y="167975"/>
                          <a:pt x="14918" y="196550"/>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1" name="Google Shape;106;p16">
                    <a:extLst>
                      <a:ext uri="{FF2B5EF4-FFF2-40B4-BE49-F238E27FC236}">
                        <a16:creationId xmlns:a16="http://schemas.microsoft.com/office/drawing/2014/main" id="{7FE7B66B-73AB-414D-BFA8-370E6354DF43}"/>
                      </a:ext>
                    </a:extLst>
                  </p:cNvPr>
                  <p:cNvSpPr/>
                  <p:nvPr/>
                </p:nvSpPr>
                <p:spPr>
                  <a:xfrm>
                    <a:off x="7891770" y="5598377"/>
                    <a:ext cx="400049" cy="542925"/>
                  </a:xfrm>
                  <a:custGeom>
                    <a:avLst/>
                    <a:gdLst/>
                    <a:ahLst/>
                    <a:cxnLst/>
                    <a:rect l="l" t="t" r="r" b="b"/>
                    <a:pathLst>
                      <a:path w="400050" h="542925" extrusionOk="0">
                        <a:moveTo>
                          <a:pt x="294473" y="455719"/>
                        </a:moveTo>
                        <a:lnTo>
                          <a:pt x="393533" y="195686"/>
                        </a:lnTo>
                        <a:cubicBezTo>
                          <a:pt x="404010" y="167111"/>
                          <a:pt x="403058" y="137584"/>
                          <a:pt x="392580" y="111866"/>
                        </a:cubicBezTo>
                        <a:cubicBezTo>
                          <a:pt x="381150" y="83291"/>
                          <a:pt x="367815" y="49001"/>
                          <a:pt x="336383" y="37571"/>
                        </a:cubicBezTo>
                        <a:lnTo>
                          <a:pt x="273518" y="13759"/>
                        </a:lnTo>
                        <a:cubicBezTo>
                          <a:pt x="213510" y="-9101"/>
                          <a:pt x="138263" y="29951"/>
                          <a:pt x="115403" y="89959"/>
                        </a:cubicBezTo>
                        <a:lnTo>
                          <a:pt x="16343" y="349991"/>
                        </a:lnTo>
                        <a:cubicBezTo>
                          <a:pt x="-6517" y="409046"/>
                          <a:pt x="13485" y="485246"/>
                          <a:pt x="73493" y="508106"/>
                        </a:cubicBezTo>
                        <a:lnTo>
                          <a:pt x="136358" y="531919"/>
                        </a:lnTo>
                        <a:cubicBezTo>
                          <a:pt x="178268" y="548111"/>
                          <a:pt x="232560" y="528109"/>
                          <a:pt x="263993" y="500486"/>
                        </a:cubicBezTo>
                        <a:cubicBezTo>
                          <a:pt x="276375" y="489056"/>
                          <a:pt x="286853" y="473816"/>
                          <a:pt x="294473" y="455719"/>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grpSp>
            <p:sp>
              <p:nvSpPr>
                <p:cNvPr id="22" name="Google Shape;107;p16">
                  <a:extLst>
                    <a:ext uri="{FF2B5EF4-FFF2-40B4-BE49-F238E27FC236}">
                      <a16:creationId xmlns:a16="http://schemas.microsoft.com/office/drawing/2014/main" id="{DFC04C1D-B2E2-470B-9301-57345C5B81C7}"/>
                    </a:ext>
                  </a:extLst>
                </p:cNvPr>
                <p:cNvSpPr/>
                <p:nvPr/>
              </p:nvSpPr>
              <p:spPr>
                <a:xfrm>
                  <a:off x="8947491" y="2019659"/>
                  <a:ext cx="243387" cy="421200"/>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grpSp>
          <p:sp>
            <p:nvSpPr>
              <p:cNvPr id="36" name="Google Shape;112;p16">
                <a:extLst>
                  <a:ext uri="{FF2B5EF4-FFF2-40B4-BE49-F238E27FC236}">
                    <a16:creationId xmlns:a16="http://schemas.microsoft.com/office/drawing/2014/main" id="{8392A872-668E-4A9A-913D-65B0A7ACCA1C}"/>
                  </a:ext>
                </a:extLst>
              </p:cNvPr>
              <p:cNvSpPr txBox="1"/>
              <p:nvPr/>
            </p:nvSpPr>
            <p:spPr>
              <a:xfrm>
                <a:off x="8584976" y="3785334"/>
                <a:ext cx="1584000" cy="2052000"/>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DES RESSOURCES</a:t>
                </a:r>
                <a:endParaRPr lang="fr-FR" sz="1400" dirty="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EN LIGNES</a:t>
                </a: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Les ressources sont consultables en synchrone et en asynchrone pour s’adapter au rythme de l’apprentissage</a:t>
                </a:r>
                <a:endParaRPr sz="1400" dirty="0">
                  <a:latin typeface="+mn-lt"/>
                  <a:cs typeface="Calibri" panose="020F0502020204030204" pitchFamily="34" charset="0"/>
                </a:endParaRPr>
              </a:p>
            </p:txBody>
          </p:sp>
          <p:grpSp>
            <p:nvGrpSpPr>
              <p:cNvPr id="48" name="Groupe 47">
                <a:extLst>
                  <a:ext uri="{FF2B5EF4-FFF2-40B4-BE49-F238E27FC236}">
                    <a16:creationId xmlns:a16="http://schemas.microsoft.com/office/drawing/2014/main" id="{280DCA49-D46C-4C24-938D-E6AEBB0001B7}"/>
                  </a:ext>
                </a:extLst>
              </p:cNvPr>
              <p:cNvGrpSpPr/>
              <p:nvPr/>
            </p:nvGrpSpPr>
            <p:grpSpPr>
              <a:xfrm>
                <a:off x="9058226" y="3022198"/>
                <a:ext cx="637500" cy="596700"/>
                <a:chOff x="8888631" y="3022198"/>
                <a:chExt cx="637500" cy="596700"/>
              </a:xfrm>
            </p:grpSpPr>
            <p:sp>
              <p:nvSpPr>
                <p:cNvPr id="41" name="Google Shape;117;p16">
                  <a:extLst>
                    <a:ext uri="{FF2B5EF4-FFF2-40B4-BE49-F238E27FC236}">
                      <a16:creationId xmlns:a16="http://schemas.microsoft.com/office/drawing/2014/main" id="{91C1C6C2-C400-4174-A96D-A6662F0869E6}"/>
                    </a:ext>
                  </a:extLst>
                </p:cNvPr>
                <p:cNvSpPr/>
                <p:nvPr/>
              </p:nvSpPr>
              <p:spPr>
                <a:xfrm>
                  <a:off x="8888631"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6" name="Rectangle 45">
                  <a:extLst>
                    <a:ext uri="{FF2B5EF4-FFF2-40B4-BE49-F238E27FC236}">
                      <a16:creationId xmlns:a16="http://schemas.microsoft.com/office/drawing/2014/main" id="{45C71F86-9EA2-4D55-BB59-D1F4EE5A95AA}"/>
                    </a:ext>
                  </a:extLst>
                </p:cNvPr>
                <p:cNvSpPr/>
                <p:nvPr/>
              </p:nvSpPr>
              <p:spPr>
                <a:xfrm>
                  <a:off x="9037302"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5</a:t>
                  </a:r>
                  <a:endParaRPr lang="fr-FR" sz="2400" dirty="0">
                    <a:solidFill>
                      <a:srgbClr val="0059A1"/>
                    </a:solidFill>
                    <a:latin typeface="+mn-lt"/>
                    <a:cs typeface="Calibri" panose="020F0502020204030204" pitchFamily="34" charset="0"/>
                  </a:endParaRPr>
                </a:p>
              </p:txBody>
            </p:sp>
          </p:grpSp>
        </p:grpSp>
      </p:grpSp>
      <p:pic>
        <p:nvPicPr>
          <p:cNvPr id="56" name="Picture 6">
            <a:extLst>
              <a:ext uri="{FF2B5EF4-FFF2-40B4-BE49-F238E27FC236}">
                <a16:creationId xmlns:a16="http://schemas.microsoft.com/office/drawing/2014/main" id="{52C87499-F26E-42E1-98A6-A3BFE5679C3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57" name="Image 56">
            <a:extLst>
              <a:ext uri="{FF2B5EF4-FFF2-40B4-BE49-F238E27FC236}">
                <a16:creationId xmlns:a16="http://schemas.microsoft.com/office/drawing/2014/main" id="{06CD588E-6549-4B4F-A2D9-B53DA88EAF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Tree>
    <p:extLst>
      <p:ext uri="{BB962C8B-B14F-4D97-AF65-F5344CB8AC3E}">
        <p14:creationId xmlns:p14="http://schemas.microsoft.com/office/powerpoint/2010/main" val="1418413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E8E6A3F-FE11-434D-8055-718F10BD31A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7754E7A3-23B5-4832-AD2D-99F1E6238A89}"/>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D18950D4-0418-4D13-AE0C-C83972C537FD}"/>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92211338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D188F6A5-2C76-4A6A-BC5D-99B01A452A21}"/>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FD3A502-EF75-495E-B424-492F67570A23}"/>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95962043-E27C-42EE-99F7-5CAD1CC72467}"/>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B0F08291-DD42-4AED-A366-C5BAC2FE8EA9}"/>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49893807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C9C8F4BB-374A-49DB-B8F2-777479694B17}"/>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98274026-62C8-40A4-BC6D-169B2EF73F7B}"/>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5CB56DF4-F065-44B5-A562-0EE2400FC4FA}"/>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F9DF2A7-7C84-4349-84F1-917A42451F56}"/>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3E7A700A-E433-4FB3-939E-AAF060A2CB2C}"/>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31761581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24C1B9C4-8E21-4E19-9E4A-549DF7578ABB}"/>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A583CA3C-4C17-44A9-B6F0-6B81274D6D5F}"/>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48E8D1E1-1228-4D04-BE4C-38DDAF563920}"/>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28C20A44-D67E-4346-ADC0-5F47640C923C}"/>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51507578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6DBE2F9F-4211-49CA-BF0B-D0ECE25E418E}"/>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565656"/>
                </a:solidFill>
                <a:latin typeface="+mn-lt"/>
                <a:cs typeface="Calibri" panose="020F0502020204030204" pitchFamily="34" charset="0"/>
              </a:rPr>
              <a:t>PARTIE 4</a:t>
            </a:r>
          </a:p>
        </p:txBody>
      </p:sp>
    </p:spTree>
    <p:extLst>
      <p:ext uri="{BB962C8B-B14F-4D97-AF65-F5344CB8AC3E}">
        <p14:creationId xmlns:p14="http://schemas.microsoft.com/office/powerpoint/2010/main" val="250335306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1751089"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565656"/>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800906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SLIDE CONSIGNE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01E685E8-58CB-4891-B29A-C4AEA9C056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1579933" cy="6858000"/>
          </a:xfrm>
          <a:prstGeom prst="rect">
            <a:avLst/>
          </a:prstGeom>
        </p:spPr>
      </p:pic>
      <p:sp>
        <p:nvSpPr>
          <p:cNvPr id="28" name="Espace réservé du texte 8">
            <a:extLst>
              <a:ext uri="{FF2B5EF4-FFF2-40B4-BE49-F238E27FC236}">
                <a16:creationId xmlns:a16="http://schemas.microsoft.com/office/drawing/2014/main" id="{642EF746-3784-4576-A7B1-506CA2163581}"/>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Clr>
                <a:srgbClr val="B3BB03"/>
              </a:buClr>
              <a:buFont typeface="+mj-lt"/>
              <a:buAutoNum type="arabicPeriod"/>
              <a:defRPr sz="1600" b="1" u="none">
                <a:solidFill>
                  <a:srgbClr val="565656"/>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1" name="Espace réservé du texte 8">
            <a:extLst>
              <a:ext uri="{FF2B5EF4-FFF2-40B4-BE49-F238E27FC236}">
                <a16:creationId xmlns:a16="http://schemas.microsoft.com/office/drawing/2014/main" id="{507CAB2B-4D51-422C-A138-6D52BD75E353}"/>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2" name="Espace réservé du texte 8">
            <a:extLst>
              <a:ext uri="{FF2B5EF4-FFF2-40B4-BE49-F238E27FC236}">
                <a16:creationId xmlns:a16="http://schemas.microsoft.com/office/drawing/2014/main" id="{FB4B1DE3-641E-4FB3-B171-B732359A3DBB}"/>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23" name="Espace réservé du texte 8">
            <a:extLst>
              <a:ext uri="{FF2B5EF4-FFF2-40B4-BE49-F238E27FC236}">
                <a16:creationId xmlns:a16="http://schemas.microsoft.com/office/drawing/2014/main" id="{5196BF8E-4974-4AD4-BEF9-6EDF495BCD34}"/>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66E6F046-7512-4766-885A-55B91A167B69}"/>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25" name="Rectangle 24">
            <a:extLst>
              <a:ext uri="{FF2B5EF4-FFF2-40B4-BE49-F238E27FC236}">
                <a16:creationId xmlns:a16="http://schemas.microsoft.com/office/drawing/2014/main" id="{6422A2E4-3EAA-490B-94E8-5F499B0C4876}"/>
              </a:ext>
            </a:extLst>
          </p:cNvPr>
          <p:cNvSpPr/>
          <p:nvPr userDrawn="1"/>
        </p:nvSpPr>
        <p:spPr>
          <a:xfrm>
            <a:off x="6245570" y="50060"/>
            <a:ext cx="5760000" cy="540000"/>
          </a:xfrm>
          <a:prstGeom prst="rect">
            <a:avLst/>
          </a:prstGeom>
        </p:spPr>
        <p:txBody>
          <a:bodyPr wrap="square">
            <a:spAutoFit/>
          </a:bodyPr>
          <a:lstStyle/>
          <a:p>
            <a:pPr lvl="0" algn="ctr"/>
            <a:r>
              <a:rPr lang="fr-FR" sz="2800" b="1" u="none" kern="1200" dirty="0">
                <a:solidFill>
                  <a:srgbClr val="565656"/>
                </a:solidFill>
                <a:latin typeface="+mn-lt"/>
                <a:ea typeface="+mn-ea"/>
                <a:cs typeface="Calibri" panose="020F0502020204030204" pitchFamily="34" charset="0"/>
              </a:rPr>
              <a:t>CONSIGNES</a:t>
            </a:r>
          </a:p>
        </p:txBody>
      </p:sp>
      <p:pic>
        <p:nvPicPr>
          <p:cNvPr id="26" name="Picture 6">
            <a:extLst>
              <a:ext uri="{FF2B5EF4-FFF2-40B4-BE49-F238E27FC236}">
                <a16:creationId xmlns:a16="http://schemas.microsoft.com/office/drawing/2014/main" id="{AD63466E-D97D-4FD0-97BE-7DB1563F4E0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56150013-D9AE-498A-9322-4B8C5BD18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29" name="Espace réservé du texte 8">
            <a:extLst>
              <a:ext uri="{FF2B5EF4-FFF2-40B4-BE49-F238E27FC236}">
                <a16:creationId xmlns:a16="http://schemas.microsoft.com/office/drawing/2014/main" id="{55C5F30E-D5D6-4D32-AF36-2867E806F3DA}"/>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565656"/>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30" name="Espace réservé du texte 8">
            <a:extLst>
              <a:ext uri="{FF2B5EF4-FFF2-40B4-BE49-F238E27FC236}">
                <a16:creationId xmlns:a16="http://schemas.microsoft.com/office/drawing/2014/main" id="{1A57A446-450D-4CDC-9818-19F4C1B4D77D}"/>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565656"/>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31" name="Espace réservé du texte 8">
            <a:extLst>
              <a:ext uri="{FF2B5EF4-FFF2-40B4-BE49-F238E27FC236}">
                <a16:creationId xmlns:a16="http://schemas.microsoft.com/office/drawing/2014/main" id="{093C5D57-2271-412E-84E5-4451C77E72D6}"/>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565656"/>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034573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CONTENU PARTIE 4">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1FC4D468-FEFD-46DC-A5A4-42CF40D626BA}"/>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4C226CBB-76E9-4425-AAD9-AAC5552AC26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9BDC0B92-6190-4B32-870C-7A2192CEDC6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804987835"/>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LIDE CONTENU PARTIE 4">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97CF9918-67AC-4DD4-81E6-973077D446CF}"/>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4BB8F40C-4FFE-47FE-A1ED-B26ED85FBB34}"/>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0E45366F-81BA-43D2-9515-4619C7E838B7}"/>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7C27053F-05CB-428F-9E41-8405D7811618}"/>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4FF8DEED-C0BC-4E5E-B966-7660D1194DDF}"/>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76858931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SLIDE CONTENU PARTIE 4">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9366D64A-E506-4518-8E75-4D52D43F72DC}"/>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B3BB03"/>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12B53D5A-075D-45CD-8D40-2013E14BC30B}"/>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B6C55E92-0682-4AD5-850F-FE515CC11E23}"/>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B502CBAD-16DB-49DB-A285-36AB6E864E4F}"/>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1A7A5150-C561-4C5A-A86E-861B163907C4}"/>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531462D8-71C6-49B7-A03C-06DD436C3208}"/>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44788420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2" name="ZoneTexte 1">
            <a:extLst>
              <a:ext uri="{FF2B5EF4-FFF2-40B4-BE49-F238E27FC236}">
                <a16:creationId xmlns:a16="http://schemas.microsoft.com/office/drawing/2014/main" id="{BA95BDE1-CEFC-4626-B293-4F4F3B5A0BD6}"/>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07842"/>
                </a:solidFill>
                <a:latin typeface="+mn-lt"/>
                <a:cs typeface="Calibri" panose="020F0502020204030204" pitchFamily="34" charset="0"/>
              </a:rPr>
              <a:t>PARTIE 1</a:t>
            </a:r>
          </a:p>
        </p:txBody>
      </p:sp>
    </p:spTree>
    <p:extLst>
      <p:ext uri="{BB962C8B-B14F-4D97-AF65-F5344CB8AC3E}">
        <p14:creationId xmlns:p14="http://schemas.microsoft.com/office/powerpoint/2010/main" val="3900891177"/>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LIDE CONTENU PARTIE 4">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78551C01-ECE5-4F0C-A378-539BDC897E7B}"/>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853679BA-2EFA-4096-8881-98E331388410}"/>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5C5346E1-8CC2-4958-AB14-FCE2CB71F8D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A3697F0C-E420-4D74-853D-93691ABE18D8}"/>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8420357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LIDE CONTENU PARTIE 4">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76407B5B-B7D1-4B53-9B9A-86B3FC58A02E}"/>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B9D904B8-58EE-41C7-A032-0692E60BC64A}"/>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E5BE0F54-DEA6-4E8E-A8EC-E50E8C558124}"/>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48E3FED2-6251-4E4A-84FB-5AF6B144C05D}"/>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D0932877-E829-419E-8C47-449FEAD6E36E}"/>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587221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SLIDE CONTENU PARTIE 4">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1AE98764-8FEB-4C8A-8368-F7EFFED5BB5C}"/>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999B830B-5510-40A0-96D9-BC171871FB8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61222FF-D043-4C8A-A409-E1348D7607D3}"/>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A9E5122-54F0-4793-BB4A-CFE0B9990149}"/>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C5401457-2EB1-43B4-AC3B-4945B8D65C78}"/>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0783F089-EA6D-4F15-B1AA-374A44D11044}"/>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435553133"/>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SLIDE CONTENU PARTIE 4">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6FF1450B-B5FF-4D7F-90BC-A10D1ECB3B66}"/>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45EA661F-869A-4AE9-95C1-2849CD3D8E4F}"/>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D6F06444-AA59-44A2-A98B-9E44E449818F}"/>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8A5BB764-8069-4EE7-8A85-C6C2D8F01E0C}"/>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D8410EBF-B8B5-4313-9634-DC94B37BB424}"/>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2954967553"/>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ACA2"/>
              </a:solidFill>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B82AF947-447B-4FE6-B61B-2F8EE1D38661}"/>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8ACA2"/>
                </a:solidFill>
                <a:latin typeface="+mn-lt"/>
                <a:cs typeface="Calibri" panose="020F0502020204030204" pitchFamily="34" charset="0"/>
              </a:rPr>
              <a:t>PARTIE 5</a:t>
            </a:r>
          </a:p>
        </p:txBody>
      </p:sp>
    </p:spTree>
    <p:extLst>
      <p:ext uri="{BB962C8B-B14F-4D97-AF65-F5344CB8AC3E}">
        <p14:creationId xmlns:p14="http://schemas.microsoft.com/office/powerpoint/2010/main" val="4053386296"/>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6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8ACA2"/>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612261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SLIDE CONSIGNE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C0599489-E852-4692-9C8D-4B88674DC9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1" name="Espace réservé du texte 8">
            <a:extLst>
              <a:ext uri="{FF2B5EF4-FFF2-40B4-BE49-F238E27FC236}">
                <a16:creationId xmlns:a16="http://schemas.microsoft.com/office/drawing/2014/main" id="{E480CE55-AFC1-40FD-8CFD-8A93DF2D949E}"/>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2" name="Espace réservé du texte 8">
            <a:extLst>
              <a:ext uri="{FF2B5EF4-FFF2-40B4-BE49-F238E27FC236}">
                <a16:creationId xmlns:a16="http://schemas.microsoft.com/office/drawing/2014/main" id="{71CF775E-FE0E-4F71-A336-C0C8476512B5}"/>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23" name="Espace réservé du texte 8">
            <a:extLst>
              <a:ext uri="{FF2B5EF4-FFF2-40B4-BE49-F238E27FC236}">
                <a16:creationId xmlns:a16="http://schemas.microsoft.com/office/drawing/2014/main" id="{47EEE35D-1DF1-4F7C-A583-F33CFADD525C}"/>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20D6B9AF-10A3-402B-BADA-DED3E77153F9}"/>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25" name="Rectangle 24">
            <a:extLst>
              <a:ext uri="{FF2B5EF4-FFF2-40B4-BE49-F238E27FC236}">
                <a16:creationId xmlns:a16="http://schemas.microsoft.com/office/drawing/2014/main" id="{BCE3E02E-87F6-40E3-846C-836EBBDC4287}"/>
              </a:ext>
            </a:extLst>
          </p:cNvPr>
          <p:cNvSpPr/>
          <p:nvPr userDrawn="1"/>
        </p:nvSpPr>
        <p:spPr>
          <a:xfrm>
            <a:off x="6245570" y="50060"/>
            <a:ext cx="5760000" cy="540000"/>
          </a:xfrm>
          <a:prstGeom prst="rect">
            <a:avLst/>
          </a:prstGeom>
        </p:spPr>
        <p:txBody>
          <a:bodyPr wrap="square">
            <a:spAutoFit/>
          </a:bodyPr>
          <a:lstStyle/>
          <a:p>
            <a:pPr lvl="0" algn="ctr"/>
            <a:r>
              <a:rPr lang="fr-FR" sz="2800" b="1" u="none" kern="1200" dirty="0">
                <a:solidFill>
                  <a:srgbClr val="08ACA2"/>
                </a:solidFill>
                <a:latin typeface="+mn-lt"/>
                <a:ea typeface="+mn-ea"/>
                <a:cs typeface="Calibri" panose="020F0502020204030204" pitchFamily="34" charset="0"/>
              </a:rPr>
              <a:t>CONSIGNES</a:t>
            </a:r>
          </a:p>
        </p:txBody>
      </p:sp>
      <p:pic>
        <p:nvPicPr>
          <p:cNvPr id="26" name="Picture 6">
            <a:extLst>
              <a:ext uri="{FF2B5EF4-FFF2-40B4-BE49-F238E27FC236}">
                <a16:creationId xmlns:a16="http://schemas.microsoft.com/office/drawing/2014/main" id="{DB4A2ED0-C779-4798-B5E6-F826B4339CE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3144B5FA-C233-408F-9D41-29E463E944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28" name="Espace réservé du texte 8">
            <a:extLst>
              <a:ext uri="{FF2B5EF4-FFF2-40B4-BE49-F238E27FC236}">
                <a16:creationId xmlns:a16="http://schemas.microsoft.com/office/drawing/2014/main" id="{E5520597-E342-4D79-8DB3-E4581C287395}"/>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8ACA2"/>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9" name="Espace réservé du texte 8">
            <a:extLst>
              <a:ext uri="{FF2B5EF4-FFF2-40B4-BE49-F238E27FC236}">
                <a16:creationId xmlns:a16="http://schemas.microsoft.com/office/drawing/2014/main" id="{A3AB2127-FAC9-4859-B4A3-F506A4AC62FC}"/>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8ACA2"/>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30" name="Espace réservé du texte 8">
            <a:extLst>
              <a:ext uri="{FF2B5EF4-FFF2-40B4-BE49-F238E27FC236}">
                <a16:creationId xmlns:a16="http://schemas.microsoft.com/office/drawing/2014/main" id="{2EEEB091-6D89-42C7-99A6-FB4BA7F7B447}"/>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8ACA2"/>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31" name="Espace réservé du texte 8">
            <a:extLst>
              <a:ext uri="{FF2B5EF4-FFF2-40B4-BE49-F238E27FC236}">
                <a16:creationId xmlns:a16="http://schemas.microsoft.com/office/drawing/2014/main" id="{E8538F19-FDB1-4E4F-A086-89C87B6BF832}"/>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8ACA2"/>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41665146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C8EF492D-49B3-4E2B-BFA8-25135495E0C2}"/>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CEE9311F-3302-40EF-86D9-CE260077BEC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183598012"/>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C8EF492D-49B3-4E2B-BFA8-25135495E0C2}"/>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CEE9311F-3302-40EF-86D9-CE260077BEC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65047770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F54FF629-1060-42F2-B17C-221D6A9DA1F0}"/>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2BCDF821-63BB-4016-A07B-CF2C73981ACB}"/>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74725AE3-BEC8-4777-993F-0F569BC8BA9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35A4B93F-37B0-4E91-96EF-D4CCBA44F28F}"/>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8558326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LIDE ACTIVITES 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CF5E1A6-D816-465B-ABBA-39A9B6B13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84" y="0"/>
            <a:ext cx="12187066" cy="6858000"/>
          </a:xfrm>
          <a:prstGeom prst="rect">
            <a:avLst/>
          </a:prstGeom>
        </p:spPr>
      </p:pic>
      <p:sp>
        <p:nvSpPr>
          <p:cNvPr id="14" name="Espace réservé du texte 8">
            <a:extLst>
              <a:ext uri="{FF2B5EF4-FFF2-40B4-BE49-F238E27FC236}">
                <a16:creationId xmlns:a16="http://schemas.microsoft.com/office/drawing/2014/main" id="{11FC0CA9-7509-4669-896A-AB2127F25BBE}"/>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mn-lt"/>
                <a:cs typeface="Calibri" panose="020F0502020204030204" pitchFamily="34" charset="0"/>
              </a:defRPr>
            </a:lvl1pPr>
          </a:lstStyle>
          <a:p>
            <a:pPr lvl="0"/>
            <a:r>
              <a:rPr lang="fr-FR" dirty="0"/>
              <a:t>ACTIVITÉ n°</a:t>
            </a:r>
          </a:p>
        </p:txBody>
      </p:sp>
      <p:sp>
        <p:nvSpPr>
          <p:cNvPr id="15" name="Espace réservé du texte 8">
            <a:extLst>
              <a:ext uri="{FF2B5EF4-FFF2-40B4-BE49-F238E27FC236}">
                <a16:creationId xmlns:a16="http://schemas.microsoft.com/office/drawing/2014/main" id="{5586E004-C84D-4C67-B321-9AE8530D29FD}"/>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
        <p:nvSpPr>
          <p:cNvPr id="18" name="Rectangle 17">
            <a:extLst>
              <a:ext uri="{FF2B5EF4-FFF2-40B4-BE49-F238E27FC236}">
                <a16:creationId xmlns:a16="http://schemas.microsoft.com/office/drawing/2014/main" id="{B8EC24CB-7F44-4FFD-A8FF-B0027A124EE9}"/>
              </a:ext>
            </a:extLst>
          </p:cNvPr>
          <p:cNvSpPr/>
          <p:nvPr/>
        </p:nvSpPr>
        <p:spPr>
          <a:xfrm>
            <a:off x="6300000" y="2125854"/>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Compétences visées :</a:t>
            </a:r>
          </a:p>
        </p:txBody>
      </p:sp>
      <p:sp>
        <p:nvSpPr>
          <p:cNvPr id="20" name="Espace réservé du texte 8">
            <a:extLst>
              <a:ext uri="{FF2B5EF4-FFF2-40B4-BE49-F238E27FC236}">
                <a16:creationId xmlns:a16="http://schemas.microsoft.com/office/drawing/2014/main" id="{DB4F7443-86EC-4731-AADB-9DCD325B7643}"/>
              </a:ext>
            </a:extLst>
          </p:cNvPr>
          <p:cNvSpPr>
            <a:spLocks noGrp="1"/>
          </p:cNvSpPr>
          <p:nvPr>
            <p:ph type="body" sz="quarter" idx="14" hasCustomPrompt="1"/>
          </p:nvPr>
        </p:nvSpPr>
        <p:spPr>
          <a:xfrm>
            <a:off x="6300000" y="2700000"/>
            <a:ext cx="5580000" cy="1260561"/>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Rectangle : avec coins arrondis en haut 22">
            <a:extLst>
              <a:ext uri="{FF2B5EF4-FFF2-40B4-BE49-F238E27FC236}">
                <a16:creationId xmlns:a16="http://schemas.microsoft.com/office/drawing/2014/main" id="{3424033A-21E0-49F9-B1F4-06B3081B974E}"/>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4" name="Espace réservé du texte 8">
            <a:extLst>
              <a:ext uri="{FF2B5EF4-FFF2-40B4-BE49-F238E27FC236}">
                <a16:creationId xmlns:a16="http://schemas.microsoft.com/office/drawing/2014/main" id="{600C38A5-6D7B-4E29-BB82-17E2EB0317D7}"/>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5F362A72-E555-4D2E-BDB5-A106A49FA0BF}"/>
              </a:ext>
            </a:extLst>
          </p:cNvPr>
          <p:cNvPicPr>
            <a:picLocks noChangeAspect="1"/>
          </p:cNvPicPr>
          <p:nvPr/>
        </p:nvPicPr>
        <p:blipFill>
          <a:blip r:embed="rId3"/>
          <a:stretch>
            <a:fillRect/>
          </a:stretch>
        </p:blipFill>
        <p:spPr>
          <a:xfrm>
            <a:off x="8186397" y="6268947"/>
            <a:ext cx="401660" cy="396000"/>
          </a:xfrm>
          <a:prstGeom prst="rect">
            <a:avLst/>
          </a:prstGeom>
        </p:spPr>
      </p:pic>
      <p:sp>
        <p:nvSpPr>
          <p:cNvPr id="12" name="Rectangle 11">
            <a:extLst>
              <a:ext uri="{FF2B5EF4-FFF2-40B4-BE49-F238E27FC236}">
                <a16:creationId xmlns:a16="http://schemas.microsoft.com/office/drawing/2014/main" id="{E564FCAD-A191-493B-ABDB-04016C040CB1}"/>
              </a:ext>
            </a:extLst>
          </p:cNvPr>
          <p:cNvSpPr/>
          <p:nvPr/>
        </p:nvSpPr>
        <p:spPr>
          <a:xfrm>
            <a:off x="6300000" y="41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Recommandations clés :</a:t>
            </a:r>
          </a:p>
        </p:txBody>
      </p:sp>
      <p:sp>
        <p:nvSpPr>
          <p:cNvPr id="13" name="Espace réservé du texte 8">
            <a:extLst>
              <a:ext uri="{FF2B5EF4-FFF2-40B4-BE49-F238E27FC236}">
                <a16:creationId xmlns:a16="http://schemas.microsoft.com/office/drawing/2014/main" id="{7B5F9102-B4C1-40D3-B5D6-957668C95C34}"/>
              </a:ext>
            </a:extLst>
          </p:cNvPr>
          <p:cNvSpPr>
            <a:spLocks noGrp="1"/>
          </p:cNvSpPr>
          <p:nvPr>
            <p:ph type="body" sz="quarter" idx="16" hasCustomPrompt="1"/>
          </p:nvPr>
        </p:nvSpPr>
        <p:spPr>
          <a:xfrm>
            <a:off x="6300000" y="4680000"/>
            <a:ext cx="5580000" cy="1228947"/>
          </a:xfrm>
          <a:prstGeom prst="rect">
            <a:avLst/>
          </a:prstGeom>
        </p:spPr>
        <p:txBody>
          <a:bodyPr anchor="t" anchorCtr="0"/>
          <a:lstStyle>
            <a:lvl1pPr marL="342900" indent="-342900" algn="l">
              <a:lnSpc>
                <a:spcPct val="100000"/>
              </a:lnSpc>
              <a:spcBef>
                <a:spcPts val="600"/>
              </a:spcBef>
              <a:buClr>
                <a:srgbClr val="565656"/>
              </a:buClr>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16" name="Picture 6">
            <a:extLst>
              <a:ext uri="{FF2B5EF4-FFF2-40B4-BE49-F238E27FC236}">
                <a16:creationId xmlns:a16="http://schemas.microsoft.com/office/drawing/2014/main" id="{BB1B9F04-1EF8-4B1C-ADFE-255337B0DD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7" name="Image 16">
            <a:extLst>
              <a:ext uri="{FF2B5EF4-FFF2-40B4-BE49-F238E27FC236}">
                <a16:creationId xmlns:a16="http://schemas.microsoft.com/office/drawing/2014/main" id="{EB7A3921-99E4-44F4-A4C2-7216667F4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4105156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9BC6743C-7007-4E53-A187-C2F86747E3CB}"/>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A6D2DB02-6871-4743-80D6-5FDAD4A3154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E7FE0FE1-9BA0-4D08-AEBE-60141E974E32}"/>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CEFC9B8-96CB-457A-A178-A0441AD23A30}"/>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A0CC5A10-2B00-48CD-BFCD-47B2A576A09D}"/>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757516185"/>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B3B952A4-9676-4A4E-9A1A-0AA22EA99387}"/>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FD5AD111-9A5C-477A-AD92-E1ADD22F70B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E612597A-795B-4D93-91AB-8EB60F5923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68401630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10DC38BB-1095-4F24-A9B0-339FD0D5C985}"/>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36661DF6-671A-4555-82FD-2A476AC745D1}"/>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4E5B57C-A81A-451A-A753-4ACE075C6417}"/>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895FA5C4-3D1E-4BA8-9DCF-DACD9BD7115E}"/>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839647135"/>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CF0AAEE2-2201-4F14-AF62-4A22DC7679C7}"/>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E8A82995-0FFF-434C-BB03-5C5A0FE2D6F9}"/>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ABE700D7-AB0F-4BFD-80A7-CF68A0FBE49A}"/>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A27378F7-5D54-4F1B-8357-2778DC84A7BD}"/>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FC2F13B5-1ACF-419F-BE0A-D1BF5994963A}"/>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839279995"/>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7BF2949-6478-4CBC-862F-99507C64D642}"/>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8D30330D-647D-4544-AC2A-21A3DCD6EF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F592889-89AE-42D7-852A-E4F09F1B9C88}"/>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7211DF1C-2FF0-4953-B51E-23D9B45157D9}"/>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114928375"/>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1" name="Espace réservé du texte 14">
            <a:extLst>
              <a:ext uri="{FF2B5EF4-FFF2-40B4-BE49-F238E27FC236}">
                <a16:creationId xmlns:a16="http://schemas.microsoft.com/office/drawing/2014/main" id="{91FB0E2E-3AF2-49D2-91D9-A43BD56D3318}"/>
              </a:ext>
            </a:extLst>
          </p:cNvPr>
          <p:cNvSpPr>
            <a:spLocks noGrp="1"/>
          </p:cNvSpPr>
          <p:nvPr>
            <p:ph type="body" sz="quarter" idx="11" hasCustomPrompt="1"/>
          </p:nvPr>
        </p:nvSpPr>
        <p:spPr>
          <a:xfrm>
            <a:off x="303825" y="259040"/>
            <a:ext cx="2340000"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Modèle tableau Partie 1</a:t>
            </a:r>
          </a:p>
        </p:txBody>
      </p:sp>
      <p:sp>
        <p:nvSpPr>
          <p:cNvPr id="22" name="Espace réservé du texte 14">
            <a:extLst>
              <a:ext uri="{FF2B5EF4-FFF2-40B4-BE49-F238E27FC236}">
                <a16:creationId xmlns:a16="http://schemas.microsoft.com/office/drawing/2014/main" id="{CC45EBC1-707D-4535-9D38-C514BDBACFD8}"/>
              </a:ext>
            </a:extLst>
          </p:cNvPr>
          <p:cNvSpPr>
            <a:spLocks noGrp="1"/>
          </p:cNvSpPr>
          <p:nvPr>
            <p:ph type="body" sz="quarter" idx="12" hasCustomPrompt="1"/>
          </p:nvPr>
        </p:nvSpPr>
        <p:spPr>
          <a:xfrm>
            <a:off x="303825" y="2955519"/>
            <a:ext cx="2340000"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Idée SmartArt</a:t>
            </a:r>
          </a:p>
        </p:txBody>
      </p:sp>
      <p:sp>
        <p:nvSpPr>
          <p:cNvPr id="23" name="Espace réservé du texte 14">
            <a:extLst>
              <a:ext uri="{FF2B5EF4-FFF2-40B4-BE49-F238E27FC236}">
                <a16:creationId xmlns:a16="http://schemas.microsoft.com/office/drawing/2014/main" id="{AD4CEB1A-6ABA-434B-BFA1-E51DDF73C041}"/>
              </a:ext>
            </a:extLst>
          </p:cNvPr>
          <p:cNvSpPr>
            <a:spLocks noGrp="1"/>
          </p:cNvSpPr>
          <p:nvPr>
            <p:ph type="body" sz="quarter" idx="13" hasCustomPrompt="1"/>
          </p:nvPr>
        </p:nvSpPr>
        <p:spPr>
          <a:xfrm>
            <a:off x="303824" y="5429545"/>
            <a:ext cx="2458425"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Modèle Remarque Partie 1</a:t>
            </a:r>
          </a:p>
        </p:txBody>
      </p:sp>
    </p:spTree>
    <p:extLst>
      <p:ext uri="{BB962C8B-B14F-4D97-AF65-F5344CB8AC3E}">
        <p14:creationId xmlns:p14="http://schemas.microsoft.com/office/powerpoint/2010/main" val="4142475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des couleurs">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F0498E62-9F86-4F9E-BD25-FD7D39749911}"/>
              </a:ext>
            </a:extLst>
          </p:cNvPr>
          <p:cNvGrpSpPr/>
          <p:nvPr userDrawn="1"/>
        </p:nvGrpSpPr>
        <p:grpSpPr>
          <a:xfrm>
            <a:off x="1524000" y="0"/>
            <a:ext cx="9144000" cy="6858000"/>
            <a:chOff x="1524000" y="0"/>
            <a:chExt cx="9144000" cy="6858000"/>
          </a:xfrm>
        </p:grpSpPr>
        <p:pic>
          <p:nvPicPr>
            <p:cNvPr id="4" name="Image 3" descr="Une image contenant carré&#10;&#10;Description générée automatiquement">
              <a:extLst>
                <a:ext uri="{FF2B5EF4-FFF2-40B4-BE49-F238E27FC236}">
                  <a16:creationId xmlns:a16="http://schemas.microsoft.com/office/drawing/2014/main" id="{7DC5F6AB-DED9-43E0-8BDF-9C454F3DB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Rectangle 2">
              <a:extLst>
                <a:ext uri="{FF2B5EF4-FFF2-40B4-BE49-F238E27FC236}">
                  <a16:creationId xmlns:a16="http://schemas.microsoft.com/office/drawing/2014/main" id="{C98E7BC9-5AEC-4891-A245-792C9694B2FB}"/>
                </a:ext>
              </a:extLst>
            </p:cNvPr>
            <p:cNvSpPr/>
            <p:nvPr userDrawn="1"/>
          </p:nvSpPr>
          <p:spPr>
            <a:xfrm>
              <a:off x="5333999" y="4391025"/>
              <a:ext cx="1333500" cy="13335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3BE5862-66B4-44BC-AC21-B6F4843CB8C1}"/>
                </a:ext>
              </a:extLst>
            </p:cNvPr>
            <p:cNvSpPr/>
            <p:nvPr userDrawn="1"/>
          </p:nvSpPr>
          <p:spPr>
            <a:xfrm>
              <a:off x="5278582" y="5724525"/>
              <a:ext cx="1506682"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94D205A8-DDB0-478F-922D-91DEE0A113CC}"/>
                </a:ext>
              </a:extLst>
            </p:cNvPr>
            <p:cNvSpPr txBox="1"/>
            <p:nvPr userDrawn="1"/>
          </p:nvSpPr>
          <p:spPr>
            <a:xfrm>
              <a:off x="5308968" y="5724524"/>
              <a:ext cx="1445909" cy="923330"/>
            </a:xfrm>
            <a:prstGeom prst="rect">
              <a:avLst/>
            </a:prstGeom>
            <a:noFill/>
          </p:spPr>
          <p:txBody>
            <a:bodyPr wrap="none" rtlCol="0">
              <a:spAutoFit/>
            </a:bodyPr>
            <a:lstStyle/>
            <a:p>
              <a:pPr algn="ctr"/>
              <a:r>
                <a:rPr lang="fr-FR" dirty="0"/>
                <a:t>#BFBFBF</a:t>
              </a:r>
            </a:p>
            <a:p>
              <a:pPr algn="ctr"/>
              <a:r>
                <a:rPr lang="fr-FR" dirty="0"/>
                <a:t>Gris légendes</a:t>
              </a:r>
            </a:p>
            <a:p>
              <a:pPr algn="ctr"/>
              <a:r>
                <a:rPr lang="fr-FR" dirty="0"/>
                <a:t>et sources</a:t>
              </a:r>
            </a:p>
          </p:txBody>
        </p:sp>
        <p:sp>
          <p:nvSpPr>
            <p:cNvPr id="9" name="Rectangle 8">
              <a:extLst>
                <a:ext uri="{FF2B5EF4-FFF2-40B4-BE49-F238E27FC236}">
                  <a16:creationId xmlns:a16="http://schemas.microsoft.com/office/drawing/2014/main" id="{68F6B3C9-BA51-4802-8135-1226828DAD3A}"/>
                </a:ext>
              </a:extLst>
            </p:cNvPr>
            <p:cNvSpPr/>
            <p:nvPr userDrawn="1"/>
          </p:nvSpPr>
          <p:spPr>
            <a:xfrm>
              <a:off x="1835728" y="4229442"/>
              <a:ext cx="1506682" cy="181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008177F-658F-4D94-A1F6-95C0929FF244}"/>
                </a:ext>
              </a:extLst>
            </p:cNvPr>
            <p:cNvSpPr/>
            <p:nvPr userDrawn="1"/>
          </p:nvSpPr>
          <p:spPr>
            <a:xfrm>
              <a:off x="1924564" y="4391025"/>
              <a:ext cx="1333500" cy="133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7009157-5C21-4326-B92C-FE1BC4F36CF7}"/>
                </a:ext>
              </a:extLst>
            </p:cNvPr>
            <p:cNvSpPr txBox="1"/>
            <p:nvPr userDrawn="1"/>
          </p:nvSpPr>
          <p:spPr>
            <a:xfrm>
              <a:off x="2054115" y="5729377"/>
              <a:ext cx="1074397" cy="923330"/>
            </a:xfrm>
            <a:prstGeom prst="rect">
              <a:avLst/>
            </a:prstGeom>
            <a:noFill/>
          </p:spPr>
          <p:txBody>
            <a:bodyPr wrap="none" rtlCol="0">
              <a:spAutoFit/>
            </a:bodyPr>
            <a:lstStyle/>
            <a:p>
              <a:pPr algn="ctr"/>
              <a:r>
                <a:rPr lang="fr-FR" dirty="0"/>
                <a:t>#F2F2F2</a:t>
              </a:r>
            </a:p>
            <a:p>
              <a:pPr algn="ctr"/>
              <a:r>
                <a:rPr lang="fr-FR" dirty="0"/>
                <a:t>Gris Fond</a:t>
              </a:r>
            </a:p>
            <a:p>
              <a:pPr algn="ctr"/>
              <a:r>
                <a:rPr lang="fr-FR" dirty="0"/>
                <a:t>SmartArt</a:t>
              </a:r>
            </a:p>
          </p:txBody>
        </p:sp>
        <p:sp>
          <p:nvSpPr>
            <p:cNvPr id="12" name="ZoneTexte 11">
              <a:extLst>
                <a:ext uri="{FF2B5EF4-FFF2-40B4-BE49-F238E27FC236}">
                  <a16:creationId xmlns:a16="http://schemas.microsoft.com/office/drawing/2014/main" id="{52D4355A-0740-4211-952C-CC29CA7492C7}"/>
                </a:ext>
              </a:extLst>
            </p:cNvPr>
            <p:cNvSpPr txBox="1"/>
            <p:nvPr userDrawn="1"/>
          </p:nvSpPr>
          <p:spPr>
            <a:xfrm>
              <a:off x="3796902" y="6001523"/>
              <a:ext cx="1082604" cy="369332"/>
            </a:xfrm>
            <a:prstGeom prst="rect">
              <a:avLst/>
            </a:prstGeom>
            <a:noFill/>
          </p:spPr>
          <p:txBody>
            <a:bodyPr wrap="none" rtlCol="0">
              <a:spAutoFit/>
            </a:bodyPr>
            <a:lstStyle/>
            <a:p>
              <a:pPr algn="ctr"/>
              <a:r>
                <a:rPr lang="fr-FR" dirty="0"/>
                <a:t>Gris texte</a:t>
              </a:r>
            </a:p>
          </p:txBody>
        </p:sp>
        <p:sp>
          <p:nvSpPr>
            <p:cNvPr id="13" name="ZoneTexte 12">
              <a:extLst>
                <a:ext uri="{FF2B5EF4-FFF2-40B4-BE49-F238E27FC236}">
                  <a16:creationId xmlns:a16="http://schemas.microsoft.com/office/drawing/2014/main" id="{BA652F57-F3A2-4210-84B2-14FFAD7E2ADF}"/>
                </a:ext>
              </a:extLst>
            </p:cNvPr>
            <p:cNvSpPr txBox="1"/>
            <p:nvPr userDrawn="1"/>
          </p:nvSpPr>
          <p:spPr>
            <a:xfrm>
              <a:off x="2136927" y="3914367"/>
              <a:ext cx="904287" cy="369332"/>
            </a:xfrm>
            <a:prstGeom prst="rect">
              <a:avLst/>
            </a:prstGeom>
            <a:noFill/>
          </p:spPr>
          <p:txBody>
            <a:bodyPr wrap="none" rtlCol="0">
              <a:spAutoFit/>
            </a:bodyPr>
            <a:lstStyle/>
            <a:p>
              <a:pPr algn="ctr"/>
              <a:r>
                <a:rPr lang="fr-FR" dirty="0"/>
                <a:t>Partie 2</a:t>
              </a:r>
            </a:p>
          </p:txBody>
        </p:sp>
        <p:sp>
          <p:nvSpPr>
            <p:cNvPr id="14" name="ZoneTexte 13">
              <a:extLst>
                <a:ext uri="{FF2B5EF4-FFF2-40B4-BE49-F238E27FC236}">
                  <a16:creationId xmlns:a16="http://schemas.microsoft.com/office/drawing/2014/main" id="{A5D8931A-D979-49B5-B231-6E2EC18AC910}"/>
                </a:ext>
              </a:extLst>
            </p:cNvPr>
            <p:cNvSpPr txBox="1"/>
            <p:nvPr userDrawn="1"/>
          </p:nvSpPr>
          <p:spPr>
            <a:xfrm>
              <a:off x="2128740" y="1941869"/>
              <a:ext cx="904287" cy="369332"/>
            </a:xfrm>
            <a:prstGeom prst="rect">
              <a:avLst/>
            </a:prstGeom>
            <a:noFill/>
          </p:spPr>
          <p:txBody>
            <a:bodyPr wrap="none" rtlCol="0">
              <a:spAutoFit/>
            </a:bodyPr>
            <a:lstStyle/>
            <a:p>
              <a:pPr algn="ctr"/>
              <a:r>
                <a:rPr lang="fr-FR" dirty="0"/>
                <a:t>Partie 3</a:t>
              </a:r>
            </a:p>
          </p:txBody>
        </p:sp>
        <p:sp>
          <p:nvSpPr>
            <p:cNvPr id="15" name="ZoneTexte 14">
              <a:extLst>
                <a:ext uri="{FF2B5EF4-FFF2-40B4-BE49-F238E27FC236}">
                  <a16:creationId xmlns:a16="http://schemas.microsoft.com/office/drawing/2014/main" id="{C91DF774-E247-4F4C-B814-C4B9D979EDAD}"/>
                </a:ext>
              </a:extLst>
            </p:cNvPr>
            <p:cNvSpPr txBox="1"/>
            <p:nvPr userDrawn="1"/>
          </p:nvSpPr>
          <p:spPr>
            <a:xfrm>
              <a:off x="3796902" y="1941869"/>
              <a:ext cx="904287" cy="369332"/>
            </a:xfrm>
            <a:prstGeom prst="rect">
              <a:avLst/>
            </a:prstGeom>
            <a:noFill/>
          </p:spPr>
          <p:txBody>
            <a:bodyPr wrap="none" rtlCol="0">
              <a:spAutoFit/>
            </a:bodyPr>
            <a:lstStyle/>
            <a:p>
              <a:pPr algn="ctr"/>
              <a:r>
                <a:rPr lang="fr-FR" dirty="0"/>
                <a:t>Partie 1</a:t>
              </a:r>
            </a:p>
          </p:txBody>
        </p:sp>
        <p:sp>
          <p:nvSpPr>
            <p:cNvPr id="16" name="ZoneTexte 15">
              <a:extLst>
                <a:ext uri="{FF2B5EF4-FFF2-40B4-BE49-F238E27FC236}">
                  <a16:creationId xmlns:a16="http://schemas.microsoft.com/office/drawing/2014/main" id="{0550321F-4D29-4E88-92FD-9597EA630586}"/>
                </a:ext>
              </a:extLst>
            </p:cNvPr>
            <p:cNvSpPr txBox="1"/>
            <p:nvPr userDrawn="1"/>
          </p:nvSpPr>
          <p:spPr>
            <a:xfrm>
              <a:off x="3886060" y="6285496"/>
              <a:ext cx="904287" cy="369332"/>
            </a:xfrm>
            <a:prstGeom prst="rect">
              <a:avLst/>
            </a:prstGeom>
            <a:noFill/>
          </p:spPr>
          <p:txBody>
            <a:bodyPr wrap="none" rtlCol="0">
              <a:spAutoFit/>
            </a:bodyPr>
            <a:lstStyle/>
            <a:p>
              <a:pPr algn="ctr"/>
              <a:r>
                <a:rPr lang="fr-FR" dirty="0"/>
                <a:t>Partie 4</a:t>
              </a:r>
            </a:p>
          </p:txBody>
        </p:sp>
        <p:sp>
          <p:nvSpPr>
            <p:cNvPr id="17" name="ZoneTexte 16">
              <a:extLst>
                <a:ext uri="{FF2B5EF4-FFF2-40B4-BE49-F238E27FC236}">
                  <a16:creationId xmlns:a16="http://schemas.microsoft.com/office/drawing/2014/main" id="{62410D43-8CB5-4AB9-90E9-4613F004C781}"/>
                </a:ext>
              </a:extLst>
            </p:cNvPr>
            <p:cNvSpPr txBox="1"/>
            <p:nvPr userDrawn="1"/>
          </p:nvSpPr>
          <p:spPr>
            <a:xfrm>
              <a:off x="7271694" y="3914367"/>
              <a:ext cx="904287" cy="369332"/>
            </a:xfrm>
            <a:prstGeom prst="rect">
              <a:avLst/>
            </a:prstGeom>
            <a:noFill/>
          </p:spPr>
          <p:txBody>
            <a:bodyPr wrap="none" rtlCol="0">
              <a:spAutoFit/>
            </a:bodyPr>
            <a:lstStyle/>
            <a:p>
              <a:pPr algn="ctr"/>
              <a:r>
                <a:rPr lang="fr-FR" dirty="0"/>
                <a:t>Partie 5</a:t>
              </a:r>
            </a:p>
          </p:txBody>
        </p:sp>
      </p:grpSp>
      <p:sp>
        <p:nvSpPr>
          <p:cNvPr id="19" name="Espace réservé du texte 14">
            <a:extLst>
              <a:ext uri="{FF2B5EF4-FFF2-40B4-BE49-F238E27FC236}">
                <a16:creationId xmlns:a16="http://schemas.microsoft.com/office/drawing/2014/main" id="{F0B30FEB-D0F4-41E6-A94F-8A217ED52A4E}"/>
              </a:ext>
            </a:extLst>
          </p:cNvPr>
          <p:cNvSpPr>
            <a:spLocks noGrp="1"/>
          </p:cNvSpPr>
          <p:nvPr>
            <p:ph type="body" sz="quarter" idx="13" hasCustomPrompt="1"/>
          </p:nvPr>
        </p:nvSpPr>
        <p:spPr>
          <a:xfrm>
            <a:off x="140363" y="42239"/>
            <a:ext cx="5801701"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Couleurs de la Chartre Graphique à utiliser</a:t>
            </a:r>
          </a:p>
        </p:txBody>
      </p:sp>
    </p:spTree>
    <p:extLst>
      <p:ext uri="{BB962C8B-B14F-4D97-AF65-F5344CB8AC3E}">
        <p14:creationId xmlns:p14="http://schemas.microsoft.com/office/powerpoint/2010/main" val="133039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LIDE CONSIGNES">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7" y="0"/>
            <a:ext cx="11616878" cy="6858000"/>
          </a:xfrm>
          <a:prstGeom prst="rect">
            <a:avLst/>
          </a:prstGeom>
        </p:spPr>
      </p:pic>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245570" y="903777"/>
            <a:ext cx="5760000" cy="1155509"/>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1" name="Espace réservé du texte 8">
            <a:extLst>
              <a:ext uri="{FF2B5EF4-FFF2-40B4-BE49-F238E27FC236}">
                <a16:creationId xmlns:a16="http://schemas.microsoft.com/office/drawing/2014/main" id="{F1D81D5C-9907-4F14-B57A-87B070C2581D}"/>
              </a:ext>
            </a:extLst>
          </p:cNvPr>
          <p:cNvSpPr>
            <a:spLocks noGrp="1"/>
          </p:cNvSpPr>
          <p:nvPr>
            <p:ph type="body" sz="quarter" idx="15" hasCustomPrompt="1"/>
          </p:nvPr>
        </p:nvSpPr>
        <p:spPr>
          <a:xfrm>
            <a:off x="6245570" y="2406183"/>
            <a:ext cx="5760000" cy="1328760"/>
          </a:xfrm>
          <a:prstGeom prst="rect">
            <a:avLst/>
          </a:prstGeom>
        </p:spPr>
        <p:txBody>
          <a:bodyPr anchor="t" anchorCtr="0"/>
          <a:lstStyle>
            <a:lvl1pPr marL="342900" marR="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a:p>
            <a:pPr marL="342900" marR="0" lvl="0" indent="-342900" algn="just" defTabSz="914400" rtl="0" eaLnBrk="1" fontAlgn="auto" latinLnBrk="0" hangingPunct="1">
              <a:lnSpc>
                <a:spcPct val="100000"/>
              </a:lnSpc>
              <a:spcBef>
                <a:spcPts val="600"/>
              </a:spcBef>
              <a:spcAft>
                <a:spcPts val="0"/>
              </a:spcAft>
              <a:buClr>
                <a:srgbClr val="565656"/>
              </a:buClr>
              <a:buSzTx/>
              <a:buFont typeface="Arial" panose="020B0604020202020204" pitchFamily="34" charset="0"/>
              <a:buChar char="•"/>
              <a:tabLst/>
              <a:defRPr/>
            </a:pPr>
            <a:r>
              <a:rPr lang="fr-FR" dirty="0"/>
              <a:t>….</a:t>
            </a:r>
          </a:p>
          <a:p>
            <a:pPr lvl="0"/>
            <a:endParaRPr lang="fr-FR" dirty="0"/>
          </a:p>
        </p:txBody>
      </p:sp>
      <p:sp>
        <p:nvSpPr>
          <p:cNvPr id="13" name="Espace réservé du texte 8">
            <a:extLst>
              <a:ext uri="{FF2B5EF4-FFF2-40B4-BE49-F238E27FC236}">
                <a16:creationId xmlns:a16="http://schemas.microsoft.com/office/drawing/2014/main" id="{DE296318-2113-4395-8D3C-A534E28833CE}"/>
              </a:ext>
            </a:extLst>
          </p:cNvPr>
          <p:cNvSpPr>
            <a:spLocks noGrp="1"/>
          </p:cNvSpPr>
          <p:nvPr>
            <p:ph type="body" sz="quarter" idx="16" hasCustomPrompt="1"/>
          </p:nvPr>
        </p:nvSpPr>
        <p:spPr>
          <a:xfrm>
            <a:off x="6245570" y="4083661"/>
            <a:ext cx="5760000" cy="1274334"/>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5" name="Espace réservé du texte 8">
            <a:extLst>
              <a:ext uri="{FF2B5EF4-FFF2-40B4-BE49-F238E27FC236}">
                <a16:creationId xmlns:a16="http://schemas.microsoft.com/office/drawing/2014/main" id="{E3549452-6853-462C-968B-A593C932AA03}"/>
              </a:ext>
            </a:extLst>
          </p:cNvPr>
          <p:cNvSpPr>
            <a:spLocks noGrp="1"/>
          </p:cNvSpPr>
          <p:nvPr>
            <p:ph type="body" sz="quarter" idx="17" hasCustomPrompt="1"/>
          </p:nvPr>
        </p:nvSpPr>
        <p:spPr>
          <a:xfrm>
            <a:off x="6245570" y="5708000"/>
            <a:ext cx="5760000" cy="1150000"/>
          </a:xfrm>
          <a:prstGeom prst="rect">
            <a:avLst/>
          </a:prstGeom>
        </p:spPr>
        <p:txBody>
          <a:bodyPr anchor="t" anchorCtr="0"/>
          <a:lstStyle>
            <a:lvl1pPr marL="342900" indent="-342900" algn="just">
              <a:lnSpc>
                <a:spcPct val="100000"/>
              </a:lnSpc>
              <a:spcBef>
                <a:spcPts val="600"/>
              </a:spcBef>
              <a:buClr>
                <a:srgbClr val="565656"/>
              </a:buClr>
              <a:buFont typeface="Arial" panose="020B0604020202020204" pitchFamily="34" charset="0"/>
              <a:buChar char="•"/>
              <a:defRPr sz="1200" b="0" u="none">
                <a:solidFill>
                  <a:srgbClr val="565656"/>
                </a:solidFill>
                <a:latin typeface="+mn-lt"/>
                <a:cs typeface="Calibri" panose="020F0502020204030204" pitchFamily="34" charset="0"/>
              </a:defRPr>
            </a:lvl1pPr>
            <a:lvl2pPr marL="685800" indent="-228600">
              <a:buFont typeface="Wingdings" panose="05000000000000000000" pitchFamily="2" charset="2"/>
              <a:buChar char="Ø"/>
              <a:defRPr sz="1200">
                <a:solidFill>
                  <a:srgbClr val="565656"/>
                </a:solidFill>
                <a:latin typeface="+mn-lt"/>
              </a:defRPr>
            </a:lvl2pPr>
          </a:lstStyle>
          <a:p>
            <a:pPr lvl="0"/>
            <a:r>
              <a:rPr lang="fr-FR" dirty="0"/>
              <a:t>….</a:t>
            </a:r>
          </a:p>
          <a:p>
            <a:pPr lvl="1"/>
            <a:r>
              <a:rPr lang="fr-FR" dirty="0"/>
              <a:t>….</a:t>
            </a:r>
          </a:p>
          <a:p>
            <a:pPr lvl="1"/>
            <a:r>
              <a:rPr lang="fr-FR" dirty="0"/>
              <a:t>….</a:t>
            </a:r>
          </a:p>
        </p:txBody>
      </p:sp>
      <p:sp>
        <p:nvSpPr>
          <p:cNvPr id="17" name="Rectangle 16">
            <a:extLst>
              <a:ext uri="{FF2B5EF4-FFF2-40B4-BE49-F238E27FC236}">
                <a16:creationId xmlns:a16="http://schemas.microsoft.com/office/drawing/2014/main" id="{1A62555D-23D8-47AB-8D87-8C2AE7445AD3}"/>
              </a:ext>
            </a:extLst>
          </p:cNvPr>
          <p:cNvSpPr/>
          <p:nvPr/>
        </p:nvSpPr>
        <p:spPr>
          <a:xfrm>
            <a:off x="6245570" y="50060"/>
            <a:ext cx="5760000" cy="540000"/>
          </a:xfrm>
          <a:prstGeom prst="rect">
            <a:avLst/>
          </a:prstGeom>
        </p:spPr>
        <p:txBody>
          <a:bodyPr wrap="square">
            <a:spAutoFit/>
          </a:bodyPr>
          <a:lstStyle/>
          <a:p>
            <a:pPr lvl="0" algn="ctr"/>
            <a:r>
              <a:rPr lang="fr-FR" sz="2800" b="1" u="none" kern="1200" dirty="0">
                <a:solidFill>
                  <a:srgbClr val="007842"/>
                </a:solidFill>
                <a:latin typeface="+mn-lt"/>
                <a:ea typeface="+mn-ea"/>
                <a:cs typeface="Calibri" panose="020F0502020204030204" pitchFamily="34" charset="0"/>
              </a:rPr>
              <a:t>CONSIGNES</a:t>
            </a:r>
          </a:p>
        </p:txBody>
      </p:sp>
      <p:pic>
        <p:nvPicPr>
          <p:cNvPr id="18" name="Picture 6">
            <a:extLst>
              <a:ext uri="{FF2B5EF4-FFF2-40B4-BE49-F238E27FC236}">
                <a16:creationId xmlns:a16="http://schemas.microsoft.com/office/drawing/2014/main" id="{1DFAA42F-311D-4738-9C02-ECE27B7F1B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9" name="Image 18">
            <a:extLst>
              <a:ext uri="{FF2B5EF4-FFF2-40B4-BE49-F238E27FC236}">
                <a16:creationId xmlns:a16="http://schemas.microsoft.com/office/drawing/2014/main" id="{E876DE11-078E-4436-8941-5779EF28D7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20" name="Espace réservé du texte 8">
            <a:extLst>
              <a:ext uri="{FF2B5EF4-FFF2-40B4-BE49-F238E27FC236}">
                <a16:creationId xmlns:a16="http://schemas.microsoft.com/office/drawing/2014/main" id="{E7109A98-C648-48CA-8826-2ADBEF896DB7}"/>
              </a:ext>
            </a:extLst>
          </p:cNvPr>
          <p:cNvSpPr>
            <a:spLocks noGrp="1"/>
          </p:cNvSpPr>
          <p:nvPr>
            <p:ph type="body" sz="quarter" idx="13" hasCustomPrompt="1"/>
          </p:nvPr>
        </p:nvSpPr>
        <p:spPr>
          <a:xfrm>
            <a:off x="6245570" y="564975"/>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7842"/>
                </a:solidFill>
                <a:latin typeface="+mn-lt"/>
                <a:cs typeface="Calibri" panose="020F0502020204030204" pitchFamily="34" charset="0"/>
              </a:defRPr>
            </a:lvl1p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none" kern="1200" dirty="0">
                <a:solidFill>
                  <a:srgbClr val="007842"/>
                </a:solidFill>
                <a:latin typeface="+mn-lt"/>
                <a:ea typeface="맑은 고딕" pitchFamily="34"/>
                <a:cs typeface="Calibri" panose="020F0502020204030204" pitchFamily="34" charset="0"/>
              </a:rPr>
              <a:t>Pour le </a:t>
            </a:r>
            <a:r>
              <a:rPr lang="en-US" sz="1600" b="1" u="none" kern="1200" dirty="0" err="1">
                <a:solidFill>
                  <a:srgbClr val="007842"/>
                </a:solidFill>
                <a:latin typeface="+mn-lt"/>
                <a:ea typeface="맑은 고딕" pitchFamily="34"/>
                <a:cs typeface="Calibri" panose="020F0502020204030204" pitchFamily="34" charset="0"/>
              </a:rPr>
              <a:t>formateur</a:t>
            </a:r>
            <a:r>
              <a:rPr lang="en-US" sz="1600" b="1" u="none" kern="1200" dirty="0">
                <a:solidFill>
                  <a:srgbClr val="007842"/>
                </a:solidFill>
                <a:latin typeface="+mn-lt"/>
                <a:ea typeface="맑은 고딕" pitchFamily="34"/>
                <a:cs typeface="Calibri" panose="020F0502020204030204" pitchFamily="34" charset="0"/>
              </a:rPr>
              <a:t> :</a:t>
            </a:r>
          </a:p>
        </p:txBody>
      </p:sp>
      <p:sp>
        <p:nvSpPr>
          <p:cNvPr id="21" name="Espace réservé du texte 8">
            <a:extLst>
              <a:ext uri="{FF2B5EF4-FFF2-40B4-BE49-F238E27FC236}">
                <a16:creationId xmlns:a16="http://schemas.microsoft.com/office/drawing/2014/main" id="{A34AE0BC-E40C-46BC-8F87-9AC7FABF67B8}"/>
              </a:ext>
            </a:extLst>
          </p:cNvPr>
          <p:cNvSpPr>
            <a:spLocks noGrp="1"/>
          </p:cNvSpPr>
          <p:nvPr>
            <p:ph type="body" sz="quarter" idx="18" hasCustomPrompt="1"/>
          </p:nvPr>
        </p:nvSpPr>
        <p:spPr>
          <a:xfrm>
            <a:off x="6245570" y="2075762"/>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7842"/>
                </a:solidFill>
                <a:latin typeface="+mn-lt"/>
                <a:cs typeface="Calibri" panose="020F0502020204030204" pitchFamily="34" charset="0"/>
              </a:defRPr>
            </a:lvl1pPr>
          </a:lstStyle>
          <a:p>
            <a:pPr marL="342900" lvl="0" indent="-342900" algn="l" defTabSz="914400">
              <a:buClr>
                <a:srgbClr val="007842"/>
              </a:buClr>
              <a:buFont typeface="+mj-lt"/>
              <a:buAutoNum type="arabicPeriod" startAt="2"/>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Pour </a:t>
            </a:r>
            <a:r>
              <a:rPr lang="en-US" sz="1600" b="1" u="none" kern="1200" dirty="0" err="1">
                <a:solidFill>
                  <a:srgbClr val="007842"/>
                </a:solidFill>
                <a:latin typeface="+mn-lt"/>
                <a:ea typeface="맑은 고딕" pitchFamily="34"/>
                <a:cs typeface="Calibri" panose="020F0502020204030204" pitchFamily="34" charset="0"/>
              </a:rPr>
              <a:t>l’apprenant</a:t>
            </a:r>
            <a:r>
              <a:rPr lang="en-US" sz="1600" b="1" u="none" kern="1200" dirty="0">
                <a:solidFill>
                  <a:srgbClr val="007842"/>
                </a:solidFill>
                <a:latin typeface="+mn-lt"/>
                <a:ea typeface="맑은 고딕" pitchFamily="34"/>
                <a:cs typeface="Calibri" panose="020F0502020204030204" pitchFamily="34" charset="0"/>
              </a:rPr>
              <a:t> :</a:t>
            </a:r>
          </a:p>
        </p:txBody>
      </p:sp>
      <p:sp>
        <p:nvSpPr>
          <p:cNvPr id="24" name="Espace réservé du texte 8">
            <a:extLst>
              <a:ext uri="{FF2B5EF4-FFF2-40B4-BE49-F238E27FC236}">
                <a16:creationId xmlns:a16="http://schemas.microsoft.com/office/drawing/2014/main" id="{AE111430-BFC9-4E0B-B37D-E33504830004}"/>
              </a:ext>
            </a:extLst>
          </p:cNvPr>
          <p:cNvSpPr>
            <a:spLocks noGrp="1"/>
          </p:cNvSpPr>
          <p:nvPr>
            <p:ph type="body" sz="quarter" idx="19" hasCustomPrompt="1"/>
          </p:nvPr>
        </p:nvSpPr>
        <p:spPr>
          <a:xfrm>
            <a:off x="6245570" y="3751648"/>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7842"/>
                </a:solidFill>
                <a:latin typeface="+mn-lt"/>
                <a:cs typeface="Calibri" panose="020F0502020204030204" pitchFamily="34" charset="0"/>
              </a:defRPr>
            </a:lvl1pPr>
          </a:lstStyle>
          <a:p>
            <a:pPr marL="342900" lvl="0" indent="-342900" algn="l" defTabSz="914400">
              <a:buClr>
                <a:srgbClr val="007842"/>
              </a:buClr>
              <a:buFont typeface="+mj-lt"/>
              <a:buAutoNum type="arabicPeriod" startAt="3"/>
              <a:defRPr sz="1800" b="0" i="0" u="none" strike="noStrike" kern="0" cap="none" spc="0" baseline="0">
                <a:solidFill>
                  <a:srgbClr val="000000"/>
                </a:solidFill>
                <a:uFillTx/>
              </a:defRPr>
            </a:pPr>
            <a:r>
              <a:rPr lang="en-US" sz="1600" b="1" u="none" kern="1200" dirty="0">
                <a:solidFill>
                  <a:srgbClr val="007842"/>
                </a:solidFill>
                <a:latin typeface="+mn-lt"/>
                <a:ea typeface="맑은 고딕" pitchFamily="34"/>
                <a:cs typeface="Calibri" panose="020F0502020204030204" pitchFamily="34" charset="0"/>
              </a:rPr>
              <a:t>Conditions de </a:t>
            </a:r>
            <a:r>
              <a:rPr lang="en-US" sz="1600" b="1" u="none" kern="1200" dirty="0" err="1">
                <a:solidFill>
                  <a:srgbClr val="007842"/>
                </a:solidFill>
                <a:latin typeface="+mn-lt"/>
                <a:ea typeface="맑은 고딕" pitchFamily="34"/>
                <a:cs typeface="Calibri" panose="020F0502020204030204" pitchFamily="34" charset="0"/>
              </a:rPr>
              <a:t>réalisation</a:t>
            </a:r>
            <a:r>
              <a:rPr lang="en-US" sz="1600" b="1" u="none" kern="1200" dirty="0">
                <a:solidFill>
                  <a:srgbClr val="007842"/>
                </a:solidFill>
                <a:latin typeface="+mn-lt"/>
                <a:ea typeface="맑은 고딕" pitchFamily="34"/>
                <a:cs typeface="Calibri" panose="020F0502020204030204" pitchFamily="34" charset="0"/>
              </a:rPr>
              <a:t> :</a:t>
            </a:r>
          </a:p>
        </p:txBody>
      </p:sp>
      <p:sp>
        <p:nvSpPr>
          <p:cNvPr id="25" name="Espace réservé du texte 8">
            <a:extLst>
              <a:ext uri="{FF2B5EF4-FFF2-40B4-BE49-F238E27FC236}">
                <a16:creationId xmlns:a16="http://schemas.microsoft.com/office/drawing/2014/main" id="{F7E9609F-ECFE-40D9-B0AA-BF95C83A8218}"/>
              </a:ext>
            </a:extLst>
          </p:cNvPr>
          <p:cNvSpPr>
            <a:spLocks noGrp="1"/>
          </p:cNvSpPr>
          <p:nvPr>
            <p:ph type="body" sz="quarter" idx="20" hasCustomPrompt="1"/>
          </p:nvPr>
        </p:nvSpPr>
        <p:spPr>
          <a:xfrm>
            <a:off x="6245570" y="5374471"/>
            <a:ext cx="5760000" cy="313945"/>
          </a:xfrm>
          <a:prstGeom prst="rect">
            <a:avLst/>
          </a:prstGeom>
        </p:spPr>
        <p:txBody>
          <a:bodyPr anchor="t" anchorCtr="0"/>
          <a:lstStyle>
            <a:lvl1pPr marL="0" indent="0" algn="l">
              <a:lnSpc>
                <a:spcPct val="100000"/>
              </a:lnSpc>
              <a:spcBef>
                <a:spcPts val="0"/>
              </a:spcBef>
              <a:buFont typeface="+mj-lt"/>
              <a:buNone/>
              <a:defRPr sz="1600" b="1" u="none">
                <a:solidFill>
                  <a:srgbClr val="007842"/>
                </a:solidFill>
                <a:latin typeface="+mn-lt"/>
                <a:cs typeface="Calibri" panose="020F0502020204030204" pitchFamily="34" charset="0"/>
              </a:defRPr>
            </a:lvl1pPr>
          </a:lstStyle>
          <a:p>
            <a:pPr marL="342900" lvl="0" indent="-342900" algn="l" defTabSz="914400">
              <a:buClr>
                <a:srgbClr val="007842"/>
              </a:buClr>
              <a:buFont typeface="+mj-lt"/>
              <a:buAutoNum type="arabicPeriod" startAt="4"/>
              <a:defRPr sz="1800" b="0" i="0" u="none" strike="noStrike" kern="0" cap="none" spc="0" baseline="0">
                <a:solidFill>
                  <a:srgbClr val="000000"/>
                </a:solidFill>
                <a:uFillTx/>
              </a:defRPr>
            </a:pPr>
            <a:r>
              <a:rPr lang="en-US" sz="1600" b="1" u="none" kern="1200" dirty="0" err="1">
                <a:solidFill>
                  <a:srgbClr val="007842"/>
                </a:solidFill>
                <a:latin typeface="+mn-lt"/>
                <a:ea typeface="맑은 고딕" pitchFamily="34"/>
                <a:cs typeface="Calibri" panose="020F0502020204030204" pitchFamily="34" charset="0"/>
              </a:rPr>
              <a:t>Critères</a:t>
            </a:r>
            <a:r>
              <a:rPr lang="en-US" sz="1600" b="1" u="none" kern="1200" dirty="0">
                <a:solidFill>
                  <a:srgbClr val="007842"/>
                </a:solidFill>
                <a:latin typeface="+mn-lt"/>
                <a:ea typeface="맑은 고딕" pitchFamily="34"/>
                <a:cs typeface="Calibri" panose="020F0502020204030204" pitchFamily="34" charset="0"/>
              </a:rPr>
              <a:t> de </a:t>
            </a:r>
            <a:r>
              <a:rPr lang="en-US" sz="1600" b="1" u="none" kern="1200" dirty="0" err="1">
                <a:solidFill>
                  <a:srgbClr val="007842"/>
                </a:solidFill>
                <a:latin typeface="+mn-lt"/>
                <a:ea typeface="맑은 고딕" pitchFamily="34"/>
                <a:cs typeface="Calibri" panose="020F0502020204030204" pitchFamily="34" charset="0"/>
              </a:rPr>
              <a:t>réussite</a:t>
            </a:r>
            <a:r>
              <a:rPr lang="en-US" sz="1600" b="1" u="none" kern="1200" dirty="0">
                <a:solidFill>
                  <a:srgbClr val="007842"/>
                </a:solidFill>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2861950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93350687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7" name="Espace réservé du contenu 17">
            <a:extLst>
              <a:ext uri="{FF2B5EF4-FFF2-40B4-BE49-F238E27FC236}">
                <a16:creationId xmlns:a16="http://schemas.microsoft.com/office/drawing/2014/main" id="{507D4316-1D41-4D01-A3CD-CD9C219D875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3239D91A-2D6D-481E-95ED-52B93532FC00}"/>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59493664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34" name="Espace réservé du contenu 17">
            <a:extLst>
              <a:ext uri="{FF2B5EF4-FFF2-40B4-BE49-F238E27FC236}">
                <a16:creationId xmlns:a16="http://schemas.microsoft.com/office/drawing/2014/main" id="{C1813B6F-EA0F-4ED3-A5D5-81BBD2A6B362}"/>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7" name="Espace réservé du contenu 17">
            <a:extLst>
              <a:ext uri="{FF2B5EF4-FFF2-40B4-BE49-F238E27FC236}">
                <a16:creationId xmlns:a16="http://schemas.microsoft.com/office/drawing/2014/main" id="{3BB6CC4D-99E0-45C4-869B-636A77589425}"/>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38" name="Espace réservé du graphique SmartArt 3">
            <a:extLst>
              <a:ext uri="{FF2B5EF4-FFF2-40B4-BE49-F238E27FC236}">
                <a16:creationId xmlns:a16="http://schemas.microsoft.com/office/drawing/2014/main" id="{B44B8488-A9B4-4FCF-9BBF-7B0C116FAD23}"/>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4660467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84623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75" r:id="rId5"/>
    <p:sldLayoutId id="2147483785" r:id="rId6"/>
    <p:sldLayoutId id="2147483757" r:id="rId7"/>
    <p:sldLayoutId id="2147483790" r:id="rId8"/>
    <p:sldLayoutId id="2147483791" r:id="rId9"/>
    <p:sldLayoutId id="2147483792" r:id="rId10"/>
    <p:sldLayoutId id="2147483793" r:id="rId11"/>
    <p:sldLayoutId id="2147483794" r:id="rId12"/>
    <p:sldLayoutId id="2147483795" r:id="rId13"/>
    <p:sldLayoutId id="2147483758" r:id="rId14"/>
    <p:sldLayoutId id="2147483777" r:id="rId15"/>
    <p:sldLayoutId id="2147483786" r:id="rId16"/>
    <p:sldLayoutId id="2147483761" r:id="rId17"/>
    <p:sldLayoutId id="2147483796" r:id="rId18"/>
    <p:sldLayoutId id="2147483797" r:id="rId19"/>
    <p:sldLayoutId id="2147483798" r:id="rId20"/>
    <p:sldLayoutId id="2147483799" r:id="rId21"/>
    <p:sldLayoutId id="2147483800" r:id="rId22"/>
    <p:sldLayoutId id="2147483801" r:id="rId23"/>
    <p:sldLayoutId id="2147483762" r:id="rId24"/>
    <p:sldLayoutId id="2147483779" r:id="rId25"/>
    <p:sldLayoutId id="2147483787" r:id="rId26"/>
    <p:sldLayoutId id="2147483765" r:id="rId27"/>
    <p:sldLayoutId id="2147483802" r:id="rId28"/>
    <p:sldLayoutId id="2147483803" r:id="rId29"/>
    <p:sldLayoutId id="2147483804" r:id="rId30"/>
    <p:sldLayoutId id="2147483805" r:id="rId31"/>
    <p:sldLayoutId id="2147483806" r:id="rId32"/>
    <p:sldLayoutId id="2147483807" r:id="rId33"/>
    <p:sldLayoutId id="2147483766" r:id="rId34"/>
    <p:sldLayoutId id="2147483781" r:id="rId35"/>
    <p:sldLayoutId id="2147483788" r:id="rId36"/>
    <p:sldLayoutId id="2147483817" r:id="rId37"/>
    <p:sldLayoutId id="2147483818" r:id="rId38"/>
    <p:sldLayoutId id="2147483819" r:id="rId39"/>
    <p:sldLayoutId id="2147483820" r:id="rId40"/>
    <p:sldLayoutId id="2147483821" r:id="rId41"/>
    <p:sldLayoutId id="2147483822" r:id="rId42"/>
    <p:sldLayoutId id="2147483823" r:id="rId43"/>
    <p:sldLayoutId id="2147483770" r:id="rId44"/>
    <p:sldLayoutId id="2147483783" r:id="rId45"/>
    <p:sldLayoutId id="2147483789" r:id="rId46"/>
    <p:sldLayoutId id="2147483773" r:id="rId47"/>
    <p:sldLayoutId id="2147483827" r:id="rId48"/>
    <p:sldLayoutId id="2147483828" r:id="rId49"/>
    <p:sldLayoutId id="2147483829" r:id="rId50"/>
    <p:sldLayoutId id="2147483830" r:id="rId51"/>
    <p:sldLayoutId id="2147483831" r:id="rId52"/>
    <p:sldLayoutId id="2147483832" r:id="rId53"/>
    <p:sldLayoutId id="2147483833" r:id="rId54"/>
    <p:sldLayoutId id="2147483834" r:id="rId55"/>
    <p:sldLayoutId id="2147483835" r:id="rId5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hyperlink" Target="https://www.virtualbox.org/wiki/Downloads" TargetMode="External"/><Relationship Id="rId2" Type="http://schemas.openxmlformats.org/officeDocument/2006/relationships/hyperlink" Target="https://www.osboxes.org/ubuntu/#ubuntu-21-10-info"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hyperlink" Target="https://www.vmware.com/go/getplayer-win" TargetMode="External"/><Relationship Id="rId2" Type="http://schemas.openxmlformats.org/officeDocument/2006/relationships/hyperlink" Target="https://www.virtualbox.org/wiki/Downloads"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hyperlink" Target="https://www.osboxes.org/ubuntu/#ubuntu-21-10-info"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translate.google.com/website?sl=auto&amp;tl=fr&amp;hl=fr&amp;client=webapp&amp;u=https://opendev.org/openstack/devstac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4DA0487-F367-46BA-AA65-3B65750DA835}"/>
              </a:ext>
            </a:extLst>
          </p:cNvPr>
          <p:cNvSpPr>
            <a:spLocks noGrp="1"/>
          </p:cNvSpPr>
          <p:nvPr>
            <p:ph type="body" sz="quarter" idx="10"/>
          </p:nvPr>
        </p:nvSpPr>
        <p:spPr>
          <a:xfrm>
            <a:off x="5514677" y="6132986"/>
            <a:ext cx="1689315" cy="720000"/>
          </a:xfrm>
        </p:spPr>
        <p:txBody>
          <a:bodyPr/>
          <a:lstStyle/>
          <a:p>
            <a:r>
              <a:rPr lang="fr-FR" dirty="0"/>
              <a:t>68,5 heures</a:t>
            </a:r>
          </a:p>
        </p:txBody>
      </p:sp>
      <p:sp>
        <p:nvSpPr>
          <p:cNvPr id="5" name="Espace réservé du texte 4">
            <a:extLst>
              <a:ext uri="{FF2B5EF4-FFF2-40B4-BE49-F238E27FC236}">
                <a16:creationId xmlns:a16="http://schemas.microsoft.com/office/drawing/2014/main" id="{6751BE5D-5B38-4779-A294-3DCFDBE9238F}"/>
              </a:ext>
            </a:extLst>
          </p:cNvPr>
          <p:cNvSpPr>
            <a:spLocks noGrp="1"/>
          </p:cNvSpPr>
          <p:nvPr>
            <p:ph type="body" sz="quarter" idx="12"/>
          </p:nvPr>
        </p:nvSpPr>
        <p:spPr/>
        <p:txBody>
          <a:bodyPr/>
          <a:lstStyle/>
          <a:p>
            <a:r>
              <a:rPr lang="fr-FR" dirty="0"/>
              <a:t>TRAVAUX PRATIQUES – FILIÈRE INFRASTRUCTURE DIGITALE</a:t>
            </a:r>
          </a:p>
          <a:p>
            <a:r>
              <a:rPr lang="fr-FR" dirty="0"/>
              <a:t>M211 - </a:t>
            </a:r>
            <a:r>
              <a:rPr lang="fr-CA" dirty="0"/>
              <a:t>Implémenter un environnement Cloud avec une solution libre</a:t>
            </a:r>
            <a:endParaRPr lang="fr-FR" dirty="0"/>
          </a:p>
        </p:txBody>
      </p:sp>
    </p:spTree>
    <p:extLst>
      <p:ext uri="{BB962C8B-B14F-4D97-AF65-F5344CB8AC3E}">
        <p14:creationId xmlns:p14="http://schemas.microsoft.com/office/powerpoint/2010/main" val="155858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Installation et mise en service d’</a:t>
            </a:r>
            <a:r>
              <a:rPr lang="fr-FR" dirty="0" err="1"/>
              <a:t>OpenStack</a:t>
            </a:r>
            <a:endParaRPr lang="fr-FR" dirty="0"/>
          </a:p>
          <a:p>
            <a:endParaRPr lang="fr-FR" dirty="0"/>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endParaRPr lang="fr-FR" dirty="0"/>
          </a:p>
          <a:p>
            <a:r>
              <a:rPr lang="fr-FR" dirty="0" err="1"/>
              <a:t>DevStack</a:t>
            </a:r>
            <a:r>
              <a:rPr lang="fr-FR" dirty="0"/>
              <a:t> doit être exécuté en tant qu'utilisateur non </a:t>
            </a:r>
            <a:r>
              <a:rPr lang="fr-FR" dirty="0" err="1"/>
              <a:t>root</a:t>
            </a:r>
            <a:r>
              <a:rPr lang="fr-FR" dirty="0"/>
              <a:t> avec </a:t>
            </a:r>
            <a:r>
              <a:rPr lang="fr-FR" dirty="0" err="1"/>
              <a:t>sudo</a:t>
            </a:r>
            <a:r>
              <a:rPr lang="fr-FR" dirty="0"/>
              <a:t> activé.</a:t>
            </a:r>
          </a:p>
          <a:p>
            <a:r>
              <a:rPr lang="fr-FR" b="1" dirty="0"/>
              <a:t>$ </a:t>
            </a:r>
            <a:r>
              <a:rPr lang="fr-FR" b="1" dirty="0" err="1"/>
              <a:t>sudo</a:t>
            </a:r>
            <a:r>
              <a:rPr lang="fr-FR" b="1" dirty="0"/>
              <a:t> </a:t>
            </a:r>
            <a:r>
              <a:rPr lang="fr-FR" b="1" dirty="0" err="1"/>
              <a:t>useradd</a:t>
            </a:r>
            <a:r>
              <a:rPr lang="fr-FR" b="1" dirty="0"/>
              <a:t> -s /bin/</a:t>
            </a:r>
            <a:r>
              <a:rPr lang="fr-FR" b="1" dirty="0" err="1"/>
              <a:t>bash</a:t>
            </a:r>
            <a:r>
              <a:rPr lang="fr-FR" b="1" dirty="0"/>
              <a:t> -d /</a:t>
            </a:r>
            <a:r>
              <a:rPr lang="fr-FR" b="1" dirty="0" err="1"/>
              <a:t>opt</a:t>
            </a:r>
            <a:r>
              <a:rPr lang="fr-FR" b="1" dirty="0"/>
              <a:t>/</a:t>
            </a:r>
            <a:r>
              <a:rPr lang="fr-FR" b="1" dirty="0" err="1"/>
              <a:t>stack</a:t>
            </a:r>
            <a:r>
              <a:rPr lang="fr-FR" b="1" dirty="0"/>
              <a:t> -m </a:t>
            </a:r>
            <a:r>
              <a:rPr lang="fr-FR" b="1" dirty="0" err="1"/>
              <a:t>stack</a:t>
            </a:r>
            <a:endParaRPr lang="fr-FR" b="1" dirty="0"/>
          </a:p>
          <a:p>
            <a:endParaRPr lang="fr-FR" b="1" dirty="0"/>
          </a:p>
          <a:p>
            <a:r>
              <a:rPr lang="fr-FR" b="1" dirty="0"/>
              <a:t>Remarque</a:t>
            </a:r>
            <a:r>
              <a:rPr lang="fr-FR" dirty="0"/>
              <a:t> : </a:t>
            </a:r>
          </a:p>
          <a:p>
            <a:r>
              <a:rPr lang="fr-FR" dirty="0"/>
              <a:t>S’assurer que le répertoire de base de l'utilisateur </a:t>
            </a:r>
            <a:r>
              <a:rPr lang="fr-FR" dirty="0" err="1"/>
              <a:t>stack</a:t>
            </a:r>
            <a:r>
              <a:rPr lang="fr-FR" dirty="0"/>
              <a:t> dispose d'une autorisation exécutable pour tous, car les distributions basées sur RHEL le créent avec 700 et Ubuntu 21.04+, 750 ce qui peut entraîner des problèmes lors du déploiement.</a:t>
            </a:r>
          </a:p>
          <a:p>
            <a:r>
              <a:rPr lang="fr-FR" dirty="0"/>
              <a:t>Exécuter la commande suivante :</a:t>
            </a:r>
          </a:p>
          <a:p>
            <a:r>
              <a:rPr lang="fr-FR" b="1" dirty="0"/>
              <a:t>$ </a:t>
            </a:r>
            <a:r>
              <a:rPr lang="fr-FR" b="1" dirty="0" err="1"/>
              <a:t>sudo</a:t>
            </a:r>
            <a:r>
              <a:rPr lang="fr-FR" b="1" dirty="0"/>
              <a:t> chmod +x /</a:t>
            </a:r>
            <a:r>
              <a:rPr lang="fr-FR" b="1" dirty="0" err="1"/>
              <a:t>opt</a:t>
            </a:r>
            <a:r>
              <a:rPr lang="fr-FR" b="1" dirty="0"/>
              <a:t>/</a:t>
            </a:r>
            <a:r>
              <a:rPr lang="fr-FR" b="1" dirty="0" err="1"/>
              <a:t>stack</a:t>
            </a:r>
            <a:endParaRPr lang="fr-FR" b="1" dirty="0"/>
          </a:p>
          <a:p>
            <a:endParaRPr lang="fr-FR" b="1" dirty="0"/>
          </a:p>
          <a:p>
            <a:r>
              <a:rPr lang="fr-FR" dirty="0"/>
              <a:t>Étant donné que cet utilisateur apportera de nombreuses modifications au système, il doit disposer des privilèges </a:t>
            </a:r>
            <a:r>
              <a:rPr lang="fr-FR" dirty="0" err="1"/>
              <a:t>sudo</a:t>
            </a:r>
            <a:r>
              <a:rPr lang="fr-FR" dirty="0"/>
              <a:t> :</a:t>
            </a:r>
          </a:p>
          <a:p>
            <a:r>
              <a:rPr lang="fr-FR" dirty="0"/>
              <a:t>Exécuter les commandes suivantes :</a:t>
            </a:r>
          </a:p>
          <a:p>
            <a:endParaRPr lang="fr-FR" dirty="0"/>
          </a:p>
          <a:p>
            <a:r>
              <a:rPr lang="fr-FR" b="1" dirty="0"/>
              <a:t>$ </a:t>
            </a:r>
            <a:r>
              <a:rPr lang="fr-FR" b="1" dirty="0" err="1"/>
              <a:t>echo</a:t>
            </a:r>
            <a:r>
              <a:rPr lang="fr-FR" b="1" dirty="0"/>
              <a:t> "</a:t>
            </a:r>
            <a:r>
              <a:rPr lang="fr-FR" b="1" dirty="0" err="1"/>
              <a:t>stack</a:t>
            </a:r>
            <a:r>
              <a:rPr lang="fr-FR" b="1" dirty="0"/>
              <a:t> ALL=(ALL) NOPASSWD: ALL" | </a:t>
            </a:r>
            <a:r>
              <a:rPr lang="fr-FR" b="1" dirty="0" err="1"/>
              <a:t>sudo</a:t>
            </a:r>
            <a:r>
              <a:rPr lang="fr-FR" b="1" dirty="0"/>
              <a:t> tee /</a:t>
            </a:r>
            <a:r>
              <a:rPr lang="fr-FR" b="1" dirty="0" err="1"/>
              <a:t>etc</a:t>
            </a:r>
            <a:r>
              <a:rPr lang="fr-FR" b="1" dirty="0"/>
              <a:t>/</a:t>
            </a:r>
            <a:r>
              <a:rPr lang="fr-FR" b="1" dirty="0" err="1"/>
              <a:t>sudoers.d</a:t>
            </a:r>
            <a:r>
              <a:rPr lang="fr-FR" b="1" dirty="0"/>
              <a:t>/</a:t>
            </a:r>
            <a:r>
              <a:rPr lang="fr-FR" b="1" dirty="0" err="1"/>
              <a:t>stack</a:t>
            </a:r>
            <a:endParaRPr lang="fr-FR" b="1" dirty="0"/>
          </a:p>
          <a:p>
            <a:r>
              <a:rPr lang="fr-FR" b="1" dirty="0"/>
              <a:t>$ </a:t>
            </a:r>
            <a:r>
              <a:rPr lang="fr-FR" b="1" dirty="0" err="1"/>
              <a:t>sudo</a:t>
            </a:r>
            <a:r>
              <a:rPr lang="fr-FR" b="1" dirty="0"/>
              <a:t> -u </a:t>
            </a:r>
            <a:r>
              <a:rPr lang="fr-FR" b="1" dirty="0" err="1"/>
              <a:t>stack</a:t>
            </a:r>
            <a:r>
              <a:rPr lang="fr-FR" b="1" dirty="0"/>
              <a:t> -i</a:t>
            </a:r>
          </a:p>
          <a:p>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Étape 4 : Ajout d’un utilisateur </a:t>
            </a:r>
          </a:p>
          <a:p>
            <a:endParaRPr lang="fr-FR" dirty="0"/>
          </a:p>
        </p:txBody>
      </p:sp>
    </p:spTree>
    <p:extLst>
      <p:ext uri="{BB962C8B-B14F-4D97-AF65-F5344CB8AC3E}">
        <p14:creationId xmlns:p14="http://schemas.microsoft.com/office/powerpoint/2010/main" val="279443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Installation et mise en service d’</a:t>
            </a:r>
            <a:r>
              <a:rPr lang="fr-FR" dirty="0" err="1"/>
              <a:t>OpenStack</a:t>
            </a:r>
            <a:endParaRPr lang="fr-FR" dirty="0"/>
          </a:p>
          <a:p>
            <a:endParaRPr lang="fr-FR" dirty="0"/>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endParaRPr lang="fr-FR" dirty="0"/>
          </a:p>
          <a:p>
            <a:endParaRPr lang="fr-FR" b="1" dirty="0"/>
          </a:p>
          <a:p>
            <a:endParaRPr lang="fr-FR" b="1" dirty="0"/>
          </a:p>
          <a:p>
            <a:r>
              <a:rPr lang="fr-FR" dirty="0"/>
              <a:t>Exécuter les commandes suivantes pour </a:t>
            </a:r>
            <a:r>
              <a:rPr lang="fr-FR" dirty="0" err="1"/>
              <a:t>clonner</a:t>
            </a:r>
            <a:r>
              <a:rPr lang="fr-FR" dirty="0"/>
              <a:t> l’environnement de déploiement d’</a:t>
            </a:r>
            <a:r>
              <a:rPr lang="fr-FR" dirty="0" err="1"/>
              <a:t>openstack</a:t>
            </a:r>
            <a:endParaRPr lang="fr-FR" dirty="0"/>
          </a:p>
          <a:p>
            <a:endParaRPr lang="fr-FR" dirty="0"/>
          </a:p>
          <a:p>
            <a:r>
              <a:rPr lang="fr-FR" b="1" dirty="0"/>
              <a:t>$ git clone https://opendev.org/openstack/devstack</a:t>
            </a:r>
          </a:p>
          <a:p>
            <a:r>
              <a:rPr lang="fr-FR" b="1" dirty="0"/>
              <a:t>$ cd </a:t>
            </a:r>
            <a:r>
              <a:rPr lang="fr-FR" b="1" dirty="0" err="1"/>
              <a:t>devstack</a:t>
            </a:r>
            <a:endParaRPr lang="fr-FR" b="1" dirty="0"/>
          </a:p>
          <a:p>
            <a:endParaRPr lang="fr-FR" b="1" dirty="0"/>
          </a:p>
          <a:p>
            <a:r>
              <a:rPr lang="fr-FR" dirty="0"/>
              <a:t>La taille totale des fichiers à télécharger est de 121 MB </a:t>
            </a:r>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Étape 5 : Télécharger </a:t>
            </a:r>
            <a:r>
              <a:rPr lang="fr-FR" dirty="0" err="1"/>
              <a:t>DevStack</a:t>
            </a:r>
            <a:r>
              <a:rPr lang="fr-FR" dirty="0"/>
              <a:t> </a:t>
            </a:r>
          </a:p>
          <a:p>
            <a:endParaRPr lang="fr-FR" dirty="0"/>
          </a:p>
          <a:p>
            <a:r>
              <a:rPr lang="fr-FR" sz="1200" b="0" dirty="0">
                <a:solidFill>
                  <a:srgbClr val="565656"/>
                </a:solidFill>
              </a:rPr>
              <a:t>Le répertoire </a:t>
            </a:r>
            <a:r>
              <a:rPr lang="fr-FR" sz="1200" b="0" dirty="0" err="1">
                <a:solidFill>
                  <a:srgbClr val="565656"/>
                </a:solidFill>
              </a:rPr>
              <a:t>devstack</a:t>
            </a:r>
            <a:r>
              <a:rPr lang="fr-FR" sz="1200" b="0" dirty="0">
                <a:solidFill>
                  <a:srgbClr val="565656"/>
                </a:solidFill>
              </a:rPr>
              <a:t> contient un script qui installe les modules </a:t>
            </a:r>
            <a:r>
              <a:rPr lang="fr-FR" sz="1200" b="0" dirty="0" err="1">
                <a:solidFill>
                  <a:srgbClr val="565656"/>
                </a:solidFill>
              </a:rPr>
              <a:t>OpenStack</a:t>
            </a:r>
            <a:r>
              <a:rPr lang="fr-FR" sz="1200" b="0" dirty="0">
                <a:solidFill>
                  <a:srgbClr val="565656"/>
                </a:solidFill>
              </a:rPr>
              <a:t> et des modèles pour les fichiers de configuration.</a:t>
            </a:r>
          </a:p>
          <a:p>
            <a:endParaRPr lang="fr-FR" dirty="0"/>
          </a:p>
          <a:p>
            <a:endParaRPr lang="fr-FR" dirty="0"/>
          </a:p>
          <a:p>
            <a:endParaRPr lang="fr-FR" dirty="0"/>
          </a:p>
        </p:txBody>
      </p:sp>
    </p:spTree>
    <p:extLst>
      <p:ext uri="{BB962C8B-B14F-4D97-AF65-F5344CB8AC3E}">
        <p14:creationId xmlns:p14="http://schemas.microsoft.com/office/powerpoint/2010/main" val="33539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Installation et mise en service d’</a:t>
            </a:r>
            <a:r>
              <a:rPr lang="fr-FR" dirty="0" err="1"/>
              <a:t>OpenStack</a:t>
            </a:r>
            <a:endParaRPr lang="fr-FR" dirty="0"/>
          </a:p>
          <a:p>
            <a:endParaRPr lang="fr-FR" dirty="0"/>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endParaRPr lang="fr-FR" dirty="0"/>
          </a:p>
          <a:p>
            <a:r>
              <a:rPr lang="fr-FR" dirty="0"/>
              <a:t>Création d’un fichier </a:t>
            </a:r>
            <a:r>
              <a:rPr lang="fr-FR" dirty="0" err="1"/>
              <a:t>local.conf</a:t>
            </a:r>
            <a:r>
              <a:rPr lang="fr-FR" dirty="0"/>
              <a:t> avec quatre mots de passe prédéfinis à la racine du dépôt </a:t>
            </a:r>
            <a:r>
              <a:rPr lang="fr-FR" dirty="0" err="1"/>
              <a:t>devstack</a:t>
            </a:r>
            <a:r>
              <a:rPr lang="fr-FR" dirty="0"/>
              <a:t> git.</a:t>
            </a:r>
          </a:p>
          <a:p>
            <a:endParaRPr lang="fr-FR" dirty="0"/>
          </a:p>
          <a:p>
            <a:r>
              <a:rPr lang="fr-FR" dirty="0"/>
              <a:t>La structure du fichier est comme suit :</a:t>
            </a:r>
          </a:p>
          <a:p>
            <a:endParaRPr lang="fr-FR" b="1" dirty="0"/>
          </a:p>
          <a:p>
            <a:r>
              <a:rPr lang="fr-FR" b="1" dirty="0"/>
              <a:t>[[</a:t>
            </a:r>
            <a:r>
              <a:rPr lang="fr-FR" b="1" dirty="0" err="1"/>
              <a:t>local|localrc</a:t>
            </a:r>
            <a:r>
              <a:rPr lang="fr-FR" b="1" dirty="0"/>
              <a:t>]]</a:t>
            </a:r>
          </a:p>
          <a:p>
            <a:r>
              <a:rPr lang="fr-FR" b="1" dirty="0"/>
              <a:t>ADMIN_PASSWORD=secret</a:t>
            </a:r>
          </a:p>
          <a:p>
            <a:r>
              <a:rPr lang="fr-FR" b="1" dirty="0"/>
              <a:t>DATABASE_PASSWORD=$ADMIN_PASSWORD</a:t>
            </a:r>
          </a:p>
          <a:p>
            <a:r>
              <a:rPr lang="fr-FR" b="1" dirty="0"/>
              <a:t>RABBIT_PASSWORD=$ADMIN_PASSWORD</a:t>
            </a:r>
          </a:p>
          <a:p>
            <a:r>
              <a:rPr lang="fr-FR" b="1" dirty="0"/>
              <a:t>SERVICE_PASSWORD=$ADMIN_PASSWORD</a:t>
            </a:r>
          </a:p>
          <a:p>
            <a:endParaRPr lang="fr-FR" b="1" dirty="0"/>
          </a:p>
          <a:p>
            <a:r>
              <a:rPr lang="fr-FR" dirty="0"/>
              <a:t>Il s'agit de la configuration minimale requise pour démarrer avec </a:t>
            </a:r>
            <a:r>
              <a:rPr lang="fr-FR" dirty="0" err="1"/>
              <a:t>DevStack</a:t>
            </a:r>
            <a:r>
              <a:rPr lang="fr-FR" dirty="0"/>
              <a:t>.</a:t>
            </a:r>
          </a:p>
          <a:p>
            <a:endParaRPr lang="fr-FR" dirty="0"/>
          </a:p>
          <a:p>
            <a:r>
              <a:rPr lang="fr-FR" b="1" dirty="0"/>
              <a:t>Remarque</a:t>
            </a:r>
            <a:r>
              <a:rPr lang="fr-FR" dirty="0"/>
              <a:t> : Il existe un exemple de fichier </a:t>
            </a:r>
            <a:r>
              <a:rPr lang="fr-FR" dirty="0" err="1"/>
              <a:t>local.conf</a:t>
            </a:r>
            <a:r>
              <a:rPr lang="fr-FR" dirty="0"/>
              <a:t> dans le répertoire </a:t>
            </a:r>
            <a:r>
              <a:rPr lang="fr-FR" dirty="0" err="1"/>
              <a:t>samples</a:t>
            </a:r>
            <a:r>
              <a:rPr lang="fr-FR" dirty="0"/>
              <a:t> du dossier </a:t>
            </a:r>
            <a:r>
              <a:rPr lang="fr-FR" dirty="0" err="1"/>
              <a:t>devstack</a:t>
            </a:r>
            <a:r>
              <a:rPr lang="fr-FR" dirty="0"/>
              <a:t>.</a:t>
            </a:r>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Étape 6 : Création d’un fichier de configuration</a:t>
            </a:r>
          </a:p>
          <a:p>
            <a:endParaRPr lang="fr-FR" dirty="0"/>
          </a:p>
        </p:txBody>
      </p:sp>
    </p:spTree>
    <p:extLst>
      <p:ext uri="{BB962C8B-B14F-4D97-AF65-F5344CB8AC3E}">
        <p14:creationId xmlns:p14="http://schemas.microsoft.com/office/powerpoint/2010/main" val="691115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Installation et mise en service d’</a:t>
            </a:r>
            <a:r>
              <a:rPr lang="fr-FR" dirty="0" err="1"/>
              <a:t>OpenStack</a:t>
            </a:r>
            <a:endParaRPr lang="fr-FR" dirty="0"/>
          </a:p>
          <a:p>
            <a:endParaRPr lang="fr-FR" dirty="0"/>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FR" dirty="0"/>
              <a:t>Lancer la commande suivante pour démarrer le script d’installation :</a:t>
            </a:r>
          </a:p>
          <a:p>
            <a:endParaRPr lang="fr-FR" dirty="0"/>
          </a:p>
          <a:p>
            <a:r>
              <a:rPr lang="fr-FR" b="1" dirty="0"/>
              <a:t>$ ./stack.sh</a:t>
            </a:r>
          </a:p>
          <a:p>
            <a:endParaRPr lang="fr-FR" b="1" dirty="0"/>
          </a:p>
          <a:p>
            <a:r>
              <a:rPr lang="fr-FR" dirty="0"/>
              <a:t>Cela prend 15 à 20 minutes, en grande partie en fonction de la vitesse de la connexion Internet. </a:t>
            </a:r>
          </a:p>
          <a:p>
            <a:r>
              <a:rPr lang="fr-FR" dirty="0"/>
              <a:t>De nombreux arbres et packages git seront installés au cours de ce processus.</a:t>
            </a:r>
          </a:p>
          <a:p>
            <a:endParaRPr lang="fr-FR" dirty="0"/>
          </a:p>
          <a:p>
            <a:r>
              <a:rPr lang="fr-FR" dirty="0"/>
              <a:t>Une fois ce processus achevé, l’environnement </a:t>
            </a:r>
            <a:r>
              <a:rPr lang="fr-FR" dirty="0" err="1"/>
              <a:t>DevStack</a:t>
            </a:r>
            <a:r>
              <a:rPr lang="fr-FR" dirty="0"/>
              <a:t> sera fonctionnel</a:t>
            </a:r>
          </a:p>
          <a:p>
            <a:endParaRPr lang="fr-FR" dirty="0"/>
          </a:p>
          <a:p>
            <a:r>
              <a:rPr lang="fr-FR" dirty="0" err="1"/>
              <a:t>devstack</a:t>
            </a:r>
            <a:r>
              <a:rPr lang="fr-FR" dirty="0"/>
              <a:t> aura installé </a:t>
            </a:r>
            <a:r>
              <a:rPr lang="fr-FR" b="1" dirty="0" err="1"/>
              <a:t>keystone</a:t>
            </a:r>
            <a:r>
              <a:rPr lang="fr-FR" b="1" dirty="0"/>
              <a:t>, </a:t>
            </a:r>
            <a:r>
              <a:rPr lang="fr-FR" b="1" dirty="0" err="1"/>
              <a:t>glance</a:t>
            </a:r>
            <a:r>
              <a:rPr lang="fr-FR" b="1" dirty="0"/>
              <a:t>, nova, placement, </a:t>
            </a:r>
            <a:r>
              <a:rPr lang="fr-FR" b="1" dirty="0" err="1"/>
              <a:t>cinder</a:t>
            </a:r>
            <a:r>
              <a:rPr lang="fr-FR" b="1" dirty="0"/>
              <a:t>, </a:t>
            </a:r>
            <a:r>
              <a:rPr lang="fr-FR" b="1" dirty="0" err="1"/>
              <a:t>neutronet</a:t>
            </a:r>
            <a:r>
              <a:rPr lang="fr-FR" b="1" dirty="0"/>
              <a:t> horizon.</a:t>
            </a:r>
            <a:r>
              <a:rPr lang="fr-FR" dirty="0"/>
              <a:t> </a:t>
            </a:r>
          </a:p>
          <a:p>
            <a:endParaRPr lang="fr-FR" dirty="0"/>
          </a:p>
          <a:p>
            <a:r>
              <a:rPr lang="fr-FR" dirty="0"/>
              <a:t>Des adresses IP flottantes seront disponibles, les invités auront accès au monde extérieur.</a:t>
            </a:r>
          </a:p>
          <a:p>
            <a:endParaRPr lang="fr-FR" dirty="0"/>
          </a:p>
          <a:p>
            <a:endParaRPr lang="fr-FR" b="1" dirty="0"/>
          </a:p>
          <a:p>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Étape 7 : Lancer le script d’installation</a:t>
            </a:r>
          </a:p>
          <a:p>
            <a:endParaRPr lang="fr-FR" dirty="0"/>
          </a:p>
        </p:txBody>
      </p:sp>
    </p:spTree>
    <p:extLst>
      <p:ext uri="{BB962C8B-B14F-4D97-AF65-F5344CB8AC3E}">
        <p14:creationId xmlns:p14="http://schemas.microsoft.com/office/powerpoint/2010/main" val="24391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Installation et mise en service d’</a:t>
            </a:r>
            <a:r>
              <a:rPr lang="fr-FR" dirty="0" err="1"/>
              <a:t>OpenStack</a:t>
            </a:r>
            <a:endParaRPr lang="fr-FR" dirty="0"/>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endParaRPr lang="fr-FR" dirty="0"/>
          </a:p>
          <a:p>
            <a:r>
              <a:rPr lang="fr-FR" dirty="0"/>
              <a:t>Procéder aux vérifications suivantes :</a:t>
            </a:r>
          </a:p>
          <a:p>
            <a:endParaRPr lang="fr-FR" dirty="0"/>
          </a:p>
          <a:p>
            <a:pPr marL="171450" indent="-171450">
              <a:buFont typeface="Arial" panose="020B0604020202020204" pitchFamily="34" charset="0"/>
              <a:buChar char="•"/>
            </a:pPr>
            <a:r>
              <a:rPr lang="fr-FR" dirty="0"/>
              <a:t>Accéder à horizon pour découvrir l'interface Web d'</a:t>
            </a:r>
            <a:r>
              <a:rPr lang="fr-FR" dirty="0" err="1"/>
              <a:t>OpenStack</a:t>
            </a:r>
            <a:r>
              <a:rPr lang="fr-FR" dirty="0"/>
              <a:t> et gérer les </a:t>
            </a:r>
            <a:r>
              <a:rPr lang="fr-FR" dirty="0" err="1"/>
              <a:t>vms</a:t>
            </a:r>
            <a:r>
              <a:rPr lang="fr-FR" dirty="0"/>
              <a:t>, les réseaux, les volumes et les images à partir de là.</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Utiliser le </a:t>
            </a:r>
            <a:r>
              <a:rPr lang="fr-FR" dirty="0" err="1"/>
              <a:t>shell</a:t>
            </a:r>
            <a:r>
              <a:rPr lang="fr-FR" dirty="0"/>
              <a:t>, puis utiliser l'outil de ligne de commande pour gérer </a:t>
            </a:r>
            <a:r>
              <a:rPr lang="fr-FR" dirty="0" err="1"/>
              <a:t>OpenStack</a:t>
            </a: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Exécuter des tests </a:t>
            </a:r>
            <a:r>
              <a:rPr lang="fr-FR" dirty="0" err="1"/>
              <a:t>Tempest</a:t>
            </a:r>
            <a:r>
              <a:rPr lang="fr-FR" dirty="0"/>
              <a:t> qui ont été configurés pour fonctionner avec </a:t>
            </a:r>
            <a:r>
              <a:rPr lang="fr-FR" dirty="0" err="1"/>
              <a:t>devstack</a:t>
            </a:r>
            <a:r>
              <a:rPr lang="fr-FR" dirty="0"/>
              <a:t>  : cd /</a:t>
            </a:r>
            <a:r>
              <a:rPr lang="fr-FR" dirty="0" err="1"/>
              <a:t>opt</a:t>
            </a:r>
            <a:r>
              <a:rPr lang="fr-FR" dirty="0"/>
              <a:t>/</a:t>
            </a:r>
            <a:r>
              <a:rPr lang="fr-FR" dirty="0" err="1"/>
              <a:t>stack</a:t>
            </a:r>
            <a:r>
              <a:rPr lang="fr-FR" dirty="0"/>
              <a:t>/</a:t>
            </a:r>
            <a:r>
              <a:rPr lang="fr-FR" dirty="0" err="1"/>
              <a:t>tempest</a:t>
            </a:r>
            <a:endParaRPr lang="fr-FR" dirty="0"/>
          </a:p>
          <a:p>
            <a:endParaRPr lang="fr-FR" dirty="0"/>
          </a:p>
          <a:p>
            <a:r>
              <a:rPr lang="fr-FR" b="1" dirty="0"/>
              <a:t>Remarque</a:t>
            </a:r>
            <a:r>
              <a:rPr lang="fr-FR" dirty="0"/>
              <a:t> : Il est possible d’apporter des modifications de code à </a:t>
            </a:r>
            <a:r>
              <a:rPr lang="fr-FR" dirty="0" err="1"/>
              <a:t>OpenStack</a:t>
            </a:r>
            <a:r>
              <a:rPr lang="fr-FR" dirty="0"/>
              <a:t> et les valider .</a:t>
            </a:r>
          </a:p>
          <a:p>
            <a:endParaRPr lang="fr-FR" dirty="0"/>
          </a:p>
          <a:p>
            <a:endParaRPr lang="fr-FR" dirty="0"/>
          </a:p>
          <a:p>
            <a:endParaRPr lang="fr-FR" b="1" dirty="0"/>
          </a:p>
          <a:p>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Étape 8 : Vérification de l’installation</a:t>
            </a:r>
          </a:p>
          <a:p>
            <a:endParaRPr lang="fr-FR" dirty="0"/>
          </a:p>
          <a:p>
            <a:endParaRPr lang="fr-FR" dirty="0"/>
          </a:p>
        </p:txBody>
      </p:sp>
    </p:spTree>
    <p:extLst>
      <p:ext uri="{BB962C8B-B14F-4D97-AF65-F5344CB8AC3E}">
        <p14:creationId xmlns:p14="http://schemas.microsoft.com/office/powerpoint/2010/main" val="275911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Installation et mise en service d’</a:t>
            </a:r>
            <a:r>
              <a:rPr lang="fr-FR" dirty="0" err="1"/>
              <a:t>OpenStack</a:t>
            </a:r>
            <a:endParaRPr lang="fr-FR" dirty="0"/>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CA" dirty="0"/>
              <a:t>A l’issue du déroulement de l’énoncé de cette activité,</a:t>
            </a:r>
            <a:r>
              <a:rPr lang="fr-FR" dirty="0"/>
              <a:t> le formateur procédera à la vérification de l’acquisition par les apprenants des aptitudes et connaissances suivantes:</a:t>
            </a:r>
          </a:p>
          <a:p>
            <a:endParaRPr lang="fr-FR" dirty="0"/>
          </a:p>
          <a:p>
            <a:pPr marL="171450" indent="-171450">
              <a:buFont typeface="Arial" panose="020B0604020202020204" pitchFamily="34" charset="0"/>
              <a:buChar char="•"/>
            </a:pPr>
            <a:r>
              <a:rPr lang="fr-FR" dirty="0"/>
              <a:t>Capacité à préparer un environnement de virtualisation </a:t>
            </a:r>
          </a:p>
          <a:p>
            <a:pPr marL="171450" indent="-171450">
              <a:buFont typeface="Arial" panose="020B0604020202020204" pitchFamily="34" charset="0"/>
              <a:buChar char="•"/>
            </a:pPr>
            <a:r>
              <a:rPr lang="fr-FR" dirty="0"/>
              <a:t>Capacité à implémenter un système Linux sur l’environnement de virtualisation</a:t>
            </a:r>
          </a:p>
          <a:p>
            <a:pPr marL="171450" indent="-171450">
              <a:buFont typeface="Arial" panose="020B0604020202020204" pitchFamily="34" charset="0"/>
              <a:buChar char="•"/>
            </a:pPr>
            <a:r>
              <a:rPr lang="fr-FR" dirty="0"/>
              <a:t>Aptitude à dérouler une installation d’</a:t>
            </a:r>
            <a:r>
              <a:rPr lang="fr-FR" dirty="0" err="1"/>
              <a:t>OpenStack</a:t>
            </a:r>
            <a:r>
              <a:rPr lang="fr-FR" dirty="0"/>
              <a:t> avec succès</a:t>
            </a:r>
          </a:p>
          <a:p>
            <a:endParaRPr lang="fr-FR" dirty="0"/>
          </a:p>
          <a:p>
            <a:endParaRPr lang="fr-FR" dirty="0"/>
          </a:p>
          <a:p>
            <a:endParaRPr lang="fr-FR" b="1" dirty="0"/>
          </a:p>
          <a:p>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Éléments de réponse</a:t>
            </a:r>
          </a:p>
        </p:txBody>
      </p:sp>
    </p:spTree>
    <p:extLst>
      <p:ext uri="{BB962C8B-B14F-4D97-AF65-F5344CB8AC3E}">
        <p14:creationId xmlns:p14="http://schemas.microsoft.com/office/powerpoint/2010/main" val="227969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1D2DBEA-37AA-49FC-859A-0F44ADB8C764}"/>
              </a:ext>
            </a:extLst>
          </p:cNvPr>
          <p:cNvSpPr>
            <a:spLocks noGrp="1"/>
          </p:cNvSpPr>
          <p:nvPr>
            <p:ph type="body" sz="quarter" idx="13"/>
          </p:nvPr>
        </p:nvSpPr>
        <p:spPr/>
        <p:txBody>
          <a:bodyPr/>
          <a:lstStyle/>
          <a:p>
            <a:r>
              <a:rPr lang="fr-FR" dirty="0"/>
              <a:t>Explorer les services de base d’</a:t>
            </a:r>
            <a:r>
              <a:rPr lang="fr-FR" dirty="0" err="1"/>
              <a:t>OpenStack</a:t>
            </a:r>
            <a:endParaRPr lang="fr-FR" dirty="0"/>
          </a:p>
          <a:p>
            <a:endParaRPr lang="fr-FR" dirty="0"/>
          </a:p>
        </p:txBody>
      </p:sp>
      <p:sp>
        <p:nvSpPr>
          <p:cNvPr id="4" name="Espace réservé du texte 3">
            <a:extLst>
              <a:ext uri="{FF2B5EF4-FFF2-40B4-BE49-F238E27FC236}">
                <a16:creationId xmlns:a16="http://schemas.microsoft.com/office/drawing/2014/main" id="{74E1ECEA-C8E1-42AC-A0D5-77B1C24606BA}"/>
              </a:ext>
            </a:extLst>
          </p:cNvPr>
          <p:cNvSpPr>
            <a:spLocks noGrp="1"/>
          </p:cNvSpPr>
          <p:nvPr>
            <p:ph type="body" sz="quarter" idx="14"/>
          </p:nvPr>
        </p:nvSpPr>
        <p:spPr/>
        <p:txBody>
          <a:bodyPr/>
          <a:lstStyle/>
          <a:p>
            <a:r>
              <a:rPr lang="fr-FR" dirty="0"/>
              <a:t>Créer et gérer une VM</a:t>
            </a:r>
          </a:p>
          <a:p>
            <a:r>
              <a:rPr lang="fr-FR" dirty="0"/>
              <a:t>Configurer et mettre en service le réseau</a:t>
            </a:r>
          </a:p>
          <a:p>
            <a:r>
              <a:rPr lang="fr-FR" dirty="0"/>
              <a:t>Importer et exporter des données</a:t>
            </a:r>
          </a:p>
        </p:txBody>
      </p:sp>
      <p:sp>
        <p:nvSpPr>
          <p:cNvPr id="2" name="Espace réservé du texte 1">
            <a:extLst>
              <a:ext uri="{FF2B5EF4-FFF2-40B4-BE49-F238E27FC236}">
                <a16:creationId xmlns:a16="http://schemas.microsoft.com/office/drawing/2014/main" id="{1FD83AA5-DC32-4D06-96C3-1F70B455E7BE}"/>
              </a:ext>
            </a:extLst>
          </p:cNvPr>
          <p:cNvSpPr>
            <a:spLocks noGrp="1"/>
          </p:cNvSpPr>
          <p:nvPr>
            <p:ph type="body" sz="quarter" idx="10"/>
          </p:nvPr>
        </p:nvSpPr>
        <p:spPr/>
        <p:txBody>
          <a:bodyPr/>
          <a:lstStyle/>
          <a:p>
            <a:r>
              <a:rPr lang="fr-FR" dirty="0"/>
              <a:t>27 heures</a:t>
            </a:r>
          </a:p>
        </p:txBody>
      </p:sp>
    </p:spTree>
    <p:extLst>
      <p:ext uri="{BB962C8B-B14F-4D97-AF65-F5344CB8AC3E}">
        <p14:creationId xmlns:p14="http://schemas.microsoft.com/office/powerpoint/2010/main" val="206689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1 </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Créer et gérer une VM</a:t>
            </a:r>
          </a:p>
          <a:p>
            <a:endParaRPr lang="fr-FR" dirty="0"/>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Maitriser la création et la gestion d’une VM</a:t>
            </a:r>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9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Comprendre l’architecture ainsi que les services d’</a:t>
            </a:r>
            <a:r>
              <a:rPr lang="fr-FR" dirty="0" err="1"/>
              <a:t>OpenStack</a:t>
            </a:r>
            <a:endParaRPr lang="fr-FR" dirty="0"/>
          </a:p>
          <a:p>
            <a:r>
              <a:rPr lang="fr-FR" dirty="0"/>
              <a:t>Etre familier avec les concepts de virtualisation </a:t>
            </a:r>
          </a:p>
          <a:p>
            <a:r>
              <a:rPr lang="fr-FR" dirty="0"/>
              <a:t>Se référer au cours pour maitriser les concepts clés</a:t>
            </a:r>
          </a:p>
          <a:p>
            <a:endParaRPr lang="fr-FR" dirty="0"/>
          </a:p>
        </p:txBody>
      </p:sp>
    </p:spTree>
    <p:extLst>
      <p:ext uri="{BB962C8B-B14F-4D97-AF65-F5344CB8AC3E}">
        <p14:creationId xmlns:p14="http://schemas.microsoft.com/office/powerpoint/2010/main" val="1391351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326D2C77-F9EB-4A77-8209-F0ECAFC7E180}"/>
              </a:ext>
            </a:extLst>
          </p:cNvPr>
          <p:cNvSpPr>
            <a:spLocks noGrp="1"/>
          </p:cNvSpPr>
          <p:nvPr>
            <p:ph type="body" sz="quarter" idx="14"/>
          </p:nvPr>
        </p:nvSpPr>
        <p:spPr/>
        <p:txBody>
          <a:bodyPr/>
          <a:lstStyle/>
          <a:p>
            <a:r>
              <a:rPr lang="fr-FR" dirty="0"/>
              <a:t>L’apprenant doit être capable de réaliser les manipulations décrites dans l’énoncé </a:t>
            </a:r>
          </a:p>
          <a:p>
            <a:r>
              <a:rPr lang="fr-FR" dirty="0"/>
              <a:t>Il doit être aussi en mesure de réaliser l’ensemble des étapes d’implémentation et de configuration au niveau de l’environnement </a:t>
            </a:r>
            <a:r>
              <a:rPr lang="fr-FR" dirty="0" err="1"/>
              <a:t>OpenStack</a:t>
            </a:r>
            <a:r>
              <a:rPr lang="fr-FR" dirty="0"/>
              <a:t>, et d’en observer les résultats.</a:t>
            </a:r>
          </a:p>
          <a:p>
            <a:endParaRPr lang="fr-FR" dirty="0"/>
          </a:p>
        </p:txBody>
      </p:sp>
      <p:sp>
        <p:nvSpPr>
          <p:cNvPr id="12" name="Espace réservé du texte 11">
            <a:extLst>
              <a:ext uri="{FF2B5EF4-FFF2-40B4-BE49-F238E27FC236}">
                <a16:creationId xmlns:a16="http://schemas.microsoft.com/office/drawing/2014/main" id="{FE871939-AADD-4640-9FF7-C923810401DF}"/>
              </a:ext>
            </a:extLst>
          </p:cNvPr>
          <p:cNvSpPr>
            <a:spLocks noGrp="1"/>
          </p:cNvSpPr>
          <p:nvPr>
            <p:ph type="body" sz="quarter" idx="15"/>
          </p:nvPr>
        </p:nvSpPr>
        <p:spPr/>
        <p:txBody>
          <a:bodyPr/>
          <a:lstStyle/>
          <a:p>
            <a:r>
              <a:rPr lang="fr-FR" dirty="0"/>
              <a:t>Il est recommandée de maitriser le principe de fonctionnement ainsi que l’architecture de la solution </a:t>
            </a:r>
            <a:r>
              <a:rPr lang="fr-FR" dirty="0" err="1"/>
              <a:t>OpenStack</a:t>
            </a:r>
            <a:endParaRPr lang="fr-FR" dirty="0"/>
          </a:p>
          <a:p>
            <a:r>
              <a:rPr lang="fr-FR" dirty="0"/>
              <a:t>Il est recommandée également de suivre les étapes décrites dans l’énoncé pour pouvoir mener les manipulations avec succès</a:t>
            </a:r>
          </a:p>
          <a:p>
            <a:endParaRPr lang="fr-FR" dirty="0"/>
          </a:p>
        </p:txBody>
      </p:sp>
      <p:sp>
        <p:nvSpPr>
          <p:cNvPr id="13" name="Espace réservé du texte 12">
            <a:extLst>
              <a:ext uri="{FF2B5EF4-FFF2-40B4-BE49-F238E27FC236}">
                <a16:creationId xmlns:a16="http://schemas.microsoft.com/office/drawing/2014/main" id="{EE3D289B-B5E1-4A06-94F4-7649EBAA0425}"/>
              </a:ext>
            </a:extLst>
          </p:cNvPr>
          <p:cNvSpPr>
            <a:spLocks noGrp="1"/>
          </p:cNvSpPr>
          <p:nvPr>
            <p:ph type="body" sz="quarter" idx="16"/>
          </p:nvPr>
        </p:nvSpPr>
        <p:spPr/>
        <p:txBody>
          <a:bodyPr/>
          <a:lstStyle/>
          <a:p>
            <a:r>
              <a:rPr lang="fr-FR" dirty="0"/>
              <a:t>L’installation de l’environnement </a:t>
            </a:r>
            <a:r>
              <a:rPr lang="fr-FR" dirty="0" err="1"/>
              <a:t>Openstack</a:t>
            </a:r>
            <a:r>
              <a:rPr lang="fr-FR" dirty="0"/>
              <a:t> réalisée avec succès.</a:t>
            </a:r>
          </a:p>
          <a:p>
            <a:endParaRPr lang="fr-FR" dirty="0"/>
          </a:p>
        </p:txBody>
      </p:sp>
      <p:sp>
        <p:nvSpPr>
          <p:cNvPr id="26" name="Espace réservé du texte 25">
            <a:extLst>
              <a:ext uri="{FF2B5EF4-FFF2-40B4-BE49-F238E27FC236}">
                <a16:creationId xmlns:a16="http://schemas.microsoft.com/office/drawing/2014/main" id="{0D5EC287-2861-4AF1-958B-728A2857FF37}"/>
              </a:ext>
            </a:extLst>
          </p:cNvPr>
          <p:cNvSpPr>
            <a:spLocks noGrp="1"/>
          </p:cNvSpPr>
          <p:nvPr>
            <p:ph type="body" sz="quarter" idx="17"/>
          </p:nvPr>
        </p:nvSpPr>
        <p:spPr/>
        <p:txBody>
          <a:bodyPr/>
          <a:lstStyle/>
          <a:p>
            <a:r>
              <a:rPr lang="fr-FR" dirty="0"/>
              <a:t>Réaliser les manipulations décrites dans l’énoncé</a:t>
            </a:r>
          </a:p>
          <a:p>
            <a:r>
              <a:rPr lang="fr-FR" dirty="0"/>
              <a:t>Exécuter avec succès les étapes de configuration et de test</a:t>
            </a:r>
          </a:p>
          <a:p>
            <a:endParaRPr lang="fr-FR" dirty="0"/>
          </a:p>
        </p:txBody>
      </p:sp>
      <p:sp>
        <p:nvSpPr>
          <p:cNvPr id="10" name="Espace réservé du texte 9">
            <a:extLst>
              <a:ext uri="{FF2B5EF4-FFF2-40B4-BE49-F238E27FC236}">
                <a16:creationId xmlns:a16="http://schemas.microsoft.com/office/drawing/2014/main" id="{E01E46B8-D1C6-4AEE-9F4D-01929462681F}"/>
              </a:ext>
            </a:extLst>
          </p:cNvPr>
          <p:cNvSpPr>
            <a:spLocks noGrp="1"/>
          </p:cNvSpPr>
          <p:nvPr>
            <p:ph type="body" sz="quarter" idx="13"/>
          </p:nvPr>
        </p:nvSpPr>
        <p:spPr/>
        <p:txBody>
          <a:bodyPr/>
          <a:lstStyle/>
          <a:p>
            <a:r>
              <a:rPr lang="fr-FR" dirty="0"/>
              <a:t>Pour le formateur</a:t>
            </a:r>
          </a:p>
        </p:txBody>
      </p:sp>
      <p:sp>
        <p:nvSpPr>
          <p:cNvPr id="27" name="Espace réservé du texte 26">
            <a:extLst>
              <a:ext uri="{FF2B5EF4-FFF2-40B4-BE49-F238E27FC236}">
                <a16:creationId xmlns:a16="http://schemas.microsoft.com/office/drawing/2014/main" id="{28AF38AD-7207-4A77-B410-2DAF2CA1D6D3}"/>
              </a:ext>
            </a:extLst>
          </p:cNvPr>
          <p:cNvSpPr>
            <a:spLocks noGrp="1"/>
          </p:cNvSpPr>
          <p:nvPr>
            <p:ph type="body" sz="quarter" idx="18"/>
          </p:nvPr>
        </p:nvSpPr>
        <p:spPr/>
        <p:txBody>
          <a:bodyPr/>
          <a:lstStyle/>
          <a:p>
            <a:r>
              <a:rPr lang="fr-FR" dirty="0"/>
              <a:t>Pour l’apprenant</a:t>
            </a:r>
          </a:p>
        </p:txBody>
      </p:sp>
      <p:sp>
        <p:nvSpPr>
          <p:cNvPr id="28" name="Espace réservé du texte 27">
            <a:extLst>
              <a:ext uri="{FF2B5EF4-FFF2-40B4-BE49-F238E27FC236}">
                <a16:creationId xmlns:a16="http://schemas.microsoft.com/office/drawing/2014/main" id="{DCBCF178-FFDC-4CF8-8B68-DAC515EB2525}"/>
              </a:ext>
            </a:extLst>
          </p:cNvPr>
          <p:cNvSpPr>
            <a:spLocks noGrp="1"/>
          </p:cNvSpPr>
          <p:nvPr>
            <p:ph type="body" sz="quarter" idx="19"/>
          </p:nvPr>
        </p:nvSpPr>
        <p:spPr/>
        <p:txBody>
          <a:bodyPr/>
          <a:lstStyle/>
          <a:p>
            <a:r>
              <a:rPr lang="en-US" dirty="0"/>
              <a:t>Conditions de </a:t>
            </a:r>
            <a:r>
              <a:rPr lang="en-US" dirty="0" err="1"/>
              <a:t>réalisation</a:t>
            </a:r>
            <a:r>
              <a:rPr lang="en-US" dirty="0"/>
              <a:t> :</a:t>
            </a:r>
          </a:p>
        </p:txBody>
      </p:sp>
      <p:sp>
        <p:nvSpPr>
          <p:cNvPr id="29" name="Espace réservé du texte 28">
            <a:extLst>
              <a:ext uri="{FF2B5EF4-FFF2-40B4-BE49-F238E27FC236}">
                <a16:creationId xmlns:a16="http://schemas.microsoft.com/office/drawing/2014/main" id="{063F7AAB-3F42-46C7-88E2-1F817C02577F}"/>
              </a:ext>
            </a:extLst>
          </p:cNvPr>
          <p:cNvSpPr>
            <a:spLocks noGrp="1"/>
          </p:cNvSpPr>
          <p:nvPr>
            <p:ph type="body" sz="quarter" idx="20"/>
          </p:nvPr>
        </p:nvSpPr>
        <p:spPr/>
        <p:txBody>
          <a:bodyPr/>
          <a:lstStyle/>
          <a:p>
            <a:r>
              <a:rPr lang="en-US" dirty="0" err="1"/>
              <a:t>Critères</a:t>
            </a:r>
            <a:r>
              <a:rPr lang="en-US" dirty="0"/>
              <a:t> de </a:t>
            </a:r>
            <a:r>
              <a:rPr lang="en-US" dirty="0" err="1"/>
              <a:t>réussite</a:t>
            </a:r>
            <a:r>
              <a:rPr lang="en-US" dirty="0"/>
              <a:t> :</a:t>
            </a:r>
          </a:p>
        </p:txBody>
      </p:sp>
    </p:spTree>
    <p:extLst>
      <p:ext uri="{BB962C8B-B14F-4D97-AF65-F5344CB8AC3E}">
        <p14:creationId xmlns:p14="http://schemas.microsoft.com/office/powerpoint/2010/main" val="236966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1 : Identifier images disponibles</a:t>
            </a:r>
          </a:p>
          <a:p>
            <a:endParaRPr lang="fr-FR" dirty="0"/>
          </a:p>
          <a:p>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Création et gestion d’une VM</a:t>
            </a:r>
          </a:p>
          <a:p>
            <a:endParaRPr lang="fr-FR" dirty="0"/>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Lister les images</a:t>
            </a:r>
          </a:p>
          <a:p>
            <a:r>
              <a:rPr lang="fr-FR" dirty="0"/>
              <a:t>Une image </a:t>
            </a:r>
            <a:r>
              <a:rPr lang="fr-FR" dirty="0" err="1"/>
              <a:t>OpenStack</a:t>
            </a:r>
            <a:r>
              <a:rPr lang="fr-FR" dirty="0"/>
              <a:t> est utilisée pour définir le système d'exploitation d'une machine virtuelle. </a:t>
            </a:r>
          </a:p>
          <a:p>
            <a:r>
              <a:rPr lang="fr-FR" dirty="0"/>
              <a:t>Lister les images disponibles en utilisant :</a:t>
            </a:r>
          </a:p>
          <a:p>
            <a:endParaRPr lang="fr-FR" dirty="0"/>
          </a:p>
          <a:p>
            <a:endParaRPr lang="fr-FR" dirty="0"/>
          </a:p>
          <a:p>
            <a:endParaRPr lang="fr-FR" dirty="0"/>
          </a:p>
          <a:p>
            <a:endParaRPr lang="fr-FR" dirty="0"/>
          </a:p>
          <a:p>
            <a:endParaRPr lang="fr-FR" b="1" dirty="0"/>
          </a:p>
          <a:p>
            <a:endParaRPr lang="fr-FR" dirty="0"/>
          </a:p>
        </p:txBody>
      </p:sp>
      <p:pic>
        <p:nvPicPr>
          <p:cNvPr id="6" name="Image 5"/>
          <p:cNvPicPr>
            <a:picLocks noChangeAspect="1"/>
          </p:cNvPicPr>
          <p:nvPr/>
        </p:nvPicPr>
        <p:blipFill>
          <a:blip r:embed="rId2"/>
          <a:stretch>
            <a:fillRect/>
          </a:stretch>
        </p:blipFill>
        <p:spPr>
          <a:xfrm>
            <a:off x="1570977" y="3057311"/>
            <a:ext cx="8155791" cy="1143192"/>
          </a:xfrm>
          <a:prstGeom prst="rect">
            <a:avLst/>
          </a:prstGeom>
        </p:spPr>
      </p:pic>
    </p:spTree>
    <p:extLst>
      <p:ext uri="{BB962C8B-B14F-4D97-AF65-F5344CB8AC3E}">
        <p14:creationId xmlns:p14="http://schemas.microsoft.com/office/powerpoint/2010/main" val="107851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FBCA08B-C15C-47D4-8133-7FCA31F8BD87}"/>
              </a:ext>
            </a:extLst>
          </p:cNvPr>
          <p:cNvSpPr>
            <a:spLocks noGrp="1"/>
          </p:cNvSpPr>
          <p:nvPr>
            <p:ph type="body" sz="quarter" idx="10"/>
          </p:nvPr>
        </p:nvSpPr>
        <p:spPr>
          <a:xfrm>
            <a:off x="6867335" y="631825"/>
            <a:ext cx="4946857" cy="5211763"/>
          </a:xfrm>
        </p:spPr>
        <p:txBody>
          <a:bodyPr anchor="ctr"/>
          <a:lstStyle/>
          <a:p>
            <a:pPr marL="457200" lvl="0" indent="-457200">
              <a:lnSpc>
                <a:spcPct val="100000"/>
              </a:lnSpc>
              <a:spcAft>
                <a:spcPts val="0"/>
              </a:spcAft>
            </a:pPr>
            <a:r>
              <a:rPr lang="fr-CA" dirty="0"/>
              <a:t>Mettre en service </a:t>
            </a:r>
            <a:r>
              <a:rPr lang="fr-CA" dirty="0" err="1"/>
              <a:t>OpenStack</a:t>
            </a:r>
            <a:endParaRPr lang="fr-CA" dirty="0"/>
          </a:p>
          <a:p>
            <a:pPr marL="800100" lvl="1" indent="-342900">
              <a:lnSpc>
                <a:spcPct val="100000"/>
              </a:lnSpc>
            </a:pPr>
            <a:r>
              <a:rPr lang="fr-FR" kern="0" dirty="0">
                <a:latin typeface="Calibri" panose="020F0502020204030204" pitchFamily="34" charset="0"/>
              </a:rPr>
              <a:t>Activité 1 : </a:t>
            </a:r>
            <a:r>
              <a:rPr lang="fr-FR" dirty="0"/>
              <a:t>Installation et mise en service d’</a:t>
            </a:r>
            <a:r>
              <a:rPr lang="fr-FR" dirty="0" err="1"/>
              <a:t>OpenStack</a:t>
            </a:r>
            <a:endParaRPr lang="fr-FR" dirty="0"/>
          </a:p>
          <a:p>
            <a:pPr marL="457200" lvl="0" indent="-457200">
              <a:lnSpc>
                <a:spcPct val="100000"/>
              </a:lnSpc>
              <a:spcBef>
                <a:spcPts val="1200"/>
              </a:spcBef>
              <a:spcAft>
                <a:spcPts val="0"/>
              </a:spcAft>
            </a:pPr>
            <a:r>
              <a:rPr lang="fr-CA" dirty="0"/>
              <a:t>Explorer les services de base d’</a:t>
            </a:r>
            <a:r>
              <a:rPr lang="fr-CA" dirty="0" err="1"/>
              <a:t>OpenStack</a:t>
            </a:r>
            <a:endParaRPr lang="en-US" dirty="0"/>
          </a:p>
          <a:p>
            <a:pPr marL="800100" lvl="1" indent="-342900">
              <a:lnSpc>
                <a:spcPct val="100000"/>
              </a:lnSpc>
            </a:pPr>
            <a:r>
              <a:rPr lang="fr-FR" kern="0" dirty="0">
                <a:latin typeface="Calibri" panose="020F0502020204030204" pitchFamily="34" charset="0"/>
              </a:rPr>
              <a:t>Activité 1 :  </a:t>
            </a:r>
            <a:r>
              <a:rPr lang="fr-FR" dirty="0"/>
              <a:t>Création et gestion d’une VM</a:t>
            </a:r>
          </a:p>
          <a:p>
            <a:pPr marL="800100" lvl="1" indent="-342900">
              <a:lnSpc>
                <a:spcPct val="100000"/>
              </a:lnSpc>
            </a:pPr>
            <a:r>
              <a:rPr lang="fr-FR" kern="0" dirty="0">
                <a:latin typeface="Calibri" panose="020F0502020204030204" pitchFamily="34" charset="0"/>
              </a:rPr>
              <a:t>Activité 2 :  </a:t>
            </a:r>
            <a:r>
              <a:rPr lang="fr-FR" dirty="0"/>
              <a:t>Configuration et mise en service du réseau</a:t>
            </a:r>
          </a:p>
          <a:p>
            <a:pPr marL="800100" lvl="1" indent="-342900">
              <a:lnSpc>
                <a:spcPct val="100000"/>
              </a:lnSpc>
            </a:pPr>
            <a:r>
              <a:rPr lang="fr-FR" kern="0" dirty="0">
                <a:latin typeface="Calibri" panose="020F0502020204030204" pitchFamily="34" charset="0"/>
              </a:rPr>
              <a:t>Activité 3 :  </a:t>
            </a:r>
            <a:r>
              <a:rPr lang="fr-FR" dirty="0"/>
              <a:t>Importation et exportation des données</a:t>
            </a:r>
          </a:p>
          <a:p>
            <a:pPr marL="457200" lvl="0" indent="-457200">
              <a:lnSpc>
                <a:spcPct val="100000"/>
              </a:lnSpc>
              <a:spcBef>
                <a:spcPts val="1200"/>
              </a:spcBef>
              <a:spcAft>
                <a:spcPts val="0"/>
              </a:spcAft>
            </a:pPr>
            <a:r>
              <a:rPr lang="fr-CA" dirty="0"/>
              <a:t>Explorer les services avancés d’</a:t>
            </a:r>
            <a:r>
              <a:rPr lang="fr-CA" dirty="0" err="1"/>
              <a:t>OpenStack</a:t>
            </a:r>
            <a:endParaRPr lang="en-US" dirty="0"/>
          </a:p>
          <a:p>
            <a:pPr marL="800100" lvl="1" indent="-342900">
              <a:lnSpc>
                <a:spcPct val="100000"/>
              </a:lnSpc>
            </a:pPr>
            <a:r>
              <a:rPr lang="fr-FR" kern="0" dirty="0">
                <a:latin typeface="Calibri" panose="020F0502020204030204" pitchFamily="34" charset="0"/>
              </a:rPr>
              <a:t>Activité 1 :  </a:t>
            </a:r>
            <a:r>
              <a:rPr lang="fr-FR" dirty="0"/>
              <a:t>Création et gestion des utilisateurs</a:t>
            </a:r>
          </a:p>
          <a:p>
            <a:pPr marL="800100" lvl="1" indent="-342900">
              <a:lnSpc>
                <a:spcPct val="100000"/>
              </a:lnSpc>
            </a:pPr>
            <a:r>
              <a:rPr lang="fr-FR" kern="0" dirty="0">
                <a:latin typeface="Calibri" panose="020F0502020204030204" pitchFamily="34" charset="0"/>
              </a:rPr>
              <a:t>Activité 2 :  </a:t>
            </a:r>
            <a:r>
              <a:rPr lang="fr-FR" dirty="0"/>
              <a:t>Supervision des ressources</a:t>
            </a:r>
          </a:p>
          <a:p>
            <a:pPr marL="457200" lvl="0" indent="-457200">
              <a:lnSpc>
                <a:spcPct val="100000"/>
              </a:lnSpc>
              <a:spcBef>
                <a:spcPts val="1200"/>
              </a:spcBef>
              <a:spcAft>
                <a:spcPts val="0"/>
              </a:spcAft>
            </a:pPr>
            <a:r>
              <a:rPr lang="fr-CA" dirty="0"/>
              <a:t>Déployer des services d’</a:t>
            </a:r>
            <a:r>
              <a:rPr lang="fr-CA" dirty="0" err="1"/>
              <a:t>OpenStack</a:t>
            </a:r>
            <a:endParaRPr lang="en-US" dirty="0"/>
          </a:p>
          <a:p>
            <a:pPr marL="800100" lvl="1" indent="-342900">
              <a:lnSpc>
                <a:spcPct val="100000"/>
              </a:lnSpc>
            </a:pPr>
            <a:r>
              <a:rPr lang="fr-FR" kern="0" dirty="0">
                <a:latin typeface="Calibri" panose="020F0502020204030204" pitchFamily="34" charset="0"/>
              </a:rPr>
              <a:t>Activité 1 :  </a:t>
            </a:r>
            <a:r>
              <a:rPr lang="fr-FR" dirty="0"/>
              <a:t>Sauvegarde et restauration</a:t>
            </a:r>
          </a:p>
          <a:p>
            <a:pPr marL="800100" lvl="1" indent="-342900">
              <a:lnSpc>
                <a:spcPct val="100000"/>
              </a:lnSpc>
            </a:pPr>
            <a:r>
              <a:rPr lang="fr-FR" kern="0" dirty="0">
                <a:latin typeface="Calibri" panose="020F0502020204030204" pitchFamily="34" charset="0"/>
              </a:rPr>
              <a:t>Activité 2 :  </a:t>
            </a:r>
            <a:r>
              <a:rPr lang="fr-FR" dirty="0"/>
              <a:t>Implémentation des services de gestion d’infrastructures</a:t>
            </a:r>
          </a:p>
        </p:txBody>
      </p:sp>
    </p:spTree>
    <p:extLst>
      <p:ext uri="{BB962C8B-B14F-4D97-AF65-F5344CB8AC3E}">
        <p14:creationId xmlns:p14="http://schemas.microsoft.com/office/powerpoint/2010/main" val="121933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2 : Créer une machine virtuelle</a:t>
            </a:r>
          </a:p>
          <a:p>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Création et gestion d’une VM</a:t>
            </a:r>
          </a:p>
          <a:p>
            <a:endParaRPr lang="fr-FR" dirty="0"/>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b="1" dirty="0"/>
              <a:t>Création d’une machine virtuelle</a:t>
            </a:r>
          </a:p>
          <a:p>
            <a:r>
              <a:rPr lang="fr-FR" dirty="0"/>
              <a:t>Avec un ID d'image identifié à l’étape précédente, créer une nouvelle machine virtuelle :</a:t>
            </a:r>
          </a:p>
          <a:p>
            <a:endParaRPr lang="fr-FR" dirty="0"/>
          </a:p>
        </p:txBody>
      </p:sp>
      <p:pic>
        <p:nvPicPr>
          <p:cNvPr id="7" name="Image 6"/>
          <p:cNvPicPr>
            <a:picLocks noChangeAspect="1"/>
          </p:cNvPicPr>
          <p:nvPr/>
        </p:nvPicPr>
        <p:blipFill>
          <a:blip r:embed="rId2"/>
          <a:stretch>
            <a:fillRect/>
          </a:stretch>
        </p:blipFill>
        <p:spPr>
          <a:xfrm>
            <a:off x="2100271" y="2619632"/>
            <a:ext cx="6192545" cy="3357378"/>
          </a:xfrm>
          <a:prstGeom prst="rect">
            <a:avLst/>
          </a:prstGeom>
        </p:spPr>
      </p:pic>
    </p:spTree>
    <p:extLst>
      <p:ext uri="{BB962C8B-B14F-4D97-AF65-F5344CB8AC3E}">
        <p14:creationId xmlns:p14="http://schemas.microsoft.com/office/powerpoint/2010/main" val="294031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3 : Suivre la création de la VM</a:t>
            </a:r>
          </a:p>
          <a:p>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Création et gestion d’une VM</a:t>
            </a:r>
          </a:p>
          <a:p>
            <a:endParaRPr lang="fr-FR" dirty="0"/>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Suivre la création de la VM jusqu'à ce que l'état devienne ACTIVE (et que la VM démarre)</a:t>
            </a:r>
          </a:p>
          <a:p>
            <a:endParaRPr lang="fr-FR" dirty="0"/>
          </a:p>
        </p:txBody>
      </p:sp>
      <p:pic>
        <p:nvPicPr>
          <p:cNvPr id="7" name="Image 6"/>
          <p:cNvPicPr>
            <a:picLocks noChangeAspect="1"/>
          </p:cNvPicPr>
          <p:nvPr/>
        </p:nvPicPr>
        <p:blipFill>
          <a:blip r:embed="rId2"/>
          <a:stretch>
            <a:fillRect/>
          </a:stretch>
        </p:blipFill>
        <p:spPr>
          <a:xfrm>
            <a:off x="2717586" y="2517745"/>
            <a:ext cx="5762251" cy="3124088"/>
          </a:xfrm>
          <a:prstGeom prst="rect">
            <a:avLst/>
          </a:prstGeom>
        </p:spPr>
      </p:pic>
    </p:spTree>
    <p:extLst>
      <p:ext uri="{BB962C8B-B14F-4D97-AF65-F5344CB8AC3E}">
        <p14:creationId xmlns:p14="http://schemas.microsoft.com/office/powerpoint/2010/main" val="259954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4 : Vérifier la console et redémarrer la machine virtuelle</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Création et gestion d’une VM</a:t>
            </a:r>
          </a:p>
          <a:p>
            <a:endParaRPr lang="fr-FR" dirty="0"/>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0" y="1943056"/>
            <a:ext cx="10442269" cy="4514894"/>
          </a:xfrm>
        </p:spPr>
        <p:txBody>
          <a:bodyPr/>
          <a:lstStyle/>
          <a:p>
            <a:endParaRPr lang="fr-FR" b="1" dirty="0"/>
          </a:p>
          <a:p>
            <a:r>
              <a:rPr lang="fr-FR" b="1" dirty="0"/>
              <a:t>Afficher la console de la machine virtuelle Linux à l'aide du journal de la console.</a:t>
            </a:r>
          </a:p>
          <a:p>
            <a:endParaRPr lang="fr-FR" dirty="0"/>
          </a:p>
          <a:p>
            <a:r>
              <a:rPr lang="en-US" dirty="0"/>
              <a:t>$ </a:t>
            </a:r>
            <a:r>
              <a:rPr lang="en-US" dirty="0" err="1"/>
              <a:t>openstack</a:t>
            </a:r>
            <a:r>
              <a:rPr lang="en-US" dirty="0"/>
              <a:t> console log show --line 20 my-</a:t>
            </a:r>
            <a:r>
              <a:rPr lang="en-US" dirty="0" err="1"/>
              <a:t>vm</a:t>
            </a:r>
            <a:endParaRPr lang="en-US" dirty="0"/>
          </a:p>
          <a:p>
            <a:endParaRPr lang="en-US" dirty="0"/>
          </a:p>
          <a:p>
            <a:r>
              <a:rPr lang="fr-FR" dirty="0"/>
              <a:t>Redémarrer la machine virtuelle</a:t>
            </a:r>
          </a:p>
          <a:p>
            <a:endParaRPr lang="fr-FR" dirty="0"/>
          </a:p>
          <a:p>
            <a:r>
              <a:rPr lang="fr-FR" dirty="0"/>
              <a:t>$ </a:t>
            </a:r>
            <a:r>
              <a:rPr lang="fr-FR" dirty="0" err="1"/>
              <a:t>openstack</a:t>
            </a:r>
            <a:r>
              <a:rPr lang="fr-FR" dirty="0"/>
              <a:t> server reboot </a:t>
            </a:r>
            <a:r>
              <a:rPr lang="fr-FR" dirty="0" err="1"/>
              <a:t>my-vm</a:t>
            </a:r>
            <a:endParaRPr lang="fr-FR" dirty="0"/>
          </a:p>
          <a:p>
            <a:endParaRPr lang="fr-FR" dirty="0"/>
          </a:p>
        </p:txBody>
      </p:sp>
    </p:spTree>
    <p:extLst>
      <p:ext uri="{BB962C8B-B14F-4D97-AF65-F5344CB8AC3E}">
        <p14:creationId xmlns:p14="http://schemas.microsoft.com/office/powerpoint/2010/main" val="2089631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5 : Accéder à la console de la machine virtuelle</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Création et gestion d’une VM</a:t>
            </a:r>
          </a:p>
          <a:p>
            <a:endParaRPr lang="fr-FR" dirty="0"/>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1" y="1943056"/>
            <a:ext cx="10211610" cy="4514894"/>
          </a:xfrm>
        </p:spPr>
        <p:txBody>
          <a:bodyPr/>
          <a:lstStyle/>
          <a:p>
            <a:endParaRPr lang="fr-FR" dirty="0"/>
          </a:p>
          <a:p>
            <a:r>
              <a:rPr lang="fr-FR" b="1" dirty="0"/>
              <a:t>Utilisation d'Horizon avec un navigateur</a:t>
            </a:r>
          </a:p>
          <a:p>
            <a:endParaRPr lang="fr-FR" dirty="0"/>
          </a:p>
          <a:p>
            <a:r>
              <a:rPr lang="fr-FR" dirty="0"/>
              <a:t>L'accès à la console graphique peut se faire via Horizon. Sélectionner le nœud sur la page, puis l'onglet de la console. Un écran comme suit devrait apparaître</a:t>
            </a:r>
          </a:p>
          <a:p>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564" y="3641124"/>
            <a:ext cx="7375445" cy="2671289"/>
          </a:xfrm>
          <a:prstGeom prst="rect">
            <a:avLst/>
          </a:prstGeom>
        </p:spPr>
      </p:pic>
    </p:spTree>
    <p:extLst>
      <p:ext uri="{BB962C8B-B14F-4D97-AF65-F5344CB8AC3E}">
        <p14:creationId xmlns:p14="http://schemas.microsoft.com/office/powerpoint/2010/main" val="714151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Étape 6 : Gestion de la machine virtuelle</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Création et gestion d’une VM</a:t>
            </a:r>
          </a:p>
          <a:p>
            <a:endParaRPr lang="fr-FR" dirty="0"/>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1" y="1943056"/>
            <a:ext cx="10211610" cy="4514894"/>
          </a:xfrm>
        </p:spPr>
        <p:txBody>
          <a:bodyPr/>
          <a:lstStyle/>
          <a:p>
            <a:endParaRPr lang="fr-FR" dirty="0"/>
          </a:p>
          <a:p>
            <a:r>
              <a:rPr lang="fr-FR" b="1" dirty="0"/>
              <a:t>Arrêt et démarrage</a:t>
            </a:r>
          </a:p>
          <a:p>
            <a:r>
              <a:rPr lang="fr-FR" dirty="0"/>
              <a:t>Les machines virtuelles peuvent être arrêtées et démarrées de différentes manières. Ces opérations sont effectuées par la commande </a:t>
            </a:r>
            <a:r>
              <a:rPr lang="fr-FR" dirty="0" err="1"/>
              <a:t>openstack</a:t>
            </a:r>
            <a:r>
              <a:rPr lang="fr-FR" dirty="0"/>
              <a:t> avec les actions appropriées : </a:t>
            </a:r>
          </a:p>
          <a:p>
            <a:pPr marL="171450" indent="-171450">
              <a:buFont typeface="Arial" panose="020B0604020202020204" pitchFamily="34" charset="0"/>
              <a:buChar char="•"/>
            </a:pPr>
            <a:r>
              <a:rPr lang="fr-FR" dirty="0"/>
              <a:t>Reboot  :  redémarrage équivaut à éteindre la machine puis à la redémarrer. </a:t>
            </a:r>
          </a:p>
          <a:p>
            <a:pPr marL="171450" indent="-171450">
              <a:buFont typeface="Arial" panose="020B0604020202020204" pitchFamily="34" charset="0"/>
              <a:buChar char="•"/>
            </a:pPr>
            <a:r>
              <a:rPr lang="fr-FR" dirty="0"/>
              <a:t>Pause/</a:t>
            </a:r>
            <a:r>
              <a:rPr lang="fr-FR" dirty="0" err="1"/>
              <a:t>Unpause</a:t>
            </a:r>
            <a:r>
              <a:rPr lang="fr-FR" dirty="0"/>
              <a:t> : permet une suspension temporaire de la VM. La VM est conservée en mémoire mais aucun temps CPU ne lui est alloué. </a:t>
            </a:r>
          </a:p>
          <a:p>
            <a:pPr marL="171450" indent="-171450">
              <a:buFont typeface="Arial" panose="020B0604020202020204" pitchFamily="34" charset="0"/>
              <a:buChar char="•"/>
            </a:pPr>
            <a:r>
              <a:rPr lang="fr-FR" dirty="0"/>
              <a:t>Suspend/</a:t>
            </a:r>
            <a:r>
              <a:rPr lang="fr-FR" dirty="0" err="1"/>
              <a:t>Resume</a:t>
            </a:r>
            <a:r>
              <a:rPr lang="fr-FR" dirty="0"/>
              <a:t> :  stocke la VM sur le disque et la récupère plus tard (en moins d'une minute, plus rapide que l'arrêt/démarrage.</a:t>
            </a:r>
          </a:p>
          <a:p>
            <a:endParaRPr lang="fr-FR" b="1" dirty="0"/>
          </a:p>
          <a:p>
            <a:r>
              <a:rPr lang="fr-FR" dirty="0"/>
              <a:t>$ </a:t>
            </a:r>
            <a:r>
              <a:rPr lang="fr-FR" dirty="0" err="1"/>
              <a:t>openstack</a:t>
            </a:r>
            <a:r>
              <a:rPr lang="fr-FR" dirty="0"/>
              <a:t> server &lt;</a:t>
            </a:r>
            <a:r>
              <a:rPr lang="fr-FR" dirty="0" err="1"/>
              <a:t>operation</a:t>
            </a:r>
            <a:r>
              <a:rPr lang="fr-FR" dirty="0"/>
              <a:t>&gt; &lt;</a:t>
            </a:r>
            <a:r>
              <a:rPr lang="fr-FR" dirty="0" err="1"/>
              <a:t>hostname</a:t>
            </a:r>
            <a:r>
              <a:rPr lang="fr-FR" dirty="0"/>
              <a:t>&gt;</a:t>
            </a:r>
          </a:p>
          <a:p>
            <a:endParaRPr lang="fr-FR" dirty="0"/>
          </a:p>
          <a:p>
            <a:r>
              <a:rPr lang="fr-FR" dirty="0"/>
              <a:t>Exemple : $ </a:t>
            </a:r>
            <a:r>
              <a:rPr lang="fr-FR" dirty="0" err="1"/>
              <a:t>openstack</a:t>
            </a:r>
            <a:r>
              <a:rPr lang="fr-FR" dirty="0"/>
              <a:t> server </a:t>
            </a:r>
            <a:r>
              <a:rPr lang="fr-FR" dirty="0" err="1"/>
              <a:t>resume</a:t>
            </a:r>
            <a:r>
              <a:rPr lang="fr-FR" dirty="0"/>
              <a:t> timdoc148</a:t>
            </a:r>
          </a:p>
          <a:p>
            <a:endParaRPr lang="fr-FR" b="1" dirty="0"/>
          </a:p>
          <a:p>
            <a:endParaRPr lang="fr-FR" b="1" dirty="0"/>
          </a:p>
          <a:p>
            <a:endParaRPr lang="fr-FR" b="1" dirty="0"/>
          </a:p>
          <a:p>
            <a:endParaRPr lang="fr-FR" dirty="0"/>
          </a:p>
        </p:txBody>
      </p:sp>
    </p:spTree>
    <p:extLst>
      <p:ext uri="{BB962C8B-B14F-4D97-AF65-F5344CB8AC3E}">
        <p14:creationId xmlns:p14="http://schemas.microsoft.com/office/powerpoint/2010/main" val="3171176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Éléments de réponse</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Création et gestion d’une VM</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1" y="1943056"/>
            <a:ext cx="10211610" cy="4514894"/>
          </a:xfrm>
        </p:spPr>
        <p:txBody>
          <a:bodyPr/>
          <a:lstStyle/>
          <a:p>
            <a:r>
              <a:rPr lang="fr-CA" dirty="0"/>
              <a:t>A l’issue du déroulement de l’énoncé de cette activité,</a:t>
            </a:r>
            <a:r>
              <a:rPr lang="fr-FR" dirty="0"/>
              <a:t> le formateur procédera à la vérification de l’acquisition par les apprenants des aptitudes et connaissances suivantes :</a:t>
            </a:r>
          </a:p>
          <a:p>
            <a:endParaRPr lang="fr-FR" dirty="0"/>
          </a:p>
          <a:p>
            <a:pPr marL="171450" indent="-171450">
              <a:buFont typeface="Arial" panose="020B0604020202020204" pitchFamily="34" charset="0"/>
              <a:buChar char="•"/>
            </a:pPr>
            <a:r>
              <a:rPr lang="fr-FR" dirty="0"/>
              <a:t>Capacité à provisionner une VM</a:t>
            </a:r>
          </a:p>
          <a:p>
            <a:pPr marL="171450" indent="-171450">
              <a:buFont typeface="Arial" panose="020B0604020202020204" pitchFamily="34" charset="0"/>
              <a:buChar char="•"/>
            </a:pPr>
            <a:r>
              <a:rPr lang="fr-FR" dirty="0"/>
              <a:t>Aptitude à réaliser les opérations courantes de gestion d’une VM</a:t>
            </a:r>
          </a:p>
          <a:p>
            <a:pPr marL="171450" indent="-171450">
              <a:buFont typeface="Arial" panose="020B0604020202020204" pitchFamily="34" charset="0"/>
              <a:buChar char="•"/>
            </a:pPr>
            <a:r>
              <a:rPr lang="fr-FR" dirty="0"/>
              <a:t>Familiarisation avec l’accès en mode commande d’</a:t>
            </a:r>
            <a:r>
              <a:rPr lang="fr-FR" dirty="0" err="1"/>
              <a:t>OpenStack</a:t>
            </a:r>
            <a:endParaRPr lang="fr-FR" dirty="0"/>
          </a:p>
          <a:p>
            <a:endParaRPr lang="fr-FR" b="1" dirty="0"/>
          </a:p>
          <a:p>
            <a:endParaRPr lang="fr-FR" b="1" dirty="0"/>
          </a:p>
          <a:p>
            <a:endParaRPr lang="fr-FR" b="1" dirty="0"/>
          </a:p>
          <a:p>
            <a:endParaRPr lang="fr-FR" dirty="0"/>
          </a:p>
        </p:txBody>
      </p:sp>
    </p:spTree>
    <p:extLst>
      <p:ext uri="{BB962C8B-B14F-4D97-AF65-F5344CB8AC3E}">
        <p14:creationId xmlns:p14="http://schemas.microsoft.com/office/powerpoint/2010/main" val="650603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2 </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Configuration et mise en service du réseau</a:t>
            </a:r>
          </a:p>
          <a:p>
            <a:endParaRPr lang="fr-FR" dirty="0"/>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Maitriser la configuration réseau de base d’</a:t>
            </a:r>
            <a:r>
              <a:rPr lang="fr-FR" dirty="0" err="1"/>
              <a:t>Openstack</a:t>
            </a:r>
            <a:endParaRPr lang="fr-FR" dirty="0"/>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9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Comprendre l’architecture ainsi que les services d’</a:t>
            </a:r>
            <a:r>
              <a:rPr lang="fr-FR" dirty="0" err="1"/>
              <a:t>OpenStack</a:t>
            </a:r>
            <a:endParaRPr lang="fr-FR" dirty="0"/>
          </a:p>
          <a:p>
            <a:r>
              <a:rPr lang="fr-FR" dirty="0"/>
              <a:t>Etre familier avec les concepts de réseaux IP </a:t>
            </a:r>
          </a:p>
          <a:p>
            <a:r>
              <a:rPr lang="fr-FR" dirty="0"/>
              <a:t>Se référer au cours pour maitriser les concepts clés</a:t>
            </a:r>
          </a:p>
          <a:p>
            <a:endParaRPr lang="fr-FR" dirty="0"/>
          </a:p>
        </p:txBody>
      </p:sp>
    </p:spTree>
    <p:extLst>
      <p:ext uri="{BB962C8B-B14F-4D97-AF65-F5344CB8AC3E}">
        <p14:creationId xmlns:p14="http://schemas.microsoft.com/office/powerpoint/2010/main" val="1329419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326D2C77-F9EB-4A77-8209-F0ECAFC7E180}"/>
              </a:ext>
            </a:extLst>
          </p:cNvPr>
          <p:cNvSpPr>
            <a:spLocks noGrp="1"/>
          </p:cNvSpPr>
          <p:nvPr>
            <p:ph type="body" sz="quarter" idx="14"/>
          </p:nvPr>
        </p:nvSpPr>
        <p:spPr/>
        <p:txBody>
          <a:bodyPr/>
          <a:lstStyle/>
          <a:p>
            <a:r>
              <a:rPr lang="fr-FR" dirty="0"/>
              <a:t>L’apprenant doit être capable de réaliser les manipulations décrites dans l’énoncé </a:t>
            </a:r>
          </a:p>
          <a:p>
            <a:r>
              <a:rPr lang="fr-FR" dirty="0"/>
              <a:t>Il doit être aussi en mesure de réaliser l’ensemble des étapes d’implémentation et de configuration au niveau de l’environnement </a:t>
            </a:r>
            <a:r>
              <a:rPr lang="fr-FR" dirty="0" err="1"/>
              <a:t>OpenStack</a:t>
            </a:r>
            <a:r>
              <a:rPr lang="fr-FR" dirty="0"/>
              <a:t>, et d’en observer les résultats.</a:t>
            </a:r>
          </a:p>
          <a:p>
            <a:endParaRPr lang="fr-FR" dirty="0"/>
          </a:p>
        </p:txBody>
      </p:sp>
      <p:sp>
        <p:nvSpPr>
          <p:cNvPr id="12" name="Espace réservé du texte 11">
            <a:extLst>
              <a:ext uri="{FF2B5EF4-FFF2-40B4-BE49-F238E27FC236}">
                <a16:creationId xmlns:a16="http://schemas.microsoft.com/office/drawing/2014/main" id="{FE871939-AADD-4640-9FF7-C923810401DF}"/>
              </a:ext>
            </a:extLst>
          </p:cNvPr>
          <p:cNvSpPr>
            <a:spLocks noGrp="1"/>
          </p:cNvSpPr>
          <p:nvPr>
            <p:ph type="body" sz="quarter" idx="15"/>
          </p:nvPr>
        </p:nvSpPr>
        <p:spPr/>
        <p:txBody>
          <a:bodyPr/>
          <a:lstStyle/>
          <a:p>
            <a:r>
              <a:rPr lang="fr-FR" dirty="0"/>
              <a:t>Il est recommandé de maitriser le principe de fonctionnement ainsi que l’architecture de la solution </a:t>
            </a:r>
            <a:r>
              <a:rPr lang="fr-FR" dirty="0" err="1"/>
              <a:t>OpenStack</a:t>
            </a:r>
            <a:endParaRPr lang="fr-FR" dirty="0"/>
          </a:p>
          <a:p>
            <a:r>
              <a:rPr lang="fr-FR" dirty="0"/>
              <a:t>Il est recommandé également de suivre les étapes décrites dans l’énoncé pour pouvoir mener les manipulations avec succès</a:t>
            </a:r>
          </a:p>
          <a:p>
            <a:endParaRPr lang="fr-FR" dirty="0"/>
          </a:p>
        </p:txBody>
      </p:sp>
      <p:sp>
        <p:nvSpPr>
          <p:cNvPr id="13" name="Espace réservé du texte 12">
            <a:extLst>
              <a:ext uri="{FF2B5EF4-FFF2-40B4-BE49-F238E27FC236}">
                <a16:creationId xmlns:a16="http://schemas.microsoft.com/office/drawing/2014/main" id="{EE3D289B-B5E1-4A06-94F4-7649EBAA0425}"/>
              </a:ext>
            </a:extLst>
          </p:cNvPr>
          <p:cNvSpPr>
            <a:spLocks noGrp="1"/>
          </p:cNvSpPr>
          <p:nvPr>
            <p:ph type="body" sz="quarter" idx="16"/>
          </p:nvPr>
        </p:nvSpPr>
        <p:spPr/>
        <p:txBody>
          <a:bodyPr/>
          <a:lstStyle/>
          <a:p>
            <a:r>
              <a:rPr lang="fr-FR" dirty="0"/>
              <a:t>L’installation de l’environnement </a:t>
            </a:r>
            <a:r>
              <a:rPr lang="fr-FR" dirty="0" err="1"/>
              <a:t>Openstack</a:t>
            </a:r>
            <a:r>
              <a:rPr lang="fr-FR" dirty="0"/>
              <a:t> réalisée avec succès.</a:t>
            </a:r>
          </a:p>
          <a:p>
            <a:endParaRPr lang="fr-FR" dirty="0"/>
          </a:p>
        </p:txBody>
      </p:sp>
      <p:sp>
        <p:nvSpPr>
          <p:cNvPr id="26" name="Espace réservé du texte 25">
            <a:extLst>
              <a:ext uri="{FF2B5EF4-FFF2-40B4-BE49-F238E27FC236}">
                <a16:creationId xmlns:a16="http://schemas.microsoft.com/office/drawing/2014/main" id="{0D5EC287-2861-4AF1-958B-728A2857FF37}"/>
              </a:ext>
            </a:extLst>
          </p:cNvPr>
          <p:cNvSpPr>
            <a:spLocks noGrp="1"/>
          </p:cNvSpPr>
          <p:nvPr>
            <p:ph type="body" sz="quarter" idx="17"/>
          </p:nvPr>
        </p:nvSpPr>
        <p:spPr/>
        <p:txBody>
          <a:bodyPr/>
          <a:lstStyle/>
          <a:p>
            <a:r>
              <a:rPr lang="fr-FR" dirty="0"/>
              <a:t>Réaliser les manipulations décrites dans l’énoncé</a:t>
            </a:r>
          </a:p>
          <a:p>
            <a:r>
              <a:rPr lang="fr-FR" dirty="0"/>
              <a:t>Exécuter avec succès les étapes de configuration et de test</a:t>
            </a:r>
          </a:p>
          <a:p>
            <a:endParaRPr lang="fr-FR" dirty="0"/>
          </a:p>
        </p:txBody>
      </p:sp>
      <p:sp>
        <p:nvSpPr>
          <p:cNvPr id="10" name="Espace réservé du texte 9">
            <a:extLst>
              <a:ext uri="{FF2B5EF4-FFF2-40B4-BE49-F238E27FC236}">
                <a16:creationId xmlns:a16="http://schemas.microsoft.com/office/drawing/2014/main" id="{E01E46B8-D1C6-4AEE-9F4D-01929462681F}"/>
              </a:ext>
            </a:extLst>
          </p:cNvPr>
          <p:cNvSpPr>
            <a:spLocks noGrp="1"/>
          </p:cNvSpPr>
          <p:nvPr>
            <p:ph type="body" sz="quarter" idx="13"/>
          </p:nvPr>
        </p:nvSpPr>
        <p:spPr/>
        <p:txBody>
          <a:bodyPr/>
          <a:lstStyle/>
          <a:p>
            <a:r>
              <a:rPr lang="fr-FR" dirty="0"/>
              <a:t>Pour le formateur</a:t>
            </a:r>
          </a:p>
        </p:txBody>
      </p:sp>
      <p:sp>
        <p:nvSpPr>
          <p:cNvPr id="27" name="Espace réservé du texte 26">
            <a:extLst>
              <a:ext uri="{FF2B5EF4-FFF2-40B4-BE49-F238E27FC236}">
                <a16:creationId xmlns:a16="http://schemas.microsoft.com/office/drawing/2014/main" id="{28AF38AD-7207-4A77-B410-2DAF2CA1D6D3}"/>
              </a:ext>
            </a:extLst>
          </p:cNvPr>
          <p:cNvSpPr>
            <a:spLocks noGrp="1"/>
          </p:cNvSpPr>
          <p:nvPr>
            <p:ph type="body" sz="quarter" idx="18"/>
          </p:nvPr>
        </p:nvSpPr>
        <p:spPr/>
        <p:txBody>
          <a:bodyPr/>
          <a:lstStyle/>
          <a:p>
            <a:r>
              <a:rPr lang="fr-FR" dirty="0"/>
              <a:t>Pour l’apprenant</a:t>
            </a:r>
          </a:p>
        </p:txBody>
      </p:sp>
      <p:sp>
        <p:nvSpPr>
          <p:cNvPr id="28" name="Espace réservé du texte 27">
            <a:extLst>
              <a:ext uri="{FF2B5EF4-FFF2-40B4-BE49-F238E27FC236}">
                <a16:creationId xmlns:a16="http://schemas.microsoft.com/office/drawing/2014/main" id="{DCBCF178-FFDC-4CF8-8B68-DAC515EB2525}"/>
              </a:ext>
            </a:extLst>
          </p:cNvPr>
          <p:cNvSpPr>
            <a:spLocks noGrp="1"/>
          </p:cNvSpPr>
          <p:nvPr>
            <p:ph type="body" sz="quarter" idx="19"/>
          </p:nvPr>
        </p:nvSpPr>
        <p:spPr/>
        <p:txBody>
          <a:bodyPr/>
          <a:lstStyle/>
          <a:p>
            <a:r>
              <a:rPr lang="en-US" dirty="0"/>
              <a:t>Conditions de </a:t>
            </a:r>
            <a:r>
              <a:rPr lang="en-US" dirty="0" err="1"/>
              <a:t>réalisation</a:t>
            </a:r>
            <a:r>
              <a:rPr lang="en-US" dirty="0"/>
              <a:t> :</a:t>
            </a:r>
          </a:p>
        </p:txBody>
      </p:sp>
      <p:sp>
        <p:nvSpPr>
          <p:cNvPr id="29" name="Espace réservé du texte 28">
            <a:extLst>
              <a:ext uri="{FF2B5EF4-FFF2-40B4-BE49-F238E27FC236}">
                <a16:creationId xmlns:a16="http://schemas.microsoft.com/office/drawing/2014/main" id="{063F7AAB-3F42-46C7-88E2-1F817C02577F}"/>
              </a:ext>
            </a:extLst>
          </p:cNvPr>
          <p:cNvSpPr>
            <a:spLocks noGrp="1"/>
          </p:cNvSpPr>
          <p:nvPr>
            <p:ph type="body" sz="quarter" idx="20"/>
          </p:nvPr>
        </p:nvSpPr>
        <p:spPr/>
        <p:txBody>
          <a:bodyPr/>
          <a:lstStyle/>
          <a:p>
            <a:r>
              <a:rPr lang="en-US" dirty="0" err="1"/>
              <a:t>Critères</a:t>
            </a:r>
            <a:r>
              <a:rPr lang="en-US" dirty="0"/>
              <a:t> de </a:t>
            </a:r>
            <a:r>
              <a:rPr lang="en-US" dirty="0" err="1"/>
              <a:t>réussite</a:t>
            </a:r>
            <a:r>
              <a:rPr lang="en-US" dirty="0"/>
              <a:t> :</a:t>
            </a:r>
          </a:p>
        </p:txBody>
      </p:sp>
    </p:spTree>
    <p:extLst>
      <p:ext uri="{BB962C8B-B14F-4D97-AF65-F5344CB8AC3E}">
        <p14:creationId xmlns:p14="http://schemas.microsoft.com/office/powerpoint/2010/main" val="3630506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a:xfrm>
            <a:off x="720000" y="1623342"/>
            <a:ext cx="10746576" cy="319714"/>
          </a:xfrm>
        </p:spPr>
        <p:txBody>
          <a:bodyPr/>
          <a:lstStyle/>
          <a:p>
            <a:r>
              <a:rPr lang="fr-FR" dirty="0"/>
              <a:t>Étape 1 : Créer un projet</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et mise en service du réseau</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171450" indent="-171450">
              <a:buFont typeface="Arial" panose="020B0604020202020204" pitchFamily="34" charset="0"/>
              <a:buChar char="•"/>
            </a:pPr>
            <a:r>
              <a:rPr lang="fr-FR" dirty="0"/>
              <a:t>Une fois connecté, créer un nouveau projet. Suivre le chemin : Identité -&gt; Projets -&gt; Créer un projet « MyProject1 »</a:t>
            </a:r>
          </a:p>
          <a:p>
            <a:pPr marL="171450" indent="-171450">
              <a:buFont typeface="Arial" panose="020B0604020202020204" pitchFamily="34" charset="0"/>
              <a:buChar char="•"/>
            </a:pPr>
            <a:r>
              <a:rPr lang="fr-FR" dirty="0"/>
              <a:t>Le projet a été créé avec le nom, aller sur le chemin : Identité -&gt; Utilisateurs -&gt; Créer un utilisateur  et créer un nouvel utilisateur (donner un nom d’utilisateur et un mot de passe)</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724" y="2915164"/>
            <a:ext cx="8148252" cy="2971715"/>
          </a:xfrm>
          <a:prstGeom prst="rect">
            <a:avLst/>
          </a:prstGeom>
        </p:spPr>
      </p:pic>
    </p:spTree>
    <p:extLst>
      <p:ext uri="{BB962C8B-B14F-4D97-AF65-F5344CB8AC3E}">
        <p14:creationId xmlns:p14="http://schemas.microsoft.com/office/powerpoint/2010/main" val="2856004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a:xfrm>
            <a:off x="720000" y="1623342"/>
            <a:ext cx="10746576" cy="319714"/>
          </a:xfrm>
        </p:spPr>
        <p:txBody>
          <a:bodyPr/>
          <a:lstStyle/>
          <a:p>
            <a:r>
              <a:rPr lang="fr-FR" dirty="0"/>
              <a:t>Étape 2 : Configurer les sous réseaux</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et mise en service du réseau</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171450" indent="-171450">
              <a:buFont typeface="Arial" panose="020B0604020202020204" pitchFamily="34" charset="0"/>
              <a:buChar char="•"/>
            </a:pPr>
            <a:r>
              <a:rPr lang="fr-FR" dirty="0"/>
              <a:t>Se déconnecter du compte administrateur et se connecter avec le nouvel utilisateur</a:t>
            </a:r>
          </a:p>
          <a:p>
            <a:pPr marL="171450" indent="-171450">
              <a:buFont typeface="Arial" panose="020B0604020202020204" pitchFamily="34" charset="0"/>
              <a:buChar char="•"/>
            </a:pPr>
            <a:r>
              <a:rPr lang="fr-FR" dirty="0"/>
              <a:t>Aller sur le chemin : Projet -&gt; Réseaux → Créer un réseau</a:t>
            </a:r>
          </a:p>
          <a:p>
            <a:pPr marL="171450" indent="-171450">
              <a:buFont typeface="Arial" panose="020B0604020202020204" pitchFamily="34" charset="0"/>
              <a:buChar char="•"/>
            </a:pPr>
            <a:r>
              <a:rPr lang="fr-FR" dirty="0"/>
              <a:t>Créer ensuite les deux réseaux interne et externe comme suit :</a:t>
            </a:r>
          </a:p>
          <a:p>
            <a:pPr marL="171450" indent="-171450">
              <a:buFont typeface="Arial" panose="020B0604020202020204" pitchFamily="34" charset="0"/>
              <a:buChar char="•"/>
            </a:pPr>
            <a:r>
              <a:rPr lang="fr-FR" b="1" dirty="0"/>
              <a:t>Configuration du réseau interne :</a:t>
            </a:r>
          </a:p>
          <a:p>
            <a:pPr marL="628650" lvl="1" indent="-171450">
              <a:buFont typeface="Arial" panose="020B0604020202020204" pitchFamily="34" charset="0"/>
              <a:buChar char="•"/>
            </a:pPr>
            <a:r>
              <a:rPr lang="fr-FR" dirty="0"/>
              <a:t>Nom du réseau: </a:t>
            </a:r>
            <a:r>
              <a:rPr lang="fr-FR" dirty="0" err="1"/>
              <a:t>my_internal_nw</a:t>
            </a:r>
            <a:endParaRPr lang="fr-FR" dirty="0"/>
          </a:p>
          <a:p>
            <a:pPr marL="628650" lvl="1" indent="-171450">
              <a:buFont typeface="Arial" panose="020B0604020202020204" pitchFamily="34" charset="0"/>
              <a:buChar char="•"/>
            </a:pPr>
            <a:r>
              <a:rPr lang="fr-FR" dirty="0"/>
              <a:t>Nom du sous-réseau: </a:t>
            </a:r>
            <a:r>
              <a:rPr lang="fr-FR" dirty="0" err="1"/>
              <a:t>mon_sous</a:t>
            </a:r>
            <a:r>
              <a:rPr lang="fr-FR" dirty="0"/>
              <a:t>-réseau</a:t>
            </a:r>
          </a:p>
          <a:p>
            <a:pPr marL="628650" lvl="1" indent="-171450">
              <a:buFont typeface="Arial" panose="020B0604020202020204" pitchFamily="34" charset="0"/>
              <a:buChar char="•"/>
            </a:pPr>
            <a:r>
              <a:rPr lang="fr-FR" dirty="0"/>
              <a:t>Adresse réseau: 192.168.2.0/24</a:t>
            </a:r>
          </a:p>
          <a:p>
            <a:pPr marL="628650" lvl="1" indent="-171450">
              <a:buFont typeface="Arial" panose="020B0604020202020204" pitchFamily="34" charset="0"/>
              <a:buChar char="•"/>
            </a:pPr>
            <a:r>
              <a:rPr lang="fr-FR" dirty="0"/>
              <a:t>IP de la passerelle: 192.168.2.10</a:t>
            </a:r>
          </a:p>
          <a:p>
            <a:pPr marL="628650" lvl="1" indent="-171450">
              <a:buFont typeface="Arial" panose="020B0604020202020204" pitchFamily="34" charset="0"/>
              <a:buChar char="•"/>
            </a:pPr>
            <a:r>
              <a:rPr lang="fr-FR" dirty="0"/>
              <a:t>Version IP: IPv4</a:t>
            </a:r>
          </a:p>
          <a:p>
            <a:pPr marL="171450" lvl="1" indent="-171450" algn="just">
              <a:buClr>
                <a:srgbClr val="565656"/>
              </a:buClr>
              <a:buFont typeface="Arial" panose="020B0604020202020204" pitchFamily="34" charset="0"/>
              <a:buChar char="•"/>
            </a:pPr>
            <a:r>
              <a:rPr lang="fr-FR" b="1" dirty="0">
                <a:cs typeface="Calibri" panose="020F0502020204030204" pitchFamily="34" charset="0"/>
              </a:rPr>
              <a:t>Configuration du réseau externe :</a:t>
            </a:r>
          </a:p>
          <a:p>
            <a:pPr marL="628650" lvl="1" indent="-171450">
              <a:buFont typeface="Arial" panose="020B0604020202020204" pitchFamily="34" charset="0"/>
              <a:buChar char="•"/>
            </a:pPr>
            <a:r>
              <a:rPr lang="fr-FR" dirty="0"/>
              <a:t>Nom du réseau: </a:t>
            </a:r>
            <a:r>
              <a:rPr lang="fr-FR" dirty="0" err="1"/>
              <a:t>my_external_nw</a:t>
            </a:r>
            <a:endParaRPr lang="fr-FR" dirty="0"/>
          </a:p>
          <a:p>
            <a:pPr marL="628650" lvl="1" indent="-171450">
              <a:buFont typeface="Arial" panose="020B0604020202020204" pitchFamily="34" charset="0"/>
              <a:buChar char="•"/>
            </a:pPr>
            <a:r>
              <a:rPr lang="fr-FR" dirty="0"/>
              <a:t>Nom du sous-réseau: my_subnet_2</a:t>
            </a:r>
          </a:p>
          <a:p>
            <a:pPr marL="628650" lvl="1" indent="-171450">
              <a:buFont typeface="Arial" panose="020B0604020202020204" pitchFamily="34" charset="0"/>
              <a:buChar char="•"/>
            </a:pPr>
            <a:r>
              <a:rPr lang="fr-FR" dirty="0"/>
              <a:t>Adresse réseau: 10.20.20.0/24</a:t>
            </a:r>
          </a:p>
          <a:p>
            <a:pPr marL="628650" lvl="1" indent="-171450">
              <a:buFont typeface="Arial" panose="020B0604020202020204" pitchFamily="34" charset="0"/>
              <a:buChar char="•"/>
            </a:pPr>
            <a:r>
              <a:rPr lang="fr-FR" dirty="0"/>
              <a:t>IP de la passerelle: 10.20.20.1</a:t>
            </a:r>
          </a:p>
          <a:p>
            <a:pPr marL="628650" lvl="1" indent="-171450">
              <a:buFont typeface="Arial" panose="020B0604020202020204" pitchFamily="34" charset="0"/>
              <a:buChar char="•"/>
            </a:pPr>
            <a:r>
              <a:rPr lang="fr-FR" dirty="0"/>
              <a:t>Version IP: IPv4</a:t>
            </a:r>
          </a:p>
          <a:p>
            <a:pPr marL="171450" lvl="1" indent="-171450" algn="just">
              <a:buClr>
                <a:srgbClr val="565656"/>
              </a:buClr>
              <a:buFont typeface="Arial" panose="020B0604020202020204" pitchFamily="34" charset="0"/>
              <a:buChar char="•"/>
            </a:pPr>
            <a:endParaRPr lang="fr-FR" b="1" dirty="0">
              <a:cs typeface="Calibri" panose="020F0502020204030204" pitchFamily="34" charset="0"/>
            </a:endParaRPr>
          </a:p>
          <a:p>
            <a:pPr marL="628650" lvl="1" indent="-171450">
              <a:buFont typeface="Arial" panose="020B0604020202020204" pitchFamily="34" charset="0"/>
              <a:buChar char="•"/>
            </a:pPr>
            <a:endParaRPr lang="fr-FR" dirty="0"/>
          </a:p>
          <a:p>
            <a:pPr marL="628650" lvl="1"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pic>
        <p:nvPicPr>
          <p:cNvPr id="6" name="Image 5"/>
          <p:cNvPicPr>
            <a:picLocks noChangeAspect="1"/>
          </p:cNvPicPr>
          <p:nvPr/>
        </p:nvPicPr>
        <p:blipFill>
          <a:blip r:embed="rId2"/>
          <a:stretch>
            <a:fillRect/>
          </a:stretch>
        </p:blipFill>
        <p:spPr>
          <a:xfrm>
            <a:off x="5058032" y="2815765"/>
            <a:ext cx="5569809" cy="3440177"/>
          </a:xfrm>
          <a:prstGeom prst="rect">
            <a:avLst/>
          </a:prstGeom>
        </p:spPr>
      </p:pic>
    </p:spTree>
    <p:extLst>
      <p:ext uri="{BB962C8B-B14F-4D97-AF65-F5344CB8AC3E}">
        <p14:creationId xmlns:p14="http://schemas.microsoft.com/office/powerpoint/2010/main" val="879281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224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a:xfrm>
            <a:off x="720000" y="1623342"/>
            <a:ext cx="10746576" cy="319714"/>
          </a:xfrm>
        </p:spPr>
        <p:txBody>
          <a:bodyPr/>
          <a:lstStyle/>
          <a:p>
            <a:r>
              <a:rPr lang="fr-FR" dirty="0"/>
              <a:t>Étape 3 : Configurer le réseau externe</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et mise en service du réseau</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171450" indent="-171450">
              <a:buFont typeface="Arial" panose="020B0604020202020204" pitchFamily="34" charset="0"/>
              <a:buChar char="•"/>
            </a:pPr>
            <a:r>
              <a:rPr lang="fr-FR" dirty="0"/>
              <a:t>Se déconnecter du compte utilisateur et se connecter avec le compte administrateur.</a:t>
            </a:r>
          </a:p>
          <a:p>
            <a:pPr marL="171450" lvl="1" indent="-171450" algn="just">
              <a:buClr>
                <a:srgbClr val="565656"/>
              </a:buClr>
              <a:buFont typeface="Arial" panose="020B0604020202020204" pitchFamily="34" charset="0"/>
              <a:buChar char="•"/>
            </a:pPr>
            <a:r>
              <a:rPr lang="fr-FR" dirty="0">
                <a:cs typeface="Calibri" panose="020F0502020204030204" pitchFamily="34" charset="0"/>
              </a:rPr>
              <a:t>Sur </a:t>
            </a:r>
            <a:r>
              <a:rPr lang="fr-FR" dirty="0" err="1">
                <a:cs typeface="Calibri" panose="020F0502020204030204" pitchFamily="34" charset="0"/>
              </a:rPr>
              <a:t>OpenStack</a:t>
            </a:r>
            <a:r>
              <a:rPr lang="fr-FR" dirty="0">
                <a:cs typeface="Calibri" panose="020F0502020204030204" pitchFamily="34" charset="0"/>
              </a:rPr>
              <a:t>, dans le tableau de bord aller à : Admin -&gt; Système -&gt; Réseaux.</a:t>
            </a:r>
          </a:p>
          <a:p>
            <a:pPr marL="171450" lvl="1" indent="-171450" algn="just">
              <a:buClr>
                <a:srgbClr val="565656"/>
              </a:buClr>
              <a:buFont typeface="Arial" panose="020B0604020202020204" pitchFamily="34" charset="0"/>
              <a:buChar char="•"/>
            </a:pPr>
            <a:r>
              <a:rPr lang="fr-FR" dirty="0">
                <a:cs typeface="Calibri" panose="020F0502020204030204" pitchFamily="34" charset="0"/>
              </a:rPr>
              <a:t>Sélectionner le réseau nommé « </a:t>
            </a:r>
            <a:r>
              <a:rPr lang="fr-FR" dirty="0" err="1">
                <a:cs typeface="Calibri" panose="020F0502020204030204" pitchFamily="34" charset="0"/>
              </a:rPr>
              <a:t>my_external_nw</a:t>
            </a:r>
            <a:r>
              <a:rPr lang="fr-FR" dirty="0">
                <a:cs typeface="Calibri" panose="020F0502020204030204" pitchFamily="34" charset="0"/>
              </a:rPr>
              <a:t> » et cliquer sur « modifier le réseau » à droite correspondant à ce réseau.</a:t>
            </a: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r>
              <a:rPr lang="fr-FR" dirty="0">
                <a:cs typeface="Calibri" panose="020F0502020204030204" pitchFamily="34" charset="0"/>
              </a:rPr>
              <a:t>Marquer ce réseau comme un réseau externe. </a:t>
            </a:r>
          </a:p>
          <a:p>
            <a:pPr marL="171450" lvl="1" indent="-171450" algn="just">
              <a:buClr>
                <a:srgbClr val="565656"/>
              </a:buClr>
              <a:buFont typeface="Arial" panose="020B0604020202020204" pitchFamily="34" charset="0"/>
              <a:buChar char="•"/>
            </a:pPr>
            <a:r>
              <a:rPr lang="fr-FR" dirty="0">
                <a:cs typeface="Calibri" panose="020F0502020204030204" pitchFamily="34" charset="0"/>
              </a:rPr>
              <a:t>Cliquer sur "Enregistrer les modifications". pour appliquer les paramètres.</a:t>
            </a:r>
          </a:p>
          <a:p>
            <a:pPr marL="171450" lvl="1" indent="-171450" algn="just">
              <a:buClr>
                <a:srgbClr val="565656"/>
              </a:buClr>
              <a:buFont typeface="Arial" panose="020B0604020202020204" pitchFamily="34" charset="0"/>
              <a:buChar char="•"/>
            </a:pPr>
            <a:endParaRPr lang="fr-FR" b="1" dirty="0">
              <a:cs typeface="Calibri" panose="020F0502020204030204" pitchFamily="34" charset="0"/>
            </a:endParaRPr>
          </a:p>
          <a:p>
            <a:pPr marL="628650" lvl="1" indent="-171450">
              <a:buFont typeface="Arial" panose="020B0604020202020204" pitchFamily="34" charset="0"/>
              <a:buChar char="•"/>
            </a:pPr>
            <a:endParaRPr lang="fr-FR" dirty="0"/>
          </a:p>
          <a:p>
            <a:pPr marL="628650" lvl="1"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pic>
        <p:nvPicPr>
          <p:cNvPr id="6" name="Image 5"/>
          <p:cNvPicPr>
            <a:picLocks noChangeAspect="1"/>
          </p:cNvPicPr>
          <p:nvPr/>
        </p:nvPicPr>
        <p:blipFill>
          <a:blip r:embed="rId2"/>
          <a:stretch>
            <a:fillRect/>
          </a:stretch>
        </p:blipFill>
        <p:spPr>
          <a:xfrm>
            <a:off x="1433383" y="2833583"/>
            <a:ext cx="6345971" cy="1743201"/>
          </a:xfrm>
          <a:prstGeom prst="rect">
            <a:avLst/>
          </a:prstGeom>
        </p:spPr>
      </p:pic>
      <p:pic>
        <p:nvPicPr>
          <p:cNvPr id="7" name="Image 6"/>
          <p:cNvPicPr>
            <a:picLocks noChangeAspect="1"/>
          </p:cNvPicPr>
          <p:nvPr/>
        </p:nvPicPr>
        <p:blipFill>
          <a:blip r:embed="rId3"/>
          <a:stretch>
            <a:fillRect/>
          </a:stretch>
        </p:blipFill>
        <p:spPr>
          <a:xfrm>
            <a:off x="6079524" y="4931559"/>
            <a:ext cx="3726338" cy="1654592"/>
          </a:xfrm>
          <a:prstGeom prst="rect">
            <a:avLst/>
          </a:prstGeom>
        </p:spPr>
      </p:pic>
    </p:spTree>
    <p:extLst>
      <p:ext uri="{BB962C8B-B14F-4D97-AF65-F5344CB8AC3E}">
        <p14:creationId xmlns:p14="http://schemas.microsoft.com/office/powerpoint/2010/main" val="373354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a:xfrm>
            <a:off x="720000" y="1623342"/>
            <a:ext cx="10746576" cy="319714"/>
          </a:xfrm>
        </p:spPr>
        <p:txBody>
          <a:bodyPr/>
          <a:lstStyle/>
          <a:p>
            <a:r>
              <a:rPr lang="fr-FR" dirty="0"/>
              <a:t>Étape 4 : Configurer le routage</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et mise en service du réseau</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171450" indent="-171450">
              <a:buFont typeface="Arial" panose="020B0604020202020204" pitchFamily="34" charset="0"/>
              <a:buChar char="•"/>
            </a:pPr>
            <a:r>
              <a:rPr lang="fr-FR" dirty="0"/>
              <a:t>Se déconnecter de l'utilisateur admin et se connecter avec le nouvel utilisateur.</a:t>
            </a:r>
          </a:p>
          <a:p>
            <a:pPr marL="171450" indent="-171450">
              <a:buFont typeface="Arial" panose="020B0604020202020204" pitchFamily="34" charset="0"/>
              <a:buChar char="•"/>
            </a:pPr>
            <a:r>
              <a:rPr lang="fr-FR" dirty="0"/>
              <a:t>Créer un routeur pour les deux réseaux afin de créer un chemin de communication entre ces deux. Aller à : Projet -&gt; Réseau -&gt; Routeurs </a:t>
            </a:r>
          </a:p>
          <a:p>
            <a:pPr marL="171450" indent="-171450">
              <a:buFont typeface="Arial" panose="020B0604020202020204" pitchFamily="34" charset="0"/>
              <a:buChar char="•"/>
            </a:pPr>
            <a:r>
              <a:rPr lang="fr-FR" dirty="0"/>
              <a:t>Cliquer sur le bouton "Créer un routeur".</a:t>
            </a: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r>
              <a:rPr lang="fr-FR" dirty="0">
                <a:cs typeface="Calibri" panose="020F0502020204030204" pitchFamily="34" charset="0"/>
              </a:rPr>
              <a:t>Sélectionner "</a:t>
            </a:r>
            <a:r>
              <a:rPr lang="fr-FR" dirty="0" err="1">
                <a:cs typeface="Calibri" panose="020F0502020204030204" pitchFamily="34" charset="0"/>
              </a:rPr>
              <a:t>my_external_nw</a:t>
            </a:r>
            <a:r>
              <a:rPr lang="fr-FR" dirty="0">
                <a:cs typeface="Calibri" panose="020F0502020204030204" pitchFamily="34" charset="0"/>
              </a:rPr>
              <a:t>" comme réseau externe et cliquer sur le bouton "Créer un routeur".</a:t>
            </a:r>
          </a:p>
          <a:p>
            <a:pPr marL="171450" lvl="1" indent="-171450" algn="just">
              <a:buClr>
                <a:srgbClr val="565656"/>
              </a:buClr>
              <a:buFont typeface="Arial" panose="020B0604020202020204" pitchFamily="34" charset="0"/>
              <a:buChar char="•"/>
            </a:pPr>
            <a:r>
              <a:rPr lang="fr-FR" dirty="0">
                <a:cs typeface="Calibri" panose="020F0502020204030204" pitchFamily="34" charset="0"/>
              </a:rPr>
              <a:t>Après l'étape ci-dessus, sélectionner le routeur dans la colonne du nom du routeur, accéder à l'onglet Interfaces et cliquer sur le bouton « Ajouter une interface ».Cliquer sur "Enregistrer les modifications". pour appliquer les paramètres.</a:t>
            </a:r>
          </a:p>
          <a:p>
            <a:pPr marL="171450" lvl="1" indent="-171450" algn="just">
              <a:buClr>
                <a:srgbClr val="565656"/>
              </a:buClr>
              <a:buFont typeface="Arial" panose="020B0604020202020204" pitchFamily="34" charset="0"/>
              <a:buChar char="•"/>
            </a:pPr>
            <a:r>
              <a:rPr lang="fr-FR" dirty="0">
                <a:cs typeface="Calibri" panose="020F0502020204030204" pitchFamily="34" charset="0"/>
              </a:rPr>
              <a:t>Une nouvelle fenêtre d'invite apparaîtra. Dans la liste déroulante du sous-réseau, sélectionner le sous-réseau interne « </a:t>
            </a:r>
            <a:r>
              <a:rPr lang="fr-FR" dirty="0" err="1">
                <a:cs typeface="Calibri" panose="020F0502020204030204" pitchFamily="34" charset="0"/>
              </a:rPr>
              <a:t>my_subnet</a:t>
            </a:r>
            <a:r>
              <a:rPr lang="fr-FR" dirty="0">
                <a:cs typeface="Calibri" panose="020F0502020204030204" pitchFamily="34" charset="0"/>
              </a:rPr>
              <a:t> ». Dans le champ Adresse IP, ne rien spécifier. Cliquer sur le bouton Soumettre pour terminer cette étape.</a:t>
            </a:r>
          </a:p>
          <a:p>
            <a:pPr marL="171450" lvl="1" indent="-171450" algn="just">
              <a:buClr>
                <a:srgbClr val="565656"/>
              </a:buClr>
              <a:buFont typeface="Arial" panose="020B0604020202020204" pitchFamily="34" charset="0"/>
              <a:buChar char="•"/>
            </a:pPr>
            <a:endParaRPr lang="fr-FR" b="1" dirty="0">
              <a:cs typeface="Calibri" panose="020F0502020204030204" pitchFamily="34" charset="0"/>
            </a:endParaRPr>
          </a:p>
          <a:p>
            <a:pPr marL="628650" lvl="1" indent="-171450">
              <a:buFont typeface="Arial" panose="020B0604020202020204" pitchFamily="34" charset="0"/>
              <a:buChar char="•"/>
            </a:pPr>
            <a:endParaRPr lang="fr-FR" dirty="0"/>
          </a:p>
          <a:p>
            <a:pPr marL="628650" lvl="1"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pic>
        <p:nvPicPr>
          <p:cNvPr id="8" name="Image 7"/>
          <p:cNvPicPr>
            <a:picLocks noChangeAspect="1"/>
          </p:cNvPicPr>
          <p:nvPr/>
        </p:nvPicPr>
        <p:blipFill>
          <a:blip r:embed="rId2"/>
          <a:stretch>
            <a:fillRect/>
          </a:stretch>
        </p:blipFill>
        <p:spPr>
          <a:xfrm>
            <a:off x="3926614" y="2606724"/>
            <a:ext cx="6480610" cy="1298561"/>
          </a:xfrm>
          <a:prstGeom prst="rect">
            <a:avLst/>
          </a:prstGeom>
        </p:spPr>
      </p:pic>
      <p:pic>
        <p:nvPicPr>
          <p:cNvPr id="9" name="Image 8"/>
          <p:cNvPicPr>
            <a:picLocks noChangeAspect="1"/>
          </p:cNvPicPr>
          <p:nvPr/>
        </p:nvPicPr>
        <p:blipFill>
          <a:blip r:embed="rId3"/>
          <a:stretch>
            <a:fillRect/>
          </a:stretch>
        </p:blipFill>
        <p:spPr>
          <a:xfrm>
            <a:off x="5255172" y="5070568"/>
            <a:ext cx="6123548" cy="1474721"/>
          </a:xfrm>
          <a:prstGeom prst="rect">
            <a:avLst/>
          </a:prstGeom>
        </p:spPr>
      </p:pic>
    </p:spTree>
    <p:extLst>
      <p:ext uri="{BB962C8B-B14F-4D97-AF65-F5344CB8AC3E}">
        <p14:creationId xmlns:p14="http://schemas.microsoft.com/office/powerpoint/2010/main" val="908298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a:xfrm>
            <a:off x="720000" y="1623342"/>
            <a:ext cx="10746576" cy="319714"/>
          </a:xfrm>
        </p:spPr>
        <p:txBody>
          <a:bodyPr/>
          <a:lstStyle/>
          <a:p>
            <a:r>
              <a:rPr lang="fr-FR" dirty="0"/>
              <a:t>Étape 5 : Topologie réseau </a:t>
            </a:r>
            <a:r>
              <a:rPr lang="fr-FR" dirty="0" err="1"/>
              <a:t>OpenStack</a:t>
            </a:r>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et mise en service du réseau</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pPr marL="171450" indent="-171450">
              <a:buFont typeface="Arial" panose="020B0604020202020204" pitchFamily="34" charset="0"/>
              <a:buChar char="•"/>
            </a:pPr>
            <a:r>
              <a:rPr lang="fr-FR" dirty="0"/>
              <a:t>Maintenant que toutes les étapes de configuration du réseau sont terminées : </a:t>
            </a:r>
          </a:p>
          <a:p>
            <a:pPr marL="171450" indent="-171450">
              <a:buFont typeface="Arial" panose="020B0604020202020204" pitchFamily="34" charset="0"/>
              <a:buChar char="•"/>
            </a:pPr>
            <a:r>
              <a:rPr lang="fr-FR" dirty="0"/>
              <a:t>Vérifier les paramètres réseau d'</a:t>
            </a:r>
            <a:r>
              <a:rPr lang="fr-FR" dirty="0" err="1"/>
              <a:t>OpenStack</a:t>
            </a:r>
            <a:r>
              <a:rPr lang="fr-FR" dirty="0"/>
              <a:t>. </a:t>
            </a:r>
          </a:p>
          <a:p>
            <a:pPr marL="171450" indent="-171450">
              <a:buFont typeface="Arial" panose="020B0604020202020204" pitchFamily="34" charset="0"/>
              <a:buChar char="•"/>
            </a:pPr>
            <a:r>
              <a:rPr lang="fr-FR" dirty="0"/>
              <a:t>Suivez le chemin : Projet -&gt; Réseau -&gt; Topologie du réseau</a:t>
            </a:r>
          </a:p>
          <a:p>
            <a:pPr marL="171450" indent="-171450">
              <a:buFont typeface="Arial" panose="020B0604020202020204" pitchFamily="34" charset="0"/>
              <a:buChar char="•"/>
            </a:pPr>
            <a:r>
              <a:rPr lang="fr-FR" dirty="0"/>
              <a:t>Une carte du réseau comme indiqué ci-dessous devrait apparaître :</a:t>
            </a: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dirty="0">
              <a:cs typeface="Calibri" panose="020F0502020204030204" pitchFamily="34" charset="0"/>
            </a:endParaRPr>
          </a:p>
          <a:p>
            <a:pPr marL="171450" lvl="1" indent="-171450" algn="just">
              <a:buClr>
                <a:srgbClr val="565656"/>
              </a:buClr>
              <a:buFont typeface="Arial" panose="020B0604020202020204" pitchFamily="34" charset="0"/>
              <a:buChar char="•"/>
            </a:pPr>
            <a:endParaRPr lang="fr-FR" b="1" dirty="0">
              <a:cs typeface="Calibri" panose="020F0502020204030204" pitchFamily="34" charset="0"/>
            </a:endParaRPr>
          </a:p>
          <a:p>
            <a:pPr marL="628650" lvl="1" indent="-171450">
              <a:buFont typeface="Arial" panose="020B0604020202020204" pitchFamily="34" charset="0"/>
              <a:buChar char="•"/>
            </a:pPr>
            <a:endParaRPr lang="fr-FR" dirty="0"/>
          </a:p>
          <a:p>
            <a:pPr marL="628650" lvl="1"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4724" y="2568573"/>
            <a:ext cx="3192392" cy="3548021"/>
          </a:xfrm>
          <a:prstGeom prst="rect">
            <a:avLst/>
          </a:prstGeom>
        </p:spPr>
      </p:pic>
    </p:spTree>
    <p:extLst>
      <p:ext uri="{BB962C8B-B14F-4D97-AF65-F5344CB8AC3E}">
        <p14:creationId xmlns:p14="http://schemas.microsoft.com/office/powerpoint/2010/main" val="939829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Éléments de réponse</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Configuration et mise en service du réseau</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1" y="1943056"/>
            <a:ext cx="10211610" cy="4514894"/>
          </a:xfrm>
        </p:spPr>
        <p:txBody>
          <a:bodyPr/>
          <a:lstStyle/>
          <a:p>
            <a:r>
              <a:rPr lang="fr-CA" dirty="0"/>
              <a:t>A l’issue du déroulement de l’énoncé de cette activité,</a:t>
            </a:r>
            <a:r>
              <a:rPr lang="fr-FR" dirty="0"/>
              <a:t> le formateur procédera à la vérification de l’acquisition par les apprenants des aptitudes et connaissances suivantes :</a:t>
            </a:r>
          </a:p>
          <a:p>
            <a:endParaRPr lang="fr-FR" dirty="0"/>
          </a:p>
          <a:p>
            <a:pPr marL="171450" indent="-171450">
              <a:buFont typeface="Arial" panose="020B0604020202020204" pitchFamily="34" charset="0"/>
              <a:buChar char="•"/>
            </a:pPr>
            <a:r>
              <a:rPr lang="fr-FR" dirty="0"/>
              <a:t>Capacité à configurer la couche réseau d’</a:t>
            </a:r>
            <a:r>
              <a:rPr lang="fr-FR" dirty="0" err="1"/>
              <a:t>OpenStack</a:t>
            </a:r>
            <a:endParaRPr lang="fr-FR" dirty="0"/>
          </a:p>
          <a:p>
            <a:pPr marL="171450" indent="-171450">
              <a:buFont typeface="Arial" panose="020B0604020202020204" pitchFamily="34" charset="0"/>
              <a:buChar char="•"/>
            </a:pPr>
            <a:r>
              <a:rPr lang="fr-FR" dirty="0"/>
              <a:t>Compréhension de la logique de gestion du réseau</a:t>
            </a:r>
          </a:p>
          <a:p>
            <a:pPr marL="171450" indent="-171450">
              <a:buFont typeface="Arial" panose="020B0604020202020204" pitchFamily="34" charset="0"/>
              <a:buChar char="•"/>
            </a:pPr>
            <a:r>
              <a:rPr lang="fr-FR" dirty="0"/>
              <a:t>Familiarisation avec l’accès en mode commande d’</a:t>
            </a:r>
            <a:r>
              <a:rPr lang="fr-FR" dirty="0" err="1"/>
              <a:t>OpenStack</a:t>
            </a:r>
            <a:endParaRPr lang="fr-FR" dirty="0"/>
          </a:p>
          <a:p>
            <a:endParaRPr lang="fr-FR" b="1" dirty="0"/>
          </a:p>
          <a:p>
            <a:endParaRPr lang="fr-FR" b="1" dirty="0"/>
          </a:p>
          <a:p>
            <a:endParaRPr lang="fr-FR" b="1" dirty="0"/>
          </a:p>
          <a:p>
            <a:endParaRPr lang="fr-FR" dirty="0"/>
          </a:p>
        </p:txBody>
      </p:sp>
    </p:spTree>
    <p:extLst>
      <p:ext uri="{BB962C8B-B14F-4D97-AF65-F5344CB8AC3E}">
        <p14:creationId xmlns:p14="http://schemas.microsoft.com/office/powerpoint/2010/main" val="1388820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208CC9-E1E4-44DF-915E-B56B4E0E30EE}"/>
              </a:ext>
            </a:extLst>
          </p:cNvPr>
          <p:cNvSpPr>
            <a:spLocks noGrp="1"/>
          </p:cNvSpPr>
          <p:nvPr>
            <p:ph type="body" sz="quarter" idx="12"/>
          </p:nvPr>
        </p:nvSpPr>
        <p:spPr/>
        <p:txBody>
          <a:bodyPr/>
          <a:lstStyle/>
          <a:p>
            <a:r>
              <a:rPr lang="fr-FR" dirty="0"/>
              <a:t>Activité 3 </a:t>
            </a:r>
          </a:p>
        </p:txBody>
      </p:sp>
      <p:sp>
        <p:nvSpPr>
          <p:cNvPr id="3" name="Espace réservé du texte 2">
            <a:extLst>
              <a:ext uri="{FF2B5EF4-FFF2-40B4-BE49-F238E27FC236}">
                <a16:creationId xmlns:a16="http://schemas.microsoft.com/office/drawing/2014/main" id="{D1A40CDF-EF3E-4F85-BFCB-089073799E0D}"/>
              </a:ext>
            </a:extLst>
          </p:cNvPr>
          <p:cNvSpPr>
            <a:spLocks noGrp="1"/>
          </p:cNvSpPr>
          <p:nvPr>
            <p:ph type="body" sz="quarter" idx="13"/>
          </p:nvPr>
        </p:nvSpPr>
        <p:spPr/>
        <p:txBody>
          <a:bodyPr/>
          <a:lstStyle/>
          <a:p>
            <a:r>
              <a:rPr lang="fr-FR" dirty="0"/>
              <a:t>Importation et exportation des données</a:t>
            </a:r>
          </a:p>
          <a:p>
            <a:endParaRPr lang="fr-FR" dirty="0"/>
          </a:p>
        </p:txBody>
      </p:sp>
      <p:sp>
        <p:nvSpPr>
          <p:cNvPr id="4" name="Espace réservé du texte 3">
            <a:extLst>
              <a:ext uri="{FF2B5EF4-FFF2-40B4-BE49-F238E27FC236}">
                <a16:creationId xmlns:a16="http://schemas.microsoft.com/office/drawing/2014/main" id="{F66D2114-B667-40C7-B7CD-56E591B8CEBD}"/>
              </a:ext>
            </a:extLst>
          </p:cNvPr>
          <p:cNvSpPr>
            <a:spLocks noGrp="1"/>
          </p:cNvSpPr>
          <p:nvPr>
            <p:ph type="body" sz="quarter" idx="14"/>
          </p:nvPr>
        </p:nvSpPr>
        <p:spPr/>
        <p:txBody>
          <a:bodyPr/>
          <a:lstStyle/>
          <a:p>
            <a:r>
              <a:rPr lang="fr-FR" dirty="0"/>
              <a:t>Maitriser la manipulation de volumes </a:t>
            </a:r>
          </a:p>
        </p:txBody>
      </p:sp>
      <p:sp>
        <p:nvSpPr>
          <p:cNvPr id="5" name="Espace réservé du texte 4">
            <a:extLst>
              <a:ext uri="{FF2B5EF4-FFF2-40B4-BE49-F238E27FC236}">
                <a16:creationId xmlns:a16="http://schemas.microsoft.com/office/drawing/2014/main" id="{7B4EFB2E-CE3A-48FB-B655-BB006A57CE93}"/>
              </a:ext>
            </a:extLst>
          </p:cNvPr>
          <p:cNvSpPr>
            <a:spLocks noGrp="1"/>
          </p:cNvSpPr>
          <p:nvPr>
            <p:ph type="body" sz="quarter" idx="15"/>
          </p:nvPr>
        </p:nvSpPr>
        <p:spPr/>
        <p:txBody>
          <a:bodyPr/>
          <a:lstStyle/>
          <a:p>
            <a:r>
              <a:rPr lang="fr-FR" dirty="0"/>
              <a:t>9 heures</a:t>
            </a:r>
          </a:p>
        </p:txBody>
      </p:sp>
      <p:sp>
        <p:nvSpPr>
          <p:cNvPr id="11" name="Espace réservé du texte 10">
            <a:extLst>
              <a:ext uri="{FF2B5EF4-FFF2-40B4-BE49-F238E27FC236}">
                <a16:creationId xmlns:a16="http://schemas.microsoft.com/office/drawing/2014/main" id="{4C3AAB3A-859E-41F9-B4FC-892E976D8F22}"/>
              </a:ext>
            </a:extLst>
          </p:cNvPr>
          <p:cNvSpPr>
            <a:spLocks noGrp="1"/>
          </p:cNvSpPr>
          <p:nvPr>
            <p:ph type="body" sz="quarter" idx="16"/>
          </p:nvPr>
        </p:nvSpPr>
        <p:spPr/>
        <p:txBody>
          <a:bodyPr/>
          <a:lstStyle/>
          <a:p>
            <a:r>
              <a:rPr lang="fr-FR" dirty="0"/>
              <a:t>Comprendre l’architecture ainsi que les services d’</a:t>
            </a:r>
            <a:r>
              <a:rPr lang="fr-FR" dirty="0" err="1"/>
              <a:t>OpenStack</a:t>
            </a:r>
            <a:endParaRPr lang="fr-FR" dirty="0"/>
          </a:p>
          <a:p>
            <a:r>
              <a:rPr lang="fr-FR" dirty="0"/>
              <a:t>Etre familier avec les commandes relatives aux système de fichiers</a:t>
            </a:r>
          </a:p>
          <a:p>
            <a:r>
              <a:rPr lang="fr-FR" dirty="0"/>
              <a:t>Se référer au cours pour maitriser les concepts clés</a:t>
            </a:r>
          </a:p>
          <a:p>
            <a:endParaRPr lang="fr-FR" dirty="0"/>
          </a:p>
        </p:txBody>
      </p:sp>
    </p:spTree>
    <p:extLst>
      <p:ext uri="{BB962C8B-B14F-4D97-AF65-F5344CB8AC3E}">
        <p14:creationId xmlns:p14="http://schemas.microsoft.com/office/powerpoint/2010/main" val="3005405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326D2C77-F9EB-4A77-8209-F0ECAFC7E180}"/>
              </a:ext>
            </a:extLst>
          </p:cNvPr>
          <p:cNvSpPr>
            <a:spLocks noGrp="1"/>
          </p:cNvSpPr>
          <p:nvPr>
            <p:ph type="body" sz="quarter" idx="14"/>
          </p:nvPr>
        </p:nvSpPr>
        <p:spPr/>
        <p:txBody>
          <a:bodyPr/>
          <a:lstStyle/>
          <a:p>
            <a:pPr marL="0" indent="0">
              <a:buNone/>
            </a:pPr>
            <a:r>
              <a:rPr lang="fr-FR" dirty="0"/>
              <a:t>L’apprenant doit être capable de réaliser les manipulations décrites dans l’énoncé </a:t>
            </a:r>
          </a:p>
          <a:p>
            <a:pPr marL="0" indent="0">
              <a:buNone/>
            </a:pPr>
            <a:r>
              <a:rPr lang="fr-FR" dirty="0"/>
              <a:t>Il doit être aussi en mesure de réaliser l’ensemble des étapes d’implémentation et de configuration au niveau de l’environnement </a:t>
            </a:r>
            <a:r>
              <a:rPr lang="fr-FR" dirty="0" err="1"/>
              <a:t>OpenStack</a:t>
            </a:r>
            <a:r>
              <a:rPr lang="fr-FR" dirty="0"/>
              <a:t>, et d’en observer les résultats.</a:t>
            </a:r>
          </a:p>
          <a:p>
            <a:pPr marL="0" indent="0">
              <a:buNone/>
            </a:pPr>
            <a:endParaRPr lang="fr-FR" dirty="0"/>
          </a:p>
        </p:txBody>
      </p:sp>
      <p:sp>
        <p:nvSpPr>
          <p:cNvPr id="12" name="Espace réservé du texte 11">
            <a:extLst>
              <a:ext uri="{FF2B5EF4-FFF2-40B4-BE49-F238E27FC236}">
                <a16:creationId xmlns:a16="http://schemas.microsoft.com/office/drawing/2014/main" id="{FE871939-AADD-4640-9FF7-C923810401DF}"/>
              </a:ext>
            </a:extLst>
          </p:cNvPr>
          <p:cNvSpPr>
            <a:spLocks noGrp="1"/>
          </p:cNvSpPr>
          <p:nvPr>
            <p:ph type="body" sz="quarter" idx="15"/>
          </p:nvPr>
        </p:nvSpPr>
        <p:spPr/>
        <p:txBody>
          <a:bodyPr/>
          <a:lstStyle/>
          <a:p>
            <a:r>
              <a:rPr lang="fr-FR" dirty="0"/>
              <a:t>Il est recommandée de maitriser le principe de fonctionnement ainsi que l’architecture de la solution </a:t>
            </a:r>
            <a:r>
              <a:rPr lang="fr-FR" dirty="0" err="1"/>
              <a:t>OpenStack</a:t>
            </a:r>
            <a:endParaRPr lang="fr-FR" dirty="0"/>
          </a:p>
          <a:p>
            <a:r>
              <a:rPr lang="fr-FR" dirty="0"/>
              <a:t>Il est recommandée également de suivre les étapes décrites dans l’énoncé pour pouvoir mener les manipulations avec succès</a:t>
            </a:r>
          </a:p>
          <a:p>
            <a:endParaRPr lang="fr-FR" dirty="0"/>
          </a:p>
        </p:txBody>
      </p:sp>
      <p:sp>
        <p:nvSpPr>
          <p:cNvPr id="13" name="Espace réservé du texte 12">
            <a:extLst>
              <a:ext uri="{FF2B5EF4-FFF2-40B4-BE49-F238E27FC236}">
                <a16:creationId xmlns:a16="http://schemas.microsoft.com/office/drawing/2014/main" id="{EE3D289B-B5E1-4A06-94F4-7649EBAA0425}"/>
              </a:ext>
            </a:extLst>
          </p:cNvPr>
          <p:cNvSpPr>
            <a:spLocks noGrp="1"/>
          </p:cNvSpPr>
          <p:nvPr>
            <p:ph type="body" sz="quarter" idx="16"/>
          </p:nvPr>
        </p:nvSpPr>
        <p:spPr/>
        <p:txBody>
          <a:bodyPr/>
          <a:lstStyle/>
          <a:p>
            <a:r>
              <a:rPr lang="fr-FR" dirty="0"/>
              <a:t>L’installation de l’environnement </a:t>
            </a:r>
            <a:r>
              <a:rPr lang="fr-FR" dirty="0" err="1"/>
              <a:t>Openstack</a:t>
            </a:r>
            <a:r>
              <a:rPr lang="fr-FR" dirty="0"/>
              <a:t> réalisée avec succès.</a:t>
            </a:r>
          </a:p>
          <a:p>
            <a:endParaRPr lang="fr-FR" dirty="0"/>
          </a:p>
        </p:txBody>
      </p:sp>
      <p:sp>
        <p:nvSpPr>
          <p:cNvPr id="26" name="Espace réservé du texte 25">
            <a:extLst>
              <a:ext uri="{FF2B5EF4-FFF2-40B4-BE49-F238E27FC236}">
                <a16:creationId xmlns:a16="http://schemas.microsoft.com/office/drawing/2014/main" id="{0D5EC287-2861-4AF1-958B-728A2857FF37}"/>
              </a:ext>
            </a:extLst>
          </p:cNvPr>
          <p:cNvSpPr>
            <a:spLocks noGrp="1"/>
          </p:cNvSpPr>
          <p:nvPr>
            <p:ph type="body" sz="quarter" idx="17"/>
          </p:nvPr>
        </p:nvSpPr>
        <p:spPr/>
        <p:txBody>
          <a:bodyPr/>
          <a:lstStyle/>
          <a:p>
            <a:r>
              <a:rPr lang="fr-FR" dirty="0"/>
              <a:t>Réaliser les manipulations décrites dans l’énoncé</a:t>
            </a:r>
          </a:p>
          <a:p>
            <a:r>
              <a:rPr lang="fr-FR" dirty="0"/>
              <a:t>Exécuter avec succès les étapes de configuration et de test</a:t>
            </a:r>
          </a:p>
          <a:p>
            <a:endParaRPr lang="fr-FR" dirty="0"/>
          </a:p>
        </p:txBody>
      </p:sp>
      <p:sp>
        <p:nvSpPr>
          <p:cNvPr id="10" name="Espace réservé du texte 9">
            <a:extLst>
              <a:ext uri="{FF2B5EF4-FFF2-40B4-BE49-F238E27FC236}">
                <a16:creationId xmlns:a16="http://schemas.microsoft.com/office/drawing/2014/main" id="{E01E46B8-D1C6-4AEE-9F4D-01929462681F}"/>
              </a:ext>
            </a:extLst>
          </p:cNvPr>
          <p:cNvSpPr>
            <a:spLocks noGrp="1"/>
          </p:cNvSpPr>
          <p:nvPr>
            <p:ph type="body" sz="quarter" idx="13"/>
          </p:nvPr>
        </p:nvSpPr>
        <p:spPr/>
        <p:txBody>
          <a:bodyPr/>
          <a:lstStyle/>
          <a:p>
            <a:pPr marL="342900" indent="-342900">
              <a:buFont typeface="+mj-lt"/>
              <a:buAutoNum type="arabicPeriod"/>
            </a:pPr>
            <a:r>
              <a:rPr lang="fr-FR" dirty="0"/>
              <a:t>Pour le formateur</a:t>
            </a:r>
          </a:p>
        </p:txBody>
      </p:sp>
      <p:sp>
        <p:nvSpPr>
          <p:cNvPr id="27" name="Espace réservé du texte 26">
            <a:extLst>
              <a:ext uri="{FF2B5EF4-FFF2-40B4-BE49-F238E27FC236}">
                <a16:creationId xmlns:a16="http://schemas.microsoft.com/office/drawing/2014/main" id="{28AF38AD-7207-4A77-B410-2DAF2CA1D6D3}"/>
              </a:ext>
            </a:extLst>
          </p:cNvPr>
          <p:cNvSpPr>
            <a:spLocks noGrp="1"/>
          </p:cNvSpPr>
          <p:nvPr>
            <p:ph type="body" sz="quarter" idx="18"/>
          </p:nvPr>
        </p:nvSpPr>
        <p:spPr/>
        <p:txBody>
          <a:bodyPr/>
          <a:lstStyle/>
          <a:p>
            <a:pPr marL="342900" indent="-342900">
              <a:buFont typeface="+mj-lt"/>
              <a:buAutoNum type="arabicPeriod" startAt="2"/>
            </a:pPr>
            <a:r>
              <a:rPr lang="fr-FR" dirty="0"/>
              <a:t>Pour l’apprenant</a:t>
            </a:r>
          </a:p>
        </p:txBody>
      </p:sp>
      <p:sp>
        <p:nvSpPr>
          <p:cNvPr id="28" name="Espace réservé du texte 27">
            <a:extLst>
              <a:ext uri="{FF2B5EF4-FFF2-40B4-BE49-F238E27FC236}">
                <a16:creationId xmlns:a16="http://schemas.microsoft.com/office/drawing/2014/main" id="{DCBCF178-FFDC-4CF8-8B68-DAC515EB2525}"/>
              </a:ext>
            </a:extLst>
          </p:cNvPr>
          <p:cNvSpPr>
            <a:spLocks noGrp="1"/>
          </p:cNvSpPr>
          <p:nvPr>
            <p:ph type="body" sz="quarter" idx="19"/>
          </p:nvPr>
        </p:nvSpPr>
        <p:spPr/>
        <p:txBody>
          <a:bodyPr/>
          <a:lstStyle/>
          <a:p>
            <a:pPr marL="342900" indent="-342900">
              <a:buFont typeface="+mj-lt"/>
              <a:buAutoNum type="arabicPeriod" startAt="3"/>
            </a:pPr>
            <a:r>
              <a:rPr lang="en-US" sz="1600" b="1" u="none" kern="1200" dirty="0">
                <a:latin typeface="+mn-lt"/>
                <a:ea typeface="맑은 고딕" pitchFamily="34"/>
                <a:cs typeface="Calibri" panose="020F0502020204030204" pitchFamily="34" charset="0"/>
              </a:rPr>
              <a:t>Conditions de </a:t>
            </a:r>
            <a:r>
              <a:rPr lang="en-US" sz="1600" b="1" u="none" kern="1200" dirty="0" err="1">
                <a:latin typeface="+mn-lt"/>
                <a:ea typeface="맑은 고딕" pitchFamily="34"/>
                <a:cs typeface="Calibri" panose="020F0502020204030204" pitchFamily="34" charset="0"/>
              </a:rPr>
              <a:t>réalisation</a:t>
            </a:r>
            <a:r>
              <a:rPr lang="en-US" sz="1600" b="1" u="none" kern="1200" dirty="0">
                <a:latin typeface="+mn-lt"/>
                <a:ea typeface="맑은 고딕" pitchFamily="34"/>
                <a:cs typeface="Calibri" panose="020F0502020204030204" pitchFamily="34" charset="0"/>
              </a:rPr>
              <a:t> :</a:t>
            </a:r>
          </a:p>
        </p:txBody>
      </p:sp>
      <p:sp>
        <p:nvSpPr>
          <p:cNvPr id="29" name="Espace réservé du texte 28">
            <a:extLst>
              <a:ext uri="{FF2B5EF4-FFF2-40B4-BE49-F238E27FC236}">
                <a16:creationId xmlns:a16="http://schemas.microsoft.com/office/drawing/2014/main" id="{063F7AAB-3F42-46C7-88E2-1F817C02577F}"/>
              </a:ext>
            </a:extLst>
          </p:cNvPr>
          <p:cNvSpPr>
            <a:spLocks noGrp="1"/>
          </p:cNvSpPr>
          <p:nvPr>
            <p:ph type="body" sz="quarter" idx="20"/>
          </p:nvPr>
        </p:nvSpPr>
        <p:spPr/>
        <p:txBody>
          <a:bodyPr/>
          <a:lstStyle/>
          <a:p>
            <a:pPr marL="342900" indent="-342900">
              <a:buFont typeface="+mj-lt"/>
              <a:buAutoNum type="arabicPeriod" startAt="4"/>
            </a:pPr>
            <a:r>
              <a:rPr lang="en-US" sz="1600" b="1" u="none" kern="1200" dirty="0" err="1">
                <a:latin typeface="+mn-lt"/>
                <a:ea typeface="맑은 고딕" pitchFamily="34"/>
                <a:cs typeface="Calibri" panose="020F0502020204030204" pitchFamily="34" charset="0"/>
              </a:rPr>
              <a:t>Critères</a:t>
            </a:r>
            <a:r>
              <a:rPr lang="en-US" sz="1600" b="1" u="none" kern="1200" dirty="0">
                <a:latin typeface="+mn-lt"/>
                <a:ea typeface="맑은 고딕" pitchFamily="34"/>
                <a:cs typeface="Calibri" panose="020F0502020204030204" pitchFamily="34" charset="0"/>
              </a:rPr>
              <a:t> de </a:t>
            </a:r>
            <a:r>
              <a:rPr lang="en-US" sz="1600" b="1" u="none" kern="1200" dirty="0" err="1">
                <a:latin typeface="+mn-lt"/>
                <a:ea typeface="맑은 고딕" pitchFamily="34"/>
                <a:cs typeface="Calibri" panose="020F0502020204030204" pitchFamily="34" charset="0"/>
              </a:rPr>
              <a:t>réussite</a:t>
            </a:r>
            <a:r>
              <a:rPr lang="en-US" sz="1600" b="1" u="none" kern="1200" dirty="0">
                <a:latin typeface="+mn-lt"/>
                <a:ea typeface="맑은 고딕" pitchFamily="34"/>
                <a:cs typeface="Calibri" panose="020F0502020204030204" pitchFamily="34" charset="0"/>
              </a:rPr>
              <a:t> :</a:t>
            </a:r>
          </a:p>
        </p:txBody>
      </p:sp>
    </p:spTree>
    <p:extLst>
      <p:ext uri="{BB962C8B-B14F-4D97-AF65-F5344CB8AC3E}">
        <p14:creationId xmlns:p14="http://schemas.microsoft.com/office/powerpoint/2010/main" val="3472742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Etape 1 : Gérer les volumes </a:t>
            </a:r>
            <a:r>
              <a:rPr lang="fr-FR" dirty="0" err="1"/>
              <a:t>Cinder</a:t>
            </a:r>
            <a:endParaRPr lang="fr-FR" dirty="0"/>
          </a:p>
          <a:p>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Importation et exportation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Un volume est un périphérique de stockage de bloc détachable similaire à un disque dur USB. </a:t>
            </a:r>
          </a:p>
          <a:p>
            <a:r>
              <a:rPr lang="fr-FR" dirty="0"/>
              <a:t>Il est possible d’attacher un volume à une seule instance. Utiliser les commandes </a:t>
            </a:r>
            <a:r>
              <a:rPr lang="fr-FR" dirty="0" err="1"/>
              <a:t>OpenStack</a:t>
            </a:r>
            <a:r>
              <a:rPr lang="fr-FR" dirty="0"/>
              <a:t> pour créer et gérer des volumes.</a:t>
            </a:r>
          </a:p>
          <a:p>
            <a:r>
              <a:rPr lang="fr-FR" b="1" dirty="0"/>
              <a:t>Créer un volume</a:t>
            </a:r>
          </a:p>
          <a:p>
            <a:r>
              <a:rPr lang="fr-FR" dirty="0"/>
              <a:t>Cet exemple crée un « </a:t>
            </a:r>
            <a:r>
              <a:rPr lang="fr-FR" dirty="0" err="1"/>
              <a:t>my</a:t>
            </a:r>
            <a:r>
              <a:rPr lang="fr-FR" dirty="0"/>
              <a:t>-new-volume » volume basé sur une image.</a:t>
            </a:r>
          </a:p>
          <a:p>
            <a:r>
              <a:rPr lang="fr-FR" dirty="0"/>
              <a:t>Répertorier les images et noter l'ID de l'image que vous souhaitez utiliser pour votre volume :</a:t>
            </a:r>
          </a:p>
          <a:p>
            <a:endParaRPr lang="fr-FR" dirty="0"/>
          </a:p>
          <a:p>
            <a:endParaRPr lang="fr-FR" dirty="0"/>
          </a:p>
          <a:p>
            <a:endParaRPr lang="fr-FR" dirty="0"/>
          </a:p>
          <a:p>
            <a:endParaRPr lang="fr-FR" dirty="0"/>
          </a:p>
          <a:p>
            <a:endParaRPr lang="fr-FR" dirty="0"/>
          </a:p>
          <a:p>
            <a:r>
              <a:rPr lang="fr-FR" dirty="0"/>
              <a:t>Répertorier les zones de disponibilité et noter l'ID de la zone de disponibilité dans laquelle vous souhaitez créer votre volume :</a:t>
            </a:r>
          </a:p>
          <a:p>
            <a:endParaRPr lang="fr-FR" dirty="0"/>
          </a:p>
        </p:txBody>
      </p:sp>
      <p:pic>
        <p:nvPicPr>
          <p:cNvPr id="6" name="Image 5"/>
          <p:cNvPicPr>
            <a:picLocks noChangeAspect="1"/>
          </p:cNvPicPr>
          <p:nvPr/>
        </p:nvPicPr>
        <p:blipFill>
          <a:blip r:embed="rId2"/>
          <a:stretch>
            <a:fillRect/>
          </a:stretch>
        </p:blipFill>
        <p:spPr>
          <a:xfrm>
            <a:off x="1723824" y="3527933"/>
            <a:ext cx="5762251" cy="1037807"/>
          </a:xfrm>
          <a:prstGeom prst="rect">
            <a:avLst/>
          </a:prstGeom>
        </p:spPr>
      </p:pic>
      <p:pic>
        <p:nvPicPr>
          <p:cNvPr id="7" name="Image 6"/>
          <p:cNvPicPr>
            <a:picLocks noChangeAspect="1"/>
          </p:cNvPicPr>
          <p:nvPr/>
        </p:nvPicPr>
        <p:blipFill>
          <a:blip r:embed="rId3"/>
          <a:stretch>
            <a:fillRect/>
          </a:stretch>
        </p:blipFill>
        <p:spPr>
          <a:xfrm>
            <a:off x="1723824" y="5170422"/>
            <a:ext cx="5762251" cy="864077"/>
          </a:xfrm>
          <a:prstGeom prst="rect">
            <a:avLst/>
          </a:prstGeom>
        </p:spPr>
      </p:pic>
    </p:spTree>
    <p:extLst>
      <p:ext uri="{BB962C8B-B14F-4D97-AF65-F5344CB8AC3E}">
        <p14:creationId xmlns:p14="http://schemas.microsoft.com/office/powerpoint/2010/main" val="3976872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Etape 2 : Créer volume </a:t>
            </a:r>
            <a:r>
              <a:rPr lang="fr-FR" dirty="0" err="1"/>
              <a:t>Cinder</a:t>
            </a:r>
            <a:endParaRPr lang="fr-FR" dirty="0"/>
          </a:p>
          <a:p>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Importation et exportation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Créer un volume avec 8 </a:t>
            </a:r>
            <a:r>
              <a:rPr lang="fr-FR" dirty="0" err="1"/>
              <a:t>gibioctets</a:t>
            </a:r>
            <a:r>
              <a:rPr lang="fr-FR" dirty="0"/>
              <a:t> (</a:t>
            </a:r>
            <a:r>
              <a:rPr lang="fr-FR" dirty="0" err="1"/>
              <a:t>Gio</a:t>
            </a:r>
            <a:r>
              <a:rPr lang="fr-FR" dirty="0"/>
              <a:t>) d'espace et spécifier la zone de disponibilité et l'image :</a:t>
            </a:r>
          </a:p>
          <a:p>
            <a:r>
              <a:rPr lang="en-US" b="1" dirty="0"/>
              <a:t>$ </a:t>
            </a:r>
            <a:r>
              <a:rPr lang="en-US" b="1" dirty="0" err="1"/>
              <a:t>openstack</a:t>
            </a:r>
            <a:r>
              <a:rPr lang="en-US" b="1" dirty="0"/>
              <a:t> volume create --image 8bf4dc2a-bf78-4dd1-aefa-f3347cf638c8 \ --size 8 --availability-zone nova my-new-volume</a:t>
            </a:r>
            <a:endParaRPr lang="fr-FR" b="1" dirty="0"/>
          </a:p>
          <a:p>
            <a:r>
              <a:rPr lang="fr-FR" dirty="0"/>
              <a:t>Pour vérifier que votre volume a été créé avec succès, répertorier les volumes disponibles :</a:t>
            </a:r>
          </a:p>
          <a:p>
            <a:r>
              <a:rPr lang="fr-FR" b="1" dirty="0"/>
              <a:t>$ </a:t>
            </a:r>
            <a:r>
              <a:rPr lang="fr-FR" b="1" dirty="0" err="1"/>
              <a:t>openstack</a:t>
            </a:r>
            <a:r>
              <a:rPr lang="fr-FR" b="1" dirty="0"/>
              <a:t> volume </a:t>
            </a:r>
            <a:r>
              <a:rPr lang="fr-FR" b="1" dirty="0" err="1"/>
              <a:t>list</a:t>
            </a:r>
            <a:endParaRPr lang="fr-FR" b="1" dirty="0"/>
          </a:p>
          <a:p>
            <a:endParaRPr lang="fr-FR" b="1" dirty="0"/>
          </a:p>
          <a:p>
            <a:endParaRPr lang="fr-FR" b="1" dirty="0"/>
          </a:p>
          <a:p>
            <a:endParaRPr lang="fr-FR" b="1" dirty="0"/>
          </a:p>
          <a:p>
            <a:endParaRPr lang="fr-FR" b="1" dirty="0"/>
          </a:p>
          <a:p>
            <a:r>
              <a:rPr lang="fr-FR" b="1" dirty="0"/>
              <a:t>Attacher un volume à une instance</a:t>
            </a:r>
          </a:p>
          <a:p>
            <a:r>
              <a:rPr lang="fr-FR" b="1" dirty="0"/>
              <a:t>Attacher votre volume à un serveur, en spécifiant l'ID du serveur et l'ID du volume :</a:t>
            </a:r>
          </a:p>
          <a:p>
            <a:endParaRPr lang="fr-FR" b="1" dirty="0"/>
          </a:p>
        </p:txBody>
      </p:sp>
      <p:pic>
        <p:nvPicPr>
          <p:cNvPr id="9" name="Image 8"/>
          <p:cNvPicPr>
            <a:picLocks noChangeAspect="1"/>
          </p:cNvPicPr>
          <p:nvPr/>
        </p:nvPicPr>
        <p:blipFill>
          <a:blip r:embed="rId2"/>
          <a:stretch>
            <a:fillRect/>
          </a:stretch>
        </p:blipFill>
        <p:spPr>
          <a:xfrm>
            <a:off x="1451977" y="3123737"/>
            <a:ext cx="6476757" cy="649193"/>
          </a:xfrm>
          <a:prstGeom prst="rect">
            <a:avLst/>
          </a:prstGeom>
        </p:spPr>
      </p:pic>
    </p:spTree>
    <p:extLst>
      <p:ext uri="{BB962C8B-B14F-4D97-AF65-F5344CB8AC3E}">
        <p14:creationId xmlns:p14="http://schemas.microsoft.com/office/powerpoint/2010/main" val="3601843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Etape 2 : Attacher un volume à une instance</a:t>
            </a:r>
          </a:p>
          <a:p>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Importation et exportation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Créer un volume avec 8 </a:t>
            </a:r>
            <a:r>
              <a:rPr lang="fr-FR" dirty="0" err="1"/>
              <a:t>gibioctets</a:t>
            </a:r>
            <a:r>
              <a:rPr lang="fr-FR" dirty="0"/>
              <a:t> (</a:t>
            </a:r>
            <a:r>
              <a:rPr lang="fr-FR" dirty="0" err="1"/>
              <a:t>Gio</a:t>
            </a:r>
            <a:r>
              <a:rPr lang="fr-FR" dirty="0"/>
              <a:t>) d'espace et spécifier la zone de disponibilité et l'image :</a:t>
            </a:r>
          </a:p>
          <a:p>
            <a:r>
              <a:rPr lang="en-US" b="1" dirty="0"/>
              <a:t>$ </a:t>
            </a:r>
            <a:r>
              <a:rPr lang="en-US" b="1" dirty="0" err="1"/>
              <a:t>openstack</a:t>
            </a:r>
            <a:r>
              <a:rPr lang="en-US" b="1" dirty="0"/>
              <a:t> volume create --image 8bf4dc2a-bf78-4dd1-aefa-f3347cf638c8 \ --size 8 --availability-zone nova my-new-volume</a:t>
            </a:r>
            <a:endParaRPr lang="fr-FR" b="1" dirty="0"/>
          </a:p>
          <a:p>
            <a:r>
              <a:rPr lang="fr-FR" dirty="0"/>
              <a:t>Pour vérifier que votre volume a été créé avec succès, répertorier les volumes disponibles :</a:t>
            </a:r>
          </a:p>
          <a:p>
            <a:r>
              <a:rPr lang="fr-FR" b="1" dirty="0"/>
              <a:t>$ </a:t>
            </a:r>
            <a:r>
              <a:rPr lang="fr-FR" b="1" dirty="0" err="1"/>
              <a:t>openstack</a:t>
            </a:r>
            <a:r>
              <a:rPr lang="fr-FR" b="1" dirty="0"/>
              <a:t> volume </a:t>
            </a:r>
            <a:r>
              <a:rPr lang="fr-FR" b="1" dirty="0" err="1"/>
              <a:t>list</a:t>
            </a:r>
            <a:endParaRPr lang="fr-FR" b="1" dirty="0"/>
          </a:p>
          <a:p>
            <a:endParaRPr lang="fr-FR" b="1" dirty="0"/>
          </a:p>
          <a:p>
            <a:endParaRPr lang="fr-FR" b="1" dirty="0"/>
          </a:p>
          <a:p>
            <a:endParaRPr lang="fr-FR" b="1" dirty="0"/>
          </a:p>
          <a:p>
            <a:endParaRPr lang="fr-FR" b="1" dirty="0"/>
          </a:p>
          <a:p>
            <a:r>
              <a:rPr lang="fr-FR" dirty="0"/>
              <a:t>Attacher un volume à un serveur, en spécifiant l'ID du serveur et l'ID du volume :</a:t>
            </a:r>
          </a:p>
          <a:p>
            <a:r>
              <a:rPr lang="fr-FR" b="1" dirty="0"/>
              <a:t>$ </a:t>
            </a:r>
            <a:r>
              <a:rPr lang="fr-FR" b="1" dirty="0" err="1"/>
              <a:t>openstack</a:t>
            </a:r>
            <a:r>
              <a:rPr lang="fr-FR" b="1" dirty="0"/>
              <a:t> server </a:t>
            </a:r>
            <a:r>
              <a:rPr lang="fr-FR" b="1" dirty="0" err="1"/>
              <a:t>add</a:t>
            </a:r>
            <a:r>
              <a:rPr lang="fr-FR" b="1" dirty="0"/>
              <a:t> volume 84c6e57d-a6b1-44b6-81eb-fcb36afd31b5 \  573e024d-5235-49ce-8332-be1576d323f8 --</a:t>
            </a:r>
            <a:r>
              <a:rPr lang="fr-FR" b="1" dirty="0" err="1"/>
              <a:t>device</a:t>
            </a:r>
            <a:r>
              <a:rPr lang="fr-FR" b="1" dirty="0"/>
              <a:t> /</a:t>
            </a:r>
            <a:r>
              <a:rPr lang="fr-FR" b="1" dirty="0" err="1"/>
              <a:t>dev</a:t>
            </a:r>
            <a:r>
              <a:rPr lang="fr-FR" b="1" dirty="0"/>
              <a:t>/</a:t>
            </a:r>
            <a:r>
              <a:rPr lang="fr-FR" b="1" dirty="0" err="1"/>
              <a:t>vdb</a:t>
            </a:r>
            <a:endParaRPr lang="fr-FR" b="1" dirty="0"/>
          </a:p>
          <a:p>
            <a:endParaRPr lang="fr-FR" b="1" dirty="0"/>
          </a:p>
          <a:p>
            <a:r>
              <a:rPr lang="fr-FR" dirty="0"/>
              <a:t>Afficher les informations pour le volume : </a:t>
            </a:r>
          </a:p>
          <a:p>
            <a:r>
              <a:rPr lang="fr-FR" b="1" dirty="0"/>
              <a:t>$ </a:t>
            </a:r>
            <a:r>
              <a:rPr lang="fr-FR" b="1" dirty="0" err="1"/>
              <a:t>openstack</a:t>
            </a:r>
            <a:r>
              <a:rPr lang="fr-FR" b="1" dirty="0"/>
              <a:t> volume show 573e024d-5235-49ce-8332-be1576d323f8</a:t>
            </a:r>
          </a:p>
          <a:p>
            <a:endParaRPr lang="fr-FR" dirty="0"/>
          </a:p>
        </p:txBody>
      </p:sp>
      <p:pic>
        <p:nvPicPr>
          <p:cNvPr id="9" name="Image 8"/>
          <p:cNvPicPr>
            <a:picLocks noChangeAspect="1"/>
          </p:cNvPicPr>
          <p:nvPr/>
        </p:nvPicPr>
        <p:blipFill>
          <a:blip r:embed="rId2"/>
          <a:stretch>
            <a:fillRect/>
          </a:stretch>
        </p:blipFill>
        <p:spPr>
          <a:xfrm>
            <a:off x="1451977" y="3123737"/>
            <a:ext cx="6476757" cy="649193"/>
          </a:xfrm>
          <a:prstGeom prst="rect">
            <a:avLst/>
          </a:prstGeom>
        </p:spPr>
      </p:pic>
    </p:spTree>
    <p:extLst>
      <p:ext uri="{BB962C8B-B14F-4D97-AF65-F5344CB8AC3E}">
        <p14:creationId xmlns:p14="http://schemas.microsoft.com/office/powerpoint/2010/main" val="2077448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Etape 3 : Importer et exporter les données à travers le volume attaché</a:t>
            </a:r>
          </a:p>
          <a:p>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Importation et exportation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Selon le système d’exploitation utilisé, procéder aux imports / exports des données, entre machines virtuelles</a:t>
            </a:r>
          </a:p>
          <a:p>
            <a:r>
              <a:rPr lang="fr-FR" dirty="0"/>
              <a:t>Cette opération à réaliser au niveau système d’exploitation :</a:t>
            </a:r>
          </a:p>
          <a:p>
            <a:r>
              <a:rPr lang="fr-FR" b="1" dirty="0"/>
              <a:t>Exemple : </a:t>
            </a:r>
            <a:r>
              <a:rPr lang="fr-FR" dirty="0"/>
              <a:t>copie de fichier depuis la VM crée sur un nouvel emplacement :</a:t>
            </a:r>
          </a:p>
          <a:p>
            <a:r>
              <a:rPr lang="fr-FR" b="1" dirty="0"/>
              <a:t> </a:t>
            </a:r>
            <a:r>
              <a:rPr lang="fr-FR" b="1" dirty="0" err="1"/>
              <a:t>cp</a:t>
            </a:r>
            <a:r>
              <a:rPr lang="fr-FR" b="1" dirty="0"/>
              <a:t> /</a:t>
            </a:r>
            <a:r>
              <a:rPr lang="fr-FR" b="1" dirty="0" err="1"/>
              <a:t>répertoire_source</a:t>
            </a:r>
            <a:r>
              <a:rPr lang="fr-FR" b="1" dirty="0"/>
              <a:t>/</a:t>
            </a:r>
            <a:r>
              <a:rPr lang="fr-FR" b="1" dirty="0" err="1"/>
              <a:t>nom_fichier_à_copier</a:t>
            </a:r>
            <a:r>
              <a:rPr lang="fr-FR" b="1" dirty="0"/>
              <a:t> /</a:t>
            </a:r>
            <a:r>
              <a:rPr lang="fr-FR" b="1" dirty="0" err="1"/>
              <a:t>répertoire_destination</a:t>
            </a:r>
            <a:r>
              <a:rPr lang="fr-FR" b="1" dirty="0"/>
              <a:t>/</a:t>
            </a:r>
            <a:r>
              <a:rPr lang="fr-FR" b="1" dirty="0" err="1"/>
              <a:t>nom_fichier</a:t>
            </a:r>
            <a:endParaRPr lang="fr-FR" b="1" dirty="0"/>
          </a:p>
          <a:p>
            <a:endParaRPr lang="fr-FR" b="1" dirty="0"/>
          </a:p>
          <a:p>
            <a:r>
              <a:rPr lang="fr-FR" b="1" dirty="0"/>
              <a:t>Détacher un volume d'une instance</a:t>
            </a:r>
          </a:p>
          <a:p>
            <a:r>
              <a:rPr lang="fr-FR" b="1" dirty="0"/>
              <a:t>Détacher votre volume d'un serveur, en spécifiant l'ID du serveur et l'ID du volume :</a:t>
            </a:r>
          </a:p>
          <a:p>
            <a:endParaRPr lang="fr-FR" b="1" dirty="0"/>
          </a:p>
          <a:p>
            <a:endParaRPr lang="fr-FR" dirty="0"/>
          </a:p>
        </p:txBody>
      </p:sp>
    </p:spTree>
    <p:extLst>
      <p:ext uri="{BB962C8B-B14F-4D97-AF65-F5344CB8AC3E}">
        <p14:creationId xmlns:p14="http://schemas.microsoft.com/office/powerpoint/2010/main" val="425194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AD9225E-26FB-4D39-AB28-E6C78EFAFE19}"/>
              </a:ext>
            </a:extLst>
          </p:cNvPr>
          <p:cNvSpPr>
            <a:spLocks noGrp="1"/>
          </p:cNvSpPr>
          <p:nvPr>
            <p:ph type="body" sz="quarter" idx="13"/>
          </p:nvPr>
        </p:nvSpPr>
        <p:spPr/>
        <p:txBody>
          <a:bodyPr/>
          <a:lstStyle/>
          <a:p>
            <a:r>
              <a:rPr lang="fr-CA" dirty="0"/>
              <a:t>Mettre en service </a:t>
            </a:r>
            <a:r>
              <a:rPr lang="fr-CA" dirty="0" err="1"/>
              <a:t>OpenStack</a:t>
            </a:r>
            <a:endParaRPr lang="fr-CA" dirty="0"/>
          </a:p>
          <a:p>
            <a:endParaRPr lang="fr-FR" dirty="0"/>
          </a:p>
        </p:txBody>
      </p:sp>
      <p:sp>
        <p:nvSpPr>
          <p:cNvPr id="9" name="Espace réservé du texte 8">
            <a:extLst>
              <a:ext uri="{FF2B5EF4-FFF2-40B4-BE49-F238E27FC236}">
                <a16:creationId xmlns:a16="http://schemas.microsoft.com/office/drawing/2014/main" id="{1FBB5A5C-838A-4A38-83C7-DB83CA40A9E2}"/>
              </a:ext>
            </a:extLst>
          </p:cNvPr>
          <p:cNvSpPr>
            <a:spLocks noGrp="1"/>
          </p:cNvSpPr>
          <p:nvPr>
            <p:ph type="body" sz="quarter" idx="14"/>
          </p:nvPr>
        </p:nvSpPr>
        <p:spPr/>
        <p:txBody>
          <a:bodyPr/>
          <a:lstStyle/>
          <a:p>
            <a:r>
              <a:rPr lang="fr-FR" dirty="0"/>
              <a:t>Installer et mettre en service </a:t>
            </a:r>
            <a:r>
              <a:rPr lang="fr-FR" dirty="0" err="1"/>
              <a:t>OpenStack</a:t>
            </a:r>
            <a:endParaRPr lang="fr-FR" dirty="0"/>
          </a:p>
          <a:p>
            <a:endParaRPr lang="fr-FR" dirty="0"/>
          </a:p>
        </p:txBody>
      </p:sp>
      <p:sp>
        <p:nvSpPr>
          <p:cNvPr id="7" name="Espace réservé du texte 6">
            <a:extLst>
              <a:ext uri="{FF2B5EF4-FFF2-40B4-BE49-F238E27FC236}">
                <a16:creationId xmlns:a16="http://schemas.microsoft.com/office/drawing/2014/main" id="{F75C1DFA-73D0-4D21-BA67-8881300D965E}"/>
              </a:ext>
            </a:extLst>
          </p:cNvPr>
          <p:cNvSpPr>
            <a:spLocks noGrp="1"/>
          </p:cNvSpPr>
          <p:nvPr>
            <p:ph type="body" sz="quarter" idx="10"/>
          </p:nvPr>
        </p:nvSpPr>
        <p:spPr/>
        <p:txBody>
          <a:bodyPr/>
          <a:lstStyle/>
          <a:p>
            <a:r>
              <a:rPr lang="fr-FR" dirty="0"/>
              <a:t>7 heures</a:t>
            </a:r>
          </a:p>
        </p:txBody>
      </p:sp>
    </p:spTree>
    <p:extLst>
      <p:ext uri="{BB962C8B-B14F-4D97-AF65-F5344CB8AC3E}">
        <p14:creationId xmlns:p14="http://schemas.microsoft.com/office/powerpoint/2010/main" val="683450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Etape 3 : Détacher un volume d'une instance</a:t>
            </a:r>
          </a:p>
          <a:p>
            <a:endParaRPr lang="fr-FR" dirty="0"/>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Importation et exportation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p:txBody>
          <a:bodyPr/>
          <a:lstStyle/>
          <a:p>
            <a:r>
              <a:rPr lang="fr-FR" dirty="0"/>
              <a:t>Détacher votre volume d'un serveur, en spécifiant l'ID du serveur et l'ID du volume :</a:t>
            </a:r>
          </a:p>
          <a:p>
            <a:r>
              <a:rPr lang="fr-FR" b="1" dirty="0"/>
              <a:t>$ </a:t>
            </a:r>
            <a:r>
              <a:rPr lang="fr-FR" b="1" dirty="0" err="1"/>
              <a:t>openstack</a:t>
            </a:r>
            <a:r>
              <a:rPr lang="fr-FR" b="1" dirty="0"/>
              <a:t> server </a:t>
            </a:r>
            <a:r>
              <a:rPr lang="fr-FR" b="1" dirty="0" err="1"/>
              <a:t>remove</a:t>
            </a:r>
            <a:r>
              <a:rPr lang="fr-FR" b="1" dirty="0"/>
              <a:t> volume 84c6e57d-a6b1-44b6-81eb-fcb36afd31b5 \   573e024d-5235-49ce-8332-be1576d323f8</a:t>
            </a:r>
          </a:p>
          <a:p>
            <a:r>
              <a:rPr lang="fr-FR" dirty="0"/>
              <a:t>Afficher les informations pour votre volume :</a:t>
            </a:r>
          </a:p>
          <a:p>
            <a:r>
              <a:rPr lang="fr-FR" b="1" dirty="0"/>
              <a:t>$ </a:t>
            </a:r>
            <a:r>
              <a:rPr lang="fr-FR" b="1" dirty="0" err="1"/>
              <a:t>openstack</a:t>
            </a:r>
            <a:r>
              <a:rPr lang="fr-FR" b="1" dirty="0"/>
              <a:t> volume show 573e024d-5235-49ce-8332-be1576d323f8</a:t>
            </a:r>
          </a:p>
          <a:p>
            <a:r>
              <a:rPr lang="fr-FR" dirty="0"/>
              <a:t>La sortie montre que le volume n'est plus attaché au serveur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Supprimer le volume à l'aide du nom ou de l'ID du volume :</a:t>
            </a:r>
          </a:p>
          <a:p>
            <a:r>
              <a:rPr lang="fr-FR" b="1" dirty="0"/>
              <a:t>$ </a:t>
            </a:r>
            <a:r>
              <a:rPr lang="fr-FR" b="1" dirty="0" err="1"/>
              <a:t>openstack</a:t>
            </a:r>
            <a:r>
              <a:rPr lang="fr-FR" b="1" dirty="0"/>
              <a:t> volume </a:t>
            </a:r>
            <a:r>
              <a:rPr lang="fr-FR" b="1" dirty="0" err="1"/>
              <a:t>delete</a:t>
            </a:r>
            <a:r>
              <a:rPr lang="fr-FR" b="1" dirty="0"/>
              <a:t> </a:t>
            </a:r>
            <a:r>
              <a:rPr lang="fr-FR" b="1" dirty="0" err="1"/>
              <a:t>my</a:t>
            </a:r>
            <a:r>
              <a:rPr lang="fr-FR" b="1" dirty="0"/>
              <a:t>-new-volume</a:t>
            </a:r>
          </a:p>
          <a:p>
            <a:endParaRPr lang="fr-FR" dirty="0"/>
          </a:p>
        </p:txBody>
      </p:sp>
      <p:pic>
        <p:nvPicPr>
          <p:cNvPr id="6" name="Image 5"/>
          <p:cNvPicPr>
            <a:picLocks noChangeAspect="1"/>
          </p:cNvPicPr>
          <p:nvPr/>
        </p:nvPicPr>
        <p:blipFill>
          <a:blip r:embed="rId2"/>
          <a:stretch>
            <a:fillRect/>
          </a:stretch>
        </p:blipFill>
        <p:spPr>
          <a:xfrm>
            <a:off x="3181924" y="3348605"/>
            <a:ext cx="5228909" cy="2403467"/>
          </a:xfrm>
          <a:prstGeom prst="rect">
            <a:avLst/>
          </a:prstGeom>
        </p:spPr>
      </p:pic>
    </p:spTree>
    <p:extLst>
      <p:ext uri="{BB962C8B-B14F-4D97-AF65-F5344CB8AC3E}">
        <p14:creationId xmlns:p14="http://schemas.microsoft.com/office/powerpoint/2010/main" val="3099540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407E807-81BF-47B3-B0DE-2EA856156377}"/>
              </a:ext>
            </a:extLst>
          </p:cNvPr>
          <p:cNvSpPr>
            <a:spLocks noGrp="1"/>
          </p:cNvSpPr>
          <p:nvPr>
            <p:ph sz="quarter" idx="13"/>
          </p:nvPr>
        </p:nvSpPr>
        <p:spPr/>
        <p:txBody>
          <a:bodyPr/>
          <a:lstStyle/>
          <a:p>
            <a:r>
              <a:rPr lang="fr-FR" dirty="0"/>
              <a:t>Éléments de réponse</a:t>
            </a:r>
          </a:p>
        </p:txBody>
      </p:sp>
      <p:sp>
        <p:nvSpPr>
          <p:cNvPr id="2" name="Titre 1">
            <a:extLst>
              <a:ext uri="{FF2B5EF4-FFF2-40B4-BE49-F238E27FC236}">
                <a16:creationId xmlns:a16="http://schemas.microsoft.com/office/drawing/2014/main" id="{44D8420B-D961-4CBD-A570-F0760791E5CC}"/>
              </a:ext>
            </a:extLst>
          </p:cNvPr>
          <p:cNvSpPr>
            <a:spLocks noGrp="1"/>
          </p:cNvSpPr>
          <p:nvPr>
            <p:ph type="title"/>
          </p:nvPr>
        </p:nvSpPr>
        <p:spPr/>
        <p:txBody>
          <a:bodyPr/>
          <a:lstStyle/>
          <a:p>
            <a:r>
              <a:rPr lang="fr-FR" dirty="0"/>
              <a:t>Activité 3</a:t>
            </a:r>
          </a:p>
        </p:txBody>
      </p:sp>
      <p:sp>
        <p:nvSpPr>
          <p:cNvPr id="3" name="Espace réservé du texte 2">
            <a:extLst>
              <a:ext uri="{FF2B5EF4-FFF2-40B4-BE49-F238E27FC236}">
                <a16:creationId xmlns:a16="http://schemas.microsoft.com/office/drawing/2014/main" id="{D04C81E2-F76A-4269-96F1-C5FBFF70B6FE}"/>
              </a:ext>
            </a:extLst>
          </p:cNvPr>
          <p:cNvSpPr>
            <a:spLocks noGrp="1"/>
          </p:cNvSpPr>
          <p:nvPr>
            <p:ph type="body" sz="quarter" idx="11"/>
          </p:nvPr>
        </p:nvSpPr>
        <p:spPr/>
        <p:txBody>
          <a:bodyPr/>
          <a:lstStyle/>
          <a:p>
            <a:r>
              <a:rPr lang="fr-FR" dirty="0"/>
              <a:t>Importation et exportation des données</a:t>
            </a:r>
          </a:p>
        </p:txBody>
      </p:sp>
      <p:sp>
        <p:nvSpPr>
          <p:cNvPr id="4" name="Espace réservé du contenu 3">
            <a:extLst>
              <a:ext uri="{FF2B5EF4-FFF2-40B4-BE49-F238E27FC236}">
                <a16:creationId xmlns:a16="http://schemas.microsoft.com/office/drawing/2014/main" id="{FC78EC2E-5F3B-4CBA-8299-711C93C5F109}"/>
              </a:ext>
            </a:extLst>
          </p:cNvPr>
          <p:cNvSpPr>
            <a:spLocks noGrp="1"/>
          </p:cNvSpPr>
          <p:nvPr>
            <p:ph sz="quarter" idx="12"/>
          </p:nvPr>
        </p:nvSpPr>
        <p:spPr>
          <a:xfrm>
            <a:off x="720001" y="1943056"/>
            <a:ext cx="10211610" cy="4514894"/>
          </a:xfrm>
        </p:spPr>
        <p:txBody>
          <a:bodyPr/>
          <a:lstStyle/>
          <a:p>
            <a:r>
              <a:rPr lang="fr-CA" dirty="0"/>
              <a:t>A l’issue du déroulement de l’énoncé de cette activité,</a:t>
            </a:r>
            <a:r>
              <a:rPr lang="fr-FR" dirty="0"/>
              <a:t> le formateur procédera à la vérification de l’acquisition par les apprenants des aptitudes et connaissances suivantes :</a:t>
            </a:r>
          </a:p>
          <a:p>
            <a:endParaRPr lang="fr-FR" dirty="0"/>
          </a:p>
          <a:p>
            <a:pPr marL="171450" indent="-171450">
              <a:buFont typeface="Arial" panose="020B0604020202020204" pitchFamily="34" charset="0"/>
              <a:buChar char="•"/>
            </a:pPr>
            <a:r>
              <a:rPr lang="fr-FR" dirty="0"/>
              <a:t>Capacité à configurer et attacher un volume de stockage de donner</a:t>
            </a:r>
          </a:p>
          <a:p>
            <a:pPr marL="171450" indent="-171450">
              <a:buFont typeface="Arial" panose="020B0604020202020204" pitchFamily="34" charset="0"/>
              <a:buChar char="•"/>
            </a:pPr>
            <a:r>
              <a:rPr lang="fr-FR" dirty="0"/>
              <a:t>Manipulation de données au niveau de la couche système d’exploitation</a:t>
            </a:r>
          </a:p>
          <a:p>
            <a:pPr marL="171450" indent="-171450">
              <a:buFont typeface="Arial" panose="020B0604020202020204" pitchFamily="34" charset="0"/>
              <a:buChar char="•"/>
            </a:pPr>
            <a:r>
              <a:rPr lang="fr-FR" dirty="0"/>
              <a:t>Familiarisation avec l’accès en mode commande d’</a:t>
            </a:r>
            <a:r>
              <a:rPr lang="fr-FR" dirty="0" err="1"/>
              <a:t>OpenStack</a:t>
            </a:r>
            <a:endParaRPr lang="fr-FR" dirty="0"/>
          </a:p>
          <a:p>
            <a:endParaRPr lang="fr-FR" b="1" dirty="0"/>
          </a:p>
          <a:p>
            <a:endParaRPr lang="fr-FR" b="1" dirty="0"/>
          </a:p>
          <a:p>
            <a:endParaRPr lang="fr-FR" b="1" dirty="0"/>
          </a:p>
          <a:p>
            <a:endParaRPr lang="fr-FR" dirty="0"/>
          </a:p>
        </p:txBody>
      </p:sp>
    </p:spTree>
    <p:extLst>
      <p:ext uri="{BB962C8B-B14F-4D97-AF65-F5344CB8AC3E}">
        <p14:creationId xmlns:p14="http://schemas.microsoft.com/office/powerpoint/2010/main" val="3462281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04F0170-35CA-475E-8BD2-676B8CBCBDF1}"/>
              </a:ext>
            </a:extLst>
          </p:cNvPr>
          <p:cNvSpPr>
            <a:spLocks noGrp="1"/>
          </p:cNvSpPr>
          <p:nvPr>
            <p:ph type="body" sz="quarter" idx="13"/>
          </p:nvPr>
        </p:nvSpPr>
        <p:spPr/>
        <p:txBody>
          <a:bodyPr/>
          <a:lstStyle/>
          <a:p>
            <a:r>
              <a:rPr lang="fr-FR" dirty="0"/>
              <a:t>Explorer les services avancés d’</a:t>
            </a:r>
            <a:r>
              <a:rPr lang="fr-FR" dirty="0" err="1"/>
              <a:t>OpenStack</a:t>
            </a:r>
            <a:endParaRPr lang="fr-FR" dirty="0"/>
          </a:p>
          <a:p>
            <a:endParaRPr lang="fr-FR" dirty="0"/>
          </a:p>
        </p:txBody>
      </p:sp>
      <p:sp>
        <p:nvSpPr>
          <p:cNvPr id="4" name="Espace réservé du texte 3">
            <a:extLst>
              <a:ext uri="{FF2B5EF4-FFF2-40B4-BE49-F238E27FC236}">
                <a16:creationId xmlns:a16="http://schemas.microsoft.com/office/drawing/2014/main" id="{91DE94E5-528B-4F3A-AD51-F9988369CF6F}"/>
              </a:ext>
            </a:extLst>
          </p:cNvPr>
          <p:cNvSpPr>
            <a:spLocks noGrp="1"/>
          </p:cNvSpPr>
          <p:nvPr>
            <p:ph type="body" sz="quarter" idx="14"/>
          </p:nvPr>
        </p:nvSpPr>
        <p:spPr/>
        <p:txBody>
          <a:bodyPr/>
          <a:lstStyle/>
          <a:p>
            <a:r>
              <a:rPr lang="fr-FR" dirty="0"/>
              <a:t>Créer et gérer des utilisateurs</a:t>
            </a:r>
          </a:p>
          <a:p>
            <a:r>
              <a:rPr lang="fr-FR" dirty="0"/>
              <a:t>Superviser des ressources</a:t>
            </a:r>
          </a:p>
          <a:p>
            <a:endParaRPr lang="fr-FR" dirty="0"/>
          </a:p>
        </p:txBody>
      </p:sp>
      <p:sp>
        <p:nvSpPr>
          <p:cNvPr id="2" name="Espace réservé du texte 1">
            <a:extLst>
              <a:ext uri="{FF2B5EF4-FFF2-40B4-BE49-F238E27FC236}">
                <a16:creationId xmlns:a16="http://schemas.microsoft.com/office/drawing/2014/main" id="{E012F272-D94F-4B58-9EC4-0990BDF334A4}"/>
              </a:ext>
            </a:extLst>
          </p:cNvPr>
          <p:cNvSpPr>
            <a:spLocks noGrp="1"/>
          </p:cNvSpPr>
          <p:nvPr>
            <p:ph type="body" sz="quarter" idx="10"/>
          </p:nvPr>
        </p:nvSpPr>
        <p:spPr/>
        <p:txBody>
          <a:bodyPr/>
          <a:lstStyle/>
          <a:p>
            <a:r>
              <a:rPr lang="fr-FR" dirty="0"/>
              <a:t>13 heures</a:t>
            </a:r>
          </a:p>
        </p:txBody>
      </p:sp>
    </p:spTree>
    <p:extLst>
      <p:ext uri="{BB962C8B-B14F-4D97-AF65-F5344CB8AC3E}">
        <p14:creationId xmlns:p14="http://schemas.microsoft.com/office/powerpoint/2010/main" val="2103225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90D293-98FF-463C-A595-67B1F8FA0E91}"/>
              </a:ext>
            </a:extLst>
          </p:cNvPr>
          <p:cNvSpPr>
            <a:spLocks noGrp="1"/>
          </p:cNvSpPr>
          <p:nvPr>
            <p:ph type="body" sz="quarter" idx="12"/>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569B5EBE-0473-4810-B7D1-557B907C988E}"/>
              </a:ext>
            </a:extLst>
          </p:cNvPr>
          <p:cNvSpPr>
            <a:spLocks noGrp="1"/>
          </p:cNvSpPr>
          <p:nvPr>
            <p:ph type="body" sz="quarter" idx="13"/>
          </p:nvPr>
        </p:nvSpPr>
        <p:spPr/>
        <p:txBody>
          <a:bodyPr/>
          <a:lstStyle/>
          <a:p>
            <a:r>
              <a:rPr lang="fr-FR" dirty="0"/>
              <a:t>Créer et gérer des utilisateurs</a:t>
            </a:r>
          </a:p>
          <a:p>
            <a:endParaRPr lang="fr-FR" dirty="0"/>
          </a:p>
        </p:txBody>
      </p:sp>
      <p:sp>
        <p:nvSpPr>
          <p:cNvPr id="4" name="Espace réservé du texte 3">
            <a:extLst>
              <a:ext uri="{FF2B5EF4-FFF2-40B4-BE49-F238E27FC236}">
                <a16:creationId xmlns:a16="http://schemas.microsoft.com/office/drawing/2014/main" id="{CFF18F80-0353-4BF7-AFD3-F8E09DB386EF}"/>
              </a:ext>
            </a:extLst>
          </p:cNvPr>
          <p:cNvSpPr>
            <a:spLocks noGrp="1"/>
          </p:cNvSpPr>
          <p:nvPr>
            <p:ph type="body" sz="quarter" idx="14"/>
          </p:nvPr>
        </p:nvSpPr>
        <p:spPr/>
        <p:txBody>
          <a:bodyPr/>
          <a:lstStyle/>
          <a:p>
            <a:r>
              <a:rPr lang="fr-FR" dirty="0"/>
              <a:t>Manipulation des utilisateurs </a:t>
            </a:r>
            <a:r>
              <a:rPr lang="fr-FR" dirty="0" err="1"/>
              <a:t>Openstack</a:t>
            </a:r>
            <a:endParaRPr lang="fr-FR" dirty="0"/>
          </a:p>
          <a:p>
            <a:r>
              <a:rPr lang="fr-FR" dirty="0"/>
              <a:t>Assurer les opérations de base : création, suppressions, …</a:t>
            </a:r>
          </a:p>
        </p:txBody>
      </p:sp>
      <p:sp>
        <p:nvSpPr>
          <p:cNvPr id="5" name="Espace réservé du texte 4">
            <a:extLst>
              <a:ext uri="{FF2B5EF4-FFF2-40B4-BE49-F238E27FC236}">
                <a16:creationId xmlns:a16="http://schemas.microsoft.com/office/drawing/2014/main" id="{BF70F74A-0687-4EB6-AEC5-68DAF4E6F3EC}"/>
              </a:ext>
            </a:extLst>
          </p:cNvPr>
          <p:cNvSpPr>
            <a:spLocks noGrp="1"/>
          </p:cNvSpPr>
          <p:nvPr>
            <p:ph type="body" sz="quarter" idx="15"/>
          </p:nvPr>
        </p:nvSpPr>
        <p:spPr/>
        <p:txBody>
          <a:bodyPr/>
          <a:lstStyle/>
          <a:p>
            <a:r>
              <a:rPr lang="fr-FR" dirty="0"/>
              <a:t>8 heures</a:t>
            </a:r>
          </a:p>
        </p:txBody>
      </p:sp>
      <p:sp>
        <p:nvSpPr>
          <p:cNvPr id="11" name="Espace réservé du texte 10">
            <a:extLst>
              <a:ext uri="{FF2B5EF4-FFF2-40B4-BE49-F238E27FC236}">
                <a16:creationId xmlns:a16="http://schemas.microsoft.com/office/drawing/2014/main" id="{BB5F3DDB-D7B1-42BE-B01F-10C31FF78636}"/>
              </a:ext>
            </a:extLst>
          </p:cNvPr>
          <p:cNvSpPr>
            <a:spLocks noGrp="1"/>
          </p:cNvSpPr>
          <p:nvPr>
            <p:ph type="body" sz="quarter" idx="16"/>
          </p:nvPr>
        </p:nvSpPr>
        <p:spPr/>
        <p:txBody>
          <a:bodyPr/>
          <a:lstStyle/>
          <a:p>
            <a:r>
              <a:rPr lang="fr-FR" dirty="0"/>
              <a:t>Comprendre l’architecture ainsi que les services d’</a:t>
            </a:r>
            <a:r>
              <a:rPr lang="fr-FR" dirty="0" err="1"/>
              <a:t>OpenStack</a:t>
            </a:r>
            <a:endParaRPr lang="fr-FR" dirty="0"/>
          </a:p>
          <a:p>
            <a:r>
              <a:rPr lang="fr-FR" dirty="0"/>
              <a:t>Se référer au cours pour maitriser les concepts clés</a:t>
            </a:r>
          </a:p>
          <a:p>
            <a:endParaRPr lang="fr-FR" dirty="0"/>
          </a:p>
        </p:txBody>
      </p:sp>
    </p:spTree>
    <p:extLst>
      <p:ext uri="{BB962C8B-B14F-4D97-AF65-F5344CB8AC3E}">
        <p14:creationId xmlns:p14="http://schemas.microsoft.com/office/powerpoint/2010/main" val="3172213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758C4E75-EFE5-458B-B7ED-65C0ACFBED09}"/>
              </a:ext>
            </a:extLst>
          </p:cNvPr>
          <p:cNvSpPr>
            <a:spLocks noGrp="1"/>
          </p:cNvSpPr>
          <p:nvPr>
            <p:ph type="body" sz="quarter" idx="14"/>
          </p:nvPr>
        </p:nvSpPr>
        <p:spPr/>
        <p:txBody>
          <a:bodyPr/>
          <a:lstStyle/>
          <a:p>
            <a:r>
              <a:rPr lang="fr-FR" dirty="0"/>
              <a:t>L’apprenant doit être capable de réaliser les manipulations décrites dans l’énoncé </a:t>
            </a:r>
          </a:p>
          <a:p>
            <a:r>
              <a:rPr lang="fr-FR" dirty="0"/>
              <a:t>Il doit être aussi en mesure de réaliser l’ensemble des étapes d’implémentation et de configuration au niveau de l’environnement </a:t>
            </a:r>
            <a:r>
              <a:rPr lang="fr-FR" dirty="0" err="1"/>
              <a:t>OpenStack</a:t>
            </a:r>
            <a:r>
              <a:rPr lang="fr-FR" dirty="0"/>
              <a:t>, et d’en observer les résultats.</a:t>
            </a:r>
          </a:p>
          <a:p>
            <a:endParaRPr lang="fr-FR" dirty="0"/>
          </a:p>
        </p:txBody>
      </p:sp>
      <p:sp>
        <p:nvSpPr>
          <p:cNvPr id="8" name="Espace réservé du texte 7">
            <a:extLst>
              <a:ext uri="{FF2B5EF4-FFF2-40B4-BE49-F238E27FC236}">
                <a16:creationId xmlns:a16="http://schemas.microsoft.com/office/drawing/2014/main" id="{7641088B-F244-40F6-95F0-502F5BB26755}"/>
              </a:ext>
            </a:extLst>
          </p:cNvPr>
          <p:cNvSpPr>
            <a:spLocks noGrp="1"/>
          </p:cNvSpPr>
          <p:nvPr>
            <p:ph type="body" sz="quarter" idx="15"/>
          </p:nvPr>
        </p:nvSpPr>
        <p:spPr/>
        <p:txBody>
          <a:bodyPr/>
          <a:lstStyle/>
          <a:p>
            <a:r>
              <a:rPr lang="fr-FR" dirty="0"/>
              <a:t>Il est recommandée de maitriser le principe de fonctionnement ainsi que l’architecture de la solution </a:t>
            </a:r>
            <a:r>
              <a:rPr lang="fr-FR" dirty="0" err="1"/>
              <a:t>OpenStack</a:t>
            </a:r>
            <a:endParaRPr lang="fr-FR" dirty="0"/>
          </a:p>
          <a:p>
            <a:r>
              <a:rPr lang="fr-FR" dirty="0"/>
              <a:t>Il est recommandée également de suivre les étapes décrites dans l’énoncé pour pouvoir mener les manipulations avec succès</a:t>
            </a:r>
          </a:p>
          <a:p>
            <a:endParaRPr lang="fr-FR" dirty="0"/>
          </a:p>
        </p:txBody>
      </p:sp>
      <p:sp>
        <p:nvSpPr>
          <p:cNvPr id="9" name="Espace réservé du texte 8">
            <a:extLst>
              <a:ext uri="{FF2B5EF4-FFF2-40B4-BE49-F238E27FC236}">
                <a16:creationId xmlns:a16="http://schemas.microsoft.com/office/drawing/2014/main" id="{CDB781EB-3B34-476C-8114-87B30AD008DF}"/>
              </a:ext>
            </a:extLst>
          </p:cNvPr>
          <p:cNvSpPr>
            <a:spLocks noGrp="1"/>
          </p:cNvSpPr>
          <p:nvPr>
            <p:ph type="body" sz="quarter" idx="16"/>
          </p:nvPr>
        </p:nvSpPr>
        <p:spPr/>
        <p:txBody>
          <a:bodyPr/>
          <a:lstStyle/>
          <a:p>
            <a:r>
              <a:rPr lang="fr-FR" dirty="0"/>
              <a:t>L’installation de l’environnement </a:t>
            </a:r>
            <a:r>
              <a:rPr lang="fr-FR" dirty="0" err="1"/>
              <a:t>Openstack</a:t>
            </a:r>
            <a:r>
              <a:rPr lang="fr-FR" dirty="0"/>
              <a:t> réalisée avec succès.</a:t>
            </a:r>
          </a:p>
          <a:p>
            <a:endParaRPr lang="fr-FR" dirty="0"/>
          </a:p>
        </p:txBody>
      </p:sp>
      <p:sp>
        <p:nvSpPr>
          <p:cNvPr id="10" name="Espace réservé du texte 9">
            <a:extLst>
              <a:ext uri="{FF2B5EF4-FFF2-40B4-BE49-F238E27FC236}">
                <a16:creationId xmlns:a16="http://schemas.microsoft.com/office/drawing/2014/main" id="{064E9B47-5DD4-4F27-8DD9-D29EB1815D89}"/>
              </a:ext>
            </a:extLst>
          </p:cNvPr>
          <p:cNvSpPr>
            <a:spLocks noGrp="1"/>
          </p:cNvSpPr>
          <p:nvPr>
            <p:ph type="body" sz="quarter" idx="17"/>
          </p:nvPr>
        </p:nvSpPr>
        <p:spPr/>
        <p:txBody>
          <a:bodyPr/>
          <a:lstStyle/>
          <a:p>
            <a:r>
              <a:rPr lang="fr-FR" dirty="0"/>
              <a:t>Réaliser les manipulations décrites dans l’énoncé</a:t>
            </a:r>
          </a:p>
          <a:p>
            <a:r>
              <a:rPr lang="fr-FR" dirty="0"/>
              <a:t>Exécuter avec succès les étapes de configuration et de test</a:t>
            </a:r>
          </a:p>
          <a:p>
            <a:endParaRPr lang="fr-FR" dirty="0"/>
          </a:p>
        </p:txBody>
      </p:sp>
      <p:sp>
        <p:nvSpPr>
          <p:cNvPr id="6" name="Espace réservé du texte 5">
            <a:extLst>
              <a:ext uri="{FF2B5EF4-FFF2-40B4-BE49-F238E27FC236}">
                <a16:creationId xmlns:a16="http://schemas.microsoft.com/office/drawing/2014/main" id="{2ABDCA10-DA83-4B9B-A505-0E6BECC6EC1A}"/>
              </a:ext>
            </a:extLst>
          </p:cNvPr>
          <p:cNvSpPr>
            <a:spLocks noGrp="1"/>
          </p:cNvSpPr>
          <p:nvPr>
            <p:ph type="body" sz="quarter" idx="13"/>
          </p:nvPr>
        </p:nvSpPr>
        <p:spPr/>
        <p:txBody>
          <a:bodyPr/>
          <a:lstStyle/>
          <a:p>
            <a:r>
              <a:rPr lang="fr-FR" dirty="0"/>
              <a:t>Pour le formateur :</a:t>
            </a:r>
          </a:p>
          <a:p>
            <a:endParaRPr lang="fr-FR" dirty="0"/>
          </a:p>
        </p:txBody>
      </p:sp>
      <p:sp>
        <p:nvSpPr>
          <p:cNvPr id="11" name="Espace réservé du texte 10">
            <a:extLst>
              <a:ext uri="{FF2B5EF4-FFF2-40B4-BE49-F238E27FC236}">
                <a16:creationId xmlns:a16="http://schemas.microsoft.com/office/drawing/2014/main" id="{5FD7074C-6CB4-48EE-80B1-27D1CBCA1F61}"/>
              </a:ext>
            </a:extLst>
          </p:cNvPr>
          <p:cNvSpPr>
            <a:spLocks noGrp="1"/>
          </p:cNvSpPr>
          <p:nvPr>
            <p:ph type="body" sz="quarter" idx="18"/>
          </p:nvPr>
        </p:nvSpPr>
        <p:spPr/>
        <p:txBody>
          <a:bodyPr/>
          <a:lstStyle/>
          <a:p>
            <a:r>
              <a:rPr lang="fr-FR" dirty="0"/>
              <a:t>Pour l’apprenant :</a:t>
            </a:r>
          </a:p>
        </p:txBody>
      </p:sp>
      <p:sp>
        <p:nvSpPr>
          <p:cNvPr id="12" name="Espace réservé du texte 11">
            <a:extLst>
              <a:ext uri="{FF2B5EF4-FFF2-40B4-BE49-F238E27FC236}">
                <a16:creationId xmlns:a16="http://schemas.microsoft.com/office/drawing/2014/main" id="{F1D8B9C0-7BC8-4EE9-B1A5-DFF4436B8083}"/>
              </a:ext>
            </a:extLst>
          </p:cNvPr>
          <p:cNvSpPr>
            <a:spLocks noGrp="1"/>
          </p:cNvSpPr>
          <p:nvPr>
            <p:ph type="body" sz="quarter" idx="19"/>
          </p:nvPr>
        </p:nvSpPr>
        <p:spPr/>
        <p:txBody>
          <a:bodyPr/>
          <a:lstStyle/>
          <a:p>
            <a:r>
              <a:rPr lang="en-US" dirty="0"/>
              <a:t>Conditions de </a:t>
            </a:r>
            <a:r>
              <a:rPr lang="en-US" dirty="0" err="1"/>
              <a:t>réalisation</a:t>
            </a:r>
            <a:r>
              <a:rPr lang="en-US" dirty="0"/>
              <a:t> :</a:t>
            </a:r>
          </a:p>
        </p:txBody>
      </p:sp>
      <p:sp>
        <p:nvSpPr>
          <p:cNvPr id="13" name="Espace réservé du texte 12">
            <a:extLst>
              <a:ext uri="{FF2B5EF4-FFF2-40B4-BE49-F238E27FC236}">
                <a16:creationId xmlns:a16="http://schemas.microsoft.com/office/drawing/2014/main" id="{534CB656-326C-41A7-BABB-5E65B20CA9D4}"/>
              </a:ext>
            </a:extLst>
          </p:cNvPr>
          <p:cNvSpPr>
            <a:spLocks noGrp="1"/>
          </p:cNvSpPr>
          <p:nvPr>
            <p:ph type="body" sz="quarter" idx="20"/>
          </p:nvPr>
        </p:nvSpPr>
        <p:spPr/>
        <p:txBody>
          <a:bodyPr/>
          <a:lstStyle/>
          <a:p>
            <a:r>
              <a:rPr lang="en-US" dirty="0" err="1"/>
              <a:t>Critères</a:t>
            </a:r>
            <a:r>
              <a:rPr lang="en-US" dirty="0"/>
              <a:t> de </a:t>
            </a:r>
            <a:r>
              <a:rPr lang="en-US" dirty="0" err="1"/>
              <a:t>réussite</a:t>
            </a:r>
            <a:r>
              <a:rPr lang="en-US" dirty="0"/>
              <a:t> :</a:t>
            </a:r>
          </a:p>
        </p:txBody>
      </p:sp>
    </p:spTree>
    <p:extLst>
      <p:ext uri="{BB962C8B-B14F-4D97-AF65-F5344CB8AC3E}">
        <p14:creationId xmlns:p14="http://schemas.microsoft.com/office/powerpoint/2010/main" val="2990753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Gérer les projets, les utilisateurs et les rôles</a:t>
            </a:r>
          </a:p>
          <a:p>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1 </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Créer et gérer des utilisateurs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b="1" dirty="0"/>
              <a:t>Introduction</a:t>
            </a:r>
          </a:p>
          <a:p>
            <a:r>
              <a:rPr lang="fr-FR" dirty="0" err="1"/>
              <a:t>OpenStack</a:t>
            </a:r>
            <a:r>
              <a:rPr lang="fr-FR" dirty="0"/>
              <a:t> gère des projets, des utilisateurs et des rôles. </a:t>
            </a:r>
          </a:p>
          <a:p>
            <a:r>
              <a:rPr lang="fr-FR" dirty="0"/>
              <a:t>Les projets sont des unités organisationnelles dans le cloud auxquelles sont affectés des utilisateurs. </a:t>
            </a:r>
          </a:p>
          <a:p>
            <a:r>
              <a:rPr lang="fr-FR" dirty="0"/>
              <a:t>Les projets sont également appelés projets ou comptes. </a:t>
            </a:r>
          </a:p>
          <a:p>
            <a:r>
              <a:rPr lang="fr-FR" dirty="0"/>
              <a:t>Les utilisateurs peuvent être membres d'un ou plusieurs projets. </a:t>
            </a:r>
          </a:p>
          <a:p>
            <a:r>
              <a:rPr lang="fr-FR" dirty="0"/>
              <a:t>Les rôles définissent les actions que les utilisateurs peuvent effectuer et sont attribués aux paires utilisateur-projet.</a:t>
            </a:r>
          </a:p>
          <a:p>
            <a:r>
              <a:rPr lang="fr-FR" dirty="0"/>
              <a:t>Les projets, les utilisateurs et les rôles sont gérés indépendamment les uns des autres.</a:t>
            </a:r>
          </a:p>
          <a:p>
            <a:r>
              <a:rPr lang="fr-FR" dirty="0"/>
              <a:t>Lors de la configuration du cloud, l'opérateur définit au moins un projet, un utilisateur et un rôle.</a:t>
            </a:r>
          </a:p>
          <a:p>
            <a:r>
              <a:rPr lang="fr-FR" dirty="0"/>
              <a:t>Il est possible d’ajouter, mettre à jour et supprimer des projets et des utilisateurs, affecter des utilisateurs à un ou plusieurs projets et modifier ou supprimer l'affectation. Pour activer ou désactiver temporairement un projet ou un utilisateur, mettez à jour ce projet ou cet utilisateur. </a:t>
            </a:r>
          </a:p>
          <a:p>
            <a:r>
              <a:rPr lang="fr-FR" dirty="0"/>
              <a:t>Il est également possible de modifier les quotas au niveau du projet.</a:t>
            </a:r>
          </a:p>
          <a:p>
            <a:r>
              <a:rPr lang="fr-FR" dirty="0"/>
              <a:t>Avant de pouvoir supprimer un compte d'utilisateur, supprimer d’abord le compte d'utilisateur de son projet principal.</a:t>
            </a:r>
          </a:p>
          <a:p>
            <a:endParaRPr lang="fr-FR" dirty="0"/>
          </a:p>
        </p:txBody>
      </p:sp>
    </p:spTree>
    <p:extLst>
      <p:ext uri="{BB962C8B-B14F-4D97-AF65-F5344CB8AC3E}">
        <p14:creationId xmlns:p14="http://schemas.microsoft.com/office/powerpoint/2010/main" val="3995610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Etape 1 : Lister et créer des projets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1 </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Créer et gérer des utilisateurs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Répertorier tous les projets avec leur ID, leur nom et s'ils sont activés ou désactivés :</a:t>
            </a:r>
          </a:p>
          <a:p>
            <a:endParaRPr lang="fr-FR" dirty="0"/>
          </a:p>
          <a:p>
            <a:endParaRPr lang="fr-FR" dirty="0"/>
          </a:p>
          <a:p>
            <a:endParaRPr lang="fr-FR" dirty="0"/>
          </a:p>
          <a:p>
            <a:endParaRPr lang="fr-FR" dirty="0"/>
          </a:p>
          <a:p>
            <a:endParaRPr lang="fr-FR" dirty="0"/>
          </a:p>
          <a:p>
            <a:endParaRPr lang="fr-FR" dirty="0"/>
          </a:p>
          <a:p>
            <a:r>
              <a:rPr lang="fr-FR" dirty="0"/>
              <a:t>Créer un projet nommé new-</a:t>
            </a:r>
            <a:r>
              <a:rPr lang="fr-FR" dirty="0" err="1"/>
              <a:t>project</a:t>
            </a:r>
            <a:r>
              <a:rPr lang="fr-FR" dirty="0"/>
              <a:t> :</a:t>
            </a:r>
          </a:p>
          <a:p>
            <a:endParaRPr lang="fr-FR" dirty="0"/>
          </a:p>
          <a:p>
            <a:endParaRPr lang="fr-FR" dirty="0"/>
          </a:p>
        </p:txBody>
      </p:sp>
      <p:pic>
        <p:nvPicPr>
          <p:cNvPr id="6" name="Image 5"/>
          <p:cNvPicPr>
            <a:picLocks noChangeAspect="1"/>
          </p:cNvPicPr>
          <p:nvPr/>
        </p:nvPicPr>
        <p:blipFill>
          <a:blip r:embed="rId2"/>
          <a:stretch>
            <a:fillRect/>
          </a:stretch>
        </p:blipFill>
        <p:spPr>
          <a:xfrm>
            <a:off x="2432279" y="2382359"/>
            <a:ext cx="5764370" cy="1695250"/>
          </a:xfrm>
          <a:prstGeom prst="rect">
            <a:avLst/>
          </a:prstGeom>
        </p:spPr>
      </p:pic>
      <p:pic>
        <p:nvPicPr>
          <p:cNvPr id="7" name="Image 6"/>
          <p:cNvPicPr>
            <a:picLocks noChangeAspect="1"/>
          </p:cNvPicPr>
          <p:nvPr/>
        </p:nvPicPr>
        <p:blipFill>
          <a:blip r:embed="rId3"/>
          <a:stretch>
            <a:fillRect/>
          </a:stretch>
        </p:blipFill>
        <p:spPr>
          <a:xfrm>
            <a:off x="2434398" y="4516912"/>
            <a:ext cx="5762251" cy="1685484"/>
          </a:xfrm>
          <a:prstGeom prst="rect">
            <a:avLst/>
          </a:prstGeom>
        </p:spPr>
      </p:pic>
    </p:spTree>
    <p:extLst>
      <p:ext uri="{BB962C8B-B14F-4D97-AF65-F5344CB8AC3E}">
        <p14:creationId xmlns:p14="http://schemas.microsoft.com/office/powerpoint/2010/main" val="3355771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Etape 2 : Mettre à jour un projet</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1 </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Créer et gérer des utilisateurs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Pour désactiver temporairement un projet :</a:t>
            </a:r>
          </a:p>
          <a:p>
            <a:r>
              <a:rPr lang="en-US" b="1" dirty="0"/>
              <a:t>$ </a:t>
            </a:r>
            <a:r>
              <a:rPr lang="en-US" b="1" dirty="0" err="1"/>
              <a:t>openstack</a:t>
            </a:r>
            <a:r>
              <a:rPr lang="en-US" b="1" dirty="0"/>
              <a:t> project set PROJECT_ID --disable</a:t>
            </a:r>
            <a:endParaRPr lang="fr-FR" b="1" dirty="0"/>
          </a:p>
          <a:p>
            <a:r>
              <a:rPr lang="fr-FR" dirty="0"/>
              <a:t>Pour activer un projet désactivé :</a:t>
            </a:r>
          </a:p>
          <a:p>
            <a:r>
              <a:rPr lang="en-US" b="1" dirty="0"/>
              <a:t>$ </a:t>
            </a:r>
            <a:r>
              <a:rPr lang="en-US" b="1" dirty="0" err="1"/>
              <a:t>openstack</a:t>
            </a:r>
            <a:r>
              <a:rPr lang="en-US" b="1" dirty="0"/>
              <a:t> project set PROJECT_ID --enable</a:t>
            </a:r>
            <a:endParaRPr lang="fr-FR" b="1" dirty="0"/>
          </a:p>
          <a:p>
            <a:r>
              <a:rPr lang="fr-FR" dirty="0"/>
              <a:t>Pour mettre à jour le nom d'un projet :</a:t>
            </a:r>
          </a:p>
          <a:p>
            <a:r>
              <a:rPr lang="en-US" b="1" dirty="0"/>
              <a:t>$ </a:t>
            </a:r>
            <a:r>
              <a:rPr lang="en-US" b="1" dirty="0" err="1"/>
              <a:t>openstack</a:t>
            </a:r>
            <a:r>
              <a:rPr lang="en-US" b="1" dirty="0"/>
              <a:t> project set PROJECT_ID --name project-new</a:t>
            </a:r>
            <a:endParaRPr lang="fr-FR" b="1" dirty="0"/>
          </a:p>
          <a:p>
            <a:r>
              <a:rPr lang="fr-FR" dirty="0"/>
              <a:t>Supprimer un projet</a:t>
            </a:r>
          </a:p>
          <a:p>
            <a:r>
              <a:rPr lang="fr-FR" b="1" dirty="0"/>
              <a:t>$ </a:t>
            </a:r>
            <a:r>
              <a:rPr lang="fr-FR" b="1" dirty="0" err="1"/>
              <a:t>openstack</a:t>
            </a:r>
            <a:r>
              <a:rPr lang="fr-FR" b="1" dirty="0"/>
              <a:t> </a:t>
            </a:r>
            <a:r>
              <a:rPr lang="fr-FR" b="1" dirty="0" err="1"/>
              <a:t>project</a:t>
            </a:r>
            <a:r>
              <a:rPr lang="fr-FR" b="1" dirty="0"/>
              <a:t> </a:t>
            </a:r>
            <a:r>
              <a:rPr lang="fr-FR" b="1" dirty="0" err="1"/>
              <a:t>delete</a:t>
            </a:r>
            <a:r>
              <a:rPr lang="fr-FR" b="1" dirty="0"/>
              <a:t> PROJECT_ID</a:t>
            </a:r>
          </a:p>
          <a:p>
            <a:endParaRPr lang="fr-FR" dirty="0"/>
          </a:p>
        </p:txBody>
      </p:sp>
    </p:spTree>
    <p:extLst>
      <p:ext uri="{BB962C8B-B14F-4D97-AF65-F5344CB8AC3E}">
        <p14:creationId xmlns:p14="http://schemas.microsoft.com/office/powerpoint/2010/main" val="248753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Etape 3 : Créer et mettre à jour des utilisateurs </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1 </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Créer et gérer des utilisateurs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Lister tous les utilisateurs :</a:t>
            </a:r>
          </a:p>
          <a:p>
            <a:endParaRPr lang="fr-FR" dirty="0"/>
          </a:p>
          <a:p>
            <a:endParaRPr lang="fr-FR" dirty="0"/>
          </a:p>
          <a:p>
            <a:endParaRPr lang="fr-FR" dirty="0"/>
          </a:p>
          <a:p>
            <a:endParaRPr lang="fr-FR" dirty="0"/>
          </a:p>
          <a:p>
            <a:r>
              <a:rPr lang="fr-FR" dirty="0"/>
              <a:t>Créer un utilisateur </a:t>
            </a:r>
          </a:p>
          <a:p>
            <a:r>
              <a:rPr lang="fr-FR" dirty="0"/>
              <a:t>Pour créer un utilisateur, spécifier un nom. Eventuellement spécifier un ID de projet, un mot de passe et une adresse e-mail. Il est recommandé d'inclure l'ID et le mot de passe du projet car l'utilisateur ne peut pas se connecter au tableau de bord sans ces informations.</a:t>
            </a:r>
          </a:p>
          <a:p>
            <a:r>
              <a:rPr lang="fr-FR" dirty="0"/>
              <a:t>Créer l'utilisateur new-user :</a:t>
            </a:r>
          </a:p>
          <a:p>
            <a:endParaRPr lang="fr-FR" dirty="0"/>
          </a:p>
          <a:p>
            <a:endParaRPr lang="fr-FR" dirty="0"/>
          </a:p>
          <a:p>
            <a:endParaRPr lang="fr-FR" dirty="0"/>
          </a:p>
          <a:p>
            <a:endParaRPr lang="fr-FR" dirty="0"/>
          </a:p>
          <a:p>
            <a:endParaRPr lang="fr-FR" dirty="0"/>
          </a:p>
          <a:p>
            <a:r>
              <a:rPr lang="fr-FR" dirty="0"/>
              <a:t>Supprimer un compte utilisateur spécifié :  $ </a:t>
            </a:r>
            <a:r>
              <a:rPr lang="fr-FR" dirty="0" err="1"/>
              <a:t>openstack</a:t>
            </a:r>
            <a:r>
              <a:rPr lang="fr-FR" dirty="0"/>
              <a:t> user </a:t>
            </a:r>
            <a:r>
              <a:rPr lang="fr-FR" dirty="0" err="1"/>
              <a:t>delete</a:t>
            </a:r>
            <a:r>
              <a:rPr lang="fr-FR" dirty="0"/>
              <a:t> USER_NAME</a:t>
            </a:r>
          </a:p>
          <a:p>
            <a:endParaRPr lang="fr-FR" dirty="0"/>
          </a:p>
        </p:txBody>
      </p:sp>
      <p:pic>
        <p:nvPicPr>
          <p:cNvPr id="6" name="Image 5"/>
          <p:cNvPicPr>
            <a:picLocks noChangeAspect="1"/>
          </p:cNvPicPr>
          <p:nvPr/>
        </p:nvPicPr>
        <p:blipFill>
          <a:blip r:embed="rId2"/>
          <a:stretch>
            <a:fillRect/>
          </a:stretch>
        </p:blipFill>
        <p:spPr>
          <a:xfrm>
            <a:off x="2802982" y="2154166"/>
            <a:ext cx="5762251" cy="1167342"/>
          </a:xfrm>
          <a:prstGeom prst="rect">
            <a:avLst/>
          </a:prstGeom>
        </p:spPr>
      </p:pic>
      <p:pic>
        <p:nvPicPr>
          <p:cNvPr id="7" name="Image 6"/>
          <p:cNvPicPr>
            <a:picLocks noChangeAspect="1"/>
          </p:cNvPicPr>
          <p:nvPr/>
        </p:nvPicPr>
        <p:blipFill>
          <a:blip r:embed="rId3"/>
          <a:stretch>
            <a:fillRect/>
          </a:stretch>
        </p:blipFill>
        <p:spPr>
          <a:xfrm>
            <a:off x="2802981" y="4200503"/>
            <a:ext cx="5762251" cy="1694627"/>
          </a:xfrm>
          <a:prstGeom prst="rect">
            <a:avLst/>
          </a:prstGeom>
        </p:spPr>
      </p:pic>
    </p:spTree>
    <p:extLst>
      <p:ext uri="{BB962C8B-B14F-4D97-AF65-F5344CB8AC3E}">
        <p14:creationId xmlns:p14="http://schemas.microsoft.com/office/powerpoint/2010/main" val="2249636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Etape 4 : Manipulation de rôles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1 </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Créer et gérer des utilisateurs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Lister les rôles disponibles :</a:t>
            </a:r>
          </a:p>
          <a:p>
            <a:endParaRPr lang="fr-FR" dirty="0"/>
          </a:p>
          <a:p>
            <a:endParaRPr lang="fr-FR" dirty="0"/>
          </a:p>
          <a:p>
            <a:endParaRPr lang="fr-FR" dirty="0"/>
          </a:p>
          <a:p>
            <a:endParaRPr lang="fr-FR" dirty="0"/>
          </a:p>
          <a:p>
            <a:r>
              <a:rPr lang="fr-FR" dirty="0"/>
              <a:t>Créer un rôle </a:t>
            </a:r>
          </a:p>
          <a:p>
            <a:r>
              <a:rPr lang="fr-FR" dirty="0"/>
              <a:t>Les utilisateurs peuvent être membres de plusieurs projets. Pour affecter des utilisateurs à plusieurs projets, définir un rôle et affecter ce rôle à une paire utilisateur-projet.</a:t>
            </a:r>
          </a:p>
          <a:p>
            <a:r>
              <a:rPr lang="fr-FR" dirty="0"/>
              <a:t>Créez le rôle new-</a:t>
            </a:r>
            <a:r>
              <a:rPr lang="fr-FR" dirty="0" err="1"/>
              <a:t>role</a:t>
            </a:r>
            <a:r>
              <a:rPr lang="fr-FR" dirty="0"/>
              <a:t> :</a:t>
            </a:r>
          </a:p>
          <a:p>
            <a:endParaRPr lang="fr-FR" dirty="0"/>
          </a:p>
          <a:p>
            <a:endParaRPr lang="fr-FR" dirty="0"/>
          </a:p>
          <a:p>
            <a:endParaRPr lang="fr-FR" dirty="0"/>
          </a:p>
          <a:p>
            <a:r>
              <a:rPr lang="fr-FR" dirty="0"/>
              <a:t>Attribuer un rôle </a:t>
            </a:r>
          </a:p>
          <a:p>
            <a:r>
              <a:rPr lang="fr-FR" dirty="0"/>
              <a:t>Pour affecter un utilisateur à un projet, affecter le rôle à une paire utilisateur-projet. </a:t>
            </a:r>
          </a:p>
          <a:p>
            <a:r>
              <a:rPr lang="fr-FR" dirty="0"/>
              <a:t>Pour ce faire, on a besoin </a:t>
            </a:r>
            <a:r>
              <a:rPr lang="fr-FR" dirty="0" err="1"/>
              <a:t>besoin</a:t>
            </a:r>
            <a:r>
              <a:rPr lang="fr-FR" dirty="0"/>
              <a:t> des ID d'utilisateur, de rôle et de projet.</a:t>
            </a:r>
          </a:p>
          <a:p>
            <a:endParaRPr lang="fr-FR" dirty="0"/>
          </a:p>
        </p:txBody>
      </p:sp>
      <p:pic>
        <p:nvPicPr>
          <p:cNvPr id="8" name="Image 7"/>
          <p:cNvPicPr>
            <a:picLocks noChangeAspect="1"/>
          </p:cNvPicPr>
          <p:nvPr/>
        </p:nvPicPr>
        <p:blipFill>
          <a:blip r:embed="rId2"/>
          <a:stretch>
            <a:fillRect/>
          </a:stretch>
        </p:blipFill>
        <p:spPr>
          <a:xfrm>
            <a:off x="2717586" y="2131240"/>
            <a:ext cx="5762251" cy="1296878"/>
          </a:xfrm>
          <a:prstGeom prst="rect">
            <a:avLst/>
          </a:prstGeom>
        </p:spPr>
      </p:pic>
      <p:pic>
        <p:nvPicPr>
          <p:cNvPr id="9" name="Image 8"/>
          <p:cNvPicPr>
            <a:picLocks noChangeAspect="1"/>
          </p:cNvPicPr>
          <p:nvPr/>
        </p:nvPicPr>
        <p:blipFill>
          <a:blip r:embed="rId3"/>
          <a:stretch>
            <a:fillRect/>
          </a:stretch>
        </p:blipFill>
        <p:spPr>
          <a:xfrm>
            <a:off x="2717586" y="3905226"/>
            <a:ext cx="5762251" cy="1037807"/>
          </a:xfrm>
          <a:prstGeom prst="rect">
            <a:avLst/>
          </a:prstGeom>
        </p:spPr>
      </p:pic>
    </p:spTree>
    <p:extLst>
      <p:ext uri="{BB962C8B-B14F-4D97-AF65-F5344CB8AC3E}">
        <p14:creationId xmlns:p14="http://schemas.microsoft.com/office/powerpoint/2010/main" val="122654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5C171417-5970-41BF-BF68-3A34ACEEB187}"/>
              </a:ext>
            </a:extLst>
          </p:cNvPr>
          <p:cNvSpPr>
            <a:spLocks noGrp="1"/>
          </p:cNvSpPr>
          <p:nvPr>
            <p:ph type="body" sz="quarter" idx="12"/>
          </p:nvPr>
        </p:nvSpPr>
        <p:spPr/>
        <p:txBody>
          <a:bodyPr/>
          <a:lstStyle/>
          <a:p>
            <a:r>
              <a:rPr lang="fr-FR" dirty="0"/>
              <a:t>ACTIVITÉ 1</a:t>
            </a:r>
          </a:p>
        </p:txBody>
      </p:sp>
      <p:sp>
        <p:nvSpPr>
          <p:cNvPr id="8" name="Espace réservé du texte 7">
            <a:extLst>
              <a:ext uri="{FF2B5EF4-FFF2-40B4-BE49-F238E27FC236}">
                <a16:creationId xmlns:a16="http://schemas.microsoft.com/office/drawing/2014/main" id="{3AED47BF-DA06-4E1E-BAE1-D6D36878ACAA}"/>
              </a:ext>
            </a:extLst>
          </p:cNvPr>
          <p:cNvSpPr>
            <a:spLocks noGrp="1"/>
          </p:cNvSpPr>
          <p:nvPr>
            <p:ph type="body" sz="quarter" idx="13"/>
          </p:nvPr>
        </p:nvSpPr>
        <p:spPr/>
        <p:txBody>
          <a:bodyPr/>
          <a:lstStyle/>
          <a:p>
            <a:r>
              <a:rPr lang="fr-FR" dirty="0"/>
              <a:t>Installation et mise en service d’</a:t>
            </a:r>
            <a:r>
              <a:rPr lang="fr-FR" dirty="0" err="1"/>
              <a:t>OpenStack</a:t>
            </a:r>
            <a:endParaRPr lang="fr-FR" dirty="0"/>
          </a:p>
          <a:p>
            <a:endParaRPr lang="fr-FR" dirty="0"/>
          </a:p>
        </p:txBody>
      </p:sp>
      <p:sp>
        <p:nvSpPr>
          <p:cNvPr id="9" name="Espace réservé du texte 8">
            <a:extLst>
              <a:ext uri="{FF2B5EF4-FFF2-40B4-BE49-F238E27FC236}">
                <a16:creationId xmlns:a16="http://schemas.microsoft.com/office/drawing/2014/main" id="{D669EDB3-EAF1-4AD7-903C-F94FF9C87C57}"/>
              </a:ext>
            </a:extLst>
          </p:cNvPr>
          <p:cNvSpPr>
            <a:spLocks noGrp="1"/>
          </p:cNvSpPr>
          <p:nvPr>
            <p:ph type="body" sz="quarter" idx="14"/>
          </p:nvPr>
        </p:nvSpPr>
        <p:spPr/>
        <p:txBody>
          <a:bodyPr/>
          <a:lstStyle/>
          <a:p>
            <a:r>
              <a:rPr lang="fr-FR" dirty="0"/>
              <a:t>Maitriser les outils et environnements d’installation d’</a:t>
            </a:r>
            <a:r>
              <a:rPr lang="fr-FR" dirty="0" err="1"/>
              <a:t>OpenStack</a:t>
            </a:r>
            <a:endParaRPr lang="fr-FR" dirty="0"/>
          </a:p>
          <a:p>
            <a:r>
              <a:rPr lang="fr-FR" dirty="0"/>
              <a:t>Installer et mettre en service </a:t>
            </a:r>
            <a:r>
              <a:rPr lang="fr-FR" dirty="0" err="1"/>
              <a:t>OpenStack</a:t>
            </a:r>
            <a:endParaRPr lang="fr-FR" dirty="0"/>
          </a:p>
          <a:p>
            <a:endParaRPr lang="fr-FR" dirty="0"/>
          </a:p>
        </p:txBody>
      </p:sp>
      <p:sp>
        <p:nvSpPr>
          <p:cNvPr id="10" name="Espace réservé du texte 9">
            <a:extLst>
              <a:ext uri="{FF2B5EF4-FFF2-40B4-BE49-F238E27FC236}">
                <a16:creationId xmlns:a16="http://schemas.microsoft.com/office/drawing/2014/main" id="{DB33B170-173E-4A53-8424-4341FCBEA4C9}"/>
              </a:ext>
            </a:extLst>
          </p:cNvPr>
          <p:cNvSpPr>
            <a:spLocks noGrp="1"/>
          </p:cNvSpPr>
          <p:nvPr>
            <p:ph type="body" sz="quarter" idx="15"/>
          </p:nvPr>
        </p:nvSpPr>
        <p:spPr/>
        <p:txBody>
          <a:bodyPr/>
          <a:lstStyle/>
          <a:p>
            <a:r>
              <a:rPr lang="fr-FR" dirty="0"/>
              <a:t>7 heures</a:t>
            </a:r>
          </a:p>
        </p:txBody>
      </p:sp>
      <p:sp>
        <p:nvSpPr>
          <p:cNvPr id="11" name="Espace réservé du texte 10">
            <a:extLst>
              <a:ext uri="{FF2B5EF4-FFF2-40B4-BE49-F238E27FC236}">
                <a16:creationId xmlns:a16="http://schemas.microsoft.com/office/drawing/2014/main" id="{DDA57D13-2890-42E3-9B33-9A9CE0DFD932}"/>
              </a:ext>
            </a:extLst>
          </p:cNvPr>
          <p:cNvSpPr>
            <a:spLocks noGrp="1"/>
          </p:cNvSpPr>
          <p:nvPr>
            <p:ph type="body" sz="quarter" idx="16"/>
          </p:nvPr>
        </p:nvSpPr>
        <p:spPr/>
        <p:txBody>
          <a:bodyPr/>
          <a:lstStyle/>
          <a:p>
            <a:r>
              <a:rPr lang="fr-FR" dirty="0"/>
              <a:t>Comprendre l’architecture ainsi que les services d’</a:t>
            </a:r>
            <a:r>
              <a:rPr lang="fr-FR" dirty="0" err="1"/>
              <a:t>OpenStack</a:t>
            </a:r>
            <a:endParaRPr lang="fr-FR" dirty="0"/>
          </a:p>
          <a:p>
            <a:r>
              <a:rPr lang="fr-FR" dirty="0"/>
              <a:t>Etre familier avec les environnements Linux</a:t>
            </a:r>
          </a:p>
          <a:p>
            <a:r>
              <a:rPr lang="fr-FR" dirty="0"/>
              <a:t>Se référer au cours pour maitriser les concepts clés</a:t>
            </a:r>
          </a:p>
          <a:p>
            <a:endParaRPr lang="fr-FR" dirty="0"/>
          </a:p>
          <a:p>
            <a:endParaRPr lang="fr-FR" dirty="0"/>
          </a:p>
        </p:txBody>
      </p:sp>
    </p:spTree>
    <p:extLst>
      <p:ext uri="{BB962C8B-B14F-4D97-AF65-F5344CB8AC3E}">
        <p14:creationId xmlns:p14="http://schemas.microsoft.com/office/powerpoint/2010/main" val="1510727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Etape 5 : Lister rôles et </a:t>
            </a:r>
            <a:r>
              <a:rPr lang="fr-FR" dirty="0" err="1"/>
              <a:t>utlisateurs</a:t>
            </a:r>
            <a:endParaRPr lang="fr-FR" dirty="0"/>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1 </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Créer et gérer des utilisateurs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Répertorier les utilisateurs et noter l'ID utilisateur à attribuer au rôle :</a:t>
            </a:r>
          </a:p>
          <a:p>
            <a:endParaRPr lang="fr-FR" dirty="0"/>
          </a:p>
          <a:p>
            <a:endParaRPr lang="fr-FR" dirty="0"/>
          </a:p>
          <a:p>
            <a:endParaRPr lang="fr-FR" dirty="0"/>
          </a:p>
          <a:p>
            <a:endParaRPr lang="fr-FR" dirty="0"/>
          </a:p>
          <a:p>
            <a:endParaRPr lang="fr-FR" dirty="0"/>
          </a:p>
          <a:p>
            <a:endParaRPr lang="fr-FR" dirty="0"/>
          </a:p>
          <a:p>
            <a:endParaRPr lang="fr-FR" dirty="0"/>
          </a:p>
          <a:p>
            <a:r>
              <a:rPr lang="fr-FR" dirty="0"/>
              <a:t>Répertorier les ID de rôle et notez l'ID de rôle à attribuer :</a:t>
            </a:r>
          </a:p>
          <a:p>
            <a:endParaRPr lang="fr-FR" dirty="0"/>
          </a:p>
        </p:txBody>
      </p:sp>
      <p:pic>
        <p:nvPicPr>
          <p:cNvPr id="7" name="Image 6"/>
          <p:cNvPicPr>
            <a:picLocks noChangeAspect="1"/>
          </p:cNvPicPr>
          <p:nvPr/>
        </p:nvPicPr>
        <p:blipFill>
          <a:blip r:embed="rId2"/>
          <a:stretch>
            <a:fillRect/>
          </a:stretch>
        </p:blipFill>
        <p:spPr>
          <a:xfrm>
            <a:off x="3212163" y="2270875"/>
            <a:ext cx="5314000" cy="1725827"/>
          </a:xfrm>
          <a:prstGeom prst="rect">
            <a:avLst/>
          </a:prstGeom>
        </p:spPr>
      </p:pic>
      <p:pic>
        <p:nvPicPr>
          <p:cNvPr id="10" name="Image 9"/>
          <p:cNvPicPr>
            <a:picLocks noChangeAspect="1"/>
          </p:cNvPicPr>
          <p:nvPr/>
        </p:nvPicPr>
        <p:blipFill>
          <a:blip r:embed="rId3"/>
          <a:stretch>
            <a:fillRect/>
          </a:stretch>
        </p:blipFill>
        <p:spPr>
          <a:xfrm>
            <a:off x="2988037" y="4626971"/>
            <a:ext cx="5762251" cy="1426413"/>
          </a:xfrm>
          <a:prstGeom prst="rect">
            <a:avLst/>
          </a:prstGeom>
        </p:spPr>
      </p:pic>
    </p:spTree>
    <p:extLst>
      <p:ext uri="{BB962C8B-B14F-4D97-AF65-F5344CB8AC3E}">
        <p14:creationId xmlns:p14="http://schemas.microsoft.com/office/powerpoint/2010/main" val="2081924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Etape 5 : Attributions de rôles</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1 </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Créer et gérer des utilisateurs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Répertorier les projets et notez l'ID de projet à attribuer au rôle :</a:t>
            </a:r>
          </a:p>
          <a:p>
            <a:endParaRPr lang="fr-FR" dirty="0"/>
          </a:p>
          <a:p>
            <a:endParaRPr lang="fr-FR" dirty="0"/>
          </a:p>
          <a:p>
            <a:endParaRPr lang="fr-FR" dirty="0"/>
          </a:p>
          <a:p>
            <a:endParaRPr lang="fr-FR" dirty="0"/>
          </a:p>
          <a:p>
            <a:endParaRPr lang="fr-FR" dirty="0"/>
          </a:p>
          <a:p>
            <a:endParaRPr lang="fr-FR" dirty="0"/>
          </a:p>
          <a:p>
            <a:r>
              <a:rPr lang="fr-FR" dirty="0"/>
              <a:t>Attribuer un rôle à un couple utilisateur-projet :</a:t>
            </a:r>
          </a:p>
          <a:p>
            <a:r>
              <a:rPr lang="en-US" b="1" dirty="0"/>
              <a:t>$ </a:t>
            </a:r>
            <a:r>
              <a:rPr lang="en-US" b="1" dirty="0" err="1"/>
              <a:t>openstack</a:t>
            </a:r>
            <a:r>
              <a:rPr lang="en-US" b="1" dirty="0"/>
              <a:t> role add --user USER_NAME --project TENANT_ID ROLE_NAME</a:t>
            </a:r>
            <a:endParaRPr lang="fr-FR" b="1" dirty="0"/>
          </a:p>
          <a:p>
            <a:r>
              <a:rPr lang="fr-FR" dirty="0"/>
              <a:t>Par exemple, attribuer le new-</a:t>
            </a:r>
            <a:r>
              <a:rPr lang="fr-FR" dirty="0" err="1"/>
              <a:t>role</a:t>
            </a:r>
            <a:r>
              <a:rPr lang="fr-FR" dirty="0"/>
              <a:t> rôle au </a:t>
            </a:r>
            <a:r>
              <a:rPr lang="fr-FR" dirty="0" err="1"/>
              <a:t>demo</a:t>
            </a:r>
            <a:r>
              <a:rPr lang="fr-FR" dirty="0"/>
              <a:t> et test-</a:t>
            </a:r>
            <a:r>
              <a:rPr lang="fr-FR" dirty="0" err="1"/>
              <a:t>project</a:t>
            </a:r>
            <a:r>
              <a:rPr lang="fr-FR" dirty="0"/>
              <a:t>  :</a:t>
            </a:r>
          </a:p>
          <a:p>
            <a:r>
              <a:rPr lang="en-US" b="1" dirty="0"/>
              <a:t>$ </a:t>
            </a:r>
            <a:r>
              <a:rPr lang="en-US" b="1" dirty="0" err="1"/>
              <a:t>openstack</a:t>
            </a:r>
            <a:r>
              <a:rPr lang="en-US" b="1" dirty="0"/>
              <a:t> role add --user demo --project test-project new-role</a:t>
            </a:r>
            <a:endParaRPr lang="fr-FR" b="1" dirty="0"/>
          </a:p>
          <a:p>
            <a:r>
              <a:rPr lang="fr-FR" dirty="0"/>
              <a:t>Vérifier l'attribution du rôle :</a:t>
            </a:r>
          </a:p>
          <a:p>
            <a:endParaRPr lang="fr-FR" dirty="0"/>
          </a:p>
        </p:txBody>
      </p:sp>
      <p:pic>
        <p:nvPicPr>
          <p:cNvPr id="6" name="Image 5"/>
          <p:cNvPicPr>
            <a:picLocks noChangeAspect="1"/>
          </p:cNvPicPr>
          <p:nvPr/>
        </p:nvPicPr>
        <p:blipFill>
          <a:blip r:embed="rId2"/>
          <a:stretch>
            <a:fillRect/>
          </a:stretch>
        </p:blipFill>
        <p:spPr>
          <a:xfrm>
            <a:off x="1962723" y="2312139"/>
            <a:ext cx="5762251" cy="1426413"/>
          </a:xfrm>
          <a:prstGeom prst="rect">
            <a:avLst/>
          </a:prstGeom>
        </p:spPr>
      </p:pic>
      <p:pic>
        <p:nvPicPr>
          <p:cNvPr id="8" name="Image 7"/>
          <p:cNvPicPr>
            <a:picLocks noChangeAspect="1"/>
          </p:cNvPicPr>
          <p:nvPr/>
        </p:nvPicPr>
        <p:blipFill>
          <a:blip r:embed="rId3"/>
          <a:stretch>
            <a:fillRect/>
          </a:stretch>
        </p:blipFill>
        <p:spPr>
          <a:xfrm>
            <a:off x="2613512" y="5382583"/>
            <a:ext cx="5762251" cy="1167342"/>
          </a:xfrm>
          <a:prstGeom prst="rect">
            <a:avLst/>
          </a:prstGeom>
        </p:spPr>
      </p:pic>
    </p:spTree>
    <p:extLst>
      <p:ext uri="{BB962C8B-B14F-4D97-AF65-F5344CB8AC3E}">
        <p14:creationId xmlns:p14="http://schemas.microsoft.com/office/powerpoint/2010/main" val="1470337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Éléments de réponse</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1 </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Créer et gérer des utilisateurs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CA" dirty="0"/>
              <a:t>A l’issue du déroulement de l’énoncé de cette activité,</a:t>
            </a:r>
            <a:r>
              <a:rPr lang="fr-FR" dirty="0"/>
              <a:t> le formateur procédera à la vérification de l’acquisition par les apprenants des aptitudes et connaissances suivantes:</a:t>
            </a:r>
          </a:p>
          <a:p>
            <a:endParaRPr lang="fr-FR" dirty="0"/>
          </a:p>
          <a:p>
            <a:pPr marL="171450" indent="-171450">
              <a:buFont typeface="Arial" panose="020B0604020202020204" pitchFamily="34" charset="0"/>
              <a:buChar char="•"/>
            </a:pPr>
            <a:r>
              <a:rPr lang="fr-FR" dirty="0"/>
              <a:t>Compréhension de la logique de gestion des utilisateurs, rôles et projets</a:t>
            </a:r>
          </a:p>
          <a:p>
            <a:pPr marL="171450" indent="-171450">
              <a:buFont typeface="Arial" panose="020B0604020202020204" pitchFamily="34" charset="0"/>
              <a:buChar char="•"/>
            </a:pPr>
            <a:r>
              <a:rPr lang="fr-FR" dirty="0"/>
              <a:t>Réalisation des opérations de base de gestion des utilisateurs</a:t>
            </a:r>
          </a:p>
          <a:p>
            <a:pPr marL="171450" indent="-171450">
              <a:buFont typeface="Arial" panose="020B0604020202020204" pitchFamily="34" charset="0"/>
              <a:buChar char="•"/>
            </a:pPr>
            <a:r>
              <a:rPr lang="fr-FR" dirty="0"/>
              <a:t>Familiarisation avec l’accès en mode commande d’</a:t>
            </a:r>
            <a:r>
              <a:rPr lang="fr-FR" dirty="0" err="1"/>
              <a:t>OpenStack</a:t>
            </a:r>
            <a:endParaRPr lang="fr-FR" dirty="0"/>
          </a:p>
          <a:p>
            <a:endParaRPr lang="fr-FR" dirty="0"/>
          </a:p>
        </p:txBody>
      </p:sp>
    </p:spTree>
    <p:extLst>
      <p:ext uri="{BB962C8B-B14F-4D97-AF65-F5344CB8AC3E}">
        <p14:creationId xmlns:p14="http://schemas.microsoft.com/office/powerpoint/2010/main" val="4071431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90D293-98FF-463C-A595-67B1F8FA0E91}"/>
              </a:ext>
            </a:extLst>
          </p:cNvPr>
          <p:cNvSpPr>
            <a:spLocks noGrp="1"/>
          </p:cNvSpPr>
          <p:nvPr>
            <p:ph type="body" sz="quarter" idx="12"/>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569B5EBE-0473-4810-B7D1-557B907C988E}"/>
              </a:ext>
            </a:extLst>
          </p:cNvPr>
          <p:cNvSpPr>
            <a:spLocks noGrp="1"/>
          </p:cNvSpPr>
          <p:nvPr>
            <p:ph type="body" sz="quarter" idx="13"/>
          </p:nvPr>
        </p:nvSpPr>
        <p:spPr/>
        <p:txBody>
          <a:bodyPr/>
          <a:lstStyle/>
          <a:p>
            <a:r>
              <a:rPr lang="fr-FR" dirty="0"/>
              <a:t>Superviser des ressources</a:t>
            </a:r>
          </a:p>
          <a:p>
            <a:endParaRPr lang="fr-FR" dirty="0"/>
          </a:p>
        </p:txBody>
      </p:sp>
      <p:sp>
        <p:nvSpPr>
          <p:cNvPr id="4" name="Espace réservé du texte 3">
            <a:extLst>
              <a:ext uri="{FF2B5EF4-FFF2-40B4-BE49-F238E27FC236}">
                <a16:creationId xmlns:a16="http://schemas.microsoft.com/office/drawing/2014/main" id="{CFF18F80-0353-4BF7-AFD3-F8E09DB386EF}"/>
              </a:ext>
            </a:extLst>
          </p:cNvPr>
          <p:cNvSpPr>
            <a:spLocks noGrp="1"/>
          </p:cNvSpPr>
          <p:nvPr>
            <p:ph type="body" sz="quarter" idx="14"/>
          </p:nvPr>
        </p:nvSpPr>
        <p:spPr/>
        <p:txBody>
          <a:bodyPr/>
          <a:lstStyle/>
          <a:p>
            <a:r>
              <a:rPr lang="fr-FR" dirty="0"/>
              <a:t>Supervision des ressources de base</a:t>
            </a:r>
          </a:p>
          <a:p>
            <a:r>
              <a:rPr lang="fr-FR" dirty="0"/>
              <a:t>Accès aux informations sur les métriques</a:t>
            </a:r>
          </a:p>
        </p:txBody>
      </p:sp>
      <p:sp>
        <p:nvSpPr>
          <p:cNvPr id="5" name="Espace réservé du texte 4">
            <a:extLst>
              <a:ext uri="{FF2B5EF4-FFF2-40B4-BE49-F238E27FC236}">
                <a16:creationId xmlns:a16="http://schemas.microsoft.com/office/drawing/2014/main" id="{BF70F74A-0687-4EB6-AEC5-68DAF4E6F3EC}"/>
              </a:ext>
            </a:extLst>
          </p:cNvPr>
          <p:cNvSpPr>
            <a:spLocks noGrp="1"/>
          </p:cNvSpPr>
          <p:nvPr>
            <p:ph type="body" sz="quarter" idx="15"/>
          </p:nvPr>
        </p:nvSpPr>
        <p:spPr/>
        <p:txBody>
          <a:bodyPr/>
          <a:lstStyle/>
          <a:p>
            <a:r>
              <a:rPr lang="fr-FR" dirty="0"/>
              <a:t>5 heures</a:t>
            </a:r>
          </a:p>
        </p:txBody>
      </p:sp>
      <p:sp>
        <p:nvSpPr>
          <p:cNvPr id="11" name="Espace réservé du texte 10">
            <a:extLst>
              <a:ext uri="{FF2B5EF4-FFF2-40B4-BE49-F238E27FC236}">
                <a16:creationId xmlns:a16="http://schemas.microsoft.com/office/drawing/2014/main" id="{BB5F3DDB-D7B1-42BE-B01F-10C31FF78636}"/>
              </a:ext>
            </a:extLst>
          </p:cNvPr>
          <p:cNvSpPr>
            <a:spLocks noGrp="1"/>
          </p:cNvSpPr>
          <p:nvPr>
            <p:ph type="body" sz="quarter" idx="16"/>
          </p:nvPr>
        </p:nvSpPr>
        <p:spPr/>
        <p:txBody>
          <a:bodyPr/>
          <a:lstStyle/>
          <a:p>
            <a:r>
              <a:rPr lang="fr-FR" dirty="0"/>
              <a:t>Comprendre l’architecture ainsi que les services d’</a:t>
            </a:r>
            <a:r>
              <a:rPr lang="fr-FR" dirty="0" err="1"/>
              <a:t>OpenStack</a:t>
            </a:r>
            <a:endParaRPr lang="fr-FR" dirty="0"/>
          </a:p>
          <a:p>
            <a:r>
              <a:rPr lang="fr-FR" dirty="0"/>
              <a:t>Se référer au cours pour maitriser les concepts clés</a:t>
            </a:r>
          </a:p>
          <a:p>
            <a:endParaRPr lang="fr-FR" dirty="0"/>
          </a:p>
        </p:txBody>
      </p:sp>
    </p:spTree>
    <p:extLst>
      <p:ext uri="{BB962C8B-B14F-4D97-AF65-F5344CB8AC3E}">
        <p14:creationId xmlns:p14="http://schemas.microsoft.com/office/powerpoint/2010/main" val="550983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758C4E75-EFE5-458B-B7ED-65C0ACFBED09}"/>
              </a:ext>
            </a:extLst>
          </p:cNvPr>
          <p:cNvSpPr>
            <a:spLocks noGrp="1"/>
          </p:cNvSpPr>
          <p:nvPr>
            <p:ph type="body" sz="quarter" idx="14"/>
          </p:nvPr>
        </p:nvSpPr>
        <p:spPr/>
        <p:txBody>
          <a:bodyPr/>
          <a:lstStyle/>
          <a:p>
            <a:r>
              <a:rPr lang="fr-FR" dirty="0"/>
              <a:t>L’apprenant doit être capable de réaliser les manipulations décrites dans l’énoncé </a:t>
            </a:r>
          </a:p>
          <a:p>
            <a:r>
              <a:rPr lang="fr-FR" dirty="0"/>
              <a:t>Il doit être aussi en mesure de réaliser l’ensemble des étapes d’implémentation et de configuration au niveau de l’environnement </a:t>
            </a:r>
            <a:r>
              <a:rPr lang="fr-FR" dirty="0" err="1"/>
              <a:t>OpenStack</a:t>
            </a:r>
            <a:r>
              <a:rPr lang="fr-FR" dirty="0"/>
              <a:t>, et d’en observer les résultats.</a:t>
            </a:r>
          </a:p>
          <a:p>
            <a:endParaRPr lang="fr-FR" dirty="0"/>
          </a:p>
        </p:txBody>
      </p:sp>
      <p:sp>
        <p:nvSpPr>
          <p:cNvPr id="8" name="Espace réservé du texte 7">
            <a:extLst>
              <a:ext uri="{FF2B5EF4-FFF2-40B4-BE49-F238E27FC236}">
                <a16:creationId xmlns:a16="http://schemas.microsoft.com/office/drawing/2014/main" id="{7641088B-F244-40F6-95F0-502F5BB26755}"/>
              </a:ext>
            </a:extLst>
          </p:cNvPr>
          <p:cNvSpPr>
            <a:spLocks noGrp="1"/>
          </p:cNvSpPr>
          <p:nvPr>
            <p:ph type="body" sz="quarter" idx="15"/>
          </p:nvPr>
        </p:nvSpPr>
        <p:spPr/>
        <p:txBody>
          <a:bodyPr/>
          <a:lstStyle/>
          <a:p>
            <a:r>
              <a:rPr lang="fr-FR" dirty="0"/>
              <a:t>Il est recommandée de maitriser le principe de fonctionnement ainsi que l’architecture de la solution </a:t>
            </a:r>
            <a:r>
              <a:rPr lang="fr-FR" dirty="0" err="1"/>
              <a:t>OpenStack</a:t>
            </a:r>
            <a:endParaRPr lang="fr-FR" dirty="0"/>
          </a:p>
          <a:p>
            <a:r>
              <a:rPr lang="fr-FR" dirty="0"/>
              <a:t>Il est recommandée également de suivre les étapes décrites dans l’énoncé pour pouvoir mener les manipulations avec succès</a:t>
            </a:r>
          </a:p>
          <a:p>
            <a:endParaRPr lang="fr-FR" dirty="0"/>
          </a:p>
        </p:txBody>
      </p:sp>
      <p:sp>
        <p:nvSpPr>
          <p:cNvPr id="9" name="Espace réservé du texte 8">
            <a:extLst>
              <a:ext uri="{FF2B5EF4-FFF2-40B4-BE49-F238E27FC236}">
                <a16:creationId xmlns:a16="http://schemas.microsoft.com/office/drawing/2014/main" id="{CDB781EB-3B34-476C-8114-87B30AD008DF}"/>
              </a:ext>
            </a:extLst>
          </p:cNvPr>
          <p:cNvSpPr>
            <a:spLocks noGrp="1"/>
          </p:cNvSpPr>
          <p:nvPr>
            <p:ph type="body" sz="quarter" idx="16"/>
          </p:nvPr>
        </p:nvSpPr>
        <p:spPr/>
        <p:txBody>
          <a:bodyPr/>
          <a:lstStyle/>
          <a:p>
            <a:r>
              <a:rPr lang="fr-FR" dirty="0"/>
              <a:t>L’installation de l’environnement </a:t>
            </a:r>
            <a:r>
              <a:rPr lang="fr-FR" dirty="0" err="1"/>
              <a:t>Openstack</a:t>
            </a:r>
            <a:r>
              <a:rPr lang="fr-FR" dirty="0"/>
              <a:t> réalisée avec succès.</a:t>
            </a:r>
          </a:p>
          <a:p>
            <a:endParaRPr lang="fr-FR" dirty="0"/>
          </a:p>
        </p:txBody>
      </p:sp>
      <p:sp>
        <p:nvSpPr>
          <p:cNvPr id="10" name="Espace réservé du texte 9">
            <a:extLst>
              <a:ext uri="{FF2B5EF4-FFF2-40B4-BE49-F238E27FC236}">
                <a16:creationId xmlns:a16="http://schemas.microsoft.com/office/drawing/2014/main" id="{064E9B47-5DD4-4F27-8DD9-D29EB1815D89}"/>
              </a:ext>
            </a:extLst>
          </p:cNvPr>
          <p:cNvSpPr>
            <a:spLocks noGrp="1"/>
          </p:cNvSpPr>
          <p:nvPr>
            <p:ph type="body" sz="quarter" idx="17"/>
          </p:nvPr>
        </p:nvSpPr>
        <p:spPr/>
        <p:txBody>
          <a:bodyPr/>
          <a:lstStyle/>
          <a:p>
            <a:r>
              <a:rPr lang="fr-FR" dirty="0"/>
              <a:t>Réaliser les manipulations décrites dans l’énoncé</a:t>
            </a:r>
          </a:p>
          <a:p>
            <a:r>
              <a:rPr lang="fr-FR" dirty="0"/>
              <a:t>Exécuter avec succès les étapes de configuration et de test</a:t>
            </a:r>
          </a:p>
          <a:p>
            <a:endParaRPr lang="fr-FR" dirty="0"/>
          </a:p>
        </p:txBody>
      </p:sp>
      <p:sp>
        <p:nvSpPr>
          <p:cNvPr id="6" name="Espace réservé du texte 5">
            <a:extLst>
              <a:ext uri="{FF2B5EF4-FFF2-40B4-BE49-F238E27FC236}">
                <a16:creationId xmlns:a16="http://schemas.microsoft.com/office/drawing/2014/main" id="{2ABDCA10-DA83-4B9B-A505-0E6BECC6EC1A}"/>
              </a:ext>
            </a:extLst>
          </p:cNvPr>
          <p:cNvSpPr>
            <a:spLocks noGrp="1"/>
          </p:cNvSpPr>
          <p:nvPr>
            <p:ph type="body" sz="quarter" idx="13"/>
          </p:nvPr>
        </p:nvSpPr>
        <p:spPr/>
        <p:txBody>
          <a:bodyPr/>
          <a:lstStyle/>
          <a:p>
            <a:r>
              <a:rPr lang="fr-FR" dirty="0"/>
              <a:t>Pour le formateur</a:t>
            </a:r>
          </a:p>
          <a:p>
            <a:endParaRPr lang="fr-FR" dirty="0"/>
          </a:p>
        </p:txBody>
      </p:sp>
      <p:sp>
        <p:nvSpPr>
          <p:cNvPr id="11" name="Espace réservé du texte 10">
            <a:extLst>
              <a:ext uri="{FF2B5EF4-FFF2-40B4-BE49-F238E27FC236}">
                <a16:creationId xmlns:a16="http://schemas.microsoft.com/office/drawing/2014/main" id="{5FD7074C-6CB4-48EE-80B1-27D1CBCA1F61}"/>
              </a:ext>
            </a:extLst>
          </p:cNvPr>
          <p:cNvSpPr>
            <a:spLocks noGrp="1"/>
          </p:cNvSpPr>
          <p:nvPr>
            <p:ph type="body" sz="quarter" idx="18"/>
          </p:nvPr>
        </p:nvSpPr>
        <p:spPr/>
        <p:txBody>
          <a:bodyPr/>
          <a:lstStyle/>
          <a:p>
            <a:r>
              <a:rPr lang="fr-FR" dirty="0"/>
              <a:t>Pour l’apprenant</a:t>
            </a:r>
          </a:p>
        </p:txBody>
      </p:sp>
      <p:sp>
        <p:nvSpPr>
          <p:cNvPr id="12" name="Espace réservé du texte 11">
            <a:extLst>
              <a:ext uri="{FF2B5EF4-FFF2-40B4-BE49-F238E27FC236}">
                <a16:creationId xmlns:a16="http://schemas.microsoft.com/office/drawing/2014/main" id="{F1D8B9C0-7BC8-4EE9-B1A5-DFF4436B8083}"/>
              </a:ext>
            </a:extLst>
          </p:cNvPr>
          <p:cNvSpPr>
            <a:spLocks noGrp="1"/>
          </p:cNvSpPr>
          <p:nvPr>
            <p:ph type="body" sz="quarter" idx="19"/>
          </p:nvPr>
        </p:nvSpPr>
        <p:spPr/>
        <p:txBody>
          <a:bodyPr/>
          <a:lstStyle/>
          <a:p>
            <a:r>
              <a:rPr lang="en-US" dirty="0"/>
              <a:t>Conditions de </a:t>
            </a:r>
            <a:r>
              <a:rPr lang="en-US" dirty="0" err="1"/>
              <a:t>réalisation</a:t>
            </a:r>
            <a:r>
              <a:rPr lang="en-US" dirty="0"/>
              <a:t> :</a:t>
            </a:r>
          </a:p>
        </p:txBody>
      </p:sp>
      <p:sp>
        <p:nvSpPr>
          <p:cNvPr id="13" name="Espace réservé du texte 12">
            <a:extLst>
              <a:ext uri="{FF2B5EF4-FFF2-40B4-BE49-F238E27FC236}">
                <a16:creationId xmlns:a16="http://schemas.microsoft.com/office/drawing/2014/main" id="{534CB656-326C-41A7-BABB-5E65B20CA9D4}"/>
              </a:ext>
            </a:extLst>
          </p:cNvPr>
          <p:cNvSpPr>
            <a:spLocks noGrp="1"/>
          </p:cNvSpPr>
          <p:nvPr>
            <p:ph type="body" sz="quarter" idx="20"/>
          </p:nvPr>
        </p:nvSpPr>
        <p:spPr/>
        <p:txBody>
          <a:bodyPr/>
          <a:lstStyle/>
          <a:p>
            <a:r>
              <a:rPr lang="en-US" dirty="0" err="1"/>
              <a:t>Critères</a:t>
            </a:r>
            <a:r>
              <a:rPr lang="en-US" dirty="0"/>
              <a:t> de </a:t>
            </a:r>
            <a:r>
              <a:rPr lang="en-US" dirty="0" err="1"/>
              <a:t>réussite</a:t>
            </a:r>
            <a:r>
              <a:rPr lang="en-US" dirty="0"/>
              <a:t> :</a:t>
            </a:r>
          </a:p>
        </p:txBody>
      </p:sp>
    </p:spTree>
    <p:extLst>
      <p:ext uri="{BB962C8B-B14F-4D97-AF65-F5344CB8AC3E}">
        <p14:creationId xmlns:p14="http://schemas.microsoft.com/office/powerpoint/2010/main" val="1848673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Afficher les statistiques d'utilisation de l'hôte</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2 </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a:t>Superviser des ressources</a:t>
            </a:r>
          </a:p>
          <a:p>
            <a:endParaRPr lang="fr-FR" dirty="0"/>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Les commandes suivantes affichent les statistiques d'utilisation de l'hôte pour un hôte appelé </a:t>
            </a:r>
            <a:r>
              <a:rPr lang="fr-FR" dirty="0" err="1"/>
              <a:t>devstack</a:t>
            </a:r>
            <a:endParaRPr lang="fr-FR" dirty="0"/>
          </a:p>
          <a:p>
            <a:r>
              <a:rPr lang="fr-FR" dirty="0"/>
              <a:t>Répertorier les hôtes et les services liés à nova qui s'y exécutent :</a:t>
            </a:r>
          </a:p>
          <a:p>
            <a:endParaRPr lang="fr-FR" dirty="0"/>
          </a:p>
          <a:p>
            <a:endParaRPr lang="fr-FR" dirty="0"/>
          </a:p>
          <a:p>
            <a:endParaRPr lang="fr-FR" dirty="0"/>
          </a:p>
          <a:p>
            <a:endParaRPr lang="fr-FR" dirty="0"/>
          </a:p>
          <a:p>
            <a:endParaRPr lang="fr-FR" dirty="0"/>
          </a:p>
          <a:p>
            <a:endParaRPr lang="fr-FR" dirty="0"/>
          </a:p>
          <a:p>
            <a:r>
              <a:rPr lang="fr-FR" dirty="0"/>
              <a:t>Obtenir un résumé de l'utilisation des ressources de toutes les instances exécutées sur l'hôte :</a:t>
            </a:r>
          </a:p>
          <a:p>
            <a:endParaRPr lang="fr-FR" dirty="0"/>
          </a:p>
          <a:p>
            <a:endParaRPr lang="fr-FR" dirty="0"/>
          </a:p>
        </p:txBody>
      </p:sp>
      <p:pic>
        <p:nvPicPr>
          <p:cNvPr id="6" name="Image 5"/>
          <p:cNvPicPr>
            <a:picLocks noChangeAspect="1"/>
          </p:cNvPicPr>
          <p:nvPr/>
        </p:nvPicPr>
        <p:blipFill>
          <a:blip r:embed="rId2"/>
          <a:stretch>
            <a:fillRect/>
          </a:stretch>
        </p:blipFill>
        <p:spPr>
          <a:xfrm>
            <a:off x="2374046" y="2658129"/>
            <a:ext cx="5762251" cy="1426413"/>
          </a:xfrm>
          <a:prstGeom prst="rect">
            <a:avLst/>
          </a:prstGeom>
        </p:spPr>
      </p:pic>
      <p:pic>
        <p:nvPicPr>
          <p:cNvPr id="7" name="Image 6"/>
          <p:cNvPicPr>
            <a:picLocks noChangeAspect="1"/>
          </p:cNvPicPr>
          <p:nvPr/>
        </p:nvPicPr>
        <p:blipFill>
          <a:blip r:embed="rId3"/>
          <a:stretch>
            <a:fillRect/>
          </a:stretch>
        </p:blipFill>
        <p:spPr>
          <a:xfrm>
            <a:off x="2374045" y="4799615"/>
            <a:ext cx="5762251" cy="1296878"/>
          </a:xfrm>
          <a:prstGeom prst="rect">
            <a:avLst/>
          </a:prstGeom>
        </p:spPr>
      </p:pic>
    </p:spTree>
    <p:extLst>
      <p:ext uri="{BB962C8B-B14F-4D97-AF65-F5344CB8AC3E}">
        <p14:creationId xmlns:p14="http://schemas.microsoft.com/office/powerpoint/2010/main" val="3922194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Afficher les statistiques d'utilisation de l'instance</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2 </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a:t>Superviser des ressources</a:t>
            </a:r>
          </a:p>
          <a:p>
            <a:endParaRPr lang="fr-FR" dirty="0"/>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Obtenir des statistiques sur la CPU, la mémoire, les E/S et le réseau pour une instance.</a:t>
            </a:r>
          </a:p>
          <a:p>
            <a:r>
              <a:rPr lang="fr-FR" dirty="0"/>
              <a:t>Répertorier les instances :</a:t>
            </a:r>
          </a:p>
          <a:p>
            <a:endParaRPr lang="fr-FR" dirty="0"/>
          </a:p>
          <a:p>
            <a:endParaRPr lang="fr-FR" dirty="0"/>
          </a:p>
          <a:p>
            <a:endParaRPr lang="fr-FR" dirty="0"/>
          </a:p>
          <a:p>
            <a:endParaRPr lang="fr-FR" dirty="0"/>
          </a:p>
          <a:p>
            <a:endParaRPr lang="fr-FR" dirty="0"/>
          </a:p>
          <a:p>
            <a:r>
              <a:rPr lang="fr-FR" dirty="0"/>
              <a:t>Obtenir des statistiques de diagnostic :</a:t>
            </a:r>
          </a:p>
          <a:p>
            <a:endParaRPr lang="fr-FR" dirty="0"/>
          </a:p>
          <a:p>
            <a:endParaRPr lang="fr-FR" dirty="0"/>
          </a:p>
        </p:txBody>
      </p:sp>
      <p:pic>
        <p:nvPicPr>
          <p:cNvPr id="8" name="Image 7"/>
          <p:cNvPicPr>
            <a:picLocks noChangeAspect="1"/>
          </p:cNvPicPr>
          <p:nvPr/>
        </p:nvPicPr>
        <p:blipFill>
          <a:blip r:embed="rId2"/>
          <a:stretch>
            <a:fillRect/>
          </a:stretch>
        </p:blipFill>
        <p:spPr>
          <a:xfrm>
            <a:off x="1927485" y="2669060"/>
            <a:ext cx="7395629" cy="907550"/>
          </a:xfrm>
          <a:prstGeom prst="rect">
            <a:avLst/>
          </a:prstGeom>
        </p:spPr>
      </p:pic>
      <p:pic>
        <p:nvPicPr>
          <p:cNvPr id="9" name="Image 8"/>
          <p:cNvPicPr>
            <a:picLocks noChangeAspect="1"/>
          </p:cNvPicPr>
          <p:nvPr/>
        </p:nvPicPr>
        <p:blipFill>
          <a:blip r:embed="rId3"/>
          <a:stretch>
            <a:fillRect/>
          </a:stretch>
        </p:blipFill>
        <p:spPr>
          <a:xfrm>
            <a:off x="3435178" y="4026393"/>
            <a:ext cx="5541946" cy="2616241"/>
          </a:xfrm>
          <a:prstGeom prst="rect">
            <a:avLst/>
          </a:prstGeom>
        </p:spPr>
      </p:pic>
    </p:spTree>
    <p:extLst>
      <p:ext uri="{BB962C8B-B14F-4D97-AF65-F5344CB8AC3E}">
        <p14:creationId xmlns:p14="http://schemas.microsoft.com/office/powerpoint/2010/main" val="1202836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Afficher les statistiques pour le projet</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2 </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Superviser des ressources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FR" dirty="0"/>
              <a:t>Obtenez des statistiques récapitulatives pour chaque projet :</a:t>
            </a:r>
          </a:p>
          <a:p>
            <a:endParaRPr lang="fr-FR" dirty="0"/>
          </a:p>
          <a:p>
            <a:endParaRPr lang="fr-FR" dirty="0"/>
          </a:p>
          <a:p>
            <a:endParaRPr lang="fr-FR" dirty="0"/>
          </a:p>
          <a:p>
            <a:endParaRPr lang="fr-FR" dirty="0"/>
          </a:p>
          <a:p>
            <a:endParaRPr lang="fr-FR" dirty="0"/>
          </a:p>
          <a:p>
            <a:endParaRPr lang="fr-FR" dirty="0"/>
          </a:p>
        </p:txBody>
      </p:sp>
      <p:pic>
        <p:nvPicPr>
          <p:cNvPr id="6" name="Image 5"/>
          <p:cNvPicPr>
            <a:picLocks noChangeAspect="1"/>
          </p:cNvPicPr>
          <p:nvPr/>
        </p:nvPicPr>
        <p:blipFill>
          <a:blip r:embed="rId2"/>
          <a:stretch>
            <a:fillRect/>
          </a:stretch>
        </p:blipFill>
        <p:spPr>
          <a:xfrm>
            <a:off x="2465231" y="2506959"/>
            <a:ext cx="5762251" cy="1152103"/>
          </a:xfrm>
          <a:prstGeom prst="rect">
            <a:avLst/>
          </a:prstGeom>
        </p:spPr>
      </p:pic>
    </p:spTree>
    <p:extLst>
      <p:ext uri="{BB962C8B-B14F-4D97-AF65-F5344CB8AC3E}">
        <p14:creationId xmlns:p14="http://schemas.microsoft.com/office/powerpoint/2010/main" val="3025579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F1FDCB6-1721-42CA-A5C4-25DDF4375FA8}"/>
              </a:ext>
            </a:extLst>
          </p:cNvPr>
          <p:cNvSpPr>
            <a:spLocks noGrp="1"/>
          </p:cNvSpPr>
          <p:nvPr>
            <p:ph sz="quarter" idx="13"/>
          </p:nvPr>
        </p:nvSpPr>
        <p:spPr/>
        <p:txBody>
          <a:bodyPr/>
          <a:lstStyle/>
          <a:p>
            <a:r>
              <a:rPr lang="fr-FR" dirty="0"/>
              <a:t>Éléments de réponse</a:t>
            </a:r>
          </a:p>
        </p:txBody>
      </p:sp>
      <p:sp>
        <p:nvSpPr>
          <p:cNvPr id="2" name="Titre 1">
            <a:extLst>
              <a:ext uri="{FF2B5EF4-FFF2-40B4-BE49-F238E27FC236}">
                <a16:creationId xmlns:a16="http://schemas.microsoft.com/office/drawing/2014/main" id="{CF188480-602B-4A9E-9FE8-C6EC8077CDA6}"/>
              </a:ext>
            </a:extLst>
          </p:cNvPr>
          <p:cNvSpPr>
            <a:spLocks noGrp="1"/>
          </p:cNvSpPr>
          <p:nvPr>
            <p:ph type="title"/>
          </p:nvPr>
        </p:nvSpPr>
        <p:spPr/>
        <p:txBody>
          <a:bodyPr/>
          <a:lstStyle/>
          <a:p>
            <a:r>
              <a:rPr lang="fr-FR" dirty="0"/>
              <a:t>Activité 2 </a:t>
            </a:r>
          </a:p>
        </p:txBody>
      </p:sp>
      <p:sp>
        <p:nvSpPr>
          <p:cNvPr id="3" name="Espace réservé du texte 2">
            <a:extLst>
              <a:ext uri="{FF2B5EF4-FFF2-40B4-BE49-F238E27FC236}">
                <a16:creationId xmlns:a16="http://schemas.microsoft.com/office/drawing/2014/main" id="{39353A45-0B1D-4764-98CD-44348BD3AA76}"/>
              </a:ext>
            </a:extLst>
          </p:cNvPr>
          <p:cNvSpPr>
            <a:spLocks noGrp="1"/>
          </p:cNvSpPr>
          <p:nvPr>
            <p:ph type="body" sz="quarter" idx="11"/>
          </p:nvPr>
        </p:nvSpPr>
        <p:spPr/>
        <p:txBody>
          <a:bodyPr/>
          <a:lstStyle/>
          <a:p>
            <a:r>
              <a:rPr lang="fr-FR" dirty="0"/>
              <a:t>Superviser des ressources</a:t>
            </a:r>
          </a:p>
        </p:txBody>
      </p:sp>
      <p:sp>
        <p:nvSpPr>
          <p:cNvPr id="4" name="Espace réservé du contenu 3">
            <a:extLst>
              <a:ext uri="{FF2B5EF4-FFF2-40B4-BE49-F238E27FC236}">
                <a16:creationId xmlns:a16="http://schemas.microsoft.com/office/drawing/2014/main" id="{D6D57AD8-123A-4CA9-B8A8-649D78A7C236}"/>
              </a:ext>
            </a:extLst>
          </p:cNvPr>
          <p:cNvSpPr>
            <a:spLocks noGrp="1"/>
          </p:cNvSpPr>
          <p:nvPr>
            <p:ph sz="quarter" idx="12"/>
          </p:nvPr>
        </p:nvSpPr>
        <p:spPr/>
        <p:txBody>
          <a:bodyPr/>
          <a:lstStyle/>
          <a:p>
            <a:r>
              <a:rPr lang="fr-CA" dirty="0"/>
              <a:t>A l’issue du déroulement de l’énoncé de cette activité,</a:t>
            </a:r>
            <a:r>
              <a:rPr lang="fr-FR" dirty="0"/>
              <a:t> le formateur procédera à la vérification de l’acquisition par les apprenants des aptitudes et connaissances suivantes:</a:t>
            </a:r>
          </a:p>
          <a:p>
            <a:endParaRPr lang="fr-FR" dirty="0"/>
          </a:p>
          <a:p>
            <a:pPr marL="171450" indent="-171450">
              <a:buFont typeface="Arial" panose="020B0604020202020204" pitchFamily="34" charset="0"/>
              <a:buChar char="•"/>
            </a:pPr>
            <a:r>
              <a:rPr lang="fr-FR" dirty="0"/>
              <a:t>Réalisation des opérations de base de supervision des ressources</a:t>
            </a:r>
          </a:p>
          <a:p>
            <a:pPr marL="171450" indent="-171450">
              <a:buFont typeface="Arial" panose="020B0604020202020204" pitchFamily="34" charset="0"/>
              <a:buChar char="•"/>
            </a:pPr>
            <a:r>
              <a:rPr lang="fr-FR" dirty="0"/>
              <a:t>Familiarisation avec l’accès en mode commande d’</a:t>
            </a:r>
            <a:r>
              <a:rPr lang="fr-FR" dirty="0" err="1"/>
              <a:t>OpenStack</a:t>
            </a:r>
            <a:endParaRPr lang="fr-FR" dirty="0"/>
          </a:p>
          <a:p>
            <a:endParaRPr lang="fr-FR" dirty="0"/>
          </a:p>
        </p:txBody>
      </p:sp>
    </p:spTree>
    <p:extLst>
      <p:ext uri="{BB962C8B-B14F-4D97-AF65-F5344CB8AC3E}">
        <p14:creationId xmlns:p14="http://schemas.microsoft.com/office/powerpoint/2010/main" val="1977333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D14770F-7AD1-4350-8DEC-2E73FAB827AF}"/>
              </a:ext>
            </a:extLst>
          </p:cNvPr>
          <p:cNvSpPr>
            <a:spLocks noGrp="1"/>
          </p:cNvSpPr>
          <p:nvPr>
            <p:ph type="body" sz="quarter" idx="13"/>
          </p:nvPr>
        </p:nvSpPr>
        <p:spPr/>
        <p:txBody>
          <a:bodyPr/>
          <a:lstStyle/>
          <a:p>
            <a:r>
              <a:rPr lang="fr-FR" dirty="0"/>
              <a:t>Déployer des services d’</a:t>
            </a:r>
            <a:r>
              <a:rPr lang="fr-FR" dirty="0" err="1"/>
              <a:t>OpenStack</a:t>
            </a:r>
            <a:endParaRPr lang="fr-FR" dirty="0"/>
          </a:p>
          <a:p>
            <a:endParaRPr lang="fr-FR" dirty="0"/>
          </a:p>
        </p:txBody>
      </p:sp>
      <p:sp>
        <p:nvSpPr>
          <p:cNvPr id="4" name="Espace réservé du texte 3">
            <a:extLst>
              <a:ext uri="{FF2B5EF4-FFF2-40B4-BE49-F238E27FC236}">
                <a16:creationId xmlns:a16="http://schemas.microsoft.com/office/drawing/2014/main" id="{D7389FAD-C2E6-447B-8E91-1B9D5D6647FC}"/>
              </a:ext>
            </a:extLst>
          </p:cNvPr>
          <p:cNvSpPr>
            <a:spLocks noGrp="1"/>
          </p:cNvSpPr>
          <p:nvPr>
            <p:ph type="body" sz="quarter" idx="14"/>
          </p:nvPr>
        </p:nvSpPr>
        <p:spPr/>
        <p:txBody>
          <a:bodyPr/>
          <a:lstStyle/>
          <a:p>
            <a:r>
              <a:rPr lang="fr-FR" dirty="0"/>
              <a:t>Opérer la sauvegarde et la restauration</a:t>
            </a:r>
          </a:p>
          <a:p>
            <a:r>
              <a:rPr lang="fr-FR" dirty="0"/>
              <a:t>Implémenter des services de gestion d’infrastructures</a:t>
            </a:r>
          </a:p>
          <a:p>
            <a:endParaRPr lang="fr-FR" dirty="0"/>
          </a:p>
        </p:txBody>
      </p:sp>
      <p:sp>
        <p:nvSpPr>
          <p:cNvPr id="2" name="Espace réservé du texte 1">
            <a:extLst>
              <a:ext uri="{FF2B5EF4-FFF2-40B4-BE49-F238E27FC236}">
                <a16:creationId xmlns:a16="http://schemas.microsoft.com/office/drawing/2014/main" id="{9BC43BAA-83BA-4336-ABCF-0DCBDCA6B3EA}"/>
              </a:ext>
            </a:extLst>
          </p:cNvPr>
          <p:cNvSpPr>
            <a:spLocks noGrp="1"/>
          </p:cNvSpPr>
          <p:nvPr>
            <p:ph type="body" sz="quarter" idx="10"/>
          </p:nvPr>
        </p:nvSpPr>
        <p:spPr/>
        <p:txBody>
          <a:bodyPr/>
          <a:lstStyle/>
          <a:p>
            <a:r>
              <a:rPr lang="fr-FR" dirty="0"/>
              <a:t>20 heures</a:t>
            </a:r>
          </a:p>
        </p:txBody>
      </p:sp>
    </p:spTree>
    <p:extLst>
      <p:ext uri="{BB962C8B-B14F-4D97-AF65-F5344CB8AC3E}">
        <p14:creationId xmlns:p14="http://schemas.microsoft.com/office/powerpoint/2010/main" val="158039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9F95FC1-EC77-4762-BFCD-BA714B948DD9}"/>
              </a:ext>
            </a:extLst>
          </p:cNvPr>
          <p:cNvSpPr>
            <a:spLocks noGrp="1"/>
          </p:cNvSpPr>
          <p:nvPr>
            <p:ph type="body" sz="quarter" idx="14"/>
          </p:nvPr>
        </p:nvSpPr>
        <p:spPr/>
        <p:txBody>
          <a:bodyPr/>
          <a:lstStyle/>
          <a:p>
            <a:r>
              <a:rPr lang="fr-FR" dirty="0"/>
              <a:t>L’apprenant doit être capable de mettre en place l’environnement de travail décrit dans l’énoncé </a:t>
            </a:r>
          </a:p>
          <a:p>
            <a:r>
              <a:rPr lang="fr-FR" dirty="0"/>
              <a:t>Il doit être aussi en mesure de réaliser l’ensemble des étapes d’installation et de configuration de l’environnement </a:t>
            </a:r>
            <a:r>
              <a:rPr lang="fr-FR" dirty="0" err="1"/>
              <a:t>OpenStack</a:t>
            </a:r>
            <a:r>
              <a:rPr lang="fr-FR" dirty="0"/>
              <a:t>, et d’observer les résultats de cette installation</a:t>
            </a:r>
          </a:p>
          <a:p>
            <a:endParaRPr lang="fr-FR" dirty="0"/>
          </a:p>
        </p:txBody>
      </p:sp>
      <p:sp>
        <p:nvSpPr>
          <p:cNvPr id="5" name="Espace réservé du texte 4">
            <a:extLst>
              <a:ext uri="{FF2B5EF4-FFF2-40B4-BE49-F238E27FC236}">
                <a16:creationId xmlns:a16="http://schemas.microsoft.com/office/drawing/2014/main" id="{948C896C-A084-4C6D-8F0C-C10FA0D1C9C8}"/>
              </a:ext>
            </a:extLst>
          </p:cNvPr>
          <p:cNvSpPr>
            <a:spLocks noGrp="1"/>
          </p:cNvSpPr>
          <p:nvPr>
            <p:ph type="body" sz="quarter" idx="15"/>
          </p:nvPr>
        </p:nvSpPr>
        <p:spPr/>
        <p:txBody>
          <a:bodyPr/>
          <a:lstStyle/>
          <a:p>
            <a:r>
              <a:rPr lang="fr-FR" dirty="0"/>
              <a:t>Il est recommandé de maitriser le principe de fonctionnement ainsi que l’architecture de la solution </a:t>
            </a:r>
            <a:r>
              <a:rPr lang="fr-FR" dirty="0" err="1"/>
              <a:t>OpenStack</a:t>
            </a:r>
            <a:endParaRPr lang="fr-FR" dirty="0"/>
          </a:p>
          <a:p>
            <a:r>
              <a:rPr lang="fr-FR" dirty="0"/>
              <a:t>Il est recommandé également de suivre les étapes décrites dans l’énoncé pour pouvoir mener cette installation  avec succès</a:t>
            </a:r>
          </a:p>
        </p:txBody>
      </p:sp>
      <p:sp>
        <p:nvSpPr>
          <p:cNvPr id="6" name="Espace réservé du texte 5">
            <a:extLst>
              <a:ext uri="{FF2B5EF4-FFF2-40B4-BE49-F238E27FC236}">
                <a16:creationId xmlns:a16="http://schemas.microsoft.com/office/drawing/2014/main" id="{1FA96112-DA98-4B17-A43D-945FB4DF16FC}"/>
              </a:ext>
            </a:extLst>
          </p:cNvPr>
          <p:cNvSpPr>
            <a:spLocks noGrp="1"/>
          </p:cNvSpPr>
          <p:nvPr>
            <p:ph type="body" sz="quarter" idx="16"/>
          </p:nvPr>
        </p:nvSpPr>
        <p:spPr/>
        <p:txBody>
          <a:bodyPr/>
          <a:lstStyle/>
          <a:p>
            <a:r>
              <a:rPr lang="fr-FR" dirty="0"/>
              <a:t>L’environnement de travail relatif à l’activité 1 a été bien mis en place et configuré  </a:t>
            </a:r>
          </a:p>
          <a:p>
            <a:r>
              <a:rPr lang="fr-FR" dirty="0"/>
              <a:t>Une machine Virtuelle Ubuntu (ou n’importe quelle machine virtuelle)</a:t>
            </a:r>
            <a:br>
              <a:rPr lang="fr-FR" dirty="0"/>
            </a:br>
            <a:r>
              <a:rPr lang="fr-FR" dirty="0"/>
              <a:t>Lien de téléchargement de la VM Ubuntu :  </a:t>
            </a:r>
            <a:r>
              <a:rPr lang="fr-FR" dirty="0">
                <a:hlinkClick r:id="rId2"/>
              </a:rPr>
              <a:t>https://www.osboxes.org/ubuntu/#ubuntu-21-10-info</a:t>
            </a:r>
            <a:r>
              <a:rPr lang="fr-FR" dirty="0"/>
              <a:t> </a:t>
            </a:r>
          </a:p>
          <a:p>
            <a:r>
              <a:rPr lang="fr-FR" dirty="0" err="1"/>
              <a:t>VirtualBox</a:t>
            </a:r>
            <a:r>
              <a:rPr lang="fr-FR" dirty="0"/>
              <a:t>. Lien de téléchargement : </a:t>
            </a:r>
            <a:r>
              <a:rPr lang="fr-FR" dirty="0">
                <a:hlinkClick r:id="rId3"/>
              </a:rPr>
              <a:t>https://www.virtualbox.org/wiki/Downloads</a:t>
            </a:r>
            <a:endParaRPr lang="fr-FR" dirty="0"/>
          </a:p>
          <a:p>
            <a:endParaRPr lang="fr-FR" dirty="0"/>
          </a:p>
          <a:p>
            <a:endParaRPr lang="fr-FR" dirty="0"/>
          </a:p>
        </p:txBody>
      </p:sp>
      <p:sp>
        <p:nvSpPr>
          <p:cNvPr id="11" name="Espace réservé du texte 10">
            <a:extLst>
              <a:ext uri="{FF2B5EF4-FFF2-40B4-BE49-F238E27FC236}">
                <a16:creationId xmlns:a16="http://schemas.microsoft.com/office/drawing/2014/main" id="{DEE6E736-B0A2-4D9D-8BF6-1718A8CC0F0C}"/>
              </a:ext>
            </a:extLst>
          </p:cNvPr>
          <p:cNvSpPr>
            <a:spLocks noGrp="1"/>
          </p:cNvSpPr>
          <p:nvPr>
            <p:ph type="body" sz="quarter" idx="17"/>
          </p:nvPr>
        </p:nvSpPr>
        <p:spPr/>
        <p:txBody>
          <a:bodyPr/>
          <a:lstStyle/>
          <a:p>
            <a:r>
              <a:rPr lang="fr-FR" dirty="0"/>
              <a:t>Réaliser l’environnement de travail décrit dans l’énoncé</a:t>
            </a:r>
          </a:p>
          <a:p>
            <a:r>
              <a:rPr lang="fr-FR" dirty="0"/>
              <a:t>Exécuter avec succès les étapes d’installation et de test</a:t>
            </a:r>
          </a:p>
        </p:txBody>
      </p:sp>
      <p:sp>
        <p:nvSpPr>
          <p:cNvPr id="57" name="Espace réservé du texte 56">
            <a:extLst>
              <a:ext uri="{FF2B5EF4-FFF2-40B4-BE49-F238E27FC236}">
                <a16:creationId xmlns:a16="http://schemas.microsoft.com/office/drawing/2014/main" id="{BCFE69E2-A3E2-496A-A978-4087C95B35B3}"/>
              </a:ext>
            </a:extLst>
          </p:cNvPr>
          <p:cNvSpPr>
            <a:spLocks noGrp="1"/>
          </p:cNvSpPr>
          <p:nvPr>
            <p:ph type="body" sz="quarter" idx="13"/>
          </p:nvPr>
        </p:nvSpPr>
        <p:spPr/>
        <p:txBody>
          <a:bodyPr/>
          <a:lstStyle/>
          <a:p>
            <a:r>
              <a:rPr lang="fr-FR" dirty="0"/>
              <a:t>Pour le formateur :</a:t>
            </a:r>
          </a:p>
        </p:txBody>
      </p:sp>
      <p:sp>
        <p:nvSpPr>
          <p:cNvPr id="62" name="Espace réservé du texte 61">
            <a:extLst>
              <a:ext uri="{FF2B5EF4-FFF2-40B4-BE49-F238E27FC236}">
                <a16:creationId xmlns:a16="http://schemas.microsoft.com/office/drawing/2014/main" id="{3171FDA8-C32F-4E7A-B147-E2050F8989E2}"/>
              </a:ext>
            </a:extLst>
          </p:cNvPr>
          <p:cNvSpPr>
            <a:spLocks noGrp="1"/>
          </p:cNvSpPr>
          <p:nvPr>
            <p:ph type="body" sz="quarter" idx="18"/>
          </p:nvPr>
        </p:nvSpPr>
        <p:spPr/>
        <p:txBody>
          <a:bodyPr/>
          <a:lstStyle/>
          <a:p>
            <a:r>
              <a:rPr lang="fr-FR" dirty="0"/>
              <a:t>Pour l’apprenant :</a:t>
            </a:r>
          </a:p>
        </p:txBody>
      </p:sp>
      <p:sp>
        <p:nvSpPr>
          <p:cNvPr id="8" name="Espace réservé du texte 7">
            <a:extLst>
              <a:ext uri="{FF2B5EF4-FFF2-40B4-BE49-F238E27FC236}">
                <a16:creationId xmlns:a16="http://schemas.microsoft.com/office/drawing/2014/main" id="{7D50BA98-1472-419D-A6F3-838EBFB68FAF}"/>
              </a:ext>
            </a:extLst>
          </p:cNvPr>
          <p:cNvSpPr>
            <a:spLocks noGrp="1"/>
          </p:cNvSpPr>
          <p:nvPr>
            <p:ph type="body" sz="quarter" idx="19"/>
          </p:nvPr>
        </p:nvSpPr>
        <p:spPr/>
        <p:txBody>
          <a:bodyPr/>
          <a:lstStyle/>
          <a:p>
            <a:r>
              <a:rPr lang="fr-FR" dirty="0"/>
              <a:t>Conditions de réalisations :</a:t>
            </a:r>
          </a:p>
        </p:txBody>
      </p:sp>
      <p:sp>
        <p:nvSpPr>
          <p:cNvPr id="3" name="Espace réservé du texte 2">
            <a:extLst>
              <a:ext uri="{FF2B5EF4-FFF2-40B4-BE49-F238E27FC236}">
                <a16:creationId xmlns:a16="http://schemas.microsoft.com/office/drawing/2014/main" id="{E7FC23CB-E499-4FB1-A968-6001DCBEEE1A}"/>
              </a:ext>
            </a:extLst>
          </p:cNvPr>
          <p:cNvSpPr>
            <a:spLocks noGrp="1"/>
          </p:cNvSpPr>
          <p:nvPr>
            <p:ph type="body" sz="quarter" idx="20"/>
          </p:nvPr>
        </p:nvSpPr>
        <p:spPr/>
        <p:txBody>
          <a:bodyPr/>
          <a:lstStyle/>
          <a:p>
            <a:r>
              <a:rPr lang="fr-FR" dirty="0"/>
              <a:t>Critères de réussite :</a:t>
            </a:r>
          </a:p>
        </p:txBody>
      </p:sp>
    </p:spTree>
    <p:extLst>
      <p:ext uri="{BB962C8B-B14F-4D97-AF65-F5344CB8AC3E}">
        <p14:creationId xmlns:p14="http://schemas.microsoft.com/office/powerpoint/2010/main" val="3935045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C857C4-DC68-487C-9DFA-83349841F284}"/>
              </a:ext>
            </a:extLst>
          </p:cNvPr>
          <p:cNvSpPr>
            <a:spLocks noGrp="1"/>
          </p:cNvSpPr>
          <p:nvPr>
            <p:ph type="body" sz="quarter" idx="12"/>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8FCC5D22-F973-4DC6-A977-D3C504CB002D}"/>
              </a:ext>
            </a:extLst>
          </p:cNvPr>
          <p:cNvSpPr>
            <a:spLocks noGrp="1"/>
          </p:cNvSpPr>
          <p:nvPr>
            <p:ph type="body" sz="quarter" idx="13"/>
          </p:nvPr>
        </p:nvSpPr>
        <p:spPr/>
        <p:txBody>
          <a:bodyPr/>
          <a:lstStyle/>
          <a:p>
            <a:r>
              <a:rPr lang="fr-FR" dirty="0"/>
              <a:t>Sauvegarde et restauration</a:t>
            </a:r>
          </a:p>
        </p:txBody>
      </p:sp>
      <p:sp>
        <p:nvSpPr>
          <p:cNvPr id="4" name="Espace réservé du texte 3">
            <a:extLst>
              <a:ext uri="{FF2B5EF4-FFF2-40B4-BE49-F238E27FC236}">
                <a16:creationId xmlns:a16="http://schemas.microsoft.com/office/drawing/2014/main" id="{B5365DD6-67DC-4683-B6FE-14D4B4F3AD69}"/>
              </a:ext>
            </a:extLst>
          </p:cNvPr>
          <p:cNvSpPr>
            <a:spLocks noGrp="1"/>
          </p:cNvSpPr>
          <p:nvPr>
            <p:ph type="body" sz="quarter" idx="14"/>
          </p:nvPr>
        </p:nvSpPr>
        <p:spPr/>
        <p:txBody>
          <a:bodyPr/>
          <a:lstStyle/>
          <a:p>
            <a:r>
              <a:rPr lang="fr-FR" dirty="0"/>
              <a:t>Réaliser des sauvegardes</a:t>
            </a:r>
          </a:p>
          <a:p>
            <a:r>
              <a:rPr lang="fr-FR" dirty="0"/>
              <a:t>Opérer des restaurations</a:t>
            </a:r>
          </a:p>
          <a:p>
            <a:endParaRPr lang="fr-FR" dirty="0"/>
          </a:p>
        </p:txBody>
      </p:sp>
      <p:sp>
        <p:nvSpPr>
          <p:cNvPr id="5" name="Espace réservé du texte 4">
            <a:extLst>
              <a:ext uri="{FF2B5EF4-FFF2-40B4-BE49-F238E27FC236}">
                <a16:creationId xmlns:a16="http://schemas.microsoft.com/office/drawing/2014/main" id="{3D4203AC-02D8-44C8-AE84-9405172D3657}"/>
              </a:ext>
            </a:extLst>
          </p:cNvPr>
          <p:cNvSpPr>
            <a:spLocks noGrp="1"/>
          </p:cNvSpPr>
          <p:nvPr>
            <p:ph type="body" sz="quarter" idx="15"/>
          </p:nvPr>
        </p:nvSpPr>
        <p:spPr/>
        <p:txBody>
          <a:bodyPr/>
          <a:lstStyle/>
          <a:p>
            <a:r>
              <a:rPr lang="fr-FR" dirty="0"/>
              <a:t>8 heures</a:t>
            </a:r>
          </a:p>
        </p:txBody>
      </p:sp>
      <p:sp>
        <p:nvSpPr>
          <p:cNvPr id="11" name="Espace réservé du texte 10">
            <a:extLst>
              <a:ext uri="{FF2B5EF4-FFF2-40B4-BE49-F238E27FC236}">
                <a16:creationId xmlns:a16="http://schemas.microsoft.com/office/drawing/2014/main" id="{678AF7B3-0399-4A34-8F36-B87FEB6D3943}"/>
              </a:ext>
            </a:extLst>
          </p:cNvPr>
          <p:cNvSpPr>
            <a:spLocks noGrp="1"/>
          </p:cNvSpPr>
          <p:nvPr>
            <p:ph type="body" sz="quarter" idx="16"/>
          </p:nvPr>
        </p:nvSpPr>
        <p:spPr/>
        <p:txBody>
          <a:bodyPr/>
          <a:lstStyle/>
          <a:p>
            <a:r>
              <a:rPr lang="fr-FR" dirty="0"/>
              <a:t>Comprendre l’architecture ainsi que les services d’</a:t>
            </a:r>
            <a:r>
              <a:rPr lang="fr-FR" dirty="0" err="1"/>
              <a:t>OpenStack</a:t>
            </a:r>
            <a:endParaRPr lang="fr-FR" dirty="0"/>
          </a:p>
          <a:p>
            <a:r>
              <a:rPr lang="fr-FR" dirty="0"/>
              <a:t>Se référer au cours pour maitriser les concepts clés</a:t>
            </a:r>
          </a:p>
          <a:p>
            <a:endParaRPr lang="fr-FR" dirty="0"/>
          </a:p>
        </p:txBody>
      </p:sp>
    </p:spTree>
    <p:extLst>
      <p:ext uri="{BB962C8B-B14F-4D97-AF65-F5344CB8AC3E}">
        <p14:creationId xmlns:p14="http://schemas.microsoft.com/office/powerpoint/2010/main" val="3415114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texte 33">
            <a:extLst>
              <a:ext uri="{FF2B5EF4-FFF2-40B4-BE49-F238E27FC236}">
                <a16:creationId xmlns:a16="http://schemas.microsoft.com/office/drawing/2014/main" id="{4B3DBE98-611E-49C3-A985-9BD7C0777806}"/>
              </a:ext>
            </a:extLst>
          </p:cNvPr>
          <p:cNvSpPr>
            <a:spLocks noGrp="1"/>
          </p:cNvSpPr>
          <p:nvPr>
            <p:ph type="body" sz="quarter" idx="13"/>
          </p:nvPr>
        </p:nvSpPr>
        <p:spPr/>
        <p:txBody>
          <a:bodyPr/>
          <a:lstStyle/>
          <a:p>
            <a:pPr>
              <a:buNone/>
            </a:pPr>
            <a:r>
              <a:rPr lang="fr-FR" dirty="0"/>
              <a:t>Pour le formateur :</a:t>
            </a:r>
          </a:p>
          <a:p>
            <a:endParaRPr lang="fr-FR" dirty="0"/>
          </a:p>
        </p:txBody>
      </p:sp>
      <p:sp>
        <p:nvSpPr>
          <p:cNvPr id="35" name="Espace réservé du texte 34">
            <a:extLst>
              <a:ext uri="{FF2B5EF4-FFF2-40B4-BE49-F238E27FC236}">
                <a16:creationId xmlns:a16="http://schemas.microsoft.com/office/drawing/2014/main" id="{8BFE1C51-1C30-457B-BC7F-854C9A98FF24}"/>
              </a:ext>
            </a:extLst>
          </p:cNvPr>
          <p:cNvSpPr>
            <a:spLocks noGrp="1"/>
          </p:cNvSpPr>
          <p:nvPr>
            <p:ph type="body" sz="quarter" idx="14"/>
          </p:nvPr>
        </p:nvSpPr>
        <p:spPr/>
        <p:txBody>
          <a:bodyPr/>
          <a:lstStyle/>
          <a:p>
            <a:r>
              <a:rPr lang="fr-FR" dirty="0"/>
              <a:t>L’apprenant doit être capable de réaliser les manipulations décrites dans l’énoncé </a:t>
            </a:r>
          </a:p>
          <a:p>
            <a:r>
              <a:rPr lang="fr-FR" dirty="0"/>
              <a:t>Il doit être aussi en mesure de réaliser l’ensemble des étapes d’implémentation et de configuration au niveau de l’environnement </a:t>
            </a:r>
            <a:r>
              <a:rPr lang="fr-FR" dirty="0" err="1"/>
              <a:t>OpenStack</a:t>
            </a:r>
            <a:r>
              <a:rPr lang="fr-FR" dirty="0"/>
              <a:t>, et d’en observer les résultats.</a:t>
            </a:r>
          </a:p>
          <a:p>
            <a:endParaRPr lang="fr-FR" dirty="0"/>
          </a:p>
        </p:txBody>
      </p:sp>
      <p:sp>
        <p:nvSpPr>
          <p:cNvPr id="36" name="Espace réservé du texte 35">
            <a:extLst>
              <a:ext uri="{FF2B5EF4-FFF2-40B4-BE49-F238E27FC236}">
                <a16:creationId xmlns:a16="http://schemas.microsoft.com/office/drawing/2014/main" id="{DF5BC777-0F37-4BCD-917C-7CAB6D814C5F}"/>
              </a:ext>
            </a:extLst>
          </p:cNvPr>
          <p:cNvSpPr>
            <a:spLocks noGrp="1"/>
          </p:cNvSpPr>
          <p:nvPr>
            <p:ph type="body" sz="quarter" idx="15"/>
          </p:nvPr>
        </p:nvSpPr>
        <p:spPr/>
        <p:txBody>
          <a:bodyPr/>
          <a:lstStyle/>
          <a:p>
            <a:r>
              <a:rPr lang="fr-FR" dirty="0"/>
              <a:t>Il est recommandé de maitriser le principe de fonctionnement ainsi que l’architecture de la solution </a:t>
            </a:r>
            <a:r>
              <a:rPr lang="fr-FR" dirty="0" err="1"/>
              <a:t>OpenStack</a:t>
            </a:r>
            <a:endParaRPr lang="fr-FR" dirty="0"/>
          </a:p>
          <a:p>
            <a:r>
              <a:rPr lang="fr-FR" dirty="0"/>
              <a:t>Il est recommandé également de suivre les étapes décrites dans l’énoncé pour pouvoir mener les manipulations avec succès</a:t>
            </a:r>
          </a:p>
          <a:p>
            <a:endParaRPr lang="fr-FR" dirty="0"/>
          </a:p>
        </p:txBody>
      </p:sp>
      <p:sp>
        <p:nvSpPr>
          <p:cNvPr id="37" name="Espace réservé du texte 36">
            <a:extLst>
              <a:ext uri="{FF2B5EF4-FFF2-40B4-BE49-F238E27FC236}">
                <a16:creationId xmlns:a16="http://schemas.microsoft.com/office/drawing/2014/main" id="{6378F2F7-B88B-45D9-84C8-82FC48AE7CDA}"/>
              </a:ext>
            </a:extLst>
          </p:cNvPr>
          <p:cNvSpPr>
            <a:spLocks noGrp="1"/>
          </p:cNvSpPr>
          <p:nvPr>
            <p:ph type="body" sz="quarter" idx="16"/>
          </p:nvPr>
        </p:nvSpPr>
        <p:spPr/>
        <p:txBody>
          <a:bodyPr/>
          <a:lstStyle/>
          <a:p>
            <a:r>
              <a:rPr lang="fr-FR" dirty="0"/>
              <a:t>L’installation de l’environnement </a:t>
            </a:r>
            <a:r>
              <a:rPr lang="fr-FR" dirty="0" err="1"/>
              <a:t>Openstack</a:t>
            </a:r>
            <a:r>
              <a:rPr lang="fr-FR" dirty="0"/>
              <a:t> réalisée avec succès.</a:t>
            </a:r>
          </a:p>
          <a:p>
            <a:endParaRPr lang="fr-FR" dirty="0"/>
          </a:p>
        </p:txBody>
      </p:sp>
      <p:sp>
        <p:nvSpPr>
          <p:cNvPr id="38" name="Espace réservé du texte 37">
            <a:extLst>
              <a:ext uri="{FF2B5EF4-FFF2-40B4-BE49-F238E27FC236}">
                <a16:creationId xmlns:a16="http://schemas.microsoft.com/office/drawing/2014/main" id="{91967696-3C72-41C4-88DA-4A7E4D976715}"/>
              </a:ext>
            </a:extLst>
          </p:cNvPr>
          <p:cNvSpPr>
            <a:spLocks noGrp="1"/>
          </p:cNvSpPr>
          <p:nvPr>
            <p:ph type="body" sz="quarter" idx="17"/>
          </p:nvPr>
        </p:nvSpPr>
        <p:spPr/>
        <p:txBody>
          <a:bodyPr/>
          <a:lstStyle/>
          <a:p>
            <a:r>
              <a:rPr lang="fr-FR" dirty="0"/>
              <a:t>Réaliser les manipulations décrites dans l’énoncé</a:t>
            </a:r>
          </a:p>
          <a:p>
            <a:r>
              <a:rPr lang="fr-FR" dirty="0"/>
              <a:t>Exécuter avec succès les étapes de configuration et de test</a:t>
            </a:r>
          </a:p>
          <a:p>
            <a:endParaRPr lang="fr-FR" dirty="0"/>
          </a:p>
        </p:txBody>
      </p:sp>
      <p:sp>
        <p:nvSpPr>
          <p:cNvPr id="39" name="Espace réservé du texte 38">
            <a:extLst>
              <a:ext uri="{FF2B5EF4-FFF2-40B4-BE49-F238E27FC236}">
                <a16:creationId xmlns:a16="http://schemas.microsoft.com/office/drawing/2014/main" id="{D48EE3E1-919E-4CE3-8C2D-12710F3DDF66}"/>
              </a:ext>
            </a:extLst>
          </p:cNvPr>
          <p:cNvSpPr>
            <a:spLocks noGrp="1"/>
          </p:cNvSpPr>
          <p:nvPr>
            <p:ph type="body" sz="quarter" idx="18"/>
          </p:nvPr>
        </p:nvSpPr>
        <p:spPr/>
        <p:txBody>
          <a:bodyPr/>
          <a:lstStyle/>
          <a:p>
            <a:r>
              <a:rPr lang="fr-FR" dirty="0"/>
              <a:t>Pour l’apprenant :</a:t>
            </a:r>
          </a:p>
        </p:txBody>
      </p:sp>
      <p:sp>
        <p:nvSpPr>
          <p:cNvPr id="40" name="Espace réservé du texte 39">
            <a:extLst>
              <a:ext uri="{FF2B5EF4-FFF2-40B4-BE49-F238E27FC236}">
                <a16:creationId xmlns:a16="http://schemas.microsoft.com/office/drawing/2014/main" id="{6EF1992C-D5D6-45D5-8721-3300A6149AE0}"/>
              </a:ext>
            </a:extLst>
          </p:cNvPr>
          <p:cNvSpPr>
            <a:spLocks noGrp="1"/>
          </p:cNvSpPr>
          <p:nvPr>
            <p:ph type="body" sz="quarter" idx="19"/>
          </p:nvPr>
        </p:nvSpPr>
        <p:spPr/>
        <p:txBody>
          <a:bodyPr/>
          <a:lstStyle/>
          <a:p>
            <a:r>
              <a:rPr lang="en-US" dirty="0"/>
              <a:t>Conditions de </a:t>
            </a:r>
            <a:r>
              <a:rPr lang="en-US" dirty="0" err="1"/>
              <a:t>réalisation</a:t>
            </a:r>
            <a:r>
              <a:rPr lang="en-US" dirty="0"/>
              <a:t> :</a:t>
            </a:r>
          </a:p>
        </p:txBody>
      </p:sp>
      <p:sp>
        <p:nvSpPr>
          <p:cNvPr id="41" name="Espace réservé du texte 40">
            <a:extLst>
              <a:ext uri="{FF2B5EF4-FFF2-40B4-BE49-F238E27FC236}">
                <a16:creationId xmlns:a16="http://schemas.microsoft.com/office/drawing/2014/main" id="{F34F63E7-9C29-4C19-9EBD-CDDA40C25F16}"/>
              </a:ext>
            </a:extLst>
          </p:cNvPr>
          <p:cNvSpPr>
            <a:spLocks noGrp="1"/>
          </p:cNvSpPr>
          <p:nvPr>
            <p:ph type="body" sz="quarter" idx="20"/>
          </p:nvPr>
        </p:nvSpPr>
        <p:spPr/>
        <p:txBody>
          <a:bodyPr/>
          <a:lstStyle/>
          <a:p>
            <a:r>
              <a:rPr lang="en-US" dirty="0" err="1"/>
              <a:t>Critères</a:t>
            </a:r>
            <a:r>
              <a:rPr lang="en-US" dirty="0"/>
              <a:t> de </a:t>
            </a:r>
            <a:r>
              <a:rPr lang="en-US" dirty="0" err="1"/>
              <a:t>réussite</a:t>
            </a:r>
            <a:r>
              <a:rPr lang="en-US" dirty="0"/>
              <a:t> :</a:t>
            </a:r>
          </a:p>
        </p:txBody>
      </p:sp>
    </p:spTree>
    <p:extLst>
      <p:ext uri="{BB962C8B-B14F-4D97-AF65-F5344CB8AC3E}">
        <p14:creationId xmlns:p14="http://schemas.microsoft.com/office/powerpoint/2010/main" val="37365706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DC5878C7-4A44-4D55-BB67-419294419BF0}"/>
              </a:ext>
            </a:extLst>
          </p:cNvPr>
          <p:cNvSpPr>
            <a:spLocks noGrp="1"/>
          </p:cNvSpPr>
          <p:nvPr>
            <p:ph sz="quarter" idx="13"/>
          </p:nvPr>
        </p:nvSpPr>
        <p:spPr/>
        <p:txBody>
          <a:bodyPr/>
          <a:lstStyle/>
          <a:p>
            <a:r>
              <a:rPr lang="fr-FR" dirty="0"/>
              <a:t>Sauvegarder des volumes et des instantanés</a:t>
            </a:r>
          </a:p>
        </p:txBody>
      </p:sp>
      <p:sp>
        <p:nvSpPr>
          <p:cNvPr id="10" name="Titre 9">
            <a:extLst>
              <a:ext uri="{FF2B5EF4-FFF2-40B4-BE49-F238E27FC236}">
                <a16:creationId xmlns:a16="http://schemas.microsoft.com/office/drawing/2014/main" id="{FBD8A226-5E29-42E4-9B11-3B247C648A23}"/>
              </a:ext>
            </a:extLst>
          </p:cNvPr>
          <p:cNvSpPr>
            <a:spLocks noGrp="1"/>
          </p:cNvSpPr>
          <p:nvPr>
            <p:ph type="title"/>
          </p:nvPr>
        </p:nvSpPr>
        <p:spPr/>
        <p:txBody>
          <a:bodyPr/>
          <a:lstStyle/>
          <a:p>
            <a:r>
              <a:rPr lang="fr-FR" dirty="0"/>
              <a:t>Activité 1</a:t>
            </a:r>
          </a:p>
        </p:txBody>
      </p:sp>
      <p:sp>
        <p:nvSpPr>
          <p:cNvPr id="11" name="Espace réservé du texte 10">
            <a:extLst>
              <a:ext uri="{FF2B5EF4-FFF2-40B4-BE49-F238E27FC236}">
                <a16:creationId xmlns:a16="http://schemas.microsoft.com/office/drawing/2014/main" id="{95B6402A-D234-462E-9131-558687FF68AF}"/>
              </a:ext>
            </a:extLst>
          </p:cNvPr>
          <p:cNvSpPr>
            <a:spLocks noGrp="1"/>
          </p:cNvSpPr>
          <p:nvPr>
            <p:ph type="body" sz="quarter" idx="11"/>
          </p:nvPr>
        </p:nvSpPr>
        <p:spPr/>
        <p:txBody>
          <a:bodyPr/>
          <a:lstStyle/>
          <a:p>
            <a:r>
              <a:rPr lang="fr-FR" dirty="0"/>
              <a:t>Sauvegarde et restauration</a:t>
            </a:r>
          </a:p>
          <a:p>
            <a:endParaRPr lang="fr-FR" dirty="0"/>
          </a:p>
        </p:txBody>
      </p:sp>
      <p:sp>
        <p:nvSpPr>
          <p:cNvPr id="12" name="Espace réservé du contenu 11">
            <a:extLst>
              <a:ext uri="{FF2B5EF4-FFF2-40B4-BE49-F238E27FC236}">
                <a16:creationId xmlns:a16="http://schemas.microsoft.com/office/drawing/2014/main" id="{BDF627E1-A630-4174-8684-768210CC6074}"/>
              </a:ext>
            </a:extLst>
          </p:cNvPr>
          <p:cNvSpPr>
            <a:spLocks noGrp="1"/>
          </p:cNvSpPr>
          <p:nvPr>
            <p:ph sz="quarter" idx="12"/>
          </p:nvPr>
        </p:nvSpPr>
        <p:spPr/>
        <p:txBody>
          <a:bodyPr/>
          <a:lstStyle/>
          <a:p>
            <a:r>
              <a:rPr lang="fr-FR" dirty="0"/>
              <a:t>L’interface de ligne de commande </a:t>
            </a:r>
            <a:r>
              <a:rPr lang="fr-FR" dirty="0" err="1"/>
              <a:t>OpenStack</a:t>
            </a:r>
            <a:r>
              <a:rPr lang="fr-FR" dirty="0"/>
              <a:t> fournit les outils pour créer une sauvegarde de volume. </a:t>
            </a:r>
          </a:p>
          <a:p>
            <a:r>
              <a:rPr lang="fr-FR" dirty="0"/>
              <a:t>Il est possible de restaurer un volume à partir d'une sauvegarde tant que les informations de bases de données associées à la sauvegarde (ou métadonnées de sauvegarde) sont intactes dans la base de données Block Storage.</a:t>
            </a:r>
          </a:p>
          <a:p>
            <a:r>
              <a:rPr lang="fr-FR" dirty="0"/>
              <a:t>Exécuter cette commande pour créer une sauvegarde d'un volume :</a:t>
            </a:r>
          </a:p>
          <a:p>
            <a:r>
              <a:rPr lang="en-US" b="1" dirty="0"/>
              <a:t>$ </a:t>
            </a:r>
            <a:r>
              <a:rPr lang="en-US" b="1" dirty="0" err="1"/>
              <a:t>openstack</a:t>
            </a:r>
            <a:r>
              <a:rPr lang="en-US" b="1" dirty="0"/>
              <a:t> volume backup create [--incremental] [--force] VOLUME</a:t>
            </a:r>
          </a:p>
          <a:p>
            <a:endParaRPr lang="fr-FR" dirty="0"/>
          </a:p>
          <a:p>
            <a:r>
              <a:rPr lang="fr-FR" dirty="0"/>
              <a:t>VOLUME : est le nom ou l'ID du volume, </a:t>
            </a:r>
          </a:p>
          <a:p>
            <a:r>
              <a:rPr lang="fr-FR" dirty="0" err="1"/>
              <a:t>Incremental</a:t>
            </a:r>
            <a:r>
              <a:rPr lang="fr-FR" dirty="0"/>
              <a:t> : est un indicateur pour savoir si une sauvegarde incrémentielle doit être effectuée, </a:t>
            </a:r>
          </a:p>
          <a:p>
            <a:r>
              <a:rPr lang="fr-FR" dirty="0"/>
              <a:t>Force : est un indicateur qui autorise ou interdit la sauvegarde d'un volume lorsque celui-ci est attaché à une instance.</a:t>
            </a:r>
          </a:p>
          <a:p>
            <a:endParaRPr lang="fr-FR" dirty="0"/>
          </a:p>
          <a:p>
            <a:r>
              <a:rPr lang="fr-FR" dirty="0"/>
              <a:t>Sans l'indicateur </a:t>
            </a:r>
            <a:r>
              <a:rPr lang="fr-FR" dirty="0" err="1"/>
              <a:t>incremental</a:t>
            </a:r>
            <a:r>
              <a:rPr lang="fr-FR" dirty="0"/>
              <a:t>, une sauvegarde complète est créée par défaut. Avec cet indicateur, une sauvegarde incrémentielle est créée.</a:t>
            </a:r>
          </a:p>
          <a:p>
            <a:endParaRPr lang="fr-FR" dirty="0"/>
          </a:p>
          <a:p>
            <a:r>
              <a:rPr lang="fr-FR" dirty="0"/>
              <a:t>Sans l‘indicateur « force » le volume sera sauvegardé uniquement si son état est « </a:t>
            </a:r>
            <a:r>
              <a:rPr lang="fr-FR" dirty="0" err="1"/>
              <a:t>available</a:t>
            </a:r>
            <a:r>
              <a:rPr lang="fr-FR" dirty="0"/>
              <a:t> » (non attaché à une </a:t>
            </a:r>
            <a:r>
              <a:rPr lang="fr-FR" dirty="0" err="1"/>
              <a:t>instrance</a:t>
            </a:r>
            <a:r>
              <a:rPr lang="fr-FR" dirty="0"/>
              <a:t>). </a:t>
            </a:r>
          </a:p>
        </p:txBody>
      </p:sp>
    </p:spTree>
    <p:extLst>
      <p:ext uri="{BB962C8B-B14F-4D97-AF65-F5344CB8AC3E}">
        <p14:creationId xmlns:p14="http://schemas.microsoft.com/office/powerpoint/2010/main" val="866076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DC5878C7-4A44-4D55-BB67-419294419BF0}"/>
              </a:ext>
            </a:extLst>
          </p:cNvPr>
          <p:cNvSpPr>
            <a:spLocks noGrp="1"/>
          </p:cNvSpPr>
          <p:nvPr>
            <p:ph sz="quarter" idx="13"/>
          </p:nvPr>
        </p:nvSpPr>
        <p:spPr/>
        <p:txBody>
          <a:bodyPr/>
          <a:lstStyle/>
          <a:p>
            <a:r>
              <a:rPr lang="fr-FR" dirty="0"/>
              <a:t>Restaurer des volumes et des instantanés</a:t>
            </a:r>
          </a:p>
        </p:txBody>
      </p:sp>
      <p:sp>
        <p:nvSpPr>
          <p:cNvPr id="10" name="Titre 9">
            <a:extLst>
              <a:ext uri="{FF2B5EF4-FFF2-40B4-BE49-F238E27FC236}">
                <a16:creationId xmlns:a16="http://schemas.microsoft.com/office/drawing/2014/main" id="{FBD8A226-5E29-42E4-9B11-3B247C648A23}"/>
              </a:ext>
            </a:extLst>
          </p:cNvPr>
          <p:cNvSpPr>
            <a:spLocks noGrp="1"/>
          </p:cNvSpPr>
          <p:nvPr>
            <p:ph type="title"/>
          </p:nvPr>
        </p:nvSpPr>
        <p:spPr/>
        <p:txBody>
          <a:bodyPr/>
          <a:lstStyle/>
          <a:p>
            <a:r>
              <a:rPr lang="fr-FR" dirty="0"/>
              <a:t>Activité 1</a:t>
            </a:r>
          </a:p>
        </p:txBody>
      </p:sp>
      <p:sp>
        <p:nvSpPr>
          <p:cNvPr id="11" name="Espace réservé du texte 10">
            <a:extLst>
              <a:ext uri="{FF2B5EF4-FFF2-40B4-BE49-F238E27FC236}">
                <a16:creationId xmlns:a16="http://schemas.microsoft.com/office/drawing/2014/main" id="{95B6402A-D234-462E-9131-558687FF68AF}"/>
              </a:ext>
            </a:extLst>
          </p:cNvPr>
          <p:cNvSpPr>
            <a:spLocks noGrp="1"/>
          </p:cNvSpPr>
          <p:nvPr>
            <p:ph type="body" sz="quarter" idx="11"/>
          </p:nvPr>
        </p:nvSpPr>
        <p:spPr/>
        <p:txBody>
          <a:bodyPr/>
          <a:lstStyle/>
          <a:p>
            <a:r>
              <a:rPr lang="fr-FR" dirty="0"/>
              <a:t>Sauvegarde et restauration</a:t>
            </a:r>
          </a:p>
        </p:txBody>
      </p:sp>
      <p:sp>
        <p:nvSpPr>
          <p:cNvPr id="12" name="Espace réservé du contenu 11">
            <a:extLst>
              <a:ext uri="{FF2B5EF4-FFF2-40B4-BE49-F238E27FC236}">
                <a16:creationId xmlns:a16="http://schemas.microsoft.com/office/drawing/2014/main" id="{BDF627E1-A630-4174-8684-768210CC6074}"/>
              </a:ext>
            </a:extLst>
          </p:cNvPr>
          <p:cNvSpPr>
            <a:spLocks noGrp="1"/>
          </p:cNvSpPr>
          <p:nvPr>
            <p:ph sz="quarter" idx="12"/>
          </p:nvPr>
        </p:nvSpPr>
        <p:spPr/>
        <p:txBody>
          <a:bodyPr/>
          <a:lstStyle/>
          <a:p>
            <a:r>
              <a:rPr lang="fr-FR" dirty="0"/>
              <a:t>Lors d'une restauration à partir d'une sauvegarde complète, il s'agit d'une restauration complète.</a:t>
            </a:r>
          </a:p>
          <a:p>
            <a:r>
              <a:rPr lang="fr-FR" dirty="0"/>
              <a:t>Lors de la restauration à partir d'une sauvegarde incrémentielle, une liste de sauvegardes est créée en fonction des ID des sauvegardes parentes. </a:t>
            </a:r>
          </a:p>
          <a:p>
            <a:r>
              <a:rPr lang="fr-FR" dirty="0"/>
              <a:t>Une restauration complète est d'abord effectuée sur la base de la sauvegarde complète, puis la restauration est effectuée sur la base de la sauvegarde incrémentielle, en la superposant dans l'ordre.</a:t>
            </a:r>
          </a:p>
          <a:p>
            <a:endParaRPr lang="fr-FR" dirty="0"/>
          </a:p>
          <a:p>
            <a:r>
              <a:rPr lang="fr-FR" dirty="0"/>
              <a:t>Afficher une liste de sauvegarde avec la commande </a:t>
            </a:r>
            <a:r>
              <a:rPr lang="fr-FR" b="1" dirty="0" err="1"/>
              <a:t>openstack</a:t>
            </a:r>
            <a:r>
              <a:rPr lang="fr-FR" b="1" dirty="0"/>
              <a:t> volume backup </a:t>
            </a:r>
            <a:r>
              <a:rPr lang="fr-FR" b="1" dirty="0" err="1"/>
              <a:t>list</a:t>
            </a:r>
            <a:r>
              <a:rPr lang="fr-FR" dirty="0"/>
              <a:t>. </a:t>
            </a:r>
          </a:p>
          <a:p>
            <a:r>
              <a:rPr lang="fr-FR" dirty="0"/>
              <a:t>Les arguments facultatifs pour afficher l'état des sauvegardes incluent :  --</a:t>
            </a:r>
            <a:r>
              <a:rPr lang="fr-FR" dirty="0" err="1"/>
              <a:t>name</a:t>
            </a:r>
            <a:r>
              <a:rPr lang="fr-FR" dirty="0"/>
              <a:t>, --</a:t>
            </a:r>
            <a:r>
              <a:rPr lang="fr-FR" dirty="0" err="1"/>
              <a:t>status</a:t>
            </a:r>
            <a:r>
              <a:rPr lang="fr-FR" dirty="0"/>
              <a:t>, --volume  pour filtrer les sauvegardes en fonction du nom, de l'état ou de l'ID de volume spécifié. </a:t>
            </a:r>
          </a:p>
          <a:p>
            <a:r>
              <a:rPr lang="fr-FR" dirty="0"/>
              <a:t>Rechercher avec </a:t>
            </a:r>
            <a:r>
              <a:rPr lang="fr-FR" b="1" dirty="0"/>
              <a:t>--all-</a:t>
            </a:r>
            <a:r>
              <a:rPr lang="fr-FR" b="1" dirty="0" err="1"/>
              <a:t>projects</a:t>
            </a:r>
            <a:r>
              <a:rPr lang="fr-FR" dirty="0"/>
              <a:t> les détails des projets associés aux sauvegardes répertoriées.</a:t>
            </a:r>
          </a:p>
          <a:p>
            <a:endParaRPr lang="fr-FR" dirty="0"/>
          </a:p>
          <a:p>
            <a:r>
              <a:rPr lang="fr-FR" dirty="0"/>
              <a:t>Cette commande renvoie également un ID de sauvegarde. </a:t>
            </a:r>
          </a:p>
          <a:p>
            <a:r>
              <a:rPr lang="fr-FR" dirty="0"/>
              <a:t>Utiliser cet ID de sauvegarde lors de la restauration du volume :</a:t>
            </a:r>
          </a:p>
          <a:p>
            <a:r>
              <a:rPr lang="en-US" b="1" dirty="0"/>
              <a:t>$ </a:t>
            </a:r>
            <a:r>
              <a:rPr lang="en-US" b="1" dirty="0" err="1"/>
              <a:t>openstack</a:t>
            </a:r>
            <a:r>
              <a:rPr lang="en-US" b="1" dirty="0"/>
              <a:t> volume backup restore BACKUP_ID VOLUME_ID</a:t>
            </a:r>
            <a:endParaRPr lang="fr-FR" b="1" dirty="0"/>
          </a:p>
          <a:p>
            <a:endParaRPr lang="fr-FR" dirty="0"/>
          </a:p>
          <a:p>
            <a:r>
              <a:rPr lang="fr-FR" dirty="0"/>
              <a:t>Étant donné que les sauvegardes de volume dépendent de la base de données Block Storage, il est également important de sauvegarder régulièrement la base de données Block Storage pour garantir la récupération des données.</a:t>
            </a:r>
          </a:p>
        </p:txBody>
      </p:sp>
    </p:spTree>
    <p:extLst>
      <p:ext uri="{BB962C8B-B14F-4D97-AF65-F5344CB8AC3E}">
        <p14:creationId xmlns:p14="http://schemas.microsoft.com/office/powerpoint/2010/main" val="868754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DC5878C7-4A44-4D55-BB67-419294419BF0}"/>
              </a:ext>
            </a:extLst>
          </p:cNvPr>
          <p:cNvSpPr>
            <a:spLocks noGrp="1"/>
          </p:cNvSpPr>
          <p:nvPr>
            <p:ph sz="quarter" idx="13"/>
          </p:nvPr>
        </p:nvSpPr>
        <p:spPr/>
        <p:txBody>
          <a:bodyPr/>
          <a:lstStyle/>
          <a:p>
            <a:r>
              <a:rPr lang="fr-FR" dirty="0"/>
              <a:t>Éléments de réponse</a:t>
            </a:r>
          </a:p>
        </p:txBody>
      </p:sp>
      <p:sp>
        <p:nvSpPr>
          <p:cNvPr id="10" name="Titre 9">
            <a:extLst>
              <a:ext uri="{FF2B5EF4-FFF2-40B4-BE49-F238E27FC236}">
                <a16:creationId xmlns:a16="http://schemas.microsoft.com/office/drawing/2014/main" id="{FBD8A226-5E29-42E4-9B11-3B247C648A23}"/>
              </a:ext>
            </a:extLst>
          </p:cNvPr>
          <p:cNvSpPr>
            <a:spLocks noGrp="1"/>
          </p:cNvSpPr>
          <p:nvPr>
            <p:ph type="title"/>
          </p:nvPr>
        </p:nvSpPr>
        <p:spPr/>
        <p:txBody>
          <a:bodyPr/>
          <a:lstStyle/>
          <a:p>
            <a:r>
              <a:rPr lang="fr-FR" dirty="0"/>
              <a:t>Activité 1</a:t>
            </a:r>
          </a:p>
        </p:txBody>
      </p:sp>
      <p:sp>
        <p:nvSpPr>
          <p:cNvPr id="11" name="Espace réservé du texte 10">
            <a:extLst>
              <a:ext uri="{FF2B5EF4-FFF2-40B4-BE49-F238E27FC236}">
                <a16:creationId xmlns:a16="http://schemas.microsoft.com/office/drawing/2014/main" id="{95B6402A-D234-462E-9131-558687FF68AF}"/>
              </a:ext>
            </a:extLst>
          </p:cNvPr>
          <p:cNvSpPr>
            <a:spLocks noGrp="1"/>
          </p:cNvSpPr>
          <p:nvPr>
            <p:ph type="body" sz="quarter" idx="11"/>
          </p:nvPr>
        </p:nvSpPr>
        <p:spPr/>
        <p:txBody>
          <a:bodyPr/>
          <a:lstStyle/>
          <a:p>
            <a:r>
              <a:rPr lang="fr-FR" dirty="0"/>
              <a:t>Sauvegarde et restauration</a:t>
            </a:r>
          </a:p>
        </p:txBody>
      </p:sp>
      <p:sp>
        <p:nvSpPr>
          <p:cNvPr id="12" name="Espace réservé du contenu 11">
            <a:extLst>
              <a:ext uri="{FF2B5EF4-FFF2-40B4-BE49-F238E27FC236}">
                <a16:creationId xmlns:a16="http://schemas.microsoft.com/office/drawing/2014/main" id="{BDF627E1-A630-4174-8684-768210CC6074}"/>
              </a:ext>
            </a:extLst>
          </p:cNvPr>
          <p:cNvSpPr>
            <a:spLocks noGrp="1"/>
          </p:cNvSpPr>
          <p:nvPr>
            <p:ph sz="quarter" idx="12"/>
          </p:nvPr>
        </p:nvSpPr>
        <p:spPr/>
        <p:txBody>
          <a:bodyPr/>
          <a:lstStyle/>
          <a:p>
            <a:r>
              <a:rPr lang="fr-CA" dirty="0"/>
              <a:t>A l’issue du déroulement de l’énoncé de cette activité,</a:t>
            </a:r>
            <a:r>
              <a:rPr lang="fr-FR" dirty="0"/>
              <a:t> le formateur procédera à la vérification de l’acquisition par les apprenants des aptitudes et connaissances suivantes:</a:t>
            </a:r>
          </a:p>
          <a:p>
            <a:endParaRPr lang="fr-FR" dirty="0"/>
          </a:p>
          <a:p>
            <a:r>
              <a:rPr lang="fr-FR" dirty="0"/>
              <a:t>Réalisation des opérations de base de sauvegarde et de restauration</a:t>
            </a:r>
          </a:p>
          <a:p>
            <a:r>
              <a:rPr lang="fr-FR" dirty="0"/>
              <a:t>Familiarisation avec l’accès en mode commande d’</a:t>
            </a:r>
            <a:r>
              <a:rPr lang="fr-FR" dirty="0" err="1"/>
              <a:t>OpenStack</a:t>
            </a:r>
            <a:endParaRPr lang="fr-FR" dirty="0"/>
          </a:p>
        </p:txBody>
      </p:sp>
    </p:spTree>
    <p:extLst>
      <p:ext uri="{BB962C8B-B14F-4D97-AF65-F5344CB8AC3E}">
        <p14:creationId xmlns:p14="http://schemas.microsoft.com/office/powerpoint/2010/main" val="22122933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C857C4-DC68-487C-9DFA-83349841F284}"/>
              </a:ext>
            </a:extLst>
          </p:cNvPr>
          <p:cNvSpPr>
            <a:spLocks noGrp="1"/>
          </p:cNvSpPr>
          <p:nvPr>
            <p:ph type="body" sz="quarter" idx="12"/>
          </p:nvPr>
        </p:nvSpPr>
        <p:spPr/>
        <p:txBody>
          <a:bodyPr/>
          <a:lstStyle/>
          <a:p>
            <a:r>
              <a:rPr lang="fr-FR" dirty="0"/>
              <a:t>Activité 2</a:t>
            </a:r>
          </a:p>
        </p:txBody>
      </p:sp>
      <p:sp>
        <p:nvSpPr>
          <p:cNvPr id="3" name="Espace réservé du texte 2">
            <a:extLst>
              <a:ext uri="{FF2B5EF4-FFF2-40B4-BE49-F238E27FC236}">
                <a16:creationId xmlns:a16="http://schemas.microsoft.com/office/drawing/2014/main" id="{8FCC5D22-F973-4DC6-A977-D3C504CB002D}"/>
              </a:ext>
            </a:extLst>
          </p:cNvPr>
          <p:cNvSpPr>
            <a:spLocks noGrp="1"/>
          </p:cNvSpPr>
          <p:nvPr>
            <p:ph type="body" sz="quarter" idx="13"/>
          </p:nvPr>
        </p:nvSpPr>
        <p:spPr/>
        <p:txBody>
          <a:bodyPr/>
          <a:lstStyle/>
          <a:p>
            <a:r>
              <a:rPr lang="fr-FR" dirty="0"/>
              <a:t>Implémentation des services de gestion d’infrastructures</a:t>
            </a:r>
          </a:p>
        </p:txBody>
      </p:sp>
      <p:sp>
        <p:nvSpPr>
          <p:cNvPr id="4" name="Espace réservé du texte 3">
            <a:extLst>
              <a:ext uri="{FF2B5EF4-FFF2-40B4-BE49-F238E27FC236}">
                <a16:creationId xmlns:a16="http://schemas.microsoft.com/office/drawing/2014/main" id="{B5365DD6-67DC-4683-B6FE-14D4B4F3AD69}"/>
              </a:ext>
            </a:extLst>
          </p:cNvPr>
          <p:cNvSpPr>
            <a:spLocks noGrp="1"/>
          </p:cNvSpPr>
          <p:nvPr>
            <p:ph type="body" sz="quarter" idx="14"/>
          </p:nvPr>
        </p:nvSpPr>
        <p:spPr/>
        <p:txBody>
          <a:bodyPr/>
          <a:lstStyle/>
          <a:p>
            <a:r>
              <a:rPr lang="fr-FR" dirty="0"/>
              <a:t>Implémenter le service DHCP</a:t>
            </a:r>
          </a:p>
          <a:p>
            <a:r>
              <a:rPr lang="fr-FR" dirty="0"/>
              <a:t>Implémenter le service NTP</a:t>
            </a:r>
          </a:p>
          <a:p>
            <a:r>
              <a:rPr lang="fr-FR" dirty="0"/>
              <a:t>Implémenter le service DNS</a:t>
            </a:r>
          </a:p>
          <a:p>
            <a:endParaRPr lang="fr-FR" dirty="0"/>
          </a:p>
        </p:txBody>
      </p:sp>
      <p:sp>
        <p:nvSpPr>
          <p:cNvPr id="5" name="Espace réservé du texte 4">
            <a:extLst>
              <a:ext uri="{FF2B5EF4-FFF2-40B4-BE49-F238E27FC236}">
                <a16:creationId xmlns:a16="http://schemas.microsoft.com/office/drawing/2014/main" id="{3D4203AC-02D8-44C8-AE84-9405172D3657}"/>
              </a:ext>
            </a:extLst>
          </p:cNvPr>
          <p:cNvSpPr>
            <a:spLocks noGrp="1"/>
          </p:cNvSpPr>
          <p:nvPr>
            <p:ph type="body" sz="quarter" idx="15"/>
          </p:nvPr>
        </p:nvSpPr>
        <p:spPr/>
        <p:txBody>
          <a:bodyPr/>
          <a:lstStyle/>
          <a:p>
            <a:r>
              <a:rPr lang="fr-FR" dirty="0"/>
              <a:t>12 heures</a:t>
            </a:r>
          </a:p>
        </p:txBody>
      </p:sp>
      <p:sp>
        <p:nvSpPr>
          <p:cNvPr id="11" name="Espace réservé du texte 10">
            <a:extLst>
              <a:ext uri="{FF2B5EF4-FFF2-40B4-BE49-F238E27FC236}">
                <a16:creationId xmlns:a16="http://schemas.microsoft.com/office/drawing/2014/main" id="{678AF7B3-0399-4A34-8F36-B87FEB6D3943}"/>
              </a:ext>
            </a:extLst>
          </p:cNvPr>
          <p:cNvSpPr>
            <a:spLocks noGrp="1"/>
          </p:cNvSpPr>
          <p:nvPr>
            <p:ph type="body" sz="quarter" idx="16"/>
          </p:nvPr>
        </p:nvSpPr>
        <p:spPr/>
        <p:txBody>
          <a:bodyPr/>
          <a:lstStyle/>
          <a:p>
            <a:r>
              <a:rPr lang="fr-FR" dirty="0"/>
              <a:t>Comprendre l’architecture ainsi que les services d’</a:t>
            </a:r>
            <a:r>
              <a:rPr lang="fr-FR" dirty="0" err="1"/>
              <a:t>OpenStack</a:t>
            </a:r>
            <a:endParaRPr lang="fr-FR" dirty="0"/>
          </a:p>
          <a:p>
            <a:r>
              <a:rPr lang="fr-FR" dirty="0"/>
              <a:t>Se référer au cours pour maitriser les concepts clés</a:t>
            </a:r>
          </a:p>
          <a:p>
            <a:endParaRPr lang="fr-FR" dirty="0"/>
          </a:p>
        </p:txBody>
      </p:sp>
    </p:spTree>
    <p:extLst>
      <p:ext uri="{BB962C8B-B14F-4D97-AF65-F5344CB8AC3E}">
        <p14:creationId xmlns:p14="http://schemas.microsoft.com/office/powerpoint/2010/main" val="3091714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texte 33">
            <a:extLst>
              <a:ext uri="{FF2B5EF4-FFF2-40B4-BE49-F238E27FC236}">
                <a16:creationId xmlns:a16="http://schemas.microsoft.com/office/drawing/2014/main" id="{4B3DBE98-611E-49C3-A985-9BD7C0777806}"/>
              </a:ext>
            </a:extLst>
          </p:cNvPr>
          <p:cNvSpPr>
            <a:spLocks noGrp="1"/>
          </p:cNvSpPr>
          <p:nvPr>
            <p:ph type="body" sz="quarter" idx="13"/>
          </p:nvPr>
        </p:nvSpPr>
        <p:spPr/>
        <p:txBody>
          <a:bodyPr/>
          <a:lstStyle/>
          <a:p>
            <a:pPr>
              <a:buNone/>
            </a:pPr>
            <a:r>
              <a:rPr lang="fr-FR" dirty="0"/>
              <a:t>Pour le formateur :</a:t>
            </a:r>
          </a:p>
          <a:p>
            <a:endParaRPr lang="fr-FR" dirty="0"/>
          </a:p>
        </p:txBody>
      </p:sp>
      <p:sp>
        <p:nvSpPr>
          <p:cNvPr id="35" name="Espace réservé du texte 34">
            <a:extLst>
              <a:ext uri="{FF2B5EF4-FFF2-40B4-BE49-F238E27FC236}">
                <a16:creationId xmlns:a16="http://schemas.microsoft.com/office/drawing/2014/main" id="{8BFE1C51-1C30-457B-BC7F-854C9A98FF24}"/>
              </a:ext>
            </a:extLst>
          </p:cNvPr>
          <p:cNvSpPr>
            <a:spLocks noGrp="1"/>
          </p:cNvSpPr>
          <p:nvPr>
            <p:ph type="body" sz="quarter" idx="14"/>
          </p:nvPr>
        </p:nvSpPr>
        <p:spPr/>
        <p:txBody>
          <a:bodyPr/>
          <a:lstStyle/>
          <a:p>
            <a:r>
              <a:rPr lang="fr-FR" dirty="0"/>
              <a:t>L’apprenant doit être capable de réaliser les manipulations décrites dans l’énoncé </a:t>
            </a:r>
          </a:p>
          <a:p>
            <a:r>
              <a:rPr lang="fr-FR" dirty="0"/>
              <a:t>Il doit être aussi en mesure de réaliser l’ensemble des étapes d’implémentation et de configuration au niveau de l’environnement </a:t>
            </a:r>
            <a:r>
              <a:rPr lang="fr-FR" dirty="0" err="1"/>
              <a:t>OpenStack</a:t>
            </a:r>
            <a:r>
              <a:rPr lang="fr-FR" dirty="0"/>
              <a:t>, et d’en observer les résultats.</a:t>
            </a:r>
          </a:p>
          <a:p>
            <a:endParaRPr lang="fr-FR" dirty="0"/>
          </a:p>
        </p:txBody>
      </p:sp>
      <p:sp>
        <p:nvSpPr>
          <p:cNvPr id="36" name="Espace réservé du texte 35">
            <a:extLst>
              <a:ext uri="{FF2B5EF4-FFF2-40B4-BE49-F238E27FC236}">
                <a16:creationId xmlns:a16="http://schemas.microsoft.com/office/drawing/2014/main" id="{DF5BC777-0F37-4BCD-917C-7CAB6D814C5F}"/>
              </a:ext>
            </a:extLst>
          </p:cNvPr>
          <p:cNvSpPr>
            <a:spLocks noGrp="1"/>
          </p:cNvSpPr>
          <p:nvPr>
            <p:ph type="body" sz="quarter" idx="15"/>
          </p:nvPr>
        </p:nvSpPr>
        <p:spPr/>
        <p:txBody>
          <a:bodyPr/>
          <a:lstStyle/>
          <a:p>
            <a:r>
              <a:rPr lang="fr-FR" dirty="0"/>
              <a:t>Il est recommandé de maitriser le principe de fonctionnement ainsi que l’architecture de la solution </a:t>
            </a:r>
            <a:r>
              <a:rPr lang="fr-FR" dirty="0" err="1"/>
              <a:t>OpenStack</a:t>
            </a:r>
            <a:endParaRPr lang="fr-FR" dirty="0"/>
          </a:p>
          <a:p>
            <a:r>
              <a:rPr lang="fr-FR" dirty="0"/>
              <a:t>Il est recommandé également de suivre les étapes décrites dans l’énoncé pour pouvoir mener les manipulations avec succès</a:t>
            </a:r>
          </a:p>
          <a:p>
            <a:endParaRPr lang="fr-FR" dirty="0"/>
          </a:p>
        </p:txBody>
      </p:sp>
      <p:sp>
        <p:nvSpPr>
          <p:cNvPr id="37" name="Espace réservé du texte 36">
            <a:extLst>
              <a:ext uri="{FF2B5EF4-FFF2-40B4-BE49-F238E27FC236}">
                <a16:creationId xmlns:a16="http://schemas.microsoft.com/office/drawing/2014/main" id="{6378F2F7-B88B-45D9-84C8-82FC48AE7CDA}"/>
              </a:ext>
            </a:extLst>
          </p:cNvPr>
          <p:cNvSpPr>
            <a:spLocks noGrp="1"/>
          </p:cNvSpPr>
          <p:nvPr>
            <p:ph type="body" sz="quarter" idx="16"/>
          </p:nvPr>
        </p:nvSpPr>
        <p:spPr/>
        <p:txBody>
          <a:bodyPr/>
          <a:lstStyle/>
          <a:p>
            <a:r>
              <a:rPr lang="fr-FR" dirty="0"/>
              <a:t>L’installation de l’environnement </a:t>
            </a:r>
            <a:r>
              <a:rPr lang="fr-FR" dirty="0" err="1"/>
              <a:t>Openstack</a:t>
            </a:r>
            <a:r>
              <a:rPr lang="fr-FR" dirty="0"/>
              <a:t> réalisée avec succès.</a:t>
            </a:r>
          </a:p>
          <a:p>
            <a:endParaRPr lang="fr-FR" dirty="0"/>
          </a:p>
        </p:txBody>
      </p:sp>
      <p:sp>
        <p:nvSpPr>
          <p:cNvPr id="38" name="Espace réservé du texte 37">
            <a:extLst>
              <a:ext uri="{FF2B5EF4-FFF2-40B4-BE49-F238E27FC236}">
                <a16:creationId xmlns:a16="http://schemas.microsoft.com/office/drawing/2014/main" id="{91967696-3C72-41C4-88DA-4A7E4D976715}"/>
              </a:ext>
            </a:extLst>
          </p:cNvPr>
          <p:cNvSpPr>
            <a:spLocks noGrp="1"/>
          </p:cNvSpPr>
          <p:nvPr>
            <p:ph type="body" sz="quarter" idx="17"/>
          </p:nvPr>
        </p:nvSpPr>
        <p:spPr/>
        <p:txBody>
          <a:bodyPr/>
          <a:lstStyle/>
          <a:p>
            <a:r>
              <a:rPr lang="fr-FR" dirty="0"/>
              <a:t>Réaliser les manipulations décrites dans l’énoncé</a:t>
            </a:r>
          </a:p>
          <a:p>
            <a:r>
              <a:rPr lang="fr-FR" dirty="0"/>
              <a:t>Exécuter avec succès les étapes de configuration et de test</a:t>
            </a:r>
          </a:p>
          <a:p>
            <a:endParaRPr lang="fr-FR" dirty="0"/>
          </a:p>
        </p:txBody>
      </p:sp>
      <p:sp>
        <p:nvSpPr>
          <p:cNvPr id="39" name="Espace réservé du texte 38">
            <a:extLst>
              <a:ext uri="{FF2B5EF4-FFF2-40B4-BE49-F238E27FC236}">
                <a16:creationId xmlns:a16="http://schemas.microsoft.com/office/drawing/2014/main" id="{D48EE3E1-919E-4CE3-8C2D-12710F3DDF66}"/>
              </a:ext>
            </a:extLst>
          </p:cNvPr>
          <p:cNvSpPr>
            <a:spLocks noGrp="1"/>
          </p:cNvSpPr>
          <p:nvPr>
            <p:ph type="body" sz="quarter" idx="18"/>
          </p:nvPr>
        </p:nvSpPr>
        <p:spPr/>
        <p:txBody>
          <a:bodyPr/>
          <a:lstStyle/>
          <a:p>
            <a:r>
              <a:rPr lang="fr-FR" dirty="0"/>
              <a:t>Pour l’apprenant :</a:t>
            </a:r>
          </a:p>
        </p:txBody>
      </p:sp>
      <p:sp>
        <p:nvSpPr>
          <p:cNvPr id="40" name="Espace réservé du texte 39">
            <a:extLst>
              <a:ext uri="{FF2B5EF4-FFF2-40B4-BE49-F238E27FC236}">
                <a16:creationId xmlns:a16="http://schemas.microsoft.com/office/drawing/2014/main" id="{6EF1992C-D5D6-45D5-8721-3300A6149AE0}"/>
              </a:ext>
            </a:extLst>
          </p:cNvPr>
          <p:cNvSpPr>
            <a:spLocks noGrp="1"/>
          </p:cNvSpPr>
          <p:nvPr>
            <p:ph type="body" sz="quarter" idx="19"/>
          </p:nvPr>
        </p:nvSpPr>
        <p:spPr/>
        <p:txBody>
          <a:bodyPr/>
          <a:lstStyle/>
          <a:p>
            <a:r>
              <a:rPr lang="en-US" dirty="0"/>
              <a:t>Conditions de </a:t>
            </a:r>
            <a:r>
              <a:rPr lang="en-US" dirty="0" err="1"/>
              <a:t>réalisation</a:t>
            </a:r>
            <a:r>
              <a:rPr lang="en-US" dirty="0"/>
              <a:t> :</a:t>
            </a:r>
          </a:p>
        </p:txBody>
      </p:sp>
      <p:sp>
        <p:nvSpPr>
          <p:cNvPr id="41" name="Espace réservé du texte 40">
            <a:extLst>
              <a:ext uri="{FF2B5EF4-FFF2-40B4-BE49-F238E27FC236}">
                <a16:creationId xmlns:a16="http://schemas.microsoft.com/office/drawing/2014/main" id="{F34F63E7-9C29-4C19-9EBD-CDDA40C25F16}"/>
              </a:ext>
            </a:extLst>
          </p:cNvPr>
          <p:cNvSpPr>
            <a:spLocks noGrp="1"/>
          </p:cNvSpPr>
          <p:nvPr>
            <p:ph type="body" sz="quarter" idx="20"/>
          </p:nvPr>
        </p:nvSpPr>
        <p:spPr/>
        <p:txBody>
          <a:bodyPr/>
          <a:lstStyle/>
          <a:p>
            <a:r>
              <a:rPr lang="en-US" dirty="0" err="1"/>
              <a:t>Critères</a:t>
            </a:r>
            <a:r>
              <a:rPr lang="en-US" dirty="0"/>
              <a:t> de </a:t>
            </a:r>
            <a:r>
              <a:rPr lang="en-US" dirty="0" err="1"/>
              <a:t>réussite</a:t>
            </a:r>
            <a:r>
              <a:rPr lang="en-US" dirty="0"/>
              <a:t> :</a:t>
            </a:r>
          </a:p>
        </p:txBody>
      </p:sp>
    </p:spTree>
    <p:extLst>
      <p:ext uri="{BB962C8B-B14F-4D97-AF65-F5344CB8AC3E}">
        <p14:creationId xmlns:p14="http://schemas.microsoft.com/office/powerpoint/2010/main" val="1895882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DC5878C7-4A44-4D55-BB67-419294419BF0}"/>
              </a:ext>
            </a:extLst>
          </p:cNvPr>
          <p:cNvSpPr>
            <a:spLocks noGrp="1"/>
          </p:cNvSpPr>
          <p:nvPr>
            <p:ph sz="quarter" idx="13"/>
          </p:nvPr>
        </p:nvSpPr>
        <p:spPr/>
        <p:txBody>
          <a:bodyPr/>
          <a:lstStyle/>
          <a:p>
            <a:r>
              <a:rPr lang="fr-FR" dirty="0"/>
              <a:t>Etape 1 :  Serveur DHCP </a:t>
            </a:r>
            <a:r>
              <a:rPr lang="fr-FR" dirty="0" err="1"/>
              <a:t>dnsmasq</a:t>
            </a:r>
            <a:endParaRPr lang="fr-FR" dirty="0"/>
          </a:p>
        </p:txBody>
      </p:sp>
      <p:sp>
        <p:nvSpPr>
          <p:cNvPr id="10" name="Titre 9">
            <a:extLst>
              <a:ext uri="{FF2B5EF4-FFF2-40B4-BE49-F238E27FC236}">
                <a16:creationId xmlns:a16="http://schemas.microsoft.com/office/drawing/2014/main" id="{FBD8A226-5E29-42E4-9B11-3B247C648A23}"/>
              </a:ext>
            </a:extLst>
          </p:cNvPr>
          <p:cNvSpPr>
            <a:spLocks noGrp="1"/>
          </p:cNvSpPr>
          <p:nvPr>
            <p:ph type="title"/>
          </p:nvPr>
        </p:nvSpPr>
        <p:spPr/>
        <p:txBody>
          <a:bodyPr/>
          <a:lstStyle/>
          <a:p>
            <a:r>
              <a:rPr lang="fr-FR" dirty="0"/>
              <a:t>Activité 2</a:t>
            </a:r>
          </a:p>
        </p:txBody>
      </p:sp>
      <p:sp>
        <p:nvSpPr>
          <p:cNvPr id="11" name="Espace réservé du texte 10">
            <a:extLst>
              <a:ext uri="{FF2B5EF4-FFF2-40B4-BE49-F238E27FC236}">
                <a16:creationId xmlns:a16="http://schemas.microsoft.com/office/drawing/2014/main" id="{95B6402A-D234-462E-9131-558687FF68AF}"/>
              </a:ext>
            </a:extLst>
          </p:cNvPr>
          <p:cNvSpPr>
            <a:spLocks noGrp="1"/>
          </p:cNvSpPr>
          <p:nvPr>
            <p:ph type="body" sz="quarter" idx="11"/>
          </p:nvPr>
        </p:nvSpPr>
        <p:spPr/>
        <p:txBody>
          <a:bodyPr/>
          <a:lstStyle/>
          <a:p>
            <a:r>
              <a:rPr lang="fr-FR" dirty="0"/>
              <a:t>Implémentation des services de gestion d’infrastructures</a:t>
            </a:r>
          </a:p>
          <a:p>
            <a:endParaRPr lang="fr-FR" dirty="0"/>
          </a:p>
        </p:txBody>
      </p:sp>
      <p:sp>
        <p:nvSpPr>
          <p:cNvPr id="12" name="Espace réservé du contenu 11">
            <a:extLst>
              <a:ext uri="{FF2B5EF4-FFF2-40B4-BE49-F238E27FC236}">
                <a16:creationId xmlns:a16="http://schemas.microsoft.com/office/drawing/2014/main" id="{BDF627E1-A630-4174-8684-768210CC6074}"/>
              </a:ext>
            </a:extLst>
          </p:cNvPr>
          <p:cNvSpPr>
            <a:spLocks noGrp="1"/>
          </p:cNvSpPr>
          <p:nvPr>
            <p:ph sz="quarter" idx="12"/>
          </p:nvPr>
        </p:nvSpPr>
        <p:spPr/>
        <p:txBody>
          <a:bodyPr/>
          <a:lstStyle/>
          <a:p>
            <a:r>
              <a:rPr lang="fr-FR" dirty="0"/>
              <a:t>Le service </a:t>
            </a:r>
            <a:r>
              <a:rPr lang="fr-FR" dirty="0" err="1"/>
              <a:t>Compute</a:t>
            </a:r>
            <a:r>
              <a:rPr lang="fr-FR" dirty="0"/>
              <a:t> utilise </a:t>
            </a:r>
            <a:r>
              <a:rPr lang="fr-FR" dirty="0" err="1"/>
              <a:t>dnsmasq</a:t>
            </a:r>
            <a:r>
              <a:rPr lang="fr-FR" dirty="0"/>
              <a:t> comme serveur DHCP lors de l'utilisation du gestionnaire de réseau DHCP plat ou du gestionnaire de réseau VLAN. </a:t>
            </a:r>
          </a:p>
          <a:p>
            <a:r>
              <a:rPr lang="fr-FR" dirty="0"/>
              <a:t>Pour que </a:t>
            </a:r>
            <a:r>
              <a:rPr lang="fr-FR" dirty="0" err="1"/>
              <a:t>Compute</a:t>
            </a:r>
            <a:r>
              <a:rPr lang="fr-FR" dirty="0"/>
              <a:t> fonctionne en mode double pile IPv4/IPv6, utilisez au moins </a:t>
            </a:r>
            <a:r>
              <a:rPr lang="fr-FR" dirty="0" err="1"/>
              <a:t>dnsmasq</a:t>
            </a:r>
            <a:r>
              <a:rPr lang="fr-FR" dirty="0"/>
              <a:t> v2.63. </a:t>
            </a:r>
          </a:p>
          <a:p>
            <a:r>
              <a:rPr lang="fr-FR" dirty="0"/>
              <a:t>Le nova-</a:t>
            </a:r>
            <a:r>
              <a:rPr lang="fr-FR" dirty="0" err="1"/>
              <a:t>networkservice</a:t>
            </a:r>
            <a:r>
              <a:rPr lang="fr-FR" dirty="0"/>
              <a:t> est responsable du démarrage des processus </a:t>
            </a:r>
            <a:r>
              <a:rPr lang="fr-FR" dirty="0" err="1"/>
              <a:t>dnsmasq</a:t>
            </a:r>
            <a:r>
              <a:rPr lang="fr-FR" dirty="0"/>
              <a:t>.</a:t>
            </a:r>
          </a:p>
          <a:p>
            <a:r>
              <a:rPr lang="fr-FR" dirty="0"/>
              <a:t>Le comportement de </a:t>
            </a:r>
            <a:r>
              <a:rPr lang="fr-FR" dirty="0" err="1"/>
              <a:t>dnsmasq</a:t>
            </a:r>
            <a:r>
              <a:rPr lang="fr-FR" dirty="0"/>
              <a:t> peut être personnalisé en créant un fichier de configuration </a:t>
            </a:r>
            <a:r>
              <a:rPr lang="fr-FR" dirty="0" err="1"/>
              <a:t>dnsmasq</a:t>
            </a:r>
            <a:r>
              <a:rPr lang="fr-FR" dirty="0"/>
              <a:t>. </a:t>
            </a:r>
          </a:p>
          <a:p>
            <a:r>
              <a:rPr lang="fr-FR" dirty="0"/>
              <a:t>Spécifier le fichier de configuration à l'aide de l‘option de configuration </a:t>
            </a:r>
            <a:r>
              <a:rPr lang="fr-FR" b="1" dirty="0" err="1"/>
              <a:t>dnsmasq_config_file</a:t>
            </a:r>
            <a:r>
              <a:rPr lang="fr-FR" dirty="0"/>
              <a:t> : </a:t>
            </a:r>
          </a:p>
          <a:p>
            <a:endParaRPr lang="fr-FR" b="1" dirty="0"/>
          </a:p>
          <a:p>
            <a:r>
              <a:rPr lang="fr-FR" b="1" dirty="0" err="1"/>
              <a:t>dnsmasq_config_file</a:t>
            </a:r>
            <a:r>
              <a:rPr lang="fr-FR" b="1" dirty="0"/>
              <a:t> = /</a:t>
            </a:r>
            <a:r>
              <a:rPr lang="fr-FR" b="1" dirty="0" err="1"/>
              <a:t>etc</a:t>
            </a:r>
            <a:r>
              <a:rPr lang="fr-FR" b="1" dirty="0"/>
              <a:t>/</a:t>
            </a:r>
            <a:r>
              <a:rPr lang="fr-FR" b="1" dirty="0" err="1"/>
              <a:t>dnsmasq-nova.conf</a:t>
            </a:r>
            <a:endParaRPr lang="fr-FR" b="1" dirty="0"/>
          </a:p>
          <a:p>
            <a:endParaRPr lang="fr-FR" b="1" dirty="0"/>
          </a:p>
          <a:p>
            <a:r>
              <a:rPr lang="fr-FR" dirty="0"/>
              <a:t>Spécifier l'adresse IP de départ à réserver auprès du serveur DHCP (au format </a:t>
            </a:r>
            <a:r>
              <a:rPr lang="fr-FR" dirty="0" err="1"/>
              <a:t>nnnn</a:t>
            </a:r>
            <a:r>
              <a:rPr lang="fr-FR" dirty="0"/>
              <a:t>) avec cette commande :</a:t>
            </a:r>
          </a:p>
          <a:p>
            <a:endParaRPr lang="fr-FR" dirty="0"/>
          </a:p>
          <a:p>
            <a:r>
              <a:rPr lang="en-US" b="1" dirty="0"/>
              <a:t>$ nova-manage fixed reserve --address IP_ADDRESS</a:t>
            </a:r>
          </a:p>
          <a:p>
            <a:endParaRPr lang="fr-FR" dirty="0"/>
          </a:p>
          <a:p>
            <a:r>
              <a:rPr lang="fr-FR" dirty="0"/>
              <a:t>Cette réservation n'affecte que l'adresse IP à laquelle les machines virtuelles commencent, pas les adresses IP fixes placées nova-network sur les ponts.</a:t>
            </a:r>
            <a:endParaRPr lang="fr-FR" b="1" dirty="0"/>
          </a:p>
          <a:p>
            <a:endParaRPr lang="fr-FR" b="1" dirty="0"/>
          </a:p>
          <a:p>
            <a:endParaRPr lang="fr-FR" b="1" dirty="0"/>
          </a:p>
        </p:txBody>
      </p:sp>
    </p:spTree>
    <p:extLst>
      <p:ext uri="{BB962C8B-B14F-4D97-AF65-F5344CB8AC3E}">
        <p14:creationId xmlns:p14="http://schemas.microsoft.com/office/powerpoint/2010/main" val="3372384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DC5878C7-4A44-4D55-BB67-419294419BF0}"/>
              </a:ext>
            </a:extLst>
          </p:cNvPr>
          <p:cNvSpPr>
            <a:spLocks noGrp="1"/>
          </p:cNvSpPr>
          <p:nvPr>
            <p:ph sz="quarter" idx="13"/>
          </p:nvPr>
        </p:nvSpPr>
        <p:spPr/>
        <p:txBody>
          <a:bodyPr/>
          <a:lstStyle/>
          <a:p>
            <a:r>
              <a:rPr lang="fr-FR" dirty="0"/>
              <a:t>Etape 2 :  Serveur NTP</a:t>
            </a:r>
          </a:p>
        </p:txBody>
      </p:sp>
      <p:sp>
        <p:nvSpPr>
          <p:cNvPr id="10" name="Titre 9">
            <a:extLst>
              <a:ext uri="{FF2B5EF4-FFF2-40B4-BE49-F238E27FC236}">
                <a16:creationId xmlns:a16="http://schemas.microsoft.com/office/drawing/2014/main" id="{FBD8A226-5E29-42E4-9B11-3B247C648A23}"/>
              </a:ext>
            </a:extLst>
          </p:cNvPr>
          <p:cNvSpPr>
            <a:spLocks noGrp="1"/>
          </p:cNvSpPr>
          <p:nvPr>
            <p:ph type="title"/>
          </p:nvPr>
        </p:nvSpPr>
        <p:spPr/>
        <p:txBody>
          <a:bodyPr/>
          <a:lstStyle/>
          <a:p>
            <a:r>
              <a:rPr lang="fr-FR" dirty="0"/>
              <a:t>Activité 2</a:t>
            </a:r>
          </a:p>
        </p:txBody>
      </p:sp>
      <p:sp>
        <p:nvSpPr>
          <p:cNvPr id="11" name="Espace réservé du texte 10">
            <a:extLst>
              <a:ext uri="{FF2B5EF4-FFF2-40B4-BE49-F238E27FC236}">
                <a16:creationId xmlns:a16="http://schemas.microsoft.com/office/drawing/2014/main" id="{95B6402A-D234-462E-9131-558687FF68AF}"/>
              </a:ext>
            </a:extLst>
          </p:cNvPr>
          <p:cNvSpPr>
            <a:spLocks noGrp="1"/>
          </p:cNvSpPr>
          <p:nvPr>
            <p:ph type="body" sz="quarter" idx="11"/>
          </p:nvPr>
        </p:nvSpPr>
        <p:spPr/>
        <p:txBody>
          <a:bodyPr/>
          <a:lstStyle/>
          <a:p>
            <a:r>
              <a:rPr lang="fr-FR" dirty="0"/>
              <a:t>Implémentation des services de gestion d’infrastructures</a:t>
            </a:r>
          </a:p>
          <a:p>
            <a:endParaRPr lang="fr-FR" dirty="0"/>
          </a:p>
        </p:txBody>
      </p:sp>
      <p:sp>
        <p:nvSpPr>
          <p:cNvPr id="12" name="Espace réservé du contenu 11">
            <a:extLst>
              <a:ext uri="{FF2B5EF4-FFF2-40B4-BE49-F238E27FC236}">
                <a16:creationId xmlns:a16="http://schemas.microsoft.com/office/drawing/2014/main" id="{BDF627E1-A630-4174-8684-768210CC6074}"/>
              </a:ext>
            </a:extLst>
          </p:cNvPr>
          <p:cNvSpPr>
            <a:spLocks noGrp="1"/>
          </p:cNvSpPr>
          <p:nvPr>
            <p:ph sz="quarter" idx="12"/>
          </p:nvPr>
        </p:nvSpPr>
        <p:spPr/>
        <p:txBody>
          <a:bodyPr/>
          <a:lstStyle/>
          <a:p>
            <a:endParaRPr lang="fr-FR" dirty="0"/>
          </a:p>
          <a:p>
            <a:r>
              <a:rPr lang="fr-FR" dirty="0"/>
              <a:t>Installer </a:t>
            </a:r>
            <a:r>
              <a:rPr lang="fr-FR" dirty="0" err="1"/>
              <a:t>Chrony</a:t>
            </a:r>
            <a:r>
              <a:rPr lang="fr-FR" dirty="0"/>
              <a:t>, une implémentation de NTP, pour synchroniser correctement les services. </a:t>
            </a:r>
          </a:p>
          <a:p>
            <a:r>
              <a:rPr lang="fr-FR" dirty="0"/>
              <a:t>Il est recommandé de configurer le nœud de contrôleur pour référencer les autres serveurs.</a:t>
            </a:r>
          </a:p>
          <a:p>
            <a:r>
              <a:rPr lang="fr-FR" b="1" dirty="0"/>
              <a:t>Nœud de contrôleur</a:t>
            </a:r>
          </a:p>
          <a:p>
            <a:pPr marL="171450" indent="-171450">
              <a:buFont typeface="Arial" panose="020B0604020202020204" pitchFamily="34" charset="0"/>
              <a:buChar char="•"/>
            </a:pPr>
            <a:r>
              <a:rPr lang="fr-FR" dirty="0"/>
              <a:t>Installer et configurer les composants : </a:t>
            </a:r>
            <a:r>
              <a:rPr lang="fr-FR" b="1" dirty="0"/>
              <a:t># </a:t>
            </a:r>
            <a:r>
              <a:rPr lang="fr-FR" b="1" dirty="0" err="1"/>
              <a:t>apt</a:t>
            </a:r>
            <a:r>
              <a:rPr lang="fr-FR" b="1" dirty="0"/>
              <a:t> installer </a:t>
            </a:r>
            <a:r>
              <a:rPr lang="fr-FR" b="1" dirty="0" err="1"/>
              <a:t>chrony</a:t>
            </a:r>
            <a:endParaRPr lang="fr-FR" b="1" dirty="0"/>
          </a:p>
          <a:p>
            <a:pPr marL="171450" indent="-171450">
              <a:buFont typeface="Arial" panose="020B0604020202020204" pitchFamily="34" charset="0"/>
              <a:buChar char="•"/>
            </a:pPr>
            <a:r>
              <a:rPr lang="fr-FR" dirty="0"/>
              <a:t>Modifier le fichier /</a:t>
            </a:r>
            <a:r>
              <a:rPr lang="fr-FR" dirty="0" err="1"/>
              <a:t>etc</a:t>
            </a:r>
            <a:r>
              <a:rPr lang="fr-FR" dirty="0"/>
              <a:t>/</a:t>
            </a:r>
            <a:r>
              <a:rPr lang="fr-FR" dirty="0" err="1"/>
              <a:t>chrony</a:t>
            </a:r>
            <a:r>
              <a:rPr lang="fr-FR" dirty="0"/>
              <a:t>/</a:t>
            </a:r>
            <a:r>
              <a:rPr lang="fr-FR" dirty="0" err="1"/>
              <a:t>chrony.conf</a:t>
            </a:r>
            <a:r>
              <a:rPr lang="fr-FR" dirty="0"/>
              <a:t> et ajouter ces entrées selon les besoins de l’environnement : </a:t>
            </a:r>
            <a:r>
              <a:rPr lang="fr-FR" b="1" dirty="0"/>
              <a:t>serveur NTP_SERVER </a:t>
            </a:r>
            <a:r>
              <a:rPr lang="fr-FR" b="1" dirty="0" err="1"/>
              <a:t>iburst</a:t>
            </a:r>
            <a:endParaRPr lang="fr-FR" b="1" dirty="0"/>
          </a:p>
          <a:p>
            <a:r>
              <a:rPr lang="fr-FR" dirty="0"/>
              <a:t>(Remplacer NTP_SERVER le nom d'hôte ou l'adresse IP d'un serveur NTP approprié précis)</a:t>
            </a:r>
          </a:p>
          <a:p>
            <a:pPr marL="171450" indent="-171450">
              <a:buFont typeface="Arial" panose="020B0604020202020204" pitchFamily="34" charset="0"/>
              <a:buChar char="•"/>
            </a:pPr>
            <a:r>
              <a:rPr lang="fr-FR" dirty="0"/>
              <a:t> Permettre aux autres nœuds de se connecter au daemon </a:t>
            </a:r>
            <a:r>
              <a:rPr lang="fr-FR" dirty="0" err="1"/>
              <a:t>chrony</a:t>
            </a:r>
            <a:r>
              <a:rPr lang="fr-FR" dirty="0"/>
              <a:t> sur le contrôleur : </a:t>
            </a:r>
            <a:r>
              <a:rPr lang="fr-FR" b="1" dirty="0" err="1"/>
              <a:t>allow</a:t>
            </a:r>
            <a:r>
              <a:rPr lang="fr-FR" b="1" dirty="0"/>
              <a:t> 10.0.0.0/24 </a:t>
            </a:r>
            <a:r>
              <a:rPr lang="fr-FR" dirty="0"/>
              <a:t>dans le fichier </a:t>
            </a:r>
            <a:r>
              <a:rPr lang="fr-FR" b="1" dirty="0"/>
              <a:t>/</a:t>
            </a:r>
            <a:r>
              <a:rPr lang="fr-FR" b="1" dirty="0" err="1"/>
              <a:t>etc</a:t>
            </a:r>
            <a:r>
              <a:rPr lang="fr-FR" b="1" dirty="0"/>
              <a:t>/</a:t>
            </a:r>
            <a:r>
              <a:rPr lang="fr-FR" b="1" dirty="0" err="1"/>
              <a:t>chrony.conf</a:t>
            </a:r>
            <a:endParaRPr lang="fr-FR" b="1" dirty="0"/>
          </a:p>
          <a:p>
            <a:pPr marL="171450" indent="-171450">
              <a:buFont typeface="Arial" panose="020B0604020202020204" pitchFamily="34" charset="0"/>
              <a:buChar char="•"/>
            </a:pPr>
            <a:r>
              <a:rPr lang="fr-FR" dirty="0"/>
              <a:t>Démarrer le service NTP et le configurer pour se lancer au démarrage du système :  </a:t>
            </a:r>
          </a:p>
          <a:p>
            <a:r>
              <a:rPr lang="en-US" b="1" dirty="0"/>
              <a:t># </a:t>
            </a:r>
            <a:r>
              <a:rPr lang="en-US" b="1" dirty="0" err="1"/>
              <a:t>systemctl</a:t>
            </a:r>
            <a:r>
              <a:rPr lang="en-US" b="1" dirty="0"/>
              <a:t> enable </a:t>
            </a:r>
            <a:r>
              <a:rPr lang="en-US" b="1" dirty="0" err="1"/>
              <a:t>chronyd.service</a:t>
            </a:r>
            <a:endParaRPr lang="en-US" b="1" dirty="0"/>
          </a:p>
          <a:p>
            <a:r>
              <a:rPr lang="en-US" b="1" dirty="0"/>
              <a:t># </a:t>
            </a:r>
            <a:r>
              <a:rPr lang="en-US" b="1" dirty="0" err="1"/>
              <a:t>systemctl</a:t>
            </a:r>
            <a:r>
              <a:rPr lang="en-US" b="1" dirty="0"/>
              <a:t> start </a:t>
            </a:r>
            <a:r>
              <a:rPr lang="en-US" b="1" dirty="0" err="1"/>
              <a:t>chronyd.service</a:t>
            </a:r>
            <a:endParaRPr lang="en-US" b="1" dirty="0"/>
          </a:p>
          <a:p>
            <a:pPr marL="171450" indent="-171450">
              <a:buFont typeface="Arial" panose="020B0604020202020204" pitchFamily="34" charset="0"/>
              <a:buChar char="•"/>
            </a:pPr>
            <a:r>
              <a:rPr lang="fr-FR" dirty="0"/>
              <a:t>Vérifier le fonctionnement</a:t>
            </a:r>
          </a:p>
          <a:p>
            <a:endParaRPr lang="fr-FR" b="1" dirty="0"/>
          </a:p>
          <a:p>
            <a:endParaRPr lang="fr-FR" dirty="0"/>
          </a:p>
        </p:txBody>
      </p:sp>
      <p:pic>
        <p:nvPicPr>
          <p:cNvPr id="2" name="Image 1"/>
          <p:cNvPicPr>
            <a:picLocks noChangeAspect="1"/>
          </p:cNvPicPr>
          <p:nvPr/>
        </p:nvPicPr>
        <p:blipFill>
          <a:blip r:embed="rId2"/>
          <a:stretch>
            <a:fillRect/>
          </a:stretch>
        </p:blipFill>
        <p:spPr>
          <a:xfrm>
            <a:off x="2564085" y="5364945"/>
            <a:ext cx="5762251" cy="691871"/>
          </a:xfrm>
          <a:prstGeom prst="rect">
            <a:avLst/>
          </a:prstGeom>
        </p:spPr>
      </p:pic>
    </p:spTree>
    <p:extLst>
      <p:ext uri="{BB962C8B-B14F-4D97-AF65-F5344CB8AC3E}">
        <p14:creationId xmlns:p14="http://schemas.microsoft.com/office/powerpoint/2010/main" val="39337373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DC5878C7-4A44-4D55-BB67-419294419BF0}"/>
              </a:ext>
            </a:extLst>
          </p:cNvPr>
          <p:cNvSpPr>
            <a:spLocks noGrp="1"/>
          </p:cNvSpPr>
          <p:nvPr>
            <p:ph sz="quarter" idx="13"/>
          </p:nvPr>
        </p:nvSpPr>
        <p:spPr/>
        <p:txBody>
          <a:bodyPr/>
          <a:lstStyle/>
          <a:p>
            <a:r>
              <a:rPr lang="fr-FR" dirty="0"/>
              <a:t>Etape 3 :  Serveur DNS </a:t>
            </a:r>
            <a:r>
              <a:rPr lang="fr-FR" dirty="0" err="1"/>
              <a:t>dnsmasq</a:t>
            </a:r>
            <a:endParaRPr lang="fr-FR" dirty="0"/>
          </a:p>
        </p:txBody>
      </p:sp>
      <p:sp>
        <p:nvSpPr>
          <p:cNvPr id="10" name="Titre 9">
            <a:extLst>
              <a:ext uri="{FF2B5EF4-FFF2-40B4-BE49-F238E27FC236}">
                <a16:creationId xmlns:a16="http://schemas.microsoft.com/office/drawing/2014/main" id="{FBD8A226-5E29-42E4-9B11-3B247C648A23}"/>
              </a:ext>
            </a:extLst>
          </p:cNvPr>
          <p:cNvSpPr>
            <a:spLocks noGrp="1"/>
          </p:cNvSpPr>
          <p:nvPr>
            <p:ph type="title"/>
          </p:nvPr>
        </p:nvSpPr>
        <p:spPr/>
        <p:txBody>
          <a:bodyPr/>
          <a:lstStyle/>
          <a:p>
            <a:r>
              <a:rPr lang="fr-FR" dirty="0"/>
              <a:t>Activité 2</a:t>
            </a:r>
          </a:p>
        </p:txBody>
      </p:sp>
      <p:sp>
        <p:nvSpPr>
          <p:cNvPr id="11" name="Espace réservé du texte 10">
            <a:extLst>
              <a:ext uri="{FF2B5EF4-FFF2-40B4-BE49-F238E27FC236}">
                <a16:creationId xmlns:a16="http://schemas.microsoft.com/office/drawing/2014/main" id="{95B6402A-D234-462E-9131-558687FF68AF}"/>
              </a:ext>
            </a:extLst>
          </p:cNvPr>
          <p:cNvSpPr>
            <a:spLocks noGrp="1"/>
          </p:cNvSpPr>
          <p:nvPr>
            <p:ph type="body" sz="quarter" idx="11"/>
          </p:nvPr>
        </p:nvSpPr>
        <p:spPr/>
        <p:txBody>
          <a:bodyPr/>
          <a:lstStyle/>
          <a:p>
            <a:r>
              <a:rPr lang="fr-FR" dirty="0"/>
              <a:t>Implémentation des services de gestion d’infrastructures</a:t>
            </a:r>
          </a:p>
        </p:txBody>
      </p:sp>
      <p:sp>
        <p:nvSpPr>
          <p:cNvPr id="12" name="Espace réservé du contenu 11">
            <a:extLst>
              <a:ext uri="{FF2B5EF4-FFF2-40B4-BE49-F238E27FC236}">
                <a16:creationId xmlns:a16="http://schemas.microsoft.com/office/drawing/2014/main" id="{BDF627E1-A630-4174-8684-768210CC6074}"/>
              </a:ext>
            </a:extLst>
          </p:cNvPr>
          <p:cNvSpPr>
            <a:spLocks noGrp="1"/>
          </p:cNvSpPr>
          <p:nvPr>
            <p:ph sz="quarter" idx="12"/>
          </p:nvPr>
        </p:nvSpPr>
        <p:spPr/>
        <p:txBody>
          <a:bodyPr/>
          <a:lstStyle/>
          <a:p>
            <a:endParaRPr lang="fr-FR" dirty="0"/>
          </a:p>
          <a:p>
            <a:r>
              <a:rPr lang="fr-FR" dirty="0" err="1"/>
              <a:t>Dnsmasq</a:t>
            </a:r>
            <a:r>
              <a:rPr lang="fr-FR" dirty="0"/>
              <a:t> agit également comme un serveur DNS de mise en cache pour les instances. </a:t>
            </a:r>
          </a:p>
          <a:p>
            <a:r>
              <a:rPr lang="fr-FR" dirty="0"/>
              <a:t>Spécifier le serveur DNS utilisé par </a:t>
            </a:r>
            <a:r>
              <a:rPr lang="fr-FR" dirty="0" err="1"/>
              <a:t>dnsmasq</a:t>
            </a:r>
            <a:r>
              <a:rPr lang="fr-FR" dirty="0"/>
              <a:t> en définissant l'option de configuration </a:t>
            </a:r>
            <a:r>
              <a:rPr lang="fr-FR" b="1" dirty="0" err="1"/>
              <a:t>dns_server</a:t>
            </a:r>
            <a:r>
              <a:rPr lang="fr-FR" dirty="0"/>
              <a:t> dans le fichier  </a:t>
            </a:r>
            <a:r>
              <a:rPr lang="fr-FR" b="1" dirty="0"/>
              <a:t>/</a:t>
            </a:r>
            <a:r>
              <a:rPr lang="fr-FR" b="1" dirty="0" err="1"/>
              <a:t>etc</a:t>
            </a:r>
            <a:r>
              <a:rPr lang="fr-FR" b="1" dirty="0"/>
              <a:t>/nova/</a:t>
            </a:r>
            <a:r>
              <a:rPr lang="fr-FR" b="1" dirty="0" err="1"/>
              <a:t>nova.conf</a:t>
            </a:r>
            <a:r>
              <a:rPr lang="fr-FR" b="1" dirty="0"/>
              <a:t>. </a:t>
            </a:r>
          </a:p>
          <a:p>
            <a:r>
              <a:rPr lang="fr-FR" dirty="0"/>
              <a:t>Cet exemple configure </a:t>
            </a:r>
            <a:r>
              <a:rPr lang="fr-FR" dirty="0" err="1"/>
              <a:t>dnsmasq</a:t>
            </a:r>
            <a:r>
              <a:rPr lang="fr-FR" dirty="0"/>
              <a:t> pour utiliser le serveur DNS public de Google :</a:t>
            </a:r>
          </a:p>
          <a:p>
            <a:r>
              <a:rPr lang="fr-FR" b="1" dirty="0" err="1"/>
              <a:t>dns_server</a:t>
            </a:r>
            <a:r>
              <a:rPr lang="fr-FR" b="1" dirty="0"/>
              <a:t> = 8.8.8.8</a:t>
            </a:r>
          </a:p>
          <a:p>
            <a:endParaRPr lang="fr-FR" dirty="0"/>
          </a:p>
          <a:p>
            <a:r>
              <a:rPr lang="fr-FR" dirty="0" err="1"/>
              <a:t>Dnsmasq</a:t>
            </a:r>
            <a:r>
              <a:rPr lang="fr-FR" dirty="0"/>
              <a:t> se connecte à </a:t>
            </a:r>
            <a:r>
              <a:rPr lang="fr-FR" dirty="0" err="1"/>
              <a:t>syslog</a:t>
            </a:r>
            <a:r>
              <a:rPr lang="fr-FR" dirty="0"/>
              <a:t> (généralement /var/log/</a:t>
            </a:r>
            <a:r>
              <a:rPr lang="fr-FR" dirty="0" err="1"/>
              <a:t>syslog</a:t>
            </a:r>
            <a:r>
              <a:rPr lang="fr-FR" dirty="0"/>
              <a:t> ou /var/log/messages, selon la distribution Linux). </a:t>
            </a:r>
          </a:p>
          <a:p>
            <a:r>
              <a:rPr lang="fr-FR" dirty="0"/>
              <a:t>Les journaux peuvent être utiles pour le dépannage, en particulier dans une situation où les instances de VM démarrent avec succès mais ne sont pas accessibles sur le réseau.</a:t>
            </a:r>
          </a:p>
          <a:p>
            <a:endParaRPr lang="fr-FR" dirty="0"/>
          </a:p>
        </p:txBody>
      </p:sp>
    </p:spTree>
    <p:extLst>
      <p:ext uri="{BB962C8B-B14F-4D97-AF65-F5344CB8AC3E}">
        <p14:creationId xmlns:p14="http://schemas.microsoft.com/office/powerpoint/2010/main" val="297039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Installation et mise en service d’</a:t>
            </a:r>
            <a:r>
              <a:rPr lang="fr-FR" dirty="0" err="1"/>
              <a:t>OpenStack</a:t>
            </a:r>
            <a:endParaRPr lang="fr-FR" dirty="0"/>
          </a:p>
          <a:p>
            <a:endParaRPr lang="fr-FR" dirty="0"/>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FR" dirty="0"/>
              <a:t>Afin de pouvoir installer </a:t>
            </a:r>
            <a:r>
              <a:rPr lang="fr-FR" dirty="0" err="1"/>
              <a:t>OpenStack</a:t>
            </a:r>
            <a:r>
              <a:rPr lang="fr-FR" dirty="0"/>
              <a:t>, il est nécessaire de disposer d’un environnement Linux</a:t>
            </a:r>
          </a:p>
          <a:p>
            <a:r>
              <a:rPr lang="fr-FR" dirty="0"/>
              <a:t>Plusieurs options sont possibles : </a:t>
            </a:r>
          </a:p>
          <a:p>
            <a:pPr marL="171450" indent="-171450">
              <a:buFont typeface="Arial" panose="020B0604020202020204" pitchFamily="34" charset="0"/>
              <a:buChar char="•"/>
            </a:pPr>
            <a:r>
              <a:rPr lang="fr-FR" dirty="0"/>
              <a:t>Procéder par une installation à partir des sources ISO des différentes distributions,</a:t>
            </a:r>
          </a:p>
          <a:p>
            <a:pPr marL="171450" indent="-171450">
              <a:buFont typeface="Arial" panose="020B0604020202020204" pitchFamily="34" charset="0"/>
              <a:buChar char="•"/>
            </a:pPr>
            <a:r>
              <a:rPr lang="fr-FR" dirty="0"/>
              <a:t>Utiliser les images déjà disponibles afin de gagner en temps de mise en place,</a:t>
            </a:r>
          </a:p>
          <a:p>
            <a:r>
              <a:rPr lang="fr-FR" dirty="0"/>
              <a:t>Dans tous les cas : </a:t>
            </a:r>
          </a:p>
          <a:p>
            <a:r>
              <a:rPr lang="fr-FR" dirty="0"/>
              <a:t>Procéder par l’installation de l’environnement de virtualisation </a:t>
            </a:r>
            <a:r>
              <a:rPr lang="fr-FR" dirty="0" err="1"/>
              <a:t>VirtualBox</a:t>
            </a:r>
            <a:r>
              <a:rPr lang="fr-FR" dirty="0"/>
              <a:t>, disponible sur :  </a:t>
            </a:r>
            <a:r>
              <a:rPr lang="fr-FR" dirty="0">
                <a:solidFill>
                  <a:prstClr val="black"/>
                </a:solidFill>
                <a:hlinkClick r:id="rId2"/>
              </a:rPr>
              <a:t>https://www.virtualbox.org/wiki/Downloads</a:t>
            </a:r>
            <a:endParaRPr lang="fr-FR" dirty="0">
              <a:solidFill>
                <a:prstClr val="black"/>
              </a:solidFill>
            </a:endParaRPr>
          </a:p>
          <a:p>
            <a:endParaRPr lang="fr-FR" dirty="0">
              <a:solidFill>
                <a:prstClr val="black"/>
              </a:solidFill>
            </a:endParaRPr>
          </a:p>
          <a:p>
            <a:endParaRPr lang="fr-FR" dirty="0">
              <a:solidFill>
                <a:prstClr val="black"/>
              </a:solidFill>
            </a:endParaRPr>
          </a:p>
          <a:p>
            <a:endParaRPr lang="fr-FR" dirty="0">
              <a:solidFill>
                <a:prstClr val="black"/>
              </a:solidFill>
            </a:endParaRPr>
          </a:p>
          <a:p>
            <a:endParaRPr lang="fr-FR" dirty="0">
              <a:solidFill>
                <a:prstClr val="black"/>
              </a:solidFill>
            </a:endParaRPr>
          </a:p>
          <a:p>
            <a:r>
              <a:rPr lang="fr-FR" dirty="0"/>
              <a:t>Il est aussi possible d’utiliser l’environnement </a:t>
            </a:r>
            <a:r>
              <a:rPr lang="fr-FR" dirty="0" err="1"/>
              <a:t>VMWare</a:t>
            </a:r>
            <a:r>
              <a:rPr lang="fr-FR" dirty="0"/>
              <a:t> Player, disponible sur : </a:t>
            </a:r>
            <a:r>
              <a:rPr lang="fr-FR" dirty="0">
                <a:hlinkClick r:id="rId3"/>
              </a:rPr>
              <a:t>https://www.vmware.com/go/getplayer-win</a:t>
            </a:r>
            <a:endParaRPr lang="fr-FR" dirty="0"/>
          </a:p>
          <a:p>
            <a:endParaRPr lang="fr-FR" dirty="0"/>
          </a:p>
          <a:p>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Étape 1 : Mise en place de l’environnement de virtualisation</a:t>
            </a:r>
          </a:p>
          <a:p>
            <a:endParaRPr lang="fr-FR"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1425" y="3659658"/>
            <a:ext cx="1103871" cy="1103871"/>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8789" y="5148341"/>
            <a:ext cx="2660822" cy="1331790"/>
          </a:xfrm>
          <a:prstGeom prst="rect">
            <a:avLst/>
          </a:prstGeom>
        </p:spPr>
      </p:pic>
    </p:spTree>
    <p:extLst>
      <p:ext uri="{BB962C8B-B14F-4D97-AF65-F5344CB8AC3E}">
        <p14:creationId xmlns:p14="http://schemas.microsoft.com/office/powerpoint/2010/main" val="8507295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id="{DC5878C7-4A44-4D55-BB67-419294419BF0}"/>
              </a:ext>
            </a:extLst>
          </p:cNvPr>
          <p:cNvSpPr>
            <a:spLocks noGrp="1"/>
          </p:cNvSpPr>
          <p:nvPr>
            <p:ph sz="quarter" idx="13"/>
          </p:nvPr>
        </p:nvSpPr>
        <p:spPr/>
        <p:txBody>
          <a:bodyPr/>
          <a:lstStyle/>
          <a:p>
            <a:r>
              <a:rPr lang="fr-FR" dirty="0"/>
              <a:t>Éléments de réponse</a:t>
            </a:r>
          </a:p>
        </p:txBody>
      </p:sp>
      <p:sp>
        <p:nvSpPr>
          <p:cNvPr id="10" name="Titre 9">
            <a:extLst>
              <a:ext uri="{FF2B5EF4-FFF2-40B4-BE49-F238E27FC236}">
                <a16:creationId xmlns:a16="http://schemas.microsoft.com/office/drawing/2014/main" id="{FBD8A226-5E29-42E4-9B11-3B247C648A23}"/>
              </a:ext>
            </a:extLst>
          </p:cNvPr>
          <p:cNvSpPr>
            <a:spLocks noGrp="1"/>
          </p:cNvSpPr>
          <p:nvPr>
            <p:ph type="title"/>
          </p:nvPr>
        </p:nvSpPr>
        <p:spPr/>
        <p:txBody>
          <a:bodyPr/>
          <a:lstStyle/>
          <a:p>
            <a:r>
              <a:rPr lang="fr-FR" dirty="0"/>
              <a:t>Activité 2</a:t>
            </a:r>
          </a:p>
        </p:txBody>
      </p:sp>
      <p:sp>
        <p:nvSpPr>
          <p:cNvPr id="11" name="Espace réservé du texte 10">
            <a:extLst>
              <a:ext uri="{FF2B5EF4-FFF2-40B4-BE49-F238E27FC236}">
                <a16:creationId xmlns:a16="http://schemas.microsoft.com/office/drawing/2014/main" id="{95B6402A-D234-462E-9131-558687FF68AF}"/>
              </a:ext>
            </a:extLst>
          </p:cNvPr>
          <p:cNvSpPr>
            <a:spLocks noGrp="1"/>
          </p:cNvSpPr>
          <p:nvPr>
            <p:ph type="body" sz="quarter" idx="11"/>
          </p:nvPr>
        </p:nvSpPr>
        <p:spPr/>
        <p:txBody>
          <a:bodyPr/>
          <a:lstStyle/>
          <a:p>
            <a:r>
              <a:rPr lang="fr-FR" dirty="0"/>
              <a:t>Implémentation des services de gestion d’infrastructures</a:t>
            </a:r>
          </a:p>
        </p:txBody>
      </p:sp>
      <p:sp>
        <p:nvSpPr>
          <p:cNvPr id="12" name="Espace réservé du contenu 11">
            <a:extLst>
              <a:ext uri="{FF2B5EF4-FFF2-40B4-BE49-F238E27FC236}">
                <a16:creationId xmlns:a16="http://schemas.microsoft.com/office/drawing/2014/main" id="{BDF627E1-A630-4174-8684-768210CC6074}"/>
              </a:ext>
            </a:extLst>
          </p:cNvPr>
          <p:cNvSpPr>
            <a:spLocks noGrp="1"/>
          </p:cNvSpPr>
          <p:nvPr>
            <p:ph sz="quarter" idx="12"/>
          </p:nvPr>
        </p:nvSpPr>
        <p:spPr/>
        <p:txBody>
          <a:bodyPr/>
          <a:lstStyle/>
          <a:p>
            <a:r>
              <a:rPr lang="fr-CA" dirty="0"/>
              <a:t>A l’issue du déroulement de l’énoncé de cette activité,</a:t>
            </a:r>
            <a:r>
              <a:rPr lang="fr-FR" dirty="0"/>
              <a:t> le formateur procédera à la vérification de l’acquisition par les apprenants des aptitudes et connaissances suivantes:</a:t>
            </a:r>
          </a:p>
          <a:p>
            <a:endParaRPr lang="fr-FR" dirty="0"/>
          </a:p>
          <a:p>
            <a:r>
              <a:rPr lang="fr-FR" dirty="0"/>
              <a:t>Compréhension du fonctionnement général des services de base  DNS, DHCP et NTP</a:t>
            </a:r>
          </a:p>
          <a:p>
            <a:r>
              <a:rPr lang="fr-FR" dirty="0"/>
              <a:t>Implémentation de services de base DNS, DHCP et NTP</a:t>
            </a:r>
          </a:p>
          <a:p>
            <a:r>
              <a:rPr lang="fr-FR" dirty="0"/>
              <a:t>Familiarisation avec l’accès en mode commande d’</a:t>
            </a:r>
            <a:r>
              <a:rPr lang="fr-FR" dirty="0" err="1"/>
              <a:t>OpenStack</a:t>
            </a:r>
            <a:endParaRPr lang="fr-FR" dirty="0"/>
          </a:p>
        </p:txBody>
      </p:sp>
    </p:spTree>
    <p:extLst>
      <p:ext uri="{BB962C8B-B14F-4D97-AF65-F5344CB8AC3E}">
        <p14:creationId xmlns:p14="http://schemas.microsoft.com/office/powerpoint/2010/main" val="41477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Installation et mise en service d’</a:t>
            </a:r>
            <a:r>
              <a:rPr lang="fr-FR" dirty="0" err="1"/>
              <a:t>OpenStack</a:t>
            </a:r>
            <a:endParaRPr lang="fr-FR" dirty="0"/>
          </a:p>
          <a:p>
            <a:endParaRPr lang="fr-FR" dirty="0"/>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FR" dirty="0"/>
              <a:t>Se procurer une image prête à l’emploi, une distribution Ubuntu est une bonne option, plusieurs images sont disponibles ici :</a:t>
            </a:r>
          </a:p>
          <a:p>
            <a:pPr algn="l"/>
            <a:br>
              <a:rPr lang="fr-FR" dirty="0"/>
            </a:br>
            <a:r>
              <a:rPr lang="fr-FR" b="1" dirty="0">
                <a:solidFill>
                  <a:prstClr val="black"/>
                </a:solidFill>
              </a:rPr>
              <a:t>Lien de téléchargement de la VM Ubuntu :  </a:t>
            </a:r>
            <a:r>
              <a:rPr lang="fr-FR" dirty="0">
                <a:solidFill>
                  <a:prstClr val="black"/>
                </a:solidFill>
                <a:hlinkClick r:id="rId2"/>
              </a:rPr>
              <a:t>https://www.osboxes.org/ubuntu/#ubuntu-21-10-info</a:t>
            </a:r>
            <a:r>
              <a:rPr lang="fr-FR" dirty="0">
                <a:solidFill>
                  <a:prstClr val="black"/>
                </a:solidFill>
              </a:rPr>
              <a:t> </a:t>
            </a:r>
          </a:p>
          <a:p>
            <a:pPr algn="l"/>
            <a:endParaRPr lang="fr-FR" dirty="0">
              <a:solidFill>
                <a:prstClr val="black"/>
              </a:solidFill>
            </a:endParaRPr>
          </a:p>
          <a:p>
            <a:pPr algn="l"/>
            <a:r>
              <a:rPr lang="fr-FR" dirty="0"/>
              <a:t>Une machine Virtuelle Ubuntu (ou n’importe quelle machine virtuelle)</a:t>
            </a:r>
          </a:p>
          <a:p>
            <a:pPr algn="l"/>
            <a:endParaRPr lang="fr-FR" dirty="0"/>
          </a:p>
          <a:p>
            <a:pPr algn="l"/>
            <a:r>
              <a:rPr lang="fr-FR" dirty="0"/>
              <a:t>Si vous n’avez pas de préférence particulière, Ubuntu 20.04 (Focal </a:t>
            </a:r>
            <a:r>
              <a:rPr lang="fr-FR" dirty="0" err="1"/>
              <a:t>Fossa</a:t>
            </a:r>
            <a:r>
              <a:rPr lang="fr-FR" dirty="0"/>
              <a:t>) est le plus testé pour cet environnement et sera le plus fluide.</a:t>
            </a:r>
          </a:p>
          <a:p>
            <a:pPr algn="l"/>
            <a:endParaRPr lang="fr-FR" dirty="0">
              <a:solidFill>
                <a:prstClr val="black"/>
              </a:solidFill>
            </a:endParaRPr>
          </a:p>
          <a:p>
            <a:r>
              <a:rPr lang="fr-FR" dirty="0"/>
              <a:t>Utiliser ensuite l’image avec l’option de virtualisation adoptée : </a:t>
            </a:r>
            <a:r>
              <a:rPr lang="fr-FR" dirty="0" err="1"/>
              <a:t>virtualbox</a:t>
            </a:r>
            <a:r>
              <a:rPr lang="fr-FR" dirty="0"/>
              <a:t> ou </a:t>
            </a:r>
            <a:r>
              <a:rPr lang="fr-FR" dirty="0" err="1"/>
              <a:t>vmware</a:t>
            </a:r>
            <a:r>
              <a:rPr lang="fr-FR" dirty="0"/>
              <a:t>.</a:t>
            </a:r>
          </a:p>
          <a:p>
            <a:endParaRPr lang="fr-FR" dirty="0">
              <a:solidFill>
                <a:prstClr val="black"/>
              </a:solidFill>
            </a:endParaRPr>
          </a:p>
          <a:p>
            <a:r>
              <a:rPr lang="fr-FR" dirty="0"/>
              <a:t>La machine Linux est ainsi prête à l’emploi.</a:t>
            </a:r>
          </a:p>
          <a:p>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Étape 2 : Mise en place de l’environnement de travail</a:t>
            </a:r>
          </a:p>
          <a:p>
            <a:endParaRPr lang="fr-FR" dirty="0"/>
          </a:p>
        </p:txBody>
      </p:sp>
    </p:spTree>
    <p:extLst>
      <p:ext uri="{BB962C8B-B14F-4D97-AF65-F5344CB8AC3E}">
        <p14:creationId xmlns:p14="http://schemas.microsoft.com/office/powerpoint/2010/main" val="332130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D47D62-6BDA-4A9B-A481-86AA4D818DDE}"/>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C133693-E5E1-48F5-81E6-12AF55B526D4}"/>
              </a:ext>
            </a:extLst>
          </p:cNvPr>
          <p:cNvSpPr>
            <a:spLocks noGrp="1"/>
          </p:cNvSpPr>
          <p:nvPr>
            <p:ph type="body" sz="quarter" idx="11"/>
          </p:nvPr>
        </p:nvSpPr>
        <p:spPr/>
        <p:txBody>
          <a:bodyPr/>
          <a:lstStyle/>
          <a:p>
            <a:r>
              <a:rPr lang="fr-FR" dirty="0"/>
              <a:t>Installation et mise en service d’</a:t>
            </a:r>
            <a:r>
              <a:rPr lang="fr-FR" dirty="0" err="1"/>
              <a:t>OpenStack</a:t>
            </a:r>
            <a:endParaRPr lang="fr-FR" dirty="0"/>
          </a:p>
          <a:p>
            <a:endParaRPr lang="fr-FR" dirty="0"/>
          </a:p>
        </p:txBody>
      </p:sp>
      <p:sp>
        <p:nvSpPr>
          <p:cNvPr id="4" name="Espace réservé du contenu 3">
            <a:extLst>
              <a:ext uri="{FF2B5EF4-FFF2-40B4-BE49-F238E27FC236}">
                <a16:creationId xmlns:a16="http://schemas.microsoft.com/office/drawing/2014/main" id="{B0D20A5B-5E48-4D0A-ACC7-CC2B693F9E62}"/>
              </a:ext>
            </a:extLst>
          </p:cNvPr>
          <p:cNvSpPr>
            <a:spLocks noGrp="1"/>
          </p:cNvSpPr>
          <p:nvPr>
            <p:ph sz="quarter" idx="12"/>
          </p:nvPr>
        </p:nvSpPr>
        <p:spPr/>
        <p:txBody>
          <a:bodyPr/>
          <a:lstStyle/>
          <a:p>
            <a:r>
              <a:rPr lang="fr-FR" dirty="0"/>
              <a:t>L’objectif est de réaliser une installation efficace de l’environnement </a:t>
            </a:r>
            <a:r>
              <a:rPr lang="fr-FR" dirty="0" err="1"/>
              <a:t>OpenStack</a:t>
            </a:r>
            <a:r>
              <a:rPr lang="fr-FR" dirty="0"/>
              <a:t> moyennant des outils de l’éditeur.</a:t>
            </a:r>
          </a:p>
          <a:p>
            <a:endParaRPr lang="fr-FR" dirty="0"/>
          </a:p>
          <a:p>
            <a:r>
              <a:rPr lang="fr-FR" dirty="0" err="1"/>
              <a:t>DevStack</a:t>
            </a:r>
            <a:r>
              <a:rPr lang="fr-FR" dirty="0"/>
              <a:t> est une série de scripts extensibles utilisés pour créer rapidement un environnement </a:t>
            </a:r>
            <a:r>
              <a:rPr lang="fr-FR" dirty="0" err="1"/>
              <a:t>OpenStack</a:t>
            </a:r>
            <a:r>
              <a:rPr lang="fr-FR" dirty="0"/>
              <a:t> complet basé sur les dernières versions depuis git master. </a:t>
            </a:r>
          </a:p>
          <a:p>
            <a:endParaRPr lang="fr-FR" dirty="0"/>
          </a:p>
          <a:p>
            <a:r>
              <a:rPr lang="fr-FR" dirty="0"/>
              <a:t>Il est utilisé de manière interactive comme environnement de développement et comme base pour la plupart des tests fonctionnels du projet </a:t>
            </a:r>
            <a:r>
              <a:rPr lang="fr-FR" dirty="0" err="1"/>
              <a:t>OpenStack</a:t>
            </a:r>
            <a:r>
              <a:rPr lang="fr-FR" dirty="0"/>
              <a:t>.</a:t>
            </a:r>
          </a:p>
          <a:p>
            <a:endParaRPr lang="fr-FR" dirty="0"/>
          </a:p>
          <a:p>
            <a:r>
              <a:rPr lang="fr-FR" dirty="0"/>
              <a:t>La source est disponible sur </a:t>
            </a:r>
            <a:r>
              <a:rPr lang="fr-FR" dirty="0">
                <a:hlinkClick r:id="rId2"/>
              </a:rPr>
              <a:t>https://opendev.org/openstack/devstack</a:t>
            </a:r>
            <a:r>
              <a:rPr lang="fr-FR" dirty="0"/>
              <a:t> .</a:t>
            </a:r>
          </a:p>
          <a:p>
            <a:endParaRPr lang="fr-FR" dirty="0"/>
          </a:p>
          <a:p>
            <a:r>
              <a:rPr lang="fr-FR" dirty="0"/>
              <a:t>Configuration minimale pour l’installation :</a:t>
            </a:r>
          </a:p>
          <a:p>
            <a:endParaRPr lang="fr-FR" dirty="0"/>
          </a:p>
          <a:p>
            <a:pPr marL="171450" indent="-171450">
              <a:buFont typeface="Arial" panose="020B0604020202020204" pitchFamily="34" charset="0"/>
              <a:buChar char="•"/>
            </a:pPr>
            <a:r>
              <a:rPr lang="fr-FR" dirty="0"/>
              <a:t>Dual </a:t>
            </a:r>
            <a:r>
              <a:rPr lang="fr-FR" dirty="0" err="1"/>
              <a:t>Core</a:t>
            </a:r>
            <a:r>
              <a:rPr lang="fr-FR" dirty="0"/>
              <a:t> Processor</a:t>
            </a:r>
          </a:p>
          <a:p>
            <a:pPr marL="171450" indent="-171450">
              <a:buFont typeface="Arial" panose="020B0604020202020204" pitchFamily="34" charset="0"/>
              <a:buChar char="•"/>
            </a:pPr>
            <a:r>
              <a:rPr lang="fr-FR" dirty="0"/>
              <a:t>Minimum 8 GB RAM</a:t>
            </a:r>
          </a:p>
          <a:p>
            <a:pPr marL="171450" indent="-171450">
              <a:buFont typeface="Arial" panose="020B0604020202020204" pitchFamily="34" charset="0"/>
              <a:buChar char="•"/>
            </a:pPr>
            <a:r>
              <a:rPr lang="fr-FR" dirty="0"/>
              <a:t>60 GB de Disk</a:t>
            </a:r>
          </a:p>
          <a:p>
            <a:pPr marL="171450" indent="-171450">
              <a:buFont typeface="Arial" panose="020B0604020202020204" pitchFamily="34" charset="0"/>
              <a:buChar char="•"/>
            </a:pPr>
            <a:r>
              <a:rPr lang="fr-FR" dirty="0"/>
              <a:t>Connection Internet</a:t>
            </a:r>
          </a:p>
          <a:p>
            <a:endParaRPr lang="fr-FR" dirty="0"/>
          </a:p>
          <a:p>
            <a:endParaRPr lang="fr-FR" dirty="0"/>
          </a:p>
        </p:txBody>
      </p:sp>
      <p:sp>
        <p:nvSpPr>
          <p:cNvPr id="5" name="Espace réservé du contenu 4">
            <a:extLst>
              <a:ext uri="{FF2B5EF4-FFF2-40B4-BE49-F238E27FC236}">
                <a16:creationId xmlns:a16="http://schemas.microsoft.com/office/drawing/2014/main" id="{C289B5D0-2290-4DDC-8F12-0938D0ADB8DE}"/>
              </a:ext>
            </a:extLst>
          </p:cNvPr>
          <p:cNvSpPr>
            <a:spLocks noGrp="1"/>
          </p:cNvSpPr>
          <p:nvPr>
            <p:ph sz="quarter" idx="13"/>
          </p:nvPr>
        </p:nvSpPr>
        <p:spPr/>
        <p:txBody>
          <a:bodyPr/>
          <a:lstStyle/>
          <a:p>
            <a:r>
              <a:rPr lang="fr-FR" dirty="0"/>
              <a:t>Étape 3 : Prérequis de l’environnement </a:t>
            </a:r>
            <a:r>
              <a:rPr lang="fr-FR" dirty="0" err="1"/>
              <a:t>OpenStack</a:t>
            </a:r>
            <a:endParaRPr lang="fr-FR" dirty="0"/>
          </a:p>
          <a:p>
            <a:endParaRPr lang="fr-FR" dirty="0"/>
          </a:p>
        </p:txBody>
      </p:sp>
    </p:spTree>
    <p:extLst>
      <p:ext uri="{BB962C8B-B14F-4D97-AF65-F5344CB8AC3E}">
        <p14:creationId xmlns:p14="http://schemas.microsoft.com/office/powerpoint/2010/main" val="3798359830"/>
      </p:ext>
    </p:extLst>
  </p:cSld>
  <p:clrMapOvr>
    <a:masterClrMapping/>
  </p:clrMapOvr>
</p:sld>
</file>

<file path=ppt/theme/theme1.xml><?xml version="1.0" encoding="utf-8"?>
<a:theme xmlns:a="http://schemas.openxmlformats.org/drawingml/2006/main" name="BASE RT VALIDEE O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E RT VALIDEE OK" id="{BA342A57-EAB6-4D7E-892F-6283F0790B36}" vid="{49F05F4C-B370-465F-B45B-A0D009F9B739}"/>
    </a:ext>
  </a:extLst>
</a:theme>
</file>

<file path=docProps/app.xml><?xml version="1.0" encoding="utf-8"?>
<Properties xmlns="http://schemas.openxmlformats.org/officeDocument/2006/extended-properties" xmlns:vt="http://schemas.openxmlformats.org/officeDocument/2006/docPropsVTypes">
  <Template>Thème WEBFORCE3 OK</Template>
  <TotalTime>1826</TotalTime>
  <Words>5690</Words>
  <Application>Microsoft Office PowerPoint</Application>
  <PresentationFormat>Grand écran</PresentationFormat>
  <Paragraphs>782</Paragraphs>
  <Slides>70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70</vt:i4>
      </vt:variant>
    </vt:vector>
  </HeadingPairs>
  <TitlesOfParts>
    <vt:vector size="74" baseType="lpstr">
      <vt:lpstr>Arial</vt:lpstr>
      <vt:lpstr>Calibri</vt:lpstr>
      <vt:lpstr>Wingdings</vt:lpstr>
      <vt:lpstr>BASE RT VALIDEE OK</vt:lpstr>
      <vt:lpstr>Présentation PowerPoint</vt:lpstr>
      <vt:lpstr>Présentation PowerPoint</vt:lpstr>
      <vt:lpstr>Présentation PowerPoint</vt:lpstr>
      <vt:lpstr>Présentation PowerPoint</vt:lpstr>
      <vt:lpstr>Présentation PowerPoint</vt:lpstr>
      <vt:lpstr>Présentation PowerPoint</vt:lpstr>
      <vt:lpstr>Activité 1</vt:lpstr>
      <vt:lpstr>Activité 1</vt:lpstr>
      <vt:lpstr>Activité 1</vt:lpstr>
      <vt:lpstr>Activité 1</vt:lpstr>
      <vt:lpstr>Activité 1</vt:lpstr>
      <vt:lpstr>Activité 1</vt:lpstr>
      <vt:lpstr>Activité 1</vt:lpstr>
      <vt:lpstr>Activité 1</vt:lpstr>
      <vt:lpstr>Activité 1</vt:lpstr>
      <vt:lpstr>Présentation PowerPoint</vt:lpstr>
      <vt:lpstr>Présentation PowerPoint</vt:lpstr>
      <vt:lpstr>Présentation PowerPoint</vt:lpstr>
      <vt:lpstr>Activité 1</vt:lpstr>
      <vt:lpstr>Activité 1</vt:lpstr>
      <vt:lpstr>Activité 1</vt:lpstr>
      <vt:lpstr>Activité 1</vt:lpstr>
      <vt:lpstr>Activité 1</vt:lpstr>
      <vt:lpstr>Activité 1</vt:lpstr>
      <vt:lpstr>Activité 1</vt:lpstr>
      <vt:lpstr>Présentation PowerPoint</vt:lpstr>
      <vt:lpstr>Présentation PowerPoint</vt:lpstr>
      <vt:lpstr>Activité 2</vt:lpstr>
      <vt:lpstr>Activité 2</vt:lpstr>
      <vt:lpstr>Activité 2</vt:lpstr>
      <vt:lpstr>Activité 2</vt:lpstr>
      <vt:lpstr>Activité 2</vt:lpstr>
      <vt:lpstr>Activité 2</vt:lpstr>
      <vt:lpstr>Présentation PowerPoint</vt:lpstr>
      <vt:lpstr>Présentation PowerPoint</vt:lpstr>
      <vt:lpstr>Activité 3</vt:lpstr>
      <vt:lpstr>Activité 3</vt:lpstr>
      <vt:lpstr>Activité 3</vt:lpstr>
      <vt:lpstr>Activité 3</vt:lpstr>
      <vt:lpstr>Activité 3</vt:lpstr>
      <vt:lpstr>Activité 3</vt:lpstr>
      <vt:lpstr>Présentation PowerPoint</vt:lpstr>
      <vt:lpstr>Présentation PowerPoint</vt:lpstr>
      <vt:lpstr>Présentation PowerPoint</vt:lpstr>
      <vt:lpstr>Activité 1 </vt:lpstr>
      <vt:lpstr>Activité 1 </vt:lpstr>
      <vt:lpstr>Activité 1 </vt:lpstr>
      <vt:lpstr>Activité 1 </vt:lpstr>
      <vt:lpstr>Activité 1 </vt:lpstr>
      <vt:lpstr>Activité 1 </vt:lpstr>
      <vt:lpstr>Activité 1 </vt:lpstr>
      <vt:lpstr>Activité 1 </vt:lpstr>
      <vt:lpstr>Présentation PowerPoint</vt:lpstr>
      <vt:lpstr>Présentation PowerPoint</vt:lpstr>
      <vt:lpstr>Activité 2 </vt:lpstr>
      <vt:lpstr>Activité 2 </vt:lpstr>
      <vt:lpstr>Activité 2 </vt:lpstr>
      <vt:lpstr>Activité 2 </vt:lpstr>
      <vt:lpstr>Présentation PowerPoint</vt:lpstr>
      <vt:lpstr>Présentation PowerPoint</vt:lpstr>
      <vt:lpstr>Présentation PowerPoint</vt:lpstr>
      <vt:lpstr>Activité 1</vt:lpstr>
      <vt:lpstr>Activité 1</vt:lpstr>
      <vt:lpstr>Activité 1</vt:lpstr>
      <vt:lpstr>Présentation PowerPoint</vt:lpstr>
      <vt:lpstr>Présentation PowerPoint</vt:lpstr>
      <vt:lpstr>Activité 2</vt:lpstr>
      <vt:lpstr>Activité 2</vt:lpstr>
      <vt:lpstr>Activité 2</vt:lpstr>
      <vt:lpstr>Activité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MORIN Coralie - externe</dc:creator>
  <cp:lastModifiedBy>Fattoum Mihoubi</cp:lastModifiedBy>
  <cp:revision>224</cp:revision>
  <dcterms:created xsi:type="dcterms:W3CDTF">2021-11-26T14:51:18Z</dcterms:created>
  <dcterms:modified xsi:type="dcterms:W3CDTF">2022-09-09T15:58:23Z</dcterms:modified>
</cp:coreProperties>
</file>